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0"/>
  </p:notesMasterIdLst>
  <p:handoutMasterIdLst>
    <p:handoutMasterId r:id="rId131"/>
  </p:handoutMasterIdLst>
  <p:sldIdLst>
    <p:sldId id="1076" r:id="rId2"/>
    <p:sldId id="1077" r:id="rId3"/>
    <p:sldId id="1078" r:id="rId4"/>
    <p:sldId id="731" r:id="rId5"/>
    <p:sldId id="895" r:id="rId6"/>
    <p:sldId id="846" r:id="rId7"/>
    <p:sldId id="896" r:id="rId8"/>
    <p:sldId id="897" r:id="rId9"/>
    <p:sldId id="899" r:id="rId10"/>
    <p:sldId id="942" r:id="rId11"/>
    <p:sldId id="943" r:id="rId12"/>
    <p:sldId id="944" r:id="rId13"/>
    <p:sldId id="945" r:id="rId14"/>
    <p:sldId id="946" r:id="rId15"/>
    <p:sldId id="947" r:id="rId16"/>
    <p:sldId id="911" r:id="rId17"/>
    <p:sldId id="905" r:id="rId18"/>
    <p:sldId id="1079" r:id="rId19"/>
    <p:sldId id="950" r:id="rId20"/>
    <p:sldId id="951" r:id="rId21"/>
    <p:sldId id="952" r:id="rId22"/>
    <p:sldId id="953" r:id="rId23"/>
    <p:sldId id="954" r:id="rId24"/>
    <p:sldId id="909" r:id="rId25"/>
    <p:sldId id="955" r:id="rId26"/>
    <p:sldId id="956" r:id="rId27"/>
    <p:sldId id="957" r:id="rId28"/>
    <p:sldId id="958" r:id="rId29"/>
    <p:sldId id="910" r:id="rId30"/>
    <p:sldId id="912" r:id="rId31"/>
    <p:sldId id="960" r:id="rId32"/>
    <p:sldId id="959" r:id="rId33"/>
    <p:sldId id="1054" r:id="rId34"/>
    <p:sldId id="1056" r:id="rId35"/>
    <p:sldId id="1055" r:id="rId36"/>
    <p:sldId id="1080" r:id="rId37"/>
    <p:sldId id="1081" r:id="rId38"/>
    <p:sldId id="1082" r:id="rId39"/>
    <p:sldId id="914" r:id="rId40"/>
    <p:sldId id="915" r:id="rId41"/>
    <p:sldId id="961" r:id="rId42"/>
    <p:sldId id="916" r:id="rId43"/>
    <p:sldId id="917" r:id="rId44"/>
    <p:sldId id="1058" r:id="rId45"/>
    <p:sldId id="1060" r:id="rId46"/>
    <p:sldId id="963" r:id="rId47"/>
    <p:sldId id="964" r:id="rId48"/>
    <p:sldId id="965" r:id="rId49"/>
    <p:sldId id="966" r:id="rId50"/>
    <p:sldId id="967" r:id="rId51"/>
    <p:sldId id="1083" r:id="rId52"/>
    <p:sldId id="1084" r:id="rId53"/>
    <p:sldId id="923" r:id="rId54"/>
    <p:sldId id="924" r:id="rId55"/>
    <p:sldId id="1062" r:id="rId56"/>
    <p:sldId id="968" r:id="rId57"/>
    <p:sldId id="1085" r:id="rId58"/>
    <p:sldId id="1086" r:id="rId59"/>
    <p:sldId id="1087" r:id="rId60"/>
    <p:sldId id="928" r:id="rId61"/>
    <p:sldId id="969" r:id="rId62"/>
    <p:sldId id="970" r:id="rId63"/>
    <p:sldId id="1088" r:id="rId64"/>
    <p:sldId id="1089" r:id="rId65"/>
    <p:sldId id="931" r:id="rId66"/>
    <p:sldId id="1032" r:id="rId67"/>
    <p:sldId id="1090" r:id="rId68"/>
    <p:sldId id="1091" r:id="rId69"/>
    <p:sldId id="1092" r:id="rId70"/>
    <p:sldId id="1093" r:id="rId71"/>
    <p:sldId id="1094" r:id="rId72"/>
    <p:sldId id="930" r:id="rId73"/>
    <p:sldId id="974" r:id="rId74"/>
    <p:sldId id="1095" r:id="rId75"/>
    <p:sldId id="975" r:id="rId76"/>
    <p:sldId id="977" r:id="rId77"/>
    <p:sldId id="1096" r:id="rId78"/>
    <p:sldId id="1075" r:id="rId79"/>
    <p:sldId id="1097" r:id="rId80"/>
    <p:sldId id="935" r:id="rId81"/>
    <p:sldId id="1098" r:id="rId82"/>
    <p:sldId id="981" r:id="rId83"/>
    <p:sldId id="983" r:id="rId84"/>
    <p:sldId id="1065" r:id="rId85"/>
    <p:sldId id="985" r:id="rId86"/>
    <p:sldId id="988" r:id="rId87"/>
    <p:sldId id="987" r:id="rId88"/>
    <p:sldId id="989" r:id="rId89"/>
    <p:sldId id="990" r:id="rId90"/>
    <p:sldId id="991" r:id="rId91"/>
    <p:sldId id="992" r:id="rId92"/>
    <p:sldId id="993" r:id="rId93"/>
    <p:sldId id="994" r:id="rId94"/>
    <p:sldId id="995" r:id="rId95"/>
    <p:sldId id="996" r:id="rId96"/>
    <p:sldId id="997" r:id="rId97"/>
    <p:sldId id="998" r:id="rId98"/>
    <p:sldId id="999" r:id="rId99"/>
    <p:sldId id="1000" r:id="rId100"/>
    <p:sldId id="1099" r:id="rId101"/>
    <p:sldId id="1100" r:id="rId102"/>
    <p:sldId id="1002" r:id="rId103"/>
    <p:sldId id="1101" r:id="rId104"/>
    <p:sldId id="1007" r:id="rId105"/>
    <p:sldId id="1008" r:id="rId106"/>
    <p:sldId id="1009" r:id="rId107"/>
    <p:sldId id="1010" r:id="rId108"/>
    <p:sldId id="1011" r:id="rId109"/>
    <p:sldId id="1012" r:id="rId110"/>
    <p:sldId id="1013" r:id="rId111"/>
    <p:sldId id="1014" r:id="rId112"/>
    <p:sldId id="1015" r:id="rId113"/>
    <p:sldId id="1016" r:id="rId114"/>
    <p:sldId id="1021" r:id="rId115"/>
    <p:sldId id="1022" r:id="rId116"/>
    <p:sldId id="1023" r:id="rId117"/>
    <p:sldId id="1024" r:id="rId118"/>
    <p:sldId id="1025" r:id="rId119"/>
    <p:sldId id="1026" r:id="rId120"/>
    <p:sldId id="1028" r:id="rId121"/>
    <p:sldId id="1066" r:id="rId122"/>
    <p:sldId id="1073" r:id="rId123"/>
    <p:sldId id="1067" r:id="rId124"/>
    <p:sldId id="1074" r:id="rId125"/>
    <p:sldId id="1069" r:id="rId126"/>
    <p:sldId id="1070" r:id="rId127"/>
    <p:sldId id="1071" r:id="rId128"/>
    <p:sldId id="1103" r:id="rId129"/>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1pPr>
    <a:lvl2pPr marL="4572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2pPr>
    <a:lvl3pPr marL="9144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3pPr>
    <a:lvl4pPr marL="13716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4pPr>
    <a:lvl5pPr marL="18288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5pPr>
    <a:lvl6pPr marL="2286000" algn="l" defTabSz="914400" rtl="0" eaLnBrk="1" latinLnBrk="0" hangingPunct="1">
      <a:defRPr b="1" kern="1200">
        <a:solidFill>
          <a:schemeClr val="folHlink"/>
        </a:solidFill>
        <a:latin typeface="Comic Sans MS" panose="030F0702030302020204" pitchFamily="66" charset="0"/>
        <a:ea typeface="+mn-ea"/>
        <a:cs typeface="+mn-cs"/>
      </a:defRPr>
    </a:lvl6pPr>
    <a:lvl7pPr marL="2743200" algn="l" defTabSz="914400" rtl="0" eaLnBrk="1" latinLnBrk="0" hangingPunct="1">
      <a:defRPr b="1" kern="1200">
        <a:solidFill>
          <a:schemeClr val="folHlink"/>
        </a:solidFill>
        <a:latin typeface="Comic Sans MS" panose="030F0702030302020204" pitchFamily="66" charset="0"/>
        <a:ea typeface="+mn-ea"/>
        <a:cs typeface="+mn-cs"/>
      </a:defRPr>
    </a:lvl7pPr>
    <a:lvl8pPr marL="3200400" algn="l" defTabSz="914400" rtl="0" eaLnBrk="1" latinLnBrk="0" hangingPunct="1">
      <a:defRPr b="1" kern="1200">
        <a:solidFill>
          <a:schemeClr val="folHlink"/>
        </a:solidFill>
        <a:latin typeface="Comic Sans MS" panose="030F0702030302020204" pitchFamily="66" charset="0"/>
        <a:ea typeface="+mn-ea"/>
        <a:cs typeface="+mn-cs"/>
      </a:defRPr>
    </a:lvl8pPr>
    <a:lvl9pPr marL="3657600" algn="l" defTabSz="914400" rtl="0" eaLnBrk="1" latinLnBrk="0" hangingPunct="1">
      <a:defRPr b="1" kern="1200">
        <a:solidFill>
          <a:schemeClr val="folHlink"/>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EAEAEA"/>
    <a:srgbClr val="FFFFCC"/>
    <a:srgbClr val="FFFF99"/>
    <a:srgbClr val="800000"/>
    <a:srgbClr val="FFFF66"/>
    <a:srgbClr val="FFFF00"/>
    <a:srgbClr val="00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3" autoAdjust="0"/>
    <p:restoredTop sz="95600" autoAdjust="0"/>
  </p:normalViewPr>
  <p:slideViewPr>
    <p:cSldViewPr>
      <p:cViewPr varScale="1">
        <p:scale>
          <a:sx n="93" d="100"/>
          <a:sy n="93" d="100"/>
        </p:scale>
        <p:origin x="852" y="4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 r:id="rId121" collapse="1"/>
      <p:sld r:id="rId122" collapse="1"/>
      <p:sld r:id="rId123" collapse="1"/>
      <p:sld r:id="rId124" collapse="1"/>
      <p:sld r:id="rId125" collapse="1"/>
    </p:sldLst>
  </p:outlineViewPr>
  <p:notesTextViewPr>
    <p:cViewPr>
      <p:scale>
        <a:sx n="3" d="2"/>
        <a:sy n="3" d="2"/>
      </p:scale>
      <p:origin x="0" y="0"/>
    </p:cViewPr>
  </p:notesTextViewPr>
  <p:sorterViewPr>
    <p:cViewPr>
      <p:scale>
        <a:sx n="120" d="100"/>
        <a:sy n="120" d="100"/>
      </p:scale>
      <p:origin x="0" y="7590"/>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_rels/viewProps.xml.rels><?xml version="1.0" encoding="UTF-8" standalone="yes"?>
<Relationships xmlns="http://schemas.openxmlformats.org/package/2006/relationships"><Relationship Id="rId26" Type="http://schemas.openxmlformats.org/officeDocument/2006/relationships/slide" Target="slides/slide28.xml"/><Relationship Id="rId117" Type="http://schemas.openxmlformats.org/officeDocument/2006/relationships/slide" Target="slides/slide119.xml"/><Relationship Id="rId21" Type="http://schemas.openxmlformats.org/officeDocument/2006/relationships/slide" Target="slides/slide23.xml"/><Relationship Id="rId42" Type="http://schemas.openxmlformats.org/officeDocument/2006/relationships/slide" Target="slides/slide44.xml"/><Relationship Id="rId47" Type="http://schemas.openxmlformats.org/officeDocument/2006/relationships/slide" Target="slides/slide49.xml"/><Relationship Id="rId63" Type="http://schemas.openxmlformats.org/officeDocument/2006/relationships/slide" Target="slides/slide65.xml"/><Relationship Id="rId68" Type="http://schemas.openxmlformats.org/officeDocument/2006/relationships/slide" Target="slides/slide70.xml"/><Relationship Id="rId84" Type="http://schemas.openxmlformats.org/officeDocument/2006/relationships/slide" Target="slides/slide86.xml"/><Relationship Id="rId89" Type="http://schemas.openxmlformats.org/officeDocument/2006/relationships/slide" Target="slides/slide91.xml"/><Relationship Id="rId112" Type="http://schemas.openxmlformats.org/officeDocument/2006/relationships/slide" Target="slides/slide114.xml"/><Relationship Id="rId16" Type="http://schemas.openxmlformats.org/officeDocument/2006/relationships/slide" Target="slides/slide18.xml"/><Relationship Id="rId107" Type="http://schemas.openxmlformats.org/officeDocument/2006/relationships/slide" Target="slides/slide109.xml"/><Relationship Id="rId11" Type="http://schemas.openxmlformats.org/officeDocument/2006/relationships/slide" Target="slides/slide13.xml"/><Relationship Id="rId32" Type="http://schemas.openxmlformats.org/officeDocument/2006/relationships/slide" Target="slides/slide34.xml"/><Relationship Id="rId37" Type="http://schemas.openxmlformats.org/officeDocument/2006/relationships/slide" Target="slides/slide39.xml"/><Relationship Id="rId53" Type="http://schemas.openxmlformats.org/officeDocument/2006/relationships/slide" Target="slides/slide55.xml"/><Relationship Id="rId58" Type="http://schemas.openxmlformats.org/officeDocument/2006/relationships/slide" Target="slides/slide60.xml"/><Relationship Id="rId74" Type="http://schemas.openxmlformats.org/officeDocument/2006/relationships/slide" Target="slides/slide76.xml"/><Relationship Id="rId79" Type="http://schemas.openxmlformats.org/officeDocument/2006/relationships/slide" Target="slides/slide81.xml"/><Relationship Id="rId102" Type="http://schemas.openxmlformats.org/officeDocument/2006/relationships/slide" Target="slides/slide104.xml"/><Relationship Id="rId123" Type="http://schemas.openxmlformats.org/officeDocument/2006/relationships/slide" Target="slides/slide125.xml"/><Relationship Id="rId5" Type="http://schemas.openxmlformats.org/officeDocument/2006/relationships/slide" Target="slides/slide7.xml"/><Relationship Id="rId90" Type="http://schemas.openxmlformats.org/officeDocument/2006/relationships/slide" Target="slides/slide92.xml"/><Relationship Id="rId95" Type="http://schemas.openxmlformats.org/officeDocument/2006/relationships/slide" Target="slides/slide97.xml"/><Relationship Id="rId22" Type="http://schemas.openxmlformats.org/officeDocument/2006/relationships/slide" Target="slides/slide24.xml"/><Relationship Id="rId27" Type="http://schemas.openxmlformats.org/officeDocument/2006/relationships/slide" Target="slides/slide29.xml"/><Relationship Id="rId43" Type="http://schemas.openxmlformats.org/officeDocument/2006/relationships/slide" Target="slides/slide45.xml"/><Relationship Id="rId48" Type="http://schemas.openxmlformats.org/officeDocument/2006/relationships/slide" Target="slides/slide50.xml"/><Relationship Id="rId64" Type="http://schemas.openxmlformats.org/officeDocument/2006/relationships/slide" Target="slides/slide66.xml"/><Relationship Id="rId69" Type="http://schemas.openxmlformats.org/officeDocument/2006/relationships/slide" Target="slides/slide71.xml"/><Relationship Id="rId113" Type="http://schemas.openxmlformats.org/officeDocument/2006/relationships/slide" Target="slides/slide115.xml"/><Relationship Id="rId118" Type="http://schemas.openxmlformats.org/officeDocument/2006/relationships/slide" Target="slides/slide120.xml"/><Relationship Id="rId80" Type="http://schemas.openxmlformats.org/officeDocument/2006/relationships/slide" Target="slides/slide82.xml"/><Relationship Id="rId85" Type="http://schemas.openxmlformats.org/officeDocument/2006/relationships/slide" Target="slides/slide87.xml"/><Relationship Id="rId12" Type="http://schemas.openxmlformats.org/officeDocument/2006/relationships/slide" Target="slides/slide14.xml"/><Relationship Id="rId17" Type="http://schemas.openxmlformats.org/officeDocument/2006/relationships/slide" Target="slides/slide19.xml"/><Relationship Id="rId33" Type="http://schemas.openxmlformats.org/officeDocument/2006/relationships/slide" Target="slides/slide35.xml"/><Relationship Id="rId38" Type="http://schemas.openxmlformats.org/officeDocument/2006/relationships/slide" Target="slides/slide40.xml"/><Relationship Id="rId59" Type="http://schemas.openxmlformats.org/officeDocument/2006/relationships/slide" Target="slides/slide61.xml"/><Relationship Id="rId103" Type="http://schemas.openxmlformats.org/officeDocument/2006/relationships/slide" Target="slides/slide105.xml"/><Relationship Id="rId108" Type="http://schemas.openxmlformats.org/officeDocument/2006/relationships/slide" Target="slides/slide110.xml"/><Relationship Id="rId124" Type="http://schemas.openxmlformats.org/officeDocument/2006/relationships/slide" Target="slides/slide126.xml"/><Relationship Id="rId54" Type="http://schemas.openxmlformats.org/officeDocument/2006/relationships/slide" Target="slides/slide56.xml"/><Relationship Id="rId70" Type="http://schemas.openxmlformats.org/officeDocument/2006/relationships/slide" Target="slides/slide72.xml"/><Relationship Id="rId75" Type="http://schemas.openxmlformats.org/officeDocument/2006/relationships/slide" Target="slides/slide77.xml"/><Relationship Id="rId91" Type="http://schemas.openxmlformats.org/officeDocument/2006/relationships/slide" Target="slides/slide93.xml"/><Relationship Id="rId96" Type="http://schemas.openxmlformats.org/officeDocument/2006/relationships/slide" Target="slides/slide98.xml"/><Relationship Id="rId1" Type="http://schemas.openxmlformats.org/officeDocument/2006/relationships/slide" Target="slides/slide3.xml"/><Relationship Id="rId6" Type="http://schemas.openxmlformats.org/officeDocument/2006/relationships/slide" Target="slides/slide8.xml"/><Relationship Id="rId23" Type="http://schemas.openxmlformats.org/officeDocument/2006/relationships/slide" Target="slides/slide25.xml"/><Relationship Id="rId28" Type="http://schemas.openxmlformats.org/officeDocument/2006/relationships/slide" Target="slides/slide30.xml"/><Relationship Id="rId49" Type="http://schemas.openxmlformats.org/officeDocument/2006/relationships/slide" Target="slides/slide51.xml"/><Relationship Id="rId114" Type="http://schemas.openxmlformats.org/officeDocument/2006/relationships/slide" Target="slides/slide116.xml"/><Relationship Id="rId119" Type="http://schemas.openxmlformats.org/officeDocument/2006/relationships/slide" Target="slides/slide121.xml"/><Relationship Id="rId44" Type="http://schemas.openxmlformats.org/officeDocument/2006/relationships/slide" Target="slides/slide46.xml"/><Relationship Id="rId60" Type="http://schemas.openxmlformats.org/officeDocument/2006/relationships/slide" Target="slides/slide62.xml"/><Relationship Id="rId65" Type="http://schemas.openxmlformats.org/officeDocument/2006/relationships/slide" Target="slides/slide67.xml"/><Relationship Id="rId81" Type="http://schemas.openxmlformats.org/officeDocument/2006/relationships/slide" Target="slides/slide83.xml"/><Relationship Id="rId86" Type="http://schemas.openxmlformats.org/officeDocument/2006/relationships/slide" Target="slides/slide88.xml"/><Relationship Id="rId13" Type="http://schemas.openxmlformats.org/officeDocument/2006/relationships/slide" Target="slides/slide15.xml"/><Relationship Id="rId18" Type="http://schemas.openxmlformats.org/officeDocument/2006/relationships/slide" Target="slides/slide20.xml"/><Relationship Id="rId39" Type="http://schemas.openxmlformats.org/officeDocument/2006/relationships/slide" Target="slides/slide41.xml"/><Relationship Id="rId109" Type="http://schemas.openxmlformats.org/officeDocument/2006/relationships/slide" Target="slides/slide111.xml"/><Relationship Id="rId34" Type="http://schemas.openxmlformats.org/officeDocument/2006/relationships/slide" Target="slides/slide36.xml"/><Relationship Id="rId50" Type="http://schemas.openxmlformats.org/officeDocument/2006/relationships/slide" Target="slides/slide52.xml"/><Relationship Id="rId55" Type="http://schemas.openxmlformats.org/officeDocument/2006/relationships/slide" Target="slides/slide57.xml"/><Relationship Id="rId76" Type="http://schemas.openxmlformats.org/officeDocument/2006/relationships/slide" Target="slides/slide78.xml"/><Relationship Id="rId97" Type="http://schemas.openxmlformats.org/officeDocument/2006/relationships/slide" Target="slides/slide99.xml"/><Relationship Id="rId104" Type="http://schemas.openxmlformats.org/officeDocument/2006/relationships/slide" Target="slides/slide106.xml"/><Relationship Id="rId120" Type="http://schemas.openxmlformats.org/officeDocument/2006/relationships/slide" Target="slides/slide122.xml"/><Relationship Id="rId125" Type="http://schemas.openxmlformats.org/officeDocument/2006/relationships/slide" Target="slides/slide127.xml"/><Relationship Id="rId7" Type="http://schemas.openxmlformats.org/officeDocument/2006/relationships/slide" Target="slides/slide9.xml"/><Relationship Id="rId71" Type="http://schemas.openxmlformats.org/officeDocument/2006/relationships/slide" Target="slides/slide73.xml"/><Relationship Id="rId92" Type="http://schemas.openxmlformats.org/officeDocument/2006/relationships/slide" Target="slides/slide94.xml"/><Relationship Id="rId2" Type="http://schemas.openxmlformats.org/officeDocument/2006/relationships/slide" Target="slides/slide4.xml"/><Relationship Id="rId29" Type="http://schemas.openxmlformats.org/officeDocument/2006/relationships/slide" Target="slides/slide31.xml"/><Relationship Id="rId24" Type="http://schemas.openxmlformats.org/officeDocument/2006/relationships/slide" Target="slides/slide26.xml"/><Relationship Id="rId40" Type="http://schemas.openxmlformats.org/officeDocument/2006/relationships/slide" Target="slides/slide42.xml"/><Relationship Id="rId45" Type="http://schemas.openxmlformats.org/officeDocument/2006/relationships/slide" Target="slides/slide47.xml"/><Relationship Id="rId66" Type="http://schemas.openxmlformats.org/officeDocument/2006/relationships/slide" Target="slides/slide68.xml"/><Relationship Id="rId87" Type="http://schemas.openxmlformats.org/officeDocument/2006/relationships/slide" Target="slides/slide89.xml"/><Relationship Id="rId110" Type="http://schemas.openxmlformats.org/officeDocument/2006/relationships/slide" Target="slides/slide112.xml"/><Relationship Id="rId115" Type="http://schemas.openxmlformats.org/officeDocument/2006/relationships/slide" Target="slides/slide117.xml"/><Relationship Id="rId61" Type="http://schemas.openxmlformats.org/officeDocument/2006/relationships/slide" Target="slides/slide63.xml"/><Relationship Id="rId82" Type="http://schemas.openxmlformats.org/officeDocument/2006/relationships/slide" Target="slides/slide84.xml"/><Relationship Id="rId19" Type="http://schemas.openxmlformats.org/officeDocument/2006/relationships/slide" Target="slides/slide21.xml"/><Relationship Id="rId14" Type="http://schemas.openxmlformats.org/officeDocument/2006/relationships/slide" Target="slides/slide16.xml"/><Relationship Id="rId30" Type="http://schemas.openxmlformats.org/officeDocument/2006/relationships/slide" Target="slides/slide32.xml"/><Relationship Id="rId35" Type="http://schemas.openxmlformats.org/officeDocument/2006/relationships/slide" Target="slides/slide37.xml"/><Relationship Id="rId56" Type="http://schemas.openxmlformats.org/officeDocument/2006/relationships/slide" Target="slides/slide58.xml"/><Relationship Id="rId77" Type="http://schemas.openxmlformats.org/officeDocument/2006/relationships/slide" Target="slides/slide79.xml"/><Relationship Id="rId100" Type="http://schemas.openxmlformats.org/officeDocument/2006/relationships/slide" Target="slides/slide102.xml"/><Relationship Id="rId105" Type="http://schemas.openxmlformats.org/officeDocument/2006/relationships/slide" Target="slides/slide107.xml"/><Relationship Id="rId8" Type="http://schemas.openxmlformats.org/officeDocument/2006/relationships/slide" Target="slides/slide10.xml"/><Relationship Id="rId51" Type="http://schemas.openxmlformats.org/officeDocument/2006/relationships/slide" Target="slides/slide53.xml"/><Relationship Id="rId72" Type="http://schemas.openxmlformats.org/officeDocument/2006/relationships/slide" Target="slides/slide74.xml"/><Relationship Id="rId93" Type="http://schemas.openxmlformats.org/officeDocument/2006/relationships/slide" Target="slides/slide95.xml"/><Relationship Id="rId98" Type="http://schemas.openxmlformats.org/officeDocument/2006/relationships/slide" Target="slides/slide100.xml"/><Relationship Id="rId121" Type="http://schemas.openxmlformats.org/officeDocument/2006/relationships/slide" Target="slides/slide123.xml"/><Relationship Id="rId3" Type="http://schemas.openxmlformats.org/officeDocument/2006/relationships/slide" Target="slides/slide5.xml"/><Relationship Id="rId25" Type="http://schemas.openxmlformats.org/officeDocument/2006/relationships/slide" Target="slides/slide27.xml"/><Relationship Id="rId46" Type="http://schemas.openxmlformats.org/officeDocument/2006/relationships/slide" Target="slides/slide48.xml"/><Relationship Id="rId67" Type="http://schemas.openxmlformats.org/officeDocument/2006/relationships/slide" Target="slides/slide69.xml"/><Relationship Id="rId116" Type="http://schemas.openxmlformats.org/officeDocument/2006/relationships/slide" Target="slides/slide118.xml"/><Relationship Id="rId20" Type="http://schemas.openxmlformats.org/officeDocument/2006/relationships/slide" Target="slides/slide22.xml"/><Relationship Id="rId41" Type="http://schemas.openxmlformats.org/officeDocument/2006/relationships/slide" Target="slides/slide43.xml"/><Relationship Id="rId62" Type="http://schemas.openxmlformats.org/officeDocument/2006/relationships/slide" Target="slides/slide64.xml"/><Relationship Id="rId83" Type="http://schemas.openxmlformats.org/officeDocument/2006/relationships/slide" Target="slides/slide85.xml"/><Relationship Id="rId88" Type="http://schemas.openxmlformats.org/officeDocument/2006/relationships/slide" Target="slides/slide90.xml"/><Relationship Id="rId111" Type="http://schemas.openxmlformats.org/officeDocument/2006/relationships/slide" Target="slides/slide113.xml"/><Relationship Id="rId15" Type="http://schemas.openxmlformats.org/officeDocument/2006/relationships/slide" Target="slides/slide17.xml"/><Relationship Id="rId36" Type="http://schemas.openxmlformats.org/officeDocument/2006/relationships/slide" Target="slides/slide38.xml"/><Relationship Id="rId57" Type="http://schemas.openxmlformats.org/officeDocument/2006/relationships/slide" Target="slides/slide59.xml"/><Relationship Id="rId106" Type="http://schemas.openxmlformats.org/officeDocument/2006/relationships/slide" Target="slides/slide108.xml"/><Relationship Id="rId10" Type="http://schemas.openxmlformats.org/officeDocument/2006/relationships/slide" Target="slides/slide12.xml"/><Relationship Id="rId31" Type="http://schemas.openxmlformats.org/officeDocument/2006/relationships/slide" Target="slides/slide33.xml"/><Relationship Id="rId52" Type="http://schemas.openxmlformats.org/officeDocument/2006/relationships/slide" Target="slides/slide54.xml"/><Relationship Id="rId73" Type="http://schemas.openxmlformats.org/officeDocument/2006/relationships/slide" Target="slides/slide75.xml"/><Relationship Id="rId78" Type="http://schemas.openxmlformats.org/officeDocument/2006/relationships/slide" Target="slides/slide80.xml"/><Relationship Id="rId94" Type="http://schemas.openxmlformats.org/officeDocument/2006/relationships/slide" Target="slides/slide96.xml"/><Relationship Id="rId99" Type="http://schemas.openxmlformats.org/officeDocument/2006/relationships/slide" Target="slides/slide101.xml"/><Relationship Id="rId101" Type="http://schemas.openxmlformats.org/officeDocument/2006/relationships/slide" Target="slides/slide103.xml"/><Relationship Id="rId122" Type="http://schemas.openxmlformats.org/officeDocument/2006/relationships/slide" Target="slides/slide124.xml"/><Relationship Id="rId4" Type="http://schemas.openxmlformats.org/officeDocument/2006/relationships/slide" Target="slides/slide6.xml"/><Relationship Id="rId9"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04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dirty="0" smtClean="0"/>
              <a:t>Click to edit Master notes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1075"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294105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Liberation Sans" panose="020B0604020202020204"/>
        <a:ea typeface="+mn-ea"/>
        <a:cs typeface="+mn-cs"/>
      </a:defRPr>
    </a:lvl1pPr>
    <a:lvl2pPr marL="4572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2pPr>
    <a:lvl3pPr marL="9144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3pPr>
    <a:lvl4pPr marL="13716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4pPr>
    <a:lvl5pPr marL="18288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95325"/>
            <a:ext cx="4578350" cy="3433763"/>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0465" tIns="44439" rIns="90465" bIns="44439"/>
          <a:lstStyle/>
          <a:p>
            <a:endParaRPr lang="en-US" altLang="en-US" dirty="0" smtClean="0"/>
          </a:p>
        </p:txBody>
      </p:sp>
    </p:spTree>
    <p:extLst>
      <p:ext uri="{BB962C8B-B14F-4D97-AF65-F5344CB8AC3E}">
        <p14:creationId xmlns:p14="http://schemas.microsoft.com/office/powerpoint/2010/main" val="2150095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56722460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0361158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2127319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9916798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7171962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3462640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62034306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3071275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50034113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43251460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42750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41595012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50140877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10076995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46779630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3330177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5516676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41370103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29884641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7837092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99237695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284792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1849356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9278037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4305875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0618219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0113934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extLst>
      <p:ext uri="{BB962C8B-B14F-4D97-AF65-F5344CB8AC3E}">
        <p14:creationId xmlns:p14="http://schemas.microsoft.com/office/powerpoint/2010/main" val="10452417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extLst>
      <p:ext uri="{BB962C8B-B14F-4D97-AF65-F5344CB8AC3E}">
        <p14:creationId xmlns:p14="http://schemas.microsoft.com/office/powerpoint/2010/main" val="2701745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extLst>
      <p:ext uri="{BB962C8B-B14F-4D97-AF65-F5344CB8AC3E}">
        <p14:creationId xmlns:p14="http://schemas.microsoft.com/office/powerpoint/2010/main" val="22559978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33475" y="690563"/>
            <a:ext cx="4591050" cy="3443287"/>
          </a:xfrm>
          <a:ln cap="flat"/>
        </p:spPr>
      </p:sp>
      <p:sp>
        <p:nvSpPr>
          <p:cNvPr id="353283" name="Rectangle 3"/>
          <p:cNvSpPr>
            <a:spLocks noGrp="1" noChangeArrowheads="1"/>
          </p:cNvSpPr>
          <p:nvPr>
            <p:ph type="body" idx="1"/>
          </p:nvPr>
        </p:nvSpPr>
        <p:spPr>
          <a:xfrm>
            <a:off x="913986" y="4365739"/>
            <a:ext cx="5030029" cy="4134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2" rIns="92061" bIns="46032"/>
          <a:lstStyle/>
          <a:p>
            <a:endParaRPr lang="en-US" altLang="en-US" dirty="0" smtClean="0"/>
          </a:p>
        </p:txBody>
      </p:sp>
    </p:spTree>
    <p:extLst>
      <p:ext uri="{BB962C8B-B14F-4D97-AF65-F5344CB8AC3E}">
        <p14:creationId xmlns:p14="http://schemas.microsoft.com/office/powerpoint/2010/main" val="310029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957652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30770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11236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678723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738469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347080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74907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25968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374766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260037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91150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13514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96934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831367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569594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868858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29541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38962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94902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720668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071326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754188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20594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160654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59481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49942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15853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88047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7601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619730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8983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374189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545530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68897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94788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62593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84897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026797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215836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18719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163439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73322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676002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026"/>
          <p:cNvSpPr>
            <a:spLocks noGrp="1" noRot="1" noChangeAspect="1" noChangeArrowheads="1" noTextEdit="1"/>
          </p:cNvSpPr>
          <p:nvPr>
            <p:ph type="sldImg"/>
          </p:nvPr>
        </p:nvSpPr>
        <p:spPr>
          <a:ln/>
        </p:spPr>
      </p:sp>
      <p:sp>
        <p:nvSpPr>
          <p:cNvPr id="185347" name="Rectangle 1027"/>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300773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464660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416227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657371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515494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65859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067642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2890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599359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834052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04276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003250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580955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971100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49001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62269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087559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253863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0609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411859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920051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175378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388485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286697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990760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714641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800408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499055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66537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5571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3524434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132644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7500279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2631984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2697910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4746620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9496116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8813805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740571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2668355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514740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9538615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0142288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9129776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4102873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9960045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3062165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3358659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9946381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3246015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3883453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62021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Liberation Sans" panose="020B0604020202020204"/>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6584934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411244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838164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76526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800600"/>
          </a:xfrm>
          <a:prstGeom prst="rect">
            <a:avLst/>
          </a:prstGeom>
        </p:spPr>
        <p:txBody>
          <a:bodyPr/>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5708913"/>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14005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9470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Liberation Sans" panose="020B0604020202020204"/>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7107509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Liberation Sans" panose="020B0604020202020204"/>
              </a:defRPr>
            </a:lvl1pPr>
            <a:lvl2pPr>
              <a:defRPr sz="2400">
                <a:latin typeface="Liberation Sans" panose="020B0604020202020204"/>
              </a:defRPr>
            </a:lvl2pPr>
            <a:lvl3pPr>
              <a:defRPr sz="2000">
                <a:latin typeface="Liberation Sans" panose="020B0604020202020204"/>
              </a:defRPr>
            </a:lvl3pPr>
            <a:lvl4pPr>
              <a:defRPr sz="1800">
                <a:latin typeface="Liberation Sans" panose="020B0604020202020204"/>
              </a:defRPr>
            </a:lvl4pPr>
            <a:lvl5pPr>
              <a:defRPr sz="1800">
                <a:latin typeface="Liberation Sans" panose="020B0604020202020204"/>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Liberation Sans" panose="020B0604020202020204"/>
              </a:defRPr>
            </a:lvl1pPr>
            <a:lvl2pPr>
              <a:defRPr sz="2400">
                <a:latin typeface="Liberation Sans" panose="020B0604020202020204"/>
              </a:defRPr>
            </a:lvl2pPr>
            <a:lvl3pPr>
              <a:defRPr sz="2000">
                <a:latin typeface="Liberation Sans" panose="020B0604020202020204"/>
              </a:defRPr>
            </a:lvl3pPr>
            <a:lvl4pPr>
              <a:defRPr sz="1800">
                <a:latin typeface="Liberation Sans" panose="020B0604020202020204"/>
              </a:defRPr>
            </a:lvl4pPr>
            <a:lvl5pPr>
              <a:defRPr sz="1800">
                <a:latin typeface="Liberation Sans" panose="020B0604020202020204"/>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40420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Liberation Sans" panose="020B060402020202020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Liberation Sans" panose="020B0604020202020204"/>
              </a:defRPr>
            </a:lvl1pPr>
            <a:lvl2pPr>
              <a:defRPr sz="2000">
                <a:latin typeface="Liberation Sans" panose="020B0604020202020204"/>
              </a:defRPr>
            </a:lvl2pPr>
            <a:lvl3pPr>
              <a:defRPr sz="1800">
                <a:latin typeface="Liberation Sans" panose="020B0604020202020204"/>
              </a:defRPr>
            </a:lvl3pPr>
            <a:lvl4pPr>
              <a:defRPr sz="1600">
                <a:latin typeface="Liberation Sans" panose="020B0604020202020204"/>
              </a:defRPr>
            </a:lvl4pPr>
            <a:lvl5pPr>
              <a:defRPr sz="1600">
                <a:latin typeface="Liberation Sans" panose="020B0604020202020204"/>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Liberation Sans" panose="020B060402020202020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Liberation Sans" panose="020B0604020202020204"/>
              </a:defRPr>
            </a:lvl1pPr>
            <a:lvl2pPr>
              <a:defRPr sz="2000">
                <a:latin typeface="Liberation Sans" panose="020B0604020202020204"/>
              </a:defRPr>
            </a:lvl2pPr>
            <a:lvl3pPr>
              <a:defRPr sz="1800">
                <a:latin typeface="Liberation Sans" panose="020B0604020202020204"/>
              </a:defRPr>
            </a:lvl3pPr>
            <a:lvl4pPr>
              <a:defRPr sz="1600">
                <a:latin typeface="Liberation Sans" panose="020B0604020202020204"/>
              </a:defRPr>
            </a:lvl4pPr>
            <a:lvl5pPr>
              <a:defRPr sz="1600">
                <a:latin typeface="Liberation Sans" panose="020B0604020202020204"/>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655574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1297695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45350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Liberation Sans" panose="020B0604020202020204"/>
              </a:defRPr>
            </a:lvl1pPr>
            <a:lvl2pPr>
              <a:defRPr sz="2800">
                <a:latin typeface="Liberation Sans" panose="020B0604020202020204"/>
              </a:defRPr>
            </a:lvl2pPr>
            <a:lvl3pPr>
              <a:defRPr sz="2400">
                <a:latin typeface="Liberation Sans" panose="020B0604020202020204"/>
              </a:defRPr>
            </a:lvl3pPr>
            <a:lvl4pPr>
              <a:defRPr sz="2000">
                <a:latin typeface="Liberation Sans" panose="020B0604020202020204"/>
              </a:defRPr>
            </a:lvl4pPr>
            <a:lvl5pPr>
              <a:defRPr sz="2000">
                <a:latin typeface="Liberation Sans" panose="020B0604020202020204"/>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Liberation Sans" panose="020B060402020202020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6978026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Liberation Sans" panose="020B0604020202020204"/>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Liberation Sans" panose="020B060402020202020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7445333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1200" dirty="0">
                <a:solidFill>
                  <a:schemeClr val="tx1"/>
                </a:solidFill>
                <a:latin typeface="Liberation Sans" panose="020B0604020202020204"/>
              </a:rPr>
              <a:t>17-</a:t>
            </a:r>
            <a:fld id="{105F92E1-1989-4102-8A27-3C79542CB326}" type="slidenum">
              <a:rPr lang="en-US" altLang="en-US" sz="1200">
                <a:solidFill>
                  <a:schemeClr val="tx1"/>
                </a:solidFill>
                <a:latin typeface="Liberation Sans" panose="020B0604020202020204"/>
              </a:rPr>
              <a:pPr>
                <a:spcBef>
                  <a:spcPct val="50000"/>
                </a:spcBef>
              </a:pPr>
              <a:t>‹#›</a:t>
            </a:fld>
            <a:endParaRPr lang="en-US" altLang="en-US" sz="1200" dirty="0">
              <a:solidFill>
                <a:schemeClr val="tx1"/>
              </a:solidFill>
              <a:latin typeface="Liberation Sans"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286847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789310" y="381000"/>
            <a:ext cx="7534418" cy="6092736"/>
          </a:xfrm>
          <a:prstGeom prst="rect">
            <a:avLst/>
          </a:prstGeom>
        </p:spPr>
      </p:pic>
      <p:sp>
        <p:nvSpPr>
          <p:cNvPr id="10" name="Rectangle 1"/>
          <p:cNvSpPr>
            <a:spLocks noChangeArrowheads="1"/>
          </p:cNvSpPr>
          <p:nvPr/>
        </p:nvSpPr>
        <p:spPr bwMode="auto">
          <a:xfrm>
            <a:off x="5903256" y="5428128"/>
            <a:ext cx="274320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17-3</a:t>
            </a:r>
            <a:endParaRPr lang="en-US" altLang="en-US" sz="1200" dirty="0">
              <a:solidFill>
                <a:srgbClr val="006600"/>
              </a:solidFill>
              <a:latin typeface="Liberation Sans" panose="020B0604020202020204"/>
            </a:endParaRPr>
          </a:p>
          <a:p>
            <a:pPr algn="l"/>
            <a:r>
              <a:rPr lang="en-US" altLang="en-US" sz="1200" b="0" dirty="0" smtClean="0">
                <a:solidFill>
                  <a:schemeClr val="tx1"/>
                </a:solidFill>
                <a:latin typeface="Liberation Sans" panose="020B0604020202020204"/>
              </a:rPr>
              <a:t>Schedule of Interest Revenue and Bond Discount Amortization— Effective-Interest Method</a:t>
            </a:r>
            <a:endParaRPr lang="en-US" altLang="en-US" sz="1200" b="0" dirty="0">
              <a:solidFill>
                <a:schemeClr val="tx1"/>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685800" y="1447800"/>
            <a:ext cx="8077200" cy="3413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b="0" dirty="0" smtClean="0">
                <a:solidFill>
                  <a:schemeClr val="tx1"/>
                </a:solidFill>
                <a:latin typeface="Liberation Sans" panose="020B0604020202020204"/>
              </a:rPr>
              <a:t>To </a:t>
            </a:r>
            <a:r>
              <a:rPr lang="en-US" altLang="en-US" sz="2100" b="0" dirty="0">
                <a:solidFill>
                  <a:schemeClr val="tx1"/>
                </a:solidFill>
                <a:latin typeface="Liberation Sans" panose="020B0604020202020204"/>
              </a:rPr>
              <a:t>hedge this risk, Hayward locks in the value of its tire inventory on January 2, 2018, by purchasing a put option to sell rubber at a fixed price. Hayward designates the option as a fair value hedge of the tire inventory. This put option (which expires in two years) gives Hayward the option to sell 4,000 pounds of rubber at a price of $50 per pound, which is the current spot price for rubber in the market. Since the exercise price equals the current market price, no entry is necessary at inception of the put </a:t>
            </a:r>
            <a:r>
              <a:rPr lang="en-US" altLang="en-US" sz="2100" b="0" dirty="0" smtClean="0">
                <a:solidFill>
                  <a:schemeClr val="tx1"/>
                </a:solidFill>
                <a:latin typeface="Liberation Sans" panose="020B0604020202020204"/>
              </a:rPr>
              <a:t>option.</a:t>
            </a:r>
          </a:p>
        </p:txBody>
      </p:sp>
      <p:sp>
        <p:nvSpPr>
          <p:cNvPr id="93189" name="Rectangle 8"/>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93190"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extLst>
      <p:ext uri="{BB962C8B-B14F-4D97-AF65-F5344CB8AC3E}">
        <p14:creationId xmlns:p14="http://schemas.microsoft.com/office/powerpoint/2010/main" val="627102766"/>
      </p:ext>
    </p:extLst>
  </p:cSld>
  <p:clrMapOvr>
    <a:masterClrMapping/>
  </p:clrMapOvr>
  <p:transition>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685800" y="1447800"/>
            <a:ext cx="8077200" cy="1312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b="0" dirty="0" smtClean="0">
                <a:solidFill>
                  <a:schemeClr val="tx1"/>
                </a:solidFill>
                <a:latin typeface="Liberation Sans" panose="020B0604020202020204"/>
              </a:rPr>
              <a:t>At </a:t>
            </a:r>
            <a:r>
              <a:rPr lang="en-US" altLang="en-US" sz="2100" b="0" dirty="0">
                <a:solidFill>
                  <a:schemeClr val="tx1"/>
                </a:solidFill>
                <a:latin typeface="Liberation Sans" panose="020B0604020202020204"/>
              </a:rPr>
              <a:t>March 31, 2018, the fair value of the inventory has declined by 10 percent. Hayward records the following entry for the tire inventory</a:t>
            </a:r>
            <a:r>
              <a:rPr lang="en-US" altLang="en-US" sz="2100" b="0" dirty="0" smtClean="0">
                <a:solidFill>
                  <a:schemeClr val="tx1"/>
                </a:solidFill>
                <a:latin typeface="Liberation Sans" panose="020B0604020202020204"/>
              </a:rPr>
              <a:t>.</a:t>
            </a:r>
            <a:endParaRPr lang="en-US" altLang="en-US" sz="2100" b="0" dirty="0">
              <a:solidFill>
                <a:schemeClr val="tx1"/>
              </a:solidFill>
              <a:latin typeface="Liberation Sans" panose="020B0604020202020204"/>
            </a:endParaRPr>
          </a:p>
        </p:txBody>
      </p:sp>
      <p:sp>
        <p:nvSpPr>
          <p:cNvPr id="93189" name="Rectangle 8"/>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93190"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
        <p:nvSpPr>
          <p:cNvPr id="6" name="Rectangle 10"/>
          <p:cNvSpPr>
            <a:spLocks noChangeArrowheads="1"/>
          </p:cNvSpPr>
          <p:nvPr/>
        </p:nvSpPr>
        <p:spPr bwMode="auto">
          <a:xfrm>
            <a:off x="685800" y="2895600"/>
            <a:ext cx="8305800" cy="932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6343650" algn="r"/>
                <a:tab pos="7486650" algn="r"/>
              </a:tabLst>
              <a:defRPr b="1">
                <a:solidFill>
                  <a:schemeClr val="folHlink"/>
                </a:solidFill>
                <a:latin typeface="Comic Sans MS" panose="030F0702030302020204" pitchFamily="66" charset="0"/>
              </a:defRPr>
            </a:lvl1pPr>
            <a:lvl2pPr marL="742950" indent="-285750">
              <a:tabLst>
                <a:tab pos="6343650" algn="r"/>
                <a:tab pos="7486650" algn="r"/>
              </a:tabLst>
              <a:defRPr b="1">
                <a:solidFill>
                  <a:schemeClr val="folHlink"/>
                </a:solidFill>
                <a:latin typeface="Comic Sans MS" panose="030F0702030302020204" pitchFamily="66" charset="0"/>
              </a:defRPr>
            </a:lvl2pPr>
            <a:lvl3pPr marL="1143000" indent="-228600">
              <a:tabLst>
                <a:tab pos="6343650" algn="r"/>
                <a:tab pos="7486650" algn="r"/>
              </a:tabLst>
              <a:defRPr b="1">
                <a:solidFill>
                  <a:schemeClr val="folHlink"/>
                </a:solidFill>
                <a:latin typeface="Comic Sans MS" panose="030F0702030302020204" pitchFamily="66" charset="0"/>
              </a:defRPr>
            </a:lvl3pPr>
            <a:lvl4pPr marL="1600200" indent="-228600">
              <a:tabLst>
                <a:tab pos="6343650" algn="r"/>
                <a:tab pos="7486650" algn="r"/>
              </a:tabLst>
              <a:defRPr b="1">
                <a:solidFill>
                  <a:schemeClr val="folHlink"/>
                </a:solidFill>
                <a:latin typeface="Comic Sans MS" panose="030F0702030302020204" pitchFamily="66" charset="0"/>
              </a:defRPr>
            </a:lvl4pPr>
            <a:lvl5pPr marL="2057400" indent="-228600">
              <a:tabLst>
                <a:tab pos="6343650" algn="r"/>
                <a:tab pos="74866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9pPr>
          </a:lstStyle>
          <a:p>
            <a:pPr algn="l">
              <a:lnSpc>
                <a:spcPct val="130000"/>
              </a:lnSpc>
              <a:tabLst>
                <a:tab pos="6742113" algn="r"/>
                <a:tab pos="7775575" algn="r"/>
              </a:tabLst>
            </a:pPr>
            <a:r>
              <a:rPr lang="en-US" altLang="en-US" sz="2100" b="0" dirty="0">
                <a:latin typeface="Liberation Sans" panose="020B0604020202020204"/>
              </a:rPr>
              <a:t>Unrealized Holding Gain or Loss—Income </a:t>
            </a:r>
            <a:r>
              <a:rPr lang="en-US" altLang="en-US" sz="2100" b="0" dirty="0" smtClean="0">
                <a:latin typeface="Liberation Sans" panose="020B0604020202020204"/>
              </a:rPr>
              <a:t>	20,000 </a:t>
            </a:r>
          </a:p>
          <a:p>
            <a:pPr algn="l">
              <a:lnSpc>
                <a:spcPct val="130000"/>
              </a:lnSpc>
              <a:tabLst>
                <a:tab pos="6688138" algn="r"/>
                <a:tab pos="7775575" algn="r"/>
              </a:tabLst>
            </a:pPr>
            <a:r>
              <a:rPr lang="en-US" altLang="en-US" sz="2100" b="0" dirty="0">
                <a:latin typeface="Liberation Sans" panose="020B0604020202020204"/>
              </a:rPr>
              <a:t>	</a:t>
            </a:r>
            <a:r>
              <a:rPr lang="en-US" altLang="en-US" sz="2100" b="0" dirty="0" smtClean="0">
                <a:latin typeface="Liberation Sans" panose="020B0604020202020204"/>
              </a:rPr>
              <a:t>Allowance </a:t>
            </a:r>
            <a:r>
              <a:rPr lang="en-US" altLang="en-US" sz="2100" b="0" dirty="0">
                <a:latin typeface="Liberation Sans" panose="020B0604020202020204"/>
              </a:rPr>
              <a:t>to Reduce Inventory to Fair Value  </a:t>
            </a:r>
            <a:r>
              <a:rPr lang="en-US" altLang="en-US" sz="2100" b="0" dirty="0" smtClean="0">
                <a:latin typeface="Liberation Sans" panose="020B0604020202020204"/>
              </a:rPr>
              <a:t>		20,000 </a:t>
            </a:r>
            <a:endParaRPr lang="en-US" altLang="en-US" sz="2100" b="0" dirty="0">
              <a:latin typeface="Liberation Sans" panose="020B0604020202020204"/>
            </a:endParaRPr>
          </a:p>
        </p:txBody>
      </p:sp>
      <p:sp>
        <p:nvSpPr>
          <p:cNvPr id="8" name="Rectangle 4"/>
          <p:cNvSpPr>
            <a:spLocks noChangeArrowheads="1"/>
          </p:cNvSpPr>
          <p:nvPr/>
        </p:nvSpPr>
        <p:spPr bwMode="auto">
          <a:xfrm>
            <a:off x="685800" y="3944812"/>
            <a:ext cx="8077200" cy="13526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b="0" dirty="0">
                <a:solidFill>
                  <a:schemeClr val="tx1"/>
                </a:solidFill>
                <a:latin typeface="Liberation Sans" panose="020B0604020202020204"/>
              </a:rPr>
              <a:t>The following journal entry records the increase in value of the put option to sell rubber, assuming that the spot price for rubber declined by 10 percent.</a:t>
            </a:r>
          </a:p>
        </p:txBody>
      </p:sp>
      <p:sp>
        <p:nvSpPr>
          <p:cNvPr id="9" name="Rectangle 10"/>
          <p:cNvSpPr>
            <a:spLocks noChangeArrowheads="1"/>
          </p:cNvSpPr>
          <p:nvPr/>
        </p:nvSpPr>
        <p:spPr bwMode="auto">
          <a:xfrm>
            <a:off x="685800" y="5355527"/>
            <a:ext cx="8305800" cy="932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6343650" algn="r"/>
                <a:tab pos="7486650" algn="r"/>
              </a:tabLst>
              <a:defRPr b="1">
                <a:solidFill>
                  <a:schemeClr val="folHlink"/>
                </a:solidFill>
                <a:latin typeface="Comic Sans MS" panose="030F0702030302020204" pitchFamily="66" charset="0"/>
              </a:defRPr>
            </a:lvl1pPr>
            <a:lvl2pPr marL="742950" indent="-285750">
              <a:tabLst>
                <a:tab pos="6343650" algn="r"/>
                <a:tab pos="7486650" algn="r"/>
              </a:tabLst>
              <a:defRPr b="1">
                <a:solidFill>
                  <a:schemeClr val="folHlink"/>
                </a:solidFill>
                <a:latin typeface="Comic Sans MS" panose="030F0702030302020204" pitchFamily="66" charset="0"/>
              </a:defRPr>
            </a:lvl2pPr>
            <a:lvl3pPr marL="1143000" indent="-228600">
              <a:tabLst>
                <a:tab pos="6343650" algn="r"/>
                <a:tab pos="7486650" algn="r"/>
              </a:tabLst>
              <a:defRPr b="1">
                <a:solidFill>
                  <a:schemeClr val="folHlink"/>
                </a:solidFill>
                <a:latin typeface="Comic Sans MS" panose="030F0702030302020204" pitchFamily="66" charset="0"/>
              </a:defRPr>
            </a:lvl3pPr>
            <a:lvl4pPr marL="1600200" indent="-228600">
              <a:tabLst>
                <a:tab pos="6343650" algn="r"/>
                <a:tab pos="7486650" algn="r"/>
              </a:tabLst>
              <a:defRPr b="1">
                <a:solidFill>
                  <a:schemeClr val="folHlink"/>
                </a:solidFill>
                <a:latin typeface="Comic Sans MS" panose="030F0702030302020204" pitchFamily="66" charset="0"/>
              </a:defRPr>
            </a:lvl4pPr>
            <a:lvl5pPr marL="2057400" indent="-228600">
              <a:tabLst>
                <a:tab pos="6343650" algn="r"/>
                <a:tab pos="74866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9pPr>
          </a:lstStyle>
          <a:p>
            <a:pPr algn="l">
              <a:lnSpc>
                <a:spcPct val="130000"/>
              </a:lnSpc>
              <a:tabLst>
                <a:tab pos="6742113" algn="r"/>
                <a:tab pos="7775575" algn="r"/>
              </a:tabLst>
            </a:pPr>
            <a:r>
              <a:rPr lang="en-US" altLang="en-US" sz="2100" b="0" dirty="0" smtClean="0">
                <a:latin typeface="Liberation Sans" panose="020B0604020202020204"/>
              </a:rPr>
              <a:t>Put Option	20,000 </a:t>
            </a:r>
          </a:p>
          <a:p>
            <a:pPr algn="l">
              <a:lnSpc>
                <a:spcPct val="130000"/>
              </a:lnSpc>
              <a:tabLst>
                <a:tab pos="6861175" algn="r"/>
                <a:tab pos="7775575" algn="r"/>
              </a:tabLst>
            </a:pPr>
            <a:r>
              <a:rPr lang="en-US" altLang="en-US" sz="2100" b="0" dirty="0">
                <a:latin typeface="Liberation Sans" panose="020B0604020202020204"/>
              </a:rPr>
              <a:t>	 Unrealized Holding Gain or Loss—Income </a:t>
            </a:r>
            <a:r>
              <a:rPr lang="en-US" altLang="en-US" sz="2100" b="0" dirty="0" smtClean="0">
                <a:latin typeface="Liberation Sans" panose="020B0604020202020204"/>
              </a:rPr>
              <a:t>		20,000 </a:t>
            </a:r>
            <a:endParaRPr lang="en-US" altLang="en-US" sz="2100" b="0" dirty="0">
              <a:latin typeface="Liberation Sans" panose="020B0604020202020204"/>
            </a:endParaRPr>
          </a:p>
        </p:txBody>
      </p:sp>
    </p:spTree>
    <p:extLst>
      <p:ext uri="{BB962C8B-B14F-4D97-AF65-F5344CB8AC3E}">
        <p14:creationId xmlns:p14="http://schemas.microsoft.com/office/powerpoint/2010/main" val="28052877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4"/>
          <p:cNvSpPr>
            <a:spLocks noChangeArrowheads="1"/>
          </p:cNvSpPr>
          <p:nvPr/>
        </p:nvSpPr>
        <p:spPr bwMode="auto">
          <a:xfrm>
            <a:off x="685800" y="1447800"/>
            <a:ext cx="8077200" cy="932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b="0" dirty="0">
                <a:solidFill>
                  <a:schemeClr val="tx1"/>
                </a:solidFill>
                <a:latin typeface="Liberation Sans" panose="020B0604020202020204"/>
              </a:rPr>
              <a:t>Hayward reports the amounts related to the Inventory and the put option</a:t>
            </a:r>
            <a:r>
              <a:rPr lang="en-US" altLang="en-US" sz="2100" b="0" dirty="0" smtClean="0">
                <a:solidFill>
                  <a:schemeClr val="tx1"/>
                </a:solidFill>
                <a:latin typeface="Liberation Sans" panose="020B0604020202020204"/>
              </a:rPr>
              <a:t>.</a:t>
            </a:r>
            <a:endParaRPr lang="en-US" altLang="en-US" sz="2100" b="0" dirty="0">
              <a:solidFill>
                <a:schemeClr val="tx1"/>
              </a:solidFill>
              <a:latin typeface="Liberation Sans" panose="020B0604020202020204"/>
            </a:endParaRPr>
          </a:p>
        </p:txBody>
      </p:sp>
      <p:sp>
        <p:nvSpPr>
          <p:cNvPr id="95238" name="Rectangle 10"/>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95239"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pic>
        <p:nvPicPr>
          <p:cNvPr id="2" name="Picture 1"/>
          <p:cNvPicPr>
            <a:picLocks noChangeAspect="1"/>
          </p:cNvPicPr>
          <p:nvPr/>
        </p:nvPicPr>
        <p:blipFill>
          <a:blip r:embed="rId3"/>
          <a:stretch>
            <a:fillRect/>
          </a:stretch>
        </p:blipFill>
        <p:spPr>
          <a:xfrm>
            <a:off x="284401" y="2483745"/>
            <a:ext cx="8575198" cy="2375127"/>
          </a:xfrm>
          <a:prstGeom prst="rect">
            <a:avLst/>
          </a:prstGeom>
        </p:spPr>
      </p:pic>
      <p:sp>
        <p:nvSpPr>
          <p:cNvPr id="10" name="Text Box 10"/>
          <p:cNvSpPr txBox="1">
            <a:spLocks noChangeArrowheads="1"/>
          </p:cNvSpPr>
          <p:nvPr/>
        </p:nvSpPr>
        <p:spPr bwMode="auto">
          <a:xfrm>
            <a:off x="210673" y="4890542"/>
            <a:ext cx="2151528"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17A-5</a:t>
            </a:r>
          </a:p>
          <a:p>
            <a:pPr algn="l"/>
            <a:r>
              <a:rPr lang="en-US" altLang="en-US" sz="1200" b="0" dirty="0">
                <a:solidFill>
                  <a:schemeClr val="tx1"/>
                </a:solidFill>
                <a:latin typeface="Liberation Sans" panose="020B0604020202020204"/>
              </a:rPr>
              <a:t>Balance Sheet Presentation of </a:t>
            </a:r>
            <a:r>
              <a:rPr lang="en-US" altLang="en-US" sz="1200" b="0" dirty="0" smtClean="0">
                <a:solidFill>
                  <a:schemeClr val="tx1"/>
                </a:solidFill>
                <a:latin typeface="Liberation Sans" panose="020B0604020202020204"/>
              </a:rPr>
              <a:t>Fair Value Hedge</a:t>
            </a:r>
            <a:endParaRPr lang="en-US" altLang="en-US" sz="1200" b="0" dirty="0">
              <a:solidFill>
                <a:schemeClr val="tx1"/>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9246" y="2484773"/>
            <a:ext cx="8545509" cy="2380075"/>
          </a:xfrm>
          <a:prstGeom prst="rect">
            <a:avLst/>
          </a:prstGeom>
        </p:spPr>
      </p:pic>
      <p:sp>
        <p:nvSpPr>
          <p:cNvPr id="95235" name="Rectangle 4"/>
          <p:cNvSpPr>
            <a:spLocks noChangeArrowheads="1"/>
          </p:cNvSpPr>
          <p:nvPr/>
        </p:nvSpPr>
        <p:spPr bwMode="auto">
          <a:xfrm>
            <a:off x="685800" y="1447800"/>
            <a:ext cx="8077200" cy="8928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b="0" dirty="0">
                <a:solidFill>
                  <a:schemeClr val="tx1"/>
                </a:solidFill>
                <a:latin typeface="Liberation Sans" panose="020B0604020202020204"/>
              </a:rPr>
              <a:t>Hayward reports the </a:t>
            </a:r>
            <a:r>
              <a:rPr lang="en-US" altLang="en-US" sz="2100" b="0" dirty="0" smtClean="0">
                <a:solidFill>
                  <a:schemeClr val="tx1"/>
                </a:solidFill>
                <a:latin typeface="Liberation Sans" panose="020B0604020202020204"/>
              </a:rPr>
              <a:t>effects </a:t>
            </a:r>
            <a:r>
              <a:rPr lang="en-US" altLang="en-US" sz="2100" b="0" dirty="0">
                <a:solidFill>
                  <a:schemeClr val="tx1"/>
                </a:solidFill>
                <a:latin typeface="Liberation Sans" panose="020B0604020202020204"/>
              </a:rPr>
              <a:t>of the hedging transaction on income for the year ended December 31, 2018</a:t>
            </a:r>
            <a:r>
              <a:rPr lang="en-US" altLang="en-US" sz="2100" b="0" dirty="0" smtClean="0">
                <a:solidFill>
                  <a:schemeClr val="tx1"/>
                </a:solidFill>
                <a:latin typeface="Liberation Sans" panose="020B0604020202020204"/>
              </a:rPr>
              <a:t>.</a:t>
            </a:r>
            <a:endParaRPr lang="en-US" altLang="en-US" sz="2100" b="0" dirty="0">
              <a:solidFill>
                <a:schemeClr val="tx1"/>
              </a:solidFill>
              <a:latin typeface="Liberation Sans" panose="020B0604020202020204"/>
            </a:endParaRPr>
          </a:p>
        </p:txBody>
      </p:sp>
      <p:sp>
        <p:nvSpPr>
          <p:cNvPr id="95238" name="Rectangle 10"/>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95239"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
        <p:nvSpPr>
          <p:cNvPr id="10" name="Text Box 10"/>
          <p:cNvSpPr txBox="1">
            <a:spLocks noChangeArrowheads="1"/>
          </p:cNvSpPr>
          <p:nvPr/>
        </p:nvSpPr>
        <p:spPr bwMode="auto">
          <a:xfrm>
            <a:off x="210672" y="4890542"/>
            <a:ext cx="2456327"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17A-6</a:t>
            </a:r>
          </a:p>
          <a:p>
            <a:pPr algn="l"/>
            <a:r>
              <a:rPr lang="en-US" altLang="en-US" sz="1200" b="0" dirty="0" smtClean="0">
                <a:solidFill>
                  <a:schemeClr val="tx1"/>
                </a:solidFill>
                <a:latin typeface="Liberation Sans" panose="020B0604020202020204"/>
              </a:rPr>
              <a:t>Income Statement Presentation </a:t>
            </a:r>
            <a:r>
              <a:rPr lang="en-US" altLang="en-US" sz="1200" b="0" dirty="0">
                <a:solidFill>
                  <a:schemeClr val="tx1"/>
                </a:solidFill>
                <a:latin typeface="Liberation Sans" panose="020B0604020202020204"/>
              </a:rPr>
              <a:t>of </a:t>
            </a:r>
            <a:r>
              <a:rPr lang="en-US" altLang="en-US" sz="1200" b="0" dirty="0" smtClean="0">
                <a:solidFill>
                  <a:schemeClr val="tx1"/>
                </a:solidFill>
                <a:latin typeface="Liberation Sans" panose="020B0604020202020204"/>
              </a:rPr>
              <a:t>Fair Value Hedge</a:t>
            </a:r>
            <a:endParaRPr lang="en-US" altLang="en-US" sz="1200" b="0" dirty="0">
              <a:solidFill>
                <a:schemeClr val="tx1"/>
              </a:solidFill>
              <a:latin typeface="Liberation Sans" panose="020B0604020202020204"/>
            </a:endParaRPr>
          </a:p>
        </p:txBody>
      </p:sp>
    </p:spTree>
    <p:extLst>
      <p:ext uri="{BB962C8B-B14F-4D97-AF65-F5344CB8AC3E}">
        <p14:creationId xmlns:p14="http://schemas.microsoft.com/office/powerpoint/2010/main" val="3413569319"/>
      </p:ext>
    </p:extLst>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685800" y="1371600"/>
            <a:ext cx="7924800" cy="58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25000"/>
              </a:spcBef>
            </a:pPr>
            <a:r>
              <a:rPr lang="en-US" altLang="en-US" sz="2800" dirty="0">
                <a:solidFill>
                  <a:srgbClr val="CC0000"/>
                </a:solidFill>
                <a:latin typeface="Liberation Sans" panose="020B0604020202020204"/>
              </a:rPr>
              <a:t>Cash Flow Hedge</a:t>
            </a:r>
          </a:p>
        </p:txBody>
      </p:sp>
      <p:sp>
        <p:nvSpPr>
          <p:cNvPr id="100355" name="Rectangle 4"/>
          <p:cNvSpPr>
            <a:spLocks noChangeArrowheads="1"/>
          </p:cNvSpPr>
          <p:nvPr/>
        </p:nvSpPr>
        <p:spPr bwMode="auto">
          <a:xfrm>
            <a:off x="685800" y="1981200"/>
            <a:ext cx="8077200" cy="3206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200" b="0" dirty="0">
                <a:solidFill>
                  <a:schemeClr val="tx1"/>
                </a:solidFill>
                <a:latin typeface="Liberation Sans" panose="020B0604020202020204"/>
              </a:rPr>
              <a:t>Used to hedge exposures to </a:t>
            </a:r>
            <a:r>
              <a:rPr lang="en-US" altLang="en-US" sz="2200" dirty="0">
                <a:solidFill>
                  <a:schemeClr val="tx1"/>
                </a:solidFill>
                <a:latin typeface="Liberation Sans" panose="020B0604020202020204"/>
              </a:rPr>
              <a:t>cash flow risk</a:t>
            </a:r>
            <a:r>
              <a:rPr lang="en-US" altLang="en-US" sz="2200" b="0" dirty="0">
                <a:solidFill>
                  <a:schemeClr val="tx1"/>
                </a:solidFill>
                <a:latin typeface="Liberation Sans" panose="020B0604020202020204"/>
              </a:rPr>
              <a:t>, which results from the variability in cash flows.</a:t>
            </a:r>
          </a:p>
          <a:p>
            <a:pPr algn="l">
              <a:lnSpc>
                <a:spcPct val="130000"/>
              </a:lnSpc>
              <a:spcBef>
                <a:spcPct val="50000"/>
              </a:spcBef>
            </a:pPr>
            <a:r>
              <a:rPr lang="en-US" altLang="en-US" sz="2200" b="0" dirty="0">
                <a:solidFill>
                  <a:schemeClr val="tx1"/>
                </a:solidFill>
                <a:latin typeface="Liberation Sans" panose="020B0604020202020204"/>
              </a:rPr>
              <a:t>Reporting:</a:t>
            </a:r>
          </a:p>
          <a:p>
            <a:pPr lvl="1" algn="l">
              <a:lnSpc>
                <a:spcPct val="130000"/>
              </a:lnSpc>
              <a:spcBef>
                <a:spcPct val="500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Fair value on the balance sheet</a:t>
            </a:r>
          </a:p>
          <a:p>
            <a:pPr lvl="1" algn="l">
              <a:lnSpc>
                <a:spcPct val="130000"/>
              </a:lnSpc>
              <a:spcBef>
                <a:spcPct val="500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Gains or losses in equity, as part of other comprehensive income.</a:t>
            </a:r>
          </a:p>
        </p:txBody>
      </p:sp>
      <p:sp>
        <p:nvSpPr>
          <p:cNvPr id="100357" name="Rectangle 7"/>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
        <p:nvSpPr>
          <p:cNvPr id="9"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685800" y="1371600"/>
            <a:ext cx="7924800" cy="475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30000"/>
              </a:spcBef>
              <a:defRPr/>
            </a:pPr>
            <a:r>
              <a:rPr lang="en-US" sz="2000" dirty="0">
                <a:solidFill>
                  <a:schemeClr val="tx1"/>
                </a:solidFill>
                <a:latin typeface="Liberation Sans" panose="020B0604020202020204"/>
              </a:rPr>
              <a:t>Illustration:</a:t>
            </a:r>
            <a:r>
              <a:rPr lang="en-US" sz="2000" b="0" dirty="0">
                <a:solidFill>
                  <a:schemeClr val="tx1"/>
                </a:solidFill>
                <a:latin typeface="Liberation Sans" panose="020B0604020202020204"/>
              </a:rPr>
              <a:t> </a:t>
            </a:r>
            <a:r>
              <a:rPr lang="en-US" sz="2000" b="0" dirty="0" smtClean="0">
                <a:solidFill>
                  <a:schemeClr val="tx1"/>
                </a:solidFill>
                <a:latin typeface="Liberation Sans" panose="020B0604020202020204"/>
              </a:rPr>
              <a:t>In </a:t>
            </a:r>
            <a:r>
              <a:rPr lang="en-US" sz="2000" b="0" dirty="0">
                <a:solidFill>
                  <a:schemeClr val="tx1"/>
                </a:solidFill>
                <a:latin typeface="Liberation Sans" panose="020B0604020202020204"/>
              </a:rPr>
              <a:t>September </a:t>
            </a:r>
            <a:r>
              <a:rPr lang="en-US" sz="2000" b="0" dirty="0" smtClean="0">
                <a:solidFill>
                  <a:schemeClr val="tx1"/>
                </a:solidFill>
                <a:latin typeface="Liberation Sans" panose="020B0604020202020204"/>
              </a:rPr>
              <a:t>2017 </a:t>
            </a:r>
            <a:r>
              <a:rPr lang="en-US" sz="2000" b="0" dirty="0">
                <a:solidFill>
                  <a:schemeClr val="tx1"/>
                </a:solidFill>
                <a:latin typeface="Liberation Sans" panose="020B0604020202020204"/>
              </a:rPr>
              <a:t>Allied Can Co. anticipates purchasing 1,000 metric tons of aluminum in January </a:t>
            </a:r>
            <a:r>
              <a:rPr lang="en-US" sz="2000" b="0" dirty="0" smtClean="0">
                <a:solidFill>
                  <a:schemeClr val="tx1"/>
                </a:solidFill>
                <a:latin typeface="Liberation Sans" panose="020B0604020202020204"/>
              </a:rPr>
              <a:t>2018.  </a:t>
            </a:r>
            <a:r>
              <a:rPr lang="en-US" sz="2000" b="0" dirty="0">
                <a:solidFill>
                  <a:schemeClr val="tx1"/>
                </a:solidFill>
                <a:latin typeface="Liberation Sans" panose="020B0604020202020204"/>
              </a:rPr>
              <a:t>As a result, Allied enters into an aluminum futures contract.   In this case, the aluminum futures contract gives Allied the right and the obligation to purchase 1,000 metric tons of aluminum for $1,550 per ton. This contract price is good until the contract expires in January </a:t>
            </a:r>
            <a:r>
              <a:rPr lang="en-US" sz="2000" b="0" dirty="0" smtClean="0">
                <a:solidFill>
                  <a:schemeClr val="tx1"/>
                </a:solidFill>
                <a:latin typeface="Liberation Sans" panose="020B0604020202020204"/>
              </a:rPr>
              <a:t>2018.  </a:t>
            </a:r>
            <a:r>
              <a:rPr lang="en-US" sz="2000" b="0" dirty="0">
                <a:solidFill>
                  <a:schemeClr val="tx1"/>
                </a:solidFill>
                <a:latin typeface="Liberation Sans" panose="020B0604020202020204"/>
              </a:rPr>
              <a:t>The underlying for this derivative is the price of aluminum. </a:t>
            </a:r>
          </a:p>
          <a:p>
            <a:pPr algn="l">
              <a:lnSpc>
                <a:spcPct val="125000"/>
              </a:lnSpc>
              <a:spcBef>
                <a:spcPct val="30000"/>
              </a:spcBef>
              <a:defRPr/>
            </a:pPr>
            <a:r>
              <a:rPr lang="en-US" sz="2000" b="0" dirty="0">
                <a:solidFill>
                  <a:schemeClr val="tx1"/>
                </a:solidFill>
                <a:latin typeface="Liberation Sans" panose="020B0604020202020204"/>
              </a:rPr>
              <a:t>Allied enters into the futures contract on September 1, </a:t>
            </a:r>
            <a:r>
              <a:rPr lang="en-US" sz="2000" b="0" dirty="0" smtClean="0">
                <a:solidFill>
                  <a:schemeClr val="tx1"/>
                </a:solidFill>
                <a:latin typeface="Liberation Sans" panose="020B0604020202020204"/>
              </a:rPr>
              <a:t>2017. </a:t>
            </a:r>
            <a:r>
              <a:rPr lang="en-US" sz="2000" b="0" dirty="0">
                <a:solidFill>
                  <a:schemeClr val="tx1"/>
                </a:solidFill>
                <a:latin typeface="Liberation Sans" panose="020B0604020202020204"/>
              </a:rPr>
              <a:t>Assume that the price to be paid today for inventory to be delivered in January—the </a:t>
            </a:r>
            <a:r>
              <a:rPr lang="en-US" sz="2000" dirty="0">
                <a:solidFill>
                  <a:schemeClr val="tx1"/>
                </a:solidFill>
                <a:latin typeface="Liberation Sans" panose="020B0604020202020204"/>
              </a:rPr>
              <a:t>spot price</a:t>
            </a:r>
            <a:r>
              <a:rPr lang="en-US" sz="2000" b="0" dirty="0">
                <a:solidFill>
                  <a:schemeClr val="tx1"/>
                </a:solidFill>
                <a:latin typeface="Liberation Sans" panose="020B0604020202020204"/>
              </a:rPr>
              <a:t>—equals the contract price.  With the two prices equal, the futures contract has no value.  Therefore no entry is necessary.</a:t>
            </a:r>
          </a:p>
        </p:txBody>
      </p:sp>
      <p:sp>
        <p:nvSpPr>
          <p:cNvPr id="101380" name="Rectangle 7"/>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101381"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6"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ChangeArrowheads="1"/>
          </p:cNvSpPr>
          <p:nvPr/>
        </p:nvSpPr>
        <p:spPr bwMode="auto">
          <a:xfrm>
            <a:off x="685800" y="1371600"/>
            <a:ext cx="7924800" cy="1570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0000"/>
              </a:spcBef>
            </a:pPr>
            <a:r>
              <a:rPr lang="en-US" altLang="en-US" sz="2000" dirty="0">
                <a:solidFill>
                  <a:schemeClr val="tx1"/>
                </a:solidFill>
                <a:latin typeface="Liberation Sans" panose="020B0604020202020204"/>
              </a:rPr>
              <a:t>Illustration:</a:t>
            </a:r>
            <a:r>
              <a:rPr lang="en-US" altLang="en-US" sz="2000" b="0" dirty="0">
                <a:solidFill>
                  <a:schemeClr val="tx1"/>
                </a:solidFill>
                <a:latin typeface="Liberation Sans" panose="020B0604020202020204"/>
              </a:rPr>
              <a:t> </a:t>
            </a:r>
            <a:r>
              <a:rPr lang="en-US" altLang="en-US" sz="2000" b="0" dirty="0" smtClean="0">
                <a:solidFill>
                  <a:schemeClr val="tx1"/>
                </a:solidFill>
                <a:latin typeface="Liberation Sans" panose="020B0604020202020204"/>
              </a:rPr>
              <a:t>At </a:t>
            </a:r>
            <a:r>
              <a:rPr lang="en-US" altLang="en-US" sz="2000" dirty="0">
                <a:solidFill>
                  <a:schemeClr val="tx1"/>
                </a:solidFill>
                <a:latin typeface="Liberation Sans" panose="020B0604020202020204"/>
              </a:rPr>
              <a:t>December 31, </a:t>
            </a:r>
            <a:r>
              <a:rPr lang="en-US" altLang="en-US" sz="2000" dirty="0" smtClean="0">
                <a:solidFill>
                  <a:schemeClr val="tx1"/>
                </a:solidFill>
                <a:latin typeface="Liberation Sans" panose="020B0604020202020204"/>
              </a:rPr>
              <a:t>2017</a:t>
            </a:r>
            <a:r>
              <a:rPr lang="en-US" altLang="en-US" sz="2000" b="0" dirty="0" smtClean="0">
                <a:solidFill>
                  <a:schemeClr val="tx1"/>
                </a:solidFill>
                <a:latin typeface="Liberation Sans" panose="020B0604020202020204"/>
              </a:rPr>
              <a:t>, </a:t>
            </a:r>
            <a:r>
              <a:rPr lang="en-US" altLang="en-US" sz="2000" b="0" dirty="0">
                <a:solidFill>
                  <a:schemeClr val="tx1"/>
                </a:solidFill>
                <a:latin typeface="Liberation Sans" panose="020B0604020202020204"/>
              </a:rPr>
              <a:t>the price for January delivery of aluminum increases to $1,575 per metric ton. Allied makes the following entry to record the increase in the value of the futures contract.</a:t>
            </a:r>
          </a:p>
        </p:txBody>
      </p:sp>
      <p:sp>
        <p:nvSpPr>
          <p:cNvPr id="1856517" name="Rectangle 5"/>
          <p:cNvSpPr>
            <a:spLocks noChangeArrowheads="1"/>
          </p:cNvSpPr>
          <p:nvPr/>
        </p:nvSpPr>
        <p:spPr bwMode="auto">
          <a:xfrm>
            <a:off x="914400" y="3194050"/>
            <a:ext cx="8001000" cy="923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686550" algn="r"/>
                <a:tab pos="7715250" algn="r"/>
              </a:tabLst>
              <a:defRPr b="1">
                <a:solidFill>
                  <a:schemeClr val="folHlink"/>
                </a:solidFill>
                <a:latin typeface="Comic Sans MS" panose="030F0702030302020204" pitchFamily="66" charset="0"/>
              </a:defRPr>
            </a:lvl1pPr>
            <a:lvl2pPr marL="742950" indent="-285750">
              <a:tabLst>
                <a:tab pos="6686550" algn="r"/>
                <a:tab pos="7715250" algn="r"/>
              </a:tabLst>
              <a:defRPr b="1">
                <a:solidFill>
                  <a:schemeClr val="folHlink"/>
                </a:solidFill>
                <a:latin typeface="Comic Sans MS" panose="030F0702030302020204" pitchFamily="66" charset="0"/>
              </a:defRPr>
            </a:lvl2pPr>
            <a:lvl3pPr marL="1143000" indent="-228600">
              <a:tabLst>
                <a:tab pos="6686550" algn="r"/>
                <a:tab pos="7715250" algn="r"/>
              </a:tabLst>
              <a:defRPr b="1">
                <a:solidFill>
                  <a:schemeClr val="folHlink"/>
                </a:solidFill>
                <a:latin typeface="Comic Sans MS" panose="030F0702030302020204" pitchFamily="66" charset="0"/>
              </a:defRPr>
            </a:lvl3pPr>
            <a:lvl4pPr marL="1600200" indent="-228600">
              <a:tabLst>
                <a:tab pos="6686550" algn="r"/>
                <a:tab pos="7715250" algn="r"/>
              </a:tabLst>
              <a:defRPr b="1">
                <a:solidFill>
                  <a:schemeClr val="folHlink"/>
                </a:solidFill>
                <a:latin typeface="Comic Sans MS" panose="030F0702030302020204" pitchFamily="66" charset="0"/>
              </a:defRPr>
            </a:lvl4pPr>
            <a:lvl5pPr marL="2057400" indent="-228600">
              <a:tabLst>
                <a:tab pos="6686550" algn="r"/>
                <a:tab pos="77152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686550" algn="r"/>
                <a:tab pos="77152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686550" algn="r"/>
                <a:tab pos="77152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686550" algn="r"/>
                <a:tab pos="77152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686550" algn="r"/>
                <a:tab pos="7715250" algn="r"/>
              </a:tabLst>
              <a:defRPr b="1">
                <a:solidFill>
                  <a:schemeClr val="folHlink"/>
                </a:solidFill>
                <a:latin typeface="Comic Sans MS" panose="030F0702030302020204" pitchFamily="66" charset="0"/>
              </a:defRPr>
            </a:lvl9pPr>
          </a:lstStyle>
          <a:p>
            <a:pPr algn="l">
              <a:lnSpc>
                <a:spcPct val="115000"/>
              </a:lnSpc>
              <a:spcBef>
                <a:spcPct val="40000"/>
              </a:spcBef>
            </a:pPr>
            <a:r>
              <a:rPr lang="en-US" altLang="en-US" sz="2000" b="0" dirty="0">
                <a:latin typeface="Liberation Sans" panose="020B0604020202020204"/>
              </a:rPr>
              <a:t>Futures Contract 	25,000</a:t>
            </a:r>
          </a:p>
          <a:p>
            <a:pPr algn="l">
              <a:lnSpc>
                <a:spcPct val="115000"/>
              </a:lnSpc>
              <a:spcBef>
                <a:spcPct val="40000"/>
              </a:spcBef>
            </a:pPr>
            <a:r>
              <a:rPr lang="en-US" altLang="en-US" sz="2000" b="0" dirty="0">
                <a:latin typeface="Liberation Sans" panose="020B0604020202020204"/>
              </a:rPr>
              <a:t>	Unrealized Holding Gain or Loss—Equity 		25,000</a:t>
            </a:r>
          </a:p>
        </p:txBody>
      </p:sp>
      <p:sp>
        <p:nvSpPr>
          <p:cNvPr id="1856518" name="Rectangle 6"/>
          <p:cNvSpPr>
            <a:spLocks noChangeArrowheads="1"/>
          </p:cNvSpPr>
          <p:nvPr/>
        </p:nvSpPr>
        <p:spPr bwMode="auto">
          <a:xfrm>
            <a:off x="912865" y="4311650"/>
            <a:ext cx="3403496" cy="387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5000"/>
              </a:lnSpc>
              <a:spcBef>
                <a:spcPct val="40000"/>
              </a:spcBef>
            </a:pPr>
            <a:r>
              <a:rPr lang="en-US" altLang="en-US" b="0" dirty="0">
                <a:latin typeface="Liberation Sans" panose="020B0604020202020204"/>
              </a:rPr>
              <a:t>([$1,575 - $1,550] x 1,000 tons)</a:t>
            </a:r>
          </a:p>
        </p:txBody>
      </p:sp>
      <p:sp>
        <p:nvSpPr>
          <p:cNvPr id="1856519" name="Rectangle 7"/>
          <p:cNvSpPr>
            <a:spLocks noChangeArrowheads="1"/>
          </p:cNvSpPr>
          <p:nvPr/>
        </p:nvSpPr>
        <p:spPr bwMode="auto">
          <a:xfrm>
            <a:off x="762000" y="5103813"/>
            <a:ext cx="7620000" cy="669925"/>
          </a:xfrm>
          <a:prstGeom prst="rect">
            <a:avLst/>
          </a:prstGeom>
          <a:noFill/>
          <a:ln w="28575" cap="sq">
            <a:solidFill>
              <a:srgbClr val="006664"/>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b="0" dirty="0">
                <a:latin typeface="Liberation Sans" panose="020B0604020202020204"/>
              </a:rPr>
              <a:t>Allied reports the futures contract in the balance sheet as a current asset and the gain as part of other comprehensive income.</a:t>
            </a:r>
          </a:p>
        </p:txBody>
      </p:sp>
      <p:sp>
        <p:nvSpPr>
          <p:cNvPr id="102407" name="Rectangle 9"/>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102408"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6517">
                                            <p:txEl>
                                              <p:pRg st="0" end="0"/>
                                            </p:txEl>
                                          </p:spTgt>
                                        </p:tgtEl>
                                        <p:attrNameLst>
                                          <p:attrName>style.visibility</p:attrName>
                                        </p:attrNameLst>
                                      </p:cBhvr>
                                      <p:to>
                                        <p:strVal val="visible"/>
                                      </p:to>
                                    </p:set>
                                    <p:animEffect transition="in" filter="wipe(left)">
                                      <p:cBhvr>
                                        <p:cTn id="7" dur="500"/>
                                        <p:tgtEl>
                                          <p:spTgt spid="18565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56517">
                                            <p:txEl>
                                              <p:pRg st="1" end="1"/>
                                            </p:txEl>
                                          </p:spTgt>
                                        </p:tgtEl>
                                        <p:attrNameLst>
                                          <p:attrName>style.visibility</p:attrName>
                                        </p:attrNameLst>
                                      </p:cBhvr>
                                      <p:to>
                                        <p:strVal val="visible"/>
                                      </p:to>
                                    </p:set>
                                    <p:animEffect transition="in" filter="wipe(left)">
                                      <p:cBhvr>
                                        <p:cTn id="12" dur="500"/>
                                        <p:tgtEl>
                                          <p:spTgt spid="1856517">
                                            <p:txEl>
                                              <p:pRg st="1" end="1"/>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56518"/>
                                        </p:tgtEl>
                                        <p:attrNameLst>
                                          <p:attrName>style.visibility</p:attrName>
                                        </p:attrNameLst>
                                      </p:cBhvr>
                                      <p:to>
                                        <p:strVal val="visible"/>
                                      </p:to>
                                    </p:set>
                                    <p:animEffect transition="in" filter="wipe(left)">
                                      <p:cBhvr>
                                        <p:cTn id="16" dur="500"/>
                                        <p:tgtEl>
                                          <p:spTgt spid="1856518"/>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856519"/>
                                        </p:tgtEl>
                                        <p:attrNameLst>
                                          <p:attrName>style.visibility</p:attrName>
                                        </p:attrNameLst>
                                      </p:cBhvr>
                                      <p:to>
                                        <p:strVal val="visible"/>
                                      </p:to>
                                    </p:set>
                                    <p:animEffect transition="in" filter="wipe(up)">
                                      <p:cBhvr>
                                        <p:cTn id="20" dur="500"/>
                                        <p:tgtEl>
                                          <p:spTgt spid="1856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6517" grpId="0" build="p"/>
      <p:bldP spid="1856518" grpId="0"/>
      <p:bldP spid="185651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ChangeArrowheads="1"/>
          </p:cNvSpPr>
          <p:nvPr/>
        </p:nvSpPr>
        <p:spPr bwMode="auto">
          <a:xfrm>
            <a:off x="685800" y="1371600"/>
            <a:ext cx="792480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0000"/>
              </a:spcBef>
            </a:pPr>
            <a:r>
              <a:rPr lang="en-US" altLang="en-US" sz="2000" dirty="0">
                <a:solidFill>
                  <a:schemeClr val="tx1"/>
                </a:solidFill>
                <a:latin typeface="Liberation Sans" panose="020B0604020202020204"/>
              </a:rPr>
              <a:t>Illustration:</a:t>
            </a:r>
            <a:r>
              <a:rPr lang="en-US" altLang="en-US" sz="2000" b="0" dirty="0">
                <a:solidFill>
                  <a:schemeClr val="tx1"/>
                </a:solidFill>
                <a:latin typeface="Liberation Sans" panose="020B0604020202020204"/>
              </a:rPr>
              <a:t> </a:t>
            </a:r>
            <a:r>
              <a:rPr lang="en-US" altLang="en-US" sz="2000" b="0" dirty="0" smtClean="0">
                <a:solidFill>
                  <a:schemeClr val="tx1"/>
                </a:solidFill>
                <a:latin typeface="Liberation Sans" panose="020B0604020202020204"/>
              </a:rPr>
              <a:t>In </a:t>
            </a:r>
            <a:r>
              <a:rPr lang="en-US" altLang="en-US" sz="2000" dirty="0">
                <a:solidFill>
                  <a:schemeClr val="tx1"/>
                </a:solidFill>
                <a:latin typeface="Liberation Sans" panose="020B0604020202020204"/>
              </a:rPr>
              <a:t>January </a:t>
            </a:r>
            <a:r>
              <a:rPr lang="en-US" altLang="en-US" sz="2000" dirty="0" smtClean="0">
                <a:solidFill>
                  <a:schemeClr val="tx1"/>
                </a:solidFill>
                <a:latin typeface="Liberation Sans" panose="020B0604020202020204"/>
              </a:rPr>
              <a:t>2018</a:t>
            </a:r>
            <a:r>
              <a:rPr lang="en-US" altLang="en-US" sz="2000" b="0" dirty="0" smtClean="0">
                <a:solidFill>
                  <a:schemeClr val="tx1"/>
                </a:solidFill>
                <a:latin typeface="Liberation Sans" panose="020B0604020202020204"/>
              </a:rPr>
              <a:t>, </a:t>
            </a:r>
            <a:r>
              <a:rPr lang="en-US" altLang="en-US" sz="2000" b="0" dirty="0">
                <a:solidFill>
                  <a:schemeClr val="tx1"/>
                </a:solidFill>
                <a:latin typeface="Liberation Sans" panose="020B0604020202020204"/>
              </a:rPr>
              <a:t>Allied purchases 1,000 metric tons of aluminum for $1,575 and makes the following entry.</a:t>
            </a:r>
          </a:p>
        </p:txBody>
      </p:sp>
      <p:sp>
        <p:nvSpPr>
          <p:cNvPr id="1858565" name="Rectangle 5"/>
          <p:cNvSpPr>
            <a:spLocks noChangeArrowheads="1"/>
          </p:cNvSpPr>
          <p:nvPr/>
        </p:nvSpPr>
        <p:spPr bwMode="auto">
          <a:xfrm>
            <a:off x="838200" y="2514600"/>
            <a:ext cx="8001000" cy="923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286500" algn="r"/>
                <a:tab pos="7715250" algn="r"/>
              </a:tabLst>
              <a:defRPr b="1">
                <a:solidFill>
                  <a:schemeClr val="folHlink"/>
                </a:solidFill>
                <a:latin typeface="Comic Sans MS" panose="030F0702030302020204" pitchFamily="66" charset="0"/>
              </a:defRPr>
            </a:lvl1pPr>
            <a:lvl2pPr marL="742950" indent="-285750">
              <a:tabLst>
                <a:tab pos="6286500" algn="r"/>
                <a:tab pos="7715250" algn="r"/>
              </a:tabLst>
              <a:defRPr b="1">
                <a:solidFill>
                  <a:schemeClr val="folHlink"/>
                </a:solidFill>
                <a:latin typeface="Comic Sans MS" panose="030F0702030302020204" pitchFamily="66" charset="0"/>
              </a:defRPr>
            </a:lvl2pPr>
            <a:lvl3pPr marL="1143000" indent="-228600">
              <a:tabLst>
                <a:tab pos="6286500" algn="r"/>
                <a:tab pos="7715250" algn="r"/>
              </a:tabLst>
              <a:defRPr b="1">
                <a:solidFill>
                  <a:schemeClr val="folHlink"/>
                </a:solidFill>
                <a:latin typeface="Comic Sans MS" panose="030F0702030302020204" pitchFamily="66" charset="0"/>
              </a:defRPr>
            </a:lvl3pPr>
            <a:lvl4pPr marL="1600200" indent="-228600">
              <a:tabLst>
                <a:tab pos="6286500" algn="r"/>
                <a:tab pos="7715250" algn="r"/>
              </a:tabLst>
              <a:defRPr b="1">
                <a:solidFill>
                  <a:schemeClr val="folHlink"/>
                </a:solidFill>
                <a:latin typeface="Comic Sans MS" panose="030F0702030302020204" pitchFamily="66" charset="0"/>
              </a:defRPr>
            </a:lvl4pPr>
            <a:lvl5pPr marL="2057400" indent="-228600">
              <a:tabLst>
                <a:tab pos="6286500" algn="r"/>
                <a:tab pos="77152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286500" algn="r"/>
                <a:tab pos="77152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286500" algn="r"/>
                <a:tab pos="77152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286500" algn="r"/>
                <a:tab pos="77152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286500" algn="r"/>
                <a:tab pos="7715250" algn="r"/>
              </a:tabLst>
              <a:defRPr b="1">
                <a:solidFill>
                  <a:schemeClr val="folHlink"/>
                </a:solidFill>
                <a:latin typeface="Comic Sans MS" panose="030F0702030302020204" pitchFamily="66" charset="0"/>
              </a:defRPr>
            </a:lvl9pPr>
          </a:lstStyle>
          <a:p>
            <a:pPr algn="l">
              <a:lnSpc>
                <a:spcPct val="115000"/>
              </a:lnSpc>
              <a:spcBef>
                <a:spcPct val="40000"/>
              </a:spcBef>
            </a:pPr>
            <a:r>
              <a:rPr lang="en-US" altLang="en-US" sz="2000" b="0" dirty="0">
                <a:latin typeface="Liberation Sans" panose="020B0604020202020204"/>
              </a:rPr>
              <a:t>Aluminum Inventory 	1,575,000</a:t>
            </a:r>
          </a:p>
          <a:p>
            <a:pPr algn="l">
              <a:lnSpc>
                <a:spcPct val="115000"/>
              </a:lnSpc>
              <a:spcBef>
                <a:spcPct val="40000"/>
              </a:spcBef>
            </a:pPr>
            <a:r>
              <a:rPr lang="en-US" altLang="en-US" sz="2000" b="0" dirty="0">
                <a:latin typeface="Liberation Sans" panose="020B0604020202020204"/>
              </a:rPr>
              <a:t>	Cash   ($1,575 x 1,000 tons) 		1,575,000</a:t>
            </a:r>
          </a:p>
        </p:txBody>
      </p:sp>
      <p:sp>
        <p:nvSpPr>
          <p:cNvPr id="103428" name="Rectangle 8"/>
          <p:cNvSpPr>
            <a:spLocks noChangeArrowheads="1"/>
          </p:cNvSpPr>
          <p:nvPr/>
        </p:nvSpPr>
        <p:spPr bwMode="auto">
          <a:xfrm>
            <a:off x="685800" y="3956050"/>
            <a:ext cx="7924800" cy="796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0000"/>
              </a:spcBef>
            </a:pPr>
            <a:r>
              <a:rPr lang="en-US" altLang="en-US" sz="2000" b="0" dirty="0">
                <a:latin typeface="Liberation Sans" panose="020B0604020202020204"/>
              </a:rPr>
              <a:t>At the same time, Allied makes final settlement on the futures contract.  It records the following entry.</a:t>
            </a:r>
          </a:p>
        </p:txBody>
      </p:sp>
      <p:sp>
        <p:nvSpPr>
          <p:cNvPr id="1858569" name="Rectangle 9"/>
          <p:cNvSpPr>
            <a:spLocks noChangeArrowheads="1"/>
          </p:cNvSpPr>
          <p:nvPr/>
        </p:nvSpPr>
        <p:spPr bwMode="auto">
          <a:xfrm>
            <a:off x="838200" y="4946650"/>
            <a:ext cx="8001000" cy="923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286500" algn="r"/>
                <a:tab pos="7715250" algn="r"/>
              </a:tabLst>
              <a:defRPr b="1">
                <a:solidFill>
                  <a:schemeClr val="folHlink"/>
                </a:solidFill>
                <a:latin typeface="Comic Sans MS" panose="030F0702030302020204" pitchFamily="66" charset="0"/>
              </a:defRPr>
            </a:lvl1pPr>
            <a:lvl2pPr marL="742950" indent="-285750">
              <a:tabLst>
                <a:tab pos="6286500" algn="r"/>
                <a:tab pos="7715250" algn="r"/>
              </a:tabLst>
              <a:defRPr b="1">
                <a:solidFill>
                  <a:schemeClr val="folHlink"/>
                </a:solidFill>
                <a:latin typeface="Comic Sans MS" panose="030F0702030302020204" pitchFamily="66" charset="0"/>
              </a:defRPr>
            </a:lvl2pPr>
            <a:lvl3pPr marL="1143000" indent="-228600">
              <a:tabLst>
                <a:tab pos="6286500" algn="r"/>
                <a:tab pos="7715250" algn="r"/>
              </a:tabLst>
              <a:defRPr b="1">
                <a:solidFill>
                  <a:schemeClr val="folHlink"/>
                </a:solidFill>
                <a:latin typeface="Comic Sans MS" panose="030F0702030302020204" pitchFamily="66" charset="0"/>
              </a:defRPr>
            </a:lvl3pPr>
            <a:lvl4pPr marL="1600200" indent="-228600">
              <a:tabLst>
                <a:tab pos="6286500" algn="r"/>
                <a:tab pos="7715250" algn="r"/>
              </a:tabLst>
              <a:defRPr b="1">
                <a:solidFill>
                  <a:schemeClr val="folHlink"/>
                </a:solidFill>
                <a:latin typeface="Comic Sans MS" panose="030F0702030302020204" pitchFamily="66" charset="0"/>
              </a:defRPr>
            </a:lvl4pPr>
            <a:lvl5pPr marL="2057400" indent="-228600">
              <a:tabLst>
                <a:tab pos="6286500" algn="r"/>
                <a:tab pos="77152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286500" algn="r"/>
                <a:tab pos="77152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286500" algn="r"/>
                <a:tab pos="77152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286500" algn="r"/>
                <a:tab pos="77152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286500" algn="r"/>
                <a:tab pos="7715250" algn="r"/>
              </a:tabLst>
              <a:defRPr b="1">
                <a:solidFill>
                  <a:schemeClr val="folHlink"/>
                </a:solidFill>
                <a:latin typeface="Comic Sans MS" panose="030F0702030302020204" pitchFamily="66" charset="0"/>
              </a:defRPr>
            </a:lvl9pPr>
          </a:lstStyle>
          <a:p>
            <a:pPr algn="l">
              <a:lnSpc>
                <a:spcPct val="115000"/>
              </a:lnSpc>
              <a:spcBef>
                <a:spcPct val="40000"/>
              </a:spcBef>
            </a:pPr>
            <a:r>
              <a:rPr lang="en-US" altLang="en-US" sz="2000" b="0" dirty="0">
                <a:latin typeface="Liberation Sans" panose="020B0604020202020204"/>
              </a:rPr>
              <a:t>Cash 	25,000</a:t>
            </a:r>
          </a:p>
          <a:p>
            <a:pPr algn="l">
              <a:lnSpc>
                <a:spcPct val="115000"/>
              </a:lnSpc>
              <a:spcBef>
                <a:spcPct val="40000"/>
              </a:spcBef>
            </a:pPr>
            <a:r>
              <a:rPr lang="en-US" altLang="en-US" sz="2000" b="0" dirty="0">
                <a:latin typeface="Liberation Sans" panose="020B0604020202020204"/>
              </a:rPr>
              <a:t>	Futures Contract  ($1,575,000 - $1,550,000) 		25,000</a:t>
            </a:r>
          </a:p>
        </p:txBody>
      </p:sp>
      <p:sp>
        <p:nvSpPr>
          <p:cNvPr id="103431" name="Rectangle 11"/>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103432"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8565">
                                            <p:txEl>
                                              <p:pRg st="0" end="0"/>
                                            </p:txEl>
                                          </p:spTgt>
                                        </p:tgtEl>
                                        <p:attrNameLst>
                                          <p:attrName>style.visibility</p:attrName>
                                        </p:attrNameLst>
                                      </p:cBhvr>
                                      <p:to>
                                        <p:strVal val="visible"/>
                                      </p:to>
                                    </p:set>
                                    <p:animEffect transition="in" filter="wipe(left)">
                                      <p:cBhvr>
                                        <p:cTn id="7" dur="500"/>
                                        <p:tgtEl>
                                          <p:spTgt spid="18585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58565">
                                            <p:txEl>
                                              <p:pRg st="1" end="1"/>
                                            </p:txEl>
                                          </p:spTgt>
                                        </p:tgtEl>
                                        <p:attrNameLst>
                                          <p:attrName>style.visibility</p:attrName>
                                        </p:attrNameLst>
                                      </p:cBhvr>
                                      <p:to>
                                        <p:strVal val="visible"/>
                                      </p:to>
                                    </p:set>
                                    <p:animEffect transition="in" filter="wipe(left)">
                                      <p:cBhvr>
                                        <p:cTn id="12" dur="500"/>
                                        <p:tgtEl>
                                          <p:spTgt spid="18585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58569">
                                            <p:txEl>
                                              <p:pRg st="0" end="0"/>
                                            </p:txEl>
                                          </p:spTgt>
                                        </p:tgtEl>
                                        <p:attrNameLst>
                                          <p:attrName>style.visibility</p:attrName>
                                        </p:attrNameLst>
                                      </p:cBhvr>
                                      <p:to>
                                        <p:strVal val="visible"/>
                                      </p:to>
                                    </p:set>
                                    <p:animEffect transition="in" filter="wipe(left)">
                                      <p:cBhvr>
                                        <p:cTn id="17" dur="500"/>
                                        <p:tgtEl>
                                          <p:spTgt spid="185856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58569">
                                            <p:txEl>
                                              <p:pRg st="1" end="1"/>
                                            </p:txEl>
                                          </p:spTgt>
                                        </p:tgtEl>
                                        <p:attrNameLst>
                                          <p:attrName>style.visibility</p:attrName>
                                        </p:attrNameLst>
                                      </p:cBhvr>
                                      <p:to>
                                        <p:strVal val="visible"/>
                                      </p:to>
                                    </p:set>
                                    <p:animEffect transition="in" filter="wipe(left)">
                                      <p:cBhvr>
                                        <p:cTn id="22" dur="500"/>
                                        <p:tgtEl>
                                          <p:spTgt spid="18585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8565" grpId="0" build="p"/>
      <p:bldP spid="1858569"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685800" y="1371600"/>
            <a:ext cx="5105400" cy="4816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30000"/>
              </a:spcBef>
            </a:pPr>
            <a:r>
              <a:rPr lang="en-US" altLang="en-US" sz="2200" b="0" dirty="0">
                <a:latin typeface="Liberation Sans" panose="020B0604020202020204"/>
              </a:rPr>
              <a:t>Effect of Hedge on Cash Flows</a:t>
            </a:r>
          </a:p>
        </p:txBody>
      </p:sp>
      <p:pic>
        <p:nvPicPr>
          <p:cNvPr id="10445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 y="2013426"/>
            <a:ext cx="8465820" cy="2643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2" name="Text Box 9"/>
          <p:cNvSpPr txBox="1">
            <a:spLocks noChangeArrowheads="1"/>
          </p:cNvSpPr>
          <p:nvPr/>
        </p:nvSpPr>
        <p:spPr bwMode="auto">
          <a:xfrm>
            <a:off x="7111573" y="1724208"/>
            <a:ext cx="1739579"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1200" dirty="0" smtClean="0">
                <a:solidFill>
                  <a:srgbClr val="006600"/>
                </a:solidFill>
                <a:latin typeface="Liberation Sans" panose="020B0604020202020204"/>
              </a:rPr>
              <a:t>ILLUSTRATION 17A-7</a:t>
            </a:r>
            <a:endParaRPr lang="en-US" altLang="en-US" sz="1200" dirty="0">
              <a:solidFill>
                <a:srgbClr val="006600"/>
              </a:solidFill>
              <a:latin typeface="Liberation Sans" panose="020B0604020202020204"/>
            </a:endParaRPr>
          </a:p>
        </p:txBody>
      </p:sp>
      <p:sp>
        <p:nvSpPr>
          <p:cNvPr id="104453" name="Rectangle 10"/>
          <p:cNvSpPr>
            <a:spLocks noChangeArrowheads="1"/>
          </p:cNvSpPr>
          <p:nvPr/>
        </p:nvSpPr>
        <p:spPr bwMode="auto">
          <a:xfrm>
            <a:off x="533400" y="4922838"/>
            <a:ext cx="8229600" cy="944562"/>
          </a:xfrm>
          <a:prstGeom prst="rect">
            <a:avLst/>
          </a:prstGeom>
          <a:noFill/>
          <a:ln w="28575" cap="sq" algn="ctr">
            <a:solidFill>
              <a:srgbClr val="006664"/>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b="0" dirty="0">
                <a:latin typeface="Liberation Sans" panose="020B0604020202020204"/>
              </a:rPr>
              <a:t>There are no income effects at this point.  Allied accumulates in equity the gain on the futures contract as part of other comprehensive income until the period when it sells the inventory.</a:t>
            </a:r>
          </a:p>
        </p:txBody>
      </p:sp>
      <p:sp>
        <p:nvSpPr>
          <p:cNvPr id="104455" name="Rectangle 12"/>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104456"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ChangeArrowheads="1"/>
          </p:cNvSpPr>
          <p:nvPr/>
        </p:nvSpPr>
        <p:spPr bwMode="auto">
          <a:xfrm>
            <a:off x="685800" y="1371600"/>
            <a:ext cx="7924800" cy="203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0000"/>
              </a:spcBef>
            </a:pPr>
            <a:r>
              <a:rPr lang="en-US" altLang="en-US" sz="2100" dirty="0">
                <a:solidFill>
                  <a:schemeClr val="tx1"/>
                </a:solidFill>
                <a:latin typeface="Liberation Sans" panose="020B0604020202020204"/>
              </a:rPr>
              <a:t>Illustration:</a:t>
            </a:r>
            <a:r>
              <a:rPr lang="en-US" altLang="en-US" sz="2100" b="0" dirty="0">
                <a:solidFill>
                  <a:schemeClr val="tx1"/>
                </a:solidFill>
                <a:latin typeface="Liberation Sans" panose="020B0604020202020204"/>
              </a:rPr>
              <a:t> </a:t>
            </a:r>
            <a:r>
              <a:rPr lang="en-US" altLang="en-US" sz="2100" b="0" dirty="0" smtClean="0">
                <a:solidFill>
                  <a:schemeClr val="tx1"/>
                </a:solidFill>
                <a:latin typeface="Liberation Sans" panose="020B0604020202020204"/>
              </a:rPr>
              <a:t>Assume </a:t>
            </a:r>
            <a:r>
              <a:rPr lang="en-US" altLang="en-US" sz="2100" b="0" dirty="0">
                <a:solidFill>
                  <a:schemeClr val="tx1"/>
                </a:solidFill>
                <a:latin typeface="Liberation Sans" panose="020B0604020202020204"/>
              </a:rPr>
              <a:t>that Allied processes the aluminum into finished goods (cans). The total cost of the cans (including the aluminum purchases in January </a:t>
            </a:r>
            <a:r>
              <a:rPr lang="en-US" altLang="en-US" sz="2100" b="0" dirty="0" smtClean="0">
                <a:solidFill>
                  <a:schemeClr val="tx1"/>
                </a:solidFill>
                <a:latin typeface="Liberation Sans" panose="020B0604020202020204"/>
              </a:rPr>
              <a:t>2018) </a:t>
            </a:r>
            <a:r>
              <a:rPr lang="en-US" altLang="en-US" sz="2100" b="0" dirty="0">
                <a:solidFill>
                  <a:schemeClr val="tx1"/>
                </a:solidFill>
                <a:latin typeface="Liberation Sans" panose="020B0604020202020204"/>
              </a:rPr>
              <a:t>is $1,700,000.  Allied sells the cans in </a:t>
            </a:r>
            <a:r>
              <a:rPr lang="en-US" altLang="en-US" sz="2100" dirty="0">
                <a:solidFill>
                  <a:schemeClr val="tx1"/>
                </a:solidFill>
                <a:latin typeface="Liberation Sans" panose="020B0604020202020204"/>
              </a:rPr>
              <a:t>July </a:t>
            </a:r>
            <a:r>
              <a:rPr lang="en-US" altLang="en-US" sz="2100" dirty="0" smtClean="0">
                <a:solidFill>
                  <a:schemeClr val="tx1"/>
                </a:solidFill>
                <a:latin typeface="Liberation Sans" panose="020B0604020202020204"/>
              </a:rPr>
              <a:t>2018</a:t>
            </a:r>
            <a:r>
              <a:rPr lang="en-US" altLang="en-US" sz="2100" b="0" dirty="0" smtClean="0">
                <a:solidFill>
                  <a:schemeClr val="tx1"/>
                </a:solidFill>
                <a:latin typeface="Liberation Sans" panose="020B0604020202020204"/>
              </a:rPr>
              <a:t> </a:t>
            </a:r>
            <a:r>
              <a:rPr lang="en-US" altLang="en-US" sz="2100" b="0" dirty="0">
                <a:solidFill>
                  <a:schemeClr val="tx1"/>
                </a:solidFill>
                <a:latin typeface="Liberation Sans" panose="020B0604020202020204"/>
              </a:rPr>
              <a:t>for $2,000,000, and records this sale as follows.</a:t>
            </a:r>
          </a:p>
        </p:txBody>
      </p:sp>
      <p:sp>
        <p:nvSpPr>
          <p:cNvPr id="1862661" name="Rectangle 5"/>
          <p:cNvSpPr>
            <a:spLocks noChangeArrowheads="1"/>
          </p:cNvSpPr>
          <p:nvPr/>
        </p:nvSpPr>
        <p:spPr bwMode="auto">
          <a:xfrm>
            <a:off x="914400" y="3651250"/>
            <a:ext cx="8001000" cy="19666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715000" algn="r"/>
                <a:tab pos="7315200" algn="r"/>
              </a:tabLst>
              <a:defRPr b="1">
                <a:solidFill>
                  <a:schemeClr val="folHlink"/>
                </a:solidFill>
                <a:latin typeface="Comic Sans MS" panose="030F0702030302020204" pitchFamily="66" charset="0"/>
              </a:defRPr>
            </a:lvl1pPr>
            <a:lvl2pPr marL="742950" indent="-285750">
              <a:tabLst>
                <a:tab pos="5715000" algn="r"/>
                <a:tab pos="7315200" algn="r"/>
              </a:tabLst>
              <a:defRPr b="1">
                <a:solidFill>
                  <a:schemeClr val="folHlink"/>
                </a:solidFill>
                <a:latin typeface="Comic Sans MS" panose="030F0702030302020204" pitchFamily="66" charset="0"/>
              </a:defRPr>
            </a:lvl2pPr>
            <a:lvl3pPr marL="1143000" indent="-228600">
              <a:tabLst>
                <a:tab pos="5715000" algn="r"/>
                <a:tab pos="7315200" algn="r"/>
              </a:tabLst>
              <a:defRPr b="1">
                <a:solidFill>
                  <a:schemeClr val="folHlink"/>
                </a:solidFill>
                <a:latin typeface="Comic Sans MS" panose="030F0702030302020204" pitchFamily="66" charset="0"/>
              </a:defRPr>
            </a:lvl3pPr>
            <a:lvl4pPr marL="1600200" indent="-228600">
              <a:tabLst>
                <a:tab pos="5715000" algn="r"/>
                <a:tab pos="7315200" algn="r"/>
              </a:tabLst>
              <a:defRPr b="1">
                <a:solidFill>
                  <a:schemeClr val="folHlink"/>
                </a:solidFill>
                <a:latin typeface="Comic Sans MS" panose="030F0702030302020204" pitchFamily="66" charset="0"/>
              </a:defRPr>
            </a:lvl4pPr>
            <a:lvl5pPr marL="2057400" indent="-228600">
              <a:tabLst>
                <a:tab pos="5715000" algn="r"/>
                <a:tab pos="7315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715000" algn="r"/>
                <a:tab pos="7315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715000" algn="r"/>
                <a:tab pos="7315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715000" algn="r"/>
                <a:tab pos="7315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715000" algn="r"/>
                <a:tab pos="7315200" algn="r"/>
              </a:tabLst>
              <a:defRPr b="1">
                <a:solidFill>
                  <a:schemeClr val="folHlink"/>
                </a:solidFill>
                <a:latin typeface="Comic Sans MS" panose="030F0702030302020204" pitchFamily="66" charset="0"/>
              </a:defRPr>
            </a:lvl9pPr>
          </a:lstStyle>
          <a:p>
            <a:pPr algn="l">
              <a:lnSpc>
                <a:spcPct val="115000"/>
              </a:lnSpc>
              <a:spcBef>
                <a:spcPct val="40000"/>
              </a:spcBef>
            </a:pPr>
            <a:r>
              <a:rPr lang="en-US" altLang="en-US" sz="2100" b="0" dirty="0">
                <a:latin typeface="Liberation Sans" panose="020B0604020202020204"/>
              </a:rPr>
              <a:t>Cash 	2,000,000</a:t>
            </a:r>
          </a:p>
          <a:p>
            <a:pPr algn="l">
              <a:lnSpc>
                <a:spcPct val="115000"/>
              </a:lnSpc>
              <a:spcBef>
                <a:spcPct val="40000"/>
              </a:spcBef>
            </a:pPr>
            <a:r>
              <a:rPr lang="en-US" altLang="en-US" sz="2100" b="0" dirty="0">
                <a:latin typeface="Liberation Sans" panose="020B0604020202020204"/>
              </a:rPr>
              <a:t>	Sales Revenue 		2,000,000</a:t>
            </a:r>
          </a:p>
          <a:p>
            <a:pPr algn="l">
              <a:lnSpc>
                <a:spcPct val="115000"/>
              </a:lnSpc>
              <a:spcBef>
                <a:spcPct val="40000"/>
              </a:spcBef>
            </a:pPr>
            <a:r>
              <a:rPr lang="en-US" altLang="en-US" sz="2100" b="0" dirty="0">
                <a:latin typeface="Liberation Sans" panose="020B0604020202020204"/>
              </a:rPr>
              <a:t>Cost of Goods Sold 	1,700,000</a:t>
            </a:r>
          </a:p>
          <a:p>
            <a:pPr algn="l">
              <a:lnSpc>
                <a:spcPct val="115000"/>
              </a:lnSpc>
              <a:spcBef>
                <a:spcPct val="40000"/>
              </a:spcBef>
            </a:pPr>
            <a:r>
              <a:rPr lang="en-US" altLang="en-US" sz="2100" b="0" dirty="0">
                <a:latin typeface="Liberation Sans" panose="020B0604020202020204"/>
              </a:rPr>
              <a:t>	Inventory </a:t>
            </a:r>
            <a:r>
              <a:rPr lang="en-US" altLang="en-US" sz="2100" b="0" dirty="0" smtClean="0">
                <a:latin typeface="Liberation Sans" panose="020B0604020202020204"/>
              </a:rPr>
              <a:t>(cans</a:t>
            </a:r>
            <a:r>
              <a:rPr lang="en-US" altLang="en-US" sz="2100" b="0" dirty="0">
                <a:latin typeface="Liberation Sans" panose="020B0604020202020204"/>
              </a:rPr>
              <a:t>) 		1,700,000</a:t>
            </a:r>
          </a:p>
        </p:txBody>
      </p:sp>
      <p:sp>
        <p:nvSpPr>
          <p:cNvPr id="105477" name="Rectangle 9"/>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105478"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62661">
                                            <p:txEl>
                                              <p:pRg st="0" end="0"/>
                                            </p:txEl>
                                          </p:spTgt>
                                        </p:tgtEl>
                                        <p:attrNameLst>
                                          <p:attrName>style.visibility</p:attrName>
                                        </p:attrNameLst>
                                      </p:cBhvr>
                                      <p:to>
                                        <p:strVal val="visible"/>
                                      </p:to>
                                    </p:set>
                                    <p:animEffect transition="in" filter="wipe(left)">
                                      <p:cBhvr>
                                        <p:cTn id="7" dur="500"/>
                                        <p:tgtEl>
                                          <p:spTgt spid="18626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62661">
                                            <p:txEl>
                                              <p:pRg st="1" end="1"/>
                                            </p:txEl>
                                          </p:spTgt>
                                        </p:tgtEl>
                                        <p:attrNameLst>
                                          <p:attrName>style.visibility</p:attrName>
                                        </p:attrNameLst>
                                      </p:cBhvr>
                                      <p:to>
                                        <p:strVal val="visible"/>
                                      </p:to>
                                    </p:set>
                                    <p:animEffect transition="in" filter="wipe(left)">
                                      <p:cBhvr>
                                        <p:cTn id="12" dur="500"/>
                                        <p:tgtEl>
                                          <p:spTgt spid="186266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62661">
                                            <p:txEl>
                                              <p:pRg st="2" end="2"/>
                                            </p:txEl>
                                          </p:spTgt>
                                        </p:tgtEl>
                                        <p:attrNameLst>
                                          <p:attrName>style.visibility</p:attrName>
                                        </p:attrNameLst>
                                      </p:cBhvr>
                                      <p:to>
                                        <p:strVal val="visible"/>
                                      </p:to>
                                    </p:set>
                                    <p:animEffect transition="in" filter="wipe(left)">
                                      <p:cBhvr>
                                        <p:cTn id="17" dur="500"/>
                                        <p:tgtEl>
                                          <p:spTgt spid="18626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62661">
                                            <p:txEl>
                                              <p:pRg st="3" end="3"/>
                                            </p:txEl>
                                          </p:spTgt>
                                        </p:tgtEl>
                                        <p:attrNameLst>
                                          <p:attrName>style.visibility</p:attrName>
                                        </p:attrNameLst>
                                      </p:cBhvr>
                                      <p:to>
                                        <p:strVal val="visible"/>
                                      </p:to>
                                    </p:set>
                                    <p:animEffect transition="in" filter="wipe(left)">
                                      <p:cBhvr>
                                        <p:cTn id="22" dur="500"/>
                                        <p:tgtEl>
                                          <p:spTgt spid="18626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266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89310" y="381000"/>
            <a:ext cx="7534418" cy="6092736"/>
          </a:xfrm>
          <a:prstGeom prst="rect">
            <a:avLst/>
          </a:prstGeom>
        </p:spPr>
      </p:pic>
      <p:sp>
        <p:nvSpPr>
          <p:cNvPr id="2" name="Rectangle 1"/>
          <p:cNvSpPr/>
          <p:nvPr/>
        </p:nvSpPr>
        <p:spPr bwMode="auto">
          <a:xfrm>
            <a:off x="737555" y="3100296"/>
            <a:ext cx="7637928" cy="348615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endParaRPr>
          </a:p>
        </p:txBody>
      </p:sp>
      <p:sp>
        <p:nvSpPr>
          <p:cNvPr id="13317" name="Text Box 7"/>
          <p:cNvSpPr txBox="1">
            <a:spLocks noChangeArrowheads="1"/>
          </p:cNvSpPr>
          <p:nvPr/>
        </p:nvSpPr>
        <p:spPr bwMode="auto">
          <a:xfrm>
            <a:off x="6729504" y="3152001"/>
            <a:ext cx="1636987"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1200" dirty="0" smtClean="0">
                <a:solidFill>
                  <a:srgbClr val="006600"/>
                </a:solidFill>
                <a:latin typeface="Liberation Sans" panose="020B0604020202020204"/>
              </a:rPr>
              <a:t>ILLUSTRATION 17-3</a:t>
            </a:r>
            <a:endParaRPr lang="en-US" altLang="en-US" sz="1200" dirty="0">
              <a:solidFill>
                <a:srgbClr val="006600"/>
              </a:solidFill>
              <a:latin typeface="Liberation Sans" panose="020B0604020202020204"/>
            </a:endParaRPr>
          </a:p>
        </p:txBody>
      </p:sp>
      <p:sp>
        <p:nvSpPr>
          <p:cNvPr id="1713157" name="Rectangle 5"/>
          <p:cNvSpPr>
            <a:spLocks noChangeArrowheads="1"/>
          </p:cNvSpPr>
          <p:nvPr/>
        </p:nvSpPr>
        <p:spPr bwMode="auto">
          <a:xfrm>
            <a:off x="609600" y="4648200"/>
            <a:ext cx="8001000" cy="14096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914400" algn="l"/>
                <a:tab pos="5949950" algn="r"/>
                <a:tab pos="7315200" algn="r"/>
              </a:tabLst>
              <a:defRPr b="1">
                <a:solidFill>
                  <a:schemeClr val="folHlink"/>
                </a:solidFill>
                <a:latin typeface="Comic Sans MS" panose="030F0702030302020204" pitchFamily="66" charset="0"/>
              </a:defRPr>
            </a:lvl1pPr>
            <a:lvl2pPr marL="742950" indent="-285750">
              <a:tabLst>
                <a:tab pos="457200" algn="l"/>
                <a:tab pos="914400" algn="l"/>
                <a:tab pos="5949950" algn="r"/>
                <a:tab pos="7315200" algn="r"/>
              </a:tabLst>
              <a:defRPr b="1">
                <a:solidFill>
                  <a:schemeClr val="folHlink"/>
                </a:solidFill>
                <a:latin typeface="Comic Sans MS" panose="030F0702030302020204" pitchFamily="66" charset="0"/>
              </a:defRPr>
            </a:lvl2pPr>
            <a:lvl3pPr marL="1143000" indent="-228600">
              <a:tabLst>
                <a:tab pos="457200" algn="l"/>
                <a:tab pos="914400" algn="l"/>
                <a:tab pos="5949950" algn="r"/>
                <a:tab pos="7315200" algn="r"/>
              </a:tabLst>
              <a:defRPr b="1">
                <a:solidFill>
                  <a:schemeClr val="folHlink"/>
                </a:solidFill>
                <a:latin typeface="Comic Sans MS" panose="030F0702030302020204" pitchFamily="66" charset="0"/>
              </a:defRPr>
            </a:lvl3pPr>
            <a:lvl4pPr marL="1600200" indent="-228600">
              <a:tabLst>
                <a:tab pos="457200" algn="l"/>
                <a:tab pos="914400" algn="l"/>
                <a:tab pos="5949950" algn="r"/>
                <a:tab pos="7315200" algn="r"/>
              </a:tabLst>
              <a:defRPr b="1">
                <a:solidFill>
                  <a:schemeClr val="folHlink"/>
                </a:solidFill>
                <a:latin typeface="Comic Sans MS" panose="030F0702030302020204" pitchFamily="66" charset="0"/>
              </a:defRPr>
            </a:lvl4pPr>
            <a:lvl5pPr marL="2057400" indent="-228600">
              <a:tabLst>
                <a:tab pos="457200" algn="l"/>
                <a:tab pos="914400" algn="l"/>
                <a:tab pos="5949950" algn="r"/>
                <a:tab pos="7315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9pPr>
          </a:lstStyle>
          <a:p>
            <a:pPr algn="l">
              <a:lnSpc>
                <a:spcPct val="120000"/>
              </a:lnSpc>
              <a:spcBef>
                <a:spcPts val="600"/>
              </a:spcBef>
            </a:pPr>
            <a:r>
              <a:rPr lang="en-US" altLang="en-US" sz="2100" b="0" dirty="0">
                <a:latin typeface="Liberation Sans" panose="020B0604020202020204"/>
              </a:rPr>
              <a:t>	Cash 	4,000</a:t>
            </a:r>
          </a:p>
          <a:p>
            <a:pPr algn="l">
              <a:lnSpc>
                <a:spcPct val="120000"/>
              </a:lnSpc>
              <a:spcBef>
                <a:spcPts val="600"/>
              </a:spcBef>
            </a:pPr>
            <a:r>
              <a:rPr lang="en-US" altLang="en-US" sz="2100" b="0" dirty="0">
                <a:latin typeface="Liberation Sans" panose="020B0604020202020204"/>
              </a:rPr>
              <a:t>	Debt Investments 	614</a:t>
            </a:r>
          </a:p>
          <a:p>
            <a:pPr algn="l">
              <a:lnSpc>
                <a:spcPct val="120000"/>
              </a:lnSpc>
              <a:spcBef>
                <a:spcPts val="600"/>
              </a:spcBef>
            </a:pPr>
            <a:r>
              <a:rPr lang="en-US" altLang="en-US" sz="2100" b="0" dirty="0">
                <a:latin typeface="Liberation Sans" panose="020B0604020202020204"/>
              </a:rPr>
              <a:t>		Interest Revenue 		4,614</a:t>
            </a:r>
          </a:p>
        </p:txBody>
      </p:sp>
      <p:sp>
        <p:nvSpPr>
          <p:cNvPr id="1332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13319" name="Rectangle 4"/>
          <p:cNvSpPr>
            <a:spLocks noChangeArrowheads="1"/>
          </p:cNvSpPr>
          <p:nvPr/>
        </p:nvSpPr>
        <p:spPr bwMode="auto">
          <a:xfrm>
            <a:off x="609600" y="3581400"/>
            <a:ext cx="8001000" cy="932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dirty="0">
                <a:solidFill>
                  <a:schemeClr val="tx1"/>
                </a:solidFill>
                <a:latin typeface="Liberation Sans" panose="020B0604020202020204"/>
              </a:rPr>
              <a:t>Illustration</a:t>
            </a:r>
            <a:r>
              <a:rPr lang="en-US" altLang="en-US" sz="2100" dirty="0" smtClean="0">
                <a:solidFill>
                  <a:schemeClr val="tx1"/>
                </a:solidFill>
                <a:latin typeface="Liberation Sans" panose="020B0604020202020204"/>
              </a:rPr>
              <a:t>: </a:t>
            </a:r>
            <a:r>
              <a:rPr lang="en-US" altLang="en-US" sz="2100" b="0" dirty="0">
                <a:solidFill>
                  <a:schemeClr val="tx1"/>
                </a:solidFill>
                <a:latin typeface="Liberation Sans" panose="020B0604020202020204"/>
              </a:rPr>
              <a:t>Z-Smith Company records the receipt of the first semiannual interest payment on July 1, </a:t>
            </a:r>
            <a:r>
              <a:rPr lang="en-US" altLang="en-US" sz="2100" b="0" dirty="0" smtClean="0">
                <a:solidFill>
                  <a:schemeClr val="tx1"/>
                </a:solidFill>
                <a:latin typeface="Liberation Sans" panose="020B0604020202020204"/>
              </a:rPr>
              <a:t>2016, </a:t>
            </a:r>
            <a:r>
              <a:rPr lang="en-US" altLang="en-US" sz="2100" b="0" dirty="0">
                <a:solidFill>
                  <a:schemeClr val="tx1"/>
                </a:solidFill>
                <a:latin typeface="Liberation Sans" panose="020B0604020202020204"/>
              </a:rPr>
              <a:t>as follows: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13157">
                                            <p:txEl>
                                              <p:pRg st="0" end="0"/>
                                            </p:txEl>
                                          </p:spTgt>
                                        </p:tgtEl>
                                        <p:attrNameLst>
                                          <p:attrName>style.visibility</p:attrName>
                                        </p:attrNameLst>
                                      </p:cBhvr>
                                      <p:to>
                                        <p:strVal val="visible"/>
                                      </p:to>
                                    </p:set>
                                    <p:animEffect transition="in" filter="wipe(left)">
                                      <p:cBhvr>
                                        <p:cTn id="7" dur="500"/>
                                        <p:tgtEl>
                                          <p:spTgt spid="17131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13157">
                                            <p:txEl>
                                              <p:pRg st="1" end="1"/>
                                            </p:txEl>
                                          </p:spTgt>
                                        </p:tgtEl>
                                        <p:attrNameLst>
                                          <p:attrName>style.visibility</p:attrName>
                                        </p:attrNameLst>
                                      </p:cBhvr>
                                      <p:to>
                                        <p:strVal val="visible"/>
                                      </p:to>
                                    </p:set>
                                    <p:animEffect transition="in" filter="wipe(left)">
                                      <p:cBhvr>
                                        <p:cTn id="12" dur="500"/>
                                        <p:tgtEl>
                                          <p:spTgt spid="17131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13157">
                                            <p:txEl>
                                              <p:pRg st="2" end="2"/>
                                            </p:txEl>
                                          </p:spTgt>
                                        </p:tgtEl>
                                        <p:attrNameLst>
                                          <p:attrName>style.visibility</p:attrName>
                                        </p:attrNameLst>
                                      </p:cBhvr>
                                      <p:to>
                                        <p:strVal val="visible"/>
                                      </p:to>
                                    </p:set>
                                    <p:animEffect transition="in" filter="wipe(left)">
                                      <p:cBhvr>
                                        <p:cTn id="17" dur="500"/>
                                        <p:tgtEl>
                                          <p:spTgt spid="17131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3157"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ChangeArrowheads="1"/>
          </p:cNvSpPr>
          <p:nvPr/>
        </p:nvSpPr>
        <p:spPr bwMode="auto">
          <a:xfrm>
            <a:off x="685800" y="1371600"/>
            <a:ext cx="7924800" cy="1255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0000"/>
              </a:spcBef>
            </a:pPr>
            <a:r>
              <a:rPr lang="en-US" altLang="en-US" sz="2100" dirty="0">
                <a:solidFill>
                  <a:schemeClr val="tx1"/>
                </a:solidFill>
                <a:latin typeface="Liberation Sans" panose="020B0604020202020204"/>
              </a:rPr>
              <a:t>Illustration:</a:t>
            </a:r>
            <a:r>
              <a:rPr lang="en-US" altLang="en-US" sz="2100" b="0" dirty="0">
                <a:solidFill>
                  <a:schemeClr val="tx1"/>
                </a:solidFill>
                <a:latin typeface="Liberation Sans" panose="020B0604020202020204"/>
              </a:rPr>
              <a:t> </a:t>
            </a:r>
            <a:r>
              <a:rPr lang="en-US" altLang="en-US" sz="2100" b="0" dirty="0" smtClean="0">
                <a:solidFill>
                  <a:schemeClr val="tx1"/>
                </a:solidFill>
                <a:latin typeface="Liberation Sans" panose="020B0604020202020204"/>
              </a:rPr>
              <a:t>Since </a:t>
            </a:r>
            <a:r>
              <a:rPr lang="en-US" altLang="en-US" sz="2100" b="0" dirty="0">
                <a:solidFill>
                  <a:schemeClr val="tx1"/>
                </a:solidFill>
                <a:latin typeface="Liberation Sans" panose="020B0604020202020204"/>
              </a:rPr>
              <a:t>the effect of the anticipated transaction has now affected earnings, Allied makes the following entry related to the hedging transaction.</a:t>
            </a:r>
          </a:p>
        </p:txBody>
      </p:sp>
      <p:sp>
        <p:nvSpPr>
          <p:cNvPr id="1864709" name="Rectangle 5"/>
          <p:cNvSpPr>
            <a:spLocks noChangeArrowheads="1"/>
          </p:cNvSpPr>
          <p:nvPr/>
        </p:nvSpPr>
        <p:spPr bwMode="auto">
          <a:xfrm>
            <a:off x="914400" y="2819400"/>
            <a:ext cx="8001000" cy="9648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572250" algn="r"/>
                <a:tab pos="7715250" algn="r"/>
              </a:tabLst>
              <a:defRPr b="1">
                <a:solidFill>
                  <a:schemeClr val="folHlink"/>
                </a:solidFill>
                <a:latin typeface="Comic Sans MS" panose="030F0702030302020204" pitchFamily="66" charset="0"/>
              </a:defRPr>
            </a:lvl1pPr>
            <a:lvl2pPr marL="742950" indent="-285750">
              <a:tabLst>
                <a:tab pos="6572250" algn="r"/>
                <a:tab pos="7715250" algn="r"/>
              </a:tabLst>
              <a:defRPr b="1">
                <a:solidFill>
                  <a:schemeClr val="folHlink"/>
                </a:solidFill>
                <a:latin typeface="Comic Sans MS" panose="030F0702030302020204" pitchFamily="66" charset="0"/>
              </a:defRPr>
            </a:lvl2pPr>
            <a:lvl3pPr marL="1143000" indent="-228600">
              <a:tabLst>
                <a:tab pos="6572250" algn="r"/>
                <a:tab pos="7715250" algn="r"/>
              </a:tabLst>
              <a:defRPr b="1">
                <a:solidFill>
                  <a:schemeClr val="folHlink"/>
                </a:solidFill>
                <a:latin typeface="Comic Sans MS" panose="030F0702030302020204" pitchFamily="66" charset="0"/>
              </a:defRPr>
            </a:lvl3pPr>
            <a:lvl4pPr marL="1600200" indent="-228600">
              <a:tabLst>
                <a:tab pos="6572250" algn="r"/>
                <a:tab pos="7715250" algn="r"/>
              </a:tabLst>
              <a:defRPr b="1">
                <a:solidFill>
                  <a:schemeClr val="folHlink"/>
                </a:solidFill>
                <a:latin typeface="Comic Sans MS" panose="030F0702030302020204" pitchFamily="66" charset="0"/>
              </a:defRPr>
            </a:lvl4pPr>
            <a:lvl5pPr marL="2057400" indent="-228600">
              <a:tabLst>
                <a:tab pos="6572250" algn="r"/>
                <a:tab pos="77152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572250" algn="r"/>
                <a:tab pos="77152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572250" algn="r"/>
                <a:tab pos="77152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572250" algn="r"/>
                <a:tab pos="77152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572250" algn="r"/>
                <a:tab pos="7715250" algn="r"/>
              </a:tabLst>
              <a:defRPr b="1">
                <a:solidFill>
                  <a:schemeClr val="folHlink"/>
                </a:solidFill>
                <a:latin typeface="Comic Sans MS" panose="030F0702030302020204" pitchFamily="66" charset="0"/>
              </a:defRPr>
            </a:lvl9pPr>
          </a:lstStyle>
          <a:p>
            <a:pPr algn="l">
              <a:lnSpc>
                <a:spcPct val="115000"/>
              </a:lnSpc>
              <a:spcBef>
                <a:spcPct val="40000"/>
              </a:spcBef>
            </a:pPr>
            <a:r>
              <a:rPr lang="en-US" altLang="en-US" sz="2100" b="0" dirty="0">
                <a:latin typeface="Liberation Sans" panose="020B0604020202020204"/>
              </a:rPr>
              <a:t>Unrealized Holding Gain or Loss—Equity 	25,000</a:t>
            </a:r>
          </a:p>
          <a:p>
            <a:pPr algn="l">
              <a:lnSpc>
                <a:spcPct val="115000"/>
              </a:lnSpc>
              <a:spcBef>
                <a:spcPct val="40000"/>
              </a:spcBef>
            </a:pPr>
            <a:r>
              <a:rPr lang="en-US" altLang="en-US" sz="2100" b="0" dirty="0">
                <a:latin typeface="Liberation Sans" panose="020B0604020202020204"/>
              </a:rPr>
              <a:t>	Cost of Goods Sold 		25,000</a:t>
            </a:r>
          </a:p>
        </p:txBody>
      </p:sp>
      <p:sp>
        <p:nvSpPr>
          <p:cNvPr id="1864710" name="Rectangle 6"/>
          <p:cNvSpPr>
            <a:spLocks noChangeArrowheads="1"/>
          </p:cNvSpPr>
          <p:nvPr/>
        </p:nvSpPr>
        <p:spPr bwMode="auto">
          <a:xfrm>
            <a:off x="533400" y="4999038"/>
            <a:ext cx="8229600" cy="944562"/>
          </a:xfrm>
          <a:prstGeom prst="rect">
            <a:avLst/>
          </a:prstGeom>
          <a:noFill/>
          <a:ln w="28575" cap="sq" algn="ctr">
            <a:solidFill>
              <a:srgbClr val="006664"/>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b="0" dirty="0">
                <a:latin typeface="Liberation Sans" panose="020B0604020202020204"/>
              </a:rPr>
              <a:t>The gain on the futures contract, which Allied reported as part of other comprehensive income, now reduces cost of goods sold. As a result, the cost of aluminum included in the overall cost of goods sold is $1,550,000.</a:t>
            </a:r>
          </a:p>
        </p:txBody>
      </p:sp>
      <p:sp>
        <p:nvSpPr>
          <p:cNvPr id="106502" name="Rectangle 8"/>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106503"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64709">
                                            <p:txEl>
                                              <p:pRg st="0" end="0"/>
                                            </p:txEl>
                                          </p:spTgt>
                                        </p:tgtEl>
                                        <p:attrNameLst>
                                          <p:attrName>style.visibility</p:attrName>
                                        </p:attrNameLst>
                                      </p:cBhvr>
                                      <p:to>
                                        <p:strVal val="visible"/>
                                      </p:to>
                                    </p:set>
                                    <p:animEffect transition="in" filter="wipe(left)">
                                      <p:cBhvr>
                                        <p:cTn id="7" dur="500"/>
                                        <p:tgtEl>
                                          <p:spTgt spid="18647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64709">
                                            <p:txEl>
                                              <p:pRg st="1" end="1"/>
                                            </p:txEl>
                                          </p:spTgt>
                                        </p:tgtEl>
                                        <p:attrNameLst>
                                          <p:attrName>style.visibility</p:attrName>
                                        </p:attrNameLst>
                                      </p:cBhvr>
                                      <p:to>
                                        <p:strVal val="visible"/>
                                      </p:to>
                                    </p:set>
                                    <p:animEffect transition="in" filter="wipe(left)">
                                      <p:cBhvr>
                                        <p:cTn id="12" dur="500"/>
                                        <p:tgtEl>
                                          <p:spTgt spid="1864709">
                                            <p:txEl>
                                              <p:pRg st="1" end="1"/>
                                            </p:txEl>
                                          </p:spTgt>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864710"/>
                                        </p:tgtEl>
                                        <p:attrNameLst>
                                          <p:attrName>style.visibility</p:attrName>
                                        </p:attrNameLst>
                                      </p:cBhvr>
                                      <p:to>
                                        <p:strVal val="visible"/>
                                      </p:to>
                                    </p:set>
                                    <p:animEffect transition="in" filter="wipe(up)">
                                      <p:cBhvr>
                                        <p:cTn id="16" dur="500"/>
                                        <p:tgtEl>
                                          <p:spTgt spid="1864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4709" grpId="0" build="p"/>
      <p:bldP spid="18647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685800" y="1371600"/>
            <a:ext cx="7620000" cy="58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25000"/>
              </a:spcBef>
            </a:pPr>
            <a:r>
              <a:rPr lang="en-US" altLang="en-US" sz="2800" dirty="0" smtClean="0">
                <a:solidFill>
                  <a:schemeClr val="tx2">
                    <a:lumMod val="50000"/>
                  </a:schemeClr>
                </a:solidFill>
                <a:latin typeface="Liberation Sans" panose="020B0604020202020204"/>
              </a:rPr>
              <a:t>OTHER REPORTING ISSUES</a:t>
            </a:r>
            <a:endParaRPr lang="en-US" altLang="en-US" sz="2800" dirty="0">
              <a:solidFill>
                <a:schemeClr val="tx2">
                  <a:lumMod val="50000"/>
                </a:schemeClr>
              </a:solidFill>
              <a:latin typeface="Liberation Sans" panose="020B0604020202020204"/>
            </a:endParaRPr>
          </a:p>
        </p:txBody>
      </p:sp>
      <p:sp>
        <p:nvSpPr>
          <p:cNvPr id="107523" name="Rectangle 6"/>
          <p:cNvSpPr>
            <a:spLocks noChangeArrowheads="1"/>
          </p:cNvSpPr>
          <p:nvPr/>
        </p:nvSpPr>
        <p:spPr bwMode="auto">
          <a:xfrm>
            <a:off x="685800" y="1981200"/>
            <a:ext cx="7924800" cy="5183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50000"/>
              </a:spcBef>
            </a:pPr>
            <a:r>
              <a:rPr lang="en-US" altLang="en-US" sz="2600" dirty="0">
                <a:solidFill>
                  <a:srgbClr val="CC0000"/>
                </a:solidFill>
                <a:latin typeface="Liberation Sans" panose="020B0604020202020204"/>
              </a:rPr>
              <a:t>Embedded Derivatives</a:t>
            </a:r>
          </a:p>
        </p:txBody>
      </p:sp>
      <p:sp>
        <p:nvSpPr>
          <p:cNvPr id="113669" name="Rectangle 7"/>
          <p:cNvSpPr>
            <a:spLocks noChangeArrowheads="1"/>
          </p:cNvSpPr>
          <p:nvPr/>
        </p:nvSpPr>
        <p:spPr bwMode="auto">
          <a:xfrm>
            <a:off x="685800" y="2590800"/>
            <a:ext cx="8077200" cy="3514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40000"/>
              </a:spcBef>
              <a:defRPr/>
            </a:pPr>
            <a:r>
              <a:rPr lang="en-US" sz="2100" b="0" dirty="0">
                <a:latin typeface="Liberation Sans" panose="020B0604020202020204"/>
              </a:rPr>
              <a:t>Convertible bond is a </a:t>
            </a:r>
            <a:r>
              <a:rPr lang="en-US" sz="2100" dirty="0">
                <a:solidFill>
                  <a:schemeClr val="tx2">
                    <a:lumMod val="50000"/>
                  </a:schemeClr>
                </a:solidFill>
                <a:latin typeface="Liberation Sans" panose="020B0604020202020204"/>
              </a:rPr>
              <a:t>hybrid instrument</a:t>
            </a:r>
            <a:r>
              <a:rPr lang="en-US" sz="2100" b="0" dirty="0">
                <a:latin typeface="Liberation Sans" panose="020B0604020202020204"/>
              </a:rPr>
              <a:t>.  Two parts: </a:t>
            </a:r>
          </a:p>
          <a:p>
            <a:pPr marL="685800" lvl="1" indent="-457200" algn="l">
              <a:lnSpc>
                <a:spcPct val="120000"/>
              </a:lnSpc>
              <a:spcBef>
                <a:spcPct val="40000"/>
              </a:spcBef>
              <a:buFontTx/>
              <a:buAutoNum type="arabicPeriod"/>
              <a:defRPr/>
            </a:pPr>
            <a:r>
              <a:rPr lang="en-US" sz="2000" b="0" dirty="0">
                <a:latin typeface="Liberation Sans" panose="020B0604020202020204"/>
              </a:rPr>
              <a:t>a debt security, referred to as the </a:t>
            </a:r>
            <a:r>
              <a:rPr lang="en-US" sz="2000" dirty="0">
                <a:solidFill>
                  <a:schemeClr val="tx2">
                    <a:lumMod val="50000"/>
                  </a:schemeClr>
                </a:solidFill>
                <a:latin typeface="Liberation Sans" panose="020B0604020202020204"/>
              </a:rPr>
              <a:t>host</a:t>
            </a:r>
            <a:r>
              <a:rPr lang="en-US" sz="2000" dirty="0">
                <a:solidFill>
                  <a:schemeClr val="tx2">
                    <a:lumMod val="75000"/>
                  </a:schemeClr>
                </a:solidFill>
                <a:latin typeface="Liberation Sans" panose="020B0604020202020204"/>
              </a:rPr>
              <a:t> </a:t>
            </a:r>
            <a:r>
              <a:rPr lang="en-US" sz="2000" dirty="0">
                <a:solidFill>
                  <a:schemeClr val="tx2">
                    <a:lumMod val="50000"/>
                  </a:schemeClr>
                </a:solidFill>
                <a:latin typeface="Liberation Sans" panose="020B0604020202020204"/>
              </a:rPr>
              <a:t>security</a:t>
            </a:r>
            <a:r>
              <a:rPr lang="en-US" sz="2000" b="0" dirty="0">
                <a:latin typeface="Liberation Sans" panose="020B0604020202020204"/>
              </a:rPr>
              <a:t>, and</a:t>
            </a:r>
          </a:p>
          <a:p>
            <a:pPr marL="685800" lvl="1" indent="-457200" algn="l">
              <a:lnSpc>
                <a:spcPct val="120000"/>
              </a:lnSpc>
              <a:spcBef>
                <a:spcPct val="40000"/>
              </a:spcBef>
              <a:buFontTx/>
              <a:buAutoNum type="arabicPeriod"/>
              <a:defRPr/>
            </a:pPr>
            <a:r>
              <a:rPr lang="en-US" sz="2000" b="0" dirty="0">
                <a:latin typeface="Liberation Sans" panose="020B0604020202020204"/>
              </a:rPr>
              <a:t>an option to convert the bond to shares of common stock, the </a:t>
            </a:r>
            <a:r>
              <a:rPr lang="en-US" sz="2000" dirty="0">
                <a:solidFill>
                  <a:schemeClr val="tx2">
                    <a:lumMod val="50000"/>
                  </a:schemeClr>
                </a:solidFill>
                <a:latin typeface="Liberation Sans" panose="020B0604020202020204"/>
              </a:rPr>
              <a:t>embedded</a:t>
            </a:r>
            <a:r>
              <a:rPr lang="en-US" sz="2000" dirty="0">
                <a:solidFill>
                  <a:schemeClr val="tx2">
                    <a:lumMod val="75000"/>
                  </a:schemeClr>
                </a:solidFill>
                <a:latin typeface="Liberation Sans" panose="020B0604020202020204"/>
              </a:rPr>
              <a:t> </a:t>
            </a:r>
            <a:r>
              <a:rPr lang="en-US" sz="2000" dirty="0">
                <a:solidFill>
                  <a:schemeClr val="tx2">
                    <a:lumMod val="50000"/>
                  </a:schemeClr>
                </a:solidFill>
                <a:latin typeface="Liberation Sans" panose="020B0604020202020204"/>
              </a:rPr>
              <a:t>derivative</a:t>
            </a:r>
            <a:r>
              <a:rPr lang="en-US" sz="2000" b="0" dirty="0">
                <a:latin typeface="Liberation Sans" panose="020B0604020202020204"/>
              </a:rPr>
              <a:t>.</a:t>
            </a:r>
          </a:p>
          <a:p>
            <a:pPr algn="l">
              <a:lnSpc>
                <a:spcPct val="120000"/>
              </a:lnSpc>
              <a:spcBef>
                <a:spcPct val="40000"/>
              </a:spcBef>
              <a:defRPr/>
            </a:pPr>
            <a:r>
              <a:rPr lang="en-US" sz="2100" b="0" dirty="0">
                <a:latin typeface="Liberation Sans" panose="020B0604020202020204"/>
              </a:rPr>
              <a:t>To account  for an embedded derivative, a company </a:t>
            </a:r>
            <a:r>
              <a:rPr lang="en-US" sz="2100" dirty="0">
                <a:latin typeface="Liberation Sans" panose="020B0604020202020204"/>
              </a:rPr>
              <a:t>should separate it from the host security </a:t>
            </a:r>
            <a:r>
              <a:rPr lang="en-US" sz="2100" b="0" dirty="0">
                <a:latin typeface="Liberation Sans" panose="020B0604020202020204"/>
              </a:rPr>
              <a:t>and then account for it using the accounting for derivatives.  This separation process is referred to as </a:t>
            </a:r>
            <a:r>
              <a:rPr lang="en-US" sz="2100" dirty="0">
                <a:latin typeface="Liberation Sans" panose="020B0604020202020204"/>
              </a:rPr>
              <a:t>bifurcation</a:t>
            </a:r>
            <a:r>
              <a:rPr lang="en-US" sz="2100" b="0" dirty="0">
                <a:latin typeface="Liberation Sans" panose="020B0604020202020204"/>
              </a:rPr>
              <a:t>.</a:t>
            </a:r>
          </a:p>
        </p:txBody>
      </p:sp>
      <p:sp>
        <p:nvSpPr>
          <p:cNvPr id="107526" name="Rectangle 9"/>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107527" name="Text Box 14"/>
          <p:cNvSpPr txBox="1">
            <a:spLocks noChangeArrowheads="1"/>
          </p:cNvSpPr>
          <p:nvPr/>
        </p:nvSpPr>
        <p:spPr bwMode="auto">
          <a:xfrm>
            <a:off x="1600200" y="6172200"/>
            <a:ext cx="7467600" cy="58420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7  </a:t>
            </a:r>
            <a:r>
              <a:rPr lang="en-US" altLang="en-US" sz="1600" i="1" dirty="0">
                <a:solidFill>
                  <a:schemeClr val="bg2"/>
                </a:solidFill>
                <a:latin typeface="Liberation Sans" panose="020B0604020202020204"/>
              </a:rPr>
              <a:t>Identify special reporting issues related to derivative financial instruments that cause unique accounting problems. </a:t>
            </a: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ChangeArrowheads="1"/>
          </p:cNvSpPr>
          <p:nvPr/>
        </p:nvSpPr>
        <p:spPr bwMode="auto">
          <a:xfrm>
            <a:off x="685800" y="1371600"/>
            <a:ext cx="7924800" cy="5524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50000"/>
              </a:spcBef>
            </a:pPr>
            <a:r>
              <a:rPr lang="en-US" altLang="en-US" sz="2600" dirty="0">
                <a:solidFill>
                  <a:srgbClr val="CC0000"/>
                </a:solidFill>
                <a:latin typeface="Liberation Sans" panose="020B0604020202020204"/>
              </a:rPr>
              <a:t>Qualifying Hedge Criteria</a:t>
            </a:r>
          </a:p>
        </p:txBody>
      </p:sp>
      <p:sp>
        <p:nvSpPr>
          <p:cNvPr id="108547" name="Rectangle 6"/>
          <p:cNvSpPr>
            <a:spLocks noChangeArrowheads="1"/>
          </p:cNvSpPr>
          <p:nvPr/>
        </p:nvSpPr>
        <p:spPr bwMode="auto">
          <a:xfrm>
            <a:off x="685800" y="1974850"/>
            <a:ext cx="8077200" cy="3206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200" b="0" dirty="0">
                <a:latin typeface="Liberation Sans" panose="020B0604020202020204"/>
              </a:rPr>
              <a:t>Criteria that hedging transactions must meet before requiring the special accounting for hedges.</a:t>
            </a:r>
          </a:p>
          <a:p>
            <a:pPr lvl="1" algn="l">
              <a:lnSpc>
                <a:spcPct val="130000"/>
              </a:lnSpc>
              <a:spcBef>
                <a:spcPct val="50000"/>
              </a:spcBef>
              <a:buFontTx/>
              <a:buAutoNum type="arabicPeriod"/>
            </a:pPr>
            <a:r>
              <a:rPr lang="en-US" altLang="en-US" sz="2100" b="0" dirty="0">
                <a:latin typeface="Liberation Sans" panose="020B0604020202020204"/>
              </a:rPr>
              <a:t>Documentation, risk management, and designation.</a:t>
            </a:r>
          </a:p>
          <a:p>
            <a:pPr lvl="1" algn="l">
              <a:lnSpc>
                <a:spcPct val="130000"/>
              </a:lnSpc>
              <a:spcBef>
                <a:spcPct val="50000"/>
              </a:spcBef>
              <a:buFontTx/>
              <a:buAutoNum type="arabicPeriod"/>
            </a:pPr>
            <a:r>
              <a:rPr lang="en-US" altLang="en-US" sz="2100" b="0" dirty="0">
                <a:latin typeface="Liberation Sans" panose="020B0604020202020204"/>
              </a:rPr>
              <a:t>Effectiveness of the hedging relationship.</a:t>
            </a:r>
          </a:p>
          <a:p>
            <a:pPr lvl="1" algn="l">
              <a:lnSpc>
                <a:spcPct val="130000"/>
              </a:lnSpc>
              <a:spcBef>
                <a:spcPct val="50000"/>
              </a:spcBef>
              <a:buFontTx/>
              <a:buAutoNum type="arabicPeriod"/>
            </a:pPr>
            <a:r>
              <a:rPr lang="en-US" altLang="en-US" sz="2100" b="0" dirty="0">
                <a:latin typeface="Liberation Sans" panose="020B0604020202020204"/>
              </a:rPr>
              <a:t>Effect on reported earnings of changes in fair values or cash flows.</a:t>
            </a:r>
          </a:p>
        </p:txBody>
      </p:sp>
      <p:sp>
        <p:nvSpPr>
          <p:cNvPr id="108549" name="Rectangle 8"/>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108550"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ChangeArrowheads="1"/>
          </p:cNvSpPr>
          <p:nvPr/>
        </p:nvSpPr>
        <p:spPr bwMode="auto">
          <a:xfrm>
            <a:off x="685800" y="1377950"/>
            <a:ext cx="7086600" cy="5324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200" b="0" dirty="0">
                <a:latin typeface="Liberation Sans" panose="020B0604020202020204"/>
              </a:rPr>
              <a:t>Summary of Derivative Accounting under GAAP</a:t>
            </a:r>
          </a:p>
        </p:txBody>
      </p:sp>
      <p:sp>
        <p:nvSpPr>
          <p:cNvPr id="109571" name="Text Box 7"/>
          <p:cNvSpPr txBox="1">
            <a:spLocks noChangeArrowheads="1"/>
          </p:cNvSpPr>
          <p:nvPr/>
        </p:nvSpPr>
        <p:spPr bwMode="auto">
          <a:xfrm>
            <a:off x="494125" y="6182073"/>
            <a:ext cx="1739579"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1200" dirty="0" smtClean="0">
                <a:solidFill>
                  <a:srgbClr val="006600"/>
                </a:solidFill>
                <a:latin typeface="Liberation Sans" panose="020B0604020202020204"/>
              </a:rPr>
              <a:t>ILLUSTRATION 17A-8</a:t>
            </a:r>
            <a:endParaRPr lang="en-US" altLang="en-US" sz="1200" dirty="0">
              <a:solidFill>
                <a:srgbClr val="006600"/>
              </a:solidFill>
              <a:latin typeface="Liberation Sans" panose="020B0604020202020204"/>
            </a:endParaRPr>
          </a:p>
        </p:txBody>
      </p:sp>
      <p:sp>
        <p:nvSpPr>
          <p:cNvPr id="109573" name="Rectangle 9"/>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pic>
        <p:nvPicPr>
          <p:cNvPr id="1095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014899"/>
            <a:ext cx="8046720" cy="41438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5"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ChangeArrowheads="1"/>
          </p:cNvSpPr>
          <p:nvPr/>
        </p:nvSpPr>
        <p:spPr bwMode="auto">
          <a:xfrm>
            <a:off x="685800" y="1393825"/>
            <a:ext cx="8077200" cy="3025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200" b="0" dirty="0">
                <a:latin typeface="Liberation Sans" panose="020B0604020202020204"/>
              </a:rPr>
              <a:t>FASB believes that fair value information is relevant for making effective business decisions.  Others express concern about fair value measurements for two reasons: </a:t>
            </a:r>
          </a:p>
          <a:p>
            <a:pPr lvl="1" algn="l">
              <a:lnSpc>
                <a:spcPct val="130000"/>
              </a:lnSpc>
              <a:spcBef>
                <a:spcPct val="50000"/>
              </a:spcBef>
              <a:buFontTx/>
              <a:buAutoNum type="arabicPeriod"/>
            </a:pPr>
            <a:r>
              <a:rPr lang="en-US" altLang="en-US" sz="2100" b="0" dirty="0">
                <a:latin typeface="Liberation Sans" panose="020B0604020202020204"/>
              </a:rPr>
              <a:t>the lack of reliability related to the fair value measurement in certain cases, and </a:t>
            </a:r>
          </a:p>
          <a:p>
            <a:pPr lvl="1" algn="l">
              <a:lnSpc>
                <a:spcPct val="130000"/>
              </a:lnSpc>
              <a:spcBef>
                <a:spcPct val="50000"/>
              </a:spcBef>
              <a:buFontTx/>
              <a:buAutoNum type="arabicPeriod"/>
            </a:pPr>
            <a:r>
              <a:rPr lang="en-US" altLang="en-US" sz="2100" b="0" dirty="0">
                <a:latin typeface="Liberation Sans" panose="020B0604020202020204"/>
              </a:rPr>
              <a:t>the ability to manipulate fair value measurements.</a:t>
            </a:r>
          </a:p>
        </p:txBody>
      </p:sp>
      <p:sp>
        <p:nvSpPr>
          <p:cNvPr id="114692" name="Rectangle 9"/>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2400" dirty="0">
                <a:solidFill>
                  <a:schemeClr val="bg1"/>
                </a:solidFill>
                <a:latin typeface="Liberation Sans" panose="020B0604020202020204"/>
              </a:rPr>
              <a:t>FAIR VALUE DISCLOSURES</a:t>
            </a:r>
          </a:p>
        </p:txBody>
      </p:sp>
      <p:sp>
        <p:nvSpPr>
          <p:cNvPr id="114693" name="Text Box 14"/>
          <p:cNvSpPr txBox="1">
            <a:spLocks noChangeArrowheads="1"/>
          </p:cNvSpPr>
          <p:nvPr/>
        </p:nvSpPr>
        <p:spPr bwMode="auto">
          <a:xfrm>
            <a:off x="1600200" y="6369050"/>
            <a:ext cx="7391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a:solidFill>
                  <a:schemeClr val="bg2"/>
                </a:solidFill>
                <a:latin typeface="Liberation Sans" panose="020B0604020202020204"/>
              </a:rPr>
              <a:t>LO 8</a:t>
            </a:r>
            <a:r>
              <a:rPr lang="en-US" altLang="en-US" sz="1600" i="1" dirty="0" smtClean="0">
                <a:solidFill>
                  <a:schemeClr val="bg2"/>
                </a:solidFill>
                <a:latin typeface="Liberation Sans" panose="020B0604020202020204"/>
              </a:rPr>
              <a:t>  </a:t>
            </a:r>
            <a:r>
              <a:rPr lang="en-US" altLang="en-US" sz="1600" i="1" dirty="0">
                <a:solidFill>
                  <a:schemeClr val="bg2"/>
                </a:solidFill>
                <a:latin typeface="Liberation Sans" panose="020B0604020202020204"/>
              </a:rPr>
              <a:t>Describe required fair value disclosures.</a:t>
            </a:r>
          </a:p>
        </p:txBody>
      </p:sp>
      <p:sp>
        <p:nvSpPr>
          <p:cNvPr id="6"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685800" y="1371600"/>
            <a:ext cx="8153400" cy="91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25000"/>
              </a:spcBef>
            </a:pPr>
            <a:r>
              <a:rPr lang="en-US" altLang="en-US" sz="2400" dirty="0" smtClean="0">
                <a:solidFill>
                  <a:schemeClr val="tx2">
                    <a:lumMod val="50000"/>
                  </a:schemeClr>
                </a:solidFill>
                <a:latin typeface="Liberation Sans" panose="020B0604020202020204"/>
              </a:rPr>
              <a:t>DISCLOSURE OF FAIR VALUE INFORMATION: FINANCIAL INSTRUMENTS—NO FAIR VALUE OPTION</a:t>
            </a:r>
            <a:endParaRPr lang="en-US" altLang="en-US" sz="2400" dirty="0">
              <a:solidFill>
                <a:schemeClr val="tx2">
                  <a:lumMod val="50000"/>
                </a:schemeClr>
              </a:solidFill>
              <a:latin typeface="Liberation Sans" panose="020B0604020202020204"/>
            </a:endParaRPr>
          </a:p>
        </p:txBody>
      </p:sp>
      <p:sp>
        <p:nvSpPr>
          <p:cNvPr id="115715" name="Rectangle 3"/>
          <p:cNvSpPr>
            <a:spLocks noChangeArrowheads="1"/>
          </p:cNvSpPr>
          <p:nvPr/>
        </p:nvSpPr>
        <p:spPr bwMode="auto">
          <a:xfrm>
            <a:off x="685800" y="2402226"/>
            <a:ext cx="8077200" cy="28269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40000"/>
              </a:spcBef>
            </a:pPr>
            <a:r>
              <a:rPr lang="en-US" altLang="en-US" sz="2200" b="0" dirty="0">
                <a:latin typeface="Liberation Sans" panose="020B0604020202020204"/>
              </a:rPr>
              <a:t>Both the cost and the fair value of all financial instruments are to be reported in the notes to the financial statements.</a:t>
            </a:r>
          </a:p>
          <a:p>
            <a:pPr algn="l">
              <a:lnSpc>
                <a:spcPct val="130000"/>
              </a:lnSpc>
              <a:spcBef>
                <a:spcPct val="40000"/>
              </a:spcBef>
            </a:pPr>
            <a:r>
              <a:rPr lang="en-US" altLang="en-US" sz="2200" b="0" dirty="0">
                <a:latin typeface="Liberation Sans" panose="020B0604020202020204"/>
              </a:rPr>
              <a:t>FASB also decided that companies should disclose information that enables users to determine the extent of usage of fair value and the inputs used to implement fair value measurement.</a:t>
            </a:r>
          </a:p>
        </p:txBody>
      </p:sp>
      <p:sp>
        <p:nvSpPr>
          <p:cNvPr id="115717" name="Rectangle 6"/>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2400" dirty="0">
                <a:solidFill>
                  <a:schemeClr val="bg1"/>
                </a:solidFill>
                <a:latin typeface="Liberation Sans" panose="020B0604020202020204"/>
              </a:rPr>
              <a:t>FAIR VALUE DISCLOSURES</a:t>
            </a:r>
          </a:p>
        </p:txBody>
      </p:sp>
      <p:sp>
        <p:nvSpPr>
          <p:cNvPr id="115718"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8</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ChangeArrowheads="1"/>
          </p:cNvSpPr>
          <p:nvPr/>
        </p:nvSpPr>
        <p:spPr bwMode="auto">
          <a:xfrm>
            <a:off x="685800" y="2409825"/>
            <a:ext cx="8077200" cy="3838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40000"/>
              </a:spcBef>
            </a:pPr>
            <a:r>
              <a:rPr lang="en-US" altLang="en-US" sz="2200" b="0" dirty="0">
                <a:latin typeface="Liberation Sans" panose="020B0604020202020204"/>
              </a:rPr>
              <a:t>Two reasons for additional disclosure beyond the simple itemization of fair values are:</a:t>
            </a:r>
          </a:p>
          <a:p>
            <a:pPr lvl="1" algn="l">
              <a:lnSpc>
                <a:spcPct val="130000"/>
              </a:lnSpc>
              <a:spcBef>
                <a:spcPct val="40000"/>
              </a:spcBef>
              <a:buFontTx/>
              <a:buAutoNum type="arabicPeriod"/>
            </a:pPr>
            <a:r>
              <a:rPr lang="en-US" altLang="en-US" sz="2100" b="0" dirty="0">
                <a:latin typeface="Liberation Sans" panose="020B0604020202020204"/>
              </a:rPr>
              <a:t>Differing levels of reliability exist in the measurement of fair value information.</a:t>
            </a:r>
          </a:p>
          <a:p>
            <a:pPr lvl="1" algn="l">
              <a:lnSpc>
                <a:spcPct val="130000"/>
              </a:lnSpc>
              <a:spcBef>
                <a:spcPct val="40000"/>
              </a:spcBef>
              <a:buFontTx/>
              <a:buAutoNum type="arabicPeriod"/>
            </a:pPr>
            <a:r>
              <a:rPr lang="en-US" altLang="en-US" sz="2100" b="0" dirty="0">
                <a:latin typeface="Liberation Sans" panose="020B0604020202020204"/>
              </a:rPr>
              <a:t>Changes in the fair value of financial instruments are reported differently in the financial statements, depending upon the type of financial instrument involved and whether the fair value option is employed.</a:t>
            </a:r>
          </a:p>
        </p:txBody>
      </p:sp>
      <p:sp>
        <p:nvSpPr>
          <p:cNvPr id="116741" name="Rectangle 6"/>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2400" dirty="0">
                <a:solidFill>
                  <a:schemeClr val="bg1"/>
                </a:solidFill>
                <a:latin typeface="Liberation Sans" panose="020B0604020202020204"/>
              </a:rPr>
              <a:t>FAIR VALUE DISCLOSURES</a:t>
            </a:r>
          </a:p>
        </p:txBody>
      </p:sp>
      <p:sp>
        <p:nvSpPr>
          <p:cNvPr id="116742"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8</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17B</a:t>
            </a:r>
            <a:endParaRPr lang="en-US" sz="2800" dirty="0">
              <a:solidFill>
                <a:schemeClr val="tx2">
                  <a:lumMod val="50000"/>
                </a:schemeClr>
              </a:solidFill>
              <a:latin typeface="Liberation Sans"/>
            </a:endParaRPr>
          </a:p>
        </p:txBody>
      </p:sp>
      <p:sp>
        <p:nvSpPr>
          <p:cNvPr id="8" name="Text Box 2"/>
          <p:cNvSpPr txBox="1">
            <a:spLocks noChangeArrowheads="1"/>
          </p:cNvSpPr>
          <p:nvPr/>
        </p:nvSpPr>
        <p:spPr bwMode="auto">
          <a:xfrm>
            <a:off x="685800" y="1371600"/>
            <a:ext cx="8153400" cy="91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25000"/>
              </a:spcBef>
            </a:pPr>
            <a:r>
              <a:rPr lang="en-US" altLang="en-US" sz="2400" dirty="0" smtClean="0">
                <a:solidFill>
                  <a:schemeClr val="tx2">
                    <a:lumMod val="50000"/>
                  </a:schemeClr>
                </a:solidFill>
                <a:latin typeface="Liberation Sans" panose="020B0604020202020204"/>
              </a:rPr>
              <a:t>DISCLOSURE OF FAIR VALUE INFORMATION: FINANCIAL INSTRUMENTS—NO FAIR VALUE OPTION</a:t>
            </a:r>
            <a:endParaRPr lang="en-US" altLang="en-US" sz="24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ChangeArrowheads="1"/>
          </p:cNvSpPr>
          <p:nvPr/>
        </p:nvSpPr>
        <p:spPr bwMode="auto">
          <a:xfrm>
            <a:off x="685800" y="1371600"/>
            <a:ext cx="7848600" cy="4505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40000"/>
              </a:spcBef>
            </a:pPr>
            <a:r>
              <a:rPr lang="en-US" altLang="en-US" sz="2400" dirty="0">
                <a:solidFill>
                  <a:schemeClr val="tx1"/>
                </a:solidFill>
                <a:latin typeface="Liberation Sans" panose="020B0604020202020204"/>
              </a:rPr>
              <a:t>Levels of reliability</a:t>
            </a:r>
            <a:r>
              <a:rPr lang="en-US" altLang="en-US" sz="2400" b="0" dirty="0">
                <a:solidFill>
                  <a:schemeClr val="tx1"/>
                </a:solidFill>
                <a:latin typeface="Liberation Sans" panose="020B0604020202020204"/>
              </a:rPr>
              <a:t> fair value hierarchy. </a:t>
            </a:r>
          </a:p>
          <a:p>
            <a:pPr lvl="1" algn="l">
              <a:lnSpc>
                <a:spcPct val="130000"/>
              </a:lnSpc>
              <a:spcBef>
                <a:spcPct val="40000"/>
              </a:spcBef>
              <a:buClr>
                <a:srgbClr val="CC0000"/>
              </a:buClr>
              <a:buSzPct val="80000"/>
              <a:buFont typeface="Wingdings" panose="05000000000000000000" pitchFamily="2" charset="2"/>
              <a:buChar char="u"/>
            </a:pPr>
            <a:r>
              <a:rPr lang="en-US" altLang="en-US" sz="2000" dirty="0">
                <a:solidFill>
                  <a:schemeClr val="tx1"/>
                </a:solidFill>
                <a:latin typeface="Liberation Sans" panose="020B0604020202020204"/>
              </a:rPr>
              <a:t>Level 1</a:t>
            </a:r>
            <a:r>
              <a:rPr lang="en-US" altLang="en-US" sz="2000" b="0" dirty="0">
                <a:solidFill>
                  <a:schemeClr val="tx1"/>
                </a:solidFill>
                <a:latin typeface="Liberation Sans" panose="020B0604020202020204"/>
              </a:rPr>
              <a:t> is the most reliable measurement because fair value is based on quoted prices in active markets for identical assets or liabilities. </a:t>
            </a:r>
          </a:p>
          <a:p>
            <a:pPr lvl="1" algn="l">
              <a:lnSpc>
                <a:spcPct val="130000"/>
              </a:lnSpc>
              <a:spcBef>
                <a:spcPct val="40000"/>
              </a:spcBef>
              <a:buClr>
                <a:srgbClr val="CC0000"/>
              </a:buClr>
              <a:buSzPct val="80000"/>
              <a:buFont typeface="Wingdings" panose="05000000000000000000" pitchFamily="2" charset="2"/>
              <a:buChar char="u"/>
            </a:pPr>
            <a:r>
              <a:rPr lang="en-US" altLang="en-US" sz="2000" dirty="0">
                <a:solidFill>
                  <a:schemeClr val="tx1"/>
                </a:solidFill>
                <a:latin typeface="Liberation Sans" panose="020B0604020202020204"/>
              </a:rPr>
              <a:t>Level 2</a:t>
            </a:r>
            <a:r>
              <a:rPr lang="en-US" altLang="en-US" sz="2000" b="0" dirty="0">
                <a:solidFill>
                  <a:schemeClr val="tx1"/>
                </a:solidFill>
                <a:latin typeface="Liberation Sans" panose="020B0604020202020204"/>
              </a:rPr>
              <a:t> is less reliable; it is not based on quoted market prices for identical assets and liabilities but instead may be based on similar assets or liabilities.</a:t>
            </a:r>
          </a:p>
          <a:p>
            <a:pPr lvl="1" algn="l">
              <a:lnSpc>
                <a:spcPct val="130000"/>
              </a:lnSpc>
              <a:spcBef>
                <a:spcPct val="40000"/>
              </a:spcBef>
              <a:buClr>
                <a:srgbClr val="CC0000"/>
              </a:buClr>
              <a:buSzPct val="80000"/>
              <a:buFont typeface="Wingdings" panose="05000000000000000000" pitchFamily="2" charset="2"/>
              <a:buChar char="u"/>
            </a:pPr>
            <a:r>
              <a:rPr lang="en-US" altLang="en-US" sz="2000" dirty="0">
                <a:solidFill>
                  <a:schemeClr val="tx1"/>
                </a:solidFill>
                <a:latin typeface="Liberation Sans" panose="020B0604020202020204"/>
              </a:rPr>
              <a:t>Level 3</a:t>
            </a:r>
            <a:r>
              <a:rPr lang="en-US" altLang="en-US" sz="2000" b="0" dirty="0">
                <a:solidFill>
                  <a:schemeClr val="tx1"/>
                </a:solidFill>
                <a:latin typeface="Liberation Sans" panose="020B0604020202020204"/>
              </a:rPr>
              <a:t> is least reliable; it uses unobservable inputs that reflect the company’s assumption as to the value of the financial instrument.</a:t>
            </a:r>
          </a:p>
        </p:txBody>
      </p:sp>
      <p:sp>
        <p:nvSpPr>
          <p:cNvPr id="117764" name="Rectangle 6"/>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2400" dirty="0">
                <a:solidFill>
                  <a:schemeClr val="bg1"/>
                </a:solidFill>
                <a:latin typeface="Liberation Sans" panose="020B0604020202020204"/>
              </a:rPr>
              <a:t>FAIR VALUE DISCLOSURES</a:t>
            </a:r>
          </a:p>
        </p:txBody>
      </p:sp>
      <p:sp>
        <p:nvSpPr>
          <p:cNvPr id="117765"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8</a:t>
            </a:r>
            <a:endParaRPr lang="en-US" altLang="en-US" sz="1600" i="1" dirty="0">
              <a:solidFill>
                <a:schemeClr val="bg2"/>
              </a:solidFill>
              <a:latin typeface="Liberation Sans" panose="020B0604020202020204"/>
            </a:endParaRPr>
          </a:p>
        </p:txBody>
      </p:sp>
      <p:sp>
        <p:nvSpPr>
          <p:cNvPr id="6"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2057400"/>
            <a:ext cx="8305799" cy="3479954"/>
          </a:xfrm>
          <a:prstGeom prst="rect">
            <a:avLst/>
          </a:prstGeom>
        </p:spPr>
      </p:pic>
      <p:sp>
        <p:nvSpPr>
          <p:cNvPr id="118786" name="Rectangle 5"/>
          <p:cNvSpPr>
            <a:spLocks noChangeArrowheads="1"/>
          </p:cNvSpPr>
          <p:nvPr/>
        </p:nvSpPr>
        <p:spPr bwMode="auto">
          <a:xfrm>
            <a:off x="685800" y="1371600"/>
            <a:ext cx="5867400" cy="5724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40000"/>
              </a:spcBef>
            </a:pPr>
            <a:r>
              <a:rPr lang="en-US" altLang="en-US" sz="2400" b="0" dirty="0">
                <a:latin typeface="Liberation Sans" panose="020B0604020202020204"/>
              </a:rPr>
              <a:t>Example of Fair Value Hierarchy</a:t>
            </a:r>
          </a:p>
        </p:txBody>
      </p:sp>
      <p:sp>
        <p:nvSpPr>
          <p:cNvPr id="118787" name="Text Box 6"/>
          <p:cNvSpPr txBox="1">
            <a:spLocks noChangeArrowheads="1"/>
          </p:cNvSpPr>
          <p:nvPr/>
        </p:nvSpPr>
        <p:spPr bwMode="auto">
          <a:xfrm>
            <a:off x="398928" y="5573559"/>
            <a:ext cx="173958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1200" dirty="0" smtClean="0">
                <a:solidFill>
                  <a:srgbClr val="006600"/>
                </a:solidFill>
                <a:latin typeface="Liberation Sans" panose="020B0604020202020204"/>
              </a:rPr>
              <a:t>ILLUSTRATION 17B-1</a:t>
            </a:r>
            <a:endParaRPr lang="en-US" altLang="en-US" sz="1200" dirty="0">
              <a:solidFill>
                <a:srgbClr val="006600"/>
              </a:solidFill>
              <a:latin typeface="Liberation Sans" panose="020B0604020202020204"/>
            </a:endParaRPr>
          </a:p>
        </p:txBody>
      </p:sp>
      <p:sp>
        <p:nvSpPr>
          <p:cNvPr id="118789" name="Rectangle 8"/>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2400" dirty="0">
                <a:solidFill>
                  <a:schemeClr val="bg1"/>
                </a:solidFill>
                <a:latin typeface="Liberation Sans" panose="020B0604020202020204"/>
              </a:rPr>
              <a:t>FAIR VALUE DISCLOSURES</a:t>
            </a:r>
          </a:p>
        </p:txBody>
      </p:sp>
      <p:sp>
        <p:nvSpPr>
          <p:cNvPr id="118791"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8</a:t>
            </a:r>
            <a:endParaRPr lang="en-US" altLang="en-US" sz="1600" i="1" dirty="0">
              <a:solidFill>
                <a:schemeClr val="bg2"/>
              </a:solidFill>
              <a:latin typeface="Liberation Sans" panose="020B0604020202020204"/>
            </a:endParaRP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249" y="228600"/>
            <a:ext cx="7114223" cy="60577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2" name="Text Box 5"/>
          <p:cNvSpPr txBox="1">
            <a:spLocks noChangeArrowheads="1"/>
          </p:cNvSpPr>
          <p:nvPr/>
        </p:nvSpPr>
        <p:spPr bwMode="auto">
          <a:xfrm>
            <a:off x="960720" y="6312648"/>
            <a:ext cx="3475119"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17B-2</a:t>
            </a:r>
          </a:p>
          <a:p>
            <a:pPr algn="l"/>
            <a:r>
              <a:rPr lang="en-US" altLang="en-US" sz="1200" b="0" dirty="0">
                <a:solidFill>
                  <a:schemeClr val="tx1"/>
                </a:solidFill>
                <a:latin typeface="Liberation Sans" panose="020B0604020202020204"/>
              </a:rPr>
              <a:t>Reconciliation of Level 3 </a:t>
            </a:r>
            <a:r>
              <a:rPr lang="en-US" altLang="en-US" sz="1200" b="0" dirty="0" smtClean="0">
                <a:solidFill>
                  <a:schemeClr val="tx1"/>
                </a:solidFill>
                <a:latin typeface="Liberation Sans" panose="020B0604020202020204"/>
              </a:rPr>
              <a:t>Inputs</a:t>
            </a:r>
            <a:endParaRPr lang="en-US" altLang="en-US" sz="1200" b="0" dirty="0">
              <a:solidFill>
                <a:schemeClr val="tx1"/>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789310" y="381000"/>
            <a:ext cx="7534418" cy="6092736"/>
          </a:xfrm>
          <a:prstGeom prst="rect">
            <a:avLst/>
          </a:prstGeom>
        </p:spPr>
      </p:pic>
      <p:sp>
        <p:nvSpPr>
          <p:cNvPr id="12" name="Rectangle 11"/>
          <p:cNvSpPr/>
          <p:nvPr/>
        </p:nvSpPr>
        <p:spPr bwMode="auto">
          <a:xfrm>
            <a:off x="737555" y="3100296"/>
            <a:ext cx="7637928" cy="348615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endParaRPr>
          </a:p>
        </p:txBody>
      </p:sp>
      <p:sp>
        <p:nvSpPr>
          <p:cNvPr id="13" name="Text Box 7"/>
          <p:cNvSpPr txBox="1">
            <a:spLocks noChangeArrowheads="1"/>
          </p:cNvSpPr>
          <p:nvPr/>
        </p:nvSpPr>
        <p:spPr bwMode="auto">
          <a:xfrm>
            <a:off x="6729504" y="3152001"/>
            <a:ext cx="1636987"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1200" dirty="0" smtClean="0">
                <a:solidFill>
                  <a:srgbClr val="006600"/>
                </a:solidFill>
                <a:latin typeface="Liberation Sans" panose="020B0604020202020204"/>
              </a:rPr>
              <a:t>ILLUSTRATION 17-3</a:t>
            </a:r>
            <a:endParaRPr lang="en-US" altLang="en-US" sz="1200" dirty="0">
              <a:solidFill>
                <a:srgbClr val="006600"/>
              </a:solidFill>
              <a:latin typeface="Liberation Sans" panose="020B0604020202020204"/>
            </a:endParaRPr>
          </a:p>
        </p:txBody>
      </p:sp>
      <p:sp>
        <p:nvSpPr>
          <p:cNvPr id="14341" name="Rectangle 4"/>
          <p:cNvSpPr>
            <a:spLocks noChangeArrowheads="1"/>
          </p:cNvSpPr>
          <p:nvPr/>
        </p:nvSpPr>
        <p:spPr bwMode="auto">
          <a:xfrm>
            <a:off x="609600" y="3581400"/>
            <a:ext cx="8001000" cy="932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dirty="0">
                <a:solidFill>
                  <a:schemeClr val="tx1"/>
                </a:solidFill>
                <a:latin typeface="Liberation Sans" panose="020B0604020202020204"/>
              </a:rPr>
              <a:t>Illustration:</a:t>
            </a:r>
            <a:r>
              <a:rPr lang="en-US" altLang="en-US" sz="2100" b="0" dirty="0">
                <a:solidFill>
                  <a:schemeClr val="tx1"/>
                </a:solidFill>
                <a:latin typeface="Liberation Sans" panose="020B0604020202020204"/>
              </a:rPr>
              <a:t> </a:t>
            </a:r>
            <a:r>
              <a:rPr lang="en-US" altLang="en-US" sz="2100" b="0" dirty="0" smtClean="0">
                <a:solidFill>
                  <a:schemeClr val="tx1"/>
                </a:solidFill>
                <a:latin typeface="Liberation Sans" panose="020B0604020202020204"/>
              </a:rPr>
              <a:t>Z-Smith </a:t>
            </a:r>
            <a:r>
              <a:rPr lang="en-US" altLang="en-US" sz="2100" b="0" dirty="0">
                <a:solidFill>
                  <a:schemeClr val="tx1"/>
                </a:solidFill>
                <a:latin typeface="Liberation Sans" panose="020B0604020202020204"/>
              </a:rPr>
              <a:t>is on a calendar-year basis, it accrues interest and amortizes the discount at December 31, </a:t>
            </a:r>
            <a:r>
              <a:rPr lang="en-US" altLang="en-US" sz="2100" b="0" dirty="0" smtClean="0">
                <a:solidFill>
                  <a:schemeClr val="tx1"/>
                </a:solidFill>
                <a:latin typeface="Liberation Sans" panose="020B0604020202020204"/>
              </a:rPr>
              <a:t>2016, </a:t>
            </a:r>
            <a:r>
              <a:rPr lang="en-US" altLang="en-US" sz="2100" b="0" dirty="0">
                <a:solidFill>
                  <a:schemeClr val="tx1"/>
                </a:solidFill>
                <a:latin typeface="Liberation Sans" panose="020B0604020202020204"/>
              </a:rPr>
              <a:t>as follows:</a:t>
            </a:r>
          </a:p>
        </p:txBody>
      </p:sp>
      <p:sp>
        <p:nvSpPr>
          <p:cNvPr id="1715205" name="Rectangle 5"/>
          <p:cNvSpPr>
            <a:spLocks noChangeArrowheads="1"/>
          </p:cNvSpPr>
          <p:nvPr/>
        </p:nvSpPr>
        <p:spPr bwMode="auto">
          <a:xfrm>
            <a:off x="609600" y="4648200"/>
            <a:ext cx="7848600" cy="14096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914400" algn="l"/>
                <a:tab pos="5949950" algn="r"/>
                <a:tab pos="7315200" algn="r"/>
              </a:tabLst>
              <a:defRPr b="1">
                <a:solidFill>
                  <a:schemeClr val="folHlink"/>
                </a:solidFill>
                <a:latin typeface="Comic Sans MS" panose="030F0702030302020204" pitchFamily="66" charset="0"/>
              </a:defRPr>
            </a:lvl1pPr>
            <a:lvl2pPr marL="742950" indent="-285750">
              <a:tabLst>
                <a:tab pos="457200" algn="l"/>
                <a:tab pos="914400" algn="l"/>
                <a:tab pos="5949950" algn="r"/>
                <a:tab pos="7315200" algn="r"/>
              </a:tabLst>
              <a:defRPr b="1">
                <a:solidFill>
                  <a:schemeClr val="folHlink"/>
                </a:solidFill>
                <a:latin typeface="Comic Sans MS" panose="030F0702030302020204" pitchFamily="66" charset="0"/>
              </a:defRPr>
            </a:lvl2pPr>
            <a:lvl3pPr marL="1143000" indent="-228600">
              <a:tabLst>
                <a:tab pos="457200" algn="l"/>
                <a:tab pos="914400" algn="l"/>
                <a:tab pos="5949950" algn="r"/>
                <a:tab pos="7315200" algn="r"/>
              </a:tabLst>
              <a:defRPr b="1">
                <a:solidFill>
                  <a:schemeClr val="folHlink"/>
                </a:solidFill>
                <a:latin typeface="Comic Sans MS" panose="030F0702030302020204" pitchFamily="66" charset="0"/>
              </a:defRPr>
            </a:lvl3pPr>
            <a:lvl4pPr marL="1600200" indent="-228600">
              <a:tabLst>
                <a:tab pos="457200" algn="l"/>
                <a:tab pos="914400" algn="l"/>
                <a:tab pos="5949950" algn="r"/>
                <a:tab pos="7315200" algn="r"/>
              </a:tabLst>
              <a:defRPr b="1">
                <a:solidFill>
                  <a:schemeClr val="folHlink"/>
                </a:solidFill>
                <a:latin typeface="Comic Sans MS" panose="030F0702030302020204" pitchFamily="66" charset="0"/>
              </a:defRPr>
            </a:lvl4pPr>
            <a:lvl5pPr marL="2057400" indent="-228600">
              <a:tabLst>
                <a:tab pos="457200" algn="l"/>
                <a:tab pos="914400" algn="l"/>
                <a:tab pos="5949950" algn="r"/>
                <a:tab pos="7315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9pPr>
          </a:lstStyle>
          <a:p>
            <a:pPr algn="l">
              <a:lnSpc>
                <a:spcPct val="120000"/>
              </a:lnSpc>
              <a:spcBef>
                <a:spcPts val="600"/>
              </a:spcBef>
            </a:pPr>
            <a:r>
              <a:rPr lang="en-US" altLang="en-US" sz="2100" b="0" dirty="0">
                <a:latin typeface="Liberation Sans" panose="020B0604020202020204"/>
              </a:rPr>
              <a:t>	Interest Receivable 	4,000</a:t>
            </a:r>
          </a:p>
          <a:p>
            <a:pPr algn="l">
              <a:lnSpc>
                <a:spcPct val="120000"/>
              </a:lnSpc>
              <a:spcBef>
                <a:spcPts val="600"/>
              </a:spcBef>
            </a:pPr>
            <a:r>
              <a:rPr lang="en-US" altLang="en-US" sz="2100" b="0" dirty="0">
                <a:latin typeface="Liberation Sans" panose="020B0604020202020204"/>
              </a:rPr>
              <a:t>	Debt Investments 	645</a:t>
            </a:r>
          </a:p>
          <a:p>
            <a:pPr algn="l">
              <a:lnSpc>
                <a:spcPct val="120000"/>
              </a:lnSpc>
              <a:spcBef>
                <a:spcPts val="600"/>
              </a:spcBef>
            </a:pPr>
            <a:r>
              <a:rPr lang="en-US" altLang="en-US" sz="2100" b="0" dirty="0">
                <a:latin typeface="Liberation Sans" panose="020B0604020202020204"/>
              </a:rPr>
              <a:t>		Interest Revenue 		4,645</a:t>
            </a:r>
          </a:p>
        </p:txBody>
      </p:sp>
      <p:sp>
        <p:nvSpPr>
          <p:cNvPr id="1434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15205">
                                            <p:txEl>
                                              <p:pRg st="0" end="0"/>
                                            </p:txEl>
                                          </p:spTgt>
                                        </p:tgtEl>
                                        <p:attrNameLst>
                                          <p:attrName>style.visibility</p:attrName>
                                        </p:attrNameLst>
                                      </p:cBhvr>
                                      <p:to>
                                        <p:strVal val="visible"/>
                                      </p:to>
                                    </p:set>
                                    <p:animEffect transition="in" filter="wipe(left)">
                                      <p:cBhvr>
                                        <p:cTn id="7" dur="500"/>
                                        <p:tgtEl>
                                          <p:spTgt spid="17152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15205">
                                            <p:txEl>
                                              <p:pRg st="1" end="1"/>
                                            </p:txEl>
                                          </p:spTgt>
                                        </p:tgtEl>
                                        <p:attrNameLst>
                                          <p:attrName>style.visibility</p:attrName>
                                        </p:attrNameLst>
                                      </p:cBhvr>
                                      <p:to>
                                        <p:strVal val="visible"/>
                                      </p:to>
                                    </p:set>
                                    <p:animEffect transition="in" filter="wipe(left)">
                                      <p:cBhvr>
                                        <p:cTn id="12" dur="500"/>
                                        <p:tgtEl>
                                          <p:spTgt spid="17152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15205">
                                            <p:txEl>
                                              <p:pRg st="2" end="2"/>
                                            </p:txEl>
                                          </p:spTgt>
                                        </p:tgtEl>
                                        <p:attrNameLst>
                                          <p:attrName>style.visibility</p:attrName>
                                        </p:attrNameLst>
                                      </p:cBhvr>
                                      <p:to>
                                        <p:strVal val="visible"/>
                                      </p:to>
                                    </p:set>
                                    <p:animEffect transition="in" filter="wipe(left)">
                                      <p:cBhvr>
                                        <p:cTn id="17" dur="500"/>
                                        <p:tgtEl>
                                          <p:spTgt spid="17152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5205"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75113" y="2324991"/>
            <a:ext cx="6319322" cy="4261869"/>
          </a:xfrm>
          <a:prstGeom prst="rect">
            <a:avLst/>
          </a:prstGeom>
        </p:spPr>
      </p:pic>
      <p:sp>
        <p:nvSpPr>
          <p:cNvPr id="120835" name="Text Box 2"/>
          <p:cNvSpPr txBox="1">
            <a:spLocks noChangeArrowheads="1"/>
          </p:cNvSpPr>
          <p:nvPr/>
        </p:nvSpPr>
        <p:spPr bwMode="auto">
          <a:xfrm>
            <a:off x="685800" y="1295400"/>
            <a:ext cx="792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25000"/>
              </a:spcBef>
            </a:pPr>
            <a:r>
              <a:rPr lang="en-US" altLang="en-US" sz="2600" dirty="0" smtClean="0">
                <a:solidFill>
                  <a:schemeClr val="hlink"/>
                </a:solidFill>
                <a:latin typeface="Liberation Sans" panose="020B0604020202020204"/>
              </a:rPr>
              <a:t>DISCLOSURE OF FAIR VALUES: IMPAIRED ASSETS OR LIABILITIES</a:t>
            </a:r>
            <a:endParaRPr lang="en-US" altLang="en-US" sz="2600" dirty="0">
              <a:solidFill>
                <a:schemeClr val="hlink"/>
              </a:solidFill>
              <a:latin typeface="Liberation Sans" panose="020B0604020202020204"/>
            </a:endParaRPr>
          </a:p>
        </p:txBody>
      </p:sp>
      <p:sp>
        <p:nvSpPr>
          <p:cNvPr id="120836" name="Text Box 5"/>
          <p:cNvSpPr txBox="1">
            <a:spLocks noChangeArrowheads="1"/>
          </p:cNvSpPr>
          <p:nvPr/>
        </p:nvSpPr>
        <p:spPr bwMode="auto">
          <a:xfrm>
            <a:off x="7196687" y="2017339"/>
            <a:ext cx="173958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1200" dirty="0" smtClean="0">
                <a:solidFill>
                  <a:srgbClr val="006600"/>
                </a:solidFill>
                <a:latin typeface="Liberation Sans" panose="020B0604020202020204"/>
              </a:rPr>
              <a:t>ILLUSTRATION 17B-4</a:t>
            </a:r>
            <a:endParaRPr lang="en-US" altLang="en-US" sz="1200" dirty="0">
              <a:solidFill>
                <a:srgbClr val="006600"/>
              </a:solidFill>
              <a:latin typeface="Liberation Sans" panose="020B0604020202020204"/>
            </a:endParaRPr>
          </a:p>
        </p:txBody>
      </p:sp>
      <p:sp>
        <p:nvSpPr>
          <p:cNvPr id="120837" name="Rectangle 6"/>
          <p:cNvSpPr>
            <a:spLocks noChangeArrowheads="1"/>
          </p:cNvSpPr>
          <p:nvPr/>
        </p:nvSpPr>
        <p:spPr bwMode="auto">
          <a:xfrm>
            <a:off x="228600" y="2743200"/>
            <a:ext cx="2362200" cy="1516063"/>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40000"/>
              </a:spcBef>
            </a:pPr>
            <a:r>
              <a:rPr lang="en-US" altLang="en-US" sz="2400" b="0" dirty="0">
                <a:latin typeface="Liberation Sans" panose="020B0604020202020204"/>
              </a:rPr>
              <a:t>Disclosure of Fair Value with Impairment</a:t>
            </a:r>
          </a:p>
        </p:txBody>
      </p:sp>
      <p:sp>
        <p:nvSpPr>
          <p:cNvPr id="120839" name="Rectangle 9"/>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2400" dirty="0">
                <a:solidFill>
                  <a:schemeClr val="bg1"/>
                </a:solidFill>
                <a:latin typeface="Liberation Sans" panose="020B0604020202020204"/>
              </a:rPr>
              <a:t>FAIR VALUE DISCLOSURES</a:t>
            </a: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4"/>
          <p:cNvSpPr txBox="1">
            <a:spLocks noChangeArrowheads="1"/>
          </p:cNvSpPr>
          <p:nvPr/>
        </p:nvSpPr>
        <p:spPr bwMode="auto">
          <a:xfrm>
            <a:off x="1066800" y="6367463"/>
            <a:ext cx="79248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a:solidFill>
                  <a:schemeClr val="bg2"/>
                </a:solidFill>
                <a:latin typeface="Liberation Sans" panose="020B0604020202020204"/>
              </a:rPr>
              <a:t>LO 9</a:t>
            </a:r>
            <a:r>
              <a:rPr lang="en-US" altLang="en-US" sz="1600" i="1" dirty="0" smtClean="0">
                <a:solidFill>
                  <a:schemeClr val="bg2"/>
                </a:solidFill>
                <a:latin typeface="Liberation Sans" panose="020B0604020202020204"/>
              </a:rPr>
              <a:t> </a:t>
            </a:r>
            <a:r>
              <a:rPr lang="en-US" altLang="en-US" sz="1600" i="1" dirty="0">
                <a:solidFill>
                  <a:schemeClr val="bg2"/>
                </a:solidFill>
                <a:latin typeface="Liberation Sans" panose="020B0604020202020204"/>
              </a:rPr>
              <a:t>Compare the accounting for investments under GAAP and IFRS.</a:t>
            </a:r>
          </a:p>
        </p:txBody>
      </p:sp>
      <p:sp>
        <p:nvSpPr>
          <p:cNvPr id="121861" name="Text Box 2"/>
          <p:cNvSpPr txBox="1">
            <a:spLocks noChangeArrowheads="1"/>
          </p:cNvSpPr>
          <p:nvPr/>
        </p:nvSpPr>
        <p:spPr bwMode="auto">
          <a:xfrm>
            <a:off x="533400" y="15240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2">
                    <a:lumMod val="50000"/>
                  </a:schemeClr>
                </a:solidFill>
                <a:latin typeface="Liberation Sans" panose="020B0604020202020204"/>
              </a:rPr>
              <a:t>RELEVANT FACTS </a:t>
            </a:r>
            <a:r>
              <a:rPr lang="en-US" altLang="en-US" sz="2000" dirty="0">
                <a:solidFill>
                  <a:schemeClr val="tx1"/>
                </a:solidFill>
                <a:latin typeface="Liberation Sans" panose="020B0604020202020204"/>
              </a:rPr>
              <a:t>- </a:t>
            </a:r>
            <a:r>
              <a:rPr lang="en-US" altLang="en-US" sz="2000" dirty="0">
                <a:solidFill>
                  <a:srgbClr val="006600"/>
                </a:solidFill>
                <a:latin typeface="Liberation Sans" panose="020B0604020202020204"/>
              </a:rPr>
              <a:t>Similarities</a:t>
            </a:r>
          </a:p>
        </p:txBody>
      </p:sp>
      <p:sp>
        <p:nvSpPr>
          <p:cNvPr id="121862" name="Rectangle 3"/>
          <p:cNvSpPr>
            <a:spLocks noChangeArrowheads="1"/>
          </p:cNvSpPr>
          <p:nvPr/>
        </p:nvSpPr>
        <p:spPr bwMode="auto">
          <a:xfrm>
            <a:off x="457200" y="2009775"/>
            <a:ext cx="8229600" cy="38318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15000"/>
              </a:lnSpc>
              <a:spcBef>
                <a:spcPct val="50000"/>
              </a:spcBef>
              <a:buClr>
                <a:srgbClr val="CC0000"/>
              </a:buClr>
              <a:buSzPct val="80000"/>
              <a:buFont typeface="Wingdings" panose="05000000000000000000" pitchFamily="2" charset="2"/>
              <a:buChar char="u"/>
            </a:pPr>
            <a:r>
              <a:rPr lang="en-US" altLang="en-US" b="0" dirty="0" smtClean="0">
                <a:latin typeface="Liberation Sans" panose="020B0604020202020204"/>
              </a:rPr>
              <a:t>GAAP </a:t>
            </a:r>
            <a:r>
              <a:rPr lang="en-US" altLang="en-US" b="0" dirty="0">
                <a:latin typeface="Liberation Sans" panose="020B0604020202020204"/>
              </a:rPr>
              <a:t>and IFRS use similar </a:t>
            </a:r>
            <a:r>
              <a:rPr lang="en-US" altLang="en-US" b="0" dirty="0" smtClean="0">
                <a:latin typeface="Liberation Sans" panose="020B0604020202020204"/>
              </a:rPr>
              <a:t>classifications </a:t>
            </a:r>
            <a:r>
              <a:rPr lang="en-US" altLang="en-US" b="0" dirty="0">
                <a:latin typeface="Liberation Sans" panose="020B0604020202020204"/>
              </a:rPr>
              <a:t>for </a:t>
            </a:r>
            <a:r>
              <a:rPr lang="en-US" altLang="en-US" b="0" dirty="0" smtClean="0">
                <a:latin typeface="Liberation Sans" panose="020B0604020202020204"/>
              </a:rPr>
              <a:t>financial </a:t>
            </a:r>
            <a:r>
              <a:rPr lang="en-US" altLang="en-US" b="0" dirty="0">
                <a:latin typeface="Liberation Sans" panose="020B0604020202020204"/>
              </a:rPr>
              <a:t>assets: cash, loans and receivables, investments, and derivatives</a:t>
            </a:r>
            <a:r>
              <a:rPr lang="en-US" altLang="en-US" b="0" dirty="0" smtClean="0">
                <a:latin typeface="Liberation Sans" panose="020B0604020202020204"/>
              </a:rPr>
              <a:t>.</a:t>
            </a:r>
          </a:p>
          <a:p>
            <a:pPr lvl="1" algn="l">
              <a:lnSpc>
                <a:spcPct val="115000"/>
              </a:lnSpc>
              <a:spcBef>
                <a:spcPct val="50000"/>
              </a:spcBef>
              <a:buClr>
                <a:srgbClr val="CC0000"/>
              </a:buClr>
              <a:buSzPct val="80000"/>
              <a:buFont typeface="Wingdings" panose="05000000000000000000" pitchFamily="2" charset="2"/>
              <a:buChar char="u"/>
            </a:pPr>
            <a:r>
              <a:rPr lang="en-US" altLang="en-US" b="0" dirty="0" smtClean="0">
                <a:latin typeface="Liberation Sans" panose="020B0604020202020204"/>
              </a:rPr>
              <a:t>Both </a:t>
            </a:r>
            <a:r>
              <a:rPr lang="en-US" altLang="en-US" b="0" dirty="0">
                <a:latin typeface="Liberation Sans" panose="020B0604020202020204"/>
              </a:rPr>
              <a:t>IFRS and GAAP require that </a:t>
            </a:r>
            <a:r>
              <a:rPr lang="en-US" altLang="en-US" b="0" dirty="0" smtClean="0">
                <a:latin typeface="Liberation Sans" panose="020B0604020202020204"/>
              </a:rPr>
              <a:t>financial </a:t>
            </a:r>
            <a:r>
              <a:rPr lang="en-US" altLang="en-US" b="0" dirty="0">
                <a:latin typeface="Liberation Sans" panose="020B0604020202020204"/>
              </a:rPr>
              <a:t>assets be sorted into </a:t>
            </a:r>
            <a:r>
              <a:rPr lang="en-US" altLang="en-US" b="0" dirty="0" smtClean="0">
                <a:latin typeface="Liberation Sans" panose="020B0604020202020204"/>
              </a:rPr>
              <a:t>specific </a:t>
            </a:r>
            <a:r>
              <a:rPr lang="en-US" altLang="en-US" b="0" dirty="0">
                <a:latin typeface="Liberation Sans" panose="020B0604020202020204"/>
              </a:rPr>
              <a:t>categories for measurement and </a:t>
            </a:r>
            <a:r>
              <a:rPr lang="en-US" altLang="en-US" b="0" dirty="0" smtClean="0">
                <a:latin typeface="Liberation Sans" panose="020B0604020202020204"/>
              </a:rPr>
              <a:t>classification </a:t>
            </a:r>
            <a:r>
              <a:rPr lang="en-US" altLang="en-US" b="0" dirty="0">
                <a:latin typeface="Liberation Sans" panose="020B0604020202020204"/>
              </a:rPr>
              <a:t>purposes</a:t>
            </a:r>
            <a:r>
              <a:rPr lang="en-US" altLang="en-US" b="0" dirty="0" smtClean="0">
                <a:latin typeface="Liberation Sans" panose="020B0604020202020204"/>
              </a:rPr>
              <a:t>.</a:t>
            </a:r>
          </a:p>
          <a:p>
            <a:pPr lvl="1" algn="l">
              <a:lnSpc>
                <a:spcPct val="115000"/>
              </a:lnSpc>
              <a:spcBef>
                <a:spcPct val="50000"/>
              </a:spcBef>
              <a:buClr>
                <a:srgbClr val="CC0000"/>
              </a:buClr>
              <a:buSzPct val="80000"/>
              <a:buFont typeface="Wingdings" panose="05000000000000000000" pitchFamily="2" charset="2"/>
              <a:buChar char="u"/>
            </a:pPr>
            <a:r>
              <a:rPr lang="en-US" altLang="en-US" b="0" dirty="0" smtClean="0">
                <a:latin typeface="Liberation Sans" panose="020B0604020202020204"/>
              </a:rPr>
              <a:t>Held-to-maturity </a:t>
            </a:r>
            <a:r>
              <a:rPr lang="en-US" altLang="en-US" b="0" dirty="0">
                <a:latin typeface="Liberation Sans" panose="020B0604020202020204"/>
              </a:rPr>
              <a:t>(GAAP) and held-for-collection (IFRS) investments are accounted for at amortized cost. Gains and losses on some investments are reported in other comprehensive income. </a:t>
            </a:r>
            <a:endParaRPr lang="en-US" altLang="en-US" b="0" dirty="0" smtClean="0">
              <a:latin typeface="Liberation Sans" panose="020B0604020202020204"/>
            </a:endParaRPr>
          </a:p>
          <a:p>
            <a:pPr lvl="1" algn="l">
              <a:lnSpc>
                <a:spcPct val="115000"/>
              </a:lnSpc>
              <a:spcBef>
                <a:spcPct val="50000"/>
              </a:spcBef>
              <a:buClr>
                <a:srgbClr val="CC0000"/>
              </a:buClr>
              <a:buSzPct val="80000"/>
              <a:buFont typeface="Wingdings" panose="05000000000000000000" pitchFamily="2" charset="2"/>
              <a:buChar char="u"/>
            </a:pPr>
            <a:r>
              <a:rPr lang="en-US" altLang="en-US" b="0" dirty="0" smtClean="0">
                <a:latin typeface="Liberation Sans" panose="020B0604020202020204"/>
              </a:rPr>
              <a:t>Amortized </a:t>
            </a:r>
            <a:r>
              <a:rPr lang="en-US" altLang="en-US" b="0" dirty="0">
                <a:latin typeface="Liberation Sans" panose="020B0604020202020204"/>
              </a:rPr>
              <a:t>cost or fair value is used depending upon the </a:t>
            </a:r>
            <a:r>
              <a:rPr lang="en-US" altLang="en-US" b="0" dirty="0" smtClean="0">
                <a:latin typeface="Liberation Sans" panose="020B0604020202020204"/>
              </a:rPr>
              <a:t>classification </a:t>
            </a:r>
            <a:r>
              <a:rPr lang="en-US" altLang="en-US" b="0" dirty="0">
                <a:latin typeface="Liberation Sans" panose="020B0604020202020204"/>
              </a:rPr>
              <a:t>of the </a:t>
            </a:r>
            <a:r>
              <a:rPr lang="en-US" altLang="en-US" b="0" dirty="0" smtClean="0">
                <a:latin typeface="Liberation Sans" panose="020B0604020202020204"/>
              </a:rPr>
              <a:t>financial </a:t>
            </a:r>
            <a:r>
              <a:rPr lang="en-US" altLang="en-US" b="0" dirty="0">
                <a:latin typeface="Liberation Sans" panose="020B0604020202020204"/>
              </a:rPr>
              <a:t>instrument</a:t>
            </a:r>
            <a:r>
              <a:rPr lang="en-US" altLang="en-US" b="0" dirty="0" smtClean="0">
                <a:latin typeface="Liberation Sans" panose="020B0604020202020204"/>
              </a:rPr>
              <a:t>.</a:t>
            </a:r>
          </a:p>
          <a:p>
            <a:pPr lvl="1" algn="l">
              <a:lnSpc>
                <a:spcPct val="115000"/>
              </a:lnSpc>
              <a:spcBef>
                <a:spcPct val="50000"/>
              </a:spcBef>
              <a:buClr>
                <a:srgbClr val="CC0000"/>
              </a:buClr>
              <a:buSzPct val="80000"/>
              <a:buFont typeface="Wingdings" panose="05000000000000000000" pitchFamily="2" charset="2"/>
              <a:buChar char="u"/>
            </a:pPr>
            <a:r>
              <a:rPr lang="en-US" altLang="en-US" b="0" dirty="0" smtClean="0">
                <a:latin typeface="Liberation Sans" panose="020B0604020202020204"/>
              </a:rPr>
              <a:t>The definition </a:t>
            </a:r>
            <a:r>
              <a:rPr lang="en-US" altLang="en-US" b="0" dirty="0">
                <a:latin typeface="Liberation Sans" panose="020B0604020202020204"/>
              </a:rPr>
              <a:t>of amortized cost and fair value are the same.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Text Box 4"/>
          <p:cNvSpPr txBox="1">
            <a:spLocks noChangeArrowheads="1"/>
          </p:cNvSpPr>
          <p:nvPr/>
        </p:nvSpPr>
        <p:spPr bwMode="auto">
          <a:xfrm>
            <a:off x="8001000" y="6367463"/>
            <a:ext cx="9906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9</a:t>
            </a:r>
            <a:endParaRPr lang="en-US" altLang="en-US" sz="1600" i="1" dirty="0">
              <a:solidFill>
                <a:schemeClr val="bg2"/>
              </a:solidFill>
              <a:latin typeface="Liberation Sans" panose="020B0604020202020204"/>
            </a:endParaRPr>
          </a:p>
        </p:txBody>
      </p:sp>
      <p:sp>
        <p:nvSpPr>
          <p:cNvPr id="122885" name="Text Box 2"/>
          <p:cNvSpPr txBox="1">
            <a:spLocks noChangeArrowheads="1"/>
          </p:cNvSpPr>
          <p:nvPr/>
        </p:nvSpPr>
        <p:spPr bwMode="auto">
          <a:xfrm>
            <a:off x="533400" y="15240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2">
                    <a:lumMod val="50000"/>
                  </a:schemeClr>
                </a:solidFill>
                <a:latin typeface="Liberation Sans" panose="020B0604020202020204"/>
              </a:rPr>
              <a:t>RELEVANT FACTS </a:t>
            </a:r>
            <a:r>
              <a:rPr lang="en-US" altLang="en-US" sz="2000" dirty="0">
                <a:solidFill>
                  <a:schemeClr val="tx1"/>
                </a:solidFill>
                <a:latin typeface="Liberation Sans" panose="020B0604020202020204"/>
              </a:rPr>
              <a:t>- </a:t>
            </a:r>
            <a:r>
              <a:rPr lang="en-US" altLang="en-US" sz="2000" dirty="0">
                <a:solidFill>
                  <a:srgbClr val="006600"/>
                </a:solidFill>
                <a:latin typeface="Liberation Sans" panose="020B0604020202020204"/>
              </a:rPr>
              <a:t>Similarities</a:t>
            </a:r>
          </a:p>
        </p:txBody>
      </p:sp>
      <p:sp>
        <p:nvSpPr>
          <p:cNvPr id="122886" name="Rectangle 3"/>
          <p:cNvSpPr>
            <a:spLocks noChangeArrowheads="1"/>
          </p:cNvSpPr>
          <p:nvPr/>
        </p:nvSpPr>
        <p:spPr bwMode="auto">
          <a:xfrm>
            <a:off x="457200" y="2009775"/>
            <a:ext cx="8229600" cy="24370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15000"/>
              </a:lnSpc>
              <a:spcBef>
                <a:spcPct val="50000"/>
              </a:spcBef>
              <a:buClr>
                <a:srgbClr val="CC0000"/>
              </a:buClr>
              <a:buSzPct val="80000"/>
              <a:buFont typeface="Wingdings" panose="05000000000000000000" pitchFamily="2" charset="2"/>
              <a:buChar char="u"/>
            </a:pPr>
            <a:r>
              <a:rPr lang="en-US" altLang="en-US" b="0" dirty="0" smtClean="0">
                <a:latin typeface="Liberation Sans" panose="020B0604020202020204"/>
              </a:rPr>
              <a:t>Both </a:t>
            </a:r>
            <a:r>
              <a:rPr lang="en-US" altLang="en-US" b="0" dirty="0">
                <a:latin typeface="Liberation Sans" panose="020B0604020202020204"/>
              </a:rPr>
              <a:t>GAAP and IFRS use the same test to determine whether the equity method of accounting should be used, that is, </a:t>
            </a:r>
            <a:r>
              <a:rPr lang="en-US" altLang="en-US" b="0" dirty="0" smtClean="0">
                <a:latin typeface="Liberation Sans" panose="020B0604020202020204"/>
              </a:rPr>
              <a:t>significant influence </a:t>
            </a:r>
            <a:r>
              <a:rPr lang="en-US" altLang="en-US" b="0" dirty="0">
                <a:latin typeface="Liberation Sans" panose="020B0604020202020204"/>
              </a:rPr>
              <a:t>with a general guideline of over 20 percent ownership</a:t>
            </a:r>
            <a:r>
              <a:rPr lang="en-US" altLang="en-US" b="0" dirty="0" smtClean="0">
                <a:latin typeface="Liberation Sans" panose="020B0604020202020204"/>
              </a:rPr>
              <a:t>.</a:t>
            </a:r>
          </a:p>
          <a:p>
            <a:pPr lvl="1" algn="l">
              <a:lnSpc>
                <a:spcPct val="115000"/>
              </a:lnSpc>
              <a:spcBef>
                <a:spcPct val="50000"/>
              </a:spcBef>
              <a:buClr>
                <a:srgbClr val="CC0000"/>
              </a:buClr>
              <a:buSzPct val="80000"/>
              <a:buFont typeface="Wingdings" panose="05000000000000000000" pitchFamily="2" charset="2"/>
              <a:buChar char="u"/>
            </a:pPr>
            <a:r>
              <a:rPr lang="en-US" altLang="en-US" b="0" dirty="0" smtClean="0">
                <a:latin typeface="Liberation Sans" panose="020B0604020202020204"/>
              </a:rPr>
              <a:t>GAAP </a:t>
            </a:r>
            <a:r>
              <a:rPr lang="en-US" altLang="en-US" b="0" dirty="0">
                <a:latin typeface="Liberation Sans" panose="020B0604020202020204"/>
              </a:rPr>
              <a:t>and IFRS are similar in the accounting for the fair value option. That is, the option to use the fair value method must be made at initial recognition, the selection is irrevocable, and gains and losses are reported as part of income.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2"/>
          <p:cNvSpPr txBox="1">
            <a:spLocks noChangeArrowheads="1"/>
          </p:cNvSpPr>
          <p:nvPr/>
        </p:nvSpPr>
        <p:spPr bwMode="auto">
          <a:xfrm>
            <a:off x="533400" y="15240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2">
                    <a:lumMod val="50000"/>
                  </a:schemeClr>
                </a:solidFill>
                <a:latin typeface="Liberation Sans" panose="020B0604020202020204"/>
              </a:rPr>
              <a:t>RELEVANT FACTS </a:t>
            </a:r>
            <a:r>
              <a:rPr lang="en-US" altLang="en-US" sz="2000" dirty="0">
                <a:solidFill>
                  <a:schemeClr val="tx1"/>
                </a:solidFill>
                <a:latin typeface="Liberation Sans" panose="020B0604020202020204"/>
              </a:rPr>
              <a:t>- </a:t>
            </a:r>
            <a:r>
              <a:rPr lang="en-US" altLang="en-US" sz="2000" dirty="0">
                <a:solidFill>
                  <a:srgbClr val="006600"/>
                </a:solidFill>
                <a:latin typeface="Liberation Sans" panose="020B0604020202020204"/>
              </a:rPr>
              <a:t>Differences</a:t>
            </a:r>
          </a:p>
        </p:txBody>
      </p:sp>
      <p:sp>
        <p:nvSpPr>
          <p:cNvPr id="123909" name="Rectangle 3"/>
          <p:cNvSpPr>
            <a:spLocks noChangeArrowheads="1"/>
          </p:cNvSpPr>
          <p:nvPr/>
        </p:nvSpPr>
        <p:spPr bwMode="auto">
          <a:xfrm>
            <a:off x="457200" y="2009775"/>
            <a:ext cx="8229600" cy="38733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15000"/>
              </a:lnSpc>
              <a:spcBef>
                <a:spcPct val="50000"/>
              </a:spcBef>
              <a:buClr>
                <a:srgbClr val="CC0000"/>
              </a:buClr>
              <a:buSzPct val="80000"/>
              <a:buFont typeface="Wingdings" panose="05000000000000000000" pitchFamily="2" charset="2"/>
              <a:buChar char="u"/>
            </a:pPr>
            <a:r>
              <a:rPr lang="en-US" altLang="en-US" b="0" dirty="0" smtClean="0">
                <a:latin typeface="Liberation Sans" panose="020B0604020202020204"/>
              </a:rPr>
              <a:t>While </a:t>
            </a:r>
            <a:r>
              <a:rPr lang="en-US" altLang="en-US" b="0" dirty="0">
                <a:latin typeface="Liberation Sans" panose="020B0604020202020204"/>
              </a:rPr>
              <a:t>GAAP </a:t>
            </a:r>
            <a:r>
              <a:rPr lang="en-US" altLang="en-US" b="0" dirty="0" smtClean="0">
                <a:latin typeface="Liberation Sans" panose="020B0604020202020204"/>
              </a:rPr>
              <a:t>classifies </a:t>
            </a:r>
            <a:r>
              <a:rPr lang="en-US" altLang="en-US" b="0" dirty="0">
                <a:latin typeface="Liberation Sans" panose="020B0604020202020204"/>
              </a:rPr>
              <a:t>debt investments as trading, available-for-sale, and held-to-maturity, IFRS </a:t>
            </a:r>
            <a:r>
              <a:rPr lang="en-US" altLang="en-US" b="0" dirty="0" smtClean="0">
                <a:latin typeface="Liberation Sans" panose="020B0604020202020204"/>
              </a:rPr>
              <a:t>classifies </a:t>
            </a:r>
            <a:r>
              <a:rPr lang="en-US" altLang="en-US" b="0" dirty="0">
                <a:latin typeface="Liberation Sans" panose="020B0604020202020204"/>
              </a:rPr>
              <a:t>debt investments as held-for-collection (debt investments) and trading</a:t>
            </a:r>
            <a:r>
              <a:rPr lang="en-US" altLang="en-US" b="0" dirty="0" smtClean="0">
                <a:latin typeface="Liberation Sans" panose="020B0604020202020204"/>
              </a:rPr>
              <a:t>.</a:t>
            </a:r>
          </a:p>
          <a:p>
            <a:pPr lvl="1" algn="l">
              <a:lnSpc>
                <a:spcPct val="115000"/>
              </a:lnSpc>
              <a:spcBef>
                <a:spcPct val="50000"/>
              </a:spcBef>
              <a:buClr>
                <a:srgbClr val="CC0000"/>
              </a:buClr>
              <a:buSzPct val="80000"/>
              <a:buFont typeface="Wingdings" panose="05000000000000000000" pitchFamily="2" charset="2"/>
              <a:buChar char="u"/>
            </a:pPr>
            <a:r>
              <a:rPr lang="en-US" altLang="en-US" b="0" dirty="0" smtClean="0">
                <a:latin typeface="Liberation Sans" panose="020B0604020202020204"/>
              </a:rPr>
              <a:t>GAAP </a:t>
            </a:r>
            <a:r>
              <a:rPr lang="en-US" altLang="en-US" b="0" dirty="0">
                <a:latin typeface="Liberation Sans" panose="020B0604020202020204"/>
              </a:rPr>
              <a:t>requires that all changes in fair value for equity securities be reported as part of income. IFRS requires that changes in fair value for non-trading equity securities be reported as part of other comprehensive income</a:t>
            </a:r>
            <a:r>
              <a:rPr lang="en-US" altLang="en-US" b="0" dirty="0" smtClean="0">
                <a:latin typeface="Liberation Sans" panose="020B0604020202020204"/>
              </a:rPr>
              <a:t>.</a:t>
            </a:r>
          </a:p>
          <a:p>
            <a:pPr lvl="1" algn="l">
              <a:lnSpc>
                <a:spcPct val="115000"/>
              </a:lnSpc>
              <a:spcBef>
                <a:spcPct val="50000"/>
              </a:spcBef>
              <a:buClr>
                <a:srgbClr val="CC0000"/>
              </a:buClr>
              <a:buSzPct val="80000"/>
              <a:buFont typeface="Wingdings" panose="05000000000000000000" pitchFamily="2" charset="2"/>
              <a:buChar char="u"/>
            </a:pPr>
            <a:r>
              <a:rPr lang="en-US" altLang="en-US" b="0" dirty="0">
                <a:latin typeface="Liberation Sans" panose="020B0604020202020204"/>
              </a:rPr>
              <a:t>While the measurement of impairments is similar under GAAP and IFRS, GAAP does not permit the reversal of an impairment charge related to held-to-maturity debt investments and equity investments. IFRS allows reversals of impairments of held-for-collection investments</a:t>
            </a:r>
            <a:r>
              <a:rPr lang="en-US" altLang="en-US" b="0" dirty="0" smtClean="0">
                <a:latin typeface="Liberation Sans" panose="020B0604020202020204"/>
              </a:rPr>
              <a:t>.</a:t>
            </a:r>
            <a:endParaRPr lang="en-US" altLang="en-US" b="0" dirty="0">
              <a:latin typeface="Liberation Sans" panose="020B0604020202020204"/>
            </a:endParaRPr>
          </a:p>
        </p:txBody>
      </p:sp>
      <p:sp>
        <p:nvSpPr>
          <p:cNvPr id="123910" name="Text Box 4"/>
          <p:cNvSpPr txBox="1">
            <a:spLocks noChangeArrowheads="1"/>
          </p:cNvSpPr>
          <p:nvPr/>
        </p:nvSpPr>
        <p:spPr bwMode="auto">
          <a:xfrm>
            <a:off x="8001000" y="6367463"/>
            <a:ext cx="9906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9</a:t>
            </a:r>
            <a:endParaRPr lang="en-US" altLang="en-US" sz="1600" i="1" dirty="0">
              <a:solidFill>
                <a:schemeClr val="bg2"/>
              </a:solidFill>
              <a:latin typeface="Liberation Sans" panose="020B0604020202020204"/>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2"/>
          <p:cNvSpPr txBox="1">
            <a:spLocks noChangeArrowheads="1"/>
          </p:cNvSpPr>
          <p:nvPr/>
        </p:nvSpPr>
        <p:spPr bwMode="auto">
          <a:xfrm>
            <a:off x="533400" y="15240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2">
                    <a:lumMod val="50000"/>
                  </a:schemeClr>
                </a:solidFill>
                <a:latin typeface="Liberation Sans" panose="020B0604020202020204"/>
              </a:rPr>
              <a:t>RELEVANT FACTS </a:t>
            </a:r>
            <a:r>
              <a:rPr lang="en-US" altLang="en-US" sz="2000" dirty="0">
                <a:solidFill>
                  <a:schemeClr val="tx1"/>
                </a:solidFill>
                <a:latin typeface="Liberation Sans" panose="020B0604020202020204"/>
              </a:rPr>
              <a:t>- </a:t>
            </a:r>
            <a:r>
              <a:rPr lang="en-US" altLang="en-US" sz="2000" dirty="0">
                <a:solidFill>
                  <a:srgbClr val="006600"/>
                </a:solidFill>
                <a:latin typeface="Liberation Sans" panose="020B0604020202020204"/>
              </a:rPr>
              <a:t>Differences</a:t>
            </a:r>
          </a:p>
        </p:txBody>
      </p:sp>
      <p:sp>
        <p:nvSpPr>
          <p:cNvPr id="124933" name="Rectangle 3"/>
          <p:cNvSpPr>
            <a:spLocks noChangeArrowheads="1"/>
          </p:cNvSpPr>
          <p:nvPr/>
        </p:nvSpPr>
        <p:spPr bwMode="auto">
          <a:xfrm>
            <a:off x="457200" y="2009775"/>
            <a:ext cx="8229600" cy="10243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15000"/>
              </a:lnSpc>
              <a:spcBef>
                <a:spcPct val="50000"/>
              </a:spcBef>
              <a:buClr>
                <a:srgbClr val="CC0000"/>
              </a:buClr>
              <a:buSzPct val="80000"/>
              <a:buFont typeface="Wingdings" panose="05000000000000000000" pitchFamily="2" charset="2"/>
              <a:buChar char="u"/>
            </a:pPr>
            <a:r>
              <a:rPr lang="en-US" altLang="en-US" b="0" dirty="0" smtClean="0">
                <a:latin typeface="Liberation Sans" panose="020B0604020202020204"/>
              </a:rPr>
              <a:t>While </a:t>
            </a:r>
            <a:r>
              <a:rPr lang="en-US" altLang="en-US" b="0" dirty="0">
                <a:latin typeface="Liberation Sans" panose="020B0604020202020204"/>
              </a:rPr>
              <a:t>GAAP and IFRS are similar in the accounting for the fair value option, one difference is that GAAP permits the fair value option for equity method investments; IFRS does not. </a:t>
            </a:r>
          </a:p>
        </p:txBody>
      </p:sp>
      <p:sp>
        <p:nvSpPr>
          <p:cNvPr id="124934" name="Text Box 4"/>
          <p:cNvSpPr txBox="1">
            <a:spLocks noChangeArrowheads="1"/>
          </p:cNvSpPr>
          <p:nvPr/>
        </p:nvSpPr>
        <p:spPr bwMode="auto">
          <a:xfrm>
            <a:off x="8001000" y="6367463"/>
            <a:ext cx="9906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9</a:t>
            </a:r>
            <a:endParaRPr lang="en-US" altLang="en-US" sz="1600" i="1" dirty="0">
              <a:solidFill>
                <a:schemeClr val="bg2"/>
              </a:solidFill>
              <a:latin typeface="Liberation Sans" panose="020B0604020202020204"/>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2"/>
          <p:cNvSpPr txBox="1">
            <a:spLocks noChangeArrowheads="1"/>
          </p:cNvSpPr>
          <p:nvPr/>
        </p:nvSpPr>
        <p:spPr bwMode="auto">
          <a:xfrm>
            <a:off x="533400" y="3301932"/>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2">
                    <a:lumMod val="50000"/>
                  </a:schemeClr>
                </a:solidFill>
                <a:latin typeface="Liberation Sans" panose="020B0604020202020204"/>
              </a:rPr>
              <a:t>ON THE HORIZON</a:t>
            </a:r>
          </a:p>
        </p:txBody>
      </p:sp>
      <p:sp>
        <p:nvSpPr>
          <p:cNvPr id="9" name="Text Box 4"/>
          <p:cNvSpPr txBox="1">
            <a:spLocks noChangeArrowheads="1"/>
          </p:cNvSpPr>
          <p:nvPr/>
        </p:nvSpPr>
        <p:spPr bwMode="auto">
          <a:xfrm>
            <a:off x="533400" y="3759132"/>
            <a:ext cx="8229600" cy="1727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pPr>
            <a:r>
              <a:rPr lang="en-US" altLang="en-US" b="0" dirty="0">
                <a:latin typeface="Liberation Sans" panose="020B0604020202020204"/>
              </a:rPr>
              <a:t>At one time, both the FASB and IASB have indicated that they believe that all financial instruments should be reported at fair value and that changes in fair value should be reported as part of net income. Under the Boards’ recent standards in this area, GAAP and IFRS are substantially converged, except for non-trading equity investments.</a:t>
            </a:r>
          </a:p>
        </p:txBody>
      </p:sp>
    </p:spTree>
  </p:cSld>
  <p:clrMapOvr>
    <a:masterClrMapping/>
  </p:clrMapOvr>
  <p:transition>
    <p:wipe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533400" y="2057400"/>
            <a:ext cx="80772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5000"/>
              </a:spcBef>
            </a:pPr>
            <a:r>
              <a:rPr lang="en-US" altLang="en-US" sz="2000" b="0" dirty="0">
                <a:solidFill>
                  <a:schemeClr val="tx1"/>
                </a:solidFill>
                <a:latin typeface="Liberation Sans" panose="020B0604020202020204"/>
              </a:rPr>
              <a:t>All of the following are key similarities between GAAP and IFRS with respect to accounting for investments </a:t>
            </a:r>
            <a:r>
              <a:rPr lang="en-US" altLang="en-US" sz="2000" dirty="0">
                <a:solidFill>
                  <a:schemeClr val="tx1"/>
                </a:solidFill>
                <a:latin typeface="Liberation Sans" panose="020B0604020202020204"/>
              </a:rPr>
              <a:t>except</a:t>
            </a:r>
            <a:r>
              <a:rPr lang="en-US" altLang="en-US" sz="2000" b="0" dirty="0">
                <a:solidFill>
                  <a:schemeClr val="tx1"/>
                </a:solidFill>
                <a:latin typeface="Liberation Sans" panose="020B0604020202020204"/>
              </a:rPr>
              <a:t>:</a:t>
            </a:r>
          </a:p>
          <a:p>
            <a:pPr lvl="1" algn="l">
              <a:lnSpc>
                <a:spcPct val="125000"/>
              </a:lnSpc>
              <a:spcBef>
                <a:spcPct val="35000"/>
              </a:spcBef>
              <a:buFontTx/>
              <a:buAutoNum type="alphaLcPeriod"/>
            </a:pPr>
            <a:r>
              <a:rPr lang="en-US" altLang="en-US" sz="2000" b="0" dirty="0" smtClean="0">
                <a:solidFill>
                  <a:schemeClr val="tx1"/>
                </a:solidFill>
                <a:latin typeface="Liberation Sans" panose="020B0604020202020204"/>
              </a:rPr>
              <a:t>IFRS </a:t>
            </a:r>
            <a:r>
              <a:rPr lang="en-US" altLang="en-US" sz="2000" b="0" dirty="0">
                <a:solidFill>
                  <a:schemeClr val="tx1"/>
                </a:solidFill>
                <a:latin typeface="Liberation Sans" panose="020B0604020202020204"/>
              </a:rPr>
              <a:t>and GAAP require the same accounting for equity securities</a:t>
            </a:r>
            <a:r>
              <a:rPr lang="en-US" altLang="en-US" sz="2000" b="0" dirty="0" smtClean="0">
                <a:solidFill>
                  <a:schemeClr val="tx1"/>
                </a:solidFill>
                <a:latin typeface="Liberation Sans" panose="020B0604020202020204"/>
              </a:rPr>
              <a:t>.</a:t>
            </a:r>
          </a:p>
          <a:p>
            <a:pPr lvl="1" algn="l">
              <a:lnSpc>
                <a:spcPct val="125000"/>
              </a:lnSpc>
              <a:spcBef>
                <a:spcPct val="35000"/>
              </a:spcBef>
              <a:buFontTx/>
              <a:buAutoNum type="alphaLcPeriod"/>
            </a:pPr>
            <a:r>
              <a:rPr lang="en-US" altLang="en-US" sz="2000" b="0" dirty="0" smtClean="0">
                <a:solidFill>
                  <a:schemeClr val="tx1"/>
                </a:solidFill>
                <a:latin typeface="Liberation Sans" panose="020B0604020202020204"/>
              </a:rPr>
              <a:t>IFRS </a:t>
            </a:r>
            <a:r>
              <a:rPr lang="en-US" altLang="en-US" sz="2000" b="0" dirty="0">
                <a:solidFill>
                  <a:schemeClr val="tx1"/>
                </a:solidFill>
                <a:latin typeface="Liberation Sans" panose="020B0604020202020204"/>
              </a:rPr>
              <a:t>and GAAP apply the equity method to </a:t>
            </a:r>
            <a:r>
              <a:rPr lang="en-US" altLang="en-US" sz="2000" b="0" dirty="0" smtClean="0">
                <a:solidFill>
                  <a:schemeClr val="tx1"/>
                </a:solidFill>
                <a:latin typeface="Liberation Sans" panose="020B0604020202020204"/>
              </a:rPr>
              <a:t>significant influence </a:t>
            </a:r>
            <a:r>
              <a:rPr lang="en-US" altLang="en-US" sz="2000" b="0" dirty="0">
                <a:solidFill>
                  <a:schemeClr val="tx1"/>
                </a:solidFill>
                <a:latin typeface="Liberation Sans" panose="020B0604020202020204"/>
              </a:rPr>
              <a:t>equity investments</a:t>
            </a:r>
            <a:r>
              <a:rPr lang="en-US" altLang="en-US" sz="2000" b="0" dirty="0" smtClean="0">
                <a:solidFill>
                  <a:schemeClr val="tx1"/>
                </a:solidFill>
                <a:latin typeface="Liberation Sans" panose="020B0604020202020204"/>
              </a:rPr>
              <a:t>.</a:t>
            </a:r>
          </a:p>
          <a:p>
            <a:pPr lvl="1" algn="l">
              <a:lnSpc>
                <a:spcPct val="125000"/>
              </a:lnSpc>
              <a:spcBef>
                <a:spcPct val="35000"/>
              </a:spcBef>
              <a:buFontTx/>
              <a:buAutoNum type="alphaLcPeriod"/>
            </a:pPr>
            <a:r>
              <a:rPr lang="en-US" altLang="en-US" sz="2000" b="0" dirty="0" smtClean="0">
                <a:solidFill>
                  <a:schemeClr val="tx1"/>
                </a:solidFill>
                <a:latin typeface="Liberation Sans" panose="020B0604020202020204"/>
              </a:rPr>
              <a:t>IFRS </a:t>
            </a:r>
            <a:r>
              <a:rPr lang="en-US" altLang="en-US" sz="2000" b="0" dirty="0">
                <a:solidFill>
                  <a:schemeClr val="tx1"/>
                </a:solidFill>
                <a:latin typeface="Liberation Sans" panose="020B0604020202020204"/>
              </a:rPr>
              <a:t>and GAAP have a fair value option for </a:t>
            </a:r>
            <a:r>
              <a:rPr lang="en-US" altLang="en-US" sz="2000" b="0" dirty="0" smtClean="0">
                <a:solidFill>
                  <a:schemeClr val="tx1"/>
                </a:solidFill>
                <a:latin typeface="Liberation Sans" panose="020B0604020202020204"/>
              </a:rPr>
              <a:t>financial </a:t>
            </a:r>
            <a:r>
              <a:rPr lang="en-US" altLang="en-US" sz="2000" b="0" dirty="0">
                <a:solidFill>
                  <a:schemeClr val="tx1"/>
                </a:solidFill>
                <a:latin typeface="Liberation Sans" panose="020B0604020202020204"/>
              </a:rPr>
              <a:t>instruments</a:t>
            </a:r>
            <a:r>
              <a:rPr lang="en-US" altLang="en-US" sz="2000" b="0" dirty="0" smtClean="0">
                <a:solidFill>
                  <a:schemeClr val="tx1"/>
                </a:solidFill>
                <a:latin typeface="Liberation Sans" panose="020B0604020202020204"/>
              </a:rPr>
              <a:t>.</a:t>
            </a:r>
          </a:p>
          <a:p>
            <a:pPr lvl="1" algn="l">
              <a:lnSpc>
                <a:spcPct val="125000"/>
              </a:lnSpc>
              <a:spcBef>
                <a:spcPct val="35000"/>
              </a:spcBef>
              <a:buFontTx/>
              <a:buAutoNum type="alphaLcPeriod"/>
            </a:pPr>
            <a:r>
              <a:rPr lang="en-US" altLang="en-US" sz="2000" b="0" dirty="0" smtClean="0">
                <a:solidFill>
                  <a:schemeClr val="tx1"/>
                </a:solidFill>
                <a:latin typeface="Liberation Sans" panose="020B0604020202020204"/>
              </a:rPr>
              <a:t>the </a:t>
            </a:r>
            <a:r>
              <a:rPr lang="en-US" altLang="en-US" sz="2000" b="0" dirty="0">
                <a:solidFill>
                  <a:schemeClr val="tx1"/>
                </a:solidFill>
                <a:latin typeface="Liberation Sans" panose="020B0604020202020204"/>
              </a:rPr>
              <a:t>accounting for impairment of investments is similar, although IFRS allows recovery of impairment losses. </a:t>
            </a:r>
          </a:p>
        </p:txBody>
      </p:sp>
      <p:sp>
        <p:nvSpPr>
          <p:cNvPr id="126979"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126980"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126981" name="Text Box 7"/>
          <p:cNvSpPr txBox="1">
            <a:spLocks noChangeArrowheads="1"/>
          </p:cNvSpPr>
          <p:nvPr/>
        </p:nvSpPr>
        <p:spPr bwMode="auto">
          <a:xfrm>
            <a:off x="533400" y="1524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400" dirty="0">
                <a:solidFill>
                  <a:srgbClr val="CC0000"/>
                </a:solidFill>
                <a:latin typeface="Liberation Sans" panose="020B0604020202020204"/>
              </a:rPr>
              <a:t>IFRS SELF-TEST QUESTION</a:t>
            </a:r>
          </a:p>
        </p:txBody>
      </p:sp>
      <p:sp>
        <p:nvSpPr>
          <p:cNvPr id="126985" name="Text Box 4"/>
          <p:cNvSpPr txBox="1">
            <a:spLocks noChangeArrowheads="1"/>
          </p:cNvSpPr>
          <p:nvPr/>
        </p:nvSpPr>
        <p:spPr bwMode="auto">
          <a:xfrm>
            <a:off x="8001000" y="6367463"/>
            <a:ext cx="9906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9</a:t>
            </a:r>
            <a:endParaRPr lang="en-US" altLang="en-US" sz="1600" i="1" dirty="0">
              <a:solidFill>
                <a:schemeClr val="bg2"/>
              </a:solidFill>
              <a:latin typeface="Liberation Sans" panose="020B0604020202020204"/>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Notched Right Arrow 10"/>
          <p:cNvSpPr/>
          <p:nvPr/>
        </p:nvSpPr>
        <p:spPr bwMode="auto">
          <a:xfrm>
            <a:off x="228600" y="296582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533400" y="2057400"/>
            <a:ext cx="8077200"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5000"/>
              </a:spcBef>
            </a:pPr>
            <a:r>
              <a:rPr lang="en-US" altLang="en-US" sz="2000" b="0" dirty="0">
                <a:solidFill>
                  <a:schemeClr val="tx1"/>
                </a:solidFill>
                <a:latin typeface="Liberation Sans" panose="020B0604020202020204"/>
              </a:rPr>
              <a:t>Which of the following statements is </a:t>
            </a:r>
            <a:r>
              <a:rPr lang="en-US" altLang="en-US" sz="2000" dirty="0">
                <a:solidFill>
                  <a:schemeClr val="tx1"/>
                </a:solidFill>
                <a:latin typeface="Liberation Sans" panose="020B0604020202020204"/>
              </a:rPr>
              <a:t>correct</a:t>
            </a:r>
            <a:r>
              <a:rPr lang="en-US" altLang="en-US" sz="2000" b="0" dirty="0">
                <a:solidFill>
                  <a:schemeClr val="tx1"/>
                </a:solidFill>
                <a:latin typeface="Liberation Sans" panose="020B0604020202020204"/>
              </a:rPr>
              <a:t>?</a:t>
            </a:r>
          </a:p>
          <a:p>
            <a:pPr lvl="1" algn="l">
              <a:lnSpc>
                <a:spcPct val="125000"/>
              </a:lnSpc>
              <a:spcBef>
                <a:spcPct val="35000"/>
              </a:spcBef>
              <a:buFontTx/>
              <a:buAutoNum type="alphaLcPeriod"/>
            </a:pPr>
            <a:r>
              <a:rPr lang="en-US" altLang="en-US" sz="2000" b="0" dirty="0" smtClean="0">
                <a:solidFill>
                  <a:schemeClr val="tx1"/>
                </a:solidFill>
                <a:latin typeface="Liberation Sans" panose="020B0604020202020204"/>
              </a:rPr>
              <a:t>IFRS </a:t>
            </a:r>
            <a:r>
              <a:rPr lang="en-US" altLang="en-US" sz="2000" b="0" dirty="0">
                <a:solidFill>
                  <a:schemeClr val="tx1"/>
                </a:solidFill>
                <a:latin typeface="Liberation Sans" panose="020B0604020202020204"/>
              </a:rPr>
              <a:t>permits the fair value option for the equity method of accounting. (b) </a:t>
            </a:r>
            <a:endParaRPr lang="en-US" altLang="en-US" sz="2000" b="0" dirty="0" smtClean="0">
              <a:solidFill>
                <a:schemeClr val="tx1"/>
              </a:solidFill>
              <a:latin typeface="Liberation Sans" panose="020B0604020202020204"/>
            </a:endParaRPr>
          </a:p>
          <a:p>
            <a:pPr lvl="1" algn="l">
              <a:lnSpc>
                <a:spcPct val="125000"/>
              </a:lnSpc>
              <a:spcBef>
                <a:spcPct val="35000"/>
              </a:spcBef>
              <a:buFontTx/>
              <a:buAutoNum type="alphaLcPeriod"/>
            </a:pPr>
            <a:r>
              <a:rPr lang="en-US" altLang="en-US" sz="2000" b="0" dirty="0" smtClean="0">
                <a:solidFill>
                  <a:schemeClr val="tx1"/>
                </a:solidFill>
                <a:latin typeface="Liberation Sans" panose="020B0604020202020204"/>
              </a:rPr>
              <a:t>GAAP </a:t>
            </a:r>
            <a:r>
              <a:rPr lang="en-US" altLang="en-US" sz="2000" b="0" dirty="0">
                <a:solidFill>
                  <a:schemeClr val="tx1"/>
                </a:solidFill>
                <a:latin typeface="Liberation Sans" panose="020B0604020202020204"/>
              </a:rPr>
              <a:t>permits recovery of impairment losses. (c) </a:t>
            </a:r>
            <a:endParaRPr lang="en-US" altLang="en-US" sz="2000" b="0" dirty="0" smtClean="0">
              <a:solidFill>
                <a:schemeClr val="tx1"/>
              </a:solidFill>
              <a:latin typeface="Liberation Sans" panose="020B0604020202020204"/>
            </a:endParaRPr>
          </a:p>
          <a:p>
            <a:pPr lvl="1" algn="l">
              <a:lnSpc>
                <a:spcPct val="125000"/>
              </a:lnSpc>
              <a:spcBef>
                <a:spcPct val="35000"/>
              </a:spcBef>
              <a:buFontTx/>
              <a:buAutoNum type="alphaLcPeriod"/>
            </a:pPr>
            <a:r>
              <a:rPr lang="en-US" altLang="en-US" sz="2000" b="0" dirty="0" smtClean="0">
                <a:solidFill>
                  <a:schemeClr val="tx1"/>
                </a:solidFill>
                <a:latin typeface="Liberation Sans" panose="020B0604020202020204"/>
              </a:rPr>
              <a:t>Under </a:t>
            </a:r>
            <a:r>
              <a:rPr lang="en-US" altLang="en-US" sz="2000" b="0" dirty="0">
                <a:solidFill>
                  <a:schemeClr val="tx1"/>
                </a:solidFill>
                <a:latin typeface="Liberation Sans" panose="020B0604020202020204"/>
              </a:rPr>
              <a:t>IFRS, non-trading equity investments are accounted for at amortized cost. (d) </a:t>
            </a:r>
            <a:endParaRPr lang="en-US" altLang="en-US" sz="2000" b="0" dirty="0" smtClean="0">
              <a:solidFill>
                <a:schemeClr val="tx1"/>
              </a:solidFill>
              <a:latin typeface="Liberation Sans" panose="020B0604020202020204"/>
            </a:endParaRPr>
          </a:p>
          <a:p>
            <a:pPr lvl="1" algn="l">
              <a:lnSpc>
                <a:spcPct val="125000"/>
              </a:lnSpc>
              <a:spcBef>
                <a:spcPct val="35000"/>
              </a:spcBef>
              <a:buFontTx/>
              <a:buAutoNum type="alphaLcPeriod"/>
            </a:pPr>
            <a:r>
              <a:rPr lang="en-US" altLang="en-US" sz="2000" b="0" dirty="0" smtClean="0">
                <a:solidFill>
                  <a:schemeClr val="tx1"/>
                </a:solidFill>
                <a:latin typeface="Liberation Sans" panose="020B0604020202020204"/>
              </a:rPr>
              <a:t>IFRS </a:t>
            </a:r>
            <a:r>
              <a:rPr lang="en-US" altLang="en-US" sz="2000" b="0" dirty="0">
                <a:solidFill>
                  <a:schemeClr val="tx1"/>
                </a:solidFill>
                <a:latin typeface="Liberation Sans" panose="020B0604020202020204"/>
              </a:rPr>
              <a:t>and GAAP both have a trading investment </a:t>
            </a:r>
            <a:r>
              <a:rPr lang="en-US" altLang="en-US" sz="2000" b="0" dirty="0" smtClean="0">
                <a:solidFill>
                  <a:schemeClr val="tx1"/>
                </a:solidFill>
                <a:latin typeface="Liberation Sans" panose="020B0604020202020204"/>
              </a:rPr>
              <a:t>classification</a:t>
            </a:r>
            <a:r>
              <a:rPr lang="en-US" altLang="en-US" sz="2000" b="0" dirty="0">
                <a:solidFill>
                  <a:schemeClr val="tx1"/>
                </a:solidFill>
                <a:latin typeface="Liberation Sans" panose="020B0604020202020204"/>
              </a:rPr>
              <a:t>. </a:t>
            </a:r>
          </a:p>
        </p:txBody>
      </p:sp>
      <p:sp>
        <p:nvSpPr>
          <p:cNvPr id="128003"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12800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128005" name="Text Box 7"/>
          <p:cNvSpPr txBox="1">
            <a:spLocks noChangeArrowheads="1"/>
          </p:cNvSpPr>
          <p:nvPr/>
        </p:nvSpPr>
        <p:spPr bwMode="auto">
          <a:xfrm>
            <a:off x="533400" y="1524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400" dirty="0">
                <a:solidFill>
                  <a:srgbClr val="CC0000"/>
                </a:solidFill>
                <a:latin typeface="Liberation Sans" panose="020B0604020202020204"/>
              </a:rPr>
              <a:t>IFRS SELF-TEST QUESTION</a:t>
            </a:r>
          </a:p>
        </p:txBody>
      </p:sp>
      <p:sp>
        <p:nvSpPr>
          <p:cNvPr id="128009" name="Text Box 4"/>
          <p:cNvSpPr txBox="1">
            <a:spLocks noChangeArrowheads="1"/>
          </p:cNvSpPr>
          <p:nvPr/>
        </p:nvSpPr>
        <p:spPr bwMode="auto">
          <a:xfrm>
            <a:off x="8001000" y="6367463"/>
            <a:ext cx="9906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9</a:t>
            </a:r>
            <a:endParaRPr lang="en-US" altLang="en-US" sz="1600" i="1" dirty="0">
              <a:solidFill>
                <a:schemeClr val="bg2"/>
              </a:solidFill>
              <a:latin typeface="Liberation Sans" panose="020B0604020202020204"/>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Notched Right Arrow 10"/>
          <p:cNvSpPr/>
          <p:nvPr/>
        </p:nvSpPr>
        <p:spPr bwMode="auto">
          <a:xfrm>
            <a:off x="228600" y="481120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533400" y="2057400"/>
            <a:ext cx="807720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000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5000"/>
              </a:spcBef>
            </a:pPr>
            <a:r>
              <a:rPr lang="en-US" altLang="en-US" sz="2000" b="0" dirty="0">
                <a:solidFill>
                  <a:schemeClr val="tx1"/>
                </a:solidFill>
                <a:latin typeface="Liberation Sans" panose="020B0604020202020204"/>
              </a:rPr>
              <a:t>IFRS requires companies to measure their financial assets at fair value </a:t>
            </a:r>
            <a:r>
              <a:rPr lang="en-US" altLang="en-US" sz="2000" dirty="0" smtClean="0">
                <a:solidFill>
                  <a:schemeClr val="tx1"/>
                </a:solidFill>
                <a:latin typeface="Liberation Sans" panose="020B0604020202020204"/>
              </a:rPr>
              <a:t>except</a:t>
            </a:r>
            <a:r>
              <a:rPr lang="en-US" altLang="en-US" sz="2000" b="0" dirty="0" smtClean="0">
                <a:solidFill>
                  <a:schemeClr val="tx1"/>
                </a:solidFill>
                <a:latin typeface="Liberation Sans" panose="020B0604020202020204"/>
              </a:rPr>
              <a:t> when based </a:t>
            </a:r>
            <a:r>
              <a:rPr lang="en-US" altLang="en-US" sz="2000" b="0" dirty="0">
                <a:solidFill>
                  <a:schemeClr val="tx1"/>
                </a:solidFill>
                <a:latin typeface="Liberation Sans" panose="020B0604020202020204"/>
              </a:rPr>
              <a:t>on:</a:t>
            </a:r>
          </a:p>
          <a:p>
            <a:pPr lvl="1" algn="l">
              <a:lnSpc>
                <a:spcPct val="125000"/>
              </a:lnSpc>
              <a:spcBef>
                <a:spcPct val="35000"/>
              </a:spcBef>
              <a:buFontTx/>
              <a:buAutoNum type="alphaLcPeriod"/>
            </a:pPr>
            <a:r>
              <a:rPr lang="en-US" altLang="en-US" sz="2000" b="0" dirty="0" smtClean="0">
                <a:solidFill>
                  <a:schemeClr val="tx1"/>
                </a:solidFill>
                <a:latin typeface="Liberation Sans" panose="020B0604020202020204"/>
              </a:rPr>
              <a:t>whether </a:t>
            </a:r>
            <a:r>
              <a:rPr lang="en-US" altLang="en-US" sz="2000" b="0" dirty="0">
                <a:solidFill>
                  <a:schemeClr val="tx1"/>
                </a:solidFill>
                <a:latin typeface="Liberation Sans" panose="020B0604020202020204"/>
              </a:rPr>
              <a:t>the equity method of accounting is used</a:t>
            </a:r>
            <a:r>
              <a:rPr lang="en-US" altLang="en-US" sz="2000" b="0" dirty="0" smtClean="0">
                <a:solidFill>
                  <a:schemeClr val="tx1"/>
                </a:solidFill>
                <a:latin typeface="Liberation Sans" panose="020B0604020202020204"/>
              </a:rPr>
              <a:t>.</a:t>
            </a:r>
          </a:p>
          <a:p>
            <a:pPr lvl="1" algn="l">
              <a:lnSpc>
                <a:spcPct val="125000"/>
              </a:lnSpc>
              <a:spcBef>
                <a:spcPct val="35000"/>
              </a:spcBef>
              <a:buFontTx/>
              <a:buAutoNum type="alphaLcPeriod"/>
            </a:pPr>
            <a:r>
              <a:rPr lang="en-US" altLang="en-US" sz="2000" b="0" dirty="0" smtClean="0">
                <a:solidFill>
                  <a:schemeClr val="tx1"/>
                </a:solidFill>
                <a:latin typeface="Liberation Sans" panose="020B0604020202020204"/>
              </a:rPr>
              <a:t>whether </a:t>
            </a:r>
            <a:r>
              <a:rPr lang="en-US" altLang="en-US" sz="2000" b="0" dirty="0">
                <a:solidFill>
                  <a:schemeClr val="tx1"/>
                </a:solidFill>
                <a:latin typeface="Liberation Sans" panose="020B0604020202020204"/>
              </a:rPr>
              <a:t>the </a:t>
            </a:r>
            <a:r>
              <a:rPr lang="en-US" altLang="en-US" sz="2000" b="0" dirty="0" smtClean="0">
                <a:solidFill>
                  <a:schemeClr val="tx1"/>
                </a:solidFill>
                <a:latin typeface="Liberation Sans" panose="020B0604020202020204"/>
              </a:rPr>
              <a:t>financial </a:t>
            </a:r>
            <a:r>
              <a:rPr lang="en-US" altLang="en-US" sz="2000" b="0" dirty="0">
                <a:solidFill>
                  <a:schemeClr val="tx1"/>
                </a:solidFill>
                <a:latin typeface="Liberation Sans" panose="020B0604020202020204"/>
              </a:rPr>
              <a:t>asset is a debt investment</a:t>
            </a:r>
            <a:r>
              <a:rPr lang="en-US" altLang="en-US" sz="2000" b="0" dirty="0" smtClean="0">
                <a:solidFill>
                  <a:schemeClr val="tx1"/>
                </a:solidFill>
                <a:latin typeface="Liberation Sans" panose="020B0604020202020204"/>
              </a:rPr>
              <a:t>.</a:t>
            </a:r>
          </a:p>
          <a:p>
            <a:pPr lvl="1" algn="l">
              <a:lnSpc>
                <a:spcPct val="125000"/>
              </a:lnSpc>
              <a:spcBef>
                <a:spcPct val="35000"/>
              </a:spcBef>
              <a:buFontTx/>
              <a:buAutoNum type="alphaLcPeriod"/>
            </a:pPr>
            <a:r>
              <a:rPr lang="en-US" altLang="en-US" sz="2000" b="0" dirty="0" smtClean="0">
                <a:solidFill>
                  <a:schemeClr val="tx1"/>
                </a:solidFill>
                <a:latin typeface="Liberation Sans" panose="020B0604020202020204"/>
              </a:rPr>
              <a:t>whether </a:t>
            </a:r>
            <a:r>
              <a:rPr lang="en-US" altLang="en-US" sz="2000" b="0" dirty="0">
                <a:solidFill>
                  <a:schemeClr val="tx1"/>
                </a:solidFill>
                <a:latin typeface="Liberation Sans" panose="020B0604020202020204"/>
              </a:rPr>
              <a:t>the </a:t>
            </a:r>
            <a:r>
              <a:rPr lang="en-US" altLang="en-US" sz="2000" b="0" dirty="0" smtClean="0">
                <a:solidFill>
                  <a:schemeClr val="tx1"/>
                </a:solidFill>
                <a:latin typeface="Liberation Sans" panose="020B0604020202020204"/>
              </a:rPr>
              <a:t>financial </a:t>
            </a:r>
            <a:r>
              <a:rPr lang="en-US" altLang="en-US" sz="2000" b="0" dirty="0">
                <a:solidFill>
                  <a:schemeClr val="tx1"/>
                </a:solidFill>
                <a:latin typeface="Liberation Sans" panose="020B0604020202020204"/>
              </a:rPr>
              <a:t>asset is an equity investment</a:t>
            </a:r>
            <a:r>
              <a:rPr lang="en-US" altLang="en-US" sz="2000" b="0" dirty="0" smtClean="0">
                <a:solidFill>
                  <a:schemeClr val="tx1"/>
                </a:solidFill>
                <a:latin typeface="Liberation Sans" panose="020B0604020202020204"/>
              </a:rPr>
              <a:t>.</a:t>
            </a:r>
          </a:p>
          <a:p>
            <a:pPr lvl="1" algn="l">
              <a:lnSpc>
                <a:spcPct val="125000"/>
              </a:lnSpc>
              <a:spcBef>
                <a:spcPct val="35000"/>
              </a:spcBef>
              <a:buFontTx/>
              <a:buAutoNum type="alphaLcPeriod"/>
            </a:pPr>
            <a:r>
              <a:rPr lang="en-US" altLang="en-US" sz="2000" b="0" dirty="0" smtClean="0">
                <a:solidFill>
                  <a:schemeClr val="tx1"/>
                </a:solidFill>
                <a:latin typeface="Liberation Sans" panose="020B0604020202020204"/>
              </a:rPr>
              <a:t>whether </a:t>
            </a:r>
            <a:r>
              <a:rPr lang="en-US" altLang="en-US" sz="2000" b="0" dirty="0">
                <a:solidFill>
                  <a:schemeClr val="tx1"/>
                </a:solidFill>
                <a:latin typeface="Liberation Sans" panose="020B0604020202020204"/>
              </a:rPr>
              <a:t>an investment is </a:t>
            </a:r>
            <a:r>
              <a:rPr lang="en-US" altLang="en-US" sz="2000" b="0" dirty="0" smtClean="0">
                <a:solidFill>
                  <a:schemeClr val="tx1"/>
                </a:solidFill>
                <a:latin typeface="Liberation Sans" panose="020B0604020202020204"/>
              </a:rPr>
              <a:t>classified </a:t>
            </a:r>
            <a:r>
              <a:rPr lang="en-US" altLang="en-US" sz="2000" b="0" dirty="0">
                <a:solidFill>
                  <a:schemeClr val="tx1"/>
                </a:solidFill>
                <a:latin typeface="Liberation Sans" panose="020B0604020202020204"/>
              </a:rPr>
              <a:t>as trading. </a:t>
            </a:r>
          </a:p>
        </p:txBody>
      </p:sp>
      <p:sp>
        <p:nvSpPr>
          <p:cNvPr id="129027"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129028" name="Text Box 7"/>
          <p:cNvSpPr txBox="1">
            <a:spLocks noChangeArrowheads="1"/>
          </p:cNvSpPr>
          <p:nvPr/>
        </p:nvSpPr>
        <p:spPr bwMode="auto">
          <a:xfrm>
            <a:off x="533400" y="1524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400" dirty="0">
                <a:solidFill>
                  <a:srgbClr val="CC0000"/>
                </a:solidFill>
                <a:latin typeface="Liberation Sans" panose="020B0604020202020204"/>
              </a:rPr>
              <a:t>IFRS SELF-TEST QUESTION</a:t>
            </a:r>
          </a:p>
        </p:txBody>
      </p:sp>
      <p:sp>
        <p:nvSpPr>
          <p:cNvPr id="129032" name="Text Box 4"/>
          <p:cNvSpPr txBox="1">
            <a:spLocks noChangeArrowheads="1"/>
          </p:cNvSpPr>
          <p:nvPr/>
        </p:nvSpPr>
        <p:spPr bwMode="auto">
          <a:xfrm>
            <a:off x="8001000" y="6367463"/>
            <a:ext cx="9906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9</a:t>
            </a:r>
            <a:endParaRPr lang="en-US" altLang="en-US" sz="1600" i="1" dirty="0">
              <a:solidFill>
                <a:schemeClr val="bg2"/>
              </a:solidFill>
              <a:latin typeface="Liberation Sans" panose="020B0604020202020204"/>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Notched Right Arrow 10"/>
          <p:cNvSpPr/>
          <p:nvPr/>
        </p:nvSpPr>
        <p:spPr bwMode="auto">
          <a:xfrm>
            <a:off x="228600" y="2971800"/>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9600" y="1371600"/>
            <a:ext cx="8001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n-US" altLang="en-US" sz="2000" b="0" i="0" dirty="0">
                <a:effectLst/>
                <a:latin typeface="Liberation Sans" panose="020B0604020202020204" pitchFamily="34" charset="0"/>
              </a:rPr>
              <a:t>“Copyright © </a:t>
            </a:r>
            <a:r>
              <a:rPr lang="en-US" altLang="en-US" sz="2000" b="0" i="0" dirty="0" smtClean="0">
                <a:effectLst/>
                <a:latin typeface="Liberation Sans" panose="020B0604020202020204" pitchFamily="34" charset="0"/>
              </a:rPr>
              <a:t>2016 John </a:t>
            </a:r>
            <a:r>
              <a:rPr lang="en-US" altLang="en-US" sz="2000" b="0" i="0" dirty="0">
                <a:effectLst/>
                <a:latin typeface="Liberation Sans" panose="020B0604020202020204" pitchFamily="34" charset="0"/>
              </a:rPr>
              <a:t>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50000"/>
                  </a:schemeClr>
                </a:solidFill>
                <a:effectLst/>
                <a:latin typeface="Liberation Sans" panose="020B0604020202020204" pitchFamily="34" charset="0"/>
              </a:rPr>
              <a:t>COPYRIGHT</a:t>
            </a:r>
            <a:endParaRPr lang="en-US" altLang="en-US" sz="3200" b="1" i="0" dirty="0">
              <a:solidFill>
                <a:schemeClr val="tx2">
                  <a:lumMod val="50000"/>
                </a:schemeClr>
              </a:solidFill>
              <a:effectLst/>
              <a:latin typeface="Liberation Sans" panose="020B0604020202020204" pitchFamily="34" charset="0"/>
            </a:endParaRPr>
          </a:p>
        </p:txBody>
      </p:sp>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1199747445"/>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609600" y="1371600"/>
            <a:ext cx="8001000" cy="5271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300" dirty="0">
                <a:solidFill>
                  <a:schemeClr val="tx1"/>
                </a:solidFill>
                <a:latin typeface="Liberation Sans" panose="020B0604020202020204"/>
              </a:rPr>
              <a:t>Reporting of Held-to-Maturity Securities</a:t>
            </a:r>
          </a:p>
        </p:txBody>
      </p:sp>
      <p:pic>
        <p:nvPicPr>
          <p:cNvPr id="1536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8153400" cy="3170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536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8" name="Rectangle 14"/>
          <p:cNvSpPr>
            <a:spLocks noChangeArrowheads="1"/>
          </p:cNvSpPr>
          <p:nvPr/>
        </p:nvSpPr>
        <p:spPr bwMode="auto">
          <a:xfrm>
            <a:off x="609600" y="381000"/>
            <a:ext cx="8382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Held-to-Maturity </a:t>
            </a:r>
            <a:r>
              <a:rPr lang="en-US" sz="3200" dirty="0" smtClean="0">
                <a:solidFill>
                  <a:srgbClr val="CC0000"/>
                </a:solidFill>
                <a:latin typeface="Liberation Sans" panose="020B0604020202020204"/>
              </a:rPr>
              <a:t>Securities (Amortized Cost)</a:t>
            </a:r>
            <a:endParaRPr lang="en-US" sz="3200" dirty="0">
              <a:solidFill>
                <a:srgbClr val="CC0000"/>
              </a:solidFill>
              <a:latin typeface="Liberation Sans" panose="020B0604020202020204"/>
            </a:endParaRPr>
          </a:p>
        </p:txBody>
      </p:sp>
      <p:sp>
        <p:nvSpPr>
          <p:cNvPr id="9" name="Rectangle 1"/>
          <p:cNvSpPr>
            <a:spLocks noChangeArrowheads="1"/>
          </p:cNvSpPr>
          <p:nvPr/>
        </p:nvSpPr>
        <p:spPr bwMode="auto">
          <a:xfrm>
            <a:off x="445248" y="5311323"/>
            <a:ext cx="274320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17-4</a:t>
            </a:r>
            <a:endParaRPr lang="en-US" altLang="en-US" sz="1200" dirty="0">
              <a:solidFill>
                <a:srgbClr val="006600"/>
              </a:solidFill>
              <a:latin typeface="Liberation Sans" panose="020B0604020202020204"/>
            </a:endParaRPr>
          </a:p>
          <a:p>
            <a:pPr algn="l"/>
            <a:r>
              <a:rPr lang="en-US" altLang="en-US" sz="1200" b="0" dirty="0" smtClean="0">
                <a:solidFill>
                  <a:schemeClr val="tx1"/>
                </a:solidFill>
                <a:latin typeface="Liberation Sans" panose="020B0604020202020204"/>
              </a:rPr>
              <a:t>Reporting of Held-to-Maturity Securities</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2286000" y="1301376"/>
            <a:ext cx="6467618" cy="5230064"/>
          </a:xfrm>
          <a:prstGeom prst="rect">
            <a:avLst/>
          </a:prstGeom>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6389" name="Text Box 7"/>
          <p:cNvSpPr txBox="1">
            <a:spLocks noChangeArrowheads="1"/>
          </p:cNvSpPr>
          <p:nvPr/>
        </p:nvSpPr>
        <p:spPr bwMode="auto">
          <a:xfrm>
            <a:off x="7168776" y="1377576"/>
            <a:ext cx="1636987"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1200" dirty="0" smtClean="0">
                <a:solidFill>
                  <a:srgbClr val="006600"/>
                </a:solidFill>
                <a:latin typeface="Liberation Sans" panose="020B0604020202020204"/>
              </a:rPr>
              <a:t>ILLUSTRATION 17-3</a:t>
            </a:r>
            <a:endParaRPr lang="en-US" altLang="en-US" sz="1200" dirty="0">
              <a:solidFill>
                <a:srgbClr val="006600"/>
              </a:solidFill>
              <a:latin typeface="Liberation Sans" panose="020B0604020202020204"/>
            </a:endParaRPr>
          </a:p>
        </p:txBody>
      </p:sp>
      <p:sp>
        <p:nvSpPr>
          <p:cNvPr id="10" name="Rectangle 9"/>
          <p:cNvSpPr/>
          <p:nvPr/>
        </p:nvSpPr>
        <p:spPr bwMode="auto">
          <a:xfrm>
            <a:off x="2133600" y="3171642"/>
            <a:ext cx="6705600" cy="348615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endParaRPr>
          </a:p>
        </p:txBody>
      </p:sp>
      <p:cxnSp>
        <p:nvCxnSpPr>
          <p:cNvPr id="16392" name="Straight Arrow Connector 14"/>
          <p:cNvCxnSpPr>
            <a:cxnSpLocks noChangeShapeType="1"/>
          </p:cNvCxnSpPr>
          <p:nvPr/>
        </p:nvCxnSpPr>
        <p:spPr bwMode="auto">
          <a:xfrm>
            <a:off x="5334000" y="3200400"/>
            <a:ext cx="0" cy="241300"/>
          </a:xfrm>
          <a:prstGeom prst="straightConnector1">
            <a:avLst/>
          </a:prstGeom>
          <a:noFill/>
          <a:ln w="28575" cap="sq" algn="ctr">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3" name="Straight Arrow Connector 15"/>
          <p:cNvCxnSpPr>
            <a:cxnSpLocks noChangeShapeType="1"/>
          </p:cNvCxnSpPr>
          <p:nvPr/>
        </p:nvCxnSpPr>
        <p:spPr bwMode="auto">
          <a:xfrm>
            <a:off x="8229600" y="3200400"/>
            <a:ext cx="0" cy="241300"/>
          </a:xfrm>
          <a:prstGeom prst="straightConnector1">
            <a:avLst/>
          </a:prstGeom>
          <a:noFill/>
          <a:ln w="28575" cap="sq" algn="ctr">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4" name="Straight Arrow Connector 16"/>
          <p:cNvCxnSpPr>
            <a:cxnSpLocks noChangeShapeType="1"/>
          </p:cNvCxnSpPr>
          <p:nvPr/>
        </p:nvCxnSpPr>
        <p:spPr bwMode="auto">
          <a:xfrm>
            <a:off x="2743200" y="3200400"/>
            <a:ext cx="0" cy="241300"/>
          </a:xfrm>
          <a:prstGeom prst="straightConnector1">
            <a:avLst/>
          </a:prstGeom>
          <a:noFill/>
          <a:ln w="28575" cap="sq" algn="ctr">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5" name="Rectangle 4"/>
          <p:cNvSpPr>
            <a:spLocks noChangeArrowheads="1"/>
          </p:cNvSpPr>
          <p:nvPr/>
        </p:nvSpPr>
        <p:spPr bwMode="auto">
          <a:xfrm>
            <a:off x="152400" y="1371600"/>
            <a:ext cx="2133600" cy="4894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pPr>
            <a:r>
              <a:rPr lang="en-US" altLang="en-US" sz="2000" dirty="0">
                <a:solidFill>
                  <a:schemeClr val="tx1"/>
                </a:solidFill>
                <a:latin typeface="Liberation Sans" panose="020B0604020202020204"/>
              </a:rPr>
              <a:t>Illustration:     </a:t>
            </a:r>
          </a:p>
          <a:p>
            <a:pPr algn="l">
              <a:lnSpc>
                <a:spcPct val="130000"/>
              </a:lnSpc>
            </a:pPr>
            <a:r>
              <a:rPr lang="en-US" altLang="en-US" sz="2000" b="0" dirty="0">
                <a:solidFill>
                  <a:schemeClr val="tx1"/>
                </a:solidFill>
                <a:latin typeface="Liberation Sans" panose="020B0604020202020204"/>
              </a:rPr>
              <a:t>Assume Z-Smith sells its investment in Bush bonds on November 1, </a:t>
            </a:r>
            <a:r>
              <a:rPr lang="en-US" altLang="en-US" sz="2000" b="0" dirty="0" smtClean="0">
                <a:solidFill>
                  <a:schemeClr val="tx1"/>
                </a:solidFill>
                <a:latin typeface="Liberation Sans" panose="020B0604020202020204"/>
              </a:rPr>
              <a:t>2020, </a:t>
            </a:r>
            <a:r>
              <a:rPr lang="en-US" altLang="en-US" sz="2000" b="0" dirty="0">
                <a:solidFill>
                  <a:schemeClr val="tx1"/>
                </a:solidFill>
                <a:latin typeface="Liberation Sans" panose="020B0604020202020204"/>
              </a:rPr>
              <a:t>at 99¾ plus accrued interest. Z-Smith records discount amortization as follows:</a:t>
            </a:r>
          </a:p>
        </p:txBody>
      </p:sp>
      <p:sp>
        <p:nvSpPr>
          <p:cNvPr id="19" name="Rectangle 5"/>
          <p:cNvSpPr>
            <a:spLocks noChangeArrowheads="1"/>
          </p:cNvSpPr>
          <p:nvPr/>
        </p:nvSpPr>
        <p:spPr bwMode="auto">
          <a:xfrm>
            <a:off x="1981200" y="5181600"/>
            <a:ext cx="6915150" cy="908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914400" algn="l"/>
                <a:tab pos="5091113" algn="r"/>
                <a:tab pos="6400800" algn="r"/>
              </a:tabLst>
              <a:defRPr b="1">
                <a:solidFill>
                  <a:schemeClr val="folHlink"/>
                </a:solidFill>
                <a:latin typeface="Comic Sans MS" panose="030F0702030302020204" pitchFamily="66" charset="0"/>
              </a:defRPr>
            </a:lvl1pPr>
            <a:lvl2pPr marL="742950" indent="-285750">
              <a:tabLst>
                <a:tab pos="457200" algn="l"/>
                <a:tab pos="914400" algn="l"/>
                <a:tab pos="5091113" algn="r"/>
                <a:tab pos="6400800" algn="r"/>
              </a:tabLst>
              <a:defRPr b="1">
                <a:solidFill>
                  <a:schemeClr val="folHlink"/>
                </a:solidFill>
                <a:latin typeface="Comic Sans MS" panose="030F0702030302020204" pitchFamily="66" charset="0"/>
              </a:defRPr>
            </a:lvl2pPr>
            <a:lvl3pPr marL="1143000" indent="-228600">
              <a:tabLst>
                <a:tab pos="457200" algn="l"/>
                <a:tab pos="914400" algn="l"/>
                <a:tab pos="5091113" algn="r"/>
                <a:tab pos="6400800" algn="r"/>
              </a:tabLst>
              <a:defRPr b="1">
                <a:solidFill>
                  <a:schemeClr val="folHlink"/>
                </a:solidFill>
                <a:latin typeface="Comic Sans MS" panose="030F0702030302020204" pitchFamily="66" charset="0"/>
              </a:defRPr>
            </a:lvl3pPr>
            <a:lvl4pPr marL="1600200" indent="-228600">
              <a:tabLst>
                <a:tab pos="457200" algn="l"/>
                <a:tab pos="914400" algn="l"/>
                <a:tab pos="5091113" algn="r"/>
                <a:tab pos="6400800" algn="r"/>
              </a:tabLst>
              <a:defRPr b="1">
                <a:solidFill>
                  <a:schemeClr val="folHlink"/>
                </a:solidFill>
                <a:latin typeface="Comic Sans MS" panose="030F0702030302020204" pitchFamily="66" charset="0"/>
              </a:defRPr>
            </a:lvl4pPr>
            <a:lvl5pPr marL="2057400" indent="-228600">
              <a:tabLst>
                <a:tab pos="457200" algn="l"/>
                <a:tab pos="914400" algn="l"/>
                <a:tab pos="5091113" algn="r"/>
                <a:tab pos="64008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457200" algn="l"/>
                <a:tab pos="914400" algn="l"/>
                <a:tab pos="5091113" algn="r"/>
                <a:tab pos="64008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457200" algn="l"/>
                <a:tab pos="914400" algn="l"/>
                <a:tab pos="5091113" algn="r"/>
                <a:tab pos="64008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457200" algn="l"/>
                <a:tab pos="914400" algn="l"/>
                <a:tab pos="5091113" algn="r"/>
                <a:tab pos="64008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457200" algn="l"/>
                <a:tab pos="914400" algn="l"/>
                <a:tab pos="5091113" algn="r"/>
                <a:tab pos="6400800" algn="r"/>
              </a:tabLst>
              <a:defRPr b="1">
                <a:solidFill>
                  <a:schemeClr val="folHlink"/>
                </a:solidFill>
                <a:latin typeface="Comic Sans MS" panose="030F0702030302020204" pitchFamily="66" charset="0"/>
              </a:defRPr>
            </a:lvl9pPr>
          </a:lstStyle>
          <a:p>
            <a:pPr algn="l">
              <a:lnSpc>
                <a:spcPct val="120000"/>
              </a:lnSpc>
              <a:spcBef>
                <a:spcPts val="600"/>
              </a:spcBef>
            </a:pPr>
            <a:r>
              <a:rPr lang="en-US" altLang="en-US" sz="2000" b="0" dirty="0">
                <a:latin typeface="Liberation Sans" panose="020B0604020202020204"/>
              </a:rPr>
              <a:t>	Debt Investments 	635</a:t>
            </a:r>
          </a:p>
          <a:p>
            <a:pPr algn="l">
              <a:lnSpc>
                <a:spcPct val="120000"/>
              </a:lnSpc>
              <a:spcBef>
                <a:spcPts val="600"/>
              </a:spcBef>
            </a:pPr>
            <a:r>
              <a:rPr lang="en-US" altLang="en-US" sz="2000" b="0" dirty="0">
                <a:latin typeface="Liberation Sans" panose="020B0604020202020204"/>
              </a:rPr>
              <a:t>		Interest Revenue 		635</a:t>
            </a:r>
          </a:p>
        </p:txBody>
      </p:sp>
      <p:sp>
        <p:nvSpPr>
          <p:cNvPr id="16397" name="Text Box 6"/>
          <p:cNvSpPr txBox="1">
            <a:spLocks noChangeArrowheads="1"/>
          </p:cNvSpPr>
          <p:nvPr/>
        </p:nvSpPr>
        <p:spPr bwMode="auto">
          <a:xfrm>
            <a:off x="2438400" y="4648200"/>
            <a:ext cx="34290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dirty="0">
                <a:latin typeface="Liberation Sans" panose="020B0604020202020204"/>
              </a:rPr>
              <a:t>Calculation of amortization = </a:t>
            </a:r>
            <a:endParaRPr lang="en-US" altLang="en-US" dirty="0">
              <a:solidFill>
                <a:srgbClr val="800000"/>
              </a:solidFill>
              <a:latin typeface="Liberation Sans" panose="020B0604020202020204"/>
            </a:endParaRPr>
          </a:p>
        </p:txBody>
      </p:sp>
      <p:sp>
        <p:nvSpPr>
          <p:cNvPr id="21" name="Text Box 6"/>
          <p:cNvSpPr txBox="1">
            <a:spLocks noChangeArrowheads="1"/>
          </p:cNvSpPr>
          <p:nvPr/>
        </p:nvSpPr>
        <p:spPr bwMode="auto">
          <a:xfrm>
            <a:off x="5715000" y="4648200"/>
            <a:ext cx="2141538"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dirty="0">
                <a:latin typeface="Liberation Sans" panose="020B0604020202020204"/>
              </a:rPr>
              <a:t>$952 x 4/6 = </a:t>
            </a:r>
            <a:r>
              <a:rPr lang="en-US" altLang="en-US" dirty="0">
                <a:solidFill>
                  <a:srgbClr val="CC0000"/>
                </a:solidFill>
                <a:latin typeface="Liberation Sans" panose="020B0604020202020204"/>
              </a:rPr>
              <a:t>$635</a:t>
            </a:r>
          </a:p>
        </p:txBody>
      </p:sp>
      <p:sp>
        <p:nvSpPr>
          <p:cNvPr id="1639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16" name="Rectangle 14"/>
          <p:cNvSpPr>
            <a:spLocks noChangeArrowheads="1"/>
          </p:cNvSpPr>
          <p:nvPr/>
        </p:nvSpPr>
        <p:spPr bwMode="auto">
          <a:xfrm>
            <a:off x="609600" y="381000"/>
            <a:ext cx="8382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Held-to-Maturity </a:t>
            </a:r>
            <a:r>
              <a:rPr lang="en-US" sz="3200" dirty="0" smtClean="0">
                <a:solidFill>
                  <a:srgbClr val="CC0000"/>
                </a:solidFill>
                <a:latin typeface="Liberation Sans" panose="020B0604020202020204"/>
              </a:rPr>
              <a:t>Securities (Amortized Cost)</a:t>
            </a:r>
            <a:endParaRPr lang="en-US" sz="3200" dirty="0">
              <a:solidFill>
                <a:srgbClr val="CC0000"/>
              </a:solidFill>
              <a:latin typeface="Liberation Sans" panose="020B0604020202020204"/>
            </a:endParaRPr>
          </a:p>
        </p:txBody>
      </p:sp>
      <p:pic>
        <p:nvPicPr>
          <p:cNvPr id="2" name="Picture 1"/>
          <p:cNvPicPr>
            <a:picLocks noChangeAspect="1"/>
          </p:cNvPicPr>
          <p:nvPr/>
        </p:nvPicPr>
        <p:blipFill>
          <a:blip r:embed="rId4"/>
          <a:stretch>
            <a:fillRect/>
          </a:stretch>
        </p:blipFill>
        <p:spPr>
          <a:xfrm>
            <a:off x="2276332" y="3463368"/>
            <a:ext cx="6477286" cy="894323"/>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left)">
                                      <p:cBhvr>
                                        <p:cTn id="12" dur="500"/>
                                        <p:tgtEl>
                                          <p:spTgt spid="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wipe(left)">
                                      <p:cBhvr>
                                        <p:cTn id="1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8001000" y="6369050"/>
            <a:ext cx="990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17412" name="Rectangle 4"/>
          <p:cNvSpPr>
            <a:spLocks noChangeArrowheads="1"/>
          </p:cNvSpPr>
          <p:nvPr/>
        </p:nvSpPr>
        <p:spPr bwMode="auto">
          <a:xfrm>
            <a:off x="609600" y="1371600"/>
            <a:ext cx="6248400" cy="465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50000"/>
              </a:spcBef>
            </a:pPr>
            <a:r>
              <a:rPr lang="en-US" altLang="en-US" sz="2300" b="0" dirty="0">
                <a:latin typeface="Liberation Sans" panose="020B0604020202020204"/>
              </a:rPr>
              <a:t>Computation of Gain on Sale of Bonds</a:t>
            </a:r>
          </a:p>
        </p:txBody>
      </p:sp>
      <p:sp>
        <p:nvSpPr>
          <p:cNvPr id="1721349" name="Rectangle 5"/>
          <p:cNvSpPr>
            <a:spLocks noChangeArrowheads="1"/>
          </p:cNvSpPr>
          <p:nvPr/>
        </p:nvSpPr>
        <p:spPr bwMode="auto">
          <a:xfrm>
            <a:off x="533400" y="4343400"/>
            <a:ext cx="8229600" cy="1797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914400" algn="l"/>
                <a:tab pos="6169025" algn="r"/>
                <a:tab pos="7546975" algn="r"/>
              </a:tabLst>
              <a:defRPr b="1">
                <a:solidFill>
                  <a:schemeClr val="folHlink"/>
                </a:solidFill>
                <a:latin typeface="Comic Sans MS" panose="030F0702030302020204" pitchFamily="66" charset="0"/>
              </a:defRPr>
            </a:lvl1pPr>
            <a:lvl2pPr marL="742950" indent="-285750">
              <a:tabLst>
                <a:tab pos="457200" algn="l"/>
                <a:tab pos="914400" algn="l"/>
                <a:tab pos="6169025" algn="r"/>
                <a:tab pos="7546975" algn="r"/>
              </a:tabLst>
              <a:defRPr b="1">
                <a:solidFill>
                  <a:schemeClr val="folHlink"/>
                </a:solidFill>
                <a:latin typeface="Comic Sans MS" panose="030F0702030302020204" pitchFamily="66" charset="0"/>
              </a:defRPr>
            </a:lvl2pPr>
            <a:lvl3pPr marL="1143000" indent="-228600">
              <a:tabLst>
                <a:tab pos="457200" algn="l"/>
                <a:tab pos="914400" algn="l"/>
                <a:tab pos="6169025" algn="r"/>
                <a:tab pos="7546975" algn="r"/>
              </a:tabLst>
              <a:defRPr b="1">
                <a:solidFill>
                  <a:schemeClr val="folHlink"/>
                </a:solidFill>
                <a:latin typeface="Comic Sans MS" panose="030F0702030302020204" pitchFamily="66" charset="0"/>
              </a:defRPr>
            </a:lvl3pPr>
            <a:lvl4pPr marL="1600200" indent="-228600">
              <a:tabLst>
                <a:tab pos="457200" algn="l"/>
                <a:tab pos="914400" algn="l"/>
                <a:tab pos="6169025" algn="r"/>
                <a:tab pos="7546975" algn="r"/>
              </a:tabLst>
              <a:defRPr b="1">
                <a:solidFill>
                  <a:schemeClr val="folHlink"/>
                </a:solidFill>
                <a:latin typeface="Comic Sans MS" panose="030F0702030302020204" pitchFamily="66" charset="0"/>
              </a:defRPr>
            </a:lvl4pPr>
            <a:lvl5pPr marL="2057400" indent="-228600">
              <a:tabLst>
                <a:tab pos="457200" algn="l"/>
                <a:tab pos="914400" algn="l"/>
                <a:tab pos="6169025" algn="r"/>
                <a:tab pos="7546975"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457200" algn="l"/>
                <a:tab pos="914400" algn="l"/>
                <a:tab pos="6169025" algn="r"/>
                <a:tab pos="7546975"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457200" algn="l"/>
                <a:tab pos="914400" algn="l"/>
                <a:tab pos="6169025" algn="r"/>
                <a:tab pos="7546975"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457200" algn="l"/>
                <a:tab pos="914400" algn="l"/>
                <a:tab pos="6169025" algn="r"/>
                <a:tab pos="7546975"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457200" algn="l"/>
                <a:tab pos="914400" algn="l"/>
                <a:tab pos="6169025" algn="r"/>
                <a:tab pos="7546975" algn="r"/>
              </a:tabLst>
              <a:defRPr b="1">
                <a:solidFill>
                  <a:schemeClr val="folHlink"/>
                </a:solidFill>
                <a:latin typeface="Comic Sans MS" panose="030F0702030302020204" pitchFamily="66" charset="0"/>
              </a:defRPr>
            </a:lvl9pPr>
          </a:lstStyle>
          <a:p>
            <a:pPr algn="l">
              <a:lnSpc>
                <a:spcPct val="114000"/>
              </a:lnSpc>
              <a:spcBef>
                <a:spcPts val="600"/>
              </a:spcBef>
            </a:pPr>
            <a:r>
              <a:rPr lang="en-US" altLang="en-US" sz="2100" b="0" dirty="0">
                <a:latin typeface="Liberation Sans" panose="020B0604020202020204"/>
              </a:rPr>
              <a:t>	Cash 	102,417</a:t>
            </a:r>
          </a:p>
          <a:p>
            <a:pPr algn="l">
              <a:lnSpc>
                <a:spcPct val="114000"/>
              </a:lnSpc>
              <a:spcBef>
                <a:spcPts val="600"/>
              </a:spcBef>
            </a:pPr>
            <a:r>
              <a:rPr lang="en-US" altLang="en-US" sz="2100" b="0" dirty="0">
                <a:latin typeface="Liberation Sans" panose="020B0604020202020204"/>
              </a:rPr>
              <a:t>		Interest Revenue  </a:t>
            </a:r>
            <a:r>
              <a:rPr lang="en-US" altLang="en-US" sz="2000" b="0" dirty="0">
                <a:latin typeface="Liberation Sans" panose="020B0604020202020204"/>
              </a:rPr>
              <a:t>(4/6 x $4,000) </a:t>
            </a:r>
            <a:r>
              <a:rPr lang="en-US" altLang="en-US" sz="2100" b="0" dirty="0">
                <a:latin typeface="Liberation Sans" panose="020B0604020202020204"/>
              </a:rPr>
              <a:t>		2,667</a:t>
            </a:r>
          </a:p>
          <a:p>
            <a:pPr algn="l">
              <a:lnSpc>
                <a:spcPct val="114000"/>
              </a:lnSpc>
              <a:spcBef>
                <a:spcPts val="600"/>
              </a:spcBef>
            </a:pPr>
            <a:r>
              <a:rPr lang="en-US" altLang="en-US" sz="2100" b="0" dirty="0">
                <a:latin typeface="Liberation Sans" panose="020B0604020202020204"/>
              </a:rPr>
              <a:t>		Debt Investments 		99,683</a:t>
            </a:r>
          </a:p>
          <a:p>
            <a:pPr algn="l">
              <a:lnSpc>
                <a:spcPct val="114000"/>
              </a:lnSpc>
              <a:spcBef>
                <a:spcPts val="600"/>
              </a:spcBef>
            </a:pPr>
            <a:r>
              <a:rPr lang="en-US" altLang="en-US" sz="2100" b="0" dirty="0">
                <a:latin typeface="Liberation Sans" panose="020B0604020202020204"/>
              </a:rPr>
              <a:t>		Gain on Sale of Securities 		67</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Rectangle 14"/>
          <p:cNvSpPr>
            <a:spLocks noChangeArrowheads="1"/>
          </p:cNvSpPr>
          <p:nvPr/>
        </p:nvSpPr>
        <p:spPr bwMode="auto">
          <a:xfrm>
            <a:off x="609600" y="381000"/>
            <a:ext cx="8382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Held-to-Maturity </a:t>
            </a:r>
            <a:r>
              <a:rPr lang="en-US" sz="3200" dirty="0" smtClean="0">
                <a:solidFill>
                  <a:srgbClr val="CC0000"/>
                </a:solidFill>
                <a:latin typeface="Liberation Sans" panose="020B0604020202020204"/>
              </a:rPr>
              <a:t>Securities (Amortized Cost)</a:t>
            </a:r>
            <a:endParaRPr lang="en-US" sz="3200" dirty="0">
              <a:solidFill>
                <a:srgbClr val="CC0000"/>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492818" y="2005104"/>
            <a:ext cx="8158365" cy="2011987"/>
          </a:xfrm>
          <a:prstGeom prst="rect">
            <a:avLst/>
          </a:prstGeom>
        </p:spPr>
      </p:pic>
      <p:sp>
        <p:nvSpPr>
          <p:cNvPr id="11" name="Rectangle 1"/>
          <p:cNvSpPr>
            <a:spLocks noChangeArrowheads="1"/>
          </p:cNvSpPr>
          <p:nvPr/>
        </p:nvSpPr>
        <p:spPr bwMode="auto">
          <a:xfrm>
            <a:off x="6781800" y="1680297"/>
            <a:ext cx="19050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17-5</a:t>
            </a:r>
            <a:endParaRPr lang="en-US" altLang="en-US" sz="1200" dirty="0">
              <a:solidFill>
                <a:srgbClr val="006600"/>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1349">
                                            <p:txEl>
                                              <p:pRg st="0" end="0"/>
                                            </p:txEl>
                                          </p:spTgt>
                                        </p:tgtEl>
                                        <p:attrNameLst>
                                          <p:attrName>style.visibility</p:attrName>
                                        </p:attrNameLst>
                                      </p:cBhvr>
                                      <p:to>
                                        <p:strVal val="visible"/>
                                      </p:to>
                                    </p:set>
                                    <p:animEffect transition="in" filter="wipe(left)">
                                      <p:cBhvr>
                                        <p:cTn id="7" dur="500"/>
                                        <p:tgtEl>
                                          <p:spTgt spid="17213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1349">
                                            <p:txEl>
                                              <p:pRg st="1" end="1"/>
                                            </p:txEl>
                                          </p:spTgt>
                                        </p:tgtEl>
                                        <p:attrNameLst>
                                          <p:attrName>style.visibility</p:attrName>
                                        </p:attrNameLst>
                                      </p:cBhvr>
                                      <p:to>
                                        <p:strVal val="visible"/>
                                      </p:to>
                                    </p:set>
                                    <p:animEffect transition="in" filter="wipe(left)">
                                      <p:cBhvr>
                                        <p:cTn id="12" dur="500"/>
                                        <p:tgtEl>
                                          <p:spTgt spid="17213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21349">
                                            <p:txEl>
                                              <p:pRg st="2" end="2"/>
                                            </p:txEl>
                                          </p:spTgt>
                                        </p:tgtEl>
                                        <p:attrNameLst>
                                          <p:attrName>style.visibility</p:attrName>
                                        </p:attrNameLst>
                                      </p:cBhvr>
                                      <p:to>
                                        <p:strVal val="visible"/>
                                      </p:to>
                                    </p:set>
                                    <p:animEffect transition="in" filter="wipe(left)">
                                      <p:cBhvr>
                                        <p:cTn id="17" dur="500"/>
                                        <p:tgtEl>
                                          <p:spTgt spid="172134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21349">
                                            <p:txEl>
                                              <p:pRg st="3" end="3"/>
                                            </p:txEl>
                                          </p:spTgt>
                                        </p:tgtEl>
                                        <p:attrNameLst>
                                          <p:attrName>style.visibility</p:attrName>
                                        </p:attrNameLst>
                                      </p:cBhvr>
                                      <p:to>
                                        <p:strVal val="visible"/>
                                      </p:to>
                                    </p:set>
                                    <p:animEffect transition="in" filter="wipe(left)">
                                      <p:cBhvr>
                                        <p:cTn id="22" dur="500"/>
                                        <p:tgtEl>
                                          <p:spTgt spid="17213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34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051"/>
          <p:cNvSpPr>
            <a:spLocks noChangeArrowheads="1"/>
          </p:cNvSpPr>
          <p:nvPr/>
        </p:nvSpPr>
        <p:spPr bwMode="auto">
          <a:xfrm>
            <a:off x="609600" y="2017713"/>
            <a:ext cx="8001000" cy="301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801688" indent="-574675">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200" b="0" dirty="0">
                <a:solidFill>
                  <a:srgbClr val="000000"/>
                </a:solidFill>
                <a:latin typeface="Liberation Sans" panose="020B0604020202020204"/>
              </a:rPr>
              <a:t>Companies report available-for-sale securities at </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rgbClr val="000000"/>
                </a:solidFill>
                <a:latin typeface="Liberation Sans" panose="020B0604020202020204"/>
              </a:rPr>
              <a:t>fair value, with </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rgbClr val="000000"/>
                </a:solidFill>
                <a:latin typeface="Liberation Sans" panose="020B0604020202020204"/>
              </a:rPr>
              <a:t>unrealized holding gains and losses reported as other comprehensive income, a separate component of stockholder’s equity, until realized.</a:t>
            </a:r>
          </a:p>
          <a:p>
            <a:pPr algn="l">
              <a:lnSpc>
                <a:spcPct val="125000"/>
              </a:lnSpc>
              <a:spcBef>
                <a:spcPts val="1200"/>
              </a:spcBef>
              <a:buClr>
                <a:srgbClr val="800000"/>
              </a:buClr>
              <a:buSzPct val="95000"/>
              <a:buFont typeface="Wingdings" panose="05000000000000000000" pitchFamily="2" charset="2"/>
              <a:buNone/>
            </a:pPr>
            <a:r>
              <a:rPr lang="en-US" altLang="en-US" sz="2200" b="0" dirty="0">
                <a:solidFill>
                  <a:srgbClr val="000000"/>
                </a:solidFill>
                <a:latin typeface="Liberation Sans" panose="020B0604020202020204"/>
              </a:rPr>
              <a:t>Any discount or premium is amortized.</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8437" name="Rectangle 6"/>
          <p:cNvSpPr>
            <a:spLocks noChangeArrowheads="1"/>
          </p:cNvSpPr>
          <p:nvPr/>
        </p:nvSpPr>
        <p:spPr bwMode="auto">
          <a:xfrm>
            <a:off x="609600" y="1371600"/>
            <a:ext cx="79248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Available-for-Sale Securities</a:t>
            </a:r>
          </a:p>
        </p:txBody>
      </p:sp>
      <p:sp>
        <p:nvSpPr>
          <p:cNvPr id="1843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8"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INVESTMENT IN DEBT SECURITIES</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054"/>
          <p:cNvSpPr>
            <a:spLocks noChangeArrowheads="1"/>
          </p:cNvSpPr>
          <p:nvPr/>
        </p:nvSpPr>
        <p:spPr bwMode="auto">
          <a:xfrm>
            <a:off x="609600" y="1371600"/>
            <a:ext cx="8153400" cy="2613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dirty="0">
                <a:solidFill>
                  <a:srgbClr val="006600"/>
                </a:solidFill>
                <a:latin typeface="Liberation Sans" panose="020B0604020202020204"/>
              </a:rPr>
              <a:t>Illustration (Single Security): </a:t>
            </a:r>
            <a:r>
              <a:rPr lang="en-US" altLang="en-US" sz="2100" b="0" dirty="0" smtClean="0">
                <a:solidFill>
                  <a:schemeClr val="tx1"/>
                </a:solidFill>
                <a:latin typeface="Liberation Sans" panose="020B0604020202020204"/>
              </a:rPr>
              <a:t>Graffeo </a:t>
            </a:r>
            <a:r>
              <a:rPr lang="en-US" altLang="en-US" sz="2100" b="0" dirty="0">
                <a:solidFill>
                  <a:schemeClr val="tx1"/>
                </a:solidFill>
                <a:latin typeface="Liberation Sans" panose="020B0604020202020204"/>
              </a:rPr>
              <a:t>Corporation purchases $100,000, 10 percent, five-year bonds on January 1, </a:t>
            </a:r>
            <a:r>
              <a:rPr lang="en-US" altLang="en-US" sz="2100" b="0" dirty="0" smtClean="0">
                <a:solidFill>
                  <a:schemeClr val="tx1"/>
                </a:solidFill>
                <a:latin typeface="Liberation Sans" panose="020B0604020202020204"/>
              </a:rPr>
              <a:t>2016, </a:t>
            </a:r>
            <a:r>
              <a:rPr lang="en-US" altLang="en-US" sz="2100" b="0" dirty="0">
                <a:solidFill>
                  <a:schemeClr val="tx1"/>
                </a:solidFill>
                <a:latin typeface="Liberation Sans" panose="020B0604020202020204"/>
              </a:rPr>
              <a:t>with interest payable on July 1 and January 1. The bonds sell for $108,111, which results in a bond premium of $8,111 and an effective interest rate of 8 percent.  Graffeo records the purchase of the bonds on January 1, </a:t>
            </a:r>
            <a:r>
              <a:rPr lang="en-US" altLang="en-US" sz="2100" b="0" dirty="0" smtClean="0">
                <a:solidFill>
                  <a:schemeClr val="tx1"/>
                </a:solidFill>
                <a:latin typeface="Liberation Sans" panose="020B0604020202020204"/>
              </a:rPr>
              <a:t>2016, </a:t>
            </a:r>
            <a:r>
              <a:rPr lang="en-US" altLang="en-US" sz="2100" b="0" dirty="0">
                <a:solidFill>
                  <a:schemeClr val="tx1"/>
                </a:solidFill>
                <a:latin typeface="Liberation Sans" panose="020B0604020202020204"/>
              </a:rPr>
              <a:t>as follows.</a:t>
            </a:r>
          </a:p>
        </p:txBody>
      </p:sp>
      <p:sp>
        <p:nvSpPr>
          <p:cNvPr id="1636359" name="Rectangle 2055"/>
          <p:cNvSpPr>
            <a:spLocks noChangeArrowheads="1"/>
          </p:cNvSpPr>
          <p:nvPr/>
        </p:nvSpPr>
        <p:spPr bwMode="auto">
          <a:xfrm>
            <a:off x="609600" y="4114800"/>
            <a:ext cx="7848600" cy="944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914400" algn="l"/>
                <a:tab pos="5949950" algn="r"/>
                <a:tab pos="7315200" algn="r"/>
              </a:tabLst>
              <a:defRPr b="1">
                <a:solidFill>
                  <a:schemeClr val="folHlink"/>
                </a:solidFill>
                <a:latin typeface="Comic Sans MS" panose="030F0702030302020204" pitchFamily="66" charset="0"/>
              </a:defRPr>
            </a:lvl1pPr>
            <a:lvl2pPr marL="742950" indent="-285750">
              <a:tabLst>
                <a:tab pos="457200" algn="l"/>
                <a:tab pos="914400" algn="l"/>
                <a:tab pos="5949950" algn="r"/>
                <a:tab pos="7315200" algn="r"/>
              </a:tabLst>
              <a:defRPr b="1">
                <a:solidFill>
                  <a:schemeClr val="folHlink"/>
                </a:solidFill>
                <a:latin typeface="Comic Sans MS" panose="030F0702030302020204" pitchFamily="66" charset="0"/>
              </a:defRPr>
            </a:lvl2pPr>
            <a:lvl3pPr marL="1143000" indent="-228600">
              <a:tabLst>
                <a:tab pos="457200" algn="l"/>
                <a:tab pos="914400" algn="l"/>
                <a:tab pos="5949950" algn="r"/>
                <a:tab pos="7315200" algn="r"/>
              </a:tabLst>
              <a:defRPr b="1">
                <a:solidFill>
                  <a:schemeClr val="folHlink"/>
                </a:solidFill>
                <a:latin typeface="Comic Sans MS" panose="030F0702030302020204" pitchFamily="66" charset="0"/>
              </a:defRPr>
            </a:lvl3pPr>
            <a:lvl4pPr marL="1600200" indent="-228600">
              <a:tabLst>
                <a:tab pos="457200" algn="l"/>
                <a:tab pos="914400" algn="l"/>
                <a:tab pos="5949950" algn="r"/>
                <a:tab pos="7315200" algn="r"/>
              </a:tabLst>
              <a:defRPr b="1">
                <a:solidFill>
                  <a:schemeClr val="folHlink"/>
                </a:solidFill>
                <a:latin typeface="Comic Sans MS" panose="030F0702030302020204" pitchFamily="66" charset="0"/>
              </a:defRPr>
            </a:lvl4pPr>
            <a:lvl5pPr marL="2057400" indent="-228600">
              <a:tabLst>
                <a:tab pos="457200" algn="l"/>
                <a:tab pos="914400" algn="l"/>
                <a:tab pos="5949950" algn="r"/>
                <a:tab pos="7315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9pPr>
          </a:lstStyle>
          <a:p>
            <a:pPr algn="l">
              <a:lnSpc>
                <a:spcPct val="120000"/>
              </a:lnSpc>
              <a:spcBef>
                <a:spcPts val="600"/>
              </a:spcBef>
            </a:pPr>
            <a:r>
              <a:rPr lang="en-US" altLang="en-US" sz="2100" b="0" dirty="0">
                <a:latin typeface="Liberation Sans" panose="020B0604020202020204"/>
              </a:rPr>
              <a:t>	Debt Investments 	108,111</a:t>
            </a:r>
          </a:p>
          <a:p>
            <a:pPr algn="l">
              <a:lnSpc>
                <a:spcPct val="120000"/>
              </a:lnSpc>
              <a:spcBef>
                <a:spcPts val="600"/>
              </a:spcBef>
            </a:pPr>
            <a:r>
              <a:rPr lang="en-US" altLang="en-US" sz="2100" b="0" dirty="0">
                <a:latin typeface="Liberation Sans" panose="020B0604020202020204"/>
              </a:rPr>
              <a:t>		Cash 		108,111</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Available-for-Sale Securities</a:t>
            </a:r>
          </a:p>
        </p:txBody>
      </p:sp>
      <p:sp>
        <p:nvSpPr>
          <p:cNvPr id="19462" name="Text Box 2058"/>
          <p:cNvSpPr txBox="1">
            <a:spLocks noChangeArrowheads="1"/>
          </p:cNvSpPr>
          <p:nvPr/>
        </p:nvSpPr>
        <p:spPr bwMode="auto">
          <a:xfrm>
            <a:off x="6858000" y="381000"/>
            <a:ext cx="1600200" cy="790575"/>
          </a:xfrm>
          <a:prstGeom prst="rect">
            <a:avLst/>
          </a:prstGeom>
          <a:solidFill>
            <a:schemeClr val="bg1"/>
          </a:solidFill>
          <a:ln w="28575"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dirty="0">
                <a:latin typeface="Liberation Sans" panose="020B0604020202020204"/>
              </a:rPr>
              <a:t>Debt Securities</a:t>
            </a:r>
          </a:p>
        </p:txBody>
      </p:sp>
      <p:sp>
        <p:nvSpPr>
          <p:cNvPr id="1946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6359">
                                            <p:txEl>
                                              <p:pRg st="0" end="0"/>
                                            </p:txEl>
                                          </p:spTgt>
                                        </p:tgtEl>
                                        <p:attrNameLst>
                                          <p:attrName>style.visibility</p:attrName>
                                        </p:attrNameLst>
                                      </p:cBhvr>
                                      <p:to>
                                        <p:strVal val="visible"/>
                                      </p:to>
                                    </p:set>
                                    <p:animEffect transition="in" filter="wipe(left)">
                                      <p:cBhvr>
                                        <p:cTn id="7" dur="500"/>
                                        <p:tgtEl>
                                          <p:spTgt spid="16363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6359">
                                            <p:txEl>
                                              <p:pRg st="1" end="1"/>
                                            </p:txEl>
                                          </p:spTgt>
                                        </p:tgtEl>
                                        <p:attrNameLst>
                                          <p:attrName>style.visibility</p:attrName>
                                        </p:attrNameLst>
                                      </p:cBhvr>
                                      <p:to>
                                        <p:strVal val="visible"/>
                                      </p:to>
                                    </p:set>
                                    <p:animEffect transition="in" filter="wipe(left)">
                                      <p:cBhvr>
                                        <p:cTn id="12" dur="500"/>
                                        <p:tgtEl>
                                          <p:spTgt spid="16363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3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pic>
        <p:nvPicPr>
          <p:cNvPr id="3" name="Picture 2"/>
          <p:cNvPicPr>
            <a:picLocks noChangeAspect="1"/>
          </p:cNvPicPr>
          <p:nvPr/>
        </p:nvPicPr>
        <p:blipFill>
          <a:blip r:embed="rId3"/>
          <a:stretch>
            <a:fillRect/>
          </a:stretch>
        </p:blipFill>
        <p:spPr>
          <a:xfrm>
            <a:off x="916753" y="382960"/>
            <a:ext cx="7310492" cy="6092078"/>
          </a:xfrm>
          <a:prstGeom prst="rect">
            <a:avLst/>
          </a:prstGeom>
        </p:spPr>
      </p:pic>
      <p:sp>
        <p:nvSpPr>
          <p:cNvPr id="10" name="Rectangle 1"/>
          <p:cNvSpPr>
            <a:spLocks noChangeArrowheads="1"/>
          </p:cNvSpPr>
          <p:nvPr/>
        </p:nvSpPr>
        <p:spPr bwMode="auto">
          <a:xfrm>
            <a:off x="5791200" y="5428128"/>
            <a:ext cx="274320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17-6</a:t>
            </a:r>
            <a:endParaRPr lang="en-US" altLang="en-US" sz="1200" dirty="0">
              <a:solidFill>
                <a:srgbClr val="006600"/>
              </a:solidFill>
              <a:latin typeface="Liberation Sans" panose="020B0604020202020204"/>
            </a:endParaRPr>
          </a:p>
          <a:p>
            <a:pPr algn="l"/>
            <a:r>
              <a:rPr lang="en-US" altLang="en-US" sz="1200" b="0" dirty="0" smtClean="0">
                <a:solidFill>
                  <a:schemeClr val="tx1"/>
                </a:solidFill>
                <a:latin typeface="Liberation Sans" panose="020B0604020202020204"/>
              </a:rPr>
              <a:t>Schedule of Interest Revenue and Bond Premium Amortization— Effective-Interest Method</a:t>
            </a:r>
            <a:endParaRPr lang="en-US" altLang="en-US" sz="1200" b="0" dirty="0">
              <a:solidFill>
                <a:schemeClr val="tx1"/>
              </a:solidFill>
              <a:latin typeface="Liberation Sans" panose="020B0604020202020204"/>
            </a:endParaRPr>
          </a:p>
        </p:txBody>
      </p:sp>
    </p:spTree>
    <p:extLst>
      <p:ext uri="{BB962C8B-B14F-4D97-AF65-F5344CB8AC3E}">
        <p14:creationId xmlns:p14="http://schemas.microsoft.com/office/powerpoint/2010/main" val="3961418356"/>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916753" y="382960"/>
            <a:ext cx="7310492" cy="6092078"/>
          </a:xfrm>
          <a:prstGeom prst="rect">
            <a:avLst/>
          </a:prstGeom>
        </p:spPr>
      </p:pic>
      <p:sp>
        <p:nvSpPr>
          <p:cNvPr id="2" name="Rectangle 1"/>
          <p:cNvSpPr/>
          <p:nvPr/>
        </p:nvSpPr>
        <p:spPr bwMode="auto">
          <a:xfrm>
            <a:off x="573024" y="3048000"/>
            <a:ext cx="8113776" cy="341556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endParaRPr>
          </a:p>
        </p:txBody>
      </p:sp>
      <p:sp>
        <p:nvSpPr>
          <p:cNvPr id="21512" name="Rectangle 4"/>
          <p:cNvSpPr>
            <a:spLocks noChangeArrowheads="1"/>
          </p:cNvSpPr>
          <p:nvPr/>
        </p:nvSpPr>
        <p:spPr bwMode="auto">
          <a:xfrm>
            <a:off x="609600" y="3374327"/>
            <a:ext cx="8153400" cy="8928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dirty="0">
                <a:solidFill>
                  <a:srgbClr val="006600"/>
                </a:solidFill>
                <a:latin typeface="Liberation Sans" panose="020B0604020202020204"/>
              </a:rPr>
              <a:t>Illustration (Single Security):</a:t>
            </a:r>
            <a:r>
              <a:rPr lang="en-US" altLang="en-US" sz="2100" b="0" dirty="0">
                <a:solidFill>
                  <a:srgbClr val="006600"/>
                </a:solidFill>
                <a:latin typeface="Liberation Sans" panose="020B0604020202020204"/>
              </a:rPr>
              <a:t> </a:t>
            </a:r>
            <a:r>
              <a:rPr lang="en-US" altLang="en-US" sz="2100" b="0" dirty="0" smtClean="0">
                <a:latin typeface="Liberation Sans" panose="020B0604020202020204"/>
              </a:rPr>
              <a:t>The </a:t>
            </a:r>
            <a:r>
              <a:rPr lang="en-US" altLang="en-US" sz="2100" b="0" dirty="0">
                <a:latin typeface="Liberation Sans" panose="020B0604020202020204"/>
              </a:rPr>
              <a:t>entry to record interest revenue on July 1, </a:t>
            </a:r>
            <a:r>
              <a:rPr lang="en-US" altLang="en-US" sz="2100" b="0" dirty="0" smtClean="0">
                <a:latin typeface="Liberation Sans" panose="020B0604020202020204"/>
              </a:rPr>
              <a:t>2016, </a:t>
            </a:r>
            <a:r>
              <a:rPr lang="en-US" altLang="en-US" sz="2100" b="0" dirty="0">
                <a:latin typeface="Liberation Sans" panose="020B0604020202020204"/>
              </a:rPr>
              <a:t>is as follows.</a:t>
            </a:r>
          </a:p>
        </p:txBody>
      </p:sp>
      <p:sp>
        <p:nvSpPr>
          <p:cNvPr id="13" name="Rectangle 5"/>
          <p:cNvSpPr>
            <a:spLocks noChangeArrowheads="1"/>
          </p:cNvSpPr>
          <p:nvPr/>
        </p:nvSpPr>
        <p:spPr bwMode="auto">
          <a:xfrm>
            <a:off x="609600" y="4391209"/>
            <a:ext cx="7772400" cy="1425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914400" algn="l"/>
                <a:tab pos="5949950" algn="r"/>
                <a:tab pos="7315200" algn="r"/>
              </a:tabLst>
              <a:defRPr b="1">
                <a:solidFill>
                  <a:schemeClr val="folHlink"/>
                </a:solidFill>
                <a:latin typeface="Comic Sans MS" panose="030F0702030302020204" pitchFamily="66" charset="0"/>
              </a:defRPr>
            </a:lvl1pPr>
            <a:lvl2pPr marL="742950" indent="-285750">
              <a:tabLst>
                <a:tab pos="457200" algn="l"/>
                <a:tab pos="914400" algn="l"/>
                <a:tab pos="5949950" algn="r"/>
                <a:tab pos="7315200" algn="r"/>
              </a:tabLst>
              <a:defRPr b="1">
                <a:solidFill>
                  <a:schemeClr val="folHlink"/>
                </a:solidFill>
                <a:latin typeface="Comic Sans MS" panose="030F0702030302020204" pitchFamily="66" charset="0"/>
              </a:defRPr>
            </a:lvl2pPr>
            <a:lvl3pPr marL="1143000" indent="-228600">
              <a:tabLst>
                <a:tab pos="457200" algn="l"/>
                <a:tab pos="914400" algn="l"/>
                <a:tab pos="5949950" algn="r"/>
                <a:tab pos="7315200" algn="r"/>
              </a:tabLst>
              <a:defRPr b="1">
                <a:solidFill>
                  <a:schemeClr val="folHlink"/>
                </a:solidFill>
                <a:latin typeface="Comic Sans MS" panose="030F0702030302020204" pitchFamily="66" charset="0"/>
              </a:defRPr>
            </a:lvl3pPr>
            <a:lvl4pPr marL="1600200" indent="-228600">
              <a:tabLst>
                <a:tab pos="457200" algn="l"/>
                <a:tab pos="914400" algn="l"/>
                <a:tab pos="5949950" algn="r"/>
                <a:tab pos="7315200" algn="r"/>
              </a:tabLst>
              <a:defRPr b="1">
                <a:solidFill>
                  <a:schemeClr val="folHlink"/>
                </a:solidFill>
                <a:latin typeface="Comic Sans MS" panose="030F0702030302020204" pitchFamily="66" charset="0"/>
              </a:defRPr>
            </a:lvl4pPr>
            <a:lvl5pPr marL="2057400" indent="-228600">
              <a:tabLst>
                <a:tab pos="457200" algn="l"/>
                <a:tab pos="914400" algn="l"/>
                <a:tab pos="5949950" algn="r"/>
                <a:tab pos="7315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9pPr>
          </a:lstStyle>
          <a:p>
            <a:pPr algn="l">
              <a:lnSpc>
                <a:spcPct val="120000"/>
              </a:lnSpc>
              <a:spcBef>
                <a:spcPts val="600"/>
              </a:spcBef>
            </a:pPr>
            <a:r>
              <a:rPr lang="en-US" altLang="en-US" sz="2100" b="0" dirty="0">
                <a:latin typeface="Liberation Sans" panose="020B0604020202020204"/>
              </a:rPr>
              <a:t>	Cash 	5,000</a:t>
            </a:r>
          </a:p>
          <a:p>
            <a:pPr algn="l">
              <a:lnSpc>
                <a:spcPct val="120000"/>
              </a:lnSpc>
              <a:spcBef>
                <a:spcPts val="600"/>
              </a:spcBef>
            </a:pPr>
            <a:r>
              <a:rPr lang="en-US" altLang="en-US" sz="2100" b="0" dirty="0">
                <a:latin typeface="Liberation Sans" panose="020B0604020202020204"/>
              </a:rPr>
              <a:t>		Debt Investments 		676</a:t>
            </a:r>
          </a:p>
          <a:p>
            <a:pPr algn="l">
              <a:lnSpc>
                <a:spcPct val="120000"/>
              </a:lnSpc>
              <a:spcBef>
                <a:spcPts val="600"/>
              </a:spcBef>
            </a:pPr>
            <a:r>
              <a:rPr lang="en-US" altLang="en-US" sz="2100" b="0" dirty="0">
                <a:latin typeface="Liberation Sans" panose="020B0604020202020204"/>
              </a:rPr>
              <a:t>		Interest Revenue 		4,324</a:t>
            </a:r>
          </a:p>
        </p:txBody>
      </p:sp>
      <p:sp>
        <p:nvSpPr>
          <p:cNvPr id="2151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12" name="Text Box 7"/>
          <p:cNvSpPr txBox="1">
            <a:spLocks noChangeArrowheads="1"/>
          </p:cNvSpPr>
          <p:nvPr/>
        </p:nvSpPr>
        <p:spPr bwMode="auto">
          <a:xfrm>
            <a:off x="6669744" y="3094320"/>
            <a:ext cx="1636987"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1200" dirty="0" smtClean="0">
                <a:solidFill>
                  <a:srgbClr val="006600"/>
                </a:solidFill>
                <a:latin typeface="Liberation Sans" panose="020B0604020202020204"/>
              </a:rPr>
              <a:t>ILLUSTRATION 17-6</a:t>
            </a:r>
            <a:endParaRPr lang="en-US" altLang="en-US" sz="1200" dirty="0">
              <a:solidFill>
                <a:srgbClr val="006600"/>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454581"/>
            <a:ext cx="7772400" cy="721201"/>
          </a:xfrm>
          <a:prstGeom prst="rect">
            <a:avLst/>
          </a:prstGeom>
          <a:noFill/>
          <a:ln>
            <a:noFill/>
          </a:ln>
          <a:effectLs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3600" dirty="0">
                <a:solidFill>
                  <a:schemeClr val="tx2">
                    <a:lumMod val="50000"/>
                  </a:schemeClr>
                </a:solidFill>
                <a:latin typeface="Liberation Sans" panose="020B0604020202020204" pitchFamily="34" charset="0"/>
              </a:rPr>
              <a:t>PREVIEW OF </a:t>
            </a:r>
            <a:r>
              <a:rPr lang="en-US" altLang="en-US" sz="3600" dirty="0" smtClean="0">
                <a:solidFill>
                  <a:schemeClr val="tx2">
                    <a:lumMod val="50000"/>
                  </a:schemeClr>
                </a:solidFill>
                <a:latin typeface="Liberation Sans" panose="020B0604020202020204" pitchFamily="34" charset="0"/>
              </a:rPr>
              <a:t>CHAPTER 17</a:t>
            </a:r>
            <a:endParaRPr lang="en-US" altLang="en-US" sz="3600" dirty="0">
              <a:solidFill>
                <a:schemeClr val="tx2">
                  <a:lumMod val="50000"/>
                </a:schemeClr>
              </a:solidFill>
              <a:latin typeface="Liberation Sans" panose="020B0604020202020204" pitchFamily="34" charset="0"/>
            </a:endParaRPr>
          </a:p>
        </p:txBody>
      </p:sp>
      <p:sp>
        <p:nvSpPr>
          <p:cNvPr id="4099" name="Text Box 3"/>
          <p:cNvSpPr txBox="1">
            <a:spLocks noChangeArrowheads="1"/>
          </p:cNvSpPr>
          <p:nvPr/>
        </p:nvSpPr>
        <p:spPr bwMode="auto">
          <a:xfrm>
            <a:off x="2286000" y="5524500"/>
            <a:ext cx="4498975" cy="104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pPr>
              <a:spcBef>
                <a:spcPts val="300"/>
              </a:spcBef>
            </a:pPr>
            <a:r>
              <a:rPr lang="en-US" altLang="en-US" sz="1900" dirty="0">
                <a:solidFill>
                  <a:schemeClr val="tx1"/>
                </a:solidFill>
                <a:latin typeface="Liberation Sans" panose="020B0604020202020204" pitchFamily="34" charset="0"/>
              </a:rPr>
              <a:t>Intermediate Accounting</a:t>
            </a:r>
          </a:p>
          <a:p>
            <a:pPr>
              <a:spcBef>
                <a:spcPts val="300"/>
              </a:spcBef>
            </a:pPr>
            <a:r>
              <a:rPr lang="en-US" altLang="en-US" sz="1900" dirty="0" smtClean="0">
                <a:solidFill>
                  <a:schemeClr val="tx1"/>
                </a:solidFill>
                <a:latin typeface="Liberation Sans" panose="020B0604020202020204" pitchFamily="34" charset="0"/>
              </a:rPr>
              <a:t>16th </a:t>
            </a:r>
            <a:r>
              <a:rPr lang="en-US" altLang="en-US" sz="1900" dirty="0">
                <a:solidFill>
                  <a:schemeClr val="tx1"/>
                </a:solidFill>
                <a:latin typeface="Liberation Sans" panose="020B0604020202020204" pitchFamily="34" charset="0"/>
              </a:rPr>
              <a:t>Edition</a:t>
            </a:r>
          </a:p>
          <a:p>
            <a:pPr>
              <a:spcBef>
                <a:spcPts val="300"/>
              </a:spcBef>
            </a:pPr>
            <a:r>
              <a:rPr lang="en-US" altLang="en-US" sz="1900" dirty="0">
                <a:solidFill>
                  <a:schemeClr val="tx1"/>
                </a:solidFill>
                <a:latin typeface="Liberation Sans" panose="020B0604020202020204" pitchFamily="34" charset="0"/>
              </a:rPr>
              <a:t>Kieso  </a:t>
            </a:r>
            <a:r>
              <a:rPr lang="en-US" altLang="en-US" sz="1900" dirty="0" smtClean="0">
                <a:solidFill>
                  <a:schemeClr val="tx1"/>
                </a:solidFill>
                <a:latin typeface="Liberation Sans" panose="020B0604020202020204"/>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Warfield</a:t>
            </a:r>
            <a:r>
              <a:rPr lang="en-US" altLang="en-US" sz="1700" dirty="0">
                <a:solidFill>
                  <a:schemeClr val="tx1"/>
                </a:solidFill>
                <a:latin typeface="Liberation Sans" panose="020B0604020202020204" pitchFamily="34" charset="0"/>
              </a:rPr>
              <a:t> </a:t>
            </a:r>
          </a:p>
        </p:txBody>
      </p:sp>
      <p:pic>
        <p:nvPicPr>
          <p:cNvPr id="2" name="Picture 1"/>
          <p:cNvPicPr>
            <a:picLocks noChangeAspect="1"/>
          </p:cNvPicPr>
          <p:nvPr/>
        </p:nvPicPr>
        <p:blipFill>
          <a:blip r:embed="rId3"/>
          <a:stretch>
            <a:fillRect/>
          </a:stretch>
        </p:blipFill>
        <p:spPr>
          <a:xfrm>
            <a:off x="239275" y="1676400"/>
            <a:ext cx="8665451" cy="2445465"/>
          </a:xfrm>
          <a:prstGeom prst="rect">
            <a:avLst/>
          </a:prstGeom>
        </p:spPr>
      </p:pic>
    </p:spTree>
    <p:extLst>
      <p:ext uri="{BB962C8B-B14F-4D97-AF65-F5344CB8AC3E}">
        <p14:creationId xmlns:p14="http://schemas.microsoft.com/office/powerpoint/2010/main" val="146897846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465388" y="1301376"/>
            <a:ext cx="6373812" cy="5311511"/>
          </a:xfrm>
          <a:prstGeom prst="rect">
            <a:avLst/>
          </a:prstGeom>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Available-for-Sale Securities</a:t>
            </a:r>
          </a:p>
        </p:txBody>
      </p:sp>
      <p:sp>
        <p:nvSpPr>
          <p:cNvPr id="22532" name="Text Box 9"/>
          <p:cNvSpPr txBox="1">
            <a:spLocks noChangeArrowheads="1"/>
          </p:cNvSpPr>
          <p:nvPr/>
        </p:nvSpPr>
        <p:spPr bwMode="auto">
          <a:xfrm>
            <a:off x="6858000" y="381000"/>
            <a:ext cx="1600200" cy="790575"/>
          </a:xfrm>
          <a:prstGeom prst="rect">
            <a:avLst/>
          </a:prstGeom>
          <a:solidFill>
            <a:schemeClr val="bg1"/>
          </a:solidFill>
          <a:ln w="28575"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dirty="0">
                <a:latin typeface="Liberation Sans" panose="020B0604020202020204"/>
              </a:rPr>
              <a:t>Debt Securities</a:t>
            </a:r>
          </a:p>
        </p:txBody>
      </p:sp>
      <p:sp>
        <p:nvSpPr>
          <p:cNvPr id="12" name="Rectangle 11"/>
          <p:cNvSpPr/>
          <p:nvPr/>
        </p:nvSpPr>
        <p:spPr bwMode="auto">
          <a:xfrm>
            <a:off x="2286000" y="3183959"/>
            <a:ext cx="6705600" cy="3428927"/>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endParaRPr>
          </a:p>
        </p:txBody>
      </p:sp>
      <p:sp>
        <p:nvSpPr>
          <p:cNvPr id="22536" name="Rectangle 4"/>
          <p:cNvSpPr>
            <a:spLocks noChangeArrowheads="1"/>
          </p:cNvSpPr>
          <p:nvPr/>
        </p:nvSpPr>
        <p:spPr bwMode="auto">
          <a:xfrm>
            <a:off x="609600" y="3527425"/>
            <a:ext cx="8153400" cy="932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dirty="0">
                <a:solidFill>
                  <a:srgbClr val="006600"/>
                </a:solidFill>
                <a:latin typeface="Liberation Sans" panose="020B0604020202020204"/>
              </a:rPr>
              <a:t>Illustration (Single Security): </a:t>
            </a:r>
            <a:r>
              <a:rPr lang="en-US" altLang="en-US" sz="2100" b="0" dirty="0" smtClean="0">
                <a:latin typeface="Liberation Sans" panose="020B0604020202020204"/>
              </a:rPr>
              <a:t>At </a:t>
            </a:r>
            <a:r>
              <a:rPr lang="en-US" altLang="en-US" sz="2100" b="0" dirty="0">
                <a:latin typeface="Liberation Sans" panose="020B0604020202020204"/>
              </a:rPr>
              <a:t>December 31, </a:t>
            </a:r>
            <a:r>
              <a:rPr lang="en-US" altLang="en-US" sz="2100" b="0" dirty="0" smtClean="0">
                <a:latin typeface="Liberation Sans" panose="020B0604020202020204"/>
              </a:rPr>
              <a:t>2016, </a:t>
            </a:r>
            <a:r>
              <a:rPr lang="en-US" altLang="en-US" sz="2100" b="0" dirty="0">
                <a:latin typeface="Liberation Sans" panose="020B0604020202020204"/>
              </a:rPr>
              <a:t>Graffeo makes the following entry to recognize interest revenue.</a:t>
            </a:r>
          </a:p>
        </p:txBody>
      </p:sp>
      <p:sp>
        <p:nvSpPr>
          <p:cNvPr id="14" name="Rectangle 5"/>
          <p:cNvSpPr>
            <a:spLocks noChangeArrowheads="1"/>
          </p:cNvSpPr>
          <p:nvPr/>
        </p:nvSpPr>
        <p:spPr bwMode="auto">
          <a:xfrm>
            <a:off x="609600" y="4594225"/>
            <a:ext cx="8001000" cy="1425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914400" algn="l"/>
                <a:tab pos="5949950" algn="r"/>
                <a:tab pos="7315200" algn="r"/>
              </a:tabLst>
              <a:defRPr b="1">
                <a:solidFill>
                  <a:schemeClr val="folHlink"/>
                </a:solidFill>
                <a:latin typeface="Comic Sans MS" panose="030F0702030302020204" pitchFamily="66" charset="0"/>
              </a:defRPr>
            </a:lvl1pPr>
            <a:lvl2pPr marL="742950" indent="-285750">
              <a:tabLst>
                <a:tab pos="457200" algn="l"/>
                <a:tab pos="914400" algn="l"/>
                <a:tab pos="5949950" algn="r"/>
                <a:tab pos="7315200" algn="r"/>
              </a:tabLst>
              <a:defRPr b="1">
                <a:solidFill>
                  <a:schemeClr val="folHlink"/>
                </a:solidFill>
                <a:latin typeface="Comic Sans MS" panose="030F0702030302020204" pitchFamily="66" charset="0"/>
              </a:defRPr>
            </a:lvl2pPr>
            <a:lvl3pPr marL="1143000" indent="-228600">
              <a:tabLst>
                <a:tab pos="457200" algn="l"/>
                <a:tab pos="914400" algn="l"/>
                <a:tab pos="5949950" algn="r"/>
                <a:tab pos="7315200" algn="r"/>
              </a:tabLst>
              <a:defRPr b="1">
                <a:solidFill>
                  <a:schemeClr val="folHlink"/>
                </a:solidFill>
                <a:latin typeface="Comic Sans MS" panose="030F0702030302020204" pitchFamily="66" charset="0"/>
              </a:defRPr>
            </a:lvl3pPr>
            <a:lvl4pPr marL="1600200" indent="-228600">
              <a:tabLst>
                <a:tab pos="457200" algn="l"/>
                <a:tab pos="914400" algn="l"/>
                <a:tab pos="5949950" algn="r"/>
                <a:tab pos="7315200" algn="r"/>
              </a:tabLst>
              <a:defRPr b="1">
                <a:solidFill>
                  <a:schemeClr val="folHlink"/>
                </a:solidFill>
                <a:latin typeface="Comic Sans MS" panose="030F0702030302020204" pitchFamily="66" charset="0"/>
              </a:defRPr>
            </a:lvl4pPr>
            <a:lvl5pPr marL="2057400" indent="-228600">
              <a:tabLst>
                <a:tab pos="457200" algn="l"/>
                <a:tab pos="914400" algn="l"/>
                <a:tab pos="5949950" algn="r"/>
                <a:tab pos="7315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9pPr>
          </a:lstStyle>
          <a:p>
            <a:pPr algn="l">
              <a:lnSpc>
                <a:spcPct val="120000"/>
              </a:lnSpc>
              <a:spcBef>
                <a:spcPts val="600"/>
              </a:spcBef>
            </a:pPr>
            <a:r>
              <a:rPr lang="en-US" altLang="en-US" sz="2100" b="0" dirty="0">
                <a:latin typeface="Liberation Sans" panose="020B0604020202020204"/>
              </a:rPr>
              <a:t>	Interest Receivable 	5,000</a:t>
            </a:r>
          </a:p>
          <a:p>
            <a:pPr algn="l">
              <a:lnSpc>
                <a:spcPct val="120000"/>
              </a:lnSpc>
              <a:spcBef>
                <a:spcPts val="600"/>
              </a:spcBef>
            </a:pPr>
            <a:r>
              <a:rPr lang="en-US" altLang="en-US" sz="2100" b="0" dirty="0">
                <a:latin typeface="Liberation Sans" panose="020B0604020202020204"/>
              </a:rPr>
              <a:t>		Debt Investments 		703</a:t>
            </a:r>
          </a:p>
          <a:p>
            <a:pPr algn="l">
              <a:lnSpc>
                <a:spcPct val="120000"/>
              </a:lnSpc>
              <a:spcBef>
                <a:spcPts val="600"/>
              </a:spcBef>
            </a:pPr>
            <a:r>
              <a:rPr lang="en-US" altLang="en-US" sz="2100" b="0" dirty="0">
                <a:latin typeface="Liberation Sans" panose="020B0604020202020204"/>
              </a:rPr>
              <a:t>		Interest Revenue 		4,297</a:t>
            </a:r>
          </a:p>
        </p:txBody>
      </p:sp>
      <p:sp>
        <p:nvSpPr>
          <p:cNvPr id="16" name="Rectangle 6"/>
          <p:cNvSpPr>
            <a:spLocks noChangeArrowheads="1"/>
          </p:cNvSpPr>
          <p:nvPr/>
        </p:nvSpPr>
        <p:spPr bwMode="auto">
          <a:xfrm>
            <a:off x="350838" y="1600200"/>
            <a:ext cx="1858962" cy="1231900"/>
          </a:xfrm>
          <a:prstGeom prst="rect">
            <a:avLst/>
          </a:prstGeom>
          <a:noFill/>
          <a:ln w="28575" cap="sq" algn="ctr">
            <a:solidFill>
              <a:srgbClr val="CC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50000"/>
              </a:spcBef>
              <a:defRPr/>
            </a:pPr>
            <a:r>
              <a:rPr lang="en-US" sz="1900" b="0" dirty="0">
                <a:latin typeface="Liberation Sans" panose="020B0604020202020204"/>
              </a:rPr>
              <a:t>Interest Revenue for </a:t>
            </a:r>
            <a:r>
              <a:rPr lang="en-US" sz="1900" b="0" dirty="0" smtClean="0">
                <a:latin typeface="Liberation Sans" panose="020B0604020202020204"/>
              </a:rPr>
              <a:t>2016 </a:t>
            </a:r>
            <a:r>
              <a:rPr lang="en-US" sz="1900" b="0" dirty="0">
                <a:latin typeface="Liberation Sans" panose="020B0604020202020204"/>
              </a:rPr>
              <a:t>= </a:t>
            </a:r>
            <a:r>
              <a:rPr lang="en-US" sz="1900" dirty="0">
                <a:solidFill>
                  <a:srgbClr val="CC0000"/>
                </a:solidFill>
                <a:latin typeface="Liberation Sans" panose="020B0604020202020204"/>
              </a:rPr>
              <a:t>$8,621</a:t>
            </a:r>
          </a:p>
        </p:txBody>
      </p:sp>
      <p:sp>
        <p:nvSpPr>
          <p:cNvPr id="2" name="Rectangle 1"/>
          <p:cNvSpPr/>
          <p:nvPr/>
        </p:nvSpPr>
        <p:spPr bwMode="auto">
          <a:xfrm>
            <a:off x="4988856" y="2614704"/>
            <a:ext cx="914400" cy="609600"/>
          </a:xfrm>
          <a:prstGeom prst="rect">
            <a:avLst/>
          </a:prstGeom>
          <a:noFill/>
          <a:ln w="28575" cap="sq" cmpd="sng" algn="ctr">
            <a:solidFill>
              <a:srgbClr val="CC0000"/>
            </a:solidFill>
            <a:prstDash val="solid"/>
            <a:round/>
            <a:headEnd type="none" w="med" len="med"/>
            <a:tailEnd type="none" w="med" len="med"/>
          </a:ln>
          <a:effec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endParaRPr>
          </a:p>
        </p:txBody>
      </p:sp>
      <p:cxnSp>
        <p:nvCxnSpPr>
          <p:cNvPr id="4" name="Elbow Connector 3"/>
          <p:cNvCxnSpPr>
            <a:cxnSpLocks noChangeShapeType="1"/>
            <a:stCxn id="16" idx="2"/>
            <a:endCxn id="2" idx="2"/>
          </p:cNvCxnSpPr>
          <p:nvPr/>
        </p:nvCxnSpPr>
        <p:spPr bwMode="auto">
          <a:xfrm rot="16200000" flipH="1">
            <a:off x="3167085" y="945333"/>
            <a:ext cx="392204" cy="4165737"/>
          </a:xfrm>
          <a:prstGeom prst="bentConnector3">
            <a:avLst>
              <a:gd name="adj1" fmla="val 158286"/>
            </a:avLst>
          </a:prstGeom>
          <a:noFill/>
          <a:ln w="28575" cap="sq" algn="ctr">
            <a:solidFill>
              <a:srgbClr val="CC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4" name="Text Box 7"/>
          <p:cNvSpPr txBox="1">
            <a:spLocks noChangeArrowheads="1"/>
          </p:cNvSpPr>
          <p:nvPr/>
        </p:nvSpPr>
        <p:spPr bwMode="auto">
          <a:xfrm>
            <a:off x="7278413" y="3228201"/>
            <a:ext cx="1636987"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1200" dirty="0" smtClean="0">
                <a:solidFill>
                  <a:srgbClr val="006600"/>
                </a:solidFill>
                <a:latin typeface="Liberation Sans" panose="020B0604020202020204"/>
              </a:rPr>
              <a:t>ILLUSTRATION 17-6</a:t>
            </a:r>
            <a:endParaRPr lang="en-US" altLang="en-US" sz="1200" dirty="0">
              <a:solidFill>
                <a:srgbClr val="006600"/>
              </a:solidFill>
              <a:latin typeface="Liberation Sans" panose="020B0604020202020204"/>
            </a:endParaRPr>
          </a:p>
        </p:txBody>
      </p:sp>
      <p:sp>
        <p:nvSpPr>
          <p:cNvPr id="1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nodeType="afterGroup">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6"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465388" y="1301376"/>
            <a:ext cx="6373812" cy="5311511"/>
          </a:xfrm>
          <a:prstGeom prst="rect">
            <a:avLst/>
          </a:prstGeom>
        </p:spPr>
      </p:pic>
      <p:sp>
        <p:nvSpPr>
          <p:cNvPr id="13" name="Rectangle 12"/>
          <p:cNvSpPr/>
          <p:nvPr/>
        </p:nvSpPr>
        <p:spPr bwMode="auto">
          <a:xfrm>
            <a:off x="2286000" y="3183960"/>
            <a:ext cx="6705600" cy="3523228"/>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Available-for-Sale Securities</a:t>
            </a:r>
          </a:p>
        </p:txBody>
      </p:sp>
      <p:sp>
        <p:nvSpPr>
          <p:cNvPr id="23560" name="Text Box 9"/>
          <p:cNvSpPr txBox="1">
            <a:spLocks noChangeArrowheads="1"/>
          </p:cNvSpPr>
          <p:nvPr/>
        </p:nvSpPr>
        <p:spPr bwMode="auto">
          <a:xfrm>
            <a:off x="6858000" y="381000"/>
            <a:ext cx="1600200" cy="790575"/>
          </a:xfrm>
          <a:prstGeom prst="rect">
            <a:avLst/>
          </a:prstGeom>
          <a:solidFill>
            <a:schemeClr val="bg1"/>
          </a:solidFill>
          <a:ln w="28575"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dirty="0">
                <a:latin typeface="Liberation Sans" panose="020B0604020202020204"/>
              </a:rPr>
              <a:t>Debt Securities</a:t>
            </a:r>
          </a:p>
        </p:txBody>
      </p:sp>
      <p:sp>
        <p:nvSpPr>
          <p:cNvPr id="14" name="Text Box 7"/>
          <p:cNvSpPr txBox="1">
            <a:spLocks noChangeArrowheads="1"/>
          </p:cNvSpPr>
          <p:nvPr/>
        </p:nvSpPr>
        <p:spPr bwMode="auto">
          <a:xfrm>
            <a:off x="7278413" y="3228201"/>
            <a:ext cx="1636987"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1200" dirty="0" smtClean="0">
                <a:solidFill>
                  <a:srgbClr val="006600"/>
                </a:solidFill>
                <a:latin typeface="Liberation Sans" panose="020B0604020202020204"/>
              </a:rPr>
              <a:t>ILLUSTRATION 17-6</a:t>
            </a:r>
            <a:endParaRPr lang="en-US" altLang="en-US" sz="1200" dirty="0">
              <a:solidFill>
                <a:srgbClr val="006600"/>
              </a:solidFill>
              <a:latin typeface="Liberation Sans" panose="020B0604020202020204"/>
            </a:endParaRPr>
          </a:p>
        </p:txBody>
      </p:sp>
      <p:sp>
        <p:nvSpPr>
          <p:cNvPr id="23556" name="Rectangle 4"/>
          <p:cNvSpPr>
            <a:spLocks noChangeArrowheads="1"/>
          </p:cNvSpPr>
          <p:nvPr/>
        </p:nvSpPr>
        <p:spPr bwMode="auto">
          <a:xfrm>
            <a:off x="609600" y="3530226"/>
            <a:ext cx="8153400" cy="1352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dirty="0">
                <a:solidFill>
                  <a:srgbClr val="006600"/>
                </a:solidFill>
                <a:latin typeface="Liberation Sans" panose="020B0604020202020204"/>
              </a:rPr>
              <a:t>Illustration (Single Security):</a:t>
            </a:r>
            <a:r>
              <a:rPr lang="en-US" altLang="en-US" sz="2100" b="0" dirty="0">
                <a:solidFill>
                  <a:srgbClr val="006600"/>
                </a:solidFill>
                <a:latin typeface="Liberation Sans" panose="020B0604020202020204"/>
              </a:rPr>
              <a:t> </a:t>
            </a:r>
            <a:r>
              <a:rPr lang="en-US" altLang="en-US" sz="2100" b="0" dirty="0" smtClean="0">
                <a:latin typeface="Liberation Sans" panose="020B0604020202020204"/>
              </a:rPr>
              <a:t>To </a:t>
            </a:r>
            <a:r>
              <a:rPr lang="en-US" altLang="en-US" sz="2100" b="0" dirty="0">
                <a:latin typeface="Liberation Sans" panose="020B0604020202020204"/>
              </a:rPr>
              <a:t>apply the fair value method to these debt securities, assume that at December 31, </a:t>
            </a:r>
            <a:r>
              <a:rPr lang="en-US" altLang="en-US" sz="2100" b="0" dirty="0" smtClean="0">
                <a:latin typeface="Liberation Sans" panose="020B0604020202020204"/>
              </a:rPr>
              <a:t>2016 </a:t>
            </a:r>
            <a:r>
              <a:rPr lang="en-US" altLang="en-US" sz="2100" b="0" dirty="0">
                <a:latin typeface="Liberation Sans" panose="020B0604020202020204"/>
              </a:rPr>
              <a:t>the fair value of the bonds is $105,000. Graffeo makes the following entry.</a:t>
            </a:r>
          </a:p>
        </p:txBody>
      </p:sp>
      <p:sp>
        <p:nvSpPr>
          <p:cNvPr id="1731589" name="Rectangle 5"/>
          <p:cNvSpPr>
            <a:spLocks noChangeArrowheads="1"/>
          </p:cNvSpPr>
          <p:nvPr/>
        </p:nvSpPr>
        <p:spPr bwMode="auto">
          <a:xfrm>
            <a:off x="609600" y="4999038"/>
            <a:ext cx="8305800" cy="944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31775" algn="l"/>
                <a:tab pos="682625" algn="l"/>
                <a:tab pos="6632575" algn="r"/>
                <a:tab pos="7778750" algn="r"/>
              </a:tabLst>
              <a:defRPr b="1">
                <a:solidFill>
                  <a:schemeClr val="folHlink"/>
                </a:solidFill>
                <a:latin typeface="Comic Sans MS" panose="030F0702030302020204" pitchFamily="66" charset="0"/>
              </a:defRPr>
            </a:lvl1pPr>
            <a:lvl2pPr marL="742950" indent="-285750">
              <a:tabLst>
                <a:tab pos="231775" algn="l"/>
                <a:tab pos="682625" algn="l"/>
                <a:tab pos="6632575" algn="r"/>
                <a:tab pos="7778750" algn="r"/>
              </a:tabLst>
              <a:defRPr b="1">
                <a:solidFill>
                  <a:schemeClr val="folHlink"/>
                </a:solidFill>
                <a:latin typeface="Comic Sans MS" panose="030F0702030302020204" pitchFamily="66" charset="0"/>
              </a:defRPr>
            </a:lvl2pPr>
            <a:lvl3pPr marL="1143000" indent="-228600">
              <a:tabLst>
                <a:tab pos="231775" algn="l"/>
                <a:tab pos="682625" algn="l"/>
                <a:tab pos="6632575" algn="r"/>
                <a:tab pos="7778750" algn="r"/>
              </a:tabLst>
              <a:defRPr b="1">
                <a:solidFill>
                  <a:schemeClr val="folHlink"/>
                </a:solidFill>
                <a:latin typeface="Comic Sans MS" panose="030F0702030302020204" pitchFamily="66" charset="0"/>
              </a:defRPr>
            </a:lvl3pPr>
            <a:lvl4pPr marL="1600200" indent="-228600">
              <a:tabLst>
                <a:tab pos="231775" algn="l"/>
                <a:tab pos="682625" algn="l"/>
                <a:tab pos="6632575" algn="r"/>
                <a:tab pos="7778750" algn="r"/>
              </a:tabLst>
              <a:defRPr b="1">
                <a:solidFill>
                  <a:schemeClr val="folHlink"/>
                </a:solidFill>
                <a:latin typeface="Comic Sans MS" panose="030F0702030302020204" pitchFamily="66" charset="0"/>
              </a:defRPr>
            </a:lvl4pPr>
            <a:lvl5pPr marL="2057400" indent="-228600">
              <a:tabLst>
                <a:tab pos="231775" algn="l"/>
                <a:tab pos="682625" algn="l"/>
                <a:tab pos="6632575" algn="r"/>
                <a:tab pos="77787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231775" algn="l"/>
                <a:tab pos="682625" algn="l"/>
                <a:tab pos="6632575" algn="r"/>
                <a:tab pos="77787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231775" algn="l"/>
                <a:tab pos="682625" algn="l"/>
                <a:tab pos="6632575" algn="r"/>
                <a:tab pos="77787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231775" algn="l"/>
                <a:tab pos="682625" algn="l"/>
                <a:tab pos="6632575" algn="r"/>
                <a:tab pos="77787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231775" algn="l"/>
                <a:tab pos="682625" algn="l"/>
                <a:tab pos="6632575" algn="r"/>
                <a:tab pos="7778750" algn="r"/>
              </a:tabLst>
              <a:defRPr b="1">
                <a:solidFill>
                  <a:schemeClr val="folHlink"/>
                </a:solidFill>
                <a:latin typeface="Comic Sans MS" panose="030F0702030302020204" pitchFamily="66" charset="0"/>
              </a:defRPr>
            </a:lvl9pPr>
          </a:lstStyle>
          <a:p>
            <a:pPr algn="l">
              <a:lnSpc>
                <a:spcPct val="120000"/>
              </a:lnSpc>
              <a:spcBef>
                <a:spcPts val="600"/>
              </a:spcBef>
            </a:pPr>
            <a:r>
              <a:rPr lang="en-US" altLang="en-US" sz="2100" b="0" dirty="0">
                <a:latin typeface="Liberation Sans" panose="020B0604020202020204"/>
              </a:rPr>
              <a:t>	Unrealized Holding Gain or Loss—Equity 	1,732</a:t>
            </a:r>
          </a:p>
          <a:p>
            <a:pPr algn="l">
              <a:lnSpc>
                <a:spcPct val="120000"/>
              </a:lnSpc>
              <a:spcBef>
                <a:spcPts val="600"/>
              </a:spcBef>
            </a:pPr>
            <a:r>
              <a:rPr lang="en-US" altLang="en-US" sz="2100" b="0" dirty="0">
                <a:latin typeface="Liberation Sans" panose="020B0604020202020204"/>
              </a:rPr>
              <a:t>		Fair Value </a:t>
            </a:r>
            <a:r>
              <a:rPr lang="en-US" altLang="en-US" sz="2100" b="0" dirty="0" smtClean="0">
                <a:latin typeface="Liberation Sans" panose="020B0604020202020204"/>
              </a:rPr>
              <a:t>Adjustment</a:t>
            </a:r>
            <a:r>
              <a:rPr lang="en-US" altLang="en-US" sz="2100" b="0" dirty="0">
                <a:latin typeface="Liberation Sans" panose="020B0604020202020204"/>
              </a:rPr>
              <a:t>		1,732</a:t>
            </a:r>
          </a:p>
        </p:txBody>
      </p:sp>
      <p:sp>
        <p:nvSpPr>
          <p:cNvPr id="1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31589">
                                            <p:txEl>
                                              <p:pRg st="0" end="0"/>
                                            </p:txEl>
                                          </p:spTgt>
                                        </p:tgtEl>
                                        <p:attrNameLst>
                                          <p:attrName>style.visibility</p:attrName>
                                        </p:attrNameLst>
                                      </p:cBhvr>
                                      <p:to>
                                        <p:strVal val="visible"/>
                                      </p:to>
                                    </p:set>
                                    <p:animEffect transition="in" filter="wipe(left)">
                                      <p:cBhvr>
                                        <p:cTn id="7" dur="500"/>
                                        <p:tgtEl>
                                          <p:spTgt spid="17315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1589">
                                            <p:txEl>
                                              <p:pRg st="1" end="1"/>
                                            </p:txEl>
                                          </p:spTgt>
                                        </p:tgtEl>
                                        <p:attrNameLst>
                                          <p:attrName>style.visibility</p:attrName>
                                        </p:attrNameLst>
                                      </p:cBhvr>
                                      <p:to>
                                        <p:strVal val="visible"/>
                                      </p:to>
                                    </p:set>
                                    <p:animEffect transition="in" filter="wipe(left)">
                                      <p:cBhvr>
                                        <p:cTn id="12" dur="500"/>
                                        <p:tgtEl>
                                          <p:spTgt spid="17315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58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609600" y="1371600"/>
            <a:ext cx="8153400" cy="1773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dirty="0">
                <a:solidFill>
                  <a:srgbClr val="006600"/>
                </a:solidFill>
                <a:latin typeface="Liberation Sans" panose="020B0604020202020204"/>
              </a:rPr>
              <a:t>Illustration (Portfolio of Securities): </a:t>
            </a:r>
            <a:r>
              <a:rPr lang="en-US" altLang="en-US" sz="2100" b="0" dirty="0" smtClean="0">
                <a:solidFill>
                  <a:schemeClr val="tx1"/>
                </a:solidFill>
                <a:latin typeface="Liberation Sans" panose="020B0604020202020204"/>
              </a:rPr>
              <a:t>Herringshaw </a:t>
            </a:r>
            <a:r>
              <a:rPr lang="en-US" altLang="en-US" sz="2100" b="0" dirty="0">
                <a:solidFill>
                  <a:schemeClr val="tx1"/>
                </a:solidFill>
                <a:latin typeface="Liberation Sans" panose="020B0604020202020204"/>
              </a:rPr>
              <a:t>Corporation has two debt securities classified as available-for-sale. The following illustration identifies the amortized cost, fair value, and the amount of the unrealized gain or loss.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Available-for-Sale Securities</a:t>
            </a:r>
          </a:p>
        </p:txBody>
      </p:sp>
      <p:sp>
        <p:nvSpPr>
          <p:cNvPr id="24582" name="Text Box 10"/>
          <p:cNvSpPr txBox="1">
            <a:spLocks noChangeArrowheads="1"/>
          </p:cNvSpPr>
          <p:nvPr/>
        </p:nvSpPr>
        <p:spPr bwMode="auto">
          <a:xfrm>
            <a:off x="6858000" y="381000"/>
            <a:ext cx="1600200" cy="790575"/>
          </a:xfrm>
          <a:prstGeom prst="rect">
            <a:avLst/>
          </a:prstGeom>
          <a:solidFill>
            <a:schemeClr val="bg1"/>
          </a:solidFill>
          <a:ln w="28575"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dirty="0">
                <a:latin typeface="Liberation Sans" panose="020B0604020202020204"/>
              </a:rPr>
              <a:t>Debt Securities</a:t>
            </a:r>
          </a:p>
        </p:txBody>
      </p:sp>
      <p:sp>
        <p:nvSpPr>
          <p:cNvPr id="2458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pic>
        <p:nvPicPr>
          <p:cNvPr id="3" name="Picture 2"/>
          <p:cNvPicPr>
            <a:picLocks noChangeAspect="1"/>
          </p:cNvPicPr>
          <p:nvPr/>
        </p:nvPicPr>
        <p:blipFill>
          <a:blip r:embed="rId3"/>
          <a:stretch>
            <a:fillRect/>
          </a:stretch>
        </p:blipFill>
        <p:spPr>
          <a:xfrm>
            <a:off x="381000" y="3292619"/>
            <a:ext cx="8382000" cy="2727181"/>
          </a:xfrm>
          <a:prstGeom prst="rect">
            <a:avLst/>
          </a:prstGeom>
        </p:spPr>
      </p:pic>
      <p:sp>
        <p:nvSpPr>
          <p:cNvPr id="11" name="Rectangle 1"/>
          <p:cNvSpPr>
            <a:spLocks noChangeArrowheads="1"/>
          </p:cNvSpPr>
          <p:nvPr/>
        </p:nvSpPr>
        <p:spPr bwMode="auto">
          <a:xfrm>
            <a:off x="838200" y="6055656"/>
            <a:ext cx="59436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17-7</a:t>
            </a:r>
            <a:endParaRPr lang="en-US" altLang="en-US" sz="1200" dirty="0">
              <a:solidFill>
                <a:srgbClr val="006600"/>
              </a:solidFill>
              <a:latin typeface="Liberation Sans" panose="020B0604020202020204"/>
            </a:endParaRPr>
          </a:p>
          <a:p>
            <a:pPr algn="l"/>
            <a:r>
              <a:rPr lang="en-US" altLang="en-US" sz="1200" b="0" dirty="0">
                <a:solidFill>
                  <a:schemeClr val="tx1"/>
                </a:solidFill>
                <a:latin typeface="Liberation Sans" panose="020B0604020202020204"/>
              </a:rPr>
              <a:t>Computation of Fair Value </a:t>
            </a:r>
            <a:r>
              <a:rPr lang="en-US" altLang="en-US" sz="1200" b="0" dirty="0" smtClean="0">
                <a:solidFill>
                  <a:schemeClr val="tx1"/>
                </a:solidFill>
                <a:latin typeface="Liberation Sans" panose="020B0604020202020204"/>
              </a:rPr>
              <a:t>Adjustment—Available-for-Sale </a:t>
            </a:r>
            <a:r>
              <a:rPr lang="en-US" altLang="en-US" sz="1200" b="0" dirty="0">
                <a:solidFill>
                  <a:schemeClr val="tx1"/>
                </a:solidFill>
                <a:latin typeface="Liberation Sans" panose="020B0604020202020204"/>
              </a:rPr>
              <a:t>Securities (2017)</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609600" y="4288727"/>
            <a:ext cx="8153400" cy="932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b="0" dirty="0">
                <a:solidFill>
                  <a:schemeClr val="tx1"/>
                </a:solidFill>
                <a:latin typeface="Liberation Sans" panose="020B0604020202020204"/>
              </a:rPr>
              <a:t>Prepare the adjusting entry Herringshaw would make on December 31, </a:t>
            </a:r>
            <a:r>
              <a:rPr lang="en-US" altLang="en-US" sz="2100" b="0" dirty="0" smtClean="0">
                <a:solidFill>
                  <a:schemeClr val="tx1"/>
                </a:solidFill>
                <a:latin typeface="Liberation Sans" panose="020B0604020202020204"/>
              </a:rPr>
              <a:t>2017 </a:t>
            </a:r>
            <a:r>
              <a:rPr lang="en-US" altLang="en-US" sz="2100" b="0" dirty="0">
                <a:solidFill>
                  <a:schemeClr val="tx1"/>
                </a:solidFill>
                <a:latin typeface="Liberation Sans" panose="020B0604020202020204"/>
              </a:rPr>
              <a:t>to record the loss.</a:t>
            </a:r>
          </a:p>
        </p:txBody>
      </p:sp>
      <p:sp>
        <p:nvSpPr>
          <p:cNvPr id="1735688" name="Rectangle 8"/>
          <p:cNvSpPr>
            <a:spLocks noChangeArrowheads="1"/>
          </p:cNvSpPr>
          <p:nvPr/>
        </p:nvSpPr>
        <p:spPr bwMode="auto">
          <a:xfrm>
            <a:off x="609600" y="5303838"/>
            <a:ext cx="8305800" cy="944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31775" algn="l"/>
                <a:tab pos="682625" algn="l"/>
                <a:tab pos="6632575" algn="r"/>
                <a:tab pos="7778750" algn="r"/>
              </a:tabLst>
              <a:defRPr b="1">
                <a:solidFill>
                  <a:schemeClr val="folHlink"/>
                </a:solidFill>
                <a:latin typeface="Comic Sans MS" panose="030F0702030302020204" pitchFamily="66" charset="0"/>
              </a:defRPr>
            </a:lvl1pPr>
            <a:lvl2pPr marL="742950" indent="-285750">
              <a:tabLst>
                <a:tab pos="231775" algn="l"/>
                <a:tab pos="682625" algn="l"/>
                <a:tab pos="6632575" algn="r"/>
                <a:tab pos="7778750" algn="r"/>
              </a:tabLst>
              <a:defRPr b="1">
                <a:solidFill>
                  <a:schemeClr val="folHlink"/>
                </a:solidFill>
                <a:latin typeface="Comic Sans MS" panose="030F0702030302020204" pitchFamily="66" charset="0"/>
              </a:defRPr>
            </a:lvl2pPr>
            <a:lvl3pPr marL="1143000" indent="-228600">
              <a:tabLst>
                <a:tab pos="231775" algn="l"/>
                <a:tab pos="682625" algn="l"/>
                <a:tab pos="6632575" algn="r"/>
                <a:tab pos="7778750" algn="r"/>
              </a:tabLst>
              <a:defRPr b="1">
                <a:solidFill>
                  <a:schemeClr val="folHlink"/>
                </a:solidFill>
                <a:latin typeface="Comic Sans MS" panose="030F0702030302020204" pitchFamily="66" charset="0"/>
              </a:defRPr>
            </a:lvl3pPr>
            <a:lvl4pPr marL="1600200" indent="-228600">
              <a:tabLst>
                <a:tab pos="231775" algn="l"/>
                <a:tab pos="682625" algn="l"/>
                <a:tab pos="6632575" algn="r"/>
                <a:tab pos="7778750" algn="r"/>
              </a:tabLst>
              <a:defRPr b="1">
                <a:solidFill>
                  <a:schemeClr val="folHlink"/>
                </a:solidFill>
                <a:latin typeface="Comic Sans MS" panose="030F0702030302020204" pitchFamily="66" charset="0"/>
              </a:defRPr>
            </a:lvl4pPr>
            <a:lvl5pPr marL="2057400" indent="-228600">
              <a:tabLst>
                <a:tab pos="231775" algn="l"/>
                <a:tab pos="682625" algn="l"/>
                <a:tab pos="6632575" algn="r"/>
                <a:tab pos="77787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231775" algn="l"/>
                <a:tab pos="682625" algn="l"/>
                <a:tab pos="6632575" algn="r"/>
                <a:tab pos="77787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231775" algn="l"/>
                <a:tab pos="682625" algn="l"/>
                <a:tab pos="6632575" algn="r"/>
                <a:tab pos="77787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231775" algn="l"/>
                <a:tab pos="682625" algn="l"/>
                <a:tab pos="6632575" algn="r"/>
                <a:tab pos="77787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231775" algn="l"/>
                <a:tab pos="682625" algn="l"/>
                <a:tab pos="6632575" algn="r"/>
                <a:tab pos="7778750" algn="r"/>
              </a:tabLst>
              <a:defRPr b="1">
                <a:solidFill>
                  <a:schemeClr val="folHlink"/>
                </a:solidFill>
                <a:latin typeface="Comic Sans MS" panose="030F0702030302020204" pitchFamily="66" charset="0"/>
              </a:defRPr>
            </a:lvl9pPr>
          </a:lstStyle>
          <a:p>
            <a:pPr algn="l">
              <a:lnSpc>
                <a:spcPct val="120000"/>
              </a:lnSpc>
              <a:spcBef>
                <a:spcPts val="600"/>
              </a:spcBef>
            </a:pPr>
            <a:r>
              <a:rPr lang="en-US" altLang="en-US" sz="2100" b="0" dirty="0">
                <a:latin typeface="Liberation Sans" panose="020B0604020202020204"/>
              </a:rPr>
              <a:t>	Unrealized Holding Gain or Loss—Equity 	9,537</a:t>
            </a:r>
          </a:p>
          <a:p>
            <a:pPr algn="l">
              <a:lnSpc>
                <a:spcPct val="120000"/>
              </a:lnSpc>
              <a:spcBef>
                <a:spcPts val="600"/>
              </a:spcBef>
            </a:pPr>
            <a:r>
              <a:rPr lang="en-US" altLang="en-US" sz="2100" b="0" dirty="0">
                <a:latin typeface="Liberation Sans" panose="020B0604020202020204"/>
              </a:rPr>
              <a:t>		Fair Value </a:t>
            </a:r>
            <a:r>
              <a:rPr lang="en-US" altLang="en-US" sz="2100" b="0" dirty="0" smtClean="0">
                <a:latin typeface="Liberation Sans" panose="020B0604020202020204"/>
              </a:rPr>
              <a:t>Adjustment</a:t>
            </a:r>
            <a:r>
              <a:rPr lang="en-US" altLang="en-US" sz="2100" b="0" dirty="0">
                <a:latin typeface="Liberation Sans" panose="020B0604020202020204"/>
              </a:rPr>
              <a:t>		9,537</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Available-for-Sale Securities</a:t>
            </a:r>
          </a:p>
        </p:txBody>
      </p:sp>
      <p:sp>
        <p:nvSpPr>
          <p:cNvPr id="25606" name="Text Box 12"/>
          <p:cNvSpPr txBox="1">
            <a:spLocks noChangeArrowheads="1"/>
          </p:cNvSpPr>
          <p:nvPr/>
        </p:nvSpPr>
        <p:spPr bwMode="auto">
          <a:xfrm>
            <a:off x="6858000" y="381000"/>
            <a:ext cx="1600200" cy="790575"/>
          </a:xfrm>
          <a:prstGeom prst="rect">
            <a:avLst/>
          </a:prstGeom>
          <a:solidFill>
            <a:schemeClr val="bg1"/>
          </a:solidFill>
          <a:ln w="28575"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dirty="0">
                <a:latin typeface="Liberation Sans" panose="020B0604020202020204"/>
              </a:rPr>
              <a:t>Debt Securities</a:t>
            </a:r>
          </a:p>
        </p:txBody>
      </p:sp>
      <p:sp>
        <p:nvSpPr>
          <p:cNvPr id="2560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pic>
        <p:nvPicPr>
          <p:cNvPr id="10" name="Picture 9"/>
          <p:cNvPicPr>
            <a:picLocks noChangeAspect="1"/>
          </p:cNvPicPr>
          <p:nvPr/>
        </p:nvPicPr>
        <p:blipFill>
          <a:blip r:embed="rId3"/>
          <a:stretch>
            <a:fillRect/>
          </a:stretch>
        </p:blipFill>
        <p:spPr>
          <a:xfrm>
            <a:off x="381000" y="1307352"/>
            <a:ext cx="8382000" cy="2727181"/>
          </a:xfrm>
          <a:prstGeom prst="rect">
            <a:avLst/>
          </a:prstGeom>
        </p:spPr>
      </p:pic>
      <p:sp>
        <p:nvSpPr>
          <p:cNvPr id="11" name="Text Box 7"/>
          <p:cNvSpPr txBox="1">
            <a:spLocks noChangeArrowheads="1"/>
          </p:cNvSpPr>
          <p:nvPr/>
        </p:nvSpPr>
        <p:spPr bwMode="auto">
          <a:xfrm>
            <a:off x="7086600" y="1371600"/>
            <a:ext cx="1636987"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1200" dirty="0" smtClean="0">
                <a:solidFill>
                  <a:srgbClr val="006600"/>
                </a:solidFill>
                <a:latin typeface="Liberation Sans" panose="020B0604020202020204"/>
              </a:rPr>
              <a:t>ILLUSTRATION 17-7</a:t>
            </a:r>
            <a:endParaRPr lang="en-US" altLang="en-US" sz="1200" dirty="0">
              <a:solidFill>
                <a:srgbClr val="006600"/>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35688">
                                            <p:txEl>
                                              <p:pRg st="0" end="0"/>
                                            </p:txEl>
                                          </p:spTgt>
                                        </p:tgtEl>
                                        <p:attrNameLst>
                                          <p:attrName>style.visibility</p:attrName>
                                        </p:attrNameLst>
                                      </p:cBhvr>
                                      <p:to>
                                        <p:strVal val="visible"/>
                                      </p:to>
                                    </p:set>
                                    <p:animEffect transition="in" filter="wipe(left)">
                                      <p:cBhvr>
                                        <p:cTn id="7" dur="500"/>
                                        <p:tgtEl>
                                          <p:spTgt spid="17356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5688">
                                            <p:txEl>
                                              <p:pRg st="1" end="1"/>
                                            </p:txEl>
                                          </p:spTgt>
                                        </p:tgtEl>
                                        <p:attrNameLst>
                                          <p:attrName>style.visibility</p:attrName>
                                        </p:attrNameLst>
                                      </p:cBhvr>
                                      <p:to>
                                        <p:strVal val="visible"/>
                                      </p:to>
                                    </p:set>
                                    <p:animEffect transition="in" filter="wipe(left)">
                                      <p:cBhvr>
                                        <p:cTn id="12" dur="500"/>
                                        <p:tgtEl>
                                          <p:spTgt spid="17356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568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609600" y="1371600"/>
            <a:ext cx="8001000" cy="5524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70000"/>
              </a:spcBef>
            </a:pPr>
            <a:r>
              <a:rPr lang="en-US" altLang="en-US" sz="2800" dirty="0">
                <a:solidFill>
                  <a:srgbClr val="006600"/>
                </a:solidFill>
                <a:latin typeface="Liberation Sans" panose="020B0604020202020204"/>
              </a:rPr>
              <a:t>Sale of Available-for-Sale Securities</a:t>
            </a:r>
          </a:p>
        </p:txBody>
      </p:sp>
      <p:sp>
        <p:nvSpPr>
          <p:cNvPr id="26627" name="Rectangle 5"/>
          <p:cNvSpPr>
            <a:spLocks noChangeArrowheads="1"/>
          </p:cNvSpPr>
          <p:nvPr/>
        </p:nvSpPr>
        <p:spPr bwMode="auto">
          <a:xfrm>
            <a:off x="609600" y="2041525"/>
            <a:ext cx="8153400" cy="2438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28650" indent="-401638">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200" b="0" dirty="0">
                <a:solidFill>
                  <a:schemeClr val="tx1"/>
                </a:solidFill>
                <a:latin typeface="Liberation Sans" panose="020B0604020202020204"/>
              </a:rPr>
              <a:t>If company sells bonds before maturity date: </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It must make entries to remove from the Debt Investments account the amortized cost of bonds sold.</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Any realized gain or loss on sale is reported in the “Other” section of the income statement.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Available-for-Sale Securities</a:t>
            </a:r>
          </a:p>
        </p:txBody>
      </p:sp>
      <p:sp>
        <p:nvSpPr>
          <p:cNvPr id="26630" name="Text Box 8"/>
          <p:cNvSpPr txBox="1">
            <a:spLocks noChangeArrowheads="1"/>
          </p:cNvSpPr>
          <p:nvPr/>
        </p:nvSpPr>
        <p:spPr bwMode="auto">
          <a:xfrm>
            <a:off x="6858000" y="381000"/>
            <a:ext cx="1600200" cy="790575"/>
          </a:xfrm>
          <a:prstGeom prst="rect">
            <a:avLst/>
          </a:prstGeom>
          <a:solidFill>
            <a:schemeClr val="bg1"/>
          </a:solidFill>
          <a:ln w="28575"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dirty="0">
                <a:latin typeface="Liberation Sans" panose="020B0604020202020204"/>
              </a:rPr>
              <a:t>Debt Securities</a:t>
            </a:r>
          </a:p>
        </p:txBody>
      </p:sp>
      <p:sp>
        <p:nvSpPr>
          <p:cNvPr id="2663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609600" y="1371600"/>
            <a:ext cx="8153400" cy="13526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dirty="0" smtClean="0">
                <a:solidFill>
                  <a:schemeClr val="tx1"/>
                </a:solidFill>
                <a:latin typeface="Liberation Sans" panose="020B0604020202020204"/>
              </a:rPr>
              <a:t>Illustration: </a:t>
            </a:r>
            <a:r>
              <a:rPr lang="en-US" altLang="en-US" sz="2100" b="0" dirty="0">
                <a:solidFill>
                  <a:schemeClr val="tx1"/>
                </a:solidFill>
                <a:latin typeface="Liberation Sans" panose="020B0604020202020204"/>
              </a:rPr>
              <a:t>Herringshaw Corporation sold the Watson bonds (from </a:t>
            </a:r>
            <a:r>
              <a:rPr lang="en-US" altLang="en-US" sz="2100" b="0" dirty="0" smtClean="0">
                <a:solidFill>
                  <a:schemeClr val="tx1"/>
                </a:solidFill>
                <a:latin typeface="Liberation Sans" panose="020B0604020202020204"/>
              </a:rPr>
              <a:t>Illustration 17-7</a:t>
            </a:r>
            <a:r>
              <a:rPr lang="en-US" altLang="en-US" sz="2100" b="0" dirty="0">
                <a:solidFill>
                  <a:schemeClr val="tx1"/>
                </a:solidFill>
                <a:latin typeface="Liberation Sans" panose="020B0604020202020204"/>
              </a:rPr>
              <a:t>) on July 1, </a:t>
            </a:r>
            <a:r>
              <a:rPr lang="en-US" altLang="en-US" sz="2100" b="0" dirty="0" smtClean="0">
                <a:solidFill>
                  <a:schemeClr val="tx1"/>
                </a:solidFill>
                <a:latin typeface="Liberation Sans" panose="020B0604020202020204"/>
              </a:rPr>
              <a:t>2018, </a:t>
            </a:r>
            <a:r>
              <a:rPr lang="en-US" altLang="en-US" sz="2100" b="0" dirty="0">
                <a:solidFill>
                  <a:schemeClr val="tx1"/>
                </a:solidFill>
                <a:latin typeface="Liberation Sans" panose="020B0604020202020204"/>
              </a:rPr>
              <a:t>for $90,000, at which time it had an amortized cost of $94,214.  </a:t>
            </a:r>
          </a:p>
        </p:txBody>
      </p:sp>
      <p:sp>
        <p:nvSpPr>
          <p:cNvPr id="1737736" name="Rectangle 8"/>
          <p:cNvSpPr>
            <a:spLocks noChangeArrowheads="1"/>
          </p:cNvSpPr>
          <p:nvPr/>
        </p:nvSpPr>
        <p:spPr bwMode="auto">
          <a:xfrm>
            <a:off x="1066800" y="4887913"/>
            <a:ext cx="7467600" cy="13203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715000" algn="r"/>
                <a:tab pos="7150100" algn="r"/>
                <a:tab pos="7493000" algn="r"/>
              </a:tabLst>
              <a:defRPr b="1">
                <a:solidFill>
                  <a:schemeClr val="folHlink"/>
                </a:solidFill>
                <a:latin typeface="Comic Sans MS" panose="030F0702030302020204" pitchFamily="66" charset="0"/>
              </a:defRPr>
            </a:lvl1pPr>
            <a:lvl2pPr marL="742950" indent="-285750">
              <a:tabLst>
                <a:tab pos="5715000" algn="r"/>
                <a:tab pos="7150100" algn="r"/>
                <a:tab pos="7493000" algn="r"/>
              </a:tabLst>
              <a:defRPr b="1">
                <a:solidFill>
                  <a:schemeClr val="folHlink"/>
                </a:solidFill>
                <a:latin typeface="Comic Sans MS" panose="030F0702030302020204" pitchFamily="66" charset="0"/>
              </a:defRPr>
            </a:lvl2pPr>
            <a:lvl3pPr marL="1143000" indent="-228600">
              <a:tabLst>
                <a:tab pos="5715000" algn="r"/>
                <a:tab pos="7150100" algn="r"/>
                <a:tab pos="7493000" algn="r"/>
              </a:tabLst>
              <a:defRPr b="1">
                <a:solidFill>
                  <a:schemeClr val="folHlink"/>
                </a:solidFill>
                <a:latin typeface="Comic Sans MS" panose="030F0702030302020204" pitchFamily="66" charset="0"/>
              </a:defRPr>
            </a:lvl3pPr>
            <a:lvl4pPr marL="1600200" indent="-228600">
              <a:tabLst>
                <a:tab pos="5715000" algn="r"/>
                <a:tab pos="7150100" algn="r"/>
                <a:tab pos="7493000" algn="r"/>
              </a:tabLst>
              <a:defRPr b="1">
                <a:solidFill>
                  <a:schemeClr val="folHlink"/>
                </a:solidFill>
                <a:latin typeface="Comic Sans MS" panose="030F0702030302020204" pitchFamily="66" charset="0"/>
              </a:defRPr>
            </a:lvl4pPr>
            <a:lvl5pPr marL="2057400" indent="-228600">
              <a:tabLst>
                <a:tab pos="5715000" algn="r"/>
                <a:tab pos="7150100" algn="r"/>
                <a:tab pos="74930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715000" algn="r"/>
                <a:tab pos="7150100" algn="r"/>
                <a:tab pos="74930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715000" algn="r"/>
                <a:tab pos="7150100" algn="r"/>
                <a:tab pos="74930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715000" algn="r"/>
                <a:tab pos="7150100" algn="r"/>
                <a:tab pos="74930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715000" algn="r"/>
                <a:tab pos="7150100" algn="r"/>
                <a:tab pos="7493000" algn="r"/>
              </a:tabLst>
              <a:defRPr b="1">
                <a:solidFill>
                  <a:schemeClr val="folHlink"/>
                </a:solidFill>
                <a:latin typeface="Comic Sans MS" panose="030F0702030302020204" pitchFamily="66" charset="0"/>
              </a:defRPr>
            </a:lvl9pPr>
          </a:lstStyle>
          <a:p>
            <a:pPr algn="l">
              <a:lnSpc>
                <a:spcPct val="120000"/>
              </a:lnSpc>
              <a:spcBef>
                <a:spcPct val="10000"/>
              </a:spcBef>
            </a:pPr>
            <a:r>
              <a:rPr lang="en-US" altLang="en-US" sz="2100" b="0" dirty="0">
                <a:latin typeface="Liberation Sans" panose="020B0604020202020204"/>
              </a:rPr>
              <a:t>Cash 	90,000</a:t>
            </a:r>
          </a:p>
          <a:p>
            <a:pPr algn="l">
              <a:lnSpc>
                <a:spcPct val="120000"/>
              </a:lnSpc>
              <a:spcBef>
                <a:spcPct val="10000"/>
              </a:spcBef>
            </a:pPr>
            <a:r>
              <a:rPr lang="en-US" altLang="en-US" sz="2100" b="0" dirty="0">
                <a:latin typeface="Liberation Sans" panose="020B0604020202020204"/>
              </a:rPr>
              <a:t>Loss on Sale of Investments	4,214</a:t>
            </a:r>
          </a:p>
          <a:p>
            <a:pPr algn="l">
              <a:lnSpc>
                <a:spcPct val="120000"/>
              </a:lnSpc>
              <a:spcBef>
                <a:spcPct val="10000"/>
              </a:spcBef>
            </a:pPr>
            <a:r>
              <a:rPr lang="en-US" altLang="en-US" sz="2100" b="0" dirty="0">
                <a:latin typeface="Liberation Sans" panose="020B0604020202020204"/>
              </a:rPr>
              <a:t>	Debt Investments 		94,214</a:t>
            </a:r>
          </a:p>
        </p:txBody>
      </p:sp>
      <p:pic>
        <p:nvPicPr>
          <p:cNvPr id="2765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30" y="3124200"/>
            <a:ext cx="7292340" cy="1589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lnSpc>
                <a:spcPct val="115000"/>
              </a:lnSpc>
              <a:spcBef>
                <a:spcPct val="70000"/>
              </a:spcBef>
            </a:pPr>
            <a:r>
              <a:rPr lang="en-US" altLang="en-US" sz="3200" dirty="0">
                <a:solidFill>
                  <a:srgbClr val="006600"/>
                </a:solidFill>
                <a:latin typeface="Liberation Sans" panose="020B0604020202020204"/>
              </a:rPr>
              <a:t>Sale of Available-for-Sale Securities</a:t>
            </a:r>
          </a:p>
        </p:txBody>
      </p:sp>
      <p:sp>
        <p:nvSpPr>
          <p:cNvPr id="2765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11" name="Rectangle 1"/>
          <p:cNvSpPr>
            <a:spLocks noChangeArrowheads="1"/>
          </p:cNvSpPr>
          <p:nvPr/>
        </p:nvSpPr>
        <p:spPr bwMode="auto">
          <a:xfrm>
            <a:off x="5480424" y="2644607"/>
            <a:ext cx="28956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17-8</a:t>
            </a:r>
            <a:endParaRPr lang="en-US" altLang="en-US" sz="1200" dirty="0">
              <a:solidFill>
                <a:srgbClr val="006600"/>
              </a:solidFill>
              <a:latin typeface="Liberation Sans" panose="020B0604020202020204"/>
            </a:endParaRPr>
          </a:p>
          <a:p>
            <a:pPr algn="l"/>
            <a:r>
              <a:rPr lang="en-US" altLang="en-US" sz="1200" b="0" dirty="0">
                <a:solidFill>
                  <a:schemeClr val="tx1"/>
                </a:solidFill>
                <a:latin typeface="Liberation Sans" panose="020B0604020202020204"/>
              </a:rPr>
              <a:t>Computation of Loss on Sale of Bonds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37736">
                                            <p:txEl>
                                              <p:pRg st="0" end="0"/>
                                            </p:txEl>
                                          </p:spTgt>
                                        </p:tgtEl>
                                        <p:attrNameLst>
                                          <p:attrName>style.visibility</p:attrName>
                                        </p:attrNameLst>
                                      </p:cBhvr>
                                      <p:to>
                                        <p:strVal val="visible"/>
                                      </p:to>
                                    </p:set>
                                    <p:animEffect transition="in" filter="wipe(left)">
                                      <p:cBhvr>
                                        <p:cTn id="7" dur="500"/>
                                        <p:tgtEl>
                                          <p:spTgt spid="17377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7736">
                                            <p:txEl>
                                              <p:pRg st="1" end="1"/>
                                            </p:txEl>
                                          </p:spTgt>
                                        </p:tgtEl>
                                        <p:attrNameLst>
                                          <p:attrName>style.visibility</p:attrName>
                                        </p:attrNameLst>
                                      </p:cBhvr>
                                      <p:to>
                                        <p:strVal val="visible"/>
                                      </p:to>
                                    </p:set>
                                    <p:animEffect transition="in" filter="wipe(left)">
                                      <p:cBhvr>
                                        <p:cTn id="12" dur="500"/>
                                        <p:tgtEl>
                                          <p:spTgt spid="173773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37736">
                                            <p:txEl>
                                              <p:pRg st="2" end="2"/>
                                            </p:txEl>
                                          </p:spTgt>
                                        </p:tgtEl>
                                        <p:attrNameLst>
                                          <p:attrName>style.visibility</p:attrName>
                                        </p:attrNameLst>
                                      </p:cBhvr>
                                      <p:to>
                                        <p:strVal val="visible"/>
                                      </p:to>
                                    </p:set>
                                    <p:animEffect transition="in" filter="wipe(left)">
                                      <p:cBhvr>
                                        <p:cTn id="17" dur="500"/>
                                        <p:tgtEl>
                                          <p:spTgt spid="17377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773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ChangeArrowheads="1"/>
          </p:cNvSpPr>
          <p:nvPr/>
        </p:nvSpPr>
        <p:spPr bwMode="auto">
          <a:xfrm>
            <a:off x="609600" y="1371600"/>
            <a:ext cx="8153400" cy="17727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dirty="0" smtClean="0">
                <a:solidFill>
                  <a:schemeClr val="tx1"/>
                </a:solidFill>
                <a:latin typeface="Liberation Sans" panose="020B0604020202020204"/>
              </a:rPr>
              <a:t>Illustration: </a:t>
            </a:r>
            <a:r>
              <a:rPr lang="en-US" altLang="en-US" sz="2100" b="0" dirty="0" smtClean="0">
                <a:solidFill>
                  <a:schemeClr val="tx1"/>
                </a:solidFill>
                <a:latin typeface="Liberation Sans" panose="020B0604020202020204"/>
              </a:rPr>
              <a:t>Herringshaw </a:t>
            </a:r>
            <a:r>
              <a:rPr lang="en-US" altLang="en-US" sz="2100" b="0" dirty="0">
                <a:solidFill>
                  <a:schemeClr val="tx1"/>
                </a:solidFill>
                <a:latin typeface="Liberation Sans" panose="020B0604020202020204"/>
              </a:rPr>
              <a:t>reports this realized loss in the “Other expenses and losses” section of the income statement. Assuming no other purchases and sales of bonds in </a:t>
            </a:r>
            <a:r>
              <a:rPr lang="en-US" altLang="en-US" sz="2100" b="0" dirty="0" smtClean="0">
                <a:solidFill>
                  <a:schemeClr val="tx1"/>
                </a:solidFill>
                <a:latin typeface="Liberation Sans" panose="020B0604020202020204"/>
              </a:rPr>
              <a:t>2018, </a:t>
            </a:r>
            <a:r>
              <a:rPr lang="en-US" altLang="en-US" sz="2100" b="0" dirty="0">
                <a:solidFill>
                  <a:schemeClr val="tx1"/>
                </a:solidFill>
                <a:latin typeface="Liberation Sans" panose="020B0604020202020204"/>
              </a:rPr>
              <a:t>Herringshaw on December 31, </a:t>
            </a:r>
            <a:r>
              <a:rPr lang="en-US" altLang="en-US" sz="2100" b="0" dirty="0" smtClean="0">
                <a:solidFill>
                  <a:schemeClr val="tx1"/>
                </a:solidFill>
                <a:latin typeface="Liberation Sans" panose="020B0604020202020204"/>
              </a:rPr>
              <a:t>2018, </a:t>
            </a:r>
            <a:r>
              <a:rPr lang="en-US" altLang="en-US" sz="2100" b="0" dirty="0">
                <a:solidFill>
                  <a:schemeClr val="tx1"/>
                </a:solidFill>
                <a:latin typeface="Liberation Sans" panose="020B0604020202020204"/>
              </a:rPr>
              <a:t>prepares the information:</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868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lnSpc>
                <a:spcPct val="115000"/>
              </a:lnSpc>
              <a:spcBef>
                <a:spcPct val="70000"/>
              </a:spcBef>
            </a:pPr>
            <a:r>
              <a:rPr lang="en-US" altLang="en-US" sz="3200" dirty="0">
                <a:solidFill>
                  <a:srgbClr val="006600"/>
                </a:solidFill>
                <a:latin typeface="Liberation Sans" panose="020B0604020202020204"/>
              </a:rPr>
              <a:t>Sale of Available-for-Sale Securities</a:t>
            </a:r>
          </a:p>
        </p:txBody>
      </p:sp>
      <p:pic>
        <p:nvPicPr>
          <p:cNvPr id="2" name="Picture 1"/>
          <p:cNvPicPr>
            <a:picLocks noChangeAspect="1"/>
          </p:cNvPicPr>
          <p:nvPr/>
        </p:nvPicPr>
        <p:blipFill>
          <a:blip r:embed="rId3"/>
          <a:stretch>
            <a:fillRect/>
          </a:stretch>
        </p:blipFill>
        <p:spPr>
          <a:xfrm>
            <a:off x="380999" y="3352800"/>
            <a:ext cx="8382001" cy="2555091"/>
          </a:xfrm>
          <a:prstGeom prst="rect">
            <a:avLst/>
          </a:prstGeom>
        </p:spPr>
      </p:pic>
      <p:sp>
        <p:nvSpPr>
          <p:cNvPr id="11" name="Rectangle 1"/>
          <p:cNvSpPr>
            <a:spLocks noChangeArrowheads="1"/>
          </p:cNvSpPr>
          <p:nvPr/>
        </p:nvSpPr>
        <p:spPr bwMode="auto">
          <a:xfrm>
            <a:off x="345144" y="5955552"/>
            <a:ext cx="59436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17-9</a:t>
            </a:r>
            <a:endParaRPr lang="en-US" altLang="en-US" sz="1200" dirty="0">
              <a:solidFill>
                <a:srgbClr val="006600"/>
              </a:solidFill>
              <a:latin typeface="Liberation Sans" panose="020B0604020202020204"/>
            </a:endParaRPr>
          </a:p>
          <a:p>
            <a:pPr algn="l"/>
            <a:r>
              <a:rPr lang="en-US" altLang="en-US" sz="1200" b="0" dirty="0">
                <a:solidFill>
                  <a:schemeClr val="tx1"/>
                </a:solidFill>
                <a:latin typeface="Liberation Sans" panose="020B0604020202020204"/>
              </a:rPr>
              <a:t>Computation of Fair Value </a:t>
            </a:r>
            <a:r>
              <a:rPr lang="en-US" altLang="en-US" sz="1200" b="0" dirty="0" smtClean="0">
                <a:solidFill>
                  <a:schemeClr val="tx1"/>
                </a:solidFill>
                <a:latin typeface="Liberation Sans" panose="020B0604020202020204"/>
              </a:rPr>
              <a:t>Adjustment—Available-for-Sale Securities </a:t>
            </a:r>
            <a:r>
              <a:rPr lang="en-US" altLang="en-US" sz="1200" b="0" dirty="0">
                <a:solidFill>
                  <a:schemeClr val="tx1"/>
                </a:solidFill>
                <a:latin typeface="Liberation Sans" panose="020B0604020202020204"/>
              </a:rPr>
              <a:t>(</a:t>
            </a:r>
            <a:r>
              <a:rPr lang="en-US" altLang="en-US" sz="1200" b="0" dirty="0" smtClean="0">
                <a:solidFill>
                  <a:schemeClr val="tx1"/>
                </a:solidFill>
                <a:latin typeface="Liberation Sans" panose="020B0604020202020204"/>
              </a:rPr>
              <a:t>2018)</a:t>
            </a:r>
            <a:endParaRPr lang="en-US" altLang="en-US" sz="1200" b="0" dirty="0">
              <a:solidFill>
                <a:schemeClr val="tx1"/>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609600" y="1371600"/>
            <a:ext cx="8153400" cy="932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dirty="0" smtClean="0">
                <a:solidFill>
                  <a:schemeClr val="tx1"/>
                </a:solidFill>
                <a:latin typeface="Liberation Sans" panose="020B0604020202020204"/>
              </a:rPr>
              <a:t>Illustration: </a:t>
            </a:r>
            <a:r>
              <a:rPr lang="en-US" altLang="en-US" sz="2100" b="0" dirty="0" smtClean="0">
                <a:solidFill>
                  <a:schemeClr val="tx1"/>
                </a:solidFill>
                <a:latin typeface="Liberation Sans" panose="020B0604020202020204"/>
              </a:rPr>
              <a:t>Herringshaw </a:t>
            </a:r>
            <a:r>
              <a:rPr lang="en-US" altLang="en-US" sz="2100" b="0" dirty="0">
                <a:solidFill>
                  <a:schemeClr val="tx1"/>
                </a:solidFill>
                <a:latin typeface="Liberation Sans" panose="020B0604020202020204"/>
              </a:rPr>
              <a:t>records the following at December 31, </a:t>
            </a:r>
            <a:r>
              <a:rPr lang="en-US" altLang="en-US" sz="2100" b="0" dirty="0" smtClean="0">
                <a:solidFill>
                  <a:schemeClr val="tx1"/>
                </a:solidFill>
                <a:latin typeface="Liberation Sans" panose="020B0604020202020204"/>
              </a:rPr>
              <a:t>2018.</a:t>
            </a:r>
            <a:endParaRPr lang="en-US" altLang="en-US" sz="2100" b="0" dirty="0">
              <a:solidFill>
                <a:schemeClr val="tx1"/>
              </a:solidFill>
              <a:latin typeface="Liberation Sans" panose="020B0604020202020204"/>
            </a:endParaRPr>
          </a:p>
        </p:txBody>
      </p:sp>
      <p:sp>
        <p:nvSpPr>
          <p:cNvPr id="1741831" name="Rectangle 7"/>
          <p:cNvSpPr>
            <a:spLocks noChangeArrowheads="1"/>
          </p:cNvSpPr>
          <p:nvPr/>
        </p:nvSpPr>
        <p:spPr bwMode="auto">
          <a:xfrm>
            <a:off x="609600" y="5360988"/>
            <a:ext cx="8229600" cy="963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31775" algn="l"/>
                <a:tab pos="682625" algn="l"/>
                <a:tab pos="6632575" algn="r"/>
                <a:tab pos="7778750" algn="r"/>
              </a:tabLst>
              <a:defRPr b="1">
                <a:solidFill>
                  <a:schemeClr val="folHlink"/>
                </a:solidFill>
                <a:latin typeface="Comic Sans MS" panose="030F0702030302020204" pitchFamily="66" charset="0"/>
              </a:defRPr>
            </a:lvl1pPr>
            <a:lvl2pPr marL="742950" indent="-285750">
              <a:tabLst>
                <a:tab pos="231775" algn="l"/>
                <a:tab pos="682625" algn="l"/>
                <a:tab pos="6632575" algn="r"/>
                <a:tab pos="7778750" algn="r"/>
              </a:tabLst>
              <a:defRPr b="1">
                <a:solidFill>
                  <a:schemeClr val="folHlink"/>
                </a:solidFill>
                <a:latin typeface="Comic Sans MS" panose="030F0702030302020204" pitchFamily="66" charset="0"/>
              </a:defRPr>
            </a:lvl2pPr>
            <a:lvl3pPr marL="1143000" indent="-228600">
              <a:tabLst>
                <a:tab pos="231775" algn="l"/>
                <a:tab pos="682625" algn="l"/>
                <a:tab pos="6632575" algn="r"/>
                <a:tab pos="7778750" algn="r"/>
              </a:tabLst>
              <a:defRPr b="1">
                <a:solidFill>
                  <a:schemeClr val="folHlink"/>
                </a:solidFill>
                <a:latin typeface="Comic Sans MS" panose="030F0702030302020204" pitchFamily="66" charset="0"/>
              </a:defRPr>
            </a:lvl3pPr>
            <a:lvl4pPr marL="1600200" indent="-228600">
              <a:tabLst>
                <a:tab pos="231775" algn="l"/>
                <a:tab pos="682625" algn="l"/>
                <a:tab pos="6632575" algn="r"/>
                <a:tab pos="7778750" algn="r"/>
              </a:tabLst>
              <a:defRPr b="1">
                <a:solidFill>
                  <a:schemeClr val="folHlink"/>
                </a:solidFill>
                <a:latin typeface="Comic Sans MS" panose="030F0702030302020204" pitchFamily="66" charset="0"/>
              </a:defRPr>
            </a:lvl4pPr>
            <a:lvl5pPr marL="2057400" indent="-228600">
              <a:tabLst>
                <a:tab pos="231775" algn="l"/>
                <a:tab pos="682625" algn="l"/>
                <a:tab pos="6632575" algn="r"/>
                <a:tab pos="77787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231775" algn="l"/>
                <a:tab pos="682625" algn="l"/>
                <a:tab pos="6632575" algn="r"/>
                <a:tab pos="77787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231775" algn="l"/>
                <a:tab pos="682625" algn="l"/>
                <a:tab pos="6632575" algn="r"/>
                <a:tab pos="77787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231775" algn="l"/>
                <a:tab pos="682625" algn="l"/>
                <a:tab pos="6632575" algn="r"/>
                <a:tab pos="77787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231775" algn="l"/>
                <a:tab pos="682625" algn="l"/>
                <a:tab pos="6632575" algn="r"/>
                <a:tab pos="7778750" algn="r"/>
              </a:tabLst>
              <a:defRPr b="1">
                <a:solidFill>
                  <a:schemeClr val="folHlink"/>
                </a:solidFill>
                <a:latin typeface="Comic Sans MS" panose="030F0702030302020204" pitchFamily="66" charset="0"/>
              </a:defRPr>
            </a:lvl9pPr>
          </a:lstStyle>
          <a:p>
            <a:pPr algn="l">
              <a:lnSpc>
                <a:spcPct val="120000"/>
              </a:lnSpc>
              <a:spcBef>
                <a:spcPts val="600"/>
              </a:spcBef>
            </a:pPr>
            <a:r>
              <a:rPr lang="en-US" altLang="en-US" sz="2100" b="0" dirty="0">
                <a:latin typeface="Liberation Sans" panose="020B0604020202020204"/>
              </a:rPr>
              <a:t>Fair Value </a:t>
            </a:r>
            <a:r>
              <a:rPr lang="en-US" altLang="en-US" sz="2100" b="0" dirty="0" smtClean="0">
                <a:latin typeface="Liberation Sans" panose="020B0604020202020204"/>
              </a:rPr>
              <a:t>Adjustment</a:t>
            </a:r>
            <a:r>
              <a:rPr lang="en-US" altLang="en-US" sz="2100" b="0" dirty="0">
                <a:latin typeface="Liberation Sans" panose="020B0604020202020204"/>
              </a:rPr>
              <a:t>	4,537</a:t>
            </a:r>
          </a:p>
          <a:p>
            <a:pPr algn="l">
              <a:lnSpc>
                <a:spcPct val="120000"/>
              </a:lnSpc>
              <a:spcBef>
                <a:spcPts val="600"/>
              </a:spcBef>
            </a:pPr>
            <a:r>
              <a:rPr lang="en-US" altLang="en-US" sz="2100" b="0" dirty="0">
                <a:latin typeface="Liberation Sans" panose="020B0604020202020204"/>
              </a:rPr>
              <a:t>	Unrealized Holding Gain or Loss—Equity 		4,537</a:t>
            </a:r>
          </a:p>
        </p:txBody>
      </p:sp>
      <p:sp>
        <p:nvSpPr>
          <p:cNvPr id="29700" name="Text Box 13"/>
          <p:cNvSpPr txBox="1">
            <a:spLocks noChangeArrowheads="1"/>
          </p:cNvSpPr>
          <p:nvPr/>
        </p:nvSpPr>
        <p:spPr bwMode="auto">
          <a:xfrm>
            <a:off x="7162800" y="2195513"/>
            <a:ext cx="1636987"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1200" dirty="0" smtClean="0">
                <a:solidFill>
                  <a:srgbClr val="006600"/>
                </a:solidFill>
                <a:latin typeface="Liberation Sans" panose="020B0604020202020204"/>
              </a:rPr>
              <a:t>ILLUSTRATION 17-9</a:t>
            </a:r>
            <a:endParaRPr lang="en-US" altLang="en-US" sz="1200" dirty="0">
              <a:solidFill>
                <a:srgbClr val="006600"/>
              </a:solidFill>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970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11"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lnSpc>
                <a:spcPct val="115000"/>
              </a:lnSpc>
              <a:spcBef>
                <a:spcPct val="70000"/>
              </a:spcBef>
            </a:pPr>
            <a:r>
              <a:rPr lang="en-US" altLang="en-US" sz="3200" dirty="0">
                <a:solidFill>
                  <a:srgbClr val="006600"/>
                </a:solidFill>
                <a:latin typeface="Liberation Sans" panose="020B0604020202020204"/>
              </a:rPr>
              <a:t>Sale of Available-for-Sale Securities</a:t>
            </a:r>
          </a:p>
        </p:txBody>
      </p:sp>
      <p:pic>
        <p:nvPicPr>
          <p:cNvPr id="12" name="Picture 11"/>
          <p:cNvPicPr>
            <a:picLocks noChangeAspect="1"/>
          </p:cNvPicPr>
          <p:nvPr/>
        </p:nvPicPr>
        <p:blipFill>
          <a:blip r:embed="rId3"/>
          <a:stretch>
            <a:fillRect/>
          </a:stretch>
        </p:blipFill>
        <p:spPr>
          <a:xfrm>
            <a:off x="380999" y="2508624"/>
            <a:ext cx="8382001" cy="255509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831">
                                            <p:txEl>
                                              <p:pRg st="0" end="0"/>
                                            </p:txEl>
                                          </p:spTgt>
                                        </p:tgtEl>
                                        <p:attrNameLst>
                                          <p:attrName>style.visibility</p:attrName>
                                        </p:attrNameLst>
                                      </p:cBhvr>
                                      <p:to>
                                        <p:strVal val="visible"/>
                                      </p:to>
                                    </p:set>
                                    <p:animEffect transition="in" filter="wipe(left)">
                                      <p:cBhvr>
                                        <p:cTn id="7" dur="500"/>
                                        <p:tgtEl>
                                          <p:spTgt spid="17418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831">
                                            <p:txEl>
                                              <p:pRg st="1" end="1"/>
                                            </p:txEl>
                                          </p:spTgt>
                                        </p:tgtEl>
                                        <p:attrNameLst>
                                          <p:attrName>style.visibility</p:attrName>
                                        </p:attrNameLst>
                                      </p:cBhvr>
                                      <p:to>
                                        <p:strVal val="visible"/>
                                      </p:to>
                                    </p:set>
                                    <p:animEffect transition="in" filter="wipe(left)">
                                      <p:cBhvr>
                                        <p:cTn id="12" dur="500"/>
                                        <p:tgtEl>
                                          <p:spTgt spid="17418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3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609600" y="1371600"/>
            <a:ext cx="815340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800" dirty="0">
                <a:solidFill>
                  <a:srgbClr val="006600"/>
                </a:solidFill>
                <a:latin typeface="Liberation Sans" panose="020B0604020202020204"/>
              </a:rPr>
              <a:t>Financial Statement Presentation</a:t>
            </a:r>
          </a:p>
        </p:txBody>
      </p:sp>
      <p:sp>
        <p:nvSpPr>
          <p:cNvPr id="30723" name="Text Box 6"/>
          <p:cNvSpPr txBox="1">
            <a:spLocks noChangeArrowheads="1"/>
          </p:cNvSpPr>
          <p:nvPr/>
        </p:nvSpPr>
        <p:spPr bwMode="auto">
          <a:xfrm>
            <a:off x="6456828" y="1389528"/>
            <a:ext cx="217170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17-10</a:t>
            </a:r>
            <a:endParaRPr lang="en-US" altLang="en-US" sz="1200" dirty="0">
              <a:solidFill>
                <a:srgbClr val="006600"/>
              </a:solidFill>
              <a:latin typeface="Liberation Sans" panose="020B0604020202020204"/>
            </a:endParaRPr>
          </a:p>
          <a:p>
            <a:pPr algn="l"/>
            <a:r>
              <a:rPr lang="en-US" altLang="en-US" sz="1200" b="0" dirty="0">
                <a:solidFill>
                  <a:schemeClr val="tx1"/>
                </a:solidFill>
                <a:latin typeface="Liberation Sans" panose="020B0604020202020204"/>
              </a:rPr>
              <a:t>Reporting of Available-for-Sale Securities</a:t>
            </a:r>
          </a:p>
        </p:txBody>
      </p:sp>
      <p:pic>
        <p:nvPicPr>
          <p:cNvPr id="3072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2057876"/>
            <a:ext cx="7543800" cy="43429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Available-for-Sale Securities</a:t>
            </a:r>
          </a:p>
        </p:txBody>
      </p:sp>
      <p:sp>
        <p:nvSpPr>
          <p:cNvPr id="30727" name="Text Box 11"/>
          <p:cNvSpPr txBox="1">
            <a:spLocks noChangeArrowheads="1"/>
          </p:cNvSpPr>
          <p:nvPr/>
        </p:nvSpPr>
        <p:spPr bwMode="auto">
          <a:xfrm>
            <a:off x="6858000" y="381000"/>
            <a:ext cx="1600200" cy="790575"/>
          </a:xfrm>
          <a:prstGeom prst="rect">
            <a:avLst/>
          </a:prstGeom>
          <a:solidFill>
            <a:schemeClr val="bg1"/>
          </a:solidFill>
          <a:ln w="28575"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dirty="0">
                <a:latin typeface="Liberation Sans" panose="020B0604020202020204"/>
              </a:rPr>
              <a:t>Debt Securities</a:t>
            </a:r>
          </a:p>
        </p:txBody>
      </p:sp>
      <p:sp>
        <p:nvSpPr>
          <p:cNvPr id="3072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5" name="Rectangle 3"/>
          <p:cNvSpPr>
            <a:spLocks noChangeArrowheads="1"/>
          </p:cNvSpPr>
          <p:nvPr/>
        </p:nvSpPr>
        <p:spPr bwMode="auto">
          <a:xfrm>
            <a:off x="609600" y="1981200"/>
            <a:ext cx="7620000" cy="4035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spcBef>
                <a:spcPts val="1200"/>
              </a:spcBef>
              <a:defRPr/>
            </a:pPr>
            <a:r>
              <a:rPr lang="en-US" sz="2200" b="0" dirty="0">
                <a:solidFill>
                  <a:srgbClr val="000000"/>
                </a:solidFill>
                <a:latin typeface="Liberation Sans" panose="020B0604020202020204"/>
              </a:rPr>
              <a:t>Companies report </a:t>
            </a:r>
            <a:r>
              <a:rPr lang="en-US" sz="2200" dirty="0">
                <a:solidFill>
                  <a:srgbClr val="000000"/>
                </a:solidFill>
                <a:latin typeface="Liberation Sans" panose="020B0604020202020204"/>
              </a:rPr>
              <a:t>trading securities </a:t>
            </a:r>
            <a:r>
              <a:rPr lang="en-US" sz="2200" b="0" dirty="0">
                <a:solidFill>
                  <a:srgbClr val="000000"/>
                </a:solidFill>
                <a:latin typeface="Liberation Sans" panose="020B0604020202020204"/>
              </a:rPr>
              <a:t>at </a:t>
            </a:r>
          </a:p>
          <a:p>
            <a:pPr marL="801688" lvl="1" indent="-574675" algn="l">
              <a:lnSpc>
                <a:spcPct val="125000"/>
              </a:lnSpc>
              <a:spcBef>
                <a:spcPts val="1200"/>
              </a:spcBef>
              <a:buClr>
                <a:srgbClr val="CC0000"/>
              </a:buClr>
              <a:buSzPct val="80000"/>
              <a:buFont typeface="Wingdings" pitchFamily="2" charset="2"/>
              <a:buChar char="u"/>
              <a:defRPr/>
            </a:pPr>
            <a:r>
              <a:rPr lang="en-US" sz="2100" b="0" dirty="0">
                <a:solidFill>
                  <a:srgbClr val="000000"/>
                </a:solidFill>
                <a:latin typeface="Liberation Sans" panose="020B0604020202020204"/>
              </a:rPr>
              <a:t>fair value, with </a:t>
            </a:r>
          </a:p>
          <a:p>
            <a:pPr marL="801688" lvl="1" indent="-574675" algn="l">
              <a:lnSpc>
                <a:spcPct val="125000"/>
              </a:lnSpc>
              <a:spcBef>
                <a:spcPts val="1200"/>
              </a:spcBef>
              <a:buClr>
                <a:srgbClr val="CC0000"/>
              </a:buClr>
              <a:buSzPct val="80000"/>
              <a:buFont typeface="Wingdings" pitchFamily="2" charset="2"/>
              <a:buChar char="u"/>
              <a:defRPr/>
            </a:pPr>
            <a:r>
              <a:rPr lang="en-US" sz="2100" b="0" dirty="0">
                <a:solidFill>
                  <a:srgbClr val="000000"/>
                </a:solidFill>
                <a:latin typeface="Liberation Sans" panose="020B0604020202020204"/>
              </a:rPr>
              <a:t>unrealized holding gains and losses reported as part of net income.</a:t>
            </a:r>
          </a:p>
          <a:p>
            <a:pPr marL="457200" indent="-457200" algn="l">
              <a:lnSpc>
                <a:spcPct val="125000"/>
              </a:lnSpc>
              <a:spcBef>
                <a:spcPts val="1200"/>
              </a:spcBef>
              <a:buClr>
                <a:srgbClr val="800000"/>
              </a:buClr>
              <a:buSzPct val="95000"/>
              <a:buFont typeface="Wingdings" pitchFamily="2" charset="2"/>
              <a:buNone/>
              <a:defRPr/>
            </a:pPr>
            <a:r>
              <a:rPr lang="en-US" sz="2200" b="0" dirty="0">
                <a:solidFill>
                  <a:srgbClr val="000000"/>
                </a:solidFill>
                <a:latin typeface="Liberation Sans" panose="020B0604020202020204"/>
              </a:rPr>
              <a:t>Any discount or premium is amortized.</a:t>
            </a:r>
          </a:p>
          <a:p>
            <a:pPr algn="l">
              <a:lnSpc>
                <a:spcPct val="125000"/>
              </a:lnSpc>
              <a:spcBef>
                <a:spcPts val="1200"/>
              </a:spcBef>
              <a:buClr>
                <a:srgbClr val="800000"/>
              </a:buClr>
              <a:buSzPct val="95000"/>
              <a:buFont typeface="Wingdings" pitchFamily="2" charset="2"/>
              <a:buNone/>
              <a:defRPr/>
            </a:pPr>
            <a:r>
              <a:rPr lang="en-US" sz="2200" b="0" dirty="0">
                <a:solidFill>
                  <a:srgbClr val="000000"/>
                </a:solidFill>
                <a:latin typeface="Liberation Sans" panose="020B0604020202020204"/>
              </a:rPr>
              <a:t>A </a:t>
            </a:r>
            <a:r>
              <a:rPr lang="en-US" sz="2200" dirty="0">
                <a:solidFill>
                  <a:schemeClr val="tx2">
                    <a:lumMod val="50000"/>
                  </a:schemeClr>
                </a:solidFill>
                <a:latin typeface="Liberation Sans" panose="020B0604020202020204"/>
              </a:rPr>
              <a:t>holding gain or loss </a:t>
            </a:r>
            <a:r>
              <a:rPr lang="en-US" sz="2200" b="0" dirty="0">
                <a:solidFill>
                  <a:srgbClr val="000000"/>
                </a:solidFill>
                <a:latin typeface="Liberation Sans" panose="020B0604020202020204"/>
              </a:rPr>
              <a:t>is the net change in the fair value of a security from one period to another, exclusive of dividend or interest revenue recognized but not received.</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2773" name="Rectangle 6"/>
          <p:cNvSpPr>
            <a:spLocks noChangeArrowheads="1"/>
          </p:cNvSpPr>
          <p:nvPr/>
        </p:nvSpPr>
        <p:spPr bwMode="auto">
          <a:xfrm>
            <a:off x="609600" y="1371600"/>
            <a:ext cx="83820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Trading Securities </a:t>
            </a:r>
            <a:r>
              <a:rPr lang="en-US" altLang="en-US" sz="2800" dirty="0" smtClean="0">
                <a:solidFill>
                  <a:srgbClr val="CC0000"/>
                </a:solidFill>
                <a:latin typeface="Liberation Sans" panose="020B0604020202020204"/>
              </a:rPr>
              <a:t>(</a:t>
            </a:r>
            <a:r>
              <a:rPr lang="en-US" altLang="en-US" sz="2800" dirty="0">
                <a:solidFill>
                  <a:srgbClr val="CC0000"/>
                </a:solidFill>
                <a:latin typeface="Liberation Sans" panose="020B0604020202020204"/>
              </a:rPr>
              <a:t>Fair Value Through Net Income)</a:t>
            </a:r>
          </a:p>
        </p:txBody>
      </p:sp>
      <p:sp>
        <p:nvSpPr>
          <p:cNvPr id="3277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8"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INVESTMENT IN DEBT SECURITIES</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dirty="0" smtClean="0">
                <a:solidFill>
                  <a:srgbClr val="CC0000"/>
                </a:solidFill>
                <a:effectLst/>
                <a:latin typeface="Liberation Sans" panose="020B0604020202020204" pitchFamily="34" charset="0"/>
              </a:rPr>
              <a:t>Understand </a:t>
            </a:r>
            <a:r>
              <a:rPr lang="en-US" sz="1900" dirty="0">
                <a:solidFill>
                  <a:srgbClr val="CC0000"/>
                </a:solidFill>
                <a:effectLst/>
                <a:latin typeface="Liberation Sans" panose="020B0604020202020204" pitchFamily="34" charset="0"/>
              </a:rPr>
              <a:t>the accounting for investments in debt securities</a:t>
            </a:r>
            <a:r>
              <a:rPr lang="en-US" sz="1900" dirty="0" smtClean="0">
                <a:solidFill>
                  <a:srgbClr val="CC0000"/>
                </a:solidFill>
                <a:effectLst/>
                <a:latin typeface="Liberation Sans" panose="020B0604020202020204" pitchFamily="34" charset="0"/>
              </a:rPr>
              <a:t>.</a:t>
            </a:r>
            <a:endParaRPr lang="en-US" sz="1900" b="0" kern="1200" dirty="0" smtClean="0">
              <a:solidFill>
                <a:schemeClr val="tx1"/>
              </a:solidFill>
              <a:effectLst/>
              <a:latin typeface="Liberation Sans" panose="020B0604020202020204" pitchFamily="34" charset="0"/>
            </a:endParaRPr>
          </a:p>
          <a:p>
            <a:pPr marL="341313" indent="-341313">
              <a:lnSpc>
                <a:spcPct val="115000"/>
              </a:lnSpc>
              <a:spcBef>
                <a:spcPct val="45000"/>
              </a:spcBef>
              <a:buClr>
                <a:srgbClr val="CC0000"/>
              </a:buClr>
              <a:buSzTx/>
              <a:buAutoNum type="arabicPlain"/>
            </a:pPr>
            <a:r>
              <a:rPr lang="en-US" sz="1900" b="0" kern="1200" dirty="0" smtClean="0">
                <a:solidFill>
                  <a:schemeClr val="tx1"/>
                </a:solidFill>
                <a:effectLst/>
                <a:latin typeface="Liberation Sans" panose="020B0604020202020204" pitchFamily="34" charset="0"/>
              </a:rPr>
              <a:t>Understand </a:t>
            </a:r>
            <a:r>
              <a:rPr lang="en-US" sz="1900" b="0" kern="1200" dirty="0">
                <a:solidFill>
                  <a:schemeClr val="tx1"/>
                </a:solidFill>
                <a:effectLst/>
                <a:latin typeface="Liberation Sans" panose="020B0604020202020204" pitchFamily="34" charset="0"/>
              </a:rPr>
              <a:t>the accounting for investments in equity securities.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Explain the equity and consolidation methods of accounting.</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Evaluate other major issues related to investments in debt and equity securities.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5400" dirty="0" smtClean="0">
                <a:solidFill>
                  <a:schemeClr val="tx2">
                    <a:lumMod val="50000"/>
                  </a:schemeClr>
                </a:solidFill>
                <a:latin typeface="Liberation Sans" panose="020B0604020202020204" pitchFamily="34" charset="0"/>
              </a:rPr>
              <a:t>Investments</a:t>
            </a:r>
            <a:endParaRPr lang="en-US" altLang="en-US" sz="54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17</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35230585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09600" y="1371600"/>
            <a:ext cx="7620000" cy="1304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075"/>
              </a:spcBef>
            </a:pPr>
            <a:r>
              <a:rPr lang="en-US" altLang="en-US" sz="2100" dirty="0">
                <a:solidFill>
                  <a:schemeClr val="tx1"/>
                </a:solidFill>
                <a:latin typeface="Liberation Sans" panose="020B0604020202020204"/>
              </a:rPr>
              <a:t>Illustration: </a:t>
            </a:r>
            <a:r>
              <a:rPr lang="en-US" altLang="en-US" sz="2100" b="0" dirty="0" smtClean="0">
                <a:solidFill>
                  <a:schemeClr val="tx1"/>
                </a:solidFill>
                <a:latin typeface="Liberation Sans" panose="020B0604020202020204"/>
              </a:rPr>
              <a:t>On </a:t>
            </a:r>
            <a:r>
              <a:rPr lang="en-US" altLang="en-US" sz="2100" b="0" dirty="0">
                <a:solidFill>
                  <a:schemeClr val="tx1"/>
                </a:solidFill>
                <a:latin typeface="Liberation Sans" panose="020B0604020202020204"/>
              </a:rPr>
              <a:t>December 31, </a:t>
            </a:r>
            <a:r>
              <a:rPr lang="en-US" altLang="en-US" sz="2100" b="0" dirty="0" smtClean="0">
                <a:solidFill>
                  <a:schemeClr val="tx1"/>
                </a:solidFill>
                <a:latin typeface="Liberation Sans" panose="020B0604020202020204"/>
              </a:rPr>
              <a:t>2017, </a:t>
            </a:r>
            <a:r>
              <a:rPr lang="en-US" altLang="en-US" sz="2100" b="0" dirty="0">
                <a:solidFill>
                  <a:schemeClr val="tx1"/>
                </a:solidFill>
                <a:latin typeface="Liberation Sans" panose="020B0604020202020204"/>
              </a:rPr>
              <a:t>Koopmans Publishing Corporation determined its trading securities portfolio to be as follows:</a:t>
            </a:r>
          </a:p>
        </p:txBody>
      </p:sp>
      <p:sp>
        <p:nvSpPr>
          <p:cNvPr id="1650696"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Trading Securities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3797" name="Text Box 10"/>
          <p:cNvSpPr txBox="1">
            <a:spLocks noChangeArrowheads="1"/>
          </p:cNvSpPr>
          <p:nvPr/>
        </p:nvSpPr>
        <p:spPr bwMode="auto">
          <a:xfrm>
            <a:off x="6858000" y="381000"/>
            <a:ext cx="1600200" cy="790575"/>
          </a:xfrm>
          <a:prstGeom prst="rect">
            <a:avLst/>
          </a:prstGeom>
          <a:solidFill>
            <a:schemeClr val="bg1"/>
          </a:solidFill>
          <a:ln w="28575"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dirty="0">
                <a:latin typeface="Liberation Sans" panose="020B0604020202020204"/>
              </a:rPr>
              <a:t>Debt Securities</a:t>
            </a:r>
          </a:p>
        </p:txBody>
      </p:sp>
      <p:sp>
        <p:nvSpPr>
          <p:cNvPr id="33799" name="Text Box 7"/>
          <p:cNvSpPr txBox="1">
            <a:spLocks noChangeArrowheads="1"/>
          </p:cNvSpPr>
          <p:nvPr/>
        </p:nvSpPr>
        <p:spPr bwMode="auto">
          <a:xfrm>
            <a:off x="322728" y="5667517"/>
            <a:ext cx="3411072"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17-11</a:t>
            </a:r>
            <a:endParaRPr lang="en-US" altLang="en-US" sz="1200" dirty="0">
              <a:solidFill>
                <a:srgbClr val="006600"/>
              </a:solidFill>
              <a:latin typeface="Liberation Sans" panose="020B0604020202020204"/>
            </a:endParaRPr>
          </a:p>
          <a:p>
            <a:pPr algn="l"/>
            <a:r>
              <a:rPr lang="en-US" altLang="en-US" sz="1200" b="0" dirty="0">
                <a:latin typeface="Liberation Sans" panose="020B0604020202020204"/>
              </a:rPr>
              <a:t>Computation of Fair Value Adjustment—Trading Securities Portfolio (</a:t>
            </a:r>
            <a:r>
              <a:rPr lang="en-US" altLang="en-US" sz="1200" b="0" dirty="0" smtClean="0">
                <a:latin typeface="Liberation Sans" panose="020B0604020202020204"/>
              </a:rPr>
              <a:t>2017)</a:t>
            </a:r>
            <a:endParaRPr lang="en-US" altLang="en-US" sz="1200" dirty="0">
              <a:solidFill>
                <a:srgbClr val="800000"/>
              </a:solidFill>
              <a:latin typeface="Liberation Sans" panose="020B0604020202020204"/>
            </a:endParaRPr>
          </a:p>
        </p:txBody>
      </p:sp>
      <p:sp>
        <p:nvSpPr>
          <p:cNvPr id="3380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381000" y="2810631"/>
            <a:ext cx="8382000" cy="2828169"/>
          </a:xfrm>
          <a:prstGeom prst="rect">
            <a:avLst/>
          </a:prstGeom>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0" name="Rectangle 2"/>
          <p:cNvSpPr>
            <a:spLocks noChangeArrowheads="1"/>
          </p:cNvSpPr>
          <p:nvPr/>
        </p:nvSpPr>
        <p:spPr bwMode="auto">
          <a:xfrm>
            <a:off x="609600" y="1371600"/>
            <a:ext cx="8305800" cy="8645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080"/>
              </a:spcBef>
              <a:defRPr/>
            </a:pPr>
            <a:r>
              <a:rPr lang="en-US" sz="2100" dirty="0">
                <a:solidFill>
                  <a:schemeClr val="tx1"/>
                </a:solidFill>
                <a:latin typeface="Liberation Sans" panose="020B0604020202020204"/>
              </a:rPr>
              <a:t>Illustration</a:t>
            </a:r>
            <a:r>
              <a:rPr lang="en-US" sz="2100" b="0" dirty="0">
                <a:solidFill>
                  <a:schemeClr val="tx1"/>
                </a:solidFill>
                <a:latin typeface="Liberation Sans" panose="020B0604020202020204"/>
              </a:rPr>
              <a:t>: </a:t>
            </a:r>
            <a:r>
              <a:rPr lang="en-US" sz="2100" b="0" dirty="0" smtClean="0">
                <a:solidFill>
                  <a:schemeClr val="tx1"/>
                </a:solidFill>
                <a:latin typeface="Liberation Sans" panose="020B0604020202020204"/>
              </a:rPr>
              <a:t>At </a:t>
            </a:r>
            <a:r>
              <a:rPr lang="en-US" sz="2100" b="0" dirty="0">
                <a:solidFill>
                  <a:schemeClr val="tx1"/>
                </a:solidFill>
                <a:latin typeface="Liberation Sans" panose="020B0604020202020204"/>
              </a:rPr>
              <a:t>December 31, Koopmans Publishing makes an adjusting entry:</a:t>
            </a:r>
          </a:p>
        </p:txBody>
      </p:sp>
      <p:sp>
        <p:nvSpPr>
          <p:cNvPr id="1747975" name="Rectangle 7"/>
          <p:cNvSpPr>
            <a:spLocks noChangeArrowheads="1"/>
          </p:cNvSpPr>
          <p:nvPr/>
        </p:nvSpPr>
        <p:spPr bwMode="auto">
          <a:xfrm>
            <a:off x="533400" y="5383213"/>
            <a:ext cx="8229600" cy="9002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807200" algn="r"/>
                <a:tab pos="7950200" algn="r"/>
              </a:tabLst>
              <a:defRPr b="1">
                <a:solidFill>
                  <a:schemeClr val="folHlink"/>
                </a:solidFill>
                <a:latin typeface="Comic Sans MS" panose="030F0702030302020204" pitchFamily="66" charset="0"/>
              </a:defRPr>
            </a:lvl1pPr>
            <a:lvl2pPr marL="742950" indent="-285750">
              <a:tabLst>
                <a:tab pos="6807200" algn="r"/>
                <a:tab pos="7950200" algn="r"/>
              </a:tabLst>
              <a:defRPr b="1">
                <a:solidFill>
                  <a:schemeClr val="folHlink"/>
                </a:solidFill>
                <a:latin typeface="Comic Sans MS" panose="030F0702030302020204" pitchFamily="66" charset="0"/>
              </a:defRPr>
            </a:lvl2pPr>
            <a:lvl3pPr marL="1143000" indent="-228600">
              <a:tabLst>
                <a:tab pos="6807200" algn="r"/>
                <a:tab pos="7950200" algn="r"/>
              </a:tabLst>
              <a:defRPr b="1">
                <a:solidFill>
                  <a:schemeClr val="folHlink"/>
                </a:solidFill>
                <a:latin typeface="Comic Sans MS" panose="030F0702030302020204" pitchFamily="66" charset="0"/>
              </a:defRPr>
            </a:lvl3pPr>
            <a:lvl4pPr marL="1600200" indent="-228600">
              <a:tabLst>
                <a:tab pos="6807200" algn="r"/>
                <a:tab pos="7950200" algn="r"/>
              </a:tabLst>
              <a:defRPr b="1">
                <a:solidFill>
                  <a:schemeClr val="folHlink"/>
                </a:solidFill>
                <a:latin typeface="Comic Sans MS" panose="030F0702030302020204" pitchFamily="66" charset="0"/>
              </a:defRPr>
            </a:lvl4pPr>
            <a:lvl5pPr marL="2057400" indent="-228600">
              <a:tabLst>
                <a:tab pos="6807200" algn="r"/>
                <a:tab pos="7950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807200" algn="r"/>
                <a:tab pos="7950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807200" algn="r"/>
                <a:tab pos="7950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807200" algn="r"/>
                <a:tab pos="7950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807200" algn="r"/>
                <a:tab pos="7950200" algn="r"/>
              </a:tabLst>
              <a:defRPr b="1">
                <a:solidFill>
                  <a:schemeClr val="folHlink"/>
                </a:solidFill>
                <a:latin typeface="Comic Sans MS" panose="030F0702030302020204" pitchFamily="66" charset="0"/>
              </a:defRPr>
            </a:lvl9pPr>
          </a:lstStyle>
          <a:p>
            <a:pPr algn="l">
              <a:lnSpc>
                <a:spcPct val="120000"/>
              </a:lnSpc>
              <a:spcBef>
                <a:spcPct val="10000"/>
              </a:spcBef>
            </a:pPr>
            <a:r>
              <a:rPr lang="en-US" altLang="en-US" sz="2100" b="0" dirty="0">
                <a:latin typeface="Liberation Sans" panose="020B0604020202020204"/>
              </a:rPr>
              <a:t>Fair Value </a:t>
            </a:r>
            <a:r>
              <a:rPr lang="en-US" altLang="en-US" sz="2100" b="0" dirty="0" smtClean="0">
                <a:latin typeface="Liberation Sans" panose="020B0604020202020204"/>
              </a:rPr>
              <a:t>Adjustment</a:t>
            </a:r>
            <a:r>
              <a:rPr lang="en-US" altLang="en-US" sz="2100" b="0" dirty="0">
                <a:latin typeface="Liberation Sans" panose="020B0604020202020204"/>
              </a:rPr>
              <a:t>	3,750</a:t>
            </a:r>
          </a:p>
          <a:p>
            <a:pPr algn="l">
              <a:lnSpc>
                <a:spcPct val="120000"/>
              </a:lnSpc>
              <a:spcBef>
                <a:spcPct val="10000"/>
              </a:spcBef>
            </a:pPr>
            <a:r>
              <a:rPr lang="en-US" altLang="en-US" sz="2100" b="0" dirty="0">
                <a:latin typeface="Liberation Sans" panose="020B0604020202020204"/>
              </a:rPr>
              <a:t>	Unrealized Holding Gain or Loss—Income		3,750</a:t>
            </a:r>
          </a:p>
        </p:txBody>
      </p:sp>
      <p:sp>
        <p:nvSpPr>
          <p:cNvPr id="34821" name="Text Box 11"/>
          <p:cNvSpPr txBox="1">
            <a:spLocks noChangeArrowheads="1"/>
          </p:cNvSpPr>
          <p:nvPr/>
        </p:nvSpPr>
        <p:spPr bwMode="auto">
          <a:xfrm>
            <a:off x="7099326" y="2121648"/>
            <a:ext cx="172194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1200" dirty="0" smtClean="0">
                <a:solidFill>
                  <a:srgbClr val="006600"/>
                </a:solidFill>
                <a:latin typeface="Liberation Sans" panose="020B0604020202020204"/>
              </a:rPr>
              <a:t>ILLUSTRATION 17-11</a:t>
            </a:r>
            <a:endParaRPr lang="en-US" altLang="en-US" sz="1200" dirty="0">
              <a:solidFill>
                <a:srgbClr val="006600"/>
              </a:solidFill>
              <a:latin typeface="Liberation Sans" panose="020B0604020202020204"/>
            </a:endParaRPr>
          </a:p>
        </p:txBody>
      </p:sp>
      <p:sp>
        <p:nvSpPr>
          <p:cNvPr id="9"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Trading Securities</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4824" name="Text Box 10"/>
          <p:cNvSpPr txBox="1">
            <a:spLocks noChangeArrowheads="1"/>
          </p:cNvSpPr>
          <p:nvPr/>
        </p:nvSpPr>
        <p:spPr bwMode="auto">
          <a:xfrm>
            <a:off x="6858000" y="381000"/>
            <a:ext cx="1600200" cy="790575"/>
          </a:xfrm>
          <a:prstGeom prst="rect">
            <a:avLst/>
          </a:prstGeom>
          <a:solidFill>
            <a:schemeClr val="bg1"/>
          </a:solidFill>
          <a:ln w="28575"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dirty="0">
                <a:latin typeface="Liberation Sans" panose="020B0604020202020204"/>
              </a:rPr>
              <a:t>Debt Securities</a:t>
            </a:r>
          </a:p>
        </p:txBody>
      </p:sp>
      <p:sp>
        <p:nvSpPr>
          <p:cNvPr id="3482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pic>
        <p:nvPicPr>
          <p:cNvPr id="11" name="Picture 10"/>
          <p:cNvPicPr>
            <a:picLocks noChangeAspect="1"/>
          </p:cNvPicPr>
          <p:nvPr/>
        </p:nvPicPr>
        <p:blipFill>
          <a:blip r:embed="rId3"/>
          <a:stretch>
            <a:fillRect/>
          </a:stretch>
        </p:blipFill>
        <p:spPr>
          <a:xfrm>
            <a:off x="381000" y="2429631"/>
            <a:ext cx="8382000" cy="2828169"/>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7975">
                                            <p:txEl>
                                              <p:pRg st="0" end="0"/>
                                            </p:txEl>
                                          </p:spTgt>
                                        </p:tgtEl>
                                        <p:attrNameLst>
                                          <p:attrName>style.visibility</p:attrName>
                                        </p:attrNameLst>
                                      </p:cBhvr>
                                      <p:to>
                                        <p:strVal val="visible"/>
                                      </p:to>
                                    </p:set>
                                    <p:animEffect transition="in" filter="wipe(left)">
                                      <p:cBhvr>
                                        <p:cTn id="7" dur="500"/>
                                        <p:tgtEl>
                                          <p:spTgt spid="17479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7975">
                                            <p:txEl>
                                              <p:pRg st="1" end="1"/>
                                            </p:txEl>
                                          </p:spTgt>
                                        </p:tgtEl>
                                        <p:attrNameLst>
                                          <p:attrName>style.visibility</p:attrName>
                                        </p:attrNameLst>
                                      </p:cBhvr>
                                      <p:to>
                                        <p:strVal val="visible"/>
                                      </p:to>
                                    </p:set>
                                    <p:animEffect transition="in" filter="wipe(left)">
                                      <p:cBhvr>
                                        <p:cTn id="12" dur="500"/>
                                        <p:tgtEl>
                                          <p:spTgt spid="17479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797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2" name="Rectangle 2"/>
          <p:cNvSpPr>
            <a:spLocks noChangeArrowheads="1"/>
          </p:cNvSpPr>
          <p:nvPr/>
        </p:nvSpPr>
        <p:spPr bwMode="auto">
          <a:xfrm>
            <a:off x="609600" y="1371600"/>
            <a:ext cx="8077200" cy="4289425"/>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lnSpc>
                <a:spcPct val="125000"/>
              </a:lnSpc>
              <a:spcBef>
                <a:spcPts val="1080"/>
              </a:spcBef>
              <a:buClr>
                <a:schemeClr val="accent2"/>
              </a:buClr>
              <a:buSzPct val="75000"/>
              <a:buFont typeface="Wingdings" pitchFamily="2" charset="2"/>
              <a:buNone/>
              <a:defRPr/>
            </a:pPr>
            <a:r>
              <a:rPr lang="en-US" sz="2100" dirty="0">
                <a:solidFill>
                  <a:schemeClr val="tx1"/>
                </a:solidFill>
                <a:latin typeface="Liberation Sans" panose="020B0604020202020204"/>
              </a:rPr>
              <a:t>Illustration:</a:t>
            </a:r>
            <a:r>
              <a:rPr lang="en-US" sz="2100" b="0" dirty="0">
                <a:solidFill>
                  <a:schemeClr val="tx1"/>
                </a:solidFill>
                <a:latin typeface="Liberation Sans" panose="020B0604020202020204"/>
              </a:rPr>
              <a:t> </a:t>
            </a:r>
            <a:r>
              <a:rPr lang="en-US" sz="2100" dirty="0">
                <a:solidFill>
                  <a:schemeClr val="tx1"/>
                </a:solidFill>
                <a:latin typeface="Liberation Sans" panose="020B0604020202020204"/>
              </a:rPr>
              <a:t>(Trading Securities</a:t>
            </a:r>
            <a:r>
              <a:rPr lang="en-US" sz="2100" dirty="0" smtClean="0">
                <a:solidFill>
                  <a:schemeClr val="tx1"/>
                </a:solidFill>
                <a:latin typeface="Liberation Sans" panose="020B0604020202020204"/>
              </a:rPr>
              <a:t>) </a:t>
            </a:r>
            <a:r>
              <a:rPr lang="en-US" sz="2100" b="0" dirty="0">
                <a:solidFill>
                  <a:schemeClr val="tx1"/>
                </a:solidFill>
                <a:latin typeface="Liberation Sans" panose="020B0604020202020204"/>
              </a:rPr>
              <a:t>Hendricks Corporation purchased trading investment bonds for $50,000 at par. At December 31, Hendricks received annual interest of $2,000, and the fair value of the bonds was $47,400. </a:t>
            </a:r>
          </a:p>
          <a:p>
            <a:pPr indent="6350" algn="l">
              <a:lnSpc>
                <a:spcPct val="125000"/>
              </a:lnSpc>
              <a:spcBef>
                <a:spcPts val="1080"/>
              </a:spcBef>
              <a:buClr>
                <a:schemeClr val="accent2"/>
              </a:buClr>
              <a:buSzPct val="75000"/>
              <a:buFont typeface="Wingdings" pitchFamily="2" charset="2"/>
              <a:buNone/>
              <a:defRPr/>
            </a:pPr>
            <a:r>
              <a:rPr lang="en-US" sz="2100" dirty="0">
                <a:solidFill>
                  <a:schemeClr val="tx1"/>
                </a:solidFill>
                <a:latin typeface="Liberation Sans" panose="020B0604020202020204"/>
              </a:rPr>
              <a:t>Instructions:</a:t>
            </a:r>
          </a:p>
          <a:p>
            <a:pPr marL="801688" lvl="1" indent="-574675" algn="l">
              <a:lnSpc>
                <a:spcPct val="125000"/>
              </a:lnSpc>
              <a:spcBef>
                <a:spcPts val="1080"/>
              </a:spcBef>
              <a:buSzPct val="100000"/>
              <a:buFont typeface="+mj-lt"/>
              <a:buAutoNum type="alphaLcParenR"/>
              <a:defRPr/>
            </a:pPr>
            <a:r>
              <a:rPr lang="en-US" sz="2100" b="0" dirty="0">
                <a:solidFill>
                  <a:schemeClr val="tx1"/>
                </a:solidFill>
                <a:latin typeface="Liberation Sans" panose="020B0604020202020204"/>
              </a:rPr>
              <a:t>Prepare the journal entry for the purchase of the investment. </a:t>
            </a:r>
          </a:p>
          <a:p>
            <a:pPr marL="801688" lvl="1" indent="-574675" algn="l">
              <a:lnSpc>
                <a:spcPct val="125000"/>
              </a:lnSpc>
              <a:spcBef>
                <a:spcPts val="1080"/>
              </a:spcBef>
              <a:buSzPct val="100000"/>
              <a:buFont typeface="+mj-lt"/>
              <a:buAutoNum type="alphaLcParenR"/>
              <a:defRPr/>
            </a:pPr>
            <a:r>
              <a:rPr lang="en-US" sz="2100" b="0" dirty="0">
                <a:solidFill>
                  <a:schemeClr val="tx1"/>
                </a:solidFill>
                <a:latin typeface="Liberation Sans" panose="020B0604020202020204"/>
              </a:rPr>
              <a:t>Prepare the journal entry for the interest received.</a:t>
            </a:r>
          </a:p>
          <a:p>
            <a:pPr marL="801688" lvl="1" indent="-574675" algn="l">
              <a:lnSpc>
                <a:spcPct val="125000"/>
              </a:lnSpc>
              <a:spcBef>
                <a:spcPts val="1080"/>
              </a:spcBef>
              <a:buSzPct val="100000"/>
              <a:buFont typeface="+mj-lt"/>
              <a:buAutoNum type="alphaLcParenR"/>
              <a:defRPr/>
            </a:pPr>
            <a:r>
              <a:rPr lang="en-US" sz="2100" b="0" dirty="0">
                <a:solidFill>
                  <a:schemeClr val="tx1"/>
                </a:solidFill>
                <a:latin typeface="Liberation Sans" panose="020B0604020202020204"/>
              </a:rPr>
              <a:t>Prepare the journal entry for the fair value adjustment.</a:t>
            </a:r>
          </a:p>
        </p:txBody>
      </p:sp>
      <p:sp>
        <p:nvSpPr>
          <p:cNvPr id="6"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Trading Securities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5845" name="Text Box 10"/>
          <p:cNvSpPr txBox="1">
            <a:spLocks noChangeArrowheads="1"/>
          </p:cNvSpPr>
          <p:nvPr/>
        </p:nvSpPr>
        <p:spPr bwMode="auto">
          <a:xfrm>
            <a:off x="6858000" y="381000"/>
            <a:ext cx="1600200" cy="790575"/>
          </a:xfrm>
          <a:prstGeom prst="rect">
            <a:avLst/>
          </a:prstGeom>
          <a:solidFill>
            <a:schemeClr val="bg1"/>
          </a:solidFill>
          <a:ln w="28575"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dirty="0">
                <a:latin typeface="Liberation Sans" panose="020B0604020202020204"/>
              </a:rPr>
              <a:t>Debt Securities</a:t>
            </a:r>
          </a:p>
        </p:txBody>
      </p:sp>
      <p:sp>
        <p:nvSpPr>
          <p:cNvPr id="3584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09600" y="1371600"/>
            <a:ext cx="8077200" cy="2109788"/>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lnSpc>
                <a:spcPct val="125000"/>
              </a:lnSpc>
              <a:spcBef>
                <a:spcPts val="1080"/>
              </a:spcBef>
              <a:buClr>
                <a:schemeClr val="accent2"/>
              </a:buClr>
              <a:buSzPct val="75000"/>
              <a:buFont typeface="Wingdings" pitchFamily="2" charset="2"/>
              <a:buNone/>
            </a:pPr>
            <a:r>
              <a:rPr lang="en-US" altLang="en-US" sz="2100" dirty="0">
                <a:solidFill>
                  <a:schemeClr val="tx1"/>
                </a:solidFill>
                <a:latin typeface="Liberation Sans" panose="020B0604020202020204"/>
              </a:rPr>
              <a:t>Illustration: (Trading Securities) </a:t>
            </a:r>
            <a:r>
              <a:rPr lang="en-US" altLang="en-US" sz="2100" b="0" dirty="0">
                <a:solidFill>
                  <a:schemeClr val="tx1"/>
                </a:solidFill>
                <a:latin typeface="Liberation Sans" panose="020B0604020202020204"/>
              </a:rPr>
              <a:t>Hendricks Corporation purchased trading investment bonds for $50,000 at par. At December 31, Hendricks received annual interest of $2,000, and the fair value of the bonds was $47,400. </a:t>
            </a:r>
            <a:r>
              <a:rPr lang="en-US" altLang="en-US" sz="2100" dirty="0">
                <a:solidFill>
                  <a:schemeClr val="tx1"/>
                </a:solidFill>
                <a:latin typeface="Liberation Sans" panose="020B0604020202020204"/>
              </a:rPr>
              <a:t> Prepare the journal entry for the purchase of the investment. </a:t>
            </a:r>
          </a:p>
        </p:txBody>
      </p:sp>
      <p:sp>
        <p:nvSpPr>
          <p:cNvPr id="6"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Trading Securities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6869" name="Text Box 10"/>
          <p:cNvSpPr txBox="1">
            <a:spLocks noChangeArrowheads="1"/>
          </p:cNvSpPr>
          <p:nvPr/>
        </p:nvSpPr>
        <p:spPr bwMode="auto">
          <a:xfrm>
            <a:off x="6858000" y="381000"/>
            <a:ext cx="1600200" cy="790575"/>
          </a:xfrm>
          <a:prstGeom prst="rect">
            <a:avLst/>
          </a:prstGeom>
          <a:solidFill>
            <a:schemeClr val="bg1"/>
          </a:solidFill>
          <a:ln w="28575"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dirty="0">
                <a:latin typeface="Liberation Sans" panose="020B0604020202020204"/>
              </a:rPr>
              <a:t>Debt Securities</a:t>
            </a:r>
          </a:p>
        </p:txBody>
      </p:sp>
      <p:sp>
        <p:nvSpPr>
          <p:cNvPr id="9" name="Rectangle 4"/>
          <p:cNvSpPr>
            <a:spLocks noChangeArrowheads="1"/>
          </p:cNvSpPr>
          <p:nvPr/>
        </p:nvSpPr>
        <p:spPr bwMode="auto">
          <a:xfrm>
            <a:off x="533400" y="3629025"/>
            <a:ext cx="8153400" cy="94230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lnSpc>
                <a:spcPct val="120000"/>
              </a:lnSpc>
              <a:spcBef>
                <a:spcPts val="600"/>
              </a:spcBef>
              <a:buSzPct val="100000"/>
              <a:tabLst>
                <a:tab pos="463550" algn="l"/>
                <a:tab pos="914400" algn="l"/>
                <a:tab pos="6291263" algn="r"/>
                <a:tab pos="7602538" algn="r"/>
              </a:tabLst>
              <a:defRPr/>
            </a:pPr>
            <a:r>
              <a:rPr lang="en-US" sz="2100" b="0" dirty="0">
                <a:solidFill>
                  <a:schemeClr val="bg2">
                    <a:lumMod val="85000"/>
                    <a:lumOff val="15000"/>
                  </a:schemeClr>
                </a:solidFill>
                <a:latin typeface="Liberation Sans" panose="020B0604020202020204"/>
                <a:cs typeface="Times" pitchFamily="18" charset="0"/>
              </a:rPr>
              <a:t>	Debt </a:t>
            </a:r>
            <a:r>
              <a:rPr lang="en-US" sz="2100" b="0" dirty="0" smtClean="0">
                <a:solidFill>
                  <a:schemeClr val="bg2">
                    <a:lumMod val="85000"/>
                    <a:lumOff val="15000"/>
                  </a:schemeClr>
                </a:solidFill>
                <a:latin typeface="Liberation Sans" panose="020B0604020202020204"/>
                <a:cs typeface="Times" pitchFamily="18" charset="0"/>
              </a:rPr>
              <a:t>Investments</a:t>
            </a:r>
            <a:r>
              <a:rPr lang="en-US" sz="2100" b="0" dirty="0">
                <a:solidFill>
                  <a:schemeClr val="bg2">
                    <a:lumMod val="85000"/>
                    <a:lumOff val="15000"/>
                  </a:schemeClr>
                </a:solidFill>
                <a:latin typeface="Liberation Sans" panose="020B0604020202020204"/>
                <a:cs typeface="Times" pitchFamily="18" charset="0"/>
              </a:rPr>
              <a:t>	50,000</a:t>
            </a:r>
          </a:p>
          <a:p>
            <a:pPr lvl="1" algn="l">
              <a:lnSpc>
                <a:spcPct val="120000"/>
              </a:lnSpc>
              <a:spcBef>
                <a:spcPts val="600"/>
              </a:spcBef>
              <a:buClr>
                <a:schemeClr val="accent2"/>
              </a:buClr>
              <a:buSzPct val="75000"/>
              <a:tabLst>
                <a:tab pos="463550" algn="l"/>
                <a:tab pos="914400" algn="l"/>
                <a:tab pos="6291263" algn="r"/>
                <a:tab pos="7602538" algn="r"/>
              </a:tabLst>
              <a:defRPr/>
            </a:pPr>
            <a:r>
              <a:rPr lang="en-US" sz="2100" b="0" dirty="0">
                <a:solidFill>
                  <a:schemeClr val="bg2"/>
                </a:solidFill>
                <a:latin typeface="Liberation Sans" panose="020B0604020202020204"/>
                <a:cs typeface="Times" pitchFamily="18" charset="0"/>
              </a:rPr>
              <a:t>		Cash</a:t>
            </a:r>
            <a:r>
              <a:rPr lang="en-US" sz="2100" b="0" dirty="0">
                <a:solidFill>
                  <a:schemeClr val="bg2"/>
                </a:solidFill>
                <a:latin typeface="Liberation Sans" panose="020B0604020202020204"/>
              </a:rPr>
              <a:t> 		50,000</a:t>
            </a:r>
          </a:p>
        </p:txBody>
      </p:sp>
      <p:sp>
        <p:nvSpPr>
          <p:cNvPr id="3687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09600" y="1371600"/>
            <a:ext cx="8077200" cy="2109788"/>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lnSpc>
                <a:spcPct val="125000"/>
              </a:lnSpc>
              <a:spcBef>
                <a:spcPts val="1080"/>
              </a:spcBef>
              <a:buClr>
                <a:schemeClr val="accent2"/>
              </a:buClr>
              <a:buSzPct val="75000"/>
              <a:buFont typeface="Wingdings" pitchFamily="2" charset="2"/>
              <a:buNone/>
            </a:pPr>
            <a:r>
              <a:rPr lang="en-US" altLang="en-US" sz="2100" dirty="0">
                <a:solidFill>
                  <a:schemeClr val="tx1"/>
                </a:solidFill>
                <a:latin typeface="Liberation Sans" panose="020B0604020202020204"/>
              </a:rPr>
              <a:t>Illustration: (Trading Securities) </a:t>
            </a:r>
            <a:r>
              <a:rPr lang="en-US" altLang="en-US" sz="2100" b="0" dirty="0">
                <a:solidFill>
                  <a:schemeClr val="tx1"/>
                </a:solidFill>
                <a:latin typeface="Liberation Sans" panose="020B0604020202020204"/>
              </a:rPr>
              <a:t>Hendricks Corporation purchased trading investment bonds for $50,000 at par. At December 31, Hendricks received annual interest of $2,000, and the fair value of the bonds was $47,400.  </a:t>
            </a:r>
            <a:r>
              <a:rPr lang="en-US" altLang="en-US" sz="2100" dirty="0">
                <a:solidFill>
                  <a:schemeClr val="tx1"/>
                </a:solidFill>
                <a:latin typeface="Liberation Sans" panose="020B0604020202020204"/>
              </a:rPr>
              <a:t>Prepare the journal entry for the interest received. </a:t>
            </a:r>
          </a:p>
        </p:txBody>
      </p:sp>
      <p:sp>
        <p:nvSpPr>
          <p:cNvPr id="6"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Trading Securities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7893" name="Text Box 10"/>
          <p:cNvSpPr txBox="1">
            <a:spLocks noChangeArrowheads="1"/>
          </p:cNvSpPr>
          <p:nvPr/>
        </p:nvSpPr>
        <p:spPr bwMode="auto">
          <a:xfrm>
            <a:off x="6858000" y="381000"/>
            <a:ext cx="1600200" cy="790575"/>
          </a:xfrm>
          <a:prstGeom prst="rect">
            <a:avLst/>
          </a:prstGeom>
          <a:solidFill>
            <a:schemeClr val="bg1"/>
          </a:solidFill>
          <a:ln w="28575"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dirty="0">
                <a:latin typeface="Liberation Sans" panose="020B0604020202020204"/>
              </a:rPr>
              <a:t>Debt Securities</a:t>
            </a:r>
          </a:p>
        </p:txBody>
      </p:sp>
      <p:sp>
        <p:nvSpPr>
          <p:cNvPr id="9" name="Rectangle 4"/>
          <p:cNvSpPr>
            <a:spLocks noChangeArrowheads="1"/>
          </p:cNvSpPr>
          <p:nvPr/>
        </p:nvSpPr>
        <p:spPr bwMode="auto">
          <a:xfrm>
            <a:off x="533400" y="3629025"/>
            <a:ext cx="8153400" cy="906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lnSpc>
                <a:spcPct val="120000"/>
              </a:lnSpc>
              <a:spcBef>
                <a:spcPts val="600"/>
              </a:spcBef>
              <a:buSzPct val="100000"/>
              <a:tabLst>
                <a:tab pos="463550" algn="l"/>
                <a:tab pos="914400" algn="l"/>
                <a:tab pos="6291263" algn="r"/>
                <a:tab pos="7602538" algn="r"/>
              </a:tabLst>
              <a:defRPr/>
            </a:pPr>
            <a:r>
              <a:rPr lang="en-US" sz="2100" b="0" dirty="0">
                <a:solidFill>
                  <a:schemeClr val="bg2">
                    <a:lumMod val="85000"/>
                    <a:lumOff val="15000"/>
                  </a:schemeClr>
                </a:solidFill>
                <a:latin typeface="Liberation Sans" panose="020B0604020202020204"/>
                <a:cs typeface="Times" pitchFamily="18" charset="0"/>
              </a:rPr>
              <a:t>	Cash	2,000</a:t>
            </a:r>
          </a:p>
          <a:p>
            <a:pPr lvl="1" algn="l">
              <a:lnSpc>
                <a:spcPct val="120000"/>
              </a:lnSpc>
              <a:spcBef>
                <a:spcPts val="600"/>
              </a:spcBef>
              <a:buClr>
                <a:schemeClr val="accent2"/>
              </a:buClr>
              <a:buSzPct val="75000"/>
              <a:tabLst>
                <a:tab pos="463550" algn="l"/>
                <a:tab pos="914400" algn="l"/>
                <a:tab pos="6291263" algn="r"/>
                <a:tab pos="7602538" algn="r"/>
              </a:tabLst>
              <a:defRPr/>
            </a:pPr>
            <a:r>
              <a:rPr lang="en-US" sz="2100" b="0" dirty="0">
                <a:solidFill>
                  <a:schemeClr val="bg2"/>
                </a:solidFill>
                <a:latin typeface="Liberation Sans" panose="020B0604020202020204"/>
                <a:cs typeface="Times" pitchFamily="18" charset="0"/>
              </a:rPr>
              <a:t>		Interest Revenue</a:t>
            </a:r>
            <a:r>
              <a:rPr lang="en-US" sz="2100" b="0" dirty="0">
                <a:solidFill>
                  <a:schemeClr val="bg2"/>
                </a:solidFill>
                <a:latin typeface="Liberation Sans" panose="020B0604020202020204"/>
              </a:rPr>
              <a:t> 		2,000</a:t>
            </a:r>
          </a:p>
        </p:txBody>
      </p:sp>
      <p:sp>
        <p:nvSpPr>
          <p:cNvPr id="3789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1</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09600" y="1371600"/>
            <a:ext cx="8077200" cy="2643188"/>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lnSpc>
                <a:spcPct val="125000"/>
              </a:lnSpc>
              <a:spcBef>
                <a:spcPts val="1080"/>
              </a:spcBef>
              <a:buClr>
                <a:schemeClr val="accent2"/>
              </a:buClr>
              <a:buSzPct val="75000"/>
              <a:buFont typeface="Wingdings" pitchFamily="2" charset="2"/>
              <a:buNone/>
            </a:pPr>
            <a:r>
              <a:rPr lang="en-US" altLang="en-US" sz="2100" dirty="0">
                <a:solidFill>
                  <a:schemeClr val="tx1"/>
                </a:solidFill>
                <a:latin typeface="Liberation Sans" panose="020B0604020202020204"/>
              </a:rPr>
              <a:t>Illustration: (Trading Securities) </a:t>
            </a:r>
            <a:r>
              <a:rPr lang="en-US" altLang="en-US" sz="2100" b="0" dirty="0">
                <a:solidFill>
                  <a:schemeClr val="tx1"/>
                </a:solidFill>
                <a:latin typeface="Liberation Sans" panose="020B0604020202020204"/>
              </a:rPr>
              <a:t>Hendricks Corporation purchased trading investment bonds for $50,000 at par. At December 31, Hendricks received annual interest of $2,000, and the fair value of the bonds was $47,400.  </a:t>
            </a:r>
            <a:r>
              <a:rPr lang="en-US" altLang="en-US" sz="2100" dirty="0">
                <a:solidFill>
                  <a:schemeClr val="tx1"/>
                </a:solidFill>
                <a:latin typeface="Liberation Sans" panose="020B0604020202020204"/>
              </a:rPr>
              <a:t>Prepare the journal entry for the fair value adjustment.</a:t>
            </a:r>
          </a:p>
          <a:p>
            <a:pPr algn="l">
              <a:lnSpc>
                <a:spcPct val="125000"/>
              </a:lnSpc>
              <a:spcBef>
                <a:spcPts val="1080"/>
              </a:spcBef>
              <a:buClr>
                <a:schemeClr val="accent2"/>
              </a:buClr>
              <a:buSzPct val="75000"/>
              <a:buFont typeface="Wingdings" pitchFamily="2" charset="2"/>
              <a:buNone/>
            </a:pPr>
            <a:endParaRPr lang="en-US" altLang="en-US" sz="2100" dirty="0">
              <a:solidFill>
                <a:schemeClr val="tx1"/>
              </a:solidFill>
              <a:latin typeface="Liberation Sans" panose="020B0604020202020204"/>
            </a:endParaRPr>
          </a:p>
        </p:txBody>
      </p:sp>
      <p:sp>
        <p:nvSpPr>
          <p:cNvPr id="6"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Trading Securities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8917" name="Text Box 10"/>
          <p:cNvSpPr txBox="1">
            <a:spLocks noChangeArrowheads="1"/>
          </p:cNvSpPr>
          <p:nvPr/>
        </p:nvSpPr>
        <p:spPr bwMode="auto">
          <a:xfrm>
            <a:off x="6858000" y="381000"/>
            <a:ext cx="1600200" cy="790575"/>
          </a:xfrm>
          <a:prstGeom prst="rect">
            <a:avLst/>
          </a:prstGeom>
          <a:solidFill>
            <a:schemeClr val="bg1"/>
          </a:solidFill>
          <a:ln w="28575" cap="sq"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dirty="0">
                <a:latin typeface="Liberation Sans" panose="020B0604020202020204"/>
              </a:rPr>
              <a:t>Debt Securities</a:t>
            </a:r>
          </a:p>
        </p:txBody>
      </p:sp>
      <p:sp>
        <p:nvSpPr>
          <p:cNvPr id="11" name="Rectangle 4"/>
          <p:cNvSpPr>
            <a:spLocks noChangeArrowheads="1"/>
          </p:cNvSpPr>
          <p:nvPr/>
        </p:nvSpPr>
        <p:spPr bwMode="auto">
          <a:xfrm>
            <a:off x="533400" y="3629025"/>
            <a:ext cx="8153400" cy="94230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tabLst>
                <a:tab pos="463550" algn="l"/>
                <a:tab pos="914400" algn="l"/>
                <a:tab pos="6291263" algn="r"/>
                <a:tab pos="7602538" algn="r"/>
              </a:tabLst>
              <a:defRPr b="1">
                <a:solidFill>
                  <a:schemeClr val="folHlink"/>
                </a:solidFill>
                <a:latin typeface="Comic Sans MS" panose="030F0702030302020204" pitchFamily="66" charset="0"/>
              </a:defRPr>
            </a:lvl1pPr>
            <a:lvl2pPr>
              <a:tabLst>
                <a:tab pos="463550" algn="l"/>
                <a:tab pos="914400" algn="l"/>
                <a:tab pos="6291263" algn="r"/>
                <a:tab pos="7602538" algn="r"/>
              </a:tabLst>
              <a:defRPr b="1">
                <a:solidFill>
                  <a:schemeClr val="folHlink"/>
                </a:solidFill>
                <a:latin typeface="Comic Sans MS" panose="030F0702030302020204" pitchFamily="66" charset="0"/>
              </a:defRPr>
            </a:lvl2pPr>
            <a:lvl3pPr marL="1143000" indent="-228600">
              <a:tabLst>
                <a:tab pos="463550" algn="l"/>
                <a:tab pos="914400" algn="l"/>
                <a:tab pos="6291263" algn="r"/>
                <a:tab pos="7602538" algn="r"/>
              </a:tabLst>
              <a:defRPr b="1">
                <a:solidFill>
                  <a:schemeClr val="folHlink"/>
                </a:solidFill>
                <a:latin typeface="Comic Sans MS" panose="030F0702030302020204" pitchFamily="66" charset="0"/>
              </a:defRPr>
            </a:lvl3pPr>
            <a:lvl4pPr marL="1600200" indent="-228600">
              <a:tabLst>
                <a:tab pos="463550" algn="l"/>
                <a:tab pos="914400" algn="l"/>
                <a:tab pos="6291263" algn="r"/>
                <a:tab pos="7602538" algn="r"/>
              </a:tabLst>
              <a:defRPr b="1">
                <a:solidFill>
                  <a:schemeClr val="folHlink"/>
                </a:solidFill>
                <a:latin typeface="Comic Sans MS" panose="030F0702030302020204" pitchFamily="66" charset="0"/>
              </a:defRPr>
            </a:lvl4pPr>
            <a:lvl5pPr marL="2057400" indent="-228600">
              <a:tabLst>
                <a:tab pos="463550" algn="l"/>
                <a:tab pos="914400" algn="l"/>
                <a:tab pos="6291263" algn="r"/>
                <a:tab pos="7602538"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463550" algn="l"/>
                <a:tab pos="914400" algn="l"/>
                <a:tab pos="6291263" algn="r"/>
                <a:tab pos="7602538"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463550" algn="l"/>
                <a:tab pos="914400" algn="l"/>
                <a:tab pos="6291263" algn="r"/>
                <a:tab pos="7602538"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463550" algn="l"/>
                <a:tab pos="914400" algn="l"/>
                <a:tab pos="6291263" algn="r"/>
                <a:tab pos="7602538"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463550" algn="l"/>
                <a:tab pos="914400" algn="l"/>
                <a:tab pos="6291263" algn="r"/>
                <a:tab pos="7602538" algn="r"/>
              </a:tabLst>
              <a:defRPr b="1">
                <a:solidFill>
                  <a:schemeClr val="folHlink"/>
                </a:solidFill>
                <a:latin typeface="Comic Sans MS" panose="030F0702030302020204" pitchFamily="66" charset="0"/>
              </a:defRPr>
            </a:lvl9pPr>
          </a:lstStyle>
          <a:p>
            <a:pPr algn="l">
              <a:lnSpc>
                <a:spcPct val="120000"/>
              </a:lnSpc>
              <a:spcBef>
                <a:spcPts val="600"/>
              </a:spcBef>
              <a:buSzPct val="100000"/>
            </a:pPr>
            <a:r>
              <a:rPr lang="en-US" altLang="en-US" sz="2100" b="0" dirty="0">
                <a:solidFill>
                  <a:srgbClr val="262626"/>
                </a:solidFill>
                <a:latin typeface="Liberation Sans" panose="020B0604020202020204"/>
                <a:cs typeface="Times" panose="02020603050405020304" pitchFamily="18" charset="0"/>
              </a:rPr>
              <a:t>	Unrealized Holding Loss – Income	2,600</a:t>
            </a:r>
          </a:p>
          <a:p>
            <a:pPr lvl="1" algn="l">
              <a:lnSpc>
                <a:spcPct val="120000"/>
              </a:lnSpc>
              <a:spcBef>
                <a:spcPts val="600"/>
              </a:spcBef>
              <a:buSzPct val="100000"/>
            </a:pPr>
            <a:r>
              <a:rPr lang="en-US" altLang="en-US" sz="2100" b="0" dirty="0">
                <a:solidFill>
                  <a:srgbClr val="262626"/>
                </a:solidFill>
                <a:latin typeface="Liberation Sans" panose="020B0604020202020204"/>
                <a:cs typeface="Times" panose="02020603050405020304" pitchFamily="18" charset="0"/>
              </a:rPr>
              <a:t>		Fair Value </a:t>
            </a:r>
            <a:r>
              <a:rPr lang="en-US" altLang="en-US" sz="2100" b="0" dirty="0" smtClean="0">
                <a:solidFill>
                  <a:srgbClr val="262626"/>
                </a:solidFill>
                <a:latin typeface="Liberation Sans" panose="020B0604020202020204"/>
                <a:cs typeface="Times" panose="02020603050405020304" pitchFamily="18" charset="0"/>
              </a:rPr>
              <a:t>Adjustment</a:t>
            </a:r>
            <a:r>
              <a:rPr lang="en-US" altLang="en-US" sz="2100" b="0" dirty="0">
                <a:solidFill>
                  <a:srgbClr val="262626"/>
                </a:solidFill>
                <a:latin typeface="Liberation Sans" panose="020B0604020202020204"/>
                <a:cs typeface="Times" panose="02020603050405020304" pitchFamily="18" charset="0"/>
              </a:rPr>
              <a:t>		2,600</a:t>
            </a:r>
            <a:endParaRPr lang="en-US" altLang="en-US" sz="2100" b="0" dirty="0">
              <a:solidFill>
                <a:schemeClr val="bg2"/>
              </a:solidFill>
              <a:latin typeface="Liberation Sans" panose="020B0604020202020204"/>
            </a:endParaRPr>
          </a:p>
        </p:txBody>
      </p:sp>
      <p:sp>
        <p:nvSpPr>
          <p:cNvPr id="3891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1</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5334001"/>
          </a:xfrm>
          <a:prstGeom prst="rect">
            <a:avLst/>
          </a:prstGeom>
          <a:solidFill>
            <a:srgbClr val="F6F9E7"/>
          </a:solidFill>
        </p:spPr>
        <p:txBody>
          <a:bodyPr wrap="square" lIns="182880" tIns="137160" rIns="182880" bIns="91440">
            <a:noAutofit/>
          </a:bodyPr>
          <a:lstStyle/>
          <a:p>
            <a:pPr algn="just">
              <a:lnSpc>
                <a:spcPct val="110000"/>
              </a:lnSpc>
              <a:spcBef>
                <a:spcPts val="0"/>
              </a:spcBef>
            </a:pPr>
            <a:r>
              <a:rPr lang="en-US" sz="1700" b="0" dirty="0">
                <a:latin typeface="Liberation Sans" panose="020B0604020202020204"/>
              </a:rPr>
              <a:t>Wall Street is a romantic place these days. Recently, many banks, especially big ones, entered into long-term relationships with their securities portfolios, promising that hundreds of billions of dollars of assets will be “held-to-maturity.” As a result, the banks may appear to have higher book values and be better capitalized in the eyes of regulators even if the value of these securities declines. </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TO HAVE AND TO HOLD</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600003" y="6442632"/>
            <a:ext cx="1324797"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
        <p:nvSpPr>
          <p:cNvPr id="5" name="Rectangle 4"/>
          <p:cNvSpPr/>
          <p:nvPr/>
        </p:nvSpPr>
        <p:spPr>
          <a:xfrm>
            <a:off x="381000" y="2438400"/>
            <a:ext cx="3810000" cy="3886200"/>
          </a:xfrm>
          <a:prstGeom prst="rect">
            <a:avLst/>
          </a:prstGeom>
          <a:noFill/>
        </p:spPr>
        <p:txBody>
          <a:bodyPr wrap="square" lIns="182880" tIns="137160" rIns="182880" bIns="91440">
            <a:noAutofit/>
          </a:bodyPr>
          <a:lstStyle/>
          <a:p>
            <a:pPr algn="just">
              <a:lnSpc>
                <a:spcPct val="110000"/>
              </a:lnSpc>
              <a:spcBef>
                <a:spcPts val="0"/>
              </a:spcBef>
            </a:pPr>
            <a:r>
              <a:rPr lang="en-US" sz="1700" b="0" dirty="0">
                <a:latin typeface="Liberation Sans" panose="020B0604020202020204"/>
              </a:rPr>
              <a:t>In fact, many banks, especially the large ones, have recently shifted their debt investments portfolios into the “held-to-maturity” category from trading or available-for-sale. For example, in a recent 18-month period, banks have moved $293 billion of their investments to the held-to-maturity category. That means that about $640 billion, or one in </a:t>
            </a:r>
            <a:r>
              <a:rPr lang="en-US" sz="1700" b="0" dirty="0" smtClean="0">
                <a:latin typeface="Liberation Sans" panose="020B0604020202020204"/>
              </a:rPr>
              <a:t>ﬁve </a:t>
            </a:r>
            <a:r>
              <a:rPr lang="en-US" sz="1700" b="0" dirty="0">
                <a:latin typeface="Liberation Sans" panose="020B0604020202020204"/>
              </a:rPr>
              <a:t>dollars in the banks’ portfolios, cannot be sold easily, as shown in the chart to the right. </a:t>
            </a:r>
          </a:p>
        </p:txBody>
      </p:sp>
      <p:pic>
        <p:nvPicPr>
          <p:cNvPr id="6" name="Picture 5"/>
          <p:cNvPicPr>
            <a:picLocks noChangeAspect="1"/>
          </p:cNvPicPr>
          <p:nvPr/>
        </p:nvPicPr>
        <p:blipFill>
          <a:blip r:embed="rId3"/>
          <a:stretch>
            <a:fillRect/>
          </a:stretch>
        </p:blipFill>
        <p:spPr>
          <a:xfrm>
            <a:off x="4191000" y="2684928"/>
            <a:ext cx="4389037" cy="3483520"/>
          </a:xfrm>
          <a:prstGeom prst="rect">
            <a:avLst/>
          </a:prstGeom>
        </p:spPr>
      </p:pic>
      <p:sp>
        <p:nvSpPr>
          <p:cNvPr id="1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1</a:t>
            </a:r>
            <a:endParaRPr lang="en-US" altLang="en-US" sz="1600" i="1" dirty="0">
              <a:solidFill>
                <a:schemeClr val="bg2"/>
              </a:solidFill>
              <a:latin typeface="Liberation Sans" panose="020B0604020202020204"/>
            </a:endParaRPr>
          </a:p>
        </p:txBody>
      </p:sp>
    </p:spTree>
    <p:extLst>
      <p:ext uri="{BB962C8B-B14F-4D97-AF65-F5344CB8AC3E}">
        <p14:creationId xmlns:p14="http://schemas.microsoft.com/office/powerpoint/2010/main" val="972022329"/>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5334001"/>
          </a:xfrm>
          <a:prstGeom prst="rect">
            <a:avLst/>
          </a:prstGeom>
          <a:solidFill>
            <a:srgbClr val="F6F9E7"/>
          </a:solidFill>
        </p:spPr>
        <p:txBody>
          <a:bodyPr wrap="square" lIns="182880" tIns="137160" rIns="182880" bIns="91440">
            <a:noAutofit/>
          </a:bodyPr>
          <a:lstStyle/>
          <a:p>
            <a:pPr algn="just">
              <a:lnSpc>
                <a:spcPct val="110000"/>
              </a:lnSpc>
              <a:spcBef>
                <a:spcPts val="0"/>
              </a:spcBef>
            </a:pPr>
            <a:r>
              <a:rPr lang="en-US" sz="1700" b="0" dirty="0">
                <a:latin typeface="Liberation Sans" panose="020B0604020202020204"/>
              </a:rPr>
              <a:t>Why the shift? One major reason is that banks recognize when securities are </a:t>
            </a:r>
            <a:r>
              <a:rPr lang="en-US" sz="1700" b="0" dirty="0" smtClean="0">
                <a:latin typeface="Liberation Sans" panose="020B0604020202020204"/>
              </a:rPr>
              <a:t>classiﬁed </a:t>
            </a:r>
            <a:r>
              <a:rPr lang="en-US" sz="1700" b="0" dirty="0">
                <a:latin typeface="Liberation Sans" panose="020B0604020202020204"/>
              </a:rPr>
              <a:t>as held-to-maturity, they are carried at their original cost, typically face value. As you have learned, declines in market values hit neither book value nor earnings. Their value is written down only if they are considered to be permanently impaired. If long-term interest rates are expected to rise (which appears to be the consensus today), then bond prices will drop. And if bond prices drop, banks that hold trading or available-for-sale securities will have their earnings and capital drop. As a result, the shift to held-to-maturity portfolios provides protection from this level of volatility.</a:t>
            </a:r>
          </a:p>
          <a:p>
            <a:pPr indent="460375" algn="just">
              <a:lnSpc>
                <a:spcPct val="110000"/>
              </a:lnSpc>
              <a:spcBef>
                <a:spcPts val="0"/>
              </a:spcBef>
            </a:pPr>
            <a:r>
              <a:rPr lang="en-US" sz="1700" b="0" dirty="0">
                <a:latin typeface="Liberation Sans" panose="020B0604020202020204"/>
              </a:rPr>
              <a:t>But banks should be careful. For example, if the bank has liquidity problems, it may have to sell these held-to-maturity securities for a large loss at inopportune times. And given the </a:t>
            </a:r>
            <a:r>
              <a:rPr lang="en-US" sz="1700" b="0" dirty="0" smtClean="0">
                <a:latin typeface="Liberation Sans" panose="020B0604020202020204"/>
              </a:rPr>
              <a:t>ﬁnancial </a:t>
            </a:r>
            <a:r>
              <a:rPr lang="en-US" sz="1700" b="0" dirty="0">
                <a:latin typeface="Liberation Sans" panose="020B0604020202020204"/>
              </a:rPr>
              <a:t>crisis of 2008, the process of trying to hype capital and maintain less volatile earnings may </a:t>
            </a:r>
            <a:r>
              <a:rPr lang="en-US" sz="1700" b="0" dirty="0" smtClean="0">
                <a:latin typeface="Liberation Sans" panose="020B0604020202020204"/>
              </a:rPr>
              <a:t>backﬁre </a:t>
            </a:r>
            <a:r>
              <a:rPr lang="en-US" sz="1700" b="0" dirty="0">
                <a:latin typeface="Liberation Sans" panose="020B0604020202020204"/>
              </a:rPr>
              <a:t>if investors believe that shenanigans are taking place in the </a:t>
            </a:r>
            <a:r>
              <a:rPr lang="en-US" sz="1700" b="0" dirty="0" smtClean="0">
                <a:latin typeface="Liberation Sans" panose="020B0604020202020204"/>
              </a:rPr>
              <a:t>ﬁnancial </a:t>
            </a:r>
            <a:r>
              <a:rPr lang="en-US" sz="1700" b="0" dirty="0">
                <a:latin typeface="Liberation Sans" panose="020B0604020202020204"/>
              </a:rPr>
              <a:t>institution area</a:t>
            </a:r>
            <a:r>
              <a:rPr lang="en-US" sz="1700" b="0" dirty="0" smtClean="0">
                <a:latin typeface="Liberation Sans" panose="020B0604020202020204"/>
              </a:rPr>
              <a:t>.</a:t>
            </a:r>
          </a:p>
          <a:p>
            <a:pPr indent="460375" algn="just">
              <a:lnSpc>
                <a:spcPct val="110000"/>
              </a:lnSpc>
              <a:spcBef>
                <a:spcPts val="0"/>
              </a:spcBef>
            </a:pPr>
            <a:endParaRPr lang="en-US" sz="1700" b="0" dirty="0">
              <a:latin typeface="Liberation Sans" panose="020B0604020202020204"/>
            </a:endParaRPr>
          </a:p>
          <a:p>
            <a:pPr algn="just">
              <a:lnSpc>
                <a:spcPct val="110000"/>
              </a:lnSpc>
              <a:spcBef>
                <a:spcPts val="0"/>
              </a:spcBef>
            </a:pPr>
            <a:r>
              <a:rPr lang="en-US" sz="1400" b="0" dirty="0">
                <a:latin typeface="Liberation Sans" panose="020B0604020202020204"/>
              </a:rPr>
              <a:t>Sources: John Carney, “Accounting Trick Can Help Banks Dodge Some Capital Pain,” Wall Street Journal (March 28, 2014); and Michael Rapoport, “Banks Shift Bond Portfolios,” Wall Street Journal (March 23, 2015).</a:t>
            </a:r>
          </a:p>
          <a:p>
            <a:pPr indent="460375" algn="just">
              <a:lnSpc>
                <a:spcPct val="110000"/>
              </a:lnSpc>
              <a:spcBef>
                <a:spcPts val="0"/>
              </a:spcBef>
            </a:pPr>
            <a:endParaRPr lang="en-US" sz="1700" b="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TO HAVE AND TO HOLD</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1</a:t>
            </a:r>
            <a:endParaRPr lang="en-US" altLang="en-US" sz="1600" i="1" dirty="0">
              <a:solidFill>
                <a:schemeClr val="bg2"/>
              </a:solidFill>
              <a:latin typeface="Liberation Sans" panose="020B0604020202020204"/>
            </a:endParaRPr>
          </a:p>
        </p:txBody>
      </p:sp>
    </p:spTree>
    <p:extLst>
      <p:ext uri="{BB962C8B-B14F-4D97-AF65-F5344CB8AC3E}">
        <p14:creationId xmlns:p14="http://schemas.microsoft.com/office/powerpoint/2010/main" val="3569722137"/>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Understand the accounting for investments in debt securities.</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Understand the accounting for investments in equity securities.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Explain the equity and consolidation methods of accounting.</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Evaluate other major issues related to investments in debt and equity securities.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5400" dirty="0" smtClean="0">
                <a:solidFill>
                  <a:schemeClr val="tx2">
                    <a:lumMod val="50000"/>
                  </a:schemeClr>
                </a:solidFill>
                <a:latin typeface="Liberation Sans" panose="020B0604020202020204" pitchFamily="34" charset="0"/>
              </a:rPr>
              <a:t>Investments</a:t>
            </a:r>
            <a:endParaRPr lang="en-US" altLang="en-US" sz="54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17</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a:t>
            </a:r>
            <a:r>
              <a:rPr lang="en-US" altLang="en-US" sz="1600" i="1" dirty="0" smtClean="0">
                <a:solidFill>
                  <a:schemeClr val="bg2"/>
                </a:solidFill>
                <a:latin typeface="Liberation Sans" panose="020B0604020202020204"/>
              </a:rPr>
              <a:t>2</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41376739"/>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INVESTMENTS IN EQUITY SECURITIES</a:t>
            </a:r>
            <a:endParaRPr lang="en-US" sz="3200" dirty="0">
              <a:solidFill>
                <a:schemeClr val="tx2">
                  <a:lumMod val="50000"/>
                </a:schemeClr>
              </a:solidFill>
              <a:latin typeface="Liberation Sans" panose="020B0604020202020204"/>
            </a:endParaRPr>
          </a:p>
        </p:txBody>
      </p:sp>
      <p:sp>
        <p:nvSpPr>
          <p:cNvPr id="1654787" name="Rectangle 3"/>
          <p:cNvSpPr>
            <a:spLocks noChangeArrowheads="1"/>
          </p:cNvSpPr>
          <p:nvPr/>
        </p:nvSpPr>
        <p:spPr bwMode="auto">
          <a:xfrm>
            <a:off x="609600" y="1371600"/>
            <a:ext cx="7962900" cy="4164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defRPr/>
            </a:pPr>
            <a:r>
              <a:rPr lang="en-US" sz="2200" b="0" dirty="0">
                <a:solidFill>
                  <a:schemeClr val="bg2">
                    <a:lumMod val="85000"/>
                    <a:lumOff val="15000"/>
                  </a:schemeClr>
                </a:solidFill>
                <a:latin typeface="Liberation Sans" panose="020B0604020202020204"/>
              </a:rPr>
              <a:t>Represent ownership of capital stock. </a:t>
            </a:r>
          </a:p>
          <a:p>
            <a:pPr algn="l">
              <a:lnSpc>
                <a:spcPct val="125000"/>
              </a:lnSpc>
              <a:spcBef>
                <a:spcPts val="1200"/>
              </a:spcBef>
              <a:defRPr/>
            </a:pPr>
            <a:r>
              <a:rPr lang="en-US" sz="2200" b="0" dirty="0">
                <a:solidFill>
                  <a:schemeClr val="bg2">
                    <a:lumMod val="85000"/>
                    <a:lumOff val="15000"/>
                  </a:schemeClr>
                </a:solidFill>
                <a:latin typeface="Liberation Sans" panose="020B0604020202020204"/>
              </a:rPr>
              <a:t>Cost includes: </a:t>
            </a:r>
          </a:p>
          <a:p>
            <a:pPr marL="685800" lvl="1" indent="-457200" algn="l">
              <a:lnSpc>
                <a:spcPct val="125000"/>
              </a:lnSpc>
              <a:spcBef>
                <a:spcPts val="1200"/>
              </a:spcBef>
              <a:buClr>
                <a:srgbClr val="CC0000"/>
              </a:buClr>
              <a:buSzPct val="80000"/>
              <a:buFont typeface="Wingdings" pitchFamily="2" charset="2"/>
              <a:buChar char="u"/>
              <a:defRPr/>
            </a:pPr>
            <a:r>
              <a:rPr lang="en-US" sz="2100" b="0" dirty="0">
                <a:solidFill>
                  <a:schemeClr val="bg2">
                    <a:lumMod val="85000"/>
                    <a:lumOff val="15000"/>
                  </a:schemeClr>
                </a:solidFill>
                <a:latin typeface="Liberation Sans" panose="020B0604020202020204"/>
              </a:rPr>
              <a:t>price of the security, plus </a:t>
            </a:r>
          </a:p>
          <a:p>
            <a:pPr marL="685800" lvl="1" indent="-457200" algn="l">
              <a:lnSpc>
                <a:spcPct val="125000"/>
              </a:lnSpc>
              <a:spcBef>
                <a:spcPts val="1200"/>
              </a:spcBef>
              <a:buClr>
                <a:srgbClr val="CC0000"/>
              </a:buClr>
              <a:buSzPct val="80000"/>
              <a:buFont typeface="Wingdings" pitchFamily="2" charset="2"/>
              <a:buChar char="u"/>
              <a:defRPr/>
            </a:pPr>
            <a:r>
              <a:rPr lang="en-US" sz="2100" b="0" dirty="0">
                <a:solidFill>
                  <a:schemeClr val="bg2">
                    <a:lumMod val="85000"/>
                    <a:lumOff val="15000"/>
                  </a:schemeClr>
                </a:solidFill>
                <a:latin typeface="Liberation Sans" panose="020B0604020202020204"/>
              </a:rPr>
              <a:t>broker’s commissions and fees related to purchase.</a:t>
            </a:r>
          </a:p>
          <a:p>
            <a:pPr algn="l">
              <a:lnSpc>
                <a:spcPct val="125000"/>
              </a:lnSpc>
              <a:spcBef>
                <a:spcPts val="1200"/>
              </a:spcBef>
              <a:defRPr/>
            </a:pPr>
            <a:r>
              <a:rPr lang="en-US" sz="2200" b="0" dirty="0">
                <a:solidFill>
                  <a:schemeClr val="bg2">
                    <a:lumMod val="85000"/>
                    <a:lumOff val="15000"/>
                  </a:schemeClr>
                </a:solidFill>
                <a:latin typeface="Liberation Sans" panose="020B0604020202020204"/>
              </a:rPr>
              <a:t>The degree to which one corporation (</a:t>
            </a:r>
            <a:r>
              <a:rPr lang="en-US" sz="2200" dirty="0">
                <a:solidFill>
                  <a:schemeClr val="tx2">
                    <a:lumMod val="50000"/>
                  </a:schemeClr>
                </a:solidFill>
                <a:latin typeface="Liberation Sans" panose="020B0604020202020204"/>
              </a:rPr>
              <a:t>investor</a:t>
            </a:r>
            <a:r>
              <a:rPr lang="en-US" sz="2200" b="0" dirty="0">
                <a:solidFill>
                  <a:schemeClr val="bg2">
                    <a:lumMod val="85000"/>
                    <a:lumOff val="15000"/>
                  </a:schemeClr>
                </a:solidFill>
                <a:latin typeface="Liberation Sans" panose="020B0604020202020204"/>
              </a:rPr>
              <a:t>) acquires an interest in the common stock of another corporation (</a:t>
            </a:r>
            <a:r>
              <a:rPr lang="en-US" sz="2200" dirty="0">
                <a:solidFill>
                  <a:schemeClr val="tx2">
                    <a:lumMod val="50000"/>
                  </a:schemeClr>
                </a:solidFill>
                <a:latin typeface="Liberation Sans" panose="020B0604020202020204"/>
              </a:rPr>
              <a:t>investee</a:t>
            </a:r>
            <a:r>
              <a:rPr lang="en-US" sz="2200" b="0" dirty="0">
                <a:solidFill>
                  <a:schemeClr val="bg2">
                    <a:lumMod val="85000"/>
                    <a:lumOff val="15000"/>
                  </a:schemeClr>
                </a:solidFill>
                <a:latin typeface="Liberation Sans" panose="020B0604020202020204"/>
              </a:rPr>
              <a:t>) generally determines the accounting treatment for the investment subsequent to acquisition.</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096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609600" y="1371600"/>
            <a:ext cx="8077200" cy="2151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1038" indent="-454025">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500" dirty="0">
                <a:solidFill>
                  <a:schemeClr val="tx1"/>
                </a:solidFill>
                <a:latin typeface="Liberation Sans" panose="020B0604020202020204"/>
              </a:rPr>
              <a:t>Different motivations for investing:</a:t>
            </a:r>
          </a:p>
          <a:p>
            <a:pPr lvl="1" algn="l">
              <a:lnSpc>
                <a:spcPct val="125000"/>
              </a:lnSpc>
              <a:spcBef>
                <a:spcPts val="1200"/>
              </a:spcBef>
              <a:buClr>
                <a:srgbClr val="CC0000"/>
              </a:buClr>
              <a:buSzPct val="80000"/>
              <a:buFont typeface="Wingdings" panose="05000000000000000000" pitchFamily="2" charset="2"/>
              <a:buChar char="u"/>
            </a:pPr>
            <a:r>
              <a:rPr lang="en-US" altLang="en-US" sz="2200" b="0" dirty="0">
                <a:solidFill>
                  <a:srgbClr val="000000"/>
                </a:solidFill>
                <a:latin typeface="Liberation Sans" panose="020B0604020202020204"/>
              </a:rPr>
              <a:t>To earn a high rate of return.</a:t>
            </a:r>
          </a:p>
          <a:p>
            <a:pPr lvl="1" algn="l">
              <a:lnSpc>
                <a:spcPct val="125000"/>
              </a:lnSpc>
              <a:spcBef>
                <a:spcPts val="1200"/>
              </a:spcBef>
              <a:buClr>
                <a:srgbClr val="CC0000"/>
              </a:buClr>
              <a:buSzPct val="80000"/>
              <a:buFont typeface="Wingdings" panose="05000000000000000000" pitchFamily="2" charset="2"/>
              <a:buChar char="u"/>
            </a:pPr>
            <a:r>
              <a:rPr lang="en-US" altLang="en-US" sz="2200" b="0" dirty="0">
                <a:solidFill>
                  <a:srgbClr val="000000"/>
                </a:solidFill>
                <a:latin typeface="Liberation Sans" panose="020B0604020202020204"/>
              </a:rPr>
              <a:t>To secure certain operating or financing arrangements with another company.</a:t>
            </a:r>
          </a:p>
        </p:txBody>
      </p:sp>
      <p:sp>
        <p:nvSpPr>
          <p:cNvPr id="1269772"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INVESTMENT IN DEBT SECURITIES</a:t>
            </a:r>
            <a:endParaRPr lang="en-US" sz="3200" dirty="0">
              <a:solidFill>
                <a:schemeClr val="tx2">
                  <a:lumMod val="50000"/>
                </a:schemeClr>
              </a:solidFill>
              <a:latin typeface="Liberation Sans" panose="020B0604020202020204"/>
            </a:endParaRPr>
          </a:p>
        </p:txBody>
      </p:sp>
      <p:sp>
        <p:nvSpPr>
          <p:cNvPr id="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12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1"/>
          <p:cNvSpPr>
            <a:spLocks noChangeShapeType="1"/>
          </p:cNvSpPr>
          <p:nvPr/>
        </p:nvSpPr>
        <p:spPr bwMode="auto">
          <a:xfrm>
            <a:off x="8001000" y="2286000"/>
            <a:ext cx="0" cy="396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987" name="Rectangle 2"/>
          <p:cNvSpPr>
            <a:spLocks noGrp="1" noChangeArrowheads="1"/>
          </p:cNvSpPr>
          <p:nvPr>
            <p:ph type="body" idx="1"/>
          </p:nvPr>
        </p:nvSpPr>
        <p:spPr bwMode="auto">
          <a:xfrm>
            <a:off x="663575" y="1905000"/>
            <a:ext cx="8086725" cy="54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accent2"/>
                  </a:outerShdw>
                </a:effectLst>
              </a14:hiddenEffects>
            </a:ext>
          </a:extLst>
        </p:spPr>
        <p:txBody>
          <a:bodyPr vert="horz" wrap="square" lIns="90488" tIns="44450" rIns="90488" bIns="44450" numCol="1" anchor="t" anchorCtr="0" compatLnSpc="1">
            <a:prstTxWarp prst="textNoShape">
              <a:avLst/>
            </a:prstTxWarp>
          </a:bodyPr>
          <a:lstStyle/>
          <a:p>
            <a:pPr>
              <a:buFont typeface="Wingdings" panose="05000000000000000000" pitchFamily="2" charset="2"/>
              <a:buNone/>
            </a:pPr>
            <a:r>
              <a:rPr lang="en-US" altLang="en-US" sz="2400" b="0" dirty="0" smtClean="0">
                <a:effectLst/>
              </a:rPr>
              <a:t>0 ------------------20% ---------------- 50% ---------------- 100%</a:t>
            </a:r>
          </a:p>
        </p:txBody>
      </p:sp>
      <p:sp>
        <p:nvSpPr>
          <p:cNvPr id="41988" name="Line 6"/>
          <p:cNvSpPr>
            <a:spLocks noChangeShapeType="1"/>
          </p:cNvSpPr>
          <p:nvPr/>
        </p:nvSpPr>
        <p:spPr bwMode="auto">
          <a:xfrm>
            <a:off x="5410200" y="2286000"/>
            <a:ext cx="0" cy="396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989" name="Line 8"/>
          <p:cNvSpPr>
            <a:spLocks noChangeShapeType="1"/>
          </p:cNvSpPr>
          <p:nvPr/>
        </p:nvSpPr>
        <p:spPr bwMode="auto">
          <a:xfrm>
            <a:off x="838200" y="2286000"/>
            <a:ext cx="0" cy="396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990" name="Line 9"/>
          <p:cNvSpPr>
            <a:spLocks noChangeShapeType="1"/>
          </p:cNvSpPr>
          <p:nvPr/>
        </p:nvSpPr>
        <p:spPr bwMode="auto">
          <a:xfrm>
            <a:off x="3048000" y="2286000"/>
            <a:ext cx="0" cy="396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991" name="Text Box 10"/>
          <p:cNvSpPr txBox="1">
            <a:spLocks noChangeArrowheads="1"/>
          </p:cNvSpPr>
          <p:nvPr/>
        </p:nvSpPr>
        <p:spPr bwMode="auto">
          <a:xfrm>
            <a:off x="990600" y="2667000"/>
            <a:ext cx="1905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b="0" dirty="0" smtClean="0">
                <a:solidFill>
                  <a:schemeClr val="bg2"/>
                </a:solidFill>
                <a:latin typeface="Liberation Sans" panose="020B0604020202020204"/>
              </a:rPr>
              <a:t>Investor has passive interest</a:t>
            </a:r>
            <a:endParaRPr lang="en-US" altLang="en-US" sz="2000" b="0" dirty="0">
              <a:solidFill>
                <a:schemeClr val="bg2"/>
              </a:solidFill>
              <a:latin typeface="Liberation Sans" panose="020B0604020202020204"/>
            </a:endParaRPr>
          </a:p>
        </p:txBody>
      </p:sp>
      <p:sp>
        <p:nvSpPr>
          <p:cNvPr id="41992" name="Text Box 11"/>
          <p:cNvSpPr txBox="1">
            <a:spLocks noChangeArrowheads="1"/>
          </p:cNvSpPr>
          <p:nvPr/>
        </p:nvSpPr>
        <p:spPr bwMode="auto">
          <a:xfrm>
            <a:off x="3276600" y="2682875"/>
            <a:ext cx="1905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b="0" dirty="0" smtClean="0">
                <a:solidFill>
                  <a:schemeClr val="bg2"/>
                </a:solidFill>
                <a:latin typeface="Liberation Sans" panose="020B0604020202020204"/>
              </a:rPr>
              <a:t>Investor has significant influence</a:t>
            </a:r>
            <a:endParaRPr lang="en-US" altLang="en-US" sz="2000" b="0" dirty="0">
              <a:solidFill>
                <a:schemeClr val="bg2"/>
              </a:solidFill>
              <a:latin typeface="Liberation Sans" panose="020B0604020202020204"/>
            </a:endParaRPr>
          </a:p>
        </p:txBody>
      </p:sp>
      <p:sp>
        <p:nvSpPr>
          <p:cNvPr id="41993" name="Text Box 12"/>
          <p:cNvSpPr txBox="1">
            <a:spLocks noChangeArrowheads="1"/>
          </p:cNvSpPr>
          <p:nvPr/>
        </p:nvSpPr>
        <p:spPr bwMode="auto">
          <a:xfrm>
            <a:off x="5791200" y="2698750"/>
            <a:ext cx="1905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b="0" dirty="0" smtClean="0">
                <a:solidFill>
                  <a:schemeClr val="bg2"/>
                </a:solidFill>
                <a:latin typeface="Liberation Sans" panose="020B0604020202020204"/>
              </a:rPr>
              <a:t>Investor has controlling interest</a:t>
            </a:r>
            <a:endParaRPr lang="en-US" altLang="en-US" sz="2000" b="0" dirty="0">
              <a:solidFill>
                <a:schemeClr val="bg2"/>
              </a:solidFill>
              <a:latin typeface="Liberation Sans" panose="020B0604020202020204"/>
            </a:endParaRPr>
          </a:p>
        </p:txBody>
      </p:sp>
      <p:sp>
        <p:nvSpPr>
          <p:cNvPr id="41994" name="Text Box 13"/>
          <p:cNvSpPr txBox="1">
            <a:spLocks noChangeArrowheads="1"/>
          </p:cNvSpPr>
          <p:nvPr/>
        </p:nvSpPr>
        <p:spPr bwMode="auto">
          <a:xfrm>
            <a:off x="990600" y="3994150"/>
            <a:ext cx="1905000" cy="1339850"/>
          </a:xfrm>
          <a:prstGeom prst="rect">
            <a:avLst/>
          </a:prstGeom>
          <a:solidFill>
            <a:srgbClr val="FFFFCC"/>
          </a:solidFill>
          <a:ln w="28575">
            <a:solidFill>
              <a:schemeClr val="tx1"/>
            </a:solidFill>
            <a:miter lim="800000"/>
            <a:headEnd/>
            <a:tailEnd/>
          </a:ln>
          <a:effectLs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b="0" dirty="0">
                <a:solidFill>
                  <a:schemeClr val="bg2"/>
                </a:solidFill>
                <a:latin typeface="Liberation Sans" panose="020B0604020202020204"/>
              </a:rPr>
              <a:t>Investment valued using </a:t>
            </a:r>
            <a:r>
              <a:rPr lang="en-US" altLang="en-US" sz="2000" dirty="0">
                <a:solidFill>
                  <a:srgbClr val="CC0000"/>
                </a:solidFill>
                <a:latin typeface="Liberation Sans" panose="020B0604020202020204"/>
              </a:rPr>
              <a:t>Fair Value</a:t>
            </a:r>
            <a:r>
              <a:rPr lang="en-US" altLang="en-US" sz="2000" b="0" dirty="0">
                <a:solidFill>
                  <a:srgbClr val="CC0000"/>
                </a:solidFill>
                <a:latin typeface="Liberation Sans" panose="020B0604020202020204"/>
              </a:rPr>
              <a:t> </a:t>
            </a:r>
            <a:r>
              <a:rPr lang="en-US" altLang="en-US" sz="2000" dirty="0">
                <a:solidFill>
                  <a:srgbClr val="CC0000"/>
                </a:solidFill>
                <a:latin typeface="Liberation Sans" panose="020B0604020202020204"/>
              </a:rPr>
              <a:t>Method</a:t>
            </a:r>
            <a:endParaRPr lang="en-US" altLang="en-US" sz="2000" b="0" dirty="0">
              <a:solidFill>
                <a:srgbClr val="CC0000"/>
              </a:solidFill>
              <a:latin typeface="Liberation Sans" panose="020B0604020202020204"/>
            </a:endParaRPr>
          </a:p>
        </p:txBody>
      </p:sp>
      <p:sp>
        <p:nvSpPr>
          <p:cNvPr id="41995" name="Text Box 14"/>
          <p:cNvSpPr txBox="1">
            <a:spLocks noChangeArrowheads="1"/>
          </p:cNvSpPr>
          <p:nvPr/>
        </p:nvSpPr>
        <p:spPr bwMode="auto">
          <a:xfrm>
            <a:off x="3276600" y="3994150"/>
            <a:ext cx="1905000" cy="1015663"/>
          </a:xfrm>
          <a:prstGeom prst="rect">
            <a:avLst/>
          </a:prstGeom>
          <a:solidFill>
            <a:srgbClr val="FFFFCC"/>
          </a:solidFill>
          <a:ln w="28575">
            <a:solidFill>
              <a:schemeClr val="tx1"/>
            </a:solidFill>
            <a:miter lim="800000"/>
            <a:headEnd/>
            <a:tailEnd/>
          </a:ln>
          <a:effectLs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b="0" dirty="0">
                <a:solidFill>
                  <a:schemeClr val="bg2"/>
                </a:solidFill>
                <a:latin typeface="Liberation Sans" panose="020B0604020202020204"/>
              </a:rPr>
              <a:t>Investment valued using </a:t>
            </a:r>
            <a:r>
              <a:rPr lang="en-US" altLang="en-US" sz="2000" dirty="0">
                <a:solidFill>
                  <a:srgbClr val="CC0000"/>
                </a:solidFill>
                <a:latin typeface="Liberation Sans" panose="020B0604020202020204"/>
              </a:rPr>
              <a:t>Equity  Method</a:t>
            </a:r>
          </a:p>
        </p:txBody>
      </p:sp>
      <p:sp>
        <p:nvSpPr>
          <p:cNvPr id="41996" name="Text Box 15"/>
          <p:cNvSpPr txBox="1">
            <a:spLocks noChangeArrowheads="1"/>
          </p:cNvSpPr>
          <p:nvPr/>
        </p:nvSpPr>
        <p:spPr bwMode="auto">
          <a:xfrm>
            <a:off x="5486400" y="3994150"/>
            <a:ext cx="3429000" cy="1644650"/>
          </a:xfrm>
          <a:prstGeom prst="rect">
            <a:avLst/>
          </a:prstGeom>
          <a:solidFill>
            <a:srgbClr val="FFFFCC"/>
          </a:solidFill>
          <a:ln w="28575">
            <a:solidFill>
              <a:schemeClr val="tx1"/>
            </a:solidFill>
            <a:miter lim="800000"/>
            <a:headEnd/>
            <a:tailEnd/>
          </a:ln>
          <a:effectLs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b="0" dirty="0">
                <a:solidFill>
                  <a:schemeClr val="tx1"/>
                </a:solidFill>
                <a:latin typeface="Liberation Sans" panose="020B0604020202020204"/>
              </a:rPr>
              <a:t>Investment valued on parent’s books using Cost Method or Equity Method</a:t>
            </a:r>
            <a:r>
              <a:rPr lang="en-US" altLang="en-US" sz="2000" dirty="0">
                <a:solidFill>
                  <a:schemeClr val="tx1"/>
                </a:solidFill>
                <a:latin typeface="Liberation Sans" panose="020B0604020202020204"/>
              </a:rPr>
              <a:t> </a:t>
            </a:r>
            <a:r>
              <a:rPr lang="en-US" altLang="en-US" sz="2000" b="0" dirty="0">
                <a:solidFill>
                  <a:schemeClr val="tx1"/>
                </a:solidFill>
                <a:latin typeface="Liberation Sans" panose="020B0604020202020204"/>
              </a:rPr>
              <a:t>(investment eliminated in </a:t>
            </a:r>
            <a:r>
              <a:rPr lang="en-US" altLang="en-US" sz="2000" dirty="0">
                <a:solidFill>
                  <a:srgbClr val="CC0000"/>
                </a:solidFill>
                <a:latin typeface="Liberation Sans" panose="020B0604020202020204"/>
              </a:rPr>
              <a:t>Consolidation</a:t>
            </a:r>
            <a:r>
              <a:rPr lang="en-US" altLang="en-US" sz="2000" b="0" dirty="0">
                <a:solidFill>
                  <a:schemeClr val="tx1"/>
                </a:solidFill>
                <a:latin typeface="Liberation Sans" panose="020B0604020202020204"/>
              </a:rPr>
              <a:t>)</a:t>
            </a:r>
          </a:p>
        </p:txBody>
      </p:sp>
      <p:sp>
        <p:nvSpPr>
          <p:cNvPr id="41997" name="Text Box 16"/>
          <p:cNvSpPr txBox="1">
            <a:spLocks noChangeArrowheads="1"/>
          </p:cNvSpPr>
          <p:nvPr/>
        </p:nvSpPr>
        <p:spPr bwMode="auto">
          <a:xfrm>
            <a:off x="2362200" y="1295400"/>
            <a:ext cx="4572000" cy="461665"/>
          </a:xfrm>
          <a:prstGeom prst="rect">
            <a:avLst/>
          </a:prstGeom>
          <a:solidFill>
            <a:srgbClr val="FFFFCC"/>
          </a:solidFill>
          <a:ln w="28575">
            <a:solidFill>
              <a:schemeClr val="tx1"/>
            </a:solidFill>
            <a:miter lim="800000"/>
            <a:headEnd/>
            <a:tailEnd/>
          </a:ln>
          <a:effectLst>
            <a:outerShdw dist="35921" dir="2700000" algn="ctr" rotWithShape="0">
              <a:schemeClr val="bg2"/>
            </a:outerShdw>
          </a:effec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400" dirty="0">
                <a:solidFill>
                  <a:schemeClr val="tx1"/>
                </a:solidFill>
                <a:latin typeface="Liberation Sans" panose="020B0604020202020204"/>
              </a:rPr>
              <a:t>Ownership Percentages</a:t>
            </a:r>
          </a:p>
        </p:txBody>
      </p:sp>
      <p:sp>
        <p:nvSpPr>
          <p:cNvPr id="4199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00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17"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INVESTMENTS IN EQUITY SECURITIES</a:t>
            </a:r>
            <a:endParaRPr lang="en-US" sz="3200" dirty="0">
              <a:solidFill>
                <a:schemeClr val="tx2">
                  <a:lumMod val="50000"/>
                </a:schemeClr>
              </a:solidFill>
              <a:latin typeface="Liberation Sans" panose="020B0604020202020204"/>
            </a:endParaRPr>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21"/>
          <p:cNvSpPr txBox="1">
            <a:spLocks noChangeArrowheads="1"/>
          </p:cNvSpPr>
          <p:nvPr/>
        </p:nvSpPr>
        <p:spPr bwMode="auto">
          <a:xfrm>
            <a:off x="334684" y="5081508"/>
            <a:ext cx="172194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17-13</a:t>
            </a:r>
            <a:endParaRPr lang="en-US" altLang="en-US" sz="1200" dirty="0">
              <a:solidFill>
                <a:srgbClr val="006600"/>
              </a:solidFill>
              <a:latin typeface="Liberation Sans" panose="020B0604020202020204"/>
            </a:endParaRPr>
          </a:p>
        </p:txBody>
      </p:sp>
      <p:sp>
        <p:nvSpPr>
          <p:cNvPr id="43012" name="Rectangle 22"/>
          <p:cNvSpPr>
            <a:spLocks noChangeArrowheads="1"/>
          </p:cNvSpPr>
          <p:nvPr/>
        </p:nvSpPr>
        <p:spPr bwMode="auto">
          <a:xfrm>
            <a:off x="609600" y="1371600"/>
            <a:ext cx="81534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200" b="0" dirty="0">
                <a:latin typeface="Liberation Sans" panose="020B0604020202020204"/>
              </a:rPr>
              <a:t>Accounting and Reporting for Equity Securities by Category</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301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8"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INVESTMENTS IN EQUITY SECURITIES</a:t>
            </a:r>
            <a:endParaRPr lang="en-US" sz="3200" dirty="0">
              <a:solidFill>
                <a:schemeClr val="tx2">
                  <a:lumMod val="50000"/>
                </a:schemeClr>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381001" y="1981200"/>
            <a:ext cx="8382000" cy="3061939"/>
          </a:xfrm>
          <a:prstGeom prst="rect">
            <a:avLst/>
          </a:prstGeom>
        </p:spPr>
      </p:pic>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609600" y="1981200"/>
            <a:ext cx="7010400" cy="501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35000"/>
              </a:spcBef>
            </a:pPr>
            <a:r>
              <a:rPr lang="en-US" altLang="en-US" sz="2500" b="0" dirty="0">
                <a:solidFill>
                  <a:srgbClr val="000000"/>
                </a:solidFill>
                <a:latin typeface="Liberation Sans" panose="020B0604020202020204"/>
              </a:rPr>
              <a:t>Accounting Subsequent to Acquisition</a:t>
            </a:r>
          </a:p>
        </p:txBody>
      </p:sp>
      <p:sp>
        <p:nvSpPr>
          <p:cNvPr id="44035" name="Text Box 7"/>
          <p:cNvSpPr txBox="1">
            <a:spLocks noChangeArrowheads="1"/>
          </p:cNvSpPr>
          <p:nvPr/>
        </p:nvSpPr>
        <p:spPr bwMode="auto">
          <a:xfrm>
            <a:off x="762000" y="2667000"/>
            <a:ext cx="3657600" cy="1246495"/>
          </a:xfrm>
          <a:prstGeom prst="rect">
            <a:avLst/>
          </a:prstGeom>
          <a:solidFill>
            <a:srgbClr val="FFFFCC"/>
          </a:solidFill>
          <a:ln w="38100" cap="sq">
            <a:solidFill>
              <a:schemeClr val="tx1"/>
            </a:solidFill>
            <a:miter lim="800000"/>
            <a:headEnd/>
            <a:tailEnd/>
          </a:ln>
          <a:effectLst/>
          <a:extLst/>
        </p:spPr>
        <p:txBody>
          <a:bodyPr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smtClean="0">
                <a:latin typeface="Liberation Sans" panose="020B0604020202020204"/>
              </a:rPr>
              <a:t>With</a:t>
            </a:r>
            <a:r>
              <a:rPr lang="en-US" altLang="en-US" sz="2500" b="0" dirty="0" smtClean="0">
                <a:latin typeface="Liberation Sans" panose="020B0604020202020204"/>
              </a:rPr>
              <a:t> </a:t>
            </a:r>
          </a:p>
          <a:p>
            <a:pPr>
              <a:spcBef>
                <a:spcPts val="0"/>
              </a:spcBef>
            </a:pPr>
            <a:r>
              <a:rPr lang="en-US" altLang="en-US" sz="2500" b="0" dirty="0" smtClean="0">
                <a:latin typeface="Liberation Sans" panose="020B0604020202020204"/>
              </a:rPr>
              <a:t>Readily Determinable Fair Value</a:t>
            </a:r>
            <a:endParaRPr lang="en-US" altLang="en-US" sz="2500" b="0" dirty="0">
              <a:latin typeface="Liberation Sans" panose="020B0604020202020204"/>
            </a:endParaRPr>
          </a:p>
        </p:txBody>
      </p:sp>
      <p:sp>
        <p:nvSpPr>
          <p:cNvPr id="44036" name="Text Box 11"/>
          <p:cNvSpPr txBox="1">
            <a:spLocks noChangeArrowheads="1"/>
          </p:cNvSpPr>
          <p:nvPr/>
        </p:nvSpPr>
        <p:spPr bwMode="auto">
          <a:xfrm>
            <a:off x="762000" y="3946525"/>
            <a:ext cx="3657600" cy="1313436"/>
          </a:xfrm>
          <a:prstGeom prst="rect">
            <a:avLst/>
          </a:prstGeom>
          <a:solidFill>
            <a:schemeClr val="bg1"/>
          </a:solidFill>
          <a:ln w="381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5000"/>
              </a:lnSpc>
              <a:spcBef>
                <a:spcPct val="70000"/>
              </a:spcBef>
            </a:pPr>
            <a:r>
              <a:rPr lang="en-US" altLang="en-US" sz="2300" b="0" dirty="0">
                <a:solidFill>
                  <a:srgbClr val="000000"/>
                </a:solidFill>
                <a:latin typeface="Liberation Sans" panose="020B0604020202020204"/>
              </a:rPr>
              <a:t>Value and report the investment using the </a:t>
            </a:r>
            <a:endParaRPr lang="en-US" altLang="en-US" sz="2300" b="0" dirty="0" smtClean="0">
              <a:solidFill>
                <a:srgbClr val="000000"/>
              </a:solidFill>
              <a:latin typeface="Liberation Sans" panose="020B0604020202020204"/>
            </a:endParaRPr>
          </a:p>
          <a:p>
            <a:pPr>
              <a:lnSpc>
                <a:spcPct val="115000"/>
              </a:lnSpc>
              <a:spcBef>
                <a:spcPts val="0"/>
              </a:spcBef>
            </a:pPr>
            <a:r>
              <a:rPr lang="en-US" altLang="en-US" sz="2300" dirty="0" smtClean="0">
                <a:solidFill>
                  <a:schemeClr val="tx2">
                    <a:lumMod val="50000"/>
                  </a:schemeClr>
                </a:solidFill>
                <a:latin typeface="Liberation Sans" panose="020B0604020202020204"/>
              </a:rPr>
              <a:t>fair </a:t>
            </a:r>
            <a:r>
              <a:rPr lang="en-US" altLang="en-US" sz="2300" dirty="0">
                <a:solidFill>
                  <a:schemeClr val="tx2">
                    <a:lumMod val="50000"/>
                  </a:schemeClr>
                </a:solidFill>
                <a:latin typeface="Liberation Sans" panose="020B0604020202020204"/>
              </a:rPr>
              <a:t>value method</a:t>
            </a:r>
            <a:r>
              <a:rPr lang="en-US" altLang="en-US" sz="2300" b="0" dirty="0">
                <a:solidFill>
                  <a:srgbClr val="000000"/>
                </a:solidFill>
                <a:latin typeface="Liberation Sans" panose="020B0604020202020204"/>
              </a:rPr>
              <a:t>.</a:t>
            </a:r>
            <a:endParaRPr lang="en-US" altLang="en-US" sz="2300" b="0" dirty="0">
              <a:latin typeface="Liberation Sans" panose="020B0604020202020204"/>
            </a:endParaRPr>
          </a:p>
        </p:txBody>
      </p:sp>
      <p:sp>
        <p:nvSpPr>
          <p:cNvPr id="44037" name="Text Box 13"/>
          <p:cNvSpPr txBox="1">
            <a:spLocks noChangeArrowheads="1"/>
          </p:cNvSpPr>
          <p:nvPr/>
        </p:nvSpPr>
        <p:spPr bwMode="auto">
          <a:xfrm>
            <a:off x="4800600" y="2667000"/>
            <a:ext cx="3657600" cy="1246495"/>
          </a:xfrm>
          <a:prstGeom prst="rect">
            <a:avLst/>
          </a:prstGeom>
          <a:solidFill>
            <a:srgbClr val="FFFFCC"/>
          </a:solidFill>
          <a:ln w="38100" cap="sq">
            <a:solidFill>
              <a:schemeClr val="tx1"/>
            </a:solidFill>
            <a:miter lim="800000"/>
            <a:headEnd/>
            <a:tailEnd/>
          </a:ln>
          <a:effectLst/>
          <a:extLst/>
        </p:spPr>
        <p:txBody>
          <a:bodyPr>
            <a:no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smtClean="0">
                <a:latin typeface="Liberation Sans" panose="020B0604020202020204"/>
              </a:rPr>
              <a:t>Without</a:t>
            </a:r>
          </a:p>
          <a:p>
            <a:pPr>
              <a:spcBef>
                <a:spcPts val="0"/>
              </a:spcBef>
            </a:pPr>
            <a:r>
              <a:rPr lang="en-US" altLang="en-US" sz="2500" b="0" dirty="0" smtClean="0">
                <a:latin typeface="Liberation Sans" panose="020B0604020202020204"/>
              </a:rPr>
              <a:t>Readily </a:t>
            </a:r>
            <a:r>
              <a:rPr lang="en-US" altLang="en-US" sz="2500" b="0" dirty="0">
                <a:latin typeface="Liberation Sans" panose="020B0604020202020204"/>
              </a:rPr>
              <a:t>Determinable Fair Value</a:t>
            </a:r>
          </a:p>
        </p:txBody>
      </p:sp>
      <p:sp>
        <p:nvSpPr>
          <p:cNvPr id="44038" name="Text Box 14"/>
          <p:cNvSpPr txBox="1">
            <a:spLocks noChangeArrowheads="1"/>
          </p:cNvSpPr>
          <p:nvPr/>
        </p:nvSpPr>
        <p:spPr bwMode="auto">
          <a:xfrm>
            <a:off x="4800600" y="3946525"/>
            <a:ext cx="3657600" cy="1313436"/>
          </a:xfrm>
          <a:prstGeom prst="rect">
            <a:avLst/>
          </a:prstGeom>
          <a:solidFill>
            <a:schemeClr val="bg1"/>
          </a:solidFill>
          <a:ln w="381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5000"/>
              </a:lnSpc>
              <a:spcBef>
                <a:spcPct val="70000"/>
              </a:spcBef>
            </a:pPr>
            <a:r>
              <a:rPr lang="en-US" altLang="en-US" sz="2300" b="0" dirty="0" smtClean="0">
                <a:solidFill>
                  <a:srgbClr val="000000"/>
                </a:solidFill>
                <a:latin typeface="Liberation Sans" panose="020B0604020202020204"/>
              </a:rPr>
              <a:t>Value and report the investment using </a:t>
            </a:r>
            <a:r>
              <a:rPr lang="en-US" altLang="en-US" sz="2300" b="0" dirty="0">
                <a:solidFill>
                  <a:srgbClr val="000000"/>
                </a:solidFill>
                <a:latin typeface="Liberation Sans" panose="020B0604020202020204"/>
              </a:rPr>
              <a:t>a  </a:t>
            </a:r>
            <a:r>
              <a:rPr lang="en-US" altLang="en-US" sz="2300" dirty="0">
                <a:solidFill>
                  <a:srgbClr val="000000"/>
                </a:solidFill>
                <a:latin typeface="Liberation Sans" panose="020B0604020202020204"/>
              </a:rPr>
              <a:t>practicability </a:t>
            </a:r>
            <a:r>
              <a:rPr lang="en-US" altLang="en-US" sz="2300" dirty="0" smtClean="0">
                <a:solidFill>
                  <a:srgbClr val="000000"/>
                </a:solidFill>
                <a:latin typeface="Liberation Sans" panose="020B0604020202020204"/>
              </a:rPr>
              <a:t>exception</a:t>
            </a:r>
            <a:r>
              <a:rPr lang="en-US" altLang="en-US" sz="2300" b="0" dirty="0" smtClean="0">
                <a:solidFill>
                  <a:srgbClr val="000000"/>
                </a:solidFill>
                <a:latin typeface="Liberation Sans" panose="020B0604020202020204"/>
              </a:rPr>
              <a:t>.</a:t>
            </a:r>
            <a:r>
              <a:rPr lang="en-US" altLang="en-US" sz="2300" b="0" dirty="0" smtClean="0">
                <a:solidFill>
                  <a:srgbClr val="CC0000"/>
                </a:solidFill>
                <a:latin typeface="Liberation Sans" panose="020B0604020202020204"/>
              </a:rPr>
              <a:t>*</a:t>
            </a:r>
            <a:endParaRPr lang="en-US" altLang="en-US" sz="2300" b="0" dirty="0">
              <a:solidFill>
                <a:srgbClr val="CC0000"/>
              </a:solidFill>
              <a:latin typeface="Liberation Sans" panose="020B0604020202020204"/>
            </a:endParaRPr>
          </a:p>
        </p:txBody>
      </p:sp>
      <p:sp>
        <p:nvSpPr>
          <p:cNvPr id="44039" name="Rectangle 15"/>
          <p:cNvSpPr>
            <a:spLocks noChangeArrowheads="1"/>
          </p:cNvSpPr>
          <p:nvPr/>
        </p:nvSpPr>
        <p:spPr bwMode="auto">
          <a:xfrm>
            <a:off x="533400" y="5410200"/>
            <a:ext cx="8153400" cy="923330"/>
          </a:xfrm>
          <a:prstGeom prst="rect">
            <a:avLst/>
          </a:prstGeom>
          <a:solidFill>
            <a:srgbClr val="FFFFCC"/>
          </a:solidFill>
          <a:ln w="28575" cap="sq">
            <a:solidFill>
              <a:schemeClr val="tx1"/>
            </a:solidFill>
            <a:miter lim="800000"/>
            <a:headEnd/>
            <a:tailEnd/>
          </a:ln>
          <a:effectLs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b="0" dirty="0">
                <a:solidFill>
                  <a:srgbClr val="CC0000"/>
                </a:solidFill>
                <a:latin typeface="Liberation Sans" panose="020B0604020202020204"/>
              </a:rPr>
              <a:t>*</a:t>
            </a:r>
            <a:r>
              <a:rPr lang="en-US" altLang="en-US" b="0" dirty="0">
                <a:latin typeface="Liberation Sans" panose="020B0604020202020204"/>
              </a:rPr>
              <a:t> </a:t>
            </a:r>
            <a:r>
              <a:rPr lang="en-US" altLang="en-US" b="0" dirty="0" smtClean="0">
                <a:latin typeface="Liberation Sans" panose="020B0604020202020204"/>
              </a:rPr>
              <a:t>Entities report equity investments at cost adjusted for changes in observable prices minus impairment. Entities recognize dividends </a:t>
            </a:r>
            <a:r>
              <a:rPr lang="en-US" altLang="en-US" b="0" dirty="0">
                <a:latin typeface="Liberation Sans" panose="020B0604020202020204"/>
              </a:rPr>
              <a:t>when received and </a:t>
            </a:r>
            <a:r>
              <a:rPr lang="en-US" altLang="en-US" b="0" dirty="0" smtClean="0">
                <a:latin typeface="Liberation Sans" panose="020B0604020202020204"/>
              </a:rPr>
              <a:t>generally recognize gains </a:t>
            </a:r>
            <a:r>
              <a:rPr lang="en-US" altLang="en-US" b="0" dirty="0">
                <a:latin typeface="Liberation Sans" panose="020B0604020202020204"/>
              </a:rPr>
              <a:t>or losses </a:t>
            </a:r>
            <a:r>
              <a:rPr lang="en-US" altLang="en-US" b="0" dirty="0" smtClean="0">
                <a:latin typeface="Liberation Sans" panose="020B0604020202020204"/>
              </a:rPr>
              <a:t>when selling the securities</a:t>
            </a:r>
            <a:r>
              <a:rPr lang="en-US" altLang="en-US" b="0" dirty="0">
                <a:latin typeface="Liberation Sans" panose="020B0604020202020204"/>
              </a:rPr>
              <a:t>.</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4042" name="Rectangle 6"/>
          <p:cNvSpPr>
            <a:spLocks noChangeArrowheads="1"/>
          </p:cNvSpPr>
          <p:nvPr/>
        </p:nvSpPr>
        <p:spPr bwMode="auto">
          <a:xfrm>
            <a:off x="609600" y="1371600"/>
            <a:ext cx="5943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Holding of Less Than 20%</a:t>
            </a:r>
          </a:p>
        </p:txBody>
      </p:sp>
      <p:sp>
        <p:nvSpPr>
          <p:cNvPr id="44043" name="Text Box 14"/>
          <p:cNvSpPr txBox="1">
            <a:spLocks noChangeArrowheads="1"/>
          </p:cNvSpPr>
          <p:nvPr/>
        </p:nvSpPr>
        <p:spPr bwMode="auto">
          <a:xfrm>
            <a:off x="8153400" y="6443662"/>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12"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INVESTMENTS IN EQUITY SECURITIES</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990" y="3483578"/>
            <a:ext cx="6724983" cy="21552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0930"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Holdings of Less Than 20%</a:t>
            </a:r>
          </a:p>
        </p:txBody>
      </p:sp>
      <p:sp>
        <p:nvSpPr>
          <p:cNvPr id="45061" name="Rectangle 12"/>
          <p:cNvSpPr>
            <a:spLocks noChangeArrowheads="1"/>
          </p:cNvSpPr>
          <p:nvPr/>
        </p:nvSpPr>
        <p:spPr bwMode="auto">
          <a:xfrm>
            <a:off x="533400" y="1371600"/>
            <a:ext cx="8229600" cy="179485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53975" indent="63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100" b="0" dirty="0">
                <a:solidFill>
                  <a:schemeClr val="tx1"/>
                </a:solidFill>
                <a:latin typeface="Liberation Sans" panose="020B0604020202020204"/>
              </a:rPr>
              <a:t>Upon acquisition, companies record </a:t>
            </a:r>
            <a:r>
              <a:rPr lang="en-US" altLang="en-US" sz="2100" b="0" dirty="0" smtClean="0">
                <a:solidFill>
                  <a:schemeClr val="tx1"/>
                </a:solidFill>
                <a:latin typeface="Liberation Sans" panose="020B0604020202020204"/>
              </a:rPr>
              <a:t>equity </a:t>
            </a:r>
            <a:r>
              <a:rPr lang="en-US" altLang="en-US" sz="2100" b="0" dirty="0">
                <a:solidFill>
                  <a:schemeClr val="tx1"/>
                </a:solidFill>
                <a:latin typeface="Liberation Sans" panose="020B0604020202020204"/>
              </a:rPr>
              <a:t>securities at cost. </a:t>
            </a:r>
          </a:p>
          <a:p>
            <a:pPr algn="l">
              <a:lnSpc>
                <a:spcPct val="120000"/>
              </a:lnSpc>
              <a:spcBef>
                <a:spcPts val="1200"/>
              </a:spcBef>
              <a:buClr>
                <a:schemeClr val="accent2"/>
              </a:buClr>
              <a:buSzPct val="75000"/>
              <a:buFont typeface="Wingdings" panose="05000000000000000000" pitchFamily="2" charset="2"/>
              <a:buNone/>
            </a:pPr>
            <a:r>
              <a:rPr lang="en-US" altLang="en-US" sz="2100" dirty="0">
                <a:solidFill>
                  <a:schemeClr val="tx1"/>
                </a:solidFill>
                <a:latin typeface="Liberation Sans" panose="020B0604020202020204"/>
              </a:rPr>
              <a:t>Illustration: </a:t>
            </a:r>
            <a:r>
              <a:rPr lang="en-US" altLang="en-US" sz="2100" b="0" dirty="0">
                <a:solidFill>
                  <a:schemeClr val="tx1"/>
                </a:solidFill>
                <a:latin typeface="Liberation Sans" panose="020B0604020202020204"/>
              </a:rPr>
              <a:t>On November 3, </a:t>
            </a:r>
            <a:r>
              <a:rPr lang="en-US" altLang="en-US" sz="2100" b="0" dirty="0" smtClean="0">
                <a:solidFill>
                  <a:schemeClr val="tx1"/>
                </a:solidFill>
                <a:latin typeface="Liberation Sans" panose="020B0604020202020204"/>
              </a:rPr>
              <a:t>2017, </a:t>
            </a:r>
            <a:r>
              <a:rPr lang="en-US" altLang="en-US" sz="2100" b="0" dirty="0">
                <a:solidFill>
                  <a:schemeClr val="tx1"/>
                </a:solidFill>
                <a:latin typeface="Liberation Sans" panose="020B0604020202020204"/>
              </a:rPr>
              <a:t>Republic Corporation purchased common stock of three companies, each investment representing less than a 20 percent interest.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506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227" y="2375201"/>
            <a:ext cx="6724984" cy="21552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Rectangle 12"/>
          <p:cNvSpPr>
            <a:spLocks noChangeArrowheads="1"/>
          </p:cNvSpPr>
          <p:nvPr/>
        </p:nvSpPr>
        <p:spPr bwMode="auto">
          <a:xfrm>
            <a:off x="609600" y="1371600"/>
            <a:ext cx="8229600" cy="865365"/>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indent="63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100" dirty="0">
                <a:solidFill>
                  <a:schemeClr val="tx1"/>
                </a:solidFill>
                <a:latin typeface="Liberation Sans" panose="020B0604020202020204"/>
              </a:rPr>
              <a:t>Illustration</a:t>
            </a:r>
            <a:r>
              <a:rPr lang="en-US" altLang="en-US" sz="2100" dirty="0" smtClean="0">
                <a:solidFill>
                  <a:schemeClr val="tx1"/>
                </a:solidFill>
                <a:latin typeface="Liberation Sans" panose="020B0604020202020204"/>
              </a:rPr>
              <a:t>: </a:t>
            </a:r>
            <a:r>
              <a:rPr lang="en-US" altLang="en-US" sz="2100" b="0" dirty="0">
                <a:solidFill>
                  <a:schemeClr val="tx1"/>
                </a:solidFill>
                <a:latin typeface="Liberation Sans" panose="020B0604020202020204"/>
              </a:rPr>
              <a:t>Republic records these investments on November 3, as follows.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Rectangle 9"/>
          <p:cNvSpPr>
            <a:spLocks noChangeArrowheads="1"/>
          </p:cNvSpPr>
          <p:nvPr/>
        </p:nvSpPr>
        <p:spPr bwMode="auto">
          <a:xfrm>
            <a:off x="990600" y="4776281"/>
            <a:ext cx="7467600" cy="9387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715000" algn="r"/>
                <a:tab pos="7150100" algn="r"/>
                <a:tab pos="7493000" algn="r"/>
              </a:tabLst>
              <a:defRPr b="1">
                <a:solidFill>
                  <a:schemeClr val="folHlink"/>
                </a:solidFill>
                <a:latin typeface="Comic Sans MS" panose="030F0702030302020204" pitchFamily="66" charset="0"/>
              </a:defRPr>
            </a:lvl1pPr>
            <a:lvl2pPr marL="742950" indent="-285750">
              <a:tabLst>
                <a:tab pos="5715000" algn="r"/>
                <a:tab pos="7150100" algn="r"/>
                <a:tab pos="7493000" algn="r"/>
              </a:tabLst>
              <a:defRPr b="1">
                <a:solidFill>
                  <a:schemeClr val="folHlink"/>
                </a:solidFill>
                <a:latin typeface="Comic Sans MS" panose="030F0702030302020204" pitchFamily="66" charset="0"/>
              </a:defRPr>
            </a:lvl2pPr>
            <a:lvl3pPr marL="1143000" indent="-228600">
              <a:tabLst>
                <a:tab pos="5715000" algn="r"/>
                <a:tab pos="7150100" algn="r"/>
                <a:tab pos="7493000" algn="r"/>
              </a:tabLst>
              <a:defRPr b="1">
                <a:solidFill>
                  <a:schemeClr val="folHlink"/>
                </a:solidFill>
                <a:latin typeface="Comic Sans MS" panose="030F0702030302020204" pitchFamily="66" charset="0"/>
              </a:defRPr>
            </a:lvl3pPr>
            <a:lvl4pPr marL="1600200" indent="-228600">
              <a:tabLst>
                <a:tab pos="5715000" algn="r"/>
                <a:tab pos="7150100" algn="r"/>
                <a:tab pos="7493000" algn="r"/>
              </a:tabLst>
              <a:defRPr b="1">
                <a:solidFill>
                  <a:schemeClr val="folHlink"/>
                </a:solidFill>
                <a:latin typeface="Comic Sans MS" panose="030F0702030302020204" pitchFamily="66" charset="0"/>
              </a:defRPr>
            </a:lvl4pPr>
            <a:lvl5pPr marL="2057400" indent="-228600">
              <a:tabLst>
                <a:tab pos="5715000" algn="r"/>
                <a:tab pos="7150100" algn="r"/>
                <a:tab pos="74930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715000" algn="r"/>
                <a:tab pos="7150100" algn="r"/>
                <a:tab pos="74930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715000" algn="r"/>
                <a:tab pos="7150100" algn="r"/>
                <a:tab pos="74930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715000" algn="r"/>
                <a:tab pos="7150100" algn="r"/>
                <a:tab pos="74930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715000" algn="r"/>
                <a:tab pos="7150100" algn="r"/>
                <a:tab pos="7493000" algn="r"/>
              </a:tabLst>
              <a:defRPr b="1">
                <a:solidFill>
                  <a:schemeClr val="folHlink"/>
                </a:solidFill>
                <a:latin typeface="Comic Sans MS" panose="030F0702030302020204" pitchFamily="66" charset="0"/>
              </a:defRPr>
            </a:lvl9pPr>
          </a:lstStyle>
          <a:p>
            <a:pPr algn="l">
              <a:lnSpc>
                <a:spcPct val="120000"/>
              </a:lnSpc>
              <a:spcBef>
                <a:spcPct val="10000"/>
              </a:spcBef>
            </a:pPr>
            <a:r>
              <a:rPr lang="en-US" altLang="en-US" sz="2200" b="0" dirty="0">
                <a:latin typeface="Liberation Sans" panose="020B0604020202020204"/>
              </a:rPr>
              <a:t>Equity Investments 	718,550</a:t>
            </a:r>
          </a:p>
          <a:p>
            <a:pPr algn="l">
              <a:lnSpc>
                <a:spcPct val="120000"/>
              </a:lnSpc>
              <a:spcBef>
                <a:spcPct val="10000"/>
              </a:spcBef>
            </a:pPr>
            <a:r>
              <a:rPr lang="en-US" altLang="en-US" sz="2200" b="0" dirty="0">
                <a:latin typeface="Liberation Sans" panose="020B0604020202020204"/>
              </a:rPr>
              <a:t>	Cash 		718,550</a:t>
            </a:r>
          </a:p>
        </p:txBody>
      </p:sp>
      <p:sp>
        <p:nvSpPr>
          <p:cNvPr id="4608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9"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Holdings of Less Than 20%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2"/>
          <p:cNvSpPr>
            <a:spLocks noChangeArrowheads="1"/>
          </p:cNvSpPr>
          <p:nvPr/>
        </p:nvSpPr>
        <p:spPr bwMode="auto">
          <a:xfrm>
            <a:off x="609600" y="1371600"/>
            <a:ext cx="8229600" cy="865365"/>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indent="63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100" dirty="0">
                <a:solidFill>
                  <a:schemeClr val="tx1"/>
                </a:solidFill>
                <a:latin typeface="Liberation Sans" panose="020B0604020202020204"/>
              </a:rPr>
              <a:t>Illustration: </a:t>
            </a:r>
            <a:r>
              <a:rPr lang="en-US" altLang="en-US" sz="2100" b="0" dirty="0" smtClean="0">
                <a:solidFill>
                  <a:schemeClr val="tx1"/>
                </a:solidFill>
                <a:latin typeface="Liberation Sans" panose="020B0604020202020204"/>
              </a:rPr>
              <a:t>On </a:t>
            </a:r>
            <a:r>
              <a:rPr lang="en-US" altLang="en-US" sz="2100" b="0" dirty="0">
                <a:solidFill>
                  <a:schemeClr val="tx1"/>
                </a:solidFill>
                <a:latin typeface="Liberation Sans" panose="020B0604020202020204"/>
              </a:rPr>
              <a:t>December 6, </a:t>
            </a:r>
            <a:r>
              <a:rPr lang="en-US" altLang="en-US" sz="2100" b="0" dirty="0" smtClean="0">
                <a:solidFill>
                  <a:schemeClr val="tx1"/>
                </a:solidFill>
                <a:latin typeface="Liberation Sans" panose="020B0604020202020204"/>
              </a:rPr>
              <a:t>2017, </a:t>
            </a:r>
            <a:r>
              <a:rPr lang="en-US" altLang="en-US" sz="2100" b="0" dirty="0">
                <a:solidFill>
                  <a:schemeClr val="tx1"/>
                </a:solidFill>
                <a:latin typeface="Liberation Sans" panose="020B0604020202020204"/>
              </a:rPr>
              <a:t>Republic receives a cash dividend of $4,200 from Campbell Soup Co.</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711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9"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Holdings of Less Than 20%</a:t>
            </a:r>
          </a:p>
        </p:txBody>
      </p:sp>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227" y="2375201"/>
            <a:ext cx="6724984" cy="21552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a:spLocks noChangeArrowheads="1"/>
          </p:cNvSpPr>
          <p:nvPr/>
        </p:nvSpPr>
        <p:spPr bwMode="auto">
          <a:xfrm>
            <a:off x="990600" y="4776281"/>
            <a:ext cx="7467600" cy="9387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715000" algn="r"/>
                <a:tab pos="7150100" algn="r"/>
                <a:tab pos="7493000" algn="r"/>
              </a:tabLst>
              <a:defRPr b="1">
                <a:solidFill>
                  <a:schemeClr val="folHlink"/>
                </a:solidFill>
                <a:latin typeface="Comic Sans MS" panose="030F0702030302020204" pitchFamily="66" charset="0"/>
              </a:defRPr>
            </a:lvl1pPr>
            <a:lvl2pPr marL="742950" indent="-285750">
              <a:tabLst>
                <a:tab pos="5715000" algn="r"/>
                <a:tab pos="7150100" algn="r"/>
                <a:tab pos="7493000" algn="r"/>
              </a:tabLst>
              <a:defRPr b="1">
                <a:solidFill>
                  <a:schemeClr val="folHlink"/>
                </a:solidFill>
                <a:latin typeface="Comic Sans MS" panose="030F0702030302020204" pitchFamily="66" charset="0"/>
              </a:defRPr>
            </a:lvl2pPr>
            <a:lvl3pPr marL="1143000" indent="-228600">
              <a:tabLst>
                <a:tab pos="5715000" algn="r"/>
                <a:tab pos="7150100" algn="r"/>
                <a:tab pos="7493000" algn="r"/>
              </a:tabLst>
              <a:defRPr b="1">
                <a:solidFill>
                  <a:schemeClr val="folHlink"/>
                </a:solidFill>
                <a:latin typeface="Comic Sans MS" panose="030F0702030302020204" pitchFamily="66" charset="0"/>
              </a:defRPr>
            </a:lvl3pPr>
            <a:lvl4pPr marL="1600200" indent="-228600">
              <a:tabLst>
                <a:tab pos="5715000" algn="r"/>
                <a:tab pos="7150100" algn="r"/>
                <a:tab pos="7493000" algn="r"/>
              </a:tabLst>
              <a:defRPr b="1">
                <a:solidFill>
                  <a:schemeClr val="folHlink"/>
                </a:solidFill>
                <a:latin typeface="Comic Sans MS" panose="030F0702030302020204" pitchFamily="66" charset="0"/>
              </a:defRPr>
            </a:lvl4pPr>
            <a:lvl5pPr marL="2057400" indent="-228600">
              <a:tabLst>
                <a:tab pos="5715000" algn="r"/>
                <a:tab pos="7150100" algn="r"/>
                <a:tab pos="74930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715000" algn="r"/>
                <a:tab pos="7150100" algn="r"/>
                <a:tab pos="74930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715000" algn="r"/>
                <a:tab pos="7150100" algn="r"/>
                <a:tab pos="74930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715000" algn="r"/>
                <a:tab pos="7150100" algn="r"/>
                <a:tab pos="74930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715000" algn="r"/>
                <a:tab pos="7150100" algn="r"/>
                <a:tab pos="7493000" algn="r"/>
              </a:tabLst>
              <a:defRPr b="1">
                <a:solidFill>
                  <a:schemeClr val="folHlink"/>
                </a:solidFill>
                <a:latin typeface="Comic Sans MS" panose="030F0702030302020204" pitchFamily="66" charset="0"/>
              </a:defRPr>
            </a:lvl9pPr>
          </a:lstStyle>
          <a:p>
            <a:pPr algn="l">
              <a:lnSpc>
                <a:spcPct val="120000"/>
              </a:lnSpc>
              <a:spcBef>
                <a:spcPct val="10000"/>
              </a:spcBef>
            </a:pPr>
            <a:r>
              <a:rPr lang="en-US" altLang="en-US" sz="2200" b="0" dirty="0" smtClean="0">
                <a:latin typeface="Liberation Sans" panose="020B0604020202020204"/>
              </a:rPr>
              <a:t>Cash</a:t>
            </a:r>
            <a:r>
              <a:rPr lang="en-US" altLang="en-US" sz="2200" b="0" dirty="0">
                <a:latin typeface="Liberation Sans" panose="020B0604020202020204"/>
              </a:rPr>
              <a:t>	</a:t>
            </a:r>
            <a:r>
              <a:rPr lang="en-US" altLang="en-US" sz="2200" b="0" dirty="0" smtClean="0">
                <a:latin typeface="Liberation Sans" panose="020B0604020202020204"/>
              </a:rPr>
              <a:t>4,200</a:t>
            </a:r>
            <a:endParaRPr lang="en-US" altLang="en-US" sz="2200" b="0" dirty="0">
              <a:latin typeface="Liberation Sans" panose="020B0604020202020204"/>
            </a:endParaRPr>
          </a:p>
          <a:p>
            <a:pPr algn="l">
              <a:lnSpc>
                <a:spcPct val="120000"/>
              </a:lnSpc>
              <a:spcBef>
                <a:spcPct val="10000"/>
              </a:spcBef>
            </a:pPr>
            <a:r>
              <a:rPr lang="en-US" altLang="en-US" sz="2200" b="0" dirty="0">
                <a:latin typeface="Liberation Sans" panose="020B0604020202020204"/>
              </a:rPr>
              <a:t>	</a:t>
            </a:r>
            <a:r>
              <a:rPr lang="en-US" altLang="en-US" sz="2200" b="0" dirty="0" smtClean="0">
                <a:latin typeface="Liberation Sans" panose="020B0604020202020204"/>
              </a:rPr>
              <a:t>Dividend Revenue</a:t>
            </a:r>
            <a:r>
              <a:rPr lang="en-US" altLang="en-US" sz="2200" b="0" dirty="0">
                <a:latin typeface="Liberation Sans" panose="020B0604020202020204"/>
              </a:rPr>
              <a:t>		</a:t>
            </a:r>
            <a:r>
              <a:rPr lang="en-US" altLang="en-US" sz="2200" b="0" dirty="0" smtClean="0">
                <a:latin typeface="Liberation Sans" panose="020B0604020202020204"/>
              </a:rPr>
              <a:t>4,200</a:t>
            </a:r>
            <a:endParaRPr lang="en-US" altLang="en-US" sz="2200" b="0" dirty="0">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2995" y="2380128"/>
            <a:ext cx="7538010" cy="3676202"/>
          </a:xfrm>
          <a:prstGeom prst="rect">
            <a:avLst/>
          </a:prstGeom>
        </p:spPr>
      </p:pic>
      <p:sp>
        <p:nvSpPr>
          <p:cNvPr id="48130" name="Rectangle 5"/>
          <p:cNvSpPr>
            <a:spLocks noChangeArrowheads="1"/>
          </p:cNvSpPr>
          <p:nvPr/>
        </p:nvSpPr>
        <p:spPr bwMode="auto">
          <a:xfrm>
            <a:off x="609600" y="1371600"/>
            <a:ext cx="7924800" cy="9906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30000"/>
              </a:spcBef>
              <a:buClr>
                <a:schemeClr val="accent2"/>
              </a:buClr>
              <a:buSzPct val="75000"/>
              <a:buFont typeface="Wingdings" panose="05000000000000000000" pitchFamily="2" charset="2"/>
              <a:buNone/>
            </a:pPr>
            <a:r>
              <a:rPr lang="en-US" altLang="en-US" sz="2100" dirty="0">
                <a:solidFill>
                  <a:schemeClr val="tx1"/>
                </a:solidFill>
                <a:latin typeface="Liberation Sans" panose="020B0604020202020204"/>
              </a:rPr>
              <a:t>Illustration: </a:t>
            </a:r>
            <a:r>
              <a:rPr lang="en-US" altLang="en-US" sz="2100" b="0" dirty="0" smtClean="0">
                <a:solidFill>
                  <a:schemeClr val="tx1"/>
                </a:solidFill>
                <a:latin typeface="Liberation Sans" panose="020B0604020202020204"/>
              </a:rPr>
              <a:t>Republic’s </a:t>
            </a:r>
            <a:r>
              <a:rPr lang="en-US" altLang="en-US" sz="2100" b="0" dirty="0">
                <a:solidFill>
                  <a:schemeClr val="tx1"/>
                </a:solidFill>
                <a:latin typeface="Liberation Sans" panose="020B0604020202020204"/>
              </a:rPr>
              <a:t>available-for-sale equity security portfolio on December 31, </a:t>
            </a:r>
            <a:r>
              <a:rPr lang="en-US" altLang="en-US" sz="2100" b="0" dirty="0" smtClean="0">
                <a:solidFill>
                  <a:schemeClr val="tx1"/>
                </a:solidFill>
                <a:latin typeface="Liberation Sans" panose="020B0604020202020204"/>
              </a:rPr>
              <a:t>2017:</a:t>
            </a:r>
            <a:endParaRPr lang="en-US" altLang="en-US" sz="2100" b="0" dirty="0">
              <a:solidFill>
                <a:schemeClr val="tx1"/>
              </a:solidFill>
              <a:latin typeface="Liberation Sans" panose="020B0604020202020204"/>
            </a:endParaRPr>
          </a:p>
        </p:txBody>
      </p:sp>
      <p:sp>
        <p:nvSpPr>
          <p:cNvPr id="48131" name="Text Box 10"/>
          <p:cNvSpPr txBox="1">
            <a:spLocks noChangeArrowheads="1"/>
          </p:cNvSpPr>
          <p:nvPr/>
        </p:nvSpPr>
        <p:spPr bwMode="auto">
          <a:xfrm>
            <a:off x="727632" y="6078072"/>
            <a:ext cx="504817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17-14</a:t>
            </a:r>
          </a:p>
          <a:p>
            <a:pPr algn="l"/>
            <a:r>
              <a:rPr lang="en-US" altLang="en-US" sz="1200" b="0" dirty="0">
                <a:solidFill>
                  <a:schemeClr val="tx1"/>
                </a:solidFill>
                <a:latin typeface="Liberation Sans" panose="020B0604020202020204"/>
              </a:rPr>
              <a:t>Computation of Fair Value Adjustment—Equity Security Portfolio (2017</a:t>
            </a:r>
            <a:r>
              <a:rPr lang="en-US" altLang="en-US" sz="1200" b="0" dirty="0" smtClean="0">
                <a:solidFill>
                  <a:schemeClr val="tx1"/>
                </a:solidFill>
                <a:latin typeface="Liberation Sans" panose="020B0604020202020204"/>
              </a:rPr>
              <a:t>)</a:t>
            </a:r>
            <a:endParaRPr lang="en-US" altLang="en-US" sz="1200" b="0" dirty="0">
              <a:solidFill>
                <a:schemeClr val="tx1"/>
              </a:solidFill>
              <a:latin typeface="Liberation Sans" panose="020B0604020202020204"/>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813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8"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Holdings of Less Than 20%</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587811" y="1295400"/>
            <a:ext cx="6229760" cy="3038184"/>
          </a:xfrm>
          <a:prstGeom prst="rect">
            <a:avLst/>
          </a:prstGeom>
        </p:spPr>
      </p:pic>
      <p:sp>
        <p:nvSpPr>
          <p:cNvPr id="1756169" name="Rectangle 9"/>
          <p:cNvSpPr>
            <a:spLocks noChangeArrowheads="1"/>
          </p:cNvSpPr>
          <p:nvPr/>
        </p:nvSpPr>
        <p:spPr bwMode="auto">
          <a:xfrm>
            <a:off x="609600" y="5415915"/>
            <a:ext cx="8153400" cy="9848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692900" algn="r"/>
                <a:tab pos="7886700" algn="r"/>
              </a:tabLst>
              <a:defRPr b="1">
                <a:solidFill>
                  <a:schemeClr val="folHlink"/>
                </a:solidFill>
                <a:latin typeface="Comic Sans MS" panose="030F0702030302020204" pitchFamily="66" charset="0"/>
              </a:defRPr>
            </a:lvl1pPr>
            <a:lvl2pPr marL="742950" indent="-285750">
              <a:tabLst>
                <a:tab pos="6692900" algn="r"/>
                <a:tab pos="7886700" algn="r"/>
              </a:tabLst>
              <a:defRPr b="1">
                <a:solidFill>
                  <a:schemeClr val="folHlink"/>
                </a:solidFill>
                <a:latin typeface="Comic Sans MS" panose="030F0702030302020204" pitchFamily="66" charset="0"/>
              </a:defRPr>
            </a:lvl2pPr>
            <a:lvl3pPr marL="1143000" indent="-228600">
              <a:tabLst>
                <a:tab pos="6692900" algn="r"/>
                <a:tab pos="7886700" algn="r"/>
              </a:tabLst>
              <a:defRPr b="1">
                <a:solidFill>
                  <a:schemeClr val="folHlink"/>
                </a:solidFill>
                <a:latin typeface="Comic Sans MS" panose="030F0702030302020204" pitchFamily="66" charset="0"/>
              </a:defRPr>
            </a:lvl3pPr>
            <a:lvl4pPr marL="1600200" indent="-228600">
              <a:tabLst>
                <a:tab pos="6692900" algn="r"/>
                <a:tab pos="7886700" algn="r"/>
              </a:tabLst>
              <a:defRPr b="1">
                <a:solidFill>
                  <a:schemeClr val="folHlink"/>
                </a:solidFill>
                <a:latin typeface="Comic Sans MS" panose="030F0702030302020204" pitchFamily="66" charset="0"/>
              </a:defRPr>
            </a:lvl4pPr>
            <a:lvl5pPr marL="2057400" indent="-228600">
              <a:tabLst>
                <a:tab pos="6692900" algn="r"/>
                <a:tab pos="78867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692900" algn="r"/>
                <a:tab pos="78867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692900" algn="r"/>
                <a:tab pos="78867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692900" algn="r"/>
                <a:tab pos="78867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692900" algn="r"/>
                <a:tab pos="7886700" algn="r"/>
              </a:tabLst>
              <a:defRPr b="1">
                <a:solidFill>
                  <a:schemeClr val="folHlink"/>
                </a:solidFill>
                <a:latin typeface="Comic Sans MS" panose="030F0702030302020204" pitchFamily="66" charset="0"/>
              </a:defRPr>
            </a:lvl9pPr>
          </a:lstStyle>
          <a:p>
            <a:pPr algn="l">
              <a:lnSpc>
                <a:spcPct val="130000"/>
              </a:lnSpc>
              <a:spcBef>
                <a:spcPct val="30000"/>
              </a:spcBef>
            </a:pPr>
            <a:r>
              <a:rPr lang="en-US" altLang="en-US" sz="2000" b="0" dirty="0">
                <a:latin typeface="Liberation Sans" panose="020B0604020202020204"/>
              </a:rPr>
              <a:t>Unrealized Holding Gain or </a:t>
            </a:r>
            <a:r>
              <a:rPr lang="en-US" altLang="en-US" sz="2000" b="0" dirty="0" smtClean="0">
                <a:latin typeface="Liberation Sans" panose="020B0604020202020204"/>
              </a:rPr>
              <a:t>Loss—Income </a:t>
            </a:r>
            <a:r>
              <a:rPr lang="en-US" altLang="en-US" sz="2000" b="0" dirty="0">
                <a:latin typeface="Liberation Sans" panose="020B0604020202020204"/>
              </a:rPr>
              <a:t>	35,550</a:t>
            </a:r>
          </a:p>
          <a:p>
            <a:pPr algn="l">
              <a:lnSpc>
                <a:spcPct val="130000"/>
              </a:lnSpc>
              <a:spcBef>
                <a:spcPct val="30000"/>
              </a:spcBef>
            </a:pPr>
            <a:r>
              <a:rPr lang="en-US" altLang="en-US" sz="2000" b="0" dirty="0">
                <a:latin typeface="Liberation Sans" panose="020B0604020202020204"/>
              </a:rPr>
              <a:t>	Fair Value </a:t>
            </a:r>
            <a:r>
              <a:rPr lang="en-US" altLang="en-US" sz="2000" b="0" dirty="0" smtClean="0">
                <a:latin typeface="Liberation Sans" panose="020B0604020202020204"/>
              </a:rPr>
              <a:t>Adjustment</a:t>
            </a:r>
            <a:r>
              <a:rPr lang="en-US" altLang="en-US" sz="2000" b="0" dirty="0">
                <a:latin typeface="Liberation Sans" panose="020B0604020202020204"/>
              </a:rPr>
              <a:t>		35,550</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Text Box 10"/>
          <p:cNvSpPr txBox="1">
            <a:spLocks noChangeArrowheads="1"/>
          </p:cNvSpPr>
          <p:nvPr/>
        </p:nvSpPr>
        <p:spPr bwMode="auto">
          <a:xfrm>
            <a:off x="7151933" y="990600"/>
            <a:ext cx="1721946" cy="276999"/>
          </a:xfrm>
          <a:prstGeom prst="rect">
            <a:avLst/>
          </a:prstGeom>
          <a:solidFill>
            <a:schemeClr val="accent3"/>
          </a:solidFill>
          <a:ln>
            <a:noFill/>
          </a:ln>
          <a:effectLst/>
        </p:spPr>
        <p:txBody>
          <a:bodyPr wrap="non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r>
              <a:rPr lang="en-US" sz="1200" dirty="0" smtClean="0">
                <a:solidFill>
                  <a:srgbClr val="006600"/>
                </a:solidFill>
                <a:latin typeface="Liberation Sans" panose="020B0604020202020204"/>
              </a:rPr>
              <a:t>ILLUSTRATION 17-14</a:t>
            </a:r>
          </a:p>
        </p:txBody>
      </p:sp>
      <p:sp>
        <p:nvSpPr>
          <p:cNvPr id="49159" name="Rectangle 5"/>
          <p:cNvSpPr>
            <a:spLocks noChangeArrowheads="1"/>
          </p:cNvSpPr>
          <p:nvPr/>
        </p:nvSpPr>
        <p:spPr bwMode="auto">
          <a:xfrm>
            <a:off x="609600" y="4480878"/>
            <a:ext cx="8382000" cy="85921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0000"/>
              </a:spcBef>
              <a:buClr>
                <a:schemeClr val="accent2"/>
              </a:buClr>
              <a:buSzPct val="75000"/>
              <a:buFont typeface="Wingdings" panose="05000000000000000000" pitchFamily="2" charset="2"/>
              <a:buNone/>
            </a:pPr>
            <a:r>
              <a:rPr lang="en-US" altLang="en-US" sz="2000" dirty="0">
                <a:solidFill>
                  <a:schemeClr val="tx1"/>
                </a:solidFill>
                <a:latin typeface="Liberation Sans" panose="020B0604020202020204"/>
              </a:rPr>
              <a:t>Illustration: </a:t>
            </a:r>
            <a:r>
              <a:rPr lang="en-US" altLang="en-US" sz="2000" b="0" dirty="0" smtClean="0">
                <a:solidFill>
                  <a:schemeClr val="tx1"/>
                </a:solidFill>
                <a:latin typeface="Liberation Sans" panose="020B0604020202020204"/>
              </a:rPr>
              <a:t>Prepare </a:t>
            </a:r>
            <a:r>
              <a:rPr lang="en-US" altLang="en-US" sz="2000" b="0" dirty="0">
                <a:solidFill>
                  <a:schemeClr val="tx1"/>
                </a:solidFill>
                <a:latin typeface="Liberation Sans" panose="020B0604020202020204"/>
              </a:rPr>
              <a:t>the entry Republic would make on December 31, </a:t>
            </a:r>
            <a:r>
              <a:rPr lang="en-US" altLang="en-US" sz="2000" b="0" dirty="0" smtClean="0">
                <a:solidFill>
                  <a:schemeClr val="tx1"/>
                </a:solidFill>
                <a:latin typeface="Liberation Sans" panose="020B0604020202020204"/>
              </a:rPr>
              <a:t>2017, </a:t>
            </a:r>
            <a:r>
              <a:rPr lang="en-US" altLang="en-US" sz="2000" b="0" dirty="0">
                <a:solidFill>
                  <a:schemeClr val="tx1"/>
                </a:solidFill>
                <a:latin typeface="Liberation Sans" panose="020B0604020202020204"/>
              </a:rPr>
              <a:t>to record the net unrealized gains and losses.</a:t>
            </a:r>
          </a:p>
        </p:txBody>
      </p:sp>
      <p:sp>
        <p:nvSpPr>
          <p:cNvPr id="4916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12"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Holdings of Less Than 20%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6169">
                                            <p:txEl>
                                              <p:pRg st="0" end="0"/>
                                            </p:txEl>
                                          </p:spTgt>
                                        </p:tgtEl>
                                        <p:attrNameLst>
                                          <p:attrName>style.visibility</p:attrName>
                                        </p:attrNameLst>
                                      </p:cBhvr>
                                      <p:to>
                                        <p:strVal val="visible"/>
                                      </p:to>
                                    </p:set>
                                    <p:animEffect transition="in" filter="wipe(left)">
                                      <p:cBhvr>
                                        <p:cTn id="7" dur="500"/>
                                        <p:tgtEl>
                                          <p:spTgt spid="17561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56169">
                                            <p:txEl>
                                              <p:pRg st="1" end="1"/>
                                            </p:txEl>
                                          </p:spTgt>
                                        </p:tgtEl>
                                        <p:attrNameLst>
                                          <p:attrName>style.visibility</p:attrName>
                                        </p:attrNameLst>
                                      </p:cBhvr>
                                      <p:to>
                                        <p:strVal val="visible"/>
                                      </p:to>
                                    </p:set>
                                    <p:animEffect transition="in" filter="wipe(left)">
                                      <p:cBhvr>
                                        <p:cTn id="12" dur="500"/>
                                        <p:tgtEl>
                                          <p:spTgt spid="17561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616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609600" y="1371600"/>
            <a:ext cx="7924800" cy="130175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0000"/>
              </a:spcBef>
              <a:buClr>
                <a:schemeClr val="accent2"/>
              </a:buClr>
              <a:buSzPct val="75000"/>
              <a:buFont typeface="Wingdings" panose="05000000000000000000" pitchFamily="2" charset="2"/>
              <a:buNone/>
            </a:pPr>
            <a:r>
              <a:rPr lang="en-US" altLang="en-US" sz="2100" dirty="0">
                <a:solidFill>
                  <a:schemeClr val="tx1"/>
                </a:solidFill>
                <a:latin typeface="Liberation Sans" panose="020B0604020202020204"/>
              </a:rPr>
              <a:t>Illustration: </a:t>
            </a:r>
            <a:r>
              <a:rPr lang="en-US" altLang="en-US" sz="2100" b="0" dirty="0" smtClean="0">
                <a:solidFill>
                  <a:schemeClr val="tx1"/>
                </a:solidFill>
                <a:latin typeface="Liberation Sans" panose="020B0604020202020204"/>
              </a:rPr>
              <a:t>On </a:t>
            </a:r>
            <a:r>
              <a:rPr lang="en-US" altLang="en-US" sz="2100" b="0" dirty="0">
                <a:solidFill>
                  <a:schemeClr val="tx1"/>
                </a:solidFill>
                <a:latin typeface="Liberation Sans" panose="020B0604020202020204"/>
              </a:rPr>
              <a:t>January 23, </a:t>
            </a:r>
            <a:r>
              <a:rPr lang="en-US" altLang="en-US" sz="2100" b="0" dirty="0" smtClean="0">
                <a:solidFill>
                  <a:schemeClr val="tx1"/>
                </a:solidFill>
                <a:latin typeface="Liberation Sans" panose="020B0604020202020204"/>
              </a:rPr>
              <a:t>2018, </a:t>
            </a:r>
            <a:r>
              <a:rPr lang="en-US" altLang="en-US" sz="2100" b="0" dirty="0">
                <a:solidFill>
                  <a:schemeClr val="tx1"/>
                </a:solidFill>
                <a:latin typeface="Liberation Sans" panose="020B0604020202020204"/>
              </a:rPr>
              <a:t>Republic sold all of its Northwest Industries, Inc. common stock receiving net proceeds of $287,220. Prepare the entry to record the sale.</a:t>
            </a:r>
          </a:p>
        </p:txBody>
      </p:sp>
      <p:sp>
        <p:nvSpPr>
          <p:cNvPr id="1758214" name="Rectangle 6"/>
          <p:cNvSpPr>
            <a:spLocks noChangeArrowheads="1"/>
          </p:cNvSpPr>
          <p:nvPr/>
        </p:nvSpPr>
        <p:spPr bwMode="auto">
          <a:xfrm>
            <a:off x="914400" y="4651375"/>
            <a:ext cx="7543800" cy="13203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057900" algn="r"/>
                <a:tab pos="7378700" algn="r"/>
              </a:tabLst>
              <a:defRPr b="1">
                <a:solidFill>
                  <a:schemeClr val="folHlink"/>
                </a:solidFill>
                <a:latin typeface="Comic Sans MS" panose="030F0702030302020204" pitchFamily="66" charset="0"/>
              </a:defRPr>
            </a:lvl1pPr>
            <a:lvl2pPr marL="742950" indent="-285750">
              <a:tabLst>
                <a:tab pos="6057900" algn="r"/>
                <a:tab pos="7378700" algn="r"/>
              </a:tabLst>
              <a:defRPr b="1">
                <a:solidFill>
                  <a:schemeClr val="folHlink"/>
                </a:solidFill>
                <a:latin typeface="Comic Sans MS" panose="030F0702030302020204" pitchFamily="66" charset="0"/>
              </a:defRPr>
            </a:lvl2pPr>
            <a:lvl3pPr marL="1143000" indent="-228600">
              <a:tabLst>
                <a:tab pos="6057900" algn="r"/>
                <a:tab pos="7378700" algn="r"/>
              </a:tabLst>
              <a:defRPr b="1">
                <a:solidFill>
                  <a:schemeClr val="folHlink"/>
                </a:solidFill>
                <a:latin typeface="Comic Sans MS" panose="030F0702030302020204" pitchFamily="66" charset="0"/>
              </a:defRPr>
            </a:lvl3pPr>
            <a:lvl4pPr marL="1600200" indent="-228600">
              <a:tabLst>
                <a:tab pos="6057900" algn="r"/>
                <a:tab pos="7378700" algn="r"/>
              </a:tabLst>
              <a:defRPr b="1">
                <a:solidFill>
                  <a:schemeClr val="folHlink"/>
                </a:solidFill>
                <a:latin typeface="Comic Sans MS" panose="030F0702030302020204" pitchFamily="66" charset="0"/>
              </a:defRPr>
            </a:lvl4pPr>
            <a:lvl5pPr marL="2057400" indent="-228600">
              <a:tabLst>
                <a:tab pos="6057900" algn="r"/>
                <a:tab pos="73787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057900" algn="r"/>
                <a:tab pos="73787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057900" algn="r"/>
                <a:tab pos="73787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057900" algn="r"/>
                <a:tab pos="73787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057900" algn="r"/>
                <a:tab pos="7378700" algn="r"/>
              </a:tabLst>
              <a:defRPr b="1">
                <a:solidFill>
                  <a:schemeClr val="folHlink"/>
                </a:solidFill>
                <a:latin typeface="Comic Sans MS" panose="030F0702030302020204" pitchFamily="66" charset="0"/>
              </a:defRPr>
            </a:lvl9pPr>
          </a:lstStyle>
          <a:p>
            <a:pPr algn="l">
              <a:lnSpc>
                <a:spcPct val="110000"/>
              </a:lnSpc>
              <a:spcBef>
                <a:spcPct val="25000"/>
              </a:spcBef>
            </a:pPr>
            <a:r>
              <a:rPr lang="en-US" altLang="en-US" sz="2100" b="0" dirty="0">
                <a:latin typeface="Liberation Sans" panose="020B0604020202020204"/>
              </a:rPr>
              <a:t>Cash 	287,220</a:t>
            </a:r>
          </a:p>
          <a:p>
            <a:pPr algn="l">
              <a:lnSpc>
                <a:spcPct val="110000"/>
              </a:lnSpc>
              <a:spcBef>
                <a:spcPct val="25000"/>
              </a:spcBef>
            </a:pPr>
            <a:r>
              <a:rPr lang="en-US" altLang="en-US" sz="2100" b="0" dirty="0">
                <a:latin typeface="Liberation Sans" panose="020B0604020202020204"/>
              </a:rPr>
              <a:t>	Equity Investments 		259,700</a:t>
            </a:r>
          </a:p>
          <a:p>
            <a:pPr algn="l">
              <a:lnSpc>
                <a:spcPct val="110000"/>
              </a:lnSpc>
              <a:spcBef>
                <a:spcPct val="25000"/>
              </a:spcBef>
            </a:pPr>
            <a:r>
              <a:rPr lang="en-US" altLang="en-US" sz="2100" b="0" dirty="0">
                <a:latin typeface="Liberation Sans" panose="020B0604020202020204"/>
              </a:rPr>
              <a:t>	Gain on Sale of Investments		27,520</a:t>
            </a:r>
          </a:p>
        </p:txBody>
      </p:sp>
      <p:sp>
        <p:nvSpPr>
          <p:cNvPr id="50180" name="Text Box 8"/>
          <p:cNvSpPr txBox="1">
            <a:spLocks noChangeArrowheads="1"/>
          </p:cNvSpPr>
          <p:nvPr/>
        </p:nvSpPr>
        <p:spPr bwMode="auto">
          <a:xfrm>
            <a:off x="457200" y="2978149"/>
            <a:ext cx="1934085"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17-15</a:t>
            </a:r>
          </a:p>
          <a:p>
            <a:pPr algn="l"/>
            <a:r>
              <a:rPr lang="en-US" altLang="en-US" sz="1200" b="0" dirty="0">
                <a:solidFill>
                  <a:schemeClr val="tx1"/>
                </a:solidFill>
                <a:latin typeface="Liberation Sans" panose="020B0604020202020204"/>
              </a:rPr>
              <a:t>Computation of Gain on Sale of Stock</a:t>
            </a:r>
          </a:p>
          <a:p>
            <a:pPr algn="l"/>
            <a:endParaRPr lang="en-US" altLang="en-US" sz="1200" dirty="0">
              <a:solidFill>
                <a:srgbClr val="006600"/>
              </a:solidFill>
              <a:latin typeface="Liberation Sans" panose="020B0604020202020204"/>
            </a:endParaRPr>
          </a:p>
        </p:txBody>
      </p:sp>
      <p:pic>
        <p:nvPicPr>
          <p:cNvPr id="5018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920" y="2893377"/>
            <a:ext cx="6202680" cy="15262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018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9"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Holdings of Less Than 20%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8214">
                                            <p:txEl>
                                              <p:pRg st="0" end="0"/>
                                            </p:txEl>
                                          </p:spTgt>
                                        </p:tgtEl>
                                        <p:attrNameLst>
                                          <p:attrName>style.visibility</p:attrName>
                                        </p:attrNameLst>
                                      </p:cBhvr>
                                      <p:to>
                                        <p:strVal val="visible"/>
                                      </p:to>
                                    </p:set>
                                    <p:animEffect transition="in" filter="wipe(left)">
                                      <p:cBhvr>
                                        <p:cTn id="7" dur="500"/>
                                        <p:tgtEl>
                                          <p:spTgt spid="17582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58214">
                                            <p:txEl>
                                              <p:pRg st="1" end="1"/>
                                            </p:txEl>
                                          </p:spTgt>
                                        </p:tgtEl>
                                        <p:attrNameLst>
                                          <p:attrName>style.visibility</p:attrName>
                                        </p:attrNameLst>
                                      </p:cBhvr>
                                      <p:to>
                                        <p:strVal val="visible"/>
                                      </p:to>
                                    </p:set>
                                    <p:animEffect transition="in" filter="wipe(left)">
                                      <p:cBhvr>
                                        <p:cTn id="12" dur="500"/>
                                        <p:tgtEl>
                                          <p:spTgt spid="17582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58214">
                                            <p:txEl>
                                              <p:pRg st="2" end="2"/>
                                            </p:txEl>
                                          </p:spTgt>
                                        </p:tgtEl>
                                        <p:attrNameLst>
                                          <p:attrName>style.visibility</p:attrName>
                                        </p:attrNameLst>
                                      </p:cBhvr>
                                      <p:to>
                                        <p:strVal val="visible"/>
                                      </p:to>
                                    </p:set>
                                    <p:animEffect transition="in" filter="wipe(left)">
                                      <p:cBhvr>
                                        <p:cTn id="17" dur="500"/>
                                        <p:tgtEl>
                                          <p:spTgt spid="17582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821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0359" y="2819400"/>
            <a:ext cx="7803282" cy="3344971"/>
          </a:xfrm>
          <a:prstGeom prst="rect">
            <a:avLst/>
          </a:prstGeom>
        </p:spPr>
      </p:pic>
      <p:sp>
        <p:nvSpPr>
          <p:cNvPr id="51202" name="Rectangle 5"/>
          <p:cNvSpPr>
            <a:spLocks noChangeArrowheads="1"/>
          </p:cNvSpPr>
          <p:nvPr/>
        </p:nvSpPr>
        <p:spPr bwMode="auto">
          <a:xfrm>
            <a:off x="609600" y="1371600"/>
            <a:ext cx="8382000" cy="130175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0000"/>
              </a:spcBef>
              <a:buClr>
                <a:schemeClr val="accent2"/>
              </a:buClr>
              <a:buSzPct val="75000"/>
              <a:buFont typeface="Wingdings" panose="05000000000000000000" pitchFamily="2" charset="2"/>
              <a:buNone/>
            </a:pPr>
            <a:r>
              <a:rPr lang="en-US" altLang="en-US" sz="2100" dirty="0">
                <a:solidFill>
                  <a:schemeClr val="tx1"/>
                </a:solidFill>
                <a:latin typeface="Liberation Sans" panose="020B0604020202020204"/>
              </a:rPr>
              <a:t>Illustration: </a:t>
            </a:r>
            <a:r>
              <a:rPr lang="en-US" altLang="en-US" sz="2100" b="0" dirty="0" smtClean="0">
                <a:solidFill>
                  <a:schemeClr val="tx1"/>
                </a:solidFill>
                <a:latin typeface="Liberation Sans" panose="020B0604020202020204"/>
              </a:rPr>
              <a:t>On </a:t>
            </a:r>
            <a:r>
              <a:rPr lang="en-US" altLang="en-US" sz="2100" b="0" dirty="0">
                <a:solidFill>
                  <a:schemeClr val="tx1"/>
                </a:solidFill>
                <a:latin typeface="Liberation Sans" panose="020B0604020202020204"/>
              </a:rPr>
              <a:t>February 10, </a:t>
            </a:r>
            <a:r>
              <a:rPr lang="en-US" altLang="en-US" sz="2100" b="0" dirty="0" smtClean="0">
                <a:solidFill>
                  <a:schemeClr val="tx1"/>
                </a:solidFill>
                <a:latin typeface="Liberation Sans" panose="020B0604020202020204"/>
              </a:rPr>
              <a:t>2018, </a:t>
            </a:r>
            <a:r>
              <a:rPr lang="en-US" altLang="en-US" sz="2100" b="0" dirty="0">
                <a:solidFill>
                  <a:schemeClr val="tx1"/>
                </a:solidFill>
                <a:latin typeface="Liberation Sans" panose="020B0604020202020204"/>
              </a:rPr>
              <a:t>Republic purchased 20,000 shares of Continental Trucking at a price of $12.75 per share plus brokerage commissions of $1,850 (total cost, $256,850).</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120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8"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Holdings of Less Than 20%</a:t>
            </a:r>
          </a:p>
        </p:txBody>
      </p:sp>
      <p:sp>
        <p:nvSpPr>
          <p:cNvPr id="11" name="Text Box 10"/>
          <p:cNvSpPr txBox="1">
            <a:spLocks noChangeArrowheads="1"/>
          </p:cNvSpPr>
          <p:nvPr/>
        </p:nvSpPr>
        <p:spPr bwMode="auto">
          <a:xfrm>
            <a:off x="883471" y="6190128"/>
            <a:ext cx="504817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17-16</a:t>
            </a:r>
          </a:p>
          <a:p>
            <a:pPr algn="l"/>
            <a:r>
              <a:rPr lang="en-US" altLang="en-US" sz="1200" b="0" dirty="0">
                <a:solidFill>
                  <a:schemeClr val="tx1"/>
                </a:solidFill>
                <a:latin typeface="Liberation Sans" panose="020B0604020202020204"/>
              </a:rPr>
              <a:t>Computation of Fair Value Adjustment—Equity Security Portfolio (</a:t>
            </a:r>
            <a:r>
              <a:rPr lang="en-US" altLang="en-US" sz="1200" b="0" dirty="0" smtClean="0">
                <a:solidFill>
                  <a:schemeClr val="tx1"/>
                </a:solidFill>
                <a:latin typeface="Liberation Sans" panose="020B0604020202020204"/>
              </a:rPr>
              <a:t>2018)</a:t>
            </a:r>
            <a:endParaRPr lang="en-US" altLang="en-US" sz="1200" b="0" dirty="0">
              <a:solidFill>
                <a:schemeClr val="tx1"/>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609600" y="1371600"/>
            <a:ext cx="7924800" cy="1765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1038" indent="-454025">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500" dirty="0">
                <a:solidFill>
                  <a:schemeClr val="tx1"/>
                </a:solidFill>
                <a:latin typeface="Liberation Sans" panose="020B0604020202020204"/>
              </a:rPr>
              <a:t>Companies account for investments based on</a:t>
            </a:r>
          </a:p>
          <a:p>
            <a:pPr lvl="1" algn="l">
              <a:lnSpc>
                <a:spcPct val="125000"/>
              </a:lnSpc>
              <a:spcBef>
                <a:spcPts val="1200"/>
              </a:spcBef>
              <a:buClr>
                <a:srgbClr val="CC0000"/>
              </a:buClr>
              <a:buSzPct val="80000"/>
              <a:buFont typeface="Wingdings" panose="05000000000000000000" pitchFamily="2" charset="2"/>
              <a:buChar char="u"/>
            </a:pPr>
            <a:r>
              <a:rPr lang="en-US" altLang="en-US" sz="2300" b="0" dirty="0">
                <a:solidFill>
                  <a:schemeClr val="tx1"/>
                </a:solidFill>
                <a:latin typeface="Liberation Sans" panose="020B0604020202020204"/>
              </a:rPr>
              <a:t>the type of security (debt or equity) and </a:t>
            </a:r>
          </a:p>
          <a:p>
            <a:pPr lvl="1" algn="l">
              <a:lnSpc>
                <a:spcPct val="125000"/>
              </a:lnSpc>
              <a:spcBef>
                <a:spcPts val="1200"/>
              </a:spcBef>
              <a:buClr>
                <a:srgbClr val="CC0000"/>
              </a:buClr>
              <a:buSzPct val="80000"/>
              <a:buFont typeface="Wingdings" panose="05000000000000000000" pitchFamily="2" charset="2"/>
              <a:buChar char="u"/>
            </a:pPr>
            <a:r>
              <a:rPr lang="en-US" altLang="en-US" sz="2300" b="0" dirty="0">
                <a:solidFill>
                  <a:schemeClr val="tx1"/>
                </a:solidFill>
                <a:latin typeface="Liberation Sans" panose="020B0604020202020204"/>
              </a:rPr>
              <a:t>their intent with respect to the investment.</a:t>
            </a:r>
          </a:p>
        </p:txBody>
      </p:sp>
      <p:sp>
        <p:nvSpPr>
          <p:cNvPr id="6148" name="Text Box 6"/>
          <p:cNvSpPr txBox="1">
            <a:spLocks noChangeArrowheads="1"/>
          </p:cNvSpPr>
          <p:nvPr/>
        </p:nvSpPr>
        <p:spPr bwMode="auto">
          <a:xfrm>
            <a:off x="225519" y="5391195"/>
            <a:ext cx="427028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17-1</a:t>
            </a:r>
            <a:endParaRPr lang="en-US" altLang="en-US" sz="1200" dirty="0">
              <a:solidFill>
                <a:srgbClr val="006600"/>
              </a:solidFill>
              <a:latin typeface="Liberation Sans" panose="020B0604020202020204"/>
            </a:endParaRPr>
          </a:p>
          <a:p>
            <a:pPr algn="l"/>
            <a:r>
              <a:rPr lang="en-US" altLang="en-US" sz="1200" b="0" dirty="0">
                <a:solidFill>
                  <a:schemeClr val="tx1"/>
                </a:solidFill>
                <a:latin typeface="Liberation Sans" panose="020B0604020202020204"/>
              </a:rPr>
              <a:t>Summary of Investment </a:t>
            </a:r>
            <a:r>
              <a:rPr lang="en-US" altLang="en-US" sz="1200" b="0" dirty="0" smtClean="0">
                <a:solidFill>
                  <a:schemeClr val="tx1"/>
                </a:solidFill>
                <a:latin typeface="Liberation Sans" panose="020B0604020202020204"/>
              </a:rPr>
              <a:t>Accounting </a:t>
            </a:r>
            <a:r>
              <a:rPr lang="en-US" altLang="en-US" sz="1200" b="0" dirty="0">
                <a:solidFill>
                  <a:schemeClr val="tx1"/>
                </a:solidFill>
                <a:latin typeface="Liberation Sans" panose="020B0604020202020204"/>
              </a:rPr>
              <a:t>Approaches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15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8"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INVESTMENT IN DEBT SECURITIES</a:t>
            </a:r>
            <a:endParaRPr lang="en-US" sz="3200" dirty="0">
              <a:solidFill>
                <a:schemeClr val="tx2">
                  <a:lumMod val="50000"/>
                </a:schemeClr>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301719" y="3429000"/>
            <a:ext cx="8540561" cy="1924843"/>
          </a:xfrm>
          <a:prstGeom prst="rect">
            <a:avLst/>
          </a:prstGeom>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250532" y="1313328"/>
            <a:ext cx="6448994" cy="2764439"/>
          </a:xfrm>
          <a:prstGeom prst="rect">
            <a:avLst/>
          </a:prstGeom>
        </p:spPr>
      </p:pic>
      <p:sp>
        <p:nvSpPr>
          <p:cNvPr id="52226" name="Rectangle 5"/>
          <p:cNvSpPr>
            <a:spLocks noChangeArrowheads="1"/>
          </p:cNvSpPr>
          <p:nvPr/>
        </p:nvSpPr>
        <p:spPr bwMode="auto">
          <a:xfrm>
            <a:off x="609600" y="1371600"/>
            <a:ext cx="1600200" cy="493725"/>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0000"/>
              </a:spcBef>
              <a:buClr>
                <a:schemeClr val="accent2"/>
              </a:buClr>
              <a:buSzPct val="75000"/>
              <a:buFont typeface="Wingdings" panose="05000000000000000000" pitchFamily="2" charset="2"/>
              <a:buNone/>
            </a:pPr>
            <a:r>
              <a:rPr lang="en-US" altLang="en-US" sz="2100" dirty="0">
                <a:solidFill>
                  <a:schemeClr val="tx1"/>
                </a:solidFill>
                <a:latin typeface="Liberation Sans" panose="020B0604020202020204"/>
              </a:rPr>
              <a:t>Illustration:</a:t>
            </a:r>
          </a:p>
        </p:txBody>
      </p:sp>
      <p:sp>
        <p:nvSpPr>
          <p:cNvPr id="1762313" name="Rectangle 9"/>
          <p:cNvSpPr>
            <a:spLocks noChangeArrowheads="1"/>
          </p:cNvSpPr>
          <p:nvPr/>
        </p:nvSpPr>
        <p:spPr bwMode="auto">
          <a:xfrm>
            <a:off x="609600" y="5262563"/>
            <a:ext cx="8229600" cy="9002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807200" algn="r"/>
                <a:tab pos="7950200" algn="r"/>
              </a:tabLst>
              <a:defRPr b="1">
                <a:solidFill>
                  <a:schemeClr val="folHlink"/>
                </a:solidFill>
                <a:latin typeface="Comic Sans MS" panose="030F0702030302020204" pitchFamily="66" charset="0"/>
              </a:defRPr>
            </a:lvl1pPr>
            <a:lvl2pPr marL="742950" indent="-285750">
              <a:tabLst>
                <a:tab pos="6807200" algn="r"/>
                <a:tab pos="7950200" algn="r"/>
              </a:tabLst>
              <a:defRPr b="1">
                <a:solidFill>
                  <a:schemeClr val="folHlink"/>
                </a:solidFill>
                <a:latin typeface="Comic Sans MS" panose="030F0702030302020204" pitchFamily="66" charset="0"/>
              </a:defRPr>
            </a:lvl2pPr>
            <a:lvl3pPr marL="1143000" indent="-228600">
              <a:tabLst>
                <a:tab pos="6807200" algn="r"/>
                <a:tab pos="7950200" algn="r"/>
              </a:tabLst>
              <a:defRPr b="1">
                <a:solidFill>
                  <a:schemeClr val="folHlink"/>
                </a:solidFill>
                <a:latin typeface="Comic Sans MS" panose="030F0702030302020204" pitchFamily="66" charset="0"/>
              </a:defRPr>
            </a:lvl3pPr>
            <a:lvl4pPr marL="1600200" indent="-228600">
              <a:tabLst>
                <a:tab pos="6807200" algn="r"/>
                <a:tab pos="7950200" algn="r"/>
              </a:tabLst>
              <a:defRPr b="1">
                <a:solidFill>
                  <a:schemeClr val="folHlink"/>
                </a:solidFill>
                <a:latin typeface="Comic Sans MS" panose="030F0702030302020204" pitchFamily="66" charset="0"/>
              </a:defRPr>
            </a:lvl4pPr>
            <a:lvl5pPr marL="2057400" indent="-228600">
              <a:tabLst>
                <a:tab pos="6807200" algn="r"/>
                <a:tab pos="7950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807200" algn="r"/>
                <a:tab pos="7950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807200" algn="r"/>
                <a:tab pos="7950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807200" algn="r"/>
                <a:tab pos="7950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807200" algn="r"/>
                <a:tab pos="7950200" algn="r"/>
              </a:tabLst>
              <a:defRPr b="1">
                <a:solidFill>
                  <a:schemeClr val="folHlink"/>
                </a:solidFill>
                <a:latin typeface="Comic Sans MS" panose="030F0702030302020204" pitchFamily="66" charset="0"/>
              </a:defRPr>
            </a:lvl9pPr>
          </a:lstStyle>
          <a:p>
            <a:pPr algn="l">
              <a:lnSpc>
                <a:spcPct val="120000"/>
              </a:lnSpc>
              <a:spcBef>
                <a:spcPct val="10000"/>
              </a:spcBef>
            </a:pPr>
            <a:r>
              <a:rPr lang="en-US" altLang="en-US" sz="2100" b="0" dirty="0">
                <a:latin typeface="Liberation Sans" panose="020B0604020202020204"/>
              </a:rPr>
              <a:t>Fair Value </a:t>
            </a:r>
            <a:r>
              <a:rPr lang="en-US" altLang="en-US" sz="2100" b="0" dirty="0" smtClean="0">
                <a:latin typeface="Liberation Sans" panose="020B0604020202020204"/>
              </a:rPr>
              <a:t>Adjustment</a:t>
            </a:r>
            <a:r>
              <a:rPr lang="en-US" altLang="en-US" sz="2100" b="0" dirty="0">
                <a:latin typeface="Liberation Sans" panose="020B0604020202020204"/>
              </a:rPr>
              <a:t>	99,800</a:t>
            </a:r>
          </a:p>
          <a:p>
            <a:pPr algn="l">
              <a:lnSpc>
                <a:spcPct val="120000"/>
              </a:lnSpc>
              <a:spcBef>
                <a:spcPct val="10000"/>
              </a:spcBef>
            </a:pPr>
            <a:r>
              <a:rPr lang="en-US" altLang="en-US" sz="2100" b="0" dirty="0">
                <a:latin typeface="Liberation Sans" panose="020B0604020202020204"/>
              </a:rPr>
              <a:t>	Unrealized Holding Gain or </a:t>
            </a:r>
            <a:r>
              <a:rPr lang="en-US" altLang="en-US" sz="2100" b="0" dirty="0" smtClean="0">
                <a:latin typeface="Liberation Sans" panose="020B0604020202020204"/>
              </a:rPr>
              <a:t>Loss—Income</a:t>
            </a:r>
            <a:r>
              <a:rPr lang="en-US" altLang="en-US" sz="2100" b="0" dirty="0">
                <a:latin typeface="Liberation Sans" panose="020B0604020202020204"/>
              </a:rPr>
              <a:t>		99,800</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2231" name="Rectangle 1"/>
          <p:cNvSpPr>
            <a:spLocks noChangeArrowheads="1"/>
          </p:cNvSpPr>
          <p:nvPr/>
        </p:nvSpPr>
        <p:spPr bwMode="auto">
          <a:xfrm>
            <a:off x="609600" y="4267200"/>
            <a:ext cx="7696200" cy="8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0000"/>
              </a:spcBef>
              <a:buClr>
                <a:schemeClr val="accent2"/>
              </a:buClr>
              <a:buSzPct val="75000"/>
              <a:buFont typeface="Wingdings" panose="05000000000000000000" pitchFamily="2" charset="2"/>
              <a:buNone/>
            </a:pPr>
            <a:r>
              <a:rPr lang="en-US" altLang="en-US" sz="2100" b="0" dirty="0">
                <a:solidFill>
                  <a:schemeClr val="tx1"/>
                </a:solidFill>
                <a:latin typeface="Liberation Sans" panose="020B0604020202020204"/>
              </a:rPr>
              <a:t>Prepare the entry that Republic would make at December 31, </a:t>
            </a:r>
            <a:r>
              <a:rPr lang="en-US" altLang="en-US" sz="2100" b="0" dirty="0" smtClean="0">
                <a:solidFill>
                  <a:schemeClr val="tx1"/>
                </a:solidFill>
                <a:latin typeface="Liberation Sans" panose="020B0604020202020204"/>
              </a:rPr>
              <a:t>2018, </a:t>
            </a:r>
            <a:r>
              <a:rPr lang="en-US" altLang="en-US" sz="2100" b="0" dirty="0">
                <a:solidFill>
                  <a:schemeClr val="tx1"/>
                </a:solidFill>
                <a:latin typeface="Liberation Sans" panose="020B0604020202020204"/>
              </a:rPr>
              <a:t>to adjust its </a:t>
            </a:r>
            <a:r>
              <a:rPr lang="en-US" altLang="en-US" sz="2100" b="0" dirty="0" smtClean="0">
                <a:solidFill>
                  <a:schemeClr val="tx1"/>
                </a:solidFill>
                <a:latin typeface="Liberation Sans" panose="020B0604020202020204"/>
              </a:rPr>
              <a:t>portfolio </a:t>
            </a:r>
            <a:r>
              <a:rPr lang="en-US" altLang="en-US" sz="2100" b="0" dirty="0">
                <a:solidFill>
                  <a:schemeClr val="tx1"/>
                </a:solidFill>
                <a:latin typeface="Liberation Sans" panose="020B0604020202020204"/>
              </a:rPr>
              <a:t>to fair </a:t>
            </a:r>
            <a:r>
              <a:rPr lang="en-US" altLang="en-US" sz="2100" b="0" dirty="0" smtClean="0">
                <a:solidFill>
                  <a:schemeClr val="tx1"/>
                </a:solidFill>
                <a:latin typeface="Liberation Sans" panose="020B0604020202020204"/>
              </a:rPr>
              <a:t>value.</a:t>
            </a:r>
            <a:endParaRPr lang="en-US" altLang="en-US" sz="2100" b="0" dirty="0">
              <a:solidFill>
                <a:schemeClr val="tx1"/>
              </a:solidFill>
              <a:latin typeface="Liberation Sans" panose="020B0604020202020204"/>
            </a:endParaRPr>
          </a:p>
        </p:txBody>
      </p:sp>
      <p:sp>
        <p:nvSpPr>
          <p:cNvPr id="52228" name="Text Box 6"/>
          <p:cNvSpPr txBox="1">
            <a:spLocks noChangeArrowheads="1"/>
          </p:cNvSpPr>
          <p:nvPr/>
        </p:nvSpPr>
        <p:spPr bwMode="auto">
          <a:xfrm>
            <a:off x="7070934" y="990600"/>
            <a:ext cx="1950546" cy="276999"/>
          </a:xfrm>
          <a:prstGeom prst="rect">
            <a:avLst/>
          </a:prstGeom>
          <a:solidFill>
            <a:schemeClr val="accent3"/>
          </a:solidFill>
          <a:ln>
            <a:noFill/>
          </a:ln>
          <a:effec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defRPr/>
            </a:pPr>
            <a:r>
              <a:rPr lang="en-US" sz="1200" dirty="0" smtClean="0">
                <a:solidFill>
                  <a:srgbClr val="006600"/>
                </a:solidFill>
                <a:latin typeface="Liberation Sans" panose="020B0604020202020204"/>
              </a:rPr>
              <a:t>ILLUSTRATION 17-16</a:t>
            </a:r>
          </a:p>
        </p:txBody>
      </p:sp>
      <p:sp>
        <p:nvSpPr>
          <p:cNvPr id="5223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2</a:t>
            </a:r>
            <a:endParaRPr lang="en-US" altLang="en-US" sz="1600" i="1" dirty="0">
              <a:solidFill>
                <a:schemeClr val="bg2"/>
              </a:solidFill>
              <a:latin typeface="Liberation Sans" panose="020B0604020202020204"/>
            </a:endParaRPr>
          </a:p>
        </p:txBody>
      </p:sp>
      <p:sp>
        <p:nvSpPr>
          <p:cNvPr id="12"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Holdings of Less Than 20%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62313">
                                            <p:txEl>
                                              <p:pRg st="0" end="0"/>
                                            </p:txEl>
                                          </p:spTgt>
                                        </p:tgtEl>
                                        <p:attrNameLst>
                                          <p:attrName>style.visibility</p:attrName>
                                        </p:attrNameLst>
                                      </p:cBhvr>
                                      <p:to>
                                        <p:strVal val="visible"/>
                                      </p:to>
                                    </p:set>
                                    <p:animEffect transition="in" filter="wipe(left)">
                                      <p:cBhvr>
                                        <p:cTn id="7" dur="500"/>
                                        <p:tgtEl>
                                          <p:spTgt spid="17623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62313">
                                            <p:txEl>
                                              <p:pRg st="1" end="1"/>
                                            </p:txEl>
                                          </p:spTgt>
                                        </p:tgtEl>
                                        <p:attrNameLst>
                                          <p:attrName>style.visibility</p:attrName>
                                        </p:attrNameLst>
                                      </p:cBhvr>
                                      <p:to>
                                        <p:strVal val="visible"/>
                                      </p:to>
                                    </p:set>
                                    <p:animEffect transition="in" filter="wipe(left)">
                                      <p:cBhvr>
                                        <p:cTn id="12" dur="500"/>
                                        <p:tgtEl>
                                          <p:spTgt spid="17623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231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5334001"/>
          </a:xfrm>
          <a:prstGeom prst="rect">
            <a:avLst/>
          </a:prstGeom>
          <a:solidFill>
            <a:srgbClr val="F6F9E7"/>
          </a:solidFill>
        </p:spPr>
        <p:txBody>
          <a:bodyPr wrap="square" lIns="182880" tIns="137160" rIns="182880" bIns="91440">
            <a:noAutofit/>
          </a:bodyPr>
          <a:lstStyle/>
          <a:p>
            <a:pPr algn="just">
              <a:lnSpc>
                <a:spcPct val="110000"/>
              </a:lnSpc>
              <a:spcBef>
                <a:spcPts val="0"/>
              </a:spcBef>
            </a:pPr>
            <a:r>
              <a:rPr lang="en-US" sz="1700" b="0" dirty="0">
                <a:latin typeface="Liberation Sans" panose="020B0604020202020204"/>
              </a:rPr>
              <a:t>How to account for investment securities is a particularly sensitive area, given the large amounts of equity investments involved. And presently companies could report investments in equity securities at cost, equity, fair value, and full consolidation, depending on the circumstances. As an SEC study noted, “there are so many different accounting treatments for investments that it raises the question of whether they are all needed.” Presented in the right-hand column is an estimate of the percentage of companies on the major exchanges that have investments in the equity of other entities</a:t>
            </a:r>
            <a:r>
              <a:rPr lang="en-US" sz="1700" b="0" dirty="0" smtClean="0">
                <a:latin typeface="Liberation Sans" panose="020B0604020202020204"/>
              </a:rPr>
              <a:t>. As the table indicates, many companies have equity </a:t>
            </a:r>
            <a:r>
              <a:rPr lang="en-US" sz="1700" b="0" dirty="0">
                <a:latin typeface="Liberation Sans" panose="020B0604020202020204"/>
              </a:rPr>
              <a:t>investments of some type. These investments can be substantial. For example, </a:t>
            </a:r>
            <a:r>
              <a:rPr lang="en-US" sz="1700" b="0" dirty="0" smtClean="0">
                <a:latin typeface="Liberation Sans" panose="020B0604020202020204"/>
              </a:rPr>
              <a:t>the </a:t>
            </a:r>
            <a:endParaRPr lang="en-US" sz="1700" b="0" dirty="0">
              <a:latin typeface="Liberation Sans" panose="020B0604020202020204"/>
            </a:endParaRPr>
          </a:p>
          <a:p>
            <a:pPr algn="just">
              <a:lnSpc>
                <a:spcPct val="110000"/>
              </a:lnSpc>
              <a:spcBef>
                <a:spcPts val="0"/>
              </a:spcBef>
            </a:pPr>
            <a:endParaRPr lang="en-US" sz="1700" b="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MORE DISCLOSURE, PLEASE</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 name="Rectangle 4"/>
          <p:cNvSpPr/>
          <p:nvPr/>
        </p:nvSpPr>
        <p:spPr>
          <a:xfrm>
            <a:off x="381000" y="3581400"/>
            <a:ext cx="3299141" cy="2533001"/>
          </a:xfrm>
          <a:prstGeom prst="rect">
            <a:avLst/>
          </a:prstGeom>
          <a:noFill/>
        </p:spPr>
        <p:txBody>
          <a:bodyPr wrap="square" lIns="182880" tIns="137160" rIns="182880" bIns="91440">
            <a:spAutoFit/>
          </a:bodyPr>
          <a:lstStyle/>
          <a:p>
            <a:pPr algn="just">
              <a:lnSpc>
                <a:spcPct val="110000"/>
              </a:lnSpc>
              <a:spcBef>
                <a:spcPts val="0"/>
              </a:spcBef>
            </a:pPr>
            <a:r>
              <a:rPr lang="en-US" sz="1700" b="0" dirty="0" smtClean="0">
                <a:latin typeface="Liberation Sans" panose="020B0604020202020204"/>
              </a:rPr>
              <a:t>total </a:t>
            </a:r>
            <a:r>
              <a:rPr lang="en-US" sz="1700" b="0" dirty="0">
                <a:latin typeface="Liberation Sans" panose="020B0604020202020204"/>
              </a:rPr>
              <a:t>amount of equity-method investments appearing on company balance sheets is approximately $403 billion, and the amount shown in the income statements in any one year for all companies is approximately $38 billion</a:t>
            </a:r>
            <a:r>
              <a:rPr lang="en-US" sz="1700" b="0" dirty="0" smtClean="0">
                <a:latin typeface="Liberation Sans" panose="020B0604020202020204"/>
              </a:rPr>
              <a:t>.</a:t>
            </a:r>
            <a:endParaRPr lang="en-US" sz="1700" b="0" dirty="0">
              <a:latin typeface="Liberation Sans" panose="020B0604020202020204"/>
            </a:endParaRPr>
          </a:p>
        </p:txBody>
      </p:sp>
      <p:sp>
        <p:nvSpPr>
          <p:cNvPr id="1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2</a:t>
            </a:r>
            <a:endParaRPr lang="en-US" altLang="en-US" sz="1600" i="1" dirty="0">
              <a:solidFill>
                <a:schemeClr val="bg2"/>
              </a:solidFill>
              <a:latin typeface="Liberation Sans" panose="020B0604020202020204"/>
            </a:endParaRPr>
          </a:p>
        </p:txBody>
      </p:sp>
      <p:pic>
        <p:nvPicPr>
          <p:cNvPr id="4" name="Picture 3"/>
          <p:cNvPicPr>
            <a:picLocks noChangeAspect="1"/>
          </p:cNvPicPr>
          <p:nvPr/>
        </p:nvPicPr>
        <p:blipFill>
          <a:blip r:embed="rId3"/>
          <a:stretch>
            <a:fillRect/>
          </a:stretch>
        </p:blipFill>
        <p:spPr>
          <a:xfrm>
            <a:off x="3680141" y="3814795"/>
            <a:ext cx="5006659" cy="2433605"/>
          </a:xfrm>
          <a:prstGeom prst="rect">
            <a:avLst/>
          </a:prstGeom>
          <a:ln>
            <a:solidFill>
              <a:schemeClr val="tx1"/>
            </a:solidFill>
          </a:ln>
        </p:spPr>
      </p:pic>
      <p:sp>
        <p:nvSpPr>
          <p:cNvPr id="7" name="Rectangle 6"/>
          <p:cNvSpPr/>
          <p:nvPr/>
        </p:nvSpPr>
        <p:spPr>
          <a:xfrm>
            <a:off x="762000" y="6300604"/>
            <a:ext cx="7543800" cy="493148"/>
          </a:xfrm>
          <a:prstGeom prst="rect">
            <a:avLst/>
          </a:prstGeom>
          <a:solidFill>
            <a:srgbClr val="F6F9E7"/>
          </a:solidFill>
        </p:spPr>
        <p:txBody>
          <a:bodyPr wrap="square" lIns="91440" tIns="45720" rIns="91440" bIns="0">
            <a:spAutoFit/>
          </a:bodyPr>
          <a:lstStyle/>
          <a:p>
            <a:pPr algn="just">
              <a:lnSpc>
                <a:spcPct val="110000"/>
              </a:lnSpc>
              <a:spcBef>
                <a:spcPts val="0"/>
              </a:spcBef>
            </a:pPr>
            <a:r>
              <a:rPr lang="en-US" sz="900" b="0" dirty="0">
                <a:latin typeface="Liberation Sans" panose="020B0604020202020204"/>
              </a:rPr>
              <a:t>Source: “Report and Recommendations Pursuant to Section 401(c) of the Sarbanes-Oxley Act of 2002 on Arrangements with Off-Balance Sheet Implications, Special Purpose Entities, and Transparency of Filings by Issuers,” United States Securities and Exchange Commission—Office of Chief Accountant, Office of Economic Analyses, Division of Corporation Finance (June 2005), pp. 36–39.</a:t>
            </a:r>
          </a:p>
        </p:txBody>
      </p:sp>
    </p:spTree>
    <p:extLst>
      <p:ext uri="{BB962C8B-B14F-4D97-AF65-F5344CB8AC3E}">
        <p14:creationId xmlns:p14="http://schemas.microsoft.com/office/powerpoint/2010/main" val="811409405"/>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Understand the accounting for investments in debt securities.</a:t>
            </a:r>
          </a:p>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Understand the accounting for investments in equity securities.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3"/>
            </a:pPr>
            <a:r>
              <a:rPr lang="en-US" sz="1900" dirty="0">
                <a:solidFill>
                  <a:srgbClr val="CC0000"/>
                </a:solidFill>
                <a:latin typeface="Liberation Sans" panose="020B0604020202020204" pitchFamily="34" charset="0"/>
              </a:rPr>
              <a:t>Explain the equity and consolidation methods of accounting.</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Evaluate other major issues related to investments in debt and equity securities.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5400" dirty="0" smtClean="0">
                <a:solidFill>
                  <a:schemeClr val="tx2">
                    <a:lumMod val="50000"/>
                  </a:schemeClr>
                </a:solidFill>
                <a:latin typeface="Liberation Sans" panose="020B0604020202020204" pitchFamily="34" charset="0"/>
              </a:rPr>
              <a:t>Investments</a:t>
            </a:r>
            <a:endParaRPr lang="en-US" altLang="en-US" sz="54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17</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a:t>
            </a:r>
            <a:r>
              <a:rPr lang="en-US" altLang="en-US" sz="1600"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11260086"/>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027"/>
          <p:cNvSpPr>
            <a:spLocks noChangeArrowheads="1"/>
          </p:cNvSpPr>
          <p:nvPr/>
        </p:nvSpPr>
        <p:spPr bwMode="auto">
          <a:xfrm>
            <a:off x="609600" y="2033588"/>
            <a:ext cx="8229600" cy="297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spcBef>
                <a:spcPct val="45000"/>
              </a:spcBef>
              <a:defRPr/>
            </a:pPr>
            <a:r>
              <a:rPr lang="en-US" sz="2200" b="0" dirty="0">
                <a:solidFill>
                  <a:schemeClr val="tx1"/>
                </a:solidFill>
                <a:latin typeface="Liberation Sans" panose="020B0604020202020204"/>
              </a:rPr>
              <a:t>An investment (direct or indirect) of 20 percent or more of the voting stock of an investee should lead to a presumption that in the absence of evidence to the contrary, an investor has the ability to exercise </a:t>
            </a:r>
            <a:r>
              <a:rPr lang="en-US" sz="2200" dirty="0">
                <a:solidFill>
                  <a:schemeClr val="tx2">
                    <a:lumMod val="50000"/>
                  </a:schemeClr>
                </a:solidFill>
                <a:latin typeface="Liberation Sans" panose="020B0604020202020204"/>
              </a:rPr>
              <a:t>significant influence</a:t>
            </a:r>
            <a:r>
              <a:rPr lang="en-US" sz="2200" b="0" dirty="0">
                <a:solidFill>
                  <a:schemeClr val="tx2">
                    <a:lumMod val="50000"/>
                  </a:schemeClr>
                </a:solidFill>
                <a:latin typeface="Liberation Sans" panose="020B0604020202020204"/>
              </a:rPr>
              <a:t> </a:t>
            </a:r>
            <a:r>
              <a:rPr lang="en-US" sz="2200" b="0" dirty="0">
                <a:solidFill>
                  <a:schemeClr val="tx1"/>
                </a:solidFill>
                <a:latin typeface="Liberation Sans" panose="020B0604020202020204"/>
              </a:rPr>
              <a:t>over an investee.</a:t>
            </a:r>
          </a:p>
          <a:p>
            <a:pPr algn="l">
              <a:lnSpc>
                <a:spcPct val="130000"/>
              </a:lnSpc>
              <a:spcBef>
                <a:spcPct val="70000"/>
              </a:spcBef>
              <a:defRPr/>
            </a:pPr>
            <a:r>
              <a:rPr lang="en-US" sz="2200" b="0" dirty="0">
                <a:solidFill>
                  <a:schemeClr val="tx1"/>
                </a:solidFill>
                <a:latin typeface="Liberation Sans" panose="020B0604020202020204"/>
              </a:rPr>
              <a:t>In instances of “significant influence,” the investor must account for the investment using the </a:t>
            </a:r>
            <a:r>
              <a:rPr lang="en-US" sz="2200" dirty="0">
                <a:solidFill>
                  <a:schemeClr val="tx1"/>
                </a:solidFill>
                <a:latin typeface="Liberation Sans" panose="020B0604020202020204"/>
              </a:rPr>
              <a:t>equity method</a:t>
            </a:r>
            <a:r>
              <a:rPr lang="en-US" sz="2200" b="0" dirty="0">
                <a:solidFill>
                  <a:schemeClr val="tx1"/>
                </a:solidFill>
                <a:latin typeface="Liberation Sans" panose="020B0604020202020204"/>
              </a:rPr>
              <a:t>.</a:t>
            </a:r>
          </a:p>
        </p:txBody>
      </p:sp>
      <p:sp>
        <p:nvSpPr>
          <p:cNvPr id="5"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INVESTMENTS IN EQUITY SECURITIES</a:t>
            </a:r>
            <a:endParaRPr lang="en-US" sz="3200" dirty="0">
              <a:solidFill>
                <a:schemeClr val="tx2">
                  <a:lumMod val="50000"/>
                </a:schemeClr>
              </a:solidFill>
              <a:latin typeface="Liberation Sans" panose="020B0604020202020204"/>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5301" name="Rectangle 6"/>
          <p:cNvSpPr>
            <a:spLocks noChangeArrowheads="1"/>
          </p:cNvSpPr>
          <p:nvPr/>
        </p:nvSpPr>
        <p:spPr bwMode="auto">
          <a:xfrm>
            <a:off x="609600" y="1371600"/>
            <a:ext cx="8153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Holding Between 20% and 50</a:t>
            </a:r>
            <a:r>
              <a:rPr lang="en-US" altLang="en-US" sz="2800" dirty="0" smtClean="0">
                <a:solidFill>
                  <a:srgbClr val="CC0000"/>
                </a:solidFill>
                <a:latin typeface="Liberation Sans" panose="020B0604020202020204"/>
              </a:rPr>
              <a:t>% (Equity Method)</a:t>
            </a:r>
            <a:endParaRPr lang="en-US" altLang="en-US" sz="2800" dirty="0">
              <a:solidFill>
                <a:srgbClr val="CC0000"/>
              </a:solidFill>
              <a:latin typeface="Liberation Sans" panose="020B0604020202020204"/>
            </a:endParaRPr>
          </a:p>
        </p:txBody>
      </p:sp>
      <p:sp>
        <p:nvSpPr>
          <p:cNvPr id="5530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Holdings Between 20% and 50%</a:t>
            </a:r>
          </a:p>
        </p:txBody>
      </p:sp>
      <p:sp>
        <p:nvSpPr>
          <p:cNvPr id="56323" name="Rectangle 3"/>
          <p:cNvSpPr>
            <a:spLocks noChangeArrowheads="1"/>
          </p:cNvSpPr>
          <p:nvPr/>
        </p:nvSpPr>
        <p:spPr bwMode="auto">
          <a:xfrm>
            <a:off x="609600" y="1371600"/>
            <a:ext cx="762000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800" dirty="0">
                <a:solidFill>
                  <a:srgbClr val="006600"/>
                </a:solidFill>
                <a:latin typeface="Liberation Sans" panose="020B0604020202020204"/>
              </a:rPr>
              <a:t>Comparison of Equity Method to Fair Value </a:t>
            </a:r>
          </a:p>
        </p:txBody>
      </p:sp>
      <p:sp>
        <p:nvSpPr>
          <p:cNvPr id="56324" name="Rectangle 5"/>
          <p:cNvSpPr>
            <a:spLocks noChangeArrowheads="1"/>
          </p:cNvSpPr>
          <p:nvPr/>
        </p:nvSpPr>
        <p:spPr bwMode="auto">
          <a:xfrm>
            <a:off x="609600" y="1981200"/>
            <a:ext cx="7620000" cy="245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28650" indent="-455613">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200" b="0" dirty="0">
                <a:solidFill>
                  <a:schemeClr val="tx1"/>
                </a:solidFill>
                <a:latin typeface="Liberation Sans" panose="020B0604020202020204"/>
              </a:rPr>
              <a:t>Record the investment at cost and subsequently adjust the amount each period for </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the investor’s proportionate share of the earnings (losses) and</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dividends received by the investor.</a:t>
            </a:r>
          </a:p>
        </p:txBody>
      </p:sp>
      <p:sp>
        <p:nvSpPr>
          <p:cNvPr id="56325" name="Rectangle 6"/>
          <p:cNvSpPr>
            <a:spLocks noChangeArrowheads="1"/>
          </p:cNvSpPr>
          <p:nvPr/>
        </p:nvSpPr>
        <p:spPr bwMode="auto">
          <a:xfrm>
            <a:off x="533400" y="4876800"/>
            <a:ext cx="8153400" cy="1062038"/>
          </a:xfrm>
          <a:prstGeom prst="rect">
            <a:avLst/>
          </a:prstGeom>
          <a:solidFill>
            <a:srgbClr val="FFFFCC"/>
          </a:solidFill>
          <a:ln w="28575" cap="sq">
            <a:solidFill>
              <a:schemeClr val="tx1"/>
            </a:solidFill>
            <a:miter lim="800000"/>
            <a:headEnd/>
            <a:tailEnd/>
          </a:ln>
          <a:effectLst/>
          <a:extLst/>
        </p:spPr>
        <p:txBody>
          <a:bodyPr tIns="91440" bIns="9144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900" b="0" dirty="0">
                <a:latin typeface="Liberation Sans" panose="020B0604020202020204"/>
              </a:rPr>
              <a:t>If investor’s share of investee’s losses exceeds the carrying amount of the investment, the investor ordinarily should discontinue applying the equity method and not recognize additional losses.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632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8289" y="304800"/>
            <a:ext cx="8647112" cy="5632465"/>
          </a:xfrm>
          <a:prstGeom prst="rect">
            <a:avLst/>
          </a:prstGeom>
        </p:spPr>
      </p:pic>
      <p:sp>
        <p:nvSpPr>
          <p:cNvPr id="5734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57350" name="Rectangle 1"/>
          <p:cNvSpPr>
            <a:spLocks noChangeArrowheads="1"/>
          </p:cNvSpPr>
          <p:nvPr/>
        </p:nvSpPr>
        <p:spPr bwMode="auto">
          <a:xfrm>
            <a:off x="228600" y="5961528"/>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17-17</a:t>
            </a:r>
            <a:endParaRPr lang="en-US" altLang="en-US" sz="1200" dirty="0">
              <a:solidFill>
                <a:srgbClr val="006600"/>
              </a:solidFill>
              <a:latin typeface="Liberation Sans" panose="020B0604020202020204"/>
            </a:endParaRPr>
          </a:p>
          <a:p>
            <a:pPr algn="l"/>
            <a:r>
              <a:rPr lang="en-US" altLang="en-US" sz="1200" b="0" dirty="0">
                <a:latin typeface="Liberation Sans" panose="020B0604020202020204"/>
              </a:rPr>
              <a:t>Comparison of Fair Value Method and Equity Method</a:t>
            </a:r>
            <a:endParaRPr lang="en-US" altLang="en-US" sz="1200" dirty="0">
              <a:latin typeface="Liberation Sans" panose="020B0604020202020204"/>
            </a:endParaRPr>
          </a:p>
        </p:txBody>
      </p:sp>
      <p:pic>
        <p:nvPicPr>
          <p:cNvPr id="1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354217"/>
            <a:ext cx="4041775" cy="3824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116217"/>
            <a:ext cx="4041775" cy="3824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95600"/>
            <a:ext cx="4041775" cy="347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786641"/>
            <a:ext cx="4041775" cy="3824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536689"/>
            <a:ext cx="4041775" cy="3824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449895"/>
            <a:ext cx="4041775" cy="4206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nodeType="clickEffect">
                                  <p:stCondLst>
                                    <p:cond delay="0"/>
                                  </p:stCondLst>
                                  <p:childTnLst>
                                    <p:animEffect transition="out" filter="wipe(left)">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nodeType="clickEffect">
                                  <p:stCondLst>
                                    <p:cond delay="0"/>
                                  </p:stCondLst>
                                  <p:childTnLst>
                                    <p:animEffect transition="out" filter="wipe(left)">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nodeType="clickEffect">
                                  <p:stCondLst>
                                    <p:cond delay="0"/>
                                  </p:stCondLst>
                                  <p:childTnLst>
                                    <p:animEffect transition="out" filter="wipe(left)">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nodeType="clickEffect">
                                  <p:stCondLst>
                                    <p:cond delay="0"/>
                                  </p:stCondLst>
                                  <p:childTnLst>
                                    <p:animEffect transition="out" filter="wipe(left)">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nodeType="clickEffect">
                                  <p:stCondLst>
                                    <p:cond delay="0"/>
                                  </p:stCondLst>
                                  <p:childTnLst>
                                    <p:animEffect transition="out" filter="wipe(left)">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nodeType="clickEffect">
                                  <p:stCondLst>
                                    <p:cond delay="0"/>
                                  </p:stCondLst>
                                  <p:childTnLst>
                                    <p:animEffect transition="out" filter="wipe(left)">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609600" y="1981200"/>
            <a:ext cx="8077200" cy="3593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8788">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300" dirty="0">
                <a:solidFill>
                  <a:schemeClr val="tx2">
                    <a:lumMod val="50000"/>
                  </a:schemeClr>
                </a:solidFill>
                <a:latin typeface="Liberation Sans" panose="020B0604020202020204"/>
              </a:rPr>
              <a:t>Controlling</a:t>
            </a:r>
            <a:r>
              <a:rPr lang="en-US" altLang="en-US" sz="2300" dirty="0">
                <a:solidFill>
                  <a:srgbClr val="0000BF"/>
                </a:solidFill>
                <a:latin typeface="Liberation Sans" panose="020B0604020202020204"/>
              </a:rPr>
              <a:t> </a:t>
            </a:r>
            <a:r>
              <a:rPr lang="en-US" altLang="en-US" sz="2300" dirty="0">
                <a:solidFill>
                  <a:schemeClr val="tx2">
                    <a:lumMod val="50000"/>
                  </a:schemeClr>
                </a:solidFill>
                <a:latin typeface="Liberation Sans" panose="020B0604020202020204"/>
              </a:rPr>
              <a:t>Interest</a:t>
            </a:r>
            <a:r>
              <a:rPr lang="en-US" altLang="en-US" sz="2300" b="0" dirty="0">
                <a:solidFill>
                  <a:schemeClr val="tx2">
                    <a:lumMod val="50000"/>
                  </a:schemeClr>
                </a:solidFill>
                <a:latin typeface="Liberation Sans" panose="020B0604020202020204"/>
              </a:rPr>
              <a:t> </a:t>
            </a:r>
            <a:r>
              <a:rPr lang="en-US" altLang="en-US" sz="2200" b="0" dirty="0">
                <a:solidFill>
                  <a:schemeClr val="tx1"/>
                </a:solidFill>
                <a:latin typeface="Liberation Sans" panose="020B0604020202020204"/>
              </a:rPr>
              <a:t>- When one corporation acquires a voting interest of more than 50 percent in another corporation</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Investor corporation is referred to as the </a:t>
            </a:r>
            <a:r>
              <a:rPr lang="en-US" altLang="en-US" sz="2100" dirty="0">
                <a:solidFill>
                  <a:schemeClr val="tx2">
                    <a:lumMod val="50000"/>
                  </a:schemeClr>
                </a:solidFill>
                <a:latin typeface="Liberation Sans" panose="020B0604020202020204"/>
              </a:rPr>
              <a:t>parent</a:t>
            </a:r>
            <a:r>
              <a:rPr lang="en-US" altLang="en-US" sz="2100" b="0" dirty="0">
                <a:solidFill>
                  <a:schemeClr val="tx1"/>
                </a:solidFill>
                <a:latin typeface="Liberation Sans" panose="020B0604020202020204"/>
              </a:rPr>
              <a:t>.</a:t>
            </a:r>
            <a:r>
              <a:rPr lang="en-US" altLang="en-US" sz="2100" dirty="0">
                <a:solidFill>
                  <a:schemeClr val="tx1"/>
                </a:solidFill>
                <a:latin typeface="Liberation Sans" panose="020B0604020202020204"/>
              </a:rPr>
              <a:t> </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Investee corporation is referred to as the </a:t>
            </a:r>
            <a:r>
              <a:rPr lang="en-US" altLang="en-US" sz="2100" dirty="0">
                <a:solidFill>
                  <a:schemeClr val="tx2">
                    <a:lumMod val="50000"/>
                  </a:schemeClr>
                </a:solidFill>
                <a:latin typeface="Liberation Sans" panose="020B0604020202020204"/>
              </a:rPr>
              <a:t>subsidiary</a:t>
            </a:r>
            <a:r>
              <a:rPr lang="en-US" altLang="en-US" sz="2100" b="0" dirty="0">
                <a:solidFill>
                  <a:schemeClr val="tx1"/>
                </a:solidFill>
                <a:latin typeface="Liberation Sans" panose="020B0604020202020204"/>
              </a:rPr>
              <a:t>.</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Investment in the subsidiary is reported on the parent’s balance sheet as a long-term investment.</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Parent generally prepares </a:t>
            </a:r>
            <a:r>
              <a:rPr lang="en-US" altLang="en-US" sz="2100" dirty="0">
                <a:solidFill>
                  <a:schemeClr val="tx2">
                    <a:lumMod val="50000"/>
                  </a:schemeClr>
                </a:solidFill>
                <a:latin typeface="Liberation Sans" panose="020B0604020202020204"/>
              </a:rPr>
              <a:t>consolidated</a:t>
            </a:r>
            <a:r>
              <a:rPr lang="en-US" altLang="en-US" sz="2100" dirty="0">
                <a:solidFill>
                  <a:srgbClr val="0000BF"/>
                </a:solidFill>
                <a:latin typeface="Liberation Sans" panose="020B0604020202020204"/>
              </a:rPr>
              <a:t> </a:t>
            </a:r>
            <a:r>
              <a:rPr lang="en-US" altLang="en-US" sz="2100" dirty="0">
                <a:solidFill>
                  <a:schemeClr val="tx2">
                    <a:lumMod val="50000"/>
                  </a:schemeClr>
                </a:solidFill>
                <a:latin typeface="Liberation Sans" panose="020B0604020202020204"/>
              </a:rPr>
              <a:t>financial</a:t>
            </a:r>
            <a:r>
              <a:rPr lang="en-US" altLang="en-US" sz="2100" dirty="0">
                <a:solidFill>
                  <a:srgbClr val="0000BF"/>
                </a:solidFill>
                <a:latin typeface="Liberation Sans" panose="020B0604020202020204"/>
              </a:rPr>
              <a:t> </a:t>
            </a:r>
            <a:r>
              <a:rPr lang="en-US" altLang="en-US" sz="2100" dirty="0">
                <a:solidFill>
                  <a:schemeClr val="tx2">
                    <a:lumMod val="50000"/>
                  </a:schemeClr>
                </a:solidFill>
                <a:latin typeface="Liberation Sans" panose="020B0604020202020204"/>
              </a:rPr>
              <a:t>statements</a:t>
            </a:r>
            <a:r>
              <a:rPr lang="en-US" altLang="en-US" sz="2100" b="0" dirty="0">
                <a:solidFill>
                  <a:schemeClr val="tx1"/>
                </a:solidFill>
                <a:latin typeface="Liberation Sans" panose="020B0604020202020204"/>
              </a:rPr>
              <a:t>.</a:t>
            </a:r>
            <a:endParaRPr lang="en-US" altLang="en-US" sz="2100" dirty="0">
              <a:solidFill>
                <a:schemeClr val="tx1"/>
              </a:solidFill>
              <a:latin typeface="Liberation Sans" panose="020B0604020202020204"/>
            </a:endParaRPr>
          </a:p>
        </p:txBody>
      </p:sp>
      <p:sp>
        <p:nvSpPr>
          <p:cNvPr id="5939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3</a:t>
            </a:r>
            <a:endParaRPr lang="en-US" altLang="en-US" sz="1600" i="1" dirty="0">
              <a:solidFill>
                <a:schemeClr val="bg2"/>
              </a:solidFill>
              <a:latin typeface="Liberation Sans" panose="020B0604020202020204"/>
            </a:endParaRPr>
          </a:p>
        </p:txBody>
      </p:sp>
      <p:sp>
        <p:nvSpPr>
          <p:cNvPr id="6"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INVESTMENTS IN EQUITY SECURITIES</a:t>
            </a:r>
            <a:endParaRPr lang="en-US" sz="3200" dirty="0">
              <a:solidFill>
                <a:schemeClr val="tx2">
                  <a:lumMod val="50000"/>
                </a:schemeClr>
              </a:solidFill>
              <a:latin typeface="Liberation Sans" panose="020B0604020202020204"/>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9398" name="Rectangle 7"/>
          <p:cNvSpPr>
            <a:spLocks noChangeArrowheads="1"/>
          </p:cNvSpPr>
          <p:nvPr/>
        </p:nvSpPr>
        <p:spPr bwMode="auto">
          <a:xfrm>
            <a:off x="609600" y="1371600"/>
            <a:ext cx="81534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Holding of More Than 50</a:t>
            </a:r>
            <a:r>
              <a:rPr lang="en-US" altLang="en-US" sz="2800" dirty="0" smtClean="0">
                <a:solidFill>
                  <a:srgbClr val="CC0000"/>
                </a:solidFill>
                <a:latin typeface="Liberation Sans" panose="020B0604020202020204"/>
              </a:rPr>
              <a:t>% (Consolidation)</a:t>
            </a:r>
            <a:endParaRPr lang="en-US" altLang="en-US" sz="2800"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5334001"/>
          </a:xfrm>
          <a:prstGeom prst="rect">
            <a:avLst/>
          </a:prstGeom>
          <a:solidFill>
            <a:srgbClr val="F6F9E7"/>
          </a:solidFill>
        </p:spPr>
        <p:txBody>
          <a:bodyPr wrap="square" lIns="182880" tIns="137160" rIns="182880" bIns="91440">
            <a:noAutofit/>
          </a:bodyPr>
          <a:lstStyle/>
          <a:p>
            <a:pPr algn="just">
              <a:lnSpc>
                <a:spcPct val="110000"/>
              </a:lnSpc>
              <a:spcBef>
                <a:spcPts val="0"/>
              </a:spcBef>
            </a:pPr>
            <a:r>
              <a:rPr lang="en-US" dirty="0">
                <a:solidFill>
                  <a:srgbClr val="CC0000"/>
                </a:solidFill>
                <a:latin typeface="Liberation Sans" panose="020B0604020202020204"/>
              </a:rPr>
              <a:t>Molson Coors Brewing Company </a:t>
            </a:r>
            <a:r>
              <a:rPr lang="en-US" b="0" dirty="0">
                <a:latin typeface="Liberation Sans" panose="020B0604020202020204"/>
              </a:rPr>
              <a:t>owns 42 percent of the </a:t>
            </a:r>
            <a:r>
              <a:rPr lang="en-US" dirty="0">
                <a:solidFill>
                  <a:srgbClr val="CC0000"/>
                </a:solidFill>
                <a:latin typeface="Liberation Sans" panose="020B0604020202020204"/>
              </a:rPr>
              <a:t>MillerCoors</a:t>
            </a:r>
            <a:r>
              <a:rPr lang="en-US" b="0" dirty="0">
                <a:latin typeface="Liberation Sans" panose="020B0604020202020204"/>
              </a:rPr>
              <a:t>’ brewing venture operating in the United States and Puerto Rico. As part of the agreement, Molson helps the MillerCoors unit produce and sell its products in the U.S. and Puerto Rican markets. </a:t>
            </a:r>
            <a:r>
              <a:rPr lang="en-US" dirty="0">
                <a:solidFill>
                  <a:srgbClr val="CC0000"/>
                </a:solidFill>
                <a:latin typeface="Liberation Sans" panose="020B0604020202020204"/>
              </a:rPr>
              <a:t>Lenovo Group </a:t>
            </a:r>
            <a:r>
              <a:rPr lang="en-US" b="0" dirty="0">
                <a:latin typeface="Liberation Sans" panose="020B0604020202020204"/>
              </a:rPr>
              <a:t>owns a </a:t>
            </a:r>
            <a:r>
              <a:rPr lang="en-US" b="0" dirty="0" smtClean="0">
                <a:latin typeface="Liberation Sans" panose="020B0604020202020204"/>
              </a:rPr>
              <a:t>signiﬁcant </a:t>
            </a:r>
            <a:r>
              <a:rPr lang="en-US" b="0" dirty="0">
                <a:latin typeface="Liberation Sans" panose="020B0604020202020204"/>
              </a:rPr>
              <a:t>percentage (45 percent) of the shares of </a:t>
            </a:r>
            <a:r>
              <a:rPr lang="en-US" dirty="0">
                <a:solidFill>
                  <a:srgbClr val="CC0000"/>
                </a:solidFill>
                <a:latin typeface="Liberation Sans" panose="020B0604020202020204"/>
              </a:rPr>
              <a:t>Beijing Lenovo Parasaga Information Technology Co. </a:t>
            </a:r>
            <a:r>
              <a:rPr lang="en-US" b="0" dirty="0">
                <a:latin typeface="Liberation Sans" panose="020B0604020202020204"/>
              </a:rPr>
              <a:t>(which develops and distributes computer software). Beijing Lenovo is important to Lenovo because it develops and sells the software that is used with Lenovo computers. In return, Beijing Lenovo depends on Lenovo to provide the products that make its software and services valuable, as well as perform </a:t>
            </a:r>
            <a:r>
              <a:rPr lang="en-US" b="0" dirty="0" smtClean="0">
                <a:latin typeface="Liberation Sans" panose="020B0604020202020204"/>
              </a:rPr>
              <a:t>signiﬁcant </a:t>
            </a:r>
            <a:r>
              <a:rPr lang="en-US" b="0" dirty="0">
                <a:latin typeface="Liberation Sans" panose="020B0604020202020204"/>
              </a:rPr>
              <a:t>customer and market support. Indeed, it can be said that to some extent </a:t>
            </a:r>
            <a:r>
              <a:rPr lang="en-US" b="0" dirty="0" smtClean="0">
                <a:latin typeface="Liberation Sans" panose="020B0604020202020204"/>
              </a:rPr>
              <a:t>Lenovo </a:t>
            </a:r>
            <a:r>
              <a:rPr lang="en-US" b="0" dirty="0">
                <a:latin typeface="Liberation Sans" panose="020B0604020202020204"/>
              </a:rPr>
              <a:t>controls Beijing Lenovo, which would likely not exist without the support of Lenovo. </a:t>
            </a:r>
            <a:endParaRPr lang="en-US" b="0" dirty="0" smtClean="0">
              <a:latin typeface="Liberation Sans" panose="020B0604020202020204"/>
            </a:endParaRPr>
          </a:p>
          <a:p>
            <a:pPr indent="460375" algn="just">
              <a:lnSpc>
                <a:spcPct val="110000"/>
              </a:lnSpc>
              <a:spcBef>
                <a:spcPts val="0"/>
              </a:spcBef>
            </a:pPr>
            <a:r>
              <a:rPr lang="en-US" b="0" dirty="0" smtClean="0">
                <a:latin typeface="Liberation Sans" panose="020B0604020202020204"/>
              </a:rPr>
              <a:t>As </a:t>
            </a:r>
            <a:r>
              <a:rPr lang="en-US" b="0" dirty="0">
                <a:latin typeface="Liberation Sans" panose="020B0604020202020204"/>
              </a:rPr>
              <a:t>you have learned, because a company like Lenovo owns less than 50 percent of the shares, it does not consolidate Beijing Lenovo but instead accounts for its investment using the </a:t>
            </a:r>
            <a:r>
              <a:rPr lang="en-US" dirty="0">
                <a:latin typeface="Liberation Sans" panose="020B0604020202020204"/>
              </a:rPr>
              <a:t>equity method</a:t>
            </a:r>
            <a:r>
              <a:rPr lang="en-US" b="0" dirty="0">
                <a:latin typeface="Liberation Sans" panose="020B0604020202020204"/>
              </a:rPr>
              <a:t>. Under the equity method, Lenovo reports a single income item for its </a:t>
            </a:r>
            <a:r>
              <a:rPr lang="en-US" b="0" dirty="0" smtClean="0">
                <a:latin typeface="Liberation Sans" panose="020B0604020202020204"/>
              </a:rPr>
              <a:t>proﬁts </a:t>
            </a:r>
            <a:r>
              <a:rPr lang="en-US" b="0" dirty="0">
                <a:latin typeface="Liberation Sans" panose="020B0604020202020204"/>
              </a:rPr>
              <a:t>from Beijing Lenovo and only the net amount of its investment in the statement of </a:t>
            </a:r>
            <a:r>
              <a:rPr lang="en-US" b="0" dirty="0" smtClean="0">
                <a:latin typeface="Liberation Sans" panose="020B0604020202020204"/>
              </a:rPr>
              <a:t>ﬁnancial </a:t>
            </a:r>
            <a:r>
              <a:rPr lang="en-US" b="0" dirty="0">
                <a:latin typeface="Liberation Sans" panose="020B0604020202020204"/>
              </a:rPr>
              <a:t>position</a:t>
            </a:r>
            <a:r>
              <a:rPr lang="en-US" b="0" dirty="0" smtClean="0">
                <a:latin typeface="Liberation Sans" panose="020B0604020202020204"/>
              </a:rPr>
              <a:t>.</a:t>
            </a:r>
            <a:endParaRPr lang="en-US" b="0" dirty="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WHO’S IN CONTROL HERE?</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3</a:t>
            </a:r>
          </a:p>
        </p:txBody>
      </p:sp>
      <p:sp>
        <p:nvSpPr>
          <p:cNvPr id="12" name="TextBox 11"/>
          <p:cNvSpPr txBox="1"/>
          <p:nvPr/>
        </p:nvSpPr>
        <p:spPr>
          <a:xfrm>
            <a:off x="6600003" y="6442632"/>
            <a:ext cx="1324797"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Tree>
    <p:extLst>
      <p:ext uri="{BB962C8B-B14F-4D97-AF65-F5344CB8AC3E}">
        <p14:creationId xmlns:p14="http://schemas.microsoft.com/office/powerpoint/2010/main" val="1068886850"/>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3582519"/>
          </a:xfrm>
          <a:prstGeom prst="rect">
            <a:avLst/>
          </a:prstGeom>
          <a:solidFill>
            <a:srgbClr val="F6F9E7"/>
          </a:solidFill>
        </p:spPr>
        <p:txBody>
          <a:bodyPr wrap="square" lIns="182880" tIns="137160" rIns="182880" bIns="91440">
            <a:spAutoFit/>
          </a:bodyPr>
          <a:lstStyle/>
          <a:p>
            <a:pPr algn="just">
              <a:lnSpc>
                <a:spcPct val="110000"/>
              </a:lnSpc>
              <a:spcBef>
                <a:spcPts val="0"/>
              </a:spcBef>
            </a:pPr>
            <a:r>
              <a:rPr lang="en-US" b="0" dirty="0" smtClean="0">
                <a:latin typeface="Liberation Sans" panose="020B0604020202020204"/>
              </a:rPr>
              <a:t>Equity method </a:t>
            </a:r>
            <a:r>
              <a:rPr lang="en-US" b="0" dirty="0">
                <a:latin typeface="Liberation Sans" panose="020B0604020202020204"/>
              </a:rPr>
              <a:t>accounting gives Lenovo a pristine statement of </a:t>
            </a:r>
            <a:r>
              <a:rPr lang="en-US" b="0" dirty="0" smtClean="0">
                <a:latin typeface="Liberation Sans" panose="020B0604020202020204"/>
              </a:rPr>
              <a:t>ﬁnancial </a:t>
            </a:r>
            <a:r>
              <a:rPr lang="en-US" b="0" dirty="0">
                <a:latin typeface="Liberation Sans" panose="020B0604020202020204"/>
              </a:rPr>
              <a:t>position and income statement, by separating the assets and liabilities and the profit margins of the related companies from its laptop-computer businesses. </a:t>
            </a:r>
            <a:endParaRPr lang="en-US" b="0" dirty="0" smtClean="0">
              <a:latin typeface="Liberation Sans" panose="020B0604020202020204"/>
            </a:endParaRPr>
          </a:p>
          <a:p>
            <a:pPr indent="460375" algn="just">
              <a:lnSpc>
                <a:spcPct val="110000"/>
              </a:lnSpc>
              <a:spcBef>
                <a:spcPts val="0"/>
              </a:spcBef>
            </a:pPr>
            <a:r>
              <a:rPr lang="en-US" b="0" dirty="0">
                <a:latin typeface="Liberation Sans" panose="020B0604020202020204"/>
              </a:rPr>
              <a:t>Some are critical of equity method accounting. They argue that some investees, like Beijing Lenovo, should be consolidated. The FASB has issued rules to consider other factors, in addition to voting interests, when determining whether an entity should be consolidated. The FASB has tightened up </a:t>
            </a:r>
          </a:p>
          <a:p>
            <a:pPr algn="just">
              <a:lnSpc>
                <a:spcPct val="110000"/>
              </a:lnSpc>
              <a:spcBef>
                <a:spcPts val="0"/>
              </a:spcBef>
            </a:pPr>
            <a:r>
              <a:rPr lang="en-US" b="0" dirty="0">
                <a:latin typeface="Liberation Sans" panose="020B0604020202020204"/>
              </a:rPr>
              <a:t>consolidation rules, so that companies will be more likely to consolidate more of their 20–50-percent-owned investments. Consolidation of entities, such as MillerCoors and Beijing Lenovo, is warranted if Molson and Lenovo effectively control their equity method investments.</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WHO’S IN CONTROL HERE?</a:t>
            </a:r>
            <a:endParaRPr lang="en-US" sz="1700"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3</a:t>
            </a:r>
          </a:p>
        </p:txBody>
      </p:sp>
    </p:spTree>
    <p:extLst>
      <p:ext uri="{BB962C8B-B14F-4D97-AF65-F5344CB8AC3E}">
        <p14:creationId xmlns:p14="http://schemas.microsoft.com/office/powerpoint/2010/main" val="230956442"/>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Understand the accounting for investments in debt securities.</a:t>
            </a:r>
          </a:p>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Understand the accounting for investments in equity securities.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a:latin typeface="Liberation Sans" panose="020B0604020202020204" pitchFamily="34" charset="0"/>
              </a:rPr>
              <a:t>Explain the equity and consolidation methods of accounting.</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dirty="0">
                <a:solidFill>
                  <a:srgbClr val="CC0000"/>
                </a:solidFill>
                <a:latin typeface="Liberation Sans" panose="020B0604020202020204" pitchFamily="34" charset="0"/>
              </a:rPr>
              <a:t>Evaluate other major issues related to investments in debt and equity securities.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5400" dirty="0" smtClean="0">
                <a:solidFill>
                  <a:schemeClr val="tx2">
                    <a:lumMod val="50000"/>
                  </a:schemeClr>
                </a:solidFill>
                <a:latin typeface="Liberation Sans" panose="020B0604020202020204" pitchFamily="34" charset="0"/>
              </a:rPr>
              <a:t>Investments</a:t>
            </a:r>
            <a:endParaRPr lang="en-US" altLang="en-US" sz="54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17</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smtClean="0">
                <a:solidFill>
                  <a:schemeClr val="bg2"/>
                </a:solidFill>
                <a:latin typeface="Liberation Sans" panose="020B0604020202020204"/>
              </a:rPr>
              <a:t>LO </a:t>
            </a:r>
            <a:r>
              <a:rPr lang="en-US" altLang="en-US" sz="1600" i="1" dirty="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94967161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3" name="Rectangle 5"/>
          <p:cNvSpPr>
            <a:spLocks noChangeArrowheads="1"/>
          </p:cNvSpPr>
          <p:nvPr/>
        </p:nvSpPr>
        <p:spPr bwMode="auto">
          <a:xfrm>
            <a:off x="609600" y="1371600"/>
            <a:ext cx="8001000" cy="534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45000"/>
              </a:spcBef>
              <a:defRPr/>
            </a:pPr>
            <a:r>
              <a:rPr lang="en-US" sz="2500" dirty="0">
                <a:solidFill>
                  <a:schemeClr val="tx2">
                    <a:lumMod val="50000"/>
                  </a:schemeClr>
                </a:solidFill>
                <a:latin typeface="Liberation Sans" panose="020B0604020202020204"/>
              </a:rPr>
              <a:t>Debt securities </a:t>
            </a:r>
            <a:r>
              <a:rPr lang="en-US" sz="2300" b="0" dirty="0">
                <a:solidFill>
                  <a:srgbClr val="000000"/>
                </a:solidFill>
                <a:latin typeface="Liberation Sans" panose="020B0604020202020204"/>
              </a:rPr>
              <a:t>represent a creditor relationship:</a:t>
            </a:r>
          </a:p>
        </p:txBody>
      </p:sp>
      <p:sp>
        <p:nvSpPr>
          <p:cNvPr id="7171" name="Rectangle 7"/>
          <p:cNvSpPr>
            <a:spLocks noChangeArrowheads="1"/>
          </p:cNvSpPr>
          <p:nvPr/>
        </p:nvSpPr>
        <p:spPr bwMode="auto">
          <a:xfrm>
            <a:off x="838200" y="2819400"/>
            <a:ext cx="33528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800000"/>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8" tIns="109728" rIns="90488" bIns="44450"/>
          <a:lstStyle>
            <a:lvl1pPr marL="342900" indent="-342900">
              <a:defRPr b="1">
                <a:solidFill>
                  <a:schemeClr val="folHlink"/>
                </a:solidFill>
                <a:latin typeface="Comic Sans MS" panose="030F0702030302020204" pitchFamily="66" charset="0"/>
              </a:defRPr>
            </a:lvl1pPr>
            <a:lvl2pPr marL="5715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15000"/>
              </a:lnSpc>
              <a:spcBef>
                <a:spcPct val="45000"/>
              </a:spcBef>
              <a:buClr>
                <a:srgbClr val="CC0000"/>
              </a:buClr>
              <a:buSzPct val="80000"/>
              <a:buFont typeface="Wingdings" panose="05000000000000000000" pitchFamily="2" charset="2"/>
              <a:buChar char="u"/>
            </a:pPr>
            <a:r>
              <a:rPr lang="en-US" altLang="en-US" sz="2200" b="0" dirty="0">
                <a:solidFill>
                  <a:srgbClr val="000000"/>
                </a:solidFill>
                <a:latin typeface="Liberation Sans" panose="020B0604020202020204"/>
              </a:rPr>
              <a:t>U.S. government securities</a:t>
            </a:r>
          </a:p>
          <a:p>
            <a:pPr lvl="1" algn="l">
              <a:lnSpc>
                <a:spcPct val="115000"/>
              </a:lnSpc>
              <a:spcBef>
                <a:spcPct val="45000"/>
              </a:spcBef>
              <a:buClr>
                <a:srgbClr val="CC0000"/>
              </a:buClr>
              <a:buSzPct val="80000"/>
              <a:buFont typeface="Wingdings" panose="05000000000000000000" pitchFamily="2" charset="2"/>
              <a:buChar char="u"/>
            </a:pPr>
            <a:r>
              <a:rPr lang="en-US" altLang="en-US" sz="2200" b="0" dirty="0">
                <a:solidFill>
                  <a:srgbClr val="000000"/>
                </a:solidFill>
                <a:latin typeface="Liberation Sans" panose="020B0604020202020204"/>
              </a:rPr>
              <a:t>Municipal securities </a:t>
            </a:r>
          </a:p>
          <a:p>
            <a:pPr lvl="1" algn="l">
              <a:lnSpc>
                <a:spcPct val="115000"/>
              </a:lnSpc>
              <a:spcBef>
                <a:spcPct val="45000"/>
              </a:spcBef>
              <a:buClr>
                <a:srgbClr val="CC0000"/>
              </a:buClr>
              <a:buSzPct val="80000"/>
              <a:buFont typeface="Wingdings" panose="05000000000000000000" pitchFamily="2" charset="2"/>
              <a:buChar char="u"/>
            </a:pPr>
            <a:r>
              <a:rPr lang="en-US" altLang="en-US" sz="2200" b="0" dirty="0">
                <a:solidFill>
                  <a:srgbClr val="000000"/>
                </a:solidFill>
                <a:latin typeface="Liberation Sans" panose="020B0604020202020204"/>
              </a:rPr>
              <a:t>Corporate bonds</a:t>
            </a:r>
          </a:p>
          <a:p>
            <a:pPr lvl="1" algn="l">
              <a:lnSpc>
                <a:spcPct val="115000"/>
              </a:lnSpc>
              <a:spcBef>
                <a:spcPct val="45000"/>
              </a:spcBef>
              <a:buClr>
                <a:srgbClr val="CC0000"/>
              </a:buClr>
              <a:buSzPct val="80000"/>
              <a:buFont typeface="Wingdings" panose="05000000000000000000" pitchFamily="2" charset="2"/>
              <a:buChar char="u"/>
            </a:pPr>
            <a:r>
              <a:rPr lang="en-US" altLang="en-US" sz="2200" b="0" dirty="0">
                <a:solidFill>
                  <a:srgbClr val="000000"/>
                </a:solidFill>
                <a:latin typeface="Liberation Sans" panose="020B0604020202020204"/>
              </a:rPr>
              <a:t>Convertible debt</a:t>
            </a:r>
          </a:p>
          <a:p>
            <a:pPr lvl="1" algn="l">
              <a:lnSpc>
                <a:spcPct val="115000"/>
              </a:lnSpc>
              <a:spcBef>
                <a:spcPct val="45000"/>
              </a:spcBef>
              <a:buClr>
                <a:srgbClr val="CC0000"/>
              </a:buClr>
              <a:buSzPct val="80000"/>
              <a:buFont typeface="Wingdings" panose="05000000000000000000" pitchFamily="2" charset="2"/>
              <a:buChar char="u"/>
            </a:pPr>
            <a:r>
              <a:rPr lang="en-US" altLang="en-US" sz="2200" b="0" dirty="0">
                <a:solidFill>
                  <a:srgbClr val="000000"/>
                </a:solidFill>
                <a:latin typeface="Liberation Sans" panose="020B0604020202020204"/>
              </a:rPr>
              <a:t>Commercial paper</a:t>
            </a:r>
          </a:p>
        </p:txBody>
      </p:sp>
      <p:sp>
        <p:nvSpPr>
          <p:cNvPr id="1512457" name="Text Box 9"/>
          <p:cNvSpPr txBox="1">
            <a:spLocks noChangeArrowheads="1"/>
          </p:cNvSpPr>
          <p:nvPr/>
        </p:nvSpPr>
        <p:spPr bwMode="auto">
          <a:xfrm>
            <a:off x="762000" y="2362200"/>
            <a:ext cx="35814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defRPr/>
            </a:pPr>
            <a:endParaRPr lang="en-US" altLang="en-US" dirty="0" smtClean="0">
              <a:effectLst>
                <a:outerShdw blurRad="38100" dist="38100" dir="2700000" algn="tl">
                  <a:srgbClr val="C0C0C0"/>
                </a:outerShdw>
              </a:effectLst>
              <a:latin typeface="Liberation Sans" panose="020B0604020202020204"/>
            </a:endParaRPr>
          </a:p>
        </p:txBody>
      </p:sp>
      <p:sp>
        <p:nvSpPr>
          <p:cNvPr id="7173" name="Text Box 10"/>
          <p:cNvSpPr txBox="1">
            <a:spLocks noChangeArrowheads="1"/>
          </p:cNvSpPr>
          <p:nvPr/>
        </p:nvSpPr>
        <p:spPr bwMode="auto">
          <a:xfrm>
            <a:off x="838200" y="2209800"/>
            <a:ext cx="3352800" cy="492443"/>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b="0" dirty="0">
                <a:latin typeface="Liberation Sans" panose="020B0604020202020204"/>
              </a:rPr>
              <a:t>Type</a:t>
            </a:r>
          </a:p>
        </p:txBody>
      </p:sp>
      <p:sp>
        <p:nvSpPr>
          <p:cNvPr id="1512461" name="Rectangle 13"/>
          <p:cNvSpPr>
            <a:spLocks noChangeArrowheads="1"/>
          </p:cNvSpPr>
          <p:nvPr/>
        </p:nvSpPr>
        <p:spPr bwMode="auto">
          <a:xfrm>
            <a:off x="4876800" y="2819400"/>
            <a:ext cx="3352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800000"/>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8" tIns="109728" rIns="90488" bIns="44450"/>
          <a:lstStyle/>
          <a:p>
            <a:pPr marL="571500" lvl="1" indent="-457200" algn="l">
              <a:lnSpc>
                <a:spcPct val="115000"/>
              </a:lnSpc>
              <a:spcBef>
                <a:spcPct val="45000"/>
              </a:spcBef>
              <a:buClr>
                <a:srgbClr val="CC0000"/>
              </a:buClr>
              <a:buSzPct val="80000"/>
              <a:buFont typeface="Wingdings" pitchFamily="2" charset="2"/>
              <a:buChar char="u"/>
              <a:defRPr/>
            </a:pPr>
            <a:r>
              <a:rPr lang="en-US" sz="2200" dirty="0">
                <a:solidFill>
                  <a:schemeClr val="tx2">
                    <a:lumMod val="50000"/>
                  </a:schemeClr>
                </a:solidFill>
                <a:latin typeface="Liberation Sans" panose="020B0604020202020204"/>
              </a:rPr>
              <a:t>Held-to-maturity</a:t>
            </a:r>
          </a:p>
          <a:p>
            <a:pPr marL="571500" lvl="1" indent="-457200" algn="l">
              <a:lnSpc>
                <a:spcPct val="115000"/>
              </a:lnSpc>
              <a:spcBef>
                <a:spcPct val="45000"/>
              </a:spcBef>
              <a:buClr>
                <a:srgbClr val="CC0000"/>
              </a:buClr>
              <a:buSzPct val="80000"/>
              <a:buFont typeface="Wingdings" pitchFamily="2" charset="2"/>
              <a:buChar char="u"/>
              <a:defRPr/>
            </a:pPr>
            <a:r>
              <a:rPr lang="en-US" sz="2200" dirty="0">
                <a:solidFill>
                  <a:schemeClr val="tx2">
                    <a:lumMod val="50000"/>
                  </a:schemeClr>
                </a:solidFill>
                <a:latin typeface="Liberation Sans" panose="020B0604020202020204"/>
              </a:rPr>
              <a:t>Trading</a:t>
            </a:r>
          </a:p>
          <a:p>
            <a:pPr marL="571500" lvl="1" indent="-457200" algn="l">
              <a:lnSpc>
                <a:spcPct val="115000"/>
              </a:lnSpc>
              <a:spcBef>
                <a:spcPct val="45000"/>
              </a:spcBef>
              <a:buClr>
                <a:srgbClr val="CC0000"/>
              </a:buClr>
              <a:buSzPct val="80000"/>
              <a:buFont typeface="Wingdings" pitchFamily="2" charset="2"/>
              <a:buChar char="u"/>
              <a:defRPr/>
            </a:pPr>
            <a:r>
              <a:rPr lang="en-US" sz="2200" dirty="0">
                <a:solidFill>
                  <a:schemeClr val="tx2">
                    <a:lumMod val="50000"/>
                  </a:schemeClr>
                </a:solidFill>
                <a:latin typeface="Liberation Sans" panose="020B0604020202020204"/>
              </a:rPr>
              <a:t>Available-for-sale</a:t>
            </a:r>
          </a:p>
        </p:txBody>
      </p:sp>
      <p:sp>
        <p:nvSpPr>
          <p:cNvPr id="7175" name="Text Box 14"/>
          <p:cNvSpPr txBox="1">
            <a:spLocks noChangeArrowheads="1"/>
          </p:cNvSpPr>
          <p:nvPr/>
        </p:nvSpPr>
        <p:spPr bwMode="auto">
          <a:xfrm>
            <a:off x="4876800" y="2209800"/>
            <a:ext cx="3352800" cy="492443"/>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b="0" dirty="0">
                <a:latin typeface="Liberation Sans" panose="020B0604020202020204"/>
              </a:rPr>
              <a:t>Accounting Category</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17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2"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Debt Investment </a:t>
            </a:r>
            <a:r>
              <a:rPr lang="en-US" sz="3200" dirty="0" smtClean="0">
                <a:solidFill>
                  <a:srgbClr val="CC0000"/>
                </a:solidFill>
                <a:latin typeface="Liberation Sans" panose="020B0604020202020204"/>
              </a:rPr>
              <a:t>Classiﬁcations </a:t>
            </a:r>
            <a:endParaRPr lang="en-US" sz="3200" dirty="0">
              <a:solidFill>
                <a:srgbClr val="CC0000"/>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4800600" y="4729325"/>
            <a:ext cx="2384124" cy="1823875"/>
          </a:xfrm>
          <a:prstGeom prst="rect">
            <a:avLst/>
          </a:prstGeom>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609600" y="1981200"/>
            <a:ext cx="7962900" cy="3711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8788">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pPr>
            <a:r>
              <a:rPr lang="en-US" altLang="en-US" sz="2200" b="0" dirty="0">
                <a:solidFill>
                  <a:schemeClr val="tx1"/>
                </a:solidFill>
                <a:latin typeface="Liberation Sans" panose="020B0604020202020204"/>
              </a:rPr>
              <a:t>Companies have the option to report most financial instruments at fair value, with all gains and losses related to changes in fair value reported in the income statement. </a:t>
            </a:r>
          </a:p>
          <a:p>
            <a:pPr lvl="1" algn="l">
              <a:lnSpc>
                <a:spcPct val="120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Applied on an instrument-by-instrument basis. </a:t>
            </a:r>
          </a:p>
          <a:p>
            <a:pPr lvl="1" algn="l">
              <a:lnSpc>
                <a:spcPct val="120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Generally available only at the time a company first purchases the financial asset or incurs a financial liability. </a:t>
            </a:r>
          </a:p>
          <a:p>
            <a:pPr lvl="1" algn="l">
              <a:lnSpc>
                <a:spcPct val="120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Company must measure this instrument at fair value until the company no longer has ownership.</a:t>
            </a:r>
          </a:p>
        </p:txBody>
      </p:sp>
      <p:sp>
        <p:nvSpPr>
          <p:cNvPr id="6144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6"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Liberation Sans" panose="020B0604020202020204"/>
              </a:rPr>
              <a:t>OTHER FINANCIAL REPORTING </a:t>
            </a:r>
            <a:r>
              <a:rPr lang="en-US" sz="3200" dirty="0" smtClean="0">
                <a:solidFill>
                  <a:schemeClr val="tx2">
                    <a:lumMod val="75000"/>
                  </a:schemeClr>
                </a:solidFill>
                <a:latin typeface="Liberation Sans" panose="020B0604020202020204"/>
              </a:rPr>
              <a:t>ISSUES</a:t>
            </a:r>
            <a:endParaRPr lang="en-US" sz="3200" dirty="0">
              <a:solidFill>
                <a:schemeClr val="tx2">
                  <a:lumMod val="75000"/>
                </a:schemeClr>
              </a:solidFill>
              <a:latin typeface="Liberation Sans" panose="020B0604020202020204"/>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1446" name="Rectangle 7"/>
          <p:cNvSpPr>
            <a:spLocks noChangeArrowheads="1"/>
          </p:cNvSpPr>
          <p:nvPr/>
        </p:nvSpPr>
        <p:spPr bwMode="auto">
          <a:xfrm>
            <a:off x="609600" y="1371600"/>
            <a:ext cx="5943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Fair Value Option</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609600" y="1981200"/>
            <a:ext cx="8001000" cy="25908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30000"/>
              </a:spcBef>
              <a:buClr>
                <a:schemeClr val="accent2"/>
              </a:buClr>
              <a:buSzPct val="75000"/>
              <a:buFont typeface="Wingdings" panose="05000000000000000000" pitchFamily="2" charset="2"/>
              <a:buNone/>
            </a:pPr>
            <a:r>
              <a:rPr lang="en-US" altLang="en-US" sz="2100" dirty="0">
                <a:solidFill>
                  <a:schemeClr val="tx1"/>
                </a:solidFill>
                <a:latin typeface="Liberation Sans" panose="020B0604020202020204"/>
              </a:rPr>
              <a:t>Illustration:</a:t>
            </a:r>
            <a:r>
              <a:rPr lang="en-US" altLang="en-US" sz="2100" b="0" dirty="0">
                <a:solidFill>
                  <a:schemeClr val="tx1"/>
                </a:solidFill>
                <a:latin typeface="Liberation Sans" panose="020B0604020202020204"/>
              </a:rPr>
              <a:t> </a:t>
            </a:r>
            <a:r>
              <a:rPr lang="en-US" altLang="en-US" sz="2100" b="0" dirty="0" smtClean="0">
                <a:solidFill>
                  <a:schemeClr val="tx1"/>
                </a:solidFill>
                <a:latin typeface="Liberation Sans" panose="020B0604020202020204"/>
              </a:rPr>
              <a:t>McCollum </a:t>
            </a:r>
            <a:r>
              <a:rPr lang="en-US" altLang="en-US" sz="2100" b="0" dirty="0">
                <a:solidFill>
                  <a:schemeClr val="tx1"/>
                </a:solidFill>
                <a:latin typeface="Liberation Sans" panose="020B0604020202020204"/>
              </a:rPr>
              <a:t>Company purchases stock in Fielder Company during </a:t>
            </a:r>
            <a:r>
              <a:rPr lang="en-US" altLang="en-US" sz="2100" b="0" dirty="0" smtClean="0">
                <a:solidFill>
                  <a:schemeClr val="tx1"/>
                </a:solidFill>
                <a:latin typeface="Liberation Sans" panose="020B0604020202020204"/>
              </a:rPr>
              <a:t>2017 </a:t>
            </a:r>
            <a:r>
              <a:rPr lang="en-US" altLang="en-US" sz="2100" b="0" dirty="0">
                <a:solidFill>
                  <a:schemeClr val="tx1"/>
                </a:solidFill>
                <a:latin typeface="Liberation Sans" panose="020B0604020202020204"/>
              </a:rPr>
              <a:t>that it classifies as available-for-sale. At December 31, </a:t>
            </a:r>
            <a:r>
              <a:rPr lang="en-US" altLang="en-US" sz="2100" b="0" dirty="0" smtClean="0">
                <a:solidFill>
                  <a:schemeClr val="tx1"/>
                </a:solidFill>
                <a:latin typeface="Liberation Sans" panose="020B0604020202020204"/>
              </a:rPr>
              <a:t>2017, </a:t>
            </a:r>
            <a:r>
              <a:rPr lang="en-US" altLang="en-US" sz="2100" b="0" dirty="0">
                <a:solidFill>
                  <a:schemeClr val="tx1"/>
                </a:solidFill>
                <a:latin typeface="Liberation Sans" panose="020B0604020202020204"/>
              </a:rPr>
              <a:t>the cost of this security is $100,000; its fair value at December 31, </a:t>
            </a:r>
            <a:r>
              <a:rPr lang="en-US" altLang="en-US" sz="2100" b="0" dirty="0" smtClean="0">
                <a:solidFill>
                  <a:schemeClr val="tx1"/>
                </a:solidFill>
                <a:latin typeface="Liberation Sans" panose="020B0604020202020204"/>
              </a:rPr>
              <a:t>2017, </a:t>
            </a:r>
            <a:r>
              <a:rPr lang="en-US" altLang="en-US" sz="2100" b="0" dirty="0">
                <a:solidFill>
                  <a:schemeClr val="tx1"/>
                </a:solidFill>
                <a:latin typeface="Liberation Sans" panose="020B0604020202020204"/>
              </a:rPr>
              <a:t>is $125,000. If McCollum chooses the fair value option to account for the Fielder Company stock, it makes the following entry at December 31, </a:t>
            </a:r>
            <a:r>
              <a:rPr lang="en-US" altLang="en-US" sz="2100" b="0" dirty="0" smtClean="0">
                <a:solidFill>
                  <a:schemeClr val="tx1"/>
                </a:solidFill>
                <a:latin typeface="Liberation Sans" panose="020B0604020202020204"/>
              </a:rPr>
              <a:t>2017.</a:t>
            </a:r>
            <a:endParaRPr lang="en-US" altLang="en-US" sz="2100" b="0" dirty="0">
              <a:solidFill>
                <a:schemeClr val="tx1"/>
              </a:solidFill>
              <a:latin typeface="Liberation Sans" panose="020B0604020202020204"/>
            </a:endParaRPr>
          </a:p>
        </p:txBody>
      </p:sp>
      <p:sp>
        <p:nvSpPr>
          <p:cNvPr id="62467" name="Rectangle 5"/>
          <p:cNvSpPr>
            <a:spLocks noChangeArrowheads="1"/>
          </p:cNvSpPr>
          <p:nvPr/>
        </p:nvSpPr>
        <p:spPr bwMode="auto">
          <a:xfrm>
            <a:off x="609600" y="1371600"/>
            <a:ext cx="7620000"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600" dirty="0">
                <a:solidFill>
                  <a:srgbClr val="006600"/>
                </a:solidFill>
                <a:latin typeface="Liberation Sans" panose="020B0604020202020204"/>
              </a:rPr>
              <a:t>Available-for-Sale </a:t>
            </a:r>
            <a:r>
              <a:rPr lang="en-US" altLang="en-US" sz="2600" dirty="0" smtClean="0">
                <a:solidFill>
                  <a:srgbClr val="006600"/>
                </a:solidFill>
                <a:latin typeface="Liberation Sans" panose="020B0604020202020204"/>
              </a:rPr>
              <a:t>Debt Securities</a:t>
            </a:r>
            <a:endParaRPr lang="en-US" altLang="en-US" sz="2600" dirty="0">
              <a:solidFill>
                <a:srgbClr val="006600"/>
              </a:solidFill>
              <a:latin typeface="Liberation Sans" panose="020B0604020202020204"/>
            </a:endParaRPr>
          </a:p>
        </p:txBody>
      </p:sp>
      <p:sp>
        <p:nvSpPr>
          <p:cNvPr id="1768454" name="Rectangle 6"/>
          <p:cNvSpPr>
            <a:spLocks noChangeArrowheads="1"/>
          </p:cNvSpPr>
          <p:nvPr/>
        </p:nvSpPr>
        <p:spPr bwMode="auto">
          <a:xfrm>
            <a:off x="914400" y="4776788"/>
            <a:ext cx="7696200" cy="996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286500" algn="r"/>
                <a:tab pos="7486650" algn="r"/>
              </a:tabLst>
              <a:defRPr b="1">
                <a:solidFill>
                  <a:schemeClr val="folHlink"/>
                </a:solidFill>
                <a:latin typeface="Comic Sans MS" panose="030F0702030302020204" pitchFamily="66" charset="0"/>
              </a:defRPr>
            </a:lvl1pPr>
            <a:lvl2pPr marL="742950" indent="-285750">
              <a:tabLst>
                <a:tab pos="6286500" algn="r"/>
                <a:tab pos="7486650" algn="r"/>
              </a:tabLst>
              <a:defRPr b="1">
                <a:solidFill>
                  <a:schemeClr val="folHlink"/>
                </a:solidFill>
                <a:latin typeface="Comic Sans MS" panose="030F0702030302020204" pitchFamily="66" charset="0"/>
              </a:defRPr>
            </a:lvl2pPr>
            <a:lvl3pPr marL="1143000" indent="-228600">
              <a:tabLst>
                <a:tab pos="6286500" algn="r"/>
                <a:tab pos="7486650" algn="r"/>
              </a:tabLst>
              <a:defRPr b="1">
                <a:solidFill>
                  <a:schemeClr val="folHlink"/>
                </a:solidFill>
                <a:latin typeface="Comic Sans MS" panose="030F0702030302020204" pitchFamily="66" charset="0"/>
              </a:defRPr>
            </a:lvl3pPr>
            <a:lvl4pPr marL="1600200" indent="-228600">
              <a:tabLst>
                <a:tab pos="6286500" algn="r"/>
                <a:tab pos="7486650" algn="r"/>
              </a:tabLst>
              <a:defRPr b="1">
                <a:solidFill>
                  <a:schemeClr val="folHlink"/>
                </a:solidFill>
                <a:latin typeface="Comic Sans MS" panose="030F0702030302020204" pitchFamily="66" charset="0"/>
              </a:defRPr>
            </a:lvl4pPr>
            <a:lvl5pPr marL="2057400" indent="-228600">
              <a:tabLst>
                <a:tab pos="6286500" algn="r"/>
                <a:tab pos="74866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286500" algn="r"/>
                <a:tab pos="74866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286500" algn="r"/>
                <a:tab pos="74866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286500" algn="r"/>
                <a:tab pos="74866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286500" algn="r"/>
                <a:tab pos="7486650" algn="r"/>
              </a:tabLst>
              <a:defRPr b="1">
                <a:solidFill>
                  <a:schemeClr val="folHlink"/>
                </a:solidFill>
                <a:latin typeface="Comic Sans MS" panose="030F0702030302020204" pitchFamily="66" charset="0"/>
              </a:defRPr>
            </a:lvl9pPr>
          </a:lstStyle>
          <a:p>
            <a:pPr algn="l">
              <a:lnSpc>
                <a:spcPct val="120000"/>
              </a:lnSpc>
              <a:spcBef>
                <a:spcPct val="40000"/>
              </a:spcBef>
            </a:pPr>
            <a:r>
              <a:rPr lang="en-US" altLang="en-US" sz="2100" b="0" dirty="0">
                <a:latin typeface="Liberation Sans" panose="020B0604020202020204"/>
              </a:rPr>
              <a:t>Equity Investments 	25,000</a:t>
            </a:r>
          </a:p>
          <a:p>
            <a:pPr algn="l">
              <a:lnSpc>
                <a:spcPct val="120000"/>
              </a:lnSpc>
              <a:spcBef>
                <a:spcPct val="40000"/>
              </a:spcBef>
            </a:pPr>
            <a:r>
              <a:rPr lang="en-US" altLang="en-US" sz="2100" b="0" dirty="0">
                <a:latin typeface="Liberation Sans" panose="020B0604020202020204"/>
              </a:rPr>
              <a:t>	Unrealized Holding Gain or Loss—Income 		25,000</a:t>
            </a:r>
          </a:p>
        </p:txBody>
      </p:sp>
      <p:sp>
        <p:nvSpPr>
          <p:cNvPr id="7"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Fair Value Option</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247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68454">
                                            <p:txEl>
                                              <p:pRg st="0" end="0"/>
                                            </p:txEl>
                                          </p:spTgt>
                                        </p:tgtEl>
                                        <p:attrNameLst>
                                          <p:attrName>style.visibility</p:attrName>
                                        </p:attrNameLst>
                                      </p:cBhvr>
                                      <p:to>
                                        <p:strVal val="visible"/>
                                      </p:to>
                                    </p:set>
                                    <p:animEffect transition="in" filter="wipe(left)">
                                      <p:cBhvr>
                                        <p:cTn id="7" dur="500"/>
                                        <p:tgtEl>
                                          <p:spTgt spid="17684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68454">
                                            <p:txEl>
                                              <p:pRg st="1" end="1"/>
                                            </p:txEl>
                                          </p:spTgt>
                                        </p:tgtEl>
                                        <p:attrNameLst>
                                          <p:attrName>style.visibility</p:attrName>
                                        </p:attrNameLst>
                                      </p:cBhvr>
                                      <p:to>
                                        <p:strVal val="visible"/>
                                      </p:to>
                                    </p:set>
                                    <p:animEffect transition="in" filter="wipe(left)">
                                      <p:cBhvr>
                                        <p:cTn id="12" dur="500"/>
                                        <p:tgtEl>
                                          <p:spTgt spid="17684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845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498"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Fair Value Option</a:t>
            </a:r>
          </a:p>
        </p:txBody>
      </p:sp>
      <p:sp>
        <p:nvSpPr>
          <p:cNvPr id="63491" name="Rectangle 3"/>
          <p:cNvSpPr>
            <a:spLocks noChangeArrowheads="1"/>
          </p:cNvSpPr>
          <p:nvPr/>
        </p:nvSpPr>
        <p:spPr bwMode="auto">
          <a:xfrm>
            <a:off x="609600" y="1981200"/>
            <a:ext cx="8001000" cy="25146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30000"/>
              </a:spcBef>
              <a:buClr>
                <a:schemeClr val="accent2"/>
              </a:buClr>
              <a:buSzPct val="75000"/>
              <a:buFont typeface="Wingdings" panose="05000000000000000000" pitchFamily="2" charset="2"/>
              <a:buNone/>
            </a:pPr>
            <a:r>
              <a:rPr lang="en-US" altLang="en-US" sz="2100" dirty="0">
                <a:solidFill>
                  <a:schemeClr val="tx1"/>
                </a:solidFill>
                <a:latin typeface="Liberation Sans" panose="020B0604020202020204"/>
              </a:rPr>
              <a:t>Illustration:</a:t>
            </a:r>
            <a:r>
              <a:rPr lang="en-US" altLang="en-US" sz="2100" b="0" dirty="0">
                <a:solidFill>
                  <a:schemeClr val="tx1"/>
                </a:solidFill>
                <a:latin typeface="Liberation Sans" panose="020B0604020202020204"/>
              </a:rPr>
              <a:t> </a:t>
            </a:r>
            <a:r>
              <a:rPr lang="en-US" altLang="en-US" sz="2100" b="0" dirty="0" smtClean="0">
                <a:solidFill>
                  <a:schemeClr val="tx1"/>
                </a:solidFill>
                <a:latin typeface="Liberation Sans" panose="020B0604020202020204"/>
              </a:rPr>
              <a:t>Sullivan </a:t>
            </a:r>
            <a:r>
              <a:rPr lang="en-US" altLang="en-US" sz="2100" b="0" dirty="0">
                <a:solidFill>
                  <a:schemeClr val="tx1"/>
                </a:solidFill>
                <a:latin typeface="Liberation Sans" panose="020B0604020202020204"/>
              </a:rPr>
              <a:t>Company holds a 28 percent stake in Suppan Inc. Sullivan purchased the investment in </a:t>
            </a:r>
            <a:r>
              <a:rPr lang="en-US" altLang="en-US" sz="2100" b="0" dirty="0" smtClean="0">
                <a:solidFill>
                  <a:schemeClr val="tx1"/>
                </a:solidFill>
                <a:latin typeface="Liberation Sans" panose="020B0604020202020204"/>
              </a:rPr>
              <a:t>2017 </a:t>
            </a:r>
            <a:r>
              <a:rPr lang="en-US" altLang="en-US" sz="2100" b="0" dirty="0">
                <a:solidFill>
                  <a:schemeClr val="tx1"/>
                </a:solidFill>
                <a:latin typeface="Liberation Sans" panose="020B0604020202020204"/>
              </a:rPr>
              <a:t>for $930,000.  At December 31, </a:t>
            </a:r>
            <a:r>
              <a:rPr lang="en-US" altLang="en-US" sz="2100" b="0" dirty="0" smtClean="0">
                <a:solidFill>
                  <a:schemeClr val="tx1"/>
                </a:solidFill>
                <a:latin typeface="Liberation Sans" panose="020B0604020202020204"/>
              </a:rPr>
              <a:t>2017, </a:t>
            </a:r>
            <a:r>
              <a:rPr lang="en-US" altLang="en-US" sz="2100" b="0" dirty="0">
                <a:solidFill>
                  <a:schemeClr val="tx1"/>
                </a:solidFill>
                <a:latin typeface="Liberation Sans" panose="020B0604020202020204"/>
              </a:rPr>
              <a:t>the fair value of the investment is $900,000. Sullivan elects to report the investment in Suppan using the fair value option. The entry to record this investment is as follows.</a:t>
            </a:r>
          </a:p>
        </p:txBody>
      </p:sp>
      <p:sp>
        <p:nvSpPr>
          <p:cNvPr id="63492" name="Rectangle 5"/>
          <p:cNvSpPr>
            <a:spLocks noChangeArrowheads="1"/>
          </p:cNvSpPr>
          <p:nvPr/>
        </p:nvSpPr>
        <p:spPr bwMode="auto">
          <a:xfrm>
            <a:off x="609600" y="1371600"/>
            <a:ext cx="7620000"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600" dirty="0">
                <a:solidFill>
                  <a:srgbClr val="006600"/>
                </a:solidFill>
                <a:latin typeface="Liberation Sans" panose="020B0604020202020204"/>
              </a:rPr>
              <a:t>Equity Method Investments</a:t>
            </a:r>
          </a:p>
        </p:txBody>
      </p:sp>
      <p:sp>
        <p:nvSpPr>
          <p:cNvPr id="1770502" name="Rectangle 6"/>
          <p:cNvSpPr>
            <a:spLocks noChangeArrowheads="1"/>
          </p:cNvSpPr>
          <p:nvPr/>
        </p:nvSpPr>
        <p:spPr bwMode="auto">
          <a:xfrm>
            <a:off x="914400" y="4419600"/>
            <a:ext cx="7696200" cy="996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286500" algn="r"/>
                <a:tab pos="7486650" algn="r"/>
              </a:tabLst>
              <a:defRPr b="1">
                <a:solidFill>
                  <a:schemeClr val="folHlink"/>
                </a:solidFill>
                <a:latin typeface="Comic Sans MS" panose="030F0702030302020204" pitchFamily="66" charset="0"/>
              </a:defRPr>
            </a:lvl1pPr>
            <a:lvl2pPr marL="742950" indent="-285750">
              <a:tabLst>
                <a:tab pos="6286500" algn="r"/>
                <a:tab pos="7486650" algn="r"/>
              </a:tabLst>
              <a:defRPr b="1">
                <a:solidFill>
                  <a:schemeClr val="folHlink"/>
                </a:solidFill>
                <a:latin typeface="Comic Sans MS" panose="030F0702030302020204" pitchFamily="66" charset="0"/>
              </a:defRPr>
            </a:lvl2pPr>
            <a:lvl3pPr marL="1143000" indent="-228600">
              <a:tabLst>
                <a:tab pos="6286500" algn="r"/>
                <a:tab pos="7486650" algn="r"/>
              </a:tabLst>
              <a:defRPr b="1">
                <a:solidFill>
                  <a:schemeClr val="folHlink"/>
                </a:solidFill>
                <a:latin typeface="Comic Sans MS" panose="030F0702030302020204" pitchFamily="66" charset="0"/>
              </a:defRPr>
            </a:lvl3pPr>
            <a:lvl4pPr marL="1600200" indent="-228600">
              <a:tabLst>
                <a:tab pos="6286500" algn="r"/>
                <a:tab pos="7486650" algn="r"/>
              </a:tabLst>
              <a:defRPr b="1">
                <a:solidFill>
                  <a:schemeClr val="folHlink"/>
                </a:solidFill>
                <a:latin typeface="Comic Sans MS" panose="030F0702030302020204" pitchFamily="66" charset="0"/>
              </a:defRPr>
            </a:lvl4pPr>
            <a:lvl5pPr marL="2057400" indent="-228600">
              <a:tabLst>
                <a:tab pos="6286500" algn="r"/>
                <a:tab pos="74866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286500" algn="r"/>
                <a:tab pos="74866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286500" algn="r"/>
                <a:tab pos="74866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286500" algn="r"/>
                <a:tab pos="74866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286500" algn="r"/>
                <a:tab pos="7486650" algn="r"/>
              </a:tabLst>
              <a:defRPr b="1">
                <a:solidFill>
                  <a:schemeClr val="folHlink"/>
                </a:solidFill>
                <a:latin typeface="Comic Sans MS" panose="030F0702030302020204" pitchFamily="66" charset="0"/>
              </a:defRPr>
            </a:lvl9pPr>
          </a:lstStyle>
          <a:p>
            <a:pPr algn="l">
              <a:lnSpc>
                <a:spcPct val="120000"/>
              </a:lnSpc>
              <a:spcBef>
                <a:spcPct val="40000"/>
              </a:spcBef>
            </a:pPr>
            <a:r>
              <a:rPr lang="en-US" altLang="en-US" sz="2100" b="0" dirty="0">
                <a:latin typeface="Liberation Sans" panose="020B0604020202020204"/>
              </a:rPr>
              <a:t>Unrealized Holding Gain or Loss—Income 	30,000</a:t>
            </a:r>
          </a:p>
          <a:p>
            <a:pPr algn="l">
              <a:lnSpc>
                <a:spcPct val="120000"/>
              </a:lnSpc>
              <a:spcBef>
                <a:spcPct val="40000"/>
              </a:spcBef>
            </a:pPr>
            <a:r>
              <a:rPr lang="en-US" altLang="en-US" sz="2100" b="0" dirty="0">
                <a:latin typeface="Liberation Sans" panose="020B0604020202020204"/>
              </a:rPr>
              <a:t>	Equity Investments 		30,000</a:t>
            </a:r>
          </a:p>
        </p:txBody>
      </p:sp>
      <p:sp>
        <p:nvSpPr>
          <p:cNvPr id="6349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6295573" y="305971"/>
            <a:ext cx="2132216" cy="154743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70502">
                                            <p:txEl>
                                              <p:pRg st="0" end="0"/>
                                            </p:txEl>
                                          </p:spTgt>
                                        </p:tgtEl>
                                        <p:attrNameLst>
                                          <p:attrName>style.visibility</p:attrName>
                                        </p:attrNameLst>
                                      </p:cBhvr>
                                      <p:to>
                                        <p:strVal val="visible"/>
                                      </p:to>
                                    </p:set>
                                    <p:animEffect transition="in" filter="wipe(left)">
                                      <p:cBhvr>
                                        <p:cTn id="7" dur="500"/>
                                        <p:tgtEl>
                                          <p:spTgt spid="17705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70502">
                                            <p:txEl>
                                              <p:pRg st="1" end="1"/>
                                            </p:txEl>
                                          </p:spTgt>
                                        </p:tgtEl>
                                        <p:attrNameLst>
                                          <p:attrName>style.visibility</p:attrName>
                                        </p:attrNameLst>
                                      </p:cBhvr>
                                      <p:to>
                                        <p:strVal val="visible"/>
                                      </p:to>
                                    </p:set>
                                    <p:animEffect transition="in" filter="wipe(left)">
                                      <p:cBhvr>
                                        <p:cTn id="12" dur="500"/>
                                        <p:tgtEl>
                                          <p:spTgt spid="17705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050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5334001"/>
          </a:xfrm>
          <a:prstGeom prst="rect">
            <a:avLst/>
          </a:prstGeom>
          <a:solidFill>
            <a:srgbClr val="EAEAEA"/>
          </a:solidFill>
        </p:spPr>
        <p:txBody>
          <a:bodyPr wrap="square" lIns="182880" tIns="137160" rIns="182880" bIns="91440">
            <a:noAutofit/>
          </a:bodyPr>
          <a:lstStyle/>
          <a:p>
            <a:pPr algn="just">
              <a:lnSpc>
                <a:spcPct val="110000"/>
              </a:lnSpc>
              <a:spcBef>
                <a:spcPts val="0"/>
              </a:spcBef>
            </a:pPr>
            <a:r>
              <a:rPr lang="en-US" b="0" dirty="0">
                <a:solidFill>
                  <a:schemeClr val="tx1"/>
                </a:solidFill>
                <a:latin typeface="Liberation Sans" panose="020B0604020202020204"/>
              </a:rPr>
              <a:t>As discussed in the opening story, the reporting of investment securities is controversial. Some believe that all securities should be reported at fair value with the unrealized gain or loss reported in net income. Others believe the unrealized gain or loss should be reported in other comprehensive income. A third group believes all debt securities should be stated at amortized cost, and still others favor the present approach. Here are some of the major unresolved issues: </a:t>
            </a:r>
            <a:endParaRPr lang="en-US" b="0" dirty="0" smtClean="0">
              <a:solidFill>
                <a:schemeClr val="tx1"/>
              </a:solidFill>
              <a:latin typeface="Liberation Sans" panose="020B0604020202020204"/>
            </a:endParaRPr>
          </a:p>
          <a:p>
            <a:pPr marL="460375" indent="-233363" algn="just">
              <a:lnSpc>
                <a:spcPct val="110000"/>
              </a:lnSpc>
              <a:spcBef>
                <a:spcPts val="0"/>
              </a:spcBef>
            </a:pPr>
            <a:r>
              <a:rPr lang="en-US" b="0" dirty="0" smtClean="0">
                <a:solidFill>
                  <a:schemeClr val="tx1"/>
                </a:solidFill>
                <a:latin typeface="Liberation Sans" panose="020B0604020202020204"/>
              </a:rPr>
              <a:t>• 	</a:t>
            </a:r>
            <a:r>
              <a:rPr lang="en-US" dirty="0" smtClean="0">
                <a:solidFill>
                  <a:schemeClr val="tx1"/>
                </a:solidFill>
                <a:latin typeface="Liberation Sans" panose="020B0604020202020204"/>
              </a:rPr>
              <a:t>Measurement </a:t>
            </a:r>
            <a:r>
              <a:rPr lang="en-US" dirty="0">
                <a:solidFill>
                  <a:schemeClr val="tx1"/>
                </a:solidFill>
                <a:latin typeface="Liberation Sans" panose="020B0604020202020204"/>
              </a:rPr>
              <a:t>based on intent. </a:t>
            </a:r>
            <a:r>
              <a:rPr lang="en-US" b="0" dirty="0">
                <a:solidFill>
                  <a:schemeClr val="tx1"/>
                </a:solidFill>
                <a:latin typeface="Liberation Sans" panose="020B0604020202020204"/>
              </a:rPr>
              <a:t>Companies classify debt securities as held-to-maturity, available-for-sale, or trading. As a result, companies can report three identical debt securities in three different ways in the </a:t>
            </a:r>
            <a:r>
              <a:rPr lang="en-US" b="0" dirty="0" smtClean="0">
                <a:solidFill>
                  <a:schemeClr val="tx1"/>
                </a:solidFill>
                <a:latin typeface="Liberation Sans" panose="020B0604020202020204"/>
              </a:rPr>
              <a:t>ﬁnancial </a:t>
            </a:r>
            <a:r>
              <a:rPr lang="en-US" b="0" dirty="0">
                <a:solidFill>
                  <a:schemeClr val="tx1"/>
                </a:solidFill>
                <a:latin typeface="Liberation Sans" panose="020B0604020202020204"/>
              </a:rPr>
              <a:t>statements. Some argue such treatment is confusing. Furthermore, the held-to-maturity category relies on intent, a subjective evaluation. What is not subjective is the fair value of the debt instrument. In other words, the three </a:t>
            </a:r>
            <a:r>
              <a:rPr lang="en-US" b="0" dirty="0" smtClean="0">
                <a:solidFill>
                  <a:schemeClr val="tx1"/>
                </a:solidFill>
                <a:latin typeface="Liberation Sans" panose="020B0604020202020204"/>
              </a:rPr>
              <a:t>classiﬁcations </a:t>
            </a:r>
            <a:r>
              <a:rPr lang="en-US" b="0" dirty="0">
                <a:solidFill>
                  <a:schemeClr val="tx1"/>
                </a:solidFill>
                <a:latin typeface="Liberation Sans" panose="020B0604020202020204"/>
              </a:rPr>
              <a:t>are subjective, resulting in arbitrary </a:t>
            </a:r>
            <a:r>
              <a:rPr lang="en-US" b="0" dirty="0" smtClean="0">
                <a:solidFill>
                  <a:schemeClr val="tx1"/>
                </a:solidFill>
                <a:latin typeface="Liberation Sans" panose="020B0604020202020204"/>
              </a:rPr>
              <a:t>classiﬁcations</a:t>
            </a:r>
            <a:r>
              <a:rPr lang="en-US" b="0" dirty="0">
                <a:solidFill>
                  <a:schemeClr val="tx1"/>
                </a:solidFill>
                <a:latin typeface="Liberation Sans" panose="020B0604020202020204"/>
              </a:rPr>
              <a:t>. </a:t>
            </a:r>
            <a:endParaRPr lang="en-US" b="0" dirty="0" smtClean="0">
              <a:solidFill>
                <a:schemeClr val="tx1"/>
              </a:solidFill>
              <a:latin typeface="Liberation Sans" panose="020B0604020202020204"/>
            </a:endParaRPr>
          </a:p>
          <a:p>
            <a:pPr marL="460375" indent="-233363" algn="just">
              <a:lnSpc>
                <a:spcPct val="110000"/>
              </a:lnSpc>
              <a:spcBef>
                <a:spcPts val="0"/>
              </a:spcBef>
            </a:pPr>
            <a:r>
              <a:rPr lang="en-US" b="0" dirty="0" smtClean="0">
                <a:solidFill>
                  <a:schemeClr val="tx1"/>
                </a:solidFill>
                <a:latin typeface="Liberation Sans" panose="020B0604020202020204"/>
              </a:rPr>
              <a:t>• 	</a:t>
            </a:r>
            <a:r>
              <a:rPr lang="en-US" dirty="0" smtClean="0">
                <a:solidFill>
                  <a:schemeClr val="tx1"/>
                </a:solidFill>
                <a:latin typeface="Liberation Sans" panose="020B0604020202020204"/>
              </a:rPr>
              <a:t>Gains </a:t>
            </a:r>
            <a:r>
              <a:rPr lang="en-US" dirty="0">
                <a:solidFill>
                  <a:schemeClr val="tx1"/>
                </a:solidFill>
                <a:latin typeface="Liberation Sans" panose="020B0604020202020204"/>
              </a:rPr>
              <a:t>trading. </a:t>
            </a:r>
            <a:r>
              <a:rPr lang="en-US" b="0" dirty="0">
                <a:solidFill>
                  <a:schemeClr val="tx1"/>
                </a:solidFill>
                <a:latin typeface="Liberation Sans" panose="020B0604020202020204"/>
              </a:rPr>
              <a:t>Companies can classify certain debt securities as held-to-maturity and therefore report them at </a:t>
            </a:r>
            <a:r>
              <a:rPr lang="en-US" b="0" dirty="0" smtClean="0">
                <a:solidFill>
                  <a:schemeClr val="tx1"/>
                </a:solidFill>
                <a:latin typeface="Liberation Sans" panose="020B0604020202020204"/>
              </a:rPr>
              <a:t>amortized cost. Companies can classify other debt securities as available-for-sale and report them at fair</a:t>
            </a:r>
            <a:endParaRPr lang="en-US" b="0" dirty="0">
              <a:solidFill>
                <a:schemeClr val="tx1"/>
              </a:solidFill>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smtClean="0">
                <a:solidFill>
                  <a:srgbClr val="7030A0"/>
                </a:solidFill>
                <a:latin typeface="Liberation Sans" panose="020B0604020202020204" pitchFamily="34" charset="0"/>
              </a:rPr>
              <a:t>EVOLVING ISSUE</a:t>
            </a:r>
            <a:r>
              <a:rPr lang="en-US" sz="2100" b="1" dirty="0" smtClean="0">
                <a:solidFill>
                  <a:schemeClr val="tx2">
                    <a:lumMod val="50000"/>
                  </a:schemeClr>
                </a:solidFill>
                <a:latin typeface="Liberation Sans" panose="020B0604020202020204" pitchFamily="34" charset="0"/>
              </a:rPr>
              <a:t>	</a:t>
            </a:r>
            <a:r>
              <a:rPr lang="en-US" dirty="0" smtClean="0">
                <a:solidFill>
                  <a:schemeClr val="tx1"/>
                </a:solidFill>
                <a:latin typeface="Liberation Sans" panose="020B0604020202020204" pitchFamily="34" charset="0"/>
              </a:rPr>
              <a:t>FAIR VALUE CONTROVERSY</a:t>
            </a:r>
            <a:endParaRPr lang="en-US" sz="1700" dirty="0">
              <a:solidFill>
                <a:schemeClr val="tx1"/>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4</a:t>
            </a:r>
            <a:endParaRPr lang="en-US" altLang="en-US" sz="1600" i="1" dirty="0">
              <a:solidFill>
                <a:schemeClr val="bg2"/>
              </a:solidFill>
              <a:latin typeface="Liberation Sans" panose="020B0604020202020204"/>
            </a:endParaRPr>
          </a:p>
        </p:txBody>
      </p:sp>
      <p:sp>
        <p:nvSpPr>
          <p:cNvPr id="12" name="TextBox 11"/>
          <p:cNvSpPr txBox="1"/>
          <p:nvPr/>
        </p:nvSpPr>
        <p:spPr>
          <a:xfrm>
            <a:off x="6600003" y="6442632"/>
            <a:ext cx="1324797" cy="307777"/>
          </a:xfrm>
          <a:prstGeom prst="rect">
            <a:avLst/>
          </a:prstGeom>
          <a:noFill/>
        </p:spPr>
        <p:txBody>
          <a:bodyPr wrap="square" rtlCol="0">
            <a:spAutoFit/>
          </a:bodyPr>
          <a:lstStyle/>
          <a:p>
            <a:r>
              <a:rPr lang="en-US" sz="1400" dirty="0" smtClean="0">
                <a:latin typeface="Liberation Sans" panose="020B0604020202020204"/>
              </a:rPr>
              <a:t>(continued)</a:t>
            </a:r>
            <a:endParaRPr lang="en-US" sz="1400" dirty="0">
              <a:latin typeface="Liberation Sans" panose="020B0604020202020204"/>
            </a:endParaRPr>
          </a:p>
        </p:txBody>
      </p:sp>
    </p:spTree>
    <p:extLst>
      <p:ext uri="{BB962C8B-B14F-4D97-AF65-F5344CB8AC3E}">
        <p14:creationId xmlns:p14="http://schemas.microsoft.com/office/powerpoint/2010/main" val="45541216"/>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599"/>
            <a:ext cx="8382000" cy="4801314"/>
          </a:xfrm>
          <a:prstGeom prst="rect">
            <a:avLst/>
          </a:prstGeom>
          <a:solidFill>
            <a:srgbClr val="EAEAEA"/>
          </a:solidFill>
        </p:spPr>
        <p:txBody>
          <a:bodyPr wrap="square" lIns="182880" tIns="137160" rIns="182880" bIns="91440">
            <a:spAutoFit/>
          </a:bodyPr>
          <a:lstStyle/>
          <a:p>
            <a:pPr algn="just">
              <a:lnSpc>
                <a:spcPct val="110000"/>
              </a:lnSpc>
              <a:spcBef>
                <a:spcPts val="0"/>
              </a:spcBef>
            </a:pPr>
            <a:r>
              <a:rPr lang="en-US" b="0" dirty="0" smtClean="0">
                <a:solidFill>
                  <a:schemeClr val="tx1"/>
                </a:solidFill>
                <a:latin typeface="Liberation Sans" panose="020B0604020202020204"/>
              </a:rPr>
              <a:t>value</a:t>
            </a:r>
            <a:r>
              <a:rPr lang="en-US" b="0" dirty="0">
                <a:solidFill>
                  <a:schemeClr val="tx1"/>
                </a:solidFill>
                <a:latin typeface="Liberation Sans" panose="020B0604020202020204"/>
              </a:rPr>
              <a:t>, with the unrealized gain or loss reported as other comprehensive income. In either case, a company can become involved in “gains trading” (also referred to as “cherry picking,” “snacking,” or “sell the best and keep the rest”). In </a:t>
            </a:r>
            <a:r>
              <a:rPr lang="en-US" dirty="0">
                <a:solidFill>
                  <a:schemeClr val="tx1"/>
                </a:solidFill>
                <a:latin typeface="Liberation Sans" panose="020B0604020202020204"/>
              </a:rPr>
              <a:t>gains trading</a:t>
            </a:r>
            <a:r>
              <a:rPr lang="en-US" b="0" dirty="0">
                <a:solidFill>
                  <a:schemeClr val="tx1"/>
                </a:solidFill>
                <a:latin typeface="Liberation Sans" panose="020B0604020202020204"/>
              </a:rPr>
              <a:t>, companies sell their “winners,” reporting the gains in income, and hold on to the losers. </a:t>
            </a:r>
            <a:endParaRPr lang="en-US" b="0" dirty="0" smtClean="0">
              <a:solidFill>
                <a:schemeClr val="tx1"/>
              </a:solidFill>
              <a:latin typeface="Liberation Sans" panose="020B0604020202020204"/>
            </a:endParaRPr>
          </a:p>
          <a:p>
            <a:pPr marL="460375" indent="-233363" algn="just">
              <a:lnSpc>
                <a:spcPct val="110000"/>
              </a:lnSpc>
              <a:spcBef>
                <a:spcPts val="0"/>
              </a:spcBef>
            </a:pPr>
            <a:r>
              <a:rPr lang="en-US" b="0" dirty="0" smtClean="0">
                <a:solidFill>
                  <a:schemeClr val="tx1"/>
                </a:solidFill>
                <a:latin typeface="Liberation Sans" panose="020B0604020202020204"/>
              </a:rPr>
              <a:t>• 	</a:t>
            </a:r>
            <a:r>
              <a:rPr lang="en-US" dirty="0" smtClean="0">
                <a:solidFill>
                  <a:schemeClr val="tx1"/>
                </a:solidFill>
                <a:latin typeface="Liberation Sans" panose="020B0604020202020204"/>
              </a:rPr>
              <a:t>Liabilities </a:t>
            </a:r>
            <a:r>
              <a:rPr lang="en-US" dirty="0">
                <a:solidFill>
                  <a:schemeClr val="tx1"/>
                </a:solidFill>
                <a:latin typeface="Liberation Sans" panose="020B0604020202020204"/>
              </a:rPr>
              <a:t>not fairly valued. </a:t>
            </a:r>
            <a:r>
              <a:rPr lang="en-US" b="0" dirty="0">
                <a:solidFill>
                  <a:schemeClr val="tx1"/>
                </a:solidFill>
                <a:latin typeface="Liberation Sans" panose="020B0604020202020204"/>
              </a:rPr>
              <a:t>Many argue that if companies report investment securities at fair value, they also should report liabilities at fair value. Why? By recognizing changes in value on only one side of the balance sheet (the asset side), a high degree of volatility can occur in the income and stockholders’ equity amounts. Further, </a:t>
            </a:r>
            <a:r>
              <a:rPr lang="en-US" b="0" dirty="0" smtClean="0">
                <a:solidFill>
                  <a:schemeClr val="tx1"/>
                </a:solidFill>
                <a:latin typeface="Liberation Sans" panose="020B0604020202020204"/>
              </a:rPr>
              <a:t>ﬁnancial </a:t>
            </a:r>
            <a:r>
              <a:rPr lang="en-US" b="0" dirty="0">
                <a:solidFill>
                  <a:schemeClr val="tx1"/>
                </a:solidFill>
                <a:latin typeface="Liberation Sans" panose="020B0604020202020204"/>
              </a:rPr>
              <a:t>institutions are involved in asset and liability management (not just asset management). Viewing only one side may lead managers to make uneconomic decisions as a result of the accounting. The fair value option may address this concern to some extent. However, there is debate on the usefulness of fair value estimates for liabilities.</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81000" y="529372"/>
            <a:ext cx="8458200" cy="415498"/>
          </a:xfrm>
          <a:prstGeom prst="rect">
            <a:avLst/>
          </a:prstGeom>
        </p:spPr>
        <p:txBody>
          <a:bodyPr wrap="square" anchor="ctr" anchorCtr="0">
            <a:spAutoFit/>
          </a:bodyPr>
          <a:lstStyle/>
          <a:p>
            <a:pPr algn="l">
              <a:tabLst>
                <a:tab pos="8229600" algn="r"/>
              </a:tabLst>
            </a:pPr>
            <a:r>
              <a:rPr lang="en-US" sz="2100" b="1" dirty="0" smtClean="0">
                <a:solidFill>
                  <a:srgbClr val="7030A0"/>
                </a:solidFill>
                <a:latin typeface="Liberation Sans" panose="020B0604020202020204" pitchFamily="34" charset="0"/>
              </a:rPr>
              <a:t>EVOLVING ISSUE</a:t>
            </a:r>
            <a:r>
              <a:rPr lang="en-US" sz="2100" b="1" dirty="0" smtClean="0">
                <a:solidFill>
                  <a:schemeClr val="tx2">
                    <a:lumMod val="50000"/>
                  </a:schemeClr>
                </a:solidFill>
                <a:latin typeface="Liberation Sans" panose="020B0604020202020204" pitchFamily="34" charset="0"/>
              </a:rPr>
              <a:t>	</a:t>
            </a:r>
            <a:r>
              <a:rPr lang="en-US" dirty="0" smtClean="0">
                <a:solidFill>
                  <a:schemeClr val="tx1"/>
                </a:solidFill>
                <a:latin typeface="Liberation Sans" panose="020B0604020202020204" pitchFamily="34" charset="0"/>
              </a:rPr>
              <a:t>FAIR VALUE CONTROVERSY</a:t>
            </a:r>
            <a:endParaRPr lang="en-US" sz="1700" dirty="0">
              <a:solidFill>
                <a:schemeClr val="tx1"/>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4</a:t>
            </a:r>
            <a:endParaRPr lang="en-US" altLang="en-US" sz="1600" i="1" dirty="0">
              <a:solidFill>
                <a:schemeClr val="bg2"/>
              </a:solidFill>
              <a:latin typeface="Liberation Sans" panose="020B0604020202020204"/>
            </a:endParaRPr>
          </a:p>
        </p:txBody>
      </p:sp>
    </p:spTree>
    <p:extLst>
      <p:ext uri="{BB962C8B-B14F-4D97-AF65-F5344CB8AC3E}">
        <p14:creationId xmlns:p14="http://schemas.microsoft.com/office/powerpoint/2010/main" val="580556805"/>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609600" y="1981200"/>
            <a:ext cx="8001000" cy="23044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defRPr/>
            </a:pPr>
            <a:r>
              <a:rPr lang="en-US" sz="2300" b="0" dirty="0">
                <a:solidFill>
                  <a:srgbClr val="000000"/>
                </a:solidFill>
                <a:latin typeface="Liberation Sans" panose="020B0604020202020204"/>
              </a:rPr>
              <a:t>The rules for debt investments (debt securities and loans) reported at amortized cost follow the same approach as discussed in Chapter 7. That is, </a:t>
            </a:r>
            <a:r>
              <a:rPr lang="en-US" sz="2300" b="0" dirty="0" smtClean="0">
                <a:solidFill>
                  <a:srgbClr val="000000"/>
                </a:solidFill>
                <a:latin typeface="Liberation Sans" panose="020B0604020202020204"/>
              </a:rPr>
              <a:t>companies </a:t>
            </a:r>
            <a:r>
              <a:rPr lang="en-US" sz="2300" b="0" dirty="0">
                <a:solidFill>
                  <a:srgbClr val="000000"/>
                </a:solidFill>
                <a:latin typeface="Liberation Sans" panose="020B0604020202020204"/>
              </a:rPr>
              <a:t>should use the </a:t>
            </a:r>
            <a:r>
              <a:rPr lang="en-US" sz="2300" b="0" dirty="0" smtClean="0">
                <a:solidFill>
                  <a:srgbClr val="000000"/>
                </a:solidFill>
                <a:latin typeface="Liberation Sans" panose="020B0604020202020204"/>
              </a:rPr>
              <a:t>current expected credit loss model </a:t>
            </a:r>
            <a:r>
              <a:rPr lang="en-US" sz="2300" b="0" dirty="0">
                <a:solidFill>
                  <a:srgbClr val="000000"/>
                </a:solidFill>
                <a:latin typeface="Liberation Sans" panose="020B0604020202020204"/>
              </a:rPr>
              <a:t>to record the impairment of debt investments similar to receivables</a:t>
            </a:r>
            <a:r>
              <a:rPr lang="en-US" sz="2300" b="0" dirty="0" smtClean="0">
                <a:solidFill>
                  <a:srgbClr val="000000"/>
                </a:solidFill>
                <a:latin typeface="Liberation Sans" panose="020B0604020202020204"/>
              </a:rPr>
              <a:t>.</a:t>
            </a:r>
            <a:endParaRPr lang="en-US" sz="2200" b="0" dirty="0">
              <a:solidFill>
                <a:srgbClr val="000000"/>
              </a:solidFill>
              <a:latin typeface="Liberation Sans" panose="020B0604020202020204"/>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5541" name="Rectangle 6"/>
          <p:cNvSpPr>
            <a:spLocks noChangeArrowheads="1"/>
          </p:cNvSpPr>
          <p:nvPr/>
        </p:nvSpPr>
        <p:spPr bwMode="auto">
          <a:xfrm>
            <a:off x="609600" y="1371600"/>
            <a:ext cx="5943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Impairment of Value</a:t>
            </a:r>
          </a:p>
        </p:txBody>
      </p:sp>
      <p:sp>
        <p:nvSpPr>
          <p:cNvPr id="6554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7"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Liberation Sans" panose="020B0604020202020204"/>
              </a:rPr>
              <a:t>OTHER FINANCIAL REPORTING </a:t>
            </a:r>
            <a:r>
              <a:rPr lang="en-US" sz="3200" dirty="0" smtClean="0">
                <a:solidFill>
                  <a:schemeClr val="tx2">
                    <a:lumMod val="75000"/>
                  </a:schemeClr>
                </a:solidFill>
                <a:latin typeface="Liberation Sans" panose="020B0604020202020204"/>
              </a:rPr>
              <a:t>ISSUES</a:t>
            </a:r>
            <a:endParaRPr lang="en-US" sz="3200" dirty="0">
              <a:solidFill>
                <a:schemeClr val="tx2">
                  <a:lumMod val="75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Impairment of Value</a:t>
            </a:r>
          </a:p>
        </p:txBody>
      </p:sp>
      <p:sp>
        <p:nvSpPr>
          <p:cNvPr id="66563" name="Rectangle 3"/>
          <p:cNvSpPr>
            <a:spLocks noChangeArrowheads="1"/>
          </p:cNvSpPr>
          <p:nvPr/>
        </p:nvSpPr>
        <p:spPr bwMode="auto">
          <a:xfrm>
            <a:off x="609600" y="1371600"/>
            <a:ext cx="8001000" cy="31242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indent="63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30000"/>
              </a:spcBef>
              <a:buClr>
                <a:schemeClr val="accent2"/>
              </a:buClr>
              <a:buSzPct val="75000"/>
              <a:buFont typeface="Wingdings" panose="05000000000000000000" pitchFamily="2" charset="2"/>
              <a:buNone/>
            </a:pPr>
            <a:r>
              <a:rPr lang="en-US" altLang="en-US" sz="2100" dirty="0">
                <a:solidFill>
                  <a:schemeClr val="tx1"/>
                </a:solidFill>
                <a:latin typeface="Liberation Sans" panose="020B0604020202020204"/>
              </a:rPr>
              <a:t>Illustration: </a:t>
            </a:r>
            <a:r>
              <a:rPr lang="en-US" altLang="en-US" sz="2100" b="0" dirty="0" smtClean="0">
                <a:solidFill>
                  <a:schemeClr val="tx1"/>
                </a:solidFill>
                <a:latin typeface="Liberation Sans" panose="020B0604020202020204"/>
              </a:rPr>
              <a:t>Strickler </a:t>
            </a:r>
            <a:r>
              <a:rPr lang="en-US" altLang="en-US" sz="2100" b="0" dirty="0">
                <a:solidFill>
                  <a:schemeClr val="tx1"/>
                </a:solidFill>
                <a:latin typeface="Liberation Sans" panose="020B0604020202020204"/>
              </a:rPr>
              <a:t>Company holds </a:t>
            </a:r>
            <a:r>
              <a:rPr lang="en-US" altLang="en-US" sz="2100" b="0" dirty="0" smtClean="0">
                <a:solidFill>
                  <a:schemeClr val="tx1"/>
                </a:solidFill>
                <a:latin typeface="Liberation Sans" panose="020B0604020202020204"/>
              </a:rPr>
              <a:t>held-to-maturity </a:t>
            </a:r>
            <a:r>
              <a:rPr lang="en-US" altLang="en-US" sz="2100" b="0" dirty="0">
                <a:solidFill>
                  <a:schemeClr val="tx1"/>
                </a:solidFill>
                <a:latin typeface="Liberation Sans" panose="020B0604020202020204"/>
              </a:rPr>
              <a:t>bond securities with a par value and amortized cost of $1 million. The fair value of these securities is $800,000. In evaluating the securities, Strickler now determines that it is probable that it will not collect all amounts due. In this case, it reports a Loss on Impairment of $200,000. Strickler includes this amount in income and records the impairment as follows.</a:t>
            </a:r>
          </a:p>
        </p:txBody>
      </p:sp>
      <p:sp>
        <p:nvSpPr>
          <p:cNvPr id="1904646" name="Rectangle 6"/>
          <p:cNvSpPr>
            <a:spLocks noChangeArrowheads="1"/>
          </p:cNvSpPr>
          <p:nvPr/>
        </p:nvSpPr>
        <p:spPr bwMode="auto">
          <a:xfrm>
            <a:off x="990600" y="4648200"/>
            <a:ext cx="7696200" cy="9971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486400" algn="r"/>
                <a:tab pos="6864350" algn="r"/>
              </a:tabLst>
              <a:defRPr b="1">
                <a:solidFill>
                  <a:schemeClr val="folHlink"/>
                </a:solidFill>
                <a:latin typeface="Comic Sans MS" panose="030F0702030302020204" pitchFamily="66" charset="0"/>
              </a:defRPr>
            </a:lvl1pPr>
            <a:lvl2pPr marL="742950" indent="-285750">
              <a:tabLst>
                <a:tab pos="5486400" algn="r"/>
                <a:tab pos="6864350" algn="r"/>
              </a:tabLst>
              <a:defRPr b="1">
                <a:solidFill>
                  <a:schemeClr val="folHlink"/>
                </a:solidFill>
                <a:latin typeface="Comic Sans MS" panose="030F0702030302020204" pitchFamily="66" charset="0"/>
              </a:defRPr>
            </a:lvl2pPr>
            <a:lvl3pPr marL="1143000" indent="-228600">
              <a:tabLst>
                <a:tab pos="5486400" algn="r"/>
                <a:tab pos="6864350" algn="r"/>
              </a:tabLst>
              <a:defRPr b="1">
                <a:solidFill>
                  <a:schemeClr val="folHlink"/>
                </a:solidFill>
                <a:latin typeface="Comic Sans MS" panose="030F0702030302020204" pitchFamily="66" charset="0"/>
              </a:defRPr>
            </a:lvl3pPr>
            <a:lvl4pPr marL="1600200" indent="-228600">
              <a:tabLst>
                <a:tab pos="5486400" algn="r"/>
                <a:tab pos="6864350" algn="r"/>
              </a:tabLst>
              <a:defRPr b="1">
                <a:solidFill>
                  <a:schemeClr val="folHlink"/>
                </a:solidFill>
                <a:latin typeface="Comic Sans MS" panose="030F0702030302020204" pitchFamily="66" charset="0"/>
              </a:defRPr>
            </a:lvl4pPr>
            <a:lvl5pPr marL="2057400" indent="-228600">
              <a:tabLst>
                <a:tab pos="5486400" algn="r"/>
                <a:tab pos="68643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9pPr>
          </a:lstStyle>
          <a:p>
            <a:pPr algn="l">
              <a:lnSpc>
                <a:spcPct val="120000"/>
              </a:lnSpc>
              <a:spcBef>
                <a:spcPct val="40000"/>
              </a:spcBef>
            </a:pPr>
            <a:r>
              <a:rPr lang="en-US" altLang="en-US" sz="2100" b="0" dirty="0">
                <a:latin typeface="Liberation Sans" panose="020B0604020202020204"/>
              </a:rPr>
              <a:t>Loss on </a:t>
            </a:r>
            <a:r>
              <a:rPr lang="en-US" altLang="en-US" sz="2100" b="0" dirty="0" smtClean="0">
                <a:latin typeface="Liberation Sans" panose="020B0604020202020204"/>
              </a:rPr>
              <a:t>Impairment </a:t>
            </a:r>
            <a:r>
              <a:rPr lang="en-US" altLang="en-US" sz="2100" b="0" dirty="0">
                <a:latin typeface="Liberation Sans" panose="020B0604020202020204"/>
              </a:rPr>
              <a:t>	200,000</a:t>
            </a:r>
          </a:p>
          <a:p>
            <a:pPr algn="l">
              <a:lnSpc>
                <a:spcPct val="120000"/>
              </a:lnSpc>
              <a:spcBef>
                <a:spcPct val="40000"/>
              </a:spcBef>
            </a:pPr>
            <a:r>
              <a:rPr lang="en-US" altLang="en-US" sz="2100" b="0" dirty="0">
                <a:latin typeface="Liberation Sans" panose="020B0604020202020204"/>
              </a:rPr>
              <a:t>	Debt </a:t>
            </a:r>
            <a:r>
              <a:rPr lang="en-US" altLang="en-US" sz="2100" b="0" dirty="0" smtClean="0">
                <a:latin typeface="Liberation Sans" panose="020B0604020202020204"/>
              </a:rPr>
              <a:t>Investments </a:t>
            </a:r>
            <a:r>
              <a:rPr lang="en-US" altLang="en-US" sz="2100" b="0" dirty="0">
                <a:latin typeface="Liberation Sans" panose="020B0604020202020204"/>
              </a:rPr>
              <a:t>		200,000</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656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04646">
                                            <p:txEl>
                                              <p:pRg st="0" end="0"/>
                                            </p:txEl>
                                          </p:spTgt>
                                        </p:tgtEl>
                                        <p:attrNameLst>
                                          <p:attrName>style.visibility</p:attrName>
                                        </p:attrNameLst>
                                      </p:cBhvr>
                                      <p:to>
                                        <p:strVal val="visible"/>
                                      </p:to>
                                    </p:set>
                                    <p:animEffect transition="in" filter="wipe(left)">
                                      <p:cBhvr>
                                        <p:cTn id="7" dur="500"/>
                                        <p:tgtEl>
                                          <p:spTgt spid="19046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04646">
                                            <p:txEl>
                                              <p:pRg st="1" end="1"/>
                                            </p:txEl>
                                          </p:spTgt>
                                        </p:tgtEl>
                                        <p:attrNameLst>
                                          <p:attrName>style.visibility</p:attrName>
                                        </p:attrNameLst>
                                      </p:cBhvr>
                                      <p:to>
                                        <p:strVal val="visible"/>
                                      </p:to>
                                    </p:set>
                                    <p:animEffect transition="in" filter="wipe(left)">
                                      <p:cBhvr>
                                        <p:cTn id="12" dur="500"/>
                                        <p:tgtEl>
                                          <p:spTgt spid="19046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4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609600" y="1981200"/>
            <a:ext cx="8001000" cy="33432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defRPr/>
            </a:pPr>
            <a:r>
              <a:rPr lang="en-US" sz="2300" b="0" dirty="0">
                <a:solidFill>
                  <a:srgbClr val="000000"/>
                </a:solidFill>
                <a:latin typeface="Liberation Sans" panose="020B0604020202020204"/>
              </a:rPr>
              <a:t>Companies that have debt securities that are classified as available-for-sale use a different impairment model. Under this model, if the fair value is greater than amortized cost, no expected credit loss is recognized. </a:t>
            </a:r>
            <a:endParaRPr lang="en-US" sz="2300" b="0" dirty="0" smtClean="0">
              <a:solidFill>
                <a:srgbClr val="000000"/>
              </a:solidFill>
              <a:latin typeface="Liberation Sans" panose="020B0604020202020204"/>
            </a:endParaRPr>
          </a:p>
          <a:p>
            <a:pPr algn="l">
              <a:lnSpc>
                <a:spcPct val="125000"/>
              </a:lnSpc>
              <a:spcBef>
                <a:spcPts val="1200"/>
              </a:spcBef>
              <a:defRPr/>
            </a:pPr>
            <a:r>
              <a:rPr lang="en-US" sz="2300" b="0" dirty="0" smtClean="0">
                <a:solidFill>
                  <a:srgbClr val="000000"/>
                </a:solidFill>
                <a:latin typeface="Liberation Sans" panose="020B0604020202020204"/>
              </a:rPr>
              <a:t>Impairment </a:t>
            </a:r>
            <a:r>
              <a:rPr lang="en-US" sz="2300" b="0" dirty="0">
                <a:solidFill>
                  <a:srgbClr val="000000"/>
                </a:solidFill>
                <a:latin typeface="Liberation Sans" panose="020B0604020202020204"/>
              </a:rPr>
              <a:t>losses on debt securities that are available-for-sale are limited to the difference between fair value and amortized </a:t>
            </a:r>
            <a:r>
              <a:rPr lang="en-US" sz="2300" b="0" dirty="0" smtClean="0">
                <a:solidFill>
                  <a:srgbClr val="000000"/>
                </a:solidFill>
                <a:latin typeface="Liberation Sans" panose="020B0604020202020204"/>
              </a:rPr>
              <a:t>cost.</a:t>
            </a:r>
            <a:endParaRPr lang="en-US" sz="2200" b="0" dirty="0">
              <a:solidFill>
                <a:srgbClr val="000000"/>
              </a:solidFill>
              <a:latin typeface="Liberation Sans" panose="020B0604020202020204"/>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5541" name="Rectangle 6"/>
          <p:cNvSpPr>
            <a:spLocks noChangeArrowheads="1"/>
          </p:cNvSpPr>
          <p:nvPr/>
        </p:nvSpPr>
        <p:spPr bwMode="auto">
          <a:xfrm>
            <a:off x="609600" y="1371600"/>
            <a:ext cx="5943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Impairment of Value</a:t>
            </a:r>
          </a:p>
        </p:txBody>
      </p:sp>
      <p:sp>
        <p:nvSpPr>
          <p:cNvPr id="6554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7"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Liberation Sans" panose="020B0604020202020204"/>
              </a:rPr>
              <a:t>OTHER FINANCIAL REPORTING </a:t>
            </a:r>
            <a:r>
              <a:rPr lang="en-US" sz="3200" dirty="0" smtClean="0">
                <a:solidFill>
                  <a:schemeClr val="tx2">
                    <a:lumMod val="75000"/>
                  </a:schemeClr>
                </a:solidFill>
                <a:latin typeface="Liberation Sans" panose="020B0604020202020204"/>
              </a:rPr>
              <a:t>ISSUES</a:t>
            </a:r>
            <a:endParaRPr lang="en-US" sz="3200" dirty="0">
              <a:solidFill>
                <a:schemeClr val="tx2">
                  <a:lumMod val="75000"/>
                </a:schemeClr>
              </a:solidFill>
              <a:latin typeface="Liberation Sans" panose="020B0604020202020204"/>
            </a:endParaRPr>
          </a:p>
        </p:txBody>
      </p:sp>
    </p:spTree>
    <p:extLst>
      <p:ext uri="{BB962C8B-B14F-4D97-AF65-F5344CB8AC3E}">
        <p14:creationId xmlns:p14="http://schemas.microsoft.com/office/powerpoint/2010/main" val="3773452771"/>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Impairment of Value</a:t>
            </a:r>
          </a:p>
        </p:txBody>
      </p:sp>
      <p:sp>
        <p:nvSpPr>
          <p:cNvPr id="66563" name="Rectangle 3"/>
          <p:cNvSpPr>
            <a:spLocks noChangeArrowheads="1"/>
          </p:cNvSpPr>
          <p:nvPr/>
        </p:nvSpPr>
        <p:spPr bwMode="auto">
          <a:xfrm>
            <a:off x="609600" y="1371600"/>
            <a:ext cx="8001000" cy="929998"/>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indent="63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0000"/>
              </a:spcBef>
              <a:buClr>
                <a:schemeClr val="accent2"/>
              </a:buClr>
              <a:buSzPct val="75000"/>
              <a:buFont typeface="Wingdings" panose="05000000000000000000" pitchFamily="2" charset="2"/>
              <a:buNone/>
            </a:pPr>
            <a:r>
              <a:rPr lang="en-US" altLang="en-US" sz="2100" b="0" dirty="0">
                <a:solidFill>
                  <a:schemeClr val="tx1"/>
                </a:solidFill>
                <a:latin typeface="Liberation Sans" panose="020B0604020202020204"/>
              </a:rPr>
              <a:t>For example, Illustration 17-18 provides an impairment analysis based on these impairment guidelines for Alexander </a:t>
            </a:r>
            <a:r>
              <a:rPr lang="en-US" altLang="en-US" sz="2100" b="0" dirty="0" smtClean="0">
                <a:solidFill>
                  <a:schemeClr val="tx1"/>
                </a:solidFill>
                <a:latin typeface="Liberation Sans" panose="020B0604020202020204"/>
              </a:rPr>
              <a:t>Company.</a:t>
            </a:r>
            <a:endParaRPr lang="en-US" altLang="en-US" sz="2100" b="0" dirty="0">
              <a:solidFill>
                <a:schemeClr val="tx1"/>
              </a:solidFill>
              <a:latin typeface="Liberation Sans" panose="020B0604020202020204"/>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656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237843" y="2500437"/>
            <a:ext cx="8668314" cy="1461963"/>
          </a:xfrm>
          <a:prstGeom prst="rect">
            <a:avLst/>
          </a:prstGeom>
        </p:spPr>
      </p:pic>
      <p:sp>
        <p:nvSpPr>
          <p:cNvPr id="8" name="Rectangle 3"/>
          <p:cNvSpPr>
            <a:spLocks noChangeArrowheads="1"/>
          </p:cNvSpPr>
          <p:nvPr/>
        </p:nvSpPr>
        <p:spPr bwMode="auto">
          <a:xfrm>
            <a:off x="609600" y="4114800"/>
            <a:ext cx="6400800" cy="1350113"/>
          </a:xfrm>
          <a:prstGeom prst="rect">
            <a:avLst/>
          </a:prstGeom>
          <a:noFill/>
          <a:ln>
            <a:noFill/>
          </a:ln>
          <a:effectLst/>
          <a:extLst/>
        </p:spPr>
        <p:txBody>
          <a:bodyPr wrap="square" lIns="90488" tIns="44450" rIns="90488" bIns="44450">
            <a:spAutoFit/>
          </a:bodyPr>
          <a:lstStyle>
            <a:lvl1pPr indent="63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0000"/>
              </a:spcBef>
              <a:buClr>
                <a:schemeClr val="accent2"/>
              </a:buClr>
              <a:buSzPct val="75000"/>
              <a:buFont typeface="Wingdings" panose="05000000000000000000" pitchFamily="2" charset="2"/>
              <a:buNone/>
            </a:pPr>
            <a:r>
              <a:rPr lang="en-US" altLang="en-US" sz="2100" b="0" dirty="0">
                <a:solidFill>
                  <a:schemeClr val="tx1"/>
                </a:solidFill>
                <a:latin typeface="Liberation Sans" panose="020B0604020202020204"/>
              </a:rPr>
              <a:t>In Situation A, Alexander recognizes an impairment of $40,000 ($1,000,000 − $960,000) even though the expected credit loss is $</a:t>
            </a:r>
            <a:r>
              <a:rPr lang="en-US" altLang="en-US" sz="2100" b="0" dirty="0" smtClean="0">
                <a:solidFill>
                  <a:schemeClr val="tx1"/>
                </a:solidFill>
                <a:latin typeface="Liberation Sans" panose="020B0604020202020204"/>
              </a:rPr>
              <a:t>110,000, why? </a:t>
            </a:r>
            <a:endParaRPr lang="en-US" altLang="en-US" sz="2100" b="0" dirty="0">
              <a:solidFill>
                <a:schemeClr val="tx1"/>
              </a:solidFill>
              <a:latin typeface="Liberation Sans" panose="020B0604020202020204"/>
            </a:endParaRPr>
          </a:p>
        </p:txBody>
      </p:sp>
      <p:sp>
        <p:nvSpPr>
          <p:cNvPr id="9" name="Rectangle 3"/>
          <p:cNvSpPr>
            <a:spLocks noChangeArrowheads="1"/>
          </p:cNvSpPr>
          <p:nvPr/>
        </p:nvSpPr>
        <p:spPr bwMode="auto">
          <a:xfrm>
            <a:off x="609600" y="5462496"/>
            <a:ext cx="8001000" cy="890308"/>
          </a:xfrm>
          <a:prstGeom prst="rect">
            <a:avLst/>
          </a:prstGeom>
          <a:noFill/>
          <a:ln>
            <a:noFill/>
          </a:ln>
          <a:effectLst/>
          <a:extLst/>
        </p:spPr>
        <p:txBody>
          <a:bodyPr lIns="90488" tIns="44450" rIns="90488" bIns="44450">
            <a:spAutoFit/>
          </a:bodyPr>
          <a:lstStyle>
            <a:lvl1pPr indent="63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0000"/>
              </a:spcBef>
              <a:buClr>
                <a:schemeClr val="accent2"/>
              </a:buClr>
              <a:buSzPct val="75000"/>
              <a:buFont typeface="Wingdings" panose="05000000000000000000" pitchFamily="2" charset="2"/>
              <a:buNone/>
            </a:pPr>
            <a:r>
              <a:rPr lang="en-US" altLang="en-US" sz="2100" b="0" dirty="0" smtClean="0">
                <a:solidFill>
                  <a:schemeClr val="tx1"/>
                </a:solidFill>
                <a:latin typeface="Liberation Sans" panose="020B0604020202020204"/>
              </a:rPr>
              <a:t>The </a:t>
            </a:r>
            <a:r>
              <a:rPr lang="en-US" altLang="en-US" sz="2100" b="0" dirty="0">
                <a:solidFill>
                  <a:schemeClr val="tx1"/>
                </a:solidFill>
                <a:latin typeface="Liberation Sans" panose="020B0604020202020204"/>
              </a:rPr>
              <a:t>reason is that the difference between the fair value and amortized cost is less than the expected credit loss. </a:t>
            </a:r>
          </a:p>
        </p:txBody>
      </p:sp>
      <p:sp>
        <p:nvSpPr>
          <p:cNvPr id="3" name="Rectangle 2"/>
          <p:cNvSpPr/>
          <p:nvPr/>
        </p:nvSpPr>
        <p:spPr>
          <a:xfrm>
            <a:off x="7281191" y="3999099"/>
            <a:ext cx="1762705" cy="830997"/>
          </a:xfrm>
          <a:prstGeom prst="rect">
            <a:avLst/>
          </a:prstGeom>
        </p:spPr>
        <p:txBody>
          <a:bodyPr>
            <a:spAutoFit/>
          </a:bodyPr>
          <a:lstStyle/>
          <a:p>
            <a:pPr algn="l"/>
            <a:r>
              <a:rPr lang="en-US" sz="1200" dirty="0">
                <a:solidFill>
                  <a:srgbClr val="006600"/>
                </a:solidFill>
                <a:latin typeface="Liberation Sans" panose="020B0604020202020204"/>
              </a:rPr>
              <a:t>ILLUSTRATION 17-18 </a:t>
            </a:r>
            <a:endParaRPr lang="en-US" sz="1200" dirty="0" smtClean="0">
              <a:solidFill>
                <a:srgbClr val="006600"/>
              </a:solidFill>
              <a:latin typeface="Liberation Sans" panose="020B0604020202020204"/>
            </a:endParaRPr>
          </a:p>
          <a:p>
            <a:pPr algn="l"/>
            <a:r>
              <a:rPr lang="en-US" sz="1200" b="0" dirty="0" smtClean="0">
                <a:latin typeface="Liberation Sans" panose="020B0604020202020204"/>
              </a:rPr>
              <a:t>Impairment </a:t>
            </a:r>
            <a:r>
              <a:rPr lang="en-US" sz="1200" b="0" dirty="0">
                <a:latin typeface="Liberation Sans" panose="020B0604020202020204"/>
              </a:rPr>
              <a:t>Analysis Available-for-Sale Investments</a:t>
            </a:r>
          </a:p>
        </p:txBody>
      </p:sp>
    </p:spTree>
    <p:extLst>
      <p:ext uri="{BB962C8B-B14F-4D97-AF65-F5344CB8AC3E}">
        <p14:creationId xmlns:p14="http://schemas.microsoft.com/office/powerpoint/2010/main" val="6291154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Impairment of Value</a:t>
            </a:r>
          </a:p>
        </p:txBody>
      </p:sp>
      <p:sp>
        <p:nvSpPr>
          <p:cNvPr id="66563" name="Rectangle 3"/>
          <p:cNvSpPr>
            <a:spLocks noChangeArrowheads="1"/>
          </p:cNvSpPr>
          <p:nvPr/>
        </p:nvSpPr>
        <p:spPr bwMode="auto">
          <a:xfrm>
            <a:off x="609600" y="1371600"/>
            <a:ext cx="8001000" cy="929998"/>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indent="63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0000"/>
              </a:spcBef>
              <a:buClr>
                <a:schemeClr val="accent2"/>
              </a:buClr>
              <a:buSzPct val="75000"/>
              <a:buFont typeface="Wingdings" panose="05000000000000000000" pitchFamily="2" charset="2"/>
              <a:buNone/>
            </a:pPr>
            <a:r>
              <a:rPr lang="en-US" altLang="en-US" sz="2100" b="0" dirty="0">
                <a:solidFill>
                  <a:schemeClr val="tx1"/>
                </a:solidFill>
                <a:latin typeface="Liberation Sans" panose="020B0604020202020204"/>
              </a:rPr>
              <a:t>For example, Illustration 17-18 provides an impairment analysis based on these impairment guidelines for Alexander </a:t>
            </a:r>
            <a:r>
              <a:rPr lang="en-US" altLang="en-US" sz="2100" b="0" dirty="0" smtClean="0">
                <a:solidFill>
                  <a:schemeClr val="tx1"/>
                </a:solidFill>
                <a:latin typeface="Liberation Sans" panose="020B0604020202020204"/>
              </a:rPr>
              <a:t>Company.</a:t>
            </a:r>
            <a:endParaRPr lang="en-US" altLang="en-US" sz="2100" b="0" dirty="0">
              <a:solidFill>
                <a:schemeClr val="tx1"/>
              </a:solidFill>
              <a:latin typeface="Liberation Sans" panose="020B0604020202020204"/>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656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237843" y="2500437"/>
            <a:ext cx="8668314" cy="1461963"/>
          </a:xfrm>
          <a:prstGeom prst="rect">
            <a:avLst/>
          </a:prstGeom>
        </p:spPr>
      </p:pic>
      <p:sp>
        <p:nvSpPr>
          <p:cNvPr id="8" name="Rectangle 3"/>
          <p:cNvSpPr>
            <a:spLocks noChangeArrowheads="1"/>
          </p:cNvSpPr>
          <p:nvPr/>
        </p:nvSpPr>
        <p:spPr bwMode="auto">
          <a:xfrm>
            <a:off x="609600" y="4114800"/>
            <a:ext cx="8229600" cy="1350113"/>
          </a:xfrm>
          <a:prstGeom prst="rect">
            <a:avLst/>
          </a:prstGeom>
          <a:noFill/>
          <a:ln>
            <a:noFill/>
          </a:ln>
          <a:effectLst/>
          <a:extLst/>
        </p:spPr>
        <p:txBody>
          <a:bodyPr wrap="square" lIns="90488" tIns="44450" rIns="90488" bIns="44450">
            <a:spAutoFit/>
          </a:bodyPr>
          <a:lstStyle>
            <a:lvl1pPr indent="63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0000"/>
              </a:spcBef>
              <a:buClr>
                <a:schemeClr val="accent2"/>
              </a:buClr>
              <a:buSzPct val="75000"/>
              <a:buFont typeface="Wingdings" panose="05000000000000000000" pitchFamily="2" charset="2"/>
              <a:buNone/>
            </a:pPr>
            <a:r>
              <a:rPr lang="en-US" altLang="en-US" sz="2100" b="0" dirty="0">
                <a:solidFill>
                  <a:schemeClr val="tx1"/>
                </a:solidFill>
                <a:latin typeface="Liberation Sans" panose="020B0604020202020204"/>
              </a:rPr>
              <a:t>In Situation B, Alexander recognizes an impairment </a:t>
            </a:r>
            <a:endParaRPr lang="en-US" altLang="en-US" sz="2100" b="0" dirty="0" smtClean="0">
              <a:solidFill>
                <a:schemeClr val="tx1"/>
              </a:solidFill>
              <a:latin typeface="Liberation Sans" panose="020B0604020202020204"/>
            </a:endParaRPr>
          </a:p>
          <a:p>
            <a:pPr algn="l">
              <a:lnSpc>
                <a:spcPct val="125000"/>
              </a:lnSpc>
              <a:spcBef>
                <a:spcPts val="0"/>
              </a:spcBef>
              <a:buClr>
                <a:schemeClr val="accent2"/>
              </a:buClr>
              <a:buSzPct val="75000"/>
              <a:buFont typeface="Wingdings" panose="05000000000000000000" pitchFamily="2" charset="2"/>
              <a:buNone/>
            </a:pPr>
            <a:r>
              <a:rPr lang="en-US" altLang="en-US" sz="2100" b="0" dirty="0" smtClean="0">
                <a:solidFill>
                  <a:schemeClr val="tx1"/>
                </a:solidFill>
                <a:latin typeface="Liberation Sans" panose="020B0604020202020204"/>
              </a:rPr>
              <a:t>of </a:t>
            </a:r>
            <a:r>
              <a:rPr lang="en-US" altLang="en-US" sz="2100" b="0" dirty="0">
                <a:solidFill>
                  <a:schemeClr val="tx1"/>
                </a:solidFill>
                <a:latin typeface="Liberation Sans" panose="020B0604020202020204"/>
              </a:rPr>
              <a:t>$110,000 </a:t>
            </a:r>
            <a:r>
              <a:rPr lang="en-US" altLang="en-US" sz="2100" b="0" dirty="0" smtClean="0">
                <a:solidFill>
                  <a:schemeClr val="tx1"/>
                </a:solidFill>
                <a:latin typeface="Liberation Sans" panose="020B0604020202020204"/>
              </a:rPr>
              <a:t>because </a:t>
            </a:r>
            <a:r>
              <a:rPr lang="en-US" altLang="en-US" sz="2100" b="0" dirty="0">
                <a:solidFill>
                  <a:schemeClr val="tx1"/>
                </a:solidFill>
                <a:latin typeface="Liberation Sans" panose="020B0604020202020204"/>
              </a:rPr>
              <a:t>the difference between fair value and amortized cost is greater than the expected credit loss. </a:t>
            </a:r>
          </a:p>
        </p:txBody>
      </p:sp>
      <p:sp>
        <p:nvSpPr>
          <p:cNvPr id="10" name="Rectangle 6"/>
          <p:cNvSpPr>
            <a:spLocks noChangeArrowheads="1"/>
          </p:cNvSpPr>
          <p:nvPr/>
        </p:nvSpPr>
        <p:spPr bwMode="auto">
          <a:xfrm>
            <a:off x="838200" y="5556004"/>
            <a:ext cx="7543800" cy="9971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486400" algn="r"/>
                <a:tab pos="6864350" algn="r"/>
              </a:tabLst>
              <a:defRPr b="1">
                <a:solidFill>
                  <a:schemeClr val="folHlink"/>
                </a:solidFill>
                <a:latin typeface="Comic Sans MS" panose="030F0702030302020204" pitchFamily="66" charset="0"/>
              </a:defRPr>
            </a:lvl1pPr>
            <a:lvl2pPr marL="742950" indent="-285750">
              <a:tabLst>
                <a:tab pos="5486400" algn="r"/>
                <a:tab pos="6864350" algn="r"/>
              </a:tabLst>
              <a:defRPr b="1">
                <a:solidFill>
                  <a:schemeClr val="folHlink"/>
                </a:solidFill>
                <a:latin typeface="Comic Sans MS" panose="030F0702030302020204" pitchFamily="66" charset="0"/>
              </a:defRPr>
            </a:lvl2pPr>
            <a:lvl3pPr marL="1143000" indent="-228600">
              <a:tabLst>
                <a:tab pos="5486400" algn="r"/>
                <a:tab pos="6864350" algn="r"/>
              </a:tabLst>
              <a:defRPr b="1">
                <a:solidFill>
                  <a:schemeClr val="folHlink"/>
                </a:solidFill>
                <a:latin typeface="Comic Sans MS" panose="030F0702030302020204" pitchFamily="66" charset="0"/>
              </a:defRPr>
            </a:lvl3pPr>
            <a:lvl4pPr marL="1600200" indent="-228600">
              <a:tabLst>
                <a:tab pos="5486400" algn="r"/>
                <a:tab pos="6864350" algn="r"/>
              </a:tabLst>
              <a:defRPr b="1">
                <a:solidFill>
                  <a:schemeClr val="folHlink"/>
                </a:solidFill>
                <a:latin typeface="Comic Sans MS" panose="030F0702030302020204" pitchFamily="66" charset="0"/>
              </a:defRPr>
            </a:lvl4pPr>
            <a:lvl5pPr marL="2057400" indent="-228600">
              <a:tabLst>
                <a:tab pos="5486400" algn="r"/>
                <a:tab pos="68643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9pPr>
          </a:lstStyle>
          <a:p>
            <a:pPr algn="l">
              <a:lnSpc>
                <a:spcPct val="120000"/>
              </a:lnSpc>
              <a:spcBef>
                <a:spcPct val="40000"/>
              </a:spcBef>
              <a:tabLst>
                <a:tab pos="6000750" algn="r"/>
                <a:tab pos="7254875" algn="r"/>
              </a:tabLst>
            </a:pPr>
            <a:r>
              <a:rPr lang="en-US" altLang="en-US" sz="2100" b="0" dirty="0">
                <a:latin typeface="Liberation Sans" panose="020B0604020202020204"/>
              </a:rPr>
              <a:t>Loss on </a:t>
            </a:r>
            <a:r>
              <a:rPr lang="en-US" altLang="en-US" sz="2100" b="0" dirty="0" smtClean="0">
                <a:latin typeface="Liberation Sans" panose="020B0604020202020204"/>
              </a:rPr>
              <a:t>Impairment </a:t>
            </a:r>
            <a:r>
              <a:rPr lang="en-US" altLang="en-US" sz="2100" b="0" dirty="0">
                <a:latin typeface="Liberation Sans" panose="020B0604020202020204"/>
              </a:rPr>
              <a:t>	</a:t>
            </a:r>
            <a:r>
              <a:rPr lang="en-US" altLang="en-US" sz="2100" b="0" dirty="0" smtClean="0">
                <a:latin typeface="Liberation Sans" panose="020B0604020202020204"/>
              </a:rPr>
              <a:t>110,000</a:t>
            </a:r>
            <a:endParaRPr lang="en-US" altLang="en-US" sz="2100" b="0" dirty="0">
              <a:latin typeface="Liberation Sans" panose="020B0604020202020204"/>
            </a:endParaRPr>
          </a:p>
          <a:p>
            <a:pPr algn="l">
              <a:lnSpc>
                <a:spcPct val="120000"/>
              </a:lnSpc>
              <a:spcBef>
                <a:spcPct val="40000"/>
              </a:spcBef>
              <a:tabLst>
                <a:tab pos="6000750" algn="r"/>
                <a:tab pos="7254875" algn="r"/>
              </a:tabLst>
            </a:pPr>
            <a:r>
              <a:rPr lang="en-US" altLang="en-US" sz="2100" b="0" dirty="0">
                <a:latin typeface="Liberation Sans" panose="020B0604020202020204"/>
              </a:rPr>
              <a:t>	</a:t>
            </a:r>
            <a:r>
              <a:rPr lang="en-US" altLang="en-US" sz="2100" b="0" dirty="0" smtClean="0">
                <a:latin typeface="Liberation Sans" panose="020B0604020202020204"/>
              </a:rPr>
              <a:t>Allowance for Impaired Debt Investments</a:t>
            </a:r>
            <a:r>
              <a:rPr lang="en-US" altLang="en-US" sz="2100" b="0" dirty="0">
                <a:latin typeface="Liberation Sans" panose="020B0604020202020204"/>
              </a:rPr>
              <a:t>		</a:t>
            </a:r>
            <a:r>
              <a:rPr lang="en-US" altLang="en-US" sz="2100" b="0" dirty="0" smtClean="0">
                <a:latin typeface="Liberation Sans" panose="020B0604020202020204"/>
              </a:rPr>
              <a:t>110,000</a:t>
            </a:r>
            <a:endParaRPr lang="en-US" altLang="en-US" sz="2100" b="0" dirty="0">
              <a:latin typeface="Liberation Sans" panose="020B0604020202020204"/>
            </a:endParaRPr>
          </a:p>
        </p:txBody>
      </p:sp>
      <p:sp>
        <p:nvSpPr>
          <p:cNvPr id="12" name="Rectangle 11"/>
          <p:cNvSpPr/>
          <p:nvPr/>
        </p:nvSpPr>
        <p:spPr>
          <a:xfrm>
            <a:off x="7281191" y="3999099"/>
            <a:ext cx="1762705" cy="276999"/>
          </a:xfrm>
          <a:prstGeom prst="rect">
            <a:avLst/>
          </a:prstGeom>
        </p:spPr>
        <p:txBody>
          <a:bodyPr>
            <a:spAutoFit/>
          </a:bodyPr>
          <a:lstStyle/>
          <a:p>
            <a:pPr algn="l"/>
            <a:r>
              <a:rPr lang="en-US" sz="1200" dirty="0">
                <a:solidFill>
                  <a:srgbClr val="006600"/>
                </a:solidFill>
                <a:latin typeface="Liberation Sans" panose="020B0604020202020204"/>
              </a:rPr>
              <a:t>ILLUSTRATION 17-18 </a:t>
            </a:r>
            <a:endParaRPr lang="en-US" sz="1200" dirty="0" smtClean="0">
              <a:solidFill>
                <a:srgbClr val="006600"/>
              </a:solidFill>
              <a:latin typeface="Liberation Sans" panose="020B0604020202020204"/>
            </a:endParaRPr>
          </a:p>
        </p:txBody>
      </p:sp>
    </p:spTree>
    <p:extLst>
      <p:ext uri="{BB962C8B-B14F-4D97-AF65-F5344CB8AC3E}">
        <p14:creationId xmlns:p14="http://schemas.microsoft.com/office/powerpoint/2010/main" val="1418913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22105"/>
            <a:ext cx="8382000" cy="32260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198" name="Rectangle 1"/>
          <p:cNvSpPr>
            <a:spLocks noChangeArrowheads="1"/>
          </p:cNvSpPr>
          <p:nvPr/>
        </p:nvSpPr>
        <p:spPr bwMode="auto">
          <a:xfrm>
            <a:off x="7010400" y="4690032"/>
            <a:ext cx="1728787" cy="64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a:solidFill>
                  <a:srgbClr val="006600"/>
                </a:solidFill>
                <a:latin typeface="Liberation Sans" panose="020B0604020202020204"/>
              </a:rPr>
              <a:t>ILLUSTRATION 17-2</a:t>
            </a:r>
          </a:p>
          <a:p>
            <a:pPr algn="l"/>
            <a:r>
              <a:rPr lang="en-US" altLang="en-US" sz="1200" b="0" dirty="0">
                <a:solidFill>
                  <a:schemeClr val="tx1"/>
                </a:solidFill>
                <a:latin typeface="Liberation Sans" panose="020B0604020202020204"/>
              </a:rPr>
              <a:t>Accounting for Debt</a:t>
            </a:r>
          </a:p>
          <a:p>
            <a:pPr algn="l"/>
            <a:r>
              <a:rPr lang="en-US" altLang="en-US" sz="1200" b="0" dirty="0">
                <a:solidFill>
                  <a:schemeClr val="tx1"/>
                </a:solidFill>
                <a:latin typeface="Liberation Sans" panose="020B0604020202020204"/>
              </a:rPr>
              <a:t>Securities by Category</a:t>
            </a:r>
          </a:p>
        </p:txBody>
      </p:sp>
      <p:sp>
        <p:nvSpPr>
          <p:cNvPr id="8199" name="Rectangle 2"/>
          <p:cNvSpPr>
            <a:spLocks noChangeArrowheads="1"/>
          </p:cNvSpPr>
          <p:nvPr/>
        </p:nvSpPr>
        <p:spPr bwMode="auto">
          <a:xfrm>
            <a:off x="609600" y="4901269"/>
            <a:ext cx="5943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0000"/>
              </a:lnSpc>
            </a:pPr>
            <a:r>
              <a:rPr lang="en-US" altLang="en-US" sz="2000" dirty="0">
                <a:solidFill>
                  <a:schemeClr val="tx2">
                    <a:lumMod val="50000"/>
                  </a:schemeClr>
                </a:solidFill>
                <a:latin typeface="Liberation Sans" panose="020B0604020202020204"/>
              </a:rPr>
              <a:t>Amortized cost </a:t>
            </a:r>
            <a:r>
              <a:rPr lang="en-US" altLang="en-US" sz="2000" b="0" dirty="0">
                <a:latin typeface="Liberation Sans" panose="020B0604020202020204"/>
              </a:rPr>
              <a:t>is the acquisition cost adjusted for the amortization of discount or premium, if appropriate.</a:t>
            </a:r>
            <a:endParaRPr lang="en-US" altLang="en-US" sz="2000" dirty="0">
              <a:latin typeface="Liberation Sans" panose="020B0604020202020204"/>
            </a:endParaRPr>
          </a:p>
        </p:txBody>
      </p:sp>
      <p:sp>
        <p:nvSpPr>
          <p:cNvPr id="820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0"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Debt Investment </a:t>
            </a:r>
            <a:r>
              <a:rPr lang="en-US" sz="3200" dirty="0" smtClean="0">
                <a:solidFill>
                  <a:srgbClr val="CC0000"/>
                </a:solidFill>
                <a:latin typeface="Liberation Sans" panose="020B0604020202020204"/>
              </a:rPr>
              <a:t>Classiﬁcations </a:t>
            </a:r>
            <a:endParaRPr lang="en-US" sz="3200"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Impairment of Value</a:t>
            </a:r>
          </a:p>
        </p:txBody>
      </p:sp>
      <p:sp>
        <p:nvSpPr>
          <p:cNvPr id="66563" name="Rectangle 3"/>
          <p:cNvSpPr>
            <a:spLocks noChangeArrowheads="1"/>
          </p:cNvSpPr>
          <p:nvPr/>
        </p:nvSpPr>
        <p:spPr bwMode="auto">
          <a:xfrm>
            <a:off x="609600" y="1371600"/>
            <a:ext cx="8001000" cy="929998"/>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indent="63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0000"/>
              </a:spcBef>
              <a:buClr>
                <a:schemeClr val="accent2"/>
              </a:buClr>
              <a:buSzPct val="75000"/>
              <a:buFont typeface="Wingdings" panose="05000000000000000000" pitchFamily="2" charset="2"/>
              <a:buNone/>
            </a:pPr>
            <a:r>
              <a:rPr lang="en-US" altLang="en-US" sz="2100" b="0" dirty="0">
                <a:solidFill>
                  <a:schemeClr val="tx1"/>
                </a:solidFill>
                <a:latin typeface="Liberation Sans" panose="020B0604020202020204"/>
              </a:rPr>
              <a:t>For example, Illustration 17-18 provides an impairment analysis based on these impairment guidelines for Alexander </a:t>
            </a:r>
            <a:r>
              <a:rPr lang="en-US" altLang="en-US" sz="2100" b="0" dirty="0" smtClean="0">
                <a:solidFill>
                  <a:schemeClr val="tx1"/>
                </a:solidFill>
                <a:latin typeface="Liberation Sans" panose="020B0604020202020204"/>
              </a:rPr>
              <a:t>Company.</a:t>
            </a:r>
            <a:endParaRPr lang="en-US" altLang="en-US" sz="2100" b="0" dirty="0">
              <a:solidFill>
                <a:schemeClr val="tx1"/>
              </a:solidFill>
              <a:latin typeface="Liberation Sans" panose="020B0604020202020204"/>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656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237843" y="2500437"/>
            <a:ext cx="8668314" cy="1461963"/>
          </a:xfrm>
          <a:prstGeom prst="rect">
            <a:avLst/>
          </a:prstGeom>
        </p:spPr>
      </p:pic>
      <p:sp>
        <p:nvSpPr>
          <p:cNvPr id="8" name="Rectangle 3"/>
          <p:cNvSpPr>
            <a:spLocks noChangeArrowheads="1"/>
          </p:cNvSpPr>
          <p:nvPr/>
        </p:nvSpPr>
        <p:spPr bwMode="auto">
          <a:xfrm>
            <a:off x="609600" y="4114800"/>
            <a:ext cx="8001000" cy="929998"/>
          </a:xfrm>
          <a:prstGeom prst="rect">
            <a:avLst/>
          </a:prstGeom>
          <a:noFill/>
          <a:ln>
            <a:noFill/>
          </a:ln>
          <a:effectLst/>
          <a:extLst/>
        </p:spPr>
        <p:txBody>
          <a:bodyPr lIns="90488" tIns="44450" rIns="90488" bIns="44450">
            <a:spAutoFit/>
          </a:bodyPr>
          <a:lstStyle>
            <a:lvl1pPr indent="63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30000"/>
              </a:spcBef>
              <a:buClr>
                <a:schemeClr val="accent2"/>
              </a:buClr>
              <a:buSzPct val="75000"/>
              <a:buFont typeface="Wingdings" panose="05000000000000000000" pitchFamily="2" charset="2"/>
              <a:buNone/>
            </a:pPr>
            <a:r>
              <a:rPr lang="en-US" altLang="en-US" sz="2100" b="0" dirty="0" smtClean="0">
                <a:solidFill>
                  <a:schemeClr val="tx1"/>
                </a:solidFill>
                <a:latin typeface="Liberation Sans" panose="020B0604020202020204"/>
              </a:rPr>
              <a:t>In </a:t>
            </a:r>
            <a:r>
              <a:rPr lang="en-US" altLang="en-US" sz="2100" b="0" dirty="0">
                <a:solidFill>
                  <a:schemeClr val="tx1"/>
                </a:solidFill>
                <a:latin typeface="Liberation Sans" panose="020B0604020202020204"/>
              </a:rPr>
              <a:t>Situation C, Alexander does not recognize an </a:t>
            </a:r>
            <a:endParaRPr lang="en-US" altLang="en-US" sz="2100" b="0" dirty="0" smtClean="0">
              <a:solidFill>
                <a:schemeClr val="tx1"/>
              </a:solidFill>
              <a:latin typeface="Liberation Sans" panose="020B0604020202020204"/>
            </a:endParaRPr>
          </a:p>
          <a:p>
            <a:pPr algn="l">
              <a:lnSpc>
                <a:spcPct val="125000"/>
              </a:lnSpc>
              <a:spcBef>
                <a:spcPts val="0"/>
              </a:spcBef>
              <a:buClr>
                <a:schemeClr val="accent2"/>
              </a:buClr>
              <a:buSzPct val="75000"/>
              <a:buFont typeface="Wingdings" panose="05000000000000000000" pitchFamily="2" charset="2"/>
              <a:buNone/>
            </a:pPr>
            <a:r>
              <a:rPr lang="en-US" altLang="en-US" sz="2100" b="0" dirty="0" smtClean="0">
                <a:solidFill>
                  <a:schemeClr val="tx1"/>
                </a:solidFill>
                <a:latin typeface="Liberation Sans" panose="020B0604020202020204"/>
              </a:rPr>
              <a:t>impairment </a:t>
            </a:r>
            <a:r>
              <a:rPr lang="en-US" altLang="en-US" sz="2100" b="0" dirty="0">
                <a:solidFill>
                  <a:schemeClr val="tx1"/>
                </a:solidFill>
                <a:latin typeface="Liberation Sans" panose="020B0604020202020204"/>
              </a:rPr>
              <a:t>because the fair value is higher than amortized cost</a:t>
            </a:r>
            <a:r>
              <a:rPr lang="en-US" altLang="en-US" sz="2100" b="0" dirty="0" smtClean="0">
                <a:solidFill>
                  <a:schemeClr val="tx1"/>
                </a:solidFill>
                <a:latin typeface="Liberation Sans" panose="020B0604020202020204"/>
              </a:rPr>
              <a:t>.</a:t>
            </a:r>
            <a:endParaRPr lang="en-US" altLang="en-US" sz="2100" b="0" dirty="0">
              <a:solidFill>
                <a:schemeClr val="tx1"/>
              </a:solidFill>
              <a:latin typeface="Liberation Sans" panose="020B0604020202020204"/>
            </a:endParaRPr>
          </a:p>
        </p:txBody>
      </p:sp>
      <p:sp>
        <p:nvSpPr>
          <p:cNvPr id="9" name="Rectangle 8"/>
          <p:cNvSpPr/>
          <p:nvPr/>
        </p:nvSpPr>
        <p:spPr>
          <a:xfrm>
            <a:off x="7281191" y="3999099"/>
            <a:ext cx="1762705" cy="276999"/>
          </a:xfrm>
          <a:prstGeom prst="rect">
            <a:avLst/>
          </a:prstGeom>
        </p:spPr>
        <p:txBody>
          <a:bodyPr>
            <a:spAutoFit/>
          </a:bodyPr>
          <a:lstStyle/>
          <a:p>
            <a:pPr algn="l"/>
            <a:r>
              <a:rPr lang="en-US" sz="1200" dirty="0">
                <a:solidFill>
                  <a:srgbClr val="006600"/>
                </a:solidFill>
                <a:latin typeface="Liberation Sans" panose="020B0604020202020204"/>
              </a:rPr>
              <a:t>ILLUSTRATION 17-18 </a:t>
            </a:r>
            <a:endParaRPr lang="en-US" sz="1200" dirty="0" smtClean="0">
              <a:solidFill>
                <a:srgbClr val="006600"/>
              </a:solidFill>
              <a:latin typeface="Liberation Sans" panose="020B0604020202020204"/>
            </a:endParaRPr>
          </a:p>
        </p:txBody>
      </p:sp>
    </p:spTree>
    <p:extLst>
      <p:ext uri="{BB962C8B-B14F-4D97-AF65-F5344CB8AC3E}">
        <p14:creationId xmlns:p14="http://schemas.microsoft.com/office/powerpoint/2010/main" val="3484118719"/>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Rectangle 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Impairment of Value</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656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pic>
        <p:nvPicPr>
          <p:cNvPr id="3" name="Picture 2"/>
          <p:cNvPicPr>
            <a:picLocks noChangeAspect="1"/>
          </p:cNvPicPr>
          <p:nvPr/>
        </p:nvPicPr>
        <p:blipFill>
          <a:blip r:embed="rId3"/>
          <a:stretch>
            <a:fillRect/>
          </a:stretch>
        </p:blipFill>
        <p:spPr>
          <a:xfrm>
            <a:off x="228847" y="1447800"/>
            <a:ext cx="8686307" cy="3360265"/>
          </a:xfrm>
          <a:prstGeom prst="rect">
            <a:avLst/>
          </a:prstGeom>
        </p:spPr>
      </p:pic>
      <p:sp>
        <p:nvSpPr>
          <p:cNvPr id="9" name="Rectangle 8"/>
          <p:cNvSpPr/>
          <p:nvPr/>
        </p:nvSpPr>
        <p:spPr>
          <a:xfrm>
            <a:off x="170328" y="4840944"/>
            <a:ext cx="2496672" cy="461665"/>
          </a:xfrm>
          <a:prstGeom prst="rect">
            <a:avLst/>
          </a:prstGeom>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17-19</a:t>
            </a:r>
          </a:p>
          <a:p>
            <a:pPr algn="l"/>
            <a:r>
              <a:rPr lang="en-US" sz="1200" b="0" dirty="0" smtClean="0">
                <a:latin typeface="Liberation Sans" panose="020B0604020202020204"/>
              </a:rPr>
              <a:t>Impairment Model Summary</a:t>
            </a:r>
            <a:endParaRPr lang="en-US" sz="1200" b="0" dirty="0">
              <a:latin typeface="Liberation Sans" panose="020B0604020202020204"/>
            </a:endParaRPr>
          </a:p>
        </p:txBody>
      </p:sp>
    </p:spTree>
    <p:extLst>
      <p:ext uri="{BB962C8B-B14F-4D97-AF65-F5344CB8AC3E}">
        <p14:creationId xmlns:p14="http://schemas.microsoft.com/office/powerpoint/2010/main" val="1759421379"/>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5"/>
          <p:cNvSpPr>
            <a:spLocks noChangeArrowheads="1"/>
          </p:cNvSpPr>
          <p:nvPr/>
        </p:nvSpPr>
        <p:spPr bwMode="auto">
          <a:xfrm>
            <a:off x="609600" y="2019300"/>
            <a:ext cx="8001000" cy="40672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defRPr/>
            </a:pPr>
            <a:r>
              <a:rPr lang="en-US" sz="2100" b="0" dirty="0">
                <a:latin typeface="Liberation Sans" panose="020B0604020202020204"/>
              </a:rPr>
              <a:t>The reporting of changes in unrealized gains or losses in comprehensive income is straightforward unless a company sells securities during the year. </a:t>
            </a:r>
          </a:p>
          <a:p>
            <a:pPr algn="l">
              <a:lnSpc>
                <a:spcPct val="130000"/>
              </a:lnSpc>
              <a:spcBef>
                <a:spcPct val="30000"/>
              </a:spcBef>
              <a:defRPr/>
            </a:pPr>
            <a:r>
              <a:rPr lang="en-US" sz="2100" b="0" dirty="0">
                <a:latin typeface="Liberation Sans" panose="020B0604020202020204"/>
              </a:rPr>
              <a:t>In that case, double counting results when the company reports realized gains or losses as part of net income but also shows the amounts as part of other comprehensive income in the current</a:t>
            </a:r>
          </a:p>
          <a:p>
            <a:pPr algn="l">
              <a:lnSpc>
                <a:spcPct val="130000"/>
              </a:lnSpc>
              <a:defRPr/>
            </a:pPr>
            <a:r>
              <a:rPr lang="en-US" sz="2100" b="0" dirty="0">
                <a:latin typeface="Liberation Sans" panose="020B0604020202020204"/>
              </a:rPr>
              <a:t>period or in previous periods.  </a:t>
            </a:r>
          </a:p>
          <a:p>
            <a:pPr algn="l">
              <a:lnSpc>
                <a:spcPct val="130000"/>
              </a:lnSpc>
              <a:spcBef>
                <a:spcPct val="30000"/>
              </a:spcBef>
              <a:defRPr/>
            </a:pPr>
            <a:r>
              <a:rPr lang="en-US" sz="2100" b="0" dirty="0">
                <a:latin typeface="Liberation Sans" panose="020B0604020202020204"/>
              </a:rPr>
              <a:t>To ensure that gains and losses are not counted twice when a sale occurs, a </a:t>
            </a:r>
            <a:r>
              <a:rPr lang="en-US" sz="2100" dirty="0">
                <a:solidFill>
                  <a:schemeClr val="tx2">
                    <a:lumMod val="50000"/>
                  </a:schemeClr>
                </a:solidFill>
                <a:latin typeface="Liberation Sans" panose="020B0604020202020204"/>
              </a:rPr>
              <a:t>reclassification adjustment </a:t>
            </a:r>
            <a:r>
              <a:rPr lang="en-US" sz="2100" b="0" dirty="0">
                <a:latin typeface="Liberation Sans" panose="020B0604020202020204"/>
              </a:rPr>
              <a:t>is necessary.</a:t>
            </a:r>
          </a:p>
        </p:txBody>
      </p:sp>
      <p:sp>
        <p:nvSpPr>
          <p:cNvPr id="6861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8614" name="Rectangle 7"/>
          <p:cNvSpPr>
            <a:spLocks noChangeArrowheads="1"/>
          </p:cNvSpPr>
          <p:nvPr/>
        </p:nvSpPr>
        <p:spPr bwMode="auto">
          <a:xfrm>
            <a:off x="609600" y="1371600"/>
            <a:ext cx="5943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Reclassification Adjustments</a:t>
            </a:r>
          </a:p>
        </p:txBody>
      </p:sp>
      <p:sp>
        <p:nvSpPr>
          <p:cNvPr id="8"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Liberation Sans" panose="020B0604020202020204"/>
              </a:rPr>
              <a:t>OTHER FINANCIAL REPORTING </a:t>
            </a:r>
            <a:r>
              <a:rPr lang="en-US" sz="3200" dirty="0" smtClean="0">
                <a:solidFill>
                  <a:schemeClr val="tx2">
                    <a:lumMod val="75000"/>
                  </a:schemeClr>
                </a:solidFill>
                <a:latin typeface="Liberation Sans" panose="020B0604020202020204"/>
              </a:rPr>
              <a:t>ISSUES</a:t>
            </a:r>
            <a:endParaRPr lang="en-US" sz="3200" dirty="0">
              <a:solidFill>
                <a:schemeClr val="tx2">
                  <a:lumMod val="75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1201" y="2885634"/>
            <a:ext cx="8441597" cy="2676966"/>
          </a:xfrm>
          <a:prstGeom prst="rect">
            <a:avLst/>
          </a:prstGeom>
        </p:spPr>
      </p:pic>
      <p:sp>
        <p:nvSpPr>
          <p:cNvPr id="69635" name="Rectangle 5"/>
          <p:cNvSpPr>
            <a:spLocks noChangeArrowheads="1"/>
          </p:cNvSpPr>
          <p:nvPr/>
        </p:nvSpPr>
        <p:spPr bwMode="auto">
          <a:xfrm>
            <a:off x="609600" y="1371600"/>
            <a:ext cx="8001000" cy="1312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30000"/>
              </a:spcBef>
            </a:pPr>
            <a:r>
              <a:rPr lang="en-US" altLang="en-US" sz="2100" dirty="0">
                <a:solidFill>
                  <a:schemeClr val="tx1"/>
                </a:solidFill>
                <a:latin typeface="Liberation Sans" panose="020B0604020202020204"/>
              </a:rPr>
              <a:t>Illustration:</a:t>
            </a:r>
            <a:r>
              <a:rPr lang="en-US" altLang="en-US" sz="2100" b="0" dirty="0">
                <a:solidFill>
                  <a:schemeClr val="tx1"/>
                </a:solidFill>
                <a:latin typeface="Liberation Sans" panose="020B0604020202020204"/>
              </a:rPr>
              <a:t> </a:t>
            </a:r>
            <a:r>
              <a:rPr lang="en-US" altLang="en-US" sz="2100" b="0" dirty="0" smtClean="0">
                <a:solidFill>
                  <a:schemeClr val="tx1"/>
                </a:solidFill>
                <a:latin typeface="Liberation Sans" panose="020B0604020202020204"/>
              </a:rPr>
              <a:t>Open </a:t>
            </a:r>
            <a:r>
              <a:rPr lang="en-US" altLang="en-US" sz="2100" b="0" dirty="0">
                <a:solidFill>
                  <a:schemeClr val="tx1"/>
                </a:solidFill>
                <a:latin typeface="Liberation Sans" panose="020B0604020202020204"/>
              </a:rPr>
              <a:t>Company has the following two available-for-sale securities in its portfolio at the end of </a:t>
            </a:r>
            <a:r>
              <a:rPr lang="en-US" altLang="en-US" sz="2100" b="0" dirty="0" smtClean="0">
                <a:solidFill>
                  <a:schemeClr val="tx1"/>
                </a:solidFill>
                <a:latin typeface="Liberation Sans" panose="020B0604020202020204"/>
              </a:rPr>
              <a:t>2016 </a:t>
            </a:r>
            <a:r>
              <a:rPr lang="en-US" altLang="en-US" sz="2100" b="0" dirty="0">
                <a:solidFill>
                  <a:schemeClr val="tx1"/>
                </a:solidFill>
                <a:latin typeface="Liberation Sans" panose="020B0604020202020204"/>
              </a:rPr>
              <a:t>(its first year of operations).</a:t>
            </a:r>
          </a:p>
        </p:txBody>
      </p:sp>
      <p:sp>
        <p:nvSpPr>
          <p:cNvPr id="1784840"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Reclassification Adjustments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963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Rectangle 8"/>
          <p:cNvSpPr/>
          <p:nvPr/>
        </p:nvSpPr>
        <p:spPr>
          <a:xfrm>
            <a:off x="276408" y="5598479"/>
            <a:ext cx="2496672" cy="646331"/>
          </a:xfrm>
          <a:prstGeom prst="rect">
            <a:avLst/>
          </a:prstGeom>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17-26</a:t>
            </a:r>
          </a:p>
          <a:p>
            <a:pPr algn="l"/>
            <a:r>
              <a:rPr lang="en-US" sz="1200" b="0" dirty="0">
                <a:latin typeface="Liberation Sans" panose="020B0604020202020204"/>
              </a:rPr>
              <a:t>Available-for-Sale Security Portfolio (2016)</a:t>
            </a: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1201" y="1371600"/>
            <a:ext cx="8441597" cy="2676966"/>
          </a:xfrm>
          <a:prstGeom prst="rect">
            <a:avLst/>
          </a:prstGeom>
        </p:spPr>
      </p:pic>
      <p:sp>
        <p:nvSpPr>
          <p:cNvPr id="69635" name="Rectangle 5"/>
          <p:cNvSpPr>
            <a:spLocks noChangeArrowheads="1"/>
          </p:cNvSpPr>
          <p:nvPr/>
        </p:nvSpPr>
        <p:spPr bwMode="auto">
          <a:xfrm>
            <a:off x="609600" y="4227604"/>
            <a:ext cx="8001000" cy="8928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30000"/>
              </a:spcBef>
            </a:pPr>
            <a:r>
              <a:rPr lang="en-US" altLang="en-US" sz="2100" b="0" dirty="0">
                <a:solidFill>
                  <a:schemeClr val="tx1"/>
                </a:solidFill>
                <a:latin typeface="Liberation Sans" panose="020B0604020202020204"/>
              </a:rPr>
              <a:t>The entry to record the unrealized holding gain in 2016 is as follows. </a:t>
            </a:r>
          </a:p>
        </p:txBody>
      </p:sp>
      <p:sp>
        <p:nvSpPr>
          <p:cNvPr id="1784840"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Reclassification Adjustments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963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Rectangle 8"/>
          <p:cNvSpPr/>
          <p:nvPr/>
        </p:nvSpPr>
        <p:spPr>
          <a:xfrm>
            <a:off x="6910296" y="685800"/>
            <a:ext cx="2063365" cy="646331"/>
          </a:xfrm>
          <a:prstGeom prst="rect">
            <a:avLst/>
          </a:prstGeom>
          <a:solidFill>
            <a:schemeClr val="accent3"/>
          </a:solidFill>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17-26</a:t>
            </a:r>
          </a:p>
          <a:p>
            <a:pPr algn="l"/>
            <a:r>
              <a:rPr lang="en-US" sz="1200" b="0" dirty="0">
                <a:latin typeface="Liberation Sans" panose="020B0604020202020204"/>
              </a:rPr>
              <a:t>Available-for-Sale Security Portfolio (2016)</a:t>
            </a:r>
          </a:p>
        </p:txBody>
      </p:sp>
      <p:sp>
        <p:nvSpPr>
          <p:cNvPr id="8" name="Rectangle 6"/>
          <p:cNvSpPr>
            <a:spLocks noChangeArrowheads="1"/>
          </p:cNvSpPr>
          <p:nvPr/>
        </p:nvSpPr>
        <p:spPr bwMode="auto">
          <a:xfrm>
            <a:off x="838200" y="5257800"/>
            <a:ext cx="7543800" cy="9971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486400" algn="r"/>
                <a:tab pos="6864350" algn="r"/>
              </a:tabLst>
              <a:defRPr b="1">
                <a:solidFill>
                  <a:schemeClr val="folHlink"/>
                </a:solidFill>
                <a:latin typeface="Comic Sans MS" panose="030F0702030302020204" pitchFamily="66" charset="0"/>
              </a:defRPr>
            </a:lvl1pPr>
            <a:lvl2pPr marL="742950" indent="-285750">
              <a:tabLst>
                <a:tab pos="5486400" algn="r"/>
                <a:tab pos="6864350" algn="r"/>
              </a:tabLst>
              <a:defRPr b="1">
                <a:solidFill>
                  <a:schemeClr val="folHlink"/>
                </a:solidFill>
                <a:latin typeface="Comic Sans MS" panose="030F0702030302020204" pitchFamily="66" charset="0"/>
              </a:defRPr>
            </a:lvl2pPr>
            <a:lvl3pPr marL="1143000" indent="-228600">
              <a:tabLst>
                <a:tab pos="5486400" algn="r"/>
                <a:tab pos="6864350" algn="r"/>
              </a:tabLst>
              <a:defRPr b="1">
                <a:solidFill>
                  <a:schemeClr val="folHlink"/>
                </a:solidFill>
                <a:latin typeface="Comic Sans MS" panose="030F0702030302020204" pitchFamily="66" charset="0"/>
              </a:defRPr>
            </a:lvl3pPr>
            <a:lvl4pPr marL="1600200" indent="-228600">
              <a:tabLst>
                <a:tab pos="5486400" algn="r"/>
                <a:tab pos="6864350" algn="r"/>
              </a:tabLst>
              <a:defRPr b="1">
                <a:solidFill>
                  <a:schemeClr val="folHlink"/>
                </a:solidFill>
                <a:latin typeface="Comic Sans MS" panose="030F0702030302020204" pitchFamily="66" charset="0"/>
              </a:defRPr>
            </a:lvl4pPr>
            <a:lvl5pPr marL="2057400" indent="-228600">
              <a:tabLst>
                <a:tab pos="5486400" algn="r"/>
                <a:tab pos="68643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9pPr>
          </a:lstStyle>
          <a:p>
            <a:pPr algn="l">
              <a:lnSpc>
                <a:spcPct val="120000"/>
              </a:lnSpc>
              <a:spcBef>
                <a:spcPct val="40000"/>
              </a:spcBef>
              <a:tabLst>
                <a:tab pos="6000750" algn="r"/>
                <a:tab pos="7254875" algn="r"/>
              </a:tabLst>
            </a:pPr>
            <a:r>
              <a:rPr lang="en-US" altLang="en-US" sz="2100" b="0" dirty="0">
                <a:latin typeface="Liberation Sans" panose="020B0604020202020204"/>
              </a:rPr>
              <a:t>Fair Value Adjustment </a:t>
            </a:r>
            <a:r>
              <a:rPr lang="en-US" altLang="en-US" sz="2100" b="0" dirty="0" smtClean="0">
                <a:latin typeface="Liberation Sans" panose="020B0604020202020204"/>
              </a:rPr>
              <a:t>	40,000 </a:t>
            </a:r>
          </a:p>
          <a:p>
            <a:pPr algn="l">
              <a:lnSpc>
                <a:spcPct val="120000"/>
              </a:lnSpc>
              <a:spcBef>
                <a:spcPct val="40000"/>
              </a:spcBef>
              <a:tabLst>
                <a:tab pos="6000750" algn="r"/>
                <a:tab pos="7254875" algn="r"/>
              </a:tabLst>
            </a:pPr>
            <a:r>
              <a:rPr lang="en-US" altLang="en-US" sz="2100" b="0" dirty="0">
                <a:latin typeface="Liberation Sans" panose="020B0604020202020204"/>
              </a:rPr>
              <a:t>	</a:t>
            </a:r>
            <a:r>
              <a:rPr lang="en-US" altLang="en-US" sz="2100" b="0" dirty="0" smtClean="0">
                <a:latin typeface="Liberation Sans" panose="020B0604020202020204"/>
              </a:rPr>
              <a:t>Unrealized </a:t>
            </a:r>
            <a:r>
              <a:rPr lang="en-US" altLang="en-US" sz="2100" b="0" dirty="0">
                <a:latin typeface="Liberation Sans" panose="020B0604020202020204"/>
              </a:rPr>
              <a:t>Holding Gain or Loss—Equity  </a:t>
            </a:r>
            <a:r>
              <a:rPr lang="en-US" altLang="en-US" sz="2100" b="0" dirty="0" smtClean="0">
                <a:latin typeface="Liberation Sans" panose="020B0604020202020204"/>
              </a:rPr>
              <a:t>		40,000</a:t>
            </a:r>
            <a:endParaRPr lang="en-US" altLang="en-US" sz="2100" b="0" dirty="0">
              <a:latin typeface="Liberation Sans" panose="020B0604020202020204"/>
            </a:endParaRPr>
          </a:p>
        </p:txBody>
      </p:sp>
    </p:spTree>
    <p:extLst>
      <p:ext uri="{BB962C8B-B14F-4D97-AF65-F5344CB8AC3E}">
        <p14:creationId xmlns:p14="http://schemas.microsoft.com/office/powerpoint/2010/main" val="33429768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4368" y="2895532"/>
            <a:ext cx="7375264" cy="2590868"/>
          </a:xfrm>
          <a:prstGeom prst="rect">
            <a:avLst/>
          </a:prstGeom>
        </p:spPr>
      </p:pic>
      <p:sp>
        <p:nvSpPr>
          <p:cNvPr id="70658" name="Rectangle 5"/>
          <p:cNvSpPr>
            <a:spLocks noChangeArrowheads="1"/>
          </p:cNvSpPr>
          <p:nvPr/>
        </p:nvSpPr>
        <p:spPr bwMode="auto">
          <a:xfrm>
            <a:off x="609600" y="1371600"/>
            <a:ext cx="8001000" cy="1312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30000"/>
              </a:spcBef>
            </a:pPr>
            <a:r>
              <a:rPr lang="en-US" altLang="en-US" sz="2100" dirty="0">
                <a:solidFill>
                  <a:schemeClr val="tx1"/>
                </a:solidFill>
                <a:latin typeface="Liberation Sans" panose="020B0604020202020204"/>
              </a:rPr>
              <a:t>Illustration:</a:t>
            </a:r>
            <a:r>
              <a:rPr lang="en-US" altLang="en-US" sz="2100" b="0" dirty="0">
                <a:solidFill>
                  <a:schemeClr val="tx1"/>
                </a:solidFill>
                <a:latin typeface="Liberation Sans" panose="020B0604020202020204"/>
              </a:rPr>
              <a:t> </a:t>
            </a:r>
            <a:r>
              <a:rPr lang="en-US" altLang="en-US" sz="2100" b="0" dirty="0" smtClean="0">
                <a:solidFill>
                  <a:schemeClr val="tx1"/>
                </a:solidFill>
                <a:latin typeface="Liberation Sans" panose="020B0604020202020204"/>
              </a:rPr>
              <a:t>If </a:t>
            </a:r>
            <a:r>
              <a:rPr lang="en-US" altLang="en-US" sz="2100" b="0" dirty="0">
                <a:solidFill>
                  <a:schemeClr val="tx1"/>
                </a:solidFill>
                <a:latin typeface="Liberation Sans" panose="020B0604020202020204"/>
              </a:rPr>
              <a:t>Open Company reports net income in </a:t>
            </a:r>
            <a:r>
              <a:rPr lang="en-US" altLang="en-US" sz="2100" b="0" dirty="0" smtClean="0">
                <a:solidFill>
                  <a:schemeClr val="tx1"/>
                </a:solidFill>
                <a:latin typeface="Liberation Sans" panose="020B0604020202020204"/>
              </a:rPr>
              <a:t>2016 </a:t>
            </a:r>
            <a:r>
              <a:rPr lang="en-US" altLang="en-US" sz="2100" b="0" dirty="0">
                <a:solidFill>
                  <a:schemeClr val="tx1"/>
                </a:solidFill>
                <a:latin typeface="Liberation Sans" panose="020B0604020202020204"/>
              </a:rPr>
              <a:t>of $350,000, it presents a statement of comprehensive income as follows.</a:t>
            </a:r>
          </a:p>
        </p:txBody>
      </p:sp>
      <p:sp>
        <p:nvSpPr>
          <p:cNvPr id="1786890" name="Rectangle 10"/>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Reclassification Adjustments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066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Rectangle 8"/>
          <p:cNvSpPr/>
          <p:nvPr/>
        </p:nvSpPr>
        <p:spPr>
          <a:xfrm>
            <a:off x="791880" y="5513917"/>
            <a:ext cx="2496672" cy="646331"/>
          </a:xfrm>
          <a:prstGeom prst="rect">
            <a:avLst/>
          </a:prstGeom>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17-27</a:t>
            </a:r>
          </a:p>
          <a:p>
            <a:pPr algn="l"/>
            <a:r>
              <a:rPr lang="en-US" sz="1200" b="0" dirty="0">
                <a:latin typeface="Liberation Sans" panose="020B0604020202020204"/>
              </a:rPr>
              <a:t>Statement of Comprehensive Income (2016)</a:t>
            </a: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6597" y="3352800"/>
            <a:ext cx="8690805" cy="2190695"/>
          </a:xfrm>
          <a:prstGeom prst="rect">
            <a:avLst/>
          </a:prstGeom>
        </p:spPr>
      </p:pic>
      <p:sp>
        <p:nvSpPr>
          <p:cNvPr id="71682" name="Rectangle 5"/>
          <p:cNvSpPr>
            <a:spLocks noChangeArrowheads="1"/>
          </p:cNvSpPr>
          <p:nvPr/>
        </p:nvSpPr>
        <p:spPr bwMode="auto">
          <a:xfrm>
            <a:off x="609600" y="1371600"/>
            <a:ext cx="8001000" cy="17727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30000"/>
              </a:spcBef>
            </a:pPr>
            <a:r>
              <a:rPr lang="en-US" altLang="en-US" sz="2100" dirty="0">
                <a:solidFill>
                  <a:schemeClr val="tx1"/>
                </a:solidFill>
                <a:latin typeface="Liberation Sans" panose="020B0604020202020204"/>
              </a:rPr>
              <a:t>Illustration:</a:t>
            </a:r>
            <a:r>
              <a:rPr lang="en-US" altLang="en-US" sz="2100" b="0" dirty="0">
                <a:solidFill>
                  <a:schemeClr val="tx1"/>
                </a:solidFill>
                <a:latin typeface="Liberation Sans" panose="020B0604020202020204"/>
              </a:rPr>
              <a:t> </a:t>
            </a:r>
            <a:r>
              <a:rPr lang="en-US" altLang="en-US" sz="2100" b="0" dirty="0" smtClean="0">
                <a:solidFill>
                  <a:schemeClr val="tx1"/>
                </a:solidFill>
                <a:latin typeface="Liberation Sans" panose="020B0604020202020204"/>
              </a:rPr>
              <a:t>During 2017, </a:t>
            </a:r>
            <a:r>
              <a:rPr lang="en-US" altLang="en-US" sz="2100" b="0" dirty="0">
                <a:solidFill>
                  <a:schemeClr val="tx1"/>
                </a:solidFill>
                <a:latin typeface="Liberation Sans" panose="020B0604020202020204"/>
              </a:rPr>
              <a:t>Open Company sold the Lehman Inc. </a:t>
            </a:r>
            <a:r>
              <a:rPr lang="en-US" altLang="en-US" sz="2100" b="0" dirty="0" smtClean="0">
                <a:solidFill>
                  <a:schemeClr val="tx1"/>
                </a:solidFill>
                <a:latin typeface="Liberation Sans" panose="020B0604020202020204"/>
              </a:rPr>
              <a:t>bonds for </a:t>
            </a:r>
            <a:r>
              <a:rPr lang="en-US" altLang="en-US" sz="2100" b="0" dirty="0">
                <a:solidFill>
                  <a:schemeClr val="tx1"/>
                </a:solidFill>
                <a:latin typeface="Liberation Sans" panose="020B0604020202020204"/>
              </a:rPr>
              <a:t>$105,000 and </a:t>
            </a:r>
            <a:r>
              <a:rPr lang="en-US" altLang="en-US" sz="2100" b="0" dirty="0" smtClean="0">
                <a:solidFill>
                  <a:schemeClr val="tx1"/>
                </a:solidFill>
                <a:latin typeface="Liberation Sans" panose="020B0604020202020204"/>
              </a:rPr>
              <a:t>realizes </a:t>
            </a:r>
            <a:r>
              <a:rPr lang="en-US" altLang="en-US" sz="2100" b="0" dirty="0">
                <a:solidFill>
                  <a:schemeClr val="tx1"/>
                </a:solidFill>
                <a:latin typeface="Liberation Sans" panose="020B0604020202020204"/>
              </a:rPr>
              <a:t>a gain on the sale of $25,000 ($105,000 – $80,000). At the end of </a:t>
            </a:r>
            <a:r>
              <a:rPr lang="en-US" altLang="en-US" sz="2100" b="0" dirty="0" smtClean="0">
                <a:solidFill>
                  <a:schemeClr val="tx1"/>
                </a:solidFill>
                <a:latin typeface="Liberation Sans" panose="020B0604020202020204"/>
              </a:rPr>
              <a:t>2017, </a:t>
            </a:r>
            <a:r>
              <a:rPr lang="en-US" altLang="en-US" sz="2100" b="0" dirty="0">
                <a:solidFill>
                  <a:schemeClr val="tx1"/>
                </a:solidFill>
                <a:latin typeface="Liberation Sans" panose="020B0604020202020204"/>
              </a:rPr>
              <a:t>the fair value of the Woods Co. </a:t>
            </a:r>
            <a:r>
              <a:rPr lang="en-US" altLang="en-US" sz="2100" b="0" dirty="0" smtClean="0">
                <a:solidFill>
                  <a:schemeClr val="tx1"/>
                </a:solidFill>
                <a:latin typeface="Liberation Sans" panose="020B0604020202020204"/>
              </a:rPr>
              <a:t>bonds increased </a:t>
            </a:r>
            <a:r>
              <a:rPr lang="en-US" altLang="en-US" sz="2100" b="0" dirty="0">
                <a:solidFill>
                  <a:schemeClr val="tx1"/>
                </a:solidFill>
                <a:latin typeface="Liberation Sans" panose="020B0604020202020204"/>
              </a:rPr>
              <a:t>an additional $20,000, to $155,000.</a:t>
            </a:r>
          </a:p>
        </p:txBody>
      </p:sp>
      <p:sp>
        <p:nvSpPr>
          <p:cNvPr id="1790985"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Reclassification Adjustments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168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Rectangle 8"/>
          <p:cNvSpPr/>
          <p:nvPr/>
        </p:nvSpPr>
        <p:spPr>
          <a:xfrm>
            <a:off x="152400" y="5556624"/>
            <a:ext cx="2496672" cy="646331"/>
          </a:xfrm>
          <a:prstGeom prst="rect">
            <a:avLst/>
          </a:prstGeom>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17-28</a:t>
            </a:r>
          </a:p>
          <a:p>
            <a:pPr algn="l"/>
            <a:r>
              <a:rPr lang="en-US" sz="1200" b="0" dirty="0">
                <a:latin typeface="Liberation Sans" panose="020B0604020202020204"/>
              </a:rPr>
              <a:t>Available-for-Sale Security Portfolio (2017</a:t>
            </a:r>
            <a:r>
              <a:rPr lang="en-US" sz="1200" b="0" dirty="0" smtClean="0">
                <a:latin typeface="Liberation Sans" panose="020B0604020202020204"/>
              </a:rPr>
              <a:t>)</a:t>
            </a:r>
            <a:endParaRPr lang="en-US" sz="1200" b="0"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6597" y="1371600"/>
            <a:ext cx="8690805" cy="2190695"/>
          </a:xfrm>
          <a:prstGeom prst="rect">
            <a:avLst/>
          </a:prstGeom>
        </p:spPr>
      </p:pic>
      <p:sp>
        <p:nvSpPr>
          <p:cNvPr id="71682" name="Rectangle 5"/>
          <p:cNvSpPr>
            <a:spLocks noChangeArrowheads="1"/>
          </p:cNvSpPr>
          <p:nvPr/>
        </p:nvSpPr>
        <p:spPr bwMode="auto">
          <a:xfrm>
            <a:off x="609600" y="3810000"/>
            <a:ext cx="8001000" cy="8928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30000"/>
              </a:spcBef>
            </a:pPr>
            <a:r>
              <a:rPr lang="en-US" altLang="en-US" sz="2100" b="0" dirty="0">
                <a:solidFill>
                  <a:schemeClr val="tx1"/>
                </a:solidFill>
                <a:latin typeface="Liberation Sans" panose="020B0604020202020204"/>
              </a:rPr>
              <a:t>The entry to record the unrealized holding gain or loss in 2017 is as follows. </a:t>
            </a:r>
          </a:p>
        </p:txBody>
      </p:sp>
      <p:sp>
        <p:nvSpPr>
          <p:cNvPr id="1790985"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Reclassification Adjustments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168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Rectangle 8"/>
          <p:cNvSpPr/>
          <p:nvPr/>
        </p:nvSpPr>
        <p:spPr>
          <a:xfrm>
            <a:off x="7028328" y="690627"/>
            <a:ext cx="2063365" cy="646331"/>
          </a:xfrm>
          <a:prstGeom prst="rect">
            <a:avLst/>
          </a:prstGeom>
          <a:solidFill>
            <a:schemeClr val="accent3"/>
          </a:solidFill>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17-28</a:t>
            </a:r>
          </a:p>
          <a:p>
            <a:pPr algn="l"/>
            <a:r>
              <a:rPr lang="en-US" sz="1200" b="0" dirty="0">
                <a:latin typeface="Liberation Sans" panose="020B0604020202020204"/>
              </a:rPr>
              <a:t>Available-for-Sale Security Portfolio (2017</a:t>
            </a:r>
            <a:r>
              <a:rPr lang="en-US" sz="1200" b="0" dirty="0" smtClean="0">
                <a:latin typeface="Liberation Sans" panose="020B0604020202020204"/>
              </a:rPr>
              <a:t>)</a:t>
            </a:r>
            <a:endParaRPr lang="en-US" sz="1200" b="0" dirty="0">
              <a:latin typeface="Liberation Sans" panose="020B0604020202020204"/>
            </a:endParaRPr>
          </a:p>
        </p:txBody>
      </p:sp>
      <p:sp>
        <p:nvSpPr>
          <p:cNvPr id="8" name="Rectangle 6"/>
          <p:cNvSpPr>
            <a:spLocks noChangeArrowheads="1"/>
          </p:cNvSpPr>
          <p:nvPr/>
        </p:nvSpPr>
        <p:spPr bwMode="auto">
          <a:xfrm>
            <a:off x="838200" y="4876800"/>
            <a:ext cx="7543800" cy="9971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486400" algn="r"/>
                <a:tab pos="6864350" algn="r"/>
              </a:tabLst>
              <a:defRPr b="1">
                <a:solidFill>
                  <a:schemeClr val="folHlink"/>
                </a:solidFill>
                <a:latin typeface="Comic Sans MS" panose="030F0702030302020204" pitchFamily="66" charset="0"/>
              </a:defRPr>
            </a:lvl1pPr>
            <a:lvl2pPr marL="742950" indent="-285750">
              <a:tabLst>
                <a:tab pos="5486400" algn="r"/>
                <a:tab pos="6864350" algn="r"/>
              </a:tabLst>
              <a:defRPr b="1">
                <a:solidFill>
                  <a:schemeClr val="folHlink"/>
                </a:solidFill>
                <a:latin typeface="Comic Sans MS" panose="030F0702030302020204" pitchFamily="66" charset="0"/>
              </a:defRPr>
            </a:lvl2pPr>
            <a:lvl3pPr marL="1143000" indent="-228600">
              <a:tabLst>
                <a:tab pos="5486400" algn="r"/>
                <a:tab pos="6864350" algn="r"/>
              </a:tabLst>
              <a:defRPr b="1">
                <a:solidFill>
                  <a:schemeClr val="folHlink"/>
                </a:solidFill>
                <a:latin typeface="Comic Sans MS" panose="030F0702030302020204" pitchFamily="66" charset="0"/>
              </a:defRPr>
            </a:lvl3pPr>
            <a:lvl4pPr marL="1600200" indent="-228600">
              <a:tabLst>
                <a:tab pos="5486400" algn="r"/>
                <a:tab pos="6864350" algn="r"/>
              </a:tabLst>
              <a:defRPr b="1">
                <a:solidFill>
                  <a:schemeClr val="folHlink"/>
                </a:solidFill>
                <a:latin typeface="Comic Sans MS" panose="030F0702030302020204" pitchFamily="66" charset="0"/>
              </a:defRPr>
            </a:lvl4pPr>
            <a:lvl5pPr marL="2057400" indent="-228600">
              <a:tabLst>
                <a:tab pos="5486400" algn="r"/>
                <a:tab pos="68643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486400" algn="r"/>
                <a:tab pos="6864350" algn="r"/>
              </a:tabLst>
              <a:defRPr b="1">
                <a:solidFill>
                  <a:schemeClr val="folHlink"/>
                </a:solidFill>
                <a:latin typeface="Comic Sans MS" panose="030F0702030302020204" pitchFamily="66" charset="0"/>
              </a:defRPr>
            </a:lvl9pPr>
          </a:lstStyle>
          <a:p>
            <a:pPr algn="l">
              <a:lnSpc>
                <a:spcPct val="120000"/>
              </a:lnSpc>
              <a:spcBef>
                <a:spcPct val="40000"/>
              </a:spcBef>
              <a:tabLst>
                <a:tab pos="6227763" algn="r"/>
                <a:tab pos="7254875" algn="r"/>
              </a:tabLst>
            </a:pPr>
            <a:r>
              <a:rPr lang="en-US" altLang="en-US" sz="2100" b="0" dirty="0">
                <a:latin typeface="Liberation Sans" panose="020B0604020202020204"/>
              </a:rPr>
              <a:t>Unrealized Holding Gain or Loss—Equity </a:t>
            </a:r>
            <a:r>
              <a:rPr lang="en-US" altLang="en-US" sz="2100" b="0" dirty="0" smtClean="0">
                <a:latin typeface="Liberation Sans" panose="020B0604020202020204"/>
              </a:rPr>
              <a:t>	5,000 </a:t>
            </a:r>
          </a:p>
          <a:p>
            <a:pPr algn="l">
              <a:lnSpc>
                <a:spcPct val="120000"/>
              </a:lnSpc>
              <a:spcBef>
                <a:spcPct val="40000"/>
              </a:spcBef>
              <a:tabLst>
                <a:tab pos="6000750" algn="r"/>
                <a:tab pos="7254875" algn="r"/>
              </a:tabLst>
            </a:pPr>
            <a:r>
              <a:rPr lang="en-US" altLang="en-US" sz="2100" b="0" dirty="0" smtClean="0">
                <a:latin typeface="Liberation Sans" panose="020B0604020202020204"/>
              </a:rPr>
              <a:t>	Fair </a:t>
            </a:r>
            <a:r>
              <a:rPr lang="en-US" altLang="en-US" sz="2100" b="0" dirty="0">
                <a:latin typeface="Liberation Sans" panose="020B0604020202020204"/>
              </a:rPr>
              <a:t>Value Adjustment  </a:t>
            </a:r>
            <a:r>
              <a:rPr lang="en-US" altLang="en-US" sz="2100" b="0" dirty="0" smtClean="0">
                <a:latin typeface="Liberation Sans" panose="020B0604020202020204"/>
              </a:rPr>
              <a:t>		5,000 </a:t>
            </a:r>
            <a:endParaRPr lang="en-US" altLang="en-US" sz="2100" b="0" dirty="0">
              <a:latin typeface="Liberation Sans" panose="020B0604020202020204"/>
            </a:endParaRPr>
          </a:p>
        </p:txBody>
      </p:sp>
    </p:spTree>
    <p:extLst>
      <p:ext uri="{BB962C8B-B14F-4D97-AF65-F5344CB8AC3E}">
        <p14:creationId xmlns:p14="http://schemas.microsoft.com/office/powerpoint/2010/main" val="8072195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9118" y="3276600"/>
            <a:ext cx="8425763" cy="3053523"/>
          </a:xfrm>
          <a:prstGeom prst="rect">
            <a:avLst/>
          </a:prstGeom>
        </p:spPr>
      </p:pic>
      <p:sp>
        <p:nvSpPr>
          <p:cNvPr id="72706" name="Rectangle 5"/>
          <p:cNvSpPr>
            <a:spLocks noChangeArrowheads="1"/>
          </p:cNvSpPr>
          <p:nvPr/>
        </p:nvSpPr>
        <p:spPr bwMode="auto">
          <a:xfrm>
            <a:off x="609600" y="1371600"/>
            <a:ext cx="8001000" cy="17727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30000"/>
              </a:spcBef>
            </a:pPr>
            <a:r>
              <a:rPr lang="en-US" altLang="en-US" sz="2100" dirty="0">
                <a:solidFill>
                  <a:schemeClr val="tx1"/>
                </a:solidFill>
                <a:latin typeface="Liberation Sans" panose="020B0604020202020204"/>
              </a:rPr>
              <a:t>Illustration: </a:t>
            </a:r>
            <a:r>
              <a:rPr lang="en-US" altLang="en-US" sz="2100" b="0" dirty="0" smtClean="0">
                <a:solidFill>
                  <a:schemeClr val="tx1"/>
                </a:solidFill>
                <a:latin typeface="Liberation Sans" panose="020B0604020202020204"/>
              </a:rPr>
              <a:t>If </a:t>
            </a:r>
            <a:r>
              <a:rPr lang="en-US" altLang="en-US" sz="2100" b="0" dirty="0">
                <a:solidFill>
                  <a:schemeClr val="tx1"/>
                </a:solidFill>
                <a:latin typeface="Liberation Sans" panose="020B0604020202020204"/>
              </a:rPr>
              <a:t>we assume that Open Company reports net income of $720,000 in </a:t>
            </a:r>
            <a:r>
              <a:rPr lang="en-US" altLang="en-US" sz="2100" b="0" dirty="0" smtClean="0">
                <a:solidFill>
                  <a:schemeClr val="tx1"/>
                </a:solidFill>
                <a:latin typeface="Liberation Sans" panose="020B0604020202020204"/>
              </a:rPr>
              <a:t>2017, </a:t>
            </a:r>
            <a:r>
              <a:rPr lang="en-US" altLang="en-US" sz="2100" b="0" dirty="0">
                <a:solidFill>
                  <a:schemeClr val="tx1"/>
                </a:solidFill>
                <a:latin typeface="Liberation Sans" panose="020B0604020202020204"/>
              </a:rPr>
              <a:t>including the realized loss on the Lehman </a:t>
            </a:r>
            <a:r>
              <a:rPr lang="en-US" altLang="en-US" sz="2100" b="0" dirty="0" smtClean="0">
                <a:solidFill>
                  <a:schemeClr val="tx1"/>
                </a:solidFill>
                <a:latin typeface="Liberation Sans" panose="020B0604020202020204"/>
              </a:rPr>
              <a:t>bonds, </a:t>
            </a:r>
            <a:r>
              <a:rPr lang="en-US" altLang="en-US" sz="2100" b="0" dirty="0">
                <a:solidFill>
                  <a:schemeClr val="tx1"/>
                </a:solidFill>
                <a:latin typeface="Liberation Sans" panose="020B0604020202020204"/>
              </a:rPr>
              <a:t>its </a:t>
            </a:r>
            <a:r>
              <a:rPr lang="en-US" altLang="en-US" sz="2100" b="0" dirty="0" smtClean="0">
                <a:solidFill>
                  <a:schemeClr val="tx1"/>
                </a:solidFill>
                <a:latin typeface="Liberation Sans" panose="020B0604020202020204"/>
              </a:rPr>
              <a:t>statement of comprehensive income </a:t>
            </a:r>
            <a:r>
              <a:rPr lang="en-US" altLang="en-US" sz="2100" b="0" dirty="0">
                <a:solidFill>
                  <a:schemeClr val="tx1"/>
                </a:solidFill>
                <a:latin typeface="Liberation Sans" panose="020B0604020202020204"/>
              </a:rPr>
              <a:t>is presented as shown in </a:t>
            </a:r>
            <a:r>
              <a:rPr lang="en-US" altLang="en-US" sz="2100" b="0" dirty="0" smtClean="0">
                <a:solidFill>
                  <a:schemeClr val="tx1"/>
                </a:solidFill>
                <a:latin typeface="Liberation Sans" panose="020B0604020202020204"/>
              </a:rPr>
              <a:t>Illustration 17-29.</a:t>
            </a:r>
            <a:endParaRPr lang="en-US" altLang="en-US" sz="2100" b="0" dirty="0">
              <a:solidFill>
                <a:schemeClr val="tx1"/>
              </a:solidFill>
              <a:latin typeface="Liberation Sans" panose="020B0604020202020204"/>
            </a:endParaRPr>
          </a:p>
        </p:txBody>
      </p:sp>
      <p:sp>
        <p:nvSpPr>
          <p:cNvPr id="1795081"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Reclassification Adjustments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271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Rectangle 8"/>
          <p:cNvSpPr/>
          <p:nvPr/>
        </p:nvSpPr>
        <p:spPr>
          <a:xfrm>
            <a:off x="5697072" y="2783544"/>
            <a:ext cx="3323070" cy="461665"/>
          </a:xfrm>
          <a:prstGeom prst="rect">
            <a:avLst/>
          </a:prstGeom>
          <a:noFill/>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17-29</a:t>
            </a:r>
          </a:p>
          <a:p>
            <a:pPr algn="l"/>
            <a:r>
              <a:rPr lang="en-US" sz="1200" b="0" dirty="0">
                <a:latin typeface="Liberation Sans" panose="020B0604020202020204"/>
              </a:rPr>
              <a:t>Statement of Comprehensive Income (2017)</a:t>
            </a: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609600" y="1371600"/>
            <a:ext cx="8001000" cy="26130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30000"/>
              </a:spcBef>
            </a:pPr>
            <a:r>
              <a:rPr lang="en-US" altLang="en-US" sz="2100" b="0" dirty="0" smtClean="0">
                <a:solidFill>
                  <a:schemeClr val="tx1"/>
                </a:solidFill>
                <a:latin typeface="Liberation Sans" panose="020B0604020202020204"/>
              </a:rPr>
              <a:t>Reclassification </a:t>
            </a:r>
            <a:r>
              <a:rPr lang="en-US" altLang="en-US" sz="2100" b="0" dirty="0">
                <a:solidFill>
                  <a:schemeClr val="tx1"/>
                </a:solidFill>
                <a:latin typeface="Liberation Sans" panose="020B0604020202020204"/>
              </a:rPr>
              <a:t>adjustment may be made in the income statement, in accumulated other comprehensive income or in a note to the financial statements. The FASB prefers to show the reclassification amount in accumulated other comprehensive income in the notes to the financial statements. For Open Company, this presentation is as shown in Illustration 17-30.</a:t>
            </a:r>
          </a:p>
        </p:txBody>
      </p:sp>
      <p:sp>
        <p:nvSpPr>
          <p:cNvPr id="1795081"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Reclassification Adjustments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271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Rectangle 8"/>
          <p:cNvSpPr/>
          <p:nvPr/>
        </p:nvSpPr>
        <p:spPr>
          <a:xfrm>
            <a:off x="855885" y="6277031"/>
            <a:ext cx="4020915" cy="461665"/>
          </a:xfrm>
          <a:prstGeom prst="rect">
            <a:avLst/>
          </a:prstGeom>
          <a:noFill/>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17-30</a:t>
            </a:r>
          </a:p>
          <a:p>
            <a:pPr algn="l"/>
            <a:r>
              <a:rPr lang="en-US" sz="1200" b="0" dirty="0">
                <a:latin typeface="Liberation Sans" panose="020B0604020202020204"/>
              </a:rPr>
              <a:t>Note Disclosure of </a:t>
            </a:r>
            <a:r>
              <a:rPr lang="en-US" sz="1200" b="0" dirty="0" smtClean="0">
                <a:latin typeface="Liberation Sans" panose="020B0604020202020204"/>
              </a:rPr>
              <a:t>Reclassiﬁcation </a:t>
            </a:r>
            <a:r>
              <a:rPr lang="en-US" sz="1200" b="0" dirty="0">
                <a:latin typeface="Liberation Sans" panose="020B0604020202020204"/>
              </a:rPr>
              <a:t>Adjustments</a:t>
            </a:r>
          </a:p>
        </p:txBody>
      </p:sp>
      <p:pic>
        <p:nvPicPr>
          <p:cNvPr id="3" name="Picture 2"/>
          <p:cNvPicPr>
            <a:picLocks noChangeAspect="1"/>
          </p:cNvPicPr>
          <p:nvPr/>
        </p:nvPicPr>
        <p:blipFill>
          <a:blip r:embed="rId3"/>
          <a:stretch>
            <a:fillRect/>
          </a:stretch>
        </p:blipFill>
        <p:spPr>
          <a:xfrm>
            <a:off x="631858" y="4038600"/>
            <a:ext cx="7880285" cy="2191922"/>
          </a:xfrm>
          <a:prstGeom prst="rect">
            <a:avLst/>
          </a:prstGeom>
        </p:spPr>
      </p:pic>
    </p:spTree>
    <p:extLst>
      <p:ext uri="{BB962C8B-B14F-4D97-AF65-F5344CB8AC3E}">
        <p14:creationId xmlns:p14="http://schemas.microsoft.com/office/powerpoint/2010/main" val="34490807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609600" y="2025650"/>
            <a:ext cx="8001000" cy="1631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200" b="0" dirty="0">
                <a:solidFill>
                  <a:schemeClr val="tx1"/>
                </a:solidFill>
                <a:latin typeface="Liberation Sans" panose="020B0604020202020204"/>
              </a:rPr>
              <a:t>Classify a debt security as </a:t>
            </a:r>
            <a:r>
              <a:rPr lang="en-US" altLang="en-US" sz="2200" dirty="0">
                <a:solidFill>
                  <a:schemeClr val="tx1"/>
                </a:solidFill>
                <a:latin typeface="Liberation Sans" panose="020B0604020202020204"/>
              </a:rPr>
              <a:t>held-to-maturity </a:t>
            </a:r>
            <a:r>
              <a:rPr lang="en-US" altLang="en-US" sz="2200" b="0" dirty="0">
                <a:solidFill>
                  <a:schemeClr val="tx1"/>
                </a:solidFill>
                <a:latin typeface="Liberation Sans" panose="020B0604020202020204"/>
              </a:rPr>
              <a:t>only if it has </a:t>
            </a:r>
            <a:r>
              <a:rPr lang="en-US" altLang="en-US" sz="2200" dirty="0">
                <a:solidFill>
                  <a:schemeClr val="tx1"/>
                </a:solidFill>
                <a:latin typeface="Liberation Sans" panose="020B0604020202020204"/>
              </a:rPr>
              <a:t>both </a:t>
            </a:r>
          </a:p>
          <a:p>
            <a:pPr lvl="1" algn="l">
              <a:lnSpc>
                <a:spcPct val="125000"/>
              </a:lnSpc>
              <a:spcBef>
                <a:spcPts val="1200"/>
              </a:spcBef>
              <a:buFont typeface="Comic Sans MS" panose="030F0702030302020204" pitchFamily="66" charset="0"/>
              <a:buAutoNum type="arabicParenR"/>
            </a:pPr>
            <a:r>
              <a:rPr lang="en-US" altLang="en-US" sz="2100" b="0" dirty="0">
                <a:solidFill>
                  <a:schemeClr val="tx1"/>
                </a:solidFill>
                <a:latin typeface="Liberation Sans" panose="020B0604020202020204"/>
              </a:rPr>
              <a:t>the positive intent and </a:t>
            </a:r>
          </a:p>
          <a:p>
            <a:pPr lvl="1" algn="l">
              <a:lnSpc>
                <a:spcPct val="125000"/>
              </a:lnSpc>
              <a:spcBef>
                <a:spcPts val="1200"/>
              </a:spcBef>
              <a:buFont typeface="Comic Sans MS" panose="030F0702030302020204" pitchFamily="66" charset="0"/>
              <a:buAutoNum type="arabicParenR"/>
            </a:pPr>
            <a:r>
              <a:rPr lang="en-US" altLang="en-US" sz="2100" b="0" dirty="0">
                <a:solidFill>
                  <a:schemeClr val="tx1"/>
                </a:solidFill>
                <a:latin typeface="Liberation Sans" panose="020B0604020202020204"/>
              </a:rPr>
              <a:t>the ability to hold securities to maturity.</a:t>
            </a:r>
          </a:p>
        </p:txBody>
      </p:sp>
      <p:sp>
        <p:nvSpPr>
          <p:cNvPr id="10243" name="Rectangle 6"/>
          <p:cNvSpPr>
            <a:spLocks noChangeArrowheads="1"/>
          </p:cNvSpPr>
          <p:nvPr/>
        </p:nvSpPr>
        <p:spPr bwMode="auto">
          <a:xfrm>
            <a:off x="609600" y="3810000"/>
            <a:ext cx="8077200" cy="474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200" b="0" dirty="0">
                <a:solidFill>
                  <a:schemeClr val="tx1"/>
                </a:solidFill>
                <a:latin typeface="Liberation Sans" panose="020B0604020202020204"/>
              </a:rPr>
              <a:t>Accounted for at amortized cost, not fair value.</a:t>
            </a:r>
          </a:p>
        </p:txBody>
      </p:sp>
      <p:sp>
        <p:nvSpPr>
          <p:cNvPr id="1024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247" name="Rectangle 6"/>
          <p:cNvSpPr>
            <a:spLocks noChangeArrowheads="1"/>
          </p:cNvSpPr>
          <p:nvPr/>
        </p:nvSpPr>
        <p:spPr bwMode="auto">
          <a:xfrm>
            <a:off x="609600" y="1371600"/>
            <a:ext cx="79248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Held-to-Maturity </a:t>
            </a:r>
            <a:r>
              <a:rPr lang="en-US" altLang="en-US" sz="2800" dirty="0" smtClean="0">
                <a:solidFill>
                  <a:srgbClr val="CC0000"/>
                </a:solidFill>
                <a:latin typeface="Liberation Sans" panose="020B0604020202020204"/>
              </a:rPr>
              <a:t>Securities (Amortized Cost)</a:t>
            </a:r>
            <a:endParaRPr lang="en-US" altLang="en-US" sz="2800" dirty="0">
              <a:solidFill>
                <a:srgbClr val="CC0000"/>
              </a:solidFill>
              <a:latin typeface="Liberation Sans" panose="020B0604020202020204"/>
            </a:endParaRPr>
          </a:p>
        </p:txBody>
      </p:sp>
      <p:sp>
        <p:nvSpPr>
          <p:cNvPr id="10" name="Rectangle 6"/>
          <p:cNvSpPr>
            <a:spLocks noChangeArrowheads="1"/>
          </p:cNvSpPr>
          <p:nvPr/>
        </p:nvSpPr>
        <p:spPr bwMode="auto">
          <a:xfrm>
            <a:off x="609600" y="4427538"/>
            <a:ext cx="4114800" cy="1785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defRPr/>
            </a:pPr>
            <a:r>
              <a:rPr lang="en-US" sz="2200" b="0" dirty="0">
                <a:solidFill>
                  <a:schemeClr val="tx1"/>
                </a:solidFill>
                <a:latin typeface="Liberation Sans" panose="020B0604020202020204"/>
              </a:rPr>
              <a:t>Amortize premium or discount using the </a:t>
            </a:r>
            <a:r>
              <a:rPr lang="en-US" sz="2200" dirty="0">
                <a:solidFill>
                  <a:schemeClr val="tx2">
                    <a:lumMod val="50000"/>
                  </a:schemeClr>
                </a:solidFill>
                <a:latin typeface="Liberation Sans" panose="020B0604020202020204"/>
              </a:rPr>
              <a:t>effective-interest method</a:t>
            </a:r>
            <a:r>
              <a:rPr lang="en-US" sz="2200" b="0" dirty="0">
                <a:solidFill>
                  <a:schemeClr val="tx1"/>
                </a:solidFill>
                <a:latin typeface="Liberation Sans" panose="020B0604020202020204"/>
              </a:rPr>
              <a:t> unless the straight-line method yields a similar result.</a:t>
            </a:r>
          </a:p>
        </p:txBody>
      </p:sp>
      <p:sp>
        <p:nvSpPr>
          <p:cNvPr id="2" name="Rectangle 1"/>
          <p:cNvSpPr/>
          <p:nvPr/>
        </p:nvSpPr>
        <p:spPr bwMode="auto">
          <a:xfrm>
            <a:off x="7620000" y="4427538"/>
            <a:ext cx="609600" cy="296862"/>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defRPr/>
            </a:pPr>
            <a:endParaRPr lang="en-US" altLang="en-US" dirty="0" smtClean="0">
              <a:effectLst>
                <a:outerShdw blurRad="38100" dist="38100" dir="2700000" algn="tl">
                  <a:srgbClr val="C0C0C0"/>
                </a:outerShdw>
              </a:effectLst>
            </a:endParaRPr>
          </a:p>
        </p:txBody>
      </p:sp>
      <p:sp>
        <p:nvSpPr>
          <p:cNvPr id="11"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INVESTMENT IN DEBT SECURITIES</a:t>
            </a:r>
            <a:endParaRPr lang="en-US" sz="3200" dirty="0">
              <a:solidFill>
                <a:schemeClr val="tx2">
                  <a:lumMod val="50000"/>
                </a:schemeClr>
              </a:solidFill>
              <a:latin typeface="Liberation Sans" panose="020B0604020202020204"/>
            </a:endParaRPr>
          </a:p>
        </p:txBody>
      </p:sp>
      <p:pic>
        <p:nvPicPr>
          <p:cNvPr id="3" name="Picture 2"/>
          <p:cNvPicPr>
            <a:picLocks noChangeAspect="1"/>
          </p:cNvPicPr>
          <p:nvPr/>
        </p:nvPicPr>
        <p:blipFill>
          <a:blip r:embed="rId3"/>
          <a:stretch>
            <a:fillRect/>
          </a:stretch>
        </p:blipFill>
        <p:spPr>
          <a:xfrm>
            <a:off x="5647861" y="4533892"/>
            <a:ext cx="2085597" cy="1962915"/>
          </a:xfrm>
          <a:prstGeom prst="rect">
            <a:avLst/>
          </a:prstGeom>
        </p:spPr>
      </p:pic>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15526" y="2057400"/>
            <a:ext cx="8347473" cy="4115205"/>
          </a:xfrm>
          <a:prstGeom prst="rect">
            <a:avLst/>
          </a:prstGeom>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3735" name="Rectangle 8"/>
          <p:cNvSpPr>
            <a:spLocks noChangeArrowheads="1"/>
          </p:cNvSpPr>
          <p:nvPr/>
        </p:nvSpPr>
        <p:spPr bwMode="auto">
          <a:xfrm>
            <a:off x="609600" y="1371600"/>
            <a:ext cx="7772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Transfers  Related to Debt Securities </a:t>
            </a:r>
          </a:p>
        </p:txBody>
      </p:sp>
      <p:sp>
        <p:nvSpPr>
          <p:cNvPr id="7373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Liberation Sans" panose="020B0604020202020204"/>
              </a:rPr>
              <a:t>OTHER FINANCIAL REPORTING </a:t>
            </a:r>
            <a:r>
              <a:rPr lang="en-US" sz="3200" dirty="0" smtClean="0">
                <a:solidFill>
                  <a:schemeClr val="tx2">
                    <a:lumMod val="75000"/>
                  </a:schemeClr>
                </a:solidFill>
                <a:latin typeface="Liberation Sans" panose="020B0604020202020204"/>
              </a:rPr>
              <a:t>ISSUES</a:t>
            </a:r>
            <a:endParaRPr lang="en-US" sz="3200" dirty="0">
              <a:solidFill>
                <a:schemeClr val="tx2">
                  <a:lumMod val="75000"/>
                </a:schemeClr>
              </a:solidFill>
              <a:latin typeface="Liberation Sans" panose="020B0604020202020204"/>
            </a:endParaRPr>
          </a:p>
        </p:txBody>
      </p:sp>
      <p:sp>
        <p:nvSpPr>
          <p:cNvPr id="12" name="Rectangle 11"/>
          <p:cNvSpPr/>
          <p:nvPr/>
        </p:nvSpPr>
        <p:spPr>
          <a:xfrm>
            <a:off x="855885" y="6217271"/>
            <a:ext cx="4020915" cy="461665"/>
          </a:xfrm>
          <a:prstGeom prst="rect">
            <a:avLst/>
          </a:prstGeom>
          <a:noFill/>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17-31</a:t>
            </a:r>
          </a:p>
          <a:p>
            <a:pPr algn="l"/>
            <a:r>
              <a:rPr lang="en-US" sz="1200" b="0" dirty="0" smtClean="0">
                <a:latin typeface="Liberation Sans" panose="020B0604020202020204"/>
              </a:rPr>
              <a:t>Accounting for Transfers</a:t>
            </a:r>
            <a:endParaRPr lang="en-US" sz="1200" b="0"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12" name="Rectangle 11"/>
          <p:cNvSpPr/>
          <p:nvPr/>
        </p:nvSpPr>
        <p:spPr>
          <a:xfrm>
            <a:off x="809565" y="6265079"/>
            <a:ext cx="5163915" cy="461665"/>
          </a:xfrm>
          <a:prstGeom prst="rect">
            <a:avLst/>
          </a:prstGeom>
          <a:noFill/>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17-32</a:t>
            </a:r>
          </a:p>
          <a:p>
            <a:pPr algn="l"/>
            <a:r>
              <a:rPr lang="en-US" sz="1200" b="0" dirty="0">
                <a:latin typeface="Liberation Sans" panose="020B0604020202020204"/>
              </a:rPr>
              <a:t>Summary of Treatment of Major Debt and Equity Securities</a:t>
            </a:r>
          </a:p>
        </p:txBody>
      </p:sp>
      <p:pic>
        <p:nvPicPr>
          <p:cNvPr id="2" name="Picture 1"/>
          <p:cNvPicPr>
            <a:picLocks noChangeAspect="1"/>
          </p:cNvPicPr>
          <p:nvPr/>
        </p:nvPicPr>
        <p:blipFill>
          <a:blip r:embed="rId3"/>
          <a:stretch>
            <a:fillRect/>
          </a:stretch>
        </p:blipFill>
        <p:spPr>
          <a:xfrm>
            <a:off x="758689" y="270114"/>
            <a:ext cx="7626621" cy="5960358"/>
          </a:xfrm>
          <a:prstGeom prst="rect">
            <a:avLst/>
          </a:prstGeom>
        </p:spPr>
      </p:pic>
    </p:spTree>
    <p:extLst>
      <p:ext uri="{BB962C8B-B14F-4D97-AF65-F5344CB8AC3E}">
        <p14:creationId xmlns:p14="http://schemas.microsoft.com/office/powerpoint/2010/main" val="3167821078"/>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p:cNvSpPr txBox="1">
            <a:spLocks noChangeArrowheads="1"/>
          </p:cNvSpPr>
          <p:nvPr/>
        </p:nvSpPr>
        <p:spPr bwMode="auto">
          <a:xfrm>
            <a:off x="685800" y="1355725"/>
            <a:ext cx="7620000" cy="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25000"/>
              </a:spcBef>
            </a:pPr>
            <a:r>
              <a:rPr lang="en-US" altLang="en-US" sz="2800" dirty="0" smtClean="0">
                <a:solidFill>
                  <a:schemeClr val="tx2">
                    <a:lumMod val="50000"/>
                  </a:schemeClr>
                </a:solidFill>
                <a:latin typeface="Liberation Sans" panose="020B0604020202020204"/>
              </a:rPr>
              <a:t>DEFINING DERIVATIVES</a:t>
            </a:r>
            <a:endParaRPr lang="en-US" altLang="en-US" sz="2800" dirty="0">
              <a:solidFill>
                <a:schemeClr val="tx2">
                  <a:lumMod val="50000"/>
                </a:schemeClr>
              </a:solidFill>
              <a:latin typeface="Liberation Sans" panose="020B0604020202020204"/>
            </a:endParaRPr>
          </a:p>
        </p:txBody>
      </p:sp>
      <p:sp>
        <p:nvSpPr>
          <p:cNvPr id="75779" name="Rectangle 5"/>
          <p:cNvSpPr>
            <a:spLocks noChangeArrowheads="1"/>
          </p:cNvSpPr>
          <p:nvPr/>
        </p:nvSpPr>
        <p:spPr bwMode="auto">
          <a:xfrm>
            <a:off x="685800" y="1981200"/>
            <a:ext cx="7772400" cy="3189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2625" indent="-4508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200" b="0" dirty="0">
                <a:solidFill>
                  <a:schemeClr val="tx1"/>
                </a:solidFill>
                <a:latin typeface="Liberation Sans" panose="020B0604020202020204"/>
              </a:rPr>
              <a:t>Financial instruments that </a:t>
            </a:r>
            <a:r>
              <a:rPr lang="en-US" altLang="en-US" sz="2200" dirty="0">
                <a:solidFill>
                  <a:schemeClr val="tx1"/>
                </a:solidFill>
                <a:latin typeface="Liberation Sans" panose="020B0604020202020204"/>
              </a:rPr>
              <a:t>derive their value from </a:t>
            </a:r>
            <a:r>
              <a:rPr lang="en-US" altLang="en-US" sz="2200" b="0" dirty="0">
                <a:solidFill>
                  <a:schemeClr val="tx1"/>
                </a:solidFill>
                <a:latin typeface="Liberation Sans" panose="020B0604020202020204"/>
              </a:rPr>
              <a:t>values of other assets (e.g., stocks, bonds, or commodities). </a:t>
            </a:r>
          </a:p>
          <a:p>
            <a:pPr algn="l">
              <a:lnSpc>
                <a:spcPct val="125000"/>
              </a:lnSpc>
              <a:spcBef>
                <a:spcPts val="1200"/>
              </a:spcBef>
            </a:pPr>
            <a:r>
              <a:rPr lang="en-US" altLang="en-US" sz="2200" b="0" dirty="0">
                <a:solidFill>
                  <a:schemeClr val="tx1"/>
                </a:solidFill>
                <a:latin typeface="Liberation Sans" panose="020B0604020202020204"/>
              </a:rPr>
              <a:t>Three different types of derivatives:</a:t>
            </a:r>
          </a:p>
          <a:p>
            <a:pPr lvl="1" algn="l">
              <a:lnSpc>
                <a:spcPct val="125000"/>
              </a:lnSpc>
              <a:spcBef>
                <a:spcPts val="1200"/>
              </a:spcBef>
              <a:buFontTx/>
              <a:buAutoNum type="arabicPeriod"/>
            </a:pPr>
            <a:r>
              <a:rPr lang="en-US" altLang="en-US" sz="2100" b="0" dirty="0">
                <a:solidFill>
                  <a:schemeClr val="tx1"/>
                </a:solidFill>
                <a:latin typeface="Liberation Sans" panose="020B0604020202020204"/>
              </a:rPr>
              <a:t>Financial forwards or financial futures.</a:t>
            </a:r>
          </a:p>
          <a:p>
            <a:pPr lvl="1" algn="l">
              <a:lnSpc>
                <a:spcPct val="125000"/>
              </a:lnSpc>
              <a:spcBef>
                <a:spcPts val="1200"/>
              </a:spcBef>
              <a:buFontTx/>
              <a:buAutoNum type="arabicPeriod"/>
            </a:pPr>
            <a:r>
              <a:rPr lang="en-US" altLang="en-US" sz="2100" b="0" dirty="0">
                <a:solidFill>
                  <a:schemeClr val="tx1"/>
                </a:solidFill>
                <a:latin typeface="Liberation Sans" panose="020B0604020202020204"/>
              </a:rPr>
              <a:t>Options.</a:t>
            </a:r>
          </a:p>
          <a:p>
            <a:pPr lvl="1" algn="l">
              <a:lnSpc>
                <a:spcPct val="125000"/>
              </a:lnSpc>
              <a:spcBef>
                <a:spcPts val="1200"/>
              </a:spcBef>
              <a:buFontTx/>
              <a:buAutoNum type="arabicPeriod"/>
            </a:pPr>
            <a:r>
              <a:rPr lang="en-US" altLang="en-US" sz="2100" b="0" dirty="0">
                <a:solidFill>
                  <a:schemeClr val="tx1"/>
                </a:solidFill>
                <a:latin typeface="Liberation Sans" panose="020B0604020202020204"/>
              </a:rPr>
              <a:t>Swaps.</a:t>
            </a:r>
          </a:p>
        </p:txBody>
      </p:sp>
      <p:sp>
        <p:nvSpPr>
          <p:cNvPr id="75781" name="Rectangle 21"/>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75782" name="Text Box 14"/>
          <p:cNvSpPr txBox="1">
            <a:spLocks noChangeArrowheads="1"/>
          </p:cNvSpPr>
          <p:nvPr/>
        </p:nvSpPr>
        <p:spPr bwMode="auto">
          <a:xfrm>
            <a:off x="2743200" y="6369050"/>
            <a:ext cx="6248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  </a:t>
            </a:r>
            <a:r>
              <a:rPr lang="en-US" altLang="en-US" sz="1600" i="1" dirty="0">
                <a:solidFill>
                  <a:schemeClr val="bg2"/>
                </a:solidFill>
                <a:latin typeface="Liberation Sans" panose="020B0604020202020204"/>
              </a:rPr>
              <a:t>Describe the uses of and accounting for derivatives.</a:t>
            </a: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685800" y="1371600"/>
            <a:ext cx="7620000" cy="58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25000"/>
              </a:spcBef>
            </a:pPr>
            <a:r>
              <a:rPr lang="en-US" altLang="en-US" sz="2800" dirty="0" smtClean="0">
                <a:solidFill>
                  <a:schemeClr val="tx2">
                    <a:lumMod val="50000"/>
                  </a:schemeClr>
                </a:solidFill>
                <a:latin typeface="Liberation Sans" panose="020B0604020202020204"/>
              </a:rPr>
              <a:t>WHO USES DERIVATIVES, AND WHY?</a:t>
            </a:r>
            <a:endParaRPr lang="en-US" altLang="en-US" sz="2800" dirty="0">
              <a:solidFill>
                <a:schemeClr val="tx2">
                  <a:lumMod val="50000"/>
                </a:schemeClr>
              </a:solidFill>
              <a:latin typeface="Liberation Sans" panose="020B0604020202020204"/>
            </a:endParaRPr>
          </a:p>
        </p:txBody>
      </p:sp>
      <p:sp>
        <p:nvSpPr>
          <p:cNvPr id="76803" name="Rectangle 6"/>
          <p:cNvSpPr>
            <a:spLocks noChangeArrowheads="1"/>
          </p:cNvSpPr>
          <p:nvPr/>
        </p:nvSpPr>
        <p:spPr bwMode="auto">
          <a:xfrm>
            <a:off x="685800" y="1981200"/>
            <a:ext cx="8001000" cy="35163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3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25000"/>
              </a:lnSpc>
              <a:spcBef>
                <a:spcPts val="1200"/>
              </a:spcBef>
              <a:buClr>
                <a:srgbClr val="800000"/>
              </a:buClr>
              <a:buSzPct val="80000"/>
            </a:pPr>
            <a:r>
              <a:rPr lang="en-US" altLang="en-US" sz="2800" dirty="0">
                <a:solidFill>
                  <a:srgbClr val="CC0000"/>
                </a:solidFill>
                <a:latin typeface="Liberation Sans" panose="020B0604020202020204"/>
              </a:rPr>
              <a:t>Producers and Consumers</a:t>
            </a:r>
          </a:p>
          <a:p>
            <a:pPr marL="687388" lvl="1" indent="-460375" algn="l">
              <a:lnSpc>
                <a:spcPct val="125000"/>
              </a:lnSpc>
              <a:spcBef>
                <a:spcPts val="1200"/>
              </a:spcBef>
              <a:buClr>
                <a:srgbClr val="CC0000"/>
              </a:buClr>
              <a:buSzPct val="80000"/>
              <a:buFont typeface="Wingdings" panose="05000000000000000000" pitchFamily="2" charset="2"/>
              <a:buChar char="u"/>
            </a:pPr>
            <a:r>
              <a:rPr lang="en-US" altLang="en-US" sz="2100" b="0" dirty="0">
                <a:latin typeface="Liberation Sans" panose="020B0604020202020204"/>
              </a:rPr>
              <a:t>Commodity prices are volatile. </a:t>
            </a:r>
          </a:p>
          <a:p>
            <a:pPr marL="687388" lvl="1" indent="-460375" algn="l">
              <a:lnSpc>
                <a:spcPct val="125000"/>
              </a:lnSpc>
              <a:spcBef>
                <a:spcPts val="1200"/>
              </a:spcBef>
              <a:buClr>
                <a:srgbClr val="CC0000"/>
              </a:buClr>
              <a:buSzPct val="80000"/>
              <a:buFont typeface="Wingdings" panose="05000000000000000000" pitchFamily="2" charset="2"/>
              <a:buChar char="u"/>
            </a:pPr>
            <a:r>
              <a:rPr lang="en-US" altLang="en-US" sz="2100" b="0" dirty="0">
                <a:latin typeface="Liberation Sans" panose="020B0604020202020204"/>
              </a:rPr>
              <a:t>They depend on weather, crop production, and general economic conditions. </a:t>
            </a:r>
          </a:p>
          <a:p>
            <a:pPr marL="687388" lvl="1" indent="-460375" algn="l">
              <a:lnSpc>
                <a:spcPct val="125000"/>
              </a:lnSpc>
              <a:spcBef>
                <a:spcPts val="1200"/>
              </a:spcBef>
              <a:buClr>
                <a:srgbClr val="CC0000"/>
              </a:buClr>
              <a:buSzPct val="80000"/>
              <a:buFont typeface="Wingdings" panose="05000000000000000000" pitchFamily="2" charset="2"/>
              <a:buChar char="u"/>
            </a:pPr>
            <a:r>
              <a:rPr lang="en-US" altLang="en-US" sz="2100" b="0" dirty="0">
                <a:latin typeface="Liberation Sans" panose="020B0604020202020204"/>
              </a:rPr>
              <a:t>To plan effectively, it makes good sense to lock in specific future revenues or costs in order to run their businesses successfully.</a:t>
            </a:r>
            <a:endParaRPr lang="en-US" altLang="en-US" sz="2100" b="0" dirty="0">
              <a:solidFill>
                <a:schemeClr val="tx1"/>
              </a:solidFill>
              <a:latin typeface="Liberation Sans" panose="020B0604020202020204"/>
            </a:endParaRPr>
          </a:p>
        </p:txBody>
      </p:sp>
      <p:sp>
        <p:nvSpPr>
          <p:cNvPr id="76805" name="Rectangle 8"/>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76806"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685800" y="1371600"/>
            <a:ext cx="7620000" cy="58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15000"/>
              </a:lnSpc>
              <a:spcBef>
                <a:spcPct val="25000"/>
              </a:spcBef>
              <a:defRPr sz="2800">
                <a:solidFill>
                  <a:schemeClr val="tx2">
                    <a:lumMod val="50000"/>
                  </a:schemeClr>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WHO USES DERIVATIVES, AND WHY?</a:t>
            </a:r>
            <a:endParaRPr lang="en-US" altLang="en-US" dirty="0"/>
          </a:p>
        </p:txBody>
      </p:sp>
      <p:sp>
        <p:nvSpPr>
          <p:cNvPr id="83972" name="Rectangle 6"/>
          <p:cNvSpPr>
            <a:spLocks noChangeArrowheads="1"/>
          </p:cNvSpPr>
          <p:nvPr/>
        </p:nvSpPr>
        <p:spPr bwMode="auto">
          <a:xfrm>
            <a:off x="685800" y="1981200"/>
            <a:ext cx="8001000" cy="33624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350" lvl="1" algn="l">
              <a:lnSpc>
                <a:spcPct val="125000"/>
              </a:lnSpc>
              <a:spcBef>
                <a:spcPts val="1200"/>
              </a:spcBef>
              <a:buClr>
                <a:srgbClr val="800000"/>
              </a:buClr>
              <a:buSzPct val="80000"/>
              <a:defRPr/>
            </a:pPr>
            <a:r>
              <a:rPr lang="en-US" sz="2800" dirty="0">
                <a:solidFill>
                  <a:srgbClr val="CC0000"/>
                </a:solidFill>
                <a:latin typeface="Liberation Sans" panose="020B0604020202020204"/>
              </a:rPr>
              <a:t>Speculators and Arbitrageurs</a:t>
            </a:r>
          </a:p>
          <a:p>
            <a:pPr marL="685800" lvl="1" indent="-458788" algn="l">
              <a:lnSpc>
                <a:spcPct val="125000"/>
              </a:lnSpc>
              <a:spcBef>
                <a:spcPts val="1200"/>
              </a:spcBef>
              <a:buClr>
                <a:srgbClr val="CC0000"/>
              </a:buClr>
              <a:buSzPct val="80000"/>
              <a:buFont typeface="Wingdings" pitchFamily="2" charset="2"/>
              <a:buChar char="u"/>
              <a:defRPr/>
            </a:pPr>
            <a:r>
              <a:rPr lang="en-US" sz="2100" b="0" dirty="0">
                <a:latin typeface="Liberation Sans" panose="020B0604020202020204"/>
              </a:rPr>
              <a:t>The </a:t>
            </a:r>
            <a:r>
              <a:rPr lang="en-US" sz="2100" dirty="0">
                <a:solidFill>
                  <a:schemeClr val="tx2">
                    <a:lumMod val="50000"/>
                  </a:schemeClr>
                </a:solidFill>
                <a:latin typeface="Liberation Sans" panose="020B0604020202020204"/>
              </a:rPr>
              <a:t>speculator</a:t>
            </a:r>
            <a:r>
              <a:rPr lang="en-US" sz="2100" dirty="0">
                <a:solidFill>
                  <a:schemeClr val="tx2">
                    <a:lumMod val="75000"/>
                  </a:schemeClr>
                </a:solidFill>
                <a:latin typeface="Liberation Sans" panose="020B0604020202020204"/>
              </a:rPr>
              <a:t> </a:t>
            </a:r>
            <a:r>
              <a:rPr lang="en-US" sz="2100" b="0" dirty="0">
                <a:latin typeface="Liberation Sans" panose="020B0604020202020204"/>
              </a:rPr>
              <a:t>who may be in the market for only a few hours, will then sell the forward contract to another speculator or to a company.</a:t>
            </a:r>
          </a:p>
          <a:p>
            <a:pPr marL="685800" lvl="1" indent="-458788" algn="l">
              <a:lnSpc>
                <a:spcPct val="125000"/>
              </a:lnSpc>
              <a:spcBef>
                <a:spcPts val="1200"/>
              </a:spcBef>
              <a:buClr>
                <a:srgbClr val="CC0000"/>
              </a:buClr>
              <a:buSzPct val="80000"/>
              <a:buFont typeface="Wingdings" pitchFamily="2" charset="2"/>
              <a:buChar char="u"/>
              <a:defRPr/>
            </a:pPr>
            <a:r>
              <a:rPr lang="en-US" sz="2100" dirty="0">
                <a:solidFill>
                  <a:schemeClr val="tx2">
                    <a:lumMod val="50000"/>
                  </a:schemeClr>
                </a:solidFill>
                <a:latin typeface="Liberation Sans" panose="020B0604020202020204"/>
              </a:rPr>
              <a:t>Arbitrageurs</a:t>
            </a:r>
            <a:r>
              <a:rPr lang="en-US" sz="2100" b="0" dirty="0">
                <a:solidFill>
                  <a:schemeClr val="tx2">
                    <a:lumMod val="50000"/>
                  </a:schemeClr>
                </a:solidFill>
                <a:latin typeface="Liberation Sans" panose="020B0604020202020204"/>
              </a:rPr>
              <a:t> </a:t>
            </a:r>
            <a:r>
              <a:rPr lang="en-US" sz="2100" b="0" dirty="0">
                <a:latin typeface="Liberation Sans" panose="020B0604020202020204"/>
              </a:rPr>
              <a:t>attempt to exploit inefficiencies in markets. They seek to lock in profits by simultaneously entering into transactions in two or more markets.</a:t>
            </a:r>
          </a:p>
        </p:txBody>
      </p:sp>
      <p:sp>
        <p:nvSpPr>
          <p:cNvPr id="77829" name="Rectangle 8"/>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77830"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685800" y="1371600"/>
            <a:ext cx="81534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25000"/>
              </a:spcBef>
            </a:pPr>
            <a:r>
              <a:rPr lang="en-US" altLang="en-US" sz="2800" dirty="0" smtClean="0">
                <a:solidFill>
                  <a:schemeClr val="tx2">
                    <a:lumMod val="50000"/>
                  </a:schemeClr>
                </a:solidFill>
                <a:latin typeface="Liberation Sans" panose="020B0604020202020204"/>
              </a:rPr>
              <a:t>BASIC PRINCIPLES IN ACCOUNTING FOR DERIVATIVES</a:t>
            </a:r>
            <a:endParaRPr lang="en-US" altLang="en-US" sz="2800" dirty="0">
              <a:solidFill>
                <a:schemeClr val="tx2">
                  <a:lumMod val="50000"/>
                </a:schemeClr>
              </a:solidFill>
              <a:latin typeface="Liberation Sans" panose="020B0604020202020204"/>
            </a:endParaRPr>
          </a:p>
        </p:txBody>
      </p:sp>
      <p:sp>
        <p:nvSpPr>
          <p:cNvPr id="78851" name="Rectangle 5"/>
          <p:cNvSpPr>
            <a:spLocks noChangeArrowheads="1"/>
          </p:cNvSpPr>
          <p:nvPr/>
        </p:nvSpPr>
        <p:spPr bwMode="auto">
          <a:xfrm>
            <a:off x="685800" y="2514600"/>
            <a:ext cx="7543800" cy="3381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lvl="1" algn="l">
              <a:lnSpc>
                <a:spcPct val="125000"/>
              </a:lnSpc>
              <a:spcBef>
                <a:spcPts val="1200"/>
              </a:spcBef>
              <a:buFont typeface="+mj-lt"/>
              <a:buAutoNum type="arabicPeriod"/>
            </a:pPr>
            <a:r>
              <a:rPr lang="en-US" altLang="en-US" sz="2100" b="0" dirty="0">
                <a:latin typeface="Liberation Sans" panose="020B0604020202020204"/>
              </a:rPr>
              <a:t>Recognize derivatives in the financial statements as assets and liabilities.</a:t>
            </a:r>
          </a:p>
          <a:p>
            <a:pPr lvl="1" algn="l">
              <a:lnSpc>
                <a:spcPct val="125000"/>
              </a:lnSpc>
              <a:spcBef>
                <a:spcPts val="1200"/>
              </a:spcBef>
              <a:buFont typeface="+mj-lt"/>
              <a:buAutoNum type="arabicPeriod"/>
            </a:pPr>
            <a:r>
              <a:rPr lang="en-US" altLang="en-US" sz="2100" b="0" dirty="0">
                <a:latin typeface="Liberation Sans" panose="020B0604020202020204"/>
              </a:rPr>
              <a:t>Report derivatives at fair value.</a:t>
            </a:r>
          </a:p>
          <a:p>
            <a:pPr lvl="1" algn="l">
              <a:lnSpc>
                <a:spcPct val="125000"/>
              </a:lnSpc>
              <a:spcBef>
                <a:spcPts val="1200"/>
              </a:spcBef>
              <a:buFont typeface="+mj-lt"/>
              <a:buAutoNum type="arabicPeriod"/>
            </a:pPr>
            <a:r>
              <a:rPr lang="en-US" altLang="en-US" sz="2100" b="0" dirty="0">
                <a:latin typeface="Liberation Sans" panose="020B0604020202020204"/>
              </a:rPr>
              <a:t>Recognize gains and losses resulting from speculation in derivatives immediately in income.</a:t>
            </a:r>
          </a:p>
          <a:p>
            <a:pPr lvl="1" algn="l">
              <a:lnSpc>
                <a:spcPct val="125000"/>
              </a:lnSpc>
              <a:spcBef>
                <a:spcPts val="1200"/>
              </a:spcBef>
              <a:buFont typeface="+mj-lt"/>
              <a:buAutoNum type="arabicPeriod"/>
            </a:pPr>
            <a:r>
              <a:rPr lang="en-US" altLang="en-US" sz="2100" b="0" dirty="0">
                <a:latin typeface="Liberation Sans" panose="020B0604020202020204"/>
              </a:rPr>
              <a:t>Report gains and losses resulting from hedge transactions differently, depending on the type of hedge.</a:t>
            </a:r>
          </a:p>
        </p:txBody>
      </p:sp>
      <p:sp>
        <p:nvSpPr>
          <p:cNvPr id="78853" name="Rectangle 7"/>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78854"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457200" y="1371600"/>
            <a:ext cx="8534400" cy="10833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50000"/>
              </a:spcBef>
            </a:pPr>
            <a:r>
              <a:rPr lang="en-US" altLang="en-US" sz="2800" dirty="0">
                <a:solidFill>
                  <a:srgbClr val="CC0000"/>
                </a:solidFill>
                <a:latin typeface="Liberation Sans" panose="020B0604020202020204"/>
              </a:rPr>
              <a:t>Example of Derivative Financial Instrument-Speculation</a:t>
            </a:r>
          </a:p>
        </p:txBody>
      </p:sp>
      <p:sp>
        <p:nvSpPr>
          <p:cNvPr id="86020" name="Rectangle 5"/>
          <p:cNvSpPr>
            <a:spLocks noChangeArrowheads="1"/>
          </p:cNvSpPr>
          <p:nvPr/>
        </p:nvSpPr>
        <p:spPr bwMode="auto">
          <a:xfrm>
            <a:off x="685800" y="2451100"/>
            <a:ext cx="7848600" cy="287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30000"/>
              </a:lnSpc>
              <a:defRPr/>
            </a:pPr>
            <a:r>
              <a:rPr lang="en-US" sz="2000" dirty="0">
                <a:solidFill>
                  <a:schemeClr val="tx1"/>
                </a:solidFill>
                <a:latin typeface="Liberation Sans" panose="020B0604020202020204"/>
              </a:rPr>
              <a:t>Illustration:</a:t>
            </a:r>
            <a:r>
              <a:rPr lang="en-US" sz="2000" b="0" dirty="0">
                <a:solidFill>
                  <a:schemeClr val="tx1"/>
                </a:solidFill>
                <a:latin typeface="Liberation Sans" panose="020B0604020202020204"/>
              </a:rPr>
              <a:t> </a:t>
            </a:r>
            <a:r>
              <a:rPr lang="en-US" sz="2000" b="0" dirty="0" smtClean="0">
                <a:solidFill>
                  <a:schemeClr val="tx1"/>
                </a:solidFill>
                <a:latin typeface="Liberation Sans" panose="020B0604020202020204"/>
              </a:rPr>
              <a:t>Assume </a:t>
            </a:r>
            <a:r>
              <a:rPr lang="en-US" sz="2000" b="0" dirty="0">
                <a:solidFill>
                  <a:schemeClr val="tx1"/>
                </a:solidFill>
                <a:latin typeface="Liberation Sans" panose="020B0604020202020204"/>
              </a:rPr>
              <a:t>that a company purchases a call option contract from Baird Investment Co. on January 2, </a:t>
            </a:r>
            <a:r>
              <a:rPr lang="en-US" sz="2000" b="0" dirty="0" smtClean="0">
                <a:solidFill>
                  <a:schemeClr val="tx1"/>
                </a:solidFill>
                <a:latin typeface="Liberation Sans" panose="020B0604020202020204"/>
              </a:rPr>
              <a:t>2017, </a:t>
            </a:r>
            <a:r>
              <a:rPr lang="en-US" sz="2000" b="0" dirty="0">
                <a:solidFill>
                  <a:schemeClr val="tx1"/>
                </a:solidFill>
                <a:latin typeface="Liberation Sans" panose="020B0604020202020204"/>
              </a:rPr>
              <a:t>when Laredo shares are trading at $100 per share. The contract gives it the option to purchase 1,000 shares (referred to as the </a:t>
            </a:r>
            <a:r>
              <a:rPr lang="en-US" sz="2000" dirty="0">
                <a:solidFill>
                  <a:schemeClr val="tx2">
                    <a:lumMod val="50000"/>
                  </a:schemeClr>
                </a:solidFill>
                <a:latin typeface="Liberation Sans" panose="020B0604020202020204"/>
              </a:rPr>
              <a:t>notional amount</a:t>
            </a:r>
            <a:r>
              <a:rPr lang="en-US" sz="2000" b="0" dirty="0">
                <a:solidFill>
                  <a:schemeClr val="tx1"/>
                </a:solidFill>
                <a:latin typeface="Liberation Sans" panose="020B0604020202020204"/>
              </a:rPr>
              <a:t>) of Laredo stock at an option price of $100 per share. The option expires on April 30, </a:t>
            </a:r>
            <a:r>
              <a:rPr lang="en-US" sz="2000" b="0" dirty="0" smtClean="0">
                <a:solidFill>
                  <a:schemeClr val="tx1"/>
                </a:solidFill>
                <a:latin typeface="Liberation Sans" panose="020B0604020202020204"/>
              </a:rPr>
              <a:t>2017. </a:t>
            </a:r>
            <a:r>
              <a:rPr lang="en-US" sz="2000" b="0" dirty="0">
                <a:solidFill>
                  <a:schemeClr val="tx1"/>
                </a:solidFill>
                <a:latin typeface="Liberation Sans" panose="020B0604020202020204"/>
              </a:rPr>
              <a:t>The company purchases the call option for $400 and makes the following entry on January 2, </a:t>
            </a:r>
            <a:r>
              <a:rPr lang="en-US" sz="2000" b="0" dirty="0" smtClean="0">
                <a:solidFill>
                  <a:schemeClr val="tx1"/>
                </a:solidFill>
                <a:latin typeface="Liberation Sans" panose="020B0604020202020204"/>
              </a:rPr>
              <a:t>2017.</a:t>
            </a:r>
            <a:endParaRPr lang="en-US" sz="2000" b="0" dirty="0">
              <a:solidFill>
                <a:schemeClr val="tx1"/>
              </a:solidFill>
              <a:latin typeface="Liberation Sans" panose="020B0604020202020204"/>
            </a:endParaRPr>
          </a:p>
        </p:txBody>
      </p:sp>
      <p:sp>
        <p:nvSpPr>
          <p:cNvPr id="1813510" name="Rectangle 6"/>
          <p:cNvSpPr>
            <a:spLocks noChangeArrowheads="1"/>
          </p:cNvSpPr>
          <p:nvPr/>
        </p:nvSpPr>
        <p:spPr bwMode="auto">
          <a:xfrm>
            <a:off x="990600" y="5410200"/>
            <a:ext cx="5334000" cy="977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3886200" algn="r"/>
                <a:tab pos="4972050" algn="r"/>
              </a:tabLst>
              <a:defRPr b="1">
                <a:solidFill>
                  <a:schemeClr val="folHlink"/>
                </a:solidFill>
                <a:latin typeface="Comic Sans MS" panose="030F0702030302020204" pitchFamily="66" charset="0"/>
              </a:defRPr>
            </a:lvl1pPr>
            <a:lvl2pPr marL="742950" indent="-285750">
              <a:tabLst>
                <a:tab pos="3886200" algn="r"/>
                <a:tab pos="4972050" algn="r"/>
              </a:tabLst>
              <a:defRPr b="1">
                <a:solidFill>
                  <a:schemeClr val="folHlink"/>
                </a:solidFill>
                <a:latin typeface="Comic Sans MS" panose="030F0702030302020204" pitchFamily="66" charset="0"/>
              </a:defRPr>
            </a:lvl2pPr>
            <a:lvl3pPr marL="1143000" indent="-228600">
              <a:tabLst>
                <a:tab pos="3886200" algn="r"/>
                <a:tab pos="4972050" algn="r"/>
              </a:tabLst>
              <a:defRPr b="1">
                <a:solidFill>
                  <a:schemeClr val="folHlink"/>
                </a:solidFill>
                <a:latin typeface="Comic Sans MS" panose="030F0702030302020204" pitchFamily="66" charset="0"/>
              </a:defRPr>
            </a:lvl3pPr>
            <a:lvl4pPr marL="1600200" indent="-228600">
              <a:tabLst>
                <a:tab pos="3886200" algn="r"/>
                <a:tab pos="4972050" algn="r"/>
              </a:tabLst>
              <a:defRPr b="1">
                <a:solidFill>
                  <a:schemeClr val="folHlink"/>
                </a:solidFill>
                <a:latin typeface="Comic Sans MS" panose="030F0702030302020204" pitchFamily="66" charset="0"/>
              </a:defRPr>
            </a:lvl4pPr>
            <a:lvl5pPr marL="2057400" indent="-228600">
              <a:tabLst>
                <a:tab pos="3886200" algn="r"/>
                <a:tab pos="49720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3886200" algn="r"/>
                <a:tab pos="49720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3886200" algn="r"/>
                <a:tab pos="49720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3886200" algn="r"/>
                <a:tab pos="49720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3886200" algn="r"/>
                <a:tab pos="4972050" algn="r"/>
              </a:tabLst>
              <a:defRPr b="1">
                <a:solidFill>
                  <a:schemeClr val="folHlink"/>
                </a:solidFill>
                <a:latin typeface="Comic Sans MS" panose="030F0702030302020204" pitchFamily="66" charset="0"/>
              </a:defRPr>
            </a:lvl9pPr>
          </a:lstStyle>
          <a:p>
            <a:pPr algn="l">
              <a:lnSpc>
                <a:spcPct val="130000"/>
              </a:lnSpc>
              <a:spcBef>
                <a:spcPct val="30000"/>
              </a:spcBef>
            </a:pPr>
            <a:r>
              <a:rPr lang="en-US" altLang="en-US" sz="2000" b="0" dirty="0">
                <a:latin typeface="Liberation Sans" panose="020B0604020202020204"/>
              </a:rPr>
              <a:t>Call Option 	400</a:t>
            </a:r>
          </a:p>
          <a:p>
            <a:pPr algn="l">
              <a:lnSpc>
                <a:spcPct val="130000"/>
              </a:lnSpc>
              <a:spcBef>
                <a:spcPct val="30000"/>
              </a:spcBef>
            </a:pPr>
            <a:r>
              <a:rPr lang="en-US" altLang="en-US" sz="2000" b="0" dirty="0">
                <a:latin typeface="Liberation Sans" panose="020B0604020202020204"/>
              </a:rPr>
              <a:t>	Cash 		400</a:t>
            </a:r>
          </a:p>
        </p:txBody>
      </p:sp>
      <p:sp>
        <p:nvSpPr>
          <p:cNvPr id="79877" name="Text Box 7"/>
          <p:cNvSpPr txBox="1">
            <a:spLocks noChangeArrowheads="1"/>
          </p:cNvSpPr>
          <p:nvPr/>
        </p:nvSpPr>
        <p:spPr bwMode="auto">
          <a:xfrm>
            <a:off x="6934200" y="5546725"/>
            <a:ext cx="1447800" cy="769441"/>
          </a:xfrm>
          <a:prstGeom prst="rect">
            <a:avLst/>
          </a:prstGeom>
          <a:noFill/>
          <a:ln w="28575" cap="sq">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spcBef>
                <a:spcPct val="50000"/>
              </a:spcBef>
            </a:pPr>
            <a:r>
              <a:rPr lang="en-US" altLang="en-US" sz="2000" dirty="0">
                <a:solidFill>
                  <a:srgbClr val="CC0000"/>
                </a:solidFill>
                <a:latin typeface="Liberation Sans" panose="020B0604020202020204"/>
              </a:rPr>
              <a:t>Option Premium</a:t>
            </a:r>
          </a:p>
        </p:txBody>
      </p:sp>
      <p:sp>
        <p:nvSpPr>
          <p:cNvPr id="79879" name="Rectangle 9"/>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79880"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13510">
                                            <p:txEl>
                                              <p:pRg st="0" end="0"/>
                                            </p:txEl>
                                          </p:spTgt>
                                        </p:tgtEl>
                                        <p:attrNameLst>
                                          <p:attrName>style.visibility</p:attrName>
                                        </p:attrNameLst>
                                      </p:cBhvr>
                                      <p:to>
                                        <p:strVal val="visible"/>
                                      </p:to>
                                    </p:set>
                                    <p:animEffect transition="in" filter="wipe(left)">
                                      <p:cBhvr>
                                        <p:cTn id="7" dur="500"/>
                                        <p:tgtEl>
                                          <p:spTgt spid="18135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13510">
                                            <p:txEl>
                                              <p:pRg st="1" end="1"/>
                                            </p:txEl>
                                          </p:spTgt>
                                        </p:tgtEl>
                                        <p:attrNameLst>
                                          <p:attrName>style.visibility</p:attrName>
                                        </p:attrNameLst>
                                      </p:cBhvr>
                                      <p:to>
                                        <p:strVal val="visible"/>
                                      </p:to>
                                    </p:set>
                                    <p:animEffect transition="in" filter="wipe(left)">
                                      <p:cBhvr>
                                        <p:cTn id="12" dur="500"/>
                                        <p:tgtEl>
                                          <p:spTgt spid="18135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3510"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457200" y="1371600"/>
            <a:ext cx="8534400" cy="534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50000"/>
              </a:spcBef>
            </a:pPr>
            <a:r>
              <a:rPr lang="en-US" altLang="en-US" sz="2500" dirty="0">
                <a:solidFill>
                  <a:srgbClr val="CC0000"/>
                </a:solidFill>
                <a:latin typeface="Liberation Sans" panose="020B0604020202020204"/>
              </a:rPr>
              <a:t>Example of Derivative Financial Instrument-Speculation</a:t>
            </a:r>
          </a:p>
        </p:txBody>
      </p:sp>
      <p:sp>
        <p:nvSpPr>
          <p:cNvPr id="80899" name="Rectangle 5"/>
          <p:cNvSpPr>
            <a:spLocks noChangeArrowheads="1"/>
          </p:cNvSpPr>
          <p:nvPr/>
        </p:nvSpPr>
        <p:spPr bwMode="auto">
          <a:xfrm>
            <a:off x="685800" y="1981200"/>
            <a:ext cx="8077200" cy="4909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pPr>
            <a:r>
              <a:rPr lang="en-US" altLang="en-US" sz="2200" b="0" dirty="0">
                <a:latin typeface="Liberation Sans" panose="020B0604020202020204"/>
              </a:rPr>
              <a:t>The option premium consists of two amounts.</a:t>
            </a:r>
          </a:p>
        </p:txBody>
      </p:sp>
      <p:pic>
        <p:nvPicPr>
          <p:cNvPr id="809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95600"/>
            <a:ext cx="7458075" cy="1390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1" name="Text Box 8"/>
          <p:cNvSpPr txBox="1">
            <a:spLocks noChangeArrowheads="1"/>
          </p:cNvSpPr>
          <p:nvPr/>
        </p:nvSpPr>
        <p:spPr bwMode="auto">
          <a:xfrm>
            <a:off x="6939321" y="2414496"/>
            <a:ext cx="1899879"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17A-1</a:t>
            </a:r>
          </a:p>
          <a:p>
            <a:pPr algn="l"/>
            <a:r>
              <a:rPr lang="en-US" altLang="en-US" sz="1200" b="0" dirty="0">
                <a:solidFill>
                  <a:schemeClr val="tx1"/>
                </a:solidFill>
                <a:latin typeface="Liberation Sans" panose="020B0604020202020204"/>
              </a:rPr>
              <a:t>Option Premium </a:t>
            </a:r>
            <a:r>
              <a:rPr lang="en-US" altLang="en-US" sz="1200" b="0" dirty="0" smtClean="0">
                <a:solidFill>
                  <a:schemeClr val="tx1"/>
                </a:solidFill>
                <a:latin typeface="Liberation Sans" panose="020B0604020202020204"/>
              </a:rPr>
              <a:t>Formula</a:t>
            </a:r>
            <a:endParaRPr lang="en-US" altLang="en-US" sz="1200" b="0" dirty="0">
              <a:solidFill>
                <a:schemeClr val="tx1"/>
              </a:solidFill>
              <a:latin typeface="Liberation Sans" panose="020B0604020202020204"/>
            </a:endParaRPr>
          </a:p>
        </p:txBody>
      </p:sp>
      <p:sp>
        <p:nvSpPr>
          <p:cNvPr id="1811465" name="Rectangle 9"/>
          <p:cNvSpPr>
            <a:spLocks noChangeArrowheads="1"/>
          </p:cNvSpPr>
          <p:nvPr/>
        </p:nvSpPr>
        <p:spPr bwMode="auto">
          <a:xfrm>
            <a:off x="762000" y="4554538"/>
            <a:ext cx="7848600" cy="16097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5000"/>
              </a:lnSpc>
              <a:defRPr/>
            </a:pPr>
            <a:r>
              <a:rPr lang="en-US" sz="1900" dirty="0">
                <a:solidFill>
                  <a:schemeClr val="tx2">
                    <a:lumMod val="50000"/>
                  </a:schemeClr>
                </a:solidFill>
                <a:latin typeface="Liberation Sans" panose="020B0604020202020204"/>
              </a:rPr>
              <a:t>Intrinsic value </a:t>
            </a:r>
            <a:r>
              <a:rPr lang="en-US" sz="1900" b="0" dirty="0">
                <a:latin typeface="Liberation Sans" panose="020B0604020202020204"/>
              </a:rPr>
              <a:t>is the difference between the market price and the preset strike price at any point in time. It represents the amount realized by the option holder, if exercising the option immediately. On January 2, </a:t>
            </a:r>
            <a:r>
              <a:rPr lang="en-US" sz="1900" b="0" dirty="0" smtClean="0">
                <a:latin typeface="Liberation Sans" panose="020B0604020202020204"/>
              </a:rPr>
              <a:t>2017, </a:t>
            </a:r>
            <a:r>
              <a:rPr lang="en-US" sz="1900" b="0" dirty="0">
                <a:latin typeface="Liberation Sans" panose="020B0604020202020204"/>
              </a:rPr>
              <a:t>the intrinsic value is zero because the market price equals the preset strike price.</a:t>
            </a:r>
          </a:p>
        </p:txBody>
      </p:sp>
      <p:sp>
        <p:nvSpPr>
          <p:cNvPr id="1811466" name="Line 10"/>
          <p:cNvSpPr>
            <a:spLocks noChangeShapeType="1"/>
          </p:cNvSpPr>
          <p:nvPr/>
        </p:nvSpPr>
        <p:spPr bwMode="auto">
          <a:xfrm>
            <a:off x="4495800" y="4038600"/>
            <a:ext cx="0" cy="457200"/>
          </a:xfrm>
          <a:prstGeom prst="line">
            <a:avLst/>
          </a:prstGeom>
          <a:noFill/>
          <a:ln w="28575" cap="sq">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0905" name="Rectangle 13"/>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80906"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1"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11466"/>
                                        </p:tgtEl>
                                        <p:attrNameLst>
                                          <p:attrName>style.visibility</p:attrName>
                                        </p:attrNameLst>
                                      </p:cBhvr>
                                      <p:to>
                                        <p:strVal val="visible"/>
                                      </p:to>
                                    </p:set>
                                    <p:animEffect transition="in" filter="wipe(up)">
                                      <p:cBhvr>
                                        <p:cTn id="7" dur="500"/>
                                        <p:tgtEl>
                                          <p:spTgt spid="181146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11465"/>
                                        </p:tgtEl>
                                        <p:attrNameLst>
                                          <p:attrName>style.visibility</p:attrName>
                                        </p:attrNameLst>
                                      </p:cBhvr>
                                      <p:to>
                                        <p:strVal val="visible"/>
                                      </p:to>
                                    </p:set>
                                    <p:animEffect transition="in" filter="wipe(up)">
                                      <p:cBhvr>
                                        <p:cTn id="11" dur="500"/>
                                        <p:tgtEl>
                                          <p:spTgt spid="1811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146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457200" y="1371600"/>
            <a:ext cx="8534400" cy="501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50000"/>
              </a:spcBef>
            </a:pPr>
            <a:r>
              <a:rPr lang="en-US" altLang="en-US" sz="2500" dirty="0">
                <a:solidFill>
                  <a:srgbClr val="CC0000"/>
                </a:solidFill>
                <a:latin typeface="Liberation Sans" panose="020B0604020202020204"/>
              </a:rPr>
              <a:t>Example of Derivative Financial Instrument-Speculation</a:t>
            </a:r>
          </a:p>
        </p:txBody>
      </p:sp>
      <p:sp>
        <p:nvSpPr>
          <p:cNvPr id="81923" name="Rectangle 5"/>
          <p:cNvSpPr>
            <a:spLocks noChangeArrowheads="1"/>
          </p:cNvSpPr>
          <p:nvPr/>
        </p:nvSpPr>
        <p:spPr bwMode="auto">
          <a:xfrm>
            <a:off x="685800" y="1981200"/>
            <a:ext cx="8077200" cy="4909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pPr>
            <a:r>
              <a:rPr lang="en-US" altLang="en-US" sz="2200" b="0" dirty="0">
                <a:latin typeface="Liberation Sans" panose="020B0604020202020204"/>
              </a:rPr>
              <a:t>The option premium consists of two amounts.</a:t>
            </a:r>
          </a:p>
        </p:txBody>
      </p:sp>
      <p:pic>
        <p:nvPicPr>
          <p:cNvPr id="819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95600"/>
            <a:ext cx="7458075" cy="1390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0" name="Rectangle 8"/>
          <p:cNvSpPr>
            <a:spLocks noChangeArrowheads="1"/>
          </p:cNvSpPr>
          <p:nvPr/>
        </p:nvSpPr>
        <p:spPr bwMode="auto">
          <a:xfrm>
            <a:off x="762000" y="4554538"/>
            <a:ext cx="7848600" cy="16273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5000"/>
              </a:lnSpc>
              <a:defRPr/>
            </a:pPr>
            <a:r>
              <a:rPr lang="en-US" sz="1900" dirty="0">
                <a:solidFill>
                  <a:schemeClr val="tx2">
                    <a:lumMod val="50000"/>
                  </a:schemeClr>
                </a:solidFill>
                <a:latin typeface="Liberation Sans" panose="020B0604020202020204"/>
              </a:rPr>
              <a:t>Time value</a:t>
            </a:r>
            <a:r>
              <a:rPr lang="en-US" sz="1900" b="0" dirty="0">
                <a:solidFill>
                  <a:schemeClr val="tx2">
                    <a:lumMod val="50000"/>
                  </a:schemeClr>
                </a:solidFill>
                <a:latin typeface="Liberation Sans" panose="020B0604020202020204"/>
              </a:rPr>
              <a:t> </a:t>
            </a:r>
            <a:r>
              <a:rPr lang="en-US" sz="1900" b="0" dirty="0">
                <a:latin typeface="Liberation Sans" panose="020B0604020202020204"/>
              </a:rPr>
              <a:t>refers to the option’s value over and above its intrinsic value. Time value reflects the possibility that the option has a fair value greater than zero. How? Because there is some expectation that the price of Laredo shares will increase above the strike price during the option term. As indicated, the time value for the option is $400.</a:t>
            </a:r>
          </a:p>
        </p:txBody>
      </p:sp>
      <p:sp>
        <p:nvSpPr>
          <p:cNvPr id="1815561" name="Line 9"/>
          <p:cNvSpPr>
            <a:spLocks noChangeShapeType="1"/>
          </p:cNvSpPr>
          <p:nvPr/>
        </p:nvSpPr>
        <p:spPr bwMode="auto">
          <a:xfrm>
            <a:off x="6934200" y="4038600"/>
            <a:ext cx="0" cy="457200"/>
          </a:xfrm>
          <a:prstGeom prst="line">
            <a:avLst/>
          </a:prstGeom>
          <a:noFill/>
          <a:ln w="28575" cap="sq">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1929" name="Rectangle 12"/>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81930"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1"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
        <p:nvSpPr>
          <p:cNvPr id="12" name="Text Box 8"/>
          <p:cNvSpPr txBox="1">
            <a:spLocks noChangeArrowheads="1"/>
          </p:cNvSpPr>
          <p:nvPr/>
        </p:nvSpPr>
        <p:spPr bwMode="auto">
          <a:xfrm>
            <a:off x="6939321" y="2414496"/>
            <a:ext cx="1899879"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smtClean="0">
                <a:solidFill>
                  <a:srgbClr val="006600"/>
                </a:solidFill>
                <a:latin typeface="Liberation Sans" panose="020B0604020202020204"/>
              </a:rPr>
              <a:t>ILLUSTRATION 17A-1</a:t>
            </a:r>
          </a:p>
          <a:p>
            <a:pPr algn="l"/>
            <a:r>
              <a:rPr lang="en-US" altLang="en-US" sz="1200" b="0" dirty="0">
                <a:solidFill>
                  <a:schemeClr val="tx1"/>
                </a:solidFill>
                <a:latin typeface="Liberation Sans" panose="020B0604020202020204"/>
              </a:rPr>
              <a:t>Option Premium </a:t>
            </a:r>
            <a:r>
              <a:rPr lang="en-US" altLang="en-US" sz="1200" b="0" dirty="0" smtClean="0">
                <a:solidFill>
                  <a:schemeClr val="tx1"/>
                </a:solidFill>
                <a:latin typeface="Liberation Sans" panose="020B0604020202020204"/>
              </a:rPr>
              <a:t>Formula</a:t>
            </a:r>
            <a:endParaRPr lang="en-US" altLang="en-US" sz="1200" b="0" dirty="0">
              <a:solidFill>
                <a:schemeClr val="tx1"/>
              </a:solidFill>
              <a:latin typeface="Liberation Sans" panose="020B0604020202020204"/>
            </a:endParaRPr>
          </a:p>
        </p:txBody>
      </p:sp>
    </p:spTree>
  </p:cSld>
  <p:clrMapOvr>
    <a:masterClrMapping/>
  </p:clrMapOvr>
  <p:transition>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9349" y="2010859"/>
            <a:ext cx="8565302" cy="1113341"/>
          </a:xfrm>
          <a:prstGeom prst="rect">
            <a:avLst/>
          </a:prstGeom>
        </p:spPr>
      </p:pic>
      <p:sp>
        <p:nvSpPr>
          <p:cNvPr id="82946" name="Rectangle 5"/>
          <p:cNvSpPr>
            <a:spLocks noChangeArrowheads="1"/>
          </p:cNvSpPr>
          <p:nvPr/>
        </p:nvSpPr>
        <p:spPr bwMode="auto">
          <a:xfrm>
            <a:off x="533400" y="1371600"/>
            <a:ext cx="8077200" cy="4909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pPr>
            <a:r>
              <a:rPr lang="en-US" altLang="en-US" sz="2200" b="0" dirty="0">
                <a:latin typeface="Liberation Sans" panose="020B0604020202020204"/>
              </a:rPr>
              <a:t>Additional data available with respect to the call option:</a:t>
            </a:r>
          </a:p>
        </p:txBody>
      </p:sp>
      <p:sp>
        <p:nvSpPr>
          <p:cNvPr id="82947" name="Rectangle 11"/>
          <p:cNvSpPr>
            <a:spLocks noChangeArrowheads="1"/>
          </p:cNvSpPr>
          <p:nvPr/>
        </p:nvSpPr>
        <p:spPr bwMode="auto">
          <a:xfrm>
            <a:off x="533400" y="3248025"/>
            <a:ext cx="8305800" cy="2695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40000"/>
              </a:lnSpc>
              <a:spcBef>
                <a:spcPct val="25000"/>
              </a:spcBef>
            </a:pPr>
            <a:r>
              <a:rPr lang="en-US" altLang="en-US" sz="2000" b="0" dirty="0">
                <a:latin typeface="Liberation Sans" panose="020B0604020202020204"/>
              </a:rPr>
              <a:t>On </a:t>
            </a:r>
            <a:r>
              <a:rPr lang="en-US" altLang="en-US" sz="2000" dirty="0">
                <a:latin typeface="Liberation Sans" panose="020B0604020202020204"/>
              </a:rPr>
              <a:t>March 31, </a:t>
            </a:r>
            <a:r>
              <a:rPr lang="en-US" altLang="en-US" sz="2000" dirty="0" smtClean="0">
                <a:latin typeface="Liberation Sans" panose="020B0604020202020204"/>
              </a:rPr>
              <a:t>2017</a:t>
            </a:r>
            <a:r>
              <a:rPr lang="en-US" altLang="en-US" sz="2000" b="0" dirty="0" smtClean="0">
                <a:latin typeface="Liberation Sans" panose="020B0604020202020204"/>
              </a:rPr>
              <a:t>, </a:t>
            </a:r>
            <a:r>
              <a:rPr lang="en-US" altLang="en-US" sz="2000" b="0" dirty="0">
                <a:latin typeface="Liberation Sans" panose="020B0604020202020204"/>
              </a:rPr>
              <a:t>the price of Laredo shares increases to $120 per share. The intrinsic value of the call option contract is now $20,000. That is, the company can exercise the call option and purchase 1,000 shares from Baird Investment for $100 per share. It can then sell the shares in the market for $120 per share. This gives the company a gain on the option contract of </a:t>
            </a:r>
            <a:r>
              <a:rPr lang="en-US" altLang="en-US" sz="2000" b="0" dirty="0" smtClean="0">
                <a:latin typeface="Liberation Sans" panose="020B0604020202020204"/>
              </a:rPr>
              <a:t>________.</a:t>
            </a:r>
            <a:endParaRPr lang="en-US" altLang="en-US" sz="2000" b="0" dirty="0">
              <a:latin typeface="Liberation Sans" panose="020B0604020202020204"/>
            </a:endParaRPr>
          </a:p>
        </p:txBody>
      </p:sp>
      <p:sp>
        <p:nvSpPr>
          <p:cNvPr id="1817612" name="Text Box 12"/>
          <p:cNvSpPr txBox="1">
            <a:spLocks noChangeArrowheads="1"/>
          </p:cNvSpPr>
          <p:nvPr/>
        </p:nvSpPr>
        <p:spPr bwMode="auto">
          <a:xfrm>
            <a:off x="3200400" y="5440080"/>
            <a:ext cx="1447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dirty="0">
                <a:solidFill>
                  <a:srgbClr val="CC0000"/>
                </a:solidFill>
                <a:latin typeface="Liberation Sans" panose="020B0604020202020204"/>
              </a:rPr>
              <a:t>$20,000</a:t>
            </a:r>
          </a:p>
        </p:txBody>
      </p:sp>
      <p:sp>
        <p:nvSpPr>
          <p:cNvPr id="1817613" name="Rectangle 13"/>
          <p:cNvSpPr>
            <a:spLocks noChangeArrowheads="1"/>
          </p:cNvSpPr>
          <p:nvPr/>
        </p:nvSpPr>
        <p:spPr bwMode="auto">
          <a:xfrm>
            <a:off x="5715000" y="5699125"/>
            <a:ext cx="2971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25000"/>
              </a:spcBef>
            </a:pPr>
            <a:r>
              <a:rPr lang="en-US" altLang="en-US" sz="2000" b="0" dirty="0">
                <a:latin typeface="Liberation Sans" panose="020B0604020202020204"/>
              </a:rPr>
              <a:t>($120,000 - $100,000)</a:t>
            </a:r>
          </a:p>
        </p:txBody>
      </p:sp>
      <p:sp>
        <p:nvSpPr>
          <p:cNvPr id="82951" name="Rectangle 16"/>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82953"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17612"/>
                                        </p:tgtEl>
                                        <p:attrNameLst>
                                          <p:attrName>style.visibility</p:attrName>
                                        </p:attrNameLst>
                                      </p:cBhvr>
                                      <p:to>
                                        <p:strVal val="visible"/>
                                      </p:to>
                                    </p:set>
                                    <p:animEffect transition="in" filter="wipe(left)">
                                      <p:cBhvr>
                                        <p:cTn id="7" dur="500"/>
                                        <p:tgtEl>
                                          <p:spTgt spid="181761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17613"/>
                                        </p:tgtEl>
                                        <p:attrNameLst>
                                          <p:attrName>style.visibility</p:attrName>
                                        </p:attrNameLst>
                                      </p:cBhvr>
                                      <p:to>
                                        <p:strVal val="visible"/>
                                      </p:to>
                                    </p:set>
                                    <p:animEffect transition="in" filter="wipe(up)">
                                      <p:cBhvr>
                                        <p:cTn id="11" dur="500"/>
                                        <p:tgtEl>
                                          <p:spTgt spid="1817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7612" grpId="0"/>
      <p:bldP spid="18176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609600" y="1371600"/>
            <a:ext cx="8001000" cy="2774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dirty="0">
                <a:solidFill>
                  <a:schemeClr val="tx1"/>
                </a:solidFill>
                <a:latin typeface="Liberation Sans" panose="020B0604020202020204"/>
              </a:rPr>
              <a:t>Illustration:</a:t>
            </a:r>
            <a:r>
              <a:rPr lang="en-US" altLang="en-US" sz="2100" b="0" dirty="0">
                <a:solidFill>
                  <a:schemeClr val="tx1"/>
                </a:solidFill>
                <a:latin typeface="Liberation Sans" panose="020B0604020202020204"/>
              </a:rPr>
              <a:t> </a:t>
            </a:r>
            <a:r>
              <a:rPr lang="en-US" altLang="en-US" sz="2100" b="0" dirty="0" smtClean="0">
                <a:solidFill>
                  <a:schemeClr val="tx1"/>
                </a:solidFill>
                <a:latin typeface="Liberation Sans" panose="020B0604020202020204"/>
              </a:rPr>
              <a:t>Z-Smith </a:t>
            </a:r>
            <a:r>
              <a:rPr lang="en-US" altLang="en-US" sz="2100" b="0" dirty="0">
                <a:solidFill>
                  <a:schemeClr val="tx1"/>
                </a:solidFill>
                <a:latin typeface="Liberation Sans" panose="020B0604020202020204"/>
              </a:rPr>
              <a:t>Company purchased $100,000 of 8 percent bonds of Bush Corporation on January 1, </a:t>
            </a:r>
            <a:r>
              <a:rPr lang="en-US" altLang="en-US" sz="2100" b="0" dirty="0" smtClean="0">
                <a:solidFill>
                  <a:schemeClr val="tx1"/>
                </a:solidFill>
                <a:latin typeface="Liberation Sans" panose="020B0604020202020204"/>
              </a:rPr>
              <a:t>2016, </a:t>
            </a:r>
            <a:r>
              <a:rPr lang="en-US" altLang="en-US" sz="2100" b="0" dirty="0">
                <a:solidFill>
                  <a:schemeClr val="tx1"/>
                </a:solidFill>
                <a:latin typeface="Liberation Sans" panose="020B0604020202020204"/>
              </a:rPr>
              <a:t>at a discount, paying $92,278. The bonds mature January 1, </a:t>
            </a:r>
            <a:r>
              <a:rPr lang="en-US" altLang="en-US" sz="2100" b="0" dirty="0" smtClean="0">
                <a:solidFill>
                  <a:schemeClr val="tx1"/>
                </a:solidFill>
                <a:latin typeface="Liberation Sans" panose="020B0604020202020204"/>
              </a:rPr>
              <a:t>2021 and </a:t>
            </a:r>
            <a:r>
              <a:rPr lang="en-US" altLang="en-US" sz="2100" b="0" dirty="0">
                <a:solidFill>
                  <a:schemeClr val="tx1"/>
                </a:solidFill>
                <a:latin typeface="Liberation Sans" panose="020B0604020202020204"/>
              </a:rPr>
              <a:t>yield 10%; interest is payable each July 1 and January 1.  Z-Smith records the investment as follows:</a:t>
            </a:r>
          </a:p>
          <a:p>
            <a:pPr algn="l">
              <a:lnSpc>
                <a:spcPct val="130000"/>
              </a:lnSpc>
              <a:spcBef>
                <a:spcPct val="50000"/>
              </a:spcBef>
            </a:pPr>
            <a:r>
              <a:rPr lang="en-US" altLang="en-US" sz="2100" dirty="0">
                <a:solidFill>
                  <a:schemeClr val="tx1"/>
                </a:solidFill>
                <a:latin typeface="Liberation Sans" panose="020B0604020202020204"/>
              </a:rPr>
              <a:t>January 1, </a:t>
            </a:r>
            <a:r>
              <a:rPr lang="en-US" altLang="en-US" sz="2100" dirty="0" smtClean="0">
                <a:solidFill>
                  <a:schemeClr val="tx1"/>
                </a:solidFill>
                <a:latin typeface="Liberation Sans" panose="020B0604020202020204"/>
              </a:rPr>
              <a:t>2016</a:t>
            </a:r>
            <a:endParaRPr lang="en-US" altLang="en-US" sz="2100" dirty="0">
              <a:solidFill>
                <a:schemeClr val="tx1"/>
              </a:solidFill>
              <a:latin typeface="Liberation Sans" panose="020B0604020202020204"/>
            </a:endParaRPr>
          </a:p>
        </p:txBody>
      </p:sp>
      <p:sp>
        <p:nvSpPr>
          <p:cNvPr id="1624075" name="Rectangle 11"/>
          <p:cNvSpPr>
            <a:spLocks noChangeArrowheads="1"/>
          </p:cNvSpPr>
          <p:nvPr/>
        </p:nvSpPr>
        <p:spPr bwMode="auto">
          <a:xfrm>
            <a:off x="609600" y="4267200"/>
            <a:ext cx="7924800" cy="9448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914400" algn="l"/>
                <a:tab pos="5949950" algn="r"/>
                <a:tab pos="7315200" algn="r"/>
              </a:tabLst>
              <a:defRPr b="1">
                <a:solidFill>
                  <a:schemeClr val="folHlink"/>
                </a:solidFill>
                <a:latin typeface="Comic Sans MS" panose="030F0702030302020204" pitchFamily="66" charset="0"/>
              </a:defRPr>
            </a:lvl1pPr>
            <a:lvl2pPr marL="742950" indent="-285750">
              <a:tabLst>
                <a:tab pos="457200" algn="l"/>
                <a:tab pos="914400" algn="l"/>
                <a:tab pos="5949950" algn="r"/>
                <a:tab pos="7315200" algn="r"/>
              </a:tabLst>
              <a:defRPr b="1">
                <a:solidFill>
                  <a:schemeClr val="folHlink"/>
                </a:solidFill>
                <a:latin typeface="Comic Sans MS" panose="030F0702030302020204" pitchFamily="66" charset="0"/>
              </a:defRPr>
            </a:lvl2pPr>
            <a:lvl3pPr marL="1143000" indent="-228600">
              <a:tabLst>
                <a:tab pos="457200" algn="l"/>
                <a:tab pos="914400" algn="l"/>
                <a:tab pos="5949950" algn="r"/>
                <a:tab pos="7315200" algn="r"/>
              </a:tabLst>
              <a:defRPr b="1">
                <a:solidFill>
                  <a:schemeClr val="folHlink"/>
                </a:solidFill>
                <a:latin typeface="Comic Sans MS" panose="030F0702030302020204" pitchFamily="66" charset="0"/>
              </a:defRPr>
            </a:lvl3pPr>
            <a:lvl4pPr marL="1600200" indent="-228600">
              <a:tabLst>
                <a:tab pos="457200" algn="l"/>
                <a:tab pos="914400" algn="l"/>
                <a:tab pos="5949950" algn="r"/>
                <a:tab pos="7315200" algn="r"/>
              </a:tabLst>
              <a:defRPr b="1">
                <a:solidFill>
                  <a:schemeClr val="folHlink"/>
                </a:solidFill>
                <a:latin typeface="Comic Sans MS" panose="030F0702030302020204" pitchFamily="66" charset="0"/>
              </a:defRPr>
            </a:lvl4pPr>
            <a:lvl5pPr marL="2057400" indent="-228600">
              <a:tabLst>
                <a:tab pos="457200" algn="l"/>
                <a:tab pos="914400" algn="l"/>
                <a:tab pos="5949950" algn="r"/>
                <a:tab pos="73152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457200" algn="l"/>
                <a:tab pos="914400" algn="l"/>
                <a:tab pos="5949950" algn="r"/>
                <a:tab pos="7315200" algn="r"/>
              </a:tabLst>
              <a:defRPr b="1">
                <a:solidFill>
                  <a:schemeClr val="folHlink"/>
                </a:solidFill>
                <a:latin typeface="Comic Sans MS" panose="030F0702030302020204" pitchFamily="66" charset="0"/>
              </a:defRPr>
            </a:lvl9pPr>
          </a:lstStyle>
          <a:p>
            <a:pPr algn="l">
              <a:lnSpc>
                <a:spcPct val="120000"/>
              </a:lnSpc>
              <a:spcBef>
                <a:spcPts val="600"/>
              </a:spcBef>
            </a:pPr>
            <a:r>
              <a:rPr lang="en-US" altLang="en-US" sz="2100" b="0" dirty="0">
                <a:latin typeface="Liberation Sans" panose="020B0604020202020204"/>
              </a:rPr>
              <a:t>	Debt Investments 	92,278</a:t>
            </a:r>
          </a:p>
          <a:p>
            <a:pPr algn="l">
              <a:lnSpc>
                <a:spcPct val="120000"/>
              </a:lnSpc>
              <a:spcBef>
                <a:spcPts val="600"/>
              </a:spcBef>
            </a:pPr>
            <a:r>
              <a:rPr lang="en-US" altLang="en-US" sz="2100" b="0" dirty="0">
                <a:latin typeface="Liberation Sans" panose="020B0604020202020204"/>
              </a:rPr>
              <a:t>		Cash 		92,278</a:t>
            </a:r>
          </a:p>
        </p:txBody>
      </p:sp>
      <p:sp>
        <p:nvSpPr>
          <p:cNvPr id="1624078" name="Rectangle 14"/>
          <p:cNvSpPr>
            <a:spLocks noChangeArrowheads="1"/>
          </p:cNvSpPr>
          <p:nvPr/>
        </p:nvSpPr>
        <p:spPr bwMode="auto">
          <a:xfrm>
            <a:off x="609600" y="381000"/>
            <a:ext cx="83820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Held-to-Maturity </a:t>
            </a:r>
            <a:r>
              <a:rPr lang="en-US" sz="3200" dirty="0" smtClean="0">
                <a:solidFill>
                  <a:srgbClr val="CC0000"/>
                </a:solidFill>
                <a:latin typeface="Liberation Sans" panose="020B0604020202020204"/>
              </a:rPr>
              <a:t>Securities (Amortized Cost)</a:t>
            </a:r>
            <a:endParaRPr lang="en-US" sz="3200" dirty="0">
              <a:solidFill>
                <a:srgbClr val="CC0000"/>
              </a:solidFill>
              <a:latin typeface="Liberation Sans" panose="020B0604020202020204"/>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27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1</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24075">
                                            <p:txEl>
                                              <p:pRg st="0" end="0"/>
                                            </p:txEl>
                                          </p:spTgt>
                                        </p:tgtEl>
                                        <p:attrNameLst>
                                          <p:attrName>style.visibility</p:attrName>
                                        </p:attrNameLst>
                                      </p:cBhvr>
                                      <p:to>
                                        <p:strVal val="visible"/>
                                      </p:to>
                                    </p:set>
                                    <p:animEffect transition="in" filter="wipe(left)">
                                      <p:cBhvr>
                                        <p:cTn id="7" dur="500"/>
                                        <p:tgtEl>
                                          <p:spTgt spid="1624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24075">
                                            <p:txEl>
                                              <p:pRg st="1" end="1"/>
                                            </p:txEl>
                                          </p:spTgt>
                                        </p:tgtEl>
                                        <p:attrNameLst>
                                          <p:attrName>style.visibility</p:attrName>
                                        </p:attrNameLst>
                                      </p:cBhvr>
                                      <p:to>
                                        <p:strVal val="visible"/>
                                      </p:to>
                                    </p:set>
                                    <p:animEffect transition="in" filter="wipe(left)">
                                      <p:cBhvr>
                                        <p:cTn id="12" dur="500"/>
                                        <p:tgtEl>
                                          <p:spTgt spid="1624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407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533400" y="1371600"/>
            <a:ext cx="8077200" cy="8925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pPr>
            <a:r>
              <a:rPr lang="en-US" altLang="en-US" sz="2000" b="0" dirty="0">
                <a:latin typeface="Liberation Sans" panose="020B0604020202020204"/>
              </a:rPr>
              <a:t>On </a:t>
            </a:r>
            <a:r>
              <a:rPr lang="en-US" altLang="en-US" sz="2000" dirty="0">
                <a:latin typeface="Liberation Sans" panose="020B0604020202020204"/>
              </a:rPr>
              <a:t>March 31, </a:t>
            </a:r>
            <a:r>
              <a:rPr lang="en-US" altLang="en-US" sz="2000" dirty="0" smtClean="0">
                <a:latin typeface="Liberation Sans" panose="020B0604020202020204"/>
              </a:rPr>
              <a:t>2017</a:t>
            </a:r>
            <a:r>
              <a:rPr lang="en-US" altLang="en-US" sz="2000" b="0" dirty="0" smtClean="0">
                <a:latin typeface="Liberation Sans" panose="020B0604020202020204"/>
              </a:rPr>
              <a:t>, </a:t>
            </a:r>
            <a:r>
              <a:rPr lang="en-US" altLang="en-US" sz="2000" b="0" dirty="0">
                <a:latin typeface="Liberation Sans" panose="020B0604020202020204"/>
              </a:rPr>
              <a:t>it records the increase in the intrinsic value of the option as follows.</a:t>
            </a:r>
          </a:p>
        </p:txBody>
      </p:sp>
      <p:sp>
        <p:nvSpPr>
          <p:cNvPr id="1819657" name="Rectangle 9"/>
          <p:cNvSpPr>
            <a:spLocks noChangeArrowheads="1"/>
          </p:cNvSpPr>
          <p:nvPr/>
        </p:nvSpPr>
        <p:spPr bwMode="auto">
          <a:xfrm>
            <a:off x="914400" y="2451100"/>
            <a:ext cx="7848600" cy="977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346825" algn="r"/>
                <a:tab pos="7486650" algn="r"/>
              </a:tabLst>
              <a:defRPr b="1">
                <a:solidFill>
                  <a:schemeClr val="folHlink"/>
                </a:solidFill>
                <a:latin typeface="Comic Sans MS" panose="030F0702030302020204" pitchFamily="66" charset="0"/>
              </a:defRPr>
            </a:lvl1pPr>
            <a:lvl2pPr marL="742950" indent="-285750">
              <a:tabLst>
                <a:tab pos="6346825" algn="r"/>
                <a:tab pos="7486650" algn="r"/>
              </a:tabLst>
              <a:defRPr b="1">
                <a:solidFill>
                  <a:schemeClr val="folHlink"/>
                </a:solidFill>
                <a:latin typeface="Comic Sans MS" panose="030F0702030302020204" pitchFamily="66" charset="0"/>
              </a:defRPr>
            </a:lvl2pPr>
            <a:lvl3pPr marL="1143000" indent="-228600">
              <a:tabLst>
                <a:tab pos="6346825" algn="r"/>
                <a:tab pos="7486650" algn="r"/>
              </a:tabLst>
              <a:defRPr b="1">
                <a:solidFill>
                  <a:schemeClr val="folHlink"/>
                </a:solidFill>
                <a:latin typeface="Comic Sans MS" panose="030F0702030302020204" pitchFamily="66" charset="0"/>
              </a:defRPr>
            </a:lvl3pPr>
            <a:lvl4pPr marL="1600200" indent="-228600">
              <a:tabLst>
                <a:tab pos="6346825" algn="r"/>
                <a:tab pos="7486650" algn="r"/>
              </a:tabLst>
              <a:defRPr b="1">
                <a:solidFill>
                  <a:schemeClr val="folHlink"/>
                </a:solidFill>
                <a:latin typeface="Comic Sans MS" panose="030F0702030302020204" pitchFamily="66" charset="0"/>
              </a:defRPr>
            </a:lvl4pPr>
            <a:lvl5pPr marL="2057400" indent="-228600">
              <a:tabLst>
                <a:tab pos="6346825" algn="r"/>
                <a:tab pos="74866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346825" algn="r"/>
                <a:tab pos="74866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346825" algn="r"/>
                <a:tab pos="74866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346825" algn="r"/>
                <a:tab pos="74866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346825" algn="r"/>
                <a:tab pos="7486650" algn="r"/>
              </a:tabLst>
              <a:defRPr b="1">
                <a:solidFill>
                  <a:schemeClr val="folHlink"/>
                </a:solidFill>
                <a:latin typeface="Comic Sans MS" panose="030F0702030302020204" pitchFamily="66" charset="0"/>
              </a:defRPr>
            </a:lvl9pPr>
          </a:lstStyle>
          <a:p>
            <a:pPr algn="l">
              <a:lnSpc>
                <a:spcPct val="130000"/>
              </a:lnSpc>
              <a:spcBef>
                <a:spcPct val="30000"/>
              </a:spcBef>
            </a:pPr>
            <a:r>
              <a:rPr lang="en-US" altLang="en-US" sz="2000" b="0" dirty="0">
                <a:latin typeface="Liberation Sans" panose="020B0604020202020204"/>
              </a:rPr>
              <a:t>Call Option 	20,000</a:t>
            </a:r>
          </a:p>
          <a:p>
            <a:pPr algn="l">
              <a:lnSpc>
                <a:spcPct val="130000"/>
              </a:lnSpc>
              <a:spcBef>
                <a:spcPct val="30000"/>
              </a:spcBef>
            </a:pPr>
            <a:r>
              <a:rPr lang="en-US" altLang="en-US" sz="2000" b="0" dirty="0">
                <a:latin typeface="Liberation Sans" panose="020B0604020202020204"/>
              </a:rPr>
              <a:t>	Unrealized Holding Gain or Loss—Income 		20,000</a:t>
            </a:r>
          </a:p>
        </p:txBody>
      </p:sp>
      <p:sp>
        <p:nvSpPr>
          <p:cNvPr id="83972" name="Rectangle 10"/>
          <p:cNvSpPr>
            <a:spLocks noChangeArrowheads="1"/>
          </p:cNvSpPr>
          <p:nvPr/>
        </p:nvSpPr>
        <p:spPr bwMode="auto">
          <a:xfrm>
            <a:off x="533400" y="3698875"/>
            <a:ext cx="8305800" cy="1292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pPr>
            <a:r>
              <a:rPr lang="en-US" altLang="en-US" sz="2000" b="0" dirty="0">
                <a:latin typeface="Liberation Sans" panose="020B0604020202020204"/>
              </a:rPr>
              <a:t>A market appraisal indicates that the time value of the option at </a:t>
            </a:r>
            <a:r>
              <a:rPr lang="en-US" altLang="en-US" sz="2000" dirty="0">
                <a:latin typeface="Liberation Sans" panose="020B0604020202020204"/>
              </a:rPr>
              <a:t>March 31, </a:t>
            </a:r>
            <a:r>
              <a:rPr lang="en-US" altLang="en-US" sz="2000" dirty="0" smtClean="0">
                <a:latin typeface="Liberation Sans" panose="020B0604020202020204"/>
              </a:rPr>
              <a:t>2017</a:t>
            </a:r>
            <a:r>
              <a:rPr lang="en-US" altLang="en-US" sz="2000" b="0" dirty="0" smtClean="0">
                <a:latin typeface="Liberation Sans" panose="020B0604020202020204"/>
              </a:rPr>
              <a:t>, </a:t>
            </a:r>
            <a:r>
              <a:rPr lang="en-US" altLang="en-US" sz="2000" b="0" dirty="0">
                <a:latin typeface="Liberation Sans" panose="020B0604020202020204"/>
              </a:rPr>
              <a:t>is $100.  The company records this change in value of the option as follows.</a:t>
            </a:r>
          </a:p>
        </p:txBody>
      </p:sp>
      <p:sp>
        <p:nvSpPr>
          <p:cNvPr id="1819659" name="Rectangle 11"/>
          <p:cNvSpPr>
            <a:spLocks noChangeArrowheads="1"/>
          </p:cNvSpPr>
          <p:nvPr/>
        </p:nvSpPr>
        <p:spPr bwMode="auto">
          <a:xfrm>
            <a:off x="914400" y="5186363"/>
            <a:ext cx="7848600" cy="977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343650" algn="r"/>
                <a:tab pos="7486650" algn="r"/>
              </a:tabLst>
              <a:defRPr b="1">
                <a:solidFill>
                  <a:schemeClr val="folHlink"/>
                </a:solidFill>
                <a:latin typeface="Comic Sans MS" panose="030F0702030302020204" pitchFamily="66" charset="0"/>
              </a:defRPr>
            </a:lvl1pPr>
            <a:lvl2pPr marL="742950" indent="-285750">
              <a:tabLst>
                <a:tab pos="6343650" algn="r"/>
                <a:tab pos="7486650" algn="r"/>
              </a:tabLst>
              <a:defRPr b="1">
                <a:solidFill>
                  <a:schemeClr val="folHlink"/>
                </a:solidFill>
                <a:latin typeface="Comic Sans MS" panose="030F0702030302020204" pitchFamily="66" charset="0"/>
              </a:defRPr>
            </a:lvl2pPr>
            <a:lvl3pPr marL="1143000" indent="-228600">
              <a:tabLst>
                <a:tab pos="6343650" algn="r"/>
                <a:tab pos="7486650" algn="r"/>
              </a:tabLst>
              <a:defRPr b="1">
                <a:solidFill>
                  <a:schemeClr val="folHlink"/>
                </a:solidFill>
                <a:latin typeface="Comic Sans MS" panose="030F0702030302020204" pitchFamily="66" charset="0"/>
              </a:defRPr>
            </a:lvl3pPr>
            <a:lvl4pPr marL="1600200" indent="-228600">
              <a:tabLst>
                <a:tab pos="6343650" algn="r"/>
                <a:tab pos="7486650" algn="r"/>
              </a:tabLst>
              <a:defRPr b="1">
                <a:solidFill>
                  <a:schemeClr val="folHlink"/>
                </a:solidFill>
                <a:latin typeface="Comic Sans MS" panose="030F0702030302020204" pitchFamily="66" charset="0"/>
              </a:defRPr>
            </a:lvl4pPr>
            <a:lvl5pPr marL="2057400" indent="-228600">
              <a:tabLst>
                <a:tab pos="6343650" algn="r"/>
                <a:tab pos="74866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9pPr>
          </a:lstStyle>
          <a:p>
            <a:pPr algn="l">
              <a:lnSpc>
                <a:spcPct val="130000"/>
              </a:lnSpc>
              <a:spcBef>
                <a:spcPct val="30000"/>
              </a:spcBef>
            </a:pPr>
            <a:r>
              <a:rPr lang="en-US" altLang="en-US" sz="2000" b="0" dirty="0">
                <a:latin typeface="Liberation Sans" panose="020B0604020202020204"/>
              </a:rPr>
              <a:t>Unrealized Holding Gain or Loss—Income 	300</a:t>
            </a:r>
          </a:p>
          <a:p>
            <a:pPr algn="l">
              <a:lnSpc>
                <a:spcPct val="130000"/>
              </a:lnSpc>
              <a:spcBef>
                <a:spcPct val="30000"/>
              </a:spcBef>
            </a:pPr>
            <a:r>
              <a:rPr lang="en-US" altLang="en-US" sz="2000" b="0" dirty="0">
                <a:latin typeface="Liberation Sans" panose="020B0604020202020204"/>
              </a:rPr>
              <a:t>	Call Option ($400 - $100) 		300</a:t>
            </a:r>
          </a:p>
        </p:txBody>
      </p:sp>
      <p:sp>
        <p:nvSpPr>
          <p:cNvPr id="83975" name="Rectangle 14"/>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83976"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19657">
                                            <p:txEl>
                                              <p:pRg st="0" end="0"/>
                                            </p:txEl>
                                          </p:spTgt>
                                        </p:tgtEl>
                                        <p:attrNameLst>
                                          <p:attrName>style.visibility</p:attrName>
                                        </p:attrNameLst>
                                      </p:cBhvr>
                                      <p:to>
                                        <p:strVal val="visible"/>
                                      </p:to>
                                    </p:set>
                                    <p:animEffect transition="in" filter="wipe(left)">
                                      <p:cBhvr>
                                        <p:cTn id="7" dur="500"/>
                                        <p:tgtEl>
                                          <p:spTgt spid="18196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19657">
                                            <p:txEl>
                                              <p:pRg st="1" end="1"/>
                                            </p:txEl>
                                          </p:spTgt>
                                        </p:tgtEl>
                                        <p:attrNameLst>
                                          <p:attrName>style.visibility</p:attrName>
                                        </p:attrNameLst>
                                      </p:cBhvr>
                                      <p:to>
                                        <p:strVal val="visible"/>
                                      </p:to>
                                    </p:set>
                                    <p:animEffect transition="in" filter="wipe(left)">
                                      <p:cBhvr>
                                        <p:cTn id="12" dur="500"/>
                                        <p:tgtEl>
                                          <p:spTgt spid="18196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19659">
                                            <p:txEl>
                                              <p:pRg st="0" end="0"/>
                                            </p:txEl>
                                          </p:spTgt>
                                        </p:tgtEl>
                                        <p:attrNameLst>
                                          <p:attrName>style.visibility</p:attrName>
                                        </p:attrNameLst>
                                      </p:cBhvr>
                                      <p:to>
                                        <p:strVal val="visible"/>
                                      </p:to>
                                    </p:set>
                                    <p:animEffect transition="in" filter="wipe(left)">
                                      <p:cBhvr>
                                        <p:cTn id="17" dur="500"/>
                                        <p:tgtEl>
                                          <p:spTgt spid="181965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19659">
                                            <p:txEl>
                                              <p:pRg st="1" end="1"/>
                                            </p:txEl>
                                          </p:spTgt>
                                        </p:tgtEl>
                                        <p:attrNameLst>
                                          <p:attrName>style.visibility</p:attrName>
                                        </p:attrNameLst>
                                      </p:cBhvr>
                                      <p:to>
                                        <p:strVal val="visible"/>
                                      </p:to>
                                    </p:set>
                                    <p:animEffect transition="in" filter="wipe(left)">
                                      <p:cBhvr>
                                        <p:cTn id="22" dur="500"/>
                                        <p:tgtEl>
                                          <p:spTgt spid="18196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9657" grpId="0" build="p"/>
      <p:bldP spid="1819659"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533400" y="1371600"/>
            <a:ext cx="8077200" cy="2600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40000"/>
              </a:spcBef>
            </a:pPr>
            <a:r>
              <a:rPr lang="en-US" altLang="en-US" sz="2200" b="0" dirty="0">
                <a:latin typeface="Liberation Sans" panose="020B0604020202020204"/>
              </a:rPr>
              <a:t>At </a:t>
            </a:r>
            <a:r>
              <a:rPr lang="en-US" altLang="en-US" sz="2200" dirty="0">
                <a:latin typeface="Liberation Sans" panose="020B0604020202020204"/>
              </a:rPr>
              <a:t>March 31, </a:t>
            </a:r>
            <a:r>
              <a:rPr lang="en-US" altLang="en-US" sz="2200" dirty="0" smtClean="0">
                <a:latin typeface="Liberation Sans" panose="020B0604020202020204"/>
              </a:rPr>
              <a:t>2017</a:t>
            </a:r>
            <a:r>
              <a:rPr lang="en-US" altLang="en-US" sz="2200" b="0" dirty="0" smtClean="0">
                <a:latin typeface="Liberation Sans" panose="020B0604020202020204"/>
              </a:rPr>
              <a:t>, </a:t>
            </a:r>
            <a:r>
              <a:rPr lang="en-US" altLang="en-US" sz="2200" b="0" dirty="0">
                <a:latin typeface="Liberation Sans" panose="020B0604020202020204"/>
              </a:rPr>
              <a:t>the company reports the </a:t>
            </a:r>
          </a:p>
          <a:p>
            <a:pPr lvl="1" algn="l">
              <a:lnSpc>
                <a:spcPct val="130000"/>
              </a:lnSpc>
              <a:spcBef>
                <a:spcPct val="40000"/>
              </a:spcBef>
              <a:buClr>
                <a:srgbClr val="CC0000"/>
              </a:buClr>
              <a:buSzPct val="80000"/>
              <a:buFont typeface="Wingdings" panose="05000000000000000000" pitchFamily="2" charset="2"/>
              <a:buChar char="u"/>
            </a:pPr>
            <a:r>
              <a:rPr lang="en-US" altLang="en-US" sz="2100" b="0" dirty="0">
                <a:latin typeface="Liberation Sans" panose="020B0604020202020204"/>
              </a:rPr>
              <a:t>call option in its balance sheet at fair value of $20,100. </a:t>
            </a:r>
          </a:p>
          <a:p>
            <a:pPr lvl="1" algn="l">
              <a:lnSpc>
                <a:spcPct val="130000"/>
              </a:lnSpc>
              <a:spcBef>
                <a:spcPct val="40000"/>
              </a:spcBef>
              <a:buClr>
                <a:srgbClr val="CC0000"/>
              </a:buClr>
              <a:buSzPct val="80000"/>
              <a:buFont typeface="Wingdings" panose="05000000000000000000" pitchFamily="2" charset="2"/>
              <a:buChar char="u"/>
            </a:pPr>
            <a:r>
              <a:rPr lang="en-US" altLang="en-US" sz="2100" b="0" dirty="0">
                <a:latin typeface="Liberation Sans" panose="020B0604020202020204"/>
              </a:rPr>
              <a:t>unrealized holding gain which increases net income.</a:t>
            </a:r>
          </a:p>
          <a:p>
            <a:pPr lvl="1" algn="l">
              <a:lnSpc>
                <a:spcPct val="130000"/>
              </a:lnSpc>
              <a:spcBef>
                <a:spcPct val="40000"/>
              </a:spcBef>
              <a:buClr>
                <a:srgbClr val="CC0000"/>
              </a:buClr>
              <a:buSzPct val="80000"/>
              <a:buFont typeface="Wingdings" panose="05000000000000000000" pitchFamily="2" charset="2"/>
              <a:buChar char="u"/>
            </a:pPr>
            <a:r>
              <a:rPr lang="en-US" altLang="en-US" sz="2100" b="0" dirty="0">
                <a:latin typeface="Liberation Sans" panose="020B0604020202020204"/>
              </a:rPr>
              <a:t>loss on the time value of the option which decreases net income.</a:t>
            </a:r>
          </a:p>
        </p:txBody>
      </p:sp>
      <p:sp>
        <p:nvSpPr>
          <p:cNvPr id="84996" name="Rectangle 10"/>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84997"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6"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533400" y="1371600"/>
            <a:ext cx="8077200" cy="1692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pPr>
            <a:r>
              <a:rPr lang="en-US" altLang="en-US" sz="2000" b="0" dirty="0">
                <a:latin typeface="Liberation Sans" panose="020B0604020202020204"/>
              </a:rPr>
              <a:t>On </a:t>
            </a:r>
            <a:r>
              <a:rPr lang="en-US" altLang="en-US" sz="2000" dirty="0">
                <a:latin typeface="Liberation Sans" panose="020B0604020202020204"/>
              </a:rPr>
              <a:t>April 16, </a:t>
            </a:r>
            <a:r>
              <a:rPr lang="en-US" altLang="en-US" sz="2000" dirty="0" smtClean="0">
                <a:latin typeface="Liberation Sans" panose="020B0604020202020204"/>
              </a:rPr>
              <a:t>2017</a:t>
            </a:r>
            <a:r>
              <a:rPr lang="en-US" altLang="en-US" sz="2000" b="0" dirty="0" smtClean="0">
                <a:latin typeface="Liberation Sans" panose="020B0604020202020204"/>
              </a:rPr>
              <a:t>, </a:t>
            </a:r>
            <a:r>
              <a:rPr lang="en-US" altLang="en-US" sz="2000" b="0" dirty="0">
                <a:latin typeface="Liberation Sans" panose="020B0604020202020204"/>
              </a:rPr>
              <a:t>the company settles the option before it expires. To properly record the settlement, it updates the value of the option for the decrease in the intrinsic value of $5,000 ([$20 - $15]) x 1,000) as follows.</a:t>
            </a:r>
          </a:p>
        </p:txBody>
      </p:sp>
      <p:sp>
        <p:nvSpPr>
          <p:cNvPr id="1823749" name="Rectangle 5"/>
          <p:cNvSpPr>
            <a:spLocks noChangeArrowheads="1"/>
          </p:cNvSpPr>
          <p:nvPr/>
        </p:nvSpPr>
        <p:spPr bwMode="auto">
          <a:xfrm>
            <a:off x="990600" y="3276600"/>
            <a:ext cx="7848600" cy="977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30000"/>
              </a:lnSpc>
              <a:spcBef>
                <a:spcPct val="30000"/>
              </a:spcBef>
              <a:tabLst>
                <a:tab pos="6229350" algn="r"/>
                <a:tab pos="7486650" algn="r"/>
              </a:tabLst>
              <a:defRPr/>
            </a:pPr>
            <a:r>
              <a:rPr lang="en-US" sz="2000" b="0" dirty="0">
                <a:latin typeface="Liberation Sans" panose="020B0604020202020204"/>
              </a:rPr>
              <a:t>Unrealized Holding Gain or Loss—Income</a:t>
            </a:r>
            <a:r>
              <a:rPr lang="en-US" sz="2000" dirty="0">
                <a:effectLst>
                  <a:outerShdw blurRad="38100" dist="38100" dir="2700000" algn="tl">
                    <a:srgbClr val="C0C0C0"/>
                  </a:outerShdw>
                </a:effectLst>
                <a:latin typeface="Liberation Sans" panose="020B0604020202020204"/>
              </a:rPr>
              <a:t> </a:t>
            </a:r>
            <a:r>
              <a:rPr lang="en-US" sz="2000" b="0" dirty="0">
                <a:latin typeface="Liberation Sans" panose="020B0604020202020204"/>
              </a:rPr>
              <a:t>	5,000</a:t>
            </a:r>
          </a:p>
          <a:p>
            <a:pPr marL="457200" indent="-457200" algn="l">
              <a:lnSpc>
                <a:spcPct val="130000"/>
              </a:lnSpc>
              <a:spcBef>
                <a:spcPct val="30000"/>
              </a:spcBef>
              <a:tabLst>
                <a:tab pos="6229350" algn="r"/>
                <a:tab pos="7486650" algn="r"/>
              </a:tabLst>
              <a:defRPr/>
            </a:pPr>
            <a:r>
              <a:rPr lang="en-US" sz="2000" b="0" dirty="0">
                <a:latin typeface="Liberation Sans" panose="020B0604020202020204"/>
              </a:rPr>
              <a:t>	Call option 		5,000</a:t>
            </a:r>
          </a:p>
        </p:txBody>
      </p:sp>
      <p:sp>
        <p:nvSpPr>
          <p:cNvPr id="86020" name="Rectangle 6"/>
          <p:cNvSpPr>
            <a:spLocks noChangeArrowheads="1"/>
          </p:cNvSpPr>
          <p:nvPr/>
        </p:nvSpPr>
        <p:spPr bwMode="auto">
          <a:xfrm>
            <a:off x="533400" y="4267200"/>
            <a:ext cx="8305800" cy="850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pPr>
            <a:r>
              <a:rPr lang="en-US" altLang="en-US" sz="2000" b="0" dirty="0">
                <a:latin typeface="Liberation Sans" panose="020B0604020202020204"/>
              </a:rPr>
              <a:t>The decrease in the time value of the option of $40 ($100 - $60) is recorded as follows.</a:t>
            </a:r>
          </a:p>
        </p:txBody>
      </p:sp>
      <p:sp>
        <p:nvSpPr>
          <p:cNvPr id="1823751" name="Rectangle 7"/>
          <p:cNvSpPr>
            <a:spLocks noChangeArrowheads="1"/>
          </p:cNvSpPr>
          <p:nvPr/>
        </p:nvSpPr>
        <p:spPr bwMode="auto">
          <a:xfrm>
            <a:off x="990600" y="5270500"/>
            <a:ext cx="7848600" cy="977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223000" algn="r"/>
                <a:tab pos="7486650" algn="r"/>
              </a:tabLst>
              <a:defRPr b="1">
                <a:solidFill>
                  <a:schemeClr val="folHlink"/>
                </a:solidFill>
                <a:latin typeface="Comic Sans MS" panose="030F0702030302020204" pitchFamily="66" charset="0"/>
              </a:defRPr>
            </a:lvl1pPr>
            <a:lvl2pPr marL="742950" indent="-285750">
              <a:tabLst>
                <a:tab pos="6223000" algn="r"/>
                <a:tab pos="7486650" algn="r"/>
              </a:tabLst>
              <a:defRPr b="1">
                <a:solidFill>
                  <a:schemeClr val="folHlink"/>
                </a:solidFill>
                <a:latin typeface="Comic Sans MS" panose="030F0702030302020204" pitchFamily="66" charset="0"/>
              </a:defRPr>
            </a:lvl2pPr>
            <a:lvl3pPr marL="1143000" indent="-228600">
              <a:tabLst>
                <a:tab pos="6223000" algn="r"/>
                <a:tab pos="7486650" algn="r"/>
              </a:tabLst>
              <a:defRPr b="1">
                <a:solidFill>
                  <a:schemeClr val="folHlink"/>
                </a:solidFill>
                <a:latin typeface="Comic Sans MS" panose="030F0702030302020204" pitchFamily="66" charset="0"/>
              </a:defRPr>
            </a:lvl3pPr>
            <a:lvl4pPr marL="1600200" indent="-228600">
              <a:tabLst>
                <a:tab pos="6223000" algn="r"/>
                <a:tab pos="7486650" algn="r"/>
              </a:tabLst>
              <a:defRPr b="1">
                <a:solidFill>
                  <a:schemeClr val="folHlink"/>
                </a:solidFill>
                <a:latin typeface="Comic Sans MS" panose="030F0702030302020204" pitchFamily="66" charset="0"/>
              </a:defRPr>
            </a:lvl4pPr>
            <a:lvl5pPr marL="2057400" indent="-228600">
              <a:tabLst>
                <a:tab pos="6223000" algn="r"/>
                <a:tab pos="74866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223000" algn="r"/>
                <a:tab pos="74866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223000" algn="r"/>
                <a:tab pos="74866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223000" algn="r"/>
                <a:tab pos="74866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223000" algn="r"/>
                <a:tab pos="7486650" algn="r"/>
              </a:tabLst>
              <a:defRPr b="1">
                <a:solidFill>
                  <a:schemeClr val="folHlink"/>
                </a:solidFill>
                <a:latin typeface="Comic Sans MS" panose="030F0702030302020204" pitchFamily="66" charset="0"/>
              </a:defRPr>
            </a:lvl9pPr>
          </a:lstStyle>
          <a:p>
            <a:pPr algn="l">
              <a:lnSpc>
                <a:spcPct val="130000"/>
              </a:lnSpc>
              <a:spcBef>
                <a:spcPct val="30000"/>
              </a:spcBef>
            </a:pPr>
            <a:r>
              <a:rPr lang="en-US" altLang="en-US" sz="2000" b="0" dirty="0">
                <a:latin typeface="Liberation Sans" panose="020B0604020202020204"/>
              </a:rPr>
              <a:t>Unrealized Holding Gain or Loss—Income 	40</a:t>
            </a:r>
          </a:p>
          <a:p>
            <a:pPr algn="l">
              <a:lnSpc>
                <a:spcPct val="130000"/>
              </a:lnSpc>
              <a:spcBef>
                <a:spcPct val="30000"/>
              </a:spcBef>
            </a:pPr>
            <a:r>
              <a:rPr lang="en-US" altLang="en-US" sz="2000" b="0" dirty="0">
                <a:latin typeface="Liberation Sans" panose="020B0604020202020204"/>
              </a:rPr>
              <a:t>	Call Option  		40</a:t>
            </a:r>
          </a:p>
        </p:txBody>
      </p:sp>
      <p:sp>
        <p:nvSpPr>
          <p:cNvPr id="86023" name="Rectangle 10"/>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86024"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23749">
                                            <p:txEl>
                                              <p:pRg st="0" end="0"/>
                                            </p:txEl>
                                          </p:spTgt>
                                        </p:tgtEl>
                                        <p:attrNameLst>
                                          <p:attrName>style.visibility</p:attrName>
                                        </p:attrNameLst>
                                      </p:cBhvr>
                                      <p:to>
                                        <p:strVal val="visible"/>
                                      </p:to>
                                    </p:set>
                                    <p:animEffect transition="in" filter="wipe(left)">
                                      <p:cBhvr>
                                        <p:cTn id="7" dur="500"/>
                                        <p:tgtEl>
                                          <p:spTgt spid="18237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23749">
                                            <p:txEl>
                                              <p:pRg st="1" end="1"/>
                                            </p:txEl>
                                          </p:spTgt>
                                        </p:tgtEl>
                                        <p:attrNameLst>
                                          <p:attrName>style.visibility</p:attrName>
                                        </p:attrNameLst>
                                      </p:cBhvr>
                                      <p:to>
                                        <p:strVal val="visible"/>
                                      </p:to>
                                    </p:set>
                                    <p:animEffect transition="in" filter="wipe(left)">
                                      <p:cBhvr>
                                        <p:cTn id="12" dur="500"/>
                                        <p:tgtEl>
                                          <p:spTgt spid="18237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23751">
                                            <p:txEl>
                                              <p:pRg st="0" end="0"/>
                                            </p:txEl>
                                          </p:spTgt>
                                        </p:tgtEl>
                                        <p:attrNameLst>
                                          <p:attrName>style.visibility</p:attrName>
                                        </p:attrNameLst>
                                      </p:cBhvr>
                                      <p:to>
                                        <p:strVal val="visible"/>
                                      </p:to>
                                    </p:set>
                                    <p:animEffect transition="in" filter="wipe(left)">
                                      <p:cBhvr>
                                        <p:cTn id="17" dur="500"/>
                                        <p:tgtEl>
                                          <p:spTgt spid="18237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23751">
                                            <p:txEl>
                                              <p:pRg st="1" end="1"/>
                                            </p:txEl>
                                          </p:spTgt>
                                        </p:tgtEl>
                                        <p:attrNameLst>
                                          <p:attrName>style.visibility</p:attrName>
                                        </p:attrNameLst>
                                      </p:cBhvr>
                                      <p:to>
                                        <p:strVal val="visible"/>
                                      </p:to>
                                    </p:set>
                                    <p:animEffect transition="in" filter="wipe(left)">
                                      <p:cBhvr>
                                        <p:cTn id="22" dur="500"/>
                                        <p:tgtEl>
                                          <p:spTgt spid="18237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749" grpId="0" build="p"/>
      <p:bldP spid="1823751"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4763" y="2217101"/>
            <a:ext cx="8074472" cy="1745299"/>
          </a:xfrm>
          <a:prstGeom prst="rect">
            <a:avLst/>
          </a:prstGeom>
        </p:spPr>
      </p:pic>
      <p:sp>
        <p:nvSpPr>
          <p:cNvPr id="87042" name="Rectangle 4"/>
          <p:cNvSpPr>
            <a:spLocks noChangeArrowheads="1"/>
          </p:cNvSpPr>
          <p:nvPr/>
        </p:nvSpPr>
        <p:spPr bwMode="auto">
          <a:xfrm>
            <a:off x="533400" y="1371600"/>
            <a:ext cx="8077200" cy="850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pPr>
            <a:r>
              <a:rPr lang="en-US" altLang="en-US" sz="2000" b="0" dirty="0">
                <a:latin typeface="Liberation Sans" panose="020B0604020202020204"/>
              </a:rPr>
              <a:t>At the time of the settlement, the call option’s carrying value is as follows.</a:t>
            </a:r>
          </a:p>
        </p:txBody>
      </p:sp>
      <p:sp>
        <p:nvSpPr>
          <p:cNvPr id="87043" name="Rectangle 9"/>
          <p:cNvSpPr>
            <a:spLocks noChangeArrowheads="1"/>
          </p:cNvSpPr>
          <p:nvPr/>
        </p:nvSpPr>
        <p:spPr bwMode="auto">
          <a:xfrm>
            <a:off x="533400" y="4191000"/>
            <a:ext cx="8077200" cy="450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pPr>
            <a:r>
              <a:rPr lang="en-US" altLang="en-US" sz="2000" b="0" dirty="0">
                <a:latin typeface="Liberation Sans" panose="020B0604020202020204"/>
              </a:rPr>
              <a:t>Settlement of the option contract is recorded as follows.</a:t>
            </a:r>
          </a:p>
        </p:txBody>
      </p:sp>
      <p:sp>
        <p:nvSpPr>
          <p:cNvPr id="1825802" name="Rectangle 10"/>
          <p:cNvSpPr>
            <a:spLocks noChangeArrowheads="1"/>
          </p:cNvSpPr>
          <p:nvPr/>
        </p:nvSpPr>
        <p:spPr bwMode="auto">
          <a:xfrm>
            <a:off x="990600" y="4784725"/>
            <a:ext cx="7848600" cy="1282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6343650" algn="r"/>
                <a:tab pos="7486650" algn="r"/>
              </a:tabLst>
              <a:defRPr b="1">
                <a:solidFill>
                  <a:schemeClr val="folHlink"/>
                </a:solidFill>
                <a:latin typeface="Comic Sans MS" panose="030F0702030302020204" pitchFamily="66" charset="0"/>
              </a:defRPr>
            </a:lvl1pPr>
            <a:lvl2pPr marL="742950" indent="-285750">
              <a:tabLst>
                <a:tab pos="6343650" algn="r"/>
                <a:tab pos="7486650" algn="r"/>
              </a:tabLst>
              <a:defRPr b="1">
                <a:solidFill>
                  <a:schemeClr val="folHlink"/>
                </a:solidFill>
                <a:latin typeface="Comic Sans MS" panose="030F0702030302020204" pitchFamily="66" charset="0"/>
              </a:defRPr>
            </a:lvl2pPr>
            <a:lvl3pPr marL="1143000" indent="-228600">
              <a:tabLst>
                <a:tab pos="6343650" algn="r"/>
                <a:tab pos="7486650" algn="r"/>
              </a:tabLst>
              <a:defRPr b="1">
                <a:solidFill>
                  <a:schemeClr val="folHlink"/>
                </a:solidFill>
                <a:latin typeface="Comic Sans MS" panose="030F0702030302020204" pitchFamily="66" charset="0"/>
              </a:defRPr>
            </a:lvl3pPr>
            <a:lvl4pPr marL="1600200" indent="-228600">
              <a:tabLst>
                <a:tab pos="6343650" algn="r"/>
                <a:tab pos="7486650" algn="r"/>
              </a:tabLst>
              <a:defRPr b="1">
                <a:solidFill>
                  <a:schemeClr val="folHlink"/>
                </a:solidFill>
                <a:latin typeface="Comic Sans MS" panose="030F0702030302020204" pitchFamily="66" charset="0"/>
              </a:defRPr>
            </a:lvl4pPr>
            <a:lvl5pPr marL="2057400" indent="-228600">
              <a:tabLst>
                <a:tab pos="6343650" algn="r"/>
                <a:tab pos="748665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6343650" algn="r"/>
                <a:tab pos="7486650" algn="r"/>
              </a:tabLst>
              <a:defRPr b="1">
                <a:solidFill>
                  <a:schemeClr val="folHlink"/>
                </a:solidFill>
                <a:latin typeface="Comic Sans MS" panose="030F0702030302020204" pitchFamily="66" charset="0"/>
              </a:defRPr>
            </a:lvl9pPr>
          </a:lstStyle>
          <a:p>
            <a:pPr algn="l">
              <a:lnSpc>
                <a:spcPct val="130000"/>
              </a:lnSpc>
            </a:pPr>
            <a:r>
              <a:rPr lang="en-US" altLang="en-US" sz="2000" b="0" dirty="0">
                <a:latin typeface="Liberation Sans" panose="020B0604020202020204"/>
              </a:rPr>
              <a:t>Cash 	15,000</a:t>
            </a:r>
          </a:p>
          <a:p>
            <a:pPr algn="l">
              <a:lnSpc>
                <a:spcPct val="130000"/>
              </a:lnSpc>
            </a:pPr>
            <a:r>
              <a:rPr lang="en-US" altLang="en-US" sz="2000" b="0" dirty="0">
                <a:latin typeface="Liberation Sans" panose="020B0604020202020204"/>
              </a:rPr>
              <a:t>Loss on Settlement of Call Option 	60</a:t>
            </a:r>
          </a:p>
          <a:p>
            <a:pPr algn="l">
              <a:lnSpc>
                <a:spcPct val="130000"/>
              </a:lnSpc>
            </a:pPr>
            <a:r>
              <a:rPr lang="en-US" altLang="en-US" sz="2000" b="0" dirty="0">
                <a:latin typeface="Liberation Sans" panose="020B0604020202020204"/>
              </a:rPr>
              <a:t>	Call Option 		15,060</a:t>
            </a:r>
          </a:p>
        </p:txBody>
      </p:sp>
      <p:sp>
        <p:nvSpPr>
          <p:cNvPr id="87046" name="Rectangle 13"/>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87048"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25802">
                                            <p:txEl>
                                              <p:pRg st="0" end="0"/>
                                            </p:txEl>
                                          </p:spTgt>
                                        </p:tgtEl>
                                        <p:attrNameLst>
                                          <p:attrName>style.visibility</p:attrName>
                                        </p:attrNameLst>
                                      </p:cBhvr>
                                      <p:to>
                                        <p:strVal val="visible"/>
                                      </p:to>
                                    </p:set>
                                    <p:animEffect transition="in" filter="wipe(left)">
                                      <p:cBhvr>
                                        <p:cTn id="7" dur="500"/>
                                        <p:tgtEl>
                                          <p:spTgt spid="18258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25802">
                                            <p:txEl>
                                              <p:pRg st="1" end="1"/>
                                            </p:txEl>
                                          </p:spTgt>
                                        </p:tgtEl>
                                        <p:attrNameLst>
                                          <p:attrName>style.visibility</p:attrName>
                                        </p:attrNameLst>
                                      </p:cBhvr>
                                      <p:to>
                                        <p:strVal val="visible"/>
                                      </p:to>
                                    </p:set>
                                    <p:animEffect transition="in" filter="wipe(left)">
                                      <p:cBhvr>
                                        <p:cTn id="12" dur="500"/>
                                        <p:tgtEl>
                                          <p:spTgt spid="18258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25802">
                                            <p:txEl>
                                              <p:pRg st="2" end="2"/>
                                            </p:txEl>
                                          </p:spTgt>
                                        </p:tgtEl>
                                        <p:attrNameLst>
                                          <p:attrName>style.visibility</p:attrName>
                                        </p:attrNameLst>
                                      </p:cBhvr>
                                      <p:to>
                                        <p:strVal val="visible"/>
                                      </p:to>
                                    </p:set>
                                    <p:animEffect transition="in" filter="wipe(left)">
                                      <p:cBhvr>
                                        <p:cTn id="17" dur="500"/>
                                        <p:tgtEl>
                                          <p:spTgt spid="18258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5802"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6333" y="2484437"/>
            <a:ext cx="8371333" cy="2340490"/>
          </a:xfrm>
          <a:prstGeom prst="rect">
            <a:avLst/>
          </a:prstGeom>
        </p:spPr>
      </p:pic>
      <p:sp>
        <p:nvSpPr>
          <p:cNvPr id="88066" name="Rectangle 4"/>
          <p:cNvSpPr>
            <a:spLocks noChangeArrowheads="1"/>
          </p:cNvSpPr>
          <p:nvPr/>
        </p:nvSpPr>
        <p:spPr bwMode="auto">
          <a:xfrm>
            <a:off x="533400" y="1371600"/>
            <a:ext cx="5943600" cy="9725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pPr>
            <a:r>
              <a:rPr lang="en-US" altLang="en-US" sz="2200" b="0" dirty="0">
                <a:latin typeface="Liberation Sans" panose="020B0604020202020204"/>
              </a:rPr>
              <a:t>Summary effects of the call option contract on net income.</a:t>
            </a:r>
          </a:p>
        </p:txBody>
      </p:sp>
      <p:sp>
        <p:nvSpPr>
          <p:cNvPr id="88067" name="Text Box 10"/>
          <p:cNvSpPr txBox="1">
            <a:spLocks noChangeArrowheads="1"/>
          </p:cNvSpPr>
          <p:nvPr/>
        </p:nvSpPr>
        <p:spPr bwMode="auto">
          <a:xfrm>
            <a:off x="6629400" y="1815973"/>
            <a:ext cx="2261609"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a:solidFill>
                  <a:srgbClr val="006600"/>
                </a:solidFill>
                <a:latin typeface="Liberation Sans" panose="020B0604020202020204"/>
              </a:rPr>
              <a:t>ILLUSTRATION 17A-2 </a:t>
            </a:r>
            <a:endParaRPr lang="en-US" altLang="en-US" sz="1200" dirty="0" smtClean="0">
              <a:solidFill>
                <a:srgbClr val="006600"/>
              </a:solidFill>
              <a:latin typeface="Liberation Sans" panose="020B0604020202020204"/>
            </a:endParaRPr>
          </a:p>
          <a:p>
            <a:pPr algn="l"/>
            <a:r>
              <a:rPr lang="en-US" altLang="en-US" sz="1200" b="0" dirty="0" smtClean="0">
                <a:solidFill>
                  <a:schemeClr val="tx1"/>
                </a:solidFill>
                <a:latin typeface="Liberation Sans" panose="020B0604020202020204"/>
              </a:rPr>
              <a:t>Effect </a:t>
            </a:r>
            <a:r>
              <a:rPr lang="en-US" altLang="en-US" sz="1200" b="0" dirty="0">
                <a:solidFill>
                  <a:schemeClr val="tx1"/>
                </a:solidFill>
                <a:latin typeface="Liberation Sans" panose="020B0604020202020204"/>
              </a:rPr>
              <a:t>on Income— Derivative Financial Instrument</a:t>
            </a:r>
          </a:p>
        </p:txBody>
      </p:sp>
      <p:sp>
        <p:nvSpPr>
          <p:cNvPr id="88068" name="Rectangle 11"/>
          <p:cNvSpPr>
            <a:spLocks noChangeArrowheads="1"/>
          </p:cNvSpPr>
          <p:nvPr/>
        </p:nvSpPr>
        <p:spPr bwMode="auto">
          <a:xfrm>
            <a:off x="533400" y="4935537"/>
            <a:ext cx="8077200" cy="1282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pPr>
            <a:r>
              <a:rPr lang="en-US" altLang="en-US" sz="2000" b="0" dirty="0">
                <a:latin typeface="Liberation Sans" panose="020B0604020202020204"/>
              </a:rPr>
              <a:t>Because the call option meets the definition of an asset, the company records it in the balance sheet on March 31, </a:t>
            </a:r>
            <a:r>
              <a:rPr lang="en-US" altLang="en-US" sz="2000" b="0" dirty="0" smtClean="0">
                <a:latin typeface="Liberation Sans" panose="020B0604020202020204"/>
              </a:rPr>
              <a:t>2017.   </a:t>
            </a:r>
            <a:r>
              <a:rPr lang="en-US" altLang="en-US" sz="2000" b="0" dirty="0">
                <a:latin typeface="Liberation Sans" panose="020B0604020202020204"/>
              </a:rPr>
              <a:t>It also reports the call option at fair value, with any gains or losses reported in income.</a:t>
            </a:r>
          </a:p>
        </p:txBody>
      </p:sp>
      <p:sp>
        <p:nvSpPr>
          <p:cNvPr id="88070" name="Rectangle 14"/>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88072"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ChangeArrowheads="1"/>
          </p:cNvSpPr>
          <p:nvPr/>
        </p:nvSpPr>
        <p:spPr bwMode="auto">
          <a:xfrm>
            <a:off x="609600" y="1371600"/>
            <a:ext cx="7848600" cy="10833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50000"/>
              </a:spcBef>
            </a:pPr>
            <a:r>
              <a:rPr lang="en-US" altLang="en-US" sz="2800" dirty="0">
                <a:solidFill>
                  <a:srgbClr val="CC0000"/>
                </a:solidFill>
                <a:latin typeface="Liberation Sans" panose="020B0604020202020204"/>
              </a:rPr>
              <a:t>Differences between Traditional and Derivative Financial Instruments</a:t>
            </a:r>
          </a:p>
        </p:txBody>
      </p:sp>
      <p:sp>
        <p:nvSpPr>
          <p:cNvPr id="89091" name="Rectangle 4"/>
          <p:cNvSpPr>
            <a:spLocks noChangeArrowheads="1"/>
          </p:cNvSpPr>
          <p:nvPr/>
        </p:nvSpPr>
        <p:spPr bwMode="auto">
          <a:xfrm>
            <a:off x="609600" y="2490787"/>
            <a:ext cx="8077200" cy="3376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40000"/>
              </a:spcBef>
            </a:pPr>
            <a:r>
              <a:rPr lang="en-US" altLang="en-US" sz="2100" b="0" dirty="0">
                <a:latin typeface="Liberation Sans" panose="020B0604020202020204"/>
              </a:rPr>
              <a:t>A derivative financial instrument has the following three basic characteristics. </a:t>
            </a:r>
          </a:p>
          <a:p>
            <a:pPr lvl="1" algn="l">
              <a:lnSpc>
                <a:spcPct val="130000"/>
              </a:lnSpc>
              <a:spcBef>
                <a:spcPct val="40000"/>
              </a:spcBef>
              <a:buFontTx/>
              <a:buAutoNum type="arabicPeriod"/>
            </a:pPr>
            <a:r>
              <a:rPr lang="en-US" altLang="en-US" sz="2000" b="0" dirty="0">
                <a:latin typeface="Liberation Sans" panose="020B0604020202020204"/>
              </a:rPr>
              <a:t>The instrument has (1) one or more underlyings and (2) an identified payment provision.</a:t>
            </a:r>
          </a:p>
          <a:p>
            <a:pPr lvl="1" algn="l">
              <a:lnSpc>
                <a:spcPct val="130000"/>
              </a:lnSpc>
              <a:spcBef>
                <a:spcPct val="40000"/>
              </a:spcBef>
              <a:buFontTx/>
              <a:buAutoNum type="arabicPeriod"/>
            </a:pPr>
            <a:r>
              <a:rPr lang="en-US" altLang="en-US" sz="2000" b="0" dirty="0">
                <a:latin typeface="Liberation Sans" panose="020B0604020202020204"/>
              </a:rPr>
              <a:t>The instrument requires little or no investment at the inception of the contract. </a:t>
            </a:r>
          </a:p>
          <a:p>
            <a:pPr lvl="1" algn="l">
              <a:lnSpc>
                <a:spcPct val="130000"/>
              </a:lnSpc>
              <a:spcBef>
                <a:spcPct val="40000"/>
              </a:spcBef>
              <a:buFontTx/>
              <a:buAutoNum type="arabicPeriod"/>
            </a:pPr>
            <a:r>
              <a:rPr lang="en-US" altLang="en-US" sz="2000" b="0" dirty="0">
                <a:latin typeface="Liberation Sans" panose="020B0604020202020204"/>
              </a:rPr>
              <a:t>The instrument requires or permits net settlement.</a:t>
            </a:r>
          </a:p>
        </p:txBody>
      </p:sp>
      <p:sp>
        <p:nvSpPr>
          <p:cNvPr id="89093" name="Rectangle 11"/>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89094"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609600" y="1371600"/>
            <a:ext cx="5562600" cy="9691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40000"/>
              </a:spcBef>
            </a:pPr>
            <a:r>
              <a:rPr lang="en-US" altLang="en-US" sz="2300" b="0" dirty="0">
                <a:latin typeface="Liberation Sans" panose="020B0604020202020204"/>
              </a:rPr>
              <a:t>Features of Traditional and Derivative Financial Instruments</a:t>
            </a:r>
          </a:p>
        </p:txBody>
      </p:sp>
      <p:sp>
        <p:nvSpPr>
          <p:cNvPr id="90115" name="Text Box 7"/>
          <p:cNvSpPr txBox="1">
            <a:spLocks noChangeArrowheads="1"/>
          </p:cNvSpPr>
          <p:nvPr/>
        </p:nvSpPr>
        <p:spPr bwMode="auto">
          <a:xfrm>
            <a:off x="7071229" y="2221752"/>
            <a:ext cx="1739579"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1200" dirty="0" smtClean="0">
                <a:solidFill>
                  <a:srgbClr val="006600"/>
                </a:solidFill>
                <a:latin typeface="Liberation Sans" panose="020B0604020202020204"/>
              </a:rPr>
              <a:t>ILLUSTRATION 17A-3</a:t>
            </a:r>
            <a:endParaRPr lang="en-US" altLang="en-US" sz="1200" dirty="0">
              <a:solidFill>
                <a:srgbClr val="006600"/>
              </a:solidFill>
              <a:latin typeface="Liberation Sans" panose="020B0604020202020204"/>
            </a:endParaRPr>
          </a:p>
        </p:txBody>
      </p:sp>
      <p:sp>
        <p:nvSpPr>
          <p:cNvPr id="90117" name="Rectangle 9"/>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pic>
        <p:nvPicPr>
          <p:cNvPr id="901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8305800" cy="2470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9"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685800" y="1371600"/>
            <a:ext cx="7620000" cy="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25000"/>
              </a:spcBef>
            </a:pPr>
            <a:r>
              <a:rPr lang="en-US" altLang="en-US" sz="2800" dirty="0" smtClean="0">
                <a:solidFill>
                  <a:schemeClr val="tx2">
                    <a:lumMod val="50000"/>
                  </a:schemeClr>
                </a:solidFill>
                <a:latin typeface="Liberation Sans" panose="020B0604020202020204"/>
              </a:rPr>
              <a:t>DERIVATIVES USED FOR HEDGING</a:t>
            </a:r>
            <a:endParaRPr lang="en-US" altLang="en-US" sz="2800" dirty="0">
              <a:solidFill>
                <a:schemeClr val="tx2">
                  <a:lumMod val="50000"/>
                </a:schemeClr>
              </a:solidFill>
              <a:latin typeface="Liberation Sans" panose="020B0604020202020204"/>
            </a:endParaRPr>
          </a:p>
        </p:txBody>
      </p:sp>
      <p:sp>
        <p:nvSpPr>
          <p:cNvPr id="91139" name="Rectangle 7"/>
          <p:cNvSpPr>
            <a:spLocks noChangeArrowheads="1"/>
          </p:cNvSpPr>
          <p:nvPr/>
        </p:nvSpPr>
        <p:spPr bwMode="auto">
          <a:xfrm>
            <a:off x="685800" y="1969248"/>
            <a:ext cx="7696200" cy="30739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300" dirty="0">
                <a:solidFill>
                  <a:schemeClr val="tx2">
                    <a:lumMod val="50000"/>
                  </a:schemeClr>
                </a:solidFill>
                <a:latin typeface="Liberation Sans" panose="020B0604020202020204"/>
              </a:rPr>
              <a:t>Hedging</a:t>
            </a:r>
            <a:r>
              <a:rPr lang="en-US" altLang="en-US" sz="2300" dirty="0">
                <a:solidFill>
                  <a:srgbClr val="0000BF"/>
                </a:solidFill>
                <a:latin typeface="Liberation Sans" panose="020B0604020202020204"/>
              </a:rPr>
              <a:t>:</a:t>
            </a:r>
            <a:r>
              <a:rPr lang="en-US" altLang="en-US" sz="2300" b="0" dirty="0">
                <a:solidFill>
                  <a:srgbClr val="0000BF"/>
                </a:solidFill>
                <a:latin typeface="Liberation Sans" panose="020B0604020202020204"/>
              </a:rPr>
              <a:t> </a:t>
            </a:r>
            <a:r>
              <a:rPr lang="en-US" altLang="en-US" sz="2200" b="0" dirty="0">
                <a:latin typeface="Liberation Sans" panose="020B0604020202020204"/>
              </a:rPr>
              <a:t>The use of derivatives to offset the negative impacts of changes in interest rates or foreign currency exchange rates. </a:t>
            </a:r>
          </a:p>
          <a:p>
            <a:pPr algn="l">
              <a:lnSpc>
                <a:spcPct val="125000"/>
              </a:lnSpc>
              <a:spcBef>
                <a:spcPts val="1200"/>
              </a:spcBef>
            </a:pPr>
            <a:r>
              <a:rPr lang="en-US" altLang="en-US" sz="2200" b="0" dirty="0">
                <a:latin typeface="Liberation Sans" panose="020B0604020202020204"/>
              </a:rPr>
              <a:t>FASB allows special accounting for two types of hedges—</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latin typeface="Liberation Sans" panose="020B0604020202020204"/>
              </a:rPr>
              <a:t>fair value and </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latin typeface="Liberation Sans" panose="020B0604020202020204"/>
              </a:rPr>
              <a:t>cash flow hedges.</a:t>
            </a:r>
          </a:p>
        </p:txBody>
      </p:sp>
      <p:sp>
        <p:nvSpPr>
          <p:cNvPr id="91140" name="Text Box 8"/>
          <p:cNvSpPr txBox="1">
            <a:spLocks noChangeArrowheads="1"/>
          </p:cNvSpPr>
          <p:nvPr/>
        </p:nvSpPr>
        <p:spPr bwMode="auto">
          <a:xfrm>
            <a:off x="1447800" y="6369050"/>
            <a:ext cx="7620000" cy="338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6  </a:t>
            </a:r>
            <a:r>
              <a:rPr lang="en-US" altLang="en-US" sz="1600" i="1" dirty="0">
                <a:solidFill>
                  <a:schemeClr val="bg2"/>
                </a:solidFill>
                <a:latin typeface="Liberation Sans" panose="020B0604020202020204"/>
              </a:rPr>
              <a:t>Explain how to account for a fair value hedge.</a:t>
            </a:r>
          </a:p>
        </p:txBody>
      </p:sp>
      <p:sp>
        <p:nvSpPr>
          <p:cNvPr id="91142" name="Rectangle 10"/>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4"/>
          <p:cNvSpPr>
            <a:spLocks noChangeArrowheads="1"/>
          </p:cNvSpPr>
          <p:nvPr/>
        </p:nvSpPr>
        <p:spPr bwMode="auto">
          <a:xfrm>
            <a:off x="685800" y="1981200"/>
            <a:ext cx="8077200" cy="305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pPr>
            <a:r>
              <a:rPr lang="en-US" altLang="en-US" sz="2200" b="0" dirty="0">
                <a:latin typeface="Liberation Sans" panose="020B0604020202020204"/>
              </a:rPr>
              <a:t>A company uses a derivative to hedge (offset) the exposure to changes in the fair value of a recognized asset or liability or of an unrecognized commitment.</a:t>
            </a:r>
          </a:p>
          <a:p>
            <a:pPr algn="l">
              <a:lnSpc>
                <a:spcPct val="125000"/>
              </a:lnSpc>
              <a:spcBef>
                <a:spcPts val="1200"/>
              </a:spcBef>
            </a:pPr>
            <a:r>
              <a:rPr lang="en-US" altLang="en-US" sz="2200" b="0" dirty="0">
                <a:latin typeface="Liberation Sans" panose="020B0604020202020204"/>
              </a:rPr>
              <a:t>Companies commonly use several types of fair value hedges. </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latin typeface="Liberation Sans" panose="020B0604020202020204"/>
              </a:rPr>
              <a:t>Interest rate swaps </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latin typeface="Liberation Sans" panose="020B0604020202020204"/>
              </a:rPr>
              <a:t>put options</a:t>
            </a:r>
          </a:p>
        </p:txBody>
      </p:sp>
      <p:sp>
        <p:nvSpPr>
          <p:cNvPr id="92165" name="Rectangle 7"/>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92166"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sp>
        <p:nvSpPr>
          <p:cNvPr id="8" name="Text Box 2"/>
          <p:cNvSpPr txBox="1">
            <a:spLocks noChangeArrowheads="1"/>
          </p:cNvSpPr>
          <p:nvPr/>
        </p:nvSpPr>
        <p:spPr bwMode="auto">
          <a:xfrm>
            <a:off x="685800" y="1371600"/>
            <a:ext cx="7620000" cy="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25000"/>
              </a:spcBef>
            </a:pPr>
            <a:r>
              <a:rPr lang="en-US" altLang="en-US" sz="2800" dirty="0" smtClean="0">
                <a:solidFill>
                  <a:srgbClr val="CC0000"/>
                </a:solidFill>
                <a:latin typeface="Liberation Sans" panose="020B0604020202020204"/>
              </a:rPr>
              <a:t>Fair Value Hedge</a:t>
            </a:r>
            <a:endParaRPr lang="en-US" altLang="en-US" sz="2800"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685800" y="1447800"/>
            <a:ext cx="8077200" cy="13526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dirty="0">
                <a:solidFill>
                  <a:schemeClr val="tx1"/>
                </a:solidFill>
                <a:latin typeface="Liberation Sans" panose="020B0604020202020204"/>
              </a:rPr>
              <a:t>Illustration:</a:t>
            </a:r>
            <a:r>
              <a:rPr lang="en-US" altLang="en-US" sz="2100" b="0" dirty="0">
                <a:solidFill>
                  <a:schemeClr val="tx1"/>
                </a:solidFill>
                <a:latin typeface="Liberation Sans" panose="020B0604020202020204"/>
              </a:rPr>
              <a:t> On </a:t>
            </a:r>
            <a:r>
              <a:rPr lang="en-US" altLang="en-US" sz="2100" b="0" dirty="0" smtClean="0">
                <a:solidFill>
                  <a:schemeClr val="tx1"/>
                </a:solidFill>
                <a:latin typeface="Liberation Sans" panose="020B0604020202020204"/>
              </a:rPr>
              <a:t>December 31, 2017, Hayward </a:t>
            </a:r>
            <a:r>
              <a:rPr lang="en-US" altLang="en-US" sz="2100" b="0" dirty="0">
                <a:solidFill>
                  <a:schemeClr val="tx1"/>
                </a:solidFill>
                <a:latin typeface="Liberation Sans" panose="020B0604020202020204"/>
              </a:rPr>
              <a:t>Tire Fabricators, Inc. holds an inventory of 1,000 tractor tires, with a cost of $200 per tire. </a:t>
            </a:r>
          </a:p>
        </p:txBody>
      </p:sp>
      <p:sp>
        <p:nvSpPr>
          <p:cNvPr id="93189" name="Rectangle 8"/>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60325" algn="l">
              <a:lnSpc>
                <a:spcPct val="90000"/>
              </a:lnSpc>
            </a:pPr>
            <a:r>
              <a:rPr lang="en-US" altLang="en-US" sz="1900" dirty="0">
                <a:solidFill>
                  <a:schemeClr val="bg1"/>
                </a:solidFill>
                <a:latin typeface="Liberation Sans" panose="020B0604020202020204"/>
              </a:rPr>
              <a:t>ACCOUNTING FOR DIRIVATIVE INSTRUMENTS</a:t>
            </a:r>
          </a:p>
        </p:txBody>
      </p:sp>
      <p:sp>
        <p:nvSpPr>
          <p:cNvPr id="93190" name="Text Box 14"/>
          <p:cNvSpPr txBox="1">
            <a:spLocks noChangeArrowheads="1"/>
          </p:cNvSpPr>
          <p:nvPr/>
        </p:nvSpPr>
        <p:spPr bwMode="auto">
          <a:xfrm>
            <a:off x="8077200" y="6369050"/>
            <a:ext cx="9144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r>
              <a:rPr lang="en-US" altLang="en-US" sz="1600" i="1" dirty="0" smtClean="0">
                <a:solidFill>
                  <a:schemeClr val="bg2"/>
                </a:solidFill>
                <a:latin typeface="Liberation Sans" panose="020B0604020202020204"/>
              </a:rPr>
              <a:t>LO 6</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pPr algn="ctr"/>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17A</a:t>
            </a:r>
            <a:endParaRPr lang="en-US" sz="2800" dirty="0">
              <a:solidFill>
                <a:schemeClr val="tx2">
                  <a:lumMod val="50000"/>
                </a:schemeClr>
              </a:solidFill>
              <a:latin typeface="Liberation Sans"/>
            </a:endParaRPr>
          </a:p>
        </p:txBody>
      </p:sp>
      <p:pic>
        <p:nvPicPr>
          <p:cNvPr id="2" name="Picture 1"/>
          <p:cNvPicPr>
            <a:picLocks noChangeAspect="1"/>
          </p:cNvPicPr>
          <p:nvPr/>
        </p:nvPicPr>
        <p:blipFill>
          <a:blip r:embed="rId3"/>
          <a:stretch>
            <a:fillRect/>
          </a:stretch>
        </p:blipFill>
        <p:spPr>
          <a:xfrm>
            <a:off x="672091" y="2949976"/>
            <a:ext cx="7799818" cy="2003024"/>
          </a:xfrm>
          <a:prstGeom prst="rect">
            <a:avLst/>
          </a:prstGeom>
        </p:spPr>
      </p:pic>
      <p:sp>
        <p:nvSpPr>
          <p:cNvPr id="9" name="Text Box 10"/>
          <p:cNvSpPr txBox="1">
            <a:spLocks noChangeArrowheads="1"/>
          </p:cNvSpPr>
          <p:nvPr/>
        </p:nvSpPr>
        <p:spPr bwMode="auto">
          <a:xfrm>
            <a:off x="5638800" y="2486231"/>
            <a:ext cx="3176009"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17A-4</a:t>
            </a:r>
          </a:p>
          <a:p>
            <a:pPr algn="l"/>
            <a:r>
              <a:rPr lang="en-US" altLang="en-US" sz="1200" b="0" dirty="0">
                <a:solidFill>
                  <a:schemeClr val="tx1"/>
                </a:solidFill>
                <a:latin typeface="Liberation Sans" panose="020B0604020202020204"/>
              </a:rPr>
              <a:t>Balance Sheet Presentation of Inventory</a:t>
            </a:r>
          </a:p>
        </p:txBody>
      </p:sp>
      <p:sp>
        <p:nvSpPr>
          <p:cNvPr id="10" name="Rectangle 4"/>
          <p:cNvSpPr>
            <a:spLocks noChangeArrowheads="1"/>
          </p:cNvSpPr>
          <p:nvPr/>
        </p:nvSpPr>
        <p:spPr bwMode="auto">
          <a:xfrm>
            <a:off x="685800" y="5124322"/>
            <a:ext cx="8077200" cy="13526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30000"/>
              </a:lnSpc>
              <a:spcBef>
                <a:spcPct val="50000"/>
              </a:spcBef>
            </a:pPr>
            <a:r>
              <a:rPr lang="en-US" altLang="en-US" sz="2100" b="0" dirty="0" smtClean="0">
                <a:solidFill>
                  <a:schemeClr val="tx1"/>
                </a:solidFill>
                <a:latin typeface="Liberation Sans" panose="020B0604020202020204"/>
              </a:rPr>
              <a:t>Hayward </a:t>
            </a:r>
            <a:r>
              <a:rPr lang="en-US" altLang="en-US" sz="2100" b="0" dirty="0">
                <a:solidFill>
                  <a:schemeClr val="tx1"/>
                </a:solidFill>
                <a:latin typeface="Liberation Sans" panose="020B0604020202020204"/>
              </a:rPr>
              <a:t>wishes to hedge its exposure to fair value declines for its tire inventory (the inventory is pledged as collateral for one of its bank loans).</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22361</TotalTime>
  <Pages>43</Pages>
  <Words>7889</Words>
  <Application>Microsoft Office PowerPoint</Application>
  <PresentationFormat>On-screen Show (4:3)</PresentationFormat>
  <Paragraphs>827</Paragraphs>
  <Slides>128</Slides>
  <Notes>127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128</vt:i4>
      </vt:variant>
    </vt:vector>
  </HeadingPairs>
  <TitlesOfParts>
    <vt:vector size="135" baseType="lpstr">
      <vt:lpstr>Arial</vt:lpstr>
      <vt:lpstr>Comic Sans MS</vt:lpstr>
      <vt:lpstr>Liberation Sans</vt:lpstr>
      <vt:lpstr>Times</vt:lpstr>
      <vt:lpstr>Times New Roman</vt:lpstr>
      <vt:lpstr>Wingdings</vt:lpstr>
      <vt:lpstr>movnglnc</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Coby Harmon</cp:lastModifiedBy>
  <cp:revision>3631</cp:revision>
  <cp:lastPrinted>1999-09-16T17:08:20Z</cp:lastPrinted>
  <dcterms:created xsi:type="dcterms:W3CDTF">1997-03-28T18:03:02Z</dcterms:created>
  <dcterms:modified xsi:type="dcterms:W3CDTF">2016-03-19T20:37:20Z</dcterms:modified>
</cp:coreProperties>
</file>