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5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1722D-5B62-4619-81F4-EFFCDC0397A5}" type="datetimeFigureOut">
              <a:rPr lang="en-US" smtClean="0"/>
              <a:t>12-Jun-24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46A6-B8A9-43A5-8A05-9D5E31D78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378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1722D-5B62-4619-81F4-EFFCDC0397A5}" type="datetimeFigureOut">
              <a:rPr lang="en-US" smtClean="0"/>
              <a:t>12-Jun-24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46A6-B8A9-43A5-8A05-9D5E31D78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69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1722D-5B62-4619-81F4-EFFCDC0397A5}" type="datetimeFigureOut">
              <a:rPr lang="en-US" smtClean="0"/>
              <a:t>12-Jun-24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46A6-B8A9-43A5-8A05-9D5E31D78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631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1722D-5B62-4619-81F4-EFFCDC0397A5}" type="datetimeFigureOut">
              <a:rPr lang="en-US" smtClean="0"/>
              <a:t>12-Jun-24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46A6-B8A9-43A5-8A05-9D5E31D78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51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1722D-5B62-4619-81F4-EFFCDC0397A5}" type="datetimeFigureOut">
              <a:rPr lang="en-US" smtClean="0"/>
              <a:t>12-Jun-24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46A6-B8A9-43A5-8A05-9D5E31D78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204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1722D-5B62-4619-81F4-EFFCDC0397A5}" type="datetimeFigureOut">
              <a:rPr lang="en-US" smtClean="0"/>
              <a:t>12-Jun-24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46A6-B8A9-43A5-8A05-9D5E31D78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650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1722D-5B62-4619-81F4-EFFCDC0397A5}" type="datetimeFigureOut">
              <a:rPr lang="en-US" smtClean="0"/>
              <a:t>12-Jun-24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46A6-B8A9-43A5-8A05-9D5E31D78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717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1722D-5B62-4619-81F4-EFFCDC0397A5}" type="datetimeFigureOut">
              <a:rPr lang="en-US" smtClean="0"/>
              <a:t>12-Jun-24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46A6-B8A9-43A5-8A05-9D5E31D78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887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1722D-5B62-4619-81F4-EFFCDC0397A5}" type="datetimeFigureOut">
              <a:rPr lang="en-US" smtClean="0"/>
              <a:t>12-Jun-24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46A6-B8A9-43A5-8A05-9D5E31D78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10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1722D-5B62-4619-81F4-EFFCDC0397A5}" type="datetimeFigureOut">
              <a:rPr lang="en-US" smtClean="0"/>
              <a:t>12-Jun-24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46A6-B8A9-43A5-8A05-9D5E31D78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83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1722D-5B62-4619-81F4-EFFCDC0397A5}" type="datetimeFigureOut">
              <a:rPr lang="en-US" smtClean="0"/>
              <a:t>12-Jun-24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346A6-B8A9-43A5-8A05-9D5E31D78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856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1722D-5B62-4619-81F4-EFFCDC0397A5}" type="datetimeFigureOut">
              <a:rPr lang="en-US" smtClean="0"/>
              <a:t>12-Jun-24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346A6-B8A9-43A5-8A05-9D5E31D788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586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Medical Clinic Case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Suppose you were asked to design a PMS that will operate at large factory. The PMS will be operated by doctor and a nurse. Each time an employee (patient) makes a visit to the clinic, all patient visit has to be recorded. </a:t>
            </a:r>
          </a:p>
          <a:p>
            <a:pPr marL="0" indent="0">
              <a:buNone/>
            </a:pPr>
            <a:r>
              <a:rPr lang="en-US" dirty="0" smtClean="0"/>
              <a:t>A visit can be of any of the following types: Covid19 check, blood test (RBC, CBC), alcohol test (percentage), immunization (type, dose), and Incident (severity, premise, body part, </a:t>
            </a:r>
            <a:r>
              <a:rPr lang="en-US" dirty="0" err="1" smtClean="0"/>
              <a:t>etc</a:t>
            </a:r>
            <a:r>
              <a:rPr lang="en-US" dirty="0" smtClean="0"/>
              <a:t>). Suppose that each visit type has it own medical data attributes. Nurses and doctors should be able to login the system with their own credentials.</a:t>
            </a:r>
          </a:p>
          <a:p>
            <a:pPr marL="0" indent="0">
              <a:buNone/>
            </a:pPr>
            <a:r>
              <a:rPr lang="en-US" b="1" dirty="0" smtClean="0"/>
              <a:t>Draw a UML class diagram.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6320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6300983"/>
              </p:ext>
            </p:extLst>
          </p:nvPr>
        </p:nvGraphicFramePr>
        <p:xfrm>
          <a:off x="1269998" y="100829"/>
          <a:ext cx="1588655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8655">
                  <a:extLst>
                    <a:ext uri="{9D8B030D-6E8A-4147-A177-3AD203B41FA5}">
                      <a16:colId xmlns:a16="http://schemas.microsoft.com/office/drawing/2014/main" val="167261100"/>
                    </a:ext>
                  </a:extLst>
                </a:gridCol>
              </a:tblGrid>
              <a:tr h="37907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&lt;&lt;abstract&gt;&gt;</a:t>
                      </a:r>
                    </a:p>
                    <a:p>
                      <a:pPr algn="ctr"/>
                      <a:r>
                        <a:rPr lang="en-US" sz="1600" dirty="0" smtClean="0"/>
                        <a:t>Person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611943"/>
                  </a:ext>
                </a:extLst>
              </a:tr>
              <a:tr h="37907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- name: String</a:t>
                      </a:r>
                    </a:p>
                    <a:p>
                      <a:r>
                        <a:rPr lang="en-US" sz="1600" dirty="0" smtClean="0"/>
                        <a:t> - DOB: Date</a:t>
                      </a:r>
                    </a:p>
                    <a:p>
                      <a:r>
                        <a:rPr lang="en-US" sz="1600" dirty="0" smtClean="0"/>
                        <a:t> -</a:t>
                      </a:r>
                      <a:r>
                        <a:rPr lang="en-US" sz="1600" baseline="0" dirty="0" smtClean="0"/>
                        <a:t> address: string</a:t>
                      </a:r>
                    </a:p>
                    <a:p>
                      <a:r>
                        <a:rPr lang="en-US" sz="1600" baseline="0" dirty="0" smtClean="0"/>
                        <a:t> - gender: Char</a:t>
                      </a:r>
                    </a:p>
                    <a:p>
                      <a:r>
                        <a:rPr lang="en-US" sz="1600" baseline="0" dirty="0" smtClean="0"/>
                        <a:t>….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92868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3602591"/>
              </p:ext>
            </p:extLst>
          </p:nvPr>
        </p:nvGraphicFramePr>
        <p:xfrm>
          <a:off x="1551708" y="2636211"/>
          <a:ext cx="2013528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3528">
                  <a:extLst>
                    <a:ext uri="{9D8B030D-6E8A-4147-A177-3AD203B41FA5}">
                      <a16:colId xmlns:a16="http://schemas.microsoft.com/office/drawing/2014/main" val="167261100"/>
                    </a:ext>
                  </a:extLst>
                </a:gridCol>
              </a:tblGrid>
              <a:tr h="37907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&lt;&lt;abstract&gt;&gt;</a:t>
                      </a:r>
                    </a:p>
                    <a:p>
                      <a:pPr algn="ctr"/>
                      <a:r>
                        <a:rPr lang="en-US" sz="1600" dirty="0" err="1" smtClean="0"/>
                        <a:t>ClinicUser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611943"/>
                  </a:ext>
                </a:extLst>
              </a:tr>
              <a:tr h="37907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- username: String</a:t>
                      </a:r>
                    </a:p>
                    <a:p>
                      <a:r>
                        <a:rPr lang="en-US" sz="1600" dirty="0" smtClean="0"/>
                        <a:t> - password: String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92868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863076"/>
              </p:ext>
            </p:extLst>
          </p:nvPr>
        </p:nvGraphicFramePr>
        <p:xfrm>
          <a:off x="332506" y="4440073"/>
          <a:ext cx="2013528" cy="75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3528">
                  <a:extLst>
                    <a:ext uri="{9D8B030D-6E8A-4147-A177-3AD203B41FA5}">
                      <a16:colId xmlns:a16="http://schemas.microsoft.com/office/drawing/2014/main" val="167261100"/>
                    </a:ext>
                  </a:extLst>
                </a:gridCol>
              </a:tblGrid>
              <a:tr h="37907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Nurse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611943"/>
                  </a:ext>
                </a:extLst>
              </a:tr>
              <a:tr h="37907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- …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92868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8106496"/>
              </p:ext>
            </p:extLst>
          </p:nvPr>
        </p:nvGraphicFramePr>
        <p:xfrm>
          <a:off x="2733963" y="4440073"/>
          <a:ext cx="2013528" cy="75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3528">
                  <a:extLst>
                    <a:ext uri="{9D8B030D-6E8A-4147-A177-3AD203B41FA5}">
                      <a16:colId xmlns:a16="http://schemas.microsoft.com/office/drawing/2014/main" val="167261100"/>
                    </a:ext>
                  </a:extLst>
                </a:gridCol>
              </a:tblGrid>
              <a:tr h="37907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Doctor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611943"/>
                  </a:ext>
                </a:extLst>
              </a:tr>
              <a:tr h="37907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-</a:t>
                      </a:r>
                      <a:r>
                        <a:rPr lang="en-US" sz="1600" baseline="0" dirty="0" smtClean="0"/>
                        <a:t> specialty: String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928680"/>
                  </a:ext>
                </a:extLst>
              </a:tr>
            </a:tbl>
          </a:graphicData>
        </a:graphic>
      </p:graphicFrame>
      <p:sp>
        <p:nvSpPr>
          <p:cNvPr id="8" name="Isosceles Triangle 7"/>
          <p:cNvSpPr/>
          <p:nvPr/>
        </p:nvSpPr>
        <p:spPr>
          <a:xfrm>
            <a:off x="1888834" y="1996979"/>
            <a:ext cx="350982" cy="3160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092035" y="2365597"/>
            <a:ext cx="2276766" cy="8156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5" idx="2"/>
            <a:endCxn id="6" idx="0"/>
          </p:cNvCxnSpPr>
          <p:nvPr/>
        </p:nvCxnSpPr>
        <p:spPr>
          <a:xfrm flipH="1">
            <a:off x="1339270" y="4110487"/>
            <a:ext cx="1043711" cy="32958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15" idx="4"/>
            <a:endCxn id="7" idx="0"/>
          </p:cNvCxnSpPr>
          <p:nvPr/>
        </p:nvCxnSpPr>
        <p:spPr>
          <a:xfrm>
            <a:off x="2733963" y="4110487"/>
            <a:ext cx="1006764" cy="32958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064325" y="2264139"/>
            <a:ext cx="64654" cy="4209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Isosceles Triangle 14"/>
          <p:cNvSpPr/>
          <p:nvPr/>
        </p:nvSpPr>
        <p:spPr>
          <a:xfrm>
            <a:off x="2382981" y="3794451"/>
            <a:ext cx="350982" cy="3160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9758195"/>
              </p:ext>
            </p:extLst>
          </p:nvPr>
        </p:nvGraphicFramePr>
        <p:xfrm>
          <a:off x="7647707" y="2771447"/>
          <a:ext cx="2438401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1">
                  <a:extLst>
                    <a:ext uri="{9D8B030D-6E8A-4147-A177-3AD203B41FA5}">
                      <a16:colId xmlns:a16="http://schemas.microsoft.com/office/drawing/2014/main" val="167261100"/>
                    </a:ext>
                  </a:extLst>
                </a:gridCol>
              </a:tblGrid>
              <a:tr h="37907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&lt;&lt;abstract&gt;&gt;</a:t>
                      </a:r>
                    </a:p>
                    <a:p>
                      <a:pPr algn="ctr"/>
                      <a:r>
                        <a:rPr lang="en-US" sz="1600" dirty="0" smtClean="0"/>
                        <a:t>Visit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611943"/>
                  </a:ext>
                </a:extLst>
              </a:tr>
              <a:tr h="37907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-</a:t>
                      </a:r>
                      <a:r>
                        <a:rPr lang="en-US" sz="1600" baseline="0" dirty="0" smtClean="0"/>
                        <a:t> date: Date</a:t>
                      </a:r>
                    </a:p>
                    <a:p>
                      <a:r>
                        <a:rPr lang="en-US" sz="1600" baseline="0" dirty="0" smtClean="0"/>
                        <a:t>  - time: Time</a:t>
                      </a:r>
                    </a:p>
                    <a:p>
                      <a:r>
                        <a:rPr lang="en-US" sz="1600" baseline="0" dirty="0" smtClean="0"/>
                        <a:t> - diagnosis: String</a:t>
                      </a:r>
                    </a:p>
                    <a:p>
                      <a:r>
                        <a:rPr lang="en-US" sz="1600" baseline="0" dirty="0" smtClean="0"/>
                        <a:t> - </a:t>
                      </a:r>
                      <a:r>
                        <a:rPr lang="en-US" sz="1600" baseline="0" dirty="0" err="1" smtClean="0"/>
                        <a:t>prescribed_meds</a:t>
                      </a:r>
                      <a:r>
                        <a:rPr lang="en-US" sz="1600" baseline="0" dirty="0" smtClean="0"/>
                        <a:t>: String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928680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06501"/>
              </p:ext>
            </p:extLst>
          </p:nvPr>
        </p:nvGraphicFramePr>
        <p:xfrm>
          <a:off x="3803071" y="2636211"/>
          <a:ext cx="2013528" cy="9581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3528">
                  <a:extLst>
                    <a:ext uri="{9D8B030D-6E8A-4147-A177-3AD203B41FA5}">
                      <a16:colId xmlns:a16="http://schemas.microsoft.com/office/drawing/2014/main" val="167261100"/>
                    </a:ext>
                  </a:extLst>
                </a:gridCol>
              </a:tblGrid>
              <a:tr h="37907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Patient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611943"/>
                  </a:ext>
                </a:extLst>
              </a:tr>
              <a:tr h="37907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-</a:t>
                      </a:r>
                      <a:r>
                        <a:rPr lang="en-US" sz="1600" baseline="0" dirty="0" smtClean="0"/>
                        <a:t> allergies: String</a:t>
                      </a:r>
                    </a:p>
                    <a:p>
                      <a:r>
                        <a:rPr lang="en-US" sz="1600" baseline="0" dirty="0" smtClean="0"/>
                        <a:t>  - medications: String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928680"/>
                  </a:ext>
                </a:extLst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3431170"/>
              </p:ext>
            </p:extLst>
          </p:nvPr>
        </p:nvGraphicFramePr>
        <p:xfrm>
          <a:off x="4983014" y="5514801"/>
          <a:ext cx="2013528" cy="9581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3528">
                  <a:extLst>
                    <a:ext uri="{9D8B030D-6E8A-4147-A177-3AD203B41FA5}">
                      <a16:colId xmlns:a16="http://schemas.microsoft.com/office/drawing/2014/main" val="167261100"/>
                    </a:ext>
                  </a:extLst>
                </a:gridCol>
              </a:tblGrid>
              <a:tr h="37907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BloodTest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611943"/>
                  </a:ext>
                </a:extLst>
              </a:tr>
              <a:tr h="37907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-</a:t>
                      </a:r>
                      <a:r>
                        <a:rPr lang="en-US" sz="1600" baseline="0" dirty="0" smtClean="0"/>
                        <a:t> CBC: </a:t>
                      </a:r>
                      <a:r>
                        <a:rPr lang="en-US" sz="1600" baseline="0" dirty="0" err="1" smtClean="0"/>
                        <a:t>int</a:t>
                      </a:r>
                      <a:endParaRPr lang="en-US" sz="1600" baseline="0" dirty="0" smtClean="0"/>
                    </a:p>
                    <a:p>
                      <a:r>
                        <a:rPr lang="en-US" sz="1600" baseline="0" dirty="0" smtClean="0"/>
                        <a:t> - RBC: </a:t>
                      </a:r>
                      <a:r>
                        <a:rPr lang="en-US" sz="1600" baseline="0" dirty="0" err="1" smtClean="0"/>
                        <a:t>int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928680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9994163"/>
              </p:ext>
            </p:extLst>
          </p:nvPr>
        </p:nvGraphicFramePr>
        <p:xfrm>
          <a:off x="7208978" y="5430287"/>
          <a:ext cx="2013528" cy="75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3528">
                  <a:extLst>
                    <a:ext uri="{9D8B030D-6E8A-4147-A177-3AD203B41FA5}">
                      <a16:colId xmlns:a16="http://schemas.microsoft.com/office/drawing/2014/main" val="167261100"/>
                    </a:ext>
                  </a:extLst>
                </a:gridCol>
              </a:tblGrid>
              <a:tr h="37907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AlcoholTest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611943"/>
                  </a:ext>
                </a:extLst>
              </a:tr>
              <a:tr h="37907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</a:t>
                      </a:r>
                      <a:r>
                        <a:rPr lang="en-US" sz="1600" baseline="0" dirty="0" smtClean="0"/>
                        <a:t> - percentage: double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928680"/>
                  </a:ext>
                </a:extLst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081015"/>
              </p:ext>
            </p:extLst>
          </p:nvPr>
        </p:nvGraphicFramePr>
        <p:xfrm>
          <a:off x="9647379" y="5430287"/>
          <a:ext cx="2013528" cy="9581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3528">
                  <a:extLst>
                    <a:ext uri="{9D8B030D-6E8A-4147-A177-3AD203B41FA5}">
                      <a16:colId xmlns:a16="http://schemas.microsoft.com/office/drawing/2014/main" val="167261100"/>
                    </a:ext>
                  </a:extLst>
                </a:gridCol>
              </a:tblGrid>
              <a:tr h="37907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Immunization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611943"/>
                  </a:ext>
                </a:extLst>
              </a:tr>
              <a:tr h="37907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 -type:</a:t>
                      </a:r>
                      <a:r>
                        <a:rPr lang="en-US" sz="1600" baseline="0" dirty="0" smtClean="0"/>
                        <a:t> String</a:t>
                      </a:r>
                    </a:p>
                    <a:p>
                      <a:r>
                        <a:rPr lang="en-US" sz="1600" baseline="0" dirty="0" smtClean="0"/>
                        <a:t>   - dose: double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928680"/>
                  </a:ext>
                </a:extLst>
              </a:tr>
            </a:tbl>
          </a:graphicData>
        </a:graphic>
      </p:graphicFrame>
      <p:cxnSp>
        <p:nvCxnSpPr>
          <p:cNvPr id="27" name="Straight Connector 26"/>
          <p:cNvCxnSpPr>
            <a:stCxn id="31" idx="3"/>
            <a:endCxn id="24" idx="0"/>
          </p:cNvCxnSpPr>
          <p:nvPr/>
        </p:nvCxnSpPr>
        <p:spPr>
          <a:xfrm>
            <a:off x="8829962" y="4731980"/>
            <a:ext cx="1824181" cy="69830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31" idx="3"/>
            <a:endCxn id="23" idx="0"/>
          </p:cNvCxnSpPr>
          <p:nvPr/>
        </p:nvCxnSpPr>
        <p:spPr>
          <a:xfrm flipH="1">
            <a:off x="8215742" y="4731980"/>
            <a:ext cx="614220" cy="69830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368801" y="2365597"/>
            <a:ext cx="235525" cy="29204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Isosceles Triangle 30"/>
          <p:cNvSpPr/>
          <p:nvPr/>
        </p:nvSpPr>
        <p:spPr>
          <a:xfrm>
            <a:off x="8654471" y="4415944"/>
            <a:ext cx="350982" cy="3160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/>
          <p:cNvCxnSpPr>
            <a:stCxn id="31" idx="3"/>
            <a:endCxn id="22" idx="0"/>
          </p:cNvCxnSpPr>
          <p:nvPr/>
        </p:nvCxnSpPr>
        <p:spPr>
          <a:xfrm flipH="1">
            <a:off x="5989778" y="4731980"/>
            <a:ext cx="2840184" cy="78282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20" idx="1"/>
            <a:endCxn id="7" idx="3"/>
          </p:cNvCxnSpPr>
          <p:nvPr/>
        </p:nvCxnSpPr>
        <p:spPr>
          <a:xfrm flipH="1">
            <a:off x="4747491" y="3594407"/>
            <a:ext cx="2900216" cy="122474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21" idx="3"/>
          </p:cNvCxnSpPr>
          <p:nvPr/>
        </p:nvCxnSpPr>
        <p:spPr>
          <a:xfrm>
            <a:off x="5816599" y="3115309"/>
            <a:ext cx="1794163" cy="10002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6294062" y="2714089"/>
            <a:ext cx="8901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attends</a:t>
            </a:r>
            <a:endParaRPr lang="en-US" dirty="0"/>
          </a:p>
        </p:txBody>
      </p:sp>
      <p:sp>
        <p:nvSpPr>
          <p:cNvPr id="46" name="Isosceles Triangle 45"/>
          <p:cNvSpPr/>
          <p:nvPr/>
        </p:nvSpPr>
        <p:spPr>
          <a:xfrm rot="5400000">
            <a:off x="6687124" y="2542283"/>
            <a:ext cx="131616" cy="311725"/>
          </a:xfrm>
          <a:prstGeom prst="triangle">
            <a:avLst>
              <a:gd name="adj" fmla="val 47334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5989778" y="277144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7349932" y="284865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 rot="20294295">
            <a:off x="5446272" y="3872344"/>
            <a:ext cx="1167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supervises</a:t>
            </a:r>
            <a:endParaRPr lang="en-US" dirty="0"/>
          </a:p>
        </p:txBody>
      </p:sp>
      <p:sp>
        <p:nvSpPr>
          <p:cNvPr id="50" name="Isosceles Triangle 49"/>
          <p:cNvSpPr/>
          <p:nvPr/>
        </p:nvSpPr>
        <p:spPr>
          <a:xfrm rot="5400000">
            <a:off x="5829297" y="3701879"/>
            <a:ext cx="131616" cy="311725"/>
          </a:xfrm>
          <a:prstGeom prst="triangle">
            <a:avLst>
              <a:gd name="adj" fmla="val 47334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4911936" y="423127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7265947" y="342668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  <p:graphicFrame>
        <p:nvGraphicFramePr>
          <p:cNvPr id="53" name="Table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974296"/>
              </p:ext>
            </p:extLst>
          </p:nvPr>
        </p:nvGraphicFramePr>
        <p:xfrm>
          <a:off x="2729341" y="5587316"/>
          <a:ext cx="2013528" cy="12020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3528">
                  <a:extLst>
                    <a:ext uri="{9D8B030D-6E8A-4147-A177-3AD203B41FA5}">
                      <a16:colId xmlns:a16="http://schemas.microsoft.com/office/drawing/2014/main" val="167261100"/>
                    </a:ext>
                  </a:extLst>
                </a:gridCol>
              </a:tblGrid>
              <a:tr h="37907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Incident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611943"/>
                  </a:ext>
                </a:extLst>
              </a:tr>
              <a:tr h="37907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-</a:t>
                      </a:r>
                      <a:r>
                        <a:rPr lang="en-US" sz="1600" baseline="0" dirty="0" smtClean="0"/>
                        <a:t> severity: </a:t>
                      </a:r>
                      <a:r>
                        <a:rPr lang="en-US" sz="1600" baseline="0" dirty="0" err="1" smtClean="0"/>
                        <a:t>int</a:t>
                      </a:r>
                      <a:endParaRPr lang="en-US" sz="1600" baseline="0" dirty="0" smtClean="0"/>
                    </a:p>
                    <a:p>
                      <a:r>
                        <a:rPr lang="en-US" sz="1600" baseline="0" dirty="0" smtClean="0"/>
                        <a:t> - </a:t>
                      </a:r>
                      <a:r>
                        <a:rPr lang="en-US" sz="1600" baseline="0" dirty="0" err="1" smtClean="0"/>
                        <a:t>body_part</a:t>
                      </a:r>
                      <a:r>
                        <a:rPr lang="en-US" sz="1600" baseline="0" dirty="0" smtClean="0"/>
                        <a:t>: String</a:t>
                      </a:r>
                    </a:p>
                    <a:p>
                      <a:r>
                        <a:rPr lang="en-US" sz="1600" baseline="0" dirty="0" smtClean="0"/>
                        <a:t> - type: string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928680"/>
                  </a:ext>
                </a:extLst>
              </a:tr>
            </a:tbl>
          </a:graphicData>
        </a:graphic>
      </p:graphicFrame>
      <p:cxnSp>
        <p:nvCxnSpPr>
          <p:cNvPr id="54" name="Straight Connector 53"/>
          <p:cNvCxnSpPr>
            <a:stCxn id="31" idx="3"/>
            <a:endCxn id="53" idx="0"/>
          </p:cNvCxnSpPr>
          <p:nvPr/>
        </p:nvCxnSpPr>
        <p:spPr>
          <a:xfrm flipH="1">
            <a:off x="3736105" y="4731980"/>
            <a:ext cx="5093857" cy="85533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500180"/>
              </p:ext>
            </p:extLst>
          </p:nvPr>
        </p:nvGraphicFramePr>
        <p:xfrm>
          <a:off x="397159" y="5514801"/>
          <a:ext cx="2013528" cy="758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3528">
                  <a:extLst>
                    <a:ext uri="{9D8B030D-6E8A-4147-A177-3AD203B41FA5}">
                      <a16:colId xmlns:a16="http://schemas.microsoft.com/office/drawing/2014/main" val="167261100"/>
                    </a:ext>
                  </a:extLst>
                </a:gridCol>
              </a:tblGrid>
              <a:tr h="37907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Covid19Test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611943"/>
                  </a:ext>
                </a:extLst>
              </a:tr>
              <a:tr h="37907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-</a:t>
                      </a:r>
                      <a:r>
                        <a:rPr lang="en-US" sz="1600" baseline="0" dirty="0" smtClean="0"/>
                        <a:t> ….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928680"/>
                  </a:ext>
                </a:extLst>
              </a:tr>
            </a:tbl>
          </a:graphicData>
        </a:graphic>
      </p:graphicFrame>
      <p:cxnSp>
        <p:nvCxnSpPr>
          <p:cNvPr id="35" name="Straight Connector 34"/>
          <p:cNvCxnSpPr>
            <a:stCxn id="31" idx="3"/>
          </p:cNvCxnSpPr>
          <p:nvPr/>
        </p:nvCxnSpPr>
        <p:spPr>
          <a:xfrm flipH="1">
            <a:off x="1926357" y="4731980"/>
            <a:ext cx="6903605" cy="79583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97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267</Words>
  <Application>Microsoft Office PowerPoint</Application>
  <PresentationFormat>Widescreen</PresentationFormat>
  <Paragraphs>48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Medical Clinic Case Study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Samer Zain</dc:creator>
  <cp:lastModifiedBy>Samer Zain</cp:lastModifiedBy>
  <cp:revision>9</cp:revision>
  <dcterms:created xsi:type="dcterms:W3CDTF">2021-05-25T13:55:49Z</dcterms:created>
  <dcterms:modified xsi:type="dcterms:W3CDTF">2024-06-12T09:37:29Z</dcterms:modified>
</cp:coreProperties>
</file>