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311" r:id="rId3"/>
    <p:sldId id="312" r:id="rId4"/>
    <p:sldId id="340" r:id="rId5"/>
    <p:sldId id="313" r:id="rId6"/>
    <p:sldId id="341" r:id="rId7"/>
    <p:sldId id="314" r:id="rId8"/>
    <p:sldId id="315" r:id="rId9"/>
    <p:sldId id="342" r:id="rId10"/>
    <p:sldId id="318" r:id="rId11"/>
    <p:sldId id="343" r:id="rId12"/>
    <p:sldId id="320" r:id="rId13"/>
    <p:sldId id="270" r:id="rId14"/>
    <p:sldId id="344" r:id="rId15"/>
    <p:sldId id="321" r:id="rId16"/>
    <p:sldId id="269" r:id="rId17"/>
    <p:sldId id="322" r:id="rId18"/>
    <p:sldId id="345" r:id="rId19"/>
    <p:sldId id="346" r:id="rId20"/>
    <p:sldId id="324" r:id="rId21"/>
    <p:sldId id="325" r:id="rId22"/>
    <p:sldId id="327" r:id="rId23"/>
    <p:sldId id="331" r:id="rId24"/>
    <p:sldId id="328" r:id="rId25"/>
    <p:sldId id="332" r:id="rId26"/>
    <p:sldId id="347" r:id="rId27"/>
    <p:sldId id="348" r:id="rId28"/>
    <p:sldId id="333" r:id="rId29"/>
    <p:sldId id="329" r:id="rId30"/>
    <p:sldId id="330" r:id="rId31"/>
    <p:sldId id="334" r:id="rId32"/>
    <p:sldId id="349" r:id="rId33"/>
    <p:sldId id="335" r:id="rId34"/>
    <p:sldId id="336" r:id="rId35"/>
    <p:sldId id="339" r:id="rId36"/>
    <p:sldId id="350"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0" d="100"/>
          <a:sy n="80" d="100"/>
        </p:scale>
        <p:origin x="78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a" userId="879f8e48-bda6-4e77-b76f-bf556f28e237" providerId="ADAL" clId="{F00C72EA-CA7A-4803-97F4-A6FB07BF57B2}"/>
    <pc:docChg chg="delSld modSld">
      <pc:chgData name="Emilia" userId="879f8e48-bda6-4e77-b76f-bf556f28e237" providerId="ADAL" clId="{F00C72EA-CA7A-4803-97F4-A6FB07BF57B2}" dt="2024-11-18T10:15:15.330" v="41" actId="20577"/>
      <pc:docMkLst>
        <pc:docMk/>
      </pc:docMkLst>
      <pc:sldChg chg="modSp mod">
        <pc:chgData name="Emilia" userId="879f8e48-bda6-4e77-b76f-bf556f28e237" providerId="ADAL" clId="{F00C72EA-CA7A-4803-97F4-A6FB07BF57B2}" dt="2024-11-18T10:15:15.330" v="41" actId="20577"/>
        <pc:sldMkLst>
          <pc:docMk/>
          <pc:sldMk cId="4188808933" sldId="256"/>
        </pc:sldMkLst>
        <pc:spChg chg="mod">
          <ac:chgData name="Emilia" userId="879f8e48-bda6-4e77-b76f-bf556f28e237" providerId="ADAL" clId="{F00C72EA-CA7A-4803-97F4-A6FB07BF57B2}" dt="2024-11-18T10:14:59.941" v="10" actId="20577"/>
          <ac:spMkLst>
            <pc:docMk/>
            <pc:sldMk cId="4188808933" sldId="256"/>
            <ac:spMk id="2" creationId="{8E0D21DD-C82E-DAE0-4A37-C450138A4B83}"/>
          </ac:spMkLst>
        </pc:spChg>
        <pc:spChg chg="mod">
          <ac:chgData name="Emilia" userId="879f8e48-bda6-4e77-b76f-bf556f28e237" providerId="ADAL" clId="{F00C72EA-CA7A-4803-97F4-A6FB07BF57B2}" dt="2024-11-18T10:15:15.330" v="41" actId="20577"/>
          <ac:spMkLst>
            <pc:docMk/>
            <pc:sldMk cId="4188808933" sldId="256"/>
            <ac:spMk id="3" creationId="{138CAABB-5D44-EB4F-A817-8F63DA1BFCB3}"/>
          </ac:spMkLst>
        </pc:spChg>
      </pc:sldChg>
      <pc:sldChg chg="del">
        <pc:chgData name="Emilia" userId="879f8e48-bda6-4e77-b76f-bf556f28e237" providerId="ADAL" clId="{F00C72EA-CA7A-4803-97F4-A6FB07BF57B2}" dt="2024-11-18T10:14:53.461" v="0" actId="47"/>
        <pc:sldMkLst>
          <pc:docMk/>
          <pc:sldMk cId="1565770755" sldId="31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11/18/2024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11/18/2024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11/18/2024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11/18/2024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D21DD-C82E-DAE0-4A37-C450138A4B83}"/>
              </a:ext>
            </a:extLst>
          </p:cNvPr>
          <p:cNvSpPr>
            <a:spLocks noGrp="1"/>
          </p:cNvSpPr>
          <p:nvPr>
            <p:ph type="ctrTitle"/>
          </p:nvPr>
        </p:nvSpPr>
        <p:spPr/>
        <p:txBody>
          <a:bodyPr/>
          <a:lstStyle/>
          <a:p>
            <a:r>
              <a:rPr lang="en-GB" dirty="0"/>
              <a:t>Lecture 13</a:t>
            </a:r>
          </a:p>
        </p:txBody>
      </p:sp>
      <p:sp>
        <p:nvSpPr>
          <p:cNvPr id="3" name="Subtitle 2">
            <a:extLst>
              <a:ext uri="{FF2B5EF4-FFF2-40B4-BE49-F238E27FC236}">
                <a16:creationId xmlns:a16="http://schemas.microsoft.com/office/drawing/2014/main" id="{138CAABB-5D44-EB4F-A817-8F63DA1BFCB3}"/>
              </a:ext>
            </a:extLst>
          </p:cNvPr>
          <p:cNvSpPr>
            <a:spLocks noGrp="1"/>
          </p:cNvSpPr>
          <p:nvPr>
            <p:ph type="subTitle" idx="1"/>
          </p:nvPr>
        </p:nvSpPr>
        <p:spPr/>
        <p:txBody>
          <a:bodyPr/>
          <a:lstStyle/>
          <a:p>
            <a:r>
              <a:rPr lang="en-GB" dirty="0"/>
              <a:t>NUTD 343</a:t>
            </a:r>
          </a:p>
          <a:p>
            <a:r>
              <a:rPr lang="en-GB" dirty="0" err="1"/>
              <a:t>Dr.</a:t>
            </a:r>
            <a:r>
              <a:rPr lang="en-GB" dirty="0"/>
              <a:t> Emilia Rappocciolo</a:t>
            </a:r>
          </a:p>
        </p:txBody>
      </p:sp>
    </p:spTree>
    <p:extLst>
      <p:ext uri="{BB962C8B-B14F-4D97-AF65-F5344CB8AC3E}">
        <p14:creationId xmlns:p14="http://schemas.microsoft.com/office/powerpoint/2010/main" val="4188808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5425" y="221742"/>
            <a:ext cx="9153525" cy="997458"/>
          </a:xfrm>
        </p:spPr>
        <p:txBody>
          <a:bodyPr>
            <a:normAutofit fontScale="90000"/>
          </a:bodyPr>
          <a:lstStyle/>
          <a:p>
            <a:r>
              <a:rPr lang="en-US" dirty="0">
                <a:ea typeface="Comic Sans MS" charset="0"/>
                <a:cs typeface="Comic Sans MS" charset="0"/>
              </a:rPr>
              <a:t>Pathogens of Concern and Biological Indicators</a:t>
            </a:r>
            <a:endParaRPr lang="en-US" dirty="0"/>
          </a:p>
        </p:txBody>
      </p:sp>
      <p:sp>
        <p:nvSpPr>
          <p:cNvPr id="3" name="Content Placeholder 2"/>
          <p:cNvSpPr>
            <a:spLocks noGrp="1"/>
          </p:cNvSpPr>
          <p:nvPr>
            <p:ph idx="1"/>
          </p:nvPr>
        </p:nvSpPr>
        <p:spPr>
          <a:xfrm>
            <a:off x="1800225" y="1485519"/>
            <a:ext cx="8160639" cy="4505706"/>
          </a:xfrm>
        </p:spPr>
        <p:txBody>
          <a:bodyPr>
            <a:noAutofit/>
          </a:bodyPr>
          <a:lstStyle/>
          <a:p>
            <a:pPr>
              <a:lnSpc>
                <a:spcPct val="120000"/>
              </a:lnSpc>
            </a:pPr>
            <a:r>
              <a:rPr lang="en-US" sz="2400" b="1" dirty="0">
                <a:ea typeface="Comic Sans MS" charset="0"/>
                <a:cs typeface="Comic Sans MS" charset="0"/>
              </a:rPr>
              <a:t>Thermal commercial sterilization</a:t>
            </a:r>
            <a:r>
              <a:rPr lang="en-US" sz="2400" dirty="0">
                <a:ea typeface="Comic Sans MS" charset="0"/>
                <a:cs typeface="Comic Sans MS" charset="0"/>
              </a:rPr>
              <a:t> </a:t>
            </a:r>
          </a:p>
          <a:p>
            <a:pPr>
              <a:lnSpc>
                <a:spcPct val="120000"/>
              </a:lnSpc>
            </a:pPr>
            <a:r>
              <a:rPr lang="en-US" sz="2400" dirty="0">
                <a:ea typeface="Comic Sans MS" charset="0"/>
                <a:cs typeface="Comic Sans MS" charset="0"/>
              </a:rPr>
              <a:t>Heat-intensive treatment that targets </a:t>
            </a:r>
            <a:r>
              <a:rPr lang="en-US" sz="2400" i="1" dirty="0">
                <a:ea typeface="Comic Sans MS" charset="0"/>
                <a:cs typeface="Comic Sans MS" charset="0"/>
              </a:rPr>
              <a:t>Clostridium botulinum</a:t>
            </a:r>
            <a:r>
              <a:rPr lang="en-US" sz="2400" dirty="0">
                <a:ea typeface="Comic Sans MS" charset="0"/>
                <a:cs typeface="Comic Sans MS" charset="0"/>
              </a:rPr>
              <a:t> spores </a:t>
            </a:r>
          </a:p>
          <a:p>
            <a:pPr>
              <a:lnSpc>
                <a:spcPct val="120000"/>
              </a:lnSpc>
            </a:pPr>
            <a:r>
              <a:rPr lang="en-US" sz="2400" dirty="0">
                <a:ea typeface="Comic Sans MS" charset="0"/>
                <a:cs typeface="Comic Sans MS" charset="0"/>
              </a:rPr>
              <a:t>Spores of </a:t>
            </a:r>
            <a:r>
              <a:rPr lang="en-US" sz="2400" i="1" dirty="0">
                <a:ea typeface="Comic Sans MS" charset="0"/>
                <a:cs typeface="Comic Sans MS" charset="0"/>
              </a:rPr>
              <a:t>C. botulinum</a:t>
            </a:r>
            <a:r>
              <a:rPr lang="en-US" sz="2400" dirty="0">
                <a:ea typeface="Comic Sans MS" charset="0"/>
                <a:cs typeface="Comic Sans MS" charset="0"/>
              </a:rPr>
              <a:t> represent the pathogen of concern in most sterilization processes</a:t>
            </a:r>
          </a:p>
          <a:p>
            <a:pPr>
              <a:lnSpc>
                <a:spcPct val="120000"/>
              </a:lnSpc>
            </a:pPr>
            <a:r>
              <a:rPr lang="en-US" sz="2400" dirty="0">
                <a:ea typeface="Comic Sans MS" charset="0"/>
                <a:cs typeface="Comic Sans MS" charset="0"/>
              </a:rPr>
              <a:t>Adequate processing should eliminate the most resistant spores</a:t>
            </a:r>
          </a:p>
        </p:txBody>
      </p:sp>
    </p:spTree>
    <p:extLst>
      <p:ext uri="{BB962C8B-B14F-4D97-AF65-F5344CB8AC3E}">
        <p14:creationId xmlns:p14="http://schemas.microsoft.com/office/powerpoint/2010/main" val="1482986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5425" y="221742"/>
            <a:ext cx="9153525" cy="997458"/>
          </a:xfrm>
        </p:spPr>
        <p:txBody>
          <a:bodyPr>
            <a:normAutofit fontScale="90000"/>
          </a:bodyPr>
          <a:lstStyle/>
          <a:p>
            <a:r>
              <a:rPr lang="en-US" dirty="0">
                <a:ea typeface="Comic Sans MS" charset="0"/>
                <a:cs typeface="Comic Sans MS" charset="0"/>
              </a:rPr>
              <a:t>Pathogens of Concern and Biological Indicators</a:t>
            </a:r>
            <a:endParaRPr lang="en-US" dirty="0"/>
          </a:p>
        </p:txBody>
      </p:sp>
      <p:sp>
        <p:nvSpPr>
          <p:cNvPr id="3" name="Content Placeholder 2"/>
          <p:cNvSpPr>
            <a:spLocks noGrp="1"/>
          </p:cNvSpPr>
          <p:nvPr>
            <p:ph idx="1"/>
          </p:nvPr>
        </p:nvSpPr>
        <p:spPr>
          <a:xfrm>
            <a:off x="1800225" y="1485519"/>
            <a:ext cx="8160639" cy="4505706"/>
          </a:xfrm>
        </p:spPr>
        <p:txBody>
          <a:bodyPr>
            <a:noAutofit/>
          </a:bodyPr>
          <a:lstStyle/>
          <a:p>
            <a:pPr>
              <a:lnSpc>
                <a:spcPct val="120000"/>
              </a:lnSpc>
            </a:pPr>
            <a:r>
              <a:rPr lang="en-US" sz="2400" b="1" dirty="0">
                <a:ea typeface="Comic Sans MS" charset="0"/>
                <a:cs typeface="Comic Sans MS" charset="0"/>
              </a:rPr>
              <a:t>Biological indicators</a:t>
            </a:r>
          </a:p>
          <a:p>
            <a:pPr>
              <a:lnSpc>
                <a:spcPct val="120000"/>
              </a:lnSpc>
            </a:pPr>
            <a:r>
              <a:rPr lang="en-US" sz="2400" dirty="0">
                <a:ea typeface="Comic Sans MS" charset="0"/>
                <a:cs typeface="Comic Sans MS" charset="0"/>
              </a:rPr>
              <a:t>Microorganisms with relatively high and stable thermal resistance that make them suitable for thermal process </a:t>
            </a:r>
            <a:r>
              <a:rPr lang="en-US" sz="2400" b="1" dirty="0">
                <a:ea typeface="Comic Sans MS" charset="0"/>
                <a:cs typeface="Comic Sans MS" charset="0"/>
              </a:rPr>
              <a:t>validation</a:t>
            </a:r>
            <a:r>
              <a:rPr lang="en-US" sz="2400" dirty="0">
                <a:ea typeface="Comic Sans MS" charset="0"/>
                <a:cs typeface="Comic Sans MS" charset="0"/>
              </a:rPr>
              <a:t> – Examples of biological indicators:</a:t>
            </a:r>
          </a:p>
          <a:p>
            <a:pPr lvl="1">
              <a:lnSpc>
                <a:spcPct val="120000"/>
              </a:lnSpc>
            </a:pPr>
            <a:r>
              <a:rPr lang="en-US" sz="2400" dirty="0">
                <a:ea typeface="Comic Sans MS" charset="0"/>
                <a:cs typeface="Comic Sans MS" charset="0"/>
              </a:rPr>
              <a:t>Spores of </a:t>
            </a:r>
            <a:r>
              <a:rPr lang="en-US" sz="2400" i="1" dirty="0" err="1">
                <a:ea typeface="Comic Sans MS" charset="0"/>
                <a:cs typeface="Comic Sans MS" charset="0"/>
              </a:rPr>
              <a:t>Geobacillus</a:t>
            </a:r>
            <a:r>
              <a:rPr lang="en-US" sz="2400" i="1" dirty="0">
                <a:ea typeface="Comic Sans MS" charset="0"/>
                <a:cs typeface="Comic Sans MS" charset="0"/>
              </a:rPr>
              <a:t> </a:t>
            </a:r>
            <a:r>
              <a:rPr lang="en-US" sz="2400" i="1" dirty="0" err="1">
                <a:ea typeface="Comic Sans MS" charset="0"/>
                <a:cs typeface="Comic Sans MS" charset="0"/>
              </a:rPr>
              <a:t>stearothermophilus</a:t>
            </a:r>
            <a:endParaRPr lang="en-US" sz="2400" i="1" dirty="0">
              <a:ea typeface="Comic Sans MS" charset="0"/>
              <a:cs typeface="Comic Sans MS" charset="0"/>
            </a:endParaRPr>
          </a:p>
          <a:p>
            <a:pPr lvl="1">
              <a:lnSpc>
                <a:spcPct val="120000"/>
              </a:lnSpc>
            </a:pPr>
            <a:r>
              <a:rPr lang="en-US" sz="2400" i="1" dirty="0">
                <a:ea typeface="Comic Sans MS" charset="0"/>
                <a:cs typeface="Comic Sans MS" charset="0"/>
              </a:rPr>
              <a:t>Bacillus subtilis</a:t>
            </a:r>
          </a:p>
          <a:p>
            <a:pPr lvl="1">
              <a:lnSpc>
                <a:spcPct val="120000"/>
              </a:lnSpc>
            </a:pPr>
            <a:r>
              <a:rPr lang="en-US" sz="2400" i="1" dirty="0">
                <a:ea typeface="Comic Sans MS" charset="0"/>
                <a:cs typeface="Comic Sans MS" charset="0"/>
              </a:rPr>
              <a:t>Clostridium </a:t>
            </a:r>
            <a:r>
              <a:rPr lang="en-US" sz="2400" i="1" dirty="0" err="1">
                <a:ea typeface="Comic Sans MS" charset="0"/>
                <a:cs typeface="Comic Sans MS" charset="0"/>
              </a:rPr>
              <a:t>sporogenes</a:t>
            </a:r>
            <a:r>
              <a:rPr lang="en-US" sz="2400" dirty="0">
                <a:ea typeface="Comic Sans MS" charset="0"/>
                <a:cs typeface="Comic Sans MS" charset="0"/>
              </a:rPr>
              <a:t> </a:t>
            </a:r>
          </a:p>
        </p:txBody>
      </p:sp>
    </p:spTree>
    <p:extLst>
      <p:ext uri="{BB962C8B-B14F-4D97-AF65-F5344CB8AC3E}">
        <p14:creationId xmlns:p14="http://schemas.microsoft.com/office/powerpoint/2010/main" val="2459050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3525" y="212217"/>
            <a:ext cx="8855964" cy="787908"/>
          </a:xfrm>
        </p:spPr>
        <p:txBody>
          <a:bodyPr>
            <a:normAutofit/>
          </a:bodyPr>
          <a:lstStyle/>
          <a:p>
            <a:r>
              <a:rPr lang="en-US" dirty="0">
                <a:latin typeface="+mn-lt"/>
                <a:ea typeface="Comic Sans MS" charset="0"/>
                <a:cs typeface="Comic Sans MS" charset="0"/>
              </a:rPr>
              <a:t>Kinetics of Microbial Death by Heat</a:t>
            </a:r>
          </a:p>
        </p:txBody>
      </p:sp>
      <p:sp>
        <p:nvSpPr>
          <p:cNvPr id="3" name="Content Placeholder 2"/>
          <p:cNvSpPr>
            <a:spLocks noGrp="1"/>
          </p:cNvSpPr>
          <p:nvPr>
            <p:ph idx="1"/>
          </p:nvPr>
        </p:nvSpPr>
        <p:spPr>
          <a:xfrm>
            <a:off x="1028700" y="1152143"/>
            <a:ext cx="9629775" cy="5153407"/>
          </a:xfrm>
        </p:spPr>
        <p:txBody>
          <a:bodyPr>
            <a:normAutofit lnSpcReduction="10000"/>
          </a:bodyPr>
          <a:lstStyle/>
          <a:p>
            <a:pPr>
              <a:lnSpc>
                <a:spcPct val="120000"/>
              </a:lnSpc>
            </a:pPr>
            <a:r>
              <a:rPr lang="en-US" sz="2400" dirty="0">
                <a:ea typeface="Comic Sans MS" charset="0"/>
                <a:cs typeface="Comic Sans MS" charset="0"/>
              </a:rPr>
              <a:t>Kinetics of microbial inactivation, at a given temp are determined by observing the decline in survivors during heating time -  </a:t>
            </a:r>
            <a:r>
              <a:rPr lang="en-US" sz="2400" b="1" dirty="0">
                <a:ea typeface="Comic Sans MS" charset="0"/>
                <a:cs typeface="Comic Sans MS" charset="0"/>
              </a:rPr>
              <a:t>best described in survivor semi-log plots </a:t>
            </a:r>
          </a:p>
          <a:p>
            <a:pPr>
              <a:lnSpc>
                <a:spcPct val="120000"/>
              </a:lnSpc>
            </a:pPr>
            <a:r>
              <a:rPr lang="en-US" sz="2400" dirty="0">
                <a:ea typeface="Comic Sans MS" charset="0"/>
                <a:cs typeface="Comic Sans MS" charset="0"/>
              </a:rPr>
              <a:t>Linearity of survivor plots allows to measure the </a:t>
            </a:r>
            <a:r>
              <a:rPr lang="en-US" sz="2400" b="1" dirty="0">
                <a:ea typeface="Comic Sans MS" charset="0"/>
                <a:cs typeface="Comic Sans MS" charset="0"/>
              </a:rPr>
              <a:t>death rate</a:t>
            </a:r>
          </a:p>
          <a:p>
            <a:pPr>
              <a:lnSpc>
                <a:spcPct val="120000"/>
              </a:lnSpc>
            </a:pPr>
            <a:r>
              <a:rPr lang="en-US" sz="2400" dirty="0">
                <a:ea typeface="Comic Sans MS" charset="0"/>
                <a:cs typeface="Comic Sans MS" charset="0"/>
              </a:rPr>
              <a:t> Instead of death rate, </a:t>
            </a:r>
            <a:r>
              <a:rPr lang="en-US" sz="2400" b="1" dirty="0">
                <a:ea typeface="Comic Sans MS" charset="0"/>
                <a:cs typeface="Comic Sans MS" charset="0"/>
              </a:rPr>
              <a:t>decimal reduction time (D value) </a:t>
            </a:r>
            <a:r>
              <a:rPr lang="en-US" sz="2400" dirty="0">
                <a:ea typeface="Comic Sans MS" charset="0"/>
                <a:cs typeface="Comic Sans MS" charset="0"/>
              </a:rPr>
              <a:t>is  more practical to determine</a:t>
            </a:r>
          </a:p>
          <a:p>
            <a:pPr>
              <a:lnSpc>
                <a:spcPct val="120000"/>
              </a:lnSpc>
            </a:pPr>
            <a:r>
              <a:rPr lang="en-US" sz="2400" b="1" dirty="0">
                <a:ea typeface="Comic Sans MS" charset="0"/>
                <a:cs typeface="Comic Sans MS" charset="0"/>
              </a:rPr>
              <a:t>D value (DT) is the time (t) required for 10-fold (1-log) reduction in the number of survivors </a:t>
            </a:r>
            <a:r>
              <a:rPr lang="en-US" sz="2400" dirty="0">
                <a:ea typeface="Comic Sans MS" charset="0"/>
                <a:cs typeface="Comic Sans MS" charset="0"/>
              </a:rPr>
              <a:t>of an microorganism at specified temp (T)  </a:t>
            </a:r>
          </a:p>
          <a:p>
            <a:pPr>
              <a:lnSpc>
                <a:spcPct val="120000"/>
              </a:lnSpc>
            </a:pPr>
            <a:r>
              <a:rPr lang="en-US" sz="2400" b="1" dirty="0">
                <a:ea typeface="Comic Sans MS" charset="0"/>
                <a:cs typeface="Comic Sans MS" charset="0"/>
              </a:rPr>
              <a:t>The greater the D value at a given temp, the more resistant is the microorganism to heat</a:t>
            </a:r>
            <a:r>
              <a:rPr lang="en-US" sz="2400" dirty="0">
                <a:ea typeface="Comic Sans MS" charset="0"/>
                <a:cs typeface="Comic Sans MS" charset="0"/>
              </a:rPr>
              <a:t>. </a:t>
            </a:r>
          </a:p>
          <a:p>
            <a:pPr>
              <a:lnSpc>
                <a:spcPct val="120000"/>
              </a:lnSpc>
            </a:pPr>
            <a:r>
              <a:rPr lang="en-US" sz="2400" dirty="0">
                <a:ea typeface="Comic Sans MS" charset="0"/>
                <a:cs typeface="Comic Sans MS" charset="0"/>
              </a:rPr>
              <a:t>The D  value decreases as the processing temp increases</a:t>
            </a:r>
            <a:r>
              <a:rPr lang="en-US" sz="2000" dirty="0">
                <a:latin typeface="Comic Sans MS" charset="0"/>
                <a:ea typeface="Comic Sans MS" charset="0"/>
                <a:cs typeface="Comic Sans MS" charset="0"/>
              </a:rPr>
              <a:t>. </a:t>
            </a:r>
          </a:p>
        </p:txBody>
      </p:sp>
    </p:spTree>
    <p:extLst>
      <p:ext uri="{BB962C8B-B14F-4D97-AF65-F5344CB8AC3E}">
        <p14:creationId xmlns:p14="http://schemas.microsoft.com/office/powerpoint/2010/main" val="1564212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126492"/>
            <a:ext cx="7729728" cy="635508"/>
          </a:xfrm>
        </p:spPr>
        <p:txBody>
          <a:bodyPr>
            <a:normAutofit fontScale="90000"/>
          </a:bodyPr>
          <a:lstStyle/>
          <a:p>
            <a:r>
              <a:rPr lang="en-US" dirty="0"/>
              <a:t>D value and z value</a:t>
            </a:r>
          </a:p>
        </p:txBody>
      </p:sp>
      <p:sp>
        <p:nvSpPr>
          <p:cNvPr id="7" name="Content Placeholder 6">
            <a:extLst>
              <a:ext uri="{FF2B5EF4-FFF2-40B4-BE49-F238E27FC236}">
                <a16:creationId xmlns:a16="http://schemas.microsoft.com/office/drawing/2014/main" id="{1518B4D0-E012-3FCC-D43D-FFD5BEBAC4AD}"/>
              </a:ext>
            </a:extLst>
          </p:cNvPr>
          <p:cNvSpPr>
            <a:spLocks noGrp="1"/>
          </p:cNvSpPr>
          <p:nvPr>
            <p:ph idx="1"/>
          </p:nvPr>
        </p:nvSpPr>
        <p:spPr>
          <a:xfrm>
            <a:off x="1552575" y="1238250"/>
            <a:ext cx="9772650" cy="5143500"/>
          </a:xfrm>
        </p:spPr>
        <p:txBody>
          <a:bodyPr>
            <a:normAutofit/>
          </a:bodyPr>
          <a:lstStyle/>
          <a:p>
            <a:r>
              <a:rPr lang="en-GB" sz="2400" dirty="0"/>
              <a:t>The D value is the time (in minutes) it takes at a given temperature to decrease viability by a factor of 10.</a:t>
            </a:r>
          </a:p>
          <a:p>
            <a:r>
              <a:rPr lang="en-GB" sz="2400" dirty="0"/>
              <a:t>The z value is the number of degrees it takes to change the D value by a factor of 10.</a:t>
            </a:r>
          </a:p>
          <a:p>
            <a:r>
              <a:rPr lang="en-GB" sz="2400" dirty="0"/>
              <a:t>The heat resistances (D values) and how they change with temperature (z value) are influenced by many factors (e.g., pH and aw) and differ among  microbial species. Bacterial spores are more heat resistant than vegetative cells of the same species. Some spores survive for minutes at 120°C or for hours at 100°C. Less heat-resistant spores have D100°C values of &lt;1 min.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126492"/>
            <a:ext cx="7729728" cy="635508"/>
          </a:xfrm>
        </p:spPr>
        <p:txBody>
          <a:bodyPr>
            <a:normAutofit fontScale="90000"/>
          </a:bodyPr>
          <a:lstStyle/>
          <a:p>
            <a:r>
              <a:rPr lang="en-US" dirty="0"/>
              <a:t>D value and z value</a:t>
            </a:r>
          </a:p>
        </p:txBody>
      </p:sp>
      <p:sp>
        <p:nvSpPr>
          <p:cNvPr id="7" name="Content Placeholder 6">
            <a:extLst>
              <a:ext uri="{FF2B5EF4-FFF2-40B4-BE49-F238E27FC236}">
                <a16:creationId xmlns:a16="http://schemas.microsoft.com/office/drawing/2014/main" id="{1518B4D0-E012-3FCC-D43D-FFD5BEBAC4AD}"/>
              </a:ext>
            </a:extLst>
          </p:cNvPr>
          <p:cNvSpPr>
            <a:spLocks noGrp="1"/>
          </p:cNvSpPr>
          <p:nvPr>
            <p:ph idx="1"/>
          </p:nvPr>
        </p:nvSpPr>
        <p:spPr>
          <a:xfrm>
            <a:off x="1552575" y="1238250"/>
            <a:ext cx="9772650" cy="5143500"/>
          </a:xfrm>
        </p:spPr>
        <p:txBody>
          <a:bodyPr>
            <a:normAutofit/>
          </a:bodyPr>
          <a:lstStyle/>
          <a:p>
            <a:r>
              <a:rPr lang="en-GB" sz="2400" dirty="0"/>
              <a:t>Vegetative cells of bacteria, yeasts, and </a:t>
            </a:r>
            <a:r>
              <a:rPr lang="en-GB" sz="2400" dirty="0" err="1"/>
              <a:t>molds</a:t>
            </a:r>
            <a:r>
              <a:rPr lang="en-GB" sz="2400" dirty="0"/>
              <a:t> can have D values of &lt;0.1 min at 70 to 80°C.</a:t>
            </a:r>
          </a:p>
          <a:p>
            <a:r>
              <a:rPr lang="en-GB" sz="2400" dirty="0"/>
              <a:t>The age of the cells, their growth phase, the growth temperature, growth medium composition, exposure to prior stressors, and the heating environment also affect heat resistance. For example, one would expect the D value of a Salmonella sp. to be different in chocolate than it is in milk because chocolate has a higher fat content and lower aw. </a:t>
            </a:r>
          </a:p>
          <a:p>
            <a:r>
              <a:rPr lang="en-GB" sz="2400" dirty="0"/>
              <a:t>Unlike chemical constants such as </a:t>
            </a:r>
            <a:r>
              <a:rPr lang="en-GB" sz="2400" dirty="0" err="1"/>
              <a:t>pKa</a:t>
            </a:r>
            <a:r>
              <a:rPr lang="en-GB" sz="2400" dirty="0"/>
              <a:t> or molecular mass, D and z values depend on the situation of use. Since they depend on so many factors, great caution should be used in applying values obtained in one environment to some other food environment.</a:t>
            </a:r>
          </a:p>
        </p:txBody>
      </p:sp>
    </p:spTree>
    <p:extLst>
      <p:ext uri="{BB962C8B-B14F-4D97-AF65-F5344CB8AC3E}">
        <p14:creationId xmlns:p14="http://schemas.microsoft.com/office/powerpoint/2010/main" val="1163070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61949" y="381000"/>
            <a:ext cx="11249025" cy="2209800"/>
          </a:xfrm>
        </p:spPr>
        <p:txBody>
          <a:bodyPr>
            <a:normAutofit/>
          </a:bodyPr>
          <a:lstStyle/>
          <a:p>
            <a:pPr>
              <a:lnSpc>
                <a:spcPct val="120000"/>
              </a:lnSpc>
            </a:pPr>
            <a:r>
              <a:rPr lang="en-US" sz="2000" dirty="0">
                <a:ea typeface="Comic Sans MS" charset="0"/>
                <a:cs typeface="Comic Sans MS" charset="0"/>
              </a:rPr>
              <a:t>log</a:t>
            </a:r>
            <a:r>
              <a:rPr lang="en-US" sz="2000" baseline="-25000" dirty="0">
                <a:ea typeface="Comic Sans MS" charset="0"/>
                <a:cs typeface="Comic Sans MS" charset="0"/>
              </a:rPr>
              <a:t>10</a:t>
            </a:r>
            <a:r>
              <a:rPr lang="en-US" sz="2000" dirty="0">
                <a:ea typeface="Comic Sans MS" charset="0"/>
                <a:cs typeface="Comic Sans MS" charset="0"/>
              </a:rPr>
              <a:t> DT vs. Temp is linear, “thermal resistance” plot – useful to  compare heat resistance at different temps (Z plot)</a:t>
            </a:r>
          </a:p>
          <a:p>
            <a:pPr>
              <a:lnSpc>
                <a:spcPct val="120000"/>
              </a:lnSpc>
            </a:pPr>
            <a:r>
              <a:rPr lang="en-US" sz="2000" dirty="0">
                <a:ea typeface="Comic Sans MS" charset="0"/>
                <a:cs typeface="Comic Sans MS" charset="0"/>
              </a:rPr>
              <a:t>z  value (</a:t>
            </a:r>
            <a:r>
              <a:rPr lang="en-US" sz="2000" u="sng" dirty="0">
                <a:ea typeface="Comic Sans MS" charset="0"/>
                <a:cs typeface="Comic Sans MS" charset="0"/>
              </a:rPr>
              <a:t>thermal resistance constant</a:t>
            </a:r>
            <a:r>
              <a:rPr lang="en-US" sz="2000" dirty="0">
                <a:ea typeface="Comic Sans MS" charset="0"/>
                <a:cs typeface="Comic Sans MS" charset="0"/>
              </a:rPr>
              <a:t>) is equal to the negative reciprocal of the slope</a:t>
            </a:r>
          </a:p>
          <a:p>
            <a:pPr>
              <a:lnSpc>
                <a:spcPct val="120000"/>
              </a:lnSpc>
            </a:pPr>
            <a:r>
              <a:rPr lang="en-US" sz="2000" dirty="0">
                <a:ea typeface="Comic Sans MS" charset="0"/>
                <a:cs typeface="Comic Sans MS" charset="0"/>
              </a:rPr>
              <a:t>z  value is the change in temperature required to change the DT  values of a microorganism by an order of magnitude (10-fold).</a:t>
            </a:r>
          </a:p>
          <a:p>
            <a:pPr marL="0" indent="0">
              <a:buNone/>
            </a:pPr>
            <a:endParaRPr lang="en-US" sz="2000" dirty="0">
              <a:latin typeface="Comic Sans MS" charset="0"/>
              <a:ea typeface="Comic Sans MS" charset="0"/>
              <a:cs typeface="Comic Sans MS" charset="0"/>
            </a:endParaRPr>
          </a:p>
          <a:p>
            <a:endParaRPr lang="en-US" sz="2000" dirty="0">
              <a:latin typeface="Comic Sans MS" charset="0"/>
              <a:ea typeface="Comic Sans MS" charset="0"/>
              <a:cs typeface="Comic Sans MS" charset="0"/>
            </a:endParaRPr>
          </a:p>
        </p:txBody>
      </p:sp>
      <p:pic>
        <p:nvPicPr>
          <p:cNvPr id="4" name="Picture 3"/>
          <p:cNvPicPr>
            <a:picLocks noChangeAspect="1"/>
          </p:cNvPicPr>
          <p:nvPr/>
        </p:nvPicPr>
        <p:blipFill>
          <a:blip r:embed="rId2"/>
          <a:stretch>
            <a:fillRect/>
          </a:stretch>
        </p:blipFill>
        <p:spPr>
          <a:xfrm>
            <a:off x="1779814" y="2743200"/>
            <a:ext cx="8632372" cy="3962400"/>
          </a:xfrm>
          <a:prstGeom prst="rect">
            <a:avLst/>
          </a:prstGeom>
        </p:spPr>
      </p:pic>
    </p:spTree>
    <p:extLst>
      <p:ext uri="{BB962C8B-B14F-4D97-AF65-F5344CB8AC3E}">
        <p14:creationId xmlns:p14="http://schemas.microsoft.com/office/powerpoint/2010/main" val="1840918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97942"/>
            <a:ext cx="7729728" cy="540258"/>
          </a:xfrm>
        </p:spPr>
        <p:txBody>
          <a:bodyPr>
            <a:normAutofit fontScale="90000"/>
          </a:bodyPr>
          <a:lstStyle/>
          <a:p>
            <a:r>
              <a:rPr lang="en-US" dirty="0"/>
              <a:t>Calculations of D value</a:t>
            </a:r>
          </a:p>
        </p:txBody>
      </p:sp>
      <p:sp>
        <p:nvSpPr>
          <p:cNvPr id="3" name="Content Placeholder 2"/>
          <p:cNvSpPr>
            <a:spLocks noGrp="1"/>
          </p:cNvSpPr>
          <p:nvPr>
            <p:ph idx="1"/>
          </p:nvPr>
        </p:nvSpPr>
        <p:spPr>
          <a:xfrm>
            <a:off x="847725" y="1162050"/>
            <a:ext cx="10153650" cy="5257800"/>
          </a:xfrm>
        </p:spPr>
        <p:txBody>
          <a:bodyPr>
            <a:normAutofit fontScale="55000" lnSpcReduction="20000"/>
          </a:bodyPr>
          <a:lstStyle/>
          <a:p>
            <a:pPr>
              <a:lnSpc>
                <a:spcPct val="120000"/>
              </a:lnSpc>
            </a:pPr>
            <a:r>
              <a:rPr lang="en-US" sz="4000" b="1" dirty="0"/>
              <a:t>D  = decimal reduction time</a:t>
            </a:r>
          </a:p>
          <a:p>
            <a:pPr lvl="1">
              <a:lnSpc>
                <a:spcPct val="120000"/>
              </a:lnSpc>
            </a:pPr>
            <a:r>
              <a:rPr lang="en-US" sz="4000" dirty="0"/>
              <a:t>Time required to kill 90% of organisms at a certain temperature</a:t>
            </a:r>
            <a:endParaRPr lang="en-US" sz="4000" b="1" dirty="0"/>
          </a:p>
          <a:p>
            <a:pPr>
              <a:lnSpc>
                <a:spcPct val="120000"/>
              </a:lnSpc>
            </a:pPr>
            <a:r>
              <a:rPr lang="en-US" sz="4000" b="1" dirty="0"/>
              <a:t>How to determine the D value for </a:t>
            </a:r>
            <a:r>
              <a:rPr lang="en-US" sz="4000" b="1" i="1" dirty="0"/>
              <a:t>B. cereus</a:t>
            </a:r>
            <a:r>
              <a:rPr lang="en-US" sz="4000" b="1" dirty="0"/>
              <a:t> spores at 90 °C</a:t>
            </a:r>
          </a:p>
          <a:p>
            <a:pPr lvl="1">
              <a:lnSpc>
                <a:spcPct val="120000"/>
              </a:lnSpc>
            </a:pPr>
            <a:r>
              <a:rPr lang="en-US" sz="4000" dirty="0"/>
              <a:t>Heat the food containing the spores or spore suspension in a buffer – or milk to 90°C</a:t>
            </a:r>
          </a:p>
          <a:p>
            <a:pPr lvl="1">
              <a:lnSpc>
                <a:spcPct val="120000"/>
              </a:lnSpc>
            </a:pPr>
            <a:r>
              <a:rPr lang="en-US" sz="4000" dirty="0"/>
              <a:t>Take 1 ml aliquots at 0, 1, 2, 3, 5, 10 minutes </a:t>
            </a:r>
          </a:p>
          <a:p>
            <a:pPr lvl="1">
              <a:lnSpc>
                <a:spcPct val="120000"/>
              </a:lnSpc>
            </a:pPr>
            <a:r>
              <a:rPr lang="en-US" sz="4000" dirty="0"/>
              <a:t>Make dilutions – 10 dilutions</a:t>
            </a:r>
          </a:p>
          <a:p>
            <a:pPr lvl="1">
              <a:lnSpc>
                <a:spcPct val="120000"/>
              </a:lnSpc>
            </a:pPr>
            <a:r>
              <a:rPr lang="en-US" sz="4000" dirty="0"/>
              <a:t>Plate the dilution in duplicates</a:t>
            </a:r>
          </a:p>
          <a:p>
            <a:pPr lvl="1">
              <a:lnSpc>
                <a:spcPct val="120000"/>
              </a:lnSpc>
            </a:pPr>
            <a:r>
              <a:rPr lang="en-US" sz="4000" dirty="0"/>
              <a:t>Count and make a table</a:t>
            </a:r>
          </a:p>
          <a:p>
            <a:pPr lvl="1">
              <a:lnSpc>
                <a:spcPct val="120000"/>
              </a:lnSpc>
            </a:pPr>
            <a:r>
              <a:rPr lang="en-US" sz="4000" dirty="0"/>
              <a:t>Determine the number of organisms for each dilution, calculate the log</a:t>
            </a:r>
            <a:r>
              <a:rPr lang="en-US" sz="4000" baseline="-30000" dirty="0"/>
              <a:t>10</a:t>
            </a:r>
            <a:r>
              <a:rPr lang="en-US" sz="4000" dirty="0"/>
              <a:t> for each count</a:t>
            </a:r>
          </a:p>
          <a:p>
            <a:pPr lvl="1">
              <a:lnSpc>
                <a:spcPct val="120000"/>
              </a:lnSpc>
            </a:pPr>
            <a:r>
              <a:rPr lang="en-US" sz="4000" dirty="0"/>
              <a:t>Plot the results  </a:t>
            </a:r>
          </a:p>
          <a:p>
            <a:pPr lvl="1"/>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8300" y="381000"/>
            <a:ext cx="9344025" cy="1047750"/>
          </a:xfrm>
        </p:spPr>
        <p:txBody>
          <a:bodyPr>
            <a:normAutofit/>
          </a:bodyPr>
          <a:lstStyle/>
          <a:p>
            <a:r>
              <a:rPr lang="en-US" dirty="0">
                <a:ea typeface="Comic Sans MS" charset="0"/>
                <a:cs typeface="Comic Sans MS" charset="0"/>
              </a:rPr>
              <a:t>Resistance of Microorganisms to Heat</a:t>
            </a:r>
            <a:endParaRPr lang="en-US" dirty="0"/>
          </a:p>
        </p:txBody>
      </p:sp>
      <p:sp>
        <p:nvSpPr>
          <p:cNvPr id="3" name="Content Placeholder 2"/>
          <p:cNvSpPr>
            <a:spLocks noGrp="1"/>
          </p:cNvSpPr>
          <p:nvPr>
            <p:ph idx="1"/>
          </p:nvPr>
        </p:nvSpPr>
        <p:spPr>
          <a:xfrm>
            <a:off x="1571625" y="1514094"/>
            <a:ext cx="9208389" cy="4962906"/>
          </a:xfrm>
        </p:spPr>
        <p:txBody>
          <a:bodyPr>
            <a:noAutofit/>
          </a:bodyPr>
          <a:lstStyle/>
          <a:p>
            <a:r>
              <a:rPr lang="en-US" sz="2400" dirty="0">
                <a:ea typeface="Comic Sans MS" charset="0"/>
                <a:cs typeface="Comic Sans MS" charset="0"/>
              </a:rPr>
              <a:t>High temperature injures or kills living cells by denaturing vital proteins, disrupting membrane integrity, and damaging DNA. </a:t>
            </a:r>
          </a:p>
          <a:p>
            <a:r>
              <a:rPr lang="en-US" sz="2400" dirty="0">
                <a:ea typeface="Comic Sans MS" charset="0"/>
                <a:cs typeface="Comic Sans MS" charset="0"/>
              </a:rPr>
              <a:t>Some bacteria have greater innate protective mechanisms against heat than others </a:t>
            </a:r>
          </a:p>
          <a:p>
            <a:r>
              <a:rPr lang="en-US" sz="2400" b="1" dirty="0">
                <a:ea typeface="Comic Sans MS" charset="0"/>
                <a:cs typeface="Comic Sans MS" charset="0"/>
              </a:rPr>
              <a:t>These mechanisms include: </a:t>
            </a:r>
          </a:p>
          <a:p>
            <a:r>
              <a:rPr lang="en-US" sz="2400" dirty="0">
                <a:ea typeface="Comic Sans MS" charset="0"/>
                <a:cs typeface="Comic Sans MS" charset="0"/>
              </a:rPr>
              <a:t>Protein cross-linking</a:t>
            </a:r>
          </a:p>
          <a:p>
            <a:r>
              <a:rPr lang="en-US" sz="2400" dirty="0">
                <a:ea typeface="Comic Sans MS" charset="0"/>
                <a:cs typeface="Comic Sans MS" charset="0"/>
              </a:rPr>
              <a:t>DNA structural changes</a:t>
            </a:r>
          </a:p>
          <a:p>
            <a:r>
              <a:rPr lang="en-US" sz="2400" dirty="0">
                <a:ea typeface="Comic Sans MS" charset="0"/>
                <a:cs typeface="Comic Sans MS" charset="0"/>
              </a:rPr>
              <a:t>For example - thermophiles express genes involved in disulfide bonding which contributes to heat resistance </a:t>
            </a:r>
          </a:p>
          <a:p>
            <a:pPr marL="0" indent="0">
              <a:buNone/>
            </a:pPr>
            <a:endParaRPr lang="en-US" sz="2400" dirty="0">
              <a:ea typeface="Comic Sans MS" charset="0"/>
              <a:cs typeface="Comic Sans MS" charset="0"/>
            </a:endParaRPr>
          </a:p>
        </p:txBody>
      </p:sp>
    </p:spTree>
    <p:extLst>
      <p:ext uri="{BB962C8B-B14F-4D97-AF65-F5344CB8AC3E}">
        <p14:creationId xmlns:p14="http://schemas.microsoft.com/office/powerpoint/2010/main" val="1298000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8300" y="381000"/>
            <a:ext cx="9344025" cy="1047750"/>
          </a:xfrm>
        </p:spPr>
        <p:txBody>
          <a:bodyPr>
            <a:normAutofit/>
          </a:bodyPr>
          <a:lstStyle/>
          <a:p>
            <a:r>
              <a:rPr lang="en-US" dirty="0">
                <a:ea typeface="Comic Sans MS" charset="0"/>
                <a:cs typeface="Comic Sans MS" charset="0"/>
              </a:rPr>
              <a:t>Resistance of Microorganisms to Heat</a:t>
            </a:r>
            <a:endParaRPr lang="en-US" dirty="0"/>
          </a:p>
        </p:txBody>
      </p:sp>
      <p:sp>
        <p:nvSpPr>
          <p:cNvPr id="3" name="Content Placeholder 2"/>
          <p:cNvSpPr>
            <a:spLocks noGrp="1"/>
          </p:cNvSpPr>
          <p:nvPr>
            <p:ph idx="1"/>
          </p:nvPr>
        </p:nvSpPr>
        <p:spPr>
          <a:xfrm>
            <a:off x="1790700" y="1514094"/>
            <a:ext cx="9208389" cy="4962906"/>
          </a:xfrm>
        </p:spPr>
        <p:txBody>
          <a:bodyPr>
            <a:noAutofit/>
          </a:bodyPr>
          <a:lstStyle/>
          <a:p>
            <a:r>
              <a:rPr lang="en-US" sz="2400" b="1" dirty="0">
                <a:ea typeface="Comic Sans MS" charset="0"/>
                <a:cs typeface="Comic Sans MS" charset="0"/>
              </a:rPr>
              <a:t>Other responses to heat</a:t>
            </a:r>
          </a:p>
          <a:p>
            <a:r>
              <a:rPr lang="en-US" sz="2400" dirty="0">
                <a:ea typeface="Comic Sans MS" charset="0"/>
                <a:cs typeface="Comic Sans MS" charset="0"/>
              </a:rPr>
              <a:t> Expression of heat shock proteins which prevent misfolding of newly synthesized proteins </a:t>
            </a:r>
          </a:p>
          <a:p>
            <a:r>
              <a:rPr lang="en-US" sz="2400" dirty="0">
                <a:ea typeface="Comic Sans MS" charset="0"/>
                <a:cs typeface="Comic Sans MS" charset="0"/>
              </a:rPr>
              <a:t>Lack of expression of the genes encoding these proteins decreases heat tolerance of  bacteria to heat</a:t>
            </a:r>
          </a:p>
          <a:p>
            <a:r>
              <a:rPr lang="en-GB" sz="2400" dirty="0">
                <a:ea typeface="Comic Sans MS" charset="0"/>
                <a:cs typeface="Comic Sans MS" charset="0"/>
              </a:rPr>
              <a:t>Stage of growth and dormancy affect the heat resistance of microorganisms. Bacteria in stationary phase of growth are more heat resistant than those in active log phase</a:t>
            </a:r>
          </a:p>
        </p:txBody>
      </p:sp>
    </p:spTree>
    <p:extLst>
      <p:ext uri="{BB962C8B-B14F-4D97-AF65-F5344CB8AC3E}">
        <p14:creationId xmlns:p14="http://schemas.microsoft.com/office/powerpoint/2010/main" val="1031029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8300" y="381000"/>
            <a:ext cx="9344025" cy="1047750"/>
          </a:xfrm>
        </p:spPr>
        <p:txBody>
          <a:bodyPr>
            <a:normAutofit/>
          </a:bodyPr>
          <a:lstStyle/>
          <a:p>
            <a:r>
              <a:rPr lang="en-US" dirty="0">
                <a:ea typeface="Comic Sans MS" charset="0"/>
                <a:cs typeface="Comic Sans MS" charset="0"/>
              </a:rPr>
              <a:t>Resistance of Microorganisms to Heat</a:t>
            </a:r>
            <a:endParaRPr lang="en-US" dirty="0"/>
          </a:p>
        </p:txBody>
      </p:sp>
      <p:sp>
        <p:nvSpPr>
          <p:cNvPr id="3" name="Content Placeholder 2"/>
          <p:cNvSpPr>
            <a:spLocks noGrp="1"/>
          </p:cNvSpPr>
          <p:nvPr>
            <p:ph idx="1"/>
          </p:nvPr>
        </p:nvSpPr>
        <p:spPr>
          <a:xfrm>
            <a:off x="1790700" y="1514094"/>
            <a:ext cx="9208389" cy="4962906"/>
          </a:xfrm>
        </p:spPr>
        <p:txBody>
          <a:bodyPr>
            <a:noAutofit/>
          </a:bodyPr>
          <a:lstStyle/>
          <a:p>
            <a:r>
              <a:rPr lang="en-GB" sz="2400">
                <a:ea typeface="Comic Sans MS" charset="0"/>
                <a:cs typeface="Comic Sans MS" charset="0"/>
              </a:rPr>
              <a:t>Spore </a:t>
            </a:r>
            <a:r>
              <a:rPr lang="en-GB" sz="2400" dirty="0">
                <a:ea typeface="Comic Sans MS" charset="0"/>
                <a:cs typeface="Comic Sans MS" charset="0"/>
              </a:rPr>
              <a:t>formation increases the heat resistance of bacteria (require heating at 99 – 115o C ) </a:t>
            </a:r>
          </a:p>
          <a:p>
            <a:r>
              <a:rPr lang="en-GB" sz="2400" dirty="0">
                <a:ea typeface="Comic Sans MS" charset="0"/>
                <a:cs typeface="Comic Sans MS" charset="0"/>
              </a:rPr>
              <a:t>The heat sensitivity of fungal mycelia and conidia is similar to vegetative bacteria, but  ascospores of some fungi are more resistant to heat </a:t>
            </a:r>
          </a:p>
          <a:p>
            <a:r>
              <a:rPr lang="en-GB" sz="2400">
                <a:ea typeface="Comic Sans MS" charset="0"/>
                <a:cs typeface="Comic Sans MS" charset="0"/>
              </a:rPr>
              <a:t>The aw , pH, gross composition, and antimicrobial constituents of a food have significant influence on the heat resistance of its microbiota</a:t>
            </a:r>
          </a:p>
          <a:p>
            <a:endParaRPr lang="en-GB" sz="2400" dirty="0">
              <a:ea typeface="Comic Sans MS" charset="0"/>
              <a:cs typeface="Comic Sans MS" charset="0"/>
            </a:endParaRPr>
          </a:p>
          <a:p>
            <a:pPr marL="0" indent="0">
              <a:buNone/>
            </a:pPr>
            <a:endParaRPr lang="en-US" sz="2400" dirty="0">
              <a:ea typeface="Comic Sans MS" charset="0"/>
              <a:cs typeface="Comic Sans MS" charset="0"/>
            </a:endParaRPr>
          </a:p>
        </p:txBody>
      </p:sp>
    </p:spTree>
    <p:extLst>
      <p:ext uri="{BB962C8B-B14F-4D97-AF65-F5344CB8AC3E}">
        <p14:creationId xmlns:p14="http://schemas.microsoft.com/office/powerpoint/2010/main" val="1350153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421767"/>
            <a:ext cx="7729728" cy="787908"/>
          </a:xfrm>
        </p:spPr>
        <p:txBody>
          <a:bodyPr>
            <a:normAutofit/>
          </a:bodyPr>
          <a:lstStyle/>
          <a:p>
            <a:r>
              <a:rPr lang="en-US" dirty="0">
                <a:ea typeface="Comic Sans MS" charset="0"/>
                <a:cs typeface="Comic Sans MS" charset="0"/>
              </a:rPr>
              <a:t>Food Preservation</a:t>
            </a:r>
          </a:p>
        </p:txBody>
      </p:sp>
      <p:sp>
        <p:nvSpPr>
          <p:cNvPr id="3" name="Content Placeholder 2"/>
          <p:cNvSpPr>
            <a:spLocks noGrp="1"/>
          </p:cNvSpPr>
          <p:nvPr>
            <p:ph idx="1"/>
          </p:nvPr>
        </p:nvSpPr>
        <p:spPr>
          <a:xfrm>
            <a:off x="1543049" y="1352550"/>
            <a:ext cx="9458325" cy="5191125"/>
          </a:xfrm>
        </p:spPr>
        <p:txBody>
          <a:bodyPr>
            <a:normAutofit fontScale="92500" lnSpcReduction="10000"/>
          </a:bodyPr>
          <a:lstStyle/>
          <a:p>
            <a:pPr>
              <a:lnSpc>
                <a:spcPct val="120000"/>
              </a:lnSpc>
            </a:pPr>
            <a:r>
              <a:rPr lang="en-US" sz="2400" dirty="0">
                <a:ea typeface="Comic Sans MS" charset="0"/>
                <a:cs typeface="Comic Sans MS" charset="0"/>
              </a:rPr>
              <a:t> Purpose of Preservation </a:t>
            </a:r>
          </a:p>
          <a:p>
            <a:pPr lvl="1">
              <a:lnSpc>
                <a:spcPct val="120000"/>
              </a:lnSpc>
            </a:pPr>
            <a:r>
              <a:rPr lang="en-US" sz="2400" dirty="0">
                <a:ea typeface="Comic Sans MS" charset="0"/>
                <a:cs typeface="Comic Sans MS" charset="0"/>
              </a:rPr>
              <a:t> to extend shelf life </a:t>
            </a:r>
          </a:p>
          <a:p>
            <a:pPr lvl="1">
              <a:lnSpc>
                <a:spcPct val="120000"/>
              </a:lnSpc>
            </a:pPr>
            <a:r>
              <a:rPr lang="en-US" sz="2400" dirty="0">
                <a:ea typeface="Comic Sans MS" charset="0"/>
                <a:cs typeface="Comic Sans MS" charset="0"/>
              </a:rPr>
              <a:t>protect from </a:t>
            </a:r>
            <a:r>
              <a:rPr lang="en-US" sz="2400" b="1" dirty="0">
                <a:ea typeface="Comic Sans MS" charset="0"/>
                <a:cs typeface="Comic Sans MS" charset="0"/>
              </a:rPr>
              <a:t>changes</a:t>
            </a:r>
            <a:r>
              <a:rPr lang="en-US" sz="2400" dirty="0">
                <a:ea typeface="Comic Sans MS" charset="0"/>
                <a:cs typeface="Comic Sans MS" charset="0"/>
              </a:rPr>
              <a:t> that could lead to spoilage</a:t>
            </a:r>
          </a:p>
          <a:p>
            <a:pPr lvl="1">
              <a:lnSpc>
                <a:spcPct val="120000"/>
              </a:lnSpc>
            </a:pPr>
            <a:r>
              <a:rPr lang="en-US" sz="2400" dirty="0">
                <a:ea typeface="Comic Sans MS" charset="0"/>
                <a:cs typeface="Comic Sans MS" charset="0"/>
              </a:rPr>
              <a:t>To ensure safety</a:t>
            </a:r>
          </a:p>
          <a:p>
            <a:pPr>
              <a:lnSpc>
                <a:spcPct val="120000"/>
              </a:lnSpc>
            </a:pPr>
            <a:r>
              <a:rPr lang="en-US" sz="2400" b="1" dirty="0">
                <a:ea typeface="Comic Sans MS" charset="0"/>
                <a:cs typeface="Comic Sans MS" charset="0"/>
              </a:rPr>
              <a:t>Microbiological changes</a:t>
            </a:r>
            <a:r>
              <a:rPr lang="en-US" sz="2400" dirty="0">
                <a:ea typeface="Comic Sans MS" charset="0"/>
                <a:cs typeface="Comic Sans MS" charset="0"/>
              </a:rPr>
              <a:t> – prevented by eliminating spoilage microorganisms or suppressing their metabolic activity and to ensure safety.</a:t>
            </a:r>
          </a:p>
          <a:p>
            <a:pPr>
              <a:lnSpc>
                <a:spcPct val="120000"/>
              </a:lnSpc>
            </a:pPr>
            <a:r>
              <a:rPr lang="en-US" sz="2400" b="1" dirty="0">
                <a:ea typeface="Comic Sans MS" charset="0"/>
                <a:cs typeface="Comic Sans MS" charset="0"/>
              </a:rPr>
              <a:t>Physical methods </a:t>
            </a:r>
            <a:r>
              <a:rPr lang="en-US" sz="2400" dirty="0">
                <a:ea typeface="Comic Sans MS" charset="0"/>
                <a:cs typeface="Comic Sans MS" charset="0"/>
              </a:rPr>
              <a:t>are the most commonly used</a:t>
            </a:r>
          </a:p>
          <a:p>
            <a:pPr lvl="1">
              <a:lnSpc>
                <a:spcPct val="120000"/>
              </a:lnSpc>
            </a:pPr>
            <a:r>
              <a:rPr lang="en-US" sz="2400" b="1" dirty="0">
                <a:ea typeface="Comic Sans MS" charset="0"/>
                <a:cs typeface="Comic Sans MS" charset="0"/>
              </a:rPr>
              <a:t>Heat</a:t>
            </a:r>
            <a:r>
              <a:rPr lang="en-US" sz="2400" dirty="0">
                <a:ea typeface="Comic Sans MS" charset="0"/>
                <a:cs typeface="Comic Sans MS" charset="0"/>
              </a:rPr>
              <a:t> (thermal processing) inactivates pathogens, spoilage-initiating microorganisms, enzymes and may destroy heat-labile toxins</a:t>
            </a:r>
          </a:p>
          <a:p>
            <a:pPr>
              <a:lnSpc>
                <a:spcPct val="120000"/>
              </a:lnSpc>
            </a:pPr>
            <a:r>
              <a:rPr lang="en-US" sz="2400" b="1" dirty="0">
                <a:ea typeface="Comic Sans MS" charset="0"/>
                <a:cs typeface="Comic Sans MS" charset="0"/>
              </a:rPr>
              <a:t>Refrigeration or freezing</a:t>
            </a:r>
            <a:r>
              <a:rPr lang="en-US" sz="2400" dirty="0">
                <a:ea typeface="Comic Sans MS" charset="0"/>
                <a:cs typeface="Comic Sans MS" charset="0"/>
              </a:rPr>
              <a:t>- </a:t>
            </a:r>
            <a:r>
              <a:rPr lang="en-US" sz="2400" b="1" dirty="0">
                <a:ea typeface="Comic Sans MS" charset="0"/>
                <a:cs typeface="Comic Sans MS" charset="0"/>
              </a:rPr>
              <a:t>suppresses</a:t>
            </a:r>
            <a:r>
              <a:rPr lang="en-US" sz="2400" dirty="0">
                <a:ea typeface="Comic Sans MS" charset="0"/>
                <a:cs typeface="Comic Sans MS" charset="0"/>
              </a:rPr>
              <a:t> microbial metabolism and multiplication, may </a:t>
            </a:r>
            <a:r>
              <a:rPr lang="en-US" sz="2400" b="1" dirty="0">
                <a:ea typeface="Comic Sans MS" charset="0"/>
                <a:cs typeface="Comic Sans MS" charset="0"/>
              </a:rPr>
              <a:t>inactivate</a:t>
            </a:r>
            <a:r>
              <a:rPr lang="en-US" sz="2400" dirty="0">
                <a:ea typeface="Comic Sans MS" charset="0"/>
                <a:cs typeface="Comic Sans MS" charset="0"/>
              </a:rPr>
              <a:t> some of food microbiota. </a:t>
            </a:r>
            <a:endParaRPr lang="en-US" sz="2400" b="1" dirty="0">
              <a:ea typeface="Comic Sans MS" charset="0"/>
              <a:cs typeface="Comic Sans MS" charset="0"/>
            </a:endParaRPr>
          </a:p>
          <a:p>
            <a:endParaRPr lang="en-US" sz="2000" dirty="0">
              <a:latin typeface="Comic Sans MS" charset="0"/>
              <a:ea typeface="Comic Sans MS" charset="0"/>
              <a:cs typeface="Comic Sans MS" charset="0"/>
            </a:endParaRPr>
          </a:p>
        </p:txBody>
      </p:sp>
    </p:spTree>
    <p:extLst>
      <p:ext uri="{BB962C8B-B14F-4D97-AF65-F5344CB8AC3E}">
        <p14:creationId xmlns:p14="http://schemas.microsoft.com/office/powerpoint/2010/main" val="726386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393192"/>
            <a:ext cx="7729728" cy="635508"/>
          </a:xfrm>
        </p:spPr>
        <p:txBody>
          <a:bodyPr>
            <a:normAutofit fontScale="90000"/>
          </a:bodyPr>
          <a:lstStyle/>
          <a:p>
            <a:r>
              <a:rPr lang="en-US" dirty="0" err="1">
                <a:ea typeface="Comic Sans MS" charset="0"/>
                <a:cs typeface="Comic Sans MS" charset="0"/>
              </a:rPr>
              <a:t>Ohmic</a:t>
            </a:r>
            <a:r>
              <a:rPr lang="en-US" dirty="0">
                <a:ea typeface="Comic Sans MS" charset="0"/>
                <a:cs typeface="Comic Sans MS" charset="0"/>
              </a:rPr>
              <a:t> Heating</a:t>
            </a:r>
          </a:p>
        </p:txBody>
      </p:sp>
      <p:sp>
        <p:nvSpPr>
          <p:cNvPr id="3" name="Content Placeholder 2"/>
          <p:cNvSpPr>
            <a:spLocks noGrp="1"/>
          </p:cNvSpPr>
          <p:nvPr>
            <p:ph idx="1"/>
          </p:nvPr>
        </p:nvSpPr>
        <p:spPr>
          <a:xfrm>
            <a:off x="542925" y="1190625"/>
            <a:ext cx="11506200" cy="5143500"/>
          </a:xfrm>
        </p:spPr>
        <p:txBody>
          <a:bodyPr>
            <a:noAutofit/>
          </a:bodyPr>
          <a:lstStyle/>
          <a:p>
            <a:pPr>
              <a:lnSpc>
                <a:spcPct val="120000"/>
              </a:lnSpc>
            </a:pPr>
            <a:r>
              <a:rPr lang="en-US" sz="2400" dirty="0" err="1">
                <a:ea typeface="Comic Sans MS" charset="0"/>
                <a:cs typeface="Comic Sans MS" charset="0"/>
              </a:rPr>
              <a:t>Ohmic</a:t>
            </a:r>
            <a:r>
              <a:rPr lang="en-US" sz="2400" dirty="0">
                <a:ea typeface="Comic Sans MS" charset="0"/>
                <a:cs typeface="Comic Sans MS" charset="0"/>
              </a:rPr>
              <a:t> heating – electric current is passed through food,</a:t>
            </a:r>
          </a:p>
          <a:p>
            <a:pPr>
              <a:lnSpc>
                <a:spcPct val="120000"/>
              </a:lnSpc>
            </a:pPr>
            <a:r>
              <a:rPr lang="en-US" sz="2400" dirty="0">
                <a:ea typeface="Comic Sans MS" charset="0"/>
                <a:cs typeface="Comic Sans MS" charset="0"/>
              </a:rPr>
              <a:t>Electric energy becomes heat, that rapidly/uniformly heat the food</a:t>
            </a:r>
          </a:p>
          <a:p>
            <a:pPr>
              <a:lnSpc>
                <a:spcPct val="120000"/>
              </a:lnSpc>
            </a:pPr>
            <a:r>
              <a:rPr lang="en-US" sz="2400" dirty="0">
                <a:ea typeface="Comic Sans MS" charset="0"/>
                <a:cs typeface="Comic Sans MS" charset="0"/>
              </a:rPr>
              <a:t>Electricity for Ohmic heaters can be obtained from a normal electrical source</a:t>
            </a:r>
          </a:p>
          <a:p>
            <a:pPr>
              <a:lnSpc>
                <a:spcPct val="120000"/>
              </a:lnSpc>
            </a:pPr>
            <a:r>
              <a:rPr lang="en-US" sz="2400" b="1" dirty="0">
                <a:ea typeface="Comic Sans MS" charset="0"/>
                <a:cs typeface="Comic Sans MS" charset="0"/>
              </a:rPr>
              <a:t>Electrical conductivity </a:t>
            </a:r>
            <a:r>
              <a:rPr lang="en-US" sz="2400" dirty="0">
                <a:ea typeface="Comic Sans MS" charset="0"/>
                <a:cs typeface="Comic Sans MS" charset="0"/>
              </a:rPr>
              <a:t>of food materials determines how efficiently the electric current passes through the food</a:t>
            </a:r>
          </a:p>
          <a:p>
            <a:pPr>
              <a:lnSpc>
                <a:spcPct val="120000"/>
              </a:lnSpc>
            </a:pPr>
            <a:r>
              <a:rPr lang="en-US" sz="2400" dirty="0">
                <a:ea typeface="Comic Sans MS" charset="0"/>
                <a:cs typeface="Comic Sans MS" charset="0"/>
              </a:rPr>
              <a:t>Electrical conductivity of food is influenced by ionic (salt) content</a:t>
            </a:r>
          </a:p>
          <a:p>
            <a:pPr>
              <a:lnSpc>
                <a:spcPct val="120000"/>
              </a:lnSpc>
            </a:pPr>
            <a:r>
              <a:rPr lang="en-US" sz="2400" dirty="0">
                <a:ea typeface="Comic Sans MS" charset="0"/>
                <a:cs typeface="Comic Sans MS" charset="0"/>
              </a:rPr>
              <a:t>The advantages of Ohmic heating is its capacity for rapid and volumetric (size) heating of food.</a:t>
            </a:r>
          </a:p>
          <a:p>
            <a:pPr>
              <a:lnSpc>
                <a:spcPct val="120000"/>
              </a:lnSpc>
            </a:pPr>
            <a:r>
              <a:rPr lang="en-US" sz="2400" dirty="0">
                <a:ea typeface="Comic Sans MS" charset="0"/>
                <a:cs typeface="Comic Sans MS" charset="0"/>
              </a:rPr>
              <a:t>It is assumed that the microbial inactivation that occurs during Ohmic heating is primarily due to thermal effects </a:t>
            </a:r>
          </a:p>
        </p:txBody>
      </p:sp>
    </p:spTree>
    <p:extLst>
      <p:ext uri="{BB962C8B-B14F-4D97-AF65-F5344CB8AC3E}">
        <p14:creationId xmlns:p14="http://schemas.microsoft.com/office/powerpoint/2010/main" val="12049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31267"/>
            <a:ext cx="7729728" cy="635508"/>
          </a:xfrm>
        </p:spPr>
        <p:txBody>
          <a:bodyPr>
            <a:normAutofit fontScale="90000"/>
          </a:bodyPr>
          <a:lstStyle/>
          <a:p>
            <a:r>
              <a:rPr lang="en-US" dirty="0">
                <a:ea typeface="Comic Sans MS" charset="0"/>
                <a:cs typeface="Comic Sans MS" charset="0"/>
              </a:rPr>
              <a:t>Microwave Heating</a:t>
            </a:r>
            <a:endParaRPr lang="en-US" dirty="0"/>
          </a:p>
        </p:txBody>
      </p:sp>
      <p:sp>
        <p:nvSpPr>
          <p:cNvPr id="3" name="Content Placeholder 2"/>
          <p:cNvSpPr>
            <a:spLocks noGrp="1"/>
          </p:cNvSpPr>
          <p:nvPr>
            <p:ph idx="1"/>
          </p:nvPr>
        </p:nvSpPr>
        <p:spPr>
          <a:xfrm>
            <a:off x="561975" y="1323975"/>
            <a:ext cx="10906125" cy="5305425"/>
          </a:xfrm>
        </p:spPr>
        <p:txBody>
          <a:bodyPr>
            <a:noAutofit/>
          </a:bodyPr>
          <a:lstStyle/>
          <a:p>
            <a:pPr>
              <a:lnSpc>
                <a:spcPct val="130000"/>
              </a:lnSpc>
            </a:pPr>
            <a:r>
              <a:rPr lang="en-US" sz="2400" dirty="0">
                <a:ea typeface="Comic Sans MS" charset="0"/>
                <a:cs typeface="Comic Sans MS" charset="0"/>
              </a:rPr>
              <a:t>Microwaves are found electromagnetic spectrum, covering the frequency range of 300 to 300,000 MHz</a:t>
            </a:r>
          </a:p>
          <a:p>
            <a:pPr>
              <a:lnSpc>
                <a:spcPct val="130000"/>
              </a:lnSpc>
            </a:pPr>
            <a:r>
              <a:rPr lang="en-US" sz="2400" dirty="0">
                <a:ea typeface="Comic Sans MS" charset="0"/>
                <a:cs typeface="Comic Sans MS" charset="0"/>
              </a:rPr>
              <a:t>Microwave energy causes rotation of dipolar molecules in food - water molecules. </a:t>
            </a:r>
          </a:p>
          <a:p>
            <a:pPr>
              <a:lnSpc>
                <a:spcPct val="130000"/>
              </a:lnSpc>
            </a:pPr>
            <a:r>
              <a:rPr lang="en-US" sz="2400" dirty="0">
                <a:ea typeface="Comic Sans MS" charset="0"/>
                <a:cs typeface="Comic Sans MS" charset="0"/>
              </a:rPr>
              <a:t>These rotations create intermolecular friction, which causes rapid production of heat</a:t>
            </a:r>
          </a:p>
          <a:p>
            <a:pPr>
              <a:lnSpc>
                <a:spcPct val="130000"/>
              </a:lnSpc>
            </a:pPr>
            <a:r>
              <a:rPr lang="en-US" sz="2400" dirty="0">
                <a:ea typeface="Comic Sans MS" charset="0"/>
                <a:cs typeface="Comic Sans MS" charset="0"/>
              </a:rPr>
              <a:t>Penetration of microwaves in food produces a volumetrically distributed heat </a:t>
            </a:r>
          </a:p>
          <a:p>
            <a:pPr>
              <a:lnSpc>
                <a:spcPct val="130000"/>
              </a:lnSpc>
            </a:pPr>
            <a:r>
              <a:rPr lang="en-US" sz="2400" dirty="0">
                <a:ea typeface="Comic Sans MS" charset="0"/>
                <a:cs typeface="Comic Sans MS" charset="0"/>
              </a:rPr>
              <a:t>Distribution of energy and associated heat in a microwave field is uneven, leads to thermal nonuniformity and uneven lethality of microorganisms </a:t>
            </a:r>
          </a:p>
        </p:txBody>
      </p:sp>
    </p:spTree>
    <p:extLst>
      <p:ext uri="{BB962C8B-B14F-4D97-AF65-F5344CB8AC3E}">
        <p14:creationId xmlns:p14="http://schemas.microsoft.com/office/powerpoint/2010/main" val="12077583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31267"/>
            <a:ext cx="7729728" cy="730758"/>
          </a:xfrm>
        </p:spPr>
        <p:txBody>
          <a:bodyPr>
            <a:normAutofit fontScale="90000"/>
          </a:bodyPr>
          <a:lstStyle/>
          <a:p>
            <a:r>
              <a:rPr lang="en-US" dirty="0"/>
              <a:t>Low Temperature Preservation</a:t>
            </a:r>
            <a:endParaRPr lang="en-US" dirty="0">
              <a:ea typeface="Comic Sans MS" charset="0"/>
              <a:cs typeface="Comic Sans MS" charset="0"/>
            </a:endParaRPr>
          </a:p>
        </p:txBody>
      </p:sp>
      <p:sp>
        <p:nvSpPr>
          <p:cNvPr id="3" name="Content Placeholder 2"/>
          <p:cNvSpPr>
            <a:spLocks noGrp="1"/>
          </p:cNvSpPr>
          <p:nvPr>
            <p:ph idx="1"/>
          </p:nvPr>
        </p:nvSpPr>
        <p:spPr>
          <a:xfrm>
            <a:off x="1200150" y="1399794"/>
            <a:ext cx="9810750" cy="5305806"/>
          </a:xfrm>
        </p:spPr>
        <p:txBody>
          <a:bodyPr>
            <a:noAutofit/>
          </a:bodyPr>
          <a:lstStyle/>
          <a:p>
            <a:pPr>
              <a:lnSpc>
                <a:spcPct val="140000"/>
              </a:lnSpc>
            </a:pPr>
            <a:r>
              <a:rPr lang="en-US" sz="2400" dirty="0">
                <a:ea typeface="Comic Sans MS" charset="0"/>
                <a:cs typeface="Comic Sans MS" charset="0"/>
              </a:rPr>
              <a:t>Addition of heat to food causes microbial </a:t>
            </a:r>
            <a:r>
              <a:rPr lang="en-US" sz="2400" b="1" dirty="0">
                <a:ea typeface="Comic Sans MS" charset="0"/>
                <a:cs typeface="Comic Sans MS" charset="0"/>
              </a:rPr>
              <a:t>destruction</a:t>
            </a:r>
          </a:p>
          <a:p>
            <a:pPr>
              <a:lnSpc>
                <a:spcPct val="140000"/>
              </a:lnSpc>
            </a:pPr>
            <a:r>
              <a:rPr lang="en-US" sz="2400" dirty="0">
                <a:ea typeface="Comic Sans MS" charset="0"/>
                <a:cs typeface="Comic Sans MS" charset="0"/>
              </a:rPr>
              <a:t>Heat removal (chilling or freezing) </a:t>
            </a:r>
            <a:r>
              <a:rPr lang="en-US" sz="2400" b="1" dirty="0">
                <a:ea typeface="Comic Sans MS" charset="0"/>
                <a:cs typeface="Comic Sans MS" charset="0"/>
              </a:rPr>
              <a:t>suppresses</a:t>
            </a:r>
            <a:r>
              <a:rPr lang="en-US" sz="2400" dirty="0">
                <a:ea typeface="Comic Sans MS" charset="0"/>
                <a:cs typeface="Comic Sans MS" charset="0"/>
              </a:rPr>
              <a:t> microbial growth</a:t>
            </a:r>
          </a:p>
          <a:p>
            <a:pPr>
              <a:lnSpc>
                <a:spcPct val="140000"/>
              </a:lnSpc>
            </a:pPr>
            <a:r>
              <a:rPr lang="en-US" sz="2400" dirty="0">
                <a:ea typeface="Comic Sans MS" charset="0"/>
                <a:cs typeface="Comic Sans MS" charset="0"/>
              </a:rPr>
              <a:t>Freezing </a:t>
            </a:r>
            <a:r>
              <a:rPr lang="en-US" sz="2400" b="1" dirty="0">
                <a:ea typeface="Comic Sans MS" charset="0"/>
                <a:cs typeface="Comic Sans MS" charset="0"/>
              </a:rPr>
              <a:t>stops</a:t>
            </a:r>
            <a:r>
              <a:rPr lang="en-US" sz="2400" dirty="0">
                <a:ea typeface="Comic Sans MS" charset="0"/>
                <a:cs typeface="Comic Sans MS" charset="0"/>
              </a:rPr>
              <a:t> the metabolic activity of most foodborne microorganisms - product deterioration is prevented</a:t>
            </a:r>
          </a:p>
          <a:p>
            <a:pPr>
              <a:lnSpc>
                <a:spcPct val="140000"/>
              </a:lnSpc>
            </a:pPr>
            <a:r>
              <a:rPr lang="en-US" sz="2400" dirty="0">
                <a:ea typeface="Comic Sans MS" charset="0"/>
                <a:cs typeface="Comic Sans MS" charset="0"/>
              </a:rPr>
              <a:t>Freezing and thawing cycles may cause </a:t>
            </a:r>
            <a:r>
              <a:rPr lang="en-US" sz="2400" b="1" dirty="0">
                <a:ea typeface="Comic Sans MS" charset="0"/>
                <a:cs typeface="Comic Sans MS" charset="0"/>
              </a:rPr>
              <a:t>physical damage</a:t>
            </a:r>
            <a:r>
              <a:rPr lang="en-US" sz="2400" dirty="0">
                <a:ea typeface="Comic Sans MS" charset="0"/>
                <a:cs typeface="Comic Sans MS" charset="0"/>
              </a:rPr>
              <a:t> and kill living cells</a:t>
            </a:r>
          </a:p>
          <a:p>
            <a:pPr>
              <a:lnSpc>
                <a:spcPct val="140000"/>
              </a:lnSpc>
            </a:pPr>
            <a:r>
              <a:rPr lang="en-US" sz="2400" dirty="0">
                <a:ea typeface="Comic Sans MS" charset="0"/>
                <a:cs typeface="Comic Sans MS" charset="0"/>
              </a:rPr>
              <a:t>Toxins in food are not affected by the freezing process. </a:t>
            </a:r>
          </a:p>
          <a:p>
            <a:pPr>
              <a:lnSpc>
                <a:spcPct val="140000"/>
              </a:lnSpc>
            </a:pPr>
            <a:r>
              <a:rPr lang="en-US" sz="2400" dirty="0">
                <a:ea typeface="Comic Sans MS" charset="0"/>
                <a:cs typeface="Comic Sans MS" charset="0"/>
              </a:rPr>
              <a:t>Chilling </a:t>
            </a:r>
            <a:r>
              <a:rPr lang="en-US" sz="2400" b="1" dirty="0">
                <a:ea typeface="Comic Sans MS" charset="0"/>
                <a:cs typeface="Comic Sans MS" charset="0"/>
              </a:rPr>
              <a:t>suppresses </a:t>
            </a:r>
            <a:r>
              <a:rPr lang="en-US" sz="2400" dirty="0">
                <a:ea typeface="Comic Sans MS" charset="0"/>
                <a:cs typeface="Comic Sans MS" charset="0"/>
              </a:rPr>
              <a:t>the growth and metabolic activity of most food microbiota except for  psychrophilic and psychrotrophic organisms that grow at these temperatures</a:t>
            </a:r>
          </a:p>
        </p:txBody>
      </p:sp>
    </p:spTree>
    <p:extLst>
      <p:ext uri="{BB962C8B-B14F-4D97-AF65-F5344CB8AC3E}">
        <p14:creationId xmlns:p14="http://schemas.microsoft.com/office/powerpoint/2010/main" val="20624153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02692"/>
            <a:ext cx="7729728" cy="635508"/>
          </a:xfrm>
        </p:spPr>
        <p:txBody>
          <a:bodyPr>
            <a:normAutofit fontScale="90000"/>
          </a:bodyPr>
          <a:lstStyle/>
          <a:p>
            <a:r>
              <a:rPr lang="en-US" dirty="0"/>
              <a:t>Low Temperature Preservation</a:t>
            </a:r>
            <a:endParaRPr lang="en-US" dirty="0">
              <a:ea typeface="Comic Sans MS" charset="0"/>
              <a:cs typeface="Comic Sans MS" charset="0"/>
            </a:endParaRPr>
          </a:p>
        </p:txBody>
      </p:sp>
      <p:sp>
        <p:nvSpPr>
          <p:cNvPr id="3" name="Content Placeholder 2"/>
          <p:cNvSpPr>
            <a:spLocks noGrp="1"/>
          </p:cNvSpPr>
          <p:nvPr>
            <p:ph idx="1"/>
          </p:nvPr>
        </p:nvSpPr>
        <p:spPr>
          <a:xfrm>
            <a:off x="962025" y="990600"/>
            <a:ext cx="10420349" cy="5486400"/>
          </a:xfrm>
        </p:spPr>
        <p:txBody>
          <a:bodyPr>
            <a:normAutofit lnSpcReduction="10000"/>
          </a:bodyPr>
          <a:lstStyle/>
          <a:p>
            <a:pPr>
              <a:lnSpc>
                <a:spcPct val="130000"/>
              </a:lnSpc>
            </a:pPr>
            <a:r>
              <a:rPr lang="en-US" sz="2400" dirty="0">
                <a:ea typeface="Comic Sans MS" charset="0"/>
                <a:cs typeface="Comic Sans MS" charset="0"/>
              </a:rPr>
              <a:t>Low temperatures preserve food by </a:t>
            </a:r>
          </a:p>
          <a:p>
            <a:pPr lvl="1">
              <a:lnSpc>
                <a:spcPct val="130000"/>
              </a:lnSpc>
            </a:pPr>
            <a:r>
              <a:rPr lang="en-US" sz="2400" dirty="0">
                <a:ea typeface="Comic Sans MS" charset="0"/>
                <a:cs typeface="Comic Sans MS" charset="0"/>
              </a:rPr>
              <a:t>Suppressing microbial growth and metabolism and</a:t>
            </a:r>
          </a:p>
          <a:p>
            <a:pPr lvl="1">
              <a:lnSpc>
                <a:spcPct val="130000"/>
              </a:lnSpc>
            </a:pPr>
            <a:r>
              <a:rPr lang="en-US" sz="2400" dirty="0">
                <a:ea typeface="Comic Sans MS" charset="0"/>
                <a:cs typeface="Comic Sans MS" charset="0"/>
              </a:rPr>
              <a:t>Retarding chemical and biochemical deterioration</a:t>
            </a:r>
          </a:p>
          <a:p>
            <a:pPr>
              <a:lnSpc>
                <a:spcPct val="130000"/>
              </a:lnSpc>
            </a:pPr>
            <a:r>
              <a:rPr lang="en-US" sz="2400" dirty="0">
                <a:ea typeface="Comic Sans MS" charset="0"/>
                <a:cs typeface="Comic Sans MS" charset="0"/>
              </a:rPr>
              <a:t>In general, lowering the temp by 10 </a:t>
            </a:r>
            <a:r>
              <a:rPr lang="en-US" sz="2400" baseline="30000" dirty="0" err="1">
                <a:ea typeface="Comic Sans MS" charset="0"/>
                <a:cs typeface="Comic Sans MS" charset="0"/>
              </a:rPr>
              <a:t>o</a:t>
            </a:r>
            <a:r>
              <a:rPr lang="en-US" sz="2400" dirty="0" err="1">
                <a:ea typeface="Comic Sans MS" charset="0"/>
                <a:cs typeface="Comic Sans MS" charset="0"/>
              </a:rPr>
              <a:t>C</a:t>
            </a:r>
            <a:r>
              <a:rPr lang="en-US" sz="2400" dirty="0">
                <a:ea typeface="Comic Sans MS" charset="0"/>
                <a:cs typeface="Comic Sans MS" charset="0"/>
              </a:rPr>
              <a:t> decreases reaction rates by 50%</a:t>
            </a:r>
          </a:p>
          <a:p>
            <a:pPr>
              <a:lnSpc>
                <a:spcPct val="130000"/>
              </a:lnSpc>
            </a:pPr>
            <a:r>
              <a:rPr lang="en-US" sz="2400" dirty="0">
                <a:ea typeface="Comic Sans MS" charset="0"/>
                <a:cs typeface="Comic Sans MS" charset="0"/>
              </a:rPr>
              <a:t>Reactions that cause product deterioration that are suppressed during chilling and freezing include</a:t>
            </a:r>
          </a:p>
          <a:p>
            <a:pPr lvl="1">
              <a:lnSpc>
                <a:spcPct val="130000"/>
              </a:lnSpc>
            </a:pPr>
            <a:r>
              <a:rPr lang="en-US" sz="2400" dirty="0">
                <a:ea typeface="Comic Sans MS" charset="0"/>
                <a:cs typeface="Comic Sans MS" charset="0"/>
              </a:rPr>
              <a:t>Lipid oxidation</a:t>
            </a:r>
          </a:p>
          <a:p>
            <a:pPr lvl="1">
              <a:lnSpc>
                <a:spcPct val="130000"/>
              </a:lnSpc>
            </a:pPr>
            <a:r>
              <a:rPr lang="en-US" sz="2400" dirty="0">
                <a:ea typeface="Comic Sans MS" charset="0"/>
                <a:cs typeface="Comic Sans MS" charset="0"/>
              </a:rPr>
              <a:t> Enzymatic browning</a:t>
            </a:r>
          </a:p>
          <a:p>
            <a:pPr lvl="1">
              <a:lnSpc>
                <a:spcPct val="130000"/>
              </a:lnSpc>
            </a:pPr>
            <a:r>
              <a:rPr lang="en-US" sz="2400" dirty="0">
                <a:ea typeface="Comic Sans MS" charset="0"/>
                <a:cs typeface="Comic Sans MS" charset="0"/>
              </a:rPr>
              <a:t>Proteolysis</a:t>
            </a:r>
          </a:p>
          <a:p>
            <a:pPr lvl="1">
              <a:lnSpc>
                <a:spcPct val="130000"/>
              </a:lnSpc>
            </a:pPr>
            <a:r>
              <a:rPr lang="en-US" sz="2400" dirty="0">
                <a:ea typeface="Comic Sans MS" charset="0"/>
                <a:cs typeface="Comic Sans MS" charset="0"/>
              </a:rPr>
              <a:t>Lipolysis</a:t>
            </a:r>
            <a:endParaRPr lang="en-US" sz="2400" dirty="0"/>
          </a:p>
        </p:txBody>
      </p:sp>
    </p:spTree>
    <p:extLst>
      <p:ext uri="{BB962C8B-B14F-4D97-AF65-F5344CB8AC3E}">
        <p14:creationId xmlns:p14="http://schemas.microsoft.com/office/powerpoint/2010/main" val="1714438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155067"/>
            <a:ext cx="7729728" cy="740283"/>
          </a:xfrm>
        </p:spPr>
        <p:txBody>
          <a:bodyPr>
            <a:normAutofit fontScale="90000"/>
          </a:bodyPr>
          <a:lstStyle/>
          <a:p>
            <a:r>
              <a:rPr lang="en-US" dirty="0">
                <a:ea typeface="Comic Sans MS" charset="0"/>
                <a:cs typeface="Comic Sans MS" charset="0"/>
              </a:rPr>
              <a:t>Chilling</a:t>
            </a:r>
            <a:endParaRPr lang="en-US" dirty="0"/>
          </a:p>
        </p:txBody>
      </p:sp>
      <p:sp>
        <p:nvSpPr>
          <p:cNvPr id="3" name="Content Placeholder 2"/>
          <p:cNvSpPr>
            <a:spLocks noGrp="1"/>
          </p:cNvSpPr>
          <p:nvPr>
            <p:ph idx="1"/>
          </p:nvPr>
        </p:nvSpPr>
        <p:spPr>
          <a:xfrm>
            <a:off x="1571625" y="1304544"/>
            <a:ext cx="9284589" cy="5398389"/>
          </a:xfrm>
        </p:spPr>
        <p:txBody>
          <a:bodyPr>
            <a:normAutofit lnSpcReduction="10000"/>
          </a:bodyPr>
          <a:lstStyle/>
          <a:p>
            <a:pPr>
              <a:lnSpc>
                <a:spcPct val="130000"/>
              </a:lnSpc>
            </a:pPr>
            <a:r>
              <a:rPr lang="en-US" sz="2400" dirty="0">
                <a:ea typeface="Comic Sans MS" charset="0"/>
                <a:cs typeface="Comic Sans MS" charset="0"/>
              </a:rPr>
              <a:t>Chill storage -  holding food below ambient temperature and above freezing generally from  –2 to ~16 </a:t>
            </a:r>
            <a:r>
              <a:rPr lang="en-US" sz="2400" baseline="30000" dirty="0">
                <a:ea typeface="Comic Sans MS" charset="0"/>
                <a:cs typeface="Comic Sans MS" charset="0"/>
              </a:rPr>
              <a:t>°</a:t>
            </a:r>
            <a:r>
              <a:rPr lang="en-US" sz="2400" dirty="0">
                <a:ea typeface="Comic Sans MS" charset="0"/>
                <a:cs typeface="Comic Sans MS" charset="0"/>
              </a:rPr>
              <a:t>C </a:t>
            </a:r>
          </a:p>
          <a:p>
            <a:pPr>
              <a:lnSpc>
                <a:spcPct val="130000"/>
              </a:lnSpc>
            </a:pPr>
            <a:r>
              <a:rPr lang="en-US" sz="2400" dirty="0">
                <a:ea typeface="Comic Sans MS" charset="0"/>
                <a:cs typeface="Comic Sans MS" charset="0"/>
              </a:rPr>
              <a:t>Chilling is accomplished by removing heat energy from the product by mechanical refrigeration </a:t>
            </a:r>
          </a:p>
          <a:p>
            <a:pPr>
              <a:lnSpc>
                <a:spcPct val="130000"/>
              </a:lnSpc>
            </a:pPr>
            <a:r>
              <a:rPr lang="en-US" sz="2400" dirty="0">
                <a:ea typeface="Comic Sans MS" charset="0"/>
                <a:cs typeface="Comic Sans MS" charset="0"/>
              </a:rPr>
              <a:t>Fresh fruits/vegetables are chilled by evaporative or vacuum cooling to remove field heat</a:t>
            </a:r>
            <a:r>
              <a:rPr lang="en-US" sz="2400" b="1" dirty="0">
                <a:ea typeface="Comic Sans MS" charset="0"/>
                <a:cs typeface="Comic Sans MS" charset="0"/>
              </a:rPr>
              <a:t> </a:t>
            </a:r>
            <a:r>
              <a:rPr lang="en-US" sz="2400" dirty="0">
                <a:ea typeface="Comic Sans MS" charset="0"/>
                <a:cs typeface="Comic Sans MS" charset="0"/>
              </a:rPr>
              <a:t>from the product.</a:t>
            </a:r>
          </a:p>
          <a:p>
            <a:pPr>
              <a:lnSpc>
                <a:spcPct val="130000"/>
              </a:lnSpc>
            </a:pPr>
            <a:r>
              <a:rPr lang="en-US" sz="2400" dirty="0">
                <a:ea typeface="Comic Sans MS" charset="0"/>
                <a:cs typeface="Comic Sans MS" charset="0"/>
              </a:rPr>
              <a:t>Foods as </a:t>
            </a:r>
            <a:r>
              <a:rPr lang="en-US" sz="2400" b="1" dirty="0">
                <a:ea typeface="Comic Sans MS" charset="0"/>
                <a:cs typeface="Comic Sans MS" charset="0"/>
              </a:rPr>
              <a:t>raw milk/poultry are rapidly chilled </a:t>
            </a:r>
            <a:r>
              <a:rPr lang="en-US" sz="2400" dirty="0">
                <a:ea typeface="Comic Sans MS" charset="0"/>
                <a:cs typeface="Comic Sans MS" charset="0"/>
              </a:rPr>
              <a:t>after harvest</a:t>
            </a:r>
          </a:p>
          <a:p>
            <a:pPr lvl="1">
              <a:lnSpc>
                <a:spcPct val="130000"/>
              </a:lnSpc>
            </a:pPr>
            <a:r>
              <a:rPr lang="en-US" sz="2400" dirty="0">
                <a:ea typeface="Comic Sans MS" charset="0"/>
                <a:cs typeface="Comic Sans MS" charset="0"/>
              </a:rPr>
              <a:t>If chilled slowly, they may spoil - growth of pathogen occur </a:t>
            </a:r>
          </a:p>
          <a:p>
            <a:pPr>
              <a:lnSpc>
                <a:spcPct val="130000"/>
              </a:lnSpc>
            </a:pPr>
            <a:r>
              <a:rPr lang="en-US" sz="2400" dirty="0">
                <a:ea typeface="Comic Sans MS" charset="0"/>
                <a:cs typeface="Comic Sans MS" charset="0"/>
              </a:rPr>
              <a:t>Fresh fruits and vegetables, may have chilling injury if held below critical temperatures</a:t>
            </a:r>
          </a:p>
        </p:txBody>
      </p:sp>
    </p:spTree>
    <p:extLst>
      <p:ext uri="{BB962C8B-B14F-4D97-AF65-F5344CB8AC3E}">
        <p14:creationId xmlns:p14="http://schemas.microsoft.com/office/powerpoint/2010/main" val="1318404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193167"/>
            <a:ext cx="7729728" cy="635508"/>
          </a:xfrm>
        </p:spPr>
        <p:txBody>
          <a:bodyPr>
            <a:normAutofit fontScale="90000"/>
          </a:bodyPr>
          <a:lstStyle/>
          <a:p>
            <a:r>
              <a:rPr lang="en-US" dirty="0">
                <a:ea typeface="Comic Sans MS" charset="0"/>
                <a:cs typeface="Comic Sans MS" charset="0"/>
              </a:rPr>
              <a:t>Chilling</a:t>
            </a:r>
            <a:endParaRPr lang="en-US" dirty="0"/>
          </a:p>
        </p:txBody>
      </p:sp>
      <p:sp>
        <p:nvSpPr>
          <p:cNvPr id="3" name="Content Placeholder 2"/>
          <p:cNvSpPr>
            <a:spLocks noGrp="1"/>
          </p:cNvSpPr>
          <p:nvPr>
            <p:ph idx="1"/>
          </p:nvPr>
        </p:nvSpPr>
        <p:spPr>
          <a:xfrm>
            <a:off x="1438275" y="1095375"/>
            <a:ext cx="9544050" cy="5457825"/>
          </a:xfrm>
        </p:spPr>
        <p:txBody>
          <a:bodyPr>
            <a:noAutofit/>
          </a:bodyPr>
          <a:lstStyle/>
          <a:p>
            <a:pPr>
              <a:lnSpc>
                <a:spcPct val="130000"/>
              </a:lnSpc>
            </a:pPr>
            <a:r>
              <a:rPr lang="en-US" sz="2400" dirty="0">
                <a:ea typeface="Comic Sans MS" charset="0"/>
                <a:cs typeface="Comic Sans MS" charset="0"/>
              </a:rPr>
              <a:t>After processing or cooking, many foods are chilled and kept refrigerated during storage and retailing</a:t>
            </a:r>
          </a:p>
          <a:p>
            <a:pPr lvl="1">
              <a:lnSpc>
                <a:spcPct val="130000"/>
              </a:lnSpc>
            </a:pPr>
            <a:r>
              <a:rPr lang="en-US" sz="2400" dirty="0">
                <a:ea typeface="Comic Sans MS" charset="0"/>
                <a:cs typeface="Comic Sans MS" charset="0"/>
              </a:rPr>
              <a:t>chilled foods must be protected from psychrotrophs</a:t>
            </a:r>
          </a:p>
          <a:p>
            <a:pPr>
              <a:lnSpc>
                <a:spcPct val="130000"/>
              </a:lnSpc>
            </a:pPr>
            <a:r>
              <a:rPr lang="en-US" sz="2400" dirty="0">
                <a:ea typeface="Comic Sans MS" charset="0"/>
                <a:cs typeface="Comic Sans MS" charset="0"/>
              </a:rPr>
              <a:t>Foods receiving minimal preservation (pasteurization, acidification, fermentation)</a:t>
            </a:r>
            <a:r>
              <a:rPr lang="en-US" sz="2400" b="1" dirty="0">
                <a:ea typeface="Comic Sans MS" charset="0"/>
                <a:cs typeface="Comic Sans MS" charset="0"/>
              </a:rPr>
              <a:t> </a:t>
            </a:r>
            <a:r>
              <a:rPr lang="en-US" sz="2400" dirty="0">
                <a:ea typeface="Comic Sans MS" charset="0"/>
                <a:cs typeface="Comic Sans MS" charset="0"/>
              </a:rPr>
              <a:t>are promptly refrigerated to prevent growth of microorganisms that survive processing</a:t>
            </a:r>
          </a:p>
        </p:txBody>
      </p:sp>
    </p:spTree>
    <p:extLst>
      <p:ext uri="{BB962C8B-B14F-4D97-AF65-F5344CB8AC3E}">
        <p14:creationId xmlns:p14="http://schemas.microsoft.com/office/powerpoint/2010/main" val="13655512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12217"/>
            <a:ext cx="7729728" cy="635508"/>
          </a:xfrm>
        </p:spPr>
        <p:txBody>
          <a:bodyPr>
            <a:normAutofit fontScale="90000"/>
          </a:bodyPr>
          <a:lstStyle/>
          <a:p>
            <a:r>
              <a:rPr lang="en-US" dirty="0">
                <a:ea typeface="Comic Sans MS" charset="0"/>
                <a:cs typeface="Comic Sans MS" charset="0"/>
              </a:rPr>
              <a:t>Chilling</a:t>
            </a:r>
            <a:endParaRPr lang="en-US" dirty="0"/>
          </a:p>
        </p:txBody>
      </p:sp>
      <p:sp>
        <p:nvSpPr>
          <p:cNvPr id="3" name="Content Placeholder 2"/>
          <p:cNvSpPr>
            <a:spLocks noGrp="1"/>
          </p:cNvSpPr>
          <p:nvPr>
            <p:ph idx="1"/>
          </p:nvPr>
        </p:nvSpPr>
        <p:spPr>
          <a:xfrm>
            <a:off x="1438275" y="1095375"/>
            <a:ext cx="9544050" cy="5457825"/>
          </a:xfrm>
        </p:spPr>
        <p:txBody>
          <a:bodyPr>
            <a:noAutofit/>
          </a:bodyPr>
          <a:lstStyle/>
          <a:p>
            <a:pPr>
              <a:lnSpc>
                <a:spcPct val="130000"/>
              </a:lnSpc>
            </a:pPr>
            <a:r>
              <a:rPr lang="en-US" sz="2400" dirty="0">
                <a:ea typeface="Comic Sans MS" charset="0"/>
                <a:cs typeface="Comic Sans MS" charset="0"/>
              </a:rPr>
              <a:t>Chilling is a secondary barrier to microbial growth.</a:t>
            </a:r>
          </a:p>
          <a:p>
            <a:pPr>
              <a:lnSpc>
                <a:spcPct val="130000"/>
              </a:lnSpc>
            </a:pPr>
            <a:r>
              <a:rPr lang="en-US" sz="2400" dirty="0">
                <a:ea typeface="Comic Sans MS" charset="0"/>
                <a:cs typeface="Comic Sans MS" charset="0"/>
              </a:rPr>
              <a:t>Cook-Chill products- as roast meat precooked meals are chilled after the cooking treatment.</a:t>
            </a:r>
          </a:p>
          <a:p>
            <a:pPr>
              <a:lnSpc>
                <a:spcPct val="130000"/>
              </a:lnSpc>
            </a:pPr>
            <a:r>
              <a:rPr lang="en-US" sz="2400" dirty="0">
                <a:ea typeface="Comic Sans MS" charset="0"/>
                <a:cs typeface="Comic Sans MS" charset="0"/>
              </a:rPr>
              <a:t>It is important that chilled foods are protected against psychrotrophic pathogens, which are capable of growing at low temps (</a:t>
            </a:r>
            <a:r>
              <a:rPr lang="en-US" sz="2400" i="1" dirty="0">
                <a:ea typeface="Comic Sans MS" charset="0"/>
                <a:cs typeface="Comic Sans MS" charset="0"/>
              </a:rPr>
              <a:t>Bacillus, Pseudomonas, Aeromonas, Listeria</a:t>
            </a:r>
            <a:r>
              <a:rPr lang="en-US" sz="2400" dirty="0">
                <a:ea typeface="Comic Sans MS" charset="0"/>
                <a:cs typeface="Comic Sans MS" charset="0"/>
              </a:rPr>
              <a:t>)</a:t>
            </a:r>
          </a:p>
          <a:p>
            <a:pPr marL="0" indent="0">
              <a:lnSpc>
                <a:spcPct val="130000"/>
              </a:lnSpc>
              <a:buNone/>
            </a:pPr>
            <a:endParaRPr lang="en-US" sz="2400" dirty="0">
              <a:ea typeface="Comic Sans MS" charset="0"/>
              <a:cs typeface="Comic Sans MS" charset="0"/>
            </a:endParaRPr>
          </a:p>
          <a:p>
            <a:pPr>
              <a:lnSpc>
                <a:spcPct val="130000"/>
              </a:lnSpc>
            </a:pPr>
            <a:endParaRPr lang="en-US" sz="2400" dirty="0">
              <a:ea typeface="Comic Sans MS" charset="0"/>
              <a:cs typeface="Comic Sans MS" charset="0"/>
            </a:endParaRPr>
          </a:p>
          <a:p>
            <a:endParaRPr lang="en-US" sz="2400" dirty="0">
              <a:ea typeface="Comic Sans MS" charset="0"/>
              <a:cs typeface="Comic Sans MS" charset="0"/>
            </a:endParaRPr>
          </a:p>
        </p:txBody>
      </p:sp>
    </p:spTree>
    <p:extLst>
      <p:ext uri="{BB962C8B-B14F-4D97-AF65-F5344CB8AC3E}">
        <p14:creationId xmlns:p14="http://schemas.microsoft.com/office/powerpoint/2010/main" val="9319519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193167"/>
            <a:ext cx="7729728" cy="635508"/>
          </a:xfrm>
        </p:spPr>
        <p:txBody>
          <a:bodyPr>
            <a:normAutofit fontScale="90000"/>
          </a:bodyPr>
          <a:lstStyle/>
          <a:p>
            <a:r>
              <a:rPr lang="en-US" dirty="0">
                <a:ea typeface="Comic Sans MS" charset="0"/>
                <a:cs typeface="Comic Sans MS" charset="0"/>
              </a:rPr>
              <a:t>Chilling</a:t>
            </a:r>
            <a:endParaRPr lang="en-US" dirty="0"/>
          </a:p>
        </p:txBody>
      </p:sp>
      <p:sp>
        <p:nvSpPr>
          <p:cNvPr id="3" name="Content Placeholder 2"/>
          <p:cNvSpPr>
            <a:spLocks noGrp="1"/>
          </p:cNvSpPr>
          <p:nvPr>
            <p:ph idx="1"/>
          </p:nvPr>
        </p:nvSpPr>
        <p:spPr>
          <a:xfrm>
            <a:off x="1438275" y="1095375"/>
            <a:ext cx="9544050" cy="5457825"/>
          </a:xfrm>
        </p:spPr>
        <p:txBody>
          <a:bodyPr>
            <a:noAutofit/>
          </a:bodyPr>
          <a:lstStyle/>
          <a:p>
            <a:pPr>
              <a:lnSpc>
                <a:spcPct val="130000"/>
              </a:lnSpc>
            </a:pPr>
            <a:r>
              <a:rPr lang="en-US" sz="2400" dirty="0">
                <a:ea typeface="Comic Sans MS" charset="0"/>
                <a:cs typeface="Comic Sans MS" charset="0"/>
              </a:rPr>
              <a:t>Low temp decreases metabolic reactions that contribute to microbial growth and metabolism</a:t>
            </a:r>
          </a:p>
          <a:p>
            <a:pPr>
              <a:lnSpc>
                <a:spcPct val="130000"/>
              </a:lnSpc>
            </a:pPr>
            <a:r>
              <a:rPr lang="en-US" sz="2400" dirty="0">
                <a:ea typeface="Comic Sans MS" charset="0"/>
                <a:cs typeface="Comic Sans MS" charset="0"/>
              </a:rPr>
              <a:t>Response to low temps </a:t>
            </a:r>
          </a:p>
          <a:p>
            <a:pPr>
              <a:lnSpc>
                <a:spcPct val="130000"/>
              </a:lnSpc>
            </a:pPr>
            <a:r>
              <a:rPr lang="en-US" sz="2400" dirty="0">
                <a:ea typeface="Comic Sans MS" charset="0"/>
                <a:cs typeface="Comic Sans MS" charset="0"/>
              </a:rPr>
              <a:t>Depends on </a:t>
            </a:r>
            <a:r>
              <a:rPr lang="en-US" sz="2400" dirty="0" err="1">
                <a:ea typeface="Comic Sans MS" charset="0"/>
                <a:cs typeface="Comic Sans MS" charset="0"/>
              </a:rPr>
              <a:t>psychrotrophs</a:t>
            </a:r>
            <a:r>
              <a:rPr lang="en-US" sz="2400" dirty="0">
                <a:ea typeface="Comic Sans MS" charset="0"/>
                <a:cs typeface="Comic Sans MS" charset="0"/>
              </a:rPr>
              <a:t> membrane: phospholipids must remain in a </a:t>
            </a:r>
            <a:r>
              <a:rPr lang="en-US" sz="2400" b="1" dirty="0">
                <a:ea typeface="Comic Sans MS" charset="0"/>
                <a:cs typeface="Comic Sans MS" charset="0"/>
              </a:rPr>
              <a:t>liquid-crystalline state to maintain membrane fluidity, which enables their growth at low temperature. </a:t>
            </a:r>
          </a:p>
          <a:p>
            <a:endParaRPr lang="en-US" sz="2400" dirty="0">
              <a:ea typeface="Comic Sans MS" charset="0"/>
              <a:cs typeface="Comic Sans MS" charset="0"/>
            </a:endParaRPr>
          </a:p>
        </p:txBody>
      </p:sp>
    </p:spTree>
    <p:extLst>
      <p:ext uri="{BB962C8B-B14F-4D97-AF65-F5344CB8AC3E}">
        <p14:creationId xmlns:p14="http://schemas.microsoft.com/office/powerpoint/2010/main" val="11161462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1417638"/>
            <a:ext cx="8229600" cy="5211762"/>
          </a:xfrm>
        </p:spPr>
        <p:txBody>
          <a:bodyPr>
            <a:noAutofit/>
          </a:bodyPr>
          <a:lstStyle/>
          <a:p>
            <a:pPr>
              <a:lnSpc>
                <a:spcPct val="130000"/>
              </a:lnSpc>
            </a:pPr>
            <a:r>
              <a:rPr lang="en-US" sz="2400" dirty="0">
                <a:ea typeface="Comic Sans MS" charset="0"/>
                <a:cs typeface="Comic Sans MS" charset="0"/>
              </a:rPr>
              <a:t>Composition of lipid bilayer in </a:t>
            </a:r>
            <a:r>
              <a:rPr lang="en-US" sz="2400" i="1" dirty="0">
                <a:ea typeface="Comic Sans MS" charset="0"/>
                <a:cs typeface="Comic Sans MS" charset="0"/>
              </a:rPr>
              <a:t>L. monocytogenes </a:t>
            </a:r>
            <a:r>
              <a:rPr lang="en-US" sz="2400" dirty="0">
                <a:ea typeface="Comic Sans MS" charset="0"/>
                <a:cs typeface="Comic Sans MS" charset="0"/>
              </a:rPr>
              <a:t>contain &gt;95% branched-chain fatty acids (C15) </a:t>
            </a:r>
          </a:p>
          <a:p>
            <a:pPr>
              <a:lnSpc>
                <a:spcPct val="130000"/>
              </a:lnSpc>
            </a:pPr>
            <a:r>
              <a:rPr lang="en-US" sz="2400" dirty="0">
                <a:ea typeface="Comic Sans MS" charset="0"/>
                <a:cs typeface="Comic Sans MS" charset="0"/>
              </a:rPr>
              <a:t>Reduction in long aliphatic chains (C17:0 ) and increase in asymmetric branching </a:t>
            </a:r>
            <a:r>
              <a:rPr lang="en-US" sz="2400" b="1" dirty="0">
                <a:ea typeface="Comic Sans MS" charset="0"/>
                <a:cs typeface="Comic Sans MS" charset="0"/>
              </a:rPr>
              <a:t>reduce van der Waals bonds </a:t>
            </a:r>
            <a:r>
              <a:rPr lang="en-US" sz="2400" dirty="0">
                <a:ea typeface="Comic Sans MS" charset="0"/>
                <a:cs typeface="Comic Sans MS" charset="0"/>
              </a:rPr>
              <a:t>-This reduces tight packing of membrane phospholipids at low temperature, which helps maintain membrane fluidity.</a:t>
            </a:r>
          </a:p>
          <a:p>
            <a:endParaRPr lang="en-US" sz="2000" dirty="0"/>
          </a:p>
        </p:txBody>
      </p:sp>
      <p:sp>
        <p:nvSpPr>
          <p:cNvPr id="6" name="Title 1">
            <a:extLst>
              <a:ext uri="{FF2B5EF4-FFF2-40B4-BE49-F238E27FC236}">
                <a16:creationId xmlns:a16="http://schemas.microsoft.com/office/drawing/2014/main" id="{01DCD234-DA6C-16A2-D513-FC9C4103D08F}"/>
              </a:ext>
            </a:extLst>
          </p:cNvPr>
          <p:cNvSpPr>
            <a:spLocks noGrp="1"/>
          </p:cNvSpPr>
          <p:nvPr>
            <p:ph type="title"/>
          </p:nvPr>
        </p:nvSpPr>
        <p:spPr>
          <a:xfrm>
            <a:off x="2231136" y="193167"/>
            <a:ext cx="7729728" cy="635508"/>
          </a:xfrm>
        </p:spPr>
        <p:txBody>
          <a:bodyPr>
            <a:normAutofit fontScale="90000"/>
          </a:bodyPr>
          <a:lstStyle/>
          <a:p>
            <a:r>
              <a:rPr lang="en-US" dirty="0">
                <a:ea typeface="Comic Sans MS" charset="0"/>
                <a:cs typeface="Comic Sans MS" charset="0"/>
              </a:rPr>
              <a:t>Chilling</a:t>
            </a:r>
            <a:endParaRPr lang="en-US" dirty="0"/>
          </a:p>
        </p:txBody>
      </p:sp>
    </p:spTree>
    <p:extLst>
      <p:ext uri="{BB962C8B-B14F-4D97-AF65-F5344CB8AC3E}">
        <p14:creationId xmlns:p14="http://schemas.microsoft.com/office/powerpoint/2010/main" val="3979813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355092"/>
            <a:ext cx="7729728" cy="635508"/>
          </a:xfrm>
        </p:spPr>
        <p:txBody>
          <a:bodyPr>
            <a:normAutofit fontScale="90000"/>
          </a:bodyPr>
          <a:lstStyle/>
          <a:p>
            <a:r>
              <a:rPr lang="en-US" dirty="0">
                <a:ea typeface="Comic Sans MS" charset="0"/>
                <a:cs typeface="Comic Sans MS" charset="0"/>
              </a:rPr>
              <a:t>Freezing</a:t>
            </a:r>
          </a:p>
        </p:txBody>
      </p:sp>
      <p:sp>
        <p:nvSpPr>
          <p:cNvPr id="3" name="Content Placeholder 2"/>
          <p:cNvSpPr>
            <a:spLocks noGrp="1"/>
          </p:cNvSpPr>
          <p:nvPr>
            <p:ph idx="1"/>
          </p:nvPr>
        </p:nvSpPr>
        <p:spPr>
          <a:xfrm>
            <a:off x="590550" y="1181100"/>
            <a:ext cx="10648950" cy="5086350"/>
          </a:xfrm>
        </p:spPr>
        <p:txBody>
          <a:bodyPr>
            <a:normAutofit lnSpcReduction="10000"/>
          </a:bodyPr>
          <a:lstStyle/>
          <a:p>
            <a:pPr>
              <a:lnSpc>
                <a:spcPct val="130000"/>
              </a:lnSpc>
            </a:pPr>
            <a:r>
              <a:rPr lang="en-US" sz="2400" dirty="0">
                <a:ea typeface="Comic Sans MS" charset="0"/>
                <a:cs typeface="Comic Sans MS" charset="0"/>
              </a:rPr>
              <a:t>Freezing of food, which contains large amount of water is  accomplished by decreasing its temp to at least –18 °C and maintain the food at this temperature</a:t>
            </a:r>
          </a:p>
          <a:p>
            <a:pPr>
              <a:lnSpc>
                <a:spcPct val="130000"/>
              </a:lnSpc>
            </a:pPr>
            <a:r>
              <a:rPr lang="en-US" sz="2400" dirty="0">
                <a:ea typeface="Comic Sans MS" charset="0"/>
                <a:cs typeface="Comic Sans MS" charset="0"/>
              </a:rPr>
              <a:t>Food may be frozen by </a:t>
            </a:r>
          </a:p>
          <a:p>
            <a:pPr lvl="1">
              <a:lnSpc>
                <a:spcPct val="130000"/>
              </a:lnSpc>
            </a:pPr>
            <a:r>
              <a:rPr lang="en-US" sz="2400" dirty="0">
                <a:ea typeface="Comic Sans MS" charset="0"/>
                <a:cs typeface="Comic Sans MS" charset="0"/>
              </a:rPr>
              <a:t>direct contact with a chilling agent</a:t>
            </a:r>
          </a:p>
          <a:p>
            <a:pPr lvl="1">
              <a:lnSpc>
                <a:spcPct val="130000"/>
              </a:lnSpc>
            </a:pPr>
            <a:r>
              <a:rPr lang="en-US" sz="2400" dirty="0">
                <a:ea typeface="Comic Sans MS" charset="0"/>
                <a:cs typeface="Comic Sans MS" charset="0"/>
              </a:rPr>
              <a:t>freezing medium (– 30 to – 40 °C)</a:t>
            </a:r>
          </a:p>
          <a:p>
            <a:pPr lvl="1">
              <a:lnSpc>
                <a:spcPct val="130000"/>
              </a:lnSpc>
            </a:pPr>
            <a:r>
              <a:rPr lang="en-US" sz="2400" dirty="0">
                <a:ea typeface="Comic Sans MS" charset="0"/>
                <a:cs typeface="Comic Sans MS" charset="0"/>
              </a:rPr>
              <a:t>dry ice, or liquid refrigerant (liquid N</a:t>
            </a:r>
            <a:r>
              <a:rPr lang="en-US" sz="2400" baseline="-25000" dirty="0">
                <a:ea typeface="Comic Sans MS" charset="0"/>
                <a:cs typeface="Comic Sans MS" charset="0"/>
              </a:rPr>
              <a:t>2</a:t>
            </a:r>
            <a:r>
              <a:rPr lang="en-US" sz="2400" dirty="0">
                <a:ea typeface="Comic Sans MS" charset="0"/>
                <a:cs typeface="Comic Sans MS" charset="0"/>
              </a:rPr>
              <a:t> at –196 °C).</a:t>
            </a:r>
          </a:p>
          <a:p>
            <a:pPr>
              <a:lnSpc>
                <a:spcPct val="130000"/>
              </a:lnSpc>
            </a:pPr>
            <a:r>
              <a:rPr lang="en-US" sz="2400" dirty="0">
                <a:ea typeface="Comic Sans MS" charset="0"/>
                <a:cs typeface="Comic Sans MS" charset="0"/>
              </a:rPr>
              <a:t>heat is first removed from the product then the food temp decreases below the freezing point of water, and the liquid component reaches the “supercooling” stage</a:t>
            </a:r>
          </a:p>
          <a:p>
            <a:pPr>
              <a:lnSpc>
                <a:spcPct val="130000"/>
              </a:lnSpc>
            </a:pPr>
            <a:r>
              <a:rPr lang="en-US" sz="2400" dirty="0">
                <a:ea typeface="Comic Sans MS" charset="0"/>
                <a:cs typeface="Comic Sans MS" charset="0"/>
              </a:rPr>
              <a:t>Freezing (conversion of water to ice) -  Gradual formation of ice crystals increases </a:t>
            </a:r>
          </a:p>
          <a:p>
            <a:endParaRPr lang="en-US" sz="2400" dirty="0">
              <a:ea typeface="Comic Sans MS" charset="0"/>
              <a:cs typeface="Comic Sans MS" charset="0"/>
            </a:endParaRPr>
          </a:p>
        </p:txBody>
      </p:sp>
    </p:spTree>
    <p:extLst>
      <p:ext uri="{BB962C8B-B14F-4D97-AF65-F5344CB8AC3E}">
        <p14:creationId xmlns:p14="http://schemas.microsoft.com/office/powerpoint/2010/main" val="1364862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412242"/>
            <a:ext cx="7729728" cy="635508"/>
          </a:xfrm>
        </p:spPr>
        <p:txBody>
          <a:bodyPr>
            <a:normAutofit fontScale="90000"/>
          </a:bodyPr>
          <a:lstStyle/>
          <a:p>
            <a:r>
              <a:rPr lang="en-US" dirty="0">
                <a:ea typeface="Comic Sans MS" charset="0"/>
                <a:cs typeface="Comic Sans MS" charset="0"/>
              </a:rPr>
              <a:t>Food Preservation</a:t>
            </a:r>
            <a:endParaRPr lang="en-US" dirty="0"/>
          </a:p>
        </p:txBody>
      </p:sp>
      <p:sp>
        <p:nvSpPr>
          <p:cNvPr id="3" name="Content Placeholder 2"/>
          <p:cNvSpPr>
            <a:spLocks noGrp="1"/>
          </p:cNvSpPr>
          <p:nvPr>
            <p:ph idx="1"/>
          </p:nvPr>
        </p:nvSpPr>
        <p:spPr>
          <a:xfrm>
            <a:off x="1981200" y="1600200"/>
            <a:ext cx="8229600" cy="4953000"/>
          </a:xfrm>
        </p:spPr>
        <p:txBody>
          <a:bodyPr>
            <a:noAutofit/>
          </a:bodyPr>
          <a:lstStyle/>
          <a:p>
            <a:pPr>
              <a:lnSpc>
                <a:spcPct val="110000"/>
              </a:lnSpc>
              <a:spcBef>
                <a:spcPts val="0"/>
              </a:spcBef>
            </a:pPr>
            <a:r>
              <a:rPr lang="en-US" sz="2400" b="1" dirty="0">
                <a:ea typeface="Comic Sans MS" charset="0"/>
                <a:cs typeface="Comic Sans MS" charset="0"/>
              </a:rPr>
              <a:t>Decreasing water availability- </a:t>
            </a:r>
            <a:r>
              <a:rPr lang="en-US" sz="2400" dirty="0">
                <a:ea typeface="Comic Sans MS" charset="0"/>
                <a:cs typeface="Comic Sans MS" charset="0"/>
              </a:rPr>
              <a:t>preserving through </a:t>
            </a:r>
            <a:r>
              <a:rPr lang="en-US" sz="2400" b="1" dirty="0">
                <a:ea typeface="Comic Sans MS" charset="0"/>
                <a:cs typeface="Comic Sans MS" charset="0"/>
              </a:rPr>
              <a:t>drying</a:t>
            </a:r>
            <a:r>
              <a:rPr lang="en-US" sz="2400" dirty="0">
                <a:ea typeface="Comic Sans MS" charset="0"/>
                <a:cs typeface="Comic Sans MS" charset="0"/>
              </a:rPr>
              <a:t> or by addition of water activity (aw) modifiers (</a:t>
            </a:r>
            <a:r>
              <a:rPr lang="en-US" sz="2400" dirty="0">
                <a:solidFill>
                  <a:srgbClr val="000000"/>
                </a:solidFill>
              </a:rPr>
              <a:t>humectants)</a:t>
            </a:r>
            <a:r>
              <a:rPr lang="en-US" sz="2400" dirty="0">
                <a:ea typeface="Comic Sans MS" charset="0"/>
                <a:cs typeface="Comic Sans MS" charset="0"/>
              </a:rPr>
              <a:t>:</a:t>
            </a:r>
          </a:p>
          <a:p>
            <a:pPr lvl="1">
              <a:lnSpc>
                <a:spcPct val="110000"/>
              </a:lnSpc>
              <a:spcBef>
                <a:spcPts val="0"/>
              </a:spcBef>
            </a:pPr>
            <a:r>
              <a:rPr lang="en-US" sz="2400" dirty="0">
                <a:solidFill>
                  <a:srgbClr val="000000"/>
                </a:solidFill>
              </a:rPr>
              <a:t>Aw reduction achieved by adding humectants to food- they enhance stability, maintain texture/flavor, reduce microbial activity.</a:t>
            </a:r>
          </a:p>
          <a:p>
            <a:pPr lvl="1">
              <a:lnSpc>
                <a:spcPct val="110000"/>
              </a:lnSpc>
              <a:spcBef>
                <a:spcPts val="0"/>
              </a:spcBef>
            </a:pPr>
            <a:r>
              <a:rPr lang="en-US" sz="2400" dirty="0">
                <a:solidFill>
                  <a:srgbClr val="000000"/>
                </a:solidFill>
              </a:rPr>
              <a:t>Humectants: as salt, sugar, glycerol and propylene glycol</a:t>
            </a:r>
            <a:endParaRPr lang="en-US" sz="2400" dirty="0">
              <a:ea typeface="Comic Sans MS" charset="0"/>
              <a:cs typeface="Comic Sans MS" charset="0"/>
            </a:endParaRPr>
          </a:p>
          <a:p>
            <a:pPr lvl="1">
              <a:lnSpc>
                <a:spcPct val="110000"/>
              </a:lnSpc>
              <a:spcBef>
                <a:spcPts val="0"/>
              </a:spcBef>
            </a:pPr>
            <a:r>
              <a:rPr lang="en-US" sz="2400" dirty="0">
                <a:ea typeface="Comic Sans MS" charset="0"/>
                <a:cs typeface="Comic Sans MS" charset="0"/>
              </a:rPr>
              <a:t>Preserve food effectively and  minimize deterioration </a:t>
            </a:r>
          </a:p>
          <a:p>
            <a:pPr>
              <a:lnSpc>
                <a:spcPct val="110000"/>
              </a:lnSpc>
              <a:spcBef>
                <a:spcPts val="0"/>
              </a:spcBef>
            </a:pPr>
            <a:r>
              <a:rPr lang="en-US" sz="2400" dirty="0">
                <a:ea typeface="Comic Sans MS" charset="0"/>
                <a:cs typeface="Comic Sans MS" charset="0"/>
              </a:rPr>
              <a:t>Alternative methods:</a:t>
            </a:r>
          </a:p>
          <a:p>
            <a:pPr lvl="1">
              <a:lnSpc>
                <a:spcPct val="110000"/>
              </a:lnSpc>
              <a:spcBef>
                <a:spcPts val="0"/>
              </a:spcBef>
            </a:pPr>
            <a:r>
              <a:rPr lang="en-US" sz="2400" dirty="0">
                <a:ea typeface="Comic Sans MS" charset="0"/>
                <a:cs typeface="Comic Sans MS" charset="0"/>
              </a:rPr>
              <a:t>gamma radiation </a:t>
            </a:r>
          </a:p>
          <a:p>
            <a:pPr lvl="1">
              <a:lnSpc>
                <a:spcPct val="110000"/>
              </a:lnSpc>
              <a:spcBef>
                <a:spcPts val="0"/>
              </a:spcBef>
            </a:pPr>
            <a:r>
              <a:rPr lang="en-US" sz="2400" dirty="0">
                <a:ea typeface="Comic Sans MS" charset="0"/>
                <a:cs typeface="Comic Sans MS" charset="0"/>
              </a:rPr>
              <a:t>Use of ultra-high pressure to preserve prepackaged food</a:t>
            </a:r>
          </a:p>
        </p:txBody>
      </p:sp>
    </p:spTree>
    <p:extLst>
      <p:ext uri="{BB962C8B-B14F-4D97-AF65-F5344CB8AC3E}">
        <p14:creationId xmlns:p14="http://schemas.microsoft.com/office/powerpoint/2010/main" val="16300166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28918"/>
            <a:ext cx="7729728" cy="714057"/>
          </a:xfrm>
        </p:spPr>
        <p:txBody>
          <a:bodyPr>
            <a:normAutofit/>
          </a:bodyPr>
          <a:lstStyle/>
          <a:p>
            <a:r>
              <a:rPr lang="en-US" sz="2400" dirty="0">
                <a:ea typeface="Comic Sans MS" charset="0"/>
                <a:cs typeface="Comic Sans MS" charset="0"/>
              </a:rPr>
              <a:t>Freezing</a:t>
            </a:r>
            <a:endParaRPr lang="en-US" sz="2400" dirty="0"/>
          </a:p>
        </p:txBody>
      </p:sp>
      <p:sp>
        <p:nvSpPr>
          <p:cNvPr id="3" name="Content Placeholder 2"/>
          <p:cNvSpPr>
            <a:spLocks noGrp="1"/>
          </p:cNvSpPr>
          <p:nvPr>
            <p:ph idx="1"/>
          </p:nvPr>
        </p:nvSpPr>
        <p:spPr>
          <a:xfrm>
            <a:off x="1097280" y="942975"/>
            <a:ext cx="9837419" cy="5686426"/>
          </a:xfrm>
        </p:spPr>
        <p:txBody>
          <a:bodyPr>
            <a:noAutofit/>
          </a:bodyPr>
          <a:lstStyle/>
          <a:p>
            <a:pPr>
              <a:lnSpc>
                <a:spcPct val="140000"/>
              </a:lnSpc>
            </a:pPr>
            <a:r>
              <a:rPr lang="en-US" sz="2400" dirty="0">
                <a:ea typeface="Comic Sans MS" charset="0"/>
                <a:cs typeface="Comic Sans MS" charset="0"/>
              </a:rPr>
              <a:t>As food temp decreases during freezing, </a:t>
            </a:r>
            <a:r>
              <a:rPr lang="en-US" sz="2400" b="1" dirty="0">
                <a:ea typeface="Comic Sans MS" charset="0"/>
                <a:cs typeface="Comic Sans MS" charset="0"/>
              </a:rPr>
              <a:t>aw decreases  </a:t>
            </a:r>
            <a:endParaRPr lang="en-US" sz="2400" dirty="0">
              <a:ea typeface="Comic Sans MS" charset="0"/>
              <a:cs typeface="Comic Sans MS" charset="0"/>
            </a:endParaRPr>
          </a:p>
          <a:p>
            <a:pPr>
              <a:lnSpc>
                <a:spcPct val="140000"/>
              </a:lnSpc>
            </a:pPr>
            <a:r>
              <a:rPr lang="en-US" sz="2400" dirty="0">
                <a:ea typeface="Comic Sans MS" charset="0"/>
                <a:cs typeface="Comic Sans MS" charset="0"/>
              </a:rPr>
              <a:t>The</a:t>
            </a:r>
            <a:r>
              <a:rPr lang="en-US" sz="2400" b="1" dirty="0">
                <a:ea typeface="Comic Sans MS" charset="0"/>
                <a:cs typeface="Comic Sans MS" charset="0"/>
              </a:rPr>
              <a:t> </a:t>
            </a:r>
            <a:r>
              <a:rPr lang="en-US" sz="2400" dirty="0">
                <a:ea typeface="Comic Sans MS" charset="0"/>
                <a:cs typeface="Comic Sans MS" charset="0"/>
              </a:rPr>
              <a:t>cold-tolerant and </a:t>
            </a:r>
            <a:r>
              <a:rPr lang="en-US" sz="2400" dirty="0" err="1">
                <a:ea typeface="Comic Sans MS" charset="0"/>
                <a:cs typeface="Comic Sans MS" charset="0"/>
              </a:rPr>
              <a:t>xerotolerant</a:t>
            </a:r>
            <a:r>
              <a:rPr lang="en-US" sz="2400" dirty="0">
                <a:ea typeface="Comic Sans MS" charset="0"/>
                <a:cs typeface="Comic Sans MS" charset="0"/>
              </a:rPr>
              <a:t> organisms (and some fungi) can grow on frozen products such as meat and butter  </a:t>
            </a:r>
            <a:endParaRPr lang="ar-SA" sz="2400" dirty="0">
              <a:ea typeface="Comic Sans MS" charset="0"/>
              <a:cs typeface="Comic Sans MS" charset="0"/>
            </a:endParaRPr>
          </a:p>
          <a:p>
            <a:pPr>
              <a:lnSpc>
                <a:spcPct val="140000"/>
              </a:lnSpc>
            </a:pPr>
            <a:r>
              <a:rPr lang="en-US" sz="2400" dirty="0">
                <a:ea typeface="Comic Sans MS" charset="0"/>
                <a:cs typeface="Comic Sans MS" charset="0"/>
              </a:rPr>
              <a:t>Other organisms</a:t>
            </a:r>
            <a:r>
              <a:rPr lang="ar-SA" sz="2400" dirty="0">
                <a:ea typeface="Comic Sans MS" charset="0"/>
                <a:cs typeface="Comic Sans MS" charset="0"/>
              </a:rPr>
              <a:t> </a:t>
            </a:r>
            <a:r>
              <a:rPr lang="en-US" sz="2400" dirty="0">
                <a:ea typeface="Comic Sans MS" charset="0"/>
                <a:cs typeface="Comic Sans MS" charset="0"/>
              </a:rPr>
              <a:t>experience </a:t>
            </a:r>
            <a:r>
              <a:rPr lang="en-US" sz="2400" b="1" dirty="0">
                <a:ea typeface="Comic Sans MS" charset="0"/>
                <a:cs typeface="Comic Sans MS" charset="0"/>
              </a:rPr>
              <a:t>cold shock, osmotic shock, or both, which</a:t>
            </a:r>
            <a:r>
              <a:rPr lang="ar-SA" sz="2400" b="1" dirty="0">
                <a:ea typeface="Comic Sans MS" charset="0"/>
                <a:cs typeface="Comic Sans MS" charset="0"/>
              </a:rPr>
              <a:t> </a:t>
            </a:r>
            <a:r>
              <a:rPr lang="en-US" sz="2400" b="1" dirty="0">
                <a:ea typeface="Comic Sans MS" charset="0"/>
                <a:cs typeface="Comic Sans MS" charset="0"/>
              </a:rPr>
              <a:t>may injure their cells.</a:t>
            </a:r>
            <a:endParaRPr lang="ar-SA" sz="2400" b="1" dirty="0">
              <a:ea typeface="Comic Sans MS" charset="0"/>
              <a:cs typeface="Comic Sans MS" charset="0"/>
            </a:endParaRPr>
          </a:p>
          <a:p>
            <a:pPr>
              <a:lnSpc>
                <a:spcPct val="140000"/>
              </a:lnSpc>
            </a:pPr>
            <a:r>
              <a:rPr lang="en-US" sz="2400" dirty="0">
                <a:ea typeface="Comic Sans MS" charset="0"/>
                <a:cs typeface="Comic Sans MS" charset="0"/>
              </a:rPr>
              <a:t> The concentration of intracellular</a:t>
            </a:r>
            <a:r>
              <a:rPr lang="ar-SA" sz="2400" dirty="0">
                <a:ea typeface="Comic Sans MS" charset="0"/>
                <a:cs typeface="Comic Sans MS" charset="0"/>
              </a:rPr>
              <a:t> </a:t>
            </a:r>
            <a:r>
              <a:rPr lang="en-US" sz="2400" dirty="0">
                <a:ea typeface="Comic Sans MS" charset="0"/>
                <a:cs typeface="Comic Sans MS" charset="0"/>
              </a:rPr>
              <a:t>liquids changes the pH and ionic strength</a:t>
            </a:r>
            <a:r>
              <a:rPr lang="ar-SA" sz="2400" dirty="0">
                <a:ea typeface="Comic Sans MS" charset="0"/>
                <a:cs typeface="Comic Sans MS" charset="0"/>
              </a:rPr>
              <a:t> </a:t>
            </a:r>
            <a:r>
              <a:rPr lang="en-GB" sz="2400" dirty="0">
                <a:ea typeface="Comic Sans MS" charset="0"/>
                <a:cs typeface="Comic Sans MS" charset="0"/>
              </a:rPr>
              <a:t> which</a:t>
            </a:r>
            <a:r>
              <a:rPr lang="en-US" sz="2400" dirty="0">
                <a:ea typeface="Comic Sans MS" charset="0"/>
                <a:cs typeface="Comic Sans MS" charset="0"/>
              </a:rPr>
              <a:t> affect enzymes  activity</a:t>
            </a:r>
            <a:r>
              <a:rPr lang="en-GB" sz="2400" dirty="0">
                <a:ea typeface="Comic Sans MS" charset="0"/>
                <a:cs typeface="Comic Sans MS" charset="0"/>
              </a:rPr>
              <a:t>, </a:t>
            </a:r>
            <a:r>
              <a:rPr lang="en-US" sz="2400" dirty="0">
                <a:ea typeface="Comic Sans MS" charset="0"/>
                <a:cs typeface="Comic Sans MS" charset="0"/>
              </a:rPr>
              <a:t>denature proteins, and hamper many biological functions.</a:t>
            </a:r>
            <a:endParaRPr lang="ar-SA" sz="2400" dirty="0">
              <a:ea typeface="Comic Sans MS" charset="0"/>
              <a:cs typeface="Comic Sans MS" charset="0"/>
            </a:endParaRPr>
          </a:p>
          <a:p>
            <a:pPr>
              <a:lnSpc>
                <a:spcPct val="140000"/>
              </a:lnSpc>
            </a:pPr>
            <a:r>
              <a:rPr lang="en-US" sz="2400" dirty="0">
                <a:ea typeface="Comic Sans MS" charset="0"/>
                <a:cs typeface="Comic Sans MS" charset="0"/>
              </a:rPr>
              <a:t>Mechanical injury</a:t>
            </a:r>
            <a:r>
              <a:rPr lang="ar-SA" sz="2400" dirty="0">
                <a:ea typeface="Comic Sans MS" charset="0"/>
                <a:cs typeface="Comic Sans MS" charset="0"/>
              </a:rPr>
              <a:t> </a:t>
            </a:r>
            <a:r>
              <a:rPr lang="en-US" sz="2400" dirty="0">
                <a:ea typeface="Comic Sans MS" charset="0"/>
                <a:cs typeface="Comic Sans MS" charset="0"/>
              </a:rPr>
              <a:t>occurs when large crystals form inside</a:t>
            </a:r>
            <a:r>
              <a:rPr lang="ar-SA" sz="2400" dirty="0">
                <a:ea typeface="Comic Sans MS" charset="0"/>
                <a:cs typeface="Comic Sans MS" charset="0"/>
              </a:rPr>
              <a:t> </a:t>
            </a:r>
            <a:r>
              <a:rPr lang="en-US" sz="2400" dirty="0">
                <a:ea typeface="Comic Sans MS" charset="0"/>
                <a:cs typeface="Comic Sans MS" charset="0"/>
              </a:rPr>
              <a:t>microbial cells. </a:t>
            </a:r>
            <a:endParaRPr lang="is-IS" sz="2400" b="1" dirty="0">
              <a:ea typeface="Comic Sans MS" charset="0"/>
              <a:cs typeface="Comic Sans MS" charset="0"/>
            </a:endParaRPr>
          </a:p>
        </p:txBody>
      </p:sp>
    </p:spTree>
    <p:extLst>
      <p:ext uri="{BB962C8B-B14F-4D97-AF65-F5344CB8AC3E}">
        <p14:creationId xmlns:p14="http://schemas.microsoft.com/office/powerpoint/2010/main" val="18957608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43332"/>
            <a:ext cx="7729728" cy="833628"/>
          </a:xfrm>
        </p:spPr>
        <p:txBody>
          <a:bodyPr/>
          <a:lstStyle/>
          <a:p>
            <a:r>
              <a:rPr lang="en-US" dirty="0"/>
              <a:t>freezing</a:t>
            </a:r>
          </a:p>
        </p:txBody>
      </p:sp>
      <p:sp>
        <p:nvSpPr>
          <p:cNvPr id="3" name="Content Placeholder 2"/>
          <p:cNvSpPr>
            <a:spLocks noGrp="1"/>
          </p:cNvSpPr>
          <p:nvPr>
            <p:ph idx="1"/>
          </p:nvPr>
        </p:nvSpPr>
        <p:spPr>
          <a:xfrm>
            <a:off x="1158240" y="1076960"/>
            <a:ext cx="9865360" cy="5552440"/>
          </a:xfrm>
        </p:spPr>
        <p:txBody>
          <a:bodyPr>
            <a:noAutofit/>
          </a:bodyPr>
          <a:lstStyle/>
          <a:p>
            <a:pPr>
              <a:lnSpc>
                <a:spcPct val="140000"/>
              </a:lnSpc>
            </a:pPr>
            <a:r>
              <a:rPr lang="en-US" sz="2400" dirty="0">
                <a:ea typeface="Comic Sans MS" charset="0"/>
                <a:cs typeface="Comic Sans MS" charset="0"/>
              </a:rPr>
              <a:t>Gram-positive are more resistant to freezing than Gram negative  </a:t>
            </a:r>
          </a:p>
          <a:p>
            <a:pPr>
              <a:lnSpc>
                <a:spcPct val="140000"/>
              </a:lnSpc>
            </a:pPr>
            <a:r>
              <a:rPr lang="en-US" sz="2400" dirty="0">
                <a:ea typeface="Comic Sans MS" charset="0"/>
                <a:cs typeface="Comic Sans MS" charset="0"/>
              </a:rPr>
              <a:t>Parasites are destroyed easily by subzero freezing -Trichinella is eliminated when meat  held at –23.3 °C </a:t>
            </a:r>
          </a:p>
          <a:p>
            <a:pPr>
              <a:lnSpc>
                <a:spcPct val="140000"/>
              </a:lnSpc>
            </a:pPr>
            <a:r>
              <a:rPr lang="en-US" sz="2400" b="1" dirty="0">
                <a:ea typeface="Comic Sans MS" charset="0"/>
                <a:cs typeface="Comic Sans MS" charset="0"/>
              </a:rPr>
              <a:t> Composition of medium affects survival of  microorganisms</a:t>
            </a:r>
          </a:p>
          <a:p>
            <a:pPr lvl="1">
              <a:lnSpc>
                <a:spcPct val="140000"/>
              </a:lnSpc>
            </a:pPr>
            <a:r>
              <a:rPr lang="en-US" sz="2400" dirty="0">
                <a:ea typeface="Comic Sans MS" charset="0"/>
                <a:cs typeface="Comic Sans MS" charset="0"/>
              </a:rPr>
              <a:t>Presence of NaCl reduces freezing point and prolonged cells exposure to high salt concentration before freezing can be deleterious to some microorganisms. </a:t>
            </a:r>
          </a:p>
        </p:txBody>
      </p:sp>
    </p:spTree>
    <p:extLst>
      <p:ext uri="{BB962C8B-B14F-4D97-AF65-F5344CB8AC3E}">
        <p14:creationId xmlns:p14="http://schemas.microsoft.com/office/powerpoint/2010/main" val="1927471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43332"/>
            <a:ext cx="7729728" cy="833628"/>
          </a:xfrm>
        </p:spPr>
        <p:txBody>
          <a:bodyPr/>
          <a:lstStyle/>
          <a:p>
            <a:r>
              <a:rPr lang="en-US" dirty="0"/>
              <a:t>freezing</a:t>
            </a:r>
          </a:p>
        </p:txBody>
      </p:sp>
      <p:sp>
        <p:nvSpPr>
          <p:cNvPr id="3" name="Content Placeholder 2"/>
          <p:cNvSpPr>
            <a:spLocks noGrp="1"/>
          </p:cNvSpPr>
          <p:nvPr>
            <p:ph idx="1"/>
          </p:nvPr>
        </p:nvSpPr>
        <p:spPr>
          <a:xfrm>
            <a:off x="1158240" y="1076960"/>
            <a:ext cx="9865360" cy="5552440"/>
          </a:xfrm>
        </p:spPr>
        <p:txBody>
          <a:bodyPr>
            <a:noAutofit/>
          </a:bodyPr>
          <a:lstStyle/>
          <a:p>
            <a:pPr lvl="1">
              <a:lnSpc>
                <a:spcPct val="140000"/>
              </a:lnSpc>
            </a:pPr>
            <a:r>
              <a:rPr lang="en-US" sz="2400" dirty="0">
                <a:ea typeface="Comic Sans MS" charset="0"/>
                <a:cs typeface="Comic Sans MS" charset="0"/>
              </a:rPr>
              <a:t>Presence of glycerol has cryoprotective effect</a:t>
            </a:r>
          </a:p>
          <a:p>
            <a:pPr lvl="1">
              <a:lnSpc>
                <a:spcPct val="140000"/>
              </a:lnSpc>
            </a:pPr>
            <a:r>
              <a:rPr lang="en-US" sz="2400" dirty="0">
                <a:ea typeface="Comic Sans MS" charset="0"/>
                <a:cs typeface="Comic Sans MS" charset="0"/>
              </a:rPr>
              <a:t>Rapid  freezing (in liquid nitrogen) - better than slow freezing which produce larger ice crystals and expose microbial cells to osmotic shock for longer period of time</a:t>
            </a:r>
          </a:p>
          <a:p>
            <a:pPr lvl="1">
              <a:lnSpc>
                <a:spcPct val="140000"/>
              </a:lnSpc>
            </a:pPr>
            <a:r>
              <a:rPr lang="en-US" sz="2400" dirty="0">
                <a:ea typeface="Comic Sans MS" charset="0"/>
                <a:cs typeface="Comic Sans MS" charset="0"/>
              </a:rPr>
              <a:t>Under these conditions, microbial cells are more susceptible to injury and death</a:t>
            </a:r>
          </a:p>
          <a:p>
            <a:endParaRPr lang="en-US" sz="2400" dirty="0">
              <a:ea typeface="Comic Sans MS" charset="0"/>
              <a:cs typeface="Comic Sans MS" charset="0"/>
            </a:endParaRPr>
          </a:p>
          <a:p>
            <a:pPr marL="342900" indent="-342900" algn="r" rtl="1">
              <a:spcBef>
                <a:spcPct val="20000"/>
              </a:spcBef>
            </a:pPr>
            <a:endParaRPr lang="en-US" sz="2400" dirty="0"/>
          </a:p>
        </p:txBody>
      </p:sp>
    </p:spTree>
    <p:extLst>
      <p:ext uri="{BB962C8B-B14F-4D97-AF65-F5344CB8AC3E}">
        <p14:creationId xmlns:p14="http://schemas.microsoft.com/office/powerpoint/2010/main" val="16003346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7456" y="233172"/>
            <a:ext cx="8711184" cy="975868"/>
          </a:xfrm>
        </p:spPr>
        <p:txBody>
          <a:bodyPr>
            <a:normAutofit fontScale="90000"/>
          </a:bodyPr>
          <a:lstStyle/>
          <a:p>
            <a:pPr rtl="1"/>
            <a:r>
              <a:rPr lang="en-US" dirty="0">
                <a:ea typeface="Comic Sans MS" charset="0"/>
                <a:cs typeface="Comic Sans MS" charset="0"/>
              </a:rPr>
              <a:t>Preservation by Decreasing Water availability</a:t>
            </a:r>
          </a:p>
        </p:txBody>
      </p:sp>
      <p:sp>
        <p:nvSpPr>
          <p:cNvPr id="3" name="Content Placeholder 2"/>
          <p:cNvSpPr>
            <a:spLocks noGrp="1"/>
          </p:cNvSpPr>
          <p:nvPr>
            <p:ph idx="1"/>
          </p:nvPr>
        </p:nvSpPr>
        <p:spPr>
          <a:xfrm>
            <a:off x="650240" y="1290320"/>
            <a:ext cx="11013440" cy="5161280"/>
          </a:xfrm>
        </p:spPr>
        <p:txBody>
          <a:bodyPr>
            <a:noAutofit/>
          </a:bodyPr>
          <a:lstStyle/>
          <a:p>
            <a:pPr>
              <a:lnSpc>
                <a:spcPct val="130000"/>
              </a:lnSpc>
            </a:pPr>
            <a:r>
              <a:rPr lang="en-US" sz="2400" dirty="0">
                <a:ea typeface="Comic Sans MS" charset="0"/>
                <a:cs typeface="Comic Sans MS" charset="0"/>
              </a:rPr>
              <a:t>Water is a major constituent of food that exists in bound or unbound form. </a:t>
            </a:r>
          </a:p>
          <a:p>
            <a:pPr>
              <a:lnSpc>
                <a:spcPct val="130000"/>
              </a:lnSpc>
            </a:pPr>
            <a:r>
              <a:rPr lang="en-US" sz="2400" dirty="0">
                <a:ea typeface="Comic Sans MS" charset="0"/>
                <a:cs typeface="Comic Sans MS" charset="0"/>
              </a:rPr>
              <a:t>The presence of unbound water is essential for microbial growth. </a:t>
            </a:r>
          </a:p>
          <a:p>
            <a:pPr>
              <a:lnSpc>
                <a:spcPct val="130000"/>
              </a:lnSpc>
            </a:pPr>
            <a:r>
              <a:rPr lang="en-US" sz="2400" dirty="0">
                <a:ea typeface="Comic Sans MS" charset="0"/>
                <a:cs typeface="Comic Sans MS" charset="0"/>
              </a:rPr>
              <a:t>Removing or restricting the availability of water can preserve the food by suppressing microbial metabolism and multiplication, and extend shelf life and enhance food safety. </a:t>
            </a:r>
          </a:p>
          <a:p>
            <a:pPr>
              <a:lnSpc>
                <a:spcPct val="130000"/>
              </a:lnSpc>
            </a:pPr>
            <a:r>
              <a:rPr lang="en-US" sz="2400" b="1" dirty="0">
                <a:ea typeface="Comic Sans MS" charset="0"/>
                <a:cs typeface="Comic Sans MS" charset="0"/>
              </a:rPr>
              <a:t>Approaches to modify water availability in food</a:t>
            </a:r>
          </a:p>
          <a:p>
            <a:pPr>
              <a:lnSpc>
                <a:spcPct val="130000"/>
              </a:lnSpc>
            </a:pPr>
            <a:r>
              <a:rPr lang="en-US" sz="2400" dirty="0">
                <a:ea typeface="Comic Sans MS" charset="0"/>
                <a:cs typeface="Comic Sans MS" charset="0"/>
              </a:rPr>
              <a:t>Drying - most commonly used to remove water from food. </a:t>
            </a:r>
          </a:p>
          <a:p>
            <a:pPr>
              <a:lnSpc>
                <a:spcPct val="130000"/>
              </a:lnSpc>
            </a:pPr>
            <a:r>
              <a:rPr lang="en-US" sz="2400" dirty="0">
                <a:ea typeface="Comic Sans MS" charset="0"/>
                <a:cs typeface="Comic Sans MS" charset="0"/>
              </a:rPr>
              <a:t>Adding humectants (additives used mainly to help retain moisture in food) such as glycerol or chemical binding agents as salt is used to limit water availability for microbial growth in food</a:t>
            </a:r>
          </a:p>
          <a:p>
            <a:pPr marL="342900" indent="-342900">
              <a:spcBef>
                <a:spcPct val="20000"/>
              </a:spcBef>
            </a:pPr>
            <a:endParaRPr lang="en-US" sz="2000" dirty="0">
              <a:latin typeface="Comic Sans MS" charset="0"/>
              <a:ea typeface="Comic Sans MS" charset="0"/>
              <a:cs typeface="Comic Sans MS" charset="0"/>
            </a:endParaRPr>
          </a:p>
        </p:txBody>
      </p:sp>
    </p:spTree>
    <p:extLst>
      <p:ext uri="{BB962C8B-B14F-4D97-AF65-F5344CB8AC3E}">
        <p14:creationId xmlns:p14="http://schemas.microsoft.com/office/powerpoint/2010/main" val="5000673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314452"/>
            <a:ext cx="7729728" cy="635508"/>
          </a:xfrm>
        </p:spPr>
        <p:txBody>
          <a:bodyPr>
            <a:normAutofit fontScale="90000"/>
          </a:bodyPr>
          <a:lstStyle/>
          <a:p>
            <a:r>
              <a:rPr lang="en-US" dirty="0">
                <a:ea typeface="Comic Sans MS" charset="0"/>
                <a:cs typeface="Comic Sans MS" charset="0"/>
              </a:rPr>
              <a:t>Drying</a:t>
            </a:r>
            <a:endParaRPr lang="en-US" dirty="0"/>
          </a:p>
        </p:txBody>
      </p:sp>
      <p:sp>
        <p:nvSpPr>
          <p:cNvPr id="3" name="Content Placeholder 2"/>
          <p:cNvSpPr>
            <a:spLocks noGrp="1"/>
          </p:cNvSpPr>
          <p:nvPr>
            <p:ph idx="1"/>
          </p:nvPr>
        </p:nvSpPr>
        <p:spPr>
          <a:xfrm>
            <a:off x="487680" y="1143000"/>
            <a:ext cx="11308080" cy="5491480"/>
          </a:xfrm>
        </p:spPr>
        <p:txBody>
          <a:bodyPr>
            <a:normAutofit lnSpcReduction="10000"/>
          </a:bodyPr>
          <a:lstStyle/>
          <a:p>
            <a:pPr>
              <a:lnSpc>
                <a:spcPct val="130000"/>
              </a:lnSpc>
            </a:pPr>
            <a:r>
              <a:rPr lang="en-US" sz="2400" b="1" dirty="0">
                <a:ea typeface="Comic Sans MS" charset="0"/>
                <a:cs typeface="Comic Sans MS" charset="0"/>
              </a:rPr>
              <a:t>Drying</a:t>
            </a:r>
            <a:r>
              <a:rPr lang="en-US" sz="2400" dirty="0">
                <a:ea typeface="Comic Sans MS" charset="0"/>
                <a:cs typeface="Comic Sans MS" charset="0"/>
              </a:rPr>
              <a:t> - a process of mobilizing water present in the internal food matrix to its surface and then removing it  by </a:t>
            </a:r>
            <a:r>
              <a:rPr lang="en-US" sz="2400" b="1" dirty="0">
                <a:ea typeface="Comic Sans MS" charset="0"/>
                <a:cs typeface="Comic Sans MS" charset="0"/>
              </a:rPr>
              <a:t>evaporation</a:t>
            </a:r>
            <a:r>
              <a:rPr lang="en-US" sz="2400" dirty="0">
                <a:ea typeface="Comic Sans MS" charset="0"/>
                <a:cs typeface="Comic Sans MS" charset="0"/>
              </a:rPr>
              <a:t>. </a:t>
            </a:r>
          </a:p>
          <a:p>
            <a:pPr>
              <a:lnSpc>
                <a:spcPct val="130000"/>
              </a:lnSpc>
            </a:pPr>
            <a:r>
              <a:rPr lang="en-US" sz="2400" dirty="0">
                <a:ea typeface="Comic Sans MS" charset="0"/>
                <a:cs typeface="Comic Sans MS" charset="0"/>
              </a:rPr>
              <a:t>Drying operations convert water in the food (by heat) to vapor and remove it by passing hot air over the product</a:t>
            </a:r>
          </a:p>
          <a:p>
            <a:pPr>
              <a:lnSpc>
                <a:spcPct val="130000"/>
              </a:lnSpc>
            </a:pPr>
            <a:r>
              <a:rPr lang="en-US" sz="2400" dirty="0">
                <a:ea typeface="Comic Sans MS" charset="0"/>
                <a:cs typeface="Comic Sans MS" charset="0"/>
              </a:rPr>
              <a:t>During drying, heat is transferred from external heating medium to the food by: </a:t>
            </a:r>
          </a:p>
          <a:p>
            <a:pPr>
              <a:lnSpc>
                <a:spcPct val="130000"/>
              </a:lnSpc>
            </a:pPr>
            <a:r>
              <a:rPr lang="en-US" sz="2400" b="1" dirty="0">
                <a:ea typeface="Comic Sans MS" charset="0"/>
                <a:cs typeface="Comic Sans MS" charset="0"/>
              </a:rPr>
              <a:t>Conduction</a:t>
            </a:r>
            <a:r>
              <a:rPr lang="en-US" sz="2400" dirty="0">
                <a:ea typeface="Comic Sans MS" charset="0"/>
                <a:cs typeface="Comic Sans MS" charset="0"/>
              </a:rPr>
              <a:t>: </a:t>
            </a:r>
            <a:r>
              <a:rPr lang="en-US" sz="2400" dirty="0"/>
              <a:t> </a:t>
            </a:r>
            <a:r>
              <a:rPr lang="en-US" sz="2400" dirty="0">
                <a:ea typeface="Comic Sans MS" charset="0"/>
                <a:cs typeface="Comic Sans MS" charset="0"/>
              </a:rPr>
              <a:t>transfer heat within the food </a:t>
            </a:r>
          </a:p>
          <a:p>
            <a:pPr>
              <a:lnSpc>
                <a:spcPct val="130000"/>
              </a:lnSpc>
            </a:pPr>
            <a:r>
              <a:rPr lang="en-US" sz="2400" b="1" dirty="0">
                <a:ea typeface="Comic Sans MS" charset="0"/>
                <a:cs typeface="Comic Sans MS" charset="0"/>
              </a:rPr>
              <a:t>Convection</a:t>
            </a:r>
            <a:r>
              <a:rPr lang="en-US" sz="2400" dirty="0">
                <a:ea typeface="Comic Sans MS" charset="0"/>
                <a:cs typeface="Comic Sans MS" charset="0"/>
              </a:rPr>
              <a:t>:  heat transfer mechanism at the surface </a:t>
            </a:r>
          </a:p>
          <a:p>
            <a:pPr>
              <a:lnSpc>
                <a:spcPct val="130000"/>
              </a:lnSpc>
            </a:pPr>
            <a:r>
              <a:rPr lang="en-US" sz="2400" dirty="0">
                <a:ea typeface="Comic Sans MS" charset="0"/>
                <a:cs typeface="Comic Sans MS" charset="0"/>
              </a:rPr>
              <a:t>Dehydration achieve the following goals: </a:t>
            </a:r>
          </a:p>
          <a:p>
            <a:pPr>
              <a:lnSpc>
                <a:spcPct val="130000"/>
              </a:lnSpc>
            </a:pPr>
            <a:r>
              <a:rPr lang="en-US" sz="2400" dirty="0">
                <a:ea typeface="Comic Sans MS" charset="0"/>
                <a:cs typeface="Comic Sans MS" charset="0"/>
              </a:rPr>
              <a:t>preserve food by preventing proliferation of spoilage and pathogenic microorganisms</a:t>
            </a:r>
          </a:p>
          <a:p>
            <a:pPr>
              <a:lnSpc>
                <a:spcPct val="130000"/>
              </a:lnSpc>
            </a:pPr>
            <a:r>
              <a:rPr lang="en-US" sz="2400" dirty="0">
                <a:ea typeface="Comic Sans MS" charset="0"/>
                <a:cs typeface="Comic Sans MS" charset="0"/>
              </a:rPr>
              <a:t>reduce weight and bulkiness of the food by removing water</a:t>
            </a:r>
          </a:p>
        </p:txBody>
      </p:sp>
    </p:spTree>
    <p:extLst>
      <p:ext uri="{BB962C8B-B14F-4D97-AF65-F5344CB8AC3E}">
        <p14:creationId xmlns:p14="http://schemas.microsoft.com/office/powerpoint/2010/main" val="8040811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395732"/>
            <a:ext cx="7729728" cy="635508"/>
          </a:xfrm>
        </p:spPr>
        <p:txBody>
          <a:bodyPr>
            <a:normAutofit fontScale="90000"/>
          </a:bodyPr>
          <a:lstStyle/>
          <a:p>
            <a:r>
              <a:rPr lang="en-US" sz="2400" dirty="0">
                <a:ea typeface="Comic Sans MS" charset="0"/>
                <a:cs typeface="Comic Sans MS" charset="0"/>
              </a:rPr>
              <a:t>Freeze-Drying</a:t>
            </a:r>
            <a:endParaRPr lang="en-US" sz="2400" dirty="0"/>
          </a:p>
        </p:txBody>
      </p:sp>
      <p:sp>
        <p:nvSpPr>
          <p:cNvPr id="3" name="Content Placeholder 2"/>
          <p:cNvSpPr>
            <a:spLocks noGrp="1"/>
          </p:cNvSpPr>
          <p:nvPr>
            <p:ph idx="1"/>
          </p:nvPr>
        </p:nvSpPr>
        <p:spPr>
          <a:xfrm>
            <a:off x="894079" y="1178560"/>
            <a:ext cx="11097895" cy="5450840"/>
          </a:xfrm>
        </p:spPr>
        <p:txBody>
          <a:bodyPr>
            <a:noAutofit/>
          </a:bodyPr>
          <a:lstStyle/>
          <a:p>
            <a:pPr>
              <a:lnSpc>
                <a:spcPct val="120000"/>
              </a:lnSpc>
            </a:pPr>
            <a:r>
              <a:rPr lang="en-US" sz="2400" b="1" dirty="0">
                <a:ea typeface="Comic Sans MS" charset="0"/>
                <a:cs typeface="Comic Sans MS" charset="0"/>
              </a:rPr>
              <a:t>Freeze-drying: </a:t>
            </a:r>
            <a:r>
              <a:rPr lang="en-US" sz="2400" dirty="0">
                <a:ea typeface="Comic Sans MS" charset="0"/>
                <a:cs typeface="Comic Sans MS" charset="0"/>
              </a:rPr>
              <a:t>product is frozen first then moisture is removed by sublimation </a:t>
            </a:r>
          </a:p>
          <a:p>
            <a:pPr>
              <a:lnSpc>
                <a:spcPct val="120000"/>
              </a:lnSpc>
            </a:pPr>
            <a:r>
              <a:rPr lang="en-US" sz="2400" b="1" dirty="0">
                <a:ea typeface="Comic Sans MS" charset="0"/>
                <a:cs typeface="Comic Sans MS" charset="0"/>
              </a:rPr>
              <a:t>Sublimation</a:t>
            </a:r>
            <a:r>
              <a:rPr lang="en-US" sz="2400" dirty="0">
                <a:ea typeface="Comic Sans MS" charset="0"/>
                <a:cs typeface="Comic Sans MS" charset="0"/>
              </a:rPr>
              <a:t> converts frozen moisture (solid) to vapor (gas) without going through liquid state</a:t>
            </a:r>
          </a:p>
          <a:p>
            <a:pPr>
              <a:lnSpc>
                <a:spcPct val="120000"/>
              </a:lnSpc>
            </a:pPr>
            <a:r>
              <a:rPr lang="en-US" sz="2400" dirty="0">
                <a:ea typeface="Comic Sans MS" charset="0"/>
                <a:cs typeface="Comic Sans MS" charset="0"/>
              </a:rPr>
              <a:t>Freeze-drying includes the steps: </a:t>
            </a:r>
          </a:p>
          <a:p>
            <a:pPr lvl="1">
              <a:lnSpc>
                <a:spcPct val="120000"/>
              </a:lnSpc>
            </a:pPr>
            <a:r>
              <a:rPr lang="en-US" sz="2400" dirty="0" err="1">
                <a:ea typeface="Comic Sans MS" charset="0"/>
                <a:cs typeface="Comic Sans MS" charset="0"/>
              </a:rPr>
              <a:t>prefreezing</a:t>
            </a:r>
            <a:r>
              <a:rPr lang="en-US" sz="2400" dirty="0">
                <a:ea typeface="Comic Sans MS" charset="0"/>
                <a:cs typeface="Comic Sans MS" charset="0"/>
              </a:rPr>
              <a:t>, freezing, and primary and secondary drying. </a:t>
            </a:r>
          </a:p>
        </p:txBody>
      </p:sp>
    </p:spTree>
    <p:extLst>
      <p:ext uri="{BB962C8B-B14F-4D97-AF65-F5344CB8AC3E}">
        <p14:creationId xmlns:p14="http://schemas.microsoft.com/office/powerpoint/2010/main" val="140096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395732"/>
            <a:ext cx="7729728" cy="635508"/>
          </a:xfrm>
        </p:spPr>
        <p:txBody>
          <a:bodyPr>
            <a:normAutofit fontScale="90000"/>
          </a:bodyPr>
          <a:lstStyle/>
          <a:p>
            <a:r>
              <a:rPr lang="en-US" sz="2400" dirty="0">
                <a:ea typeface="Comic Sans MS" charset="0"/>
                <a:cs typeface="Comic Sans MS" charset="0"/>
              </a:rPr>
              <a:t>Freeze-Drying</a:t>
            </a:r>
            <a:endParaRPr lang="en-US" sz="2400" dirty="0"/>
          </a:p>
        </p:txBody>
      </p:sp>
      <p:sp>
        <p:nvSpPr>
          <p:cNvPr id="3" name="Content Placeholder 2"/>
          <p:cNvSpPr>
            <a:spLocks noGrp="1"/>
          </p:cNvSpPr>
          <p:nvPr>
            <p:ph idx="1"/>
          </p:nvPr>
        </p:nvSpPr>
        <p:spPr>
          <a:xfrm>
            <a:off x="894079" y="1178560"/>
            <a:ext cx="11097895" cy="5450840"/>
          </a:xfrm>
        </p:spPr>
        <p:txBody>
          <a:bodyPr>
            <a:noAutofit/>
          </a:bodyPr>
          <a:lstStyle/>
          <a:p>
            <a:pPr>
              <a:lnSpc>
                <a:spcPct val="120000"/>
              </a:lnSpc>
            </a:pPr>
            <a:r>
              <a:rPr lang="en-US" sz="2400" b="1" dirty="0">
                <a:ea typeface="Comic Sans MS" charset="0"/>
                <a:cs typeface="Comic Sans MS" charset="0"/>
              </a:rPr>
              <a:t>Food is pretreated then frozen </a:t>
            </a:r>
            <a:r>
              <a:rPr lang="en-US" sz="2400" dirty="0">
                <a:ea typeface="Comic Sans MS" charset="0"/>
                <a:cs typeface="Comic Sans MS" charset="0"/>
              </a:rPr>
              <a:t>to convert all moisture in the product into ice. </a:t>
            </a:r>
          </a:p>
          <a:p>
            <a:pPr>
              <a:lnSpc>
                <a:spcPct val="120000"/>
              </a:lnSpc>
            </a:pPr>
            <a:r>
              <a:rPr lang="en-US" sz="2400" dirty="0">
                <a:ea typeface="Comic Sans MS" charset="0"/>
                <a:cs typeface="Comic Sans MS" charset="0"/>
              </a:rPr>
              <a:t>Freezing technique (liquid nitrogen -196 </a:t>
            </a:r>
            <a:r>
              <a:rPr lang="en-US" sz="2400" baseline="30000" dirty="0" err="1">
                <a:ea typeface="Comic Sans MS" charset="0"/>
                <a:cs typeface="Comic Sans MS" charset="0"/>
              </a:rPr>
              <a:t>o</a:t>
            </a:r>
            <a:r>
              <a:rPr lang="en-US" sz="2400" dirty="0" err="1">
                <a:ea typeface="Comic Sans MS" charset="0"/>
                <a:cs typeface="Comic Sans MS" charset="0"/>
              </a:rPr>
              <a:t>C</a:t>
            </a:r>
            <a:r>
              <a:rPr lang="en-US" sz="2400" dirty="0">
                <a:ea typeface="Comic Sans MS" charset="0"/>
                <a:cs typeface="Comic Sans MS" charset="0"/>
              </a:rPr>
              <a:t> or dry ice -78 </a:t>
            </a:r>
            <a:r>
              <a:rPr lang="en-US" sz="2400" baseline="30000" dirty="0" err="1">
                <a:ea typeface="Comic Sans MS" charset="0"/>
                <a:cs typeface="Comic Sans MS" charset="0"/>
              </a:rPr>
              <a:t>o</a:t>
            </a:r>
            <a:r>
              <a:rPr lang="en-US" sz="2400" dirty="0" err="1">
                <a:ea typeface="Comic Sans MS" charset="0"/>
                <a:cs typeface="Comic Sans MS" charset="0"/>
              </a:rPr>
              <a:t>C</a:t>
            </a:r>
            <a:r>
              <a:rPr lang="en-US" sz="2400" dirty="0">
                <a:ea typeface="Comic Sans MS" charset="0"/>
                <a:cs typeface="Comic Sans MS" charset="0"/>
              </a:rPr>
              <a:t>) should promote the formation of </a:t>
            </a:r>
            <a:r>
              <a:rPr lang="en-US" sz="2400" b="1" dirty="0">
                <a:ea typeface="Comic Sans MS" charset="0"/>
                <a:cs typeface="Comic Sans MS" charset="0"/>
              </a:rPr>
              <a:t>small ice crystals in the food</a:t>
            </a:r>
            <a:endParaRPr lang="en-US" sz="2400" dirty="0">
              <a:ea typeface="Comic Sans MS" charset="0"/>
              <a:cs typeface="Comic Sans MS" charset="0"/>
            </a:endParaRPr>
          </a:p>
          <a:p>
            <a:pPr>
              <a:lnSpc>
                <a:spcPct val="120000"/>
              </a:lnSpc>
            </a:pPr>
            <a:r>
              <a:rPr lang="en-US" sz="2400" b="1" dirty="0">
                <a:ea typeface="Comic Sans MS" charset="0"/>
                <a:cs typeface="Comic Sans MS" charset="0"/>
              </a:rPr>
              <a:t>In the primary drying stage</a:t>
            </a:r>
            <a:r>
              <a:rPr lang="en-US" sz="2400" dirty="0">
                <a:ea typeface="Comic Sans MS" charset="0"/>
                <a:cs typeface="Comic Sans MS" charset="0"/>
              </a:rPr>
              <a:t> - moisture is removed from food by sublimation via vacuum in freeze-dryer and through heat input</a:t>
            </a:r>
          </a:p>
          <a:p>
            <a:pPr>
              <a:lnSpc>
                <a:spcPct val="120000"/>
              </a:lnSpc>
            </a:pPr>
            <a:r>
              <a:rPr lang="en-US" sz="2400" dirty="0">
                <a:ea typeface="Comic Sans MS" charset="0"/>
                <a:cs typeface="Comic Sans MS" charset="0"/>
              </a:rPr>
              <a:t>Freeze-drying has minimal impact on structure/flavor of food; the product has superior quality </a:t>
            </a:r>
          </a:p>
        </p:txBody>
      </p:sp>
    </p:spTree>
    <p:extLst>
      <p:ext uri="{BB962C8B-B14F-4D97-AF65-F5344CB8AC3E}">
        <p14:creationId xmlns:p14="http://schemas.microsoft.com/office/powerpoint/2010/main" val="416906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412242"/>
            <a:ext cx="7729728" cy="635508"/>
          </a:xfrm>
        </p:spPr>
        <p:txBody>
          <a:bodyPr>
            <a:normAutofit fontScale="90000"/>
          </a:bodyPr>
          <a:lstStyle/>
          <a:p>
            <a:r>
              <a:rPr lang="en-US" dirty="0">
                <a:ea typeface="Comic Sans MS" charset="0"/>
                <a:cs typeface="Comic Sans MS" charset="0"/>
              </a:rPr>
              <a:t>Food Preservation</a:t>
            </a:r>
            <a:endParaRPr lang="en-US" dirty="0"/>
          </a:p>
        </p:txBody>
      </p:sp>
      <p:sp>
        <p:nvSpPr>
          <p:cNvPr id="3" name="Content Placeholder 2"/>
          <p:cNvSpPr>
            <a:spLocks noGrp="1"/>
          </p:cNvSpPr>
          <p:nvPr>
            <p:ph idx="1"/>
          </p:nvPr>
        </p:nvSpPr>
        <p:spPr>
          <a:xfrm>
            <a:off x="1981200" y="1600200"/>
            <a:ext cx="8229600" cy="4953000"/>
          </a:xfrm>
        </p:spPr>
        <p:txBody>
          <a:bodyPr>
            <a:noAutofit/>
          </a:bodyPr>
          <a:lstStyle/>
          <a:p>
            <a:pPr>
              <a:lnSpc>
                <a:spcPct val="110000"/>
              </a:lnSpc>
              <a:spcBef>
                <a:spcPts val="0"/>
              </a:spcBef>
            </a:pPr>
            <a:r>
              <a:rPr lang="en-US" sz="2400" b="1" dirty="0">
                <a:ea typeface="Comic Sans MS" charset="0"/>
                <a:cs typeface="Comic Sans MS" charset="0"/>
              </a:rPr>
              <a:t> Emerging preservation approaches </a:t>
            </a:r>
          </a:p>
          <a:p>
            <a:pPr lvl="1">
              <a:lnSpc>
                <a:spcPct val="110000"/>
              </a:lnSpc>
              <a:spcBef>
                <a:spcPts val="0"/>
              </a:spcBef>
            </a:pPr>
            <a:r>
              <a:rPr lang="en-US" sz="2400" dirty="0">
                <a:ea typeface="Comic Sans MS" charset="0"/>
                <a:cs typeface="Comic Sans MS" charset="0"/>
              </a:rPr>
              <a:t>pulsed electric fields</a:t>
            </a:r>
          </a:p>
          <a:p>
            <a:pPr lvl="1">
              <a:lnSpc>
                <a:spcPct val="110000"/>
              </a:lnSpc>
              <a:spcBef>
                <a:spcPts val="0"/>
              </a:spcBef>
            </a:pPr>
            <a:r>
              <a:rPr lang="en-US" sz="2400" dirty="0">
                <a:ea typeface="Comic Sans MS" charset="0"/>
                <a:cs typeface="Comic Sans MS" charset="0"/>
              </a:rPr>
              <a:t>UV light</a:t>
            </a:r>
          </a:p>
          <a:p>
            <a:pPr lvl="1">
              <a:lnSpc>
                <a:spcPct val="110000"/>
              </a:lnSpc>
              <a:spcBef>
                <a:spcPts val="0"/>
              </a:spcBef>
            </a:pPr>
            <a:r>
              <a:rPr lang="en-US" sz="2400" dirty="0">
                <a:ea typeface="Comic Sans MS" charset="0"/>
                <a:cs typeface="Comic Sans MS" charset="0"/>
              </a:rPr>
              <a:t>Ultrasound </a:t>
            </a:r>
          </a:p>
          <a:p>
            <a:pPr lvl="1">
              <a:lnSpc>
                <a:spcPct val="110000"/>
              </a:lnSpc>
              <a:spcBef>
                <a:spcPts val="0"/>
              </a:spcBef>
            </a:pPr>
            <a:r>
              <a:rPr lang="en-US" sz="2400" dirty="0">
                <a:ea typeface="Comic Sans MS" charset="0"/>
                <a:cs typeface="Comic Sans MS" charset="0"/>
              </a:rPr>
              <a:t>Introduced with the aim of ensuring food safety while minimizing adverse effects of processing on product quality</a:t>
            </a:r>
          </a:p>
        </p:txBody>
      </p:sp>
    </p:spTree>
    <p:extLst>
      <p:ext uri="{BB962C8B-B14F-4D97-AF65-F5344CB8AC3E}">
        <p14:creationId xmlns:p14="http://schemas.microsoft.com/office/powerpoint/2010/main" val="1622143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412242"/>
            <a:ext cx="7729728" cy="711708"/>
          </a:xfrm>
        </p:spPr>
        <p:txBody>
          <a:bodyPr>
            <a:normAutofit fontScale="90000"/>
          </a:bodyPr>
          <a:lstStyle/>
          <a:p>
            <a:r>
              <a:rPr lang="en-US" dirty="0">
                <a:ea typeface="Comic Sans MS" charset="0"/>
                <a:cs typeface="Comic Sans MS" charset="0"/>
              </a:rPr>
              <a:t>Preservation by High Temperature</a:t>
            </a:r>
          </a:p>
        </p:txBody>
      </p:sp>
      <p:sp>
        <p:nvSpPr>
          <p:cNvPr id="3" name="Content Placeholder 2"/>
          <p:cNvSpPr>
            <a:spLocks noGrp="1"/>
          </p:cNvSpPr>
          <p:nvPr>
            <p:ph idx="1"/>
          </p:nvPr>
        </p:nvSpPr>
        <p:spPr>
          <a:xfrm>
            <a:off x="1981200" y="1600200"/>
            <a:ext cx="8229600" cy="5029200"/>
          </a:xfrm>
        </p:spPr>
        <p:txBody>
          <a:bodyPr>
            <a:noAutofit/>
          </a:bodyPr>
          <a:lstStyle/>
          <a:p>
            <a:pPr>
              <a:lnSpc>
                <a:spcPct val="120000"/>
              </a:lnSpc>
            </a:pPr>
            <a:r>
              <a:rPr lang="en-US" sz="2400" dirty="0">
                <a:ea typeface="Comic Sans MS" charset="0"/>
                <a:cs typeface="Comic Sans MS" charset="0"/>
              </a:rPr>
              <a:t>Above the </a:t>
            </a:r>
            <a:r>
              <a:rPr lang="en-US" sz="2400" b="1" dirty="0">
                <a:ea typeface="Comic Sans MS" charset="0"/>
                <a:cs typeface="Comic Sans MS" charset="0"/>
              </a:rPr>
              <a:t>optimum</a:t>
            </a:r>
            <a:r>
              <a:rPr lang="en-US" sz="2400" dirty="0">
                <a:ea typeface="Comic Sans MS" charset="0"/>
                <a:cs typeface="Comic Sans MS" charset="0"/>
              </a:rPr>
              <a:t> </a:t>
            </a:r>
            <a:r>
              <a:rPr lang="en-US" sz="2400" b="1" dirty="0">
                <a:ea typeface="Comic Sans MS" charset="0"/>
                <a:cs typeface="Comic Sans MS" charset="0"/>
              </a:rPr>
              <a:t>temp</a:t>
            </a:r>
            <a:r>
              <a:rPr lang="en-US" sz="2400" dirty="0">
                <a:ea typeface="Comic Sans MS" charset="0"/>
                <a:cs typeface="Comic Sans MS" charset="0"/>
              </a:rPr>
              <a:t>, growth of a microorganism  and cell multiplication slows and eventually ceases </a:t>
            </a:r>
          </a:p>
          <a:p>
            <a:pPr>
              <a:lnSpc>
                <a:spcPct val="120000"/>
              </a:lnSpc>
            </a:pPr>
            <a:r>
              <a:rPr lang="en-US" sz="2400" dirty="0">
                <a:ea typeface="Comic Sans MS" charset="0"/>
                <a:cs typeface="Comic Sans MS" charset="0"/>
              </a:rPr>
              <a:t>Additional increase in temperature causes cell injury or death</a:t>
            </a:r>
          </a:p>
          <a:p>
            <a:pPr>
              <a:lnSpc>
                <a:spcPct val="120000"/>
              </a:lnSpc>
            </a:pPr>
            <a:r>
              <a:rPr lang="en-US" sz="2400" b="1" dirty="0">
                <a:ea typeface="Comic Sans MS" charset="0"/>
                <a:cs typeface="Comic Sans MS" charset="0"/>
              </a:rPr>
              <a:t> Mild high temp </a:t>
            </a:r>
            <a:r>
              <a:rPr lang="en-US" sz="2400" dirty="0">
                <a:ea typeface="Comic Sans MS" charset="0"/>
                <a:cs typeface="Comic Sans MS" charset="0"/>
              </a:rPr>
              <a:t>(55 to 90°C) inactivate psychrotrophs and </a:t>
            </a:r>
            <a:r>
              <a:rPr lang="en-US" sz="2400" dirty="0" err="1">
                <a:ea typeface="Comic Sans MS" charset="0"/>
                <a:cs typeface="Comic Sans MS" charset="0"/>
              </a:rPr>
              <a:t>mesophils</a:t>
            </a:r>
            <a:r>
              <a:rPr lang="en-US" sz="2400" dirty="0">
                <a:ea typeface="Comic Sans MS" charset="0"/>
                <a:cs typeface="Comic Sans MS" charset="0"/>
              </a:rPr>
              <a:t> by damaging cell membranes, proteins, ribosomes  leading to cell death</a:t>
            </a:r>
          </a:p>
          <a:p>
            <a:pPr lvl="1">
              <a:lnSpc>
                <a:spcPct val="120000"/>
              </a:lnSpc>
            </a:pPr>
            <a:r>
              <a:rPr lang="en-US" sz="2400" dirty="0">
                <a:ea typeface="Comic Sans MS" charset="0"/>
                <a:cs typeface="Comic Sans MS" charset="0"/>
              </a:rPr>
              <a:t>Example: Thermal pasteurization </a:t>
            </a:r>
          </a:p>
        </p:txBody>
      </p:sp>
    </p:spTree>
    <p:extLst>
      <p:ext uri="{BB962C8B-B14F-4D97-AF65-F5344CB8AC3E}">
        <p14:creationId xmlns:p14="http://schemas.microsoft.com/office/powerpoint/2010/main" val="1299603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412242"/>
            <a:ext cx="7729728" cy="711708"/>
          </a:xfrm>
        </p:spPr>
        <p:txBody>
          <a:bodyPr>
            <a:normAutofit fontScale="90000"/>
          </a:bodyPr>
          <a:lstStyle/>
          <a:p>
            <a:r>
              <a:rPr lang="en-US" dirty="0">
                <a:ea typeface="Comic Sans MS" charset="0"/>
                <a:cs typeface="Comic Sans MS" charset="0"/>
              </a:rPr>
              <a:t>Preservation by High Temperature</a:t>
            </a:r>
          </a:p>
        </p:txBody>
      </p:sp>
      <p:sp>
        <p:nvSpPr>
          <p:cNvPr id="3" name="Content Placeholder 2"/>
          <p:cNvSpPr>
            <a:spLocks noGrp="1"/>
          </p:cNvSpPr>
          <p:nvPr>
            <p:ph idx="1"/>
          </p:nvPr>
        </p:nvSpPr>
        <p:spPr>
          <a:xfrm>
            <a:off x="1981200" y="1600200"/>
            <a:ext cx="8229600" cy="5029200"/>
          </a:xfrm>
        </p:spPr>
        <p:txBody>
          <a:bodyPr>
            <a:noAutofit/>
          </a:bodyPr>
          <a:lstStyle/>
          <a:p>
            <a:pPr>
              <a:lnSpc>
                <a:spcPct val="120000"/>
              </a:lnSpc>
            </a:pPr>
            <a:r>
              <a:rPr lang="en-US" sz="2400" b="1">
                <a:ea typeface="Comic Sans MS" charset="0"/>
                <a:cs typeface="Comic Sans MS" charset="0"/>
              </a:rPr>
              <a:t>Higher </a:t>
            </a:r>
            <a:r>
              <a:rPr lang="en-US" sz="2400" b="1" dirty="0">
                <a:ea typeface="Comic Sans MS" charset="0"/>
                <a:cs typeface="Comic Sans MS" charset="0"/>
              </a:rPr>
              <a:t>dry heat:</a:t>
            </a:r>
          </a:p>
          <a:p>
            <a:pPr lvl="1">
              <a:lnSpc>
                <a:spcPct val="120000"/>
              </a:lnSpc>
            </a:pPr>
            <a:r>
              <a:rPr lang="en-US" sz="2400" dirty="0">
                <a:ea typeface="Comic Sans MS" charset="0"/>
                <a:cs typeface="Comic Sans MS" charset="0"/>
              </a:rPr>
              <a:t>inactivate bacterial spores by altering DNA</a:t>
            </a:r>
          </a:p>
          <a:p>
            <a:pPr lvl="1">
              <a:lnSpc>
                <a:spcPct val="120000"/>
              </a:lnSpc>
            </a:pPr>
            <a:r>
              <a:rPr lang="en-US" sz="2400" dirty="0">
                <a:ea typeface="Comic Sans MS" charset="0"/>
                <a:cs typeface="Comic Sans MS" charset="0"/>
              </a:rPr>
              <a:t>Inactivate key components of spore germination system  (important thermal inactivation of spores by heat)</a:t>
            </a:r>
          </a:p>
          <a:p>
            <a:pPr>
              <a:lnSpc>
                <a:spcPct val="120000"/>
              </a:lnSpc>
            </a:pPr>
            <a:r>
              <a:rPr lang="en-US" sz="2400" b="1" dirty="0">
                <a:ea typeface="Comic Sans MS" charset="0"/>
                <a:cs typeface="Comic Sans MS" charset="0"/>
              </a:rPr>
              <a:t>High enough temp </a:t>
            </a:r>
            <a:r>
              <a:rPr lang="en-US" sz="2400" dirty="0">
                <a:ea typeface="Comic Sans MS" charset="0"/>
                <a:cs typeface="Comic Sans MS" charset="0"/>
              </a:rPr>
              <a:t>inactivate bacterial spores - used in thermal sterilization of food.</a:t>
            </a:r>
          </a:p>
        </p:txBody>
      </p:sp>
    </p:spTree>
    <p:extLst>
      <p:ext uri="{BB962C8B-B14F-4D97-AF65-F5344CB8AC3E}">
        <p14:creationId xmlns:p14="http://schemas.microsoft.com/office/powerpoint/2010/main" val="1458793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1600201"/>
            <a:ext cx="3200400" cy="4525963"/>
          </a:xfrm>
        </p:spPr>
        <p:txBody>
          <a:bodyPr>
            <a:normAutofit/>
          </a:bodyPr>
          <a:lstStyle/>
          <a:p>
            <a:r>
              <a:rPr lang="en-US" sz="2400" dirty="0"/>
              <a:t>Microbial cell components altered or damaged during heat treatment</a:t>
            </a:r>
            <a:r>
              <a:rPr lang="en-US" dirty="0">
                <a:latin typeface="Comic Sans MS" panose="030F0902030302020204" pitchFamily="66" charset="0"/>
              </a:rPr>
              <a: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8402" y="1652014"/>
            <a:ext cx="4885447" cy="3986786"/>
          </a:xfrm>
          <a:prstGeom prst="rect">
            <a:avLst/>
          </a:prstGeom>
        </p:spPr>
      </p:pic>
    </p:spTree>
    <p:extLst>
      <p:ext uri="{BB962C8B-B14F-4D97-AF65-F5344CB8AC3E}">
        <p14:creationId xmlns:p14="http://schemas.microsoft.com/office/powerpoint/2010/main" val="1016493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47650"/>
            <a:ext cx="8436864" cy="800100"/>
          </a:xfrm>
        </p:spPr>
        <p:txBody>
          <a:bodyPr>
            <a:normAutofit fontScale="90000"/>
          </a:bodyPr>
          <a:lstStyle/>
          <a:p>
            <a:r>
              <a:rPr lang="en-US" dirty="0">
                <a:ea typeface="Comic Sans MS" charset="0"/>
                <a:cs typeface="Comic Sans MS" charset="0"/>
              </a:rPr>
              <a:t>Pathogens of Concern and Biological Indicators</a:t>
            </a:r>
            <a:endParaRPr lang="en-US" dirty="0"/>
          </a:p>
        </p:txBody>
      </p:sp>
      <p:sp>
        <p:nvSpPr>
          <p:cNvPr id="3" name="Content Placeholder 2"/>
          <p:cNvSpPr>
            <a:spLocks noGrp="1"/>
          </p:cNvSpPr>
          <p:nvPr>
            <p:ph idx="1"/>
          </p:nvPr>
        </p:nvSpPr>
        <p:spPr>
          <a:xfrm>
            <a:off x="1285875" y="1600200"/>
            <a:ext cx="9572625" cy="5029200"/>
          </a:xfrm>
        </p:spPr>
        <p:txBody>
          <a:bodyPr>
            <a:noAutofit/>
          </a:bodyPr>
          <a:lstStyle/>
          <a:p>
            <a:pPr>
              <a:lnSpc>
                <a:spcPct val="140000"/>
              </a:lnSpc>
              <a:spcBef>
                <a:spcPts val="0"/>
              </a:spcBef>
            </a:pPr>
            <a:r>
              <a:rPr lang="en-US" sz="2400" dirty="0">
                <a:ea typeface="Comic Sans MS" charset="0"/>
                <a:cs typeface="Comic Sans MS" charset="0"/>
              </a:rPr>
              <a:t>Food preservation by thermal processing at </a:t>
            </a:r>
            <a:r>
              <a:rPr lang="en-US" sz="2400" b="1" dirty="0">
                <a:ea typeface="Comic Sans MS" charset="0"/>
                <a:cs typeface="Comic Sans MS" charset="0"/>
              </a:rPr>
              <a:t>high temp is a reliable </a:t>
            </a:r>
            <a:r>
              <a:rPr lang="en-US" sz="2400" dirty="0">
                <a:ea typeface="Comic Sans MS" charset="0"/>
                <a:cs typeface="Comic Sans MS" charset="0"/>
              </a:rPr>
              <a:t>process- can be lethal to all forms of life in food</a:t>
            </a:r>
          </a:p>
          <a:p>
            <a:pPr>
              <a:lnSpc>
                <a:spcPct val="140000"/>
              </a:lnSpc>
              <a:spcBef>
                <a:spcPts val="0"/>
              </a:spcBef>
            </a:pPr>
            <a:r>
              <a:rPr lang="en-US" sz="2400" dirty="0">
                <a:ea typeface="Comic Sans MS" charset="0"/>
                <a:cs typeface="Comic Sans MS" charset="0"/>
              </a:rPr>
              <a:t>Heat treatment can </a:t>
            </a:r>
            <a:r>
              <a:rPr lang="en-US" sz="2400" b="1" dirty="0">
                <a:ea typeface="Comic Sans MS" charset="0"/>
                <a:cs typeface="Comic Sans MS" charset="0"/>
              </a:rPr>
              <a:t>eliminate any microbial target</a:t>
            </a:r>
            <a:r>
              <a:rPr lang="en-US" sz="2400" dirty="0">
                <a:ea typeface="Comic Sans MS" charset="0"/>
                <a:cs typeface="Comic Sans MS" charset="0"/>
              </a:rPr>
              <a:t>, including spoilage and pathogenic microorganisms.</a:t>
            </a:r>
          </a:p>
          <a:p>
            <a:pPr>
              <a:lnSpc>
                <a:spcPct val="140000"/>
              </a:lnSpc>
              <a:spcBef>
                <a:spcPts val="0"/>
              </a:spcBef>
            </a:pPr>
            <a:r>
              <a:rPr lang="en-US" sz="2400" dirty="0">
                <a:ea typeface="Comic Sans MS" charset="0"/>
                <a:cs typeface="Comic Sans MS" charset="0"/>
              </a:rPr>
              <a:t>Commercial thermal processes are made just severe enough to protect product from spoilage and consumers from pathogens, excessive heat is avoided to minimize product quality damage</a:t>
            </a:r>
          </a:p>
        </p:txBody>
      </p:sp>
    </p:spTree>
    <p:extLst>
      <p:ext uri="{BB962C8B-B14F-4D97-AF65-F5344CB8AC3E}">
        <p14:creationId xmlns:p14="http://schemas.microsoft.com/office/powerpoint/2010/main" val="983186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247650"/>
            <a:ext cx="8436864" cy="800100"/>
          </a:xfrm>
        </p:spPr>
        <p:txBody>
          <a:bodyPr>
            <a:normAutofit fontScale="90000"/>
          </a:bodyPr>
          <a:lstStyle/>
          <a:p>
            <a:r>
              <a:rPr lang="en-US" dirty="0">
                <a:ea typeface="Comic Sans MS" charset="0"/>
                <a:cs typeface="Comic Sans MS" charset="0"/>
              </a:rPr>
              <a:t>Pathogens of Concern and Biological Indicators</a:t>
            </a:r>
            <a:endParaRPr lang="en-US" dirty="0"/>
          </a:p>
        </p:txBody>
      </p:sp>
      <p:sp>
        <p:nvSpPr>
          <p:cNvPr id="3" name="Content Placeholder 2"/>
          <p:cNvSpPr>
            <a:spLocks noGrp="1"/>
          </p:cNvSpPr>
          <p:nvPr>
            <p:ph idx="1"/>
          </p:nvPr>
        </p:nvSpPr>
        <p:spPr>
          <a:xfrm>
            <a:off x="1981200" y="1600200"/>
            <a:ext cx="8229600" cy="5029200"/>
          </a:xfrm>
        </p:spPr>
        <p:txBody>
          <a:bodyPr>
            <a:noAutofit/>
          </a:bodyPr>
          <a:lstStyle/>
          <a:p>
            <a:pPr>
              <a:lnSpc>
                <a:spcPct val="140000"/>
              </a:lnSpc>
              <a:spcBef>
                <a:spcPts val="0"/>
              </a:spcBef>
            </a:pPr>
            <a:r>
              <a:rPr lang="en-US" sz="2600" dirty="0">
                <a:ea typeface="Comic Sans MS" charset="0"/>
                <a:cs typeface="Comic Sans MS" charset="0"/>
              </a:rPr>
              <a:t>Examples of current pathogens of concern: </a:t>
            </a:r>
          </a:p>
          <a:p>
            <a:pPr lvl="1">
              <a:lnSpc>
                <a:spcPct val="140000"/>
              </a:lnSpc>
              <a:spcBef>
                <a:spcPts val="0"/>
              </a:spcBef>
            </a:pPr>
            <a:r>
              <a:rPr lang="en-US" sz="2400" dirty="0">
                <a:ea typeface="Comic Sans MS" charset="0"/>
                <a:cs typeface="Comic Sans MS" charset="0"/>
              </a:rPr>
              <a:t>Enterohemorrhagic </a:t>
            </a:r>
            <a:r>
              <a:rPr lang="en-US" sz="2400" i="1" dirty="0">
                <a:ea typeface="Comic Sans MS" charset="0"/>
                <a:cs typeface="Comic Sans MS" charset="0"/>
              </a:rPr>
              <a:t>E. coli</a:t>
            </a:r>
            <a:r>
              <a:rPr lang="en-US" sz="2400" dirty="0">
                <a:ea typeface="Comic Sans MS" charset="0"/>
                <a:cs typeface="Comic Sans MS" charset="0"/>
              </a:rPr>
              <a:t> in fruit juices</a:t>
            </a:r>
          </a:p>
          <a:p>
            <a:pPr lvl="1">
              <a:lnSpc>
                <a:spcPct val="140000"/>
              </a:lnSpc>
              <a:spcBef>
                <a:spcPts val="0"/>
              </a:spcBef>
            </a:pPr>
            <a:r>
              <a:rPr lang="en-US" sz="2400" i="1" dirty="0">
                <a:ea typeface="Comic Sans MS" charset="0"/>
                <a:cs typeface="Comic Sans MS" charset="0"/>
              </a:rPr>
              <a:t>Salmonella enterica</a:t>
            </a:r>
            <a:r>
              <a:rPr lang="en-US" sz="2400" dirty="0">
                <a:ea typeface="Comic Sans MS" charset="0"/>
                <a:cs typeface="Comic Sans MS" charset="0"/>
              </a:rPr>
              <a:t> serovar- Enteritidis in liquid eggs</a:t>
            </a:r>
          </a:p>
          <a:p>
            <a:pPr lvl="1">
              <a:lnSpc>
                <a:spcPct val="140000"/>
              </a:lnSpc>
              <a:spcBef>
                <a:spcPts val="0"/>
              </a:spcBef>
            </a:pPr>
            <a:r>
              <a:rPr lang="en-US" sz="2400" i="1" dirty="0">
                <a:ea typeface="Comic Sans MS" charset="0"/>
                <a:cs typeface="Comic Sans MS" charset="0"/>
              </a:rPr>
              <a:t>Listeria monocytogenes</a:t>
            </a:r>
            <a:r>
              <a:rPr lang="en-US" sz="2400" dirty="0">
                <a:ea typeface="Comic Sans MS" charset="0"/>
                <a:cs typeface="Comic Sans MS" charset="0"/>
              </a:rPr>
              <a:t> in milk and ready-to-eat meat</a:t>
            </a:r>
          </a:p>
          <a:p>
            <a:pPr>
              <a:lnSpc>
                <a:spcPct val="140000"/>
              </a:lnSpc>
              <a:spcBef>
                <a:spcPts val="0"/>
              </a:spcBef>
            </a:pPr>
            <a:r>
              <a:rPr lang="en-US" sz="2400" dirty="0">
                <a:ea typeface="Comic Sans MS" charset="0"/>
                <a:cs typeface="Comic Sans MS" charset="0"/>
              </a:rPr>
              <a:t>Products are thermally pasteurized to eliminate pathogens</a:t>
            </a:r>
          </a:p>
        </p:txBody>
      </p:sp>
    </p:spTree>
    <p:extLst>
      <p:ext uri="{BB962C8B-B14F-4D97-AF65-F5344CB8AC3E}">
        <p14:creationId xmlns:p14="http://schemas.microsoft.com/office/powerpoint/2010/main" val="133340307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110</TotalTime>
  <Words>2488</Words>
  <Application>Microsoft Office PowerPoint</Application>
  <PresentationFormat>Widescreen</PresentationFormat>
  <Paragraphs>206</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Comic Sans MS</vt:lpstr>
      <vt:lpstr>Gill Sans MT</vt:lpstr>
      <vt:lpstr>Parcel</vt:lpstr>
      <vt:lpstr>Lecture 13</vt:lpstr>
      <vt:lpstr>Food Preservation</vt:lpstr>
      <vt:lpstr>Food Preservation</vt:lpstr>
      <vt:lpstr>Food Preservation</vt:lpstr>
      <vt:lpstr>Preservation by High Temperature</vt:lpstr>
      <vt:lpstr>Preservation by High Temperature</vt:lpstr>
      <vt:lpstr>PowerPoint Presentation</vt:lpstr>
      <vt:lpstr>Pathogens of Concern and Biological Indicators</vt:lpstr>
      <vt:lpstr>Pathogens of Concern and Biological Indicators</vt:lpstr>
      <vt:lpstr>Pathogens of Concern and Biological Indicators</vt:lpstr>
      <vt:lpstr>Pathogens of Concern and Biological Indicators</vt:lpstr>
      <vt:lpstr>Kinetics of Microbial Death by Heat</vt:lpstr>
      <vt:lpstr>D value and z value</vt:lpstr>
      <vt:lpstr>D value and z value</vt:lpstr>
      <vt:lpstr>PowerPoint Presentation</vt:lpstr>
      <vt:lpstr>Calculations of D value</vt:lpstr>
      <vt:lpstr>Resistance of Microorganisms to Heat</vt:lpstr>
      <vt:lpstr>Resistance of Microorganisms to Heat</vt:lpstr>
      <vt:lpstr>Resistance of Microorganisms to Heat</vt:lpstr>
      <vt:lpstr>Ohmic Heating</vt:lpstr>
      <vt:lpstr>Microwave Heating</vt:lpstr>
      <vt:lpstr>Low Temperature Preservation</vt:lpstr>
      <vt:lpstr>Low Temperature Preservation</vt:lpstr>
      <vt:lpstr>Chilling</vt:lpstr>
      <vt:lpstr>Chilling</vt:lpstr>
      <vt:lpstr>Chilling</vt:lpstr>
      <vt:lpstr>Chilling</vt:lpstr>
      <vt:lpstr>Chilling</vt:lpstr>
      <vt:lpstr>Freezing</vt:lpstr>
      <vt:lpstr>Freezing</vt:lpstr>
      <vt:lpstr>freezing</vt:lpstr>
      <vt:lpstr>freezing</vt:lpstr>
      <vt:lpstr>Preservation by Decreasing Water availability</vt:lpstr>
      <vt:lpstr>Drying</vt:lpstr>
      <vt:lpstr>Freeze-Drying</vt:lpstr>
      <vt:lpstr>Freeze-Drying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Emilia</dc:creator>
  <cp:lastModifiedBy>Emilia</cp:lastModifiedBy>
  <cp:revision>1</cp:revision>
  <dcterms:created xsi:type="dcterms:W3CDTF">2024-11-18T08:24:45Z</dcterms:created>
  <dcterms:modified xsi:type="dcterms:W3CDTF">2024-11-18T10:15:20Z</dcterms:modified>
</cp:coreProperties>
</file>