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sldIdLst>
    <p:sldId id="314" r:id="rId2"/>
    <p:sldId id="429" r:id="rId3"/>
    <p:sldId id="430" r:id="rId4"/>
    <p:sldId id="431" r:id="rId5"/>
    <p:sldId id="432" r:id="rId6"/>
    <p:sldId id="435" r:id="rId7"/>
    <p:sldId id="362" r:id="rId8"/>
    <p:sldId id="415" r:id="rId9"/>
    <p:sldId id="335" r:id="rId10"/>
    <p:sldId id="389" r:id="rId11"/>
    <p:sldId id="318" r:id="rId12"/>
    <p:sldId id="399" r:id="rId13"/>
    <p:sldId id="402" r:id="rId14"/>
    <p:sldId id="406" r:id="rId15"/>
    <p:sldId id="408" r:id="rId16"/>
    <p:sldId id="411" r:id="rId17"/>
    <p:sldId id="319" r:id="rId18"/>
    <p:sldId id="337" r:id="rId19"/>
    <p:sldId id="412" r:id="rId20"/>
    <p:sldId id="320" r:id="rId21"/>
    <p:sldId id="347" r:id="rId22"/>
    <p:sldId id="342" r:id="rId23"/>
    <p:sldId id="353" r:id="rId24"/>
    <p:sldId id="351" r:id="rId25"/>
    <p:sldId id="352" r:id="rId26"/>
    <p:sldId id="322" r:id="rId27"/>
    <p:sldId id="384" r:id="rId28"/>
    <p:sldId id="385" r:id="rId29"/>
    <p:sldId id="386" r:id="rId30"/>
    <p:sldId id="426" r:id="rId31"/>
    <p:sldId id="437" r:id="rId32"/>
    <p:sldId id="438" r:id="rId33"/>
    <p:sldId id="439" r:id="rId34"/>
    <p:sldId id="440" r:id="rId35"/>
    <p:sldId id="441" r:id="rId36"/>
    <p:sldId id="442" r:id="rId37"/>
  </p:sldIdLst>
  <p:sldSz cx="9144000" cy="6858000" type="screen4x3"/>
  <p:notesSz cx="6858000" cy="9144000"/>
  <p:custShowLst>
    <p:custShow name="Custom Show 1" id="0">
      <p:sldLst/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64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2" autoAdjust="0"/>
    <p:restoredTop sz="94607" autoAdjust="0"/>
  </p:normalViewPr>
  <p:slideViewPr>
    <p:cSldViewPr>
      <p:cViewPr varScale="1">
        <p:scale>
          <a:sx n="88" d="100"/>
          <a:sy n="88" d="100"/>
        </p:scale>
        <p:origin x="896" y="176"/>
      </p:cViewPr>
      <p:guideLst>
        <p:guide orient="horz" pos="864"/>
        <p:guide pos="576"/>
      </p:guideLst>
    </p:cSldViewPr>
  </p:slideViewPr>
  <p:outlineViewPr>
    <p:cViewPr>
      <p:scale>
        <a:sx n="100" d="100"/>
        <a:sy n="10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5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8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BE6274E-3B61-7D45-9348-3DE1883294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1047900-AA6E-1F45-85F1-607B96DC08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39513AA-B2D2-3647-8A1F-FC6ED7B4A7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CEB5B2C-F0C0-EB41-836B-64E08A2EBD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C836FA2A-6039-EB43-8277-BF703498F3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E2D39801-6357-A84D-A244-717505F442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30ED9D43-CC67-1043-82EE-C9E133D56C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AE13DA7F-0A7D-A44A-A7A9-440F374E5C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5C2FD70B-A45A-154E-A5FE-9FCA2AD914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18F44401-35B5-4A48-86E3-A4FC8EEE84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F78846ED-558F-D94B-B883-E84C70D2DD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83D45FFB-2AD3-2D41-928A-34D8BBEA3D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F7B3C8E3-9B86-C54C-81B3-DC11E6EB76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497B01FE-2FA9-5C49-8028-14086265A5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4AB52AC8-F9F9-B64F-B52E-8287D45534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CC98E538-8E63-2142-968F-AAF8F39A8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E8DDB8BF-BF0C-DC48-A118-09EABA4518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82FEFAEA-427E-6F45-9136-1476B0255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79A66681-2FF7-FC43-B0A8-A1C5370D4D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C51CFC4F-6498-0A45-B332-65DE394B4B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702BA96C-F3A4-3A4A-B957-6DA82AA925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804B86BE-D7B0-AE44-AE7F-46D8CDDDB5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C35E92A-2D06-954D-967A-39920742C0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6D130EF-66C7-0C43-B70D-E5C249907A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585405F9-D24B-A34D-9C37-80FC0D54B8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2C2EF867-4B1D-C94B-8450-9803447F7A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762C3F11-04BA-F549-BE3A-E49B3C4F86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F9A849FD-C6CE-1C4E-B382-64E006070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7490088B-6967-5E45-9D0D-E32122CB12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B28C5EE8-F2A3-6B4B-AF7A-2AD8D4300E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F12A2CC7-900F-5942-BA48-2A135160CC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E852FD81-53C8-0347-9CF4-6EE4D8AF3D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0664FD21-4860-0E40-AC9F-AF87EC6B87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B0721D9B-3B51-824A-A185-72D5C053C4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B7DE766C-1FDB-B144-82CD-E4DBDB5D2E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B20FF73D-B6B4-2E47-B355-7C6201ECE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FB1042E5-980B-C341-ABB0-6974175503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EECF8BE2-00FC-F343-B626-DA10C99C34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E11FD67D-0F29-3F4B-BD12-3A35E7B28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D64838E4-BD05-2948-8DCF-297DF97911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F93316E6-A942-4046-8FA3-58B0B2BF6D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64A4588E-D84E-6F47-BEE5-95C3928133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A1592104-7CB9-6945-97D8-7B01032861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926D856B-3067-E549-81BF-9D612C2F5F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369E874-9BB1-2D45-8749-961AA59660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7335149-1598-2241-8B75-334CFE466E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27C01137-D88D-754D-9A31-6F48159D6A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18EC7493-F45E-7B4E-A235-40CED11A19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27071C6-90EC-5B46-AB57-B713435A9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179D5A8-6F12-5C43-B575-4F59E45991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4D13FCB-A07F-9642-A77A-CA69474C74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7886D70-436A-114D-85CB-DA4742F431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3283892-25C5-7B47-956E-8B30901DEA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25334B3-38D3-EC40-B3CF-D5EB0B1383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394EC67-E2E1-194D-8726-52ACB038BE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B6835D6-F4A4-F143-9C6A-65985FD1A2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6D615FA-676F-914C-AD95-655302891B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7B68565-74D3-C541-A9F4-9C8BD469E1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265A408-6F61-5647-84B2-A111181C47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963D5BA-A973-0348-8FC1-570259EA65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429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6482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4" name="Rectangle 34">
            <a:extLst>
              <a:ext uri="{FF2B5EF4-FFF2-40B4-BE49-F238E27FC236}">
                <a16:creationId xmlns:a16="http://schemas.microsoft.com/office/drawing/2014/main" id="{DE78C795-8F1E-3E4B-A7DE-2AAF55A028F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" name="Rectangle 35">
            <a:extLst>
              <a:ext uri="{FF2B5EF4-FFF2-40B4-BE49-F238E27FC236}">
                <a16:creationId xmlns:a16="http://schemas.microsoft.com/office/drawing/2014/main" id="{43228EAF-648B-D94B-90A9-3138E78399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Liang, Introduction to Java Programming, Eleventh Edition, (c) 2017 Pearson Education, Inc. All rights reserved. </a:t>
            </a:r>
          </a:p>
        </p:txBody>
      </p:sp>
      <p:sp>
        <p:nvSpPr>
          <p:cNvPr id="36" name="Rectangle 36">
            <a:extLst>
              <a:ext uri="{FF2B5EF4-FFF2-40B4-BE49-F238E27FC236}">
                <a16:creationId xmlns:a16="http://schemas.microsoft.com/office/drawing/2014/main" id="{D0937785-E946-D948-A71A-AF6E02ECBF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09170-93C2-1042-ADC6-D531011AD2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812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BE874217-84C2-A646-91D7-AD6D8A9FED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9FFA4B86-92E0-7A43-91AB-BB4064F1404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7F116-74DE-E848-ACA1-BD4C4ABF17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550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8575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593B35A5-B9A2-B943-9419-E0B7FD343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1A4791C0-D242-844F-8C4A-D069D214049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7FCB2-68E8-914D-82F7-27505ACD65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806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6C3D95D6-AF4F-3545-9107-4FF900BCDC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B877DEF0-BF4E-A043-A6A5-0D7F0D7BE61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B1177-6D3F-664B-BF3C-65E0786FD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307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22E3B2AD-08F6-2847-B1F9-AC3B4354A6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91B7FCF9-0E76-6441-BBEB-6A6C1DA2A77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CD1F1-5C63-0B43-BBAF-71BEC96EDC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4800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735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735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2">
            <a:extLst>
              <a:ext uri="{FF2B5EF4-FFF2-40B4-BE49-F238E27FC236}">
                <a16:creationId xmlns:a16="http://schemas.microsoft.com/office/drawing/2014/main" id="{D41CF89B-62E4-A64B-A26D-73E0B671BD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3FD2BA33-4B48-564C-A753-518EDFBEFFC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8340B-BEF8-284D-AF93-B1B687645F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34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2">
            <a:extLst>
              <a:ext uri="{FF2B5EF4-FFF2-40B4-BE49-F238E27FC236}">
                <a16:creationId xmlns:a16="http://schemas.microsoft.com/office/drawing/2014/main" id="{2AA21515-2EDB-3B49-96AE-B47E3A273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4">
            <a:extLst>
              <a:ext uri="{FF2B5EF4-FFF2-40B4-BE49-F238E27FC236}">
                <a16:creationId xmlns:a16="http://schemas.microsoft.com/office/drawing/2014/main" id="{5E0AAF21-80ED-144D-B23B-945B7EE2C23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9CBEA-5F86-E641-BBE8-A7CB5A600D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983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2">
            <a:extLst>
              <a:ext uri="{FF2B5EF4-FFF2-40B4-BE49-F238E27FC236}">
                <a16:creationId xmlns:a16="http://schemas.microsoft.com/office/drawing/2014/main" id="{75646AE8-6CD6-B84F-8DC2-830A889B78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4">
            <a:extLst>
              <a:ext uri="{FF2B5EF4-FFF2-40B4-BE49-F238E27FC236}">
                <a16:creationId xmlns:a16="http://schemas.microsoft.com/office/drawing/2014/main" id="{75AFBF8B-74F5-C34D-8230-A4526D8DA6A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C2E01-0A74-0C40-A9DD-7C7A892505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770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>
            <a:extLst>
              <a:ext uri="{FF2B5EF4-FFF2-40B4-BE49-F238E27FC236}">
                <a16:creationId xmlns:a16="http://schemas.microsoft.com/office/drawing/2014/main" id="{7DBD06C5-3741-BE4A-8DCF-BEDBD94102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4">
            <a:extLst>
              <a:ext uri="{FF2B5EF4-FFF2-40B4-BE49-F238E27FC236}">
                <a16:creationId xmlns:a16="http://schemas.microsoft.com/office/drawing/2014/main" id="{D321605E-8305-4040-8565-4D3D6591082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EA7FC-0FF6-AE45-830D-FFEF239FA7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8658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2">
            <a:extLst>
              <a:ext uri="{FF2B5EF4-FFF2-40B4-BE49-F238E27FC236}">
                <a16:creationId xmlns:a16="http://schemas.microsoft.com/office/drawing/2014/main" id="{C3667695-11AD-4C4D-9EFA-DA0A58BB4B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284C41B6-2C40-8549-9806-EB3CFC35869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29314-D811-D64F-9C01-DF485DC282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36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2">
            <a:extLst>
              <a:ext uri="{FF2B5EF4-FFF2-40B4-BE49-F238E27FC236}">
                <a16:creationId xmlns:a16="http://schemas.microsoft.com/office/drawing/2014/main" id="{1200D1A8-99DB-254F-9A13-BDC509B02F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C1149C01-8052-6342-9141-17C0B8AC8AA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20342-BCB5-6140-955A-9CC9A50832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08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C1A444F-FED3-BA40-A42E-E3B75DB505A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97245"/>
            <a:ext cx="3517900" cy="4749800"/>
          </a:xfrm>
          <a:prstGeom prst="rect">
            <a:avLst/>
          </a:prstGeom>
        </p:spPr>
      </p:pic>
      <p:sp>
        <p:nvSpPr>
          <p:cNvPr id="1027" name="Rectangle 30">
            <a:extLst>
              <a:ext uri="{FF2B5EF4-FFF2-40B4-BE49-F238E27FC236}">
                <a16:creationId xmlns:a16="http://schemas.microsoft.com/office/drawing/2014/main" id="{88724796-46DE-6141-93D6-669188ED4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57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1">
            <a:extLst>
              <a:ext uri="{FF2B5EF4-FFF2-40B4-BE49-F238E27FC236}">
                <a16:creationId xmlns:a16="http://schemas.microsoft.com/office/drawing/2014/main" id="{B4745F0C-F002-1F45-B7F7-B4BF309474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73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56" name="Rectangle 32">
            <a:extLst>
              <a:ext uri="{FF2B5EF4-FFF2-40B4-BE49-F238E27FC236}">
                <a16:creationId xmlns:a16="http://schemas.microsoft.com/office/drawing/2014/main" id="{4E75DA40-E738-D041-9648-AE90C51F73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8" name="Rectangle 34">
            <a:extLst>
              <a:ext uri="{FF2B5EF4-FFF2-40B4-BE49-F238E27FC236}">
                <a16:creationId xmlns:a16="http://schemas.microsoft.com/office/drawing/2014/main" id="{B803491E-00D2-0C45-8ABF-9541225F512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B6A654D6-01ED-4041-BF3B-48F28F2D64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35">
            <a:extLst>
              <a:ext uri="{FF2B5EF4-FFF2-40B4-BE49-F238E27FC236}">
                <a16:creationId xmlns:a16="http://schemas.microsoft.com/office/drawing/2014/main" id="{61CF49DB-07D0-164D-8675-E8284050A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438900"/>
            <a:ext cx="558165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000" dirty="0">
                <a:latin typeface="Arial" pitchFamily="34" charset="0"/>
                <a:cs typeface="+mn-cs"/>
              </a:rPr>
              <a:t>Liang, Introduction to Java Programming, Eleventh Edition, (c) 2017 Pearson Education, Inc. All rights reserved.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4B1079-A70E-8040-A32D-66CDFBF7109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845" y="55563"/>
            <a:ext cx="1066800" cy="457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F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example.pearsoncmg.com/html/TestPassByValue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ml/TestPassByValue.bat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example.pearsoncmg.com/html/TestMethodOverloading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5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6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example.pearsoncmg.com/html/TestRandomCharacter.html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iveexample.pearsoncmg.com/html/RandomCharacter.html" TargetMode="External"/><Relationship Id="rId4" Type="http://schemas.openxmlformats.org/officeDocument/2006/relationships/hyperlink" Target="html/TestRandomCharacter.bat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ml/PrintCalendar.bat" TargetMode="External"/><Relationship Id="rId4" Type="http://schemas.openxmlformats.org/officeDocument/2006/relationships/hyperlink" Target="https://liveexample.pearsoncmg.com/html/PrintCalendar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7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example.pearsoncmg.com/html/MethodDemo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ml/MethodDemo.ba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>
            <a:extLst>
              <a:ext uri="{FF2B5EF4-FFF2-40B4-BE49-F238E27FC236}">
                <a16:creationId xmlns:a16="http://schemas.microsoft.com/office/drawing/2014/main" id="{727D599D-32AA-2B45-B275-9B74E64D98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06C05E0-D38E-314F-8C03-03C6D2B1B86E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D6787C62-EA39-2143-AAA0-A15BC4C908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3738" y="701675"/>
            <a:ext cx="7772400" cy="1143000"/>
          </a:xfrm>
        </p:spPr>
        <p:txBody>
          <a:bodyPr/>
          <a:lstStyle/>
          <a:p>
            <a:r>
              <a:rPr lang="en-US" altLang="en-US"/>
              <a:t>Chapter 6 Methods</a:t>
            </a:r>
            <a:endParaRPr lang="en-US" altLang="en-US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>
            <a:extLst>
              <a:ext uri="{FF2B5EF4-FFF2-40B4-BE49-F238E27FC236}">
                <a16:creationId xmlns:a16="http://schemas.microsoft.com/office/drawing/2014/main" id="{956BBB8D-BAC3-184E-A955-21B778BA45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13D25F-9BC8-354A-BD9B-C5610CE3D072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BB4CC182-D04E-9E43-B7B3-101FCF26FD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66750"/>
          </a:xfrm>
        </p:spPr>
        <p:txBody>
          <a:bodyPr/>
          <a:lstStyle/>
          <a:p>
            <a:r>
              <a:rPr lang="en-US" altLang="en-US" sz="4000"/>
              <a:t>Trace Method Invocation</a:t>
            </a:r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F1326E32-6200-774F-A63E-C6C6C5E23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1749" name="Rectangle 4">
            <a:extLst>
              <a:ext uri="{FF2B5EF4-FFF2-40B4-BE49-F238E27FC236}">
                <a16:creationId xmlns:a16="http://schemas.microsoft.com/office/drawing/2014/main" id="{860D3EBC-4C67-CE4B-8C58-08A675737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31750" name="Object 5">
            <a:extLst>
              <a:ext uri="{FF2B5EF4-FFF2-40B4-BE49-F238E27FC236}">
                <a16:creationId xmlns:a16="http://schemas.microsoft.com/office/drawing/2014/main" id="{D312DB7B-13B8-4447-9929-BEB66B48221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1930400"/>
          <a:ext cx="86106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0" name="Picture" r:id="rId4" imgW="25387300" imgH="6515100" progId="Word.Picture.8">
                  <p:embed/>
                </p:oleObj>
              </mc:Choice>
              <mc:Fallback>
                <p:oleObj name="Picture" r:id="rId4" imgW="25387300" imgH="6515100" progId="Word.Picture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1930400"/>
                        <a:ext cx="86106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1" name="Rectangle 6">
            <a:extLst>
              <a:ext uri="{FF2B5EF4-FFF2-40B4-BE49-F238E27FC236}">
                <a16:creationId xmlns:a16="http://schemas.microsoft.com/office/drawing/2014/main" id="{7221044A-62A9-9349-BF04-883E1C928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175" y="2311400"/>
            <a:ext cx="3422650" cy="177800"/>
          </a:xfrm>
          <a:prstGeom prst="rect">
            <a:avLst/>
          </a:prstGeom>
          <a:solidFill>
            <a:schemeClr val="accent1">
              <a:alpha val="45097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1752" name="AutoShape 7">
            <a:extLst>
              <a:ext uri="{FF2B5EF4-FFF2-40B4-BE49-F238E27FC236}">
                <a16:creationId xmlns:a16="http://schemas.microsoft.com/office/drawing/2014/main" id="{40877030-08D6-354F-B356-22E567C8E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0813" y="1201738"/>
            <a:ext cx="3533775" cy="384175"/>
          </a:xfrm>
          <a:prstGeom prst="wedgeRoundRectCallout">
            <a:avLst>
              <a:gd name="adj1" fmla="val -45014"/>
              <a:gd name="adj2" fmla="val 263634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 is now 5</a:t>
            </a:r>
          </a:p>
        </p:txBody>
      </p:sp>
      <p:sp>
        <p:nvSpPr>
          <p:cNvPr id="31753" name="Rectangle 8">
            <a:extLst>
              <a:ext uri="{FF2B5EF4-FFF2-40B4-BE49-F238E27FC236}">
                <a16:creationId xmlns:a16="http://schemas.microsoft.com/office/drawing/2014/main" id="{F82E7F9C-373D-9A4A-8A6E-82F17CC7D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Forte" pitchFamily="66" charset="0"/>
              </a:rPr>
              <a:t>animation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4">
            <a:extLst>
              <a:ext uri="{FF2B5EF4-FFF2-40B4-BE49-F238E27FC236}">
                <a16:creationId xmlns:a16="http://schemas.microsoft.com/office/drawing/2014/main" id="{8514EEE0-87B5-CA43-8412-FB142E255F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553119F-8434-A249-B5F2-5434EC8EDBDB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2EEB82C4-1637-0E46-B355-A7B05BF63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en-US" altLang="en-US"/>
              <a:t>CAUTION</a:t>
            </a:r>
          </a:p>
        </p:txBody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BF1B3697-95D3-7543-867F-31A4804F1E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5763" y="931863"/>
            <a:ext cx="8458200" cy="1747837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400"/>
              <a:t>A </a:t>
            </a:r>
            <a:r>
              <a:rPr lang="en-US" altLang="en-US" sz="2400" u="sng"/>
              <a:t>return</a:t>
            </a:r>
            <a:r>
              <a:rPr lang="en-US" altLang="en-US" sz="2400"/>
              <a:t> statement is required for a value-returning method. The method shown below in (a) is logically correct, but it has a compilation error because the Java compiler thinks it possible that this method does not return any value. </a:t>
            </a:r>
          </a:p>
        </p:txBody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D1AF69FA-04D8-1F4C-8391-7BC15D02FD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5041900"/>
            <a:ext cx="8458200" cy="1363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400"/>
              <a:t>To fix this problem, delete </a:t>
            </a:r>
            <a:r>
              <a:rPr lang="en-US" altLang="en-US" sz="2400" i="1" u="sng"/>
              <a:t>if (n &lt; 0)</a:t>
            </a:r>
            <a:r>
              <a:rPr lang="en-US" altLang="en-US" sz="2400"/>
              <a:t> in (a), so that the compiler will see a </a:t>
            </a:r>
            <a:r>
              <a:rPr lang="en-US" altLang="en-US" sz="2400" u="sng"/>
              <a:t>return</a:t>
            </a:r>
            <a:r>
              <a:rPr lang="en-US" altLang="en-US" sz="2400"/>
              <a:t> statement to be reached regardless of how the </a:t>
            </a:r>
            <a:r>
              <a:rPr lang="en-US" altLang="en-US" sz="2400" u="sng"/>
              <a:t>if</a:t>
            </a:r>
            <a:r>
              <a:rPr lang="en-US" altLang="en-US" sz="2400"/>
              <a:t> statement is evaluated.</a:t>
            </a:r>
          </a:p>
        </p:txBody>
      </p:sp>
      <p:sp>
        <p:nvSpPr>
          <p:cNvPr id="52230" name="Rectangle 7">
            <a:extLst>
              <a:ext uri="{FF2B5EF4-FFF2-40B4-BE49-F238E27FC236}">
                <a16:creationId xmlns:a16="http://schemas.microsoft.com/office/drawing/2014/main" id="{89F50410-F72A-CE47-A518-BF47AD80C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54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52231" name="Object 6">
            <a:extLst>
              <a:ext uri="{FF2B5EF4-FFF2-40B4-BE49-F238E27FC236}">
                <a16:creationId xmlns:a16="http://schemas.microsoft.com/office/drawing/2014/main" id="{87D89F78-1D6B-424F-AC66-7375DD63CE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7038" y="2584450"/>
          <a:ext cx="8404225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8" name="Picture" r:id="rId4" imgW="3327400" imgH="863600" progId="Word.Picture.8">
                  <p:embed/>
                </p:oleObj>
              </mc:Choice>
              <mc:Fallback>
                <p:oleObj name="Picture" r:id="rId4" imgW="3327400" imgH="863600" progId="Word.Pictur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2584450"/>
                        <a:ext cx="8404225" cy="216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4">
            <a:extLst>
              <a:ext uri="{FF2B5EF4-FFF2-40B4-BE49-F238E27FC236}">
                <a16:creationId xmlns:a16="http://schemas.microsoft.com/office/drawing/2014/main" id="{794FB97C-B2A4-6B4E-8287-4A170C796E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1F91037-D746-6E4A-9EB3-8BA247C0ADFD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4F1A7418-7C27-F14E-BE39-CBFE4E59C1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85750"/>
            <a:ext cx="7772400" cy="646113"/>
          </a:xfrm>
        </p:spPr>
        <p:txBody>
          <a:bodyPr/>
          <a:lstStyle/>
          <a:p>
            <a:r>
              <a:rPr lang="en-US" altLang="en-US" sz="4000"/>
              <a:t>Trace Call Stack</a:t>
            </a:r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0F3CE8F9-B59C-9A44-8F29-AFCC11C8D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8373" name="Rectangle 4">
            <a:extLst>
              <a:ext uri="{FF2B5EF4-FFF2-40B4-BE49-F238E27FC236}">
                <a16:creationId xmlns:a16="http://schemas.microsoft.com/office/drawing/2014/main" id="{0F488ADB-1850-9543-B44C-C8F77ED4A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58374" name="Object 5">
            <a:extLst>
              <a:ext uri="{FF2B5EF4-FFF2-40B4-BE49-F238E27FC236}">
                <a16:creationId xmlns:a16="http://schemas.microsoft.com/office/drawing/2014/main" id="{F4D00949-0303-724A-9236-D26791F7A5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7475" y="2162175"/>
          <a:ext cx="4878388" cy="408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32" name="Picture" r:id="rId4" imgW="12700000" imgH="10617200" progId="Word.Picture.8">
                  <p:embed/>
                </p:oleObj>
              </mc:Choice>
              <mc:Fallback>
                <p:oleObj name="Picture" r:id="rId4" imgW="12700000" imgH="10617200" progId="Word.Picture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" y="2162175"/>
                        <a:ext cx="4878388" cy="408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5" name="Rectangle 6">
            <a:extLst>
              <a:ext uri="{FF2B5EF4-FFF2-40B4-BE49-F238E27FC236}">
                <a16:creationId xmlns:a16="http://schemas.microsoft.com/office/drawing/2014/main" id="{2BB9D334-3CDD-5447-97DD-FFAC568A9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2622550"/>
            <a:ext cx="3384550" cy="153988"/>
          </a:xfrm>
          <a:prstGeom prst="rect">
            <a:avLst/>
          </a:prstGeom>
          <a:solidFill>
            <a:schemeClr val="accent1">
              <a:alpha val="45097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8376" name="AutoShape 7">
            <a:extLst>
              <a:ext uri="{FF2B5EF4-FFF2-40B4-BE49-F238E27FC236}">
                <a16:creationId xmlns:a16="http://schemas.microsoft.com/office/drawing/2014/main" id="{A606DFC7-5D02-2F4D-ABD2-8BC64CD77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6113" y="1470025"/>
            <a:ext cx="3533775" cy="654050"/>
          </a:xfrm>
          <a:prstGeom prst="wedgeRoundRectCallout">
            <a:avLst>
              <a:gd name="adj1" fmla="val -89713"/>
              <a:gd name="adj2" fmla="val 140778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 is declared and initialized</a:t>
            </a:r>
          </a:p>
        </p:txBody>
      </p:sp>
      <p:graphicFrame>
        <p:nvGraphicFramePr>
          <p:cNvPr id="58377" name="Object 8">
            <a:extLst>
              <a:ext uri="{FF2B5EF4-FFF2-40B4-BE49-F238E27FC236}">
                <a16:creationId xmlns:a16="http://schemas.microsoft.com/office/drawing/2014/main" id="{92910C06-BE0C-B543-B9C7-93F4547343CF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6146800" y="2392363"/>
          <a:ext cx="1830388" cy="326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33" name="Picture" r:id="rId6" imgW="7899400" imgH="14046200" progId="Word.Picture.8">
                  <p:embed/>
                </p:oleObj>
              </mc:Choice>
              <mc:Fallback>
                <p:oleObj name="Picture" r:id="rId6" imgW="7899400" imgH="14046200" progId="Word.Picture.8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6800" y="2392363"/>
                        <a:ext cx="1830388" cy="326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8" name="Line 10">
            <a:extLst>
              <a:ext uri="{FF2B5EF4-FFF2-40B4-BE49-F238E27FC236}">
                <a16:creationId xmlns:a16="http://schemas.microsoft.com/office/drawing/2014/main" id="{AD7A46C3-443E-5E43-8693-A91F28EF92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1563" y="2698750"/>
            <a:ext cx="3879850" cy="18827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9" name="Rectangle 11">
            <a:extLst>
              <a:ext uri="{FF2B5EF4-FFF2-40B4-BE49-F238E27FC236}">
                <a16:creationId xmlns:a16="http://schemas.microsoft.com/office/drawing/2014/main" id="{DD4C4C5A-4551-4A44-A396-B3EB79CB0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Forte" pitchFamily="66" charset="0"/>
              </a:rPr>
              <a:t>animation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4">
            <a:extLst>
              <a:ext uri="{FF2B5EF4-FFF2-40B4-BE49-F238E27FC236}">
                <a16:creationId xmlns:a16="http://schemas.microsoft.com/office/drawing/2014/main" id="{00DD4814-0AEB-9944-BACB-3BC34AE800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551B71-9B16-5A46-9D52-BA66AE35F11D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868A2888-16A5-9646-B45E-864C424705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85750"/>
            <a:ext cx="7772400" cy="685800"/>
          </a:xfrm>
        </p:spPr>
        <p:txBody>
          <a:bodyPr/>
          <a:lstStyle/>
          <a:p>
            <a:r>
              <a:rPr lang="en-US" altLang="en-US" sz="4000"/>
              <a:t>Trace Call Stack</a:t>
            </a:r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639DBF3B-F786-6E42-AA89-AE2A72668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6565" name="Rectangle 4">
            <a:extLst>
              <a:ext uri="{FF2B5EF4-FFF2-40B4-BE49-F238E27FC236}">
                <a16:creationId xmlns:a16="http://schemas.microsoft.com/office/drawing/2014/main" id="{FBB3A7AC-1075-094E-B368-092DE92F0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66566" name="Object 5">
            <a:extLst>
              <a:ext uri="{FF2B5EF4-FFF2-40B4-BE49-F238E27FC236}">
                <a16:creationId xmlns:a16="http://schemas.microsoft.com/office/drawing/2014/main" id="{BEEAC49C-2723-0F45-B3BB-9EDDF4A2F5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7475" y="2162175"/>
          <a:ext cx="4878388" cy="408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24" name="Picture" r:id="rId4" imgW="12700000" imgH="10617200" progId="Word.Picture.8">
                  <p:embed/>
                </p:oleObj>
              </mc:Choice>
              <mc:Fallback>
                <p:oleObj name="Picture" r:id="rId4" imgW="12700000" imgH="10617200" progId="Word.Picture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" y="2162175"/>
                        <a:ext cx="4878388" cy="408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7" name="Rectangle 6">
            <a:extLst>
              <a:ext uri="{FF2B5EF4-FFF2-40B4-BE49-F238E27FC236}">
                <a16:creationId xmlns:a16="http://schemas.microsoft.com/office/drawing/2014/main" id="{338665D0-9E79-0E44-9079-D55924D6A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6763" y="4311650"/>
            <a:ext cx="2573337" cy="192088"/>
          </a:xfrm>
          <a:prstGeom prst="rect">
            <a:avLst/>
          </a:prstGeom>
          <a:solidFill>
            <a:schemeClr val="accent1">
              <a:alpha val="45097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66568" name="AutoShape 7">
            <a:extLst>
              <a:ext uri="{FF2B5EF4-FFF2-40B4-BE49-F238E27FC236}">
                <a16:creationId xmlns:a16="http://schemas.microsoft.com/office/drawing/2014/main" id="{297EEBFC-DDEC-CE44-A592-AD2D58800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6113" y="1470025"/>
            <a:ext cx="3533775" cy="654050"/>
          </a:xfrm>
          <a:prstGeom prst="wedgeRoundRectCallout">
            <a:avLst>
              <a:gd name="adj1" fmla="val -47171"/>
              <a:gd name="adj2" fmla="val 396116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pass the values of i and j to num1 and num2</a:t>
            </a:r>
          </a:p>
        </p:txBody>
      </p:sp>
      <p:graphicFrame>
        <p:nvGraphicFramePr>
          <p:cNvPr id="66569" name="Object 11">
            <a:extLst>
              <a:ext uri="{FF2B5EF4-FFF2-40B4-BE49-F238E27FC236}">
                <a16:creationId xmlns:a16="http://schemas.microsoft.com/office/drawing/2014/main" id="{6D6ECF6F-31BE-A54A-A614-C96000042BAF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6070600" y="2276475"/>
          <a:ext cx="2284413" cy="407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25" name="Picture" r:id="rId6" imgW="7899400" imgH="14046200" progId="Word.Picture.8">
                  <p:embed/>
                </p:oleObj>
              </mc:Choice>
              <mc:Fallback>
                <p:oleObj name="Picture" r:id="rId6" imgW="7899400" imgH="14046200" progId="Word.Picture.8">
                  <p:embed/>
                  <p:pic>
                    <p:nvPicPr>
                      <p:cNvPr id="0" name="Object 1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0600" y="2276475"/>
                        <a:ext cx="2284413" cy="407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70" name="Line 9">
            <a:extLst>
              <a:ext uri="{FF2B5EF4-FFF2-40B4-BE49-F238E27FC236}">
                <a16:creationId xmlns:a16="http://schemas.microsoft.com/office/drawing/2014/main" id="{0D0E6723-208D-8848-95BE-07DB1B5BF4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35363" y="3889375"/>
            <a:ext cx="3609975" cy="4619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1" name="Rectangle 12">
            <a:extLst>
              <a:ext uri="{FF2B5EF4-FFF2-40B4-BE49-F238E27FC236}">
                <a16:creationId xmlns:a16="http://schemas.microsoft.com/office/drawing/2014/main" id="{E22338B0-AC6A-0248-8C16-AF15084BF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Forte" pitchFamily="66" charset="0"/>
              </a:rPr>
              <a:t>animation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4">
            <a:extLst>
              <a:ext uri="{FF2B5EF4-FFF2-40B4-BE49-F238E27FC236}">
                <a16:creationId xmlns:a16="http://schemas.microsoft.com/office/drawing/2014/main" id="{C2E63C29-EDA8-CC47-A594-BC4DAD22BB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5DA1525-B9FD-A243-ACB6-3ADB3B49B180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9BB2C6D2-F7DA-5542-B232-ABE0A5258A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85750"/>
            <a:ext cx="7772400" cy="531813"/>
          </a:xfrm>
        </p:spPr>
        <p:txBody>
          <a:bodyPr/>
          <a:lstStyle/>
          <a:p>
            <a:r>
              <a:rPr lang="en-US" altLang="en-US" sz="4000"/>
              <a:t>Trace Call Stack</a:t>
            </a:r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A755F36E-A1D6-BD41-B1A3-9B7AB58C4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4757" name="Rectangle 4">
            <a:extLst>
              <a:ext uri="{FF2B5EF4-FFF2-40B4-BE49-F238E27FC236}">
                <a16:creationId xmlns:a16="http://schemas.microsoft.com/office/drawing/2014/main" id="{C934EF70-89FA-F54A-A6B8-5FB71BC74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74758" name="Object 5">
            <a:extLst>
              <a:ext uri="{FF2B5EF4-FFF2-40B4-BE49-F238E27FC236}">
                <a16:creationId xmlns:a16="http://schemas.microsoft.com/office/drawing/2014/main" id="{E81B9C3C-F7BA-C849-98D1-4116FA7664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7475" y="2162175"/>
          <a:ext cx="4878388" cy="408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17" name="Picture" r:id="rId4" imgW="12700000" imgH="10617200" progId="Word.Picture.8">
                  <p:embed/>
                </p:oleObj>
              </mc:Choice>
              <mc:Fallback>
                <p:oleObj name="Picture" r:id="rId4" imgW="12700000" imgH="10617200" progId="Word.Picture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" y="2162175"/>
                        <a:ext cx="4878388" cy="408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59" name="Rectangle 6">
            <a:extLst>
              <a:ext uri="{FF2B5EF4-FFF2-40B4-BE49-F238E27FC236}">
                <a16:creationId xmlns:a16="http://schemas.microsoft.com/office/drawing/2014/main" id="{3409E2DD-2F3F-4846-A162-4C91291E6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5694363"/>
            <a:ext cx="4186237" cy="192087"/>
          </a:xfrm>
          <a:prstGeom prst="rect">
            <a:avLst/>
          </a:prstGeom>
          <a:solidFill>
            <a:schemeClr val="accent1">
              <a:alpha val="45097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4760" name="AutoShape 7">
            <a:extLst>
              <a:ext uri="{FF2B5EF4-FFF2-40B4-BE49-F238E27FC236}">
                <a16:creationId xmlns:a16="http://schemas.microsoft.com/office/drawing/2014/main" id="{A9E9AA20-8E62-6242-BF3B-0D6C654CC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6113" y="1470025"/>
            <a:ext cx="3533775" cy="654050"/>
          </a:xfrm>
          <a:prstGeom prst="wedgeRoundRectCallout">
            <a:avLst>
              <a:gd name="adj1" fmla="val -63255"/>
              <a:gd name="adj2" fmla="val 604125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Return result and assign it to k</a:t>
            </a:r>
          </a:p>
        </p:txBody>
      </p:sp>
      <p:graphicFrame>
        <p:nvGraphicFramePr>
          <p:cNvPr id="74761" name="Object 8">
            <a:extLst>
              <a:ext uri="{FF2B5EF4-FFF2-40B4-BE49-F238E27FC236}">
                <a16:creationId xmlns:a16="http://schemas.microsoft.com/office/drawing/2014/main" id="{15D7D640-F23F-9E40-9C0C-025F08962E17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6070600" y="2276475"/>
          <a:ext cx="2284413" cy="407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18" name="Picture" r:id="rId6" imgW="7899400" imgH="14046200" progId="Word.Picture.8">
                  <p:embed/>
                </p:oleObj>
              </mc:Choice>
              <mc:Fallback>
                <p:oleObj name="Picture" r:id="rId6" imgW="7899400" imgH="14046200" progId="Word.Picture.8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0600" y="2276475"/>
                        <a:ext cx="2284413" cy="407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2" name="Line 9">
            <a:extLst>
              <a:ext uri="{FF2B5EF4-FFF2-40B4-BE49-F238E27FC236}">
                <a16:creationId xmlns:a16="http://schemas.microsoft.com/office/drawing/2014/main" id="{486917FD-0042-AC47-985A-640A348B982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23925" y="3082925"/>
            <a:ext cx="614363" cy="265112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63" name="Line 10">
            <a:extLst>
              <a:ext uri="{FF2B5EF4-FFF2-40B4-BE49-F238E27FC236}">
                <a16:creationId xmlns:a16="http://schemas.microsoft.com/office/drawing/2014/main" id="{98C5C3BC-A482-CD45-93DB-BFA5E249A3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25925" y="4773613"/>
            <a:ext cx="3225800" cy="998537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64" name="Rectangle 11">
            <a:extLst>
              <a:ext uri="{FF2B5EF4-FFF2-40B4-BE49-F238E27FC236}">
                <a16:creationId xmlns:a16="http://schemas.microsoft.com/office/drawing/2014/main" id="{46A72FA0-BFFF-5643-B4D8-244E16C72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Forte" pitchFamily="66" charset="0"/>
              </a:rPr>
              <a:t>animation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4">
            <a:extLst>
              <a:ext uri="{FF2B5EF4-FFF2-40B4-BE49-F238E27FC236}">
                <a16:creationId xmlns:a16="http://schemas.microsoft.com/office/drawing/2014/main" id="{812A82A9-6A45-8D47-B39F-06278D85D1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0A6E882-C11C-0541-B71F-176485746031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DE48BA77-E51E-F947-8C9E-6524505243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85750"/>
            <a:ext cx="7772400" cy="646113"/>
          </a:xfrm>
        </p:spPr>
        <p:txBody>
          <a:bodyPr/>
          <a:lstStyle/>
          <a:p>
            <a:r>
              <a:rPr lang="en-US" altLang="en-US" sz="4000"/>
              <a:t>Trace Call Stack</a:t>
            </a:r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F4680679-058B-2047-9276-25B41D06A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6805" name="Rectangle 4">
            <a:extLst>
              <a:ext uri="{FF2B5EF4-FFF2-40B4-BE49-F238E27FC236}">
                <a16:creationId xmlns:a16="http://schemas.microsoft.com/office/drawing/2014/main" id="{88001CCB-C014-FF4A-9A80-DDEF4CAED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76806" name="Object 5">
            <a:extLst>
              <a:ext uri="{FF2B5EF4-FFF2-40B4-BE49-F238E27FC236}">
                <a16:creationId xmlns:a16="http://schemas.microsoft.com/office/drawing/2014/main" id="{38B142F4-B7A8-7A43-B2FB-F40FBD6C69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7475" y="2162175"/>
          <a:ext cx="4878388" cy="408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63" name="Picture" r:id="rId4" imgW="12700000" imgH="10617200" progId="Word.Picture.8">
                  <p:embed/>
                </p:oleObj>
              </mc:Choice>
              <mc:Fallback>
                <p:oleObj name="Picture" r:id="rId4" imgW="12700000" imgH="10617200" progId="Word.Picture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" y="2162175"/>
                        <a:ext cx="4878388" cy="408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7" name="Rectangle 6">
            <a:extLst>
              <a:ext uri="{FF2B5EF4-FFF2-40B4-BE49-F238E27FC236}">
                <a16:creationId xmlns:a16="http://schemas.microsoft.com/office/drawing/2014/main" id="{36F39BA5-7BDF-7741-B7CA-D65ED9075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3313113"/>
            <a:ext cx="3384550" cy="576262"/>
          </a:xfrm>
          <a:prstGeom prst="rect">
            <a:avLst/>
          </a:prstGeom>
          <a:solidFill>
            <a:schemeClr val="accent1">
              <a:alpha val="45097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6808" name="AutoShape 7">
            <a:extLst>
              <a:ext uri="{FF2B5EF4-FFF2-40B4-BE49-F238E27FC236}">
                <a16:creationId xmlns:a16="http://schemas.microsoft.com/office/drawing/2014/main" id="{78F1447B-6DCE-1B46-AD65-7B87662ED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6113" y="1470025"/>
            <a:ext cx="3533775" cy="654050"/>
          </a:xfrm>
          <a:prstGeom prst="wedgeRoundRectCallout">
            <a:avLst>
              <a:gd name="adj1" fmla="val -75833"/>
              <a:gd name="adj2" fmla="val 256310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Execute print statement</a:t>
            </a:r>
          </a:p>
        </p:txBody>
      </p:sp>
      <p:graphicFrame>
        <p:nvGraphicFramePr>
          <p:cNvPr id="76809" name="Object 8">
            <a:extLst>
              <a:ext uri="{FF2B5EF4-FFF2-40B4-BE49-F238E27FC236}">
                <a16:creationId xmlns:a16="http://schemas.microsoft.com/office/drawing/2014/main" id="{6B96FE93-5FBF-8249-814B-02D8BC0468E1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6146800" y="2392363"/>
          <a:ext cx="1830388" cy="326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64" name="Picture" r:id="rId6" imgW="7899400" imgH="14046200" progId="Word.Picture.8">
                  <p:embed/>
                </p:oleObj>
              </mc:Choice>
              <mc:Fallback>
                <p:oleObj name="Picture" r:id="rId6" imgW="7899400" imgH="14046200" progId="Word.Picture.8">
                  <p:embed/>
                  <p:pic>
                    <p:nvPicPr>
                      <p:cNvPr id="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6800" y="2392363"/>
                        <a:ext cx="1830388" cy="326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10" name="Rectangle 10">
            <a:extLst>
              <a:ext uri="{FF2B5EF4-FFF2-40B4-BE49-F238E27FC236}">
                <a16:creationId xmlns:a16="http://schemas.microsoft.com/office/drawing/2014/main" id="{8EC86492-0A83-FA41-9974-90BD8EE32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Forte" pitchFamily="66" charset="0"/>
              </a:rPr>
              <a:t>animation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4">
            <a:extLst>
              <a:ext uri="{FF2B5EF4-FFF2-40B4-BE49-F238E27FC236}">
                <a16:creationId xmlns:a16="http://schemas.microsoft.com/office/drawing/2014/main" id="{90AE68A0-673A-C44F-B95B-6E901B2014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673893-C8BD-6744-A874-B298C88179AA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70E31D1E-6C70-2B42-8ADA-4BBFE2D835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/>
              <a:t>Passing Parameters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1B1433CA-BED8-4743-AFD0-7E1B85070A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9144000" cy="16002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public static void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</a:rPr>
              <a:t>nPrintln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(String message,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 n) {  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  for (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 = 0;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 &lt; n;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++)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   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</a:rPr>
              <a:t>System.out.println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(message);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80901" name="Rectangle 4">
            <a:extLst>
              <a:ext uri="{FF2B5EF4-FFF2-40B4-BE49-F238E27FC236}">
                <a16:creationId xmlns:a16="http://schemas.microsoft.com/office/drawing/2014/main" id="{49F17A03-8380-0649-9DBF-8E8A638B5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667000"/>
            <a:ext cx="84582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altLang="en-US" sz="2400"/>
              <a:t>Suppose you invoke the method using 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/>
              <a:t>nPrintln(“Welcome to Java”, 5); 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altLang="en-US" sz="2400"/>
              <a:t>What is the output?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altLang="en-US" sz="2400"/>
              <a:t>Suppose you invoke the method using 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/>
              <a:t>nPrintln(“Computer Science”, 15); 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altLang="en-US" sz="2400"/>
              <a:t>What is the output?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altLang="en-US" sz="2400"/>
              <a:t>Can you invoke the method using 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/>
              <a:t>nPrintln(15, “Computer Science”);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Number Placeholder 4">
            <a:extLst>
              <a:ext uri="{FF2B5EF4-FFF2-40B4-BE49-F238E27FC236}">
                <a16:creationId xmlns:a16="http://schemas.microsoft.com/office/drawing/2014/main" id="{DDEE9C16-B7D9-C642-A840-6B3CC8C6C3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F06947E-C795-DD4A-95D0-21D028568754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959D3AD0-FF85-4242-96CD-796AEDF062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 altLang="en-US"/>
              <a:t>Pass by Value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84996" name="Text Box 7">
            <a:extLst>
              <a:ext uri="{FF2B5EF4-FFF2-40B4-BE49-F238E27FC236}">
                <a16:creationId xmlns:a16="http://schemas.microsoft.com/office/drawing/2014/main" id="{9F141425-3350-8C45-B460-18ACD569B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676400"/>
            <a:ext cx="7467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dirty="0"/>
              <a:t>This program demonstrates passing values to the methods.</a:t>
            </a:r>
          </a:p>
        </p:txBody>
      </p:sp>
      <p:sp>
        <p:nvSpPr>
          <p:cNvPr id="84997" name="Rectangle 7">
            <a:hlinkClick r:id="rId3"/>
            <a:extLst>
              <a:ext uri="{FF2B5EF4-FFF2-40B4-BE49-F238E27FC236}">
                <a16:creationId xmlns:a16="http://schemas.microsoft.com/office/drawing/2014/main" id="{F15CE995-70B7-554B-BD71-D1F752377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4275" y="5394325"/>
            <a:ext cx="2230438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err="1"/>
              <a:t>TestPassByValue</a:t>
            </a:r>
            <a:endParaRPr lang="en-US" altLang="en-US" sz="2000" dirty="0"/>
          </a:p>
        </p:txBody>
      </p:sp>
      <p:sp>
        <p:nvSpPr>
          <p:cNvPr id="84998" name="AutoShape 10">
            <a:hlinkClick r:id="rId4" action="ppaction://program" highlightClick="1"/>
            <a:extLst>
              <a:ext uri="{FF2B5EF4-FFF2-40B4-BE49-F238E27FC236}">
                <a16:creationId xmlns:a16="http://schemas.microsoft.com/office/drawing/2014/main" id="{D80CDA83-5061-734D-ACD4-771315E20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3587" y="4389437"/>
            <a:ext cx="700088" cy="381000"/>
          </a:xfrm>
          <a:prstGeom prst="actionButtonBlank">
            <a:avLst/>
          </a:prstGeom>
          <a:solidFill>
            <a:srgbClr val="38A1BA"/>
          </a:solidFill>
          <a:ln>
            <a:noFill/>
          </a:ln>
          <a:effectLst>
            <a:prstShdw prst="shdw17" dist="17961" dir="2700000">
              <a:srgbClr val="226170"/>
            </a:prstShdw>
          </a:effectLst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Book Antiqua" panose="02040602050305030304" pitchFamily="18" charset="0"/>
              </a:rPr>
              <a:t>Run</a:t>
            </a:r>
            <a:endParaRPr lang="en-US" altLang="en-US" sz="1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D9139F8-7B2D-EA49-84F8-8E0D079AAAA6}"/>
              </a:ext>
            </a:extLst>
          </p:cNvPr>
          <p:cNvSpPr/>
          <p:nvPr/>
        </p:nvSpPr>
        <p:spPr>
          <a:xfrm>
            <a:off x="0" y="2753618"/>
            <a:ext cx="853320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FD6"/>
                </a:solidFill>
              </a:rPr>
              <a:t>public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000FD6"/>
                </a:solidFill>
              </a:rPr>
              <a:t>static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000FD6"/>
                </a:solidFill>
              </a:rPr>
              <a:t>void</a:t>
            </a:r>
            <a:r>
              <a:rPr lang="en-US" sz="2000" dirty="0"/>
              <a:t> swap(</a:t>
            </a:r>
            <a:r>
              <a:rPr lang="en-US" sz="2000" b="1" dirty="0" err="1">
                <a:solidFill>
                  <a:srgbClr val="000FD6"/>
                </a:solidFill>
              </a:rPr>
              <a:t>int</a:t>
            </a:r>
            <a:r>
              <a:rPr lang="en-US" sz="2000" dirty="0"/>
              <a:t> n1, </a:t>
            </a:r>
            <a:r>
              <a:rPr lang="en-US" sz="2000" b="1" dirty="0" err="1">
                <a:solidFill>
                  <a:srgbClr val="000FD6"/>
                </a:solidFill>
              </a:rPr>
              <a:t>int</a:t>
            </a:r>
            <a:r>
              <a:rPr lang="en-US" sz="2000" dirty="0"/>
              <a:t> n2) {</a:t>
            </a:r>
          </a:p>
          <a:p>
            <a:r>
              <a:rPr lang="en-US" sz="2000" dirty="0"/>
              <a:t> 	</a:t>
            </a:r>
            <a:r>
              <a:rPr lang="en-US" sz="2000" dirty="0" err="1"/>
              <a:t>System.out.println</a:t>
            </a:r>
            <a:r>
              <a:rPr lang="en-US" sz="2000" dirty="0"/>
              <a:t>(</a:t>
            </a:r>
            <a:r>
              <a:rPr lang="en-US" sz="2000" dirty="0">
                <a:solidFill>
                  <a:srgbClr val="007D9F"/>
                </a:solidFill>
              </a:rPr>
              <a:t>"\</a:t>
            </a:r>
            <a:r>
              <a:rPr lang="en-US" sz="2000" dirty="0" err="1">
                <a:solidFill>
                  <a:srgbClr val="007D9F"/>
                </a:solidFill>
              </a:rPr>
              <a:t>tInside</a:t>
            </a:r>
            <a:r>
              <a:rPr lang="en-US" sz="2000" dirty="0">
                <a:solidFill>
                  <a:srgbClr val="007D9F"/>
                </a:solidFill>
              </a:rPr>
              <a:t> the swap method"</a:t>
            </a:r>
            <a:r>
              <a:rPr lang="en-US" sz="2000" dirty="0"/>
              <a:t>); 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System.out.println</a:t>
            </a:r>
            <a:r>
              <a:rPr lang="en-US" sz="2000" dirty="0"/>
              <a:t>(</a:t>
            </a:r>
            <a:r>
              <a:rPr lang="en-US" sz="2000" dirty="0">
                <a:solidFill>
                  <a:srgbClr val="007D9F"/>
                </a:solidFill>
              </a:rPr>
              <a:t>"\t\</a:t>
            </a:r>
            <a:r>
              <a:rPr lang="en-US" sz="2000" dirty="0" err="1">
                <a:solidFill>
                  <a:srgbClr val="007D9F"/>
                </a:solidFill>
              </a:rPr>
              <a:t>tBefore</a:t>
            </a:r>
            <a:r>
              <a:rPr lang="en-US" sz="2000" dirty="0">
                <a:solidFill>
                  <a:srgbClr val="007D9F"/>
                </a:solidFill>
              </a:rPr>
              <a:t> swapping, n1 is "</a:t>
            </a:r>
            <a:r>
              <a:rPr lang="en-US" sz="2000" dirty="0"/>
              <a:t> + n1 + </a:t>
            </a:r>
          </a:p>
          <a:p>
            <a:r>
              <a:rPr lang="en-US" sz="2000" dirty="0">
                <a:solidFill>
                  <a:srgbClr val="007D9F"/>
                </a:solidFill>
              </a:rPr>
              <a:t>	" and n2 is "</a:t>
            </a:r>
            <a:r>
              <a:rPr lang="en-US" sz="2000" dirty="0"/>
              <a:t> + n2); </a:t>
            </a:r>
          </a:p>
          <a:p>
            <a:r>
              <a:rPr lang="en-US" sz="2000" dirty="0">
                <a:solidFill>
                  <a:srgbClr val="005500"/>
                </a:solidFill>
              </a:rPr>
              <a:t>	// Swap n1 with n2</a:t>
            </a:r>
            <a:r>
              <a:rPr lang="en-US" sz="2000" dirty="0"/>
              <a:t> </a:t>
            </a:r>
          </a:p>
          <a:p>
            <a:r>
              <a:rPr lang="en-US" sz="2000" b="1" dirty="0">
                <a:solidFill>
                  <a:srgbClr val="000FD6"/>
                </a:solidFill>
              </a:rPr>
              <a:t>	</a:t>
            </a:r>
            <a:r>
              <a:rPr lang="en-US" sz="2000" b="1" dirty="0" err="1">
                <a:solidFill>
                  <a:srgbClr val="000FD6"/>
                </a:solidFill>
              </a:rPr>
              <a:t>int</a:t>
            </a:r>
            <a:r>
              <a:rPr lang="en-US" sz="2000" dirty="0"/>
              <a:t> temp = n1; n1 = n2; </a:t>
            </a:r>
          </a:p>
          <a:p>
            <a:r>
              <a:rPr lang="en-US" sz="2000" dirty="0"/>
              <a:t>	n2 = temp; 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System.out.println</a:t>
            </a:r>
            <a:r>
              <a:rPr lang="en-US" sz="2000" dirty="0"/>
              <a:t>(</a:t>
            </a:r>
            <a:r>
              <a:rPr lang="en-US" sz="2000" dirty="0">
                <a:solidFill>
                  <a:srgbClr val="007D9F"/>
                </a:solidFill>
              </a:rPr>
              <a:t>"\t\</a:t>
            </a:r>
            <a:r>
              <a:rPr lang="en-US" sz="2000" dirty="0" err="1">
                <a:solidFill>
                  <a:srgbClr val="007D9F"/>
                </a:solidFill>
              </a:rPr>
              <a:t>tAfter</a:t>
            </a:r>
            <a:r>
              <a:rPr lang="en-US" sz="2000" dirty="0">
                <a:solidFill>
                  <a:srgbClr val="007D9F"/>
                </a:solidFill>
              </a:rPr>
              <a:t> swapping, n1 is "</a:t>
            </a:r>
            <a:r>
              <a:rPr lang="en-US" sz="2000" dirty="0"/>
              <a:t> + n1 + </a:t>
            </a:r>
            <a:r>
              <a:rPr lang="en-US" sz="2000" dirty="0">
                <a:solidFill>
                  <a:srgbClr val="007D9F"/>
                </a:solidFill>
              </a:rPr>
              <a:t>" and n2 is "</a:t>
            </a:r>
            <a:r>
              <a:rPr lang="en-US" sz="2000" dirty="0"/>
              <a:t> + n2); </a:t>
            </a:r>
          </a:p>
          <a:p>
            <a:r>
              <a:rPr lang="en-US" sz="2000" dirty="0"/>
              <a:t>}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Number Placeholder 4">
            <a:extLst>
              <a:ext uri="{FF2B5EF4-FFF2-40B4-BE49-F238E27FC236}">
                <a16:creationId xmlns:a16="http://schemas.microsoft.com/office/drawing/2014/main" id="{AFF8C3D6-CA38-D240-8C8D-05CDF8F28B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C8766E-433A-0444-A60D-AC85A26889A2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6A0F307F-9D46-C645-9EB2-A58E28686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 altLang="en-US"/>
              <a:t>Pass by Value, cont.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87044" name="Rectangle 7">
            <a:extLst>
              <a:ext uri="{FF2B5EF4-FFF2-40B4-BE49-F238E27FC236}">
                <a16:creationId xmlns:a16="http://schemas.microsoft.com/office/drawing/2014/main" id="{9EBB8699-A232-6945-8F4B-D472F0EB7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2988" y="2114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7045" name="Rectangle 9">
            <a:extLst>
              <a:ext uri="{FF2B5EF4-FFF2-40B4-BE49-F238E27FC236}">
                <a16:creationId xmlns:a16="http://schemas.microsoft.com/office/drawing/2014/main" id="{6ABE2AFD-2566-7744-AD93-EDE8C39E8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788" y="2255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pic>
        <p:nvPicPr>
          <p:cNvPr id="87046" name="Picture 7">
            <a:extLst>
              <a:ext uri="{FF2B5EF4-FFF2-40B4-BE49-F238E27FC236}">
                <a16:creationId xmlns:a16="http://schemas.microsoft.com/office/drawing/2014/main" id="{2E5322FF-1F05-2444-9E4C-091D86DDF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1844675"/>
            <a:ext cx="886460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Number Placeholder 4">
            <a:extLst>
              <a:ext uri="{FF2B5EF4-FFF2-40B4-BE49-F238E27FC236}">
                <a16:creationId xmlns:a16="http://schemas.microsoft.com/office/drawing/2014/main" id="{A771AE7A-D4FC-CF4B-B84D-782A89EC88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8A7500D-A557-D94A-967B-4754AB66B1F5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559A31D7-F76F-C149-8841-77256D2C7D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3738" y="317500"/>
            <a:ext cx="7772400" cy="654050"/>
          </a:xfrm>
        </p:spPr>
        <p:txBody>
          <a:bodyPr/>
          <a:lstStyle/>
          <a:p>
            <a:r>
              <a:rPr lang="en-US" altLang="en-US" sz="4000"/>
              <a:t>Modularizing Code</a:t>
            </a:r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3E9E663A-2F21-7747-8564-D1842CB6E3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3675" y="979785"/>
            <a:ext cx="8682038" cy="102823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400" dirty="0"/>
              <a:t>Methods can be used to reduce redundant coding and enable code reuse. Methods can also be used to modularize code and improve the quality of the program.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CEE86D5-C641-5F4F-9D34-652A2977B3A8}"/>
              </a:ext>
            </a:extLst>
          </p:cNvPr>
          <p:cNvSpPr/>
          <p:nvPr/>
        </p:nvSpPr>
        <p:spPr>
          <a:xfrm>
            <a:off x="3919115" y="1799873"/>
            <a:ext cx="468556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FD6"/>
                </a:solidFill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000FD6"/>
                </a:solidFill>
              </a:rPr>
              <a:t>static</a:t>
            </a:r>
            <a:r>
              <a:rPr lang="en-US" sz="1800" dirty="0"/>
              <a:t> </a:t>
            </a:r>
            <a:r>
              <a:rPr lang="en-US" sz="1800" b="1" dirty="0" err="1">
                <a:solidFill>
                  <a:srgbClr val="000FD6"/>
                </a:solidFill>
              </a:rPr>
              <a:t>int</a:t>
            </a:r>
            <a:r>
              <a:rPr lang="en-US" sz="1800" dirty="0"/>
              <a:t> </a:t>
            </a:r>
            <a:r>
              <a:rPr lang="en-US" sz="1800" dirty="0" err="1"/>
              <a:t>gcd</a:t>
            </a:r>
            <a:r>
              <a:rPr lang="en-US" sz="1800" dirty="0"/>
              <a:t>(</a:t>
            </a:r>
            <a:r>
              <a:rPr lang="en-US" sz="1800" b="1" dirty="0" err="1">
                <a:solidFill>
                  <a:srgbClr val="000FD6"/>
                </a:solidFill>
              </a:rPr>
              <a:t>int</a:t>
            </a:r>
            <a:r>
              <a:rPr lang="en-US" sz="1800" dirty="0"/>
              <a:t> n1, </a:t>
            </a:r>
            <a:r>
              <a:rPr lang="en-US" sz="1800" b="1" dirty="0" err="1">
                <a:solidFill>
                  <a:srgbClr val="000FD6"/>
                </a:solidFill>
              </a:rPr>
              <a:t>int</a:t>
            </a:r>
            <a:r>
              <a:rPr lang="en-US" sz="1800" dirty="0"/>
              <a:t> n2) { </a:t>
            </a:r>
          </a:p>
          <a:p>
            <a:r>
              <a:rPr lang="en-US" sz="1800" b="1" dirty="0">
                <a:solidFill>
                  <a:srgbClr val="000FD6"/>
                </a:solidFill>
              </a:rPr>
              <a:t>	</a:t>
            </a:r>
            <a:r>
              <a:rPr lang="en-US" sz="1800" b="1" dirty="0" err="1">
                <a:solidFill>
                  <a:srgbClr val="000FD6"/>
                </a:solidFill>
              </a:rPr>
              <a:t>int</a:t>
            </a:r>
            <a:r>
              <a:rPr lang="en-US" sz="1800" dirty="0"/>
              <a:t> </a:t>
            </a:r>
            <a:r>
              <a:rPr lang="en-US" sz="1800" dirty="0" err="1"/>
              <a:t>gcd</a:t>
            </a:r>
            <a:r>
              <a:rPr lang="en-US" sz="1800" dirty="0"/>
              <a:t> = </a:t>
            </a:r>
            <a:r>
              <a:rPr lang="en-US" sz="1800" dirty="0">
                <a:solidFill>
                  <a:srgbClr val="007D9F"/>
                </a:solidFill>
              </a:rPr>
              <a:t>1</a:t>
            </a:r>
            <a:r>
              <a:rPr lang="en-US" sz="1800" dirty="0"/>
              <a:t>; </a:t>
            </a:r>
            <a:r>
              <a:rPr lang="en-US" sz="1800" dirty="0">
                <a:solidFill>
                  <a:srgbClr val="005500"/>
                </a:solidFill>
              </a:rPr>
              <a:t>// Initial </a:t>
            </a:r>
            <a:r>
              <a:rPr lang="en-US" sz="1800" dirty="0" err="1">
                <a:solidFill>
                  <a:srgbClr val="005500"/>
                </a:solidFill>
              </a:rPr>
              <a:t>gcd</a:t>
            </a:r>
            <a:r>
              <a:rPr lang="en-US" sz="1800" dirty="0">
                <a:solidFill>
                  <a:srgbClr val="005500"/>
                </a:solidFill>
              </a:rPr>
              <a:t> is 1</a:t>
            </a:r>
            <a:r>
              <a:rPr lang="en-US" sz="1800" dirty="0"/>
              <a:t> </a:t>
            </a:r>
          </a:p>
          <a:p>
            <a:r>
              <a:rPr lang="en-US" sz="1800" b="1" dirty="0">
                <a:solidFill>
                  <a:srgbClr val="000FD6"/>
                </a:solidFill>
              </a:rPr>
              <a:t>	</a:t>
            </a:r>
            <a:r>
              <a:rPr lang="en-US" sz="1800" b="1" dirty="0" err="1">
                <a:solidFill>
                  <a:srgbClr val="000FD6"/>
                </a:solidFill>
              </a:rPr>
              <a:t>int</a:t>
            </a:r>
            <a:r>
              <a:rPr lang="en-US" sz="1800" dirty="0"/>
              <a:t> k = </a:t>
            </a:r>
            <a:r>
              <a:rPr lang="en-US" sz="1800" dirty="0">
                <a:solidFill>
                  <a:srgbClr val="007D9F"/>
                </a:solidFill>
              </a:rPr>
              <a:t>1</a:t>
            </a:r>
            <a:r>
              <a:rPr lang="en-US" sz="1800" dirty="0"/>
              <a:t>; </a:t>
            </a:r>
            <a:r>
              <a:rPr lang="en-US" sz="1800" dirty="0">
                <a:solidFill>
                  <a:srgbClr val="005500"/>
                </a:solidFill>
              </a:rPr>
              <a:t>// Possible </a:t>
            </a:r>
            <a:r>
              <a:rPr lang="en-US" sz="1800" dirty="0" err="1">
                <a:solidFill>
                  <a:srgbClr val="005500"/>
                </a:solidFill>
              </a:rPr>
              <a:t>gcd</a:t>
            </a:r>
            <a:r>
              <a:rPr lang="en-US" sz="1800" dirty="0"/>
              <a:t> </a:t>
            </a:r>
          </a:p>
          <a:p>
            <a:r>
              <a:rPr lang="en-US" sz="1800" b="1" dirty="0">
                <a:solidFill>
                  <a:srgbClr val="000FD6"/>
                </a:solidFill>
              </a:rPr>
              <a:t>	while</a:t>
            </a:r>
            <a:r>
              <a:rPr lang="en-US" sz="1800" dirty="0"/>
              <a:t> (k &lt;= n1 &amp;&amp; k &lt;= n2) { </a:t>
            </a:r>
          </a:p>
          <a:p>
            <a:r>
              <a:rPr lang="en-US" sz="1800" b="1" dirty="0">
                <a:solidFill>
                  <a:srgbClr val="000FD6"/>
                </a:solidFill>
              </a:rPr>
              <a:t>	if</a:t>
            </a:r>
            <a:r>
              <a:rPr lang="en-US" sz="1800" dirty="0"/>
              <a:t> (n1 % k == </a:t>
            </a:r>
            <a:r>
              <a:rPr lang="en-US" sz="1800" dirty="0">
                <a:solidFill>
                  <a:srgbClr val="007D9F"/>
                </a:solidFill>
              </a:rPr>
              <a:t>0</a:t>
            </a:r>
            <a:r>
              <a:rPr lang="en-US" sz="1800" dirty="0"/>
              <a:t> &amp;&amp; n2 % k == </a:t>
            </a:r>
            <a:r>
              <a:rPr lang="en-US" sz="1800" dirty="0">
                <a:solidFill>
                  <a:srgbClr val="007D9F"/>
                </a:solidFill>
              </a:rPr>
              <a:t>0</a:t>
            </a:r>
            <a:r>
              <a:rPr lang="en-US" sz="1800" dirty="0"/>
              <a:t>) </a:t>
            </a:r>
          </a:p>
          <a:p>
            <a:r>
              <a:rPr lang="en-US" sz="1800" dirty="0"/>
              <a:t>		</a:t>
            </a:r>
            <a:r>
              <a:rPr lang="en-US" sz="1800" dirty="0" err="1"/>
              <a:t>gcd</a:t>
            </a:r>
            <a:r>
              <a:rPr lang="en-US" sz="1800" dirty="0"/>
              <a:t> = k; </a:t>
            </a:r>
            <a:r>
              <a:rPr lang="en-US" sz="1800" dirty="0">
                <a:solidFill>
                  <a:srgbClr val="005500"/>
                </a:solidFill>
              </a:rPr>
              <a:t>// Update </a:t>
            </a:r>
            <a:r>
              <a:rPr lang="en-US" sz="1800" dirty="0" err="1">
                <a:solidFill>
                  <a:srgbClr val="005500"/>
                </a:solidFill>
              </a:rPr>
              <a:t>gcd</a:t>
            </a:r>
            <a:r>
              <a:rPr lang="en-US" sz="1800" dirty="0"/>
              <a:t> k++; </a:t>
            </a:r>
          </a:p>
          <a:p>
            <a:r>
              <a:rPr lang="en-US" sz="1800" dirty="0"/>
              <a:t>	} </a:t>
            </a:r>
          </a:p>
          <a:p>
            <a:r>
              <a:rPr lang="en-US" sz="1800" b="1" dirty="0">
                <a:solidFill>
                  <a:srgbClr val="000FD6"/>
                </a:solidFill>
              </a:rPr>
              <a:t>	return</a:t>
            </a:r>
            <a:r>
              <a:rPr lang="en-US" sz="1800" dirty="0"/>
              <a:t> </a:t>
            </a:r>
            <a:r>
              <a:rPr lang="en-US" sz="1800" dirty="0" err="1"/>
              <a:t>gcd</a:t>
            </a:r>
            <a:r>
              <a:rPr lang="en-US" sz="1800" dirty="0"/>
              <a:t>; </a:t>
            </a:r>
            <a:r>
              <a:rPr lang="en-US" sz="1800" dirty="0">
                <a:solidFill>
                  <a:srgbClr val="005500"/>
                </a:solidFill>
              </a:rPr>
              <a:t>// Return </a:t>
            </a:r>
            <a:r>
              <a:rPr lang="en-US" sz="1800" dirty="0" err="1">
                <a:solidFill>
                  <a:srgbClr val="005500"/>
                </a:solidFill>
              </a:rPr>
              <a:t>gcd</a:t>
            </a:r>
            <a:r>
              <a:rPr lang="en-US" sz="1800" dirty="0"/>
              <a:t> </a:t>
            </a:r>
          </a:p>
          <a:p>
            <a:r>
              <a:rPr lang="en-US" sz="1800" dirty="0"/>
              <a:t>}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96BA19-A262-704B-B3E4-482D90F78E1D}"/>
              </a:ext>
            </a:extLst>
          </p:cNvPr>
          <p:cNvSpPr/>
          <p:nvPr/>
        </p:nvSpPr>
        <p:spPr>
          <a:xfrm>
            <a:off x="206265" y="4319489"/>
            <a:ext cx="62618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FD6"/>
                </a:solidFill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000FD6"/>
                </a:solidFill>
              </a:rPr>
              <a:t>static</a:t>
            </a:r>
            <a:r>
              <a:rPr lang="en-US" sz="1800" dirty="0"/>
              <a:t> </a:t>
            </a:r>
            <a:r>
              <a:rPr lang="en-US" sz="1800" b="1" dirty="0" err="1">
                <a:solidFill>
                  <a:srgbClr val="000FD6"/>
                </a:solidFill>
              </a:rPr>
              <a:t>boolean</a:t>
            </a:r>
            <a:r>
              <a:rPr lang="en-US" sz="1800" dirty="0"/>
              <a:t> </a:t>
            </a:r>
            <a:r>
              <a:rPr lang="en-US" sz="1800" dirty="0" err="1"/>
              <a:t>isPrime</a:t>
            </a:r>
            <a:r>
              <a:rPr lang="en-US" sz="1800" dirty="0"/>
              <a:t>(</a:t>
            </a:r>
            <a:r>
              <a:rPr lang="en-US" sz="1800" b="1" dirty="0" err="1">
                <a:solidFill>
                  <a:srgbClr val="000FD6"/>
                </a:solidFill>
              </a:rPr>
              <a:t>int</a:t>
            </a:r>
            <a:r>
              <a:rPr lang="en-US" sz="1800" dirty="0"/>
              <a:t> number) {</a:t>
            </a:r>
          </a:p>
          <a:p>
            <a:r>
              <a:rPr lang="en-US" sz="1800" dirty="0"/>
              <a:t> 	</a:t>
            </a:r>
            <a:r>
              <a:rPr lang="en-US" sz="1800" b="1" dirty="0">
                <a:solidFill>
                  <a:srgbClr val="000FD6"/>
                </a:solidFill>
              </a:rPr>
              <a:t>for</a:t>
            </a:r>
            <a:r>
              <a:rPr lang="en-US" sz="1800" dirty="0"/>
              <a:t> (</a:t>
            </a:r>
            <a:r>
              <a:rPr lang="en-US" sz="1800" b="1" dirty="0" err="1">
                <a:solidFill>
                  <a:srgbClr val="000FD6"/>
                </a:solidFill>
              </a:rPr>
              <a:t>int</a:t>
            </a:r>
            <a:r>
              <a:rPr lang="en-US" sz="1800" dirty="0"/>
              <a:t> divisor = </a:t>
            </a:r>
            <a:r>
              <a:rPr lang="en-US" sz="1800" dirty="0">
                <a:solidFill>
                  <a:srgbClr val="007D9F"/>
                </a:solidFill>
              </a:rPr>
              <a:t>2</a:t>
            </a:r>
            <a:r>
              <a:rPr lang="en-US" sz="1800" dirty="0"/>
              <a:t>; divisor &lt;= number / </a:t>
            </a:r>
            <a:r>
              <a:rPr lang="en-US" sz="1800" dirty="0">
                <a:solidFill>
                  <a:srgbClr val="007D9F"/>
                </a:solidFill>
              </a:rPr>
              <a:t>2</a:t>
            </a:r>
            <a:r>
              <a:rPr lang="en-US" sz="1800" dirty="0"/>
              <a:t>; divisor++) { 		</a:t>
            </a:r>
            <a:r>
              <a:rPr lang="en-US" sz="1800" b="1" dirty="0">
                <a:solidFill>
                  <a:srgbClr val="000FD6"/>
                </a:solidFill>
              </a:rPr>
              <a:t>if</a:t>
            </a:r>
            <a:r>
              <a:rPr lang="en-US" sz="1800" dirty="0"/>
              <a:t> (number % divisor == </a:t>
            </a:r>
            <a:r>
              <a:rPr lang="en-US" sz="1800" dirty="0">
                <a:solidFill>
                  <a:srgbClr val="007D9F"/>
                </a:solidFill>
              </a:rPr>
              <a:t>0</a:t>
            </a:r>
            <a:r>
              <a:rPr lang="en-US" sz="1800" dirty="0"/>
              <a:t>) { </a:t>
            </a:r>
          </a:p>
          <a:p>
            <a:r>
              <a:rPr lang="en-US" sz="1800" b="1" dirty="0">
                <a:solidFill>
                  <a:srgbClr val="000FD6"/>
                </a:solidFill>
              </a:rPr>
              <a:t>			return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000FD6"/>
                </a:solidFill>
              </a:rPr>
              <a:t>false</a:t>
            </a:r>
            <a:r>
              <a:rPr lang="en-US" sz="1800" dirty="0"/>
              <a:t>; </a:t>
            </a:r>
          </a:p>
          <a:p>
            <a:r>
              <a:rPr lang="en-US" sz="1800" dirty="0"/>
              <a:t>		} </a:t>
            </a:r>
          </a:p>
          <a:p>
            <a:r>
              <a:rPr lang="en-US" sz="1800" dirty="0"/>
              <a:t>	} </a:t>
            </a:r>
          </a:p>
          <a:p>
            <a:r>
              <a:rPr lang="en-US" sz="1800" b="1" dirty="0">
                <a:solidFill>
                  <a:srgbClr val="000FD6"/>
                </a:solidFill>
              </a:rPr>
              <a:t>	return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000FD6"/>
                </a:solidFill>
              </a:rPr>
              <a:t>true</a:t>
            </a:r>
            <a:r>
              <a:rPr lang="en-US" sz="1800" dirty="0"/>
              <a:t>; </a:t>
            </a:r>
            <a:r>
              <a:rPr lang="en-US" sz="1800" dirty="0">
                <a:solidFill>
                  <a:srgbClr val="005500"/>
                </a:solidFill>
              </a:rPr>
              <a:t>// number is prime</a:t>
            </a:r>
            <a:r>
              <a:rPr lang="en-US" sz="1800" dirty="0"/>
              <a:t> </a:t>
            </a:r>
          </a:p>
          <a:p>
            <a:r>
              <a:rPr lang="en-US" sz="1800" dirty="0"/>
              <a:t>}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>
            <a:extLst>
              <a:ext uri="{FF2B5EF4-FFF2-40B4-BE49-F238E27FC236}">
                <a16:creationId xmlns:a16="http://schemas.microsoft.com/office/drawing/2014/main" id="{7E9A0E28-77B7-E145-8F2D-D051F0F85D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F4A260-8CA6-8D47-B598-FA269075BDC1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F09585B-7203-B846-8F04-641B2FE98B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3738" y="125413"/>
            <a:ext cx="7880350" cy="500062"/>
          </a:xfrm>
        </p:spPr>
        <p:txBody>
          <a:bodyPr/>
          <a:lstStyle/>
          <a:p>
            <a:r>
              <a:rPr lang="en-US" altLang="en-US" sz="4000"/>
              <a:t>Opening Problem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76E38D3-F8DB-2B44-9F5F-3BD6B51F8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70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5" name="Rectangle 4">
            <a:extLst>
              <a:ext uri="{FF2B5EF4-FFF2-40B4-BE49-F238E27FC236}">
                <a16:creationId xmlns:a16="http://schemas.microsoft.com/office/drawing/2014/main" id="{FE9D2930-7009-4C45-9B41-5FB65AFA3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87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6" name="Rectangle 5">
            <a:extLst>
              <a:ext uri="{FF2B5EF4-FFF2-40B4-BE49-F238E27FC236}">
                <a16:creationId xmlns:a16="http://schemas.microsoft.com/office/drawing/2014/main" id="{C7938109-38B0-3F44-9682-63E62129B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82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7" name="Text Box 6">
            <a:extLst>
              <a:ext uri="{FF2B5EF4-FFF2-40B4-BE49-F238E27FC236}">
                <a16:creationId xmlns:a16="http://schemas.microsoft.com/office/drawing/2014/main" id="{D61E1C48-364C-7C42-B731-98C42AC6C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75" y="971550"/>
            <a:ext cx="8832850" cy="946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/>
              <a:t>Find the sum of integers from 1 to 10, from 20 to 30, and from 35 to 45, respectively.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Number Placeholder 4">
            <a:extLst>
              <a:ext uri="{FF2B5EF4-FFF2-40B4-BE49-F238E27FC236}">
                <a16:creationId xmlns:a16="http://schemas.microsoft.com/office/drawing/2014/main" id="{E5A48FFA-1D74-2A4C-B6FE-4E8A002024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5BF8730-72D5-564F-82B2-7B91CFB89564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33A4195A-BF74-1E44-8FF9-C46F5C9481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 altLang="en-US" dirty="0"/>
              <a:t>Overloading Methods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93189" name="Rectangle 7">
            <a:hlinkClick r:id="rId3"/>
            <a:extLst>
              <a:ext uri="{FF2B5EF4-FFF2-40B4-BE49-F238E27FC236}">
                <a16:creationId xmlns:a16="http://schemas.microsoft.com/office/drawing/2014/main" id="{9DDCEAEE-0FBA-A345-9A98-3B4FFC6BD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1820" y="6018213"/>
            <a:ext cx="2755900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err="1"/>
              <a:t>TestMethodOverloading</a:t>
            </a:r>
            <a:endParaRPr lang="en-US" altLang="en-US" sz="20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EB6415F-9303-6448-B1BF-DD0706D8313C}"/>
              </a:ext>
            </a:extLst>
          </p:cNvPr>
          <p:cNvSpPr/>
          <p:nvPr/>
        </p:nvSpPr>
        <p:spPr>
          <a:xfrm>
            <a:off x="193830" y="1809750"/>
            <a:ext cx="852591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FD6"/>
                </a:solidFill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000FD6"/>
                </a:solidFill>
              </a:rPr>
              <a:t>static</a:t>
            </a:r>
            <a:r>
              <a:rPr lang="en-US" sz="1800" dirty="0"/>
              <a:t> </a:t>
            </a:r>
            <a:r>
              <a:rPr lang="en-US" sz="1800" b="1" dirty="0" err="1">
                <a:solidFill>
                  <a:srgbClr val="000FD6"/>
                </a:solidFill>
              </a:rPr>
              <a:t>int</a:t>
            </a:r>
            <a:r>
              <a:rPr lang="en-US" sz="1800" dirty="0"/>
              <a:t> max(</a:t>
            </a:r>
            <a:r>
              <a:rPr lang="en-US" sz="1800" b="1" dirty="0" err="1">
                <a:solidFill>
                  <a:srgbClr val="000FD6"/>
                </a:solidFill>
              </a:rPr>
              <a:t>int</a:t>
            </a:r>
            <a:r>
              <a:rPr lang="en-US" sz="1800" dirty="0"/>
              <a:t> num1, </a:t>
            </a:r>
            <a:r>
              <a:rPr lang="en-US" sz="1800" b="1" dirty="0" err="1">
                <a:solidFill>
                  <a:srgbClr val="000FD6"/>
                </a:solidFill>
              </a:rPr>
              <a:t>int</a:t>
            </a:r>
            <a:r>
              <a:rPr lang="en-US" sz="1800" dirty="0"/>
              <a:t> num2) { </a:t>
            </a:r>
          </a:p>
          <a:p>
            <a:r>
              <a:rPr lang="en-US" sz="1800" b="1" dirty="0">
                <a:solidFill>
                  <a:srgbClr val="000FD6"/>
                </a:solidFill>
              </a:rPr>
              <a:t>	if</a:t>
            </a:r>
            <a:r>
              <a:rPr lang="en-US" sz="1800" dirty="0"/>
              <a:t> (num1 &gt; num2) </a:t>
            </a:r>
          </a:p>
          <a:p>
            <a:r>
              <a:rPr lang="en-US" sz="1800" b="1" dirty="0">
                <a:solidFill>
                  <a:srgbClr val="000FD6"/>
                </a:solidFill>
              </a:rPr>
              <a:t>		return</a:t>
            </a:r>
            <a:r>
              <a:rPr lang="en-US" sz="1800" dirty="0"/>
              <a:t> num1; </a:t>
            </a:r>
          </a:p>
          <a:p>
            <a:r>
              <a:rPr lang="en-US" sz="1800" b="1" dirty="0">
                <a:solidFill>
                  <a:srgbClr val="000FD6"/>
                </a:solidFill>
              </a:rPr>
              <a:t>	else</a:t>
            </a:r>
            <a:r>
              <a:rPr lang="en-US" sz="1800" dirty="0"/>
              <a:t> </a:t>
            </a:r>
          </a:p>
          <a:p>
            <a:r>
              <a:rPr lang="en-US" sz="1800" b="1" dirty="0">
                <a:solidFill>
                  <a:srgbClr val="000FD6"/>
                </a:solidFill>
              </a:rPr>
              <a:t>		return</a:t>
            </a:r>
            <a:r>
              <a:rPr lang="en-US" sz="1800" dirty="0"/>
              <a:t> num2; </a:t>
            </a:r>
          </a:p>
          <a:p>
            <a:r>
              <a:rPr lang="en-US" sz="1800" dirty="0"/>
              <a:t>}</a:t>
            </a:r>
          </a:p>
          <a:p>
            <a:endParaRPr lang="en-US" sz="1800" b="1" dirty="0">
              <a:solidFill>
                <a:srgbClr val="000FD6"/>
              </a:solidFill>
            </a:endParaRPr>
          </a:p>
          <a:p>
            <a:r>
              <a:rPr lang="en-US" sz="1800" b="1" dirty="0">
                <a:solidFill>
                  <a:srgbClr val="000FD6"/>
                </a:solidFill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000FD6"/>
                </a:solidFill>
              </a:rPr>
              <a:t>static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000FD6"/>
                </a:solidFill>
              </a:rPr>
              <a:t>double</a:t>
            </a:r>
            <a:r>
              <a:rPr lang="en-US" sz="1800" dirty="0"/>
              <a:t> max(</a:t>
            </a:r>
            <a:r>
              <a:rPr lang="en-US" sz="1800" b="1" dirty="0">
                <a:solidFill>
                  <a:srgbClr val="000FD6"/>
                </a:solidFill>
              </a:rPr>
              <a:t>double</a:t>
            </a:r>
            <a:r>
              <a:rPr lang="en-US" sz="1800" dirty="0"/>
              <a:t> num1, </a:t>
            </a:r>
            <a:r>
              <a:rPr lang="en-US" sz="1800" b="1" dirty="0">
                <a:solidFill>
                  <a:srgbClr val="000FD6"/>
                </a:solidFill>
              </a:rPr>
              <a:t>double</a:t>
            </a:r>
            <a:r>
              <a:rPr lang="en-US" sz="1800" dirty="0"/>
              <a:t> num2) { </a:t>
            </a:r>
          </a:p>
          <a:p>
            <a:r>
              <a:rPr lang="en-US" sz="1800" b="1" dirty="0">
                <a:solidFill>
                  <a:srgbClr val="000FD6"/>
                </a:solidFill>
              </a:rPr>
              <a:t>	if</a:t>
            </a:r>
            <a:r>
              <a:rPr lang="en-US" sz="1800" dirty="0"/>
              <a:t> (num1 &gt; num2) </a:t>
            </a:r>
          </a:p>
          <a:p>
            <a:r>
              <a:rPr lang="en-US" sz="1800" b="1" dirty="0">
                <a:solidFill>
                  <a:srgbClr val="000FD6"/>
                </a:solidFill>
              </a:rPr>
              <a:t>		return</a:t>
            </a:r>
            <a:r>
              <a:rPr lang="en-US" sz="1800" dirty="0"/>
              <a:t> num1; </a:t>
            </a:r>
          </a:p>
          <a:p>
            <a:r>
              <a:rPr lang="en-US" sz="1800" b="1" dirty="0">
                <a:solidFill>
                  <a:srgbClr val="000FD6"/>
                </a:solidFill>
              </a:rPr>
              <a:t>	else</a:t>
            </a:r>
            <a:r>
              <a:rPr lang="en-US" sz="1800" dirty="0"/>
              <a:t> </a:t>
            </a:r>
          </a:p>
          <a:p>
            <a:r>
              <a:rPr lang="en-US" sz="1800" b="1" dirty="0">
                <a:solidFill>
                  <a:srgbClr val="000FD6"/>
                </a:solidFill>
              </a:rPr>
              <a:t>		return</a:t>
            </a:r>
            <a:r>
              <a:rPr lang="en-US" sz="1800" dirty="0"/>
              <a:t> num2; </a:t>
            </a:r>
          </a:p>
          <a:p>
            <a:r>
              <a:rPr lang="en-US" sz="1800" dirty="0"/>
              <a:t>}</a:t>
            </a:r>
          </a:p>
          <a:p>
            <a:endParaRPr lang="en-US" sz="1800" b="1" dirty="0">
              <a:solidFill>
                <a:srgbClr val="000FD6"/>
              </a:solidFill>
            </a:endParaRPr>
          </a:p>
          <a:p>
            <a:r>
              <a:rPr lang="en-US" sz="1800" b="1" dirty="0">
                <a:solidFill>
                  <a:srgbClr val="000FD6"/>
                </a:solidFill>
              </a:rPr>
              <a:t>public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000FD6"/>
                </a:solidFill>
              </a:rPr>
              <a:t>static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000FD6"/>
                </a:solidFill>
              </a:rPr>
              <a:t>double</a:t>
            </a:r>
            <a:r>
              <a:rPr lang="en-US" sz="1800" dirty="0"/>
              <a:t> max(</a:t>
            </a:r>
            <a:r>
              <a:rPr lang="en-US" sz="1800" b="1" dirty="0">
                <a:solidFill>
                  <a:srgbClr val="000FD6"/>
                </a:solidFill>
              </a:rPr>
              <a:t>double</a:t>
            </a:r>
            <a:r>
              <a:rPr lang="en-US" sz="1800" dirty="0"/>
              <a:t> num1, </a:t>
            </a:r>
            <a:r>
              <a:rPr lang="en-US" sz="1800" b="1" dirty="0">
                <a:solidFill>
                  <a:srgbClr val="000FD6"/>
                </a:solidFill>
              </a:rPr>
              <a:t>double</a:t>
            </a:r>
            <a:r>
              <a:rPr lang="en-US" sz="1800" dirty="0"/>
              <a:t> num2, </a:t>
            </a:r>
            <a:r>
              <a:rPr lang="en-US" sz="1800" b="1" dirty="0">
                <a:solidFill>
                  <a:srgbClr val="000FD6"/>
                </a:solidFill>
              </a:rPr>
              <a:t>double</a:t>
            </a:r>
            <a:r>
              <a:rPr lang="en-US" sz="1800" dirty="0"/>
              <a:t> num3) { </a:t>
            </a:r>
          </a:p>
          <a:p>
            <a:r>
              <a:rPr lang="en-US" sz="1800" b="1" dirty="0">
                <a:solidFill>
                  <a:srgbClr val="000FD6"/>
                </a:solidFill>
              </a:rPr>
              <a:t>	return</a:t>
            </a:r>
            <a:r>
              <a:rPr lang="en-US" sz="1800" dirty="0"/>
              <a:t> max(max(num1, num2), num3); </a:t>
            </a:r>
          </a:p>
          <a:p>
            <a:r>
              <a:rPr lang="en-US" sz="1800" dirty="0"/>
              <a:t>}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F3D5C5-DC71-7C4D-84C1-EF74A9EDC1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830" y="1022350"/>
            <a:ext cx="8823890" cy="68869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Number Placeholder 4">
            <a:extLst>
              <a:ext uri="{FF2B5EF4-FFF2-40B4-BE49-F238E27FC236}">
                <a16:creationId xmlns:a16="http://schemas.microsoft.com/office/drawing/2014/main" id="{C682220E-5F19-554A-BBB9-F434EC2D4D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7B7E2CA-EEAF-BF48-B437-0CDA517859E8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1B40CC33-B1B9-074B-A5B3-FCEBE2DA73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en-US" altLang="en-US" dirty="0"/>
              <a:t>Ambiguous Invocation: Error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51A6DD4F-BF59-CC4B-9B9D-8BB5241ACA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7924800" cy="57912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public class </a:t>
            </a:r>
            <a:r>
              <a:rPr lang="en-US" sz="18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AmbiguousOverloading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{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public static void main(String[] </a:t>
            </a:r>
            <a:r>
              <a:rPr lang="en-US" sz="18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args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) {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18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(max(1, 2));  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 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public static double max(</a:t>
            </a:r>
            <a:r>
              <a:rPr lang="en-US" sz="18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num1, double num2) { 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if (num1 &gt; num2)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  return num1;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else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  return num2;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public static double max(double num1, </a:t>
            </a:r>
            <a:r>
              <a:rPr lang="en-US" sz="18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num2) {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if (num1 &gt; num2)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  return num1;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else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  return num2;     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Number Placeholder 4">
            <a:extLst>
              <a:ext uri="{FF2B5EF4-FFF2-40B4-BE49-F238E27FC236}">
                <a16:creationId xmlns:a16="http://schemas.microsoft.com/office/drawing/2014/main" id="{891E8266-0BC6-7543-91F8-C43EC30916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7EDE95-8AC0-C643-BF1A-15C60FD904DA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F37E25BA-0710-7345-8785-2BD0C0AFC6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 altLang="en-US"/>
              <a:t>Scope of Local Variables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F29DEFA9-897D-144C-8CC3-FED8F6DF6D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/>
              <a:t>A local variable: a variable defined inside a method.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/>
              <a:t>Scope: the part of the program where the variable can be referenced.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 dirty="0">
                <a:cs typeface="Times New Roman" panose="02020603050405020304" pitchFamily="18" charset="0"/>
              </a:rPr>
              <a:t>The scope of a local variable starts from its declaration and continues to the end of the block that contains the variable. A local variable must be declared before it can be used.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800" dirty="0">
                <a:cs typeface="Times New Roman" panose="02020603050405020304" pitchFamily="18" charset="0"/>
              </a:rPr>
              <a:t>You can declare a local variable with the same name multiple times in different non-nesting blocks in a method, but you cannot declare a local variable twice in nested blocks.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Number Placeholder 4">
            <a:extLst>
              <a:ext uri="{FF2B5EF4-FFF2-40B4-BE49-F238E27FC236}">
                <a16:creationId xmlns:a16="http://schemas.microsoft.com/office/drawing/2014/main" id="{4933D423-D7D0-6348-B045-204FA379BD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F7FEA83-4DCB-4C43-955A-BD34B4AA979C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F9DA0DE3-FADA-E041-AB35-9C9DC81C6F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 altLang="en-US"/>
              <a:t>Scope of Local Variables, cont.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5476" name="Rectangle 6">
            <a:extLst>
              <a:ext uri="{FF2B5EF4-FFF2-40B4-BE49-F238E27FC236}">
                <a16:creationId xmlns:a16="http://schemas.microsoft.com/office/drawing/2014/main" id="{E275E4A7-584D-5146-97B6-ADE80893A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05477" name="Rectangle 8">
            <a:extLst>
              <a:ext uri="{FF2B5EF4-FFF2-40B4-BE49-F238E27FC236}">
                <a16:creationId xmlns:a16="http://schemas.microsoft.com/office/drawing/2014/main" id="{41086C2E-1468-EA48-865B-E6332BD88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88" y="2457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105478" name="Object 7">
            <a:extLst>
              <a:ext uri="{FF2B5EF4-FFF2-40B4-BE49-F238E27FC236}">
                <a16:creationId xmlns:a16="http://schemas.microsoft.com/office/drawing/2014/main" id="{80623B19-06F6-8C46-97C9-CADA8341EC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" y="2057400"/>
          <a:ext cx="8915400" cy="364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5" name="Picture" r:id="rId4" imgW="28486100" imgH="11645900" progId="Word.Picture.8">
                  <p:embed/>
                </p:oleObj>
              </mc:Choice>
              <mc:Fallback>
                <p:oleObj name="Picture" r:id="rId4" imgW="28486100" imgH="11645900" progId="Word.Picture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057400"/>
                        <a:ext cx="8915400" cy="364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Number Placeholder 4">
            <a:extLst>
              <a:ext uri="{FF2B5EF4-FFF2-40B4-BE49-F238E27FC236}">
                <a16:creationId xmlns:a16="http://schemas.microsoft.com/office/drawing/2014/main" id="{3DDADE7E-29E8-4F4C-8B46-A3CBBFB108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80AB5F3-32B7-6F4D-99EC-C6E27C97FC70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107523" name="Rectangle 2">
            <a:extLst>
              <a:ext uri="{FF2B5EF4-FFF2-40B4-BE49-F238E27FC236}">
                <a16:creationId xmlns:a16="http://schemas.microsoft.com/office/drawing/2014/main" id="{90302F69-7B50-5340-89C7-1753DB9C7A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en-US" altLang="en-US"/>
              <a:t>Scope of Local Variables, cont.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31C6D1EB-F907-A24D-A235-574F4E35B9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620000" cy="55626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// Fine with no errors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public static void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correctMethod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() {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x = 1;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y = 1;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//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is declared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for (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= 1;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&lt; 10;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++) {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x +=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//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is declared again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for (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= 1;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&lt; 10;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++) {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y +=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Number Placeholder 4">
            <a:extLst>
              <a:ext uri="{FF2B5EF4-FFF2-40B4-BE49-F238E27FC236}">
                <a16:creationId xmlns:a16="http://schemas.microsoft.com/office/drawing/2014/main" id="{CFA88CB6-8BD2-E64A-85FB-2EFCB2BA43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EF6D230-274C-FA47-BB1D-C969248372C2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109571" name="Rectangle 2">
            <a:extLst>
              <a:ext uri="{FF2B5EF4-FFF2-40B4-BE49-F238E27FC236}">
                <a16:creationId xmlns:a16="http://schemas.microsoft.com/office/drawing/2014/main" id="{403F1C2E-7BFD-B941-BE28-96F52912F9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en-US" altLang="en-US"/>
              <a:t>Scope of Local Variables, cont.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170E4A73-88F8-2B4D-A65B-49E633948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143000"/>
            <a:ext cx="7848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// With errors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public static void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incorrectMethod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() {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x = 1;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y = 1;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for (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= 1;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&lt; 10;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++) {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x = 0;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x +=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Number Placeholder 4">
            <a:extLst>
              <a:ext uri="{FF2B5EF4-FFF2-40B4-BE49-F238E27FC236}">
                <a16:creationId xmlns:a16="http://schemas.microsoft.com/office/drawing/2014/main" id="{F0EE2DAB-749F-6E4B-8D3C-0027841474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2E959E1-F2BE-B14A-8C78-DE93FC473215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1B86D33F-D8D1-0147-88FF-F31CD3F9BA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 altLang="en-US"/>
              <a:t>Method Abstraction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D81D0D5B-D4FA-454B-B3F1-557B380C94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16002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/>
              <a:t>You can think of the method body as a black box that contains the detailed implementation for the method.</a:t>
            </a:r>
          </a:p>
        </p:txBody>
      </p:sp>
      <p:sp>
        <p:nvSpPr>
          <p:cNvPr id="111621" name="Rectangle 8">
            <a:extLst>
              <a:ext uri="{FF2B5EF4-FFF2-40B4-BE49-F238E27FC236}">
                <a16:creationId xmlns:a16="http://schemas.microsoft.com/office/drawing/2014/main" id="{1E326455-008A-7548-87F1-501872C8B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8925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111622" name="Object 7">
            <a:extLst>
              <a:ext uri="{FF2B5EF4-FFF2-40B4-BE49-F238E27FC236}">
                <a16:creationId xmlns:a16="http://schemas.microsoft.com/office/drawing/2014/main" id="{C5DCD334-6A18-6940-B13E-7DE2201F65F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750" y="2968625"/>
          <a:ext cx="8153400" cy="334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49" name="Picture" r:id="rId4" imgW="20955000" imgH="8572500" progId="Word.Picture.8">
                  <p:embed/>
                </p:oleObj>
              </mc:Choice>
              <mc:Fallback>
                <p:oleObj name="Picture" r:id="rId4" imgW="20955000" imgH="8572500" progId="Word.Picture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968625"/>
                        <a:ext cx="8153400" cy="334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Number Placeholder 4">
            <a:extLst>
              <a:ext uri="{FF2B5EF4-FFF2-40B4-BE49-F238E27FC236}">
                <a16:creationId xmlns:a16="http://schemas.microsoft.com/office/drawing/2014/main" id="{EBA9B258-6A54-B642-A5A5-FA2D3C60A8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83F90D-8388-8C47-9509-0BA17AFA2F6D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123907" name="Rectangle 2">
            <a:extLst>
              <a:ext uri="{FF2B5EF4-FFF2-40B4-BE49-F238E27FC236}">
                <a16:creationId xmlns:a16="http://schemas.microsoft.com/office/drawing/2014/main" id="{1AB33711-F42E-E145-AB54-6B27B708B0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Case Study: Generating Random Characters</a:t>
            </a:r>
            <a:r>
              <a:rPr lang="en-US" altLang="en-US"/>
              <a:t>, cont.</a:t>
            </a:r>
          </a:p>
        </p:txBody>
      </p:sp>
      <p:sp>
        <p:nvSpPr>
          <p:cNvPr id="123908" name="Rectangle 3">
            <a:extLst>
              <a:ext uri="{FF2B5EF4-FFF2-40B4-BE49-F238E27FC236}">
                <a16:creationId xmlns:a16="http://schemas.microsoft.com/office/drawing/2014/main" id="{06EE2ABB-2CDD-4646-8CF1-560806CB2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7244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2800">
                <a:cs typeface="Courier New" panose="02070309020205020404" pitchFamily="49" charset="0"/>
              </a:rPr>
              <a:t>To generalize the foregoing discussion, a random character between any two characters ch1 and ch2 with ch1 &lt; ch2 can be generated as follows:</a:t>
            </a:r>
          </a:p>
          <a:p>
            <a:pPr marL="0" indent="0">
              <a:buFont typeface="Monotype Sorts" pitchFamily="2" charset="2"/>
              <a:buNone/>
            </a:pPr>
            <a:endParaRPr lang="en-US" altLang="en-US" sz="2800">
              <a:cs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en-US" altLang="en-US" sz="2400">
                <a:cs typeface="Courier New" panose="02070309020205020404" pitchFamily="49" charset="0"/>
              </a:rPr>
              <a:t>(char)(ch1 + Math.random() * (ch2 – ch1 + 1))</a:t>
            </a:r>
            <a:endParaRPr lang="en-US" altLang="en-US" sz="2400">
              <a:cs typeface="Times New Roman" panose="02020603050405020304" pitchFamily="18" charset="0"/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 sz="2800">
                <a:cs typeface="Courier New" panose="02070309020205020404" pitchFamily="49" charset="0"/>
              </a:rPr>
              <a:t> 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Number Placeholder 4">
            <a:extLst>
              <a:ext uri="{FF2B5EF4-FFF2-40B4-BE49-F238E27FC236}">
                <a16:creationId xmlns:a16="http://schemas.microsoft.com/office/drawing/2014/main" id="{C20424CB-C461-7F43-A9A9-F64532F158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48331EA-D61A-AF41-9A2D-78A2A8558A0C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125955" name="Rectangle 2">
            <a:extLst>
              <a:ext uri="{FF2B5EF4-FFF2-40B4-BE49-F238E27FC236}">
                <a16:creationId xmlns:a16="http://schemas.microsoft.com/office/drawing/2014/main" id="{9F2D812C-BDD1-764B-B323-7963E9BD84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609600"/>
          </a:xfrm>
        </p:spPr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The RandomCharacter Class</a:t>
            </a:r>
            <a:endParaRPr lang="en-US" altLang="en-US"/>
          </a:p>
        </p:txBody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22912348-456B-9F43-B16D-A183C432F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5842000" cy="56388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// RandomCharacter.java: Generate random characters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RandomCharacter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{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/** Generate a random character between ch1 and ch2 */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public static char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getRandomCharacter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(char ch1, char ch2) {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  return (char)(ch1 +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Math.random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() * (ch2 - ch1 + 1));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cs typeface="Courier New" pitchFamily="49" charset="0"/>
              </a:rPr>
              <a:t> 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/** Generate a random lowercase letter */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public static char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getRandomLowerCaseLetter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() {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getRandomCharacter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('a', 'z');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cs typeface="Courier New" pitchFamily="49" charset="0"/>
              </a:rPr>
              <a:t> 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/** Generate a random uppercase letter */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public static char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getRandomUpperCaseLetter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() {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getRandomCharacter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('A', 'Z');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cs typeface="Courier New" pitchFamily="49" charset="0"/>
              </a:rPr>
              <a:t> 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/** Generate a random digit character */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public static char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getRandomDigitCharacter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() {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getRandomCharacter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('0', '9');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cs typeface="Courier New" pitchFamily="49" charset="0"/>
              </a:rPr>
              <a:t> 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/** Generate a random character */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public static char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getRandomCharacter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() {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getRandomCharacter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('\u0000', '\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uFFFF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');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chemeClr val="accent4"/>
              </a:solidFill>
              <a:cs typeface="Courier New" pitchFamily="49" charset="0"/>
            </a:endParaRPr>
          </a:p>
        </p:txBody>
      </p:sp>
      <p:sp>
        <p:nvSpPr>
          <p:cNvPr id="125957" name="Rectangle 10">
            <a:hlinkClick r:id="rId3"/>
            <a:extLst>
              <a:ext uri="{FF2B5EF4-FFF2-40B4-BE49-F238E27FC236}">
                <a16:creationId xmlns:a16="http://schemas.microsoft.com/office/drawing/2014/main" id="{728D18D0-56AF-7844-986E-0FDFE08AC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4850" y="4926013"/>
            <a:ext cx="2755900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TestRandomCharacter</a:t>
            </a:r>
          </a:p>
        </p:txBody>
      </p:sp>
      <p:sp>
        <p:nvSpPr>
          <p:cNvPr id="125958" name="AutoShape 10">
            <a:hlinkClick r:id="rId4" action="ppaction://program" highlightClick="1"/>
            <a:extLst>
              <a:ext uri="{FF2B5EF4-FFF2-40B4-BE49-F238E27FC236}">
                <a16:creationId xmlns:a16="http://schemas.microsoft.com/office/drawing/2014/main" id="{EA1876FC-3111-A846-8DFB-78D46C1B4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0725" y="5426075"/>
            <a:ext cx="700088" cy="381000"/>
          </a:xfrm>
          <a:prstGeom prst="actionButtonBlank">
            <a:avLst/>
          </a:prstGeom>
          <a:solidFill>
            <a:srgbClr val="38A1BA"/>
          </a:solidFill>
          <a:ln>
            <a:noFill/>
          </a:ln>
          <a:effectLst>
            <a:prstShdw prst="shdw17" dist="17961" dir="2700000">
              <a:srgbClr val="226170"/>
            </a:prstShdw>
          </a:effectLst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Book Antiqua" panose="02040602050305030304" pitchFamily="18" charset="0"/>
              </a:rPr>
              <a:t>Run</a:t>
            </a:r>
            <a:endParaRPr lang="en-US" altLang="en-US" sz="1800"/>
          </a:p>
        </p:txBody>
      </p:sp>
      <p:sp>
        <p:nvSpPr>
          <p:cNvPr id="125959" name="Rectangle 12">
            <a:hlinkClick r:id="rId5"/>
            <a:extLst>
              <a:ext uri="{FF2B5EF4-FFF2-40B4-BE49-F238E27FC236}">
                <a16:creationId xmlns:a16="http://schemas.microsoft.com/office/drawing/2014/main" id="{1ADABC0C-9109-F644-88A9-12BB71D91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4850" y="4427538"/>
            <a:ext cx="2755900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RandomCharacter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Number Placeholder 4">
            <a:extLst>
              <a:ext uri="{FF2B5EF4-FFF2-40B4-BE49-F238E27FC236}">
                <a16:creationId xmlns:a16="http://schemas.microsoft.com/office/drawing/2014/main" id="{444C730A-AD63-F246-AF59-E64A0958C1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A16E4AE-5329-3B42-AE98-563D0E90A130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/>
          </a:p>
        </p:txBody>
      </p:sp>
      <p:sp>
        <p:nvSpPr>
          <p:cNvPr id="130051" name="Rectangle 2">
            <a:extLst>
              <a:ext uri="{FF2B5EF4-FFF2-40B4-BE49-F238E27FC236}">
                <a16:creationId xmlns:a16="http://schemas.microsoft.com/office/drawing/2014/main" id="{7D431EB5-9C73-584E-8260-A0D662D192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590550"/>
          </a:xfrm>
        </p:spPr>
        <p:txBody>
          <a:bodyPr/>
          <a:lstStyle/>
          <a:p>
            <a:r>
              <a:rPr lang="en-US" altLang="en-US" sz="4000">
                <a:cs typeface="Courier New" panose="02070309020205020404" pitchFamily="49" charset="0"/>
              </a:rPr>
              <a:t>PrintCalender Case Study</a:t>
            </a:r>
            <a:r>
              <a:rPr lang="en-US" altLang="en-US"/>
              <a:t> </a:t>
            </a:r>
          </a:p>
        </p:txBody>
      </p:sp>
      <p:sp>
        <p:nvSpPr>
          <p:cNvPr id="130052" name="Rectangle 3">
            <a:extLst>
              <a:ext uri="{FF2B5EF4-FFF2-40B4-BE49-F238E27FC236}">
                <a16:creationId xmlns:a16="http://schemas.microsoft.com/office/drawing/2014/main" id="{BB5F2543-2189-DF40-867A-71ED6C2E70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9144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>
                <a:cs typeface="Courier New" panose="02070309020205020404" pitchFamily="49" charset="0"/>
              </a:rPr>
              <a:t>Let us use the PrintCalendar example to demonstrate the stepwise refinement approach. </a:t>
            </a:r>
          </a:p>
        </p:txBody>
      </p:sp>
      <p:sp>
        <p:nvSpPr>
          <p:cNvPr id="130053" name="Rectangle 7">
            <a:extLst>
              <a:ext uri="{FF2B5EF4-FFF2-40B4-BE49-F238E27FC236}">
                <a16:creationId xmlns:a16="http://schemas.microsoft.com/office/drawing/2014/main" id="{178C73AF-3CE6-3244-8442-B90F692C0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7538" y="2852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30054" name="Rectangle 9">
            <a:extLst>
              <a:ext uri="{FF2B5EF4-FFF2-40B4-BE49-F238E27FC236}">
                <a16:creationId xmlns:a16="http://schemas.microsoft.com/office/drawing/2014/main" id="{7C62E7D0-DF0D-824B-A706-8C29EBC4A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515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30055" name="Rectangle 11">
            <a:extLst>
              <a:ext uri="{FF2B5EF4-FFF2-40B4-BE49-F238E27FC236}">
                <a16:creationId xmlns:a16="http://schemas.microsoft.com/office/drawing/2014/main" id="{0B324259-CB62-D746-AD92-1705E4179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7550" y="2519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pic>
        <p:nvPicPr>
          <p:cNvPr id="130056" name="Picture 12">
            <a:extLst>
              <a:ext uri="{FF2B5EF4-FFF2-40B4-BE49-F238E27FC236}">
                <a16:creationId xmlns:a16="http://schemas.microsoft.com/office/drawing/2014/main" id="{7FD8E8F9-F143-F34A-A354-8C948CC2B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200" y="2546350"/>
            <a:ext cx="3825875" cy="240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0057" name="Rectangle 11">
            <a:hlinkClick r:id="rId4"/>
            <a:extLst>
              <a:ext uri="{FF2B5EF4-FFF2-40B4-BE49-F238E27FC236}">
                <a16:creationId xmlns:a16="http://schemas.microsoft.com/office/drawing/2014/main" id="{9071D562-D805-5643-866C-49C7FD400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4088" y="5694363"/>
            <a:ext cx="1822450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err="1"/>
              <a:t>PrintCalendar</a:t>
            </a:r>
            <a:endParaRPr lang="en-US" altLang="en-US" sz="2000" dirty="0"/>
          </a:p>
        </p:txBody>
      </p:sp>
      <p:sp>
        <p:nvSpPr>
          <p:cNvPr id="130058" name="AutoShape 10">
            <a:hlinkClick r:id="rId5" action="ppaction://program" highlightClick="1"/>
            <a:extLst>
              <a:ext uri="{FF2B5EF4-FFF2-40B4-BE49-F238E27FC236}">
                <a16:creationId xmlns:a16="http://schemas.microsoft.com/office/drawing/2014/main" id="{C7314416-CA82-C747-BD4D-07866D7D7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3063" y="5694363"/>
            <a:ext cx="698500" cy="381000"/>
          </a:xfrm>
          <a:prstGeom prst="actionButtonBlank">
            <a:avLst/>
          </a:prstGeom>
          <a:solidFill>
            <a:srgbClr val="38A1BA"/>
          </a:solidFill>
          <a:ln>
            <a:noFill/>
          </a:ln>
          <a:effectLst>
            <a:prstShdw prst="shdw17" dist="17961" dir="2700000">
              <a:srgbClr val="226170"/>
            </a:prstShdw>
          </a:effectLst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Book Antiqua" panose="02040602050305030304" pitchFamily="18" charset="0"/>
              </a:rPr>
              <a:t>Run</a:t>
            </a:r>
            <a:endParaRPr lang="en-US" altLang="en-US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>
            <a:extLst>
              <a:ext uri="{FF2B5EF4-FFF2-40B4-BE49-F238E27FC236}">
                <a16:creationId xmlns:a16="http://schemas.microsoft.com/office/drawing/2014/main" id="{F236A446-A155-F647-90D7-113160AF95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5638E38-B537-CC43-B574-A5B4AE77DE1D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E6280F2-8D3F-1E4F-ABFB-3BF571B899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3738" y="125413"/>
            <a:ext cx="7880350" cy="500062"/>
          </a:xfrm>
        </p:spPr>
        <p:txBody>
          <a:bodyPr/>
          <a:lstStyle/>
          <a:p>
            <a:r>
              <a:rPr lang="en-US" altLang="en-US" sz="4000"/>
              <a:t>Problem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31E026B7-02FF-4A43-859B-338EEBFAF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70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173" name="Rectangle 4">
            <a:extLst>
              <a:ext uri="{FF2B5EF4-FFF2-40B4-BE49-F238E27FC236}">
                <a16:creationId xmlns:a16="http://schemas.microsoft.com/office/drawing/2014/main" id="{9C5390ED-ACD9-DD48-A2FD-37B0DFFCE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87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174" name="Rectangle 5">
            <a:extLst>
              <a:ext uri="{FF2B5EF4-FFF2-40B4-BE49-F238E27FC236}">
                <a16:creationId xmlns:a16="http://schemas.microsoft.com/office/drawing/2014/main" id="{9C99517D-FC9D-974B-85EC-D7AE0B3DC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82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175" name="Text Box 6">
            <a:extLst>
              <a:ext uri="{FF2B5EF4-FFF2-40B4-BE49-F238E27FC236}">
                <a16:creationId xmlns:a16="http://schemas.microsoft.com/office/drawing/2014/main" id="{F41276CF-5B82-2045-B168-EC6D0354F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75" y="971550"/>
            <a:ext cx="887095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sum = 0;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for (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= 1;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&lt;= 10;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++)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 sum +=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;</a:t>
            </a:r>
          </a:p>
          <a:p>
            <a:pPr>
              <a:defRPr/>
            </a:pP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System.out.println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("Sum from 1 to 10 is " + sum);</a:t>
            </a:r>
          </a:p>
          <a:p>
            <a:pPr>
              <a:defRPr/>
            </a:pPr>
            <a:endParaRPr lang="en-US" sz="2200" b="1" dirty="0">
              <a:solidFill>
                <a:schemeClr val="accent4"/>
              </a:solidFill>
              <a:latin typeface="Courier New" pitchFamily="49" charset="0"/>
              <a:cs typeface="+mn-cs"/>
            </a:endParaRP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sum = 0;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for (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= 20;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&lt;= 30;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++)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 sum +=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;</a:t>
            </a:r>
          </a:p>
          <a:p>
            <a:pPr>
              <a:defRPr/>
            </a:pP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System.out.println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("Sum from 20 to 30 is " + sum);</a:t>
            </a:r>
          </a:p>
          <a:p>
            <a:pPr>
              <a:defRPr/>
            </a:pPr>
            <a:endParaRPr lang="en-US" sz="2200" b="1" dirty="0">
              <a:solidFill>
                <a:schemeClr val="accent4"/>
              </a:solidFill>
              <a:latin typeface="Courier New" pitchFamily="49" charset="0"/>
              <a:cs typeface="+mn-cs"/>
            </a:endParaRP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sum = 0;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for (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= 35;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&lt;= 45;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++)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 sum +=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;</a:t>
            </a:r>
          </a:p>
          <a:p>
            <a:pPr>
              <a:defRPr/>
            </a:pP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System.out.println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("Sum from 35 to 45 is " + sum);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Number Placeholder 4">
            <a:extLst>
              <a:ext uri="{FF2B5EF4-FFF2-40B4-BE49-F238E27FC236}">
                <a16:creationId xmlns:a16="http://schemas.microsoft.com/office/drawing/2014/main" id="{F9834A26-8102-3340-B525-A9C9797C88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963AE69-C4DA-134B-9D54-302A5BA1CCB7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/>
          </a:p>
        </p:txBody>
      </p:sp>
      <p:sp>
        <p:nvSpPr>
          <p:cNvPr id="144387" name="Rectangle 2">
            <a:extLst>
              <a:ext uri="{FF2B5EF4-FFF2-40B4-BE49-F238E27FC236}">
                <a16:creationId xmlns:a16="http://schemas.microsoft.com/office/drawing/2014/main" id="{1D4DC52C-30F4-9E4D-9CAB-08B41BA0BE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altLang="en-US"/>
              <a:t>Design Diagram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44388" name="Rectangle 3">
            <a:extLst>
              <a:ext uri="{FF2B5EF4-FFF2-40B4-BE49-F238E27FC236}">
                <a16:creationId xmlns:a16="http://schemas.microsoft.com/office/drawing/2014/main" id="{D59E87A2-14A7-A142-9135-C9B223435B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</p:txBody>
      </p:sp>
      <p:sp>
        <p:nvSpPr>
          <p:cNvPr id="144389" name="Rectangle 4">
            <a:extLst>
              <a:ext uri="{FF2B5EF4-FFF2-40B4-BE49-F238E27FC236}">
                <a16:creationId xmlns:a16="http://schemas.microsoft.com/office/drawing/2014/main" id="{547A3C46-D70D-0943-8162-46007A786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1700" y="20843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44390" name="Rectangle 5">
            <a:extLst>
              <a:ext uri="{FF2B5EF4-FFF2-40B4-BE49-F238E27FC236}">
                <a16:creationId xmlns:a16="http://schemas.microsoft.com/office/drawing/2014/main" id="{27C9728C-D282-354B-B510-45F9EC6CC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7475" y="2114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144391" name="Object 6">
            <a:extLst>
              <a:ext uri="{FF2B5EF4-FFF2-40B4-BE49-F238E27FC236}">
                <a16:creationId xmlns:a16="http://schemas.microsoft.com/office/drawing/2014/main" id="{4AF67AB7-320B-2442-BE42-D9D63EFD84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838" y="893763"/>
          <a:ext cx="7924800" cy="544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18" r:id="rId4" imgW="22974300" imgH="15773400" progId="Word.Picture.8">
                  <p:embed/>
                </p:oleObj>
              </mc:Choice>
              <mc:Fallback>
                <p:oleObj r:id="rId4" imgW="22974300" imgH="15773400" progId="Word.Pictur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8" y="893763"/>
                        <a:ext cx="7924800" cy="544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C3358-DFE8-734F-A3F1-E6823B6FD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761148-ADB6-5F47-A0AC-07C32F7647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DDB1177-6D3F-664B-BF3C-65E0786FD4D2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19DEAE-6ED0-4F4A-B7CF-C591C83C931D}"/>
              </a:ext>
            </a:extLst>
          </p:cNvPr>
          <p:cNvSpPr/>
          <p:nvPr/>
        </p:nvSpPr>
        <p:spPr>
          <a:xfrm>
            <a:off x="78616" y="1559491"/>
            <a:ext cx="89867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solidFill>
                  <a:srgbClr val="000FD6"/>
                </a:solidFill>
                <a:effectLst/>
              </a:rPr>
              <a:t>public</a:t>
            </a:r>
            <a:r>
              <a:rPr lang="en-US" dirty="0"/>
              <a:t> </a:t>
            </a:r>
            <a:r>
              <a:rPr lang="en-US" b="1" dirty="0">
                <a:solidFill>
                  <a:srgbClr val="000FD6"/>
                </a:solidFill>
                <a:effectLst/>
              </a:rPr>
              <a:t>static</a:t>
            </a:r>
            <a:r>
              <a:rPr lang="en-US" dirty="0"/>
              <a:t> </a:t>
            </a:r>
            <a:r>
              <a:rPr lang="en-US" b="1" dirty="0" err="1">
                <a:solidFill>
                  <a:srgbClr val="000FD6"/>
                </a:solidFill>
                <a:effectLst/>
              </a:rPr>
              <a:t>boolean</a:t>
            </a:r>
            <a:r>
              <a:rPr lang="en-US" dirty="0"/>
              <a:t> </a:t>
            </a:r>
            <a:r>
              <a:rPr lang="en-US" dirty="0" err="1"/>
              <a:t>isLeapYear</a:t>
            </a:r>
            <a:r>
              <a:rPr lang="en-US" dirty="0"/>
              <a:t>(</a:t>
            </a:r>
            <a:r>
              <a:rPr lang="en-US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dirty="0"/>
              <a:t> year) { </a:t>
            </a:r>
            <a:endParaRPr lang="ar-SA" dirty="0"/>
          </a:p>
          <a:p>
            <a:pPr algn="l"/>
            <a:r>
              <a:rPr lang="ar-SA" b="1" dirty="0">
                <a:solidFill>
                  <a:srgbClr val="000FD6"/>
                </a:solidFill>
                <a:effectLst/>
              </a:rPr>
              <a:t>	</a:t>
            </a:r>
            <a:r>
              <a:rPr lang="en-US" b="1" dirty="0">
                <a:solidFill>
                  <a:srgbClr val="000FD6"/>
                </a:solidFill>
                <a:effectLst/>
              </a:rPr>
              <a:t>return</a:t>
            </a:r>
            <a:r>
              <a:rPr lang="en-US" dirty="0"/>
              <a:t> year % </a:t>
            </a:r>
            <a:r>
              <a:rPr lang="en-US" dirty="0">
                <a:solidFill>
                  <a:srgbClr val="007D9F"/>
                </a:solidFill>
                <a:effectLst/>
              </a:rPr>
              <a:t>400</a:t>
            </a:r>
            <a:r>
              <a:rPr lang="en-US" dirty="0"/>
              <a:t> == </a:t>
            </a:r>
            <a:r>
              <a:rPr lang="en-US" dirty="0">
                <a:solidFill>
                  <a:srgbClr val="007D9F"/>
                </a:solidFill>
                <a:effectLst/>
              </a:rPr>
              <a:t>0</a:t>
            </a:r>
            <a:r>
              <a:rPr lang="en-US" dirty="0"/>
              <a:t> || (year % </a:t>
            </a:r>
            <a:r>
              <a:rPr lang="en-US" dirty="0">
                <a:solidFill>
                  <a:srgbClr val="007D9F"/>
                </a:solidFill>
                <a:effectLst/>
              </a:rPr>
              <a:t>4</a:t>
            </a:r>
            <a:r>
              <a:rPr lang="en-US" dirty="0"/>
              <a:t> == </a:t>
            </a:r>
            <a:r>
              <a:rPr lang="en-US" dirty="0">
                <a:solidFill>
                  <a:srgbClr val="007D9F"/>
                </a:solidFill>
                <a:effectLst/>
              </a:rPr>
              <a:t>0</a:t>
            </a:r>
            <a:r>
              <a:rPr lang="en-US" dirty="0"/>
              <a:t> &amp;&amp; year % </a:t>
            </a:r>
            <a:r>
              <a:rPr lang="en-US" dirty="0">
                <a:solidFill>
                  <a:srgbClr val="007D9F"/>
                </a:solidFill>
                <a:effectLst/>
              </a:rPr>
              <a:t>100</a:t>
            </a:r>
            <a:r>
              <a:rPr lang="en-US" dirty="0"/>
              <a:t> != </a:t>
            </a:r>
            <a:r>
              <a:rPr lang="en-US" dirty="0">
                <a:solidFill>
                  <a:srgbClr val="007D9F"/>
                </a:solidFill>
                <a:effectLst/>
              </a:rPr>
              <a:t>0</a:t>
            </a:r>
            <a:r>
              <a:rPr lang="en-US" dirty="0"/>
              <a:t>); </a:t>
            </a:r>
            <a:endParaRPr lang="ar-SA" dirty="0"/>
          </a:p>
          <a:p>
            <a:pPr algn="l"/>
            <a:r>
              <a:rPr lang="en-US" dirty="0"/>
              <a:t>}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2C56CF-F3D3-884F-93C1-C1CDF1AB7692}"/>
              </a:ext>
            </a:extLst>
          </p:cNvPr>
          <p:cNvSpPr/>
          <p:nvPr/>
        </p:nvSpPr>
        <p:spPr>
          <a:xfrm>
            <a:off x="78615" y="2890561"/>
            <a:ext cx="883314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FD6"/>
                </a:solidFill>
                <a:effectLst/>
              </a:rPr>
              <a:t>public</a:t>
            </a:r>
            <a:r>
              <a:rPr lang="en-US" dirty="0"/>
              <a:t> </a:t>
            </a:r>
            <a:r>
              <a:rPr lang="en-US" b="1" dirty="0">
                <a:solidFill>
                  <a:srgbClr val="000FD6"/>
                </a:solidFill>
                <a:effectLst/>
              </a:rPr>
              <a:t>static</a:t>
            </a:r>
            <a:r>
              <a:rPr lang="en-US" dirty="0"/>
              <a:t> </a:t>
            </a:r>
            <a:r>
              <a:rPr lang="en-US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dirty="0"/>
              <a:t> </a:t>
            </a:r>
            <a:r>
              <a:rPr lang="en-US" dirty="0" err="1"/>
              <a:t>getNumberOfDaysInMonth</a:t>
            </a:r>
            <a:r>
              <a:rPr lang="en-US" dirty="0"/>
              <a:t>(</a:t>
            </a:r>
            <a:r>
              <a:rPr lang="en-US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dirty="0"/>
              <a:t> year, </a:t>
            </a:r>
            <a:r>
              <a:rPr lang="en-US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dirty="0"/>
              <a:t> month) { </a:t>
            </a:r>
            <a:endParaRPr lang="ar-SA" dirty="0"/>
          </a:p>
          <a:p>
            <a:r>
              <a:rPr lang="ar-SA" b="1" dirty="0">
                <a:solidFill>
                  <a:srgbClr val="000FD6"/>
                </a:solidFill>
                <a:effectLst/>
              </a:rPr>
              <a:t>	</a:t>
            </a:r>
            <a:r>
              <a:rPr lang="en-US" b="1" dirty="0">
                <a:solidFill>
                  <a:srgbClr val="000FD6"/>
                </a:solidFill>
                <a:effectLst/>
              </a:rPr>
              <a:t>if</a:t>
            </a:r>
            <a:r>
              <a:rPr lang="en-US" dirty="0"/>
              <a:t> (month == </a:t>
            </a:r>
            <a:r>
              <a:rPr lang="en-US" dirty="0">
                <a:solidFill>
                  <a:srgbClr val="007D9F"/>
                </a:solidFill>
                <a:effectLst/>
              </a:rPr>
              <a:t>1</a:t>
            </a:r>
            <a:r>
              <a:rPr lang="en-US" dirty="0"/>
              <a:t> || month == </a:t>
            </a:r>
            <a:r>
              <a:rPr lang="en-US" dirty="0">
                <a:solidFill>
                  <a:srgbClr val="007D9F"/>
                </a:solidFill>
                <a:effectLst/>
              </a:rPr>
              <a:t>3</a:t>
            </a:r>
            <a:r>
              <a:rPr lang="en-US" dirty="0"/>
              <a:t> || month == </a:t>
            </a:r>
            <a:r>
              <a:rPr lang="en-US" dirty="0">
                <a:solidFill>
                  <a:srgbClr val="007D9F"/>
                </a:solidFill>
                <a:effectLst/>
              </a:rPr>
              <a:t>5</a:t>
            </a:r>
            <a:r>
              <a:rPr lang="en-US" dirty="0"/>
              <a:t> || month == </a:t>
            </a:r>
            <a:r>
              <a:rPr lang="en-US" dirty="0">
                <a:solidFill>
                  <a:srgbClr val="007D9F"/>
                </a:solidFill>
                <a:effectLst/>
              </a:rPr>
              <a:t>7</a:t>
            </a:r>
            <a:r>
              <a:rPr lang="en-US" dirty="0"/>
              <a:t> ||</a:t>
            </a:r>
            <a:endParaRPr lang="ar-SA" dirty="0"/>
          </a:p>
          <a:p>
            <a:r>
              <a:rPr lang="ar-SA" dirty="0"/>
              <a:t>	</a:t>
            </a:r>
            <a:r>
              <a:rPr lang="en-US" dirty="0"/>
              <a:t>month == </a:t>
            </a:r>
            <a:r>
              <a:rPr lang="en-US" dirty="0">
                <a:solidFill>
                  <a:srgbClr val="007D9F"/>
                </a:solidFill>
                <a:effectLst/>
              </a:rPr>
              <a:t>8</a:t>
            </a:r>
            <a:r>
              <a:rPr lang="en-US" dirty="0"/>
              <a:t> || month == </a:t>
            </a:r>
            <a:r>
              <a:rPr lang="en-US" dirty="0">
                <a:solidFill>
                  <a:srgbClr val="007D9F"/>
                </a:solidFill>
                <a:effectLst/>
              </a:rPr>
              <a:t>10</a:t>
            </a:r>
            <a:r>
              <a:rPr lang="en-US" dirty="0"/>
              <a:t> || month == </a:t>
            </a:r>
            <a:r>
              <a:rPr lang="en-US" dirty="0">
                <a:solidFill>
                  <a:srgbClr val="007D9F"/>
                </a:solidFill>
                <a:effectLst/>
              </a:rPr>
              <a:t>12</a:t>
            </a:r>
            <a:r>
              <a:rPr lang="en-US" dirty="0"/>
              <a:t>) </a:t>
            </a:r>
            <a:endParaRPr lang="ar-SA" dirty="0"/>
          </a:p>
          <a:p>
            <a:r>
              <a:rPr lang="ar-SA" b="1" dirty="0">
                <a:solidFill>
                  <a:srgbClr val="000FD6"/>
                </a:solidFill>
                <a:effectLst/>
              </a:rPr>
              <a:t>		</a:t>
            </a:r>
            <a:r>
              <a:rPr lang="en-US" b="1" dirty="0">
                <a:solidFill>
                  <a:srgbClr val="000FD6"/>
                </a:solidFill>
                <a:effectLst/>
              </a:rPr>
              <a:t>return</a:t>
            </a:r>
            <a:r>
              <a:rPr lang="en-US" dirty="0"/>
              <a:t> </a:t>
            </a:r>
            <a:r>
              <a:rPr lang="en-US" dirty="0">
                <a:solidFill>
                  <a:srgbClr val="007D9F"/>
                </a:solidFill>
                <a:effectLst/>
              </a:rPr>
              <a:t>31</a:t>
            </a:r>
            <a:r>
              <a:rPr lang="en-US" dirty="0"/>
              <a:t>; </a:t>
            </a:r>
            <a:endParaRPr lang="ar-SA" dirty="0"/>
          </a:p>
          <a:p>
            <a:r>
              <a:rPr lang="ar-SA" b="1" dirty="0">
                <a:solidFill>
                  <a:srgbClr val="000FD6"/>
                </a:solidFill>
                <a:effectLst/>
              </a:rPr>
              <a:t>	</a:t>
            </a:r>
            <a:r>
              <a:rPr lang="en-US" b="1" dirty="0">
                <a:solidFill>
                  <a:srgbClr val="000FD6"/>
                </a:solidFill>
                <a:effectLst/>
              </a:rPr>
              <a:t>if</a:t>
            </a:r>
            <a:r>
              <a:rPr lang="en-US" dirty="0"/>
              <a:t> (month == </a:t>
            </a:r>
            <a:r>
              <a:rPr lang="en-US" dirty="0">
                <a:solidFill>
                  <a:srgbClr val="007D9F"/>
                </a:solidFill>
                <a:effectLst/>
              </a:rPr>
              <a:t>4</a:t>
            </a:r>
            <a:r>
              <a:rPr lang="en-US" dirty="0"/>
              <a:t> || month == </a:t>
            </a:r>
            <a:r>
              <a:rPr lang="en-US" dirty="0">
                <a:solidFill>
                  <a:srgbClr val="007D9F"/>
                </a:solidFill>
                <a:effectLst/>
              </a:rPr>
              <a:t>6</a:t>
            </a:r>
            <a:r>
              <a:rPr lang="en-US" dirty="0"/>
              <a:t> || month == </a:t>
            </a:r>
            <a:r>
              <a:rPr lang="en-US" dirty="0">
                <a:solidFill>
                  <a:srgbClr val="007D9F"/>
                </a:solidFill>
                <a:effectLst/>
              </a:rPr>
              <a:t>9</a:t>
            </a:r>
            <a:r>
              <a:rPr lang="en-US" dirty="0"/>
              <a:t> || month == </a:t>
            </a:r>
            <a:r>
              <a:rPr lang="en-US" dirty="0">
                <a:solidFill>
                  <a:srgbClr val="007D9F"/>
                </a:solidFill>
                <a:effectLst/>
              </a:rPr>
              <a:t>11</a:t>
            </a:r>
            <a:r>
              <a:rPr lang="en-US" dirty="0"/>
              <a:t>)</a:t>
            </a:r>
            <a:endParaRPr lang="ar-SA" dirty="0"/>
          </a:p>
          <a:p>
            <a:r>
              <a:rPr lang="ar-SA" dirty="0"/>
              <a:t>		</a:t>
            </a:r>
            <a:r>
              <a:rPr lang="en-US" b="1" dirty="0">
                <a:solidFill>
                  <a:srgbClr val="000FD6"/>
                </a:solidFill>
                <a:effectLst/>
              </a:rPr>
              <a:t>return</a:t>
            </a:r>
            <a:r>
              <a:rPr lang="en-US" dirty="0"/>
              <a:t> </a:t>
            </a:r>
            <a:r>
              <a:rPr lang="en-US" dirty="0">
                <a:solidFill>
                  <a:srgbClr val="007D9F"/>
                </a:solidFill>
                <a:effectLst/>
              </a:rPr>
              <a:t>30</a:t>
            </a:r>
            <a:r>
              <a:rPr lang="en-US" dirty="0"/>
              <a:t>; </a:t>
            </a:r>
            <a:endParaRPr lang="ar-SA" dirty="0"/>
          </a:p>
          <a:p>
            <a:r>
              <a:rPr lang="ar-SA" b="1" dirty="0">
                <a:solidFill>
                  <a:srgbClr val="000FD6"/>
                </a:solidFill>
                <a:effectLst/>
              </a:rPr>
              <a:t>	</a:t>
            </a:r>
            <a:r>
              <a:rPr lang="en-US" b="1" dirty="0">
                <a:solidFill>
                  <a:srgbClr val="000FD6"/>
                </a:solidFill>
                <a:effectLst/>
              </a:rPr>
              <a:t>if</a:t>
            </a:r>
            <a:r>
              <a:rPr lang="en-US" dirty="0"/>
              <a:t> (month == </a:t>
            </a:r>
            <a:r>
              <a:rPr lang="en-US" dirty="0">
                <a:solidFill>
                  <a:srgbClr val="007D9F"/>
                </a:solidFill>
                <a:effectLst/>
              </a:rPr>
              <a:t>2</a:t>
            </a:r>
            <a:r>
              <a:rPr lang="en-US" dirty="0"/>
              <a:t>) </a:t>
            </a:r>
            <a:endParaRPr lang="ar-SA" dirty="0"/>
          </a:p>
          <a:p>
            <a:r>
              <a:rPr lang="ar-SA" b="1" dirty="0">
                <a:solidFill>
                  <a:srgbClr val="000FD6"/>
                </a:solidFill>
                <a:effectLst/>
              </a:rPr>
              <a:t>		</a:t>
            </a:r>
            <a:r>
              <a:rPr lang="en-US" b="1" dirty="0">
                <a:solidFill>
                  <a:srgbClr val="000FD6"/>
                </a:solidFill>
                <a:effectLst/>
              </a:rPr>
              <a:t>return</a:t>
            </a:r>
            <a:r>
              <a:rPr lang="en-US" dirty="0"/>
              <a:t> </a:t>
            </a:r>
            <a:r>
              <a:rPr lang="en-US" dirty="0" err="1"/>
              <a:t>isLeapYear</a:t>
            </a:r>
            <a:r>
              <a:rPr lang="en-US" dirty="0"/>
              <a:t>(year) ? </a:t>
            </a:r>
            <a:r>
              <a:rPr lang="en-US" dirty="0">
                <a:solidFill>
                  <a:srgbClr val="007D9F"/>
                </a:solidFill>
                <a:effectLst/>
              </a:rPr>
              <a:t>29</a:t>
            </a:r>
            <a:r>
              <a:rPr lang="en-US" dirty="0"/>
              <a:t> : </a:t>
            </a:r>
            <a:r>
              <a:rPr lang="en-US" dirty="0">
                <a:solidFill>
                  <a:srgbClr val="007D9F"/>
                </a:solidFill>
                <a:effectLst/>
              </a:rPr>
              <a:t>28</a:t>
            </a:r>
            <a:r>
              <a:rPr lang="en-US" dirty="0"/>
              <a:t>; </a:t>
            </a:r>
            <a:r>
              <a:rPr lang="en-US" b="1" dirty="0">
                <a:solidFill>
                  <a:srgbClr val="000FD6"/>
                </a:solidFill>
                <a:effectLst/>
              </a:rPr>
              <a:t>return</a:t>
            </a:r>
            <a:r>
              <a:rPr lang="en-US" dirty="0"/>
              <a:t> </a:t>
            </a:r>
            <a:r>
              <a:rPr lang="en-US" dirty="0">
                <a:solidFill>
                  <a:srgbClr val="007D9F"/>
                </a:solidFill>
                <a:effectLst/>
              </a:rPr>
              <a:t>0</a:t>
            </a:r>
            <a:r>
              <a:rPr lang="en-US" dirty="0"/>
              <a:t>;</a:t>
            </a:r>
            <a:endParaRPr lang="ar-SA" dirty="0"/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810147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26908-A853-0146-B250-DD17A3EC5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7664A3-A5C0-4B4C-94CB-0B75223B11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DDB1177-6D3F-664B-BF3C-65E0786FD4D2}" type="slidenum">
              <a:rPr lang="en-US" altLang="en-US" smtClean="0"/>
              <a:pPr>
                <a:defRPr/>
              </a:pPr>
              <a:t>32</a:t>
            </a:fld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6B7DD8-3AF9-974B-A9DC-72828D685321}"/>
              </a:ext>
            </a:extLst>
          </p:cNvPr>
          <p:cNvSpPr/>
          <p:nvPr/>
        </p:nvSpPr>
        <p:spPr>
          <a:xfrm>
            <a:off x="117019" y="1700775"/>
            <a:ext cx="871793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solidFill>
                  <a:srgbClr val="000FD6"/>
                </a:solidFill>
                <a:effectLst/>
              </a:rPr>
              <a:t>public</a:t>
            </a:r>
            <a:r>
              <a:rPr lang="en-US" dirty="0"/>
              <a:t> </a:t>
            </a:r>
            <a:r>
              <a:rPr lang="en-US" b="1" dirty="0">
                <a:solidFill>
                  <a:srgbClr val="000FD6"/>
                </a:solidFill>
                <a:effectLst/>
              </a:rPr>
              <a:t>static</a:t>
            </a:r>
            <a:r>
              <a:rPr lang="en-US" dirty="0"/>
              <a:t> </a:t>
            </a:r>
            <a:r>
              <a:rPr lang="en-US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dirty="0"/>
              <a:t> </a:t>
            </a:r>
            <a:r>
              <a:rPr lang="en-US" dirty="0" err="1"/>
              <a:t>getTotalNumberOfDays</a:t>
            </a:r>
            <a:r>
              <a:rPr lang="en-US" dirty="0"/>
              <a:t>(</a:t>
            </a:r>
            <a:r>
              <a:rPr lang="en-US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dirty="0"/>
              <a:t> year, </a:t>
            </a:r>
            <a:r>
              <a:rPr lang="en-US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dirty="0"/>
              <a:t> month) { </a:t>
            </a:r>
            <a:endParaRPr lang="ar-SA" dirty="0"/>
          </a:p>
          <a:p>
            <a:pPr algn="l"/>
            <a:r>
              <a:rPr lang="ar-SA" b="1" dirty="0">
                <a:solidFill>
                  <a:srgbClr val="000FD6"/>
                </a:solidFill>
                <a:effectLst/>
              </a:rPr>
              <a:t>	</a:t>
            </a:r>
            <a:r>
              <a:rPr lang="en-US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dirty="0"/>
              <a:t> total = </a:t>
            </a:r>
            <a:r>
              <a:rPr lang="en-US" dirty="0">
                <a:solidFill>
                  <a:srgbClr val="007D9F"/>
                </a:solidFill>
                <a:effectLst/>
              </a:rPr>
              <a:t>0</a:t>
            </a:r>
            <a:r>
              <a:rPr lang="en-US" dirty="0"/>
              <a:t>; </a:t>
            </a:r>
            <a:r>
              <a:rPr lang="en-US" dirty="0">
                <a:solidFill>
                  <a:srgbClr val="005500"/>
                </a:solidFill>
                <a:effectLst/>
              </a:rPr>
              <a:t>// Get the total days from 1800 to 1/1/year</a:t>
            </a:r>
            <a:r>
              <a:rPr lang="en-US" dirty="0"/>
              <a:t> </a:t>
            </a:r>
            <a:endParaRPr lang="ar-SA" dirty="0"/>
          </a:p>
          <a:p>
            <a:pPr algn="l"/>
            <a:endParaRPr lang="ar-SA" b="1" dirty="0">
              <a:solidFill>
                <a:srgbClr val="000FD6"/>
              </a:solidFill>
              <a:effectLst/>
            </a:endParaRPr>
          </a:p>
          <a:p>
            <a:pPr algn="l"/>
            <a:r>
              <a:rPr lang="ar-SA" b="1" dirty="0">
                <a:solidFill>
                  <a:srgbClr val="000FD6"/>
                </a:solidFill>
              </a:rPr>
              <a:t>	</a:t>
            </a:r>
            <a:r>
              <a:rPr lang="en-US" b="1" dirty="0">
                <a:solidFill>
                  <a:srgbClr val="000FD6"/>
                </a:solidFill>
                <a:effectLst/>
              </a:rPr>
              <a:t>for</a:t>
            </a:r>
            <a:r>
              <a:rPr lang="en-US" dirty="0"/>
              <a:t> (</a:t>
            </a:r>
            <a:r>
              <a:rPr lang="en-US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>
                <a:solidFill>
                  <a:srgbClr val="007D9F"/>
                </a:solidFill>
                <a:effectLst/>
              </a:rPr>
              <a:t>1800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 &lt; year; </a:t>
            </a:r>
            <a:r>
              <a:rPr lang="en-US" dirty="0" err="1"/>
              <a:t>i</a:t>
            </a:r>
            <a:r>
              <a:rPr lang="en-US" dirty="0"/>
              <a:t>++) </a:t>
            </a:r>
            <a:endParaRPr lang="ar-SA" dirty="0"/>
          </a:p>
          <a:p>
            <a:pPr algn="l"/>
            <a:r>
              <a:rPr lang="ar-SA" b="1" dirty="0">
                <a:solidFill>
                  <a:srgbClr val="000FD6"/>
                </a:solidFill>
                <a:effectLst/>
              </a:rPr>
              <a:t>		</a:t>
            </a:r>
            <a:r>
              <a:rPr lang="en-US" b="1" dirty="0">
                <a:solidFill>
                  <a:srgbClr val="000FD6"/>
                </a:solidFill>
                <a:effectLst/>
              </a:rPr>
              <a:t>if</a:t>
            </a:r>
            <a:r>
              <a:rPr lang="en-US" dirty="0"/>
              <a:t> (</a:t>
            </a:r>
            <a:r>
              <a:rPr lang="en-US" dirty="0" err="1"/>
              <a:t>isLeapYear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)) </a:t>
            </a:r>
            <a:endParaRPr lang="ar-SA" dirty="0"/>
          </a:p>
          <a:p>
            <a:pPr algn="l"/>
            <a:r>
              <a:rPr lang="ar-SA" dirty="0"/>
              <a:t>			</a:t>
            </a:r>
            <a:r>
              <a:rPr lang="en-US" dirty="0"/>
              <a:t>total = total + </a:t>
            </a:r>
            <a:r>
              <a:rPr lang="en-US" dirty="0">
                <a:solidFill>
                  <a:srgbClr val="007D9F"/>
                </a:solidFill>
                <a:effectLst/>
              </a:rPr>
              <a:t>366</a:t>
            </a:r>
            <a:r>
              <a:rPr lang="en-US" dirty="0"/>
              <a:t>; </a:t>
            </a:r>
            <a:endParaRPr lang="ar-SA" dirty="0"/>
          </a:p>
          <a:p>
            <a:pPr algn="l"/>
            <a:r>
              <a:rPr lang="ar-SA" b="1" dirty="0">
                <a:solidFill>
                  <a:srgbClr val="000FD6"/>
                </a:solidFill>
                <a:effectLst/>
              </a:rPr>
              <a:t>		</a:t>
            </a:r>
            <a:r>
              <a:rPr lang="en-US" b="1" dirty="0">
                <a:solidFill>
                  <a:srgbClr val="000FD6"/>
                </a:solidFill>
                <a:effectLst/>
              </a:rPr>
              <a:t>else</a:t>
            </a:r>
            <a:r>
              <a:rPr lang="en-US" dirty="0"/>
              <a:t> total = total + </a:t>
            </a:r>
            <a:r>
              <a:rPr lang="en-US" dirty="0">
                <a:solidFill>
                  <a:srgbClr val="007D9F"/>
                </a:solidFill>
                <a:effectLst/>
              </a:rPr>
              <a:t>365</a:t>
            </a:r>
            <a:r>
              <a:rPr lang="en-US" dirty="0"/>
              <a:t>; </a:t>
            </a:r>
            <a:endParaRPr lang="ar-SA" dirty="0"/>
          </a:p>
          <a:p>
            <a:pPr algn="l"/>
            <a:endParaRPr lang="ar-SA" dirty="0">
              <a:solidFill>
                <a:srgbClr val="005500"/>
              </a:solidFill>
              <a:effectLst/>
            </a:endParaRPr>
          </a:p>
          <a:p>
            <a:pPr algn="l"/>
            <a:r>
              <a:rPr lang="ar-SA" dirty="0">
                <a:solidFill>
                  <a:srgbClr val="005500"/>
                </a:solidFill>
              </a:rPr>
              <a:t>	</a:t>
            </a:r>
            <a:r>
              <a:rPr lang="en-US" dirty="0">
                <a:solidFill>
                  <a:srgbClr val="005500"/>
                </a:solidFill>
                <a:effectLst/>
              </a:rPr>
              <a:t>// Add days from Jan to the month prior to the calendar month</a:t>
            </a:r>
            <a:r>
              <a:rPr lang="en-US" dirty="0"/>
              <a:t> </a:t>
            </a:r>
            <a:r>
              <a:rPr lang="ar-SA" dirty="0"/>
              <a:t>	</a:t>
            </a:r>
            <a:r>
              <a:rPr lang="en-US" b="1" dirty="0">
                <a:solidFill>
                  <a:srgbClr val="000FD6"/>
                </a:solidFill>
                <a:effectLst/>
              </a:rPr>
              <a:t>for</a:t>
            </a:r>
            <a:r>
              <a:rPr lang="en-US" dirty="0"/>
              <a:t> (</a:t>
            </a:r>
            <a:r>
              <a:rPr lang="en-US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>
                <a:solidFill>
                  <a:srgbClr val="007D9F"/>
                </a:solidFill>
                <a:effectLst/>
              </a:rPr>
              <a:t>1</a:t>
            </a:r>
            <a:r>
              <a:rPr lang="en-US" dirty="0"/>
              <a:t>; </a:t>
            </a:r>
            <a:r>
              <a:rPr lang="en-US" dirty="0" err="1"/>
              <a:t>i</a:t>
            </a:r>
            <a:r>
              <a:rPr lang="en-US" dirty="0"/>
              <a:t> &lt; month; </a:t>
            </a:r>
            <a:r>
              <a:rPr lang="en-US" dirty="0" err="1"/>
              <a:t>i</a:t>
            </a:r>
            <a:r>
              <a:rPr lang="en-US" dirty="0"/>
              <a:t>++) </a:t>
            </a:r>
            <a:endParaRPr lang="ar-SA" dirty="0"/>
          </a:p>
          <a:p>
            <a:pPr algn="l"/>
            <a:r>
              <a:rPr lang="ar-SA" dirty="0"/>
              <a:t>		</a:t>
            </a:r>
            <a:r>
              <a:rPr lang="en-US" dirty="0"/>
              <a:t>total = total + </a:t>
            </a:r>
            <a:r>
              <a:rPr lang="en-US" dirty="0" err="1"/>
              <a:t>getNumberOfDaysInMonth</a:t>
            </a:r>
            <a:r>
              <a:rPr lang="en-US" dirty="0"/>
              <a:t>(year, </a:t>
            </a:r>
            <a:r>
              <a:rPr lang="en-US" dirty="0" err="1"/>
              <a:t>i</a:t>
            </a:r>
            <a:r>
              <a:rPr lang="en-US" dirty="0"/>
              <a:t>);</a:t>
            </a:r>
            <a:endParaRPr lang="ar-SA" dirty="0"/>
          </a:p>
          <a:p>
            <a:pPr algn="l"/>
            <a:r>
              <a:rPr lang="ar-SA" dirty="0"/>
              <a:t>	</a:t>
            </a:r>
            <a:r>
              <a:rPr lang="en-US" b="1" dirty="0">
                <a:solidFill>
                  <a:srgbClr val="000FD6"/>
                </a:solidFill>
                <a:effectLst/>
              </a:rPr>
              <a:t>return</a:t>
            </a:r>
            <a:r>
              <a:rPr lang="en-US" dirty="0"/>
              <a:t> total; </a:t>
            </a:r>
            <a:endParaRPr lang="ar-SA" dirty="0"/>
          </a:p>
          <a:p>
            <a:pPr algn="l"/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048692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B39F0-3E70-5145-9E40-5811646C4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5520F1-585B-F547-84BF-D34E34C5B0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DDB1177-6D3F-664B-BF3C-65E0786FD4D2}" type="slidenum">
              <a:rPr lang="en-US" altLang="en-US" smtClean="0"/>
              <a:pPr>
                <a:defRPr/>
              </a:pPr>
              <a:t>33</a:t>
            </a:fld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4F7C35-248A-B24F-9325-D5144FEC3362}"/>
              </a:ext>
            </a:extLst>
          </p:cNvPr>
          <p:cNvSpPr/>
          <p:nvPr/>
        </p:nvSpPr>
        <p:spPr>
          <a:xfrm>
            <a:off x="0" y="1437965"/>
            <a:ext cx="88733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solidFill>
                  <a:srgbClr val="000FD6"/>
                </a:solidFill>
                <a:effectLst/>
              </a:rPr>
              <a:t>public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static</a:t>
            </a:r>
            <a:r>
              <a:rPr lang="en-US" sz="2000" dirty="0"/>
              <a:t> </a:t>
            </a:r>
            <a:r>
              <a:rPr lang="en-US" sz="2000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sz="2000" dirty="0"/>
              <a:t> </a:t>
            </a:r>
            <a:r>
              <a:rPr lang="en-US" sz="2000" dirty="0" err="1"/>
              <a:t>getStartDay</a:t>
            </a:r>
            <a:r>
              <a:rPr lang="en-US" sz="2000" dirty="0"/>
              <a:t>(</a:t>
            </a:r>
            <a:r>
              <a:rPr lang="en-US" sz="2000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sz="2000" dirty="0"/>
              <a:t> year, </a:t>
            </a:r>
            <a:r>
              <a:rPr lang="en-US" sz="2000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sz="2000" dirty="0"/>
              <a:t> month) {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final</a:t>
            </a:r>
            <a:r>
              <a:rPr lang="en-US" sz="2000" dirty="0"/>
              <a:t> </a:t>
            </a:r>
            <a:r>
              <a:rPr lang="en-US" sz="2000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sz="2000" dirty="0"/>
              <a:t> START_DAY_FOR_JAN_1_1800 = </a:t>
            </a:r>
            <a:r>
              <a:rPr lang="en-US" sz="2000" dirty="0">
                <a:solidFill>
                  <a:srgbClr val="007D9F"/>
                </a:solidFill>
                <a:effectLst/>
              </a:rPr>
              <a:t>3</a:t>
            </a:r>
            <a:r>
              <a:rPr lang="en-US" sz="2000" dirty="0"/>
              <a:t>; </a:t>
            </a:r>
            <a:endParaRPr lang="ar-SA" sz="2000" dirty="0"/>
          </a:p>
          <a:p>
            <a:pPr algn="l"/>
            <a:endParaRPr lang="ar-SA" sz="2000" dirty="0">
              <a:solidFill>
                <a:srgbClr val="005500"/>
              </a:solidFill>
              <a:effectLst/>
            </a:endParaRPr>
          </a:p>
          <a:p>
            <a:pPr algn="l"/>
            <a:r>
              <a:rPr lang="ar-SA" sz="2000" dirty="0">
                <a:solidFill>
                  <a:srgbClr val="005500"/>
                </a:solidFill>
              </a:rPr>
              <a:t>	</a:t>
            </a:r>
            <a:r>
              <a:rPr lang="en-US" sz="2000" dirty="0">
                <a:solidFill>
                  <a:srgbClr val="005500"/>
                </a:solidFill>
                <a:effectLst/>
              </a:rPr>
              <a:t>// Get total number of days from 1/1/1800 to month/1/year</a:t>
            </a:r>
            <a:r>
              <a:rPr lang="en-US" sz="2000" dirty="0"/>
              <a:t>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</a:t>
            </a:r>
            <a:r>
              <a:rPr lang="en-US" sz="2000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sz="2000" dirty="0"/>
              <a:t> </a:t>
            </a:r>
            <a:r>
              <a:rPr lang="en-US" sz="2000" dirty="0" err="1"/>
              <a:t>totalNumberOfDays</a:t>
            </a:r>
            <a:r>
              <a:rPr lang="en-US" sz="2000" dirty="0"/>
              <a:t> = </a:t>
            </a:r>
            <a:r>
              <a:rPr lang="en-US" sz="2000" dirty="0" err="1"/>
              <a:t>getTotalNumberOfDays</a:t>
            </a:r>
            <a:r>
              <a:rPr lang="en-US" sz="2000" dirty="0"/>
              <a:t>(year, month); </a:t>
            </a:r>
            <a:endParaRPr lang="ar-SA" sz="2000" dirty="0"/>
          </a:p>
          <a:p>
            <a:pPr algn="l"/>
            <a:endParaRPr lang="ar-SA" sz="2000" dirty="0">
              <a:solidFill>
                <a:srgbClr val="005500"/>
              </a:solidFill>
              <a:effectLst/>
            </a:endParaRPr>
          </a:p>
          <a:p>
            <a:pPr algn="l"/>
            <a:r>
              <a:rPr lang="ar-SA" sz="2000" dirty="0">
                <a:solidFill>
                  <a:srgbClr val="005500"/>
                </a:solidFill>
              </a:rPr>
              <a:t>	</a:t>
            </a:r>
            <a:r>
              <a:rPr lang="en-US" sz="2000" dirty="0">
                <a:solidFill>
                  <a:srgbClr val="005500"/>
                </a:solidFill>
                <a:effectLst/>
              </a:rPr>
              <a:t>// Return the start day for month/1/year</a:t>
            </a:r>
            <a:r>
              <a:rPr lang="en-US" sz="2000" dirty="0"/>
              <a:t>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return</a:t>
            </a:r>
            <a:r>
              <a:rPr lang="en-US" sz="2000" dirty="0"/>
              <a:t> (</a:t>
            </a:r>
            <a:r>
              <a:rPr lang="en-US" sz="2000" dirty="0" err="1"/>
              <a:t>totalNumberOfDays</a:t>
            </a:r>
            <a:r>
              <a:rPr lang="en-US" sz="2000" dirty="0"/>
              <a:t> + START_DAY_FOR_JAN_1_1800) % </a:t>
            </a:r>
            <a:r>
              <a:rPr lang="en-US" sz="2000" dirty="0">
                <a:solidFill>
                  <a:srgbClr val="007D9F"/>
                </a:solidFill>
                <a:effectLst/>
              </a:rPr>
              <a:t>7</a:t>
            </a:r>
            <a:r>
              <a:rPr lang="en-US" sz="2000" dirty="0"/>
              <a:t>; </a:t>
            </a:r>
            <a:endParaRPr lang="ar-SA" sz="2000" dirty="0"/>
          </a:p>
          <a:p>
            <a:pPr algn="l"/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538199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68C72A-E6D3-2740-8D98-285BBD304D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DDB1177-6D3F-664B-BF3C-65E0786FD4D2}" type="slidenum">
              <a:rPr lang="en-US" altLang="en-US" smtClean="0"/>
              <a:pPr>
                <a:defRPr/>
              </a:pPr>
              <a:t>34</a:t>
            </a:fld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F5FE2F-1494-C54E-BB42-F4783CE5C332}"/>
              </a:ext>
            </a:extLst>
          </p:cNvPr>
          <p:cNvSpPr/>
          <p:nvPr/>
        </p:nvSpPr>
        <p:spPr>
          <a:xfrm>
            <a:off x="78615" y="856191"/>
            <a:ext cx="8717935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005500"/>
                </a:solidFill>
                <a:effectLst/>
              </a:rPr>
              <a:t>/** Print month body */</a:t>
            </a:r>
            <a:r>
              <a:rPr lang="en-US" sz="2000" dirty="0"/>
              <a:t> </a:t>
            </a:r>
            <a:endParaRPr lang="ar-SA" sz="2000" dirty="0"/>
          </a:p>
          <a:p>
            <a:pPr algn="l"/>
            <a:r>
              <a:rPr lang="en-US" sz="2000" b="1" dirty="0">
                <a:solidFill>
                  <a:srgbClr val="000FD6"/>
                </a:solidFill>
                <a:effectLst/>
              </a:rPr>
              <a:t>public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static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void</a:t>
            </a:r>
            <a:r>
              <a:rPr lang="en-US" sz="2000" dirty="0"/>
              <a:t> </a:t>
            </a:r>
            <a:r>
              <a:rPr lang="en-US" sz="2000" dirty="0" err="1"/>
              <a:t>printMonthBody</a:t>
            </a:r>
            <a:r>
              <a:rPr lang="en-US" sz="2000" dirty="0"/>
              <a:t>(</a:t>
            </a:r>
            <a:r>
              <a:rPr lang="en-US" sz="2000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sz="2000" dirty="0"/>
              <a:t> year, </a:t>
            </a:r>
            <a:r>
              <a:rPr lang="en-US" sz="2000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sz="2000" dirty="0"/>
              <a:t> month) { </a:t>
            </a:r>
            <a:endParaRPr lang="ar-SA" sz="2000" dirty="0"/>
          </a:p>
          <a:p>
            <a:pPr algn="l"/>
            <a:endParaRPr lang="ar-SA" sz="2000" dirty="0">
              <a:solidFill>
                <a:srgbClr val="005500"/>
              </a:solidFill>
              <a:effectLst/>
            </a:endParaRPr>
          </a:p>
          <a:p>
            <a:pPr algn="l"/>
            <a:r>
              <a:rPr lang="ar-SA" sz="2000" dirty="0">
                <a:solidFill>
                  <a:srgbClr val="005500"/>
                </a:solidFill>
              </a:rPr>
              <a:t>	</a:t>
            </a:r>
            <a:r>
              <a:rPr lang="en-US" sz="2000" dirty="0">
                <a:solidFill>
                  <a:srgbClr val="005500"/>
                </a:solidFill>
                <a:effectLst/>
              </a:rPr>
              <a:t>// Get start day of the week for the first date in the month</a:t>
            </a:r>
            <a:r>
              <a:rPr lang="en-US" sz="2000" dirty="0"/>
              <a:t>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</a:t>
            </a:r>
            <a:r>
              <a:rPr lang="en-US" sz="2000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sz="2000" dirty="0"/>
              <a:t> </a:t>
            </a:r>
            <a:r>
              <a:rPr lang="en-US" sz="2000" dirty="0" err="1"/>
              <a:t>startDay</a:t>
            </a:r>
            <a:r>
              <a:rPr lang="en-US" sz="2000" dirty="0"/>
              <a:t> = </a:t>
            </a:r>
            <a:r>
              <a:rPr lang="en-US" sz="2000" dirty="0" err="1"/>
              <a:t>getStartDay</a:t>
            </a:r>
            <a:r>
              <a:rPr lang="en-US" sz="2000" dirty="0"/>
              <a:t>(year, month); </a:t>
            </a:r>
            <a:endParaRPr lang="ar-SA" sz="2000" dirty="0"/>
          </a:p>
          <a:p>
            <a:pPr algn="l"/>
            <a:endParaRPr lang="ar-SA" sz="2000" dirty="0">
              <a:solidFill>
                <a:srgbClr val="005500"/>
              </a:solidFill>
              <a:effectLst/>
            </a:endParaRPr>
          </a:p>
          <a:p>
            <a:pPr algn="l"/>
            <a:r>
              <a:rPr lang="ar-SA" sz="2000" dirty="0">
                <a:solidFill>
                  <a:srgbClr val="005500"/>
                </a:solidFill>
              </a:rPr>
              <a:t>	</a:t>
            </a:r>
            <a:r>
              <a:rPr lang="en-US" sz="2000" dirty="0">
                <a:solidFill>
                  <a:srgbClr val="005500"/>
                </a:solidFill>
                <a:effectLst/>
              </a:rPr>
              <a:t>// Get number of days in the month</a:t>
            </a:r>
            <a:r>
              <a:rPr lang="en-US" sz="2000" dirty="0"/>
              <a:t>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</a:t>
            </a:r>
            <a:r>
              <a:rPr lang="en-US" sz="2000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sz="2000" dirty="0"/>
              <a:t> </a:t>
            </a:r>
            <a:r>
              <a:rPr lang="en-US" sz="2000" dirty="0" err="1"/>
              <a:t>numberOfDaysInMonth</a:t>
            </a:r>
            <a:r>
              <a:rPr lang="en-US" sz="2000" dirty="0"/>
              <a:t> = </a:t>
            </a:r>
            <a:r>
              <a:rPr lang="en-US" sz="2000" dirty="0" err="1"/>
              <a:t>getNumberOfDaysInMonth</a:t>
            </a:r>
            <a:r>
              <a:rPr lang="en-US" sz="2000" dirty="0"/>
              <a:t>(year, month); </a:t>
            </a:r>
            <a:endParaRPr lang="ar-SA" sz="2000" dirty="0"/>
          </a:p>
          <a:p>
            <a:pPr algn="l"/>
            <a:endParaRPr lang="ar-SA" sz="2000" dirty="0">
              <a:solidFill>
                <a:srgbClr val="005500"/>
              </a:solidFill>
              <a:effectLst/>
            </a:endParaRPr>
          </a:p>
          <a:p>
            <a:pPr algn="l"/>
            <a:r>
              <a:rPr lang="ar-SA" sz="2000" dirty="0">
                <a:solidFill>
                  <a:srgbClr val="005500"/>
                </a:solidFill>
              </a:rPr>
              <a:t>	</a:t>
            </a:r>
            <a:r>
              <a:rPr lang="en-US" sz="2000" dirty="0">
                <a:solidFill>
                  <a:srgbClr val="005500"/>
                </a:solidFill>
                <a:effectLst/>
              </a:rPr>
              <a:t>// Pad space before the first day of the month</a:t>
            </a:r>
            <a:r>
              <a:rPr lang="en-US" sz="2000" dirty="0"/>
              <a:t>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</a:t>
            </a:r>
            <a:r>
              <a:rPr lang="en-US" sz="2000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007D9F"/>
                </a:solidFill>
                <a:effectLst/>
              </a:rPr>
              <a:t>0</a:t>
            </a:r>
            <a:r>
              <a:rPr lang="en-US" sz="2000" dirty="0"/>
              <a:t>;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for</a:t>
            </a:r>
            <a:r>
              <a:rPr lang="en-US" sz="2000" dirty="0"/>
              <a:t> (</a:t>
            </a:r>
            <a:r>
              <a:rPr lang="en-US" sz="2000" dirty="0" err="1"/>
              <a:t>i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007D9F"/>
                </a:solidFill>
                <a:effectLst/>
              </a:rPr>
              <a:t>0</a:t>
            </a:r>
            <a:r>
              <a:rPr lang="en-US" sz="2000" dirty="0"/>
              <a:t>; </a:t>
            </a:r>
            <a:r>
              <a:rPr lang="en-US" sz="2000" dirty="0" err="1"/>
              <a:t>i</a:t>
            </a:r>
            <a:r>
              <a:rPr lang="en-US" sz="2000" dirty="0"/>
              <a:t> &lt; </a:t>
            </a:r>
            <a:r>
              <a:rPr lang="en-US" sz="2000" dirty="0" err="1"/>
              <a:t>startDay</a:t>
            </a:r>
            <a:r>
              <a:rPr lang="en-US" sz="2000" dirty="0"/>
              <a:t>; </a:t>
            </a:r>
            <a:r>
              <a:rPr lang="en-US" sz="2000" dirty="0" err="1"/>
              <a:t>i</a:t>
            </a:r>
            <a:r>
              <a:rPr lang="en-US" sz="2000" dirty="0"/>
              <a:t>++) </a:t>
            </a:r>
            <a:endParaRPr lang="ar-SA" sz="2000" dirty="0"/>
          </a:p>
          <a:p>
            <a:pPr algn="l"/>
            <a:r>
              <a:rPr lang="ar-SA" sz="2000" dirty="0"/>
              <a:t>		</a:t>
            </a:r>
            <a:r>
              <a:rPr lang="en-US" sz="2000" dirty="0" err="1"/>
              <a:t>System.out.print</a:t>
            </a:r>
            <a:r>
              <a:rPr lang="en-US" sz="2000" dirty="0"/>
              <a:t>(</a:t>
            </a:r>
            <a:r>
              <a:rPr lang="en-US" sz="2000" dirty="0">
                <a:solidFill>
                  <a:srgbClr val="007D9F"/>
                </a:solidFill>
                <a:effectLst/>
              </a:rPr>
              <a:t>" "</a:t>
            </a:r>
            <a:r>
              <a:rPr lang="en-US" sz="2000" dirty="0"/>
              <a:t>);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for</a:t>
            </a:r>
            <a:r>
              <a:rPr lang="en-US" sz="2000" dirty="0"/>
              <a:t> (</a:t>
            </a:r>
            <a:r>
              <a:rPr lang="en-US" sz="2000" dirty="0" err="1"/>
              <a:t>i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007D9F"/>
                </a:solidFill>
                <a:effectLst/>
              </a:rPr>
              <a:t>1</a:t>
            </a:r>
            <a:r>
              <a:rPr lang="en-US" sz="2000" dirty="0"/>
              <a:t>; </a:t>
            </a:r>
            <a:r>
              <a:rPr lang="en-US" sz="2000" dirty="0" err="1"/>
              <a:t>i</a:t>
            </a:r>
            <a:r>
              <a:rPr lang="en-US" sz="2000" dirty="0"/>
              <a:t> &lt;= </a:t>
            </a:r>
            <a:r>
              <a:rPr lang="en-US" sz="2000" dirty="0" err="1"/>
              <a:t>numberOfDaysInMonth</a:t>
            </a:r>
            <a:r>
              <a:rPr lang="en-US" sz="2000" dirty="0"/>
              <a:t>; </a:t>
            </a:r>
            <a:r>
              <a:rPr lang="en-US" sz="2000" dirty="0" err="1"/>
              <a:t>i</a:t>
            </a:r>
            <a:r>
              <a:rPr lang="en-US" sz="2000" dirty="0"/>
              <a:t>++) { </a:t>
            </a:r>
            <a:endParaRPr lang="ar-SA" sz="2000" dirty="0"/>
          </a:p>
          <a:p>
            <a:pPr algn="l"/>
            <a:r>
              <a:rPr lang="ar-SA" sz="2000" dirty="0"/>
              <a:t>		</a:t>
            </a:r>
            <a:r>
              <a:rPr lang="en-US" sz="2000" dirty="0" err="1"/>
              <a:t>System.out.printf</a:t>
            </a:r>
            <a:r>
              <a:rPr lang="en-US" sz="2000" dirty="0"/>
              <a:t>(</a:t>
            </a:r>
            <a:r>
              <a:rPr lang="en-US" sz="2000" dirty="0">
                <a:solidFill>
                  <a:srgbClr val="007D9F"/>
                </a:solidFill>
                <a:effectLst/>
              </a:rPr>
              <a:t>"%4d"</a:t>
            </a:r>
            <a:r>
              <a:rPr lang="en-US" sz="2000" dirty="0"/>
              <a:t>, </a:t>
            </a:r>
            <a:r>
              <a:rPr lang="en-US" sz="2000" dirty="0" err="1"/>
              <a:t>i</a:t>
            </a:r>
            <a:r>
              <a:rPr lang="en-US" sz="2000" dirty="0"/>
              <a:t>);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	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if</a:t>
            </a:r>
            <a:r>
              <a:rPr lang="en-US" sz="2000" dirty="0"/>
              <a:t> ((</a:t>
            </a:r>
            <a:r>
              <a:rPr lang="en-US" sz="2000" dirty="0" err="1"/>
              <a:t>i</a:t>
            </a:r>
            <a:r>
              <a:rPr lang="en-US" sz="2000" dirty="0"/>
              <a:t> + </a:t>
            </a:r>
            <a:r>
              <a:rPr lang="en-US" sz="2000" dirty="0" err="1"/>
              <a:t>startDay</a:t>
            </a:r>
            <a:r>
              <a:rPr lang="en-US" sz="2000" dirty="0"/>
              <a:t>) % </a:t>
            </a:r>
            <a:r>
              <a:rPr lang="en-US" sz="2000" dirty="0">
                <a:solidFill>
                  <a:srgbClr val="007D9F"/>
                </a:solidFill>
                <a:effectLst/>
              </a:rPr>
              <a:t>7</a:t>
            </a:r>
            <a:r>
              <a:rPr lang="en-US" sz="2000" dirty="0"/>
              <a:t> == </a:t>
            </a:r>
            <a:r>
              <a:rPr lang="en-US" sz="2000" dirty="0">
                <a:solidFill>
                  <a:srgbClr val="007D9F"/>
                </a:solidFill>
                <a:effectLst/>
              </a:rPr>
              <a:t>0</a:t>
            </a:r>
            <a:r>
              <a:rPr lang="en-US" sz="2000" dirty="0"/>
              <a:t>) </a:t>
            </a:r>
            <a:r>
              <a:rPr lang="en-US" sz="2000" dirty="0" err="1"/>
              <a:t>System.out.println</a:t>
            </a:r>
            <a:r>
              <a:rPr lang="en-US" sz="2000" dirty="0"/>
              <a:t>(); </a:t>
            </a:r>
            <a:endParaRPr lang="ar-SA" sz="2000" dirty="0"/>
          </a:p>
          <a:p>
            <a:pPr algn="l"/>
            <a:r>
              <a:rPr lang="ar-SA" sz="2000" dirty="0"/>
              <a:t>	</a:t>
            </a:r>
            <a:r>
              <a:rPr lang="en-US" sz="2000" dirty="0"/>
              <a:t>} </a:t>
            </a:r>
            <a:endParaRPr lang="ar-SA" sz="2000" dirty="0"/>
          </a:p>
          <a:p>
            <a:pPr algn="l"/>
            <a:r>
              <a:rPr lang="ar-SA" sz="2000" dirty="0"/>
              <a:t>	</a:t>
            </a:r>
            <a:r>
              <a:rPr lang="en-US" sz="2000" dirty="0" err="1"/>
              <a:t>System.out.println</a:t>
            </a:r>
            <a:r>
              <a:rPr lang="en-US" sz="2000" dirty="0"/>
              <a:t>(); </a:t>
            </a:r>
            <a:endParaRPr lang="ar-SA" sz="2000" dirty="0"/>
          </a:p>
          <a:p>
            <a:pPr algn="l"/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73461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0DE6B-774C-4D4B-9091-98C8830A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126F83-B43D-0345-8881-BF4592549B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DDB1177-6D3F-664B-BF3C-65E0786FD4D2}" type="slidenum">
              <a:rPr lang="en-US" altLang="en-US" smtClean="0"/>
              <a:pPr>
                <a:defRPr/>
              </a:pPr>
              <a:t>35</a:t>
            </a:fld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3ABD1D-3F1F-3B4A-B0BD-B99A5104BFFF}"/>
              </a:ext>
            </a:extLst>
          </p:cNvPr>
          <p:cNvSpPr/>
          <p:nvPr/>
        </p:nvSpPr>
        <p:spPr>
          <a:xfrm>
            <a:off x="539475" y="1428750"/>
            <a:ext cx="718173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solidFill>
                  <a:srgbClr val="000FD6"/>
                </a:solidFill>
                <a:effectLst/>
              </a:rPr>
              <a:t>public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static</a:t>
            </a:r>
            <a:r>
              <a:rPr lang="en-US" sz="2000" dirty="0"/>
              <a:t> String </a:t>
            </a:r>
            <a:r>
              <a:rPr lang="en-US" sz="2000" dirty="0" err="1"/>
              <a:t>getMonthName</a:t>
            </a:r>
            <a:r>
              <a:rPr lang="en-US" sz="2000" dirty="0"/>
              <a:t>(</a:t>
            </a:r>
            <a:r>
              <a:rPr lang="en-US" sz="2000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sz="2000" dirty="0"/>
              <a:t> month) { </a:t>
            </a:r>
            <a:endParaRPr lang="ar-SA" sz="2000" dirty="0"/>
          </a:p>
          <a:p>
            <a:pPr algn="l"/>
            <a:r>
              <a:rPr lang="ar-SA" sz="2000" dirty="0"/>
              <a:t>	</a:t>
            </a:r>
            <a:r>
              <a:rPr lang="en-US" sz="2000" dirty="0"/>
              <a:t>String </a:t>
            </a:r>
            <a:r>
              <a:rPr lang="en-US" sz="2000" dirty="0" err="1"/>
              <a:t>monthName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007D9F"/>
                </a:solidFill>
                <a:effectLst/>
              </a:rPr>
              <a:t>""</a:t>
            </a:r>
            <a:r>
              <a:rPr lang="en-US" sz="2000" dirty="0"/>
              <a:t>;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switch</a:t>
            </a:r>
            <a:r>
              <a:rPr lang="en-US" sz="2000" dirty="0"/>
              <a:t> (month) {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	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case</a:t>
            </a:r>
            <a:r>
              <a:rPr lang="en-US" sz="2000" dirty="0"/>
              <a:t> 1: </a:t>
            </a:r>
            <a:r>
              <a:rPr lang="en-US" sz="2000" dirty="0" err="1"/>
              <a:t>monthName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007D9F"/>
                </a:solidFill>
                <a:effectLst/>
              </a:rPr>
              <a:t>"January"</a:t>
            </a:r>
            <a:r>
              <a:rPr lang="en-US" sz="2000" dirty="0"/>
              <a:t>; 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break</a:t>
            </a:r>
            <a:r>
              <a:rPr lang="en-US" sz="2000" dirty="0"/>
              <a:t>;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	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case</a:t>
            </a:r>
            <a:r>
              <a:rPr lang="en-US" sz="2000" dirty="0"/>
              <a:t> 2: </a:t>
            </a:r>
            <a:r>
              <a:rPr lang="en-US" sz="2000" dirty="0" err="1"/>
              <a:t>monthName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007D9F"/>
                </a:solidFill>
                <a:effectLst/>
              </a:rPr>
              <a:t>"February"</a:t>
            </a:r>
            <a:r>
              <a:rPr lang="en-US" sz="2000" dirty="0"/>
              <a:t>; 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break</a:t>
            </a:r>
            <a:r>
              <a:rPr lang="en-US" sz="2000" dirty="0"/>
              <a:t>;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	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case</a:t>
            </a:r>
            <a:r>
              <a:rPr lang="en-US" sz="2000" dirty="0"/>
              <a:t> 3: </a:t>
            </a:r>
            <a:r>
              <a:rPr lang="en-US" sz="2000" dirty="0" err="1"/>
              <a:t>monthName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007D9F"/>
                </a:solidFill>
                <a:effectLst/>
              </a:rPr>
              <a:t>"March"</a:t>
            </a:r>
            <a:r>
              <a:rPr lang="en-US" sz="2000" dirty="0"/>
              <a:t>; 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break</a:t>
            </a:r>
            <a:r>
              <a:rPr lang="en-US" sz="2000" dirty="0"/>
              <a:t>;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	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case</a:t>
            </a:r>
            <a:r>
              <a:rPr lang="en-US" sz="2000" dirty="0"/>
              <a:t> 4: </a:t>
            </a:r>
            <a:r>
              <a:rPr lang="en-US" sz="2000" dirty="0" err="1"/>
              <a:t>monthName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007D9F"/>
                </a:solidFill>
                <a:effectLst/>
              </a:rPr>
              <a:t>"April"</a:t>
            </a:r>
            <a:r>
              <a:rPr lang="en-US" sz="2000" dirty="0"/>
              <a:t>; 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break</a:t>
            </a:r>
            <a:r>
              <a:rPr lang="en-US" sz="2000" dirty="0"/>
              <a:t>;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	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case</a:t>
            </a:r>
            <a:r>
              <a:rPr lang="en-US" sz="2000" dirty="0"/>
              <a:t> 5: </a:t>
            </a:r>
            <a:r>
              <a:rPr lang="en-US" sz="2000" dirty="0" err="1"/>
              <a:t>monthName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007D9F"/>
                </a:solidFill>
                <a:effectLst/>
              </a:rPr>
              <a:t>"May"</a:t>
            </a:r>
            <a:r>
              <a:rPr lang="en-US" sz="2000" dirty="0"/>
              <a:t>; 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break</a:t>
            </a:r>
            <a:r>
              <a:rPr lang="en-US" sz="2000" dirty="0"/>
              <a:t>;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	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case</a:t>
            </a:r>
            <a:r>
              <a:rPr lang="en-US" sz="2000" dirty="0"/>
              <a:t> 6: </a:t>
            </a:r>
            <a:r>
              <a:rPr lang="en-US" sz="2000" dirty="0" err="1"/>
              <a:t>monthName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007D9F"/>
                </a:solidFill>
                <a:effectLst/>
              </a:rPr>
              <a:t>"June"</a:t>
            </a:r>
            <a:r>
              <a:rPr lang="en-US" sz="2000" dirty="0"/>
              <a:t>; 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break</a:t>
            </a:r>
            <a:r>
              <a:rPr lang="en-US" sz="2000" dirty="0"/>
              <a:t>;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	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case</a:t>
            </a:r>
            <a:r>
              <a:rPr lang="en-US" sz="2000" dirty="0"/>
              <a:t> 7: </a:t>
            </a:r>
            <a:r>
              <a:rPr lang="en-US" sz="2000" dirty="0" err="1"/>
              <a:t>monthName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007D9F"/>
                </a:solidFill>
                <a:effectLst/>
              </a:rPr>
              <a:t>"July"</a:t>
            </a:r>
            <a:r>
              <a:rPr lang="en-US" sz="2000" dirty="0"/>
              <a:t>; 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break</a:t>
            </a:r>
            <a:r>
              <a:rPr lang="en-US" sz="2000" dirty="0"/>
              <a:t>;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	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case</a:t>
            </a:r>
            <a:r>
              <a:rPr lang="en-US" sz="2000" dirty="0"/>
              <a:t> 8: </a:t>
            </a:r>
            <a:r>
              <a:rPr lang="en-US" sz="2000" dirty="0" err="1"/>
              <a:t>monthName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007D9F"/>
                </a:solidFill>
                <a:effectLst/>
              </a:rPr>
              <a:t>"August"</a:t>
            </a:r>
            <a:r>
              <a:rPr lang="en-US" sz="2000" dirty="0"/>
              <a:t>; 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break</a:t>
            </a:r>
            <a:r>
              <a:rPr lang="en-US" sz="2000" dirty="0"/>
              <a:t>;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	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case</a:t>
            </a:r>
            <a:r>
              <a:rPr lang="en-US" sz="2000" dirty="0"/>
              <a:t> 9: </a:t>
            </a:r>
            <a:r>
              <a:rPr lang="en-US" sz="2000" dirty="0" err="1"/>
              <a:t>monthName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007D9F"/>
                </a:solidFill>
                <a:effectLst/>
              </a:rPr>
              <a:t>"September"</a:t>
            </a:r>
            <a:r>
              <a:rPr lang="en-US" sz="2000" dirty="0"/>
              <a:t>; 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break</a:t>
            </a:r>
            <a:r>
              <a:rPr lang="en-US" sz="2000" dirty="0"/>
              <a:t>;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	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case</a:t>
            </a:r>
            <a:r>
              <a:rPr lang="en-US" sz="2000" dirty="0"/>
              <a:t> 10: </a:t>
            </a:r>
            <a:r>
              <a:rPr lang="en-US" sz="2000" dirty="0" err="1"/>
              <a:t>monthName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007D9F"/>
                </a:solidFill>
                <a:effectLst/>
              </a:rPr>
              <a:t>"October"</a:t>
            </a:r>
            <a:r>
              <a:rPr lang="en-US" sz="2000" dirty="0"/>
              <a:t>; 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break</a:t>
            </a:r>
            <a:r>
              <a:rPr lang="en-US" sz="2000" dirty="0"/>
              <a:t>;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	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case</a:t>
            </a:r>
            <a:r>
              <a:rPr lang="en-US" sz="2000" dirty="0"/>
              <a:t> 11: </a:t>
            </a:r>
            <a:r>
              <a:rPr lang="en-US" sz="2000" dirty="0" err="1"/>
              <a:t>monthName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007D9F"/>
                </a:solidFill>
                <a:effectLst/>
              </a:rPr>
              <a:t>"November"</a:t>
            </a:r>
            <a:r>
              <a:rPr lang="en-US" sz="2000" dirty="0"/>
              <a:t>; 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break</a:t>
            </a:r>
            <a:r>
              <a:rPr lang="en-US" sz="2000" dirty="0"/>
              <a:t>;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	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case</a:t>
            </a:r>
            <a:r>
              <a:rPr lang="en-US" sz="2000" dirty="0"/>
              <a:t> 12: </a:t>
            </a:r>
            <a:r>
              <a:rPr lang="en-US" sz="2000" dirty="0" err="1"/>
              <a:t>monthName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007D9F"/>
                </a:solidFill>
                <a:effectLst/>
              </a:rPr>
              <a:t>"December"</a:t>
            </a:r>
            <a:r>
              <a:rPr lang="en-US" sz="2000" dirty="0"/>
              <a:t>; } </a:t>
            </a:r>
            <a:endParaRPr lang="ar-SA" sz="2000" dirty="0"/>
          </a:p>
          <a:p>
            <a:pPr algn="l"/>
            <a:r>
              <a:rPr lang="ar-SA" sz="2000" b="1" dirty="0">
                <a:solidFill>
                  <a:srgbClr val="000FD6"/>
                </a:solidFill>
                <a:effectLst/>
              </a:rPr>
              <a:t>	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return</a:t>
            </a:r>
            <a:r>
              <a:rPr lang="en-US" sz="2000" dirty="0"/>
              <a:t> </a:t>
            </a:r>
            <a:r>
              <a:rPr lang="en-US" sz="2000" dirty="0" err="1"/>
              <a:t>monthName</a:t>
            </a:r>
            <a:r>
              <a:rPr lang="en-US" sz="2000" dirty="0"/>
              <a:t>; </a:t>
            </a:r>
            <a:endParaRPr lang="ar-SA" sz="2000" dirty="0"/>
          </a:p>
          <a:p>
            <a:pPr algn="l"/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311898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82FF7-F696-D641-A711-3F03235B6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9FCF6E-8BB8-3340-A7C7-5BE4BA8D18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DDB1177-6D3F-664B-BF3C-65E0786FD4D2}" type="slidenum">
              <a:rPr lang="en-US" altLang="en-US" smtClean="0"/>
              <a:pPr>
                <a:defRPr/>
              </a:pPr>
              <a:t>36</a:t>
            </a:fld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A5648A-B39D-FF48-8561-E6C1D5B88ADE}"/>
              </a:ext>
            </a:extLst>
          </p:cNvPr>
          <p:cNvSpPr/>
          <p:nvPr/>
        </p:nvSpPr>
        <p:spPr>
          <a:xfrm>
            <a:off x="616285" y="1124700"/>
            <a:ext cx="75118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solidFill>
                  <a:srgbClr val="000FD6"/>
                </a:solidFill>
                <a:effectLst/>
              </a:rPr>
              <a:t>public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static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void</a:t>
            </a:r>
            <a:r>
              <a:rPr lang="en-US" sz="2000" dirty="0"/>
              <a:t> </a:t>
            </a:r>
            <a:r>
              <a:rPr lang="en-US" sz="2000" dirty="0" err="1"/>
              <a:t>printMonth</a:t>
            </a:r>
            <a:r>
              <a:rPr lang="en-US" sz="2000" dirty="0"/>
              <a:t>(</a:t>
            </a:r>
            <a:r>
              <a:rPr lang="en-US" sz="2000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sz="2000" dirty="0"/>
              <a:t> year, </a:t>
            </a:r>
            <a:r>
              <a:rPr lang="en-US" sz="2000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sz="2000" dirty="0"/>
              <a:t> month) { </a:t>
            </a:r>
            <a:endParaRPr lang="ar-SA" sz="2000" dirty="0">
              <a:solidFill>
                <a:srgbClr val="005500"/>
              </a:solidFill>
              <a:effectLst/>
            </a:endParaRPr>
          </a:p>
          <a:p>
            <a:pPr algn="l"/>
            <a:r>
              <a:rPr lang="ar-SA" sz="2000" dirty="0">
                <a:solidFill>
                  <a:srgbClr val="005500"/>
                </a:solidFill>
                <a:effectLst/>
              </a:rPr>
              <a:t>	</a:t>
            </a:r>
            <a:r>
              <a:rPr lang="en-US" sz="2000" dirty="0">
                <a:solidFill>
                  <a:srgbClr val="005500"/>
                </a:solidFill>
                <a:effectLst/>
              </a:rPr>
              <a:t>// Print the headings of the calendar</a:t>
            </a:r>
            <a:r>
              <a:rPr lang="en-US" sz="2000" dirty="0"/>
              <a:t> </a:t>
            </a:r>
            <a:endParaRPr lang="ar-SA" sz="2000" dirty="0"/>
          </a:p>
          <a:p>
            <a:pPr algn="l"/>
            <a:r>
              <a:rPr lang="ar-SA" sz="2000" dirty="0"/>
              <a:t>	</a:t>
            </a:r>
            <a:r>
              <a:rPr lang="en-US" sz="2000" dirty="0" err="1"/>
              <a:t>printMonthTitle</a:t>
            </a:r>
            <a:r>
              <a:rPr lang="en-US" sz="2000" dirty="0"/>
              <a:t>(year, month); </a:t>
            </a:r>
            <a:endParaRPr lang="ar-SA" sz="2000" dirty="0"/>
          </a:p>
          <a:p>
            <a:pPr algn="l"/>
            <a:endParaRPr lang="ar-SA" sz="2000" dirty="0">
              <a:solidFill>
                <a:srgbClr val="005500"/>
              </a:solidFill>
              <a:effectLst/>
            </a:endParaRPr>
          </a:p>
          <a:p>
            <a:pPr algn="l"/>
            <a:r>
              <a:rPr lang="ar-SA" sz="2000" dirty="0">
                <a:solidFill>
                  <a:srgbClr val="005500"/>
                </a:solidFill>
                <a:effectLst/>
              </a:rPr>
              <a:t>	</a:t>
            </a:r>
            <a:r>
              <a:rPr lang="en-US" sz="2000" dirty="0">
                <a:solidFill>
                  <a:srgbClr val="005500"/>
                </a:solidFill>
                <a:effectLst/>
              </a:rPr>
              <a:t>// Print the body of the calendar</a:t>
            </a:r>
            <a:r>
              <a:rPr lang="en-US" sz="2000" dirty="0"/>
              <a:t> </a:t>
            </a:r>
            <a:endParaRPr lang="ar-SA" sz="2000" dirty="0"/>
          </a:p>
          <a:p>
            <a:pPr algn="l"/>
            <a:r>
              <a:rPr lang="ar-SA" sz="2000" dirty="0"/>
              <a:t>	</a:t>
            </a:r>
            <a:r>
              <a:rPr lang="en-US" sz="2000" dirty="0" err="1"/>
              <a:t>printMonthBody</a:t>
            </a:r>
            <a:r>
              <a:rPr lang="en-US" sz="2000" dirty="0"/>
              <a:t>(year, month); </a:t>
            </a:r>
            <a:endParaRPr lang="ar-SA" sz="2000" dirty="0"/>
          </a:p>
          <a:p>
            <a:pPr algn="l"/>
            <a:r>
              <a:rPr lang="en-US" sz="2000" dirty="0"/>
              <a:t>} </a:t>
            </a:r>
            <a:endParaRPr lang="ar-SA" sz="2000" dirty="0"/>
          </a:p>
          <a:p>
            <a:pPr algn="l"/>
            <a:endParaRPr lang="ar-SA" sz="2000" dirty="0">
              <a:solidFill>
                <a:srgbClr val="005500"/>
              </a:solidFill>
              <a:effectLst/>
            </a:endParaRPr>
          </a:p>
          <a:p>
            <a:pPr algn="l"/>
            <a:r>
              <a:rPr lang="en-US" sz="2000" dirty="0">
                <a:solidFill>
                  <a:srgbClr val="005500"/>
                </a:solidFill>
                <a:effectLst/>
              </a:rPr>
              <a:t>/** Print the month title, e.g., May, 1999 */</a:t>
            </a:r>
            <a:r>
              <a:rPr lang="en-US" sz="2000" dirty="0"/>
              <a:t> </a:t>
            </a:r>
            <a:endParaRPr lang="ar-SA" sz="2000" dirty="0"/>
          </a:p>
          <a:p>
            <a:pPr algn="l"/>
            <a:r>
              <a:rPr lang="en-US" sz="2000" b="1" dirty="0">
                <a:solidFill>
                  <a:srgbClr val="000FD6"/>
                </a:solidFill>
                <a:effectLst/>
              </a:rPr>
              <a:t>public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static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000FD6"/>
                </a:solidFill>
                <a:effectLst/>
              </a:rPr>
              <a:t>void</a:t>
            </a:r>
            <a:r>
              <a:rPr lang="en-US" sz="2000" dirty="0"/>
              <a:t> </a:t>
            </a:r>
            <a:r>
              <a:rPr lang="en-US" sz="2000" dirty="0" err="1"/>
              <a:t>printMonthTitle</a:t>
            </a:r>
            <a:r>
              <a:rPr lang="en-US" sz="2000" dirty="0"/>
              <a:t>(</a:t>
            </a:r>
            <a:r>
              <a:rPr lang="en-US" sz="2000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sz="2000" dirty="0"/>
              <a:t> year, </a:t>
            </a:r>
            <a:r>
              <a:rPr lang="en-US" sz="2000" b="1" dirty="0" err="1">
                <a:solidFill>
                  <a:srgbClr val="000FD6"/>
                </a:solidFill>
                <a:effectLst/>
              </a:rPr>
              <a:t>int</a:t>
            </a:r>
            <a:r>
              <a:rPr lang="en-US" sz="2000" dirty="0"/>
              <a:t> month) {</a:t>
            </a:r>
            <a:endParaRPr lang="ar-SA" sz="2000" dirty="0"/>
          </a:p>
          <a:p>
            <a:pPr algn="l"/>
            <a:r>
              <a:rPr lang="ar-SA" sz="2000" dirty="0"/>
              <a:t>	</a:t>
            </a:r>
            <a:r>
              <a:rPr lang="en-US" sz="2000" dirty="0" err="1"/>
              <a:t>System.out.println</a:t>
            </a:r>
            <a:r>
              <a:rPr lang="en-US" sz="2000" dirty="0"/>
              <a:t>(</a:t>
            </a:r>
            <a:r>
              <a:rPr lang="en-US" sz="2000" dirty="0">
                <a:solidFill>
                  <a:srgbClr val="007D9F"/>
                </a:solidFill>
                <a:effectLst/>
              </a:rPr>
              <a:t>" "</a:t>
            </a:r>
            <a:r>
              <a:rPr lang="en-US" sz="2000" dirty="0"/>
              <a:t> + </a:t>
            </a:r>
            <a:r>
              <a:rPr lang="en-US" sz="2000" dirty="0" err="1"/>
              <a:t>getMonthName</a:t>
            </a:r>
            <a:r>
              <a:rPr lang="en-US" sz="2000" dirty="0"/>
              <a:t>(month) + </a:t>
            </a:r>
            <a:r>
              <a:rPr lang="en-US" sz="2000" dirty="0">
                <a:solidFill>
                  <a:srgbClr val="007D9F"/>
                </a:solidFill>
                <a:effectLst/>
              </a:rPr>
              <a:t>" "</a:t>
            </a:r>
            <a:r>
              <a:rPr lang="en-US" sz="2000" dirty="0"/>
              <a:t> + year);</a:t>
            </a:r>
            <a:endParaRPr lang="ar-SA" sz="2000" dirty="0"/>
          </a:p>
          <a:p>
            <a:pPr algn="l"/>
            <a:r>
              <a:rPr lang="en-US" sz="2000" dirty="0"/>
              <a:t> </a:t>
            </a:r>
            <a:r>
              <a:rPr lang="ar-SA" sz="2000" dirty="0"/>
              <a:t>	</a:t>
            </a:r>
            <a:r>
              <a:rPr lang="en-US" sz="2000" dirty="0" err="1"/>
              <a:t>System.out.println</a:t>
            </a:r>
            <a:r>
              <a:rPr lang="en-US" sz="2000" dirty="0"/>
              <a:t>(</a:t>
            </a:r>
            <a:r>
              <a:rPr lang="en-US" sz="2000" dirty="0">
                <a:solidFill>
                  <a:srgbClr val="007D9F"/>
                </a:solidFill>
                <a:effectLst/>
              </a:rPr>
              <a:t>"-----------------------------"</a:t>
            </a:r>
            <a:r>
              <a:rPr lang="en-US" sz="2000" dirty="0"/>
              <a:t>); </a:t>
            </a:r>
            <a:endParaRPr lang="ar-SA" sz="2000" dirty="0"/>
          </a:p>
          <a:p>
            <a:pPr algn="l"/>
            <a:r>
              <a:rPr lang="ar-SA" sz="2000" dirty="0"/>
              <a:t>	</a:t>
            </a:r>
            <a:r>
              <a:rPr lang="en-US" sz="2000" dirty="0" err="1"/>
              <a:t>System.out.println</a:t>
            </a:r>
            <a:r>
              <a:rPr lang="en-US" sz="2000" dirty="0"/>
              <a:t>(</a:t>
            </a:r>
            <a:r>
              <a:rPr lang="en-US" sz="2000" dirty="0">
                <a:solidFill>
                  <a:srgbClr val="007D9F"/>
                </a:solidFill>
                <a:effectLst/>
              </a:rPr>
              <a:t>" Sun Mon Tue Wed Thu Fri Sat"</a:t>
            </a:r>
            <a:r>
              <a:rPr lang="en-US" sz="2000" dirty="0"/>
              <a:t>); </a:t>
            </a:r>
            <a:endParaRPr lang="ar-SA" sz="2000" dirty="0"/>
          </a:p>
          <a:p>
            <a:pPr algn="l"/>
            <a:r>
              <a:rPr lang="en-US" sz="2000" dirty="0"/>
              <a:t>} 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25446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>
            <a:extLst>
              <a:ext uri="{FF2B5EF4-FFF2-40B4-BE49-F238E27FC236}">
                <a16:creationId xmlns:a16="http://schemas.microsoft.com/office/drawing/2014/main" id="{26E2C119-AD77-E44C-AEB8-931954D904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ACC8F4-CDE1-374A-8AFD-F160F47A87AD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1A852431-709D-094B-B35B-07843B1107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3738" y="125413"/>
            <a:ext cx="7880350" cy="500062"/>
          </a:xfrm>
        </p:spPr>
        <p:txBody>
          <a:bodyPr/>
          <a:lstStyle/>
          <a:p>
            <a:r>
              <a:rPr lang="en-US" altLang="en-US" sz="4000"/>
              <a:t>Problem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4EB7169-0C1D-1340-81B0-93238A016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70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1" name="Rectangle 4">
            <a:extLst>
              <a:ext uri="{FF2B5EF4-FFF2-40B4-BE49-F238E27FC236}">
                <a16:creationId xmlns:a16="http://schemas.microsoft.com/office/drawing/2014/main" id="{DE079834-08F4-7D48-8315-BA98FDE71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87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2" name="Rectangle 5">
            <a:extLst>
              <a:ext uri="{FF2B5EF4-FFF2-40B4-BE49-F238E27FC236}">
                <a16:creationId xmlns:a16="http://schemas.microsoft.com/office/drawing/2014/main" id="{0256DEE3-6D5E-5545-8BEC-EB46550DE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82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3" name="Text Box 6">
            <a:extLst>
              <a:ext uri="{FF2B5EF4-FFF2-40B4-BE49-F238E27FC236}">
                <a16:creationId xmlns:a16="http://schemas.microsoft.com/office/drawing/2014/main" id="{C0749626-2DE3-9148-90DE-25E4D81A6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75" y="971550"/>
            <a:ext cx="887095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sum = 0;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for (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= 1;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&lt;= 10;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++)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 sum +=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;</a:t>
            </a:r>
          </a:p>
          <a:p>
            <a:pPr>
              <a:defRPr/>
            </a:pP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System.out.println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("Sum from 1 to 10 is " + sum); </a:t>
            </a:r>
          </a:p>
          <a:p>
            <a:pPr>
              <a:defRPr/>
            </a:pPr>
            <a:endParaRPr lang="en-US" sz="2200" b="1" dirty="0">
              <a:solidFill>
                <a:schemeClr val="accent4"/>
              </a:solidFill>
              <a:latin typeface="Courier New" pitchFamily="49" charset="0"/>
              <a:cs typeface="+mn-cs"/>
            </a:endParaRP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sum = 0;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for (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= 20;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&lt;= 30;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++)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 sum +=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;</a:t>
            </a:r>
          </a:p>
          <a:p>
            <a:pPr>
              <a:defRPr/>
            </a:pP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System.out.println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("Sum from 20 to 30 is " + sum);</a:t>
            </a:r>
          </a:p>
          <a:p>
            <a:pPr>
              <a:defRPr/>
            </a:pPr>
            <a:endParaRPr lang="en-US" sz="2200" b="1" dirty="0">
              <a:solidFill>
                <a:schemeClr val="accent4"/>
              </a:solidFill>
              <a:latin typeface="Courier New" pitchFamily="49" charset="0"/>
              <a:cs typeface="+mn-cs"/>
            </a:endParaRP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sum = 0;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for (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= 35;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&lt;= 45;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++)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 sum +=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;</a:t>
            </a:r>
          </a:p>
          <a:p>
            <a:pPr>
              <a:defRPr/>
            </a:pP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System.out.println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("Sum from 35 to 45 is " + sum);</a:t>
            </a:r>
          </a:p>
        </p:txBody>
      </p:sp>
      <p:sp>
        <p:nvSpPr>
          <p:cNvPr id="9224" name="Rectangle 7">
            <a:extLst>
              <a:ext uri="{FF2B5EF4-FFF2-40B4-BE49-F238E27FC236}">
                <a16:creationId xmlns:a16="http://schemas.microsoft.com/office/drawing/2014/main" id="{A8E5F21A-DACB-B043-8811-9C439F9B8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" y="1009650"/>
            <a:ext cx="5684838" cy="1036638"/>
          </a:xfrm>
          <a:prstGeom prst="rect">
            <a:avLst/>
          </a:prstGeom>
          <a:solidFill>
            <a:srgbClr val="FF6600">
              <a:alpha val="36078"/>
            </a:srgb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5" name="Rectangle 8">
            <a:extLst>
              <a:ext uri="{FF2B5EF4-FFF2-40B4-BE49-F238E27FC236}">
                <a16:creationId xmlns:a16="http://schemas.microsoft.com/office/drawing/2014/main" id="{80444B0C-2533-9041-994B-E95D3ACE9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" y="2698750"/>
            <a:ext cx="5646738" cy="1036638"/>
          </a:xfrm>
          <a:prstGeom prst="rect">
            <a:avLst/>
          </a:prstGeom>
          <a:solidFill>
            <a:srgbClr val="FF6600">
              <a:alpha val="36078"/>
            </a:srgb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6" name="Rectangle 9">
            <a:extLst>
              <a:ext uri="{FF2B5EF4-FFF2-40B4-BE49-F238E27FC236}">
                <a16:creationId xmlns:a16="http://schemas.microsoft.com/office/drawing/2014/main" id="{BD556DCB-ED88-7C46-9347-34FDDE944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" y="4389438"/>
            <a:ext cx="5607050" cy="1036637"/>
          </a:xfrm>
          <a:prstGeom prst="rect">
            <a:avLst/>
          </a:prstGeom>
          <a:solidFill>
            <a:srgbClr val="FF6600">
              <a:alpha val="36078"/>
            </a:srgb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>
            <a:extLst>
              <a:ext uri="{FF2B5EF4-FFF2-40B4-BE49-F238E27FC236}">
                <a16:creationId xmlns:a16="http://schemas.microsoft.com/office/drawing/2014/main" id="{B3152944-CBE0-D04E-8A1F-2908002E68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443356-3658-6549-94AD-6B89B9B30CE6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F5CA7D5D-56DE-404C-B208-EDB56DBD3D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3738" y="0"/>
            <a:ext cx="7872412" cy="701675"/>
          </a:xfrm>
        </p:spPr>
        <p:txBody>
          <a:bodyPr/>
          <a:lstStyle/>
          <a:p>
            <a:r>
              <a:rPr lang="en-US" altLang="en-US" sz="4000"/>
              <a:t>Solution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57F555B9-050C-1844-A859-EB6657018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70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69" name="Rectangle 4">
            <a:extLst>
              <a:ext uri="{FF2B5EF4-FFF2-40B4-BE49-F238E27FC236}">
                <a16:creationId xmlns:a16="http://schemas.microsoft.com/office/drawing/2014/main" id="{B73C85D1-AE31-5145-AA77-E3AD25399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87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70" name="Rectangle 5">
            <a:extLst>
              <a:ext uri="{FF2B5EF4-FFF2-40B4-BE49-F238E27FC236}">
                <a16:creationId xmlns:a16="http://schemas.microsoft.com/office/drawing/2014/main" id="{6B6F69D8-FBD7-3442-BCB9-C22C3F806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82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71" name="Text Box 6">
            <a:extLst>
              <a:ext uri="{FF2B5EF4-FFF2-40B4-BE49-F238E27FC236}">
                <a16:creationId xmlns:a16="http://schemas.microsoft.com/office/drawing/2014/main" id="{79BEEAA0-E099-FD47-95DA-217443508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" y="855663"/>
            <a:ext cx="8832850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800" b="1" dirty="0">
                <a:solidFill>
                  <a:schemeClr val="accent4"/>
                </a:solidFill>
                <a:cs typeface="+mn-cs"/>
              </a:rPr>
              <a:t>public static </a:t>
            </a:r>
            <a:r>
              <a:rPr lang="en-US" sz="2800" b="1" dirty="0" err="1">
                <a:solidFill>
                  <a:schemeClr val="accent4"/>
                </a:solidFill>
                <a:cs typeface="+mn-cs"/>
              </a:rPr>
              <a:t>int</a:t>
            </a:r>
            <a:r>
              <a:rPr lang="en-US" sz="2800" b="1" dirty="0">
                <a:solidFill>
                  <a:schemeClr val="accent4"/>
                </a:solidFill>
                <a:cs typeface="+mn-cs"/>
              </a:rPr>
              <a:t> 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sum(</a:t>
            </a:r>
            <a:r>
              <a:rPr lang="en-US" sz="2800" b="1" dirty="0" err="1">
                <a:solidFill>
                  <a:schemeClr val="accent4"/>
                </a:solidFill>
                <a:cs typeface="+mn-cs"/>
              </a:rPr>
              <a:t>int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 i1, </a:t>
            </a:r>
            <a:r>
              <a:rPr lang="en-US" sz="2800" b="1" dirty="0" err="1">
                <a:solidFill>
                  <a:schemeClr val="accent4"/>
                </a:solidFill>
                <a:cs typeface="+mn-cs"/>
              </a:rPr>
              <a:t>int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 i2) {</a:t>
            </a:r>
            <a:endParaRPr lang="en-US" sz="2800" b="1" dirty="0">
              <a:solidFill>
                <a:schemeClr val="accent4"/>
              </a:solidFill>
              <a:cs typeface="+mn-cs"/>
            </a:endParaRPr>
          </a:p>
          <a:p>
            <a:pPr>
              <a:defRPr/>
            </a:pPr>
            <a:r>
              <a:rPr lang="en-US" sz="2800" b="1" dirty="0">
                <a:solidFill>
                  <a:schemeClr val="accent4"/>
                </a:solidFill>
                <a:cs typeface="+mn-cs"/>
              </a:rPr>
              <a:t>  </a:t>
            </a:r>
            <a:r>
              <a:rPr lang="en-US" sz="2800" b="1" dirty="0" err="1">
                <a:solidFill>
                  <a:schemeClr val="accent4"/>
                </a:solidFill>
                <a:cs typeface="+mn-cs"/>
              </a:rPr>
              <a:t>int</a:t>
            </a:r>
            <a:r>
              <a:rPr lang="en-US" sz="2800" b="1" dirty="0">
                <a:solidFill>
                  <a:schemeClr val="accent4"/>
                </a:solidFill>
                <a:cs typeface="+mn-cs"/>
              </a:rPr>
              <a:t> 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sum = 0;</a:t>
            </a:r>
            <a:endParaRPr lang="en-US" sz="2800" b="1" dirty="0">
              <a:solidFill>
                <a:schemeClr val="accent4"/>
              </a:solidFill>
              <a:cs typeface="+mn-cs"/>
            </a:endParaRPr>
          </a:p>
          <a:p>
            <a:pPr>
              <a:defRPr/>
            </a:pPr>
            <a:r>
              <a:rPr lang="en-US" sz="2800" b="1" dirty="0">
                <a:solidFill>
                  <a:schemeClr val="accent4"/>
                </a:solidFill>
                <a:cs typeface="+mn-cs"/>
              </a:rPr>
              <a:t>  for (</a:t>
            </a:r>
            <a:r>
              <a:rPr lang="en-US" sz="2800" b="1" dirty="0" err="1">
                <a:solidFill>
                  <a:schemeClr val="accent4"/>
                </a:solidFill>
                <a:cs typeface="+mn-cs"/>
              </a:rPr>
              <a:t>int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accent4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 = i1; </a:t>
            </a:r>
            <a:r>
              <a:rPr lang="en-US" sz="2800" dirty="0" err="1">
                <a:solidFill>
                  <a:schemeClr val="accent4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 &lt;= i2; </a:t>
            </a:r>
            <a:r>
              <a:rPr lang="en-US" sz="2800" dirty="0" err="1">
                <a:solidFill>
                  <a:schemeClr val="accent4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++)</a:t>
            </a:r>
          </a:p>
          <a:p>
            <a:pPr>
              <a:defRPr/>
            </a:pPr>
            <a:r>
              <a:rPr lang="en-US" sz="2800" dirty="0">
                <a:solidFill>
                  <a:schemeClr val="accent4"/>
                </a:solidFill>
                <a:cs typeface="+mn-cs"/>
              </a:rPr>
              <a:t>    sum += </a:t>
            </a:r>
            <a:r>
              <a:rPr lang="en-US" sz="2800" dirty="0" err="1">
                <a:solidFill>
                  <a:schemeClr val="accent4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;</a:t>
            </a:r>
            <a:endParaRPr lang="en-US" sz="2800" b="1" dirty="0">
              <a:solidFill>
                <a:schemeClr val="accent4"/>
              </a:solidFill>
              <a:cs typeface="+mn-cs"/>
            </a:endParaRPr>
          </a:p>
          <a:p>
            <a:pPr>
              <a:defRPr/>
            </a:pPr>
            <a:r>
              <a:rPr lang="en-US" sz="2800" b="1" dirty="0">
                <a:solidFill>
                  <a:schemeClr val="accent4"/>
                </a:solidFill>
                <a:cs typeface="+mn-cs"/>
              </a:rPr>
              <a:t>  return 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sum;</a:t>
            </a:r>
          </a:p>
          <a:p>
            <a:pPr>
              <a:defRPr/>
            </a:pPr>
            <a:r>
              <a:rPr lang="en-US" sz="2800" dirty="0">
                <a:solidFill>
                  <a:schemeClr val="accent4"/>
                </a:solidFill>
                <a:cs typeface="+mn-cs"/>
              </a:rPr>
              <a:t>}</a:t>
            </a:r>
          </a:p>
          <a:p>
            <a:pPr>
              <a:defRPr/>
            </a:pPr>
            <a:endParaRPr lang="en-US" sz="2800" b="1" dirty="0">
              <a:solidFill>
                <a:schemeClr val="accent4"/>
              </a:solidFill>
              <a:cs typeface="+mn-cs"/>
            </a:endParaRPr>
          </a:p>
          <a:p>
            <a:pPr>
              <a:defRPr/>
            </a:pPr>
            <a:r>
              <a:rPr lang="en-US" sz="2800" b="1" dirty="0">
                <a:solidFill>
                  <a:schemeClr val="accent4"/>
                </a:solidFill>
                <a:cs typeface="+mn-cs"/>
              </a:rPr>
              <a:t>public static void 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main(String[] </a:t>
            </a:r>
            <a:r>
              <a:rPr lang="en-US" sz="2800" dirty="0" err="1">
                <a:solidFill>
                  <a:schemeClr val="accent4"/>
                </a:solidFill>
                <a:cs typeface="+mn-cs"/>
              </a:rPr>
              <a:t>args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) {</a:t>
            </a:r>
          </a:p>
          <a:p>
            <a:pPr>
              <a:defRPr/>
            </a:pPr>
            <a:r>
              <a:rPr lang="en-US" sz="2800" dirty="0">
                <a:solidFill>
                  <a:schemeClr val="accent4"/>
                </a:solidFill>
                <a:cs typeface="+mn-cs"/>
              </a:rPr>
              <a:t>  </a:t>
            </a:r>
            <a:r>
              <a:rPr lang="en-US" sz="2800" dirty="0" err="1">
                <a:solidFill>
                  <a:schemeClr val="accent4"/>
                </a:solidFill>
                <a:cs typeface="+mn-cs"/>
              </a:rPr>
              <a:t>System.out.println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("Sum from 1 to 10 is " + sum(1, 10));</a:t>
            </a:r>
          </a:p>
          <a:p>
            <a:pPr>
              <a:defRPr/>
            </a:pPr>
            <a:r>
              <a:rPr lang="en-US" sz="2800" dirty="0">
                <a:solidFill>
                  <a:schemeClr val="accent4"/>
                </a:solidFill>
                <a:cs typeface="+mn-cs"/>
              </a:rPr>
              <a:t>  </a:t>
            </a:r>
            <a:r>
              <a:rPr lang="en-US" sz="2800" dirty="0" err="1">
                <a:solidFill>
                  <a:schemeClr val="accent4"/>
                </a:solidFill>
                <a:cs typeface="+mn-cs"/>
              </a:rPr>
              <a:t>System.out.println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("Sum from 20 to 30 is " + sum(20, 30));</a:t>
            </a:r>
          </a:p>
          <a:p>
            <a:pPr>
              <a:defRPr/>
            </a:pPr>
            <a:r>
              <a:rPr lang="en-US" sz="2800" dirty="0">
                <a:solidFill>
                  <a:schemeClr val="accent4"/>
                </a:solidFill>
                <a:cs typeface="+mn-cs"/>
              </a:rPr>
              <a:t>  </a:t>
            </a:r>
            <a:r>
              <a:rPr lang="en-US" sz="2800" dirty="0" err="1">
                <a:solidFill>
                  <a:schemeClr val="accent4"/>
                </a:solidFill>
                <a:cs typeface="+mn-cs"/>
              </a:rPr>
              <a:t>System.out.println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("Sum from 35 to 45 is " + sum(35, 45));</a:t>
            </a:r>
          </a:p>
          <a:p>
            <a:pPr>
              <a:defRPr/>
            </a:pPr>
            <a:r>
              <a:rPr lang="en-US" sz="2800" dirty="0">
                <a:solidFill>
                  <a:schemeClr val="accent4"/>
                </a:solidFill>
                <a:cs typeface="+mn-cs"/>
              </a:rPr>
              <a:t>}</a:t>
            </a:r>
          </a:p>
        </p:txBody>
      </p:sp>
      <p:sp>
        <p:nvSpPr>
          <p:cNvPr id="11272" name="Rectangle 7">
            <a:extLst>
              <a:ext uri="{FF2B5EF4-FFF2-40B4-BE49-F238E27FC236}">
                <a16:creationId xmlns:a16="http://schemas.microsoft.com/office/drawing/2014/main" id="{81025DCE-FF0F-5141-BB1D-6ECA72EF9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" y="893763"/>
            <a:ext cx="5492750" cy="2573337"/>
          </a:xfrm>
          <a:prstGeom prst="rect">
            <a:avLst/>
          </a:prstGeom>
          <a:solidFill>
            <a:srgbClr val="FF6600">
              <a:alpha val="36078"/>
            </a:srgb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73" name="Rectangle 8">
            <a:extLst>
              <a:ext uri="{FF2B5EF4-FFF2-40B4-BE49-F238E27FC236}">
                <a16:creationId xmlns:a16="http://schemas.microsoft.com/office/drawing/2014/main" id="{BBA22C4A-2A1F-634A-AEC4-28121E999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3063" y="4351338"/>
            <a:ext cx="1574800" cy="384175"/>
          </a:xfrm>
          <a:prstGeom prst="rect">
            <a:avLst/>
          </a:prstGeom>
          <a:solidFill>
            <a:srgbClr val="FF6600">
              <a:alpha val="36078"/>
            </a:srgb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74" name="Rectangle 11">
            <a:extLst>
              <a:ext uri="{FF2B5EF4-FFF2-40B4-BE49-F238E27FC236}">
                <a16:creationId xmlns:a16="http://schemas.microsoft.com/office/drawing/2014/main" id="{7A8B0370-9929-4D4A-A4F3-53FEDA077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4811713"/>
            <a:ext cx="1727200" cy="384175"/>
          </a:xfrm>
          <a:prstGeom prst="rect">
            <a:avLst/>
          </a:prstGeom>
          <a:solidFill>
            <a:srgbClr val="FF6600">
              <a:alpha val="36078"/>
            </a:srgb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75" name="Rectangle 12">
            <a:extLst>
              <a:ext uri="{FF2B5EF4-FFF2-40B4-BE49-F238E27FC236}">
                <a16:creationId xmlns:a16="http://schemas.microsoft.com/office/drawing/2014/main" id="{76DAA383-3B14-9744-8029-538E4C6C1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050" y="5272088"/>
            <a:ext cx="1727200" cy="384175"/>
          </a:xfrm>
          <a:prstGeom prst="rect">
            <a:avLst/>
          </a:prstGeom>
          <a:solidFill>
            <a:srgbClr val="FF6600">
              <a:alpha val="36078"/>
            </a:srgb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76" name="Rectangle 8">
            <a:hlinkClick r:id="rId3"/>
            <a:extLst>
              <a:ext uri="{FF2B5EF4-FFF2-40B4-BE49-F238E27FC236}">
                <a16:creationId xmlns:a16="http://schemas.microsoft.com/office/drawing/2014/main" id="{4F73B171-C42C-5542-9D3F-05323DBBB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4713" y="2728913"/>
            <a:ext cx="1676400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MethodDemo</a:t>
            </a:r>
          </a:p>
        </p:txBody>
      </p:sp>
      <p:sp>
        <p:nvSpPr>
          <p:cNvPr id="11277" name="AutoShape 10">
            <a:hlinkClick r:id="rId4" action="ppaction://program" highlightClick="1"/>
            <a:extLst>
              <a:ext uri="{FF2B5EF4-FFF2-40B4-BE49-F238E27FC236}">
                <a16:creationId xmlns:a16="http://schemas.microsoft.com/office/drawing/2014/main" id="{5C6CB8CC-2A18-6949-8A76-B23F4C5BD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6688" y="2728913"/>
            <a:ext cx="698500" cy="381000"/>
          </a:xfrm>
          <a:prstGeom prst="actionButtonBlank">
            <a:avLst/>
          </a:prstGeom>
          <a:solidFill>
            <a:srgbClr val="38A1BA"/>
          </a:solidFill>
          <a:ln>
            <a:noFill/>
          </a:ln>
          <a:effectLst>
            <a:prstShdw prst="shdw17" dist="17961" dir="2700000">
              <a:srgbClr val="226170"/>
            </a:prstShdw>
          </a:effectLst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Book Antiqua" panose="02040602050305030304" pitchFamily="18" charset="0"/>
              </a:rPr>
              <a:t>Run</a:t>
            </a:r>
            <a:endParaRPr lang="en-US" altLang="en-US"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>
            <a:extLst>
              <a:ext uri="{FF2B5EF4-FFF2-40B4-BE49-F238E27FC236}">
                <a16:creationId xmlns:a16="http://schemas.microsoft.com/office/drawing/2014/main" id="{E7B36C03-7247-3741-961E-A1302BE8FB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0CF9D0-18EB-B64A-B491-2B18082EE770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BB34EC0E-A8FF-3C44-A3ED-D1418EE0A4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altLang="en-US"/>
              <a:t>Defining Methods</a:t>
            </a:r>
          </a:p>
        </p:txBody>
      </p:sp>
      <p:sp>
        <p:nvSpPr>
          <p:cNvPr id="15364" name="Text Box 3">
            <a:extLst>
              <a:ext uri="{FF2B5EF4-FFF2-40B4-BE49-F238E27FC236}">
                <a16:creationId xmlns:a16="http://schemas.microsoft.com/office/drawing/2014/main" id="{2605B947-A6EC-A042-A110-DB359E224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430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A method is a collection of statements that are grouped together to perform an operation.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B678EB3A-A1AE-9F4D-AADB-139A2BB26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100" y="2314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5366" name="Rectangle 5">
            <a:extLst>
              <a:ext uri="{FF2B5EF4-FFF2-40B4-BE49-F238E27FC236}">
                <a16:creationId xmlns:a16="http://schemas.microsoft.com/office/drawing/2014/main" id="{1D7335B3-8978-5749-B293-95FDAB631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2457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5367" name="Rectangle 6">
            <a:extLst>
              <a:ext uri="{FF2B5EF4-FFF2-40B4-BE49-F238E27FC236}">
                <a16:creationId xmlns:a16="http://schemas.microsoft.com/office/drawing/2014/main" id="{CD7AB34E-DDBF-FB47-A46A-D254F3BC1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5368" name="Rectangle 7">
            <a:extLst>
              <a:ext uri="{FF2B5EF4-FFF2-40B4-BE49-F238E27FC236}">
                <a16:creationId xmlns:a16="http://schemas.microsoft.com/office/drawing/2014/main" id="{EAD09A50-4AF4-DC41-9661-A97D9F5FE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5369" name="Rectangle 10">
            <a:extLst>
              <a:ext uri="{FF2B5EF4-FFF2-40B4-BE49-F238E27FC236}">
                <a16:creationId xmlns:a16="http://schemas.microsoft.com/office/drawing/2014/main" id="{0AC3C515-F2F2-B440-9AA2-75116D51C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5370" name="Rectangle 12">
            <a:extLst>
              <a:ext uri="{FF2B5EF4-FFF2-40B4-BE49-F238E27FC236}">
                <a16:creationId xmlns:a16="http://schemas.microsoft.com/office/drawing/2014/main" id="{EA2F1A89-2F48-7A4F-ABE2-059F7478B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5371" name="Rectangle 14">
            <a:extLst>
              <a:ext uri="{FF2B5EF4-FFF2-40B4-BE49-F238E27FC236}">
                <a16:creationId xmlns:a16="http://schemas.microsoft.com/office/drawing/2014/main" id="{AEC8B881-A723-D142-B8C4-3CF283838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5372" name="Rectangle 16">
            <a:extLst>
              <a:ext uri="{FF2B5EF4-FFF2-40B4-BE49-F238E27FC236}">
                <a16:creationId xmlns:a16="http://schemas.microsoft.com/office/drawing/2014/main" id="{97A069B8-BB13-1D42-A553-F71D74DA9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15373" name="Object 15">
            <a:extLst>
              <a:ext uri="{FF2B5EF4-FFF2-40B4-BE49-F238E27FC236}">
                <a16:creationId xmlns:a16="http://schemas.microsoft.com/office/drawing/2014/main" id="{204092DB-F5B7-2D4A-AA20-50064F5C26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2543175"/>
          <a:ext cx="8642350" cy="344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" name="Picture" r:id="rId4" imgW="29794200" imgH="11874500" progId="Word.Picture.8">
                  <p:embed/>
                </p:oleObj>
              </mc:Choice>
              <mc:Fallback>
                <p:oleObj name="Picture" r:id="rId4" imgW="29794200" imgH="11874500" progId="Word.Picture.8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2543175"/>
                        <a:ext cx="8642350" cy="344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>
            <a:extLst>
              <a:ext uri="{FF2B5EF4-FFF2-40B4-BE49-F238E27FC236}">
                <a16:creationId xmlns:a16="http://schemas.microsoft.com/office/drawing/2014/main" id="{E86C7D2F-5F5D-3449-A2DD-02E89911C0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6F02E04-8CF8-AB46-9686-9C2528FE9014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EDD8D76A-2BFD-8A42-B876-32FB9D038E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altLang="en-US"/>
              <a:t>Defining Methods</a:t>
            </a:r>
          </a:p>
        </p:txBody>
      </p:sp>
      <p:sp>
        <p:nvSpPr>
          <p:cNvPr id="17412" name="Text Box 3">
            <a:extLst>
              <a:ext uri="{FF2B5EF4-FFF2-40B4-BE49-F238E27FC236}">
                <a16:creationId xmlns:a16="http://schemas.microsoft.com/office/drawing/2014/main" id="{EABA0A6C-61FC-B64C-8EB9-86EDCBFEF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430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A method is a collection of statements that are grouped together to perform an operation.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E47BBD24-4711-D841-ADD9-7B6B9D70E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100" y="2314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7414" name="Rectangle 5">
            <a:extLst>
              <a:ext uri="{FF2B5EF4-FFF2-40B4-BE49-F238E27FC236}">
                <a16:creationId xmlns:a16="http://schemas.microsoft.com/office/drawing/2014/main" id="{89D7CFFD-13E9-CA47-9BAB-A51010A51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2457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7415" name="Rectangle 6">
            <a:extLst>
              <a:ext uri="{FF2B5EF4-FFF2-40B4-BE49-F238E27FC236}">
                <a16:creationId xmlns:a16="http://schemas.microsoft.com/office/drawing/2014/main" id="{6A09957B-633E-3A4F-9B0D-BAA77A5FB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7416" name="Rectangle 7">
            <a:extLst>
              <a:ext uri="{FF2B5EF4-FFF2-40B4-BE49-F238E27FC236}">
                <a16:creationId xmlns:a16="http://schemas.microsoft.com/office/drawing/2014/main" id="{3E8EEA03-EE4C-0245-87B0-BD88017B9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7417" name="Rectangle 10">
            <a:extLst>
              <a:ext uri="{FF2B5EF4-FFF2-40B4-BE49-F238E27FC236}">
                <a16:creationId xmlns:a16="http://schemas.microsoft.com/office/drawing/2014/main" id="{D3ACE4B2-5904-CB48-BD22-81B00526E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7418" name="Rectangle 12">
            <a:extLst>
              <a:ext uri="{FF2B5EF4-FFF2-40B4-BE49-F238E27FC236}">
                <a16:creationId xmlns:a16="http://schemas.microsoft.com/office/drawing/2014/main" id="{758D765D-893E-EB46-922F-B91135EB3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7419" name="Rectangle 14">
            <a:extLst>
              <a:ext uri="{FF2B5EF4-FFF2-40B4-BE49-F238E27FC236}">
                <a16:creationId xmlns:a16="http://schemas.microsoft.com/office/drawing/2014/main" id="{35A4DA96-B755-D541-ABAD-ABA82A817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7420" name="Rectangle 16">
            <a:extLst>
              <a:ext uri="{FF2B5EF4-FFF2-40B4-BE49-F238E27FC236}">
                <a16:creationId xmlns:a16="http://schemas.microsoft.com/office/drawing/2014/main" id="{9A1D8223-8949-F947-9608-5E2129300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17421" name="Object 15">
            <a:extLst>
              <a:ext uri="{FF2B5EF4-FFF2-40B4-BE49-F238E27FC236}">
                <a16:creationId xmlns:a16="http://schemas.microsoft.com/office/drawing/2014/main" id="{217B050C-DA7B-6C49-92BE-FCCDD2EC88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2546350"/>
          <a:ext cx="8642350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8" name="Picture" r:id="rId4" imgW="29883100" imgH="11874500" progId="Word.Picture.8">
                  <p:embed/>
                </p:oleObj>
              </mc:Choice>
              <mc:Fallback>
                <p:oleObj name="Picture" r:id="rId4" imgW="29883100" imgH="11874500" progId="Word.Picture.8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2546350"/>
                        <a:ext cx="8642350" cy="344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>
            <a:extLst>
              <a:ext uri="{FF2B5EF4-FFF2-40B4-BE49-F238E27FC236}">
                <a16:creationId xmlns:a16="http://schemas.microsoft.com/office/drawing/2014/main" id="{F7322F7A-5CBB-6D4A-A042-4ECF355B04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C7B3A4-653E-1B4C-8688-56845DF59BD0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6B0CB1A1-371A-554B-9DD8-72FC056BB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altLang="en-US"/>
              <a:t>Method Signature</a:t>
            </a:r>
          </a:p>
        </p:txBody>
      </p:sp>
      <p:sp>
        <p:nvSpPr>
          <p:cNvPr id="19460" name="Text Box 3">
            <a:extLst>
              <a:ext uri="{FF2B5EF4-FFF2-40B4-BE49-F238E27FC236}">
                <a16:creationId xmlns:a16="http://schemas.microsoft.com/office/drawing/2014/main" id="{AFDF8E9E-81E3-E042-A2E4-1BC3C5845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43000"/>
            <a:ext cx="8458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 i="1" dirty="0">
                <a:solidFill>
                  <a:srgbClr val="FF0000"/>
                </a:solidFill>
              </a:rPr>
              <a:t>Method signature</a:t>
            </a:r>
            <a:r>
              <a:rPr lang="en-US" altLang="en-US" sz="2400" b="1" dirty="0">
                <a:solidFill>
                  <a:srgbClr val="FF0000"/>
                </a:solidFill>
              </a:rPr>
              <a:t> is the combination of the method name and the parameter list.</a:t>
            </a:r>
          </a:p>
        </p:txBody>
      </p:sp>
      <p:sp>
        <p:nvSpPr>
          <p:cNvPr id="19461" name="Rectangle 4">
            <a:extLst>
              <a:ext uri="{FF2B5EF4-FFF2-40B4-BE49-F238E27FC236}">
                <a16:creationId xmlns:a16="http://schemas.microsoft.com/office/drawing/2014/main" id="{639B84BD-E8A5-134C-A3FB-6F80F3826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100" y="2314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040F23AD-07F6-DE42-A4BE-701F9BDE6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2457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23E9A2E0-0E6D-5A4C-A012-BB583AB8F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F2CF2E0B-A811-DD47-99B0-29218FBDD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9465" name="Rectangle 8">
            <a:extLst>
              <a:ext uri="{FF2B5EF4-FFF2-40B4-BE49-F238E27FC236}">
                <a16:creationId xmlns:a16="http://schemas.microsoft.com/office/drawing/2014/main" id="{FAEB6792-DAD5-3544-8C34-F0B71CFB7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9466" name="Rectangle 9">
            <a:extLst>
              <a:ext uri="{FF2B5EF4-FFF2-40B4-BE49-F238E27FC236}">
                <a16:creationId xmlns:a16="http://schemas.microsoft.com/office/drawing/2014/main" id="{33204B6E-B51E-1543-B267-95652881A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9467" name="Rectangle 10">
            <a:extLst>
              <a:ext uri="{FF2B5EF4-FFF2-40B4-BE49-F238E27FC236}">
                <a16:creationId xmlns:a16="http://schemas.microsoft.com/office/drawing/2014/main" id="{66F61744-2005-CD49-8AB5-D66DAD19C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9468" name="Rectangle 11">
            <a:extLst>
              <a:ext uri="{FF2B5EF4-FFF2-40B4-BE49-F238E27FC236}">
                <a16:creationId xmlns:a16="http://schemas.microsoft.com/office/drawing/2014/main" id="{37AF6D85-CAD2-2A47-8431-BA2EFC130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19469" name="Object 12">
            <a:extLst>
              <a:ext uri="{FF2B5EF4-FFF2-40B4-BE49-F238E27FC236}">
                <a16:creationId xmlns:a16="http://schemas.microsoft.com/office/drawing/2014/main" id="{D33FBA9B-6F9B-754D-9C79-441F5F697D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2546350"/>
          <a:ext cx="8642350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7" name="Picture" r:id="rId4" imgW="29883100" imgH="11874500" progId="Word.Picture.8">
                  <p:embed/>
                </p:oleObj>
              </mc:Choice>
              <mc:Fallback>
                <p:oleObj name="Picture" r:id="rId4" imgW="29883100" imgH="11874500" progId="Word.Picture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2546350"/>
                        <a:ext cx="8642350" cy="344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0" name="Rectangle 13">
            <a:extLst>
              <a:ext uri="{FF2B5EF4-FFF2-40B4-BE49-F238E27FC236}">
                <a16:creationId xmlns:a16="http://schemas.microsoft.com/office/drawing/2014/main" id="{253CD3A7-7897-5C43-8E8F-805587BC2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9288" y="3505200"/>
            <a:ext cx="2535237" cy="423863"/>
          </a:xfrm>
          <a:prstGeom prst="rect">
            <a:avLst/>
          </a:prstGeom>
          <a:solidFill>
            <a:schemeClr val="accent1">
              <a:alpha val="29019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>
            <a:extLst>
              <a:ext uri="{FF2B5EF4-FFF2-40B4-BE49-F238E27FC236}">
                <a16:creationId xmlns:a16="http://schemas.microsoft.com/office/drawing/2014/main" id="{03CD0778-D7FD-8D43-837D-A1E5A465E9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119BE3E-D632-FF4D-B008-81E9AC62F9F2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9668898-B2A5-7A4D-B88D-9D31A4B40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 altLang="en-US"/>
              <a:t>Calling Methods, cont.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9700" name="Rectangle 7">
            <a:extLst>
              <a:ext uri="{FF2B5EF4-FFF2-40B4-BE49-F238E27FC236}">
                <a16:creationId xmlns:a16="http://schemas.microsoft.com/office/drawing/2014/main" id="{BB1EA126-178C-9141-90D6-A814232E5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01" name="Rectangle 9">
            <a:extLst>
              <a:ext uri="{FF2B5EF4-FFF2-40B4-BE49-F238E27FC236}">
                <a16:creationId xmlns:a16="http://schemas.microsoft.com/office/drawing/2014/main" id="{65D2DDD8-CF49-2446-8A98-8477B9CEA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29702" name="Object 8">
            <a:extLst>
              <a:ext uri="{FF2B5EF4-FFF2-40B4-BE49-F238E27FC236}">
                <a16:creationId xmlns:a16="http://schemas.microsoft.com/office/drawing/2014/main" id="{19BB0B50-C5D3-AC4B-8510-588237D688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" y="1676400"/>
          <a:ext cx="8610600" cy="325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0" name="Picture" r:id="rId4" imgW="25387300" imgH="9588500" progId="Word.Picture.8">
                  <p:embed/>
                </p:oleObj>
              </mc:Choice>
              <mc:Fallback>
                <p:oleObj name="Picture" r:id="rId4" imgW="25387300" imgH="9588500" progId="Word.Picture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76400"/>
                        <a:ext cx="8610600" cy="325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3" name="Rectangle 10">
            <a:extLst>
              <a:ext uri="{FF2B5EF4-FFF2-40B4-BE49-F238E27FC236}">
                <a16:creationId xmlns:a16="http://schemas.microsoft.com/office/drawing/2014/main" id="{009146E1-8ABA-AA48-A50E-F57023011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Forte" pitchFamily="66" charset="0"/>
              </a:rPr>
              <a:t>animation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ternational">
  <a:themeElements>
    <a:clrScheme name="International 3">
      <a:dk1>
        <a:srgbClr val="000000"/>
      </a:dk1>
      <a:lt1>
        <a:srgbClr val="FFFFFF"/>
      </a:lt1>
      <a:dk2>
        <a:srgbClr val="000000"/>
      </a:dk2>
      <a:lt2>
        <a:srgbClr val="5F5F5F"/>
      </a:lt2>
      <a:accent1>
        <a:srgbClr val="CBCBCB"/>
      </a:accent1>
      <a:accent2>
        <a:srgbClr val="969696"/>
      </a:accent2>
      <a:accent3>
        <a:srgbClr val="FFFFFF"/>
      </a:accent3>
      <a:accent4>
        <a:srgbClr val="000000"/>
      </a:accent4>
      <a:accent5>
        <a:srgbClr val="E2E2E2"/>
      </a:accent5>
      <a:accent6>
        <a:srgbClr val="878787"/>
      </a:accent6>
      <a:hlink>
        <a:srgbClr val="DDDDDD"/>
      </a:hlink>
      <a:folHlink>
        <a:srgbClr val="EAEAEA"/>
      </a:folHlink>
    </a:clrScheme>
    <a:fontScheme name="Internationa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International 1">
        <a:dk1>
          <a:srgbClr val="000000"/>
        </a:dk1>
        <a:lt1>
          <a:srgbClr val="FFFFFF"/>
        </a:lt1>
        <a:dk2>
          <a:srgbClr val="0000FF"/>
        </a:dk2>
        <a:lt2>
          <a:srgbClr val="FFFF99"/>
        </a:lt2>
        <a:accent1>
          <a:srgbClr val="009966"/>
        </a:accent1>
        <a:accent2>
          <a:srgbClr val="00CCCC"/>
        </a:accent2>
        <a:accent3>
          <a:srgbClr val="AAAAFF"/>
        </a:accent3>
        <a:accent4>
          <a:srgbClr val="DADADA"/>
        </a:accent4>
        <a:accent5>
          <a:srgbClr val="AACAB8"/>
        </a:accent5>
        <a:accent6>
          <a:srgbClr val="00B9B9"/>
        </a:accent6>
        <a:hlink>
          <a:srgbClr val="000080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national 2">
        <a:dk1>
          <a:srgbClr val="000000"/>
        </a:dk1>
        <a:lt1>
          <a:srgbClr val="FFFFFF"/>
        </a:lt1>
        <a:dk2>
          <a:srgbClr val="000080"/>
        </a:dk2>
        <a:lt2>
          <a:srgbClr val="003399"/>
        </a:lt2>
        <a:accent1>
          <a:srgbClr val="9999FF"/>
        </a:accent1>
        <a:accent2>
          <a:srgbClr val="FF99FF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E78AE7"/>
        </a:accent6>
        <a:hlink>
          <a:srgbClr val="85AD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DDDDD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Designs\International.pot</Template>
  <TotalTime>15404</TotalTime>
  <Words>1315</Words>
  <Application>Microsoft Macintosh PowerPoint</Application>
  <PresentationFormat>On-screen Show (4:3)</PresentationFormat>
  <Paragraphs>352</Paragraphs>
  <Slides>36</Slides>
  <Notes>30</Notes>
  <HiddenSlides>0</HiddenSlides>
  <MMClips>0</MMClips>
  <ScaleCrop>false</ScaleCrop>
  <HeadingPairs>
    <vt:vector size="10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  <vt:variant>
        <vt:lpstr>Custom Shows</vt:lpstr>
      </vt:variant>
      <vt:variant>
        <vt:i4>1</vt:i4>
      </vt:variant>
    </vt:vector>
  </HeadingPairs>
  <TitlesOfParts>
    <vt:vector size="47" baseType="lpstr">
      <vt:lpstr>Arial</vt:lpstr>
      <vt:lpstr>Book Antiqua</vt:lpstr>
      <vt:lpstr>Courier</vt:lpstr>
      <vt:lpstr>Courier New</vt:lpstr>
      <vt:lpstr>Forte</vt:lpstr>
      <vt:lpstr>Monotype Sorts</vt:lpstr>
      <vt:lpstr>Times New Roman</vt:lpstr>
      <vt:lpstr>International</vt:lpstr>
      <vt:lpstr>Picture</vt:lpstr>
      <vt:lpstr>Word.Picture.8</vt:lpstr>
      <vt:lpstr>Chapter 6 Methods</vt:lpstr>
      <vt:lpstr>Opening Problem</vt:lpstr>
      <vt:lpstr>Problem</vt:lpstr>
      <vt:lpstr>Problem</vt:lpstr>
      <vt:lpstr>Solution</vt:lpstr>
      <vt:lpstr>Defining Methods</vt:lpstr>
      <vt:lpstr>Defining Methods</vt:lpstr>
      <vt:lpstr>Method Signature</vt:lpstr>
      <vt:lpstr>Calling Methods, cont.</vt:lpstr>
      <vt:lpstr>Trace Method Invocation</vt:lpstr>
      <vt:lpstr>CAUTION</vt:lpstr>
      <vt:lpstr>Trace Call Stack</vt:lpstr>
      <vt:lpstr>Trace Call Stack</vt:lpstr>
      <vt:lpstr>Trace Call Stack</vt:lpstr>
      <vt:lpstr>Trace Call Stack</vt:lpstr>
      <vt:lpstr>Passing Parameters</vt:lpstr>
      <vt:lpstr>Pass by Value</vt:lpstr>
      <vt:lpstr>Pass by Value, cont.</vt:lpstr>
      <vt:lpstr>Modularizing Code</vt:lpstr>
      <vt:lpstr>Overloading Methods</vt:lpstr>
      <vt:lpstr>Ambiguous Invocation: Error</vt:lpstr>
      <vt:lpstr>Scope of Local Variables</vt:lpstr>
      <vt:lpstr>Scope of Local Variables, cont.</vt:lpstr>
      <vt:lpstr>Scope of Local Variables, cont.</vt:lpstr>
      <vt:lpstr>Scope of Local Variables, cont.</vt:lpstr>
      <vt:lpstr>Method Abstraction</vt:lpstr>
      <vt:lpstr>Case Study: Generating Random Characters, cont.</vt:lpstr>
      <vt:lpstr>The RandomCharacter Class</vt:lpstr>
      <vt:lpstr>PrintCalender Case Study </vt:lpstr>
      <vt:lpstr>Design Diagram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Custom Show 1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Methods</dc:title>
  <dc:creator>Y. Daniel Liang</dc:creator>
  <cp:lastModifiedBy>Bassem S Sayrafi</cp:lastModifiedBy>
  <cp:revision>227</cp:revision>
  <dcterms:created xsi:type="dcterms:W3CDTF">1995-06-10T17:31:50Z</dcterms:created>
  <dcterms:modified xsi:type="dcterms:W3CDTF">2019-09-15T16:30:18Z</dcterms:modified>
</cp:coreProperties>
</file>