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1" r:id="rId1"/>
  </p:sldMasterIdLst>
  <p:notesMasterIdLst>
    <p:notesMasterId r:id="rId34"/>
  </p:notesMasterIdLst>
  <p:handoutMasterIdLst>
    <p:handoutMasterId r:id="rId35"/>
  </p:handoutMasterIdLst>
  <p:sldIdLst>
    <p:sldId id="325" r:id="rId2"/>
    <p:sldId id="326" r:id="rId3"/>
    <p:sldId id="265" r:id="rId4"/>
    <p:sldId id="266" r:id="rId5"/>
    <p:sldId id="390" r:id="rId6"/>
    <p:sldId id="419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387" r:id="rId33"/>
  </p:sldIdLst>
  <p:sldSz cx="8229600" cy="59436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6FA"/>
    <a:srgbClr val="A3B5FA"/>
    <a:srgbClr val="A6C9FC"/>
    <a:srgbClr val="A3B6FC"/>
    <a:srgbClr val="CCECFF"/>
    <a:srgbClr val="99CCFF"/>
    <a:srgbClr val="66CCFF"/>
    <a:srgbClr val="0033CC"/>
    <a:srgbClr val="0581CD"/>
    <a:srgbClr val="66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2" autoAdjust="0"/>
    <p:restoredTop sz="86420" autoAdjust="0"/>
  </p:normalViewPr>
  <p:slideViewPr>
    <p:cSldViewPr snapToGrid="0">
      <p:cViewPr>
        <p:scale>
          <a:sx n="80" d="100"/>
          <a:sy n="80" d="100"/>
        </p:scale>
        <p:origin x="-1392" y="-77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B5187-64D8-4602-87A5-F90BA2B174E3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20B723-B143-4FED-9833-5E453165E952}">
      <dgm:prSet phldrT="[Text]"/>
      <dgm:spPr>
        <a:gradFill flip="none" rotWithShape="0">
          <a:gsLst>
            <a:gs pos="0">
              <a:srgbClr val="A3B6FC">
                <a:shade val="30000"/>
                <a:satMod val="115000"/>
              </a:srgbClr>
            </a:gs>
            <a:gs pos="50000">
              <a:srgbClr val="A3B6FC">
                <a:shade val="67500"/>
                <a:satMod val="115000"/>
              </a:srgbClr>
            </a:gs>
            <a:gs pos="100000">
              <a:srgbClr val="A3B6FC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CCECFF"/>
          </a:solidFill>
        </a:ln>
      </dgm:spPr>
      <dgm:t>
        <a:bodyPr/>
        <a:lstStyle/>
        <a:p>
          <a:r>
            <a:rPr lang="en-US" dirty="0" smtClean="0"/>
            <a:t>Primary Government</a:t>
          </a:r>
          <a:endParaRPr lang="en-US" dirty="0"/>
        </a:p>
      </dgm:t>
    </dgm:pt>
    <dgm:pt modelId="{F1FC7EF8-F2C6-405A-8933-BCE375043450}" type="parTrans" cxnId="{C75FE8CC-2C5B-42C6-A7FF-655205FCCE9A}">
      <dgm:prSet/>
      <dgm:spPr/>
      <dgm:t>
        <a:bodyPr/>
        <a:lstStyle/>
        <a:p>
          <a:endParaRPr lang="en-US"/>
        </a:p>
      </dgm:t>
    </dgm:pt>
    <dgm:pt modelId="{8105D7B2-4D76-478C-9945-C1457781963D}" type="sibTrans" cxnId="{C75FE8CC-2C5B-42C6-A7FF-655205FCCE9A}">
      <dgm:prSet/>
      <dgm:spPr/>
      <dgm:t>
        <a:bodyPr/>
        <a:lstStyle/>
        <a:p>
          <a:endParaRPr lang="en-US"/>
        </a:p>
      </dgm:t>
    </dgm:pt>
    <dgm:pt modelId="{5799B10C-F612-43E4-B99A-BE6C017907CE}">
      <dgm:prSet phldrT="[Text]"/>
      <dgm:spPr/>
      <dgm:t>
        <a:bodyPr/>
        <a:lstStyle/>
        <a:p>
          <a:r>
            <a:rPr lang="en-US" dirty="0" smtClean="0"/>
            <a:t>Special purpose governments</a:t>
          </a:r>
          <a:endParaRPr lang="en-US" dirty="0"/>
        </a:p>
      </dgm:t>
    </dgm:pt>
    <dgm:pt modelId="{83884F2C-130C-4334-818D-A17CCFB2A0B0}" type="parTrans" cxnId="{F3ADCBD4-3AC0-4465-A73B-66707E11F362}">
      <dgm:prSet/>
      <dgm:spPr/>
      <dgm:t>
        <a:bodyPr/>
        <a:lstStyle/>
        <a:p>
          <a:endParaRPr lang="en-US"/>
        </a:p>
      </dgm:t>
    </dgm:pt>
    <dgm:pt modelId="{F3C606F8-935D-4918-B12D-61D50DDF2B0F}" type="sibTrans" cxnId="{F3ADCBD4-3AC0-4465-A73B-66707E11F362}">
      <dgm:prSet/>
      <dgm:spPr/>
      <dgm:t>
        <a:bodyPr/>
        <a:lstStyle/>
        <a:p>
          <a:endParaRPr lang="en-US"/>
        </a:p>
      </dgm:t>
    </dgm:pt>
    <dgm:pt modelId="{D0F5CBDA-E044-4206-947D-294AABC021B6}">
      <dgm:prSet phldrT="[Text]"/>
      <dgm:spPr/>
      <dgm:t>
        <a:bodyPr/>
        <a:lstStyle/>
        <a:p>
          <a:r>
            <a:rPr lang="en-US" dirty="0" smtClean="0"/>
            <a:t>Special Districts</a:t>
          </a:r>
          <a:endParaRPr lang="en-US" dirty="0"/>
        </a:p>
      </dgm:t>
    </dgm:pt>
    <dgm:pt modelId="{D1482343-0658-440B-8984-A1F0620FD22F}" type="parTrans" cxnId="{487CB957-2ED0-4C2C-A171-D14C63BD1026}">
      <dgm:prSet/>
      <dgm:spPr/>
      <dgm:t>
        <a:bodyPr/>
        <a:lstStyle/>
        <a:p>
          <a:endParaRPr lang="en-US"/>
        </a:p>
      </dgm:t>
    </dgm:pt>
    <dgm:pt modelId="{08C7401D-57E0-46A4-A1ED-B08B06CB8C0D}" type="sibTrans" cxnId="{487CB957-2ED0-4C2C-A171-D14C63BD1026}">
      <dgm:prSet/>
      <dgm:spPr/>
      <dgm:t>
        <a:bodyPr/>
        <a:lstStyle/>
        <a:p>
          <a:endParaRPr lang="en-US"/>
        </a:p>
      </dgm:t>
    </dgm:pt>
    <dgm:pt modelId="{8164A9C5-9BB3-4EF9-8186-FBA655051B32}">
      <dgm:prSet phldrT="[Text]"/>
      <dgm:spPr/>
      <dgm:t>
        <a:bodyPr/>
        <a:lstStyle/>
        <a:p>
          <a:r>
            <a:rPr lang="en-US" dirty="0" smtClean="0"/>
            <a:t>Commissions</a:t>
          </a:r>
          <a:endParaRPr lang="en-US" dirty="0"/>
        </a:p>
      </dgm:t>
    </dgm:pt>
    <dgm:pt modelId="{5B1EB17B-7504-4AD6-9DEE-149666AC26B9}" type="parTrans" cxnId="{99974E73-51CF-4FD9-AC35-B7E4166611F9}">
      <dgm:prSet/>
      <dgm:spPr/>
      <dgm:t>
        <a:bodyPr/>
        <a:lstStyle/>
        <a:p>
          <a:endParaRPr lang="en-US"/>
        </a:p>
      </dgm:t>
    </dgm:pt>
    <dgm:pt modelId="{A53DFCDA-9134-479E-A65E-88EC1227CF51}" type="sibTrans" cxnId="{99974E73-51CF-4FD9-AC35-B7E4166611F9}">
      <dgm:prSet/>
      <dgm:spPr/>
      <dgm:t>
        <a:bodyPr/>
        <a:lstStyle/>
        <a:p>
          <a:endParaRPr lang="en-US"/>
        </a:p>
      </dgm:t>
    </dgm:pt>
    <dgm:pt modelId="{CC75B331-45B1-44A1-8506-A12824803AC9}">
      <dgm:prSet phldrT="[Text]"/>
      <dgm:spPr/>
      <dgm:t>
        <a:bodyPr/>
        <a:lstStyle/>
        <a:p>
          <a:r>
            <a:rPr lang="en-US" dirty="0" smtClean="0"/>
            <a:t>Boards</a:t>
          </a:r>
          <a:endParaRPr lang="en-US" dirty="0"/>
        </a:p>
      </dgm:t>
    </dgm:pt>
    <dgm:pt modelId="{54975F7B-21AC-4EFD-8D86-F5CE357D2AAD}" type="parTrans" cxnId="{EFA1940B-6107-401E-A52D-D6F6EDE0E0AE}">
      <dgm:prSet/>
      <dgm:spPr/>
      <dgm:t>
        <a:bodyPr/>
        <a:lstStyle/>
        <a:p>
          <a:endParaRPr lang="en-US"/>
        </a:p>
      </dgm:t>
    </dgm:pt>
    <dgm:pt modelId="{92A20940-7FA7-4B53-8A1F-0A214AFFFC9F}" type="sibTrans" cxnId="{EFA1940B-6107-401E-A52D-D6F6EDE0E0AE}">
      <dgm:prSet/>
      <dgm:spPr/>
      <dgm:t>
        <a:bodyPr/>
        <a:lstStyle/>
        <a:p>
          <a:endParaRPr lang="en-US"/>
        </a:p>
      </dgm:t>
    </dgm:pt>
    <dgm:pt modelId="{5EAE4EFF-AAA0-41E3-90C8-D64C309D3506}">
      <dgm:prSet phldrT="[Text]"/>
      <dgm:spPr/>
      <dgm:t>
        <a:bodyPr/>
        <a:lstStyle/>
        <a:p>
          <a:r>
            <a:rPr lang="en-US" dirty="0" smtClean="0"/>
            <a:t>Other agencies</a:t>
          </a:r>
          <a:endParaRPr lang="en-US" dirty="0"/>
        </a:p>
      </dgm:t>
    </dgm:pt>
    <dgm:pt modelId="{C2F90945-E55D-4A79-BC6C-1BC91FABCF00}" type="parTrans" cxnId="{B085D2AA-9A54-4DBF-A65C-FD9DABAC16FA}">
      <dgm:prSet/>
      <dgm:spPr/>
      <dgm:t>
        <a:bodyPr/>
        <a:lstStyle/>
        <a:p>
          <a:endParaRPr lang="en-US"/>
        </a:p>
      </dgm:t>
    </dgm:pt>
    <dgm:pt modelId="{FF1FA2A2-8883-4691-9390-DC2FC9E525A9}" type="sibTrans" cxnId="{B085D2AA-9A54-4DBF-A65C-FD9DABAC16FA}">
      <dgm:prSet/>
      <dgm:spPr/>
      <dgm:t>
        <a:bodyPr/>
        <a:lstStyle/>
        <a:p>
          <a:endParaRPr lang="en-US"/>
        </a:p>
      </dgm:t>
    </dgm:pt>
    <dgm:pt modelId="{CAE1914F-15B0-4B6B-9C39-B429F457F1C4}">
      <dgm:prSet phldrT="[Text]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State or General purpose governments</a:t>
          </a:r>
          <a:endParaRPr lang="en-US" dirty="0"/>
        </a:p>
      </dgm:t>
    </dgm:pt>
    <dgm:pt modelId="{99E5484B-F1ED-4E0E-A111-AAA688324A31}" type="parTrans" cxnId="{7CD5B01A-FE39-4EFD-808F-5745BFA4227F}">
      <dgm:prSet/>
      <dgm:spPr/>
      <dgm:t>
        <a:bodyPr/>
        <a:lstStyle/>
        <a:p>
          <a:endParaRPr lang="en-US"/>
        </a:p>
      </dgm:t>
    </dgm:pt>
    <dgm:pt modelId="{F895645C-F409-403A-932D-402995AA2774}" type="sibTrans" cxnId="{7CD5B01A-FE39-4EFD-808F-5745BFA4227F}">
      <dgm:prSet/>
      <dgm:spPr/>
      <dgm:t>
        <a:bodyPr/>
        <a:lstStyle/>
        <a:p>
          <a:endParaRPr lang="en-US"/>
        </a:p>
      </dgm:t>
    </dgm:pt>
    <dgm:pt modelId="{6731D540-DC8C-4AAC-8408-A85C821D1255}" type="pres">
      <dgm:prSet presAssocID="{2B1B5187-64D8-4602-87A5-F90BA2B174E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05CC8-E6B9-4A2C-8CBA-2CB66DFF8E5C}" type="pres">
      <dgm:prSet presAssocID="{CE20B723-B143-4FED-9833-5E453165E952}" presName="circ1" presStyleLbl="vennNode1" presStyleIdx="0" presStyleCnt="7"/>
      <dgm:spPr/>
    </dgm:pt>
    <dgm:pt modelId="{8981F0A4-9B2A-45E2-86B0-ADEEB492FB2A}" type="pres">
      <dgm:prSet presAssocID="{CE20B723-B143-4FED-9833-5E453165E95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CA18F-BB22-45F4-A3E6-5C4F98F87202}" type="pres">
      <dgm:prSet presAssocID="{5799B10C-F612-43E4-B99A-BE6C017907CE}" presName="circ2" presStyleLbl="vennNode1" presStyleIdx="1" presStyleCnt="7"/>
      <dgm:spPr/>
      <dgm:t>
        <a:bodyPr/>
        <a:lstStyle/>
        <a:p>
          <a:endParaRPr lang="en-US"/>
        </a:p>
      </dgm:t>
    </dgm:pt>
    <dgm:pt modelId="{E2752290-4612-403E-8393-034BD64E13B4}" type="pres">
      <dgm:prSet presAssocID="{5799B10C-F612-43E4-B99A-BE6C017907CE}" presName="circ2Tx" presStyleLbl="revTx" presStyleIdx="0" presStyleCnt="0" custScaleX="132566" custLinFactNeighborX="13009" custLinFactNeighborY="-76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09F94-98FA-481F-A4DC-14F8FD330FD5}" type="pres">
      <dgm:prSet presAssocID="{D0F5CBDA-E044-4206-947D-294AABC021B6}" presName="circ3" presStyleLbl="vennNode1" presStyleIdx="2" presStyleCnt="7"/>
      <dgm:spPr/>
    </dgm:pt>
    <dgm:pt modelId="{425BDBFA-5544-470D-9071-2D584670BB34}" type="pres">
      <dgm:prSet presAssocID="{D0F5CBDA-E044-4206-947D-294AABC021B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3D5D7-AC19-4641-A08C-59CFF6F94FCC}" type="pres">
      <dgm:prSet presAssocID="{8164A9C5-9BB3-4EF9-8186-FBA655051B32}" presName="circ4" presStyleLbl="vennNode1" presStyleIdx="3" presStyleCnt="7"/>
      <dgm:spPr/>
      <dgm:t>
        <a:bodyPr/>
        <a:lstStyle/>
        <a:p>
          <a:endParaRPr lang="en-US"/>
        </a:p>
      </dgm:t>
    </dgm:pt>
    <dgm:pt modelId="{A625009B-FA21-4CAA-9B84-36BCC21237B9}" type="pres">
      <dgm:prSet presAssocID="{8164A9C5-9BB3-4EF9-8186-FBA655051B3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749E2-BD0C-4FD5-A2F7-ADEE06DB5B81}" type="pres">
      <dgm:prSet presAssocID="{CC75B331-45B1-44A1-8506-A12824803AC9}" presName="circ5" presStyleLbl="vennNode1" presStyleIdx="4" presStyleCnt="7"/>
      <dgm:spPr/>
      <dgm:t>
        <a:bodyPr/>
        <a:lstStyle/>
        <a:p>
          <a:endParaRPr lang="en-US"/>
        </a:p>
      </dgm:t>
    </dgm:pt>
    <dgm:pt modelId="{22022E44-C2D8-4AEA-A6BF-CC275DE8B2A2}" type="pres">
      <dgm:prSet presAssocID="{CC75B331-45B1-44A1-8506-A12824803AC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E5730-3D50-4583-833B-F28A1D59EFE8}" type="pres">
      <dgm:prSet presAssocID="{5EAE4EFF-AAA0-41E3-90C8-D64C309D3506}" presName="circ6" presStyleLbl="vennNode1" presStyleIdx="5" presStyleCnt="7"/>
      <dgm:spPr/>
      <dgm:t>
        <a:bodyPr/>
        <a:lstStyle/>
        <a:p>
          <a:endParaRPr lang="en-US"/>
        </a:p>
      </dgm:t>
    </dgm:pt>
    <dgm:pt modelId="{43D322FA-DD6A-4498-89A0-186FF2460CFA}" type="pres">
      <dgm:prSet presAssocID="{5EAE4EFF-AAA0-41E3-90C8-D64C309D350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5A32-6B40-4BD7-8D0B-D0619C31E3EA}" type="pres">
      <dgm:prSet presAssocID="{CAE1914F-15B0-4B6B-9C39-B429F457F1C4}" presName="circ7" presStyleLbl="vennNode1" presStyleIdx="6" presStyleCnt="7" custAng="0" custScaleX="93507" custScaleY="102978"/>
      <dgm:spPr/>
      <dgm:t>
        <a:bodyPr/>
        <a:lstStyle/>
        <a:p>
          <a:endParaRPr lang="en-US"/>
        </a:p>
      </dgm:t>
    </dgm:pt>
    <dgm:pt modelId="{7B73DF2F-F116-4FF0-A6E8-AAA0C09F5DE1}" type="pres">
      <dgm:prSet presAssocID="{CAE1914F-15B0-4B6B-9C39-B429F457F1C4}" presName="circ7Tx" presStyleLbl="revTx" presStyleIdx="0" presStyleCnt="0" custScaleX="129251" custLinFactNeighborX="9495" custLinFactNeighborY="-76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1BB11-3A3B-480C-89C0-70B6BEC379B2}" type="presOf" srcId="{5EAE4EFF-AAA0-41E3-90C8-D64C309D3506}" destId="{43D322FA-DD6A-4498-89A0-186FF2460CFA}" srcOrd="0" destOrd="0" presId="urn:microsoft.com/office/officeart/2005/8/layout/venn1"/>
    <dgm:cxn modelId="{42A7D3A0-4783-4950-A8D6-73E0AD082880}" type="presOf" srcId="{CC75B331-45B1-44A1-8506-A12824803AC9}" destId="{22022E44-C2D8-4AEA-A6BF-CC275DE8B2A2}" srcOrd="0" destOrd="0" presId="urn:microsoft.com/office/officeart/2005/8/layout/venn1"/>
    <dgm:cxn modelId="{7CD5B01A-FE39-4EFD-808F-5745BFA4227F}" srcId="{2B1B5187-64D8-4602-87A5-F90BA2B174E3}" destId="{CAE1914F-15B0-4B6B-9C39-B429F457F1C4}" srcOrd="6" destOrd="0" parTransId="{99E5484B-F1ED-4E0E-A111-AAA688324A31}" sibTransId="{F895645C-F409-403A-932D-402995AA2774}"/>
    <dgm:cxn modelId="{EA752DFF-5FA6-42CD-B457-B8E44269DF9C}" type="presOf" srcId="{CAE1914F-15B0-4B6B-9C39-B429F457F1C4}" destId="{7B73DF2F-F116-4FF0-A6E8-AAA0C09F5DE1}" srcOrd="0" destOrd="0" presId="urn:microsoft.com/office/officeart/2005/8/layout/venn1"/>
    <dgm:cxn modelId="{9FF551A8-5218-4C89-A8C8-C5C3C9354AF6}" type="presOf" srcId="{2B1B5187-64D8-4602-87A5-F90BA2B174E3}" destId="{6731D540-DC8C-4AAC-8408-A85C821D1255}" srcOrd="0" destOrd="0" presId="urn:microsoft.com/office/officeart/2005/8/layout/venn1"/>
    <dgm:cxn modelId="{81C9AE4B-AEA6-4A10-935F-E3BF47C3CC52}" type="presOf" srcId="{CE20B723-B143-4FED-9833-5E453165E952}" destId="{8981F0A4-9B2A-45E2-86B0-ADEEB492FB2A}" srcOrd="0" destOrd="0" presId="urn:microsoft.com/office/officeart/2005/8/layout/venn1"/>
    <dgm:cxn modelId="{F3ADCBD4-3AC0-4465-A73B-66707E11F362}" srcId="{2B1B5187-64D8-4602-87A5-F90BA2B174E3}" destId="{5799B10C-F612-43E4-B99A-BE6C017907CE}" srcOrd="1" destOrd="0" parTransId="{83884F2C-130C-4334-818D-A17CCFB2A0B0}" sibTransId="{F3C606F8-935D-4918-B12D-61D50DDF2B0F}"/>
    <dgm:cxn modelId="{DE6F173D-2578-4846-A54B-5CFBF8D93855}" type="presOf" srcId="{D0F5CBDA-E044-4206-947D-294AABC021B6}" destId="{425BDBFA-5544-470D-9071-2D584670BB34}" srcOrd="0" destOrd="0" presId="urn:microsoft.com/office/officeart/2005/8/layout/venn1"/>
    <dgm:cxn modelId="{873DF8C2-4BC0-41B4-B922-FA9A51051BF2}" type="presOf" srcId="{5799B10C-F612-43E4-B99A-BE6C017907CE}" destId="{E2752290-4612-403E-8393-034BD64E13B4}" srcOrd="0" destOrd="0" presId="urn:microsoft.com/office/officeart/2005/8/layout/venn1"/>
    <dgm:cxn modelId="{487CB957-2ED0-4C2C-A171-D14C63BD1026}" srcId="{2B1B5187-64D8-4602-87A5-F90BA2B174E3}" destId="{D0F5CBDA-E044-4206-947D-294AABC021B6}" srcOrd="2" destOrd="0" parTransId="{D1482343-0658-440B-8984-A1F0620FD22F}" sibTransId="{08C7401D-57E0-46A4-A1ED-B08B06CB8C0D}"/>
    <dgm:cxn modelId="{99974E73-51CF-4FD9-AC35-B7E4166611F9}" srcId="{2B1B5187-64D8-4602-87A5-F90BA2B174E3}" destId="{8164A9C5-9BB3-4EF9-8186-FBA655051B32}" srcOrd="3" destOrd="0" parTransId="{5B1EB17B-7504-4AD6-9DEE-149666AC26B9}" sibTransId="{A53DFCDA-9134-479E-A65E-88EC1227CF51}"/>
    <dgm:cxn modelId="{C75FE8CC-2C5B-42C6-A7FF-655205FCCE9A}" srcId="{2B1B5187-64D8-4602-87A5-F90BA2B174E3}" destId="{CE20B723-B143-4FED-9833-5E453165E952}" srcOrd="0" destOrd="0" parTransId="{F1FC7EF8-F2C6-405A-8933-BCE375043450}" sibTransId="{8105D7B2-4D76-478C-9945-C1457781963D}"/>
    <dgm:cxn modelId="{B085D2AA-9A54-4DBF-A65C-FD9DABAC16FA}" srcId="{2B1B5187-64D8-4602-87A5-F90BA2B174E3}" destId="{5EAE4EFF-AAA0-41E3-90C8-D64C309D3506}" srcOrd="5" destOrd="0" parTransId="{C2F90945-E55D-4A79-BC6C-1BC91FABCF00}" sibTransId="{FF1FA2A2-8883-4691-9390-DC2FC9E525A9}"/>
    <dgm:cxn modelId="{FE919AF8-EECA-4ED2-9000-C40AB0611448}" type="presOf" srcId="{8164A9C5-9BB3-4EF9-8186-FBA655051B32}" destId="{A625009B-FA21-4CAA-9B84-36BCC21237B9}" srcOrd="0" destOrd="0" presId="urn:microsoft.com/office/officeart/2005/8/layout/venn1"/>
    <dgm:cxn modelId="{EFA1940B-6107-401E-A52D-D6F6EDE0E0AE}" srcId="{2B1B5187-64D8-4602-87A5-F90BA2B174E3}" destId="{CC75B331-45B1-44A1-8506-A12824803AC9}" srcOrd="4" destOrd="0" parTransId="{54975F7B-21AC-4EFD-8D86-F5CE357D2AAD}" sibTransId="{92A20940-7FA7-4B53-8A1F-0A214AFFFC9F}"/>
    <dgm:cxn modelId="{C795AA44-FC27-40D2-9444-297A12789015}" type="presParOf" srcId="{6731D540-DC8C-4AAC-8408-A85C821D1255}" destId="{D8A05CC8-E6B9-4A2C-8CBA-2CB66DFF8E5C}" srcOrd="0" destOrd="0" presId="urn:microsoft.com/office/officeart/2005/8/layout/venn1"/>
    <dgm:cxn modelId="{EF41C24F-7302-4CD0-9909-3BF6422A6102}" type="presParOf" srcId="{6731D540-DC8C-4AAC-8408-A85C821D1255}" destId="{8981F0A4-9B2A-45E2-86B0-ADEEB492FB2A}" srcOrd="1" destOrd="0" presId="urn:microsoft.com/office/officeart/2005/8/layout/venn1"/>
    <dgm:cxn modelId="{13EA1CCE-C77C-48BB-9029-9D26C3CF83CE}" type="presParOf" srcId="{6731D540-DC8C-4AAC-8408-A85C821D1255}" destId="{35DCA18F-BB22-45F4-A3E6-5C4F98F87202}" srcOrd="2" destOrd="0" presId="urn:microsoft.com/office/officeart/2005/8/layout/venn1"/>
    <dgm:cxn modelId="{0F5D9208-DDF2-40D3-9880-B0AB72FA2421}" type="presParOf" srcId="{6731D540-DC8C-4AAC-8408-A85C821D1255}" destId="{E2752290-4612-403E-8393-034BD64E13B4}" srcOrd="3" destOrd="0" presId="urn:microsoft.com/office/officeart/2005/8/layout/venn1"/>
    <dgm:cxn modelId="{0A432673-3AA4-4B9D-A44F-BFD45154D646}" type="presParOf" srcId="{6731D540-DC8C-4AAC-8408-A85C821D1255}" destId="{99909F94-98FA-481F-A4DC-14F8FD330FD5}" srcOrd="4" destOrd="0" presId="urn:microsoft.com/office/officeart/2005/8/layout/venn1"/>
    <dgm:cxn modelId="{30B73ADA-9CFA-4F56-B018-AD9B69CA73FF}" type="presParOf" srcId="{6731D540-DC8C-4AAC-8408-A85C821D1255}" destId="{425BDBFA-5544-470D-9071-2D584670BB34}" srcOrd="5" destOrd="0" presId="urn:microsoft.com/office/officeart/2005/8/layout/venn1"/>
    <dgm:cxn modelId="{EC34A892-18BB-44D0-A19F-39FC6801912A}" type="presParOf" srcId="{6731D540-DC8C-4AAC-8408-A85C821D1255}" destId="{2893D5D7-AC19-4641-A08C-59CFF6F94FCC}" srcOrd="6" destOrd="0" presId="urn:microsoft.com/office/officeart/2005/8/layout/venn1"/>
    <dgm:cxn modelId="{7D2AFE1D-0623-4A2C-AD30-A599EE2D292D}" type="presParOf" srcId="{6731D540-DC8C-4AAC-8408-A85C821D1255}" destId="{A625009B-FA21-4CAA-9B84-36BCC21237B9}" srcOrd="7" destOrd="0" presId="urn:microsoft.com/office/officeart/2005/8/layout/venn1"/>
    <dgm:cxn modelId="{41A60C58-7061-4D8F-AC3E-13018FFE6421}" type="presParOf" srcId="{6731D540-DC8C-4AAC-8408-A85C821D1255}" destId="{DBB749E2-BD0C-4FD5-A2F7-ADEE06DB5B81}" srcOrd="8" destOrd="0" presId="urn:microsoft.com/office/officeart/2005/8/layout/venn1"/>
    <dgm:cxn modelId="{A9FF47E7-CC3A-4D92-A861-7745BD6D973D}" type="presParOf" srcId="{6731D540-DC8C-4AAC-8408-A85C821D1255}" destId="{22022E44-C2D8-4AEA-A6BF-CC275DE8B2A2}" srcOrd="9" destOrd="0" presId="urn:microsoft.com/office/officeart/2005/8/layout/venn1"/>
    <dgm:cxn modelId="{68B77959-0838-4A6E-80AC-62B66DD66221}" type="presParOf" srcId="{6731D540-DC8C-4AAC-8408-A85C821D1255}" destId="{B00E5730-3D50-4583-833B-F28A1D59EFE8}" srcOrd="10" destOrd="0" presId="urn:microsoft.com/office/officeart/2005/8/layout/venn1"/>
    <dgm:cxn modelId="{A193EECC-6412-4097-96B3-A668DE52DF35}" type="presParOf" srcId="{6731D540-DC8C-4AAC-8408-A85C821D1255}" destId="{43D322FA-DD6A-4498-89A0-186FF2460CFA}" srcOrd="11" destOrd="0" presId="urn:microsoft.com/office/officeart/2005/8/layout/venn1"/>
    <dgm:cxn modelId="{0845A452-5502-4EE3-AF9A-90DD3489F48B}" type="presParOf" srcId="{6731D540-DC8C-4AAC-8408-A85C821D1255}" destId="{E09C5A32-6B40-4BD7-8D0B-D0619C31E3EA}" srcOrd="12" destOrd="0" presId="urn:microsoft.com/office/officeart/2005/8/layout/venn1"/>
    <dgm:cxn modelId="{5E857360-01C6-4C39-83CC-8703F9915EC9}" type="presParOf" srcId="{6731D540-DC8C-4AAC-8408-A85C821D1255}" destId="{7B73DF2F-F116-4FF0-A6E8-AAA0C09F5DE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AC598E-6286-4F3C-8304-C7C0DF572E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894B3C4-8B86-4D39-92D3-346FDF562A0B}">
      <dgm:prSet phldrT="[Text]" custT="1"/>
      <dgm:spPr/>
      <dgm:t>
        <a:bodyPr/>
        <a:lstStyle/>
        <a:p>
          <a:r>
            <a:rPr lang="en-US" sz="1600" dirty="0" smtClean="0"/>
            <a:t>Shows existing debt burden and ability to issue debt</a:t>
          </a:r>
          <a:endParaRPr lang="en-US" sz="1600" dirty="0"/>
        </a:p>
      </dgm:t>
    </dgm:pt>
    <dgm:pt modelId="{19724F4A-10C6-4A2A-A27E-72D74ED62DEA}" type="parTrans" cxnId="{A19A117D-61C7-43EE-ADD0-A2FA96FB0632}">
      <dgm:prSet/>
      <dgm:spPr/>
      <dgm:t>
        <a:bodyPr/>
        <a:lstStyle/>
        <a:p>
          <a:endParaRPr lang="en-US"/>
        </a:p>
      </dgm:t>
    </dgm:pt>
    <dgm:pt modelId="{1F56DADF-F56B-494C-9685-D636EC9F2BDF}" type="sibTrans" cxnId="{A19A117D-61C7-43EE-ADD0-A2FA96FB0632}">
      <dgm:prSet/>
      <dgm:spPr/>
      <dgm:t>
        <a:bodyPr/>
        <a:lstStyle/>
        <a:p>
          <a:endParaRPr lang="en-US"/>
        </a:p>
      </dgm:t>
    </dgm:pt>
    <dgm:pt modelId="{D0F76DF9-2302-4CF8-B481-2BE122D99481}">
      <dgm:prSet phldrT="[Text]" custT="1"/>
      <dgm:spPr/>
      <dgm:t>
        <a:bodyPr/>
        <a:lstStyle/>
        <a:p>
          <a:r>
            <a:rPr lang="en-US" sz="1600" dirty="0" smtClean="0"/>
            <a:t>Ratios of outstanding debt to total personal income of residents</a:t>
          </a:r>
          <a:endParaRPr lang="en-US" sz="1600" dirty="0"/>
        </a:p>
      </dgm:t>
    </dgm:pt>
    <dgm:pt modelId="{7B3BFF0A-EF74-4CC6-A975-F81B36A68A48}" type="parTrans" cxnId="{FA25AC44-9D43-4427-B67A-843A792D7A6F}">
      <dgm:prSet/>
      <dgm:spPr/>
      <dgm:t>
        <a:bodyPr/>
        <a:lstStyle/>
        <a:p>
          <a:endParaRPr lang="en-US"/>
        </a:p>
      </dgm:t>
    </dgm:pt>
    <dgm:pt modelId="{2ACB4E26-6228-4A53-863C-AC6E3E022B13}" type="sibTrans" cxnId="{FA25AC44-9D43-4427-B67A-843A792D7A6F}">
      <dgm:prSet/>
      <dgm:spPr/>
      <dgm:t>
        <a:bodyPr/>
        <a:lstStyle/>
        <a:p>
          <a:endParaRPr lang="en-US"/>
        </a:p>
      </dgm:t>
    </dgm:pt>
    <dgm:pt modelId="{D6860B80-C66E-48CB-A021-DA681FF9382D}">
      <dgm:prSet phldrT="[Text]" custT="1"/>
      <dgm:spPr/>
      <dgm:t>
        <a:bodyPr/>
        <a:lstStyle/>
        <a:p>
          <a:r>
            <a:rPr lang="en-US" sz="1600" dirty="0" smtClean="0"/>
            <a:t>Information about direct and overlapping debt</a:t>
          </a:r>
          <a:endParaRPr lang="en-US" sz="1600" dirty="0"/>
        </a:p>
      </dgm:t>
    </dgm:pt>
    <dgm:pt modelId="{8BBB1848-351B-4AC7-B45B-C1528CFD3248}" type="parTrans" cxnId="{C3384197-3945-4179-B13D-CE76E4BFC3D5}">
      <dgm:prSet/>
      <dgm:spPr/>
      <dgm:t>
        <a:bodyPr/>
        <a:lstStyle/>
        <a:p>
          <a:endParaRPr lang="en-US"/>
        </a:p>
      </dgm:t>
    </dgm:pt>
    <dgm:pt modelId="{59DBBB09-1696-4A38-B6B8-B779EC670004}" type="sibTrans" cxnId="{C3384197-3945-4179-B13D-CE76E4BFC3D5}">
      <dgm:prSet/>
      <dgm:spPr/>
      <dgm:t>
        <a:bodyPr/>
        <a:lstStyle/>
        <a:p>
          <a:endParaRPr lang="en-US"/>
        </a:p>
      </dgm:t>
    </dgm:pt>
    <dgm:pt modelId="{2A940C33-885A-404B-ACA9-F4CE1E7213A7}">
      <dgm:prSet phldrT="[Text]" custT="1"/>
      <dgm:spPr/>
      <dgm:t>
        <a:bodyPr/>
        <a:lstStyle/>
        <a:p>
          <a:r>
            <a:rPr lang="en-US" sz="1600" dirty="0" smtClean="0"/>
            <a:t>Legal debt limitations and margins</a:t>
          </a:r>
          <a:endParaRPr lang="en-US" sz="1600" dirty="0"/>
        </a:p>
      </dgm:t>
    </dgm:pt>
    <dgm:pt modelId="{3DC2AE33-83BE-48AA-8A13-80C5A1690C12}" type="parTrans" cxnId="{3826E211-DCFC-4FA3-97E3-03DB7F7F8699}">
      <dgm:prSet/>
      <dgm:spPr/>
      <dgm:t>
        <a:bodyPr/>
        <a:lstStyle/>
        <a:p>
          <a:endParaRPr lang="en-US"/>
        </a:p>
      </dgm:t>
    </dgm:pt>
    <dgm:pt modelId="{EA93B266-DE97-40DF-9A8B-3E70879C5A7E}" type="sibTrans" cxnId="{3826E211-DCFC-4FA3-97E3-03DB7F7F8699}">
      <dgm:prSet/>
      <dgm:spPr/>
      <dgm:t>
        <a:bodyPr/>
        <a:lstStyle/>
        <a:p>
          <a:endParaRPr lang="en-US"/>
        </a:p>
      </dgm:t>
    </dgm:pt>
    <dgm:pt modelId="{7F13C3D3-5C4A-45DE-B824-727CBB7AC49A}">
      <dgm:prSet phldrT="[Text]" custT="1"/>
      <dgm:spPr/>
      <dgm:t>
        <a:bodyPr/>
        <a:lstStyle/>
        <a:p>
          <a:r>
            <a:rPr lang="en-US" sz="1600" dirty="0" smtClean="0"/>
            <a:t>Information about pledged revenues</a:t>
          </a:r>
          <a:endParaRPr lang="en-US" sz="1600" dirty="0"/>
        </a:p>
      </dgm:t>
    </dgm:pt>
    <dgm:pt modelId="{3FDF461D-EA6B-40FC-8EB0-084A454B53E8}" type="parTrans" cxnId="{FCC847CC-9F10-4B48-AC84-1086E8295ECF}">
      <dgm:prSet/>
      <dgm:spPr/>
      <dgm:t>
        <a:bodyPr/>
        <a:lstStyle/>
        <a:p>
          <a:endParaRPr lang="en-US"/>
        </a:p>
      </dgm:t>
    </dgm:pt>
    <dgm:pt modelId="{491450D0-FCD9-41CF-A4EC-1069AE896031}" type="sibTrans" cxnId="{FCC847CC-9F10-4B48-AC84-1086E8295ECF}">
      <dgm:prSet/>
      <dgm:spPr/>
      <dgm:t>
        <a:bodyPr/>
        <a:lstStyle/>
        <a:p>
          <a:endParaRPr lang="en-US"/>
        </a:p>
      </dgm:t>
    </dgm:pt>
    <dgm:pt modelId="{4F71DB05-D1C8-45A6-A882-4AA5AE51AB3F}" type="pres">
      <dgm:prSet presAssocID="{80AC598E-6286-4F3C-8304-C7C0DF572E7B}" presName="compositeShape" presStyleCnt="0">
        <dgm:presLayoutVars>
          <dgm:dir/>
          <dgm:resizeHandles/>
        </dgm:presLayoutVars>
      </dgm:prSet>
      <dgm:spPr/>
    </dgm:pt>
    <dgm:pt modelId="{EB4D0113-D793-4E5C-9924-C708D3C0992A}" type="pres">
      <dgm:prSet presAssocID="{80AC598E-6286-4F3C-8304-C7C0DF572E7B}" presName="pyramid" presStyleLbl="node1" presStyleIdx="0" presStyleCnt="1"/>
      <dgm:spPr/>
    </dgm:pt>
    <dgm:pt modelId="{1D7DF49D-5CE5-42C6-A18B-D77B396DDD94}" type="pres">
      <dgm:prSet presAssocID="{80AC598E-6286-4F3C-8304-C7C0DF572E7B}" presName="theList" presStyleCnt="0"/>
      <dgm:spPr/>
    </dgm:pt>
    <dgm:pt modelId="{1BC3C8E9-7529-431B-A533-930D1685B66C}" type="pres">
      <dgm:prSet presAssocID="{9894B3C4-8B86-4D39-92D3-346FDF562A0B}" presName="aNode" presStyleLbl="fgAcc1" presStyleIdx="0" presStyleCnt="5" custLinFactNeighborX="-420" custLinFactNeighborY="67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34F90-82A1-4C9D-89D8-3A2B99440725}" type="pres">
      <dgm:prSet presAssocID="{9894B3C4-8B86-4D39-92D3-346FDF562A0B}" presName="aSpace" presStyleCnt="0"/>
      <dgm:spPr/>
    </dgm:pt>
    <dgm:pt modelId="{DDDBE690-0544-47C5-8BA8-542522EF6128}" type="pres">
      <dgm:prSet presAssocID="{D0F76DF9-2302-4CF8-B481-2BE122D99481}" presName="aNode" presStyleLbl="fgAcc1" presStyleIdx="1" presStyleCnt="5" custScaleY="123754" custLinFactY="927" custLinFactNeighborX="8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89C42-01B1-45A8-951D-14F1DBCDF1E4}" type="pres">
      <dgm:prSet presAssocID="{D0F76DF9-2302-4CF8-B481-2BE122D99481}" presName="aSpace" presStyleCnt="0"/>
      <dgm:spPr/>
    </dgm:pt>
    <dgm:pt modelId="{55851237-8F55-4F75-B98A-20D948BE8F46}" type="pres">
      <dgm:prSet presAssocID="{D6860B80-C66E-48CB-A021-DA681FF9382D}" presName="aNode" presStyleLbl="fgAcc1" presStyleIdx="2" presStyleCnt="5" custLinFactY="92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2CB82-B2EC-48DE-ACD3-2072AD4FBF6F}" type="pres">
      <dgm:prSet presAssocID="{D6860B80-C66E-48CB-A021-DA681FF9382D}" presName="aSpace" presStyleCnt="0"/>
      <dgm:spPr/>
    </dgm:pt>
    <dgm:pt modelId="{223E0EFD-5CA3-49D6-B665-EE001AE429C9}" type="pres">
      <dgm:prSet presAssocID="{2A940C33-885A-404B-ACA9-F4CE1E7213A7}" presName="aNode" presStyleLbl="fgAcc1" presStyleIdx="3" presStyleCnt="5" custLinFactY="14355" custLinFactNeighborX="4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4FD4-17E3-43DF-8E96-A478F533FA3A}" type="pres">
      <dgm:prSet presAssocID="{2A940C33-885A-404B-ACA9-F4CE1E7213A7}" presName="aSpace" presStyleCnt="0"/>
      <dgm:spPr/>
    </dgm:pt>
    <dgm:pt modelId="{3AD3D8C4-BC90-4D49-AE45-AA37A3ECC05F}" type="pres">
      <dgm:prSet presAssocID="{7F13C3D3-5C4A-45DE-B824-727CBB7AC49A}" presName="aNode" presStyleLbl="fgAcc1" presStyleIdx="4" presStyleCnt="5" custLinFactY="239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43192-7318-4F3F-A720-D099427336B1}" type="pres">
      <dgm:prSet presAssocID="{7F13C3D3-5C4A-45DE-B824-727CBB7AC49A}" presName="aSpace" presStyleCnt="0"/>
      <dgm:spPr/>
    </dgm:pt>
  </dgm:ptLst>
  <dgm:cxnLst>
    <dgm:cxn modelId="{3826E211-DCFC-4FA3-97E3-03DB7F7F8699}" srcId="{80AC598E-6286-4F3C-8304-C7C0DF572E7B}" destId="{2A940C33-885A-404B-ACA9-F4CE1E7213A7}" srcOrd="3" destOrd="0" parTransId="{3DC2AE33-83BE-48AA-8A13-80C5A1690C12}" sibTransId="{EA93B266-DE97-40DF-9A8B-3E70879C5A7E}"/>
    <dgm:cxn modelId="{9217B2BE-107C-43FB-A83B-662313F92BC7}" type="presOf" srcId="{D6860B80-C66E-48CB-A021-DA681FF9382D}" destId="{55851237-8F55-4F75-B98A-20D948BE8F46}" srcOrd="0" destOrd="0" presId="urn:microsoft.com/office/officeart/2005/8/layout/pyramid2"/>
    <dgm:cxn modelId="{FCC847CC-9F10-4B48-AC84-1086E8295ECF}" srcId="{80AC598E-6286-4F3C-8304-C7C0DF572E7B}" destId="{7F13C3D3-5C4A-45DE-B824-727CBB7AC49A}" srcOrd="4" destOrd="0" parTransId="{3FDF461D-EA6B-40FC-8EB0-084A454B53E8}" sibTransId="{491450D0-FCD9-41CF-A4EC-1069AE896031}"/>
    <dgm:cxn modelId="{A1BDE895-083C-445E-BBCA-3048BF1B19B4}" type="presOf" srcId="{9894B3C4-8B86-4D39-92D3-346FDF562A0B}" destId="{1BC3C8E9-7529-431B-A533-930D1685B66C}" srcOrd="0" destOrd="0" presId="urn:microsoft.com/office/officeart/2005/8/layout/pyramid2"/>
    <dgm:cxn modelId="{C3384197-3945-4179-B13D-CE76E4BFC3D5}" srcId="{80AC598E-6286-4F3C-8304-C7C0DF572E7B}" destId="{D6860B80-C66E-48CB-A021-DA681FF9382D}" srcOrd="2" destOrd="0" parTransId="{8BBB1848-351B-4AC7-B45B-C1528CFD3248}" sibTransId="{59DBBB09-1696-4A38-B6B8-B779EC670004}"/>
    <dgm:cxn modelId="{46ACF321-54ED-4FEE-AFD7-B80776823BAC}" type="presOf" srcId="{7F13C3D3-5C4A-45DE-B824-727CBB7AC49A}" destId="{3AD3D8C4-BC90-4D49-AE45-AA37A3ECC05F}" srcOrd="0" destOrd="0" presId="urn:microsoft.com/office/officeart/2005/8/layout/pyramid2"/>
    <dgm:cxn modelId="{A19A117D-61C7-43EE-ADD0-A2FA96FB0632}" srcId="{80AC598E-6286-4F3C-8304-C7C0DF572E7B}" destId="{9894B3C4-8B86-4D39-92D3-346FDF562A0B}" srcOrd="0" destOrd="0" parTransId="{19724F4A-10C6-4A2A-A27E-72D74ED62DEA}" sibTransId="{1F56DADF-F56B-494C-9685-D636EC9F2BDF}"/>
    <dgm:cxn modelId="{FA25AC44-9D43-4427-B67A-843A792D7A6F}" srcId="{80AC598E-6286-4F3C-8304-C7C0DF572E7B}" destId="{D0F76DF9-2302-4CF8-B481-2BE122D99481}" srcOrd="1" destOrd="0" parTransId="{7B3BFF0A-EF74-4CC6-A975-F81B36A68A48}" sibTransId="{2ACB4E26-6228-4A53-863C-AC6E3E022B13}"/>
    <dgm:cxn modelId="{DB56235A-2746-4C80-947C-6C424A02F90A}" type="presOf" srcId="{80AC598E-6286-4F3C-8304-C7C0DF572E7B}" destId="{4F71DB05-D1C8-45A6-A882-4AA5AE51AB3F}" srcOrd="0" destOrd="0" presId="urn:microsoft.com/office/officeart/2005/8/layout/pyramid2"/>
    <dgm:cxn modelId="{E9037D46-1D59-4588-B92C-F52230BCA4E6}" type="presOf" srcId="{D0F76DF9-2302-4CF8-B481-2BE122D99481}" destId="{DDDBE690-0544-47C5-8BA8-542522EF6128}" srcOrd="0" destOrd="0" presId="urn:microsoft.com/office/officeart/2005/8/layout/pyramid2"/>
    <dgm:cxn modelId="{256372A7-CBC7-434A-85D5-7B30D2918C24}" type="presOf" srcId="{2A940C33-885A-404B-ACA9-F4CE1E7213A7}" destId="{223E0EFD-5CA3-49D6-B665-EE001AE429C9}" srcOrd="0" destOrd="0" presId="urn:microsoft.com/office/officeart/2005/8/layout/pyramid2"/>
    <dgm:cxn modelId="{24D140D8-7C33-4021-A835-1CE8C1AE4E6E}" type="presParOf" srcId="{4F71DB05-D1C8-45A6-A882-4AA5AE51AB3F}" destId="{EB4D0113-D793-4E5C-9924-C708D3C0992A}" srcOrd="0" destOrd="0" presId="urn:microsoft.com/office/officeart/2005/8/layout/pyramid2"/>
    <dgm:cxn modelId="{A15EC103-8666-4AAF-A165-56266F8D8EC2}" type="presParOf" srcId="{4F71DB05-D1C8-45A6-A882-4AA5AE51AB3F}" destId="{1D7DF49D-5CE5-42C6-A18B-D77B396DDD94}" srcOrd="1" destOrd="0" presId="urn:microsoft.com/office/officeart/2005/8/layout/pyramid2"/>
    <dgm:cxn modelId="{6133CB25-9E4F-4E8A-A099-992558A8311E}" type="presParOf" srcId="{1D7DF49D-5CE5-42C6-A18B-D77B396DDD94}" destId="{1BC3C8E9-7529-431B-A533-930D1685B66C}" srcOrd="0" destOrd="0" presId="urn:microsoft.com/office/officeart/2005/8/layout/pyramid2"/>
    <dgm:cxn modelId="{6C793ACF-47CD-471D-998B-E356DC60B513}" type="presParOf" srcId="{1D7DF49D-5CE5-42C6-A18B-D77B396DDD94}" destId="{8CB34F90-82A1-4C9D-89D8-3A2B99440725}" srcOrd="1" destOrd="0" presId="urn:microsoft.com/office/officeart/2005/8/layout/pyramid2"/>
    <dgm:cxn modelId="{0EBCA1E3-363E-4047-A17F-6E896255A3B0}" type="presParOf" srcId="{1D7DF49D-5CE5-42C6-A18B-D77B396DDD94}" destId="{DDDBE690-0544-47C5-8BA8-542522EF6128}" srcOrd="2" destOrd="0" presId="urn:microsoft.com/office/officeart/2005/8/layout/pyramid2"/>
    <dgm:cxn modelId="{F47D58FA-805A-4378-B279-242B0CB06486}" type="presParOf" srcId="{1D7DF49D-5CE5-42C6-A18B-D77B396DDD94}" destId="{E0B89C42-01B1-45A8-951D-14F1DBCDF1E4}" srcOrd="3" destOrd="0" presId="urn:microsoft.com/office/officeart/2005/8/layout/pyramid2"/>
    <dgm:cxn modelId="{9E09E403-90E2-429C-975F-82CEC8EACD1B}" type="presParOf" srcId="{1D7DF49D-5CE5-42C6-A18B-D77B396DDD94}" destId="{55851237-8F55-4F75-B98A-20D948BE8F46}" srcOrd="4" destOrd="0" presId="urn:microsoft.com/office/officeart/2005/8/layout/pyramid2"/>
    <dgm:cxn modelId="{B10F4807-BC90-4FE4-A433-DA9119852C82}" type="presParOf" srcId="{1D7DF49D-5CE5-42C6-A18B-D77B396DDD94}" destId="{EF42CB82-B2EC-48DE-ACD3-2072AD4FBF6F}" srcOrd="5" destOrd="0" presId="urn:microsoft.com/office/officeart/2005/8/layout/pyramid2"/>
    <dgm:cxn modelId="{D68C6383-F11B-469C-95F0-00111F508B68}" type="presParOf" srcId="{1D7DF49D-5CE5-42C6-A18B-D77B396DDD94}" destId="{223E0EFD-5CA3-49D6-B665-EE001AE429C9}" srcOrd="6" destOrd="0" presId="urn:microsoft.com/office/officeart/2005/8/layout/pyramid2"/>
    <dgm:cxn modelId="{4DED90DB-375C-4802-AF8D-BA2CA7F5ADF1}" type="presParOf" srcId="{1D7DF49D-5CE5-42C6-A18B-D77B396DDD94}" destId="{58134FD4-17E3-43DF-8E96-A478F533FA3A}" srcOrd="7" destOrd="0" presId="urn:microsoft.com/office/officeart/2005/8/layout/pyramid2"/>
    <dgm:cxn modelId="{9870BC48-89D3-445B-AF2A-D77D0EED8C51}" type="presParOf" srcId="{1D7DF49D-5CE5-42C6-A18B-D77B396DDD94}" destId="{3AD3D8C4-BC90-4D49-AE45-AA37A3ECC05F}" srcOrd="8" destOrd="0" presId="urn:microsoft.com/office/officeart/2005/8/layout/pyramid2"/>
    <dgm:cxn modelId="{FB31281E-19CD-4851-BB8B-C4DFD9B245A4}" type="presParOf" srcId="{1D7DF49D-5CE5-42C6-A18B-D77B396DDD94}" destId="{9A443192-7318-4F3F-A720-D099427336B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C272CF-0F2F-40FB-A53D-ECA695FF356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581C350-27CC-4FBC-89E0-C269AE5B4634}">
      <dgm:prSet phldrT="[Text]" custT="1"/>
      <dgm:spPr/>
      <dgm:t>
        <a:bodyPr/>
        <a:lstStyle/>
        <a:p>
          <a:r>
            <a:rPr lang="en-US" sz="1600" dirty="0" smtClean="0"/>
            <a:t>Shows socioeconomic environment in which the government operates</a:t>
          </a:r>
          <a:endParaRPr lang="en-US" sz="1600" dirty="0"/>
        </a:p>
      </dgm:t>
    </dgm:pt>
    <dgm:pt modelId="{949F28D0-4F39-4A76-8B0D-9C4E4E96099D}" type="parTrans" cxnId="{7076A047-562F-408F-BA1A-87D0DFBE6588}">
      <dgm:prSet/>
      <dgm:spPr/>
      <dgm:t>
        <a:bodyPr/>
        <a:lstStyle/>
        <a:p>
          <a:endParaRPr lang="en-US"/>
        </a:p>
      </dgm:t>
    </dgm:pt>
    <dgm:pt modelId="{FA2190B7-6ED7-4208-956B-FD9B165441B1}" type="sibTrans" cxnId="{7076A047-562F-408F-BA1A-87D0DFBE6588}">
      <dgm:prSet/>
      <dgm:spPr/>
      <dgm:t>
        <a:bodyPr/>
        <a:lstStyle/>
        <a:p>
          <a:endParaRPr lang="en-US"/>
        </a:p>
      </dgm:t>
    </dgm:pt>
    <dgm:pt modelId="{3051DC27-73A3-465E-B2C3-31D950003238}">
      <dgm:prSet phldrT="[Text]" custT="1"/>
      <dgm:spPr/>
      <dgm:t>
        <a:bodyPr/>
        <a:lstStyle/>
        <a:p>
          <a:r>
            <a:rPr lang="en-US" sz="1600" dirty="0" smtClean="0"/>
            <a:t>Personal income</a:t>
          </a:r>
          <a:endParaRPr lang="en-US" sz="1600" dirty="0"/>
        </a:p>
      </dgm:t>
    </dgm:pt>
    <dgm:pt modelId="{0D50C8E9-F2A6-4DA2-9271-3841D5E15EA9}" type="parTrans" cxnId="{BFA680C7-2EC5-4266-8C53-ECCC15782325}">
      <dgm:prSet/>
      <dgm:spPr/>
      <dgm:t>
        <a:bodyPr/>
        <a:lstStyle/>
        <a:p>
          <a:endParaRPr lang="en-US"/>
        </a:p>
      </dgm:t>
    </dgm:pt>
    <dgm:pt modelId="{CFF4C689-084B-4A6C-9F08-2DF9FD19E58E}" type="sibTrans" cxnId="{BFA680C7-2EC5-4266-8C53-ECCC15782325}">
      <dgm:prSet/>
      <dgm:spPr/>
      <dgm:t>
        <a:bodyPr/>
        <a:lstStyle/>
        <a:p>
          <a:endParaRPr lang="en-US"/>
        </a:p>
      </dgm:t>
    </dgm:pt>
    <dgm:pt modelId="{305880FC-405B-46ED-9E4F-6DB75D60D668}">
      <dgm:prSet phldrT="[Text]" custT="1"/>
      <dgm:spPr/>
      <dgm:t>
        <a:bodyPr/>
        <a:lstStyle/>
        <a:p>
          <a:r>
            <a:rPr lang="en-US" sz="1600" dirty="0" smtClean="0"/>
            <a:t>Unemployment rates</a:t>
          </a:r>
          <a:endParaRPr lang="en-US" sz="1600" dirty="0"/>
        </a:p>
      </dgm:t>
    </dgm:pt>
    <dgm:pt modelId="{86997743-B367-4A47-8348-6B8E127A31D7}" type="parTrans" cxnId="{F3564A74-78AF-491F-8D63-8198320F14AE}">
      <dgm:prSet/>
      <dgm:spPr/>
      <dgm:t>
        <a:bodyPr/>
        <a:lstStyle/>
        <a:p>
          <a:endParaRPr lang="en-US"/>
        </a:p>
      </dgm:t>
    </dgm:pt>
    <dgm:pt modelId="{4DF8F482-0148-40F6-AB54-36B0EB0E175A}" type="sibTrans" cxnId="{F3564A74-78AF-491F-8D63-8198320F14AE}">
      <dgm:prSet/>
      <dgm:spPr/>
      <dgm:t>
        <a:bodyPr/>
        <a:lstStyle/>
        <a:p>
          <a:endParaRPr lang="en-US"/>
        </a:p>
      </dgm:t>
    </dgm:pt>
    <dgm:pt modelId="{DB2AC8AE-A02A-4460-9A00-B9FBF0A39EC5}">
      <dgm:prSet phldrT="[Text]" custT="1"/>
      <dgm:spPr/>
      <dgm:t>
        <a:bodyPr/>
        <a:lstStyle/>
        <a:p>
          <a:r>
            <a:rPr lang="en-US" sz="1600" dirty="0" smtClean="0"/>
            <a:t>Employers</a:t>
          </a:r>
          <a:endParaRPr lang="en-US" sz="1600" dirty="0"/>
        </a:p>
      </dgm:t>
    </dgm:pt>
    <dgm:pt modelId="{F9874050-B0B3-4344-8EF5-20C706E0713E}" type="parTrans" cxnId="{D005C6C5-C610-48BC-B3A3-A83917A43327}">
      <dgm:prSet/>
      <dgm:spPr/>
      <dgm:t>
        <a:bodyPr/>
        <a:lstStyle/>
        <a:p>
          <a:endParaRPr lang="en-US"/>
        </a:p>
      </dgm:t>
    </dgm:pt>
    <dgm:pt modelId="{33B63055-7533-4828-B5B2-C1D1EB651EE6}" type="sibTrans" cxnId="{D005C6C5-C610-48BC-B3A3-A83917A43327}">
      <dgm:prSet/>
      <dgm:spPr/>
      <dgm:t>
        <a:bodyPr/>
        <a:lstStyle/>
        <a:p>
          <a:endParaRPr lang="en-US"/>
        </a:p>
      </dgm:t>
    </dgm:pt>
    <dgm:pt modelId="{11417273-205B-4F15-AFE2-1C77904F372B}" type="pres">
      <dgm:prSet presAssocID="{90C272CF-0F2F-40FB-A53D-ECA695FF3562}" presName="compositeShape" presStyleCnt="0">
        <dgm:presLayoutVars>
          <dgm:dir/>
          <dgm:resizeHandles/>
        </dgm:presLayoutVars>
      </dgm:prSet>
      <dgm:spPr/>
    </dgm:pt>
    <dgm:pt modelId="{04C4C6C9-DA4D-4B70-AC5B-EC740D5BABBB}" type="pres">
      <dgm:prSet presAssocID="{90C272CF-0F2F-40FB-A53D-ECA695FF3562}" presName="pyramid" presStyleLbl="node1" presStyleIdx="0" presStyleCnt="1" custScaleY="95435"/>
      <dgm:spPr/>
    </dgm:pt>
    <dgm:pt modelId="{A4AA34C6-2873-4183-973F-E5B195BEABB9}" type="pres">
      <dgm:prSet presAssocID="{90C272CF-0F2F-40FB-A53D-ECA695FF3562}" presName="theList" presStyleCnt="0"/>
      <dgm:spPr/>
    </dgm:pt>
    <dgm:pt modelId="{3ADC7E8A-54A7-429C-B5E1-211F71318EE0}" type="pres">
      <dgm:prSet presAssocID="{B581C350-27CC-4FBC-89E0-C269AE5B463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685D5-E525-44AA-A4F9-FC8839F51E68}" type="pres">
      <dgm:prSet presAssocID="{B581C350-27CC-4FBC-89E0-C269AE5B4634}" presName="aSpace" presStyleCnt="0"/>
      <dgm:spPr/>
    </dgm:pt>
    <dgm:pt modelId="{7B8AA5CF-4B2F-4988-9033-1015C56144BA}" type="pres">
      <dgm:prSet presAssocID="{3051DC27-73A3-465E-B2C3-31D950003238}" presName="aNode" presStyleLbl="fgAcc1" presStyleIdx="1" presStyleCnt="4" custLinFactNeighborX="-813" custLinFactNeighborY="-23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C4B2A-FE34-4A9D-B563-6DF6EEA096A3}" type="pres">
      <dgm:prSet presAssocID="{3051DC27-73A3-465E-B2C3-31D950003238}" presName="aSpace" presStyleCnt="0"/>
      <dgm:spPr/>
    </dgm:pt>
    <dgm:pt modelId="{37EFF9A2-0E3F-4DF3-83B3-B30BD6AD356D}" type="pres">
      <dgm:prSet presAssocID="{305880FC-405B-46ED-9E4F-6DB75D60D66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F683F-CA52-4B1A-B11C-6B382B3D917C}" type="pres">
      <dgm:prSet presAssocID="{305880FC-405B-46ED-9E4F-6DB75D60D668}" presName="aSpace" presStyleCnt="0"/>
      <dgm:spPr/>
    </dgm:pt>
    <dgm:pt modelId="{D1F002B3-4F1A-435C-810D-806F1EE8B94B}" type="pres">
      <dgm:prSet presAssocID="{DB2AC8AE-A02A-4460-9A00-B9FBF0A39EC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E6E92-0EF1-4330-A7D7-585750BBF695}" type="pres">
      <dgm:prSet presAssocID="{DB2AC8AE-A02A-4460-9A00-B9FBF0A39EC5}" presName="aSpace" presStyleCnt="0"/>
      <dgm:spPr/>
    </dgm:pt>
  </dgm:ptLst>
  <dgm:cxnLst>
    <dgm:cxn modelId="{EBA3D252-DB44-47A8-A3BD-2AD3778723C3}" type="presOf" srcId="{305880FC-405B-46ED-9E4F-6DB75D60D668}" destId="{37EFF9A2-0E3F-4DF3-83B3-B30BD6AD356D}" srcOrd="0" destOrd="0" presId="urn:microsoft.com/office/officeart/2005/8/layout/pyramid2"/>
    <dgm:cxn modelId="{0B81A556-9B06-4A51-A61D-DDD994561445}" type="presOf" srcId="{DB2AC8AE-A02A-4460-9A00-B9FBF0A39EC5}" destId="{D1F002B3-4F1A-435C-810D-806F1EE8B94B}" srcOrd="0" destOrd="0" presId="urn:microsoft.com/office/officeart/2005/8/layout/pyramid2"/>
    <dgm:cxn modelId="{D005C6C5-C610-48BC-B3A3-A83917A43327}" srcId="{90C272CF-0F2F-40FB-A53D-ECA695FF3562}" destId="{DB2AC8AE-A02A-4460-9A00-B9FBF0A39EC5}" srcOrd="3" destOrd="0" parTransId="{F9874050-B0B3-4344-8EF5-20C706E0713E}" sibTransId="{33B63055-7533-4828-B5B2-C1D1EB651EE6}"/>
    <dgm:cxn modelId="{C80B5D3D-F26A-4989-96A6-966E9AFA37E0}" type="presOf" srcId="{90C272CF-0F2F-40FB-A53D-ECA695FF3562}" destId="{11417273-205B-4F15-AFE2-1C77904F372B}" srcOrd="0" destOrd="0" presId="urn:microsoft.com/office/officeart/2005/8/layout/pyramid2"/>
    <dgm:cxn modelId="{0758AF76-5FD0-496C-B501-E82CF7668606}" type="presOf" srcId="{B581C350-27CC-4FBC-89E0-C269AE5B4634}" destId="{3ADC7E8A-54A7-429C-B5E1-211F71318EE0}" srcOrd="0" destOrd="0" presId="urn:microsoft.com/office/officeart/2005/8/layout/pyramid2"/>
    <dgm:cxn modelId="{BFA680C7-2EC5-4266-8C53-ECCC15782325}" srcId="{90C272CF-0F2F-40FB-A53D-ECA695FF3562}" destId="{3051DC27-73A3-465E-B2C3-31D950003238}" srcOrd="1" destOrd="0" parTransId="{0D50C8E9-F2A6-4DA2-9271-3841D5E15EA9}" sibTransId="{CFF4C689-084B-4A6C-9F08-2DF9FD19E58E}"/>
    <dgm:cxn modelId="{7076A047-562F-408F-BA1A-87D0DFBE6588}" srcId="{90C272CF-0F2F-40FB-A53D-ECA695FF3562}" destId="{B581C350-27CC-4FBC-89E0-C269AE5B4634}" srcOrd="0" destOrd="0" parTransId="{949F28D0-4F39-4A76-8B0D-9C4E4E96099D}" sibTransId="{FA2190B7-6ED7-4208-956B-FD9B165441B1}"/>
    <dgm:cxn modelId="{B20B5769-53DA-4CCA-952C-03313A660745}" type="presOf" srcId="{3051DC27-73A3-465E-B2C3-31D950003238}" destId="{7B8AA5CF-4B2F-4988-9033-1015C56144BA}" srcOrd="0" destOrd="0" presId="urn:microsoft.com/office/officeart/2005/8/layout/pyramid2"/>
    <dgm:cxn modelId="{F3564A74-78AF-491F-8D63-8198320F14AE}" srcId="{90C272CF-0F2F-40FB-A53D-ECA695FF3562}" destId="{305880FC-405B-46ED-9E4F-6DB75D60D668}" srcOrd="2" destOrd="0" parTransId="{86997743-B367-4A47-8348-6B8E127A31D7}" sibTransId="{4DF8F482-0148-40F6-AB54-36B0EB0E175A}"/>
    <dgm:cxn modelId="{495DE608-3EA4-41FA-B241-867DDD1AE778}" type="presParOf" srcId="{11417273-205B-4F15-AFE2-1C77904F372B}" destId="{04C4C6C9-DA4D-4B70-AC5B-EC740D5BABBB}" srcOrd="0" destOrd="0" presId="urn:microsoft.com/office/officeart/2005/8/layout/pyramid2"/>
    <dgm:cxn modelId="{BA9EB68E-DD09-4C2C-B63C-7317928C2CFA}" type="presParOf" srcId="{11417273-205B-4F15-AFE2-1C77904F372B}" destId="{A4AA34C6-2873-4183-973F-E5B195BEABB9}" srcOrd="1" destOrd="0" presId="urn:microsoft.com/office/officeart/2005/8/layout/pyramid2"/>
    <dgm:cxn modelId="{A0A8D7AD-F663-4928-8F03-9EA009DE96A7}" type="presParOf" srcId="{A4AA34C6-2873-4183-973F-E5B195BEABB9}" destId="{3ADC7E8A-54A7-429C-B5E1-211F71318EE0}" srcOrd="0" destOrd="0" presId="urn:microsoft.com/office/officeart/2005/8/layout/pyramid2"/>
    <dgm:cxn modelId="{27AFE267-91A9-4BE6-8819-BE2B7C33B027}" type="presParOf" srcId="{A4AA34C6-2873-4183-973F-E5B195BEABB9}" destId="{538685D5-E525-44AA-A4F9-FC8839F51E68}" srcOrd="1" destOrd="0" presId="urn:microsoft.com/office/officeart/2005/8/layout/pyramid2"/>
    <dgm:cxn modelId="{0811955B-21DC-4638-A5C1-88369B8F11D0}" type="presParOf" srcId="{A4AA34C6-2873-4183-973F-E5B195BEABB9}" destId="{7B8AA5CF-4B2F-4988-9033-1015C56144BA}" srcOrd="2" destOrd="0" presId="urn:microsoft.com/office/officeart/2005/8/layout/pyramid2"/>
    <dgm:cxn modelId="{6B634B8F-52A6-438B-9292-DA08018274AE}" type="presParOf" srcId="{A4AA34C6-2873-4183-973F-E5B195BEABB9}" destId="{E44C4B2A-FE34-4A9D-B563-6DF6EEA096A3}" srcOrd="3" destOrd="0" presId="urn:microsoft.com/office/officeart/2005/8/layout/pyramid2"/>
    <dgm:cxn modelId="{C44BF648-9849-489B-A3B2-16C23108D832}" type="presParOf" srcId="{A4AA34C6-2873-4183-973F-E5B195BEABB9}" destId="{37EFF9A2-0E3F-4DF3-83B3-B30BD6AD356D}" srcOrd="4" destOrd="0" presId="urn:microsoft.com/office/officeart/2005/8/layout/pyramid2"/>
    <dgm:cxn modelId="{21AD7F2D-9C5A-4FF5-B0DF-058A8F4F9D0D}" type="presParOf" srcId="{A4AA34C6-2873-4183-973F-E5B195BEABB9}" destId="{B26F683F-CA52-4B1A-B11C-6B382B3D917C}" srcOrd="5" destOrd="0" presId="urn:microsoft.com/office/officeart/2005/8/layout/pyramid2"/>
    <dgm:cxn modelId="{F55C5694-7E1B-44BD-8D72-DC3186276A31}" type="presParOf" srcId="{A4AA34C6-2873-4183-973F-E5B195BEABB9}" destId="{D1F002B3-4F1A-435C-810D-806F1EE8B94B}" srcOrd="6" destOrd="0" presId="urn:microsoft.com/office/officeart/2005/8/layout/pyramid2"/>
    <dgm:cxn modelId="{5511780A-9A71-4EE5-907F-C285DC311B1F}" type="presParOf" srcId="{A4AA34C6-2873-4183-973F-E5B195BEABB9}" destId="{333E6E92-0EF1-4330-A7D7-585750BBF69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D6D928-4844-4761-93F3-F5421799FC3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EF36CE1-4868-4728-A7FD-F6E838705D77}">
      <dgm:prSet phldrT="[Text]" custT="1"/>
      <dgm:spPr/>
      <dgm:t>
        <a:bodyPr/>
        <a:lstStyle/>
        <a:p>
          <a:r>
            <a:rPr lang="en-US" sz="1600" dirty="0" smtClean="0"/>
            <a:t>Provides a context in which the government’s operations and resources can be better understood</a:t>
          </a:r>
          <a:endParaRPr lang="en-US" sz="1600" dirty="0"/>
        </a:p>
      </dgm:t>
    </dgm:pt>
    <dgm:pt modelId="{9587DC31-FC8C-4CD2-8078-CEF722F53803}" type="parTrans" cxnId="{7429F21A-F932-48BB-BDFA-D340F66B51D9}">
      <dgm:prSet/>
      <dgm:spPr/>
      <dgm:t>
        <a:bodyPr/>
        <a:lstStyle/>
        <a:p>
          <a:endParaRPr lang="en-US"/>
        </a:p>
      </dgm:t>
    </dgm:pt>
    <dgm:pt modelId="{10A42E1D-3EBD-40B5-BD46-9BCF53B8A80B}" type="sibTrans" cxnId="{7429F21A-F932-48BB-BDFA-D340F66B51D9}">
      <dgm:prSet/>
      <dgm:spPr/>
      <dgm:t>
        <a:bodyPr/>
        <a:lstStyle/>
        <a:p>
          <a:endParaRPr lang="en-US"/>
        </a:p>
      </dgm:t>
    </dgm:pt>
    <dgm:pt modelId="{A0277F81-21D3-476F-B5CD-F89CC53A3C1D}">
      <dgm:prSet phldrT="[Text]" custT="1"/>
      <dgm:spPr/>
      <dgm:t>
        <a:bodyPr/>
        <a:lstStyle/>
        <a:p>
          <a:r>
            <a:rPr lang="en-US" sz="1600" dirty="0" smtClean="0"/>
            <a:t>Number of government employees</a:t>
          </a:r>
          <a:endParaRPr lang="en-US" sz="1600" dirty="0"/>
        </a:p>
      </dgm:t>
    </dgm:pt>
    <dgm:pt modelId="{2F834573-9D8E-4A0A-A05A-3DD9E817E2FD}" type="parTrans" cxnId="{5DEFBAE3-87D3-46F7-B64E-A448F0E7BAA4}">
      <dgm:prSet/>
      <dgm:spPr/>
      <dgm:t>
        <a:bodyPr/>
        <a:lstStyle/>
        <a:p>
          <a:endParaRPr lang="en-US"/>
        </a:p>
      </dgm:t>
    </dgm:pt>
    <dgm:pt modelId="{DD045228-AF82-4177-99EC-F50301A547BF}" type="sibTrans" cxnId="{5DEFBAE3-87D3-46F7-B64E-A448F0E7BAA4}">
      <dgm:prSet/>
      <dgm:spPr/>
      <dgm:t>
        <a:bodyPr/>
        <a:lstStyle/>
        <a:p>
          <a:endParaRPr lang="en-US"/>
        </a:p>
      </dgm:t>
    </dgm:pt>
    <dgm:pt modelId="{85FE9124-1477-488D-B9BC-E5C700D675BC}">
      <dgm:prSet phldrT="[Text]" custT="1"/>
      <dgm:spPr/>
      <dgm:t>
        <a:bodyPr/>
        <a:lstStyle/>
        <a:p>
          <a:r>
            <a:rPr lang="en-US" sz="1600" dirty="0" smtClean="0"/>
            <a:t>Indicators of demand or level of service</a:t>
          </a:r>
          <a:endParaRPr lang="en-US" sz="1600" dirty="0"/>
        </a:p>
      </dgm:t>
    </dgm:pt>
    <dgm:pt modelId="{33005275-78A9-4EE1-A042-26F7BA0591D8}" type="parTrans" cxnId="{08DBD836-859A-4384-8F8F-41DCD8E2865E}">
      <dgm:prSet/>
      <dgm:spPr/>
      <dgm:t>
        <a:bodyPr/>
        <a:lstStyle/>
        <a:p>
          <a:endParaRPr lang="en-US"/>
        </a:p>
      </dgm:t>
    </dgm:pt>
    <dgm:pt modelId="{FA558A06-92CF-4277-A6FC-F8F47B43BE4D}" type="sibTrans" cxnId="{08DBD836-859A-4384-8F8F-41DCD8E2865E}">
      <dgm:prSet/>
      <dgm:spPr/>
      <dgm:t>
        <a:bodyPr/>
        <a:lstStyle/>
        <a:p>
          <a:endParaRPr lang="en-US"/>
        </a:p>
      </dgm:t>
    </dgm:pt>
    <dgm:pt modelId="{D61C63DE-F4FE-41AF-81F4-ACC542B291E8}">
      <dgm:prSet phldrT="[Text]" custT="1"/>
      <dgm:spPr/>
      <dgm:t>
        <a:bodyPr/>
        <a:lstStyle/>
        <a:p>
          <a:r>
            <a:rPr lang="en-US" sz="1600" dirty="0" smtClean="0"/>
            <a:t>Capital asset information</a:t>
          </a:r>
          <a:endParaRPr lang="en-US" sz="1600" dirty="0"/>
        </a:p>
      </dgm:t>
    </dgm:pt>
    <dgm:pt modelId="{258E1949-1897-452F-9F23-2A86945E433E}" type="parTrans" cxnId="{F611F622-2E6E-4179-B2B4-19363FC37E7D}">
      <dgm:prSet/>
      <dgm:spPr/>
      <dgm:t>
        <a:bodyPr/>
        <a:lstStyle/>
        <a:p>
          <a:endParaRPr lang="en-US"/>
        </a:p>
      </dgm:t>
    </dgm:pt>
    <dgm:pt modelId="{81E53D04-A108-4CD6-A4F2-FFC177108501}" type="sibTrans" cxnId="{F611F622-2E6E-4179-B2B4-19363FC37E7D}">
      <dgm:prSet/>
      <dgm:spPr/>
      <dgm:t>
        <a:bodyPr/>
        <a:lstStyle/>
        <a:p>
          <a:endParaRPr lang="en-US"/>
        </a:p>
      </dgm:t>
    </dgm:pt>
    <dgm:pt modelId="{BF016181-AF07-4F91-9275-E0F66DBEEFA0}" type="pres">
      <dgm:prSet presAssocID="{71D6D928-4844-4761-93F3-F5421799FC32}" presName="compositeShape" presStyleCnt="0">
        <dgm:presLayoutVars>
          <dgm:dir/>
          <dgm:resizeHandles/>
        </dgm:presLayoutVars>
      </dgm:prSet>
      <dgm:spPr/>
    </dgm:pt>
    <dgm:pt modelId="{ACC01FC8-985C-407C-BBD8-4555B34E0426}" type="pres">
      <dgm:prSet presAssocID="{71D6D928-4844-4761-93F3-F5421799FC32}" presName="pyramid" presStyleLbl="node1" presStyleIdx="0" presStyleCnt="1" custScaleY="94530"/>
      <dgm:spPr/>
    </dgm:pt>
    <dgm:pt modelId="{2F226350-CB9A-47CF-BC58-03A53A71BF48}" type="pres">
      <dgm:prSet presAssocID="{71D6D928-4844-4761-93F3-F5421799FC32}" presName="theList" presStyleCnt="0"/>
      <dgm:spPr/>
    </dgm:pt>
    <dgm:pt modelId="{2BF7555E-A252-4D92-93B0-0817A4610E71}" type="pres">
      <dgm:prSet presAssocID="{CEF36CE1-4868-4728-A7FD-F6E838705D77}" presName="aNode" presStyleLbl="fgAcc1" presStyleIdx="0" presStyleCnt="4" custScaleY="121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907CD-A2AE-4FC9-95B3-398DC20B02E3}" type="pres">
      <dgm:prSet presAssocID="{CEF36CE1-4868-4728-A7FD-F6E838705D77}" presName="aSpace" presStyleCnt="0"/>
      <dgm:spPr/>
    </dgm:pt>
    <dgm:pt modelId="{A0757005-C5A3-44D3-A379-3A09D3D3D313}" type="pres">
      <dgm:prSet presAssocID="{A0277F81-21D3-476F-B5CD-F89CC53A3C1D}" presName="aNode" presStyleLbl="fgAcc1" presStyleIdx="1" presStyleCnt="4" custLinFactY="2808" custLinFactNeighborX="8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3755B-2446-4D1E-9C10-E6E015650493}" type="pres">
      <dgm:prSet presAssocID="{A0277F81-21D3-476F-B5CD-F89CC53A3C1D}" presName="aSpace" presStyleCnt="0"/>
      <dgm:spPr/>
    </dgm:pt>
    <dgm:pt modelId="{5EE6B264-3120-487A-84D9-81B1E5773271}" type="pres">
      <dgm:prSet presAssocID="{85FE9124-1477-488D-B9BC-E5C700D675BC}" presName="aNode" presStyleLbl="fgAcc1" presStyleIdx="2" presStyleCnt="4" custLinFactY="5870" custLinFactNeighborX="8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39734-6760-4E9D-988D-38823FBA8CDF}" type="pres">
      <dgm:prSet presAssocID="{85FE9124-1477-488D-B9BC-E5C700D675BC}" presName="aSpace" presStyleCnt="0"/>
      <dgm:spPr/>
    </dgm:pt>
    <dgm:pt modelId="{C2957427-61B3-4A9D-8BFC-36BE7792E3D4}" type="pres">
      <dgm:prSet presAssocID="{D61C63DE-F4FE-41AF-81F4-ACC542B291E8}" presName="aNode" presStyleLbl="fgAcc1" presStyleIdx="3" presStyleCnt="4" custLinFactY="15055" custLinFactNeighborX="16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A4394-1D29-46C1-BFD1-47BFC2A5C180}" type="pres">
      <dgm:prSet presAssocID="{D61C63DE-F4FE-41AF-81F4-ACC542B291E8}" presName="aSpace" presStyleCnt="0"/>
      <dgm:spPr/>
    </dgm:pt>
  </dgm:ptLst>
  <dgm:cxnLst>
    <dgm:cxn modelId="{683A947A-A5E3-48AF-B886-D17FA1EF705B}" type="presOf" srcId="{D61C63DE-F4FE-41AF-81F4-ACC542B291E8}" destId="{C2957427-61B3-4A9D-8BFC-36BE7792E3D4}" srcOrd="0" destOrd="0" presId="urn:microsoft.com/office/officeart/2005/8/layout/pyramid2"/>
    <dgm:cxn modelId="{08DBD836-859A-4384-8F8F-41DCD8E2865E}" srcId="{71D6D928-4844-4761-93F3-F5421799FC32}" destId="{85FE9124-1477-488D-B9BC-E5C700D675BC}" srcOrd="2" destOrd="0" parTransId="{33005275-78A9-4EE1-A042-26F7BA0591D8}" sibTransId="{FA558A06-92CF-4277-A6FC-F8F47B43BE4D}"/>
    <dgm:cxn modelId="{F611F622-2E6E-4179-B2B4-19363FC37E7D}" srcId="{71D6D928-4844-4761-93F3-F5421799FC32}" destId="{D61C63DE-F4FE-41AF-81F4-ACC542B291E8}" srcOrd="3" destOrd="0" parTransId="{258E1949-1897-452F-9F23-2A86945E433E}" sibTransId="{81E53D04-A108-4CD6-A4F2-FFC177108501}"/>
    <dgm:cxn modelId="{B287EDCE-EE5A-4170-AE06-DDB4E5A0DCBA}" type="presOf" srcId="{85FE9124-1477-488D-B9BC-E5C700D675BC}" destId="{5EE6B264-3120-487A-84D9-81B1E5773271}" srcOrd="0" destOrd="0" presId="urn:microsoft.com/office/officeart/2005/8/layout/pyramid2"/>
    <dgm:cxn modelId="{E8C5F720-F60B-4BF0-B209-8EDAC982F5FD}" type="presOf" srcId="{CEF36CE1-4868-4728-A7FD-F6E838705D77}" destId="{2BF7555E-A252-4D92-93B0-0817A4610E71}" srcOrd="0" destOrd="0" presId="urn:microsoft.com/office/officeart/2005/8/layout/pyramid2"/>
    <dgm:cxn modelId="{FFE984E7-F562-49B6-9D47-B3514993EB17}" type="presOf" srcId="{71D6D928-4844-4761-93F3-F5421799FC32}" destId="{BF016181-AF07-4F91-9275-E0F66DBEEFA0}" srcOrd="0" destOrd="0" presId="urn:microsoft.com/office/officeart/2005/8/layout/pyramid2"/>
    <dgm:cxn modelId="{3C6A6414-6ACB-4010-8BF8-328B8AA09CAA}" type="presOf" srcId="{A0277F81-21D3-476F-B5CD-F89CC53A3C1D}" destId="{A0757005-C5A3-44D3-A379-3A09D3D3D313}" srcOrd="0" destOrd="0" presId="urn:microsoft.com/office/officeart/2005/8/layout/pyramid2"/>
    <dgm:cxn modelId="{5DEFBAE3-87D3-46F7-B64E-A448F0E7BAA4}" srcId="{71D6D928-4844-4761-93F3-F5421799FC32}" destId="{A0277F81-21D3-476F-B5CD-F89CC53A3C1D}" srcOrd="1" destOrd="0" parTransId="{2F834573-9D8E-4A0A-A05A-3DD9E817E2FD}" sibTransId="{DD045228-AF82-4177-99EC-F50301A547BF}"/>
    <dgm:cxn modelId="{7429F21A-F932-48BB-BDFA-D340F66B51D9}" srcId="{71D6D928-4844-4761-93F3-F5421799FC32}" destId="{CEF36CE1-4868-4728-A7FD-F6E838705D77}" srcOrd="0" destOrd="0" parTransId="{9587DC31-FC8C-4CD2-8078-CEF722F53803}" sibTransId="{10A42E1D-3EBD-40B5-BD46-9BCF53B8A80B}"/>
    <dgm:cxn modelId="{ED873EA7-315D-4AC9-8EE1-CA33B50D972B}" type="presParOf" srcId="{BF016181-AF07-4F91-9275-E0F66DBEEFA0}" destId="{ACC01FC8-985C-407C-BBD8-4555B34E0426}" srcOrd="0" destOrd="0" presId="urn:microsoft.com/office/officeart/2005/8/layout/pyramid2"/>
    <dgm:cxn modelId="{B360F48D-4547-480C-B194-38F565FF2B2E}" type="presParOf" srcId="{BF016181-AF07-4F91-9275-E0F66DBEEFA0}" destId="{2F226350-CB9A-47CF-BC58-03A53A71BF48}" srcOrd="1" destOrd="0" presId="urn:microsoft.com/office/officeart/2005/8/layout/pyramid2"/>
    <dgm:cxn modelId="{8364272F-D58A-411C-A47C-197ED38B155B}" type="presParOf" srcId="{2F226350-CB9A-47CF-BC58-03A53A71BF48}" destId="{2BF7555E-A252-4D92-93B0-0817A4610E71}" srcOrd="0" destOrd="0" presId="urn:microsoft.com/office/officeart/2005/8/layout/pyramid2"/>
    <dgm:cxn modelId="{21B04DEA-8E20-47D8-B626-9AB4E872AEBE}" type="presParOf" srcId="{2F226350-CB9A-47CF-BC58-03A53A71BF48}" destId="{434907CD-A2AE-4FC9-95B3-398DC20B02E3}" srcOrd="1" destOrd="0" presId="urn:microsoft.com/office/officeart/2005/8/layout/pyramid2"/>
    <dgm:cxn modelId="{84026763-B964-4CF0-AF4D-D724DA944547}" type="presParOf" srcId="{2F226350-CB9A-47CF-BC58-03A53A71BF48}" destId="{A0757005-C5A3-44D3-A379-3A09D3D3D313}" srcOrd="2" destOrd="0" presId="urn:microsoft.com/office/officeart/2005/8/layout/pyramid2"/>
    <dgm:cxn modelId="{B049F450-F1CC-4D06-A6C5-29B45C31CA4F}" type="presParOf" srcId="{2F226350-CB9A-47CF-BC58-03A53A71BF48}" destId="{CBA3755B-2446-4D1E-9C10-E6E015650493}" srcOrd="3" destOrd="0" presId="urn:microsoft.com/office/officeart/2005/8/layout/pyramid2"/>
    <dgm:cxn modelId="{09460D71-6C3B-404C-90C8-5E695C478E7C}" type="presParOf" srcId="{2F226350-CB9A-47CF-BC58-03A53A71BF48}" destId="{5EE6B264-3120-487A-84D9-81B1E5773271}" srcOrd="4" destOrd="0" presId="urn:microsoft.com/office/officeart/2005/8/layout/pyramid2"/>
    <dgm:cxn modelId="{2A24092D-3B50-4110-8CE5-115ED92DE232}" type="presParOf" srcId="{2F226350-CB9A-47CF-BC58-03A53A71BF48}" destId="{47739734-6760-4E9D-988D-38823FBA8CDF}" srcOrd="5" destOrd="0" presId="urn:microsoft.com/office/officeart/2005/8/layout/pyramid2"/>
    <dgm:cxn modelId="{5E6622E1-DB0A-462A-BEB0-2CA92160E856}" type="presParOf" srcId="{2F226350-CB9A-47CF-BC58-03A53A71BF48}" destId="{C2957427-61B3-4A9D-8BFC-36BE7792E3D4}" srcOrd="6" destOrd="0" presId="urn:microsoft.com/office/officeart/2005/8/layout/pyramid2"/>
    <dgm:cxn modelId="{2B34853B-2B83-4535-9011-0F6F25C74372}" type="presParOf" srcId="{2F226350-CB9A-47CF-BC58-03A53A71BF48}" destId="{50AA4394-1D29-46C1-BFD1-47BFC2A5C18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74A5E3-6D75-4E39-8958-1E948D0B664F}" type="doc">
      <dgm:prSet loTypeId="urn:microsoft.com/office/officeart/2005/8/layout/balance1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AED2076-BADD-45AE-A68B-AE670B7CBFC7}">
      <dgm:prSet phldrT="[Text]"/>
      <dgm:spPr/>
      <dgm:t>
        <a:bodyPr/>
        <a:lstStyle/>
        <a:p>
          <a:r>
            <a:rPr lang="en-US" dirty="0" smtClean="0"/>
            <a:t>Fund financial statements</a:t>
          </a:r>
          <a:endParaRPr lang="en-US" dirty="0"/>
        </a:p>
      </dgm:t>
    </dgm:pt>
    <dgm:pt modelId="{59FAF862-D6E9-4C88-8BBF-74B6777235D4}" type="parTrans" cxnId="{0651B057-CAEF-49D3-8CC7-DC38B4003C77}">
      <dgm:prSet/>
      <dgm:spPr/>
      <dgm:t>
        <a:bodyPr/>
        <a:lstStyle/>
        <a:p>
          <a:endParaRPr lang="en-US"/>
        </a:p>
      </dgm:t>
    </dgm:pt>
    <dgm:pt modelId="{998E81BF-40D4-4612-8F33-3E1C2ED79757}" type="sibTrans" cxnId="{0651B057-CAEF-49D3-8CC7-DC38B4003C77}">
      <dgm:prSet/>
      <dgm:spPr/>
      <dgm:t>
        <a:bodyPr/>
        <a:lstStyle/>
        <a:p>
          <a:endParaRPr lang="en-US"/>
        </a:p>
      </dgm:t>
    </dgm:pt>
    <dgm:pt modelId="{AD23D779-0A63-4D95-9FF8-82D074C0DA37}">
      <dgm:prSet phldrT="[Text]" custT="1"/>
      <dgm:spPr/>
      <dgm:t>
        <a:bodyPr/>
        <a:lstStyle/>
        <a:p>
          <a:r>
            <a:rPr lang="en-US" sz="1600" dirty="0" smtClean="0"/>
            <a:t>Capital outlays</a:t>
          </a:r>
          <a:endParaRPr lang="en-US" sz="1600" dirty="0"/>
        </a:p>
      </dgm:t>
    </dgm:pt>
    <dgm:pt modelId="{8AC030FA-1247-45CE-81C6-2EF269E9EBE3}" type="parTrans" cxnId="{74BF124F-FC1A-4EEA-A687-215D7FE91EF2}">
      <dgm:prSet/>
      <dgm:spPr/>
      <dgm:t>
        <a:bodyPr/>
        <a:lstStyle/>
        <a:p>
          <a:endParaRPr lang="en-US"/>
        </a:p>
      </dgm:t>
    </dgm:pt>
    <dgm:pt modelId="{43BBEA8A-FE42-44D5-B1E3-ED5B3F8DF9AA}" type="sibTrans" cxnId="{74BF124F-FC1A-4EEA-A687-215D7FE91EF2}">
      <dgm:prSet/>
      <dgm:spPr/>
      <dgm:t>
        <a:bodyPr/>
        <a:lstStyle/>
        <a:p>
          <a:endParaRPr lang="en-US"/>
        </a:p>
      </dgm:t>
    </dgm:pt>
    <dgm:pt modelId="{BE096B53-FEA6-4BB6-9930-2C011A0FDCA5}">
      <dgm:prSet phldrT="[Text]" custT="1"/>
      <dgm:spPr/>
      <dgm:t>
        <a:bodyPr/>
        <a:lstStyle/>
        <a:p>
          <a:r>
            <a:rPr lang="en-US" sz="1600" dirty="0" smtClean="0"/>
            <a:t>Depreciation</a:t>
          </a:r>
          <a:endParaRPr lang="en-US" sz="1600" dirty="0"/>
        </a:p>
      </dgm:t>
    </dgm:pt>
    <dgm:pt modelId="{3374D210-FFD4-4613-83AB-B782CBA04DDF}" type="parTrans" cxnId="{C8137515-CDAD-4397-B4A6-80BD68042733}">
      <dgm:prSet/>
      <dgm:spPr/>
      <dgm:t>
        <a:bodyPr/>
        <a:lstStyle/>
        <a:p>
          <a:endParaRPr lang="en-US"/>
        </a:p>
      </dgm:t>
    </dgm:pt>
    <dgm:pt modelId="{5218A66F-562B-4BA3-8D11-590343D0F1D4}" type="sibTrans" cxnId="{C8137515-CDAD-4397-B4A6-80BD68042733}">
      <dgm:prSet/>
      <dgm:spPr/>
      <dgm:t>
        <a:bodyPr/>
        <a:lstStyle/>
        <a:p>
          <a:endParaRPr lang="en-US"/>
        </a:p>
      </dgm:t>
    </dgm:pt>
    <dgm:pt modelId="{6883DFFF-EA29-47C3-A62C-BB24F8645A67}">
      <dgm:prSet phldrT="[Text]"/>
      <dgm:spPr/>
      <dgm:t>
        <a:bodyPr/>
        <a:lstStyle/>
        <a:p>
          <a:r>
            <a:rPr lang="en-US" dirty="0" smtClean="0"/>
            <a:t>Governmental activities column</a:t>
          </a:r>
          <a:endParaRPr lang="en-US" dirty="0"/>
        </a:p>
      </dgm:t>
    </dgm:pt>
    <dgm:pt modelId="{48F52DD5-8B82-491A-BA36-A6B97A60AF18}" type="parTrans" cxnId="{8103A10C-D3C0-45F8-BED9-40912C055747}">
      <dgm:prSet/>
      <dgm:spPr/>
      <dgm:t>
        <a:bodyPr/>
        <a:lstStyle/>
        <a:p>
          <a:endParaRPr lang="en-US"/>
        </a:p>
      </dgm:t>
    </dgm:pt>
    <dgm:pt modelId="{6BC7EE10-BEAB-4E35-A472-BD3AC81862C2}" type="sibTrans" cxnId="{8103A10C-D3C0-45F8-BED9-40912C055747}">
      <dgm:prSet/>
      <dgm:spPr/>
      <dgm:t>
        <a:bodyPr/>
        <a:lstStyle/>
        <a:p>
          <a:endParaRPr lang="en-US"/>
        </a:p>
      </dgm:t>
    </dgm:pt>
    <dgm:pt modelId="{335F5090-5622-4834-B07E-EB37E0BBE23B}">
      <dgm:prSet phldrT="[Text]" custT="1"/>
      <dgm:spPr/>
      <dgm:t>
        <a:bodyPr/>
        <a:lstStyle/>
        <a:p>
          <a:r>
            <a:rPr lang="en-US" sz="1600" dirty="0" smtClean="0"/>
            <a:t>Issuance of long-term debt</a:t>
          </a:r>
          <a:endParaRPr lang="en-US" sz="1600" dirty="0"/>
        </a:p>
      </dgm:t>
    </dgm:pt>
    <dgm:pt modelId="{53740ADD-D98F-46EB-8960-B4E071FF8A12}" type="parTrans" cxnId="{F4F9FC57-29E1-482D-A4C8-4C0C691374D0}">
      <dgm:prSet/>
      <dgm:spPr/>
      <dgm:t>
        <a:bodyPr/>
        <a:lstStyle/>
        <a:p>
          <a:endParaRPr lang="en-US"/>
        </a:p>
      </dgm:t>
    </dgm:pt>
    <dgm:pt modelId="{52B13698-79F5-471F-AC5B-35256038969E}" type="sibTrans" cxnId="{F4F9FC57-29E1-482D-A4C8-4C0C691374D0}">
      <dgm:prSet/>
      <dgm:spPr/>
      <dgm:t>
        <a:bodyPr/>
        <a:lstStyle/>
        <a:p>
          <a:endParaRPr lang="en-US"/>
        </a:p>
      </dgm:t>
    </dgm:pt>
    <dgm:pt modelId="{E6E4B37C-4739-46F6-ADAA-22FC9936228B}">
      <dgm:prSet phldrT="[Text]" custT="1"/>
      <dgm:spPr/>
      <dgm:t>
        <a:bodyPr/>
        <a:lstStyle/>
        <a:p>
          <a:r>
            <a:rPr lang="en-US" sz="1600" dirty="0" smtClean="0"/>
            <a:t>Accrued expenses</a:t>
          </a:r>
          <a:endParaRPr lang="en-US" sz="1600" dirty="0"/>
        </a:p>
      </dgm:t>
    </dgm:pt>
    <dgm:pt modelId="{E9365AB5-3E59-4BEA-8E63-0ACDB182E3A3}" type="parTrans" cxnId="{7AEE38DB-0439-4C22-8549-5AB7D288808D}">
      <dgm:prSet/>
      <dgm:spPr/>
      <dgm:t>
        <a:bodyPr/>
        <a:lstStyle/>
        <a:p>
          <a:endParaRPr lang="en-US"/>
        </a:p>
      </dgm:t>
    </dgm:pt>
    <dgm:pt modelId="{9AD1BB4A-E329-4CDC-912E-CE56B705840A}" type="sibTrans" cxnId="{7AEE38DB-0439-4C22-8549-5AB7D288808D}">
      <dgm:prSet/>
      <dgm:spPr/>
      <dgm:t>
        <a:bodyPr/>
        <a:lstStyle/>
        <a:p>
          <a:endParaRPr lang="en-US"/>
        </a:p>
      </dgm:t>
    </dgm:pt>
    <dgm:pt modelId="{84ABF2EA-8308-49FF-BD84-622AE05FE211}">
      <dgm:prSet phldrT="[Text]" custT="1"/>
      <dgm:spPr/>
      <dgm:t>
        <a:bodyPr/>
        <a:lstStyle/>
        <a:p>
          <a:r>
            <a:rPr lang="en-US" sz="1600" dirty="0" smtClean="0"/>
            <a:t>Interfund transfers</a:t>
          </a:r>
          <a:endParaRPr lang="en-US" sz="1600" dirty="0"/>
        </a:p>
      </dgm:t>
    </dgm:pt>
    <dgm:pt modelId="{C467FD57-50EF-41B7-BEF7-AF2366DAABBD}" type="parTrans" cxnId="{F6A24C97-8824-4761-A1B5-6BF6B8FD151C}">
      <dgm:prSet/>
      <dgm:spPr/>
      <dgm:t>
        <a:bodyPr/>
        <a:lstStyle/>
        <a:p>
          <a:endParaRPr lang="en-US"/>
        </a:p>
      </dgm:t>
    </dgm:pt>
    <dgm:pt modelId="{B3BB93BA-2AFF-4FD4-9FCC-84404249A2E2}" type="sibTrans" cxnId="{F6A24C97-8824-4761-A1B5-6BF6B8FD151C}">
      <dgm:prSet/>
      <dgm:spPr/>
      <dgm:t>
        <a:bodyPr/>
        <a:lstStyle/>
        <a:p>
          <a:endParaRPr lang="en-US"/>
        </a:p>
      </dgm:t>
    </dgm:pt>
    <dgm:pt modelId="{6E2A03CF-2EAC-4D20-B04C-96D6BAFE4885}">
      <dgm:prSet phldrT="[Text]" custT="1"/>
      <dgm:spPr/>
      <dgm:t>
        <a:bodyPr/>
        <a:lstStyle/>
        <a:p>
          <a:r>
            <a:rPr lang="en-US" sz="1600" dirty="0" smtClean="0"/>
            <a:t>Disposition of capital assets</a:t>
          </a:r>
          <a:endParaRPr lang="en-US" sz="1600" dirty="0"/>
        </a:p>
      </dgm:t>
    </dgm:pt>
    <dgm:pt modelId="{F2FCD150-6301-4927-96E5-4804C0982B37}" type="parTrans" cxnId="{1237F88E-4090-4AFE-9007-000E4DEA7508}">
      <dgm:prSet/>
      <dgm:spPr/>
      <dgm:t>
        <a:bodyPr/>
        <a:lstStyle/>
        <a:p>
          <a:endParaRPr lang="en-US"/>
        </a:p>
      </dgm:t>
    </dgm:pt>
    <dgm:pt modelId="{3FC464CD-8EF5-414B-B157-69C814CCEC9B}" type="sibTrans" cxnId="{1237F88E-4090-4AFE-9007-000E4DEA7508}">
      <dgm:prSet/>
      <dgm:spPr/>
      <dgm:t>
        <a:bodyPr/>
        <a:lstStyle/>
        <a:p>
          <a:endParaRPr lang="en-US"/>
        </a:p>
      </dgm:t>
    </dgm:pt>
    <dgm:pt modelId="{61A90F24-CBA6-4CC3-A16A-CA95E687A0CA}">
      <dgm:prSet phldrT="[Text]" custT="1"/>
      <dgm:spPr/>
      <dgm:t>
        <a:bodyPr/>
        <a:lstStyle/>
        <a:p>
          <a:r>
            <a:rPr lang="en-US" sz="1600" dirty="0" smtClean="0"/>
            <a:t>Retirement of long-term debt</a:t>
          </a:r>
          <a:endParaRPr lang="en-US" sz="1600" dirty="0"/>
        </a:p>
      </dgm:t>
    </dgm:pt>
    <dgm:pt modelId="{E8A6A734-DD13-4221-A9DC-E315CAA26125}" type="parTrans" cxnId="{47BF3D35-7428-4326-B1B2-ED2E0AA5364D}">
      <dgm:prSet/>
      <dgm:spPr/>
      <dgm:t>
        <a:bodyPr/>
        <a:lstStyle/>
        <a:p>
          <a:endParaRPr lang="en-US"/>
        </a:p>
      </dgm:t>
    </dgm:pt>
    <dgm:pt modelId="{53508EDE-D823-4DF6-864E-B887117F7C64}" type="sibTrans" cxnId="{47BF3D35-7428-4326-B1B2-ED2E0AA5364D}">
      <dgm:prSet/>
      <dgm:spPr/>
      <dgm:t>
        <a:bodyPr/>
        <a:lstStyle/>
        <a:p>
          <a:endParaRPr lang="en-US"/>
        </a:p>
      </dgm:t>
    </dgm:pt>
    <dgm:pt modelId="{9A118521-950E-434D-B7D7-8C4596C56B17}" type="pres">
      <dgm:prSet presAssocID="{5974A5E3-6D75-4E39-8958-1E948D0B664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F63F4-64F7-4C23-9E81-CA931F01E8C7}" type="pres">
      <dgm:prSet presAssocID="{5974A5E3-6D75-4E39-8958-1E948D0B664F}" presName="dummyMaxCanvas" presStyleCnt="0"/>
      <dgm:spPr/>
    </dgm:pt>
    <dgm:pt modelId="{7365D92B-44C5-46E7-BD86-D420FF95D37E}" type="pres">
      <dgm:prSet presAssocID="{5974A5E3-6D75-4E39-8958-1E948D0B664F}" presName="parentComposite" presStyleCnt="0"/>
      <dgm:spPr/>
    </dgm:pt>
    <dgm:pt modelId="{7376D234-3D26-45D3-9429-7F9F183C95CE}" type="pres">
      <dgm:prSet presAssocID="{5974A5E3-6D75-4E39-8958-1E948D0B664F}" presName="parent1" presStyleLbl="alignAccFollowNode1" presStyleIdx="0" presStyleCnt="4" custLinFactNeighborX="-44929" custLinFactNeighborY="418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FE248B-428D-4168-8ACB-FAC77163FFB3}" type="pres">
      <dgm:prSet presAssocID="{5974A5E3-6D75-4E39-8958-1E948D0B664F}" presName="parent2" presStyleLbl="alignAccFollowNode1" presStyleIdx="1" presStyleCnt="4" custLinFactNeighborX="41056" custLinFactNeighborY="139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962052B-567F-49D0-B834-063760BBC344}" type="pres">
      <dgm:prSet presAssocID="{5974A5E3-6D75-4E39-8958-1E948D0B664F}" presName="childrenComposite" presStyleCnt="0"/>
      <dgm:spPr/>
    </dgm:pt>
    <dgm:pt modelId="{2F5FC63D-4E6B-4AA3-8106-F0898D73F064}" type="pres">
      <dgm:prSet presAssocID="{5974A5E3-6D75-4E39-8958-1E948D0B664F}" presName="dummyMaxCanvas_ChildArea" presStyleCnt="0"/>
      <dgm:spPr/>
    </dgm:pt>
    <dgm:pt modelId="{EA2DC4AD-B48E-4696-B1C7-363274F0AF7E}" type="pres">
      <dgm:prSet presAssocID="{5974A5E3-6D75-4E39-8958-1E948D0B664F}" presName="fulcrum" presStyleLbl="alignAccFollowNode1" presStyleIdx="2" presStyleCnt="4"/>
      <dgm:spPr/>
    </dgm:pt>
    <dgm:pt modelId="{696ED085-7BAB-44DA-82D7-5A8ACE677F3B}" type="pres">
      <dgm:prSet presAssocID="{5974A5E3-6D75-4E39-8958-1E948D0B664F}" presName="balance_34" presStyleLbl="alignAccFollowNode1" presStyleIdx="3" presStyleCnt="4">
        <dgm:presLayoutVars>
          <dgm:bulletEnabled val="1"/>
        </dgm:presLayoutVars>
      </dgm:prSet>
      <dgm:spPr/>
    </dgm:pt>
    <dgm:pt modelId="{8404D315-1AD8-4654-B3F4-C2483F0F6F31}" type="pres">
      <dgm:prSet presAssocID="{5974A5E3-6D75-4E39-8958-1E948D0B664F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A04C-29F7-40BE-9751-5240CA1C437A}" type="pres">
      <dgm:prSet presAssocID="{5974A5E3-6D75-4E39-8958-1E948D0B664F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8B0D3-E3AD-42CC-B440-EFBE6D2BFB51}" type="pres">
      <dgm:prSet presAssocID="{5974A5E3-6D75-4E39-8958-1E948D0B664F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97CCF-3922-4C51-8979-398B7768E9C3}" type="pres">
      <dgm:prSet presAssocID="{5974A5E3-6D75-4E39-8958-1E948D0B664F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80540-8CC3-4453-BD23-75429F076542}" type="pres">
      <dgm:prSet presAssocID="{5974A5E3-6D75-4E39-8958-1E948D0B664F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A10C3-ABCB-4D54-84C7-1B5359028E72}" type="pres">
      <dgm:prSet presAssocID="{5974A5E3-6D75-4E39-8958-1E948D0B664F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2FCE7-BC92-49FD-8921-D392B98807E9}" type="pres">
      <dgm:prSet presAssocID="{5974A5E3-6D75-4E39-8958-1E948D0B664F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1B057-CAEF-49D3-8CC7-DC38B4003C77}" srcId="{5974A5E3-6D75-4E39-8958-1E948D0B664F}" destId="{BAED2076-BADD-45AE-A68B-AE670B7CBFC7}" srcOrd="0" destOrd="0" parTransId="{59FAF862-D6E9-4C88-8BBF-74B6777235D4}" sibTransId="{998E81BF-40D4-4612-8F33-3E1C2ED79757}"/>
    <dgm:cxn modelId="{1237F88E-4090-4AFE-9007-000E4DEA7508}" srcId="{BAED2076-BADD-45AE-A68B-AE670B7CBFC7}" destId="{6E2A03CF-2EAC-4D20-B04C-96D6BAFE4885}" srcOrd="2" destOrd="0" parTransId="{F2FCD150-6301-4927-96E5-4804C0982B37}" sibTransId="{3FC464CD-8EF5-414B-B157-69C814CCEC9B}"/>
    <dgm:cxn modelId="{232A5AF2-E281-467A-BABA-95A7F425C47E}" type="presOf" srcId="{6E2A03CF-2EAC-4D20-B04C-96D6BAFE4885}" destId="{7C12FCE7-BC92-49FD-8921-D392B98807E9}" srcOrd="0" destOrd="0" presId="urn:microsoft.com/office/officeart/2005/8/layout/balance1"/>
    <dgm:cxn modelId="{39B9B8F3-AF0A-4429-988C-087E82F928CA}" type="presOf" srcId="{84ABF2EA-8308-49FF-BD84-622AE05FE211}" destId="{B468B0D3-E3AD-42CC-B440-EFBE6D2BFB51}" srcOrd="0" destOrd="0" presId="urn:microsoft.com/office/officeart/2005/8/layout/balance1"/>
    <dgm:cxn modelId="{683A37E2-6C0F-47C9-87AE-EE246FB16A9F}" type="presOf" srcId="{5974A5E3-6D75-4E39-8958-1E948D0B664F}" destId="{9A118521-950E-434D-B7D7-8C4596C56B17}" srcOrd="0" destOrd="0" presId="urn:microsoft.com/office/officeart/2005/8/layout/balance1"/>
    <dgm:cxn modelId="{8103A10C-D3C0-45F8-BED9-40912C055747}" srcId="{5974A5E3-6D75-4E39-8958-1E948D0B664F}" destId="{6883DFFF-EA29-47C3-A62C-BB24F8645A67}" srcOrd="1" destOrd="0" parTransId="{48F52DD5-8B82-491A-BA36-A6B97A60AF18}" sibTransId="{6BC7EE10-BEAB-4E35-A472-BD3AC81862C2}"/>
    <dgm:cxn modelId="{03004784-FFA1-48EF-AF22-036D29A0B751}" type="presOf" srcId="{335F5090-5622-4834-B07E-EB37E0BBE23B}" destId="{8404D315-1AD8-4654-B3F4-C2483F0F6F31}" srcOrd="0" destOrd="0" presId="urn:microsoft.com/office/officeart/2005/8/layout/balance1"/>
    <dgm:cxn modelId="{F4F9FC57-29E1-482D-A4C8-4C0C691374D0}" srcId="{6883DFFF-EA29-47C3-A62C-BB24F8645A67}" destId="{335F5090-5622-4834-B07E-EB37E0BBE23B}" srcOrd="0" destOrd="0" parTransId="{53740ADD-D98F-46EB-8960-B4E071FF8A12}" sibTransId="{52B13698-79F5-471F-AC5B-35256038969E}"/>
    <dgm:cxn modelId="{7AEE38DB-0439-4C22-8549-5AB7D288808D}" srcId="{6883DFFF-EA29-47C3-A62C-BB24F8645A67}" destId="{E6E4B37C-4739-46F6-ADAA-22FC9936228B}" srcOrd="1" destOrd="0" parTransId="{E9365AB5-3E59-4BEA-8E63-0ACDB182E3A3}" sibTransId="{9AD1BB4A-E329-4CDC-912E-CE56B705840A}"/>
    <dgm:cxn modelId="{99F50C81-C80B-47E9-89A3-DF9752B3F9D2}" type="presOf" srcId="{61A90F24-CBA6-4CC3-A16A-CA95E687A0CA}" destId="{A5F97CCF-3922-4C51-8979-398B7768E9C3}" srcOrd="0" destOrd="0" presId="urn:microsoft.com/office/officeart/2005/8/layout/balance1"/>
    <dgm:cxn modelId="{98AD5DF3-6FF4-4662-8290-728D9111ADBD}" type="presOf" srcId="{6883DFFF-EA29-47C3-A62C-BB24F8645A67}" destId="{86FE248B-428D-4168-8ACB-FAC77163FFB3}" srcOrd="0" destOrd="0" presId="urn:microsoft.com/office/officeart/2005/8/layout/balance1"/>
    <dgm:cxn modelId="{B85B8490-5E1E-49FC-9915-B2A806BC8778}" type="presOf" srcId="{BE096B53-FEA6-4BB6-9930-2C011A0FDCA5}" destId="{4DEA10C3-ABCB-4D54-84C7-1B5359028E72}" srcOrd="0" destOrd="0" presId="urn:microsoft.com/office/officeart/2005/8/layout/balance1"/>
    <dgm:cxn modelId="{722450A5-5C2D-4AD6-A27D-7328A8578389}" type="presOf" srcId="{BAED2076-BADD-45AE-A68B-AE670B7CBFC7}" destId="{7376D234-3D26-45D3-9429-7F9F183C95CE}" srcOrd="0" destOrd="0" presId="urn:microsoft.com/office/officeart/2005/8/layout/balance1"/>
    <dgm:cxn modelId="{16EEEA09-3F6F-4C46-8A17-6BAE25CFA351}" type="presOf" srcId="{E6E4B37C-4739-46F6-ADAA-22FC9936228B}" destId="{8620A04C-29F7-40BE-9751-5240CA1C437A}" srcOrd="0" destOrd="0" presId="urn:microsoft.com/office/officeart/2005/8/layout/balance1"/>
    <dgm:cxn modelId="{C8137515-CDAD-4397-B4A6-80BD68042733}" srcId="{BAED2076-BADD-45AE-A68B-AE670B7CBFC7}" destId="{BE096B53-FEA6-4BB6-9930-2C011A0FDCA5}" srcOrd="1" destOrd="0" parTransId="{3374D210-FFD4-4613-83AB-B782CBA04DDF}" sibTransId="{5218A66F-562B-4BA3-8D11-590343D0F1D4}"/>
    <dgm:cxn modelId="{74BF124F-FC1A-4EEA-A687-215D7FE91EF2}" srcId="{BAED2076-BADD-45AE-A68B-AE670B7CBFC7}" destId="{AD23D779-0A63-4D95-9FF8-82D074C0DA37}" srcOrd="0" destOrd="0" parTransId="{8AC030FA-1247-45CE-81C6-2EF269E9EBE3}" sibTransId="{43BBEA8A-FE42-44D5-B1E3-ED5B3F8DF9AA}"/>
    <dgm:cxn modelId="{3BA6203A-D390-4DD7-B6C3-5CC78DC9CF32}" type="presOf" srcId="{AD23D779-0A63-4D95-9FF8-82D074C0DA37}" destId="{A9280540-8CC3-4453-BD23-75429F076542}" srcOrd="0" destOrd="0" presId="urn:microsoft.com/office/officeart/2005/8/layout/balance1"/>
    <dgm:cxn modelId="{F6A24C97-8824-4761-A1B5-6BF6B8FD151C}" srcId="{6883DFFF-EA29-47C3-A62C-BB24F8645A67}" destId="{84ABF2EA-8308-49FF-BD84-622AE05FE211}" srcOrd="2" destOrd="0" parTransId="{C467FD57-50EF-41B7-BEF7-AF2366DAABBD}" sibTransId="{B3BB93BA-2AFF-4FD4-9FCC-84404249A2E2}"/>
    <dgm:cxn modelId="{47BF3D35-7428-4326-B1B2-ED2E0AA5364D}" srcId="{6883DFFF-EA29-47C3-A62C-BB24F8645A67}" destId="{61A90F24-CBA6-4CC3-A16A-CA95E687A0CA}" srcOrd="3" destOrd="0" parTransId="{E8A6A734-DD13-4221-A9DC-E315CAA26125}" sibTransId="{53508EDE-D823-4DF6-864E-B887117F7C64}"/>
    <dgm:cxn modelId="{9498065C-04C6-44F2-BD07-383F6D294E33}" type="presParOf" srcId="{9A118521-950E-434D-B7D7-8C4596C56B17}" destId="{C42F63F4-64F7-4C23-9E81-CA931F01E8C7}" srcOrd="0" destOrd="0" presId="urn:microsoft.com/office/officeart/2005/8/layout/balance1"/>
    <dgm:cxn modelId="{78EDB24E-60DF-4197-91A5-9974F2ABE411}" type="presParOf" srcId="{9A118521-950E-434D-B7D7-8C4596C56B17}" destId="{7365D92B-44C5-46E7-BD86-D420FF95D37E}" srcOrd="1" destOrd="0" presId="urn:microsoft.com/office/officeart/2005/8/layout/balance1"/>
    <dgm:cxn modelId="{952BF3F6-AC1E-44A0-87F9-34A25B3284D3}" type="presParOf" srcId="{7365D92B-44C5-46E7-BD86-D420FF95D37E}" destId="{7376D234-3D26-45D3-9429-7F9F183C95CE}" srcOrd="0" destOrd="0" presId="urn:microsoft.com/office/officeart/2005/8/layout/balance1"/>
    <dgm:cxn modelId="{069AE65F-EEF8-403A-87A6-D202C933F9CB}" type="presParOf" srcId="{7365D92B-44C5-46E7-BD86-D420FF95D37E}" destId="{86FE248B-428D-4168-8ACB-FAC77163FFB3}" srcOrd="1" destOrd="0" presId="urn:microsoft.com/office/officeart/2005/8/layout/balance1"/>
    <dgm:cxn modelId="{3172D3E7-3AA5-4B4C-8E46-0F028224B444}" type="presParOf" srcId="{9A118521-950E-434D-B7D7-8C4596C56B17}" destId="{2962052B-567F-49D0-B834-063760BBC344}" srcOrd="2" destOrd="0" presId="urn:microsoft.com/office/officeart/2005/8/layout/balance1"/>
    <dgm:cxn modelId="{92ABA228-2860-4352-9620-E37A85D5EF7B}" type="presParOf" srcId="{2962052B-567F-49D0-B834-063760BBC344}" destId="{2F5FC63D-4E6B-4AA3-8106-F0898D73F064}" srcOrd="0" destOrd="0" presId="urn:microsoft.com/office/officeart/2005/8/layout/balance1"/>
    <dgm:cxn modelId="{D0C49ECC-4B91-411A-B5ED-EC15A8FC66A5}" type="presParOf" srcId="{2962052B-567F-49D0-B834-063760BBC344}" destId="{EA2DC4AD-B48E-4696-B1C7-363274F0AF7E}" srcOrd="1" destOrd="0" presId="urn:microsoft.com/office/officeart/2005/8/layout/balance1"/>
    <dgm:cxn modelId="{AADD8A2B-CDC5-4629-ADBF-58BE15AA6E2D}" type="presParOf" srcId="{2962052B-567F-49D0-B834-063760BBC344}" destId="{696ED085-7BAB-44DA-82D7-5A8ACE677F3B}" srcOrd="2" destOrd="0" presId="urn:microsoft.com/office/officeart/2005/8/layout/balance1"/>
    <dgm:cxn modelId="{E2A12014-C74E-449E-B0AF-F66DAD6FAD5E}" type="presParOf" srcId="{2962052B-567F-49D0-B834-063760BBC344}" destId="{8404D315-1AD8-4654-B3F4-C2483F0F6F31}" srcOrd="3" destOrd="0" presId="urn:microsoft.com/office/officeart/2005/8/layout/balance1"/>
    <dgm:cxn modelId="{81E3CCC1-2477-4F2A-9A71-5F7E08C4DB82}" type="presParOf" srcId="{2962052B-567F-49D0-B834-063760BBC344}" destId="{8620A04C-29F7-40BE-9751-5240CA1C437A}" srcOrd="4" destOrd="0" presId="urn:microsoft.com/office/officeart/2005/8/layout/balance1"/>
    <dgm:cxn modelId="{321E7BCE-6334-4ACE-B8BE-1E0B7FA38452}" type="presParOf" srcId="{2962052B-567F-49D0-B834-063760BBC344}" destId="{B468B0D3-E3AD-42CC-B440-EFBE6D2BFB51}" srcOrd="5" destOrd="0" presId="urn:microsoft.com/office/officeart/2005/8/layout/balance1"/>
    <dgm:cxn modelId="{EFC86048-9CCA-4E75-A529-6EA6AD58FF67}" type="presParOf" srcId="{2962052B-567F-49D0-B834-063760BBC344}" destId="{A5F97CCF-3922-4C51-8979-398B7768E9C3}" srcOrd="6" destOrd="0" presId="urn:microsoft.com/office/officeart/2005/8/layout/balance1"/>
    <dgm:cxn modelId="{5CB5794B-C2D0-4B3E-84B0-623D3C7A565A}" type="presParOf" srcId="{2962052B-567F-49D0-B834-063760BBC344}" destId="{A9280540-8CC3-4453-BD23-75429F076542}" srcOrd="7" destOrd="0" presId="urn:microsoft.com/office/officeart/2005/8/layout/balance1"/>
    <dgm:cxn modelId="{D994000C-06DD-4812-8DF1-E837D5F1E381}" type="presParOf" srcId="{2962052B-567F-49D0-B834-063760BBC344}" destId="{4DEA10C3-ABCB-4D54-84C7-1B5359028E72}" srcOrd="8" destOrd="0" presId="urn:microsoft.com/office/officeart/2005/8/layout/balance1"/>
    <dgm:cxn modelId="{85B49089-FDEE-4F3B-A2E5-8F3438757C6C}" type="presParOf" srcId="{2962052B-567F-49D0-B834-063760BBC344}" destId="{7C12FCE7-BC92-49FD-8921-D392B98807E9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DE1C2-AF75-43DE-A908-F2FB7C8753A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B0FA653-0EA7-4D1F-ABAF-0CB0B613B56B}">
      <dgm:prSet phldrT="[Text]" custT="1"/>
      <dgm:spPr/>
      <dgm:t>
        <a:bodyPr/>
        <a:lstStyle/>
        <a:p>
          <a:r>
            <a:rPr lang="en-US" sz="1600" dirty="0" smtClean="0"/>
            <a:t>A primary government is financially accountable for another organization if</a:t>
          </a:r>
          <a:endParaRPr lang="en-US" sz="1600" dirty="0"/>
        </a:p>
      </dgm:t>
    </dgm:pt>
    <dgm:pt modelId="{0E5BD247-FC4D-4462-9ACC-6F8DD24360B8}" type="parTrans" cxnId="{891B4037-7737-4D90-915F-302638FAC771}">
      <dgm:prSet/>
      <dgm:spPr/>
      <dgm:t>
        <a:bodyPr/>
        <a:lstStyle/>
        <a:p>
          <a:endParaRPr lang="en-US"/>
        </a:p>
      </dgm:t>
    </dgm:pt>
    <dgm:pt modelId="{57796E3A-82FA-4C4A-BA49-560B0595FDF4}" type="sibTrans" cxnId="{891B4037-7737-4D90-915F-302638FAC771}">
      <dgm:prSet/>
      <dgm:spPr/>
      <dgm:t>
        <a:bodyPr/>
        <a:lstStyle/>
        <a:p>
          <a:endParaRPr lang="en-US"/>
        </a:p>
      </dgm:t>
    </dgm:pt>
    <dgm:pt modelId="{9D960A8B-944E-419B-B97B-A664C1D8BBA1}">
      <dgm:prSet phldrT="[Text]" custT="1"/>
      <dgm:spPr/>
      <dgm:t>
        <a:bodyPr/>
        <a:lstStyle/>
        <a:p>
          <a:r>
            <a:rPr lang="en-US" sz="1600" dirty="0" smtClean="0"/>
            <a:t>the primary government appoints a voting majority of the organization’s governing board </a:t>
          </a:r>
          <a:r>
            <a:rPr lang="en-US" sz="1600" b="1" dirty="0" smtClean="0">
              <a:solidFill>
                <a:srgbClr val="7030A0"/>
              </a:solidFill>
            </a:rPr>
            <a:t>AND</a:t>
          </a:r>
          <a:endParaRPr lang="en-US" sz="1600" b="1" dirty="0">
            <a:solidFill>
              <a:srgbClr val="7030A0"/>
            </a:solidFill>
          </a:endParaRPr>
        </a:p>
      </dgm:t>
    </dgm:pt>
    <dgm:pt modelId="{F1B69699-16EA-4C28-A2E4-2AE9BE438245}" type="parTrans" cxnId="{730BC3DB-B756-4B61-95EB-36B5F15DBF2C}">
      <dgm:prSet/>
      <dgm:spPr/>
      <dgm:t>
        <a:bodyPr/>
        <a:lstStyle/>
        <a:p>
          <a:endParaRPr lang="en-US"/>
        </a:p>
      </dgm:t>
    </dgm:pt>
    <dgm:pt modelId="{F9AA8D7F-3351-4CBB-94A2-03255CBAD005}" type="sibTrans" cxnId="{730BC3DB-B756-4B61-95EB-36B5F15DBF2C}">
      <dgm:prSet/>
      <dgm:spPr/>
      <dgm:t>
        <a:bodyPr/>
        <a:lstStyle/>
        <a:p>
          <a:endParaRPr lang="en-US"/>
        </a:p>
      </dgm:t>
    </dgm:pt>
    <dgm:pt modelId="{17418FCE-CF55-4489-ABC8-22E5A6E95677}">
      <dgm:prSet custT="1"/>
      <dgm:spPr/>
      <dgm:t>
        <a:bodyPr/>
        <a:lstStyle/>
        <a:p>
          <a:r>
            <a:rPr lang="en-US" sz="1600" dirty="0" smtClean="0"/>
            <a:t>it is (a) able to impose its will on the organization </a:t>
          </a:r>
          <a:r>
            <a:rPr lang="en-US" sz="1600" b="1" dirty="0" smtClean="0">
              <a:solidFill>
                <a:srgbClr val="7030A0"/>
              </a:solidFill>
              <a:latin typeface="+mn-lt"/>
            </a:rPr>
            <a:t>OR</a:t>
          </a:r>
          <a:endParaRPr lang="en-US" sz="1600" dirty="0"/>
        </a:p>
      </dgm:t>
    </dgm:pt>
    <dgm:pt modelId="{30A0AB02-7CBA-4014-A705-5C8669B02190}" type="parTrans" cxnId="{69A28C8D-D267-4C1E-8EDB-4F846DD1C9F0}">
      <dgm:prSet/>
      <dgm:spPr/>
      <dgm:t>
        <a:bodyPr/>
        <a:lstStyle/>
        <a:p>
          <a:endParaRPr lang="en-US"/>
        </a:p>
      </dgm:t>
    </dgm:pt>
    <dgm:pt modelId="{AF7CA56D-57D0-4681-B8EA-5841FB2BF2DC}" type="sibTrans" cxnId="{69A28C8D-D267-4C1E-8EDB-4F846DD1C9F0}">
      <dgm:prSet/>
      <dgm:spPr/>
      <dgm:t>
        <a:bodyPr/>
        <a:lstStyle/>
        <a:p>
          <a:endParaRPr lang="en-US"/>
        </a:p>
      </dgm:t>
    </dgm:pt>
    <dgm:pt modelId="{6698F49B-9E33-4A10-AB6C-D8DD5AB7B46A}">
      <dgm:prSet custT="1"/>
      <dgm:spPr/>
      <dgm:t>
        <a:bodyPr/>
        <a:lstStyle/>
        <a:p>
          <a:pPr algn="ctr"/>
          <a:r>
            <a:rPr lang="en-US" sz="1600" dirty="0" smtClean="0"/>
            <a:t>(b) there is a potential for the organization to provide specific financial benefits to, or impose specific financial burdens on, the primary government.</a:t>
          </a:r>
          <a:endParaRPr lang="en-US" sz="1600" dirty="0"/>
        </a:p>
      </dgm:t>
    </dgm:pt>
    <dgm:pt modelId="{DDF15BA3-1D28-45CE-BFB1-971864B57CB1}" type="parTrans" cxnId="{60B9941B-F838-4C2F-85C3-2C18D33A6500}">
      <dgm:prSet/>
      <dgm:spPr/>
      <dgm:t>
        <a:bodyPr/>
        <a:lstStyle/>
        <a:p>
          <a:endParaRPr lang="en-US"/>
        </a:p>
      </dgm:t>
    </dgm:pt>
    <dgm:pt modelId="{90511E60-9653-479B-9B66-C3758C422791}" type="sibTrans" cxnId="{60B9941B-F838-4C2F-85C3-2C18D33A6500}">
      <dgm:prSet/>
      <dgm:spPr/>
      <dgm:t>
        <a:bodyPr/>
        <a:lstStyle/>
        <a:p>
          <a:endParaRPr lang="en-US"/>
        </a:p>
      </dgm:t>
    </dgm:pt>
    <dgm:pt modelId="{EB8DD0B8-FDFB-406E-A89D-1998F83BC930}" type="pres">
      <dgm:prSet presAssocID="{F3EDE1C2-AF75-43DE-A908-F2FB7C8753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3A8746-FE86-4CE0-B9F5-2007FB240784}" type="pres">
      <dgm:prSet presAssocID="{4B0FA653-0EA7-4D1F-ABAF-0CB0B613B56B}" presName="hierRoot1" presStyleCnt="0"/>
      <dgm:spPr/>
    </dgm:pt>
    <dgm:pt modelId="{8A8929E2-E5D6-4C4F-ACC3-8A792E4EF726}" type="pres">
      <dgm:prSet presAssocID="{4B0FA653-0EA7-4D1F-ABAF-0CB0B613B56B}" presName="composite" presStyleCnt="0"/>
      <dgm:spPr/>
    </dgm:pt>
    <dgm:pt modelId="{033484C0-7D4D-4075-9D5A-A41BB2F0EED7}" type="pres">
      <dgm:prSet presAssocID="{4B0FA653-0EA7-4D1F-ABAF-0CB0B613B56B}" presName="background" presStyleLbl="node0" presStyleIdx="0" presStyleCnt="1"/>
      <dgm:spPr/>
    </dgm:pt>
    <dgm:pt modelId="{E1C02259-03A6-4713-BFCA-F03220739669}" type="pres">
      <dgm:prSet presAssocID="{4B0FA653-0EA7-4D1F-ABAF-0CB0B613B56B}" presName="text" presStyleLbl="fgAcc0" presStyleIdx="0" presStyleCnt="1" custScaleX="197517" custScaleY="88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9BFBA-8E93-471C-8B31-4680146A4B86}" type="pres">
      <dgm:prSet presAssocID="{4B0FA653-0EA7-4D1F-ABAF-0CB0B613B56B}" presName="hierChild2" presStyleCnt="0"/>
      <dgm:spPr/>
    </dgm:pt>
    <dgm:pt modelId="{C6D17881-B3B4-42B3-BA94-3200DCF70175}" type="pres">
      <dgm:prSet presAssocID="{F1B69699-16EA-4C28-A2E4-2AE9BE43824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65059C6-71E3-440F-B2E6-DA9867A686D5}" type="pres">
      <dgm:prSet presAssocID="{9D960A8B-944E-419B-B97B-A664C1D8BBA1}" presName="hierRoot2" presStyleCnt="0"/>
      <dgm:spPr/>
    </dgm:pt>
    <dgm:pt modelId="{83039133-B572-48D4-9C9B-CE81C0DD5CC4}" type="pres">
      <dgm:prSet presAssocID="{9D960A8B-944E-419B-B97B-A664C1D8BBA1}" presName="composite2" presStyleCnt="0"/>
      <dgm:spPr/>
    </dgm:pt>
    <dgm:pt modelId="{3F9917E0-9150-48E9-9A2B-D5F5982C30A0}" type="pres">
      <dgm:prSet presAssocID="{9D960A8B-944E-419B-B97B-A664C1D8BBA1}" presName="background2" presStyleLbl="node2" presStyleIdx="0" presStyleCnt="1"/>
      <dgm:spPr/>
    </dgm:pt>
    <dgm:pt modelId="{F97ED529-4056-431C-81B3-78E96A9C88A7}" type="pres">
      <dgm:prSet presAssocID="{9D960A8B-944E-419B-B97B-A664C1D8BBA1}" presName="text2" presStyleLbl="fgAcc2" presStyleIdx="0" presStyleCnt="1" custScaleX="197517" custScaleY="84166" custLinFactNeighborX="672" custLinFactNeighborY="-1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3F50EF-D14F-4874-B29A-CA686B8700C4}" type="pres">
      <dgm:prSet presAssocID="{9D960A8B-944E-419B-B97B-A664C1D8BBA1}" presName="hierChild3" presStyleCnt="0"/>
      <dgm:spPr/>
    </dgm:pt>
    <dgm:pt modelId="{B1F792DA-8940-43DC-B8CD-D16BEC6D0764}" type="pres">
      <dgm:prSet presAssocID="{30A0AB02-7CBA-4014-A705-5C8669B0219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D3BB3D5-E696-49EE-87B0-7911DC39866F}" type="pres">
      <dgm:prSet presAssocID="{17418FCE-CF55-4489-ABC8-22E5A6E95677}" presName="hierRoot3" presStyleCnt="0"/>
      <dgm:spPr/>
    </dgm:pt>
    <dgm:pt modelId="{9DB74E21-19E6-4340-BC16-44336E71B491}" type="pres">
      <dgm:prSet presAssocID="{17418FCE-CF55-4489-ABC8-22E5A6E95677}" presName="composite3" presStyleCnt="0"/>
      <dgm:spPr/>
    </dgm:pt>
    <dgm:pt modelId="{EDCC4AA9-FE99-47FD-A7E3-55261008F42D}" type="pres">
      <dgm:prSet presAssocID="{17418FCE-CF55-4489-ABC8-22E5A6E95677}" presName="background3" presStyleLbl="node3" presStyleIdx="0" presStyleCnt="2"/>
      <dgm:spPr/>
    </dgm:pt>
    <dgm:pt modelId="{072779FE-E04D-4A8E-B7E5-A1F0DB3BBC8C}" type="pres">
      <dgm:prSet presAssocID="{17418FCE-CF55-4489-ABC8-22E5A6E95677}" presName="text3" presStyleLbl="fgAcc3" presStyleIdx="0" presStyleCnt="2" custScaleX="167962" custLinFactNeighborX="-4938" custLinFactNeighborY="-1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4E2CA5-D792-48DA-996E-F93EBE55C050}" type="pres">
      <dgm:prSet presAssocID="{17418FCE-CF55-4489-ABC8-22E5A6E95677}" presName="hierChild4" presStyleCnt="0"/>
      <dgm:spPr/>
    </dgm:pt>
    <dgm:pt modelId="{749CA1DD-51C9-4204-80A5-0F6248E936EB}" type="pres">
      <dgm:prSet presAssocID="{DDF15BA3-1D28-45CE-BFB1-971864B57CB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CCAE592-129B-4946-8D43-EAC777C06E2C}" type="pres">
      <dgm:prSet presAssocID="{6698F49B-9E33-4A10-AB6C-D8DD5AB7B46A}" presName="hierRoot3" presStyleCnt="0"/>
      <dgm:spPr/>
    </dgm:pt>
    <dgm:pt modelId="{B32AE64B-6F11-4E12-8907-80ECE2C54495}" type="pres">
      <dgm:prSet presAssocID="{6698F49B-9E33-4A10-AB6C-D8DD5AB7B46A}" presName="composite3" presStyleCnt="0"/>
      <dgm:spPr/>
    </dgm:pt>
    <dgm:pt modelId="{89EC2D5C-BC51-4CF2-89CE-AE6BAD2677E3}" type="pres">
      <dgm:prSet presAssocID="{6698F49B-9E33-4A10-AB6C-D8DD5AB7B46A}" presName="background3" presStyleLbl="node3" presStyleIdx="1" presStyleCnt="2"/>
      <dgm:spPr/>
    </dgm:pt>
    <dgm:pt modelId="{D1730A67-4DF8-4F70-A535-6CDAC17735A2}" type="pres">
      <dgm:prSet presAssocID="{6698F49B-9E33-4A10-AB6C-D8DD5AB7B46A}" presName="text3" presStyleLbl="fgAcc3" presStyleIdx="1" presStyleCnt="2" custScaleX="187419" custScaleY="135532" custLinFactNeighborX="31151" custLinFactNeighborY="1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C7614-65DB-4BF1-9F52-7ABD67BBFA18}" type="pres">
      <dgm:prSet presAssocID="{6698F49B-9E33-4A10-AB6C-D8DD5AB7B46A}" presName="hierChild4" presStyleCnt="0"/>
      <dgm:spPr/>
    </dgm:pt>
  </dgm:ptLst>
  <dgm:cxnLst>
    <dgm:cxn modelId="{60B9941B-F838-4C2F-85C3-2C18D33A6500}" srcId="{9D960A8B-944E-419B-B97B-A664C1D8BBA1}" destId="{6698F49B-9E33-4A10-AB6C-D8DD5AB7B46A}" srcOrd="1" destOrd="0" parTransId="{DDF15BA3-1D28-45CE-BFB1-971864B57CB1}" sibTransId="{90511E60-9653-479B-9B66-C3758C422791}"/>
    <dgm:cxn modelId="{27416AB6-676B-431C-8359-84498968FD86}" type="presOf" srcId="{F1B69699-16EA-4C28-A2E4-2AE9BE438245}" destId="{C6D17881-B3B4-42B3-BA94-3200DCF70175}" srcOrd="0" destOrd="0" presId="urn:microsoft.com/office/officeart/2005/8/layout/hierarchy1"/>
    <dgm:cxn modelId="{53244CD3-F3F0-4108-ADB6-74E96E83241E}" type="presOf" srcId="{4B0FA653-0EA7-4D1F-ABAF-0CB0B613B56B}" destId="{E1C02259-03A6-4713-BFCA-F03220739669}" srcOrd="0" destOrd="0" presId="urn:microsoft.com/office/officeart/2005/8/layout/hierarchy1"/>
    <dgm:cxn modelId="{69A28C8D-D267-4C1E-8EDB-4F846DD1C9F0}" srcId="{9D960A8B-944E-419B-B97B-A664C1D8BBA1}" destId="{17418FCE-CF55-4489-ABC8-22E5A6E95677}" srcOrd="0" destOrd="0" parTransId="{30A0AB02-7CBA-4014-A705-5C8669B02190}" sibTransId="{AF7CA56D-57D0-4681-B8EA-5841FB2BF2DC}"/>
    <dgm:cxn modelId="{37EABD44-122A-4CBE-AEE5-7A31135CA6E9}" type="presOf" srcId="{DDF15BA3-1D28-45CE-BFB1-971864B57CB1}" destId="{749CA1DD-51C9-4204-80A5-0F6248E936EB}" srcOrd="0" destOrd="0" presId="urn:microsoft.com/office/officeart/2005/8/layout/hierarchy1"/>
    <dgm:cxn modelId="{891B4037-7737-4D90-915F-302638FAC771}" srcId="{F3EDE1C2-AF75-43DE-A908-F2FB7C8753A1}" destId="{4B0FA653-0EA7-4D1F-ABAF-0CB0B613B56B}" srcOrd="0" destOrd="0" parTransId="{0E5BD247-FC4D-4462-9ACC-6F8DD24360B8}" sibTransId="{57796E3A-82FA-4C4A-BA49-560B0595FDF4}"/>
    <dgm:cxn modelId="{CF9BE88B-415E-4275-BC93-BA77ABE9B6E6}" type="presOf" srcId="{6698F49B-9E33-4A10-AB6C-D8DD5AB7B46A}" destId="{D1730A67-4DF8-4F70-A535-6CDAC17735A2}" srcOrd="0" destOrd="0" presId="urn:microsoft.com/office/officeart/2005/8/layout/hierarchy1"/>
    <dgm:cxn modelId="{99F1B4D2-4E69-4A96-9803-06CE6963AFA3}" type="presOf" srcId="{30A0AB02-7CBA-4014-A705-5C8669B02190}" destId="{B1F792DA-8940-43DC-B8CD-D16BEC6D0764}" srcOrd="0" destOrd="0" presId="urn:microsoft.com/office/officeart/2005/8/layout/hierarchy1"/>
    <dgm:cxn modelId="{229DC063-734C-47B4-AE50-6397D5D9F993}" type="presOf" srcId="{17418FCE-CF55-4489-ABC8-22E5A6E95677}" destId="{072779FE-E04D-4A8E-B7E5-A1F0DB3BBC8C}" srcOrd="0" destOrd="0" presId="urn:microsoft.com/office/officeart/2005/8/layout/hierarchy1"/>
    <dgm:cxn modelId="{730BC3DB-B756-4B61-95EB-36B5F15DBF2C}" srcId="{4B0FA653-0EA7-4D1F-ABAF-0CB0B613B56B}" destId="{9D960A8B-944E-419B-B97B-A664C1D8BBA1}" srcOrd="0" destOrd="0" parTransId="{F1B69699-16EA-4C28-A2E4-2AE9BE438245}" sibTransId="{F9AA8D7F-3351-4CBB-94A2-03255CBAD005}"/>
    <dgm:cxn modelId="{70D04745-83E7-4C84-B5BE-92AC0B2F5005}" type="presOf" srcId="{F3EDE1C2-AF75-43DE-A908-F2FB7C8753A1}" destId="{EB8DD0B8-FDFB-406E-A89D-1998F83BC930}" srcOrd="0" destOrd="0" presId="urn:microsoft.com/office/officeart/2005/8/layout/hierarchy1"/>
    <dgm:cxn modelId="{5B38169A-4B1C-4C85-95E3-A2868D33984E}" type="presOf" srcId="{9D960A8B-944E-419B-B97B-A664C1D8BBA1}" destId="{F97ED529-4056-431C-81B3-78E96A9C88A7}" srcOrd="0" destOrd="0" presId="urn:microsoft.com/office/officeart/2005/8/layout/hierarchy1"/>
    <dgm:cxn modelId="{B5947907-0196-4B08-A582-E3F7D68856B7}" type="presParOf" srcId="{EB8DD0B8-FDFB-406E-A89D-1998F83BC930}" destId="{F53A8746-FE86-4CE0-B9F5-2007FB240784}" srcOrd="0" destOrd="0" presId="urn:microsoft.com/office/officeart/2005/8/layout/hierarchy1"/>
    <dgm:cxn modelId="{CADDA63E-6A4B-430C-99C4-58C61D85E7DA}" type="presParOf" srcId="{F53A8746-FE86-4CE0-B9F5-2007FB240784}" destId="{8A8929E2-E5D6-4C4F-ACC3-8A792E4EF726}" srcOrd="0" destOrd="0" presId="urn:microsoft.com/office/officeart/2005/8/layout/hierarchy1"/>
    <dgm:cxn modelId="{57B0E5E9-7C33-4327-A7CE-7349703FDBE6}" type="presParOf" srcId="{8A8929E2-E5D6-4C4F-ACC3-8A792E4EF726}" destId="{033484C0-7D4D-4075-9D5A-A41BB2F0EED7}" srcOrd="0" destOrd="0" presId="urn:microsoft.com/office/officeart/2005/8/layout/hierarchy1"/>
    <dgm:cxn modelId="{17E41A05-7234-449D-A5F0-0A81A136A1D3}" type="presParOf" srcId="{8A8929E2-E5D6-4C4F-ACC3-8A792E4EF726}" destId="{E1C02259-03A6-4713-BFCA-F03220739669}" srcOrd="1" destOrd="0" presId="urn:microsoft.com/office/officeart/2005/8/layout/hierarchy1"/>
    <dgm:cxn modelId="{0C111A85-CF28-42E5-BDDC-2BC2A09658F8}" type="presParOf" srcId="{F53A8746-FE86-4CE0-B9F5-2007FB240784}" destId="{81A9BFBA-8E93-471C-8B31-4680146A4B86}" srcOrd="1" destOrd="0" presId="urn:microsoft.com/office/officeart/2005/8/layout/hierarchy1"/>
    <dgm:cxn modelId="{AD6C6E5E-6E65-486B-A046-5493C28E4BC0}" type="presParOf" srcId="{81A9BFBA-8E93-471C-8B31-4680146A4B86}" destId="{C6D17881-B3B4-42B3-BA94-3200DCF70175}" srcOrd="0" destOrd="0" presId="urn:microsoft.com/office/officeart/2005/8/layout/hierarchy1"/>
    <dgm:cxn modelId="{47A1F06A-50C5-4F3B-9D91-C40C6C2E6598}" type="presParOf" srcId="{81A9BFBA-8E93-471C-8B31-4680146A4B86}" destId="{D65059C6-71E3-440F-B2E6-DA9867A686D5}" srcOrd="1" destOrd="0" presId="urn:microsoft.com/office/officeart/2005/8/layout/hierarchy1"/>
    <dgm:cxn modelId="{E09A1247-4BB4-4F70-8C21-3C2D1841EF01}" type="presParOf" srcId="{D65059C6-71E3-440F-B2E6-DA9867A686D5}" destId="{83039133-B572-48D4-9C9B-CE81C0DD5CC4}" srcOrd="0" destOrd="0" presId="urn:microsoft.com/office/officeart/2005/8/layout/hierarchy1"/>
    <dgm:cxn modelId="{07EAE271-0997-45FB-9788-AFA5CF42952E}" type="presParOf" srcId="{83039133-B572-48D4-9C9B-CE81C0DD5CC4}" destId="{3F9917E0-9150-48E9-9A2B-D5F5982C30A0}" srcOrd="0" destOrd="0" presId="urn:microsoft.com/office/officeart/2005/8/layout/hierarchy1"/>
    <dgm:cxn modelId="{5E452F49-542D-43CD-87BE-57E835028B47}" type="presParOf" srcId="{83039133-B572-48D4-9C9B-CE81C0DD5CC4}" destId="{F97ED529-4056-431C-81B3-78E96A9C88A7}" srcOrd="1" destOrd="0" presId="urn:microsoft.com/office/officeart/2005/8/layout/hierarchy1"/>
    <dgm:cxn modelId="{860473D7-1020-4409-88B3-B866D984316F}" type="presParOf" srcId="{D65059C6-71E3-440F-B2E6-DA9867A686D5}" destId="{6E3F50EF-D14F-4874-B29A-CA686B8700C4}" srcOrd="1" destOrd="0" presId="urn:microsoft.com/office/officeart/2005/8/layout/hierarchy1"/>
    <dgm:cxn modelId="{DA3E8938-0983-405E-BE4D-927AFC3A17F8}" type="presParOf" srcId="{6E3F50EF-D14F-4874-B29A-CA686B8700C4}" destId="{B1F792DA-8940-43DC-B8CD-D16BEC6D0764}" srcOrd="0" destOrd="0" presId="urn:microsoft.com/office/officeart/2005/8/layout/hierarchy1"/>
    <dgm:cxn modelId="{92BAF462-00D3-4228-9067-1DCAA03D4CE1}" type="presParOf" srcId="{6E3F50EF-D14F-4874-B29A-CA686B8700C4}" destId="{FD3BB3D5-E696-49EE-87B0-7911DC39866F}" srcOrd="1" destOrd="0" presId="urn:microsoft.com/office/officeart/2005/8/layout/hierarchy1"/>
    <dgm:cxn modelId="{B23EDEAB-4714-4759-8CB5-5F4D7628A81C}" type="presParOf" srcId="{FD3BB3D5-E696-49EE-87B0-7911DC39866F}" destId="{9DB74E21-19E6-4340-BC16-44336E71B491}" srcOrd="0" destOrd="0" presId="urn:microsoft.com/office/officeart/2005/8/layout/hierarchy1"/>
    <dgm:cxn modelId="{4E3A0FE4-8822-4930-8317-5785D23DF0F7}" type="presParOf" srcId="{9DB74E21-19E6-4340-BC16-44336E71B491}" destId="{EDCC4AA9-FE99-47FD-A7E3-55261008F42D}" srcOrd="0" destOrd="0" presId="urn:microsoft.com/office/officeart/2005/8/layout/hierarchy1"/>
    <dgm:cxn modelId="{95803A80-5040-4C23-A9DD-D01AD41E8601}" type="presParOf" srcId="{9DB74E21-19E6-4340-BC16-44336E71B491}" destId="{072779FE-E04D-4A8E-B7E5-A1F0DB3BBC8C}" srcOrd="1" destOrd="0" presId="urn:microsoft.com/office/officeart/2005/8/layout/hierarchy1"/>
    <dgm:cxn modelId="{809013E9-3896-4254-86F2-1617D0813226}" type="presParOf" srcId="{FD3BB3D5-E696-49EE-87B0-7911DC39866F}" destId="{F94E2CA5-D792-48DA-996E-F93EBE55C050}" srcOrd="1" destOrd="0" presId="urn:microsoft.com/office/officeart/2005/8/layout/hierarchy1"/>
    <dgm:cxn modelId="{72A7C3F9-98B6-4B37-A8C5-80A9B436BEE0}" type="presParOf" srcId="{6E3F50EF-D14F-4874-B29A-CA686B8700C4}" destId="{749CA1DD-51C9-4204-80A5-0F6248E936EB}" srcOrd="2" destOrd="0" presId="urn:microsoft.com/office/officeart/2005/8/layout/hierarchy1"/>
    <dgm:cxn modelId="{2E67476E-7105-4B25-836B-EDF3EAD053F1}" type="presParOf" srcId="{6E3F50EF-D14F-4874-B29A-CA686B8700C4}" destId="{FCCAE592-129B-4946-8D43-EAC777C06E2C}" srcOrd="3" destOrd="0" presId="urn:microsoft.com/office/officeart/2005/8/layout/hierarchy1"/>
    <dgm:cxn modelId="{CC228FE6-0BF7-4681-B45B-75EEDF25E79F}" type="presParOf" srcId="{FCCAE592-129B-4946-8D43-EAC777C06E2C}" destId="{B32AE64B-6F11-4E12-8907-80ECE2C54495}" srcOrd="0" destOrd="0" presId="urn:microsoft.com/office/officeart/2005/8/layout/hierarchy1"/>
    <dgm:cxn modelId="{48A1AF88-5FE5-4634-B48E-728573088EAB}" type="presParOf" srcId="{B32AE64B-6F11-4E12-8907-80ECE2C54495}" destId="{89EC2D5C-BC51-4CF2-89CE-AE6BAD2677E3}" srcOrd="0" destOrd="0" presId="urn:microsoft.com/office/officeart/2005/8/layout/hierarchy1"/>
    <dgm:cxn modelId="{E6D30EC4-8E81-4C18-AB36-4D0F7D1C0475}" type="presParOf" srcId="{B32AE64B-6F11-4E12-8907-80ECE2C54495}" destId="{D1730A67-4DF8-4F70-A535-6CDAC17735A2}" srcOrd="1" destOrd="0" presId="urn:microsoft.com/office/officeart/2005/8/layout/hierarchy1"/>
    <dgm:cxn modelId="{E8F52748-31D6-4BF6-A29B-8C4FFF0C03BD}" type="presParOf" srcId="{FCCAE592-129B-4946-8D43-EAC777C06E2C}" destId="{EAFC7614-65DB-4BF1-9F52-7ABD67BBFA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40634-964D-4F38-9C79-BA2C399177F0}" type="doc">
      <dgm:prSet loTypeId="urn:microsoft.com/office/officeart/2005/8/layout/arrow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A31C4C6-AF7A-452F-8E0A-18F79F5CADA8}">
      <dgm:prSet phldrT="[Text]"/>
      <dgm:spPr/>
      <dgm:t>
        <a:bodyPr/>
        <a:lstStyle/>
        <a:p>
          <a:r>
            <a:rPr lang="en-US" dirty="0" smtClean="0"/>
            <a:t>Blended presentation is when the component unit’s financial data for its funds and activities are reported with the same fund types and activities of the primary government.</a:t>
          </a:r>
          <a:endParaRPr lang="en-US" dirty="0"/>
        </a:p>
      </dgm:t>
    </dgm:pt>
    <dgm:pt modelId="{61EDEE41-5267-4D8C-8676-A93F4F261BB1}" type="parTrans" cxnId="{052E4E72-050A-46AD-B3BF-3004D05DA31D}">
      <dgm:prSet/>
      <dgm:spPr/>
      <dgm:t>
        <a:bodyPr/>
        <a:lstStyle/>
        <a:p>
          <a:endParaRPr lang="en-US"/>
        </a:p>
      </dgm:t>
    </dgm:pt>
    <dgm:pt modelId="{671F7B8E-D67E-4638-8060-E4DEC4866716}" type="sibTrans" cxnId="{052E4E72-050A-46AD-B3BF-3004D05DA31D}">
      <dgm:prSet/>
      <dgm:spPr/>
      <dgm:t>
        <a:bodyPr/>
        <a:lstStyle/>
        <a:p>
          <a:endParaRPr lang="en-US"/>
        </a:p>
      </dgm:t>
    </dgm:pt>
    <dgm:pt modelId="{4BC0B69D-FDFA-40FD-940F-30ADD56CC697}">
      <dgm:prSet phldrT="[Text]"/>
      <dgm:spPr/>
      <dgm:t>
        <a:bodyPr/>
        <a:lstStyle/>
        <a:p>
          <a:r>
            <a:rPr lang="en-US" dirty="0" smtClean="0"/>
            <a:t>Discrete presentation is when financial data of the component unit are reported in one or more columns, separate from the financial data of the primary government.</a:t>
          </a:r>
          <a:endParaRPr lang="en-US" dirty="0"/>
        </a:p>
      </dgm:t>
    </dgm:pt>
    <dgm:pt modelId="{290509E8-3280-47EF-B2BC-73A3FD05FFCB}" type="parTrans" cxnId="{29197D12-79E9-4271-985C-C0A71C54B3C9}">
      <dgm:prSet/>
      <dgm:spPr/>
      <dgm:t>
        <a:bodyPr/>
        <a:lstStyle/>
        <a:p>
          <a:endParaRPr lang="en-US"/>
        </a:p>
      </dgm:t>
    </dgm:pt>
    <dgm:pt modelId="{65C822A2-EE13-4221-83F5-6D706D519AFB}" type="sibTrans" cxnId="{29197D12-79E9-4271-985C-C0A71C54B3C9}">
      <dgm:prSet/>
      <dgm:spPr/>
      <dgm:t>
        <a:bodyPr/>
        <a:lstStyle/>
        <a:p>
          <a:endParaRPr lang="en-US"/>
        </a:p>
      </dgm:t>
    </dgm:pt>
    <dgm:pt modelId="{D54E4321-D7F5-40C2-9BD9-3434702692DD}" type="pres">
      <dgm:prSet presAssocID="{50240634-964D-4F38-9C79-BA2C399177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3D4956-C5D1-48EC-914A-5A1976272B0D}" type="pres">
      <dgm:prSet presAssocID="{0A31C4C6-AF7A-452F-8E0A-18F79F5CADA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1BFB6-C8AB-44CE-A691-19C6B1DBA597}" type="pres">
      <dgm:prSet presAssocID="{4BC0B69D-FDFA-40FD-940F-30ADD56CC6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97D12-79E9-4271-985C-C0A71C54B3C9}" srcId="{50240634-964D-4F38-9C79-BA2C399177F0}" destId="{4BC0B69D-FDFA-40FD-940F-30ADD56CC697}" srcOrd="1" destOrd="0" parTransId="{290509E8-3280-47EF-B2BC-73A3FD05FFCB}" sibTransId="{65C822A2-EE13-4221-83F5-6D706D519AFB}"/>
    <dgm:cxn modelId="{93A95C17-563B-401B-865F-A3643CD20ACC}" type="presOf" srcId="{0A31C4C6-AF7A-452F-8E0A-18F79F5CADA8}" destId="{2B3D4956-C5D1-48EC-914A-5A1976272B0D}" srcOrd="0" destOrd="0" presId="urn:microsoft.com/office/officeart/2005/8/layout/arrow1"/>
    <dgm:cxn modelId="{428093B2-07F0-4116-ABC8-5BF39D77920C}" type="presOf" srcId="{4BC0B69D-FDFA-40FD-940F-30ADD56CC697}" destId="{22A1BFB6-C8AB-44CE-A691-19C6B1DBA597}" srcOrd="0" destOrd="0" presId="urn:microsoft.com/office/officeart/2005/8/layout/arrow1"/>
    <dgm:cxn modelId="{052E4E72-050A-46AD-B3BF-3004D05DA31D}" srcId="{50240634-964D-4F38-9C79-BA2C399177F0}" destId="{0A31C4C6-AF7A-452F-8E0A-18F79F5CADA8}" srcOrd="0" destOrd="0" parTransId="{61EDEE41-5267-4D8C-8676-A93F4F261BB1}" sibTransId="{671F7B8E-D67E-4638-8060-E4DEC4866716}"/>
    <dgm:cxn modelId="{61063CF5-1B38-47BD-9C01-ECBB17AECD42}" type="presOf" srcId="{50240634-964D-4F38-9C79-BA2C399177F0}" destId="{D54E4321-D7F5-40C2-9BD9-3434702692DD}" srcOrd="0" destOrd="0" presId="urn:microsoft.com/office/officeart/2005/8/layout/arrow1"/>
    <dgm:cxn modelId="{ECBCA387-AA0E-4D90-94C3-0AEF3487ED1A}" type="presParOf" srcId="{D54E4321-D7F5-40C2-9BD9-3434702692DD}" destId="{2B3D4956-C5D1-48EC-914A-5A1976272B0D}" srcOrd="0" destOrd="0" presId="urn:microsoft.com/office/officeart/2005/8/layout/arrow1"/>
    <dgm:cxn modelId="{B8C5A9C4-F7E9-470C-BC0D-A4F57258B212}" type="presParOf" srcId="{D54E4321-D7F5-40C2-9BD9-3434702692DD}" destId="{22A1BFB6-C8AB-44CE-A691-19C6B1DBA59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6C8C6-0DA1-44FE-A018-01DAA4FBC2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C63C24-0BF3-4CBF-B404-81CAD5E063BC}">
      <dgm:prSet phldrT="[Text]" custT="1"/>
      <dgm:spPr/>
      <dgm:t>
        <a:bodyPr/>
        <a:lstStyle/>
        <a:p>
          <a:r>
            <a:rPr lang="en-US" sz="1800" dirty="0" smtClean="0"/>
            <a:t>Discrete presentation is used when:</a:t>
          </a:r>
          <a:endParaRPr lang="en-US" sz="1800" dirty="0"/>
        </a:p>
      </dgm:t>
    </dgm:pt>
    <dgm:pt modelId="{21D74F41-C453-44BA-97C8-EF73EF461CA3}" type="parTrans" cxnId="{3FE1D926-C948-4A33-B76D-8F310013BDFD}">
      <dgm:prSet/>
      <dgm:spPr/>
      <dgm:t>
        <a:bodyPr/>
        <a:lstStyle/>
        <a:p>
          <a:endParaRPr lang="en-US"/>
        </a:p>
      </dgm:t>
    </dgm:pt>
    <dgm:pt modelId="{AD64F68B-90DD-49D2-B957-1BF2D1981D87}" type="sibTrans" cxnId="{3FE1D926-C948-4A33-B76D-8F310013BDFD}">
      <dgm:prSet/>
      <dgm:spPr/>
      <dgm:t>
        <a:bodyPr/>
        <a:lstStyle/>
        <a:p>
          <a:endParaRPr lang="en-US"/>
        </a:p>
      </dgm:t>
    </dgm:pt>
    <dgm:pt modelId="{B9B60E57-6181-44D4-A49F-3D3BFF61071E}">
      <dgm:prSet phldrT="[Text]" custT="1"/>
      <dgm:spPr/>
      <dgm:t>
        <a:bodyPr/>
        <a:lstStyle/>
        <a:p>
          <a:r>
            <a:rPr lang="en-US" sz="1600" dirty="0" smtClean="0"/>
            <a:t>The component unit does not meet the criteria for blending. </a:t>
          </a:r>
          <a:endParaRPr lang="en-US" sz="1600" dirty="0"/>
        </a:p>
      </dgm:t>
    </dgm:pt>
    <dgm:pt modelId="{FF101861-29E5-485B-9E8E-61D64E510D53}" type="parTrans" cxnId="{F8E90284-B7DB-4603-AC8D-7100F39FC5D8}">
      <dgm:prSet/>
      <dgm:spPr/>
      <dgm:t>
        <a:bodyPr/>
        <a:lstStyle/>
        <a:p>
          <a:endParaRPr lang="en-US"/>
        </a:p>
      </dgm:t>
    </dgm:pt>
    <dgm:pt modelId="{47A8B1D8-A13A-4597-B0B9-51FB74A5E78D}" type="sibTrans" cxnId="{F8E90284-B7DB-4603-AC8D-7100F39FC5D8}">
      <dgm:prSet/>
      <dgm:spPr/>
      <dgm:t>
        <a:bodyPr/>
        <a:lstStyle/>
        <a:p>
          <a:endParaRPr lang="en-US"/>
        </a:p>
      </dgm:t>
    </dgm:pt>
    <dgm:pt modelId="{A8E5BD11-B041-46A1-8D03-7EE096DFA74D}">
      <dgm:prSet phldrT="[Text]" custT="1"/>
      <dgm:spPr/>
      <dgm:t>
        <a:bodyPr/>
        <a:lstStyle/>
        <a:p>
          <a:r>
            <a:rPr lang="en-US" sz="1600" dirty="0" smtClean="0"/>
            <a:t>The component unit is a legally separate, tax-exempt organization that meets both of the following criteria.</a:t>
          </a:r>
          <a:endParaRPr lang="en-US" sz="1600" dirty="0"/>
        </a:p>
      </dgm:t>
    </dgm:pt>
    <dgm:pt modelId="{240D8EA7-E831-4413-ACE7-6E616DA56291}" type="parTrans" cxnId="{607D0BB0-BC7F-4880-BCEA-BACD9939806F}">
      <dgm:prSet/>
      <dgm:spPr/>
      <dgm:t>
        <a:bodyPr/>
        <a:lstStyle/>
        <a:p>
          <a:endParaRPr lang="en-US"/>
        </a:p>
      </dgm:t>
    </dgm:pt>
    <dgm:pt modelId="{1EA117CE-CDB4-470E-8528-CD759DEF6010}" type="sibTrans" cxnId="{607D0BB0-BC7F-4880-BCEA-BACD9939806F}">
      <dgm:prSet/>
      <dgm:spPr/>
      <dgm:t>
        <a:bodyPr/>
        <a:lstStyle/>
        <a:p>
          <a:endParaRPr lang="en-US"/>
        </a:p>
      </dgm:t>
    </dgm:pt>
    <dgm:pt modelId="{791B1D23-63C0-49B3-A992-49DDEB6EDDB7}">
      <dgm:prSet phldrT="[Text]" custT="1"/>
      <dgm:spPr/>
      <dgm:t>
        <a:bodyPr/>
        <a:lstStyle/>
        <a:p>
          <a:r>
            <a:rPr lang="en-US" sz="1600" dirty="0" smtClean="0"/>
            <a:t>The assets received or held by the component unit are entirely or almost entirely for the direct benefit of the primary government, its component units, or its constituents.</a:t>
          </a:r>
          <a:endParaRPr lang="en-US" sz="1600" dirty="0"/>
        </a:p>
      </dgm:t>
    </dgm:pt>
    <dgm:pt modelId="{A4DC48DF-F3BC-4BD8-9304-DC2005377E97}" type="parTrans" cxnId="{800EC609-84F0-46DD-B076-7823B591CDB4}">
      <dgm:prSet/>
      <dgm:spPr/>
      <dgm:t>
        <a:bodyPr/>
        <a:lstStyle/>
        <a:p>
          <a:endParaRPr lang="en-US"/>
        </a:p>
      </dgm:t>
    </dgm:pt>
    <dgm:pt modelId="{5FB0DDDF-F710-4A8C-8FFD-0D527F1C8982}" type="sibTrans" cxnId="{800EC609-84F0-46DD-B076-7823B591CDB4}">
      <dgm:prSet/>
      <dgm:spPr/>
      <dgm:t>
        <a:bodyPr/>
        <a:lstStyle/>
        <a:p>
          <a:endParaRPr lang="en-US"/>
        </a:p>
      </dgm:t>
    </dgm:pt>
    <dgm:pt modelId="{73339EEB-612B-44D9-B393-437F1DF634B7}">
      <dgm:prSet phldrT="[Text]" custT="1"/>
      <dgm:spPr/>
      <dgm:t>
        <a:bodyPr/>
        <a:lstStyle/>
        <a:p>
          <a:r>
            <a:rPr lang="en-US" sz="1600" dirty="0" smtClean="0"/>
            <a:t>The primary government, or its component units, is entitled to, or has the ability to otherwise access, a majority of the assets received or held by the component unit and these assets are significant to the primary government.</a:t>
          </a:r>
          <a:endParaRPr lang="en-US" sz="1600" dirty="0"/>
        </a:p>
      </dgm:t>
    </dgm:pt>
    <dgm:pt modelId="{01BA483C-DB24-4600-A534-758727E02C24}" type="parTrans" cxnId="{A2E85C40-A932-43AF-80F4-07E04B2A1880}">
      <dgm:prSet/>
      <dgm:spPr/>
      <dgm:t>
        <a:bodyPr/>
        <a:lstStyle/>
        <a:p>
          <a:endParaRPr lang="en-US"/>
        </a:p>
      </dgm:t>
    </dgm:pt>
    <dgm:pt modelId="{39C7ECFB-A0D7-4136-8509-6FE3950C129C}" type="sibTrans" cxnId="{A2E85C40-A932-43AF-80F4-07E04B2A1880}">
      <dgm:prSet/>
      <dgm:spPr/>
      <dgm:t>
        <a:bodyPr/>
        <a:lstStyle/>
        <a:p>
          <a:endParaRPr lang="en-US"/>
        </a:p>
      </dgm:t>
    </dgm:pt>
    <dgm:pt modelId="{EE661D77-9AF4-48D8-9526-6605A6FD4371}" type="pres">
      <dgm:prSet presAssocID="{B266C8C6-0DA1-44FE-A018-01DAA4FBC2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51C82D-3670-4201-B03F-04AB50BB1C20}" type="pres">
      <dgm:prSet presAssocID="{C6C63C24-0BF3-4CBF-B404-81CAD5E063BC}" presName="hierRoot1" presStyleCnt="0"/>
      <dgm:spPr/>
    </dgm:pt>
    <dgm:pt modelId="{3082049A-55F1-4CBE-91BB-657F5330AA14}" type="pres">
      <dgm:prSet presAssocID="{C6C63C24-0BF3-4CBF-B404-81CAD5E063BC}" presName="composite" presStyleCnt="0"/>
      <dgm:spPr/>
    </dgm:pt>
    <dgm:pt modelId="{05D264CE-563E-439A-B6B6-92C98CD06ADF}" type="pres">
      <dgm:prSet presAssocID="{C6C63C24-0BF3-4CBF-B404-81CAD5E063BC}" presName="background" presStyleLbl="node0" presStyleIdx="0" presStyleCnt="1"/>
      <dgm:spPr/>
    </dgm:pt>
    <dgm:pt modelId="{3F0059B5-0978-47C4-B3EF-1942A099A50E}" type="pres">
      <dgm:prSet presAssocID="{C6C63C24-0BF3-4CBF-B404-81CAD5E063BC}" presName="text" presStyleLbl="fgAcc0" presStyleIdx="0" presStyleCnt="1" custScaleX="253601" custScaleY="66660" custLinFactNeighborX="69496" custLinFactNeighborY="-25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6485D-4EAA-4EE5-8454-2F4CF65DE7F5}" type="pres">
      <dgm:prSet presAssocID="{C6C63C24-0BF3-4CBF-B404-81CAD5E063BC}" presName="hierChild2" presStyleCnt="0"/>
      <dgm:spPr/>
    </dgm:pt>
    <dgm:pt modelId="{4B9B6EBC-BEB5-4912-A696-613A64BF7061}" type="pres">
      <dgm:prSet presAssocID="{FF101861-29E5-485B-9E8E-61D64E510D5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772954E-4636-4201-87BE-6B62632E8DBA}" type="pres">
      <dgm:prSet presAssocID="{B9B60E57-6181-44D4-A49F-3D3BFF61071E}" presName="hierRoot2" presStyleCnt="0"/>
      <dgm:spPr/>
    </dgm:pt>
    <dgm:pt modelId="{D5F57395-210D-4D0B-8D3B-2A774C83F191}" type="pres">
      <dgm:prSet presAssocID="{B9B60E57-6181-44D4-A49F-3D3BFF61071E}" presName="composite2" presStyleCnt="0"/>
      <dgm:spPr/>
    </dgm:pt>
    <dgm:pt modelId="{44879692-5172-441C-9720-4421A67DFDCA}" type="pres">
      <dgm:prSet presAssocID="{B9B60E57-6181-44D4-A49F-3D3BFF61071E}" presName="background2" presStyleLbl="node2" presStyleIdx="0" presStyleCnt="2"/>
      <dgm:spPr/>
    </dgm:pt>
    <dgm:pt modelId="{32B22FCA-F962-4EB1-910B-72AE15679F17}" type="pres">
      <dgm:prSet presAssocID="{B9B60E57-6181-44D4-A49F-3D3BFF61071E}" presName="text2" presStyleLbl="fgAcc2" presStyleIdx="0" presStyleCnt="2" custScaleX="140256" custLinFactNeighborX="29714" custLinFactNeighborY="-14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609D9-88B0-430C-8CD6-FA6A806C1B57}" type="pres">
      <dgm:prSet presAssocID="{B9B60E57-6181-44D4-A49F-3D3BFF61071E}" presName="hierChild3" presStyleCnt="0"/>
      <dgm:spPr/>
    </dgm:pt>
    <dgm:pt modelId="{5B51AE17-E4FF-4BCE-8AEB-E3D14DD15921}" type="pres">
      <dgm:prSet presAssocID="{240D8EA7-E831-4413-ACE7-6E616DA5629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12F5537-8A6D-443F-8057-1235865BBCA4}" type="pres">
      <dgm:prSet presAssocID="{A8E5BD11-B041-46A1-8D03-7EE096DFA74D}" presName="hierRoot2" presStyleCnt="0"/>
      <dgm:spPr/>
    </dgm:pt>
    <dgm:pt modelId="{2EE89436-E60E-4491-B7A4-C82790541B36}" type="pres">
      <dgm:prSet presAssocID="{A8E5BD11-B041-46A1-8D03-7EE096DFA74D}" presName="composite2" presStyleCnt="0"/>
      <dgm:spPr/>
    </dgm:pt>
    <dgm:pt modelId="{8D383994-4944-4CF5-93CA-0AFC82ABBAF6}" type="pres">
      <dgm:prSet presAssocID="{A8E5BD11-B041-46A1-8D03-7EE096DFA74D}" presName="background2" presStyleLbl="node2" presStyleIdx="1" presStyleCnt="2"/>
      <dgm:spPr/>
    </dgm:pt>
    <dgm:pt modelId="{075EE95F-8F15-4BEF-BAA0-E5BE947FFFE7}" type="pres">
      <dgm:prSet presAssocID="{A8E5BD11-B041-46A1-8D03-7EE096DFA74D}" presName="text2" presStyleLbl="fgAcc2" presStyleIdx="1" presStyleCnt="2" custScaleX="199084" custLinFactNeighborX="93881" custLinFactNeighborY="-14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EA85F-0CF8-4730-A577-5D5DD822C0CB}" type="pres">
      <dgm:prSet presAssocID="{A8E5BD11-B041-46A1-8D03-7EE096DFA74D}" presName="hierChild3" presStyleCnt="0"/>
      <dgm:spPr/>
    </dgm:pt>
    <dgm:pt modelId="{A9D65A34-5538-4ACF-810D-C7B68B7280D3}" type="pres">
      <dgm:prSet presAssocID="{A4DC48DF-F3BC-4BD8-9304-DC2005377E9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D25D6E5-5072-4842-A7E2-5827893C245D}" type="pres">
      <dgm:prSet presAssocID="{791B1D23-63C0-49B3-A992-49DDEB6EDDB7}" presName="hierRoot3" presStyleCnt="0"/>
      <dgm:spPr/>
    </dgm:pt>
    <dgm:pt modelId="{F7523BBE-77D1-4C06-A208-F3A6658B5B91}" type="pres">
      <dgm:prSet presAssocID="{791B1D23-63C0-49B3-A992-49DDEB6EDDB7}" presName="composite3" presStyleCnt="0"/>
      <dgm:spPr/>
    </dgm:pt>
    <dgm:pt modelId="{E05A49A6-699D-4A61-8908-B707FE46EEC8}" type="pres">
      <dgm:prSet presAssocID="{791B1D23-63C0-49B3-A992-49DDEB6EDDB7}" presName="background3" presStyleLbl="node3" presStyleIdx="0" presStyleCnt="2"/>
      <dgm:spPr/>
    </dgm:pt>
    <dgm:pt modelId="{D7AB473F-F19A-444C-8ECF-B0BBDE3A7948}" type="pres">
      <dgm:prSet presAssocID="{791B1D23-63C0-49B3-A992-49DDEB6EDDB7}" presName="text3" presStyleLbl="fgAcc3" presStyleIdx="0" presStyleCnt="2" custScaleX="209549" custScaleY="178161" custLinFactNeighborX="-15913" custLinFactNeighborY="-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B5A27-4870-4C9A-9620-3B21200FBA44}" type="pres">
      <dgm:prSet presAssocID="{791B1D23-63C0-49B3-A992-49DDEB6EDDB7}" presName="hierChild4" presStyleCnt="0"/>
      <dgm:spPr/>
    </dgm:pt>
    <dgm:pt modelId="{06A3EED8-609B-48F8-A5B8-D9D579160269}" type="pres">
      <dgm:prSet presAssocID="{01BA483C-DB24-4600-A534-758727E02C2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502C46-A651-45E0-851B-308AC01897F2}" type="pres">
      <dgm:prSet presAssocID="{73339EEB-612B-44D9-B393-437F1DF634B7}" presName="hierRoot3" presStyleCnt="0"/>
      <dgm:spPr/>
    </dgm:pt>
    <dgm:pt modelId="{2D24803C-E0B9-4EA1-A3AF-FE02F59801FC}" type="pres">
      <dgm:prSet presAssocID="{73339EEB-612B-44D9-B393-437F1DF634B7}" presName="composite3" presStyleCnt="0"/>
      <dgm:spPr/>
    </dgm:pt>
    <dgm:pt modelId="{770F2029-0CF2-48EC-80EF-8940DBEC992F}" type="pres">
      <dgm:prSet presAssocID="{73339EEB-612B-44D9-B393-437F1DF634B7}" presName="background3" presStyleLbl="node3" presStyleIdx="1" presStyleCnt="2"/>
      <dgm:spPr/>
    </dgm:pt>
    <dgm:pt modelId="{7254BDF8-DFB8-4464-AFAF-30C74F2CD006}" type="pres">
      <dgm:prSet presAssocID="{73339EEB-612B-44D9-B393-437F1DF634B7}" presName="text3" presStyleLbl="fgAcc3" presStyleIdx="1" presStyleCnt="2" custScaleX="255865" custScaleY="172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51CA6-1AD6-42F3-A227-95F4D9BC6B64}" type="pres">
      <dgm:prSet presAssocID="{73339EEB-612B-44D9-B393-437F1DF634B7}" presName="hierChild4" presStyleCnt="0"/>
      <dgm:spPr/>
    </dgm:pt>
  </dgm:ptLst>
  <dgm:cxnLst>
    <dgm:cxn modelId="{800EC609-84F0-46DD-B076-7823B591CDB4}" srcId="{A8E5BD11-B041-46A1-8D03-7EE096DFA74D}" destId="{791B1D23-63C0-49B3-A992-49DDEB6EDDB7}" srcOrd="0" destOrd="0" parTransId="{A4DC48DF-F3BC-4BD8-9304-DC2005377E97}" sibTransId="{5FB0DDDF-F710-4A8C-8FFD-0D527F1C8982}"/>
    <dgm:cxn modelId="{932A17D0-3291-4999-B935-94EA61BFB3CC}" type="presOf" srcId="{C6C63C24-0BF3-4CBF-B404-81CAD5E063BC}" destId="{3F0059B5-0978-47C4-B3EF-1942A099A50E}" srcOrd="0" destOrd="0" presId="urn:microsoft.com/office/officeart/2005/8/layout/hierarchy1"/>
    <dgm:cxn modelId="{607D0BB0-BC7F-4880-BCEA-BACD9939806F}" srcId="{C6C63C24-0BF3-4CBF-B404-81CAD5E063BC}" destId="{A8E5BD11-B041-46A1-8D03-7EE096DFA74D}" srcOrd="1" destOrd="0" parTransId="{240D8EA7-E831-4413-ACE7-6E616DA56291}" sibTransId="{1EA117CE-CDB4-470E-8528-CD759DEF6010}"/>
    <dgm:cxn modelId="{CCE6077F-6846-47E8-B167-1B5CA0CEC1BF}" type="presOf" srcId="{73339EEB-612B-44D9-B393-437F1DF634B7}" destId="{7254BDF8-DFB8-4464-AFAF-30C74F2CD006}" srcOrd="0" destOrd="0" presId="urn:microsoft.com/office/officeart/2005/8/layout/hierarchy1"/>
    <dgm:cxn modelId="{EE8A306A-7F4B-4279-954D-6E80C709E2A6}" type="presOf" srcId="{FF101861-29E5-485B-9E8E-61D64E510D53}" destId="{4B9B6EBC-BEB5-4912-A696-613A64BF7061}" srcOrd="0" destOrd="0" presId="urn:microsoft.com/office/officeart/2005/8/layout/hierarchy1"/>
    <dgm:cxn modelId="{0D962517-CBEA-4E6C-A539-67F665FD4214}" type="presOf" srcId="{01BA483C-DB24-4600-A534-758727E02C24}" destId="{06A3EED8-609B-48F8-A5B8-D9D579160269}" srcOrd="0" destOrd="0" presId="urn:microsoft.com/office/officeart/2005/8/layout/hierarchy1"/>
    <dgm:cxn modelId="{A2E85C40-A932-43AF-80F4-07E04B2A1880}" srcId="{A8E5BD11-B041-46A1-8D03-7EE096DFA74D}" destId="{73339EEB-612B-44D9-B393-437F1DF634B7}" srcOrd="1" destOrd="0" parTransId="{01BA483C-DB24-4600-A534-758727E02C24}" sibTransId="{39C7ECFB-A0D7-4136-8509-6FE3950C129C}"/>
    <dgm:cxn modelId="{E020CA65-F4D4-4AAA-B1E5-24A77D48276C}" type="presOf" srcId="{A4DC48DF-F3BC-4BD8-9304-DC2005377E97}" destId="{A9D65A34-5538-4ACF-810D-C7B68B7280D3}" srcOrd="0" destOrd="0" presId="urn:microsoft.com/office/officeart/2005/8/layout/hierarchy1"/>
    <dgm:cxn modelId="{9E49E05E-0B84-452C-A48F-0184201A1768}" type="presOf" srcId="{791B1D23-63C0-49B3-A992-49DDEB6EDDB7}" destId="{D7AB473F-F19A-444C-8ECF-B0BBDE3A7948}" srcOrd="0" destOrd="0" presId="urn:microsoft.com/office/officeart/2005/8/layout/hierarchy1"/>
    <dgm:cxn modelId="{3FE1D926-C948-4A33-B76D-8F310013BDFD}" srcId="{B266C8C6-0DA1-44FE-A018-01DAA4FBC2D9}" destId="{C6C63C24-0BF3-4CBF-B404-81CAD5E063BC}" srcOrd="0" destOrd="0" parTransId="{21D74F41-C453-44BA-97C8-EF73EF461CA3}" sibTransId="{AD64F68B-90DD-49D2-B957-1BF2D1981D87}"/>
    <dgm:cxn modelId="{27AC2538-9B09-47CF-A83A-2D0F9E7A2775}" type="presOf" srcId="{A8E5BD11-B041-46A1-8D03-7EE096DFA74D}" destId="{075EE95F-8F15-4BEF-BAA0-E5BE947FFFE7}" srcOrd="0" destOrd="0" presId="urn:microsoft.com/office/officeart/2005/8/layout/hierarchy1"/>
    <dgm:cxn modelId="{25AF634C-B88B-4D47-936C-D5B13E9E558F}" type="presOf" srcId="{240D8EA7-E831-4413-ACE7-6E616DA56291}" destId="{5B51AE17-E4FF-4BCE-8AEB-E3D14DD15921}" srcOrd="0" destOrd="0" presId="urn:microsoft.com/office/officeart/2005/8/layout/hierarchy1"/>
    <dgm:cxn modelId="{37C4C7F9-C921-4520-925B-5254754268AA}" type="presOf" srcId="{B9B60E57-6181-44D4-A49F-3D3BFF61071E}" destId="{32B22FCA-F962-4EB1-910B-72AE15679F17}" srcOrd="0" destOrd="0" presId="urn:microsoft.com/office/officeart/2005/8/layout/hierarchy1"/>
    <dgm:cxn modelId="{F8E90284-B7DB-4603-AC8D-7100F39FC5D8}" srcId="{C6C63C24-0BF3-4CBF-B404-81CAD5E063BC}" destId="{B9B60E57-6181-44D4-A49F-3D3BFF61071E}" srcOrd="0" destOrd="0" parTransId="{FF101861-29E5-485B-9E8E-61D64E510D53}" sibTransId="{47A8B1D8-A13A-4597-B0B9-51FB74A5E78D}"/>
    <dgm:cxn modelId="{6C7ED7CF-7A8E-4FEF-AC31-E07D882AD968}" type="presOf" srcId="{B266C8C6-0DA1-44FE-A018-01DAA4FBC2D9}" destId="{EE661D77-9AF4-48D8-9526-6605A6FD4371}" srcOrd="0" destOrd="0" presId="urn:microsoft.com/office/officeart/2005/8/layout/hierarchy1"/>
    <dgm:cxn modelId="{22016CB3-8C50-4920-B7ED-63E584BF3E09}" type="presParOf" srcId="{EE661D77-9AF4-48D8-9526-6605A6FD4371}" destId="{FD51C82D-3670-4201-B03F-04AB50BB1C20}" srcOrd="0" destOrd="0" presId="urn:microsoft.com/office/officeart/2005/8/layout/hierarchy1"/>
    <dgm:cxn modelId="{DC6BBE81-19F6-4978-A93F-520C0BE6F46D}" type="presParOf" srcId="{FD51C82D-3670-4201-B03F-04AB50BB1C20}" destId="{3082049A-55F1-4CBE-91BB-657F5330AA14}" srcOrd="0" destOrd="0" presId="urn:microsoft.com/office/officeart/2005/8/layout/hierarchy1"/>
    <dgm:cxn modelId="{59BC0D16-0B32-46A8-B255-74CEDA8CCE50}" type="presParOf" srcId="{3082049A-55F1-4CBE-91BB-657F5330AA14}" destId="{05D264CE-563E-439A-B6B6-92C98CD06ADF}" srcOrd="0" destOrd="0" presId="urn:microsoft.com/office/officeart/2005/8/layout/hierarchy1"/>
    <dgm:cxn modelId="{D109037B-7C8B-4CE2-8F53-1214F16B4DC3}" type="presParOf" srcId="{3082049A-55F1-4CBE-91BB-657F5330AA14}" destId="{3F0059B5-0978-47C4-B3EF-1942A099A50E}" srcOrd="1" destOrd="0" presId="urn:microsoft.com/office/officeart/2005/8/layout/hierarchy1"/>
    <dgm:cxn modelId="{05095E29-2A96-41E7-BA58-A0D514194E7B}" type="presParOf" srcId="{FD51C82D-3670-4201-B03F-04AB50BB1C20}" destId="{C586485D-4EAA-4EE5-8454-2F4CF65DE7F5}" srcOrd="1" destOrd="0" presId="urn:microsoft.com/office/officeart/2005/8/layout/hierarchy1"/>
    <dgm:cxn modelId="{A6F26B91-E83E-4C11-8127-63C6A58E0A7E}" type="presParOf" srcId="{C586485D-4EAA-4EE5-8454-2F4CF65DE7F5}" destId="{4B9B6EBC-BEB5-4912-A696-613A64BF7061}" srcOrd="0" destOrd="0" presId="urn:microsoft.com/office/officeart/2005/8/layout/hierarchy1"/>
    <dgm:cxn modelId="{14060EFB-2AE3-4BDE-A0A1-7D482273143E}" type="presParOf" srcId="{C586485D-4EAA-4EE5-8454-2F4CF65DE7F5}" destId="{B772954E-4636-4201-87BE-6B62632E8DBA}" srcOrd="1" destOrd="0" presId="urn:microsoft.com/office/officeart/2005/8/layout/hierarchy1"/>
    <dgm:cxn modelId="{DBC6F516-A467-45A0-A498-352F32CBBCF7}" type="presParOf" srcId="{B772954E-4636-4201-87BE-6B62632E8DBA}" destId="{D5F57395-210D-4D0B-8D3B-2A774C83F191}" srcOrd="0" destOrd="0" presId="urn:microsoft.com/office/officeart/2005/8/layout/hierarchy1"/>
    <dgm:cxn modelId="{E56E926E-DEA9-49AD-84D5-1EE9BE3E23E6}" type="presParOf" srcId="{D5F57395-210D-4D0B-8D3B-2A774C83F191}" destId="{44879692-5172-441C-9720-4421A67DFDCA}" srcOrd="0" destOrd="0" presId="urn:microsoft.com/office/officeart/2005/8/layout/hierarchy1"/>
    <dgm:cxn modelId="{9B052D00-686E-43A6-837B-BE9395496294}" type="presParOf" srcId="{D5F57395-210D-4D0B-8D3B-2A774C83F191}" destId="{32B22FCA-F962-4EB1-910B-72AE15679F17}" srcOrd="1" destOrd="0" presId="urn:microsoft.com/office/officeart/2005/8/layout/hierarchy1"/>
    <dgm:cxn modelId="{17BA61AB-AEA4-4F5B-BCAB-DA40F47BAD67}" type="presParOf" srcId="{B772954E-4636-4201-87BE-6B62632E8DBA}" destId="{49F609D9-88B0-430C-8CD6-FA6A806C1B57}" srcOrd="1" destOrd="0" presId="urn:microsoft.com/office/officeart/2005/8/layout/hierarchy1"/>
    <dgm:cxn modelId="{AE10C7E4-F276-49AB-8A61-9B96329CDD4D}" type="presParOf" srcId="{C586485D-4EAA-4EE5-8454-2F4CF65DE7F5}" destId="{5B51AE17-E4FF-4BCE-8AEB-E3D14DD15921}" srcOrd="2" destOrd="0" presId="urn:microsoft.com/office/officeart/2005/8/layout/hierarchy1"/>
    <dgm:cxn modelId="{AE4294A1-92C4-406B-AA58-D360ACADE4DC}" type="presParOf" srcId="{C586485D-4EAA-4EE5-8454-2F4CF65DE7F5}" destId="{312F5537-8A6D-443F-8057-1235865BBCA4}" srcOrd="3" destOrd="0" presId="urn:microsoft.com/office/officeart/2005/8/layout/hierarchy1"/>
    <dgm:cxn modelId="{64580C82-A167-47E5-8C89-55654CCBED8A}" type="presParOf" srcId="{312F5537-8A6D-443F-8057-1235865BBCA4}" destId="{2EE89436-E60E-4491-B7A4-C82790541B36}" srcOrd="0" destOrd="0" presId="urn:microsoft.com/office/officeart/2005/8/layout/hierarchy1"/>
    <dgm:cxn modelId="{254AC521-DBE3-436F-9AEE-F6EB08BCBEE8}" type="presParOf" srcId="{2EE89436-E60E-4491-B7A4-C82790541B36}" destId="{8D383994-4944-4CF5-93CA-0AFC82ABBAF6}" srcOrd="0" destOrd="0" presId="urn:microsoft.com/office/officeart/2005/8/layout/hierarchy1"/>
    <dgm:cxn modelId="{9CADB42E-D168-42F8-92FB-D17D8CA739A6}" type="presParOf" srcId="{2EE89436-E60E-4491-B7A4-C82790541B36}" destId="{075EE95F-8F15-4BEF-BAA0-E5BE947FFFE7}" srcOrd="1" destOrd="0" presId="urn:microsoft.com/office/officeart/2005/8/layout/hierarchy1"/>
    <dgm:cxn modelId="{3C937B27-A71C-4813-AF42-0348A158BFE8}" type="presParOf" srcId="{312F5537-8A6D-443F-8057-1235865BBCA4}" destId="{38CEA85F-0CF8-4730-A577-5D5DD822C0CB}" srcOrd="1" destOrd="0" presId="urn:microsoft.com/office/officeart/2005/8/layout/hierarchy1"/>
    <dgm:cxn modelId="{AE2F7C35-EC3A-401F-AEF3-3CAB15F544FC}" type="presParOf" srcId="{38CEA85F-0CF8-4730-A577-5D5DD822C0CB}" destId="{A9D65A34-5538-4ACF-810D-C7B68B7280D3}" srcOrd="0" destOrd="0" presId="urn:microsoft.com/office/officeart/2005/8/layout/hierarchy1"/>
    <dgm:cxn modelId="{5D6D2C0C-42F2-4FE7-97AC-AB883CEFE5EF}" type="presParOf" srcId="{38CEA85F-0CF8-4730-A577-5D5DD822C0CB}" destId="{5D25D6E5-5072-4842-A7E2-5827893C245D}" srcOrd="1" destOrd="0" presId="urn:microsoft.com/office/officeart/2005/8/layout/hierarchy1"/>
    <dgm:cxn modelId="{3459B1A1-61E1-4A98-9AEB-00E4DEA95689}" type="presParOf" srcId="{5D25D6E5-5072-4842-A7E2-5827893C245D}" destId="{F7523BBE-77D1-4C06-A208-F3A6658B5B91}" srcOrd="0" destOrd="0" presId="urn:microsoft.com/office/officeart/2005/8/layout/hierarchy1"/>
    <dgm:cxn modelId="{AD24CEE2-71DB-44AD-99E4-A95BCB4F64AF}" type="presParOf" srcId="{F7523BBE-77D1-4C06-A208-F3A6658B5B91}" destId="{E05A49A6-699D-4A61-8908-B707FE46EEC8}" srcOrd="0" destOrd="0" presId="urn:microsoft.com/office/officeart/2005/8/layout/hierarchy1"/>
    <dgm:cxn modelId="{9854466E-2110-41F2-A6BB-6A9B34C73FCF}" type="presParOf" srcId="{F7523BBE-77D1-4C06-A208-F3A6658B5B91}" destId="{D7AB473F-F19A-444C-8ECF-B0BBDE3A7948}" srcOrd="1" destOrd="0" presId="urn:microsoft.com/office/officeart/2005/8/layout/hierarchy1"/>
    <dgm:cxn modelId="{BFC0DDFA-036B-42ED-89CE-8E09629ABD27}" type="presParOf" srcId="{5D25D6E5-5072-4842-A7E2-5827893C245D}" destId="{347B5A27-4870-4C9A-9620-3B21200FBA44}" srcOrd="1" destOrd="0" presId="urn:microsoft.com/office/officeart/2005/8/layout/hierarchy1"/>
    <dgm:cxn modelId="{1B7424BE-7ABB-48E2-879B-0240D661A091}" type="presParOf" srcId="{38CEA85F-0CF8-4730-A577-5D5DD822C0CB}" destId="{06A3EED8-609B-48F8-A5B8-D9D579160269}" srcOrd="2" destOrd="0" presId="urn:microsoft.com/office/officeart/2005/8/layout/hierarchy1"/>
    <dgm:cxn modelId="{685B9667-D258-4A49-BF20-49C5DC212171}" type="presParOf" srcId="{38CEA85F-0CF8-4730-A577-5D5DD822C0CB}" destId="{B4502C46-A651-45E0-851B-308AC01897F2}" srcOrd="3" destOrd="0" presId="urn:microsoft.com/office/officeart/2005/8/layout/hierarchy1"/>
    <dgm:cxn modelId="{629EB1B3-010C-4235-A57D-6A18776D7268}" type="presParOf" srcId="{B4502C46-A651-45E0-851B-308AC01897F2}" destId="{2D24803C-E0B9-4EA1-A3AF-FE02F59801FC}" srcOrd="0" destOrd="0" presId="urn:microsoft.com/office/officeart/2005/8/layout/hierarchy1"/>
    <dgm:cxn modelId="{2D81AF23-B311-4C4E-B923-9A460181AAFE}" type="presParOf" srcId="{2D24803C-E0B9-4EA1-A3AF-FE02F59801FC}" destId="{770F2029-0CF2-48EC-80EF-8940DBEC992F}" srcOrd="0" destOrd="0" presId="urn:microsoft.com/office/officeart/2005/8/layout/hierarchy1"/>
    <dgm:cxn modelId="{AEDBA8B8-245B-491F-A902-9521531D1A15}" type="presParOf" srcId="{2D24803C-E0B9-4EA1-A3AF-FE02F59801FC}" destId="{7254BDF8-DFB8-4464-AFAF-30C74F2CD006}" srcOrd="1" destOrd="0" presId="urn:microsoft.com/office/officeart/2005/8/layout/hierarchy1"/>
    <dgm:cxn modelId="{F92BDEA0-BAF8-4969-BE32-EC74A6F31A84}" type="presParOf" srcId="{B4502C46-A651-45E0-851B-308AC01897F2}" destId="{25151CA6-1AD6-42F3-A227-95F4D9BC6B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F3C48-15FC-436A-97F5-C20B00E566A5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43186B-BA3F-4D81-84CF-4476231113FA}">
      <dgm:prSet phldrT="[Text]"/>
      <dgm:spPr/>
      <dgm:t>
        <a:bodyPr/>
        <a:lstStyle/>
        <a:p>
          <a:r>
            <a:rPr lang="en-US" dirty="0" smtClean="0"/>
            <a:t>Joint Venture</a:t>
          </a:r>
          <a:endParaRPr lang="en-US" dirty="0"/>
        </a:p>
      </dgm:t>
    </dgm:pt>
    <dgm:pt modelId="{F9F8DF1C-739C-4039-80CE-2153DC43B824}" type="parTrans" cxnId="{70090E13-8112-4A56-8FE9-4AC8E7FBD7DC}">
      <dgm:prSet/>
      <dgm:spPr/>
      <dgm:t>
        <a:bodyPr/>
        <a:lstStyle/>
        <a:p>
          <a:endParaRPr lang="en-US"/>
        </a:p>
      </dgm:t>
    </dgm:pt>
    <dgm:pt modelId="{70BF6C84-C458-41F8-8534-3B513CD16408}" type="sibTrans" cxnId="{70090E13-8112-4A56-8FE9-4AC8E7FBD7DC}">
      <dgm:prSet/>
      <dgm:spPr/>
      <dgm:t>
        <a:bodyPr/>
        <a:lstStyle/>
        <a:p>
          <a:endParaRPr lang="en-US"/>
        </a:p>
      </dgm:t>
    </dgm:pt>
    <dgm:pt modelId="{DA8CC123-D21F-4989-8DA9-F3971BE66D19}">
      <dgm:prSet phldrT="[Text]"/>
      <dgm:spPr/>
      <dgm:t>
        <a:bodyPr/>
        <a:lstStyle/>
        <a:p>
          <a:r>
            <a:rPr lang="en-US" dirty="0" smtClean="0"/>
            <a:t>Jointly owned organization</a:t>
          </a:r>
          <a:endParaRPr lang="en-US" dirty="0"/>
        </a:p>
      </dgm:t>
    </dgm:pt>
    <dgm:pt modelId="{D68A4C9A-094E-44B7-B96C-09B9D2B71C5F}" type="parTrans" cxnId="{447C1D9D-E254-4618-87DE-50235122BD17}">
      <dgm:prSet/>
      <dgm:spPr/>
      <dgm:t>
        <a:bodyPr/>
        <a:lstStyle/>
        <a:p>
          <a:endParaRPr lang="en-US"/>
        </a:p>
      </dgm:t>
    </dgm:pt>
    <dgm:pt modelId="{B41561EF-6F9C-4D56-B170-EB055DEB5809}" type="sibTrans" cxnId="{447C1D9D-E254-4618-87DE-50235122BD17}">
      <dgm:prSet/>
      <dgm:spPr/>
      <dgm:t>
        <a:bodyPr/>
        <a:lstStyle/>
        <a:p>
          <a:endParaRPr lang="en-US"/>
        </a:p>
      </dgm:t>
    </dgm:pt>
    <dgm:pt modelId="{AC12DD79-A9F7-4B1A-BB79-BDEF990591F0}">
      <dgm:prSet phldrT="[Text]"/>
      <dgm:spPr/>
      <dgm:t>
        <a:bodyPr/>
        <a:lstStyle/>
        <a:p>
          <a:r>
            <a:rPr lang="en-US" dirty="0" smtClean="0"/>
            <a:t>Other stand-alone government</a:t>
          </a:r>
          <a:endParaRPr lang="en-US" dirty="0"/>
        </a:p>
      </dgm:t>
    </dgm:pt>
    <dgm:pt modelId="{1B12B6E4-C46E-4112-8C87-B993DDA7794A}" type="parTrans" cxnId="{F5D0E257-3F22-4CE3-89D4-2825CE5ACAAE}">
      <dgm:prSet/>
      <dgm:spPr/>
      <dgm:t>
        <a:bodyPr/>
        <a:lstStyle/>
        <a:p>
          <a:endParaRPr lang="en-US"/>
        </a:p>
      </dgm:t>
    </dgm:pt>
    <dgm:pt modelId="{0EFAA073-D6A9-4AEB-A212-DF29B988B79E}" type="sibTrans" cxnId="{F5D0E257-3F22-4CE3-89D4-2825CE5ACAAE}">
      <dgm:prSet/>
      <dgm:spPr/>
      <dgm:t>
        <a:bodyPr/>
        <a:lstStyle/>
        <a:p>
          <a:endParaRPr lang="en-US"/>
        </a:p>
      </dgm:t>
    </dgm:pt>
    <dgm:pt modelId="{2BF32C54-D709-4E5E-B45C-EB3BEAE943B9}" type="pres">
      <dgm:prSet presAssocID="{515F3C48-15FC-436A-97F5-C20B00E566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565CA-7FFE-406B-97C2-F7DE43184536}" type="pres">
      <dgm:prSet presAssocID="{B843186B-BA3F-4D81-84CF-4476231113FA}" presName="node" presStyleLbl="node1" presStyleIdx="0" presStyleCnt="3" custScaleX="135838" custScaleY="13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D8932-A5B2-49D2-B238-E311DC20AE57}" type="pres">
      <dgm:prSet presAssocID="{B843186B-BA3F-4D81-84CF-4476231113FA}" presName="spNode" presStyleCnt="0"/>
      <dgm:spPr/>
    </dgm:pt>
    <dgm:pt modelId="{1BD93D16-5A92-4C69-A1CE-1AFCE8B69BDA}" type="pres">
      <dgm:prSet presAssocID="{70BF6C84-C458-41F8-8534-3B513CD1640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F5BF75B-7CB1-4171-9748-E70ADD0F7469}" type="pres">
      <dgm:prSet presAssocID="{DA8CC123-D21F-4989-8DA9-F3971BE66D19}" presName="node" presStyleLbl="node1" presStyleIdx="1" presStyleCnt="3" custScaleX="128570" custScaleY="133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AE222-263D-47EA-956C-1F06EF322C36}" type="pres">
      <dgm:prSet presAssocID="{DA8CC123-D21F-4989-8DA9-F3971BE66D19}" presName="spNode" presStyleCnt="0"/>
      <dgm:spPr/>
    </dgm:pt>
    <dgm:pt modelId="{35D9B9F5-0A78-4846-887E-3122FEAB8113}" type="pres">
      <dgm:prSet presAssocID="{B41561EF-6F9C-4D56-B170-EB055DEB580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FE9CF69-985E-4185-A323-551A3669DC60}" type="pres">
      <dgm:prSet presAssocID="{AC12DD79-A9F7-4B1A-BB79-BDEF990591F0}" presName="node" presStyleLbl="node1" presStyleIdx="2" presStyleCnt="3" custScaleX="129269" custScaleY="136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46360-BCC9-442B-BFD7-ADE566DDBF24}" type="pres">
      <dgm:prSet presAssocID="{AC12DD79-A9F7-4B1A-BB79-BDEF990591F0}" presName="spNode" presStyleCnt="0"/>
      <dgm:spPr/>
    </dgm:pt>
    <dgm:pt modelId="{57EDEC2B-C7DE-4E13-BD97-32F79B3ABE0F}" type="pres">
      <dgm:prSet presAssocID="{0EFAA073-D6A9-4AEB-A212-DF29B988B79E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E8B0A10D-371D-4A2B-9A5A-4BE7D0971B50}" type="presOf" srcId="{B41561EF-6F9C-4D56-B170-EB055DEB5809}" destId="{35D9B9F5-0A78-4846-887E-3122FEAB8113}" srcOrd="0" destOrd="0" presId="urn:microsoft.com/office/officeart/2005/8/layout/cycle6"/>
    <dgm:cxn modelId="{447C1D9D-E254-4618-87DE-50235122BD17}" srcId="{515F3C48-15FC-436A-97F5-C20B00E566A5}" destId="{DA8CC123-D21F-4989-8DA9-F3971BE66D19}" srcOrd="1" destOrd="0" parTransId="{D68A4C9A-094E-44B7-B96C-09B9D2B71C5F}" sibTransId="{B41561EF-6F9C-4D56-B170-EB055DEB5809}"/>
    <dgm:cxn modelId="{F5D0E257-3F22-4CE3-89D4-2825CE5ACAAE}" srcId="{515F3C48-15FC-436A-97F5-C20B00E566A5}" destId="{AC12DD79-A9F7-4B1A-BB79-BDEF990591F0}" srcOrd="2" destOrd="0" parTransId="{1B12B6E4-C46E-4112-8C87-B993DDA7794A}" sibTransId="{0EFAA073-D6A9-4AEB-A212-DF29B988B79E}"/>
    <dgm:cxn modelId="{7253BBC6-4613-4F35-9B16-5129A2DD1198}" type="presOf" srcId="{515F3C48-15FC-436A-97F5-C20B00E566A5}" destId="{2BF32C54-D709-4E5E-B45C-EB3BEAE943B9}" srcOrd="0" destOrd="0" presId="urn:microsoft.com/office/officeart/2005/8/layout/cycle6"/>
    <dgm:cxn modelId="{AFD6BEDF-BEE2-426F-9A19-65340D35C87F}" type="presOf" srcId="{B843186B-BA3F-4D81-84CF-4476231113FA}" destId="{B68565CA-7FFE-406B-97C2-F7DE43184536}" srcOrd="0" destOrd="0" presId="urn:microsoft.com/office/officeart/2005/8/layout/cycle6"/>
    <dgm:cxn modelId="{03FC0EC0-7468-464C-A389-0CEE6D0F1AC7}" type="presOf" srcId="{DA8CC123-D21F-4989-8DA9-F3971BE66D19}" destId="{9F5BF75B-7CB1-4171-9748-E70ADD0F7469}" srcOrd="0" destOrd="0" presId="urn:microsoft.com/office/officeart/2005/8/layout/cycle6"/>
    <dgm:cxn modelId="{346D4A1E-7C64-41E7-A0CF-B2B4B23B3654}" type="presOf" srcId="{0EFAA073-D6A9-4AEB-A212-DF29B988B79E}" destId="{57EDEC2B-C7DE-4E13-BD97-32F79B3ABE0F}" srcOrd="0" destOrd="0" presId="urn:microsoft.com/office/officeart/2005/8/layout/cycle6"/>
    <dgm:cxn modelId="{70090E13-8112-4A56-8FE9-4AC8E7FBD7DC}" srcId="{515F3C48-15FC-436A-97F5-C20B00E566A5}" destId="{B843186B-BA3F-4D81-84CF-4476231113FA}" srcOrd="0" destOrd="0" parTransId="{F9F8DF1C-739C-4039-80CE-2153DC43B824}" sibTransId="{70BF6C84-C458-41F8-8534-3B513CD16408}"/>
    <dgm:cxn modelId="{A1CBA81D-2323-4661-BA92-9FAC4EA0D680}" type="presOf" srcId="{70BF6C84-C458-41F8-8534-3B513CD16408}" destId="{1BD93D16-5A92-4C69-A1CE-1AFCE8B69BDA}" srcOrd="0" destOrd="0" presId="urn:microsoft.com/office/officeart/2005/8/layout/cycle6"/>
    <dgm:cxn modelId="{7BBA74CE-7FBF-4651-9984-3AE1FFDF6A71}" type="presOf" srcId="{AC12DD79-A9F7-4B1A-BB79-BDEF990591F0}" destId="{3FE9CF69-985E-4185-A323-551A3669DC60}" srcOrd="0" destOrd="0" presId="urn:microsoft.com/office/officeart/2005/8/layout/cycle6"/>
    <dgm:cxn modelId="{2E3AF3B4-BE4C-4D83-B895-6FF8737DD299}" type="presParOf" srcId="{2BF32C54-D709-4E5E-B45C-EB3BEAE943B9}" destId="{B68565CA-7FFE-406B-97C2-F7DE43184536}" srcOrd="0" destOrd="0" presId="urn:microsoft.com/office/officeart/2005/8/layout/cycle6"/>
    <dgm:cxn modelId="{177EFA29-74FD-4448-A0F4-6A48C901B0C8}" type="presParOf" srcId="{2BF32C54-D709-4E5E-B45C-EB3BEAE943B9}" destId="{D79D8932-A5B2-49D2-B238-E311DC20AE57}" srcOrd="1" destOrd="0" presId="urn:microsoft.com/office/officeart/2005/8/layout/cycle6"/>
    <dgm:cxn modelId="{47053658-D5C2-48F3-BE26-E1CABA3B759A}" type="presParOf" srcId="{2BF32C54-D709-4E5E-B45C-EB3BEAE943B9}" destId="{1BD93D16-5A92-4C69-A1CE-1AFCE8B69BDA}" srcOrd="2" destOrd="0" presId="urn:microsoft.com/office/officeart/2005/8/layout/cycle6"/>
    <dgm:cxn modelId="{4EA74E71-2CEB-446E-8B50-50249C22B920}" type="presParOf" srcId="{2BF32C54-D709-4E5E-B45C-EB3BEAE943B9}" destId="{9F5BF75B-7CB1-4171-9748-E70ADD0F7469}" srcOrd="3" destOrd="0" presId="urn:microsoft.com/office/officeart/2005/8/layout/cycle6"/>
    <dgm:cxn modelId="{0BA3AF44-3DE7-4957-A67A-9B7BCC9F9A3D}" type="presParOf" srcId="{2BF32C54-D709-4E5E-B45C-EB3BEAE943B9}" destId="{91CAE222-263D-47EA-956C-1F06EF322C36}" srcOrd="4" destOrd="0" presId="urn:microsoft.com/office/officeart/2005/8/layout/cycle6"/>
    <dgm:cxn modelId="{382618E4-78B6-4F30-AF1C-6457DD5D4C4C}" type="presParOf" srcId="{2BF32C54-D709-4E5E-B45C-EB3BEAE943B9}" destId="{35D9B9F5-0A78-4846-887E-3122FEAB8113}" srcOrd="5" destOrd="0" presId="urn:microsoft.com/office/officeart/2005/8/layout/cycle6"/>
    <dgm:cxn modelId="{B9D5B8C9-9632-4D7F-A9E1-8AE70A334FDB}" type="presParOf" srcId="{2BF32C54-D709-4E5E-B45C-EB3BEAE943B9}" destId="{3FE9CF69-985E-4185-A323-551A3669DC60}" srcOrd="6" destOrd="0" presId="urn:microsoft.com/office/officeart/2005/8/layout/cycle6"/>
    <dgm:cxn modelId="{4057D5EA-A684-4022-9ED3-BEBF5BE0643E}" type="presParOf" srcId="{2BF32C54-D709-4E5E-B45C-EB3BEAE943B9}" destId="{02646360-BCC9-442B-BFD7-ADE566DDBF24}" srcOrd="7" destOrd="0" presId="urn:microsoft.com/office/officeart/2005/8/layout/cycle6"/>
    <dgm:cxn modelId="{967B0513-451D-4BD0-BE5F-B9627B48A6C2}" type="presParOf" srcId="{2BF32C54-D709-4E5E-B45C-EB3BEAE943B9}" destId="{57EDEC2B-C7DE-4E13-BD97-32F79B3ABE0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32D64-271E-42AF-A6E0-AC796165B240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CF1638-27A5-4E4F-A612-6368A2FF023B}">
      <dgm:prSet phldrT="[Text]" custT="1"/>
      <dgm:spPr/>
      <dgm:t>
        <a:bodyPr/>
        <a:lstStyle/>
        <a:p>
          <a:r>
            <a:rPr lang="en-US" sz="1400" dirty="0" smtClean="0"/>
            <a:t>Management</a:t>
          </a:r>
          <a:endParaRPr lang="en-US" sz="1400" dirty="0"/>
        </a:p>
      </dgm:t>
    </dgm:pt>
    <dgm:pt modelId="{194E575F-A10D-4D14-9DC5-DD8FA030B25B}" type="parTrans" cxnId="{858864A5-0BBE-479F-8016-8E4CCB31AF0F}">
      <dgm:prSet/>
      <dgm:spPr/>
      <dgm:t>
        <a:bodyPr/>
        <a:lstStyle/>
        <a:p>
          <a:endParaRPr lang="en-US"/>
        </a:p>
      </dgm:t>
    </dgm:pt>
    <dgm:pt modelId="{998037E6-EF15-4B19-96EF-0B2B42E4C07B}" type="sibTrans" cxnId="{858864A5-0BBE-479F-8016-8E4CCB31AF0F}">
      <dgm:prSet/>
      <dgm:spPr/>
      <dgm:t>
        <a:bodyPr/>
        <a:lstStyle/>
        <a:p>
          <a:endParaRPr lang="en-US"/>
        </a:p>
      </dgm:t>
    </dgm:pt>
    <dgm:pt modelId="{5A1A3903-B5EE-4F71-B372-12DC30A15C96}">
      <dgm:prSet phldrT="[Text]" custT="1"/>
      <dgm:spPr/>
      <dgm:t>
        <a:bodyPr/>
        <a:lstStyle/>
        <a:p>
          <a:r>
            <a:rPr lang="en-US" sz="1400" dirty="0" smtClean="0"/>
            <a:t>Legislature</a:t>
          </a:r>
          <a:endParaRPr lang="en-US" sz="1400" dirty="0"/>
        </a:p>
      </dgm:t>
    </dgm:pt>
    <dgm:pt modelId="{2903D0B1-F69C-4B59-9977-4EE9577F02D6}" type="parTrans" cxnId="{251F73CF-0A8F-40E0-9CEC-EF2A37F15A11}">
      <dgm:prSet/>
      <dgm:spPr/>
      <dgm:t>
        <a:bodyPr/>
        <a:lstStyle/>
        <a:p>
          <a:endParaRPr lang="en-US"/>
        </a:p>
      </dgm:t>
    </dgm:pt>
    <dgm:pt modelId="{D7258BC7-9991-499E-B198-28EFF865F6C2}" type="sibTrans" cxnId="{251F73CF-0A8F-40E0-9CEC-EF2A37F15A11}">
      <dgm:prSet/>
      <dgm:spPr/>
      <dgm:t>
        <a:bodyPr/>
        <a:lstStyle/>
        <a:p>
          <a:endParaRPr lang="en-US"/>
        </a:p>
      </dgm:t>
    </dgm:pt>
    <dgm:pt modelId="{135C6CB2-7244-405A-929D-F92B9BD4586D}">
      <dgm:prSet phldrT="[Text]" custT="1"/>
      <dgm:spPr/>
      <dgm:t>
        <a:bodyPr/>
        <a:lstStyle/>
        <a:p>
          <a:r>
            <a:rPr lang="en-US" sz="1400" dirty="0" smtClean="0"/>
            <a:t>Creditors</a:t>
          </a:r>
          <a:endParaRPr lang="en-US" sz="1400" dirty="0"/>
        </a:p>
      </dgm:t>
    </dgm:pt>
    <dgm:pt modelId="{30928880-BC01-44BD-97A7-2575CF6EE613}" type="parTrans" cxnId="{8CB5C39E-0D2A-4572-BF47-7C1DE6EA2C1F}">
      <dgm:prSet/>
      <dgm:spPr/>
      <dgm:t>
        <a:bodyPr/>
        <a:lstStyle/>
        <a:p>
          <a:endParaRPr lang="en-US"/>
        </a:p>
      </dgm:t>
    </dgm:pt>
    <dgm:pt modelId="{145352BE-2E33-476C-BCAB-48D42EBBA5D5}" type="sibTrans" cxnId="{8CB5C39E-0D2A-4572-BF47-7C1DE6EA2C1F}">
      <dgm:prSet/>
      <dgm:spPr/>
      <dgm:t>
        <a:bodyPr/>
        <a:lstStyle/>
        <a:p>
          <a:endParaRPr lang="en-US"/>
        </a:p>
      </dgm:t>
    </dgm:pt>
    <dgm:pt modelId="{F5AC1706-CF5A-4EA7-9FD2-D75DD9FA17CD}">
      <dgm:prSet phldrT="[Text]" custT="1"/>
      <dgm:spPr/>
      <dgm:t>
        <a:bodyPr/>
        <a:lstStyle/>
        <a:p>
          <a:r>
            <a:rPr lang="en-US" sz="1400" dirty="0" smtClean="0"/>
            <a:t>Higher governments</a:t>
          </a:r>
          <a:endParaRPr lang="en-US" sz="1400" dirty="0"/>
        </a:p>
      </dgm:t>
    </dgm:pt>
    <dgm:pt modelId="{0DE05286-0138-4963-A487-B22577EAC580}" type="parTrans" cxnId="{6AB5D437-9CEA-4387-A2AB-0FDC516D3E17}">
      <dgm:prSet/>
      <dgm:spPr/>
      <dgm:t>
        <a:bodyPr/>
        <a:lstStyle/>
        <a:p>
          <a:endParaRPr lang="en-US"/>
        </a:p>
      </dgm:t>
    </dgm:pt>
    <dgm:pt modelId="{C8BC3794-5EA9-4339-AF42-65CE410A5B07}" type="sibTrans" cxnId="{6AB5D437-9CEA-4387-A2AB-0FDC516D3E17}">
      <dgm:prSet/>
      <dgm:spPr/>
      <dgm:t>
        <a:bodyPr/>
        <a:lstStyle/>
        <a:p>
          <a:endParaRPr lang="en-US"/>
        </a:p>
      </dgm:t>
    </dgm:pt>
    <dgm:pt modelId="{59B7077E-68F9-4438-9358-17F0A550072E}">
      <dgm:prSet phldrT="[Text]" custT="1"/>
      <dgm:spPr/>
      <dgm:t>
        <a:bodyPr/>
        <a:lstStyle/>
        <a:p>
          <a:r>
            <a:rPr lang="en-US" sz="1400" dirty="0" smtClean="0"/>
            <a:t>Citizens</a:t>
          </a:r>
          <a:endParaRPr lang="en-US" sz="1400" dirty="0"/>
        </a:p>
      </dgm:t>
    </dgm:pt>
    <dgm:pt modelId="{D14A69D0-9D44-4BF1-BFC7-242325E95DCD}" type="parTrans" cxnId="{AF99A055-FF3C-48E1-A522-8602EB9E876C}">
      <dgm:prSet/>
      <dgm:spPr/>
      <dgm:t>
        <a:bodyPr/>
        <a:lstStyle/>
        <a:p>
          <a:endParaRPr lang="en-US"/>
        </a:p>
      </dgm:t>
    </dgm:pt>
    <dgm:pt modelId="{587850CA-784A-4DA6-A073-5A7DDE72B422}" type="sibTrans" cxnId="{AF99A055-FF3C-48E1-A522-8602EB9E876C}">
      <dgm:prSet/>
      <dgm:spPr/>
      <dgm:t>
        <a:bodyPr/>
        <a:lstStyle/>
        <a:p>
          <a:endParaRPr lang="en-US"/>
        </a:p>
      </dgm:t>
    </dgm:pt>
    <dgm:pt modelId="{33F679BA-C227-40D7-A431-922C10E3F730}">
      <dgm:prSet phldrT="[Text]" custT="1"/>
      <dgm:spPr/>
      <dgm:t>
        <a:bodyPr/>
        <a:lstStyle/>
        <a:p>
          <a:r>
            <a:rPr lang="en-US" sz="1400" dirty="0" smtClean="0"/>
            <a:t>Debt rating agencies</a:t>
          </a:r>
        </a:p>
      </dgm:t>
    </dgm:pt>
    <dgm:pt modelId="{7B8BD2DB-EC3E-480B-AF61-3EEA25222528}" type="parTrans" cxnId="{9D770463-C2C3-4CCC-A4D0-D6F41BBDE9D3}">
      <dgm:prSet/>
      <dgm:spPr/>
      <dgm:t>
        <a:bodyPr/>
        <a:lstStyle/>
        <a:p>
          <a:endParaRPr lang="en-US"/>
        </a:p>
      </dgm:t>
    </dgm:pt>
    <dgm:pt modelId="{2B3044F8-273D-4BF2-B026-65AA3A50BFF4}" type="sibTrans" cxnId="{9D770463-C2C3-4CCC-A4D0-D6F41BBDE9D3}">
      <dgm:prSet/>
      <dgm:spPr/>
      <dgm:t>
        <a:bodyPr/>
        <a:lstStyle/>
        <a:p>
          <a:endParaRPr lang="en-US"/>
        </a:p>
      </dgm:t>
    </dgm:pt>
    <dgm:pt modelId="{71DF9279-8A52-4ADF-93F4-E1A1B254FE07}">
      <dgm:prSet phldrT="[Text]" custT="1"/>
      <dgm:spPr/>
      <dgm:t>
        <a:bodyPr/>
        <a:lstStyle/>
        <a:p>
          <a:r>
            <a:rPr lang="en-US" sz="1400" dirty="0" smtClean="0"/>
            <a:t>News media</a:t>
          </a:r>
        </a:p>
      </dgm:t>
    </dgm:pt>
    <dgm:pt modelId="{BE116850-C5E8-4215-ACE0-542C95DC729A}" type="parTrans" cxnId="{58026DF0-661A-4576-811C-18054ACE9844}">
      <dgm:prSet/>
      <dgm:spPr/>
      <dgm:t>
        <a:bodyPr/>
        <a:lstStyle/>
        <a:p>
          <a:endParaRPr lang="en-US"/>
        </a:p>
      </dgm:t>
    </dgm:pt>
    <dgm:pt modelId="{58C45B37-0321-412A-BEA1-BFC19372D776}" type="sibTrans" cxnId="{58026DF0-661A-4576-811C-18054ACE9844}">
      <dgm:prSet/>
      <dgm:spPr/>
      <dgm:t>
        <a:bodyPr/>
        <a:lstStyle/>
        <a:p>
          <a:endParaRPr lang="en-US"/>
        </a:p>
      </dgm:t>
    </dgm:pt>
    <dgm:pt modelId="{BD9B4492-DA5F-46F2-85E6-CC80641A3DA1}" type="pres">
      <dgm:prSet presAssocID="{11632D64-271E-42AF-A6E0-AC796165B2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2BDAE-311B-4B21-A6B5-8B42E962EB6E}" type="pres">
      <dgm:prSet presAssocID="{EFCF1638-27A5-4E4F-A612-6368A2FF023B}" presName="node" presStyleLbl="node1" presStyleIdx="0" presStyleCnt="7" custScaleX="137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13D97-E1A0-4BFE-9591-7A4FAD5DA0F3}" type="pres">
      <dgm:prSet presAssocID="{EFCF1638-27A5-4E4F-A612-6368A2FF023B}" presName="spNode" presStyleCnt="0"/>
      <dgm:spPr/>
    </dgm:pt>
    <dgm:pt modelId="{2ECEB096-A5F0-46C9-961E-18337FA1B1E5}" type="pres">
      <dgm:prSet presAssocID="{998037E6-EF15-4B19-96EF-0B2B42E4C07B}" presName="sibTrans" presStyleLbl="sibTrans1D1" presStyleIdx="0" presStyleCnt="7"/>
      <dgm:spPr/>
      <dgm:t>
        <a:bodyPr/>
        <a:lstStyle/>
        <a:p>
          <a:endParaRPr lang="en-US"/>
        </a:p>
      </dgm:t>
    </dgm:pt>
    <dgm:pt modelId="{3D3561D5-BAF1-4D43-9336-8AC4FE7156C3}" type="pres">
      <dgm:prSet presAssocID="{5A1A3903-B5EE-4F71-B372-12DC30A15C96}" presName="node" presStyleLbl="node1" presStyleIdx="1" presStyleCnt="7" custScaleX="122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D952C-0306-4330-9FC0-F2AB22498ECB}" type="pres">
      <dgm:prSet presAssocID="{5A1A3903-B5EE-4F71-B372-12DC30A15C96}" presName="spNode" presStyleCnt="0"/>
      <dgm:spPr/>
    </dgm:pt>
    <dgm:pt modelId="{7F9356F2-143D-4149-A701-B6F6EAA89407}" type="pres">
      <dgm:prSet presAssocID="{D7258BC7-9991-499E-B198-28EFF865F6C2}" presName="sibTrans" presStyleLbl="sibTrans1D1" presStyleIdx="1" presStyleCnt="7"/>
      <dgm:spPr/>
      <dgm:t>
        <a:bodyPr/>
        <a:lstStyle/>
        <a:p>
          <a:endParaRPr lang="en-US"/>
        </a:p>
      </dgm:t>
    </dgm:pt>
    <dgm:pt modelId="{A1B362C5-649D-4612-9992-6F375BFD3910}" type="pres">
      <dgm:prSet presAssocID="{135C6CB2-7244-405A-929D-F92B9BD4586D}" presName="node" presStyleLbl="node1" presStyleIdx="2" presStyleCnt="7" custScaleX="118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A8045-CE86-4101-BCB0-9398269EE3C7}" type="pres">
      <dgm:prSet presAssocID="{135C6CB2-7244-405A-929D-F92B9BD4586D}" presName="spNode" presStyleCnt="0"/>
      <dgm:spPr/>
    </dgm:pt>
    <dgm:pt modelId="{0F5F41CD-92A7-48B9-92DD-BCB489C35CEE}" type="pres">
      <dgm:prSet presAssocID="{145352BE-2E33-476C-BCAB-48D42EBBA5D5}" presName="sibTrans" presStyleLbl="sibTrans1D1" presStyleIdx="2" presStyleCnt="7"/>
      <dgm:spPr/>
      <dgm:t>
        <a:bodyPr/>
        <a:lstStyle/>
        <a:p>
          <a:endParaRPr lang="en-US"/>
        </a:p>
      </dgm:t>
    </dgm:pt>
    <dgm:pt modelId="{8109DD2B-E9F9-499C-9608-44763C7BA9EF}" type="pres">
      <dgm:prSet presAssocID="{F5AC1706-CF5A-4EA7-9FD2-D75DD9FA17CD}" presName="node" presStyleLbl="node1" presStyleIdx="3" presStyleCnt="7" custScaleX="12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4D03-C4F0-4701-989A-BB01EA905AF6}" type="pres">
      <dgm:prSet presAssocID="{F5AC1706-CF5A-4EA7-9FD2-D75DD9FA17CD}" presName="spNode" presStyleCnt="0"/>
      <dgm:spPr/>
    </dgm:pt>
    <dgm:pt modelId="{F5156684-117A-4992-986E-31031B39A114}" type="pres">
      <dgm:prSet presAssocID="{C8BC3794-5EA9-4339-AF42-65CE410A5B07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94843A5-0017-4D24-AEFA-967877F76806}" type="pres">
      <dgm:prSet presAssocID="{59B7077E-68F9-4438-9358-17F0A550072E}" presName="node" presStyleLbl="node1" presStyleIdx="4" presStyleCnt="7" custScaleX="128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9C132-E9EC-4F2F-B1BB-D6E1781F75D3}" type="pres">
      <dgm:prSet presAssocID="{59B7077E-68F9-4438-9358-17F0A550072E}" presName="spNode" presStyleCnt="0"/>
      <dgm:spPr/>
    </dgm:pt>
    <dgm:pt modelId="{E06032CE-3049-4150-8F0E-7A7E376C918B}" type="pres">
      <dgm:prSet presAssocID="{587850CA-784A-4DA6-A073-5A7DDE72B42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474A033A-DB12-4A03-AA89-A21B8EC6A2F7}" type="pres">
      <dgm:prSet presAssocID="{33F679BA-C227-40D7-A431-922C10E3F730}" presName="node" presStyleLbl="node1" presStyleIdx="5" presStyleCnt="7" custScaleX="125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C9F73-C8A5-4C94-B93A-0A3CFF5F39BB}" type="pres">
      <dgm:prSet presAssocID="{33F679BA-C227-40D7-A431-922C10E3F730}" presName="spNode" presStyleCnt="0"/>
      <dgm:spPr/>
    </dgm:pt>
    <dgm:pt modelId="{1F16EE9C-C5F1-4774-BBE6-3779E5C1EC4D}" type="pres">
      <dgm:prSet presAssocID="{2B3044F8-273D-4BF2-B026-65AA3A50BFF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96EFA715-9821-4FB4-A962-42F30B2C8ADD}" type="pres">
      <dgm:prSet presAssocID="{71DF9279-8A52-4ADF-93F4-E1A1B254FE07}" presName="node" presStyleLbl="node1" presStyleIdx="6" presStyleCnt="7" custScaleX="12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2AE0D-C19E-4E43-8E2D-439A181BE92D}" type="pres">
      <dgm:prSet presAssocID="{71DF9279-8A52-4ADF-93F4-E1A1B254FE07}" presName="spNode" presStyleCnt="0"/>
      <dgm:spPr/>
    </dgm:pt>
    <dgm:pt modelId="{F8110D37-18EF-4F43-B0DA-130B6F3C1AAB}" type="pres">
      <dgm:prSet presAssocID="{58C45B37-0321-412A-BEA1-BFC19372D776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648B7C62-0F6C-415A-AF6B-9742AFDC620C}" type="presOf" srcId="{59B7077E-68F9-4438-9358-17F0A550072E}" destId="{D94843A5-0017-4D24-AEFA-967877F76806}" srcOrd="0" destOrd="0" presId="urn:microsoft.com/office/officeart/2005/8/layout/cycle6"/>
    <dgm:cxn modelId="{251F73CF-0A8F-40E0-9CEC-EF2A37F15A11}" srcId="{11632D64-271E-42AF-A6E0-AC796165B240}" destId="{5A1A3903-B5EE-4F71-B372-12DC30A15C96}" srcOrd="1" destOrd="0" parTransId="{2903D0B1-F69C-4B59-9977-4EE9577F02D6}" sibTransId="{D7258BC7-9991-499E-B198-28EFF865F6C2}"/>
    <dgm:cxn modelId="{9D770463-C2C3-4CCC-A4D0-D6F41BBDE9D3}" srcId="{11632D64-271E-42AF-A6E0-AC796165B240}" destId="{33F679BA-C227-40D7-A431-922C10E3F730}" srcOrd="5" destOrd="0" parTransId="{7B8BD2DB-EC3E-480B-AF61-3EEA25222528}" sibTransId="{2B3044F8-273D-4BF2-B026-65AA3A50BFF4}"/>
    <dgm:cxn modelId="{34D2BE33-FE95-4D3C-BEEC-B6B531A10AB7}" type="presOf" srcId="{EFCF1638-27A5-4E4F-A612-6368A2FF023B}" destId="{58C2BDAE-311B-4B21-A6B5-8B42E962EB6E}" srcOrd="0" destOrd="0" presId="urn:microsoft.com/office/officeart/2005/8/layout/cycle6"/>
    <dgm:cxn modelId="{831312B1-B6C8-4732-883B-A3B0D528C25E}" type="presOf" srcId="{C8BC3794-5EA9-4339-AF42-65CE410A5B07}" destId="{F5156684-117A-4992-986E-31031B39A114}" srcOrd="0" destOrd="0" presId="urn:microsoft.com/office/officeart/2005/8/layout/cycle6"/>
    <dgm:cxn modelId="{5203050A-5642-479F-967F-6D896FC1C770}" type="presOf" srcId="{135C6CB2-7244-405A-929D-F92B9BD4586D}" destId="{A1B362C5-649D-4612-9992-6F375BFD3910}" srcOrd="0" destOrd="0" presId="urn:microsoft.com/office/officeart/2005/8/layout/cycle6"/>
    <dgm:cxn modelId="{858864A5-0BBE-479F-8016-8E4CCB31AF0F}" srcId="{11632D64-271E-42AF-A6E0-AC796165B240}" destId="{EFCF1638-27A5-4E4F-A612-6368A2FF023B}" srcOrd="0" destOrd="0" parTransId="{194E575F-A10D-4D14-9DC5-DD8FA030B25B}" sibTransId="{998037E6-EF15-4B19-96EF-0B2B42E4C07B}"/>
    <dgm:cxn modelId="{9358561F-3F9A-47A0-B877-86E0782695B5}" type="presOf" srcId="{33F679BA-C227-40D7-A431-922C10E3F730}" destId="{474A033A-DB12-4A03-AA89-A21B8EC6A2F7}" srcOrd="0" destOrd="0" presId="urn:microsoft.com/office/officeart/2005/8/layout/cycle6"/>
    <dgm:cxn modelId="{AE89FD9B-19C1-41F2-BB45-51A0B0082088}" type="presOf" srcId="{145352BE-2E33-476C-BCAB-48D42EBBA5D5}" destId="{0F5F41CD-92A7-48B9-92DD-BCB489C35CEE}" srcOrd="0" destOrd="0" presId="urn:microsoft.com/office/officeart/2005/8/layout/cycle6"/>
    <dgm:cxn modelId="{8CB5C39E-0D2A-4572-BF47-7C1DE6EA2C1F}" srcId="{11632D64-271E-42AF-A6E0-AC796165B240}" destId="{135C6CB2-7244-405A-929D-F92B9BD4586D}" srcOrd="2" destOrd="0" parTransId="{30928880-BC01-44BD-97A7-2575CF6EE613}" sibTransId="{145352BE-2E33-476C-BCAB-48D42EBBA5D5}"/>
    <dgm:cxn modelId="{58026DF0-661A-4576-811C-18054ACE9844}" srcId="{11632D64-271E-42AF-A6E0-AC796165B240}" destId="{71DF9279-8A52-4ADF-93F4-E1A1B254FE07}" srcOrd="6" destOrd="0" parTransId="{BE116850-C5E8-4215-ACE0-542C95DC729A}" sibTransId="{58C45B37-0321-412A-BEA1-BFC19372D776}"/>
    <dgm:cxn modelId="{6AB5D437-9CEA-4387-A2AB-0FDC516D3E17}" srcId="{11632D64-271E-42AF-A6E0-AC796165B240}" destId="{F5AC1706-CF5A-4EA7-9FD2-D75DD9FA17CD}" srcOrd="3" destOrd="0" parTransId="{0DE05286-0138-4963-A487-B22577EAC580}" sibTransId="{C8BC3794-5EA9-4339-AF42-65CE410A5B07}"/>
    <dgm:cxn modelId="{1208AD75-B833-459D-AF28-21D60AA9EBC6}" type="presOf" srcId="{71DF9279-8A52-4ADF-93F4-E1A1B254FE07}" destId="{96EFA715-9821-4FB4-A962-42F30B2C8ADD}" srcOrd="0" destOrd="0" presId="urn:microsoft.com/office/officeart/2005/8/layout/cycle6"/>
    <dgm:cxn modelId="{5A7DB8E7-2DFF-48DF-9163-596C71585411}" type="presOf" srcId="{58C45B37-0321-412A-BEA1-BFC19372D776}" destId="{F8110D37-18EF-4F43-B0DA-130B6F3C1AAB}" srcOrd="0" destOrd="0" presId="urn:microsoft.com/office/officeart/2005/8/layout/cycle6"/>
    <dgm:cxn modelId="{AF99A055-FF3C-48E1-A522-8602EB9E876C}" srcId="{11632D64-271E-42AF-A6E0-AC796165B240}" destId="{59B7077E-68F9-4438-9358-17F0A550072E}" srcOrd="4" destOrd="0" parTransId="{D14A69D0-9D44-4BF1-BFC7-242325E95DCD}" sibTransId="{587850CA-784A-4DA6-A073-5A7DDE72B422}"/>
    <dgm:cxn modelId="{553A8480-34F8-41B5-B507-FBAD45E6BB2F}" type="presOf" srcId="{5A1A3903-B5EE-4F71-B372-12DC30A15C96}" destId="{3D3561D5-BAF1-4D43-9336-8AC4FE7156C3}" srcOrd="0" destOrd="0" presId="urn:microsoft.com/office/officeart/2005/8/layout/cycle6"/>
    <dgm:cxn modelId="{C422DD5D-57A4-4F4F-ACD0-815592956F38}" type="presOf" srcId="{2B3044F8-273D-4BF2-B026-65AA3A50BFF4}" destId="{1F16EE9C-C5F1-4774-BBE6-3779E5C1EC4D}" srcOrd="0" destOrd="0" presId="urn:microsoft.com/office/officeart/2005/8/layout/cycle6"/>
    <dgm:cxn modelId="{B46F79C0-063E-46CB-BC7A-656B0C4807D1}" type="presOf" srcId="{11632D64-271E-42AF-A6E0-AC796165B240}" destId="{BD9B4492-DA5F-46F2-85E6-CC80641A3DA1}" srcOrd="0" destOrd="0" presId="urn:microsoft.com/office/officeart/2005/8/layout/cycle6"/>
    <dgm:cxn modelId="{F93AE31E-8015-49FC-BAD1-C8C0B0D89E15}" type="presOf" srcId="{D7258BC7-9991-499E-B198-28EFF865F6C2}" destId="{7F9356F2-143D-4149-A701-B6F6EAA89407}" srcOrd="0" destOrd="0" presId="urn:microsoft.com/office/officeart/2005/8/layout/cycle6"/>
    <dgm:cxn modelId="{80DB4012-2D2F-49FD-95A8-B2B9E89A96AC}" type="presOf" srcId="{587850CA-784A-4DA6-A073-5A7DDE72B422}" destId="{E06032CE-3049-4150-8F0E-7A7E376C918B}" srcOrd="0" destOrd="0" presId="urn:microsoft.com/office/officeart/2005/8/layout/cycle6"/>
    <dgm:cxn modelId="{5340BB06-9249-4978-8862-54856177858E}" type="presOf" srcId="{998037E6-EF15-4B19-96EF-0B2B42E4C07B}" destId="{2ECEB096-A5F0-46C9-961E-18337FA1B1E5}" srcOrd="0" destOrd="0" presId="urn:microsoft.com/office/officeart/2005/8/layout/cycle6"/>
    <dgm:cxn modelId="{FA125F65-702B-42C0-85D0-A3A14AD6BBE7}" type="presOf" srcId="{F5AC1706-CF5A-4EA7-9FD2-D75DD9FA17CD}" destId="{8109DD2B-E9F9-499C-9608-44763C7BA9EF}" srcOrd="0" destOrd="0" presId="urn:microsoft.com/office/officeart/2005/8/layout/cycle6"/>
    <dgm:cxn modelId="{74E3DB52-3180-4742-9CE4-686FFED16A7E}" type="presParOf" srcId="{BD9B4492-DA5F-46F2-85E6-CC80641A3DA1}" destId="{58C2BDAE-311B-4B21-A6B5-8B42E962EB6E}" srcOrd="0" destOrd="0" presId="urn:microsoft.com/office/officeart/2005/8/layout/cycle6"/>
    <dgm:cxn modelId="{23B14778-0F3A-4197-91C2-2FA186D69051}" type="presParOf" srcId="{BD9B4492-DA5F-46F2-85E6-CC80641A3DA1}" destId="{7B813D97-E1A0-4BFE-9591-7A4FAD5DA0F3}" srcOrd="1" destOrd="0" presId="urn:microsoft.com/office/officeart/2005/8/layout/cycle6"/>
    <dgm:cxn modelId="{6670DA16-EC6B-4F39-B39D-26E7BCA0498B}" type="presParOf" srcId="{BD9B4492-DA5F-46F2-85E6-CC80641A3DA1}" destId="{2ECEB096-A5F0-46C9-961E-18337FA1B1E5}" srcOrd="2" destOrd="0" presId="urn:microsoft.com/office/officeart/2005/8/layout/cycle6"/>
    <dgm:cxn modelId="{4888D198-6FCD-4EFC-BBD1-3B78BD811C05}" type="presParOf" srcId="{BD9B4492-DA5F-46F2-85E6-CC80641A3DA1}" destId="{3D3561D5-BAF1-4D43-9336-8AC4FE7156C3}" srcOrd="3" destOrd="0" presId="urn:microsoft.com/office/officeart/2005/8/layout/cycle6"/>
    <dgm:cxn modelId="{92D6BCD7-A155-484E-9397-7B685EC12EAD}" type="presParOf" srcId="{BD9B4492-DA5F-46F2-85E6-CC80641A3DA1}" destId="{F2BD952C-0306-4330-9FC0-F2AB22498ECB}" srcOrd="4" destOrd="0" presId="urn:microsoft.com/office/officeart/2005/8/layout/cycle6"/>
    <dgm:cxn modelId="{2F312782-8145-4621-B816-605893ADA772}" type="presParOf" srcId="{BD9B4492-DA5F-46F2-85E6-CC80641A3DA1}" destId="{7F9356F2-143D-4149-A701-B6F6EAA89407}" srcOrd="5" destOrd="0" presId="urn:microsoft.com/office/officeart/2005/8/layout/cycle6"/>
    <dgm:cxn modelId="{37577D94-4147-4403-A381-5A6474935928}" type="presParOf" srcId="{BD9B4492-DA5F-46F2-85E6-CC80641A3DA1}" destId="{A1B362C5-649D-4612-9992-6F375BFD3910}" srcOrd="6" destOrd="0" presId="urn:microsoft.com/office/officeart/2005/8/layout/cycle6"/>
    <dgm:cxn modelId="{7062721E-72DE-40E2-9B2D-8A377C38A64A}" type="presParOf" srcId="{BD9B4492-DA5F-46F2-85E6-CC80641A3DA1}" destId="{892A8045-CE86-4101-BCB0-9398269EE3C7}" srcOrd="7" destOrd="0" presId="urn:microsoft.com/office/officeart/2005/8/layout/cycle6"/>
    <dgm:cxn modelId="{BAC0A9C4-D2BB-45B3-BF34-045842987C13}" type="presParOf" srcId="{BD9B4492-DA5F-46F2-85E6-CC80641A3DA1}" destId="{0F5F41CD-92A7-48B9-92DD-BCB489C35CEE}" srcOrd="8" destOrd="0" presId="urn:microsoft.com/office/officeart/2005/8/layout/cycle6"/>
    <dgm:cxn modelId="{87DE10A5-D31C-469A-9953-0B4E023932B3}" type="presParOf" srcId="{BD9B4492-DA5F-46F2-85E6-CC80641A3DA1}" destId="{8109DD2B-E9F9-499C-9608-44763C7BA9EF}" srcOrd="9" destOrd="0" presId="urn:microsoft.com/office/officeart/2005/8/layout/cycle6"/>
    <dgm:cxn modelId="{28252E70-458A-456B-A2ED-B30E560CC9F0}" type="presParOf" srcId="{BD9B4492-DA5F-46F2-85E6-CC80641A3DA1}" destId="{A9E94D03-C4F0-4701-989A-BB01EA905AF6}" srcOrd="10" destOrd="0" presId="urn:microsoft.com/office/officeart/2005/8/layout/cycle6"/>
    <dgm:cxn modelId="{A7F86397-35DD-4B7F-AA95-8A95112248CA}" type="presParOf" srcId="{BD9B4492-DA5F-46F2-85E6-CC80641A3DA1}" destId="{F5156684-117A-4992-986E-31031B39A114}" srcOrd="11" destOrd="0" presId="urn:microsoft.com/office/officeart/2005/8/layout/cycle6"/>
    <dgm:cxn modelId="{8499B36D-9AED-4563-AB13-6BD42FEE57D5}" type="presParOf" srcId="{BD9B4492-DA5F-46F2-85E6-CC80641A3DA1}" destId="{D94843A5-0017-4D24-AEFA-967877F76806}" srcOrd="12" destOrd="0" presId="urn:microsoft.com/office/officeart/2005/8/layout/cycle6"/>
    <dgm:cxn modelId="{99521C2D-1DD8-4E04-89A1-498791CC1E33}" type="presParOf" srcId="{BD9B4492-DA5F-46F2-85E6-CC80641A3DA1}" destId="{2769C132-E9EC-4F2F-B1BB-D6E1781F75D3}" srcOrd="13" destOrd="0" presId="urn:microsoft.com/office/officeart/2005/8/layout/cycle6"/>
    <dgm:cxn modelId="{31A3522C-AB37-4CC8-BD57-6E019883B0B1}" type="presParOf" srcId="{BD9B4492-DA5F-46F2-85E6-CC80641A3DA1}" destId="{E06032CE-3049-4150-8F0E-7A7E376C918B}" srcOrd="14" destOrd="0" presId="urn:microsoft.com/office/officeart/2005/8/layout/cycle6"/>
    <dgm:cxn modelId="{7CB83FB3-BA9C-457F-85B8-FBF37183B290}" type="presParOf" srcId="{BD9B4492-DA5F-46F2-85E6-CC80641A3DA1}" destId="{474A033A-DB12-4A03-AA89-A21B8EC6A2F7}" srcOrd="15" destOrd="0" presId="urn:microsoft.com/office/officeart/2005/8/layout/cycle6"/>
    <dgm:cxn modelId="{A7456143-F59F-4093-8579-9D88399CA111}" type="presParOf" srcId="{BD9B4492-DA5F-46F2-85E6-CC80641A3DA1}" destId="{573C9F73-C8A5-4C94-B93A-0A3CFF5F39BB}" srcOrd="16" destOrd="0" presId="urn:microsoft.com/office/officeart/2005/8/layout/cycle6"/>
    <dgm:cxn modelId="{FCD3A9A7-4C6B-497F-8CC8-752BA39BF5F1}" type="presParOf" srcId="{BD9B4492-DA5F-46F2-85E6-CC80641A3DA1}" destId="{1F16EE9C-C5F1-4774-BBE6-3779E5C1EC4D}" srcOrd="17" destOrd="0" presId="urn:microsoft.com/office/officeart/2005/8/layout/cycle6"/>
    <dgm:cxn modelId="{CF2DB3E7-182B-4D6F-AB42-BC66FB72E971}" type="presParOf" srcId="{BD9B4492-DA5F-46F2-85E6-CC80641A3DA1}" destId="{96EFA715-9821-4FB4-A962-42F30B2C8ADD}" srcOrd="18" destOrd="0" presId="urn:microsoft.com/office/officeart/2005/8/layout/cycle6"/>
    <dgm:cxn modelId="{34E1F912-44E1-441B-B79B-EE534865F4F5}" type="presParOf" srcId="{BD9B4492-DA5F-46F2-85E6-CC80641A3DA1}" destId="{33A2AE0D-C19E-4E43-8E2D-439A181BE92D}" srcOrd="19" destOrd="0" presId="urn:microsoft.com/office/officeart/2005/8/layout/cycle6"/>
    <dgm:cxn modelId="{8B3F7F5E-836C-4A68-B088-55F16C2EB222}" type="presParOf" srcId="{BD9B4492-DA5F-46F2-85E6-CC80641A3DA1}" destId="{F8110D37-18EF-4F43-B0DA-130B6F3C1AA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9DB5F-7FE6-43F4-A1C9-EA1702FA88D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DC8407-1206-48BC-99B9-12E514171B7D}">
      <dgm:prSet phldrT="[Text]"/>
      <dgm:spPr/>
      <dgm:t>
        <a:bodyPr/>
        <a:lstStyle/>
        <a:p>
          <a:r>
            <a:rPr lang="en-US" dirty="0" smtClean="0"/>
            <a:t>Introductory Section</a:t>
          </a:r>
          <a:endParaRPr lang="en-US" dirty="0"/>
        </a:p>
      </dgm:t>
    </dgm:pt>
    <dgm:pt modelId="{76BD4C40-3A08-4C1E-9422-592D88AF18D4}" type="parTrans" cxnId="{4EC1F26A-9DD2-4448-8BCC-07DF16875624}">
      <dgm:prSet/>
      <dgm:spPr/>
      <dgm:t>
        <a:bodyPr/>
        <a:lstStyle/>
        <a:p>
          <a:endParaRPr lang="en-US"/>
        </a:p>
      </dgm:t>
    </dgm:pt>
    <dgm:pt modelId="{A480C0E9-2B9B-445F-ACFA-DF9A7A32F211}" type="sibTrans" cxnId="{4EC1F26A-9DD2-4448-8BCC-07DF16875624}">
      <dgm:prSet/>
      <dgm:spPr/>
      <dgm:t>
        <a:bodyPr/>
        <a:lstStyle/>
        <a:p>
          <a:endParaRPr lang="en-US" dirty="0"/>
        </a:p>
      </dgm:t>
    </dgm:pt>
    <dgm:pt modelId="{75619FB2-60B3-4DCE-89F8-EA5D791FA528}">
      <dgm:prSet phldrT="[Text]"/>
      <dgm:spPr/>
      <dgm:t>
        <a:bodyPr/>
        <a:lstStyle/>
        <a:p>
          <a:r>
            <a:rPr lang="en-US" dirty="0" smtClean="0"/>
            <a:t>Financial Section</a:t>
          </a:r>
          <a:endParaRPr lang="en-US" dirty="0"/>
        </a:p>
      </dgm:t>
    </dgm:pt>
    <dgm:pt modelId="{41E1C522-848A-4283-8F43-0DE387AA9485}" type="parTrans" cxnId="{1691DBF1-36F2-4734-9407-481BCECDC7E9}">
      <dgm:prSet/>
      <dgm:spPr/>
      <dgm:t>
        <a:bodyPr/>
        <a:lstStyle/>
        <a:p>
          <a:endParaRPr lang="en-US"/>
        </a:p>
      </dgm:t>
    </dgm:pt>
    <dgm:pt modelId="{C1531A85-F11A-4554-B0E9-5B670E1CC85C}" type="sibTrans" cxnId="{1691DBF1-36F2-4734-9407-481BCECDC7E9}">
      <dgm:prSet/>
      <dgm:spPr/>
      <dgm:t>
        <a:bodyPr/>
        <a:lstStyle/>
        <a:p>
          <a:endParaRPr lang="en-US" dirty="0"/>
        </a:p>
      </dgm:t>
    </dgm:pt>
    <dgm:pt modelId="{E696C5D4-C7E6-4685-BE66-8D3C99288400}">
      <dgm:prSet phldrT="[Text]"/>
      <dgm:spPr/>
      <dgm:t>
        <a:bodyPr/>
        <a:lstStyle/>
        <a:p>
          <a:r>
            <a:rPr lang="en-US" dirty="0" smtClean="0"/>
            <a:t>Statistical Section</a:t>
          </a:r>
          <a:endParaRPr lang="en-US" dirty="0"/>
        </a:p>
      </dgm:t>
    </dgm:pt>
    <dgm:pt modelId="{CFCD7153-FA2A-4AF2-8BA7-2BCC596AE860}" type="parTrans" cxnId="{33356B5F-2BCB-47C9-82FE-70FAB9AE3E75}">
      <dgm:prSet/>
      <dgm:spPr/>
      <dgm:t>
        <a:bodyPr/>
        <a:lstStyle/>
        <a:p>
          <a:endParaRPr lang="en-US"/>
        </a:p>
      </dgm:t>
    </dgm:pt>
    <dgm:pt modelId="{BA5EF47E-DB10-4870-AD69-5EB0FA48EBDF}" type="sibTrans" cxnId="{33356B5F-2BCB-47C9-82FE-70FAB9AE3E75}">
      <dgm:prSet/>
      <dgm:spPr/>
      <dgm:t>
        <a:bodyPr/>
        <a:lstStyle/>
        <a:p>
          <a:endParaRPr lang="en-US"/>
        </a:p>
      </dgm:t>
    </dgm:pt>
    <dgm:pt modelId="{ACC23F33-188A-4A60-A0D2-DAF833A7201F}" type="pres">
      <dgm:prSet presAssocID="{6BB9DB5F-7FE6-43F4-A1C9-EA1702FA88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8A4C9B-6CB3-4404-BEE6-FE77AFAAB9B5}" type="pres">
      <dgm:prSet presAssocID="{6BB9DB5F-7FE6-43F4-A1C9-EA1702FA88DA}" presName="dummyMaxCanvas" presStyleCnt="0">
        <dgm:presLayoutVars/>
      </dgm:prSet>
      <dgm:spPr/>
    </dgm:pt>
    <dgm:pt modelId="{CB5AC579-022F-4B17-B79F-2361A0413153}" type="pres">
      <dgm:prSet presAssocID="{6BB9DB5F-7FE6-43F4-A1C9-EA1702FA88D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88F1-5AEB-45A9-8219-2E2377E18EAF}" type="pres">
      <dgm:prSet presAssocID="{6BB9DB5F-7FE6-43F4-A1C9-EA1702FA88D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2F4D-DC03-424C-AAB5-6847998A3A3A}" type="pres">
      <dgm:prSet presAssocID="{6BB9DB5F-7FE6-43F4-A1C9-EA1702FA88D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6A866-91F9-480D-9078-01CA097B2478}" type="pres">
      <dgm:prSet presAssocID="{6BB9DB5F-7FE6-43F4-A1C9-EA1702FA88D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40146-3417-470D-9CAC-2AF4DDA05F95}" type="pres">
      <dgm:prSet presAssocID="{6BB9DB5F-7FE6-43F4-A1C9-EA1702FA88D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1B92A-D2E7-4D96-A822-636EB17CDAE2}" type="pres">
      <dgm:prSet presAssocID="{6BB9DB5F-7FE6-43F4-A1C9-EA1702FA88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5AFCC-714B-400E-B453-2EB98CA1F274}" type="pres">
      <dgm:prSet presAssocID="{6BB9DB5F-7FE6-43F4-A1C9-EA1702FA88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40A6A-8AEF-4F10-9432-8A0CA3F0003A}" type="pres">
      <dgm:prSet presAssocID="{6BB9DB5F-7FE6-43F4-A1C9-EA1702FA88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377AB-A27A-4743-8FCC-156603D431B4}" type="presOf" srcId="{75619FB2-60B3-4DCE-89F8-EA5D791FA528}" destId="{A855AFCC-714B-400E-B453-2EB98CA1F274}" srcOrd="1" destOrd="0" presId="urn:microsoft.com/office/officeart/2005/8/layout/vProcess5"/>
    <dgm:cxn modelId="{76FFD18B-8A55-49C5-B4CF-2BE0D3D66464}" type="presOf" srcId="{6BB9DB5F-7FE6-43F4-A1C9-EA1702FA88DA}" destId="{ACC23F33-188A-4A60-A0D2-DAF833A7201F}" srcOrd="0" destOrd="0" presId="urn:microsoft.com/office/officeart/2005/8/layout/vProcess5"/>
    <dgm:cxn modelId="{46A53C20-10C6-4207-927A-F70E3EDD0C9D}" type="presOf" srcId="{AFDC8407-1206-48BC-99B9-12E514171B7D}" destId="{D9F1B92A-D2E7-4D96-A822-636EB17CDAE2}" srcOrd="1" destOrd="0" presId="urn:microsoft.com/office/officeart/2005/8/layout/vProcess5"/>
    <dgm:cxn modelId="{9A394C89-D66A-44B9-8E0E-AEB3854F8B19}" type="presOf" srcId="{75619FB2-60B3-4DCE-89F8-EA5D791FA528}" destId="{2EE988F1-5AEB-45A9-8219-2E2377E18EAF}" srcOrd="0" destOrd="0" presId="urn:microsoft.com/office/officeart/2005/8/layout/vProcess5"/>
    <dgm:cxn modelId="{10ECB3CC-6280-43BC-8628-C4CAB008576C}" type="presOf" srcId="{C1531A85-F11A-4554-B0E9-5B670E1CC85C}" destId="{93A40146-3417-470D-9CAC-2AF4DDA05F95}" srcOrd="0" destOrd="0" presId="urn:microsoft.com/office/officeart/2005/8/layout/vProcess5"/>
    <dgm:cxn modelId="{5FDEAE9C-1B53-4E6B-98E4-44BE789F99B2}" type="presOf" srcId="{AFDC8407-1206-48BC-99B9-12E514171B7D}" destId="{CB5AC579-022F-4B17-B79F-2361A0413153}" srcOrd="0" destOrd="0" presId="urn:microsoft.com/office/officeart/2005/8/layout/vProcess5"/>
    <dgm:cxn modelId="{1A224D51-5C82-484F-8346-89CE3B954BF5}" type="presOf" srcId="{A480C0E9-2B9B-445F-ACFA-DF9A7A32F211}" destId="{80D6A866-91F9-480D-9078-01CA097B2478}" srcOrd="0" destOrd="0" presId="urn:microsoft.com/office/officeart/2005/8/layout/vProcess5"/>
    <dgm:cxn modelId="{4EC1F26A-9DD2-4448-8BCC-07DF16875624}" srcId="{6BB9DB5F-7FE6-43F4-A1C9-EA1702FA88DA}" destId="{AFDC8407-1206-48BC-99B9-12E514171B7D}" srcOrd="0" destOrd="0" parTransId="{76BD4C40-3A08-4C1E-9422-592D88AF18D4}" sibTransId="{A480C0E9-2B9B-445F-ACFA-DF9A7A32F211}"/>
    <dgm:cxn modelId="{33356B5F-2BCB-47C9-82FE-70FAB9AE3E75}" srcId="{6BB9DB5F-7FE6-43F4-A1C9-EA1702FA88DA}" destId="{E696C5D4-C7E6-4685-BE66-8D3C99288400}" srcOrd="2" destOrd="0" parTransId="{CFCD7153-FA2A-4AF2-8BA7-2BCC596AE860}" sibTransId="{BA5EF47E-DB10-4870-AD69-5EB0FA48EBDF}"/>
    <dgm:cxn modelId="{1691DBF1-36F2-4734-9407-481BCECDC7E9}" srcId="{6BB9DB5F-7FE6-43F4-A1C9-EA1702FA88DA}" destId="{75619FB2-60B3-4DCE-89F8-EA5D791FA528}" srcOrd="1" destOrd="0" parTransId="{41E1C522-848A-4283-8F43-0DE387AA9485}" sibTransId="{C1531A85-F11A-4554-B0E9-5B670E1CC85C}"/>
    <dgm:cxn modelId="{F2AD2065-D9C0-40FE-A568-60518F9A254A}" type="presOf" srcId="{E696C5D4-C7E6-4685-BE66-8D3C99288400}" destId="{B2EA2F4D-DC03-424C-AAB5-6847998A3A3A}" srcOrd="0" destOrd="0" presId="urn:microsoft.com/office/officeart/2005/8/layout/vProcess5"/>
    <dgm:cxn modelId="{6172A125-9AB6-4190-B9BF-75944DE30571}" type="presOf" srcId="{E696C5D4-C7E6-4685-BE66-8D3C99288400}" destId="{A4A40A6A-8AEF-4F10-9432-8A0CA3F0003A}" srcOrd="1" destOrd="0" presId="urn:microsoft.com/office/officeart/2005/8/layout/vProcess5"/>
    <dgm:cxn modelId="{C517E4C7-F65C-4BF1-8507-4CCBBA4ED0F1}" type="presParOf" srcId="{ACC23F33-188A-4A60-A0D2-DAF833A7201F}" destId="{D48A4C9B-6CB3-4404-BEE6-FE77AFAAB9B5}" srcOrd="0" destOrd="0" presId="urn:microsoft.com/office/officeart/2005/8/layout/vProcess5"/>
    <dgm:cxn modelId="{27B687C0-30CA-4DD3-8ED7-2A4D3AE0AEA4}" type="presParOf" srcId="{ACC23F33-188A-4A60-A0D2-DAF833A7201F}" destId="{CB5AC579-022F-4B17-B79F-2361A0413153}" srcOrd="1" destOrd="0" presId="urn:microsoft.com/office/officeart/2005/8/layout/vProcess5"/>
    <dgm:cxn modelId="{A4DB42D5-506A-47FB-9C92-6A228005F905}" type="presParOf" srcId="{ACC23F33-188A-4A60-A0D2-DAF833A7201F}" destId="{2EE988F1-5AEB-45A9-8219-2E2377E18EAF}" srcOrd="2" destOrd="0" presId="urn:microsoft.com/office/officeart/2005/8/layout/vProcess5"/>
    <dgm:cxn modelId="{38B4E7CE-71AB-41C6-89EB-A791610C1AFA}" type="presParOf" srcId="{ACC23F33-188A-4A60-A0D2-DAF833A7201F}" destId="{B2EA2F4D-DC03-424C-AAB5-6847998A3A3A}" srcOrd="3" destOrd="0" presId="urn:microsoft.com/office/officeart/2005/8/layout/vProcess5"/>
    <dgm:cxn modelId="{9EC4120A-B102-4AE9-8C3F-708028679D6D}" type="presParOf" srcId="{ACC23F33-188A-4A60-A0D2-DAF833A7201F}" destId="{80D6A866-91F9-480D-9078-01CA097B2478}" srcOrd="4" destOrd="0" presId="urn:microsoft.com/office/officeart/2005/8/layout/vProcess5"/>
    <dgm:cxn modelId="{E6D96DC7-8F00-43FE-8E01-C453BCA9F0BF}" type="presParOf" srcId="{ACC23F33-188A-4A60-A0D2-DAF833A7201F}" destId="{93A40146-3417-470D-9CAC-2AF4DDA05F95}" srcOrd="5" destOrd="0" presId="urn:microsoft.com/office/officeart/2005/8/layout/vProcess5"/>
    <dgm:cxn modelId="{C3D10564-36CC-4B3E-B103-CBC5546EC302}" type="presParOf" srcId="{ACC23F33-188A-4A60-A0D2-DAF833A7201F}" destId="{D9F1B92A-D2E7-4D96-A822-636EB17CDAE2}" srcOrd="6" destOrd="0" presId="urn:microsoft.com/office/officeart/2005/8/layout/vProcess5"/>
    <dgm:cxn modelId="{ACC897C0-E809-43B2-B8F9-E1460087FBD6}" type="presParOf" srcId="{ACC23F33-188A-4A60-A0D2-DAF833A7201F}" destId="{A855AFCC-714B-400E-B453-2EB98CA1F274}" srcOrd="7" destOrd="0" presId="urn:microsoft.com/office/officeart/2005/8/layout/vProcess5"/>
    <dgm:cxn modelId="{7EB76F72-D30C-4ED4-9AEF-3E67591566A6}" type="presParOf" srcId="{ACC23F33-188A-4A60-A0D2-DAF833A7201F}" destId="{A4A40A6A-8AEF-4F10-9432-8A0CA3F000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B223B0-6D10-498F-899E-6AFE0066D46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93E021A-3E6A-4C10-88EB-FAC62AC40220}">
      <dgm:prSet phldrT="[Text]"/>
      <dgm:spPr/>
      <dgm:t>
        <a:bodyPr/>
        <a:lstStyle/>
        <a:p>
          <a:r>
            <a:rPr lang="en-US" dirty="0" smtClean="0"/>
            <a:t>Focus is on showing the trend in fund balances and net position categories</a:t>
          </a:r>
          <a:endParaRPr lang="en-US" dirty="0"/>
        </a:p>
      </dgm:t>
    </dgm:pt>
    <dgm:pt modelId="{68308626-D6F2-4BC4-9358-C383743B5C8C}" type="parTrans" cxnId="{AB69FA7C-7405-4F15-ADBD-70A3929A14FC}">
      <dgm:prSet/>
      <dgm:spPr/>
      <dgm:t>
        <a:bodyPr/>
        <a:lstStyle/>
        <a:p>
          <a:endParaRPr lang="en-US"/>
        </a:p>
      </dgm:t>
    </dgm:pt>
    <dgm:pt modelId="{64DF2549-B282-455F-99F9-6156BB962A8E}" type="sibTrans" cxnId="{AB69FA7C-7405-4F15-ADBD-70A3929A14FC}">
      <dgm:prSet/>
      <dgm:spPr/>
      <dgm:t>
        <a:bodyPr/>
        <a:lstStyle/>
        <a:p>
          <a:endParaRPr lang="en-US"/>
        </a:p>
      </dgm:t>
    </dgm:pt>
    <dgm:pt modelId="{CCCC9887-BC36-40BA-8017-2FD3F3EF24D7}">
      <dgm:prSet phldrT="[Text]"/>
      <dgm:spPr/>
      <dgm:t>
        <a:bodyPr/>
        <a:lstStyle/>
        <a:p>
          <a:r>
            <a:rPr lang="en-US" dirty="0" smtClean="0"/>
            <a:t>Prepared at both the fund level and government-wide level</a:t>
          </a:r>
          <a:endParaRPr lang="en-US" dirty="0"/>
        </a:p>
      </dgm:t>
    </dgm:pt>
    <dgm:pt modelId="{8C67A0CF-9B66-49BF-B307-E7716D0E9E9B}" type="parTrans" cxnId="{3D9277A6-00F0-41D4-B931-7BBC884504AE}">
      <dgm:prSet/>
      <dgm:spPr/>
      <dgm:t>
        <a:bodyPr/>
        <a:lstStyle/>
        <a:p>
          <a:endParaRPr lang="en-US"/>
        </a:p>
      </dgm:t>
    </dgm:pt>
    <dgm:pt modelId="{E19BD348-8412-4E95-956D-F8C2CAE88801}" type="sibTrans" cxnId="{3D9277A6-00F0-41D4-B931-7BBC884504AE}">
      <dgm:prSet/>
      <dgm:spPr/>
      <dgm:t>
        <a:bodyPr/>
        <a:lstStyle/>
        <a:p>
          <a:endParaRPr lang="en-US"/>
        </a:p>
      </dgm:t>
    </dgm:pt>
    <dgm:pt modelId="{5DF2F947-9A60-4613-BD4E-670E7B6AE463}">
      <dgm:prSet phldrT="[Text]"/>
      <dgm:spPr/>
      <dgm:t>
        <a:bodyPr/>
        <a:lstStyle/>
        <a:p>
          <a:r>
            <a:rPr lang="en-US" dirty="0" smtClean="0"/>
            <a:t>Shows how a government’s financial position has changed over time</a:t>
          </a:r>
          <a:endParaRPr lang="en-US" dirty="0"/>
        </a:p>
      </dgm:t>
    </dgm:pt>
    <dgm:pt modelId="{8337D3BE-5A06-4D4B-BA8C-838737AE9477}" type="parTrans" cxnId="{1AAA90B4-A544-47A9-83C4-8141D5432BC4}">
      <dgm:prSet/>
      <dgm:spPr/>
      <dgm:t>
        <a:bodyPr/>
        <a:lstStyle/>
        <a:p>
          <a:endParaRPr lang="en-US"/>
        </a:p>
      </dgm:t>
    </dgm:pt>
    <dgm:pt modelId="{512BECCB-E127-4FEB-958A-37478A8BFB2E}" type="sibTrans" cxnId="{1AAA90B4-A544-47A9-83C4-8141D5432BC4}">
      <dgm:prSet/>
      <dgm:spPr/>
      <dgm:t>
        <a:bodyPr/>
        <a:lstStyle/>
        <a:p>
          <a:endParaRPr lang="en-US"/>
        </a:p>
      </dgm:t>
    </dgm:pt>
    <dgm:pt modelId="{CACC54DA-54B3-442B-B48A-67EB981A697C}" type="pres">
      <dgm:prSet presAssocID="{7EB223B0-6D10-498F-899E-6AFE0066D46C}" presName="compositeShape" presStyleCnt="0">
        <dgm:presLayoutVars>
          <dgm:dir/>
          <dgm:resizeHandles/>
        </dgm:presLayoutVars>
      </dgm:prSet>
      <dgm:spPr/>
    </dgm:pt>
    <dgm:pt modelId="{737D866D-2200-41C7-B04D-21A503559712}" type="pres">
      <dgm:prSet presAssocID="{7EB223B0-6D10-498F-899E-6AFE0066D46C}" presName="pyramid" presStyleLbl="node1" presStyleIdx="0" presStyleCnt="1" custScaleY="95428" custLinFactNeighborX="472" custLinFactNeighborY="-2927"/>
      <dgm:spPr/>
    </dgm:pt>
    <dgm:pt modelId="{E955FDD4-1C62-4D0B-9B66-29B91F86DC78}" type="pres">
      <dgm:prSet presAssocID="{7EB223B0-6D10-498F-899E-6AFE0066D46C}" presName="theList" presStyleCnt="0"/>
      <dgm:spPr/>
    </dgm:pt>
    <dgm:pt modelId="{501E3053-281E-4DD9-8630-D4EF16E1DFA2}" type="pres">
      <dgm:prSet presAssocID="{5DF2F947-9A60-4613-BD4E-670E7B6AE46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AB74E-A200-4793-913D-F59FD4F0458D}" type="pres">
      <dgm:prSet presAssocID="{5DF2F947-9A60-4613-BD4E-670E7B6AE463}" presName="aSpace" presStyleCnt="0"/>
      <dgm:spPr/>
    </dgm:pt>
    <dgm:pt modelId="{70D7ECFD-9DB9-4559-BF24-D08AC7BF6A02}" type="pres">
      <dgm:prSet presAssocID="{893E021A-3E6A-4C10-88EB-FAC62AC4022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FC533-09CC-40E3-912A-65D234EC967F}" type="pres">
      <dgm:prSet presAssocID="{893E021A-3E6A-4C10-88EB-FAC62AC40220}" presName="aSpace" presStyleCnt="0"/>
      <dgm:spPr/>
    </dgm:pt>
    <dgm:pt modelId="{666190A5-9E0A-4FE4-A82B-239926C46794}" type="pres">
      <dgm:prSet presAssocID="{CCCC9887-BC36-40BA-8017-2FD3F3EF24D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4A3E9-9361-4FE9-B055-E266FA772FFE}" type="pres">
      <dgm:prSet presAssocID="{CCCC9887-BC36-40BA-8017-2FD3F3EF24D7}" presName="aSpace" presStyleCnt="0"/>
      <dgm:spPr/>
    </dgm:pt>
  </dgm:ptLst>
  <dgm:cxnLst>
    <dgm:cxn modelId="{3D9277A6-00F0-41D4-B931-7BBC884504AE}" srcId="{7EB223B0-6D10-498F-899E-6AFE0066D46C}" destId="{CCCC9887-BC36-40BA-8017-2FD3F3EF24D7}" srcOrd="2" destOrd="0" parTransId="{8C67A0CF-9B66-49BF-B307-E7716D0E9E9B}" sibTransId="{E19BD348-8412-4E95-956D-F8C2CAE88801}"/>
    <dgm:cxn modelId="{14F007A7-A1CA-4CB5-A29A-1BD5FDAD0CD7}" type="presOf" srcId="{CCCC9887-BC36-40BA-8017-2FD3F3EF24D7}" destId="{666190A5-9E0A-4FE4-A82B-239926C46794}" srcOrd="0" destOrd="0" presId="urn:microsoft.com/office/officeart/2005/8/layout/pyramid2"/>
    <dgm:cxn modelId="{AB69FA7C-7405-4F15-ADBD-70A3929A14FC}" srcId="{7EB223B0-6D10-498F-899E-6AFE0066D46C}" destId="{893E021A-3E6A-4C10-88EB-FAC62AC40220}" srcOrd="1" destOrd="0" parTransId="{68308626-D6F2-4BC4-9358-C383743B5C8C}" sibTransId="{64DF2549-B282-455F-99F9-6156BB962A8E}"/>
    <dgm:cxn modelId="{F4571E66-8B62-4EFA-8482-C41EAA6A4422}" type="presOf" srcId="{893E021A-3E6A-4C10-88EB-FAC62AC40220}" destId="{70D7ECFD-9DB9-4559-BF24-D08AC7BF6A02}" srcOrd="0" destOrd="0" presId="urn:microsoft.com/office/officeart/2005/8/layout/pyramid2"/>
    <dgm:cxn modelId="{410467D0-7A59-4E77-9C13-3B2C8BBA0E9E}" type="presOf" srcId="{5DF2F947-9A60-4613-BD4E-670E7B6AE463}" destId="{501E3053-281E-4DD9-8630-D4EF16E1DFA2}" srcOrd="0" destOrd="0" presId="urn:microsoft.com/office/officeart/2005/8/layout/pyramid2"/>
    <dgm:cxn modelId="{7F47DB8B-0789-48FF-8F2D-F4E2F1726530}" type="presOf" srcId="{7EB223B0-6D10-498F-899E-6AFE0066D46C}" destId="{CACC54DA-54B3-442B-B48A-67EB981A697C}" srcOrd="0" destOrd="0" presId="urn:microsoft.com/office/officeart/2005/8/layout/pyramid2"/>
    <dgm:cxn modelId="{1AAA90B4-A544-47A9-83C4-8141D5432BC4}" srcId="{7EB223B0-6D10-498F-899E-6AFE0066D46C}" destId="{5DF2F947-9A60-4613-BD4E-670E7B6AE463}" srcOrd="0" destOrd="0" parTransId="{8337D3BE-5A06-4D4B-BA8C-838737AE9477}" sibTransId="{512BECCB-E127-4FEB-958A-37478A8BFB2E}"/>
    <dgm:cxn modelId="{E8EE7AAB-9E8B-4B07-9559-C9D6F097FD5B}" type="presParOf" srcId="{CACC54DA-54B3-442B-B48A-67EB981A697C}" destId="{737D866D-2200-41C7-B04D-21A503559712}" srcOrd="0" destOrd="0" presId="urn:microsoft.com/office/officeart/2005/8/layout/pyramid2"/>
    <dgm:cxn modelId="{6944886A-52F9-4DEB-80BD-8A20DFC01FD4}" type="presParOf" srcId="{CACC54DA-54B3-442B-B48A-67EB981A697C}" destId="{E955FDD4-1C62-4D0B-9B66-29B91F86DC78}" srcOrd="1" destOrd="0" presId="urn:microsoft.com/office/officeart/2005/8/layout/pyramid2"/>
    <dgm:cxn modelId="{F6434BB8-DF24-486A-BB46-0270DA221B88}" type="presParOf" srcId="{E955FDD4-1C62-4D0B-9B66-29B91F86DC78}" destId="{501E3053-281E-4DD9-8630-D4EF16E1DFA2}" srcOrd="0" destOrd="0" presId="urn:microsoft.com/office/officeart/2005/8/layout/pyramid2"/>
    <dgm:cxn modelId="{C26B4660-6D20-47B9-8964-1D837D77EDE2}" type="presParOf" srcId="{E955FDD4-1C62-4D0B-9B66-29B91F86DC78}" destId="{289AB74E-A200-4793-913D-F59FD4F0458D}" srcOrd="1" destOrd="0" presId="urn:microsoft.com/office/officeart/2005/8/layout/pyramid2"/>
    <dgm:cxn modelId="{7765D8AA-5567-40E3-AD8B-07057C0C3ABB}" type="presParOf" srcId="{E955FDD4-1C62-4D0B-9B66-29B91F86DC78}" destId="{70D7ECFD-9DB9-4559-BF24-D08AC7BF6A02}" srcOrd="2" destOrd="0" presId="urn:microsoft.com/office/officeart/2005/8/layout/pyramid2"/>
    <dgm:cxn modelId="{0A351719-91C2-407B-8C93-63FCFA555F52}" type="presParOf" srcId="{E955FDD4-1C62-4D0B-9B66-29B91F86DC78}" destId="{5B0FC533-09CC-40E3-912A-65D234EC967F}" srcOrd="3" destOrd="0" presId="urn:microsoft.com/office/officeart/2005/8/layout/pyramid2"/>
    <dgm:cxn modelId="{91762204-AD1B-49AA-90BC-DCA9FE3A593B}" type="presParOf" srcId="{E955FDD4-1C62-4D0B-9B66-29B91F86DC78}" destId="{666190A5-9E0A-4FE4-A82B-239926C46794}" srcOrd="4" destOrd="0" presId="urn:microsoft.com/office/officeart/2005/8/layout/pyramid2"/>
    <dgm:cxn modelId="{9D57B171-3335-4C81-87D2-1DC6D5620FE3}" type="presParOf" srcId="{E955FDD4-1C62-4D0B-9B66-29B91F86DC78}" destId="{9444A3E9-9361-4FE9-B055-E266FA772FF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B367E9-1025-4AC9-A02D-13FBEFA2022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12A4E5F-764A-491A-BD02-0348571892FD}">
      <dgm:prSet phldrT="[Text]" custT="1"/>
      <dgm:spPr/>
      <dgm:t>
        <a:bodyPr/>
        <a:lstStyle/>
        <a:p>
          <a:r>
            <a:rPr lang="en-US" sz="1600" dirty="0" smtClean="0"/>
            <a:t>Shows the government’s ability to generate its own revenues</a:t>
          </a:r>
          <a:endParaRPr lang="en-US" sz="1600" dirty="0"/>
        </a:p>
      </dgm:t>
    </dgm:pt>
    <dgm:pt modelId="{65CD6220-1FB3-448F-B7E9-44A4C5400D7C}" type="parTrans" cxnId="{82A6D851-3815-470B-B1F5-D35C5A9AA4F2}">
      <dgm:prSet/>
      <dgm:spPr/>
      <dgm:t>
        <a:bodyPr/>
        <a:lstStyle/>
        <a:p>
          <a:endParaRPr lang="en-US"/>
        </a:p>
      </dgm:t>
    </dgm:pt>
    <dgm:pt modelId="{F6207E3F-DCAE-4133-BF61-6282BCFCD834}" type="sibTrans" cxnId="{82A6D851-3815-470B-B1F5-D35C5A9AA4F2}">
      <dgm:prSet/>
      <dgm:spPr/>
      <dgm:t>
        <a:bodyPr/>
        <a:lstStyle/>
        <a:p>
          <a:endParaRPr lang="en-US"/>
        </a:p>
      </dgm:t>
    </dgm:pt>
    <dgm:pt modelId="{A1338A53-5774-4726-9CFA-70EEA84D9F1D}">
      <dgm:prSet phldrT="[Text]" custT="1"/>
      <dgm:spPr/>
      <dgm:t>
        <a:bodyPr/>
        <a:lstStyle/>
        <a:p>
          <a:r>
            <a:rPr lang="en-US" sz="1600" dirty="0" smtClean="0"/>
            <a:t>Information on the revenue base</a:t>
          </a:r>
          <a:endParaRPr lang="en-US" sz="1600" dirty="0"/>
        </a:p>
      </dgm:t>
    </dgm:pt>
    <dgm:pt modelId="{0368A3BB-D891-4826-B311-0158334FEC06}" type="parTrans" cxnId="{074D469D-3B34-4BD5-92A5-DCBB809C57DA}">
      <dgm:prSet/>
      <dgm:spPr/>
      <dgm:t>
        <a:bodyPr/>
        <a:lstStyle/>
        <a:p>
          <a:endParaRPr lang="en-US"/>
        </a:p>
      </dgm:t>
    </dgm:pt>
    <dgm:pt modelId="{5E6ED360-E105-4198-9F56-FC029C4BD20B}" type="sibTrans" cxnId="{074D469D-3B34-4BD5-92A5-DCBB809C57DA}">
      <dgm:prSet/>
      <dgm:spPr/>
      <dgm:t>
        <a:bodyPr/>
        <a:lstStyle/>
        <a:p>
          <a:endParaRPr lang="en-US"/>
        </a:p>
      </dgm:t>
    </dgm:pt>
    <dgm:pt modelId="{40985602-8FF1-4D00-A9E0-483F6F97A538}">
      <dgm:prSet phldrT="[Text]" custT="1"/>
      <dgm:spPr/>
      <dgm:t>
        <a:bodyPr/>
        <a:lstStyle/>
        <a:p>
          <a:r>
            <a:rPr lang="en-US" sz="1600" dirty="0" smtClean="0"/>
            <a:t>Information on revenue rates</a:t>
          </a:r>
          <a:endParaRPr lang="en-US" sz="1600" dirty="0"/>
        </a:p>
      </dgm:t>
    </dgm:pt>
    <dgm:pt modelId="{797C5495-9587-44D7-BCEC-06B3664C4493}" type="parTrans" cxnId="{2DDAA1E3-645D-4A31-A631-358815DB6FB0}">
      <dgm:prSet/>
      <dgm:spPr/>
      <dgm:t>
        <a:bodyPr/>
        <a:lstStyle/>
        <a:p>
          <a:endParaRPr lang="en-US"/>
        </a:p>
      </dgm:t>
    </dgm:pt>
    <dgm:pt modelId="{7A3CE20A-8629-41F4-AE3F-5FC3C1A8595E}" type="sibTrans" cxnId="{2DDAA1E3-645D-4A31-A631-358815DB6FB0}">
      <dgm:prSet/>
      <dgm:spPr/>
      <dgm:t>
        <a:bodyPr/>
        <a:lstStyle/>
        <a:p>
          <a:endParaRPr lang="en-US"/>
        </a:p>
      </dgm:t>
    </dgm:pt>
    <dgm:pt modelId="{9CAE22BF-27A2-4B18-882C-55AAE04A8E8F}">
      <dgm:prSet phldrT="[Text]" custT="1"/>
      <dgm:spPr/>
      <dgm:t>
        <a:bodyPr/>
        <a:lstStyle/>
        <a:p>
          <a:r>
            <a:rPr lang="en-US" sz="1600" dirty="0" smtClean="0"/>
            <a:t>Principal revenue payers</a:t>
          </a:r>
          <a:endParaRPr lang="en-US" sz="1600" dirty="0"/>
        </a:p>
      </dgm:t>
    </dgm:pt>
    <dgm:pt modelId="{CE5E76F1-1169-40D3-A905-A106AFC96F52}" type="parTrans" cxnId="{7AAB9F27-35C6-4E8E-8A33-CED41142E1EB}">
      <dgm:prSet/>
      <dgm:spPr/>
      <dgm:t>
        <a:bodyPr/>
        <a:lstStyle/>
        <a:p>
          <a:endParaRPr lang="en-US"/>
        </a:p>
      </dgm:t>
    </dgm:pt>
    <dgm:pt modelId="{2C2E8A3B-FF92-4944-A4A5-6CA4587EF711}" type="sibTrans" cxnId="{7AAB9F27-35C6-4E8E-8A33-CED41142E1EB}">
      <dgm:prSet/>
      <dgm:spPr/>
      <dgm:t>
        <a:bodyPr/>
        <a:lstStyle/>
        <a:p>
          <a:endParaRPr lang="en-US"/>
        </a:p>
      </dgm:t>
    </dgm:pt>
    <dgm:pt modelId="{5EC9F5DE-6837-4BA1-B0EF-DD5854775888}">
      <dgm:prSet phldrT="[Text]" custT="1"/>
      <dgm:spPr/>
      <dgm:t>
        <a:bodyPr/>
        <a:lstStyle/>
        <a:p>
          <a:r>
            <a:rPr lang="en-US" sz="1600" dirty="0" smtClean="0"/>
            <a:t>Property tax levy and collection information</a:t>
          </a:r>
          <a:endParaRPr lang="en-US" sz="1600" dirty="0"/>
        </a:p>
      </dgm:t>
    </dgm:pt>
    <dgm:pt modelId="{5619D596-B3CE-4A76-83D9-EC53765029C6}" type="parTrans" cxnId="{8D49316D-9B10-4152-A1F3-1562814AFA7E}">
      <dgm:prSet/>
      <dgm:spPr/>
      <dgm:t>
        <a:bodyPr/>
        <a:lstStyle/>
        <a:p>
          <a:endParaRPr lang="en-US"/>
        </a:p>
      </dgm:t>
    </dgm:pt>
    <dgm:pt modelId="{2B8A169B-5D1B-458B-8DA0-2488A77DC665}" type="sibTrans" cxnId="{8D49316D-9B10-4152-A1F3-1562814AFA7E}">
      <dgm:prSet/>
      <dgm:spPr/>
      <dgm:t>
        <a:bodyPr/>
        <a:lstStyle/>
        <a:p>
          <a:endParaRPr lang="en-US"/>
        </a:p>
      </dgm:t>
    </dgm:pt>
    <dgm:pt modelId="{082387DA-28D5-41D7-83A4-22B5208DED92}" type="pres">
      <dgm:prSet presAssocID="{2CB367E9-1025-4AC9-A02D-13FBEFA20228}" presName="compositeShape" presStyleCnt="0">
        <dgm:presLayoutVars>
          <dgm:dir/>
          <dgm:resizeHandles/>
        </dgm:presLayoutVars>
      </dgm:prSet>
      <dgm:spPr/>
    </dgm:pt>
    <dgm:pt modelId="{C413BE02-5D09-40AB-8361-67300D7FA627}" type="pres">
      <dgm:prSet presAssocID="{2CB367E9-1025-4AC9-A02D-13FBEFA20228}" presName="pyramid" presStyleLbl="node1" presStyleIdx="0" presStyleCnt="1"/>
      <dgm:spPr/>
    </dgm:pt>
    <dgm:pt modelId="{529BF4E9-CA44-4D9A-A8F6-0423DA8E4880}" type="pres">
      <dgm:prSet presAssocID="{2CB367E9-1025-4AC9-A02D-13FBEFA20228}" presName="theList" presStyleCnt="0"/>
      <dgm:spPr/>
    </dgm:pt>
    <dgm:pt modelId="{8CFF3A4C-13C5-445A-920C-368EF56C6772}" type="pres">
      <dgm:prSet presAssocID="{A12A4E5F-764A-491A-BD02-0348571892FD}" presName="aNode" presStyleLbl="fgAcc1" presStyleIdx="0" presStyleCnt="5" custScaleY="123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10DAC-1053-4E15-A1C4-E40975EDAC8A}" type="pres">
      <dgm:prSet presAssocID="{A12A4E5F-764A-491A-BD02-0348571892FD}" presName="aSpace" presStyleCnt="0"/>
      <dgm:spPr/>
    </dgm:pt>
    <dgm:pt modelId="{C4B3F3C8-EA1C-48D7-AD33-81938CF4A4A0}" type="pres">
      <dgm:prSet presAssocID="{A1338A53-5774-4726-9CFA-70EEA84D9F1D}" presName="aNode" presStyleLbl="fgAcc1" presStyleIdx="1" presStyleCnt="5" custLinFactY="1263" custLinFactNeighborX="43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16191-6884-4F26-AAF1-5D0AB9F628E3}" type="pres">
      <dgm:prSet presAssocID="{A1338A53-5774-4726-9CFA-70EEA84D9F1D}" presName="aSpace" presStyleCnt="0"/>
      <dgm:spPr/>
    </dgm:pt>
    <dgm:pt modelId="{4889B5D5-C7D2-45C1-93D6-8EB03244B001}" type="pres">
      <dgm:prSet presAssocID="{40985602-8FF1-4D00-A9E0-483F6F97A538}" presName="aNode" presStyleLbl="fgAcc1" presStyleIdx="2" presStyleCnt="5" custLinFactY="9128" custLinFactNeighborX="8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1C4D-CD48-43EE-8176-4DE0147ADCF0}" type="pres">
      <dgm:prSet presAssocID="{40985602-8FF1-4D00-A9E0-483F6F97A538}" presName="aSpace" presStyleCnt="0"/>
      <dgm:spPr/>
    </dgm:pt>
    <dgm:pt modelId="{2DA4A1FB-CD0A-4C98-A629-12DA4F1F288D}" type="pres">
      <dgm:prSet presAssocID="{9CAE22BF-27A2-4B18-882C-55AAE04A8E8F}" presName="aNode" presStyleLbl="fgAcc1" presStyleIdx="3" presStyleCnt="5" custLinFactY="1699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17071-2D9D-4657-883F-5598E4C7389E}" type="pres">
      <dgm:prSet presAssocID="{9CAE22BF-27A2-4B18-882C-55AAE04A8E8F}" presName="aSpace" presStyleCnt="0"/>
      <dgm:spPr/>
    </dgm:pt>
    <dgm:pt modelId="{825BE85A-9995-4003-9547-275A7F3A56B8}" type="pres">
      <dgm:prSet presAssocID="{5EC9F5DE-6837-4BA1-B0EF-DD5854775888}" presName="aNode" presStyleLbl="fgAcc1" presStyleIdx="4" presStyleCnt="5" custLinFactY="18959" custLinFactNeighborX="-43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36BF2-8015-4DF4-A3A8-7EDCBE3E2918}" type="pres">
      <dgm:prSet presAssocID="{5EC9F5DE-6837-4BA1-B0EF-DD5854775888}" presName="aSpace" presStyleCnt="0"/>
      <dgm:spPr/>
    </dgm:pt>
  </dgm:ptLst>
  <dgm:cxnLst>
    <dgm:cxn modelId="{2DDAA1E3-645D-4A31-A631-358815DB6FB0}" srcId="{2CB367E9-1025-4AC9-A02D-13FBEFA20228}" destId="{40985602-8FF1-4D00-A9E0-483F6F97A538}" srcOrd="2" destOrd="0" parTransId="{797C5495-9587-44D7-BCEC-06B3664C4493}" sibTransId="{7A3CE20A-8629-41F4-AE3F-5FC3C1A8595E}"/>
    <dgm:cxn modelId="{03F330FE-38A5-47C3-8394-B80C4DBDB030}" type="presOf" srcId="{2CB367E9-1025-4AC9-A02D-13FBEFA20228}" destId="{082387DA-28D5-41D7-83A4-22B5208DED92}" srcOrd="0" destOrd="0" presId="urn:microsoft.com/office/officeart/2005/8/layout/pyramid2"/>
    <dgm:cxn modelId="{AE718DD0-7A19-4EC4-9789-2EDB209FDF6A}" type="presOf" srcId="{A1338A53-5774-4726-9CFA-70EEA84D9F1D}" destId="{C4B3F3C8-EA1C-48D7-AD33-81938CF4A4A0}" srcOrd="0" destOrd="0" presId="urn:microsoft.com/office/officeart/2005/8/layout/pyramid2"/>
    <dgm:cxn modelId="{82A6D851-3815-470B-B1F5-D35C5A9AA4F2}" srcId="{2CB367E9-1025-4AC9-A02D-13FBEFA20228}" destId="{A12A4E5F-764A-491A-BD02-0348571892FD}" srcOrd="0" destOrd="0" parTransId="{65CD6220-1FB3-448F-B7E9-44A4C5400D7C}" sibTransId="{F6207E3F-DCAE-4133-BF61-6282BCFCD834}"/>
    <dgm:cxn modelId="{92FC4EE3-7079-47F1-B267-7345A1C919B9}" type="presOf" srcId="{9CAE22BF-27A2-4B18-882C-55AAE04A8E8F}" destId="{2DA4A1FB-CD0A-4C98-A629-12DA4F1F288D}" srcOrd="0" destOrd="0" presId="urn:microsoft.com/office/officeart/2005/8/layout/pyramid2"/>
    <dgm:cxn modelId="{DF6FF41C-4831-460A-B94D-32E014B94781}" type="presOf" srcId="{5EC9F5DE-6837-4BA1-B0EF-DD5854775888}" destId="{825BE85A-9995-4003-9547-275A7F3A56B8}" srcOrd="0" destOrd="0" presId="urn:microsoft.com/office/officeart/2005/8/layout/pyramid2"/>
    <dgm:cxn modelId="{8D49316D-9B10-4152-A1F3-1562814AFA7E}" srcId="{2CB367E9-1025-4AC9-A02D-13FBEFA20228}" destId="{5EC9F5DE-6837-4BA1-B0EF-DD5854775888}" srcOrd="4" destOrd="0" parTransId="{5619D596-B3CE-4A76-83D9-EC53765029C6}" sibTransId="{2B8A169B-5D1B-458B-8DA0-2488A77DC665}"/>
    <dgm:cxn modelId="{7AAB9F27-35C6-4E8E-8A33-CED41142E1EB}" srcId="{2CB367E9-1025-4AC9-A02D-13FBEFA20228}" destId="{9CAE22BF-27A2-4B18-882C-55AAE04A8E8F}" srcOrd="3" destOrd="0" parTransId="{CE5E76F1-1169-40D3-A905-A106AFC96F52}" sibTransId="{2C2E8A3B-FF92-4944-A4A5-6CA4587EF711}"/>
    <dgm:cxn modelId="{074D469D-3B34-4BD5-92A5-DCBB809C57DA}" srcId="{2CB367E9-1025-4AC9-A02D-13FBEFA20228}" destId="{A1338A53-5774-4726-9CFA-70EEA84D9F1D}" srcOrd="1" destOrd="0" parTransId="{0368A3BB-D891-4826-B311-0158334FEC06}" sibTransId="{5E6ED360-E105-4198-9F56-FC029C4BD20B}"/>
    <dgm:cxn modelId="{0AFA1809-F686-4E3A-98F6-7E8C4F645416}" type="presOf" srcId="{A12A4E5F-764A-491A-BD02-0348571892FD}" destId="{8CFF3A4C-13C5-445A-920C-368EF56C6772}" srcOrd="0" destOrd="0" presId="urn:microsoft.com/office/officeart/2005/8/layout/pyramid2"/>
    <dgm:cxn modelId="{329560F4-2247-42E7-AA5E-6ADCD622856C}" type="presOf" srcId="{40985602-8FF1-4D00-A9E0-483F6F97A538}" destId="{4889B5D5-C7D2-45C1-93D6-8EB03244B001}" srcOrd="0" destOrd="0" presId="urn:microsoft.com/office/officeart/2005/8/layout/pyramid2"/>
    <dgm:cxn modelId="{49CBFD41-CC8E-4A7F-A90B-409FDFA9BDA6}" type="presParOf" srcId="{082387DA-28D5-41D7-83A4-22B5208DED92}" destId="{C413BE02-5D09-40AB-8361-67300D7FA627}" srcOrd="0" destOrd="0" presId="urn:microsoft.com/office/officeart/2005/8/layout/pyramid2"/>
    <dgm:cxn modelId="{3A0706EA-5BD4-4834-BB09-9E2443664425}" type="presParOf" srcId="{082387DA-28D5-41D7-83A4-22B5208DED92}" destId="{529BF4E9-CA44-4D9A-A8F6-0423DA8E4880}" srcOrd="1" destOrd="0" presId="urn:microsoft.com/office/officeart/2005/8/layout/pyramid2"/>
    <dgm:cxn modelId="{E64BB724-7BEC-4096-92AB-C9A9805AE3B9}" type="presParOf" srcId="{529BF4E9-CA44-4D9A-A8F6-0423DA8E4880}" destId="{8CFF3A4C-13C5-445A-920C-368EF56C6772}" srcOrd="0" destOrd="0" presId="urn:microsoft.com/office/officeart/2005/8/layout/pyramid2"/>
    <dgm:cxn modelId="{65D729B5-6E17-4E0B-9730-5C3C0C25354D}" type="presParOf" srcId="{529BF4E9-CA44-4D9A-A8F6-0423DA8E4880}" destId="{DEB10DAC-1053-4E15-A1C4-E40975EDAC8A}" srcOrd="1" destOrd="0" presId="urn:microsoft.com/office/officeart/2005/8/layout/pyramid2"/>
    <dgm:cxn modelId="{D7461216-5177-4668-B22F-191EE79AEF9B}" type="presParOf" srcId="{529BF4E9-CA44-4D9A-A8F6-0423DA8E4880}" destId="{C4B3F3C8-EA1C-48D7-AD33-81938CF4A4A0}" srcOrd="2" destOrd="0" presId="urn:microsoft.com/office/officeart/2005/8/layout/pyramid2"/>
    <dgm:cxn modelId="{CEBBD0FB-76F2-41B7-94EE-3B09865BEC68}" type="presParOf" srcId="{529BF4E9-CA44-4D9A-A8F6-0423DA8E4880}" destId="{3C616191-6884-4F26-AAF1-5D0AB9F628E3}" srcOrd="3" destOrd="0" presId="urn:microsoft.com/office/officeart/2005/8/layout/pyramid2"/>
    <dgm:cxn modelId="{9EE1BFE0-4F67-43E5-AB79-EE0DE01D7726}" type="presParOf" srcId="{529BF4E9-CA44-4D9A-A8F6-0423DA8E4880}" destId="{4889B5D5-C7D2-45C1-93D6-8EB03244B001}" srcOrd="4" destOrd="0" presId="urn:microsoft.com/office/officeart/2005/8/layout/pyramid2"/>
    <dgm:cxn modelId="{C692DABF-A958-420E-AA39-DC9876B78AC6}" type="presParOf" srcId="{529BF4E9-CA44-4D9A-A8F6-0423DA8E4880}" destId="{4E391C4D-CD48-43EE-8176-4DE0147ADCF0}" srcOrd="5" destOrd="0" presId="urn:microsoft.com/office/officeart/2005/8/layout/pyramid2"/>
    <dgm:cxn modelId="{2214E313-CF17-4A3C-974F-44C6D37D302C}" type="presParOf" srcId="{529BF4E9-CA44-4D9A-A8F6-0423DA8E4880}" destId="{2DA4A1FB-CD0A-4C98-A629-12DA4F1F288D}" srcOrd="6" destOrd="0" presId="urn:microsoft.com/office/officeart/2005/8/layout/pyramid2"/>
    <dgm:cxn modelId="{5F2C8796-CF1A-4774-BBAF-4EBAE0A526EE}" type="presParOf" srcId="{529BF4E9-CA44-4D9A-A8F6-0423DA8E4880}" destId="{59C17071-2D9D-4657-883F-5598E4C7389E}" srcOrd="7" destOrd="0" presId="urn:microsoft.com/office/officeart/2005/8/layout/pyramid2"/>
    <dgm:cxn modelId="{42408DB2-F89C-477A-B908-B86EC7E9DF08}" type="presParOf" srcId="{529BF4E9-CA44-4D9A-A8F6-0423DA8E4880}" destId="{825BE85A-9995-4003-9547-275A7F3A56B8}" srcOrd="8" destOrd="0" presId="urn:microsoft.com/office/officeart/2005/8/layout/pyramid2"/>
    <dgm:cxn modelId="{0A25EBE0-6275-4E36-A729-10BB2C3B7536}" type="presParOf" srcId="{529BF4E9-CA44-4D9A-A8F6-0423DA8E4880}" destId="{4D636BF2-8015-4DF4-A3A8-7EDCBE3E291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5CC8-E6B9-4A2C-8CBA-2CB66DFF8E5C}">
      <dsp:nvSpPr>
        <dsp:cNvPr id="0" name=""/>
        <dsp:cNvSpPr/>
      </dsp:nvSpPr>
      <dsp:spPr>
        <a:xfrm>
          <a:off x="2973710" y="1081466"/>
          <a:ext cx="1385432" cy="13856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81F0A4-9B2A-45E2-86B0-ADEEB492FB2A}">
      <dsp:nvSpPr>
        <dsp:cNvPr id="0" name=""/>
        <dsp:cNvSpPr/>
      </dsp:nvSpPr>
      <dsp:spPr>
        <a:xfrm>
          <a:off x="2872689" y="0"/>
          <a:ext cx="1587474" cy="84954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Primary Government</a:t>
          </a:r>
          <a:endParaRPr lang="en-US" sz="1900" kern="1200" dirty="0"/>
        </a:p>
      </dsp:txBody>
      <dsp:txXfrm>
        <a:off x="2872689" y="0"/>
        <a:ext cx="1587474" cy="849541"/>
      </dsp:txXfrm>
    </dsp:sp>
    <dsp:sp modelId="{35DCA18F-BB22-45F4-A3E6-5C4F98F87202}">
      <dsp:nvSpPr>
        <dsp:cNvPr id="0" name=""/>
        <dsp:cNvSpPr/>
      </dsp:nvSpPr>
      <dsp:spPr>
        <a:xfrm>
          <a:off x="3380103" y="1276860"/>
          <a:ext cx="1385432" cy="1385602"/>
        </a:xfrm>
        <a:prstGeom prst="ellipse">
          <a:avLst/>
        </a:prstGeom>
        <a:solidFill>
          <a:schemeClr val="accent5">
            <a:alpha val="50000"/>
            <a:hueOff val="542837"/>
            <a:satOff val="1866"/>
            <a:lumOff val="-89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752290-4612-403E-8393-034BD64E13B4}">
      <dsp:nvSpPr>
        <dsp:cNvPr id="0" name=""/>
        <dsp:cNvSpPr/>
      </dsp:nvSpPr>
      <dsp:spPr>
        <a:xfrm>
          <a:off x="4887266" y="91446"/>
          <a:ext cx="1989662" cy="9344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Special purpose governments</a:t>
          </a:r>
          <a:endParaRPr lang="en-US" sz="1900" kern="1200" dirty="0"/>
        </a:p>
      </dsp:txBody>
      <dsp:txXfrm>
        <a:off x="4887266" y="91446"/>
        <a:ext cx="1989662" cy="934495"/>
      </dsp:txXfrm>
    </dsp:sp>
    <dsp:sp modelId="{99909F94-98FA-481F-A4DC-14F8FD330FD5}">
      <dsp:nvSpPr>
        <dsp:cNvPr id="0" name=""/>
        <dsp:cNvSpPr/>
      </dsp:nvSpPr>
      <dsp:spPr>
        <a:xfrm>
          <a:off x="3479970" y="1716498"/>
          <a:ext cx="1385432" cy="1385602"/>
        </a:xfrm>
        <a:prstGeom prst="ellipse">
          <a:avLst/>
        </a:prstGeom>
        <a:solidFill>
          <a:schemeClr val="accent5">
            <a:alpha val="50000"/>
            <a:hueOff val="1085675"/>
            <a:satOff val="3732"/>
            <a:lumOff val="-179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5BDBFA-5544-470D-9071-2D584670BB34}">
      <dsp:nvSpPr>
        <dsp:cNvPr id="0" name=""/>
        <dsp:cNvSpPr/>
      </dsp:nvSpPr>
      <dsp:spPr>
        <a:xfrm>
          <a:off x="5080721" y="1996422"/>
          <a:ext cx="1472021" cy="99821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Special Districts</a:t>
          </a:r>
          <a:endParaRPr lang="en-US" sz="1900" kern="1200" dirty="0"/>
        </a:p>
      </dsp:txBody>
      <dsp:txXfrm>
        <a:off x="5080721" y="1996422"/>
        <a:ext cx="1472021" cy="998211"/>
      </dsp:txXfrm>
    </dsp:sp>
    <dsp:sp modelId="{2893D5D7-AC19-4641-A08C-59CFF6F94FCC}">
      <dsp:nvSpPr>
        <dsp:cNvPr id="0" name=""/>
        <dsp:cNvSpPr/>
      </dsp:nvSpPr>
      <dsp:spPr>
        <a:xfrm>
          <a:off x="3198843" y="2069058"/>
          <a:ext cx="1385432" cy="1385602"/>
        </a:xfrm>
        <a:prstGeom prst="ellipse">
          <a:avLst/>
        </a:prstGeom>
        <a:solidFill>
          <a:schemeClr val="accent5">
            <a:alpha val="50000"/>
            <a:hueOff val="1628512"/>
            <a:satOff val="5598"/>
            <a:lumOff val="-2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25009B-FA21-4CAA-9B84-36BCC21237B9}">
      <dsp:nvSpPr>
        <dsp:cNvPr id="0" name=""/>
        <dsp:cNvSpPr/>
      </dsp:nvSpPr>
      <dsp:spPr>
        <a:xfrm>
          <a:off x="4445731" y="3334449"/>
          <a:ext cx="1587474" cy="91325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Commissions</a:t>
          </a:r>
          <a:endParaRPr lang="en-US" sz="1900" kern="1200" dirty="0"/>
        </a:p>
      </dsp:txBody>
      <dsp:txXfrm>
        <a:off x="4445731" y="3334449"/>
        <a:ext cx="1587474" cy="913257"/>
      </dsp:txXfrm>
    </dsp:sp>
    <dsp:sp modelId="{DBB749E2-BD0C-4FD5-A2F7-ADEE06DB5B81}">
      <dsp:nvSpPr>
        <dsp:cNvPr id="0" name=""/>
        <dsp:cNvSpPr/>
      </dsp:nvSpPr>
      <dsp:spPr>
        <a:xfrm>
          <a:off x="2748577" y="2069058"/>
          <a:ext cx="1385432" cy="1385602"/>
        </a:xfrm>
        <a:prstGeom prst="ellipse">
          <a:avLst/>
        </a:prstGeom>
        <a:solidFill>
          <a:schemeClr val="accent5">
            <a:alpha val="50000"/>
            <a:hueOff val="2171350"/>
            <a:satOff val="7464"/>
            <a:lumOff val="-358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022E44-C2D8-4AEA-A6BF-CC275DE8B2A2}">
      <dsp:nvSpPr>
        <dsp:cNvPr id="0" name=""/>
        <dsp:cNvSpPr/>
      </dsp:nvSpPr>
      <dsp:spPr>
        <a:xfrm>
          <a:off x="1299646" y="3334449"/>
          <a:ext cx="1587474" cy="91325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Boards</a:t>
          </a:r>
          <a:endParaRPr lang="en-US" sz="1900" kern="1200" dirty="0"/>
        </a:p>
      </dsp:txBody>
      <dsp:txXfrm>
        <a:off x="1299646" y="3334449"/>
        <a:ext cx="1587474" cy="913257"/>
      </dsp:txXfrm>
    </dsp:sp>
    <dsp:sp modelId="{B00E5730-3D50-4583-833B-F28A1D59EFE8}">
      <dsp:nvSpPr>
        <dsp:cNvPr id="0" name=""/>
        <dsp:cNvSpPr/>
      </dsp:nvSpPr>
      <dsp:spPr>
        <a:xfrm>
          <a:off x="2467450" y="1716498"/>
          <a:ext cx="1385432" cy="1385602"/>
        </a:xfrm>
        <a:prstGeom prst="ellipse">
          <a:avLst/>
        </a:prstGeom>
        <a:solidFill>
          <a:schemeClr val="accent5">
            <a:alpha val="50000"/>
            <a:hueOff val="2714187"/>
            <a:satOff val="9330"/>
            <a:lumOff val="-447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D322FA-DD6A-4498-89A0-186FF2460CFA}">
      <dsp:nvSpPr>
        <dsp:cNvPr id="0" name=""/>
        <dsp:cNvSpPr/>
      </dsp:nvSpPr>
      <dsp:spPr>
        <a:xfrm>
          <a:off x="780109" y="1996422"/>
          <a:ext cx="1472021" cy="99821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Other agencies</a:t>
          </a:r>
          <a:endParaRPr lang="en-US" sz="1900" kern="1200" dirty="0"/>
        </a:p>
      </dsp:txBody>
      <dsp:txXfrm>
        <a:off x="780109" y="1996422"/>
        <a:ext cx="1472021" cy="998211"/>
      </dsp:txXfrm>
    </dsp:sp>
    <dsp:sp modelId="{E09C5A32-6B40-4BD7-8D0B-D0619C31E3EA}">
      <dsp:nvSpPr>
        <dsp:cNvPr id="0" name=""/>
        <dsp:cNvSpPr/>
      </dsp:nvSpPr>
      <dsp:spPr>
        <a:xfrm>
          <a:off x="2612294" y="1256229"/>
          <a:ext cx="1295476" cy="1426865"/>
        </a:xfrm>
        <a:prstGeom prst="ellipse">
          <a:avLst/>
        </a:prstGeom>
        <a:solidFill>
          <a:schemeClr val="accent5">
            <a:alpha val="50000"/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73DF2F-F116-4FF0-A6E8-AAA0C09F5DE1}">
      <dsp:nvSpPr>
        <dsp:cNvPr id="0" name=""/>
        <dsp:cNvSpPr/>
      </dsp:nvSpPr>
      <dsp:spPr>
        <a:xfrm>
          <a:off x="818559" y="94548"/>
          <a:ext cx="1939908" cy="9344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State or General purpose governments</a:t>
          </a:r>
          <a:endParaRPr lang="en-US" sz="1900" kern="1200" dirty="0"/>
        </a:p>
      </dsp:txBody>
      <dsp:txXfrm>
        <a:off x="818559" y="94548"/>
        <a:ext cx="1939908" cy="9344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D0113-D793-4E5C-9924-C708D3C0992A}">
      <dsp:nvSpPr>
        <dsp:cNvPr id="0" name=""/>
        <dsp:cNvSpPr/>
      </dsp:nvSpPr>
      <dsp:spPr>
        <a:xfrm>
          <a:off x="1192269" y="0"/>
          <a:ext cx="4269040" cy="42690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3C8E9-7529-431B-A533-930D1685B66C}">
      <dsp:nvSpPr>
        <dsp:cNvPr id="0" name=""/>
        <dsp:cNvSpPr/>
      </dsp:nvSpPr>
      <dsp:spPr>
        <a:xfrm>
          <a:off x="3315134" y="478002"/>
          <a:ext cx="2774876" cy="581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Shows existing debt burden and ability to issue debt</a:t>
          </a:r>
          <a:endParaRPr lang="en-US" sz="1600" kern="1200" dirty="0"/>
        </a:p>
      </dsp:txBody>
      <dsp:txXfrm>
        <a:off x="3343544" y="506412"/>
        <a:ext cx="2718056" cy="525170"/>
      </dsp:txXfrm>
    </dsp:sp>
    <dsp:sp modelId="{DDDBE690-0544-47C5-8BA8-542522EF6128}">
      <dsp:nvSpPr>
        <dsp:cNvPr id="0" name=""/>
        <dsp:cNvSpPr/>
      </dsp:nvSpPr>
      <dsp:spPr>
        <a:xfrm>
          <a:off x="3350070" y="1161432"/>
          <a:ext cx="2774876" cy="720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Ratios of outstanding debt to total personal income of residents</a:t>
          </a:r>
          <a:endParaRPr lang="en-US" sz="1600" kern="1200" dirty="0"/>
        </a:p>
      </dsp:txBody>
      <dsp:txXfrm>
        <a:off x="3385229" y="1196591"/>
        <a:ext cx="2704558" cy="649918"/>
      </dsp:txXfrm>
    </dsp:sp>
    <dsp:sp modelId="{55851237-8F55-4F75-B98A-20D948BE8F46}">
      <dsp:nvSpPr>
        <dsp:cNvPr id="0" name=""/>
        <dsp:cNvSpPr/>
      </dsp:nvSpPr>
      <dsp:spPr>
        <a:xfrm>
          <a:off x="3326789" y="1954417"/>
          <a:ext cx="2774876" cy="581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 about direct and overlapping debt</a:t>
          </a:r>
          <a:endParaRPr lang="en-US" sz="1600" kern="1200" dirty="0"/>
        </a:p>
      </dsp:txBody>
      <dsp:txXfrm>
        <a:off x="3355199" y="1982827"/>
        <a:ext cx="2718056" cy="525170"/>
      </dsp:txXfrm>
    </dsp:sp>
    <dsp:sp modelId="{223E0EFD-5CA3-49D6-B665-EE001AE429C9}">
      <dsp:nvSpPr>
        <dsp:cNvPr id="0" name=""/>
        <dsp:cNvSpPr/>
      </dsp:nvSpPr>
      <dsp:spPr>
        <a:xfrm>
          <a:off x="3338443" y="2687305"/>
          <a:ext cx="2774876" cy="581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Legal debt limitations and margins</a:t>
          </a:r>
          <a:endParaRPr lang="en-US" sz="1600" kern="1200" dirty="0"/>
        </a:p>
      </dsp:txBody>
      <dsp:txXfrm>
        <a:off x="3366853" y="2715715"/>
        <a:ext cx="2718056" cy="525170"/>
      </dsp:txXfrm>
    </dsp:sp>
    <dsp:sp modelId="{3AD3D8C4-BC90-4D49-AE45-AA37A3ECC05F}">
      <dsp:nvSpPr>
        <dsp:cNvPr id="0" name=""/>
        <dsp:cNvSpPr/>
      </dsp:nvSpPr>
      <dsp:spPr>
        <a:xfrm>
          <a:off x="3326789" y="3397863"/>
          <a:ext cx="2774876" cy="5819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 about pledged revenues</a:t>
          </a:r>
          <a:endParaRPr lang="en-US" sz="1600" kern="1200" dirty="0"/>
        </a:p>
      </dsp:txBody>
      <dsp:txXfrm>
        <a:off x="3355199" y="3426273"/>
        <a:ext cx="2718056" cy="5251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4C6C9-DA4D-4B70-AC5B-EC740D5BABBB}">
      <dsp:nvSpPr>
        <dsp:cNvPr id="0" name=""/>
        <dsp:cNvSpPr/>
      </dsp:nvSpPr>
      <dsp:spPr>
        <a:xfrm>
          <a:off x="1095817" y="102535"/>
          <a:ext cx="4492256" cy="428718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C7E8A-54A7-429C-B5E1-211F71318EE0}">
      <dsp:nvSpPr>
        <dsp:cNvPr id="0" name=""/>
        <dsp:cNvSpPr/>
      </dsp:nvSpPr>
      <dsp:spPr>
        <a:xfrm>
          <a:off x="3341945" y="449664"/>
          <a:ext cx="2919966" cy="79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Shows socioeconomic environment in which the government operates</a:t>
          </a:r>
          <a:endParaRPr lang="en-US" sz="1600" kern="1200" dirty="0"/>
        </a:p>
      </dsp:txBody>
      <dsp:txXfrm>
        <a:off x="3380921" y="488640"/>
        <a:ext cx="2842014" cy="720476"/>
      </dsp:txXfrm>
    </dsp:sp>
    <dsp:sp modelId="{7B8AA5CF-4B2F-4988-9033-1015C56144BA}">
      <dsp:nvSpPr>
        <dsp:cNvPr id="0" name=""/>
        <dsp:cNvSpPr/>
      </dsp:nvSpPr>
      <dsp:spPr>
        <a:xfrm>
          <a:off x="3318206" y="1324144"/>
          <a:ext cx="2919966" cy="79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Personal income</a:t>
          </a:r>
          <a:endParaRPr lang="en-US" sz="1600" kern="1200" dirty="0"/>
        </a:p>
      </dsp:txBody>
      <dsp:txXfrm>
        <a:off x="3357182" y="1363120"/>
        <a:ext cx="2842014" cy="720476"/>
      </dsp:txXfrm>
    </dsp:sp>
    <dsp:sp modelId="{37EFF9A2-0E3F-4DF3-83B3-B30BD6AD356D}">
      <dsp:nvSpPr>
        <dsp:cNvPr id="0" name=""/>
        <dsp:cNvSpPr/>
      </dsp:nvSpPr>
      <dsp:spPr>
        <a:xfrm>
          <a:off x="3341945" y="2246128"/>
          <a:ext cx="2919966" cy="79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Unemployment rates</a:t>
          </a:r>
          <a:endParaRPr lang="en-US" sz="1600" kern="1200" dirty="0"/>
        </a:p>
      </dsp:txBody>
      <dsp:txXfrm>
        <a:off x="3380921" y="2285104"/>
        <a:ext cx="2842014" cy="720476"/>
      </dsp:txXfrm>
    </dsp:sp>
    <dsp:sp modelId="{D1F002B3-4F1A-435C-810D-806F1EE8B94B}">
      <dsp:nvSpPr>
        <dsp:cNvPr id="0" name=""/>
        <dsp:cNvSpPr/>
      </dsp:nvSpPr>
      <dsp:spPr>
        <a:xfrm>
          <a:off x="3341945" y="3144359"/>
          <a:ext cx="2919966" cy="798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Employers</a:t>
          </a:r>
          <a:endParaRPr lang="en-US" sz="1600" kern="1200" dirty="0"/>
        </a:p>
      </dsp:txBody>
      <dsp:txXfrm>
        <a:off x="3380921" y="3183335"/>
        <a:ext cx="2842014" cy="7204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01FC8-985C-407C-BBD8-4555B34E0426}">
      <dsp:nvSpPr>
        <dsp:cNvPr id="0" name=""/>
        <dsp:cNvSpPr/>
      </dsp:nvSpPr>
      <dsp:spPr>
        <a:xfrm>
          <a:off x="1158550" y="119373"/>
          <a:ext cx="4364665" cy="41259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7555E-A252-4D92-93B0-0817A4610E71}">
      <dsp:nvSpPr>
        <dsp:cNvPr id="0" name=""/>
        <dsp:cNvSpPr/>
      </dsp:nvSpPr>
      <dsp:spPr>
        <a:xfrm>
          <a:off x="3340882" y="436856"/>
          <a:ext cx="2837032" cy="8981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Provides a context in which the government’s operations and resources can be better understood</a:t>
          </a:r>
          <a:endParaRPr lang="en-US" sz="1600" kern="1200" dirty="0"/>
        </a:p>
      </dsp:txBody>
      <dsp:txXfrm>
        <a:off x="3384726" y="480700"/>
        <a:ext cx="2749344" cy="810464"/>
      </dsp:txXfrm>
    </dsp:sp>
    <dsp:sp modelId="{A0757005-C5A3-44D3-A379-3A09D3D3D313}">
      <dsp:nvSpPr>
        <dsp:cNvPr id="0" name=""/>
        <dsp:cNvSpPr/>
      </dsp:nvSpPr>
      <dsp:spPr>
        <a:xfrm>
          <a:off x="3364628" y="1541011"/>
          <a:ext cx="2837032" cy="740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Number of government employees</a:t>
          </a:r>
          <a:endParaRPr lang="en-US" sz="1600" kern="1200" dirty="0"/>
        </a:p>
      </dsp:txBody>
      <dsp:txXfrm>
        <a:off x="3400791" y="1577174"/>
        <a:ext cx="2764706" cy="668473"/>
      </dsp:txXfrm>
    </dsp:sp>
    <dsp:sp modelId="{5EE6B264-3120-487A-84D9-81B1E5773271}">
      <dsp:nvSpPr>
        <dsp:cNvPr id="0" name=""/>
        <dsp:cNvSpPr/>
      </dsp:nvSpPr>
      <dsp:spPr>
        <a:xfrm>
          <a:off x="3364628" y="2397094"/>
          <a:ext cx="2837032" cy="740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Indicators of demand or level of service</a:t>
          </a:r>
          <a:endParaRPr lang="en-US" sz="1600" kern="1200" dirty="0"/>
        </a:p>
      </dsp:txBody>
      <dsp:txXfrm>
        <a:off x="3400791" y="2433257"/>
        <a:ext cx="2764706" cy="668473"/>
      </dsp:txXfrm>
    </dsp:sp>
    <dsp:sp modelId="{C2957427-61B3-4A9D-8BFC-36BE7792E3D4}">
      <dsp:nvSpPr>
        <dsp:cNvPr id="0" name=""/>
        <dsp:cNvSpPr/>
      </dsp:nvSpPr>
      <dsp:spPr>
        <a:xfrm>
          <a:off x="3388374" y="3298535"/>
          <a:ext cx="2837032" cy="740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Capital asset information</a:t>
          </a:r>
          <a:endParaRPr lang="en-US" sz="1600" kern="1200" dirty="0"/>
        </a:p>
      </dsp:txBody>
      <dsp:txXfrm>
        <a:off x="3424537" y="3334698"/>
        <a:ext cx="2764706" cy="6684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6D234-3D26-45D3-9429-7F9F183C95CE}">
      <dsp:nvSpPr>
        <dsp:cNvPr id="0" name=""/>
        <dsp:cNvSpPr/>
      </dsp:nvSpPr>
      <dsp:spPr>
        <a:xfrm>
          <a:off x="1052637" y="35625"/>
          <a:ext cx="1533002" cy="85166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 financial statements</a:t>
          </a:r>
          <a:endParaRPr lang="en-US" sz="1600" kern="1200" dirty="0"/>
        </a:p>
      </dsp:txBody>
      <dsp:txXfrm>
        <a:off x="1077581" y="60569"/>
        <a:ext cx="1483114" cy="801779"/>
      </dsp:txXfrm>
    </dsp:sp>
    <dsp:sp modelId="{86FE248B-428D-4168-8ACB-FAC77163FFB3}">
      <dsp:nvSpPr>
        <dsp:cNvPr id="0" name=""/>
        <dsp:cNvSpPr/>
      </dsp:nvSpPr>
      <dsp:spPr>
        <a:xfrm>
          <a:off x="4585125" y="11872"/>
          <a:ext cx="1533002" cy="85166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Governmental activities column</a:t>
          </a:r>
          <a:endParaRPr lang="en-US" sz="1600" kern="1200" dirty="0"/>
        </a:p>
      </dsp:txBody>
      <dsp:txXfrm>
        <a:off x="4610069" y="36816"/>
        <a:ext cx="1483114" cy="801779"/>
      </dsp:txXfrm>
    </dsp:sp>
    <dsp:sp modelId="{EA2DC4AD-B48E-4696-B1C7-363274F0AF7E}">
      <dsp:nvSpPr>
        <dsp:cNvPr id="0" name=""/>
        <dsp:cNvSpPr/>
      </dsp:nvSpPr>
      <dsp:spPr>
        <a:xfrm>
          <a:off x="3295694" y="3619588"/>
          <a:ext cx="638750" cy="638750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ED085-7BAB-44DA-82D7-5A8ACE677F3B}">
      <dsp:nvSpPr>
        <dsp:cNvPr id="0" name=""/>
        <dsp:cNvSpPr/>
      </dsp:nvSpPr>
      <dsp:spPr>
        <a:xfrm rot="240000">
          <a:off x="1698231" y="3345876"/>
          <a:ext cx="3833675" cy="26807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4D315-1AD8-4654-B3F4-C2483F0F6F31}">
      <dsp:nvSpPr>
        <dsp:cNvPr id="0" name=""/>
        <dsp:cNvSpPr/>
      </dsp:nvSpPr>
      <dsp:spPr>
        <a:xfrm rot="240000">
          <a:off x="4004145" y="2862925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Issuance of long-term debt</a:t>
          </a:r>
          <a:endParaRPr lang="en-US" sz="1600" kern="1200" dirty="0"/>
        </a:p>
      </dsp:txBody>
      <dsp:txXfrm>
        <a:off x="4029792" y="2888572"/>
        <a:ext cx="1470056" cy="474095"/>
      </dsp:txXfrm>
    </dsp:sp>
    <dsp:sp modelId="{8620A04C-29F7-40BE-9751-5240CA1C437A}">
      <dsp:nvSpPr>
        <dsp:cNvPr id="0" name=""/>
        <dsp:cNvSpPr/>
      </dsp:nvSpPr>
      <dsp:spPr>
        <a:xfrm rot="240000">
          <a:off x="4046729" y="2300825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Accrued expenses</a:t>
          </a:r>
          <a:endParaRPr lang="en-US" sz="1600" kern="1200" dirty="0"/>
        </a:p>
      </dsp:txBody>
      <dsp:txXfrm>
        <a:off x="4072376" y="2326472"/>
        <a:ext cx="1470056" cy="474095"/>
      </dsp:txXfrm>
    </dsp:sp>
    <dsp:sp modelId="{B468B0D3-E3AD-42CC-B440-EFBE6D2BFB51}">
      <dsp:nvSpPr>
        <dsp:cNvPr id="0" name=""/>
        <dsp:cNvSpPr/>
      </dsp:nvSpPr>
      <dsp:spPr>
        <a:xfrm rot="240000">
          <a:off x="4089312" y="1738724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Interfund transfers</a:t>
          </a:r>
          <a:endParaRPr lang="en-US" sz="1600" kern="1200" dirty="0"/>
        </a:p>
      </dsp:txBody>
      <dsp:txXfrm>
        <a:off x="4114959" y="1764371"/>
        <a:ext cx="1470056" cy="474095"/>
      </dsp:txXfrm>
    </dsp:sp>
    <dsp:sp modelId="{A5F97CCF-3922-4C51-8979-398B7768E9C3}">
      <dsp:nvSpPr>
        <dsp:cNvPr id="0" name=""/>
        <dsp:cNvSpPr/>
      </dsp:nvSpPr>
      <dsp:spPr>
        <a:xfrm rot="240000">
          <a:off x="4131896" y="1176623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Retirement of long-term debt</a:t>
          </a:r>
          <a:endParaRPr lang="en-US" sz="1600" kern="1200" dirty="0"/>
        </a:p>
      </dsp:txBody>
      <dsp:txXfrm>
        <a:off x="4157543" y="1202270"/>
        <a:ext cx="1470056" cy="474095"/>
      </dsp:txXfrm>
    </dsp:sp>
    <dsp:sp modelId="{A9280540-8CC3-4453-BD23-75429F076542}">
      <dsp:nvSpPr>
        <dsp:cNvPr id="0" name=""/>
        <dsp:cNvSpPr/>
      </dsp:nvSpPr>
      <dsp:spPr>
        <a:xfrm rot="240000">
          <a:off x="1789809" y="2709625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Capital outlays</a:t>
          </a:r>
          <a:endParaRPr lang="en-US" sz="1600" kern="1200" dirty="0"/>
        </a:p>
      </dsp:txBody>
      <dsp:txXfrm>
        <a:off x="1815456" y="2735272"/>
        <a:ext cx="1470056" cy="474095"/>
      </dsp:txXfrm>
    </dsp:sp>
    <dsp:sp modelId="{4DEA10C3-ABCB-4D54-84C7-1B5359028E72}">
      <dsp:nvSpPr>
        <dsp:cNvPr id="0" name=""/>
        <dsp:cNvSpPr/>
      </dsp:nvSpPr>
      <dsp:spPr>
        <a:xfrm rot="240000">
          <a:off x="1832392" y="2147524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Depreciation</a:t>
          </a:r>
          <a:endParaRPr lang="en-US" sz="1600" kern="1200" dirty="0"/>
        </a:p>
      </dsp:txBody>
      <dsp:txXfrm>
        <a:off x="1858039" y="2173171"/>
        <a:ext cx="1470056" cy="474095"/>
      </dsp:txXfrm>
    </dsp:sp>
    <dsp:sp modelId="{7C12FCE7-BC92-49FD-8921-D392B98807E9}">
      <dsp:nvSpPr>
        <dsp:cNvPr id="0" name=""/>
        <dsp:cNvSpPr/>
      </dsp:nvSpPr>
      <dsp:spPr>
        <a:xfrm rot="240000">
          <a:off x="1874976" y="1585424"/>
          <a:ext cx="1521350" cy="5253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Disposition of capital assets</a:t>
          </a:r>
          <a:endParaRPr lang="en-US" sz="1600" kern="1200" dirty="0"/>
        </a:p>
      </dsp:txBody>
      <dsp:txXfrm>
        <a:off x="1900623" y="1611071"/>
        <a:ext cx="1470056" cy="47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CA1DD-51C9-4204-80A5-0F6248E936EB}">
      <dsp:nvSpPr>
        <dsp:cNvPr id="0" name=""/>
        <dsp:cNvSpPr/>
      </dsp:nvSpPr>
      <dsp:spPr>
        <a:xfrm>
          <a:off x="3562872" y="2067443"/>
          <a:ext cx="2025634" cy="63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909"/>
              </a:lnTo>
              <a:lnTo>
                <a:pt x="2025634" y="487909"/>
              </a:lnTo>
              <a:lnTo>
                <a:pt x="2025634" y="63734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792DA-8940-43DC-B8CD-D16BEC6D0764}">
      <dsp:nvSpPr>
        <dsp:cNvPr id="0" name=""/>
        <dsp:cNvSpPr/>
      </dsp:nvSpPr>
      <dsp:spPr>
        <a:xfrm>
          <a:off x="1781474" y="2067443"/>
          <a:ext cx="1781397" cy="622805"/>
        </a:xfrm>
        <a:custGeom>
          <a:avLst/>
          <a:gdLst/>
          <a:ahLst/>
          <a:cxnLst/>
          <a:rect l="0" t="0" r="0" b="0"/>
          <a:pathLst>
            <a:path>
              <a:moveTo>
                <a:pt x="1781397" y="0"/>
              </a:moveTo>
              <a:lnTo>
                <a:pt x="1781397" y="473366"/>
              </a:lnTo>
              <a:lnTo>
                <a:pt x="0" y="473366"/>
              </a:lnTo>
              <a:lnTo>
                <a:pt x="0" y="62280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17881-B3B4-42B3-BA94-3200DCF70175}">
      <dsp:nvSpPr>
        <dsp:cNvPr id="0" name=""/>
        <dsp:cNvSpPr/>
      </dsp:nvSpPr>
      <dsp:spPr>
        <a:xfrm>
          <a:off x="3506311" y="903211"/>
          <a:ext cx="91440" cy="302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644"/>
              </a:lnTo>
              <a:lnTo>
                <a:pt x="56560" y="152644"/>
              </a:lnTo>
              <a:lnTo>
                <a:pt x="56560" y="30208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484C0-7D4D-4075-9D5A-A41BB2F0EED7}">
      <dsp:nvSpPr>
        <dsp:cNvPr id="0" name=""/>
        <dsp:cNvSpPr/>
      </dsp:nvSpPr>
      <dsp:spPr>
        <a:xfrm>
          <a:off x="1958921" y="1124"/>
          <a:ext cx="3186220" cy="902086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02259-03A6-4713-BFCA-F03220739669}">
      <dsp:nvSpPr>
        <dsp:cNvPr id="0" name=""/>
        <dsp:cNvSpPr/>
      </dsp:nvSpPr>
      <dsp:spPr>
        <a:xfrm>
          <a:off x="2138158" y="171399"/>
          <a:ext cx="3186220" cy="902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primary government is financially accountable for another organization if</a:t>
          </a:r>
          <a:endParaRPr lang="en-US" sz="1600" kern="1200" dirty="0"/>
        </a:p>
      </dsp:txBody>
      <dsp:txXfrm>
        <a:off x="2164579" y="197820"/>
        <a:ext cx="3133378" cy="849244"/>
      </dsp:txXfrm>
    </dsp:sp>
    <dsp:sp modelId="{3F9917E0-9150-48E9-9A2B-D5F5982C30A0}">
      <dsp:nvSpPr>
        <dsp:cNvPr id="0" name=""/>
        <dsp:cNvSpPr/>
      </dsp:nvSpPr>
      <dsp:spPr>
        <a:xfrm>
          <a:off x="1969761" y="1205295"/>
          <a:ext cx="3186220" cy="86214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D529-4056-431C-81B3-78E96A9C88A7}">
      <dsp:nvSpPr>
        <dsp:cNvPr id="0" name=""/>
        <dsp:cNvSpPr/>
      </dsp:nvSpPr>
      <dsp:spPr>
        <a:xfrm>
          <a:off x="2148999" y="1375570"/>
          <a:ext cx="3186220" cy="862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primary government appoints a voting majority of the organization’s governing board </a:t>
          </a:r>
          <a:r>
            <a:rPr lang="en-US" sz="1600" b="1" kern="1200" dirty="0" smtClean="0">
              <a:solidFill>
                <a:srgbClr val="7030A0"/>
              </a:solidFill>
            </a:rPr>
            <a:t>AND</a:t>
          </a:r>
          <a:endParaRPr lang="en-US" sz="1600" b="1" kern="1200" dirty="0">
            <a:solidFill>
              <a:srgbClr val="7030A0"/>
            </a:solidFill>
          </a:endParaRPr>
        </a:p>
      </dsp:txBody>
      <dsp:txXfrm>
        <a:off x="2174250" y="1400821"/>
        <a:ext cx="3135718" cy="811645"/>
      </dsp:txXfrm>
    </dsp:sp>
    <dsp:sp modelId="{EDCC4AA9-FE99-47FD-A7E3-55261008F42D}">
      <dsp:nvSpPr>
        <dsp:cNvPr id="0" name=""/>
        <dsp:cNvSpPr/>
      </dsp:nvSpPr>
      <dsp:spPr>
        <a:xfrm>
          <a:off x="426745" y="2690248"/>
          <a:ext cx="2709457" cy="1024342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779FE-E04D-4A8E-B7E5-A1F0DB3BBC8C}">
      <dsp:nvSpPr>
        <dsp:cNvPr id="0" name=""/>
        <dsp:cNvSpPr/>
      </dsp:nvSpPr>
      <dsp:spPr>
        <a:xfrm>
          <a:off x="605983" y="2860524"/>
          <a:ext cx="2709457" cy="1024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it is (a) able to impose its will on the organization </a:t>
          </a:r>
          <a:r>
            <a:rPr lang="en-US" sz="1600" b="1" kern="1200" dirty="0" smtClean="0">
              <a:solidFill>
                <a:srgbClr val="7030A0"/>
              </a:solidFill>
              <a:latin typeface="+mn-lt"/>
            </a:rPr>
            <a:t>OR</a:t>
          </a:r>
          <a:endParaRPr lang="en-US" sz="1600" kern="1200" dirty="0"/>
        </a:p>
      </dsp:txBody>
      <dsp:txXfrm>
        <a:off x="635985" y="2890526"/>
        <a:ext cx="2649453" cy="964338"/>
      </dsp:txXfrm>
    </dsp:sp>
    <dsp:sp modelId="{89EC2D5C-BC51-4CF2-89CE-AE6BAD2677E3}">
      <dsp:nvSpPr>
        <dsp:cNvPr id="0" name=""/>
        <dsp:cNvSpPr/>
      </dsp:nvSpPr>
      <dsp:spPr>
        <a:xfrm>
          <a:off x="4076843" y="2704791"/>
          <a:ext cx="3023325" cy="1388311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30A67-4DF8-4F70-A535-6CDAC17735A2}">
      <dsp:nvSpPr>
        <dsp:cNvPr id="0" name=""/>
        <dsp:cNvSpPr/>
      </dsp:nvSpPr>
      <dsp:spPr>
        <a:xfrm>
          <a:off x="4256081" y="2875067"/>
          <a:ext cx="3023325" cy="138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(b) there is a potential for the organization to provide specific financial benefits to, or impose specific financial burdens on, the primary government.</a:t>
          </a:r>
          <a:endParaRPr lang="en-US" sz="1600" kern="1200" dirty="0"/>
        </a:p>
      </dsp:txBody>
      <dsp:txXfrm>
        <a:off x="4296743" y="2915729"/>
        <a:ext cx="2942001" cy="1306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4956-C5D1-48EC-914A-5A1976272B0D}">
      <dsp:nvSpPr>
        <dsp:cNvPr id="0" name=""/>
        <dsp:cNvSpPr/>
      </dsp:nvSpPr>
      <dsp:spPr>
        <a:xfrm rot="16200000">
          <a:off x="303" y="544584"/>
          <a:ext cx="3477515" cy="3477515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Blended presentation is when the component unit’s financial data for its funds and activities are reported with the same fund types and activities of the primary government.</a:t>
          </a:r>
          <a:endParaRPr lang="en-US" sz="1500" kern="1200" dirty="0"/>
        </a:p>
      </dsp:txBody>
      <dsp:txXfrm rot="5400000">
        <a:off x="608869" y="1413962"/>
        <a:ext cx="2868950" cy="1738757"/>
      </dsp:txXfrm>
    </dsp:sp>
    <dsp:sp modelId="{22A1BFB6-C8AB-44CE-A691-19C6B1DBA597}">
      <dsp:nvSpPr>
        <dsp:cNvPr id="0" name=""/>
        <dsp:cNvSpPr/>
      </dsp:nvSpPr>
      <dsp:spPr>
        <a:xfrm rot="5400000">
          <a:off x="3826746" y="544584"/>
          <a:ext cx="3477515" cy="3477515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Discrete presentation is when financial data of the component unit are reported in one or more columns, separate from the financial data of the primary government.</a:t>
          </a:r>
          <a:endParaRPr lang="en-US" sz="1500" kern="1200" dirty="0"/>
        </a:p>
      </dsp:txBody>
      <dsp:txXfrm rot="-5400000">
        <a:off x="3826747" y="1413963"/>
        <a:ext cx="2868950" cy="1738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3EED8-609B-48F8-A5B8-D9D579160269}">
      <dsp:nvSpPr>
        <dsp:cNvPr id="0" name=""/>
        <dsp:cNvSpPr/>
      </dsp:nvSpPr>
      <dsp:spPr>
        <a:xfrm>
          <a:off x="5042980" y="1911037"/>
          <a:ext cx="311699" cy="54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922"/>
              </a:lnTo>
              <a:lnTo>
                <a:pt x="311699" y="414922"/>
              </a:lnTo>
              <a:lnTo>
                <a:pt x="311699" y="5461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65A34-5538-4ACF-810D-C7B68B7280D3}">
      <dsp:nvSpPr>
        <dsp:cNvPr id="0" name=""/>
        <dsp:cNvSpPr/>
      </dsp:nvSpPr>
      <dsp:spPr>
        <a:xfrm>
          <a:off x="1518150" y="1911037"/>
          <a:ext cx="3524830" cy="545670"/>
        </a:xfrm>
        <a:custGeom>
          <a:avLst/>
          <a:gdLst/>
          <a:ahLst/>
          <a:cxnLst/>
          <a:rect l="0" t="0" r="0" b="0"/>
          <a:pathLst>
            <a:path>
              <a:moveTo>
                <a:pt x="3524830" y="0"/>
              </a:moveTo>
              <a:lnTo>
                <a:pt x="3524830" y="414446"/>
              </a:lnTo>
              <a:lnTo>
                <a:pt x="0" y="414446"/>
              </a:lnTo>
              <a:lnTo>
                <a:pt x="0" y="5456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1AE17-E4FF-4BCE-8AEB-E3D14DD15921}">
      <dsp:nvSpPr>
        <dsp:cNvPr id="0" name=""/>
        <dsp:cNvSpPr/>
      </dsp:nvSpPr>
      <dsp:spPr>
        <a:xfrm>
          <a:off x="3546795" y="508558"/>
          <a:ext cx="1496185" cy="502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65"/>
              </a:lnTo>
              <a:lnTo>
                <a:pt x="1496185" y="371765"/>
              </a:lnTo>
              <a:lnTo>
                <a:pt x="1496185" y="502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B6EBC-BEB5-4912-A696-613A64BF7061}">
      <dsp:nvSpPr>
        <dsp:cNvPr id="0" name=""/>
        <dsp:cNvSpPr/>
      </dsp:nvSpPr>
      <dsp:spPr>
        <a:xfrm>
          <a:off x="1415854" y="508558"/>
          <a:ext cx="2130941" cy="504366"/>
        </a:xfrm>
        <a:custGeom>
          <a:avLst/>
          <a:gdLst/>
          <a:ahLst/>
          <a:cxnLst/>
          <a:rect l="0" t="0" r="0" b="0"/>
          <a:pathLst>
            <a:path>
              <a:moveTo>
                <a:pt x="2130941" y="0"/>
              </a:moveTo>
              <a:lnTo>
                <a:pt x="2130941" y="373141"/>
              </a:lnTo>
              <a:lnTo>
                <a:pt x="0" y="373141"/>
              </a:lnTo>
              <a:lnTo>
                <a:pt x="0" y="50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264CE-563E-439A-B6B6-92C98CD06ADF}">
      <dsp:nvSpPr>
        <dsp:cNvPr id="0" name=""/>
        <dsp:cNvSpPr/>
      </dsp:nvSpPr>
      <dsp:spPr>
        <a:xfrm>
          <a:off x="1750643" y="-91041"/>
          <a:ext cx="3592305" cy="599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059B5-0978-47C4-B3EF-1942A099A50E}">
      <dsp:nvSpPr>
        <dsp:cNvPr id="0" name=""/>
        <dsp:cNvSpPr/>
      </dsp:nvSpPr>
      <dsp:spPr>
        <a:xfrm>
          <a:off x="1908034" y="58479"/>
          <a:ext cx="3592305" cy="599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Discrete presentation is used when:</a:t>
          </a:r>
          <a:endParaRPr lang="en-US" sz="1800" kern="1200" dirty="0"/>
        </a:p>
      </dsp:txBody>
      <dsp:txXfrm>
        <a:off x="1925596" y="76041"/>
        <a:ext cx="3557181" cy="564475"/>
      </dsp:txXfrm>
    </dsp:sp>
    <dsp:sp modelId="{44879692-5172-441C-9720-4421A67DFDCA}">
      <dsp:nvSpPr>
        <dsp:cNvPr id="0" name=""/>
        <dsp:cNvSpPr/>
      </dsp:nvSpPr>
      <dsp:spPr>
        <a:xfrm>
          <a:off x="422478" y="1012924"/>
          <a:ext cx="1986752" cy="899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22FCA-F962-4EB1-910B-72AE15679F17}">
      <dsp:nvSpPr>
        <dsp:cNvPr id="0" name=""/>
        <dsp:cNvSpPr/>
      </dsp:nvSpPr>
      <dsp:spPr>
        <a:xfrm>
          <a:off x="579869" y="1162445"/>
          <a:ext cx="1986752" cy="89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component unit does not meet the criteria for blending. </a:t>
          </a:r>
          <a:endParaRPr lang="en-US" sz="1600" kern="1200" dirty="0"/>
        </a:p>
      </dsp:txBody>
      <dsp:txXfrm>
        <a:off x="606214" y="1188790"/>
        <a:ext cx="1934062" cy="846799"/>
      </dsp:txXfrm>
    </dsp:sp>
    <dsp:sp modelId="{8D383994-4944-4CF5-93CA-0AFC82ABBAF6}">
      <dsp:nvSpPr>
        <dsp:cNvPr id="0" name=""/>
        <dsp:cNvSpPr/>
      </dsp:nvSpPr>
      <dsp:spPr>
        <a:xfrm>
          <a:off x="3632950" y="1011548"/>
          <a:ext cx="2820061" cy="899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EE95F-8F15-4BEF-BAA0-E5BE947FFFE7}">
      <dsp:nvSpPr>
        <dsp:cNvPr id="0" name=""/>
        <dsp:cNvSpPr/>
      </dsp:nvSpPr>
      <dsp:spPr>
        <a:xfrm>
          <a:off x="3790340" y="1161069"/>
          <a:ext cx="2820061" cy="89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component unit is a legally separate, tax-exempt organization that meets both of the following criteria.</a:t>
          </a:r>
          <a:endParaRPr lang="en-US" sz="1600" kern="1200" dirty="0"/>
        </a:p>
      </dsp:txBody>
      <dsp:txXfrm>
        <a:off x="3816685" y="1187414"/>
        <a:ext cx="2767371" cy="846799"/>
      </dsp:txXfrm>
    </dsp:sp>
    <dsp:sp modelId="{E05A49A6-699D-4A61-8908-B707FE46EEC8}">
      <dsp:nvSpPr>
        <dsp:cNvPr id="0" name=""/>
        <dsp:cNvSpPr/>
      </dsp:nvSpPr>
      <dsp:spPr>
        <a:xfrm>
          <a:off x="33999" y="2456708"/>
          <a:ext cx="2968300" cy="160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473F-F19A-444C-8ECF-B0BBDE3A7948}">
      <dsp:nvSpPr>
        <dsp:cNvPr id="0" name=""/>
        <dsp:cNvSpPr/>
      </dsp:nvSpPr>
      <dsp:spPr>
        <a:xfrm>
          <a:off x="191390" y="2606229"/>
          <a:ext cx="2968300" cy="1602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assets received or held by the component unit are entirely or almost entirely for the direct benefit of the primary government, its component units, or its constituents.</a:t>
          </a:r>
          <a:endParaRPr lang="en-US" sz="1600" kern="1200" dirty="0"/>
        </a:p>
      </dsp:txBody>
      <dsp:txXfrm>
        <a:off x="238327" y="2653166"/>
        <a:ext cx="2874426" cy="1508665"/>
      </dsp:txXfrm>
    </dsp:sp>
    <dsp:sp modelId="{770F2029-0CF2-48EC-80EF-8940DBEC992F}">
      <dsp:nvSpPr>
        <dsp:cNvPr id="0" name=""/>
        <dsp:cNvSpPr/>
      </dsp:nvSpPr>
      <dsp:spPr>
        <a:xfrm>
          <a:off x="3542492" y="2457184"/>
          <a:ext cx="3624375" cy="155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4BDF8-DFB8-4464-AFAF-30C74F2CD006}">
      <dsp:nvSpPr>
        <dsp:cNvPr id="0" name=""/>
        <dsp:cNvSpPr/>
      </dsp:nvSpPr>
      <dsp:spPr>
        <a:xfrm>
          <a:off x="3699883" y="2606706"/>
          <a:ext cx="3624375" cy="1551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primary government, or its component units, is entitled to, or has the ability to otherwise access, a majority of the assets received or held by the component unit and these assets are significant to the primary government.</a:t>
          </a:r>
          <a:endParaRPr lang="en-US" sz="1600" kern="1200" dirty="0"/>
        </a:p>
      </dsp:txBody>
      <dsp:txXfrm>
        <a:off x="3745333" y="2652156"/>
        <a:ext cx="3533475" cy="1460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565CA-7FFE-406B-97C2-F7DE43184536}">
      <dsp:nvSpPr>
        <dsp:cNvPr id="0" name=""/>
        <dsp:cNvSpPr/>
      </dsp:nvSpPr>
      <dsp:spPr>
        <a:xfrm>
          <a:off x="2504514" y="-88375"/>
          <a:ext cx="2280140" cy="14482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Joint Venture</a:t>
          </a:r>
          <a:endParaRPr lang="en-US" sz="2500" kern="1200" dirty="0"/>
        </a:p>
      </dsp:txBody>
      <dsp:txXfrm>
        <a:off x="2575213" y="-17676"/>
        <a:ext cx="2138742" cy="1306870"/>
      </dsp:txXfrm>
    </dsp:sp>
    <dsp:sp modelId="{1BD93D16-5A92-4C69-A1CE-1AFCE8B69BDA}">
      <dsp:nvSpPr>
        <dsp:cNvPr id="0" name=""/>
        <dsp:cNvSpPr/>
      </dsp:nvSpPr>
      <dsp:spPr>
        <a:xfrm>
          <a:off x="2190190" y="635758"/>
          <a:ext cx="2908788" cy="2908788"/>
        </a:xfrm>
        <a:custGeom>
          <a:avLst/>
          <a:gdLst/>
          <a:ahLst/>
          <a:cxnLst/>
          <a:rect l="0" t="0" r="0" b="0"/>
          <a:pathLst>
            <a:path>
              <a:moveTo>
                <a:pt x="2600368" y="558847"/>
              </a:moveTo>
              <a:arcTo wR="1454394" hR="1454394" stAng="19319602" swAng="22544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BF75B-7CB1-4171-9748-E70ADD0F7469}">
      <dsp:nvSpPr>
        <dsp:cNvPr id="0" name=""/>
        <dsp:cNvSpPr/>
      </dsp:nvSpPr>
      <dsp:spPr>
        <a:xfrm>
          <a:off x="3825056" y="2088742"/>
          <a:ext cx="2158142" cy="14572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Jointly owned organization</a:t>
          </a:r>
          <a:endParaRPr lang="en-US" sz="2500" kern="1200" dirty="0"/>
        </a:p>
      </dsp:txBody>
      <dsp:txXfrm>
        <a:off x="3896191" y="2159877"/>
        <a:ext cx="2015872" cy="1314945"/>
      </dsp:txXfrm>
    </dsp:sp>
    <dsp:sp modelId="{35D9B9F5-0A78-4846-887E-3122FEAB8113}">
      <dsp:nvSpPr>
        <dsp:cNvPr id="0" name=""/>
        <dsp:cNvSpPr/>
      </dsp:nvSpPr>
      <dsp:spPr>
        <a:xfrm>
          <a:off x="2190190" y="635758"/>
          <a:ext cx="2908788" cy="2908788"/>
        </a:xfrm>
        <a:custGeom>
          <a:avLst/>
          <a:gdLst/>
          <a:ahLst/>
          <a:cxnLst/>
          <a:rect l="0" t="0" r="0" b="0"/>
          <a:pathLst>
            <a:path>
              <a:moveTo>
                <a:pt x="1631341" y="2897984"/>
              </a:moveTo>
              <a:arcTo wR="1454394" hR="1454394" stAng="4980711" swAng="8246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9CF69-985E-4185-A323-551A3669DC60}">
      <dsp:nvSpPr>
        <dsp:cNvPr id="0" name=""/>
        <dsp:cNvSpPr/>
      </dsp:nvSpPr>
      <dsp:spPr>
        <a:xfrm>
          <a:off x="1300104" y="2072272"/>
          <a:ext cx="2169875" cy="14901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Other stand-alone government</a:t>
          </a:r>
          <a:endParaRPr lang="en-US" sz="2500" kern="1200" dirty="0"/>
        </a:p>
      </dsp:txBody>
      <dsp:txXfrm>
        <a:off x="1372847" y="2145015"/>
        <a:ext cx="2024389" cy="1344668"/>
      </dsp:txXfrm>
    </dsp:sp>
    <dsp:sp modelId="{57EDEC2B-C7DE-4E13-BD97-32F79B3ABE0F}">
      <dsp:nvSpPr>
        <dsp:cNvPr id="0" name=""/>
        <dsp:cNvSpPr/>
      </dsp:nvSpPr>
      <dsp:spPr>
        <a:xfrm>
          <a:off x="2190190" y="635758"/>
          <a:ext cx="2908788" cy="2908788"/>
        </a:xfrm>
        <a:custGeom>
          <a:avLst/>
          <a:gdLst/>
          <a:ahLst/>
          <a:cxnLst/>
          <a:rect l="0" t="0" r="0" b="0"/>
          <a:pathLst>
            <a:path>
              <a:moveTo>
                <a:pt x="255" y="1427122"/>
              </a:moveTo>
              <a:arcTo wR="1454394" hR="1454394" stAng="10864466" swAng="221629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2BDAE-311B-4B21-A6B5-8B42E962EB6E}">
      <dsp:nvSpPr>
        <dsp:cNvPr id="0" name=""/>
        <dsp:cNvSpPr/>
      </dsp:nvSpPr>
      <dsp:spPr>
        <a:xfrm>
          <a:off x="2992386" y="2173"/>
          <a:ext cx="1384440" cy="65546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Management</a:t>
          </a:r>
          <a:endParaRPr lang="en-US" sz="1400" kern="1200" dirty="0"/>
        </a:p>
      </dsp:txBody>
      <dsp:txXfrm>
        <a:off x="3024383" y="34170"/>
        <a:ext cx="1320446" cy="591469"/>
      </dsp:txXfrm>
    </dsp:sp>
    <dsp:sp modelId="{2ECEB096-A5F0-46C9-961E-18337FA1B1E5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2567461" y="134636"/>
              </a:moveTo>
              <a:arcTo wR="1870624" hR="1870624" stAng="17512252" swAng="89830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561D5-BAF1-4D43-9336-8AC4FE7156C3}">
      <dsp:nvSpPr>
        <dsp:cNvPr id="0" name=""/>
        <dsp:cNvSpPr/>
      </dsp:nvSpPr>
      <dsp:spPr>
        <a:xfrm>
          <a:off x="4527998" y="706482"/>
          <a:ext cx="1238241" cy="655463"/>
        </a:xfrm>
        <a:prstGeom prst="roundRect">
          <a:avLst/>
        </a:prstGeom>
        <a:solidFill>
          <a:schemeClr val="accent2">
            <a:shade val="80000"/>
            <a:hueOff val="0"/>
            <a:satOff val="-4670"/>
            <a:lumOff val="5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Legislature</a:t>
          </a:r>
          <a:endParaRPr lang="en-US" sz="1400" kern="1200" dirty="0"/>
        </a:p>
      </dsp:txBody>
      <dsp:txXfrm>
        <a:off x="4559995" y="738479"/>
        <a:ext cx="1174247" cy="591469"/>
      </dsp:txXfrm>
    </dsp:sp>
    <dsp:sp modelId="{7F9356F2-143D-4149-A701-B6F6EAA89407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3546979" y="1040522"/>
              </a:moveTo>
              <a:arcTo wR="1870624" hR="1870624" stAng="20019372" swAng="172595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4608"/>
              <a:lumOff val="49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362C5-649D-4612-9992-6F375BFD3910}">
      <dsp:nvSpPr>
        <dsp:cNvPr id="0" name=""/>
        <dsp:cNvSpPr/>
      </dsp:nvSpPr>
      <dsp:spPr>
        <a:xfrm>
          <a:off x="4910063" y="2289050"/>
          <a:ext cx="1196533" cy="655463"/>
        </a:xfrm>
        <a:prstGeom prst="roundRect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Creditors</a:t>
          </a:r>
          <a:endParaRPr lang="en-US" sz="1400" kern="1200" dirty="0"/>
        </a:p>
      </dsp:txBody>
      <dsp:txXfrm>
        <a:off x="4942060" y="2321047"/>
        <a:ext cx="1132539" cy="591469"/>
      </dsp:txXfrm>
    </dsp:sp>
    <dsp:sp modelId="{0F5F41CD-92A7-48B9-92DD-BCB489C35CEE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3583941" y="2621475"/>
              </a:moveTo>
              <a:arcTo wR="1870624" hR="1870624" stAng="1419908" swAng="135830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9217"/>
              <a:lumOff val="98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DD2B-E9F9-499C-9608-44763C7BA9EF}">
      <dsp:nvSpPr>
        <dsp:cNvPr id="0" name=""/>
        <dsp:cNvSpPr/>
      </dsp:nvSpPr>
      <dsp:spPr>
        <a:xfrm>
          <a:off x="3848253" y="3558171"/>
          <a:ext cx="1295972" cy="655463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Higher governments</a:t>
          </a:r>
          <a:endParaRPr lang="en-US" sz="1400" kern="1200" dirty="0"/>
        </a:p>
      </dsp:txBody>
      <dsp:txXfrm>
        <a:off x="3880250" y="3590168"/>
        <a:ext cx="1231978" cy="591469"/>
      </dsp:txXfrm>
    </dsp:sp>
    <dsp:sp modelId="{F5156684-117A-4992-986E-31031B39A114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2031031" y="3734358"/>
              </a:moveTo>
              <a:arcTo wR="1870624" hR="1870624" stAng="5104849" swAng="58644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3825"/>
              <a:lumOff val="148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843A5-0017-4D24-AEFA-967877F76806}">
      <dsp:nvSpPr>
        <dsp:cNvPr id="0" name=""/>
        <dsp:cNvSpPr/>
      </dsp:nvSpPr>
      <dsp:spPr>
        <a:xfrm>
          <a:off x="2222894" y="3558171"/>
          <a:ext cx="1300157" cy="655463"/>
        </a:xfrm>
        <a:prstGeom prst="roundRect">
          <a:avLst/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Citizens</a:t>
          </a:r>
          <a:endParaRPr lang="en-US" sz="1400" kern="1200" dirty="0"/>
        </a:p>
      </dsp:txBody>
      <dsp:txXfrm>
        <a:off x="2254891" y="3590168"/>
        <a:ext cx="1236163" cy="591469"/>
      </dsp:txXfrm>
    </dsp:sp>
    <dsp:sp modelId="{E06032CE-3049-4150-8F0E-7A7E376C918B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578325" y="3223102"/>
              </a:moveTo>
              <a:arcTo wR="1870624" hR="1870624" stAng="8021790" swAng="135830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8433"/>
              <a:lumOff val="197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A033A-DB12-4A03-AA89-A21B8EC6A2F7}">
      <dsp:nvSpPr>
        <dsp:cNvPr id="0" name=""/>
        <dsp:cNvSpPr/>
      </dsp:nvSpPr>
      <dsp:spPr>
        <a:xfrm>
          <a:off x="1229867" y="2289050"/>
          <a:ext cx="1262029" cy="655463"/>
        </a:xfrm>
        <a:prstGeom prst="roundRect">
          <a:avLst/>
        </a:prstGeom>
        <a:solidFill>
          <a:schemeClr val="accent2">
            <a:shade val="80000"/>
            <a:hueOff val="0"/>
            <a:satOff val="-23349"/>
            <a:lumOff val="26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Debt rating agencies</a:t>
          </a:r>
        </a:p>
      </dsp:txBody>
      <dsp:txXfrm>
        <a:off x="1261864" y="2321047"/>
        <a:ext cx="1198035" cy="591469"/>
      </dsp:txXfrm>
    </dsp:sp>
    <dsp:sp modelId="{1F16EE9C-C5F1-4774-BBE6-3779E5C1EC4D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1671" y="1949677"/>
              </a:moveTo>
              <a:arcTo wR="1870624" hR="1870624" stAng="10654675" swAng="172595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23042"/>
              <a:lumOff val="247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FA715-9821-4FB4-A962-42F30B2C8ADD}">
      <dsp:nvSpPr>
        <dsp:cNvPr id="0" name=""/>
        <dsp:cNvSpPr/>
      </dsp:nvSpPr>
      <dsp:spPr>
        <a:xfrm>
          <a:off x="1586127" y="706482"/>
          <a:ext cx="1271932" cy="655463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News media</a:t>
          </a:r>
        </a:p>
      </dsp:txBody>
      <dsp:txXfrm>
        <a:off x="1618124" y="738479"/>
        <a:ext cx="1207938" cy="591469"/>
      </dsp:txXfrm>
    </dsp:sp>
    <dsp:sp modelId="{F8110D37-18EF-4F43-B0DA-130B6F3C1AAB}">
      <dsp:nvSpPr>
        <dsp:cNvPr id="0" name=""/>
        <dsp:cNvSpPr/>
      </dsp:nvSpPr>
      <dsp:spPr>
        <a:xfrm>
          <a:off x="1813982" y="329905"/>
          <a:ext cx="3741248" cy="3741248"/>
        </a:xfrm>
        <a:custGeom>
          <a:avLst/>
          <a:gdLst/>
          <a:ahLst/>
          <a:cxnLst/>
          <a:rect l="0" t="0" r="0" b="0"/>
          <a:pathLst>
            <a:path>
              <a:moveTo>
                <a:pt x="748962" y="373590"/>
              </a:moveTo>
              <a:arcTo wR="1870624" hR="1870624" stAng="13989444" swAng="89830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27650"/>
              <a:lumOff val="29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C579-022F-4B17-B79F-2361A0413153}">
      <dsp:nvSpPr>
        <dsp:cNvPr id="0" name=""/>
        <dsp:cNvSpPr/>
      </dsp:nvSpPr>
      <dsp:spPr>
        <a:xfrm>
          <a:off x="0" y="0"/>
          <a:ext cx="5449718" cy="107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Introductory Section</a:t>
          </a:r>
          <a:endParaRPr lang="en-US" sz="3500" kern="1200" dirty="0"/>
        </a:p>
      </dsp:txBody>
      <dsp:txXfrm>
        <a:off x="31391" y="31391"/>
        <a:ext cx="4293204" cy="1008979"/>
      </dsp:txXfrm>
    </dsp:sp>
    <dsp:sp modelId="{2EE988F1-5AEB-45A9-8219-2E2377E18EAF}">
      <dsp:nvSpPr>
        <dsp:cNvPr id="0" name=""/>
        <dsp:cNvSpPr/>
      </dsp:nvSpPr>
      <dsp:spPr>
        <a:xfrm>
          <a:off x="480857" y="1250388"/>
          <a:ext cx="5449718" cy="107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Financial Section</a:t>
          </a:r>
          <a:endParaRPr lang="en-US" sz="3500" kern="1200" dirty="0"/>
        </a:p>
      </dsp:txBody>
      <dsp:txXfrm>
        <a:off x="512248" y="1281779"/>
        <a:ext cx="4209434" cy="1008979"/>
      </dsp:txXfrm>
    </dsp:sp>
    <dsp:sp modelId="{B2EA2F4D-DC03-424C-AAB5-6847998A3A3A}">
      <dsp:nvSpPr>
        <dsp:cNvPr id="0" name=""/>
        <dsp:cNvSpPr/>
      </dsp:nvSpPr>
      <dsp:spPr>
        <a:xfrm>
          <a:off x="961715" y="2500777"/>
          <a:ext cx="5449718" cy="1071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Statistical Section</a:t>
          </a:r>
          <a:endParaRPr lang="en-US" sz="3500" kern="1200" dirty="0"/>
        </a:p>
      </dsp:txBody>
      <dsp:txXfrm>
        <a:off x="993106" y="2532168"/>
        <a:ext cx="4209434" cy="1008979"/>
      </dsp:txXfrm>
    </dsp:sp>
    <dsp:sp modelId="{80D6A866-91F9-480D-9078-01CA097B2478}">
      <dsp:nvSpPr>
        <dsp:cNvPr id="0" name=""/>
        <dsp:cNvSpPr/>
      </dsp:nvSpPr>
      <dsp:spPr>
        <a:xfrm>
          <a:off x="4753073" y="812752"/>
          <a:ext cx="696645" cy="696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909818" y="812752"/>
        <a:ext cx="383155" cy="524225"/>
      </dsp:txXfrm>
    </dsp:sp>
    <dsp:sp modelId="{93A40146-3417-470D-9CAC-2AF4DDA05F95}">
      <dsp:nvSpPr>
        <dsp:cNvPr id="0" name=""/>
        <dsp:cNvSpPr/>
      </dsp:nvSpPr>
      <dsp:spPr>
        <a:xfrm>
          <a:off x="5233931" y="2055996"/>
          <a:ext cx="696645" cy="6966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390676" y="2055996"/>
        <a:ext cx="383155" cy="5242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D866D-2200-41C7-B04D-21A503559712}">
      <dsp:nvSpPr>
        <dsp:cNvPr id="0" name=""/>
        <dsp:cNvSpPr/>
      </dsp:nvSpPr>
      <dsp:spPr>
        <a:xfrm>
          <a:off x="1066889" y="0"/>
          <a:ext cx="4486940" cy="428179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E3053-281E-4DD9-8630-D4EF16E1DFA2}">
      <dsp:nvSpPr>
        <dsp:cNvPr id="0" name=""/>
        <dsp:cNvSpPr/>
      </dsp:nvSpPr>
      <dsp:spPr>
        <a:xfrm>
          <a:off x="3289180" y="451103"/>
          <a:ext cx="2916511" cy="10621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Shows how a government’s financial position has changed over time</a:t>
          </a:r>
          <a:endParaRPr lang="en-US" sz="1700" kern="1200" dirty="0"/>
        </a:p>
      </dsp:txBody>
      <dsp:txXfrm>
        <a:off x="3341029" y="502952"/>
        <a:ext cx="2812813" cy="958444"/>
      </dsp:txXfrm>
    </dsp:sp>
    <dsp:sp modelId="{70D7ECFD-9DB9-4559-BF24-D08AC7BF6A02}">
      <dsp:nvSpPr>
        <dsp:cNvPr id="0" name=""/>
        <dsp:cNvSpPr/>
      </dsp:nvSpPr>
      <dsp:spPr>
        <a:xfrm>
          <a:off x="3289180" y="1646014"/>
          <a:ext cx="2916511" cy="10621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Focus is on showing the trend in fund balances and net position categories</a:t>
          </a:r>
          <a:endParaRPr lang="en-US" sz="1700" kern="1200" dirty="0"/>
        </a:p>
      </dsp:txBody>
      <dsp:txXfrm>
        <a:off x="3341029" y="1697863"/>
        <a:ext cx="2812813" cy="958444"/>
      </dsp:txXfrm>
    </dsp:sp>
    <dsp:sp modelId="{666190A5-9E0A-4FE4-A82B-239926C46794}">
      <dsp:nvSpPr>
        <dsp:cNvPr id="0" name=""/>
        <dsp:cNvSpPr/>
      </dsp:nvSpPr>
      <dsp:spPr>
        <a:xfrm>
          <a:off x="3289180" y="2840925"/>
          <a:ext cx="2916511" cy="10621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Prepared at both the fund level and government-wide level</a:t>
          </a:r>
          <a:endParaRPr lang="en-US" sz="1700" kern="1200" dirty="0"/>
        </a:p>
      </dsp:txBody>
      <dsp:txXfrm>
        <a:off x="3341029" y="2892774"/>
        <a:ext cx="2812813" cy="9584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3BE02-5D09-40AB-8361-67300D7FA627}">
      <dsp:nvSpPr>
        <dsp:cNvPr id="0" name=""/>
        <dsp:cNvSpPr/>
      </dsp:nvSpPr>
      <dsp:spPr>
        <a:xfrm>
          <a:off x="1238703" y="0"/>
          <a:ext cx="4225267" cy="42252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F3A4C-13C5-445A-920C-368EF56C6772}">
      <dsp:nvSpPr>
        <dsp:cNvPr id="0" name=""/>
        <dsp:cNvSpPr/>
      </dsp:nvSpPr>
      <dsp:spPr>
        <a:xfrm>
          <a:off x="3351337" y="423166"/>
          <a:ext cx="2746423" cy="7110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Shows the government’s ability to generate its own revenues</a:t>
          </a:r>
          <a:endParaRPr lang="en-US" sz="1600" kern="1200" dirty="0"/>
        </a:p>
      </dsp:txBody>
      <dsp:txXfrm>
        <a:off x="3386046" y="457875"/>
        <a:ext cx="2677005" cy="641593"/>
      </dsp:txXfrm>
    </dsp:sp>
    <dsp:sp modelId="{C4B3F3C8-EA1C-48D7-AD33-81938CF4A4A0}">
      <dsp:nvSpPr>
        <dsp:cNvPr id="0" name=""/>
        <dsp:cNvSpPr/>
      </dsp:nvSpPr>
      <dsp:spPr>
        <a:xfrm>
          <a:off x="3363147" y="1285675"/>
          <a:ext cx="2746423" cy="5768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 on the revenue base</a:t>
          </a:r>
          <a:endParaRPr lang="en-US" sz="1600" kern="1200" dirty="0"/>
        </a:p>
      </dsp:txBody>
      <dsp:txXfrm>
        <a:off x="3391306" y="1313834"/>
        <a:ext cx="2690105" cy="520529"/>
      </dsp:txXfrm>
    </dsp:sp>
    <dsp:sp modelId="{4889B5D5-C7D2-45C1-93D6-8EB03244B001}">
      <dsp:nvSpPr>
        <dsp:cNvPr id="0" name=""/>
        <dsp:cNvSpPr/>
      </dsp:nvSpPr>
      <dsp:spPr>
        <a:xfrm>
          <a:off x="3374956" y="1979998"/>
          <a:ext cx="2746423" cy="5768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 on revenue rates</a:t>
          </a:r>
          <a:endParaRPr lang="en-US" sz="1600" kern="1200" dirty="0"/>
        </a:p>
      </dsp:txBody>
      <dsp:txXfrm>
        <a:off x="3403115" y="2008157"/>
        <a:ext cx="2690105" cy="520529"/>
      </dsp:txXfrm>
    </dsp:sp>
    <dsp:sp modelId="{2DA4A1FB-CD0A-4C98-A629-12DA4F1F288D}">
      <dsp:nvSpPr>
        <dsp:cNvPr id="0" name=""/>
        <dsp:cNvSpPr/>
      </dsp:nvSpPr>
      <dsp:spPr>
        <a:xfrm>
          <a:off x="3351337" y="2674327"/>
          <a:ext cx="2746423" cy="5768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Principal revenue payers</a:t>
          </a:r>
          <a:endParaRPr lang="en-US" sz="1600" kern="1200" dirty="0"/>
        </a:p>
      </dsp:txBody>
      <dsp:txXfrm>
        <a:off x="3379496" y="2702486"/>
        <a:ext cx="2690105" cy="520529"/>
      </dsp:txXfrm>
    </dsp:sp>
    <dsp:sp modelId="{825BE85A-9995-4003-9547-275A7F3A56B8}">
      <dsp:nvSpPr>
        <dsp:cNvPr id="0" name=""/>
        <dsp:cNvSpPr/>
      </dsp:nvSpPr>
      <dsp:spPr>
        <a:xfrm>
          <a:off x="3339527" y="3334616"/>
          <a:ext cx="2746423" cy="5768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Property tax levy and collection information</a:t>
          </a:r>
          <a:endParaRPr lang="en-US" sz="1600" kern="1200" dirty="0"/>
        </a:p>
      </dsp:txBody>
      <dsp:txXfrm>
        <a:off x="3367686" y="3362775"/>
        <a:ext cx="2690105" cy="520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6CFF86-9447-4D27-9841-C68B97680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6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5688" y="685800"/>
            <a:ext cx="47466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39999F-A129-4244-B7F9-5CB0C447A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39999F-A129-4244-B7F9-5CB0C447A9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4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39999F-A129-4244-B7F9-5CB0C447A9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6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1091B-E345-4037-8DFF-55D76499EA93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cs typeface="Arial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1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92150"/>
            <a:ext cx="4727575" cy="3416300"/>
          </a:xfrm>
          <a:ln w="12700" cap="flat"/>
        </p:spPr>
      </p:sp>
      <p:sp>
        <p:nvSpPr>
          <p:cNvPr id="460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0BF1D-82C5-4B07-9530-634098E268C1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cs typeface="Arial" pitchFamily="34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2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71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92150"/>
            <a:ext cx="4727575" cy="3416300"/>
          </a:xfrm>
          <a:ln w="12700" cap="flat"/>
        </p:spPr>
      </p:sp>
      <p:sp>
        <p:nvSpPr>
          <p:cNvPr id="471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7432" y="-116992"/>
            <a:ext cx="8302752" cy="6108192"/>
          </a:xfrm>
          <a:prstGeom prst="rect">
            <a:avLst/>
          </a:prstGeom>
          <a:solidFill>
            <a:srgbClr val="18696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53"/>
            <a:ext cx="8266176" cy="4233508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11163" y="5411788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343E-5815-4FC3-90EA-DC7D87410B97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463" y="5411788"/>
            <a:ext cx="26066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97563" y="5411788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3E77-16F3-4E8E-A1E4-E4CD49F36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223299"/>
            <a:ext cx="5136303" cy="1912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39363" y="226561"/>
            <a:ext cx="474111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Arial" pitchFamily="34" charset="0"/>
              </a:rPr>
              <a:t>Accounting for Governmental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Arial" pitchFamily="34" charset="0"/>
              </a:rPr>
              <a:t>&amp; Nonprofit Entities</a:t>
            </a:r>
            <a:endParaRPr lang="en-US" altLang="en-US" sz="3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92553" y="118895"/>
            <a:ext cx="301615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Arial" pitchFamily="34" charset="0"/>
              </a:rPr>
              <a:t>JACQUELINE L. RECK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Arial" pitchFamily="34" charset="0"/>
              </a:rPr>
              <a:t>SUZANNE L. LOWENSOHN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Arial" pitchFamily="34" charset="0"/>
              </a:rPr>
              <a:t>DANIEL</a:t>
            </a:r>
            <a:r>
              <a:rPr lang="en-US" altLang="en-US" sz="1600" b="1" baseline="0" dirty="0" smtClean="0">
                <a:solidFill>
                  <a:srgbClr val="FFFFFF"/>
                </a:solidFill>
                <a:latin typeface="Arial" pitchFamily="34" charset="0"/>
              </a:rPr>
              <a:t> G. NEELY</a:t>
            </a:r>
            <a:endParaRPr lang="en-US" altLang="en-US" sz="16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7630" y="2219037"/>
            <a:ext cx="837440" cy="51638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62673"/>
                </a:solidFill>
              </a:defRPr>
            </a:lvl1pPr>
            <a:lvl2pPr marL="404942" indent="0" algn="ctr">
              <a:buNone/>
              <a:defRPr/>
            </a:lvl2pPr>
            <a:lvl3pPr marL="809884" indent="0" algn="ctr">
              <a:buNone/>
              <a:defRPr/>
            </a:lvl3pPr>
            <a:lvl4pPr marL="1214826" indent="0" algn="ctr">
              <a:buNone/>
              <a:defRPr/>
            </a:lvl4pPr>
            <a:lvl5pPr marL="1619768" indent="0" algn="ctr">
              <a:buNone/>
              <a:defRPr/>
            </a:lvl5pPr>
            <a:lvl6pPr marL="2024710" indent="0" algn="ctr">
              <a:buNone/>
              <a:defRPr/>
            </a:lvl6pPr>
            <a:lvl7pPr marL="2429652" indent="0" algn="ctr">
              <a:buNone/>
              <a:defRPr/>
            </a:lvl7pPr>
            <a:lvl8pPr marL="2834594" indent="0" algn="ctr">
              <a:buNone/>
              <a:defRPr/>
            </a:lvl8pPr>
            <a:lvl9pPr marL="3239536" indent="0" algn="ctr">
              <a:buNone/>
              <a:defRPr/>
            </a:lvl9pPr>
          </a:lstStyle>
          <a:p>
            <a:r>
              <a:rPr lang="en-US" dirty="0" smtClean="0"/>
              <a:t>18/e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5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5AFA-AC52-4113-BC77-CD1099721A01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6362-A931-4A68-9AF6-3039B71A9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5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38020"/>
            <a:ext cx="185166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38020"/>
            <a:ext cx="541782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AC64-81B7-46DC-A7CC-829C7F266A35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6688" y="5431884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4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A934-30A3-4204-A57C-8CA1CD5FB390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1CA7-6486-4D59-AE0D-FC536715EC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5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819314"/>
            <a:ext cx="6995160" cy="118046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519152"/>
            <a:ext cx="6995160" cy="130016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4942" indent="0">
              <a:buNone/>
              <a:defRPr sz="1600"/>
            </a:lvl2pPr>
            <a:lvl3pPr marL="809884" indent="0">
              <a:buNone/>
              <a:defRPr sz="1400"/>
            </a:lvl3pPr>
            <a:lvl4pPr marL="1214826" indent="0">
              <a:buNone/>
              <a:defRPr sz="1200"/>
            </a:lvl4pPr>
            <a:lvl5pPr marL="1619768" indent="0">
              <a:buNone/>
              <a:defRPr sz="1200"/>
            </a:lvl5pPr>
            <a:lvl6pPr marL="2024710" indent="0">
              <a:buNone/>
              <a:defRPr sz="1200"/>
            </a:lvl6pPr>
            <a:lvl7pPr marL="2429652" indent="0">
              <a:buNone/>
              <a:defRPr sz="1200"/>
            </a:lvl7pPr>
            <a:lvl8pPr marL="2834594" indent="0">
              <a:buNone/>
              <a:defRPr sz="1200"/>
            </a:lvl8pPr>
            <a:lvl9pPr marL="323953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0046-1D95-47EA-9C43-C8967109C798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7E4-9F46-4C68-B7BC-97E60C857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86841"/>
            <a:ext cx="3634740" cy="392250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86841"/>
            <a:ext cx="3634740" cy="392250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EE958-7184-44A4-96F7-4627FC6F07F8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7320-5ED7-4D7E-8172-3DEC16E09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0431"/>
            <a:ext cx="3636169" cy="5544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942" indent="0">
              <a:buNone/>
              <a:defRPr sz="1800" b="1"/>
            </a:lvl2pPr>
            <a:lvl3pPr marL="809884" indent="0">
              <a:buNone/>
              <a:defRPr sz="1600" b="1"/>
            </a:lvl3pPr>
            <a:lvl4pPr marL="1214826" indent="0">
              <a:buNone/>
              <a:defRPr sz="1400" b="1"/>
            </a:lvl4pPr>
            <a:lvl5pPr marL="1619768" indent="0">
              <a:buNone/>
              <a:defRPr sz="1400" b="1"/>
            </a:lvl5pPr>
            <a:lvl6pPr marL="2024710" indent="0">
              <a:buNone/>
              <a:defRPr sz="1400" b="1"/>
            </a:lvl6pPr>
            <a:lvl7pPr marL="2429652" indent="0">
              <a:buNone/>
              <a:defRPr sz="1400" b="1"/>
            </a:lvl7pPr>
            <a:lvl8pPr marL="2834594" indent="0">
              <a:buNone/>
              <a:defRPr sz="1400" b="1"/>
            </a:lvl8pPr>
            <a:lvl9pPr marL="32395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884891"/>
            <a:ext cx="3636169" cy="3424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330431"/>
            <a:ext cx="3637598" cy="5544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942" indent="0">
              <a:buNone/>
              <a:defRPr sz="1800" b="1"/>
            </a:lvl2pPr>
            <a:lvl3pPr marL="809884" indent="0">
              <a:buNone/>
              <a:defRPr sz="1600" b="1"/>
            </a:lvl3pPr>
            <a:lvl4pPr marL="1214826" indent="0">
              <a:buNone/>
              <a:defRPr sz="1400" b="1"/>
            </a:lvl4pPr>
            <a:lvl5pPr marL="1619768" indent="0">
              <a:buNone/>
              <a:defRPr sz="1400" b="1"/>
            </a:lvl5pPr>
            <a:lvl6pPr marL="2024710" indent="0">
              <a:buNone/>
              <a:defRPr sz="1400" b="1"/>
            </a:lvl6pPr>
            <a:lvl7pPr marL="2429652" indent="0">
              <a:buNone/>
              <a:defRPr sz="1400" b="1"/>
            </a:lvl7pPr>
            <a:lvl8pPr marL="2834594" indent="0">
              <a:buNone/>
              <a:defRPr sz="1400" b="1"/>
            </a:lvl8pPr>
            <a:lvl9pPr marL="32395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1884891"/>
            <a:ext cx="3637598" cy="3424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7383-D7BC-45D7-B30B-7542927DBAFB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D33E-434C-492F-B4D2-2B2C0BDB1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5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EFC28-CD4B-47B5-8D63-7B167757EB04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8EE1F-9962-4980-B926-74FC19443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382F-68D3-4F6F-AD0C-407A499C058E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8A78-C2FE-45D6-A534-63EC368B8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1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6643"/>
            <a:ext cx="2707482" cy="10071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36644"/>
            <a:ext cx="4600575" cy="507269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243754"/>
            <a:ext cx="2707482" cy="4065588"/>
          </a:xfrm>
        </p:spPr>
        <p:txBody>
          <a:bodyPr/>
          <a:lstStyle>
            <a:lvl1pPr marL="0" indent="0">
              <a:buNone/>
              <a:defRPr sz="1200"/>
            </a:lvl1pPr>
            <a:lvl2pPr marL="404942" indent="0">
              <a:buNone/>
              <a:defRPr sz="1100"/>
            </a:lvl2pPr>
            <a:lvl3pPr marL="809884" indent="0">
              <a:buNone/>
              <a:defRPr sz="900"/>
            </a:lvl3pPr>
            <a:lvl4pPr marL="1214826" indent="0">
              <a:buNone/>
              <a:defRPr sz="800"/>
            </a:lvl4pPr>
            <a:lvl5pPr marL="1619768" indent="0">
              <a:buNone/>
              <a:defRPr sz="800"/>
            </a:lvl5pPr>
            <a:lvl6pPr marL="2024710" indent="0">
              <a:buNone/>
              <a:defRPr sz="800"/>
            </a:lvl6pPr>
            <a:lvl7pPr marL="2429652" indent="0">
              <a:buNone/>
              <a:defRPr sz="800"/>
            </a:lvl7pPr>
            <a:lvl8pPr marL="2834594" indent="0">
              <a:buNone/>
              <a:defRPr sz="800"/>
            </a:lvl8pPr>
            <a:lvl9pPr marL="32395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F427-9E92-4DE6-BC88-62F27D00411A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5176-2D54-4B51-B2B3-9CA0882D1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4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160520"/>
            <a:ext cx="4937760" cy="4911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31072"/>
            <a:ext cx="4937760" cy="3566160"/>
          </a:xfrm>
        </p:spPr>
        <p:txBody>
          <a:bodyPr/>
          <a:lstStyle>
            <a:lvl1pPr marL="0" indent="0">
              <a:buNone/>
              <a:defRPr sz="2800"/>
            </a:lvl1pPr>
            <a:lvl2pPr marL="404942" indent="0">
              <a:buNone/>
              <a:defRPr sz="2500"/>
            </a:lvl2pPr>
            <a:lvl3pPr marL="809884" indent="0">
              <a:buNone/>
              <a:defRPr sz="2100"/>
            </a:lvl3pPr>
            <a:lvl4pPr marL="1214826" indent="0">
              <a:buNone/>
              <a:defRPr sz="1800"/>
            </a:lvl4pPr>
            <a:lvl5pPr marL="1619768" indent="0">
              <a:buNone/>
              <a:defRPr sz="1800"/>
            </a:lvl5pPr>
            <a:lvl6pPr marL="2024710" indent="0">
              <a:buNone/>
              <a:defRPr sz="1800"/>
            </a:lvl6pPr>
            <a:lvl7pPr marL="2429652" indent="0">
              <a:buNone/>
              <a:defRPr sz="1800"/>
            </a:lvl7pPr>
            <a:lvl8pPr marL="2834594" indent="0">
              <a:buNone/>
              <a:defRPr sz="1800"/>
            </a:lvl8pPr>
            <a:lvl9pPr marL="3239536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651693"/>
            <a:ext cx="4937760" cy="697547"/>
          </a:xfrm>
        </p:spPr>
        <p:txBody>
          <a:bodyPr/>
          <a:lstStyle>
            <a:lvl1pPr marL="0" indent="0">
              <a:buNone/>
              <a:defRPr sz="1200"/>
            </a:lvl1pPr>
            <a:lvl2pPr marL="404942" indent="0">
              <a:buNone/>
              <a:defRPr sz="1100"/>
            </a:lvl2pPr>
            <a:lvl3pPr marL="809884" indent="0">
              <a:buNone/>
              <a:defRPr sz="900"/>
            </a:lvl3pPr>
            <a:lvl4pPr marL="1214826" indent="0">
              <a:buNone/>
              <a:defRPr sz="800"/>
            </a:lvl4pPr>
            <a:lvl5pPr marL="1619768" indent="0">
              <a:buNone/>
              <a:defRPr sz="800"/>
            </a:lvl5pPr>
            <a:lvl6pPr marL="2024710" indent="0">
              <a:buNone/>
              <a:defRPr sz="800"/>
            </a:lvl6pPr>
            <a:lvl7pPr marL="2429652" indent="0">
              <a:buNone/>
              <a:defRPr sz="800"/>
            </a:lvl7pPr>
            <a:lvl8pPr marL="2834594" indent="0">
              <a:buNone/>
              <a:defRPr sz="800"/>
            </a:lvl8pPr>
            <a:lvl9pPr marL="32395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F28E-BD32-4233-9458-AEB522127B19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68582" y="5448787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E048-73D8-4CFA-9176-5C4FBB64C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6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19" y="0"/>
            <a:ext cx="7818120" cy="11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572768"/>
            <a:ext cx="7407275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texto del patrón</a:t>
            </a:r>
          </a:p>
          <a:p>
            <a:pPr lvl="1"/>
            <a:r>
              <a:rPr lang="es-ES" altLang="en-US" dirty="0" smtClean="0"/>
              <a:t>Segundo nivel</a:t>
            </a:r>
          </a:p>
          <a:p>
            <a:pPr lvl="2"/>
            <a:r>
              <a:rPr lang="es-ES" altLang="en-US" dirty="0" smtClean="0"/>
              <a:t>Tercer nivel</a:t>
            </a:r>
          </a:p>
          <a:p>
            <a:pPr lvl="3"/>
            <a:r>
              <a:rPr lang="es-ES" altLang="en-US" dirty="0" smtClean="0"/>
              <a:t>Cuarto nivel</a:t>
            </a:r>
          </a:p>
          <a:p>
            <a:pPr lvl="4"/>
            <a:r>
              <a:rPr lang="es-ES" altLang="en-U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163" y="5411788"/>
            <a:ext cx="1920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688EFC28-CD4B-47B5-8D63-7B167757EB04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1463" y="5411788"/>
            <a:ext cx="2606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7563" y="5411788"/>
            <a:ext cx="1920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3B8EE1F-9962-4980-B926-74FC19443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8"/>
          <p:cNvSpPr>
            <a:spLocks noChangeArrowheads="1"/>
          </p:cNvSpPr>
          <p:nvPr userDrawn="1"/>
        </p:nvSpPr>
        <p:spPr bwMode="auto">
          <a:xfrm>
            <a:off x="9525" y="1093788"/>
            <a:ext cx="8050213" cy="32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grpSp>
        <p:nvGrpSpPr>
          <p:cNvPr id="1032" name="Group 13"/>
          <p:cNvGrpSpPr>
            <a:grpSpLocks/>
          </p:cNvGrpSpPr>
          <p:nvPr userDrawn="1"/>
        </p:nvGrpSpPr>
        <p:grpSpPr bwMode="auto">
          <a:xfrm rot="5400000">
            <a:off x="3083719" y="-1724819"/>
            <a:ext cx="234950" cy="5945188"/>
            <a:chOff x="-3" y="0"/>
            <a:chExt cx="153" cy="3745"/>
          </a:xfrm>
        </p:grpSpPr>
        <p:sp>
          <p:nvSpPr>
            <p:cNvPr id="1040" name="Rectangle 11" descr="Greenstone"/>
            <p:cNvSpPr>
              <a:spLocks noChangeArrowheads="1"/>
            </p:cNvSpPr>
            <p:nvPr userDrawn="1"/>
          </p:nvSpPr>
          <p:spPr bwMode="auto">
            <a:xfrm>
              <a:off x="-2" y="-3"/>
              <a:ext cx="152" cy="3744"/>
            </a:xfrm>
            <a:prstGeom prst="rect">
              <a:avLst/>
            </a:prstGeom>
            <a:blipFill dpi="0" rotWithShape="1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auto">
            <a:xfrm>
              <a:off x="-3" y="-2"/>
              <a:ext cx="152" cy="3744"/>
            </a:xfrm>
            <a:prstGeom prst="rect">
              <a:avLst/>
            </a:prstGeom>
            <a:solidFill>
              <a:srgbClr val="8BC5D9">
                <a:alpha val="4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grpSp>
        <p:nvGrpSpPr>
          <p:cNvPr id="1033" name="Group 10"/>
          <p:cNvGrpSpPr>
            <a:grpSpLocks/>
          </p:cNvGrpSpPr>
          <p:nvPr userDrawn="1"/>
        </p:nvGrpSpPr>
        <p:grpSpPr bwMode="auto">
          <a:xfrm>
            <a:off x="0" y="7938"/>
            <a:ext cx="242888" cy="5945187"/>
            <a:chOff x="-3" y="0"/>
            <a:chExt cx="153" cy="3745"/>
          </a:xfrm>
        </p:grpSpPr>
        <p:sp>
          <p:nvSpPr>
            <p:cNvPr id="1038" name="Rectangle 11" descr="Greenstone"/>
            <p:cNvSpPr>
              <a:spLocks noChangeArrowheads="1"/>
            </p:cNvSpPr>
            <p:nvPr userDrawn="1"/>
          </p:nvSpPr>
          <p:spPr bwMode="auto">
            <a:xfrm>
              <a:off x="-2" y="0"/>
              <a:ext cx="152" cy="3744"/>
            </a:xfrm>
            <a:prstGeom prst="rect">
              <a:avLst/>
            </a:prstGeom>
            <a:blipFill dpi="0" rotWithShape="1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 userDrawn="1"/>
          </p:nvSpPr>
          <p:spPr bwMode="auto">
            <a:xfrm>
              <a:off x="-3" y="1"/>
              <a:ext cx="152" cy="3744"/>
            </a:xfrm>
            <a:prstGeom prst="rect">
              <a:avLst/>
            </a:prstGeom>
            <a:solidFill>
              <a:srgbClr val="8BC5D9">
                <a:alpha val="4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sp>
        <p:nvSpPr>
          <p:cNvPr id="1034" name="Rectangle 20"/>
          <p:cNvSpPr>
            <a:spLocks noChangeArrowheads="1"/>
          </p:cNvSpPr>
          <p:nvPr userDrawn="1"/>
        </p:nvSpPr>
        <p:spPr bwMode="auto">
          <a:xfrm>
            <a:off x="9525" y="1184275"/>
            <a:ext cx="7829550" cy="106363"/>
          </a:xfrm>
          <a:prstGeom prst="rect">
            <a:avLst/>
          </a:prstGeom>
          <a:gradFill rotWithShape="1">
            <a:gsLst>
              <a:gs pos="0">
                <a:srgbClr val="18696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5" name="Rectangle 21"/>
          <p:cNvSpPr>
            <a:spLocks noChangeArrowheads="1"/>
          </p:cNvSpPr>
          <p:nvPr userDrawn="1"/>
        </p:nvSpPr>
        <p:spPr bwMode="auto">
          <a:xfrm rot="-5400000">
            <a:off x="-2317750" y="3509963"/>
            <a:ext cx="4751387" cy="115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8696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6" name="Rectangle 22"/>
          <p:cNvSpPr>
            <a:spLocks noChangeArrowheads="1"/>
          </p:cNvSpPr>
          <p:nvPr userDrawn="1"/>
        </p:nvSpPr>
        <p:spPr bwMode="auto">
          <a:xfrm rot="5400000" flipV="1">
            <a:off x="-538163" y="538163"/>
            <a:ext cx="1192213" cy="115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8696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7" name="Text Box 10"/>
          <p:cNvSpPr txBox="1">
            <a:spLocks noChangeArrowheads="1"/>
          </p:cNvSpPr>
          <p:nvPr userDrawn="1"/>
        </p:nvSpPr>
        <p:spPr bwMode="auto">
          <a:xfrm>
            <a:off x="7754112" y="5550408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dirty="0" smtClean="0">
                <a:ea typeface="ＭＳ Ｐゴシック" charset="-128"/>
                <a:cs typeface="+mn-cs"/>
              </a:rPr>
              <a:t>9-</a:t>
            </a:r>
            <a:fld id="{5560A321-65DA-4238-81FB-E663FC86FCEF}" type="slidenum">
              <a:rPr lang="en-US" altLang="en-US" sz="1000" smtClean="0">
                <a:ea typeface="ＭＳ Ｐゴシック" charset="-128"/>
                <a:cs typeface="+mn-cs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000" dirty="0" smtClean="0">
              <a:ea typeface="ＭＳ Ｐゴシック" charset="-128"/>
              <a:cs typeface="+mn-cs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 userDrawn="1"/>
        </p:nvSpPr>
        <p:spPr bwMode="auto">
          <a:xfrm>
            <a:off x="195200" y="5731279"/>
            <a:ext cx="7966695" cy="20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900" b="0" i="1" dirty="0" smtClean="0">
                <a:solidFill>
                  <a:schemeClr val="tx1"/>
                </a:solidFill>
                <a:latin typeface="Arial"/>
              </a:rPr>
              <a:t>Copyright © </a:t>
            </a:r>
            <a:r>
              <a:rPr lang="en-US" sz="900" b="0" i="1" dirty="0" smtClean="0">
                <a:solidFill>
                  <a:schemeClr val="tx1"/>
                </a:solidFill>
                <a:latin typeface="Arial"/>
              </a:rPr>
              <a:t>2019 </a:t>
            </a:r>
            <a:r>
              <a:rPr lang="en-US" sz="900" b="0" i="1" dirty="0" smtClean="0">
                <a:solidFill>
                  <a:schemeClr val="tx1"/>
                </a:solidFill>
                <a:latin typeface="Arial"/>
              </a:rPr>
              <a:t>McGraw-Hill Education. All rights reserved. No reproduction or distribution without the prior written consent of McGraw-Hill Education.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9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0494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80988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21482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61976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11238" indent="-2016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16050" indent="-2016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820863" indent="-2016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227181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632123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3037065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442007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942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884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826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768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4710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9652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594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536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0494" y="2155991"/>
            <a:ext cx="902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18/e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6385" y="5433833"/>
            <a:ext cx="7780922" cy="50976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Copyright © 2019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McGraw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-Hill Education.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All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rights reserved. No reproduction or distribution without the prior written consent of McGraw-Hill Education.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3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Presentation of Component Units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1331382"/>
              </p:ext>
            </p:extLst>
          </p:nvPr>
        </p:nvGraphicFramePr>
        <p:xfrm>
          <a:off x="457201" y="1143000"/>
          <a:ext cx="7304566" cy="456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1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Is the Component Unit Part of the Primary Government?</a:t>
            </a:r>
            <a:endParaRPr lang="en-US" sz="32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901609" y="1589567"/>
            <a:ext cx="3179135" cy="17118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a typeface="Calibri"/>
              </a:rPr>
              <a:t>Does the </a:t>
            </a:r>
            <a:r>
              <a:rPr lang="en-US" sz="1600" dirty="0">
                <a:solidFill>
                  <a:schemeClr val="tx1"/>
                </a:solidFill>
                <a:ea typeface="Calibri"/>
              </a:rPr>
              <a:t>component unit </a:t>
            </a:r>
            <a:r>
              <a:rPr lang="en-US" sz="1600" dirty="0" smtClean="0">
                <a:solidFill>
                  <a:schemeClr val="tx1"/>
                </a:solidFill>
                <a:ea typeface="Calibri"/>
              </a:rPr>
              <a:t>exist </a:t>
            </a:r>
            <a:r>
              <a:rPr lang="en-US" sz="1600" dirty="0">
                <a:solidFill>
                  <a:schemeClr val="tx1"/>
                </a:solidFill>
                <a:ea typeface="Calibri"/>
              </a:rPr>
              <a:t>primarily to provide services to the primary government or otherwise exclusively, or nearly exclusively, </a:t>
            </a:r>
            <a:r>
              <a:rPr lang="en-US" sz="1600" dirty="0" smtClean="0">
                <a:solidFill>
                  <a:schemeClr val="tx1"/>
                </a:solidFill>
                <a:ea typeface="Calibri"/>
              </a:rPr>
              <a:t>benefit </a:t>
            </a:r>
            <a:r>
              <a:rPr lang="en-US" sz="1600" dirty="0">
                <a:solidFill>
                  <a:schemeClr val="tx1"/>
                </a:solidFill>
                <a:ea typeface="Calibri"/>
              </a:rPr>
              <a:t>the primary </a:t>
            </a:r>
            <a:r>
              <a:rPr lang="en-US" sz="1600" dirty="0" smtClean="0">
                <a:solidFill>
                  <a:schemeClr val="tx1"/>
                </a:solidFill>
                <a:ea typeface="Calibri"/>
              </a:rPr>
              <a:t>government?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529469" y="3646968"/>
            <a:ext cx="3359889" cy="18075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a typeface="Calibri"/>
              </a:rPr>
              <a:t>Is the </a:t>
            </a:r>
            <a:r>
              <a:rPr lang="en-US" sz="1600" dirty="0">
                <a:solidFill>
                  <a:schemeClr val="tx1"/>
                </a:solidFill>
                <a:ea typeface="Calibri"/>
              </a:rPr>
              <a:t>component unit’s </a:t>
            </a:r>
            <a:r>
              <a:rPr lang="en-US" sz="1600" dirty="0" smtClean="0">
                <a:solidFill>
                  <a:schemeClr val="tx1"/>
                </a:solidFill>
                <a:ea typeface="Calibri"/>
              </a:rPr>
              <a:t>debt </a:t>
            </a:r>
            <a:r>
              <a:rPr lang="en-US" sz="1600" dirty="0">
                <a:solidFill>
                  <a:schemeClr val="tx1"/>
                </a:solidFill>
                <a:ea typeface="Calibri"/>
              </a:rPr>
              <a:t>expected to be paid entirely or almost entirely by the primary </a:t>
            </a:r>
            <a:r>
              <a:rPr lang="en-US" sz="1600" dirty="0" smtClean="0">
                <a:solidFill>
                  <a:schemeClr val="tx1"/>
                </a:solidFill>
                <a:ea typeface="Calibri"/>
              </a:rPr>
              <a:t>government?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97712" y="1444721"/>
            <a:ext cx="4359348" cy="3829028"/>
          </a:xfrm>
          <a:prstGeom prst="cloudCallout">
            <a:avLst>
              <a:gd name="adj1" fmla="val -36493"/>
              <a:gd name="adj2" fmla="val 58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</a:pPr>
            <a:r>
              <a:rPr lang="en-US" sz="1600" dirty="0">
                <a:solidFill>
                  <a:srgbClr val="000000"/>
                </a:solidFill>
                <a:ea typeface="Calibri"/>
              </a:rPr>
              <a:t>Is the governing body of the component unit substantially the same as that of the primary government? Is there is a financial benefit/burden relationship between the primary government and the component unit? Does the primary government have operational responsibility for the component unit?</a:t>
            </a:r>
          </a:p>
        </p:txBody>
      </p:sp>
    </p:spTree>
    <p:extLst>
      <p:ext uri="{BB962C8B-B14F-4D97-AF65-F5344CB8AC3E}">
        <p14:creationId xmlns:p14="http://schemas.microsoft.com/office/powerpoint/2010/main" val="359762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Discrete Presentation</a:t>
            </a:r>
            <a:endParaRPr lang="en-US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3380578"/>
              </p:ext>
            </p:extLst>
          </p:nvPr>
        </p:nvGraphicFramePr>
        <p:xfrm>
          <a:off x="494341" y="1514994"/>
          <a:ext cx="732583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79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Other Government Organizations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1452519"/>
              </p:ext>
            </p:extLst>
          </p:nvPr>
        </p:nvGraphicFramePr>
        <p:xfrm>
          <a:off x="499730" y="1738424"/>
          <a:ext cx="728330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27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Government Financial Reporting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TimesNewRomanPS"/>
              </a:rPr>
              <a:t>It </a:t>
            </a:r>
            <a:r>
              <a:rPr lang="en-US" sz="2400" dirty="0">
                <a:latin typeface="TimesNewRomanPS"/>
              </a:rPr>
              <a:t>is useful for financial reports to be prepared and distributed </a:t>
            </a:r>
            <a:r>
              <a:rPr lang="en-US" sz="2400" dirty="0" smtClean="0">
                <a:latin typeface="TimesNewRomanPS"/>
              </a:rPr>
              <a:t>at intervals </a:t>
            </a:r>
            <a:r>
              <a:rPr lang="en-US" sz="2400" dirty="0">
                <a:latin typeface="TimesNewRomanPS"/>
              </a:rPr>
              <a:t>throughout a fiscal period as well as at </a:t>
            </a:r>
            <a:r>
              <a:rPr lang="en-US" sz="2400" dirty="0" smtClean="0">
                <a:latin typeface="TimesNewRomanPS"/>
              </a:rPr>
              <a:t>period-end.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NewRomanPS"/>
              </a:rPr>
              <a:t>Reports prepared at times other than year-end are called interim reports.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NewRomanPS"/>
              </a:rPr>
              <a:t>I</a:t>
            </a:r>
            <a:r>
              <a:rPr lang="en-US" sz="2400" dirty="0" smtClean="0">
                <a:latin typeface="TimesNewRomanPS"/>
              </a:rPr>
              <a:t>nterim financial reports are useful for both government administrators and the legislative branch, especially those serving on the finance committee.</a:t>
            </a:r>
          </a:p>
        </p:txBody>
      </p:sp>
    </p:spTree>
    <p:extLst>
      <p:ext uri="{BB962C8B-B14F-4D97-AF65-F5344CB8AC3E}">
        <p14:creationId xmlns:p14="http://schemas.microsoft.com/office/powerpoint/2010/main" val="38591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Suggested Interim Reports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476474"/>
            <a:ext cx="7407275" cy="401741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100" dirty="0" smtClean="0"/>
              <a:t>Schedule </a:t>
            </a:r>
            <a:r>
              <a:rPr lang="en-US" sz="2100" dirty="0"/>
              <a:t>of actual and budgeted revenue (for the General Fund and special </a:t>
            </a:r>
            <a:r>
              <a:rPr lang="en-US" sz="2100" dirty="0" smtClean="0"/>
              <a:t>revenue funds </a:t>
            </a:r>
            <a:r>
              <a:rPr lang="en-US" sz="2100" dirty="0"/>
              <a:t>and other funds for which budgets have been legally adopted</a:t>
            </a:r>
            <a:r>
              <a:rPr lang="en-US" sz="2100" dirty="0" smtClean="0"/>
              <a:t>).</a:t>
            </a:r>
            <a:endParaRPr lang="en-US" sz="2100" dirty="0"/>
          </a:p>
          <a:p>
            <a:pPr>
              <a:spcBef>
                <a:spcPts val="1200"/>
              </a:spcBef>
            </a:pPr>
            <a:r>
              <a:rPr lang="en-US" sz="2100" dirty="0" smtClean="0"/>
              <a:t>Schedule </a:t>
            </a:r>
            <a:r>
              <a:rPr lang="en-US" sz="2100" dirty="0"/>
              <a:t>of actual and budgeted expenditures (for the General Fund and </a:t>
            </a:r>
            <a:r>
              <a:rPr lang="en-US" sz="2100" dirty="0" smtClean="0"/>
              <a:t>special revenue </a:t>
            </a:r>
            <a:r>
              <a:rPr lang="en-US" sz="2100" dirty="0"/>
              <a:t>funds and other funds for which budgets have been legally adopted</a:t>
            </a:r>
            <a:r>
              <a:rPr lang="en-US" sz="2100" dirty="0" smtClean="0"/>
              <a:t>).</a:t>
            </a:r>
            <a:endParaRPr lang="en-US" sz="2100" dirty="0"/>
          </a:p>
          <a:p>
            <a:pPr>
              <a:spcBef>
                <a:spcPts val="1200"/>
              </a:spcBef>
            </a:pPr>
            <a:r>
              <a:rPr lang="en-US" sz="2100" dirty="0" smtClean="0"/>
              <a:t>Comparative </a:t>
            </a:r>
            <a:r>
              <a:rPr lang="en-US" sz="2100" dirty="0"/>
              <a:t>schedule of revenue and expense (for each enterprise and </a:t>
            </a:r>
            <a:r>
              <a:rPr lang="en-US" sz="2100" dirty="0" smtClean="0"/>
              <a:t>internal service </a:t>
            </a:r>
            <a:r>
              <a:rPr lang="en-US" sz="2100" dirty="0"/>
              <a:t>fund</a:t>
            </a:r>
            <a:r>
              <a:rPr lang="en-US" sz="2100" dirty="0" smtClean="0"/>
              <a:t>).</a:t>
            </a:r>
            <a:endParaRPr lang="en-US" sz="2100" dirty="0"/>
          </a:p>
          <a:p>
            <a:pPr>
              <a:spcBef>
                <a:spcPts val="1200"/>
              </a:spcBef>
            </a:pPr>
            <a:r>
              <a:rPr lang="en-US" sz="2100" dirty="0" smtClean="0"/>
              <a:t>Combined </a:t>
            </a:r>
            <a:r>
              <a:rPr lang="en-US" sz="2100" dirty="0"/>
              <a:t>schedule of cash receipts, disbursements, and balances—all </a:t>
            </a:r>
            <a:r>
              <a:rPr lang="en-US" sz="2100" dirty="0" smtClean="0"/>
              <a:t>funds.</a:t>
            </a:r>
            <a:endParaRPr lang="en-US" sz="2100" dirty="0"/>
          </a:p>
          <a:p>
            <a:pPr>
              <a:spcBef>
                <a:spcPts val="1200"/>
              </a:spcBef>
            </a:pPr>
            <a:r>
              <a:rPr lang="en-US" sz="2100" dirty="0" smtClean="0"/>
              <a:t>Forecast </a:t>
            </a:r>
            <a:r>
              <a:rPr lang="en-US" sz="2100" dirty="0"/>
              <a:t>of cash positions—all </a:t>
            </a:r>
            <a:r>
              <a:rPr lang="en-US" sz="2100" dirty="0" smtClean="0"/>
              <a:t>funds.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1535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Annual Financial Reports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0470503"/>
              </p:ext>
            </p:extLst>
          </p:nvPr>
        </p:nvGraphicFramePr>
        <p:xfrm>
          <a:off x="425302" y="1493873"/>
          <a:ext cx="7336465" cy="421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4949" y="2838892"/>
            <a:ext cx="148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Users of Annual Financial Reports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9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Comprehensive Annual Financial Report (CAFR)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CAFRs are prepared by most larger governments.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 CAFR is </a:t>
            </a:r>
            <a:r>
              <a:rPr lang="en-US" sz="2400" dirty="0"/>
              <a:t>the government’s official annual report prepared and </a:t>
            </a:r>
            <a:r>
              <a:rPr lang="en-US" sz="2400" dirty="0" smtClean="0"/>
              <a:t>published as </a:t>
            </a:r>
            <a:r>
              <a:rPr lang="en-US" sz="2400" dirty="0"/>
              <a:t>a matter of public </a:t>
            </a:r>
            <a:r>
              <a:rPr lang="en-US" sz="2400" dirty="0" smtClean="0"/>
              <a:t>record.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 CAFR </a:t>
            </a:r>
            <a:r>
              <a:rPr lang="en-US" sz="2400" dirty="0" smtClean="0"/>
              <a:t>includes the minimum requirements </a:t>
            </a:r>
            <a:r>
              <a:rPr lang="en-US" sz="2400" dirty="0"/>
              <a:t>of general purpose external financial </a:t>
            </a:r>
            <a:r>
              <a:rPr lang="en-US" sz="2400" dirty="0" smtClean="0"/>
              <a:t>reporting</a:t>
            </a:r>
            <a:r>
              <a:rPr lang="en-US" sz="2400" dirty="0"/>
              <a:t>: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anagement’s </a:t>
            </a:r>
            <a:r>
              <a:rPr lang="en-US" sz="2200" dirty="0"/>
              <a:t>discussion and analysis (MD&amp;A</a:t>
            </a:r>
            <a:r>
              <a:rPr lang="en-US" sz="2200" dirty="0" smtClean="0"/>
              <a:t>) </a:t>
            </a:r>
          </a:p>
          <a:p>
            <a:pPr lvl="1"/>
            <a:r>
              <a:rPr lang="en-US" sz="2200" dirty="0"/>
              <a:t>B</a:t>
            </a:r>
            <a:r>
              <a:rPr lang="en-US" sz="2200" dirty="0" smtClean="0"/>
              <a:t>asic </a:t>
            </a:r>
            <a:r>
              <a:rPr lang="en-US" sz="2200" dirty="0"/>
              <a:t>government-wide and </a:t>
            </a:r>
            <a:r>
              <a:rPr lang="en-US" sz="2200" dirty="0" smtClean="0"/>
              <a:t>fund financial </a:t>
            </a:r>
            <a:r>
              <a:rPr lang="en-US" sz="2200" dirty="0"/>
              <a:t>statements and related </a:t>
            </a:r>
            <a:r>
              <a:rPr lang="en-US" sz="2200" dirty="0" smtClean="0"/>
              <a:t>notes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equired </a:t>
            </a:r>
            <a:r>
              <a:rPr lang="en-US" sz="2200" dirty="0"/>
              <a:t>supplementary </a:t>
            </a:r>
            <a:r>
              <a:rPr lang="en-US" sz="2200" dirty="0" smtClean="0"/>
              <a:t>information (RSI)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241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CAFR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addition, a CAFR includes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ndividual </a:t>
            </a:r>
            <a:r>
              <a:rPr lang="en-US" sz="2200" dirty="0"/>
              <a:t>fund and combining financial </a:t>
            </a:r>
            <a:r>
              <a:rPr lang="en-US" sz="2200" dirty="0" smtClean="0"/>
              <a:t>statements</a:t>
            </a:r>
            <a:endParaRPr lang="en-US" sz="2200" dirty="0"/>
          </a:p>
          <a:p>
            <a:pPr lvl="1"/>
            <a:r>
              <a:rPr lang="en-US" sz="2200" dirty="0" smtClean="0"/>
              <a:t>Schedules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arrative explanations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statistical </a:t>
            </a:r>
            <a:r>
              <a:rPr lang="en-US" sz="2200" dirty="0" smtClean="0"/>
              <a:t>section  </a:t>
            </a:r>
          </a:p>
          <a:p>
            <a:pPr lvl="1"/>
            <a:r>
              <a:rPr lang="en-US" sz="2200" dirty="0"/>
              <a:t>O</a:t>
            </a:r>
            <a:r>
              <a:rPr lang="en-US" sz="2200" dirty="0" smtClean="0"/>
              <a:t>ther </a:t>
            </a:r>
            <a:r>
              <a:rPr lang="en-US" sz="2200" dirty="0"/>
              <a:t>material </a:t>
            </a:r>
            <a:r>
              <a:rPr lang="en-US" sz="2200" dirty="0" smtClean="0"/>
              <a:t>management deems relevant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f the CAFR contains audited </a:t>
            </a:r>
            <a:r>
              <a:rPr lang="en-US" sz="2200" dirty="0"/>
              <a:t>financial statements, </a:t>
            </a:r>
            <a:r>
              <a:rPr lang="en-US" sz="2200" dirty="0" smtClean="0"/>
              <a:t>the auditor’s </a:t>
            </a:r>
            <a:r>
              <a:rPr lang="en-US" sz="2200" dirty="0"/>
              <a:t>report should also be </a:t>
            </a:r>
            <a:r>
              <a:rPr lang="en-US" sz="2200" dirty="0" smtClean="0"/>
              <a:t>included</a:t>
            </a:r>
          </a:p>
        </p:txBody>
      </p:sp>
    </p:spTree>
    <p:extLst>
      <p:ext uri="{BB962C8B-B14F-4D97-AF65-F5344CB8AC3E}">
        <p14:creationId xmlns:p14="http://schemas.microsoft.com/office/powerpoint/2010/main" val="106149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Sections of a CAFR</a:t>
            </a:r>
            <a:endParaRPr lang="en-US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9984475"/>
              </p:ext>
            </p:extLst>
          </p:nvPr>
        </p:nvGraphicFramePr>
        <p:xfrm>
          <a:off x="1052623" y="1786270"/>
          <a:ext cx="6411434" cy="357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98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78472" y="201669"/>
            <a:ext cx="914399" cy="53122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H</a:t>
            </a:r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R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9</a:t>
            </a:r>
            <a:endParaRPr lang="en-US" sz="3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12" y="2492541"/>
            <a:ext cx="4318208" cy="1524102"/>
          </a:xfrm>
        </p:spPr>
        <p:txBody>
          <a:bodyPr/>
          <a:lstStyle/>
          <a:p>
            <a:r>
              <a:rPr lang="en-US" altLang="en-US" b="1" dirty="0"/>
              <a:t>Financial Reporting of State and Local </a:t>
            </a:r>
            <a:r>
              <a:rPr lang="en-US" altLang="en-US" b="1" dirty="0" smtClean="0"/>
              <a:t>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Introductory Section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>
                <a:latin typeface="TimesNewRomanPS"/>
              </a:rPr>
              <a:t>Since the introductory section is generally not covered by the auditor’s report, it </a:t>
            </a:r>
            <a:r>
              <a:rPr lang="en-US" sz="2200" dirty="0" smtClean="0">
                <a:latin typeface="TimesNewRomanPS"/>
              </a:rPr>
              <a:t>may present </a:t>
            </a:r>
            <a:r>
              <a:rPr lang="en-US" sz="2200" dirty="0">
                <a:latin typeface="TimesNewRomanPS"/>
              </a:rPr>
              <a:t>information of a more subjective nature, including prospective </a:t>
            </a:r>
            <a:r>
              <a:rPr lang="en-US" sz="2200" dirty="0" smtClean="0">
                <a:latin typeface="TimesNewRomanPS"/>
              </a:rPr>
              <a:t>information such </a:t>
            </a:r>
            <a:r>
              <a:rPr lang="en-US" sz="2200" dirty="0">
                <a:latin typeface="TimesNewRomanPS"/>
              </a:rPr>
              <a:t>as forecasts or expectations</a:t>
            </a:r>
            <a:r>
              <a:rPr lang="en-US" sz="2200" dirty="0" smtClean="0">
                <a:latin typeface="TimesNewRomanPS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latin typeface="TimesNewRomanPS"/>
              </a:rPr>
              <a:t>This section includes:</a:t>
            </a:r>
          </a:p>
          <a:p>
            <a:pPr lvl="1"/>
            <a:r>
              <a:rPr lang="en-US" sz="2200" dirty="0" smtClean="0">
                <a:latin typeface="TimesNewRomanPS"/>
              </a:rPr>
              <a:t>Table of contents</a:t>
            </a:r>
          </a:p>
          <a:p>
            <a:pPr lvl="1"/>
            <a:r>
              <a:rPr lang="en-US" sz="2200" dirty="0" smtClean="0">
                <a:latin typeface="TimesNewRomanPS"/>
              </a:rPr>
              <a:t>Letter of transmittal</a:t>
            </a:r>
          </a:p>
          <a:p>
            <a:pPr lvl="1"/>
            <a:r>
              <a:rPr lang="en-US" sz="2200" dirty="0" smtClean="0">
                <a:latin typeface="TimesNewRomanPS"/>
              </a:rPr>
              <a:t>Other material deemed appropriate by management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930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Financial Section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 smtClean="0">
                <a:latin typeface="TimesNewRomanPS"/>
              </a:rPr>
              <a:t>The </a:t>
            </a:r>
            <a:r>
              <a:rPr lang="en-US" sz="1900" dirty="0">
                <a:latin typeface="TimesNewRomanPS"/>
              </a:rPr>
              <a:t>minimum content for </a:t>
            </a:r>
            <a:r>
              <a:rPr lang="en-US" sz="1900" dirty="0" smtClean="0">
                <a:latin typeface="TimesNewRomanPS"/>
              </a:rPr>
              <a:t>the financial </a:t>
            </a:r>
            <a:r>
              <a:rPr lang="en-US" sz="1900" dirty="0">
                <a:latin typeface="TimesNewRomanPS"/>
              </a:rPr>
              <a:t>section of a </a:t>
            </a:r>
            <a:r>
              <a:rPr lang="en-US" sz="1900" dirty="0" smtClean="0">
                <a:latin typeface="TimesNewRomanPS"/>
              </a:rPr>
              <a:t>CAFR includes:</a:t>
            </a:r>
          </a:p>
          <a:p>
            <a:r>
              <a:rPr lang="en-US" sz="1900" dirty="0" smtClean="0"/>
              <a:t>Auditor’s report</a:t>
            </a:r>
          </a:p>
          <a:p>
            <a:r>
              <a:rPr lang="en-US" sz="1900" dirty="0" smtClean="0"/>
              <a:t>MD&amp;A</a:t>
            </a:r>
          </a:p>
          <a:p>
            <a:r>
              <a:rPr lang="en-US" sz="1900" dirty="0" smtClean="0"/>
              <a:t>Basic financial statements:</a:t>
            </a:r>
          </a:p>
          <a:p>
            <a:pPr lvl="1"/>
            <a:r>
              <a:rPr lang="en-US" sz="1900" dirty="0" smtClean="0"/>
              <a:t>Government-wide financial statements</a:t>
            </a:r>
          </a:p>
          <a:p>
            <a:pPr lvl="1"/>
            <a:r>
              <a:rPr lang="en-US" sz="1900" dirty="0" smtClean="0"/>
              <a:t>Fund financial statements</a:t>
            </a:r>
          </a:p>
          <a:p>
            <a:pPr lvl="1"/>
            <a:r>
              <a:rPr lang="en-US" sz="1900" dirty="0" smtClean="0"/>
              <a:t>Notes to the financial statements</a:t>
            </a:r>
          </a:p>
          <a:p>
            <a:r>
              <a:rPr lang="en-US" sz="1900" dirty="0" smtClean="0">
                <a:latin typeface="TimesNewRomanPS"/>
              </a:rPr>
              <a:t>Required </a:t>
            </a:r>
            <a:r>
              <a:rPr lang="en-US" sz="1900" dirty="0">
                <a:latin typeface="TimesNewRomanPS"/>
              </a:rPr>
              <a:t>supplementary information other than MD&amp;A, including, but not </a:t>
            </a:r>
            <a:r>
              <a:rPr lang="en-US" sz="1900" dirty="0" smtClean="0">
                <a:latin typeface="TimesNewRomanPS"/>
              </a:rPr>
              <a:t>limited to</a:t>
            </a:r>
            <a:r>
              <a:rPr lang="en-US" sz="1900" dirty="0">
                <a:latin typeface="TimesNewRomanPS"/>
              </a:rPr>
              <a:t>, the budgetary comparison </a:t>
            </a:r>
            <a:r>
              <a:rPr lang="en-US" sz="1900" dirty="0" smtClean="0">
                <a:latin typeface="TimesNewRomanPS"/>
              </a:rPr>
              <a:t>schedule</a:t>
            </a:r>
          </a:p>
          <a:p>
            <a:r>
              <a:rPr lang="en-US" sz="1900" dirty="0" smtClean="0">
                <a:latin typeface="TimesNewRomanPS"/>
              </a:rPr>
              <a:t>Combining statements and individual fund statements and schedules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04631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Statistical Sections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NewRomanPS"/>
              </a:rPr>
              <a:t>There are five </a:t>
            </a:r>
            <a:r>
              <a:rPr lang="en-US" sz="2400" dirty="0">
                <a:latin typeface="TimesNewRomanPS"/>
              </a:rPr>
              <a:t>categories defined by the </a:t>
            </a:r>
            <a:r>
              <a:rPr lang="en-US" sz="2400" dirty="0" smtClean="0">
                <a:latin typeface="TimesNewRomanPS"/>
              </a:rPr>
              <a:t>GASB that should be included in the statistical section. The most recent 10 years of data should be presented for each.</a:t>
            </a:r>
          </a:p>
          <a:p>
            <a:r>
              <a:rPr lang="en-US" sz="2400" dirty="0" smtClean="0">
                <a:latin typeface="TimesNewRomanPS"/>
              </a:rPr>
              <a:t>Financial trends information</a:t>
            </a:r>
          </a:p>
          <a:p>
            <a:r>
              <a:rPr lang="en-US" sz="2400" dirty="0" smtClean="0">
                <a:latin typeface="TimesNewRomanPS"/>
              </a:rPr>
              <a:t>Revenue capacity information</a:t>
            </a:r>
          </a:p>
          <a:p>
            <a:r>
              <a:rPr lang="en-US" sz="2400" dirty="0" smtClean="0">
                <a:latin typeface="TimesNewRomanPS"/>
              </a:rPr>
              <a:t>Debt capacity information</a:t>
            </a:r>
          </a:p>
          <a:p>
            <a:r>
              <a:rPr lang="en-US" sz="2400" dirty="0" smtClean="0">
                <a:latin typeface="TimesNewRomanPS"/>
              </a:rPr>
              <a:t>Demographic and economic information</a:t>
            </a:r>
          </a:p>
          <a:p>
            <a:r>
              <a:rPr lang="en-US" sz="2400" dirty="0" smtClean="0">
                <a:latin typeface="TimesNewRomanPS"/>
              </a:rPr>
              <a:t>Operating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28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Financial Trends Information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6125935"/>
              </p:ext>
            </p:extLst>
          </p:nvPr>
        </p:nvGraphicFramePr>
        <p:xfrm>
          <a:off x="489098" y="1456660"/>
          <a:ext cx="7251403" cy="448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13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Revenue Capacity Information</a:t>
            </a:r>
            <a:endParaRPr lang="en-US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8288433"/>
              </p:ext>
            </p:extLst>
          </p:nvPr>
        </p:nvGraphicFramePr>
        <p:xfrm>
          <a:off x="414669" y="1448790"/>
          <a:ext cx="7336465" cy="422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2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Debt Capacity Information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4923602"/>
              </p:ext>
            </p:extLst>
          </p:nvPr>
        </p:nvGraphicFramePr>
        <p:xfrm>
          <a:off x="467833" y="1472540"/>
          <a:ext cx="7293934" cy="426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42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Demographic and E</a:t>
            </a:r>
            <a:r>
              <a:rPr lang="en-US" sz="3200" b="1" dirty="0" smtClean="0"/>
              <a:t>conomic Information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6407519"/>
              </p:ext>
            </p:extLst>
          </p:nvPr>
        </p:nvGraphicFramePr>
        <p:xfrm>
          <a:off x="435935" y="1334386"/>
          <a:ext cx="7357730" cy="449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65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Operating Information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6332102"/>
              </p:ext>
            </p:extLst>
          </p:nvPr>
        </p:nvGraphicFramePr>
        <p:xfrm>
          <a:off x="478464" y="1376915"/>
          <a:ext cx="7336465" cy="436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9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Preparing the Financial Statements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100" dirty="0" smtClean="0"/>
              <a:t>All necessary adjusting entries, including depreciation, should be prepared and posted.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A preclosing trial balance is prepared to provide all information needed for the Governmental Activities column of the government-wide financial statements.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All temporary accounts should be closed.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Reclassification entries are prepared and posted for each of the three net position accounts. 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The government-wide statements of net position and activities are prepared.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5166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Fund Financial Statements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Fund financial statements are prepared for all governmental funds and proprietary funds.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Governmental fund financial statements include: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Balance sheet</a:t>
            </a:r>
            <a:r>
              <a:rPr lang="en-US" sz="2000" b="1" dirty="0">
                <a:latin typeface="Calibri"/>
              </a:rPr>
              <a:t>—</a:t>
            </a:r>
            <a:r>
              <a:rPr lang="en-US" sz="2000" dirty="0" smtClean="0"/>
              <a:t>governmental </a:t>
            </a:r>
            <a:r>
              <a:rPr lang="en-US" sz="2000" dirty="0"/>
              <a:t>f</a:t>
            </a:r>
            <a:r>
              <a:rPr lang="en-US" sz="2000" dirty="0" smtClean="0"/>
              <a:t>unds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NewRomanPS"/>
              </a:rPr>
              <a:t>Statement of </a:t>
            </a:r>
            <a:r>
              <a:rPr lang="en-US" sz="2000" dirty="0">
                <a:latin typeface="TimesNewRomanPS"/>
              </a:rPr>
              <a:t>revenues, expenditures, </a:t>
            </a:r>
            <a:r>
              <a:rPr lang="en-US" sz="2000" dirty="0" smtClean="0">
                <a:latin typeface="TimesNewRomanPS"/>
              </a:rPr>
              <a:t>and changes </a:t>
            </a:r>
            <a:r>
              <a:rPr lang="en-US" sz="2000" dirty="0">
                <a:latin typeface="TimesNewRomanPS"/>
              </a:rPr>
              <a:t>in fund balances—governmental </a:t>
            </a:r>
            <a:r>
              <a:rPr lang="en-US" sz="2000" dirty="0" smtClean="0">
                <a:latin typeface="TimesNewRomanPS"/>
              </a:rPr>
              <a:t>funds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TimesNewRomanPS"/>
              </a:rPr>
              <a:t>Fund balances must be classified according to constraints on their use: nonspendable, restricted, committed, assigned, and unassigned.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TimesNewRomanPS"/>
              </a:rPr>
              <a:t>Only the General Fund can have positive unassigned fund balances.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942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57400" y="0"/>
            <a:ext cx="59658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46238" y="0"/>
            <a:ext cx="6583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6375" y="0"/>
            <a:ext cx="7916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8925" y="39688"/>
            <a:ext cx="775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80232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Learning </a:t>
            </a:r>
            <a:r>
              <a:rPr lang="en-US" altLang="en-US" b="1" dirty="0" smtClean="0"/>
              <a:t>Objectives</a:t>
            </a:r>
            <a:br>
              <a:rPr lang="en-US" altLang="en-US" b="1" dirty="0" smtClean="0"/>
            </a:br>
            <a:r>
              <a:rPr lang="en-US" altLang="en-US" sz="2400" b="1" dirty="0" smtClean="0"/>
              <a:t>(</a:t>
            </a:r>
            <a:r>
              <a:rPr lang="en-US" altLang="en-US" sz="2400" b="1" dirty="0"/>
              <a:t>1 of 2</a:t>
            </a:r>
            <a:r>
              <a:rPr lang="en-US" altLang="en-US" sz="2400" b="1" dirty="0" smtClean="0"/>
              <a:t>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920750">
              <a:buNone/>
            </a:pPr>
            <a:r>
              <a:rPr lang="en-US" sz="2400" dirty="0"/>
              <a:t>9-1	</a:t>
            </a:r>
            <a:r>
              <a:rPr lang="en-US" sz="2400" dirty="0" smtClean="0"/>
              <a:t>Explain </a:t>
            </a:r>
            <a:r>
              <a:rPr lang="en-US" sz="2400" dirty="0"/>
              <a:t>the key concepts and terms used in </a:t>
            </a:r>
            <a:r>
              <a:rPr lang="en-US" sz="2400" dirty="0" smtClean="0"/>
              <a:t>describing </a:t>
            </a:r>
            <a:r>
              <a:rPr lang="en-US" sz="2400" dirty="0"/>
              <a:t>the government reporting entity.</a:t>
            </a:r>
          </a:p>
          <a:p>
            <a:pPr marL="920750" indent="-920750">
              <a:spcBef>
                <a:spcPts val="600"/>
              </a:spcBef>
              <a:buNone/>
            </a:pPr>
            <a:r>
              <a:rPr lang="en-US" sz="2400" dirty="0"/>
              <a:t>9-2	</a:t>
            </a:r>
            <a:r>
              <a:rPr lang="en-US" sz="2400" dirty="0" smtClean="0"/>
              <a:t>Apply </a:t>
            </a:r>
            <a:r>
              <a:rPr lang="en-US" sz="2400" dirty="0"/>
              <a:t>the GASB criteria used to </a:t>
            </a:r>
            <a:r>
              <a:rPr lang="en-US" sz="2400" dirty="0" smtClean="0"/>
              <a:t>determine whether </a:t>
            </a:r>
            <a:r>
              <a:rPr lang="en-US" sz="2400" dirty="0"/>
              <a:t>a potential component unit should be </a:t>
            </a:r>
            <a:r>
              <a:rPr lang="en-US" sz="2400" dirty="0" smtClean="0"/>
              <a:t>included </a:t>
            </a:r>
            <a:r>
              <a:rPr lang="en-US" sz="2400" dirty="0"/>
              <a:t>in the reporting entity and, when </a:t>
            </a:r>
            <a:r>
              <a:rPr lang="en-US" sz="2400" dirty="0" smtClean="0"/>
              <a:t>included</a:t>
            </a:r>
            <a:r>
              <a:rPr lang="en-US" sz="2400" dirty="0"/>
              <a:t>, the manner of reporting component </a:t>
            </a:r>
            <a:r>
              <a:rPr lang="en-US" sz="2400" dirty="0" smtClean="0"/>
              <a:t>units</a:t>
            </a:r>
            <a:r>
              <a:rPr lang="en-US" sz="2400" dirty="0"/>
              <a:t>.</a:t>
            </a:r>
          </a:p>
          <a:p>
            <a:pPr marL="920750" indent="-920750">
              <a:spcBef>
                <a:spcPts val="600"/>
              </a:spcBef>
              <a:buNone/>
            </a:pPr>
            <a:r>
              <a:rPr lang="en-US" sz="2400" dirty="0"/>
              <a:t>9-3	</a:t>
            </a:r>
            <a:r>
              <a:rPr lang="en-US" sz="2400" dirty="0" smtClean="0"/>
              <a:t>Identify </a:t>
            </a:r>
            <a:r>
              <a:rPr lang="en-US" sz="2400" dirty="0"/>
              <a:t>and describe the contents of </a:t>
            </a:r>
            <a:r>
              <a:rPr lang="en-US" sz="2400" dirty="0" smtClean="0"/>
              <a:t>various government </a:t>
            </a:r>
            <a:r>
              <a:rPr lang="en-US" sz="2400" dirty="0"/>
              <a:t>financial reports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Required Reconciliations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1728326"/>
              </p:ext>
            </p:extLst>
          </p:nvPr>
        </p:nvGraphicFramePr>
        <p:xfrm>
          <a:off x="478465" y="1461976"/>
          <a:ext cx="7230139" cy="425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3230089" y="1717113"/>
            <a:ext cx="1721922" cy="48463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</a:t>
            </a:r>
            <a:r>
              <a:rPr lang="en-US" sz="1600" dirty="0" smtClean="0">
                <a:solidFill>
                  <a:schemeClr val="bg1"/>
                </a:solidFill>
              </a:rPr>
              <a:t>econcile to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6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Other Financial Reporting Issues and Topics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GASB’s </a:t>
            </a:r>
            <a:r>
              <a:rPr lang="en-US" sz="2400" dirty="0" smtClean="0"/>
              <a:t>Financial Reporting Model Improvements—Governmental Funds project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Popular reporting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Special-purpose frameworks or other comprehensive </a:t>
            </a:r>
            <a:r>
              <a:rPr lang="en-US" sz="2400" dirty="0"/>
              <a:t>b</a:t>
            </a:r>
            <a:r>
              <a:rPr lang="en-US" sz="2400" dirty="0" smtClean="0"/>
              <a:t>asis </a:t>
            </a:r>
            <a:r>
              <a:rPr lang="en-US" sz="2400" dirty="0"/>
              <a:t>of </a:t>
            </a:r>
            <a:r>
              <a:rPr lang="en-US" sz="2400" dirty="0" smtClean="0"/>
              <a:t>accounting </a:t>
            </a:r>
            <a:r>
              <a:rPr lang="en-US" sz="2400" dirty="0"/>
              <a:t>(</a:t>
            </a:r>
            <a:r>
              <a:rPr lang="en-US" sz="2400" dirty="0" smtClean="0"/>
              <a:t>OCBOA)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International accounting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84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Looking Forward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NewRomanPS"/>
              </a:rPr>
              <a:t>In this chapter, we explored financial reporting of state and local governments. Key concepts were explained, including that of component units. The contents of a CAFR were described and required reconciliations were identified.</a:t>
            </a:r>
          </a:p>
          <a:p>
            <a:pPr marL="0" indent="0">
              <a:buNone/>
            </a:pPr>
            <a:endParaRPr lang="en-US" sz="2400" dirty="0">
              <a:latin typeface="TimesNewRomanPS"/>
            </a:endParaRPr>
          </a:p>
          <a:p>
            <a:pPr marL="0" indent="0">
              <a:buNone/>
            </a:pPr>
            <a:r>
              <a:rPr lang="en-US" sz="2400" dirty="0" smtClean="0">
                <a:latin typeface="TimesNewRomanPS"/>
              </a:rPr>
              <a:t>Chapter 10 begins Part 2 of the text, which focuses on accountability for public funds. The chapter looks at the analysis of government financial performance.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72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46238" y="0"/>
            <a:ext cx="6583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6375" y="0"/>
            <a:ext cx="7916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8925" y="39688"/>
            <a:ext cx="775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80232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395288" y="1611085"/>
            <a:ext cx="7627937" cy="36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26" tIns="40763" rIns="81526" bIns="40763"/>
          <a:lstStyle>
            <a:lvl1pPr marL="460375" indent="-460375" defTabSz="8096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96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96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96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96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  <a:buClrTx/>
              <a:buSzPct val="80000"/>
              <a:defRPr/>
            </a:pPr>
            <a:endParaRPr lang="en-US" altLang="en-US" sz="2500" dirty="0" smtClean="0"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Learning </a:t>
            </a:r>
            <a:r>
              <a:rPr lang="en-US" altLang="en-US" b="1" dirty="0" smtClean="0"/>
              <a:t>Objectives</a:t>
            </a:r>
            <a:br>
              <a:rPr lang="en-US" altLang="en-US" b="1" dirty="0" smtClean="0"/>
            </a:br>
            <a:r>
              <a:rPr lang="en-US" altLang="en-US" sz="2400" b="1" dirty="0" smtClean="0"/>
              <a:t>(</a:t>
            </a:r>
            <a:r>
              <a:rPr lang="en-US" altLang="en-US" sz="2400" b="1" dirty="0"/>
              <a:t>2 of 2</a:t>
            </a:r>
            <a:r>
              <a:rPr lang="en-US" altLang="en-US" sz="2400" b="1" dirty="0" smtClean="0"/>
              <a:t>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920750">
              <a:buNone/>
            </a:pPr>
            <a:r>
              <a:rPr lang="en-US" sz="2400" dirty="0"/>
              <a:t>9-4	Prepare governmental fund financial </a:t>
            </a:r>
            <a:r>
              <a:rPr lang="en-US" sz="2400" dirty="0" smtClean="0"/>
              <a:t>statements </a:t>
            </a:r>
            <a:r>
              <a:rPr lang="en-US" sz="2400" dirty="0"/>
              <a:t>and government-wide financial </a:t>
            </a:r>
            <a:r>
              <a:rPr lang="en-US" sz="2400" dirty="0" smtClean="0"/>
              <a:t>statements </a:t>
            </a:r>
            <a:r>
              <a:rPr lang="en-US" sz="2400" dirty="0"/>
              <a:t>and understand how to reconcile </a:t>
            </a:r>
            <a:r>
              <a:rPr lang="en-US" sz="2400" dirty="0" smtClean="0"/>
              <a:t>the </a:t>
            </a:r>
            <a:r>
              <a:rPr lang="en-US" sz="2400" dirty="0"/>
              <a:t>two.</a:t>
            </a:r>
          </a:p>
          <a:p>
            <a:pPr marL="920750" indent="-920750">
              <a:buNone/>
            </a:pPr>
            <a:r>
              <a:rPr lang="en-US" sz="2400" dirty="0"/>
              <a:t>9-5	Identify and explain financial reporting issues </a:t>
            </a:r>
            <a:r>
              <a:rPr lang="en-US" sz="2400" dirty="0" smtClean="0"/>
              <a:t>and </a:t>
            </a:r>
            <a:r>
              <a:rPr lang="en-US" sz="2400" dirty="0"/>
              <a:t>topics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Government Reporting Entity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0591791"/>
              </p:ext>
            </p:extLst>
          </p:nvPr>
        </p:nvGraphicFramePr>
        <p:xfrm>
          <a:off x="404037" y="1451343"/>
          <a:ext cx="7357730" cy="4247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43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882239" y="1849098"/>
            <a:ext cx="4984395" cy="389856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2285" y="1697030"/>
            <a:ext cx="1939908" cy="934495"/>
          </a:xfrm>
          <a:prstGeom prst="rect">
            <a:avLst/>
          </a:prstGeom>
          <a:noFill/>
          <a:ln>
            <a:noFill/>
          </a:ln>
          <a:sp3d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5685040" y="1697030"/>
            <a:ext cx="1989662" cy="807522"/>
          </a:xfrm>
          <a:prstGeom prst="rect">
            <a:avLst/>
          </a:prstGeom>
          <a:noFill/>
          <a:ln>
            <a:noFill/>
          </a:ln>
          <a:sp3d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1882239" y="3470905"/>
            <a:ext cx="2031486" cy="1037486"/>
            <a:chOff x="780109" y="1996422"/>
            <a:chExt cx="2031486" cy="1037486"/>
          </a:xfrm>
        </p:grpSpPr>
        <p:sp>
          <p:nvSpPr>
            <p:cNvPr id="14" name="Rectangle 13"/>
            <p:cNvSpPr/>
            <p:nvPr/>
          </p:nvSpPr>
          <p:spPr>
            <a:xfrm>
              <a:off x="780109" y="1996422"/>
              <a:ext cx="1472021" cy="99821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339574" y="2035697"/>
              <a:ext cx="1472021" cy="9982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Other agencies</a:t>
              </a:r>
              <a:endParaRPr lang="en-US" sz="19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2441704" y="3295854"/>
            <a:ext cx="1472021" cy="142686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3257024"/>
              <a:satOff val="11196"/>
              <a:lumOff val="-53726"/>
              <a:alphaOff val="0"/>
            </a:schemeClr>
          </a:fillRef>
          <a:effectRef idx="0">
            <a:schemeClr val="accent5">
              <a:alpha val="50000"/>
              <a:hueOff val="3257024"/>
              <a:satOff val="11196"/>
              <a:lumOff val="-53726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Oval 16"/>
          <p:cNvSpPr/>
          <p:nvPr/>
        </p:nvSpPr>
        <p:spPr>
          <a:xfrm>
            <a:off x="3455280" y="2631525"/>
            <a:ext cx="1512633" cy="138560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2714187"/>
              <a:satOff val="9330"/>
              <a:lumOff val="-44772"/>
              <a:alphaOff val="0"/>
            </a:schemeClr>
          </a:fillRef>
          <a:effectRef idx="0">
            <a:schemeClr val="accent5">
              <a:alpha val="50000"/>
              <a:hueOff val="2714187"/>
              <a:satOff val="9330"/>
              <a:lumOff val="-44772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8" name="Group 17"/>
          <p:cNvGrpSpPr/>
          <p:nvPr/>
        </p:nvGrpSpPr>
        <p:grpSpPr>
          <a:xfrm>
            <a:off x="3438166" y="2796748"/>
            <a:ext cx="1515316" cy="1173263"/>
            <a:chOff x="5080721" y="1821370"/>
            <a:chExt cx="1515316" cy="1173263"/>
          </a:xfrm>
        </p:grpSpPr>
        <p:sp>
          <p:nvSpPr>
            <p:cNvPr id="19" name="Rectangle 18"/>
            <p:cNvSpPr/>
            <p:nvPr/>
          </p:nvSpPr>
          <p:spPr>
            <a:xfrm>
              <a:off x="5080721" y="1996422"/>
              <a:ext cx="1472021" cy="99821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124016" y="1821370"/>
              <a:ext cx="1472021" cy="9982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Special Districts</a:t>
              </a:r>
              <a:endParaRPr lang="en-US" sz="19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4260" y="3970011"/>
            <a:ext cx="1645119" cy="1098729"/>
            <a:chOff x="1299646" y="3334449"/>
            <a:chExt cx="1645119" cy="1098729"/>
          </a:xfrm>
        </p:grpSpPr>
        <p:sp>
          <p:nvSpPr>
            <p:cNvPr id="22" name="Rectangle 21"/>
            <p:cNvSpPr/>
            <p:nvPr/>
          </p:nvSpPr>
          <p:spPr>
            <a:xfrm>
              <a:off x="1299646" y="3334449"/>
              <a:ext cx="1587474" cy="91325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357291" y="3519921"/>
              <a:ext cx="1587474" cy="9132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Boards</a:t>
              </a:r>
              <a:endParaRPr lang="en-US" sz="1900" kern="1200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3481461" y="3919310"/>
            <a:ext cx="1517918" cy="138560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2171350"/>
              <a:satOff val="7464"/>
              <a:lumOff val="-35817"/>
              <a:alphaOff val="0"/>
            </a:schemeClr>
          </a:fillRef>
          <a:effectRef idx="0">
            <a:schemeClr val="accent5">
              <a:alpha val="50000"/>
              <a:hueOff val="2171350"/>
              <a:satOff val="7464"/>
              <a:lumOff val="-35817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Oval 24"/>
          <p:cNvSpPr/>
          <p:nvPr/>
        </p:nvSpPr>
        <p:spPr>
          <a:xfrm>
            <a:off x="4603759" y="3226509"/>
            <a:ext cx="1551929" cy="138560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1628512"/>
              <a:satOff val="5598"/>
              <a:lumOff val="-26863"/>
              <a:alphaOff val="0"/>
            </a:schemeClr>
          </a:fillRef>
          <a:effectRef idx="0">
            <a:schemeClr val="accent5">
              <a:alpha val="50000"/>
              <a:hueOff val="1628512"/>
              <a:satOff val="5598"/>
              <a:lumOff val="-26863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6" name="Group 25"/>
          <p:cNvGrpSpPr/>
          <p:nvPr/>
        </p:nvGrpSpPr>
        <p:grpSpPr>
          <a:xfrm>
            <a:off x="4401718" y="3472270"/>
            <a:ext cx="1753971" cy="951167"/>
            <a:chOff x="4445731" y="3334449"/>
            <a:chExt cx="1753971" cy="951167"/>
          </a:xfrm>
        </p:grpSpPr>
        <p:sp>
          <p:nvSpPr>
            <p:cNvPr id="27" name="Rectangle 26"/>
            <p:cNvSpPr/>
            <p:nvPr/>
          </p:nvSpPr>
          <p:spPr>
            <a:xfrm>
              <a:off x="4445731" y="3334449"/>
              <a:ext cx="1587474" cy="91325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612228" y="3372359"/>
              <a:ext cx="1587474" cy="9132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Commissions</a:t>
              </a:r>
              <a:endParaRPr lang="en-US" sz="1900" kern="1200" dirty="0"/>
            </a:p>
          </p:txBody>
        </p:sp>
      </p:grpSp>
      <p:sp>
        <p:nvSpPr>
          <p:cNvPr id="32" name="Right Arrow 31"/>
          <p:cNvSpPr/>
          <p:nvPr/>
        </p:nvSpPr>
        <p:spPr>
          <a:xfrm rot="499118">
            <a:off x="458696" y="1616610"/>
            <a:ext cx="2893896" cy="106106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State or general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urpose </a:t>
            </a: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en-US" sz="1800" dirty="0" smtClean="0">
                <a:solidFill>
                  <a:schemeClr val="tx1"/>
                </a:solidFill>
              </a:rPr>
              <a:t>overnment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Left Arrow 32"/>
          <p:cNvSpPr/>
          <p:nvPr/>
        </p:nvSpPr>
        <p:spPr>
          <a:xfrm rot="21082692">
            <a:off x="5058648" y="1604867"/>
            <a:ext cx="3034610" cy="101948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Special purpose government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3177714" y="1881271"/>
            <a:ext cx="201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Primary Government</a:t>
            </a:r>
            <a:endParaRPr lang="en-US" sz="20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Primary 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Financial Reporting Entity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7" y="1518104"/>
            <a:ext cx="7407275" cy="39211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GASB takes the position that </a:t>
            </a:r>
            <a:r>
              <a:rPr lang="en-US" sz="2400" dirty="0" smtClean="0"/>
              <a:t>government financial reporting </a:t>
            </a:r>
            <a:r>
              <a:rPr lang="en-US" sz="2400" dirty="0"/>
              <a:t>should report on all governments and organizations for which </a:t>
            </a:r>
            <a:r>
              <a:rPr lang="en-US" sz="2400" dirty="0" smtClean="0"/>
              <a:t>elected officials </a:t>
            </a:r>
            <a:r>
              <a:rPr lang="en-US" sz="2400" dirty="0"/>
              <a:t>are accountable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Collectively, these governments and organizations </a:t>
            </a:r>
            <a:r>
              <a:rPr lang="en-US" sz="2400" dirty="0" smtClean="0"/>
              <a:t>are referred </a:t>
            </a:r>
            <a:r>
              <a:rPr lang="en-US" sz="2400" dirty="0"/>
              <a:t>to as the </a:t>
            </a:r>
            <a:r>
              <a:rPr lang="en-US" sz="2400" i="1" dirty="0"/>
              <a:t>financial reporting entity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A financial reporting entity is the </a:t>
            </a:r>
            <a:r>
              <a:rPr lang="en-US" sz="2400" dirty="0">
                <a:solidFill>
                  <a:srgbClr val="000000"/>
                </a:solidFill>
              </a:rPr>
              <a:t>primary government </a:t>
            </a:r>
            <a:r>
              <a:rPr lang="en-US" sz="2400" dirty="0" smtClean="0">
                <a:solidFill>
                  <a:srgbClr val="000000"/>
                </a:solidFill>
              </a:rPr>
              <a:t>and organizations </a:t>
            </a:r>
            <a:r>
              <a:rPr lang="en-US" sz="2400" dirty="0">
                <a:solidFill>
                  <a:srgbClr val="000000"/>
                </a:solidFill>
              </a:rPr>
              <a:t>for which the primary government is </a:t>
            </a:r>
            <a:r>
              <a:rPr lang="en-US" sz="2400" i="1" dirty="0" smtClean="0">
                <a:solidFill>
                  <a:srgbClr val="000000"/>
                </a:solidFill>
              </a:rPr>
              <a:t>financially accountable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29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Financially Accountable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0861591"/>
              </p:ext>
            </p:extLst>
          </p:nvPr>
        </p:nvGraphicFramePr>
        <p:xfrm>
          <a:off x="357538" y="1477549"/>
          <a:ext cx="7283301" cy="426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5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Component Units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Component units are included as a part of the reporting entity.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/>
              <a:t>component </a:t>
            </a:r>
            <a:r>
              <a:rPr lang="en-US" sz="2400" b="1" dirty="0" smtClean="0"/>
              <a:t>unit </a:t>
            </a:r>
            <a:r>
              <a:rPr lang="en-US" sz="2400" dirty="0" smtClean="0">
                <a:solidFill>
                  <a:srgbClr val="000000"/>
                </a:solidFill>
              </a:rPr>
              <a:t>is </a:t>
            </a:r>
            <a:r>
              <a:rPr lang="en-US" sz="2400" dirty="0">
                <a:solidFill>
                  <a:srgbClr val="000000"/>
                </a:solidFill>
              </a:rPr>
              <a:t>defined as a legally separate organization for which the elected officials of </a:t>
            </a:r>
            <a:r>
              <a:rPr lang="en-US" sz="2400" dirty="0" smtClean="0">
                <a:solidFill>
                  <a:srgbClr val="000000"/>
                </a:solidFill>
              </a:rPr>
              <a:t>the primary </a:t>
            </a:r>
            <a:r>
              <a:rPr lang="en-US" sz="2400" dirty="0">
                <a:solidFill>
                  <a:srgbClr val="000000"/>
                </a:solidFill>
              </a:rPr>
              <a:t>government are financially </a:t>
            </a:r>
            <a:r>
              <a:rPr lang="en-US" sz="2400" dirty="0" smtClean="0">
                <a:solidFill>
                  <a:srgbClr val="000000"/>
                </a:solidFill>
              </a:rPr>
              <a:t>accountable.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Examples of component units include not-for-profit organizations, for-profit firms, or a nonprimary government.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67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4&quot;/&gt;&lt;/object&gt;&lt;object type=&quot;3&quot; unique_id=&quot;10005&quot;&gt;&lt;property id=&quot;20148&quot; value=&quot;5&quot;/&gt;&lt;property id=&quot;20300&quot; value=&quot;Slide 2 - &amp;quot;&amp;#x0D;&amp;#x0A;&amp;quot;&quot;/&gt;&lt;property id=&quot;20307&quot; value=&quot;315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 - &amp;quot;Welcome to Accounting for Governmental and Not-for-Profit Organizations&amp;quot;&quot;/&gt;&lt;property id=&quot;20307&quot; value=&quot;305&quot;/&gt;&lt;/object&gt;&lt;object type=&quot;3&quot; unique_id=&quot;10009&quot;&gt;&lt;property id=&quot;20148&quot; value=&quot;5&quot;/&gt;&lt;property id=&quot;20300&quot; value=&quot;Slide 6 - &amp;quot;What are Governmental Organizations? 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What are Not-for-Profit Organizations? &amp;quot;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30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78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 - &amp;quot;Minimum Requirement for General Purpose External Financial Reporting&amp;quot;&quot;/&gt;&lt;property id=&quot;20307&quot; value=&quot;280&quot;/&gt;&lt;/object&gt;&lt;object type=&quot;3&quot; unique_id=&quot;10023&quot;&gt;&lt;property id=&quot;20148&quot; value=&quot;5&quot;/&gt;&lt;property id=&quot;20300&quot; value=&quot;Slide 20 - &amp;quot;Government-wide Financial Statements&amp;quot;&quot;/&gt;&lt;property id=&quot;20307&quot; value=&quot;306&quot;/&gt;&lt;/object&gt;&lt;object type=&quot;3&quot; unique_id=&quot;10024&quot;&gt;&lt;property id=&quot;20148&quot; value=&quot;5&quot;/&gt;&lt;property id=&quot;20300&quot; value=&quot;Slide 21&quot;/&gt;&lt;property id=&quot;20307&quot; value=&quot;281&quot;/&gt;&lt;/object&gt;&lt;object type=&quot;3&quot; unique_id=&quot;10025&quot;&gt;&lt;property id=&quot;20148&quot; value=&quot;5&quot;/&gt;&lt;property id=&quot;20300&quot; value=&quot;Slide 22 - &amp;quot;Fund Financial Statements (Cont’d)&amp;quot;&quot;/&gt;&lt;property id=&quot;20307&quot; value=&quot;307&quot;/&gt;&lt;/object&gt;&lt;object type=&quot;3&quot; unique_id=&quot;10026&quot;&gt;&lt;property id=&quot;20148&quot; value=&quot;5&quot;/&gt;&lt;property id=&quot;20300&quot; value=&quot;Slide 23&quot;/&gt;&lt;property id=&quot;20307&quot; value=&quot;282&quot;/&gt;&lt;/object&gt;&lt;object type=&quot;3&quot; unique_id=&quot;10027&quot;&gt;&lt;property id=&quot;20148&quot; value=&quot;5&quot;/&gt;&lt;property id=&quot;20300&quot; value=&quot;Slide 24 - &amp;quot;&amp;#x0D;&amp;#x0A;Comprehensive Annual Financial Report (CAFR)&amp;#x0D;&amp;#x0A;&amp;quot;&quot;/&gt;&lt;property id=&quot;20307&quot; value=&quot;285&quot;/&gt;&lt;/object&gt;&lt;object type=&quot;3&quot; unique_id=&quot;10028&quot;&gt;&lt;property id=&quot;20148&quot; value=&quot;5&quot;/&gt;&lt;property id=&quot;20300&quot; value=&quot;Slide 25&quot;/&gt;&lt;property id=&quot;20307&quot; value=&quot;286&quot;/&gt;&lt;/object&gt;&lt;object type=&quot;3&quot; unique_id=&quot;10029&quot;&gt;&lt;property id=&quot;20148&quot; value=&quot;5&quot;/&gt;&lt;property id=&quot;20300&quot; value=&quot;Slide 26&quot;/&gt;&lt;property id=&quot;20307&quot; value=&quot;287&quot;/&gt;&lt;/object&gt;&lt;object type=&quot;3&quot; unique_id=&quot;10030&quot;&gt;&lt;property id=&quot;20148&quot; value=&quot;5&quot;/&gt;&lt;property id=&quot;20300&quot; value=&quot;Slide 27&quot;/&gt;&lt;property id=&quot;20307&quot; value=&quot;288&quot;/&gt;&lt;/object&gt;&lt;object type=&quot;3&quot; unique_id=&quot;10031&quot;&gt;&lt;property id=&quot;20148&quot; value=&quot;5&quot;/&gt;&lt;property id=&quot;20300&quot; value=&quot;Slide 28 - &amp;quot;Basic Financial Statements&amp;quot;&quot;/&gt;&lt;property id=&quot;20307&quot; value=&quot;289&quot;/&gt;&lt;/object&gt;&lt;object type=&quot;3&quot; unique_id=&quot;10032&quot;&gt;&lt;property id=&quot;20148&quot; value=&quot;5&quot;/&gt;&lt;property id=&quot;20300&quot; value=&quot;Slide 29&quot;/&gt;&lt;property id=&quot;20307&quot; value=&quot;299&quot;/&gt;&lt;/object&gt;&lt;object type=&quot;3&quot; unique_id=&quot;10033&quot;&gt;&lt;property id=&quot;20148&quot; value=&quot;5&quot;/&gt;&lt;property id=&quot;20300&quot; value=&quot;Slide 30 - &amp;quot;Overview of Federal Government &amp;#x0D;&amp;#x0A;Financial Reporting&amp;quot;&quot;/&gt;&lt;property id=&quot;20307&quot; value=&quot;308&quot;/&gt;&lt;/object&gt;&lt;object type=&quot;3&quot; unique_id=&quot;10034&quot;&gt;&lt;property id=&quot;20148&quot; value=&quot;5&quot;/&gt;&lt;property id=&quot;20300&quot; value=&quot;Slide 31 - &amp;quot;U.S. Government-wide Financial Reporting&amp;quot;&quot;/&gt;&lt;property id=&quot;20307&quot; value=&quot;309&quot;/&gt;&lt;/object&gt;&lt;object type=&quot;3&quot; unique_id=&quot;10035&quot;&gt;&lt;property id=&quot;20148&quot; value=&quot;5&quot;/&gt;&lt;property id=&quot;20300&quot; value=&quot;Slide 32 - &amp;quot;Federal Agency and Department &amp;#x0D;&amp;#x0A;Financial Reporting&amp;quot;&quot;/&gt;&lt;property id=&quot;20307&quot; value=&quot;310&quot;/&gt;&lt;/object&gt;&lt;object type=&quot;3&quot; unique_id=&quot;10036&quot;&gt;&lt;property id=&quot;20148&quot; value=&quot;5&quot;/&gt;&lt;property id=&quot;20300&quot; value=&quot;Slide 33 - &amp;quot;Overview—Not-for-Profit (NFP) Organization Financial Reporting&amp;quot;&quot;/&gt;&lt;property id=&quot;20307&quot; value=&quot;311&quot;/&gt;&lt;/object&gt;&lt;object type=&quot;3&quot; unique_id=&quot;10037&quot;&gt;&lt;property id=&quot;20148&quot; value=&quot;5&quot;/&gt;&lt;property id=&quot;20300&quot; value=&quot;Slide 34 - &amp;quot;Not-for-Profit (NFP) Organization Financial Reporting (Cont’d)&amp;quot;&quot;/&gt;&lt;property id=&quot;20307&quot; value=&quot;312&quot;/&gt;&lt;/object&gt;&lt;object type=&quot;3&quot; unique_id=&quot;10038&quot;&gt;&lt;property id=&quot;20148&quot; value=&quot;5&quot;/&gt;&lt;property id=&quot;20300&quot; value=&quot;Slide 35 - &amp;quot;Not-for-Profit (NFP) Organization Financial Reporting (Cont’d)&amp;quot;&quot;/&gt;&lt;property id=&quot;20307&quot; value=&quot;313&quot;/&gt;&lt;/object&gt;&lt;object type=&quot;3&quot; unique_id=&quot;10039&quot;&gt;&lt;property id=&quot;20148&quot; value=&quot;5&quot;/&gt;&lt;property id=&quot;20300&quot; value=&quot;Slide 36&quot;/&gt;&lt;property id=&quot;20307&quot; value=&quot;300&quot;/&gt;&lt;/object&gt;&lt;object type=&quot;3&quot; unique_id=&quot;10040&quot;&gt;&lt;property id=&quot;20148&quot; value=&quot;5&quot;/&gt;&lt;property id=&quot;20300&quot; value=&quot;Slide 37 - &amp;quot;A Quote from the Original Author&amp;quot;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7562</TotalTime>
  <Words>1470</Words>
  <Application>Microsoft Macintosh PowerPoint</Application>
  <PresentationFormat>Custom</PresentationFormat>
  <Paragraphs>191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1_Diseño predeterminado</vt:lpstr>
      <vt:lpstr>PowerPoint Presentation</vt:lpstr>
      <vt:lpstr>Financial Reporting of State and Local Governments</vt:lpstr>
      <vt:lpstr>Learning Objectives (1 of 2)</vt:lpstr>
      <vt:lpstr>Learning Objectives (2 of 2)</vt:lpstr>
      <vt:lpstr>The Government Reporting Entity</vt:lpstr>
      <vt:lpstr>The Primary Government </vt:lpstr>
      <vt:lpstr>Financial Reporting Entity</vt:lpstr>
      <vt:lpstr>Financially Accountable</vt:lpstr>
      <vt:lpstr>Component Units</vt:lpstr>
      <vt:lpstr>Presentation of Component Units</vt:lpstr>
      <vt:lpstr>Is the Component Unit Part of the Primary Government?</vt:lpstr>
      <vt:lpstr>Discrete Presentation</vt:lpstr>
      <vt:lpstr>Other Government Organizations</vt:lpstr>
      <vt:lpstr>Government Financial Reporting</vt:lpstr>
      <vt:lpstr>Suggested Interim Reports</vt:lpstr>
      <vt:lpstr>Annual Financial Reports</vt:lpstr>
      <vt:lpstr>Comprehensive Annual Financial Report (CAFR)</vt:lpstr>
      <vt:lpstr>CAFR</vt:lpstr>
      <vt:lpstr>Sections of a CAFR</vt:lpstr>
      <vt:lpstr>Introductory Section</vt:lpstr>
      <vt:lpstr>Financial Section</vt:lpstr>
      <vt:lpstr>Statistical Sections</vt:lpstr>
      <vt:lpstr>Financial Trends Information</vt:lpstr>
      <vt:lpstr>Revenue Capacity Information</vt:lpstr>
      <vt:lpstr>Debt Capacity Information</vt:lpstr>
      <vt:lpstr>Demographic and Economic Information</vt:lpstr>
      <vt:lpstr>Operating Information</vt:lpstr>
      <vt:lpstr>Preparing the Financial Statements</vt:lpstr>
      <vt:lpstr>Fund Financial Statements</vt:lpstr>
      <vt:lpstr>Required Reconciliations</vt:lpstr>
      <vt:lpstr>Other Financial Reporting Issues and Topics</vt:lpstr>
      <vt:lpstr>Looking Forward</vt:lpstr>
    </vt:vector>
  </TitlesOfParts>
  <Manager>Rose Range</Manager>
  <Company>AzureWing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Reck Lowensohn Neely</dc:title>
  <dc:subject>Accounting for Govt &amp; Nonprofit Entities 14/e</dc:subject>
  <dc:creator>jreck</dc:creator>
  <cp:lastModifiedBy>Colton Gigot</cp:lastModifiedBy>
  <cp:revision>609</cp:revision>
  <dcterms:created xsi:type="dcterms:W3CDTF">2005-07-29T18:32:25Z</dcterms:created>
  <dcterms:modified xsi:type="dcterms:W3CDTF">2018-01-08T18:19:33Z</dcterms:modified>
  <cp:category>Presentation</cp:category>
</cp:coreProperties>
</file>