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7" r:id="rId41"/>
    <p:sldId id="294" r:id="rId42"/>
    <p:sldId id="295" r:id="rId43"/>
    <p:sldId id="298" r:id="rId44"/>
    <p:sldId id="301" r:id="rId45"/>
    <p:sldId id="299" r:id="rId46"/>
    <p:sldId id="300" r:id="rId47"/>
    <p:sldId id="302" r:id="rId48"/>
    <p:sldId id="308" r:id="rId49"/>
    <p:sldId id="303" r:id="rId50"/>
    <p:sldId id="304" r:id="rId51"/>
    <p:sldId id="305" r:id="rId52"/>
    <p:sldId id="306" r:id="rId53"/>
    <p:sldId id="309" r:id="rId54"/>
    <p:sldId id="307" r:id="rId55"/>
    <p:sldId id="311" r:id="rId56"/>
    <p:sldId id="310" r:id="rId57"/>
    <p:sldId id="329" r:id="rId58"/>
    <p:sldId id="330" r:id="rId59"/>
    <p:sldId id="331" r:id="rId60"/>
    <p:sldId id="312" r:id="rId61"/>
    <p:sldId id="332" r:id="rId62"/>
    <p:sldId id="313" r:id="rId63"/>
    <p:sldId id="314" r:id="rId64"/>
    <p:sldId id="315" r:id="rId65"/>
    <p:sldId id="316" r:id="rId66"/>
    <p:sldId id="317" r:id="rId67"/>
    <p:sldId id="318" r:id="rId68"/>
    <p:sldId id="328" r:id="rId69"/>
    <p:sldId id="319" r:id="rId70"/>
    <p:sldId id="320" r:id="rId71"/>
    <p:sldId id="326" r:id="rId72"/>
    <p:sldId id="321" r:id="rId73"/>
    <p:sldId id="327" r:id="rId74"/>
    <p:sldId id="322" r:id="rId75"/>
    <p:sldId id="325" r:id="rId76"/>
    <p:sldId id="324" r:id="rId77"/>
    <p:sldId id="333" r:id="rId78"/>
    <p:sldId id="334" r:id="rId79"/>
    <p:sldId id="335" r:id="rId80"/>
    <p:sldId id="33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p:restoredTop sz="92197"/>
  </p:normalViewPr>
  <p:slideViewPr>
    <p:cSldViewPr snapToGrid="0" snapToObjects="1">
      <p:cViewPr varScale="1">
        <p:scale>
          <a:sx n="56" d="100"/>
          <a:sy n="56" d="100"/>
        </p:scale>
        <p:origin x="2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8E75B-96FF-3A41-8953-88B732057B9F}" type="datetimeFigureOut">
              <a:rPr lang="en-US" smtClean="0"/>
              <a:t>12/16/21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6750D-BCA6-864B-8C43-0372ABCF96FA}" type="slidenum">
              <a:rPr lang="en-US" smtClean="0"/>
              <a:t>‹#›</a:t>
            </a:fld>
            <a:endParaRPr lang="en-US" dirty="0"/>
          </a:p>
        </p:txBody>
      </p:sp>
    </p:spTree>
    <p:extLst>
      <p:ext uri="{BB962C8B-B14F-4D97-AF65-F5344CB8AC3E}">
        <p14:creationId xmlns:p14="http://schemas.microsoft.com/office/powerpoint/2010/main" val="258312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Excess glucose and fructose not used for energy via the TCA cycle results in an accumulation of acetyl-CoA, which can be used to synthesize fatty acids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glycerol needed for triacylglycerols is made from triose phosphates such as glycerol-3-phosphate.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a:t>
            </a:r>
            <a:r>
              <a:rPr lang="en-US" sz="1200" kern="1200" dirty="0">
                <a:solidFill>
                  <a:schemeClr val="tx1"/>
                </a:solidFill>
                <a:effectLst/>
                <a:latin typeface="+mn-lt"/>
                <a:ea typeface="+mn-ea"/>
                <a:cs typeface="+mn-cs"/>
                <a:sym typeface="Wingdings" pitchFamily="2" charset="2"/>
              </a:rPr>
              <a:t> Acetyl COA or pyruvate</a:t>
            </a:r>
            <a:endParaRPr lang="en-US" dirty="0"/>
          </a:p>
          <a:p>
            <a:endParaRPr lang="en-US" dirty="0"/>
          </a:p>
        </p:txBody>
      </p:sp>
      <p:sp>
        <p:nvSpPr>
          <p:cNvPr id="4" name="Slide Number Placeholder 3"/>
          <p:cNvSpPr>
            <a:spLocks noGrp="1"/>
          </p:cNvSpPr>
          <p:nvPr>
            <p:ph type="sldNum" sz="quarter" idx="5"/>
          </p:nvPr>
        </p:nvSpPr>
        <p:spPr/>
        <p:txBody>
          <a:bodyPr/>
          <a:lstStyle/>
          <a:p>
            <a:fld id="{2166750D-BCA6-864B-8C43-0372ABCF96FA}" type="slidenum">
              <a:rPr lang="en-US" smtClean="0"/>
              <a:t>49</a:t>
            </a:fld>
            <a:endParaRPr lang="en-US" dirty="0"/>
          </a:p>
        </p:txBody>
      </p:sp>
    </p:spTree>
    <p:extLst>
      <p:ext uri="{BB962C8B-B14F-4D97-AF65-F5344CB8AC3E}">
        <p14:creationId xmlns:p14="http://schemas.microsoft.com/office/powerpoint/2010/main" val="273215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lysosome, the apoprotein and cholesterol ester com- ponents are hydrolyzed by lysosomal enzymes into amino acids, free fatty acids, and free cholesterol </a:t>
            </a:r>
            <a:endParaRPr lang="en-US" dirty="0"/>
          </a:p>
          <a:p>
            <a:endParaRPr lang="en-US" dirty="0"/>
          </a:p>
        </p:txBody>
      </p:sp>
      <p:sp>
        <p:nvSpPr>
          <p:cNvPr id="4" name="Slide Number Placeholder 3"/>
          <p:cNvSpPr>
            <a:spLocks noGrp="1"/>
          </p:cNvSpPr>
          <p:nvPr>
            <p:ph type="sldNum" sz="quarter" idx="5"/>
          </p:nvPr>
        </p:nvSpPr>
        <p:spPr/>
        <p:txBody>
          <a:bodyPr/>
          <a:lstStyle/>
          <a:p>
            <a:fld id="{2166750D-BCA6-864B-8C43-0372ABCF96FA}" type="slidenum">
              <a:rPr lang="en-US" smtClean="0"/>
              <a:t>51</a:t>
            </a:fld>
            <a:endParaRPr lang="en-US" dirty="0"/>
          </a:p>
        </p:txBody>
      </p:sp>
    </p:spTree>
    <p:extLst>
      <p:ext uri="{BB962C8B-B14F-4D97-AF65-F5344CB8AC3E}">
        <p14:creationId xmlns:p14="http://schemas.microsoft.com/office/powerpoint/2010/main" val="21621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6750D-BCA6-864B-8C43-0372ABCF96FA}" type="slidenum">
              <a:rPr lang="en-US" smtClean="0"/>
              <a:t>62</a:t>
            </a:fld>
            <a:endParaRPr lang="en-US" dirty="0"/>
          </a:p>
        </p:txBody>
      </p:sp>
    </p:spTree>
    <p:extLst>
      <p:ext uri="{BB962C8B-B14F-4D97-AF65-F5344CB8AC3E}">
        <p14:creationId xmlns:p14="http://schemas.microsoft.com/office/powerpoint/2010/main" val="338797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6750D-BCA6-864B-8C43-0372ABCF96FA}" type="slidenum">
              <a:rPr lang="en-US" smtClean="0"/>
              <a:t>80</a:t>
            </a:fld>
            <a:endParaRPr lang="en-US" dirty="0"/>
          </a:p>
        </p:txBody>
      </p:sp>
    </p:spTree>
    <p:extLst>
      <p:ext uri="{BB962C8B-B14F-4D97-AF65-F5344CB8AC3E}">
        <p14:creationId xmlns:p14="http://schemas.microsoft.com/office/powerpoint/2010/main" val="80662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4276-8A9B-A442-852F-4DB7B82C8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151B7-0B02-C645-B8A5-BA89372DE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651889-22D1-3148-8358-2AAAFAE8F1B7}"/>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BF9750F9-FFE0-1340-9ACF-4C8FAEDDC2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32A4D-2CD6-D745-B2E0-A26950B6C85B}"/>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371591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F318-BD10-4047-938D-88146FCB9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F768A0-5D67-7D48-86CF-4F4AE0CC60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C8165-E0F5-A24B-9E7B-FA844A5F94D9}"/>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A87282F4-215E-0349-AEE7-DF8001464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AF97D9-543C-9D4D-BD07-100C7F9D7AEA}"/>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174760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132F8-9116-2043-BB3A-4AE720E505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657BC1-763F-1C49-A5BF-A92AD32393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131B3-66FA-1945-883A-0D0E33467D21}"/>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A1F0F42B-9E5B-C64E-B59B-1CB8ECC10E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B55178-2C2C-C846-8C4B-72429326507F}"/>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40589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E5A4-4853-994B-8D27-1FE7C8D9B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2545A-2515-8849-BE28-826F9D8ABA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5EA90-9672-6D4B-9DC1-8A031E4667F0}"/>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F37B9F29-0ED7-594D-B7C6-F94D0E373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8CF28D-767F-4B40-B339-807A6FD0E6B8}"/>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284727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858E-4AE6-A94D-99CE-B4E25E400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DEF5D-67EB-4C4A-B7FA-C0DF77BE7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728321-B80A-BB44-A26B-5968C109C3AB}"/>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A9F665AC-6DCC-7647-9C59-0254E9C681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AA41F5-560A-2D44-AD35-6FD0ADF3EC12}"/>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349104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A69F-A0C8-2B41-A228-C9986C5D1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C8C08-5105-0644-8E07-D0C7041849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297D4-7683-C240-A4B8-C8E3F4484F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8F9A5-EE71-C346-BAC9-527AAE209D8C}"/>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6" name="Footer Placeholder 5">
            <a:extLst>
              <a:ext uri="{FF2B5EF4-FFF2-40B4-BE49-F238E27FC236}">
                <a16:creationId xmlns:a16="http://schemas.microsoft.com/office/drawing/2014/main" id="{89685161-3C74-1448-8B19-75A62E0215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35C881-6037-264F-9AE6-04D110E916B4}"/>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197183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7467-AB3B-3744-A57B-58CB05B606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D1B68-BB48-2B43-99B2-6B34B9C70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10A528-7126-4540-B81F-F604FAB0E4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225D31-C58B-E646-9FDB-876731ABF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5E6080-B3E1-AA42-A0EF-F244385B86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8592D-E6EE-FC44-8576-6A097E9E5167}"/>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8" name="Footer Placeholder 7">
            <a:extLst>
              <a:ext uri="{FF2B5EF4-FFF2-40B4-BE49-F238E27FC236}">
                <a16:creationId xmlns:a16="http://schemas.microsoft.com/office/drawing/2014/main" id="{4E4EC73D-0A04-C74B-A6B0-927C14AFCC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0B18507-5870-7D40-A7D7-56BA22F8585E}"/>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288190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7D86-858C-1C4F-99C9-282D4E16D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A947B1-87C6-3541-9D51-9BC65AEF6485}"/>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4" name="Footer Placeholder 3">
            <a:extLst>
              <a:ext uri="{FF2B5EF4-FFF2-40B4-BE49-F238E27FC236}">
                <a16:creationId xmlns:a16="http://schemas.microsoft.com/office/drawing/2014/main" id="{C6B6C19A-E65C-4143-B863-AC769D6B37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DBD58D-A066-374A-9FD1-B8293C644F09}"/>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89790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1D775-32DB-5349-A864-7D6EAE219C5C}"/>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3" name="Footer Placeholder 2">
            <a:extLst>
              <a:ext uri="{FF2B5EF4-FFF2-40B4-BE49-F238E27FC236}">
                <a16:creationId xmlns:a16="http://schemas.microsoft.com/office/drawing/2014/main" id="{D169628F-22CB-5D45-9BFC-B73A53C3AD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3BFA4A-628E-B34E-AD86-DC330A3A4340}"/>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5940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5D17-7207-814B-830E-7366D8C0E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FDD56-F01A-6048-B7DD-74151DF57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B28E7-D23F-ED4B-9A29-57AC8D542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42C416-95D2-D14D-82C7-04D440CDE62D}"/>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6" name="Footer Placeholder 5">
            <a:extLst>
              <a:ext uri="{FF2B5EF4-FFF2-40B4-BE49-F238E27FC236}">
                <a16:creationId xmlns:a16="http://schemas.microsoft.com/office/drawing/2014/main" id="{6CAACAE9-0F78-534D-AF92-75575D747E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09A404-3777-AC4A-AD03-A69A202DEF57}"/>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56642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4B79-AF7B-A74B-A8F2-31B3C09A9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B61641-73F8-094B-985C-6B7B2EE9B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E45BA4-A17A-9640-8F58-31252527B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8E9AC8-018C-2040-B4C8-D5A77DAFD441}"/>
              </a:ext>
            </a:extLst>
          </p:cNvPr>
          <p:cNvSpPr>
            <a:spLocks noGrp="1"/>
          </p:cNvSpPr>
          <p:nvPr>
            <p:ph type="dt" sz="half" idx="10"/>
          </p:nvPr>
        </p:nvSpPr>
        <p:spPr/>
        <p:txBody>
          <a:bodyPr/>
          <a:lstStyle/>
          <a:p>
            <a:fld id="{751BE846-38B9-0C46-901A-18034EDB7DDF}" type="datetimeFigureOut">
              <a:rPr lang="en-US" smtClean="0"/>
              <a:t>12/16/21</a:t>
            </a:fld>
            <a:endParaRPr lang="en-US" dirty="0"/>
          </a:p>
        </p:txBody>
      </p:sp>
      <p:sp>
        <p:nvSpPr>
          <p:cNvPr id="6" name="Footer Placeholder 5">
            <a:extLst>
              <a:ext uri="{FF2B5EF4-FFF2-40B4-BE49-F238E27FC236}">
                <a16:creationId xmlns:a16="http://schemas.microsoft.com/office/drawing/2014/main" id="{13FBD980-B6E3-6E4D-B2DD-47EF006527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BB7259-A4D3-6144-B54E-60F620DFA03A}"/>
              </a:ext>
            </a:extLst>
          </p:cNvPr>
          <p:cNvSpPr>
            <a:spLocks noGrp="1"/>
          </p:cNvSpPr>
          <p:nvPr>
            <p:ph type="sldNum" sz="quarter" idx="12"/>
          </p:nvPr>
        </p:nvSpPr>
        <p:spPr/>
        <p:txBody>
          <a:bodyPr/>
          <a:lstStyle/>
          <a:p>
            <a:fld id="{E0D91F05-A236-1740-9BAA-29646FC597FE}" type="slidenum">
              <a:rPr lang="en-US" smtClean="0"/>
              <a:t>‹#›</a:t>
            </a:fld>
            <a:endParaRPr lang="en-US" dirty="0"/>
          </a:p>
        </p:txBody>
      </p:sp>
    </p:spTree>
    <p:extLst>
      <p:ext uri="{BB962C8B-B14F-4D97-AF65-F5344CB8AC3E}">
        <p14:creationId xmlns:p14="http://schemas.microsoft.com/office/powerpoint/2010/main" val="317734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5336C1-EFC4-BF48-A723-52042746A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6EC7EF-2E3B-AF40-AE84-2CE93970C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1EDA2-B467-574A-B382-19E853A9F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BE846-38B9-0C46-901A-18034EDB7DDF}" type="datetimeFigureOut">
              <a:rPr lang="en-US" smtClean="0"/>
              <a:t>12/16/21</a:t>
            </a:fld>
            <a:endParaRPr lang="en-US" dirty="0"/>
          </a:p>
        </p:txBody>
      </p:sp>
      <p:sp>
        <p:nvSpPr>
          <p:cNvPr id="5" name="Footer Placeholder 4">
            <a:extLst>
              <a:ext uri="{FF2B5EF4-FFF2-40B4-BE49-F238E27FC236}">
                <a16:creationId xmlns:a16="http://schemas.microsoft.com/office/drawing/2014/main" id="{63402C09-C159-684D-8AB9-9A2B66915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D8B1B0-8D75-5F43-A9EC-58CEDEBD5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1F05-A236-1740-9BAA-29646FC597FE}" type="slidenum">
              <a:rPr lang="en-US" smtClean="0"/>
              <a:t>‹#›</a:t>
            </a:fld>
            <a:endParaRPr lang="en-US" dirty="0"/>
          </a:p>
        </p:txBody>
      </p:sp>
    </p:spTree>
    <p:extLst>
      <p:ext uri="{BB962C8B-B14F-4D97-AF65-F5344CB8AC3E}">
        <p14:creationId xmlns:p14="http://schemas.microsoft.com/office/powerpoint/2010/main" val="168896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1EB-5086-8A4F-AFA8-9B30D709788A}"/>
              </a:ext>
            </a:extLst>
          </p:cNvPr>
          <p:cNvSpPr>
            <a:spLocks noGrp="1"/>
          </p:cNvSpPr>
          <p:nvPr>
            <p:ph type="ctrTitle"/>
          </p:nvPr>
        </p:nvSpPr>
        <p:spPr/>
        <p:txBody>
          <a:bodyPr>
            <a:normAutofit/>
          </a:bodyPr>
          <a:lstStyle/>
          <a:p>
            <a:r>
              <a:rPr lang="en-US" altLang="en-US" b="1" dirty="0">
                <a:solidFill>
                  <a:srgbClr val="C00000"/>
                </a:solidFill>
                <a:latin typeface="American Typewriter" panose="02090604020004020304" pitchFamily="18" charset="77"/>
                <a:cs typeface="Times New Roman" panose="02020603050405020304" pitchFamily="18" charset="0"/>
              </a:rPr>
              <a:t>Pentose Phosphate Pathway And Lipids</a:t>
            </a:r>
            <a:br>
              <a:rPr lang="en-US" altLang="en-US" b="1" dirty="0">
                <a:latin typeface="Times New Roman" panose="02020603050405020304" pitchFamily="18" charset="0"/>
                <a:cs typeface="Times New Roman" panose="02020603050405020304" pitchFamily="18" charset="0"/>
              </a:rPr>
            </a:br>
            <a:r>
              <a:rPr lang="en-US" altLang="en-US" sz="2000" b="1" dirty="0">
                <a:latin typeface="American Typewriter" panose="02090604020004020304" pitchFamily="18" charset="77"/>
                <a:cs typeface="Times New Roman" panose="02020603050405020304" pitchFamily="18" charset="0"/>
              </a:rPr>
              <a:t>	Book: Chapter 3 and 5</a:t>
            </a:r>
            <a:endParaRPr lang="en-US" dirty="0">
              <a:latin typeface="American Typewriter" panose="02090604020004020304" pitchFamily="18" charset="77"/>
            </a:endParaRPr>
          </a:p>
        </p:txBody>
      </p:sp>
      <p:sp>
        <p:nvSpPr>
          <p:cNvPr id="3" name="Subtitle 2">
            <a:extLst>
              <a:ext uri="{FF2B5EF4-FFF2-40B4-BE49-F238E27FC236}">
                <a16:creationId xmlns:a16="http://schemas.microsoft.com/office/drawing/2014/main" id="{3C6A4AD7-CD20-EF4A-B61A-747CD21D78E6}"/>
              </a:ext>
            </a:extLst>
          </p:cNvPr>
          <p:cNvSpPr>
            <a:spLocks noGrp="1"/>
          </p:cNvSpPr>
          <p:nvPr>
            <p:ph type="subTitle" idx="1"/>
          </p:nvPr>
        </p:nvSpPr>
        <p:spPr/>
        <p:txBody>
          <a:bodyPr/>
          <a:lstStyle/>
          <a:p>
            <a:r>
              <a:rPr lang="en-US" dirty="0"/>
              <a:t>Pentose phosphate pathway The production of five-carbon monosaccharides (pentoses) and nicotinamide adenine dinucleotide phosphate (NADPH) </a:t>
            </a:r>
          </a:p>
          <a:p>
            <a:endParaRPr lang="en-US" dirty="0"/>
          </a:p>
        </p:txBody>
      </p:sp>
    </p:spTree>
    <p:extLst>
      <p:ext uri="{BB962C8B-B14F-4D97-AF65-F5344CB8AC3E}">
        <p14:creationId xmlns:p14="http://schemas.microsoft.com/office/powerpoint/2010/main" val="1392809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6AC8B6-A20A-5D45-A331-9218245B7ECA}"/>
              </a:ext>
            </a:extLst>
          </p:cNvPr>
          <p:cNvSpPr>
            <a:spLocks noGrp="1"/>
          </p:cNvSpPr>
          <p:nvPr>
            <p:ph idx="1"/>
          </p:nvPr>
        </p:nvSpPr>
        <p:spPr>
          <a:xfrm>
            <a:off x="320040" y="160020"/>
            <a:ext cx="10835640" cy="6469380"/>
          </a:xfrm>
        </p:spPr>
        <p:txBody>
          <a:bodyPr>
            <a:normAutofit/>
          </a:bodyPr>
          <a:lstStyle/>
          <a:p>
            <a:r>
              <a:rPr lang="en-US" dirty="0"/>
              <a:t>Fatty acids are composed of a hydrocarbon chain with a methyl group at one end and a carboxylic acid group at the other </a:t>
            </a:r>
          </a:p>
          <a:p>
            <a:r>
              <a:rPr lang="en-US" dirty="0"/>
              <a:t>Polar, hydrophilic end and a nonpolar, hydrophobic end that is insoluble in water </a:t>
            </a:r>
          </a:p>
          <a:p>
            <a:r>
              <a:rPr lang="en-US" dirty="0"/>
              <a:t>lengths of the hydrocarbon chains: 4-24 Carbons</a:t>
            </a:r>
          </a:p>
          <a:p>
            <a:r>
              <a:rPr lang="en-US" dirty="0"/>
              <a:t>most common fatty acids in nature are 18 carbons. </a:t>
            </a:r>
          </a:p>
          <a:p>
            <a:r>
              <a:rPr lang="en-US" dirty="0"/>
              <a:t>They are of vital importance as an energy </a:t>
            </a:r>
          </a:p>
          <a:p>
            <a:r>
              <a:rPr lang="en-US" dirty="0"/>
              <a:t>Saturated (SFA)</a:t>
            </a:r>
            <a:br>
              <a:rPr lang="en-US" dirty="0"/>
            </a:br>
            <a:r>
              <a:rPr lang="en-US" dirty="0"/>
              <a:t>◦ Monounsaturated (MUFA)</a:t>
            </a:r>
            <a:br>
              <a:rPr lang="en-US" dirty="0"/>
            </a:br>
            <a:r>
              <a:rPr lang="en-US" dirty="0"/>
              <a:t>◦ Polyunsaturated (PUFA). Notre: may contain as many as 6 double bonds. </a:t>
            </a:r>
          </a:p>
          <a:p>
            <a:endParaRPr lang="en-US" dirty="0"/>
          </a:p>
          <a:p>
            <a:endParaRPr lang="en-US" dirty="0"/>
          </a:p>
          <a:p>
            <a:endParaRPr lang="en-US" dirty="0"/>
          </a:p>
          <a:p>
            <a:endParaRPr lang="en-US" dirty="0"/>
          </a:p>
        </p:txBody>
      </p:sp>
      <p:pic>
        <p:nvPicPr>
          <p:cNvPr id="1025" name="Picture 1" descr="page5image772801376">
            <a:extLst>
              <a:ext uri="{FF2B5EF4-FFF2-40B4-BE49-F238E27FC236}">
                <a16:creationId xmlns:a16="http://schemas.microsoft.com/office/drawing/2014/main" id="{949C497C-F3D8-CC40-907C-CEAAB4BDF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20" y="4813289"/>
            <a:ext cx="5151120" cy="181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1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9BAE1-3BB4-ED4F-BB0D-FBADF24B1F9E}"/>
              </a:ext>
            </a:extLst>
          </p:cNvPr>
          <p:cNvPicPr>
            <a:picLocks noChangeAspect="1"/>
          </p:cNvPicPr>
          <p:nvPr/>
        </p:nvPicPr>
        <p:blipFill>
          <a:blip r:embed="rId2"/>
          <a:stretch>
            <a:fillRect/>
          </a:stretch>
        </p:blipFill>
        <p:spPr>
          <a:xfrm>
            <a:off x="3266440" y="251460"/>
            <a:ext cx="8925560" cy="6606540"/>
          </a:xfrm>
          <a:prstGeom prst="rect">
            <a:avLst/>
          </a:prstGeom>
        </p:spPr>
      </p:pic>
      <p:sp>
        <p:nvSpPr>
          <p:cNvPr id="6" name="TextBox 5">
            <a:extLst>
              <a:ext uri="{FF2B5EF4-FFF2-40B4-BE49-F238E27FC236}">
                <a16:creationId xmlns:a16="http://schemas.microsoft.com/office/drawing/2014/main" id="{CF8E30B8-BB3E-AC44-A13D-4600E3D00319}"/>
              </a:ext>
            </a:extLst>
          </p:cNvPr>
          <p:cNvSpPr txBox="1"/>
          <p:nvPr/>
        </p:nvSpPr>
        <p:spPr>
          <a:xfrm>
            <a:off x="728980" y="800100"/>
            <a:ext cx="2971800" cy="3970318"/>
          </a:xfrm>
          <a:prstGeom prst="rect">
            <a:avLst/>
          </a:prstGeom>
          <a:noFill/>
        </p:spPr>
        <p:txBody>
          <a:bodyPr wrap="square" rtlCol="0">
            <a:spAutoFit/>
          </a:bodyPr>
          <a:lstStyle/>
          <a:p>
            <a:r>
              <a:rPr lang="en-US" sz="2400" dirty="0"/>
              <a:t>The </a:t>
            </a:r>
            <a:r>
              <a:rPr lang="en-US" sz="2400" i="1" dirty="0"/>
              <a:t>cis </a:t>
            </a:r>
            <a:r>
              <a:rPr lang="en-US" sz="2400" dirty="0"/>
              <a:t>isomer </a:t>
            </a:r>
            <a:r>
              <a:rPr lang="en-US" sz="2400" dirty="0">
                <a:sym typeface="Wingdings" pitchFamily="2" charset="2"/>
              </a:rPr>
              <a:t></a:t>
            </a:r>
            <a:r>
              <a:rPr lang="en-US" sz="2400" dirty="0"/>
              <a:t>bending of the molecule into a U-like orientation</a:t>
            </a:r>
          </a:p>
          <a:p>
            <a:r>
              <a:rPr lang="en-US" sz="2400" i="1" dirty="0"/>
              <a:t>Trans </a:t>
            </a:r>
            <a:r>
              <a:rPr lang="en-US" sz="2400" i="1" dirty="0">
                <a:sym typeface="Wingdings" pitchFamily="2" charset="2"/>
              </a:rPr>
              <a:t> </a:t>
            </a:r>
            <a:r>
              <a:rPr lang="en-US" sz="2400" dirty="0"/>
              <a:t> linear shape </a:t>
            </a:r>
          </a:p>
          <a:p>
            <a:r>
              <a:rPr lang="en-US" sz="2400" dirty="0"/>
              <a:t>Naturally occurring unsaturated fatty acids are of the </a:t>
            </a:r>
            <a:r>
              <a:rPr lang="en-US" sz="2400" i="1" dirty="0"/>
              <a:t>cis </a:t>
            </a:r>
            <a:r>
              <a:rPr lang="en-US" sz="2400" dirty="0"/>
              <a:t>configuration </a:t>
            </a:r>
          </a:p>
          <a:p>
            <a:endParaRPr lang="en-US" dirty="0"/>
          </a:p>
          <a:p>
            <a:endParaRPr lang="en-US" dirty="0"/>
          </a:p>
        </p:txBody>
      </p:sp>
    </p:spTree>
    <p:extLst>
      <p:ext uri="{BB962C8B-B14F-4D97-AF65-F5344CB8AC3E}">
        <p14:creationId xmlns:p14="http://schemas.microsoft.com/office/powerpoint/2010/main" val="300801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BC2-C387-EB4E-A8C7-B130AD9AA7A9}"/>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Fatty Acid Nomenclature </a:t>
            </a:r>
            <a:br>
              <a:rPr lang="en-US" dirty="0"/>
            </a:br>
            <a:endParaRPr lang="en-US" dirty="0"/>
          </a:p>
        </p:txBody>
      </p:sp>
      <p:sp>
        <p:nvSpPr>
          <p:cNvPr id="3" name="Content Placeholder 2">
            <a:extLst>
              <a:ext uri="{FF2B5EF4-FFF2-40B4-BE49-F238E27FC236}">
                <a16:creationId xmlns:a16="http://schemas.microsoft.com/office/drawing/2014/main" id="{5432E341-87DE-D84E-8FED-DA7FAC36076B}"/>
              </a:ext>
            </a:extLst>
          </p:cNvPr>
          <p:cNvSpPr>
            <a:spLocks noGrp="1"/>
          </p:cNvSpPr>
          <p:nvPr>
            <p:ph idx="1"/>
          </p:nvPr>
        </p:nvSpPr>
        <p:spPr>
          <a:xfrm>
            <a:off x="594360" y="1371601"/>
            <a:ext cx="8275320" cy="3611880"/>
          </a:xfrm>
        </p:spPr>
        <p:txBody>
          <a:bodyPr>
            <a:normAutofit fontScale="92500" lnSpcReduction="20000"/>
          </a:bodyPr>
          <a:lstStyle/>
          <a:p>
            <a:r>
              <a:rPr lang="en-US" dirty="0"/>
              <a:t>The delta (</a:t>
            </a:r>
            <a:r>
              <a:rPr lang="el-GR" dirty="0"/>
              <a:t>Δ) </a:t>
            </a:r>
            <a:r>
              <a:rPr lang="en-US" dirty="0"/>
              <a:t>system of notation has been established to denote the chain length of the fatty acids and the number and position of any double bonds that may be present. </a:t>
            </a:r>
          </a:p>
          <a:p>
            <a:r>
              <a:rPr lang="en-US" dirty="0"/>
              <a:t>For example, the notation 18:2 </a:t>
            </a:r>
            <a:r>
              <a:rPr lang="el-GR" dirty="0"/>
              <a:t>Δ9,12 </a:t>
            </a:r>
            <a:r>
              <a:rPr lang="en-US" dirty="0"/>
              <a:t>describes linoleic acid. </a:t>
            </a:r>
          </a:p>
          <a:p>
            <a:r>
              <a:rPr lang="en-US" dirty="0"/>
              <a:t>18: number of carbon atoms</a:t>
            </a:r>
          </a:p>
          <a:p>
            <a:r>
              <a:rPr lang="en-US" dirty="0"/>
              <a:t>2: total number of double bonds present </a:t>
            </a:r>
          </a:p>
          <a:p>
            <a:r>
              <a:rPr lang="en-US" dirty="0"/>
              <a:t>9,12: designate the carbon atoms at which the double bonds begin, counting from the carboxyl end of the fatty acid. </a:t>
            </a:r>
          </a:p>
          <a:p>
            <a:endParaRPr lang="en-US" dirty="0"/>
          </a:p>
        </p:txBody>
      </p:sp>
      <p:pic>
        <p:nvPicPr>
          <p:cNvPr id="2049" name="Picture 1" descr="page12image771971840">
            <a:extLst>
              <a:ext uri="{FF2B5EF4-FFF2-40B4-BE49-F238E27FC236}">
                <a16:creationId xmlns:a16="http://schemas.microsoft.com/office/drawing/2014/main" id="{948CCE5F-3A4F-5B42-9143-FBB8F1ED8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4572000"/>
            <a:ext cx="72009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7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4DDAF-5914-1349-A816-DDD50B640314}"/>
              </a:ext>
            </a:extLst>
          </p:cNvPr>
          <p:cNvSpPr>
            <a:spLocks noGrp="1"/>
          </p:cNvSpPr>
          <p:nvPr>
            <p:ph idx="1"/>
          </p:nvPr>
        </p:nvSpPr>
        <p:spPr>
          <a:xfrm>
            <a:off x="320040" y="457200"/>
            <a:ext cx="7520940" cy="5719763"/>
          </a:xfrm>
        </p:spPr>
        <p:txBody>
          <a:bodyPr/>
          <a:lstStyle/>
          <a:p>
            <a:r>
              <a:rPr lang="en-US" dirty="0"/>
              <a:t>A second commonly used system of notation locates the position of double bonds on carbon atoms counted from the methyl, or omega (</a:t>
            </a:r>
            <a:r>
              <a:rPr lang="el-GR" i="1" dirty="0"/>
              <a:t>ω</a:t>
            </a:r>
            <a:r>
              <a:rPr lang="el-GR" dirty="0"/>
              <a:t>), </a:t>
            </a:r>
            <a:r>
              <a:rPr lang="en-US" dirty="0"/>
              <a:t>end of the hydrocarbon chain. </a:t>
            </a:r>
          </a:p>
          <a:p>
            <a:r>
              <a:rPr lang="en-US" dirty="0"/>
              <a:t>Linoleic acid: would 18:2 </a:t>
            </a:r>
            <a:r>
              <a:rPr lang="el-GR" i="1" dirty="0"/>
              <a:t>ω</a:t>
            </a:r>
            <a:r>
              <a:rPr lang="el-GR" dirty="0"/>
              <a:t>-6. </a:t>
            </a:r>
            <a:r>
              <a:rPr lang="en-US" dirty="0"/>
              <a:t>Substitution of the omega symbol with the letter n has been </a:t>
            </a:r>
          </a:p>
          <a:p>
            <a:endParaRPr lang="en-US" dirty="0"/>
          </a:p>
        </p:txBody>
      </p:sp>
      <p:pic>
        <p:nvPicPr>
          <p:cNvPr id="3073" name="Picture 1" descr="page13image773352976">
            <a:extLst>
              <a:ext uri="{FF2B5EF4-FFF2-40B4-BE49-F238E27FC236}">
                <a16:creationId xmlns:a16="http://schemas.microsoft.com/office/drawing/2014/main" id="{73AAB7FF-15C5-9542-A072-D0A47A0A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3456622"/>
            <a:ext cx="12092940" cy="340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2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1ED3B4-00E2-0540-9CE9-D59587DFF0B8}"/>
              </a:ext>
            </a:extLst>
          </p:cNvPr>
          <p:cNvPicPr>
            <a:picLocks noChangeAspect="1"/>
          </p:cNvPicPr>
          <p:nvPr/>
        </p:nvPicPr>
        <p:blipFill>
          <a:blip r:embed="rId2"/>
          <a:stretch>
            <a:fillRect/>
          </a:stretch>
        </p:blipFill>
        <p:spPr>
          <a:xfrm>
            <a:off x="274320" y="280226"/>
            <a:ext cx="11407140" cy="6166294"/>
          </a:xfrm>
          <a:prstGeom prst="rect">
            <a:avLst/>
          </a:prstGeom>
        </p:spPr>
      </p:pic>
    </p:spTree>
    <p:extLst>
      <p:ext uri="{BB962C8B-B14F-4D97-AF65-F5344CB8AC3E}">
        <p14:creationId xmlns:p14="http://schemas.microsoft.com/office/powerpoint/2010/main" val="50119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91B2-FD3E-B944-AAB6-1A46438ACC6E}"/>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Triacylglycerols (Triglycerides) </a:t>
            </a:r>
            <a:br>
              <a:rPr lang="en-US" dirty="0"/>
            </a:br>
            <a:endParaRPr lang="en-US" dirty="0"/>
          </a:p>
        </p:txBody>
      </p:sp>
      <p:sp>
        <p:nvSpPr>
          <p:cNvPr id="3" name="Content Placeholder 2">
            <a:extLst>
              <a:ext uri="{FF2B5EF4-FFF2-40B4-BE49-F238E27FC236}">
                <a16:creationId xmlns:a16="http://schemas.microsoft.com/office/drawing/2014/main" id="{78775EF9-B1F5-1C48-BCE7-5C728E28B7E6}"/>
              </a:ext>
            </a:extLst>
          </p:cNvPr>
          <p:cNvSpPr>
            <a:spLocks noGrp="1"/>
          </p:cNvSpPr>
          <p:nvPr>
            <p:ph idx="1"/>
          </p:nvPr>
        </p:nvSpPr>
        <p:spPr>
          <a:xfrm>
            <a:off x="838200" y="1825625"/>
            <a:ext cx="10820400" cy="4351338"/>
          </a:xfrm>
        </p:spPr>
        <p:txBody>
          <a:bodyPr>
            <a:normAutofit/>
          </a:bodyPr>
          <a:lstStyle/>
          <a:p>
            <a:r>
              <a:rPr lang="en-US" dirty="0"/>
              <a:t>Most adipose tissue is composed of triacylglycerols, which represent a highly concentrated form of stored energy </a:t>
            </a:r>
          </a:p>
          <a:p>
            <a:r>
              <a:rPr lang="en-US" dirty="0"/>
              <a:t>Accounts for nearly 95% of dietary fat</a:t>
            </a:r>
          </a:p>
          <a:p>
            <a:endParaRPr lang="en-US" dirty="0"/>
          </a:p>
        </p:txBody>
      </p:sp>
      <p:pic>
        <p:nvPicPr>
          <p:cNvPr id="4097" name="Picture 1" descr="page15image772025936">
            <a:extLst>
              <a:ext uri="{FF2B5EF4-FFF2-40B4-BE49-F238E27FC236}">
                <a16:creationId xmlns:a16="http://schemas.microsoft.com/office/drawing/2014/main" id="{16DF87B7-E4A6-4544-8B16-956957331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140" y="3325578"/>
            <a:ext cx="6714983" cy="2986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EBD7FF-4B9D-3747-A5D7-A5338B6FB9E9}"/>
              </a:ext>
            </a:extLst>
          </p:cNvPr>
          <p:cNvSpPr txBox="1"/>
          <p:nvPr/>
        </p:nvSpPr>
        <p:spPr>
          <a:xfrm>
            <a:off x="838200" y="4001294"/>
            <a:ext cx="2766060" cy="1231106"/>
          </a:xfrm>
          <a:prstGeom prst="rect">
            <a:avLst/>
          </a:prstGeom>
          <a:noFill/>
        </p:spPr>
        <p:txBody>
          <a:bodyPr wrap="square" rtlCol="0">
            <a:spAutoFit/>
          </a:bodyPr>
          <a:lstStyle/>
          <a:p>
            <a:r>
              <a:rPr lang="en-US" sz="2800" dirty="0"/>
              <a:t>Acylglycerols </a:t>
            </a:r>
          </a:p>
          <a:p>
            <a:r>
              <a:rPr lang="en-US" sz="2800" dirty="0"/>
              <a:t>Diacylglycerol </a:t>
            </a:r>
          </a:p>
          <a:p>
            <a:endParaRPr lang="en-US" dirty="0"/>
          </a:p>
        </p:txBody>
      </p:sp>
    </p:spTree>
    <p:extLst>
      <p:ext uri="{BB962C8B-B14F-4D97-AF65-F5344CB8AC3E}">
        <p14:creationId xmlns:p14="http://schemas.microsoft.com/office/powerpoint/2010/main" val="179986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454C0-9358-824D-B71D-7991AABF9F65}"/>
              </a:ext>
            </a:extLst>
          </p:cNvPr>
          <p:cNvSpPr>
            <a:spLocks noGrp="1"/>
          </p:cNvSpPr>
          <p:nvPr>
            <p:ph idx="1"/>
          </p:nvPr>
        </p:nvSpPr>
        <p:spPr>
          <a:xfrm>
            <a:off x="472440" y="388620"/>
            <a:ext cx="10515600" cy="6469380"/>
          </a:xfrm>
        </p:spPr>
        <p:txBody>
          <a:bodyPr>
            <a:normAutofit/>
          </a:bodyPr>
          <a:lstStyle/>
          <a:p>
            <a:r>
              <a:rPr lang="en-US" dirty="0"/>
              <a:t>Two unsaturated fatty acids cannot be synthesized in the body and must be acquired in the diet </a:t>
            </a:r>
          </a:p>
          <a:p>
            <a:r>
              <a:rPr lang="en-US" dirty="0"/>
              <a:t>The two essential fatty acids are</a:t>
            </a:r>
          </a:p>
          <a:p>
            <a:r>
              <a:rPr lang="en-US" dirty="0"/>
              <a:t> linoleic acid (18:2 n-6 or 18:2D9,12) ]</a:t>
            </a:r>
          </a:p>
          <a:p>
            <a:r>
              <a:rPr lang="en-US" dirty="0"/>
              <a:t>alpha-linolenic acid (18:3 n-3 or 18:3D9,12,15)</a:t>
            </a:r>
          </a:p>
          <a:p>
            <a:r>
              <a:rPr lang="en-US" dirty="0"/>
              <a:t>It is estimated that our human ancestors consumed foods that provided equal amounts of n-6 and n-3 fatty acids. Today, the intake of n-3 fatty acids is quite low and over- whelmed by n-6 fatty acids in the diet, with linoleic acid providing 80–90% of all PUFA </a:t>
            </a:r>
          </a:p>
          <a:p>
            <a:r>
              <a:rPr lang="en-US" dirty="0"/>
              <a:t>wide- spread use of plant oils, such as soybean oil, in the production of manufactured food products and in foodservice frying oils, coupled with the relatively low intake of fish and other n-3 fatty acid sources in Western diets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99309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1BF8-1B81-D54A-8105-285455343BC6}"/>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Phospholipids </a:t>
            </a:r>
            <a:br>
              <a:rPr lang="en-US" dirty="0"/>
            </a:br>
            <a:endParaRPr lang="en-US" dirty="0"/>
          </a:p>
        </p:txBody>
      </p:sp>
      <p:sp>
        <p:nvSpPr>
          <p:cNvPr id="3" name="Content Placeholder 2">
            <a:extLst>
              <a:ext uri="{FF2B5EF4-FFF2-40B4-BE49-F238E27FC236}">
                <a16:creationId xmlns:a16="http://schemas.microsoft.com/office/drawing/2014/main" id="{AB5C6D11-B920-FB44-9185-1FF351FAA8AD}"/>
              </a:ext>
            </a:extLst>
          </p:cNvPr>
          <p:cNvSpPr>
            <a:spLocks noGrp="1"/>
          </p:cNvSpPr>
          <p:nvPr>
            <p:ph idx="1"/>
          </p:nvPr>
        </p:nvSpPr>
        <p:spPr>
          <a:xfrm>
            <a:off x="472440" y="1552576"/>
            <a:ext cx="6248400" cy="4351338"/>
          </a:xfrm>
        </p:spPr>
        <p:txBody>
          <a:bodyPr/>
          <a:lstStyle/>
          <a:p>
            <a:r>
              <a:rPr lang="en-US" dirty="0"/>
              <a:t>phosphate- containing lipids that form the structural basis of all cell membranes </a:t>
            </a:r>
          </a:p>
          <a:p>
            <a:r>
              <a:rPr lang="en-US" dirty="0"/>
              <a:t>Glycerol forms the structural backbone of phospholipids. Fatty acids are esterified to the hydroxyl groups at the sn-1 and sn-2 positions of glycerol; a phosphate group is esterified at the sn-3 position and, in turn, a polar “head group” is esterified to the phosphate. </a:t>
            </a:r>
          </a:p>
          <a:p>
            <a:endParaRPr lang="en-US" dirty="0"/>
          </a:p>
        </p:txBody>
      </p:sp>
      <p:pic>
        <p:nvPicPr>
          <p:cNvPr id="5121" name="Picture 1" descr="page18image720824880">
            <a:extLst>
              <a:ext uri="{FF2B5EF4-FFF2-40B4-BE49-F238E27FC236}">
                <a16:creationId xmlns:a16="http://schemas.microsoft.com/office/drawing/2014/main" id="{23A8974F-CAE8-8F42-8080-7B1305355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340" y="365126"/>
            <a:ext cx="4899660" cy="608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6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79947-2ABD-714D-9338-FA1D4F6A4813}"/>
              </a:ext>
            </a:extLst>
          </p:cNvPr>
          <p:cNvSpPr>
            <a:spLocks noGrp="1"/>
          </p:cNvSpPr>
          <p:nvPr>
            <p:ph idx="1"/>
          </p:nvPr>
        </p:nvSpPr>
        <p:spPr>
          <a:xfrm>
            <a:off x="838200" y="708660"/>
            <a:ext cx="5334000" cy="5468303"/>
          </a:xfrm>
        </p:spPr>
        <p:txBody>
          <a:bodyPr/>
          <a:lstStyle/>
          <a:p>
            <a:r>
              <a:rPr lang="en-US" dirty="0"/>
              <a:t>Phospholipids are named according to the specific head group. </a:t>
            </a:r>
          </a:p>
          <a:p>
            <a:r>
              <a:rPr lang="en-US" dirty="0"/>
              <a:t>Common head group molecules are choline, ethanolamine, serine, and inositol, each possessing an alcohol group through which esterification to the phosphate takes place </a:t>
            </a:r>
          </a:p>
          <a:p>
            <a:r>
              <a:rPr lang="en-US" dirty="0"/>
              <a:t>Phosphatidylcholine: The most common in mammal tissue. Followed by Phosphatidylethanolamine. </a:t>
            </a:r>
          </a:p>
          <a:p>
            <a:endParaRPr lang="en-US" dirty="0"/>
          </a:p>
        </p:txBody>
      </p:sp>
      <p:pic>
        <p:nvPicPr>
          <p:cNvPr id="6145" name="Picture 1" descr="page19image719576736">
            <a:extLst>
              <a:ext uri="{FF2B5EF4-FFF2-40B4-BE49-F238E27FC236}">
                <a16:creationId xmlns:a16="http://schemas.microsoft.com/office/drawing/2014/main" id="{AB008285-5F32-DF41-8C14-D00AAE46F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140" y="708660"/>
            <a:ext cx="5768860" cy="614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3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64A67-6EED-4F4D-A4CA-8D74823B1E7F}"/>
              </a:ext>
            </a:extLst>
          </p:cNvPr>
          <p:cNvSpPr>
            <a:spLocks noGrp="1"/>
          </p:cNvSpPr>
          <p:nvPr>
            <p:ph idx="1"/>
          </p:nvPr>
        </p:nvSpPr>
        <p:spPr>
          <a:xfrm>
            <a:off x="297180" y="594360"/>
            <a:ext cx="11056620" cy="6263640"/>
          </a:xfrm>
        </p:spPr>
        <p:txBody>
          <a:bodyPr/>
          <a:lstStyle/>
          <a:p>
            <a:r>
              <a:rPr lang="en-US" dirty="0"/>
              <a:t>Amphipathic nature: phospholipids form the foundational structure of lipid bilayers that comprise cell membranes that serve as a selective barrier for the passage of water-soluble and fat-soluble materials across the membrane </a:t>
            </a:r>
          </a:p>
          <a:p>
            <a:r>
              <a:rPr lang="en-US" dirty="0"/>
              <a:t>Phospholipids also form a monolayer on the surface of bloodborne lipoprotein particles, thereby stabilizing the particles in the aqueous medium. </a:t>
            </a:r>
          </a:p>
          <a:p>
            <a:r>
              <a:rPr lang="en-US" dirty="0"/>
              <a:t>Phospholipids are physiologically active compounds </a:t>
            </a:r>
          </a:p>
          <a:p>
            <a:r>
              <a:rPr lang="en-US" dirty="0"/>
              <a:t>phosphatidylinositol plays a significant role in cell signaling </a:t>
            </a:r>
          </a:p>
          <a:p>
            <a:endParaRPr lang="en-US" dirty="0"/>
          </a:p>
          <a:p>
            <a:endParaRPr lang="en-US" dirty="0"/>
          </a:p>
        </p:txBody>
      </p:sp>
    </p:spTree>
    <p:extLst>
      <p:ext uri="{BB962C8B-B14F-4D97-AF65-F5344CB8AC3E}">
        <p14:creationId xmlns:p14="http://schemas.microsoft.com/office/powerpoint/2010/main" val="143171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85B23-C0D1-5E46-8BA6-14BC068FE83B}"/>
              </a:ext>
            </a:extLst>
          </p:cNvPr>
          <p:cNvSpPr>
            <a:spLocks noGrp="1"/>
          </p:cNvSpPr>
          <p:nvPr>
            <p:ph idx="1"/>
          </p:nvPr>
        </p:nvSpPr>
        <p:spPr>
          <a:xfrm>
            <a:off x="251460" y="228600"/>
            <a:ext cx="11940540" cy="6789420"/>
          </a:xfrm>
        </p:spPr>
        <p:txBody>
          <a:bodyPr>
            <a:normAutofit/>
          </a:bodyPr>
          <a:lstStyle/>
          <a:p>
            <a:r>
              <a:rPr lang="en-US" sz="4400" dirty="0"/>
              <a:t>Glucose 6-phosphate </a:t>
            </a:r>
            <a:r>
              <a:rPr lang="en-US" sz="4400" dirty="0">
                <a:sym typeface="Wingdings" pitchFamily="2" charset="2"/>
              </a:rPr>
              <a:t> glycolysis</a:t>
            </a:r>
          </a:p>
          <a:p>
            <a:r>
              <a:rPr lang="en-US" sz="4400" dirty="0">
                <a:effectLst/>
                <a:sym typeface="Wingdings" pitchFamily="2" charset="2"/>
              </a:rPr>
              <a:t>Has other catabolic fates oxidation</a:t>
            </a:r>
            <a:r>
              <a:rPr lang="en-US" sz="4400" dirty="0"/>
              <a:t> to pentose phosphates in the pentose phosphate pathway</a:t>
            </a:r>
          </a:p>
          <a:p>
            <a:r>
              <a:rPr lang="en-US" sz="4400" dirty="0"/>
              <a:t>Through the pentose phosphate pathway , glucose in the cytosol generates important intermediates not produced in other pathways </a:t>
            </a:r>
          </a:p>
          <a:p>
            <a:pPr marL="914400" lvl="1" indent="-457200">
              <a:buFont typeface="+mj-lt"/>
              <a:buAutoNum type="arabicPeriod"/>
            </a:pPr>
            <a:r>
              <a:rPr lang="en-US" sz="4000" b="1" dirty="0"/>
              <a:t>Pentose phosphatases </a:t>
            </a:r>
          </a:p>
          <a:p>
            <a:pPr marL="914400" lvl="1" indent="-457200">
              <a:buFont typeface="+mj-lt"/>
              <a:buAutoNum type="arabicPeriod"/>
            </a:pPr>
            <a:r>
              <a:rPr lang="en-US" altLang="en-US" sz="4000" b="1" dirty="0">
                <a:cs typeface="Times New Roman" panose="02020603050405020304" pitchFamily="18" charset="0"/>
              </a:rPr>
              <a:t>NADPH Generation</a:t>
            </a:r>
          </a:p>
          <a:p>
            <a:endParaRPr lang="en-US" sz="2400" dirty="0">
              <a:effectLst/>
            </a:endParaRPr>
          </a:p>
          <a:p>
            <a:endParaRPr lang="en-US" sz="2400" dirty="0">
              <a:effectLst/>
            </a:endParaRPr>
          </a:p>
          <a:p>
            <a:endParaRPr lang="en-US" alt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801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1DAAB-925D-334A-AFB2-C9CCFFE2A0B0}"/>
              </a:ext>
            </a:extLst>
          </p:cNvPr>
          <p:cNvSpPr>
            <a:spLocks noGrp="1"/>
          </p:cNvSpPr>
          <p:nvPr>
            <p:ph idx="1"/>
          </p:nvPr>
        </p:nvSpPr>
        <p:spPr>
          <a:xfrm>
            <a:off x="815340" y="205740"/>
            <a:ext cx="10515600" cy="6103619"/>
          </a:xfrm>
        </p:spPr>
        <p:txBody>
          <a:bodyPr>
            <a:normAutofit fontScale="77500" lnSpcReduction="20000"/>
          </a:bodyPr>
          <a:lstStyle/>
          <a:p>
            <a:r>
              <a:rPr lang="en-US" sz="3300" dirty="0"/>
              <a:t>Phosphatidylinositol in the plasma membrane can be doubly phosphorylated by ATP </a:t>
            </a:r>
            <a:r>
              <a:rPr lang="en-US" sz="3300" dirty="0">
                <a:sym typeface="Wingdings" pitchFamily="2" charset="2"/>
              </a:rPr>
              <a:t></a:t>
            </a:r>
            <a:r>
              <a:rPr lang="en-US" sz="3300" dirty="0"/>
              <a:t> phosphatidylinositol-4,5-bisphosphate (PIP2)</a:t>
            </a:r>
          </a:p>
          <a:p>
            <a:r>
              <a:rPr lang="en-US" sz="3300" dirty="0"/>
              <a:t>Phosphorylated forms of phosphatidylinositol (PI) are called phosphoinositides and </a:t>
            </a:r>
            <a:r>
              <a:rPr lang="en-US" sz="3300" b="1" dirty="0"/>
              <a:t>play important roles in lipid signaling, cell signaling </a:t>
            </a:r>
          </a:p>
          <a:p>
            <a:r>
              <a:rPr lang="en-US" sz="3300" dirty="0"/>
              <a:t>The reversible phosphorylation and dephosphorylation reactions are catalyzed by phosphoinositide kinases and phosphatases in response to extracellular stimuli</a:t>
            </a:r>
          </a:p>
          <a:p>
            <a:r>
              <a:rPr lang="en-US" sz="3300" dirty="0"/>
              <a:t>Phosphoinositides exert their physiological role by attracting regulatory proteins to the membrane </a:t>
            </a:r>
          </a:p>
          <a:p>
            <a:pPr lvl="1"/>
            <a:r>
              <a:rPr lang="en-US" sz="2800" dirty="0"/>
              <a:t>endocytosis, membrane fusion, and ion channels. </a:t>
            </a:r>
          </a:p>
          <a:p>
            <a:endParaRPr lang="en-US" sz="3300" dirty="0"/>
          </a:p>
          <a:p>
            <a:r>
              <a:rPr lang="en-US" sz="3300" dirty="0"/>
              <a:t>Example:  PIP3 and its role in insulin signaling pathways</a:t>
            </a:r>
          </a:p>
          <a:p>
            <a:r>
              <a:rPr lang="en-US" sz="3300" dirty="0"/>
              <a:t> The binding of insulin to its receptor triggers phosphatidylinositol-3-kinase to synthesize PIP3 (by phosphorylating PIP2), which then recruits other protein kinases to the cell membrane that regulate enzymes involved in CHO, protein and lipid metabolism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464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CE57-B9BC-D34E-BDFD-C2CA2B93B4CA}"/>
              </a:ext>
            </a:extLst>
          </p:cNvPr>
          <p:cNvSpPr>
            <a:spLocks noGrp="1"/>
          </p:cNvSpPr>
          <p:nvPr>
            <p:ph type="title"/>
          </p:nvPr>
        </p:nvSpPr>
        <p:spPr/>
        <p:txBody>
          <a:bodyPr/>
          <a:lstStyle/>
          <a:p>
            <a:r>
              <a:rPr lang="en-US" b="1" dirty="0"/>
              <a:t>Sphingolipids </a:t>
            </a:r>
            <a:br>
              <a:rPr lang="en-US" dirty="0"/>
            </a:br>
            <a:endParaRPr lang="en-US" dirty="0"/>
          </a:p>
        </p:txBody>
      </p:sp>
      <p:sp>
        <p:nvSpPr>
          <p:cNvPr id="3" name="Content Placeholder 2">
            <a:extLst>
              <a:ext uri="{FF2B5EF4-FFF2-40B4-BE49-F238E27FC236}">
                <a16:creationId xmlns:a16="http://schemas.microsoft.com/office/drawing/2014/main" id="{5C7A6FAA-8592-014A-9DC1-1FA43362C485}"/>
              </a:ext>
            </a:extLst>
          </p:cNvPr>
          <p:cNvSpPr>
            <a:spLocks noGrp="1"/>
          </p:cNvSpPr>
          <p:nvPr>
            <p:ph idx="1"/>
          </p:nvPr>
        </p:nvSpPr>
        <p:spPr>
          <a:xfrm>
            <a:off x="838200" y="1825625"/>
            <a:ext cx="4648200" cy="4351338"/>
          </a:xfrm>
        </p:spPr>
        <p:txBody>
          <a:bodyPr/>
          <a:lstStyle/>
          <a:p>
            <a:r>
              <a:rPr lang="en-US" dirty="0"/>
              <a:t>found in the plasma membrane of all cells, although their concentration is highest in cells of the central nervous system </a:t>
            </a:r>
          </a:p>
          <a:p>
            <a:r>
              <a:rPr lang="en-US" dirty="0"/>
              <a:t>Sphingolipids are built on the amino alcohol sphingosine (not glycerol) as the structural backbone </a:t>
            </a:r>
          </a:p>
          <a:p>
            <a:endParaRPr lang="en-US" dirty="0"/>
          </a:p>
        </p:txBody>
      </p:sp>
      <p:pic>
        <p:nvPicPr>
          <p:cNvPr id="5" name="Picture 4">
            <a:extLst>
              <a:ext uri="{FF2B5EF4-FFF2-40B4-BE49-F238E27FC236}">
                <a16:creationId xmlns:a16="http://schemas.microsoft.com/office/drawing/2014/main" id="{2321D3B8-60EE-5444-AD6B-4E6C856EB3EE}"/>
              </a:ext>
            </a:extLst>
          </p:cNvPr>
          <p:cNvPicPr>
            <a:picLocks noChangeAspect="1"/>
          </p:cNvPicPr>
          <p:nvPr/>
        </p:nvPicPr>
        <p:blipFill>
          <a:blip r:embed="rId2"/>
          <a:stretch>
            <a:fillRect/>
          </a:stretch>
        </p:blipFill>
        <p:spPr>
          <a:xfrm>
            <a:off x="5975224" y="841851"/>
            <a:ext cx="5378576" cy="3159443"/>
          </a:xfrm>
          <a:prstGeom prst="rect">
            <a:avLst/>
          </a:prstGeom>
        </p:spPr>
      </p:pic>
    </p:spTree>
    <p:extLst>
      <p:ext uri="{BB962C8B-B14F-4D97-AF65-F5344CB8AC3E}">
        <p14:creationId xmlns:p14="http://schemas.microsoft.com/office/powerpoint/2010/main" val="3783086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C63C59-6A4D-5A47-8364-C15932267049}"/>
              </a:ext>
            </a:extLst>
          </p:cNvPr>
          <p:cNvPicPr>
            <a:picLocks noChangeAspect="1"/>
          </p:cNvPicPr>
          <p:nvPr/>
        </p:nvPicPr>
        <p:blipFill>
          <a:blip r:embed="rId2"/>
          <a:stretch>
            <a:fillRect/>
          </a:stretch>
        </p:blipFill>
        <p:spPr>
          <a:xfrm>
            <a:off x="1470660" y="640080"/>
            <a:ext cx="8173017" cy="2585720"/>
          </a:xfrm>
          <a:prstGeom prst="rect">
            <a:avLst/>
          </a:prstGeom>
        </p:spPr>
      </p:pic>
      <p:sp>
        <p:nvSpPr>
          <p:cNvPr id="6" name="Rectangle 5">
            <a:extLst>
              <a:ext uri="{FF2B5EF4-FFF2-40B4-BE49-F238E27FC236}">
                <a16:creationId xmlns:a16="http://schemas.microsoft.com/office/drawing/2014/main" id="{229A6E2F-7CFE-854F-B223-5AC3B6F1088A}"/>
              </a:ext>
            </a:extLst>
          </p:cNvPr>
          <p:cNvSpPr/>
          <p:nvPr/>
        </p:nvSpPr>
        <p:spPr>
          <a:xfrm>
            <a:off x="1470660" y="4065955"/>
            <a:ext cx="8450580" cy="323165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AF3011"/>
                </a:solidFill>
                <a:latin typeface="Calibri" panose="020F0502020204030204" pitchFamily="34" charset="0"/>
              </a:rPr>
              <a:t>Sphingomyelin</a:t>
            </a:r>
            <a:r>
              <a:rPr lang="en-US" sz="2400" dirty="0">
                <a:solidFill>
                  <a:srgbClr val="3F3F3F"/>
                </a:solidFill>
                <a:latin typeface="Calibri" panose="020F0502020204030204" pitchFamily="34" charset="0"/>
              </a:rPr>
              <a:t>: formed when phosphocholine is added to ceramide. Abundant in the myelin sheath of nerve tissues </a:t>
            </a:r>
          </a:p>
          <a:p>
            <a:pPr marL="342900" indent="-342900">
              <a:buFont typeface="Arial" panose="020B0604020202020204" pitchFamily="34" charset="0"/>
              <a:buChar char="•"/>
            </a:pPr>
            <a:r>
              <a:rPr lang="en-US" sz="2400" dirty="0"/>
              <a:t>Cerebrosides: A single sugar molecule, either galactose (myelin sheath) or glucose (spleen and RBCs), attaches to the terminal hydroxyl group of ceramide. </a:t>
            </a:r>
          </a:p>
          <a:p>
            <a:pPr marL="342900" indent="-342900">
              <a:buFont typeface="Arial" panose="020B0604020202020204" pitchFamily="34" charset="0"/>
              <a:buChar char="•"/>
            </a:pPr>
            <a:r>
              <a:rPr lang="en-US" sz="2400" dirty="0"/>
              <a:t>Gangliosides: have multiple sugar units. Located on the outer surface of membranes mainly in nerve tissue </a:t>
            </a:r>
          </a:p>
          <a:p>
            <a:pPr marL="285750" indent="-285750">
              <a:buFont typeface="Arial" panose="020B0604020202020204" pitchFamily="34" charset="0"/>
              <a:buChar char="•"/>
            </a:pPr>
            <a:endParaRPr lang="en-US" dirty="0"/>
          </a:p>
          <a:p>
            <a:pPr>
              <a:buFont typeface="+mj-lt"/>
              <a:buAutoNum type="arabicPeriod"/>
            </a:pPr>
            <a:endParaRPr lang="en-US" dirty="0">
              <a:solidFill>
                <a:srgbClr val="FFC907"/>
              </a:solidFill>
              <a:latin typeface="Calibri" panose="020F0502020204030204" pitchFamily="34" charset="0"/>
            </a:endParaRPr>
          </a:p>
        </p:txBody>
      </p:sp>
    </p:spTree>
    <p:extLst>
      <p:ext uri="{BB962C8B-B14F-4D97-AF65-F5344CB8AC3E}">
        <p14:creationId xmlns:p14="http://schemas.microsoft.com/office/powerpoint/2010/main" val="227841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2137-D280-9749-99EF-28E1C21F51CE}"/>
              </a:ext>
            </a:extLst>
          </p:cNvPr>
          <p:cNvSpPr>
            <a:spLocks noGrp="1"/>
          </p:cNvSpPr>
          <p:nvPr>
            <p:ph type="title"/>
          </p:nvPr>
        </p:nvSpPr>
        <p:spPr>
          <a:xfrm>
            <a:off x="175260" y="0"/>
            <a:ext cx="10515600" cy="1325563"/>
          </a:xfrm>
        </p:spPr>
        <p:txBody>
          <a:bodyPr/>
          <a:lstStyle/>
          <a:p>
            <a:r>
              <a:rPr lang="en-US" b="1" dirty="0">
                <a:solidFill>
                  <a:srgbClr val="C00000"/>
                </a:solidFill>
                <a:latin typeface="American Typewriter" panose="02090604020004020304" pitchFamily="18" charset="77"/>
              </a:rPr>
              <a:t>Sterols</a:t>
            </a:r>
          </a:p>
        </p:txBody>
      </p:sp>
      <p:sp>
        <p:nvSpPr>
          <p:cNvPr id="3" name="Content Placeholder 2">
            <a:extLst>
              <a:ext uri="{FF2B5EF4-FFF2-40B4-BE49-F238E27FC236}">
                <a16:creationId xmlns:a16="http://schemas.microsoft.com/office/drawing/2014/main" id="{9F3D0A56-A836-4C4E-A9EE-E428B077123C}"/>
              </a:ext>
            </a:extLst>
          </p:cNvPr>
          <p:cNvSpPr>
            <a:spLocks noGrp="1"/>
          </p:cNvSpPr>
          <p:nvPr>
            <p:ph idx="1"/>
          </p:nvPr>
        </p:nvSpPr>
        <p:spPr>
          <a:xfrm>
            <a:off x="365760" y="1234440"/>
            <a:ext cx="11353800" cy="4942523"/>
          </a:xfrm>
        </p:spPr>
        <p:txBody>
          <a:bodyPr/>
          <a:lstStyle/>
          <a:p>
            <a:r>
              <a:rPr lang="en-US" dirty="0"/>
              <a:t>Characterized by having a four-ring steroid nucleus and at least one hydroxyl group, hence the name sterol (steroid alcohol). </a:t>
            </a:r>
          </a:p>
          <a:p>
            <a:pPr marL="0" indent="0">
              <a:buNone/>
            </a:pPr>
            <a:r>
              <a:rPr lang="en-US" dirty="0"/>
              <a:t>Three categories of sterols important to human nutrition</a:t>
            </a:r>
          </a:p>
          <a:p>
            <a:pPr marL="514350" indent="-514350">
              <a:buFont typeface="+mj-lt"/>
              <a:buAutoNum type="arabicPeriod"/>
            </a:pPr>
            <a:r>
              <a:rPr lang="en-US" dirty="0"/>
              <a:t>Cholesterol</a:t>
            </a:r>
          </a:p>
          <a:p>
            <a:pPr marL="514350" indent="-514350">
              <a:buFont typeface="+mj-lt"/>
              <a:buAutoNum type="arabicPeriod"/>
            </a:pPr>
            <a:r>
              <a:rPr lang="en-US" dirty="0"/>
              <a:t>Bile acids and salts</a:t>
            </a:r>
          </a:p>
          <a:p>
            <a:pPr marL="514350" indent="-514350">
              <a:buFont typeface="+mj-lt"/>
              <a:buAutoNum type="arabicPeriod"/>
            </a:pPr>
            <a:r>
              <a:rPr lang="en-US" dirty="0"/>
              <a:t>Phytosterols</a:t>
            </a:r>
          </a:p>
          <a:p>
            <a:endParaRPr lang="en-US" dirty="0"/>
          </a:p>
        </p:txBody>
      </p:sp>
      <p:pic>
        <p:nvPicPr>
          <p:cNvPr id="9" name="Picture 8">
            <a:extLst>
              <a:ext uri="{FF2B5EF4-FFF2-40B4-BE49-F238E27FC236}">
                <a16:creationId xmlns:a16="http://schemas.microsoft.com/office/drawing/2014/main" id="{DD012FAA-6B2E-E94F-A391-4EC1046B737D}"/>
              </a:ext>
            </a:extLst>
          </p:cNvPr>
          <p:cNvPicPr>
            <a:picLocks noChangeAspect="1"/>
          </p:cNvPicPr>
          <p:nvPr/>
        </p:nvPicPr>
        <p:blipFill>
          <a:blip r:embed="rId2"/>
          <a:stretch>
            <a:fillRect/>
          </a:stretch>
        </p:blipFill>
        <p:spPr>
          <a:xfrm>
            <a:off x="4025900" y="3527584"/>
            <a:ext cx="7327900" cy="2649379"/>
          </a:xfrm>
          <a:prstGeom prst="rect">
            <a:avLst/>
          </a:prstGeom>
        </p:spPr>
      </p:pic>
    </p:spTree>
    <p:extLst>
      <p:ext uri="{BB962C8B-B14F-4D97-AF65-F5344CB8AC3E}">
        <p14:creationId xmlns:p14="http://schemas.microsoft.com/office/powerpoint/2010/main" val="3539698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2F6-FC9C-0A42-B3CE-B81AD3FB2F61}"/>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Cholesterol </a:t>
            </a:r>
            <a:br>
              <a:rPr lang="en-US" dirty="0"/>
            </a:br>
            <a:endParaRPr lang="en-US" dirty="0"/>
          </a:p>
        </p:txBody>
      </p:sp>
      <p:sp>
        <p:nvSpPr>
          <p:cNvPr id="3" name="Content Placeholder 2">
            <a:extLst>
              <a:ext uri="{FF2B5EF4-FFF2-40B4-BE49-F238E27FC236}">
                <a16:creationId xmlns:a16="http://schemas.microsoft.com/office/drawing/2014/main" id="{D55CB011-5E3C-2C47-809C-A92A6F6B3E41}"/>
              </a:ext>
            </a:extLst>
          </p:cNvPr>
          <p:cNvSpPr>
            <a:spLocks noGrp="1"/>
          </p:cNvSpPr>
          <p:nvPr>
            <p:ph idx="1"/>
          </p:nvPr>
        </p:nvSpPr>
        <p:spPr>
          <a:xfrm>
            <a:off x="0" y="1690688"/>
            <a:ext cx="6096000" cy="4351338"/>
          </a:xfrm>
        </p:spPr>
        <p:txBody>
          <a:bodyPr>
            <a:normAutofit/>
          </a:bodyPr>
          <a:lstStyle/>
          <a:p>
            <a:r>
              <a:rPr lang="en-US" dirty="0"/>
              <a:t>Most common sterol in humans </a:t>
            </a:r>
          </a:p>
          <a:p>
            <a:r>
              <a:rPr lang="en-US" dirty="0"/>
              <a:t>Free form or the hydroxyl group at C-3 can be esterified with a fatty acid </a:t>
            </a:r>
          </a:p>
          <a:p>
            <a:r>
              <a:rPr lang="en-US" dirty="0"/>
              <a:t>Amphipathic nature</a:t>
            </a:r>
            <a:r>
              <a:rPr lang="en-US" dirty="0">
                <a:sym typeface="Wingdings" pitchFamily="2" charset="2"/>
              </a:rPr>
              <a:t> Important for membrane structure</a:t>
            </a:r>
            <a:r>
              <a:rPr lang="en-US" dirty="0"/>
              <a:t> </a:t>
            </a:r>
          </a:p>
          <a:p>
            <a:r>
              <a:rPr lang="en-US" dirty="0"/>
              <a:t>Cholesterol is an important constituent of plasma membranes. (nearly 25% of the lipids in plasma membranes of some nerve cells, but may be absent in intracellular membranes) </a:t>
            </a:r>
          </a:p>
          <a:p>
            <a:endParaRPr lang="en-US" dirty="0"/>
          </a:p>
          <a:p>
            <a:endParaRPr lang="en-US" dirty="0"/>
          </a:p>
        </p:txBody>
      </p:sp>
      <p:pic>
        <p:nvPicPr>
          <p:cNvPr id="5" name="Picture 4">
            <a:extLst>
              <a:ext uri="{FF2B5EF4-FFF2-40B4-BE49-F238E27FC236}">
                <a16:creationId xmlns:a16="http://schemas.microsoft.com/office/drawing/2014/main" id="{529793A3-550A-3744-A5B4-726E62E62EE3}"/>
              </a:ext>
            </a:extLst>
          </p:cNvPr>
          <p:cNvPicPr>
            <a:picLocks noChangeAspect="1"/>
          </p:cNvPicPr>
          <p:nvPr/>
        </p:nvPicPr>
        <p:blipFill>
          <a:blip r:embed="rId2"/>
          <a:stretch>
            <a:fillRect/>
          </a:stretch>
        </p:blipFill>
        <p:spPr>
          <a:xfrm>
            <a:off x="6096000" y="1027906"/>
            <a:ext cx="6316980" cy="4847114"/>
          </a:xfrm>
          <a:prstGeom prst="rect">
            <a:avLst/>
          </a:prstGeom>
        </p:spPr>
      </p:pic>
    </p:spTree>
    <p:extLst>
      <p:ext uri="{BB962C8B-B14F-4D97-AF65-F5344CB8AC3E}">
        <p14:creationId xmlns:p14="http://schemas.microsoft.com/office/powerpoint/2010/main" val="215850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1F53C-2F19-3745-AD31-CE20A4EECF49}"/>
              </a:ext>
            </a:extLst>
          </p:cNvPr>
          <p:cNvSpPr>
            <a:spLocks noGrp="1"/>
          </p:cNvSpPr>
          <p:nvPr>
            <p:ph idx="1"/>
          </p:nvPr>
        </p:nvSpPr>
        <p:spPr>
          <a:xfrm>
            <a:off x="0" y="274320"/>
            <a:ext cx="11750040" cy="6400800"/>
          </a:xfrm>
        </p:spPr>
        <p:txBody>
          <a:bodyPr/>
          <a:lstStyle/>
          <a:p>
            <a:r>
              <a:rPr lang="en-US" sz="3600" dirty="0"/>
              <a:t>Cells can regulate the amount of cholesterol in membranes by esterifying “excess” cholesterol with a fatty acid and storing the cholesterol esters in vesicles within the cytosol. </a:t>
            </a:r>
          </a:p>
          <a:p>
            <a:r>
              <a:rPr lang="en-US" sz="3600" dirty="0"/>
              <a:t>When unesterified (free) cholesterol is needed, the cholesterol esters are hydrolyzed and free cholesterol is transported back to the membrane. </a:t>
            </a:r>
          </a:p>
          <a:p>
            <a:r>
              <a:rPr lang="en-US" sz="3600" dirty="0"/>
              <a:t>Cholesterol serves as the precursor for many important steroids in the body, including the bile acids; steroid sex hormones such as estrogens, androgens, and progesterone; the adrenocortical hormones; and vitamin D </a:t>
            </a:r>
          </a:p>
          <a:p>
            <a:endParaRPr lang="en-US" dirty="0"/>
          </a:p>
          <a:p>
            <a:endParaRPr lang="en-US" dirty="0"/>
          </a:p>
        </p:txBody>
      </p:sp>
    </p:spTree>
    <p:extLst>
      <p:ext uri="{BB962C8B-B14F-4D97-AF65-F5344CB8AC3E}">
        <p14:creationId xmlns:p14="http://schemas.microsoft.com/office/powerpoint/2010/main" val="414787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80F415-F720-4749-A8E3-70178257CCC8}"/>
              </a:ext>
            </a:extLst>
          </p:cNvPr>
          <p:cNvSpPr>
            <a:spLocks noGrp="1"/>
          </p:cNvSpPr>
          <p:nvPr>
            <p:ph idx="1"/>
          </p:nvPr>
        </p:nvSpPr>
        <p:spPr>
          <a:xfrm>
            <a:off x="0" y="225425"/>
            <a:ext cx="10515600" cy="620395"/>
          </a:xfrm>
        </p:spPr>
        <p:txBody>
          <a:bodyPr/>
          <a:lstStyle/>
          <a:p>
            <a:r>
              <a:rPr lang="en-US" b="1" dirty="0">
                <a:solidFill>
                  <a:srgbClr val="C00000"/>
                </a:solidFill>
                <a:latin typeface="American Typewriter" panose="02090604020004020304" pitchFamily="18" charset="77"/>
              </a:rPr>
              <a:t>The major derivatives of cholesterol </a:t>
            </a:r>
          </a:p>
        </p:txBody>
      </p:sp>
      <p:pic>
        <p:nvPicPr>
          <p:cNvPr id="5" name="Picture 4">
            <a:extLst>
              <a:ext uri="{FF2B5EF4-FFF2-40B4-BE49-F238E27FC236}">
                <a16:creationId xmlns:a16="http://schemas.microsoft.com/office/drawing/2014/main" id="{952054E7-6949-734F-B922-65B96D977EE1}"/>
              </a:ext>
            </a:extLst>
          </p:cNvPr>
          <p:cNvPicPr>
            <a:picLocks noChangeAspect="1"/>
          </p:cNvPicPr>
          <p:nvPr/>
        </p:nvPicPr>
        <p:blipFill>
          <a:blip r:embed="rId2"/>
          <a:stretch>
            <a:fillRect/>
          </a:stretch>
        </p:blipFill>
        <p:spPr>
          <a:xfrm>
            <a:off x="1192530" y="845820"/>
            <a:ext cx="9117330" cy="5842000"/>
          </a:xfrm>
          <a:prstGeom prst="rect">
            <a:avLst/>
          </a:prstGeom>
        </p:spPr>
      </p:pic>
    </p:spTree>
    <p:extLst>
      <p:ext uri="{BB962C8B-B14F-4D97-AF65-F5344CB8AC3E}">
        <p14:creationId xmlns:p14="http://schemas.microsoft.com/office/powerpoint/2010/main" val="380947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E00FEA-6FE3-1447-92E2-C4265B41738A}"/>
              </a:ext>
            </a:extLst>
          </p:cNvPr>
          <p:cNvSpPr>
            <a:spLocks noGrp="1"/>
          </p:cNvSpPr>
          <p:nvPr>
            <p:ph idx="1"/>
          </p:nvPr>
        </p:nvSpPr>
        <p:spPr>
          <a:xfrm>
            <a:off x="838200" y="480060"/>
            <a:ext cx="10515600" cy="5696903"/>
          </a:xfrm>
        </p:spPr>
        <p:txBody>
          <a:bodyPr/>
          <a:lstStyle/>
          <a:p>
            <a:r>
              <a:rPr lang="en-US" dirty="0"/>
              <a:t>These steroids differ structurally from one another in the arrangement of double bonds in the ring system, the presence of carbonyl or hydroxyl groups, and the nature of the side chain at C-17. All of these structural modifications are mediated by enzymes that function as dehydrogenases, isomerases, hydroxylases, or desmolases. Desmolases remove or shorten the length of side chains on the steroid nucleus. </a:t>
            </a:r>
          </a:p>
          <a:p>
            <a:endParaRPr lang="en-US" dirty="0"/>
          </a:p>
        </p:txBody>
      </p:sp>
    </p:spTree>
    <p:extLst>
      <p:ext uri="{BB962C8B-B14F-4D97-AF65-F5344CB8AC3E}">
        <p14:creationId xmlns:p14="http://schemas.microsoft.com/office/powerpoint/2010/main" val="16107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16E1-B9CD-6449-8F5A-5B373724B590}"/>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Bile Acids and Bile Salts </a:t>
            </a:r>
            <a:br>
              <a:rPr lang="en-US" dirty="0"/>
            </a:br>
            <a:endParaRPr lang="en-US" dirty="0"/>
          </a:p>
        </p:txBody>
      </p:sp>
      <p:sp>
        <p:nvSpPr>
          <p:cNvPr id="3" name="Content Placeholder 2">
            <a:extLst>
              <a:ext uri="{FF2B5EF4-FFF2-40B4-BE49-F238E27FC236}">
                <a16:creationId xmlns:a16="http://schemas.microsoft.com/office/drawing/2014/main" id="{D21ADE05-C888-D449-B0AB-263F6281F7F2}"/>
              </a:ext>
            </a:extLst>
          </p:cNvPr>
          <p:cNvSpPr>
            <a:spLocks noGrp="1"/>
          </p:cNvSpPr>
          <p:nvPr>
            <p:ph idx="1"/>
          </p:nvPr>
        </p:nvSpPr>
        <p:spPr>
          <a:xfrm>
            <a:off x="838200" y="1825625"/>
            <a:ext cx="6545580" cy="4351338"/>
          </a:xfrm>
        </p:spPr>
        <p:txBody>
          <a:bodyPr>
            <a:normAutofit lnSpcReduction="10000"/>
          </a:bodyPr>
          <a:lstStyle/>
          <a:p>
            <a:r>
              <a:rPr lang="en-US" dirty="0"/>
              <a:t>Bile act as detergents in the small intestine to emulsify dietary lipids for digestion and absorption</a:t>
            </a:r>
          </a:p>
          <a:p>
            <a:r>
              <a:rPr lang="en-US" dirty="0"/>
              <a:t>The liver synthesizes two bile acids </a:t>
            </a:r>
          </a:p>
          <a:p>
            <a:r>
              <a:rPr lang="en-US" dirty="0"/>
              <a:t>Get conjugated with either glycine or taurine, resulting in four different primary bile salts (bile acids are conjugated with the amino acids taurine or glycine for micelle formation which is necessary for the absorption of lipids)</a:t>
            </a:r>
          </a:p>
          <a:p>
            <a:r>
              <a:rPr lang="en-US" dirty="0"/>
              <a:t>Enter the small intestine via bile secretion</a:t>
            </a:r>
          </a:p>
          <a:p>
            <a:endParaRPr lang="en-US" dirty="0"/>
          </a:p>
          <a:p>
            <a:endParaRPr lang="en-US" dirty="0"/>
          </a:p>
        </p:txBody>
      </p:sp>
      <p:pic>
        <p:nvPicPr>
          <p:cNvPr id="4" name="Picture 3">
            <a:extLst>
              <a:ext uri="{FF2B5EF4-FFF2-40B4-BE49-F238E27FC236}">
                <a16:creationId xmlns:a16="http://schemas.microsoft.com/office/drawing/2014/main" id="{E8B91B30-D358-0A44-868F-EF770E9B8A1B}"/>
              </a:ext>
            </a:extLst>
          </p:cNvPr>
          <p:cNvPicPr>
            <a:picLocks noChangeAspect="1"/>
          </p:cNvPicPr>
          <p:nvPr/>
        </p:nvPicPr>
        <p:blipFill>
          <a:blip r:embed="rId2"/>
          <a:stretch>
            <a:fillRect/>
          </a:stretch>
        </p:blipFill>
        <p:spPr>
          <a:xfrm>
            <a:off x="7383780" y="1234440"/>
            <a:ext cx="4389120" cy="3653313"/>
          </a:xfrm>
          <a:prstGeom prst="rect">
            <a:avLst/>
          </a:prstGeom>
        </p:spPr>
      </p:pic>
    </p:spTree>
    <p:extLst>
      <p:ext uri="{BB962C8B-B14F-4D97-AF65-F5344CB8AC3E}">
        <p14:creationId xmlns:p14="http://schemas.microsoft.com/office/powerpoint/2010/main" val="344122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C78D-FAE3-3341-A7CE-4E9475CF9E82}"/>
              </a:ext>
            </a:extLst>
          </p:cNvPr>
          <p:cNvSpPr>
            <a:spLocks noGrp="1"/>
          </p:cNvSpPr>
          <p:nvPr>
            <p:ph type="title"/>
          </p:nvPr>
        </p:nvSpPr>
        <p:spPr>
          <a:xfrm>
            <a:off x="220980" y="0"/>
            <a:ext cx="10515600" cy="1325563"/>
          </a:xfrm>
        </p:spPr>
        <p:txBody>
          <a:bodyPr/>
          <a:lstStyle/>
          <a:p>
            <a:r>
              <a:rPr lang="en-US" b="1" dirty="0">
                <a:solidFill>
                  <a:srgbClr val="C00000"/>
                </a:solidFill>
                <a:latin typeface="American Typewriter" panose="02090604020004020304" pitchFamily="18" charset="77"/>
              </a:rPr>
              <a:t>Phytosterols </a:t>
            </a:r>
            <a:br>
              <a:rPr lang="en-US" dirty="0">
                <a:solidFill>
                  <a:srgbClr val="C00000"/>
                </a:solidFill>
                <a:latin typeface="American Typewriter" panose="02090604020004020304" pitchFamily="18" charset="77"/>
              </a:rPr>
            </a:br>
            <a:endParaRPr lang="en-US" dirty="0">
              <a:solidFill>
                <a:srgbClr val="C00000"/>
              </a:solidFill>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296B1312-BB2E-0A41-8481-F60638739367}"/>
              </a:ext>
            </a:extLst>
          </p:cNvPr>
          <p:cNvSpPr>
            <a:spLocks noGrp="1"/>
          </p:cNvSpPr>
          <p:nvPr>
            <p:ph idx="1"/>
          </p:nvPr>
        </p:nvSpPr>
        <p:spPr>
          <a:xfrm>
            <a:off x="0" y="1280160"/>
            <a:ext cx="6126480" cy="5417820"/>
          </a:xfrm>
        </p:spPr>
        <p:txBody>
          <a:bodyPr>
            <a:normAutofit/>
          </a:bodyPr>
          <a:lstStyle/>
          <a:p>
            <a:r>
              <a:rPr lang="en-US" dirty="0"/>
              <a:t>Plant cell membranes contain structural sterols similar to cholesterol in animal cells. (structurally similar to cholesterol, with only slight differences in the side chain)</a:t>
            </a:r>
          </a:p>
          <a:p>
            <a:r>
              <a:rPr lang="en-US" dirty="0"/>
              <a:t>According to their structure, they can be divided into sterols and Stanols</a:t>
            </a:r>
            <a:r>
              <a:rPr lang="en-US" dirty="0">
                <a:sym typeface="Wingdings" pitchFamily="2" charset="2"/>
              </a:rPr>
              <a:t> S</a:t>
            </a:r>
            <a:r>
              <a:rPr lang="en-US" dirty="0"/>
              <a:t>tanols , a saturated subgroup of sterols (the double bond between carbons 5 and 6 is eliminated by saturating the molecule with hydrogen atoms)</a:t>
            </a:r>
          </a:p>
          <a:p>
            <a:endParaRPr lang="en-US" dirty="0"/>
          </a:p>
        </p:txBody>
      </p:sp>
      <p:pic>
        <p:nvPicPr>
          <p:cNvPr id="5" name="Picture 4">
            <a:extLst>
              <a:ext uri="{FF2B5EF4-FFF2-40B4-BE49-F238E27FC236}">
                <a16:creationId xmlns:a16="http://schemas.microsoft.com/office/drawing/2014/main" id="{2607B17F-A66A-8C41-8E20-855988E7B193}"/>
              </a:ext>
            </a:extLst>
          </p:cNvPr>
          <p:cNvPicPr>
            <a:picLocks noChangeAspect="1"/>
          </p:cNvPicPr>
          <p:nvPr/>
        </p:nvPicPr>
        <p:blipFill>
          <a:blip r:embed="rId2"/>
          <a:stretch>
            <a:fillRect/>
          </a:stretch>
        </p:blipFill>
        <p:spPr>
          <a:xfrm>
            <a:off x="6347460" y="525145"/>
            <a:ext cx="5844540" cy="5692775"/>
          </a:xfrm>
          <a:prstGeom prst="rect">
            <a:avLst/>
          </a:prstGeom>
        </p:spPr>
      </p:pic>
    </p:spTree>
    <p:extLst>
      <p:ext uri="{BB962C8B-B14F-4D97-AF65-F5344CB8AC3E}">
        <p14:creationId xmlns:p14="http://schemas.microsoft.com/office/powerpoint/2010/main" val="81601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AB909-DF91-E14F-926B-FEE87D4AD35A}"/>
              </a:ext>
            </a:extLst>
          </p:cNvPr>
          <p:cNvSpPr>
            <a:spLocks noGrp="1"/>
          </p:cNvSpPr>
          <p:nvPr>
            <p:ph idx="1"/>
          </p:nvPr>
        </p:nvSpPr>
        <p:spPr>
          <a:xfrm>
            <a:off x="411480" y="777240"/>
            <a:ext cx="11780520" cy="6080760"/>
          </a:xfrm>
        </p:spPr>
        <p:txBody>
          <a:bodyPr>
            <a:normAutofit fontScale="92500" lnSpcReduction="10000"/>
          </a:bodyPr>
          <a:lstStyle/>
          <a:p>
            <a:r>
              <a:rPr lang="en-US" sz="3500" dirty="0"/>
              <a:t>Rapidly dividing cells, such as those of bone marrow, skin, and intestinal mucosa, use the pentoses to make </a:t>
            </a:r>
          </a:p>
          <a:p>
            <a:pPr lvl="1"/>
            <a:r>
              <a:rPr lang="en-US" sz="3100" dirty="0"/>
              <a:t>RNA, DNA</a:t>
            </a:r>
          </a:p>
          <a:p>
            <a:pPr lvl="1"/>
            <a:r>
              <a:rPr lang="en-US" sz="3100" dirty="0"/>
              <a:t>coenzymes as ATP, NADH, FADH2, and coenzyme A. </a:t>
            </a:r>
          </a:p>
          <a:p>
            <a:r>
              <a:rPr lang="en-US" sz="3500" dirty="0">
                <a:effectLst/>
              </a:rPr>
              <a:t>Other </a:t>
            </a:r>
            <a:r>
              <a:rPr lang="en-US" sz="3500" dirty="0"/>
              <a:t>cells will utilize NADPH, needed for reductive biosynthesis </a:t>
            </a:r>
          </a:p>
          <a:p>
            <a:r>
              <a:rPr lang="en-US" sz="3500" dirty="0"/>
              <a:t>NADPH also used to combat the damaging effects of oxygen radicals ( Erythrocytes and cornea cells)- directly exposed to oxygen</a:t>
            </a:r>
          </a:p>
          <a:p>
            <a:r>
              <a:rPr lang="en-US" sz="3500" dirty="0"/>
              <a:t>Tissues that carry out extensive fatty acid synthesis (liver, adipose, lactating mammary gland) or very active synthesis of cholesterol and steroid hormones (liver, adrenal gland, gonads) require the NADPH provided by the pathway </a:t>
            </a:r>
          </a:p>
          <a:p>
            <a:r>
              <a:rPr lang="en-US" dirty="0"/>
              <a:t>These tissues engage the entire pentose phosphate pathway, recycling pentose phosphates back to glucose-6-phosphate to repeat the cycle and ensure a supply of NADPH</a:t>
            </a:r>
            <a:endParaRPr lang="en-US" sz="3600" dirty="0"/>
          </a:p>
          <a:p>
            <a:endParaRPr lang="en-US" sz="3500" dirty="0">
              <a:effectLst/>
            </a:endParaRPr>
          </a:p>
          <a:p>
            <a:endParaRPr lang="en-US" dirty="0"/>
          </a:p>
        </p:txBody>
      </p:sp>
    </p:spTree>
    <p:extLst>
      <p:ext uri="{BB962C8B-B14F-4D97-AF65-F5344CB8AC3E}">
        <p14:creationId xmlns:p14="http://schemas.microsoft.com/office/powerpoint/2010/main" val="67185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BA569-CF10-E442-8404-3C5F57F76389}"/>
              </a:ext>
            </a:extLst>
          </p:cNvPr>
          <p:cNvSpPr>
            <a:spLocks noGrp="1"/>
          </p:cNvSpPr>
          <p:nvPr>
            <p:ph idx="1"/>
          </p:nvPr>
        </p:nvSpPr>
        <p:spPr>
          <a:xfrm>
            <a:off x="182880" y="320040"/>
            <a:ext cx="11170920" cy="5856923"/>
          </a:xfrm>
        </p:spPr>
        <p:txBody>
          <a:bodyPr>
            <a:normAutofit/>
          </a:bodyPr>
          <a:lstStyle/>
          <a:p>
            <a:r>
              <a:rPr lang="en-US" dirty="0"/>
              <a:t>Phytosterols are found throughout the food supply. Plant oils, legumes, nuts, and seeds have relatively high concentrations of phytosterols </a:t>
            </a:r>
          </a:p>
          <a:p>
            <a:r>
              <a:rPr lang="en-US" dirty="0"/>
              <a:t>Fruits and vegetables</a:t>
            </a:r>
            <a:r>
              <a:rPr lang="en-US" dirty="0">
                <a:sym typeface="Wingdings" pitchFamily="2" charset="2"/>
              </a:rPr>
              <a:t> Low concentration</a:t>
            </a:r>
          </a:p>
          <a:p>
            <a:r>
              <a:rPr lang="en-US" dirty="0"/>
              <a:t>cereal grains have only modest concentrations </a:t>
            </a:r>
          </a:p>
          <a:p>
            <a:r>
              <a:rPr lang="en-US" dirty="0"/>
              <a:t>Intake of total phytosterols from natural food sources is about 200–300 mg/day </a:t>
            </a:r>
          </a:p>
          <a:p>
            <a:r>
              <a:rPr lang="en-US" dirty="0"/>
              <a:t>The manufacture of foods and supplements enriched with phytosterols has increased in recent years because of their cholesterol-lowering properties. </a:t>
            </a:r>
          </a:p>
          <a:p>
            <a:r>
              <a:rPr lang="en-US" dirty="0"/>
              <a:t>Phytosterol intake of 2 g/day results in blood cholesterol reductions of 10% or more </a:t>
            </a:r>
          </a:p>
          <a:p>
            <a:r>
              <a:rPr lang="en-US" dirty="0"/>
              <a:t>Displace cholesterol from micelles that form during digestion, reducing the amount of cholesterol available for intestinal absorption </a:t>
            </a:r>
          </a:p>
          <a:p>
            <a:endParaRPr lang="en-US" dirty="0"/>
          </a:p>
          <a:p>
            <a:endParaRPr lang="en-US" dirty="0"/>
          </a:p>
          <a:p>
            <a:endParaRPr lang="en-US" dirty="0"/>
          </a:p>
        </p:txBody>
      </p:sp>
    </p:spTree>
    <p:extLst>
      <p:ext uri="{BB962C8B-B14F-4D97-AF65-F5344CB8AC3E}">
        <p14:creationId xmlns:p14="http://schemas.microsoft.com/office/powerpoint/2010/main" val="2890758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9image772950864">
            <a:extLst>
              <a:ext uri="{FF2B5EF4-FFF2-40B4-BE49-F238E27FC236}">
                <a16:creationId xmlns:a16="http://schemas.microsoft.com/office/drawing/2014/main" id="{672BEEEE-47DB-7247-A2DE-52A18A1121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4128" y="571499"/>
            <a:ext cx="5519812" cy="560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283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52F-8CBC-624F-BC57-87714F618E43}"/>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Digestion </a:t>
            </a:r>
            <a:br>
              <a:rPr lang="en-US" dirty="0"/>
            </a:br>
            <a:endParaRPr lang="en-US" dirty="0"/>
          </a:p>
        </p:txBody>
      </p:sp>
      <p:sp>
        <p:nvSpPr>
          <p:cNvPr id="3" name="Content Placeholder 2">
            <a:extLst>
              <a:ext uri="{FF2B5EF4-FFF2-40B4-BE49-F238E27FC236}">
                <a16:creationId xmlns:a16="http://schemas.microsoft.com/office/drawing/2014/main" id="{28092A6E-8889-B648-B304-07FACBACEA36}"/>
              </a:ext>
            </a:extLst>
          </p:cNvPr>
          <p:cNvSpPr>
            <a:spLocks noGrp="1"/>
          </p:cNvSpPr>
          <p:nvPr>
            <p:ph idx="1"/>
          </p:nvPr>
        </p:nvSpPr>
        <p:spPr/>
        <p:txBody>
          <a:bodyPr/>
          <a:lstStyle/>
          <a:p>
            <a:r>
              <a:rPr lang="en-US" dirty="0"/>
              <a:t>Dietary lipids are hydrophobic </a:t>
            </a:r>
            <a:r>
              <a:rPr lang="en-US" dirty="0">
                <a:sym typeface="Wingdings" pitchFamily="2" charset="2"/>
              </a:rPr>
              <a:t> </a:t>
            </a:r>
            <a:r>
              <a:rPr lang="en-US" dirty="0"/>
              <a:t>problem for digestive enzymes.</a:t>
            </a:r>
          </a:p>
          <a:p>
            <a:r>
              <a:rPr lang="en-US" dirty="0"/>
              <a:t>Proteins, digestive enzymes are hydrophilic and normally function in an aqueous environment. </a:t>
            </a:r>
          </a:p>
          <a:p>
            <a:r>
              <a:rPr lang="en-US" dirty="0"/>
              <a:t>The dietary lipid targeted for digestion is emulsified by an efficient process, mediated mainly by bile salts. This emulsification greatly increases the surface area of the dietary lipid, consequently increasing the accessibility of the fat to digestive enzymes. </a:t>
            </a:r>
          </a:p>
          <a:p>
            <a:endParaRPr lang="en-US" dirty="0"/>
          </a:p>
        </p:txBody>
      </p:sp>
    </p:spTree>
    <p:extLst>
      <p:ext uri="{BB962C8B-B14F-4D97-AF65-F5344CB8AC3E}">
        <p14:creationId xmlns:p14="http://schemas.microsoft.com/office/powerpoint/2010/main" val="261620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102993-060A-8545-94FC-F814080123AB}"/>
              </a:ext>
            </a:extLst>
          </p:cNvPr>
          <p:cNvPicPr>
            <a:picLocks noGrp="1" noChangeAspect="1"/>
          </p:cNvPicPr>
          <p:nvPr>
            <p:ph idx="1"/>
          </p:nvPr>
        </p:nvPicPr>
        <p:blipFill>
          <a:blip r:embed="rId2"/>
          <a:stretch>
            <a:fillRect/>
          </a:stretch>
        </p:blipFill>
        <p:spPr>
          <a:xfrm>
            <a:off x="1691640" y="160020"/>
            <a:ext cx="8389620" cy="6697980"/>
          </a:xfrm>
        </p:spPr>
      </p:pic>
    </p:spTree>
    <p:extLst>
      <p:ext uri="{BB962C8B-B14F-4D97-AF65-F5344CB8AC3E}">
        <p14:creationId xmlns:p14="http://schemas.microsoft.com/office/powerpoint/2010/main" val="3570460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AA3F2F-A7CB-E546-8C94-59C9C29B0798}"/>
              </a:ext>
            </a:extLst>
          </p:cNvPr>
          <p:cNvSpPr>
            <a:spLocks noGrp="1"/>
          </p:cNvSpPr>
          <p:nvPr>
            <p:ph idx="1"/>
          </p:nvPr>
        </p:nvSpPr>
        <p:spPr>
          <a:xfrm>
            <a:off x="586740" y="796924"/>
            <a:ext cx="6156960" cy="5466715"/>
          </a:xfrm>
        </p:spPr>
        <p:txBody>
          <a:bodyPr>
            <a:normAutofit/>
          </a:bodyPr>
          <a:lstStyle/>
          <a:p>
            <a:pPr marL="0" indent="0">
              <a:buNone/>
            </a:pPr>
            <a:r>
              <a:rPr lang="en-US" dirty="0"/>
              <a:t>An inhibitor of gastric and pancreatic lipase, orlistat, has been developed to reduce the absorption of dietary triacylglycerols. </a:t>
            </a:r>
          </a:p>
          <a:p>
            <a:pPr marL="0" indent="0">
              <a:buNone/>
            </a:pPr>
            <a:r>
              <a:rPr lang="en-US" dirty="0"/>
              <a:t>When you take the drug with a meal, about 25 percent of the fat you consume isn't broken down and is eliminated through bowel movements.</a:t>
            </a:r>
          </a:p>
          <a:p>
            <a:pPr marL="0" indent="0">
              <a:buNone/>
            </a:pPr>
            <a:r>
              <a:rPr lang="en-US" dirty="0"/>
              <a:t>The most frequently reported side effects of orlistat are gastrointestinal discomfort, fecal incontinence, and steatorrhea (presence of fat in feces). </a:t>
            </a:r>
          </a:p>
          <a:p>
            <a:pPr marL="0" indent="0">
              <a:buNone/>
            </a:pPr>
            <a:endParaRPr lang="en-US" dirty="0"/>
          </a:p>
        </p:txBody>
      </p:sp>
      <p:pic>
        <p:nvPicPr>
          <p:cNvPr id="4" name="Picture 3">
            <a:extLst>
              <a:ext uri="{FF2B5EF4-FFF2-40B4-BE49-F238E27FC236}">
                <a16:creationId xmlns:a16="http://schemas.microsoft.com/office/drawing/2014/main" id="{FCD93BF9-344D-7148-8609-02493FB3D769}"/>
              </a:ext>
            </a:extLst>
          </p:cNvPr>
          <p:cNvPicPr>
            <a:picLocks noChangeAspect="1"/>
          </p:cNvPicPr>
          <p:nvPr/>
        </p:nvPicPr>
        <p:blipFill>
          <a:blip r:embed="rId2"/>
          <a:stretch>
            <a:fillRect/>
          </a:stretch>
        </p:blipFill>
        <p:spPr>
          <a:xfrm>
            <a:off x="7178040" y="353854"/>
            <a:ext cx="4224020" cy="4224020"/>
          </a:xfrm>
          <a:prstGeom prst="rect">
            <a:avLst/>
          </a:prstGeom>
        </p:spPr>
      </p:pic>
    </p:spTree>
    <p:extLst>
      <p:ext uri="{BB962C8B-B14F-4D97-AF65-F5344CB8AC3E}">
        <p14:creationId xmlns:p14="http://schemas.microsoft.com/office/powerpoint/2010/main" val="180394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FBE80-5268-CA44-A994-33E58A5F30F7}"/>
              </a:ext>
            </a:extLst>
          </p:cNvPr>
          <p:cNvSpPr>
            <a:spLocks noGrp="1"/>
          </p:cNvSpPr>
          <p:nvPr>
            <p:ph idx="1"/>
          </p:nvPr>
        </p:nvSpPr>
        <p:spPr>
          <a:xfrm>
            <a:off x="320040" y="457200"/>
            <a:ext cx="11033760" cy="5719763"/>
          </a:xfrm>
        </p:spPr>
        <p:txBody>
          <a:bodyPr/>
          <a:lstStyle/>
          <a:p>
            <a:r>
              <a:rPr lang="en-US" dirty="0"/>
              <a:t>Some of the cholesterol present in food is esterified with a fatty acid</a:t>
            </a:r>
          </a:p>
          <a:p>
            <a:r>
              <a:rPr lang="en-US" dirty="0"/>
              <a:t>10% of the cholesterol in egg yolks is esterified, whereas about 50% in meat and poultry is esterified. </a:t>
            </a:r>
          </a:p>
          <a:p>
            <a:r>
              <a:rPr lang="en-US" dirty="0"/>
              <a:t>Cholesterol esters cannot be absorbed and therefore must be hydrolyzed to free cholesterol and free fatty acid to be incorporated into micelles for delivery to intestinal cells. </a:t>
            </a:r>
          </a:p>
          <a:p>
            <a:r>
              <a:rPr lang="en-US" dirty="0"/>
              <a:t>Free cholesterol from the diet (and from bile) requires no digestion and can directly incorporate in micelles. </a:t>
            </a:r>
          </a:p>
          <a:p>
            <a:endParaRPr lang="en-US" dirty="0"/>
          </a:p>
          <a:p>
            <a:endParaRPr lang="en-US" dirty="0"/>
          </a:p>
          <a:p>
            <a:endParaRPr lang="en-US" dirty="0"/>
          </a:p>
        </p:txBody>
      </p:sp>
    </p:spTree>
    <p:extLst>
      <p:ext uri="{BB962C8B-B14F-4D97-AF65-F5344CB8AC3E}">
        <p14:creationId xmlns:p14="http://schemas.microsoft.com/office/powerpoint/2010/main" val="270942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B12124-5419-6C4F-8CD8-6A6E1CB7BE68}"/>
              </a:ext>
            </a:extLst>
          </p:cNvPr>
          <p:cNvPicPr>
            <a:picLocks noChangeAspect="1"/>
          </p:cNvPicPr>
          <p:nvPr/>
        </p:nvPicPr>
        <p:blipFill>
          <a:blip r:embed="rId2"/>
          <a:stretch>
            <a:fillRect/>
          </a:stretch>
        </p:blipFill>
        <p:spPr>
          <a:xfrm>
            <a:off x="274320" y="252730"/>
            <a:ext cx="10835640" cy="6605270"/>
          </a:xfrm>
          <a:prstGeom prst="rect">
            <a:avLst/>
          </a:prstGeom>
        </p:spPr>
      </p:pic>
    </p:spTree>
    <p:extLst>
      <p:ext uri="{BB962C8B-B14F-4D97-AF65-F5344CB8AC3E}">
        <p14:creationId xmlns:p14="http://schemas.microsoft.com/office/powerpoint/2010/main" val="4292163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5B08-056A-9C4F-A47A-0EE19C5015FF}"/>
              </a:ext>
            </a:extLst>
          </p:cNvPr>
          <p:cNvSpPr>
            <a:spLocks noGrp="1"/>
          </p:cNvSpPr>
          <p:nvPr>
            <p:ph type="title"/>
          </p:nvPr>
        </p:nvSpPr>
        <p:spPr/>
        <p:txBody>
          <a:bodyPr/>
          <a:lstStyle/>
          <a:p>
            <a:r>
              <a:rPr lang="en-US" b="1" dirty="0"/>
              <a:t>Cholesterol Absorption </a:t>
            </a:r>
            <a:br>
              <a:rPr lang="en-US" dirty="0"/>
            </a:br>
            <a:endParaRPr lang="en-US" dirty="0"/>
          </a:p>
        </p:txBody>
      </p:sp>
      <p:sp>
        <p:nvSpPr>
          <p:cNvPr id="3" name="Content Placeholder 2">
            <a:extLst>
              <a:ext uri="{FF2B5EF4-FFF2-40B4-BE49-F238E27FC236}">
                <a16:creationId xmlns:a16="http://schemas.microsoft.com/office/drawing/2014/main" id="{27C5F73D-AC7A-1B4A-9B71-1E2A6B2C4887}"/>
              </a:ext>
            </a:extLst>
          </p:cNvPr>
          <p:cNvSpPr>
            <a:spLocks noGrp="1"/>
          </p:cNvSpPr>
          <p:nvPr>
            <p:ph idx="1"/>
          </p:nvPr>
        </p:nvSpPr>
        <p:spPr/>
        <p:txBody>
          <a:bodyPr/>
          <a:lstStyle/>
          <a:p>
            <a:r>
              <a:rPr lang="en-US" dirty="0"/>
              <a:t>Cholesterol that enters the small intestine comes from two sources: the diet and bile. </a:t>
            </a:r>
          </a:p>
          <a:p>
            <a:r>
              <a:rPr lang="en-US" dirty="0"/>
              <a:t>Dietary intake of cholesterol is about 300 mg/day</a:t>
            </a:r>
          </a:p>
          <a:p>
            <a:r>
              <a:rPr lang="en-US" dirty="0"/>
              <a:t>Bile contributes 800–1,400 mg/day. </a:t>
            </a:r>
          </a:p>
          <a:p>
            <a:r>
              <a:rPr lang="en-US" dirty="0"/>
              <a:t>Efficiency of absorption can affect how much cholesterol is retained in the body </a:t>
            </a:r>
          </a:p>
          <a:p>
            <a:r>
              <a:rPr lang="en-US" dirty="0"/>
              <a:t>Cholesterol not absorbed is excreted in the feces </a:t>
            </a:r>
          </a:p>
          <a:p>
            <a:endParaRPr lang="en-US" dirty="0"/>
          </a:p>
          <a:p>
            <a:endParaRPr lang="en-US" dirty="0"/>
          </a:p>
        </p:txBody>
      </p:sp>
    </p:spTree>
    <p:extLst>
      <p:ext uri="{BB962C8B-B14F-4D97-AF65-F5344CB8AC3E}">
        <p14:creationId xmlns:p14="http://schemas.microsoft.com/office/powerpoint/2010/main" val="2226687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83F52-4A15-A346-8C63-4DFA4ABF2CF7}"/>
              </a:ext>
            </a:extLst>
          </p:cNvPr>
          <p:cNvSpPr>
            <a:spLocks noGrp="1"/>
          </p:cNvSpPr>
          <p:nvPr>
            <p:ph idx="1"/>
          </p:nvPr>
        </p:nvSpPr>
        <p:spPr>
          <a:xfrm>
            <a:off x="0" y="247754"/>
            <a:ext cx="12192000" cy="6766560"/>
          </a:xfrm>
        </p:spPr>
        <p:txBody>
          <a:bodyPr>
            <a:normAutofit fontScale="92500"/>
          </a:bodyPr>
          <a:lstStyle/>
          <a:p>
            <a:r>
              <a:rPr lang="en-US" sz="3600" dirty="0"/>
              <a:t>The uptake of cholesterol by intestinal epithelial cells is mediated through the brush border protein, </a:t>
            </a:r>
            <a:r>
              <a:rPr lang="en-US" sz="3600" b="1" dirty="0"/>
              <a:t>NPC1L1</a:t>
            </a:r>
          </a:p>
          <a:p>
            <a:r>
              <a:rPr lang="en-US" sz="3600" b="1" dirty="0"/>
              <a:t>Once in cytosol, Cholesterol has two fates</a:t>
            </a:r>
          </a:p>
          <a:p>
            <a:pPr lvl="1"/>
            <a:r>
              <a:rPr lang="en-US" sz="3200" dirty="0"/>
              <a:t>Incorporate into enterocyte membranes</a:t>
            </a:r>
          </a:p>
          <a:p>
            <a:pPr lvl="1"/>
            <a:r>
              <a:rPr lang="en-US" sz="3200" dirty="0"/>
              <a:t>Esterification in preparation for transport out of the cell as a component of chylomicrons </a:t>
            </a:r>
          </a:p>
          <a:p>
            <a:r>
              <a:rPr lang="en-US" sz="3600" dirty="0"/>
              <a:t>Phytosterols are also transported into the intestinal cell by NPC1L1. </a:t>
            </a:r>
          </a:p>
          <a:p>
            <a:r>
              <a:rPr lang="en-US" sz="3600" dirty="0"/>
              <a:t>HOWEVER NO phytosterols incorporate into chylomicrons or enter the circulation</a:t>
            </a:r>
            <a:r>
              <a:rPr lang="en-US" sz="3600" dirty="0">
                <a:sym typeface="Wingdings" pitchFamily="2" charset="2"/>
              </a:rPr>
              <a:t> </a:t>
            </a:r>
            <a:r>
              <a:rPr lang="en-US" sz="3600" dirty="0"/>
              <a:t>presence of two additional proteins</a:t>
            </a:r>
            <a:r>
              <a:rPr lang="en-US" sz="3600" dirty="0">
                <a:sym typeface="Wingdings" pitchFamily="2" charset="2"/>
              </a:rPr>
              <a:t></a:t>
            </a:r>
            <a:r>
              <a:rPr lang="en-US" sz="3600" dirty="0"/>
              <a:t>ABCG5 and ABCG8 </a:t>
            </a:r>
            <a:r>
              <a:rPr lang="en-US" sz="3600" dirty="0">
                <a:sym typeface="Wingdings" pitchFamily="2" charset="2"/>
              </a:rPr>
              <a:t> </a:t>
            </a:r>
            <a:r>
              <a:rPr lang="en-US" sz="3600" dirty="0"/>
              <a:t>redirect phytosterols back into the intestinal lumen immediately after being taken into the cell. ABCG5 and ABCG8 also redirect some cholesterol back into the intestinal lumen, so that the overall efficiency of cholesterol absorption is about 50–60% </a:t>
            </a:r>
          </a:p>
          <a:p>
            <a:endParaRPr lang="en-US" dirty="0"/>
          </a:p>
          <a:p>
            <a:endParaRPr lang="en-US" dirty="0"/>
          </a:p>
          <a:p>
            <a:endParaRPr lang="en-US" b="1" dirty="0"/>
          </a:p>
        </p:txBody>
      </p:sp>
    </p:spTree>
    <p:extLst>
      <p:ext uri="{BB962C8B-B14F-4D97-AF65-F5344CB8AC3E}">
        <p14:creationId xmlns:p14="http://schemas.microsoft.com/office/powerpoint/2010/main" val="28765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F95D4C-F87E-7E40-AEA5-96619AE3D452}"/>
              </a:ext>
            </a:extLst>
          </p:cNvPr>
          <p:cNvPicPr>
            <a:picLocks noGrp="1" noChangeAspect="1"/>
          </p:cNvPicPr>
          <p:nvPr>
            <p:ph idx="1"/>
          </p:nvPr>
        </p:nvPicPr>
        <p:blipFill>
          <a:blip r:embed="rId2"/>
          <a:stretch>
            <a:fillRect/>
          </a:stretch>
        </p:blipFill>
        <p:spPr>
          <a:xfrm>
            <a:off x="434340" y="0"/>
            <a:ext cx="11757660" cy="5806439"/>
          </a:xfrm>
        </p:spPr>
      </p:pic>
      <p:sp>
        <p:nvSpPr>
          <p:cNvPr id="6" name="Rectangle 5">
            <a:extLst>
              <a:ext uri="{FF2B5EF4-FFF2-40B4-BE49-F238E27FC236}">
                <a16:creationId xmlns:a16="http://schemas.microsoft.com/office/drawing/2014/main" id="{C0B54667-6D54-9346-9381-4C9D7CE7556F}"/>
              </a:ext>
            </a:extLst>
          </p:cNvPr>
          <p:cNvSpPr/>
          <p:nvPr/>
        </p:nvSpPr>
        <p:spPr>
          <a:xfrm>
            <a:off x="928687" y="6153000"/>
            <a:ext cx="6096001" cy="646331"/>
          </a:xfrm>
          <a:prstGeom prst="rect">
            <a:avLst/>
          </a:prstGeom>
        </p:spPr>
        <p:txBody>
          <a:bodyPr>
            <a:spAutoFit/>
          </a:bodyPr>
          <a:lstStyle/>
          <a:p>
            <a:r>
              <a:rPr lang="en-US" dirty="0"/>
              <a:t>de Bari et al (2012). Journal of lipids.302847. 10.1155/2012/302847. </a:t>
            </a:r>
          </a:p>
        </p:txBody>
      </p:sp>
    </p:spTree>
    <p:extLst>
      <p:ext uri="{BB962C8B-B14F-4D97-AF65-F5344CB8AC3E}">
        <p14:creationId xmlns:p14="http://schemas.microsoft.com/office/powerpoint/2010/main" val="122364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0D4A9-D99F-394C-8D9A-777DB00859C5}"/>
              </a:ext>
            </a:extLst>
          </p:cNvPr>
          <p:cNvSpPr>
            <a:spLocks noGrp="1"/>
          </p:cNvSpPr>
          <p:nvPr>
            <p:ph idx="1"/>
          </p:nvPr>
        </p:nvSpPr>
        <p:spPr>
          <a:xfrm>
            <a:off x="746760" y="911225"/>
            <a:ext cx="10515600" cy="4351338"/>
          </a:xfrm>
        </p:spPr>
        <p:txBody>
          <a:bodyPr/>
          <a:lstStyle/>
          <a:p>
            <a:r>
              <a:rPr lang="en-US" dirty="0"/>
              <a:t>The pathway reactions that include the dehydrogenase reactions and therefore the formation of NADPH from NADP+ are called the oxidative reactions of the pathway. </a:t>
            </a:r>
          </a:p>
          <a:p>
            <a:r>
              <a:rPr lang="en-US" dirty="0"/>
              <a:t>The pentose phosphate pathway also synthesizes three-, four-, five-, six-, and seven-carbon sugars. </a:t>
            </a:r>
          </a:p>
          <a:p>
            <a:endParaRPr lang="en-US" dirty="0"/>
          </a:p>
          <a:p>
            <a:endParaRPr lang="en-US" dirty="0"/>
          </a:p>
        </p:txBody>
      </p:sp>
    </p:spTree>
    <p:extLst>
      <p:ext uri="{BB962C8B-B14F-4D97-AF65-F5344CB8AC3E}">
        <p14:creationId xmlns:p14="http://schemas.microsoft.com/office/powerpoint/2010/main" val="378798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185B8B-CD73-D046-AE82-C5C4A13C4ADF}"/>
              </a:ext>
            </a:extLst>
          </p:cNvPr>
          <p:cNvPicPr>
            <a:picLocks noGrp="1" noChangeAspect="1"/>
          </p:cNvPicPr>
          <p:nvPr>
            <p:ph idx="1"/>
          </p:nvPr>
        </p:nvPicPr>
        <p:blipFill>
          <a:blip r:embed="rId2"/>
          <a:stretch>
            <a:fillRect/>
          </a:stretch>
        </p:blipFill>
        <p:spPr>
          <a:xfrm>
            <a:off x="1380348" y="1028700"/>
            <a:ext cx="9233748" cy="5193983"/>
          </a:xfrm>
        </p:spPr>
      </p:pic>
    </p:spTree>
    <p:extLst>
      <p:ext uri="{BB962C8B-B14F-4D97-AF65-F5344CB8AC3E}">
        <p14:creationId xmlns:p14="http://schemas.microsoft.com/office/powerpoint/2010/main" val="4253072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8D5E-DA7B-6347-A50C-1488DFDD7D6A}"/>
              </a:ext>
            </a:extLst>
          </p:cNvPr>
          <p:cNvSpPr>
            <a:spLocks noGrp="1"/>
          </p:cNvSpPr>
          <p:nvPr>
            <p:ph type="title"/>
          </p:nvPr>
        </p:nvSpPr>
        <p:spPr>
          <a:xfrm>
            <a:off x="175260" y="0"/>
            <a:ext cx="10515600" cy="1325563"/>
          </a:xfrm>
        </p:spPr>
        <p:txBody>
          <a:bodyPr>
            <a:normAutofit/>
          </a:bodyPr>
          <a:lstStyle/>
          <a:p>
            <a:r>
              <a:rPr lang="en-US" sz="4800" b="1" dirty="0">
                <a:solidFill>
                  <a:srgbClr val="C00000"/>
                </a:solidFill>
                <a:latin typeface="American Typewriter" panose="02090604020004020304" pitchFamily="18" charset="77"/>
              </a:rPr>
              <a:t>Cholesterol synthesis </a:t>
            </a:r>
          </a:p>
        </p:txBody>
      </p:sp>
      <p:sp>
        <p:nvSpPr>
          <p:cNvPr id="3" name="Content Placeholder 2">
            <a:extLst>
              <a:ext uri="{FF2B5EF4-FFF2-40B4-BE49-F238E27FC236}">
                <a16:creationId xmlns:a16="http://schemas.microsoft.com/office/drawing/2014/main" id="{115247AE-C0A5-104D-85D9-E678EC0F5D87}"/>
              </a:ext>
            </a:extLst>
          </p:cNvPr>
          <p:cNvSpPr>
            <a:spLocks noGrp="1"/>
          </p:cNvSpPr>
          <p:nvPr>
            <p:ph idx="1"/>
          </p:nvPr>
        </p:nvSpPr>
        <p:spPr>
          <a:xfrm>
            <a:off x="175260" y="1325562"/>
            <a:ext cx="11803380" cy="5532437"/>
          </a:xfrm>
        </p:spPr>
        <p:txBody>
          <a:bodyPr>
            <a:normAutofit/>
          </a:bodyPr>
          <a:lstStyle/>
          <a:p>
            <a:pPr marL="0" indent="0">
              <a:buNone/>
            </a:pPr>
            <a:r>
              <a:rPr lang="en-US" sz="3600" dirty="0"/>
              <a:t>The formation of mevalonate by </a:t>
            </a:r>
            <a:r>
              <a:rPr lang="en-US" sz="3600" b="1" dirty="0"/>
              <a:t>HMG-CoA Reductase</a:t>
            </a:r>
            <a:r>
              <a:rPr lang="en-US" sz="3600" dirty="0"/>
              <a:t> is strictly regulated because it is the key reaction in the pathway leading to cholesterol</a:t>
            </a:r>
          </a:p>
          <a:p>
            <a:pPr marL="0" indent="0">
              <a:buNone/>
            </a:pPr>
            <a:r>
              <a:rPr lang="en-US" sz="3600" dirty="0"/>
              <a:t>Glucagon (and thus cAMP) induces </a:t>
            </a:r>
            <a:r>
              <a:rPr lang="en-US" sz="3600" b="1" dirty="0"/>
              <a:t>HMG-CoA Reductase Kinase</a:t>
            </a:r>
            <a:r>
              <a:rPr lang="en-US" sz="3600" dirty="0"/>
              <a:t> to phosphorylate HMG-CoA</a:t>
            </a:r>
            <a:r>
              <a:rPr lang="en-US" sz="3600" dirty="0">
                <a:sym typeface="Wingdings" pitchFamily="2" charset="2"/>
              </a:rPr>
              <a:t> i</a:t>
            </a:r>
            <a:r>
              <a:rPr lang="en-US" sz="3600" dirty="0"/>
              <a:t>nhibiting the enzyme</a:t>
            </a:r>
            <a:r>
              <a:rPr lang="en-US" sz="3600" dirty="0">
                <a:sym typeface="Wingdings" pitchFamily="2" charset="2"/>
              </a:rPr>
              <a:t> </a:t>
            </a:r>
            <a:r>
              <a:rPr lang="en-US" sz="3600" dirty="0"/>
              <a:t>HMG-CoA will be shuttled to the mitochondria to produce ketone bodies instead. </a:t>
            </a:r>
          </a:p>
          <a:p>
            <a:pPr marL="0" indent="0">
              <a:buNone/>
            </a:pPr>
            <a:r>
              <a:rPr lang="en-US" sz="3600" dirty="0"/>
              <a:t>During glucose intake,  insulin activates </a:t>
            </a:r>
            <a:r>
              <a:rPr lang="en-US" sz="3600" b="1" dirty="0"/>
              <a:t>HMG-CoA Reductase Phosphatase</a:t>
            </a:r>
            <a:r>
              <a:rPr lang="en-US" sz="3600" dirty="0"/>
              <a:t> </a:t>
            </a:r>
            <a:r>
              <a:rPr lang="en-US" sz="3600" dirty="0">
                <a:sym typeface="Wingdings" pitchFamily="2" charset="2"/>
              </a:rPr>
              <a:t> </a:t>
            </a:r>
            <a:r>
              <a:rPr lang="en-US" sz="3600" dirty="0"/>
              <a:t> dephosphorylate the enzyme</a:t>
            </a:r>
            <a:r>
              <a:rPr lang="en-US" sz="3600" dirty="0">
                <a:sym typeface="Wingdings" pitchFamily="2" charset="2"/>
              </a:rPr>
              <a:t> M</a:t>
            </a:r>
            <a:r>
              <a:rPr lang="en-US" sz="3600" dirty="0"/>
              <a:t>evalonate synthesis </a:t>
            </a:r>
            <a:r>
              <a:rPr lang="en-US" sz="3600" dirty="0">
                <a:sym typeface="Wingdings" pitchFamily="2" charset="2"/>
              </a:rPr>
              <a:t> </a:t>
            </a:r>
            <a:r>
              <a:rPr lang="en-US" sz="3600" dirty="0"/>
              <a:t>cholesterol</a:t>
            </a:r>
          </a:p>
        </p:txBody>
      </p:sp>
    </p:spTree>
    <p:extLst>
      <p:ext uri="{BB962C8B-B14F-4D97-AF65-F5344CB8AC3E}">
        <p14:creationId xmlns:p14="http://schemas.microsoft.com/office/powerpoint/2010/main" val="504276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68FF5-D89A-184D-84D9-51D07F72B3DA}"/>
              </a:ext>
            </a:extLst>
          </p:cNvPr>
          <p:cNvSpPr>
            <a:spLocks noGrp="1"/>
          </p:cNvSpPr>
          <p:nvPr>
            <p:ph idx="1"/>
          </p:nvPr>
        </p:nvSpPr>
        <p:spPr>
          <a:xfrm>
            <a:off x="541020" y="454024"/>
            <a:ext cx="10515600" cy="6221095"/>
          </a:xfrm>
        </p:spPr>
        <p:txBody>
          <a:bodyPr>
            <a:normAutofit lnSpcReduction="10000"/>
          </a:bodyPr>
          <a:lstStyle/>
          <a:p>
            <a:r>
              <a:rPr lang="en-US" sz="4000" dirty="0"/>
              <a:t>The transcription of HMG-CoA reductase Enzyme is another point of regulation so synthesis of cholesterol only takes place when the cell has adequate precursors to do so.</a:t>
            </a:r>
          </a:p>
          <a:p>
            <a:r>
              <a:rPr lang="en-US" sz="4000" dirty="0"/>
              <a:t> When the cell needs to produce cholesterol, and there are plenty of precursors, </a:t>
            </a:r>
            <a:r>
              <a:rPr lang="en-US" sz="4000" b="1" dirty="0"/>
              <a:t>sterol regulatory element-binding protein (SREBP)</a:t>
            </a:r>
            <a:r>
              <a:rPr lang="en-US" sz="4000" dirty="0"/>
              <a:t> is released from the ER and translocate to the nucleus, where it binds the </a:t>
            </a:r>
            <a:r>
              <a:rPr lang="en-US" sz="4000" b="1" dirty="0"/>
              <a:t>sterol regulatory element (SRE)</a:t>
            </a:r>
            <a:r>
              <a:rPr lang="en-US" sz="4000" dirty="0"/>
              <a:t>. This increases the rate of HMG-CoA reductase transcription.</a:t>
            </a:r>
          </a:p>
        </p:txBody>
      </p:sp>
    </p:spTree>
    <p:extLst>
      <p:ext uri="{BB962C8B-B14F-4D97-AF65-F5344CB8AC3E}">
        <p14:creationId xmlns:p14="http://schemas.microsoft.com/office/powerpoint/2010/main" val="984867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D195-1459-CD4C-B662-11E453E6DED5}"/>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Lipid Release into Circulation </a:t>
            </a:r>
            <a:br>
              <a:rPr lang="en-US" dirty="0"/>
            </a:br>
            <a:endParaRPr lang="en-US" dirty="0"/>
          </a:p>
        </p:txBody>
      </p:sp>
      <p:sp>
        <p:nvSpPr>
          <p:cNvPr id="3" name="Content Placeholder 2">
            <a:extLst>
              <a:ext uri="{FF2B5EF4-FFF2-40B4-BE49-F238E27FC236}">
                <a16:creationId xmlns:a16="http://schemas.microsoft.com/office/drawing/2014/main" id="{4E82EABC-A93E-6243-BC2D-1A5B10C763D4}"/>
              </a:ext>
            </a:extLst>
          </p:cNvPr>
          <p:cNvSpPr>
            <a:spLocks noGrp="1"/>
          </p:cNvSpPr>
          <p:nvPr>
            <p:ph idx="1"/>
          </p:nvPr>
        </p:nvSpPr>
        <p:spPr>
          <a:xfrm>
            <a:off x="251460" y="1211580"/>
            <a:ext cx="12138660" cy="5966459"/>
          </a:xfrm>
        </p:spPr>
        <p:txBody>
          <a:bodyPr/>
          <a:lstStyle/>
          <a:p>
            <a:r>
              <a:rPr lang="en-US" dirty="0"/>
              <a:t>For dietary lipids to be fully absorbed into the circulation, they must first be packaged in a form that allows for transport in the aqueous bloodstream. </a:t>
            </a:r>
          </a:p>
          <a:p>
            <a:r>
              <a:rPr lang="en-US" dirty="0"/>
              <a:t>Chylomicrons are a class of lipoproteins.</a:t>
            </a:r>
          </a:p>
          <a:p>
            <a:r>
              <a:rPr lang="en-US" dirty="0"/>
              <a:t>The other classes are</a:t>
            </a:r>
          </a:p>
          <a:p>
            <a:pPr lvl="1"/>
            <a:r>
              <a:rPr lang="en-US" dirty="0"/>
              <a:t>Very-low-density lipoproteins (VLDL)</a:t>
            </a:r>
          </a:p>
          <a:p>
            <a:pPr lvl="1"/>
            <a:r>
              <a:rPr lang="en-US" dirty="0"/>
              <a:t>Intermediate-density lipoproteins (IDL)</a:t>
            </a:r>
          </a:p>
          <a:p>
            <a:pPr lvl="1"/>
            <a:r>
              <a:rPr lang="en-US" dirty="0"/>
              <a:t>Low-density lipoproteins (LDL) </a:t>
            </a:r>
          </a:p>
          <a:p>
            <a:pPr lvl="1"/>
            <a:r>
              <a:rPr lang="en-US" dirty="0"/>
              <a:t>High-density lipoproteins (HDL)</a:t>
            </a:r>
          </a:p>
          <a:p>
            <a:endParaRPr lang="en-US" dirty="0"/>
          </a:p>
          <a:p>
            <a:endParaRPr lang="en-US" dirty="0"/>
          </a:p>
        </p:txBody>
      </p:sp>
    </p:spTree>
    <p:extLst>
      <p:ext uri="{BB962C8B-B14F-4D97-AF65-F5344CB8AC3E}">
        <p14:creationId xmlns:p14="http://schemas.microsoft.com/office/powerpoint/2010/main" val="1508015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4C7EF-42D2-1F40-A714-21A97A6829CA}"/>
              </a:ext>
            </a:extLst>
          </p:cNvPr>
          <p:cNvSpPr>
            <a:spLocks noGrp="1"/>
          </p:cNvSpPr>
          <p:nvPr>
            <p:ph idx="1"/>
          </p:nvPr>
        </p:nvSpPr>
        <p:spPr>
          <a:xfrm>
            <a:off x="411479" y="525780"/>
            <a:ext cx="5457979" cy="5948363"/>
          </a:xfrm>
        </p:spPr>
        <p:txBody>
          <a:bodyPr/>
          <a:lstStyle/>
          <a:p>
            <a:pPr marL="0" indent="0">
              <a:buNone/>
            </a:pPr>
            <a:r>
              <a:rPr lang="en-US" b="1" u="sng" dirty="0">
                <a:solidFill>
                  <a:srgbClr val="C00000"/>
                </a:solidFill>
              </a:rPr>
              <a:t>Lipoprotein typical structure:</a:t>
            </a:r>
          </a:p>
          <a:p>
            <a:r>
              <a:rPr lang="en-US" dirty="0"/>
              <a:t>Hydrophobic, nonpolar lipids (triacylglycerols and cholesterol esters) reside in the spherical core</a:t>
            </a:r>
          </a:p>
          <a:p>
            <a:r>
              <a:rPr lang="en-US" dirty="0"/>
              <a:t>Monolayer of amphipathic phospholipids and free cholesterol</a:t>
            </a:r>
          </a:p>
          <a:p>
            <a:r>
              <a:rPr lang="en-US" dirty="0"/>
              <a:t>On the surface are proteins (called apolipoproteins or apoproteins)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4098D161-1491-394C-B84F-D73D41B7A94C}"/>
              </a:ext>
            </a:extLst>
          </p:cNvPr>
          <p:cNvPicPr>
            <a:picLocks noChangeAspect="1"/>
          </p:cNvPicPr>
          <p:nvPr/>
        </p:nvPicPr>
        <p:blipFill>
          <a:blip r:embed="rId2"/>
          <a:stretch>
            <a:fillRect/>
          </a:stretch>
        </p:blipFill>
        <p:spPr>
          <a:xfrm>
            <a:off x="6065074" y="312260"/>
            <a:ext cx="6363970" cy="6161883"/>
          </a:xfrm>
          <a:prstGeom prst="rect">
            <a:avLst/>
          </a:prstGeom>
        </p:spPr>
      </p:pic>
    </p:spTree>
    <p:extLst>
      <p:ext uri="{BB962C8B-B14F-4D97-AF65-F5344CB8AC3E}">
        <p14:creationId xmlns:p14="http://schemas.microsoft.com/office/powerpoint/2010/main" val="2612045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813F-C67F-7B46-8CF6-A2EB42BE326C}"/>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Chylomicrons</a:t>
            </a:r>
            <a:br>
              <a:rPr lang="en-US" dirty="0"/>
            </a:br>
            <a:endParaRPr lang="en-US" dirty="0"/>
          </a:p>
        </p:txBody>
      </p:sp>
      <p:sp>
        <p:nvSpPr>
          <p:cNvPr id="3" name="Content Placeholder 2">
            <a:extLst>
              <a:ext uri="{FF2B5EF4-FFF2-40B4-BE49-F238E27FC236}">
                <a16:creationId xmlns:a16="http://schemas.microsoft.com/office/drawing/2014/main" id="{3923BA10-B57C-154B-9475-59B10D058A48}"/>
              </a:ext>
            </a:extLst>
          </p:cNvPr>
          <p:cNvSpPr>
            <a:spLocks noGrp="1"/>
          </p:cNvSpPr>
          <p:nvPr>
            <p:ph idx="1"/>
          </p:nvPr>
        </p:nvSpPr>
        <p:spPr/>
        <p:txBody>
          <a:bodyPr/>
          <a:lstStyle/>
          <a:p>
            <a:r>
              <a:rPr lang="en-US" dirty="0"/>
              <a:t>Mostly triacylglycerols and some cholesterol esters in the core </a:t>
            </a:r>
          </a:p>
          <a:p>
            <a:r>
              <a:rPr lang="en-US" dirty="0"/>
              <a:t>The main protein added to the chylomicron surface is called apolipoprotein B-48 (apoB-48) that helps stabilize the triacylglycerol-rich chylomicron. </a:t>
            </a:r>
          </a:p>
          <a:p>
            <a:r>
              <a:rPr lang="en-US" dirty="0"/>
              <a:t>Enter lymphatic system blood</a:t>
            </a:r>
            <a:r>
              <a:rPr lang="en-US" dirty="0">
                <a:sym typeface="Wingdings" pitchFamily="2" charset="2"/>
              </a:rPr>
              <a:t> circulation</a:t>
            </a:r>
          </a:p>
          <a:p>
            <a:r>
              <a:rPr lang="en-US" dirty="0"/>
              <a:t>Deliver their triacylglycerol cargo to other tissues such as muscle and adipose tissue </a:t>
            </a:r>
          </a:p>
          <a:p>
            <a:endParaRPr lang="en-US" dirty="0"/>
          </a:p>
        </p:txBody>
      </p:sp>
    </p:spTree>
    <p:extLst>
      <p:ext uri="{BB962C8B-B14F-4D97-AF65-F5344CB8AC3E}">
        <p14:creationId xmlns:p14="http://schemas.microsoft.com/office/powerpoint/2010/main" val="908774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7AAF5-F9F6-4340-9886-09CBEA2C831A}"/>
              </a:ext>
            </a:extLst>
          </p:cNvPr>
          <p:cNvPicPr>
            <a:picLocks noChangeAspect="1"/>
          </p:cNvPicPr>
          <p:nvPr/>
        </p:nvPicPr>
        <p:blipFill>
          <a:blip r:embed="rId2"/>
          <a:stretch>
            <a:fillRect/>
          </a:stretch>
        </p:blipFill>
        <p:spPr>
          <a:xfrm>
            <a:off x="1234440" y="400050"/>
            <a:ext cx="9464040" cy="6457950"/>
          </a:xfrm>
          <a:prstGeom prst="rect">
            <a:avLst/>
          </a:prstGeom>
        </p:spPr>
      </p:pic>
    </p:spTree>
    <p:extLst>
      <p:ext uri="{BB962C8B-B14F-4D97-AF65-F5344CB8AC3E}">
        <p14:creationId xmlns:p14="http://schemas.microsoft.com/office/powerpoint/2010/main" val="3230219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8487C0-BD48-AD48-BC52-D7CCF5B085BB}"/>
              </a:ext>
            </a:extLst>
          </p:cNvPr>
          <p:cNvPicPr>
            <a:picLocks noGrp="1" noChangeAspect="1"/>
          </p:cNvPicPr>
          <p:nvPr>
            <p:ph idx="1"/>
          </p:nvPr>
        </p:nvPicPr>
        <p:blipFill>
          <a:blip r:embed="rId2"/>
          <a:stretch>
            <a:fillRect/>
          </a:stretch>
        </p:blipFill>
        <p:spPr>
          <a:xfrm>
            <a:off x="3566160" y="685800"/>
            <a:ext cx="8366760" cy="5487194"/>
          </a:xfrm>
        </p:spPr>
      </p:pic>
      <p:sp>
        <p:nvSpPr>
          <p:cNvPr id="6" name="Rectangle 5">
            <a:extLst>
              <a:ext uri="{FF2B5EF4-FFF2-40B4-BE49-F238E27FC236}">
                <a16:creationId xmlns:a16="http://schemas.microsoft.com/office/drawing/2014/main" id="{A9B6076B-4555-F34F-999D-A9784CA2C68C}"/>
              </a:ext>
            </a:extLst>
          </p:cNvPr>
          <p:cNvSpPr/>
          <p:nvPr/>
        </p:nvSpPr>
        <p:spPr>
          <a:xfrm>
            <a:off x="0" y="1021556"/>
            <a:ext cx="3566160" cy="2308324"/>
          </a:xfrm>
          <a:prstGeom prst="rect">
            <a:avLst/>
          </a:prstGeom>
        </p:spPr>
        <p:txBody>
          <a:bodyPr wrap="square">
            <a:spAutoFit/>
          </a:bodyPr>
          <a:lstStyle/>
          <a:p>
            <a:r>
              <a:rPr lang="en-US" dirty="0">
                <a:latin typeface="MinionPro"/>
              </a:rPr>
              <a:t>Circulating chylomicrons interact with tissues that express the enzyme lipoprotein lipase, primarily skeletal muscle, heart muscle, and adipose tissue (but not liver). This interaction occurs due to the presence of apoC-2, which activates the enzyme </a:t>
            </a:r>
            <a:endParaRPr lang="en-US" dirty="0"/>
          </a:p>
        </p:txBody>
      </p:sp>
    </p:spTree>
    <p:extLst>
      <p:ext uri="{BB962C8B-B14F-4D97-AF65-F5344CB8AC3E}">
        <p14:creationId xmlns:p14="http://schemas.microsoft.com/office/powerpoint/2010/main" val="1798525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821E-0845-5A4E-9C30-F1015DB61118}"/>
              </a:ext>
            </a:extLst>
          </p:cNvPr>
          <p:cNvSpPr>
            <a:spLocks noGrp="1"/>
          </p:cNvSpPr>
          <p:nvPr>
            <p:ph type="title"/>
          </p:nvPr>
        </p:nvSpPr>
        <p:spPr>
          <a:xfrm>
            <a:off x="160638" y="46037"/>
            <a:ext cx="10515600" cy="1325563"/>
          </a:xfrm>
        </p:spPr>
        <p:txBody>
          <a:bodyPr/>
          <a:lstStyle/>
          <a:p>
            <a:r>
              <a:rPr lang="en-US" b="1" dirty="0">
                <a:solidFill>
                  <a:srgbClr val="C00000"/>
                </a:solidFill>
                <a:latin typeface="American Typewriter" panose="02090604020004020304" pitchFamily="18" charset="77"/>
              </a:rPr>
              <a:t>Exogenous lipid transport system</a:t>
            </a:r>
          </a:p>
        </p:txBody>
      </p:sp>
      <p:sp>
        <p:nvSpPr>
          <p:cNvPr id="3" name="Content Placeholder 2">
            <a:extLst>
              <a:ext uri="{FF2B5EF4-FFF2-40B4-BE49-F238E27FC236}">
                <a16:creationId xmlns:a16="http://schemas.microsoft.com/office/drawing/2014/main" id="{5BFA1246-DBB1-7E47-9C05-E0FF4274E467}"/>
              </a:ext>
            </a:extLst>
          </p:cNvPr>
          <p:cNvSpPr>
            <a:spLocks noGrp="1"/>
          </p:cNvSpPr>
          <p:nvPr>
            <p:ph idx="1"/>
          </p:nvPr>
        </p:nvSpPr>
        <p:spPr>
          <a:xfrm>
            <a:off x="160638" y="1371600"/>
            <a:ext cx="12031362" cy="5758249"/>
          </a:xfrm>
        </p:spPr>
        <p:txBody>
          <a:bodyPr>
            <a:normAutofit/>
          </a:bodyPr>
          <a:lstStyle/>
          <a:p>
            <a:r>
              <a:rPr lang="en-US" b="1" dirty="0">
                <a:solidFill>
                  <a:srgbClr val="C00000"/>
                </a:solidFill>
              </a:rPr>
              <a:t>Exogenous lipid transport </a:t>
            </a:r>
            <a:r>
              <a:rPr lang="en-US" dirty="0"/>
              <a:t>system involves chylomicrons and refers to the transport of dietary lipids, primarily triacylglycerols, from the intestine to peripheral tissues for storage or energy utilization. </a:t>
            </a:r>
          </a:p>
          <a:p>
            <a:r>
              <a:rPr lang="en-US" dirty="0"/>
              <a:t>Mainly after a high fat meal</a:t>
            </a:r>
          </a:p>
          <a:p>
            <a:pPr marL="0" indent="0">
              <a:buNone/>
            </a:pPr>
            <a:r>
              <a:rPr lang="en-US" b="1" u="sng" dirty="0">
                <a:solidFill>
                  <a:srgbClr val="C00000"/>
                </a:solidFill>
              </a:rPr>
              <a:t>How insulin influences exogenous transport ?</a:t>
            </a:r>
          </a:p>
          <a:p>
            <a:r>
              <a:rPr lang="en-US" dirty="0"/>
              <a:t>Insulin increases the uptake of free fatty acids and monoacylglycerols in adipocytes by stimulating lipoprotein lipase. Insulin also accelerates the entry of glucose into adipocytes and its conversion to fatty acids. </a:t>
            </a:r>
          </a:p>
          <a:p>
            <a:r>
              <a:rPr lang="en-US" dirty="0"/>
              <a:t>Inhibiting hormone-sensitive lipase, which hydrolyzes stored triacylglycerols, thus favoring triacylglycerol synthesis. </a:t>
            </a:r>
          </a:p>
          <a:p>
            <a:endParaRPr lang="en-US" dirty="0"/>
          </a:p>
        </p:txBody>
      </p:sp>
    </p:spTree>
    <p:extLst>
      <p:ext uri="{BB962C8B-B14F-4D97-AF65-F5344CB8AC3E}">
        <p14:creationId xmlns:p14="http://schemas.microsoft.com/office/powerpoint/2010/main" val="1124620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7141-BA8E-9F40-8267-D6D34740F819}"/>
              </a:ext>
            </a:extLst>
          </p:cNvPr>
          <p:cNvSpPr>
            <a:spLocks noGrp="1"/>
          </p:cNvSpPr>
          <p:nvPr>
            <p:ph type="title"/>
          </p:nvPr>
        </p:nvSpPr>
        <p:spPr>
          <a:xfrm>
            <a:off x="479854" y="117990"/>
            <a:ext cx="10515600" cy="1325563"/>
          </a:xfrm>
        </p:spPr>
        <p:txBody>
          <a:bodyPr/>
          <a:lstStyle/>
          <a:p>
            <a:r>
              <a:rPr lang="en-US" b="1" dirty="0">
                <a:solidFill>
                  <a:srgbClr val="C00000"/>
                </a:solidFill>
                <a:latin typeface="American Typewriter" panose="02090604020004020304" pitchFamily="18" charset="77"/>
              </a:rPr>
              <a:t>Endogenous Lipid Transport </a:t>
            </a:r>
            <a:br>
              <a:rPr lang="en-US" dirty="0"/>
            </a:br>
            <a:endParaRPr lang="en-US" dirty="0"/>
          </a:p>
        </p:txBody>
      </p:sp>
      <p:sp>
        <p:nvSpPr>
          <p:cNvPr id="3" name="Content Placeholder 2">
            <a:extLst>
              <a:ext uri="{FF2B5EF4-FFF2-40B4-BE49-F238E27FC236}">
                <a16:creationId xmlns:a16="http://schemas.microsoft.com/office/drawing/2014/main" id="{477A156D-B319-5546-958C-FEC7789C38DB}"/>
              </a:ext>
            </a:extLst>
          </p:cNvPr>
          <p:cNvSpPr>
            <a:spLocks noGrp="1"/>
          </p:cNvSpPr>
          <p:nvPr>
            <p:ph idx="1"/>
          </p:nvPr>
        </p:nvSpPr>
        <p:spPr>
          <a:xfrm>
            <a:off x="308919" y="1013254"/>
            <a:ext cx="11044881" cy="5163709"/>
          </a:xfrm>
        </p:spPr>
        <p:txBody>
          <a:bodyPr>
            <a:normAutofit/>
          </a:bodyPr>
          <a:lstStyle/>
          <a:p>
            <a:r>
              <a:rPr lang="en-US" dirty="0"/>
              <a:t>Hepatic triacylglycerols are packaged in VLDL and delivered to peripheral tissues , similar to chylomicrons.</a:t>
            </a:r>
          </a:p>
          <a:p>
            <a:r>
              <a:rPr lang="en-US" dirty="0"/>
              <a:t> After delivery, the left- over particles, referred to as LDL, are depleted of triacylglycerol but relatively enriched in cholesterol. </a:t>
            </a:r>
          </a:p>
          <a:p>
            <a:r>
              <a:rPr lang="en-US" dirty="0"/>
              <a:t>LDL are removed from the circulation for catabolism by specific receptors on the plasma membrane of cell</a:t>
            </a:r>
          </a:p>
          <a:p>
            <a:pPr marL="0" indent="0">
              <a:buNone/>
            </a:pPr>
            <a:r>
              <a:rPr lang="en-US" dirty="0"/>
              <a:t> If the LDL receptors are in short supply, LDL can accumulate in the blood, causing the concentration of LDL-associated cholesterol to rise</a:t>
            </a:r>
          </a:p>
          <a:p>
            <a:r>
              <a:rPr lang="en-US" dirty="0"/>
              <a:t>The liver is capable of synthesizing new fatty acids and triacylglycerols from nonlipid precursors such as glucose, fructose, and amino acids </a:t>
            </a:r>
          </a:p>
          <a:p>
            <a:endParaRPr lang="en-US" dirty="0"/>
          </a:p>
        </p:txBody>
      </p:sp>
    </p:spTree>
    <p:extLst>
      <p:ext uri="{BB962C8B-B14F-4D97-AF65-F5344CB8AC3E}">
        <p14:creationId xmlns:p14="http://schemas.microsoft.com/office/powerpoint/2010/main" val="285437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h20f19">
            <a:extLst>
              <a:ext uri="{FF2B5EF4-FFF2-40B4-BE49-F238E27FC236}">
                <a16:creationId xmlns:a16="http://schemas.microsoft.com/office/drawing/2014/main" id="{FF0F47CC-9166-8542-89B7-082BDE3A25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779526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7F7FD6-551C-F642-8B91-AD32196C727A}"/>
              </a:ext>
            </a:extLst>
          </p:cNvPr>
          <p:cNvSpPr/>
          <p:nvPr/>
        </p:nvSpPr>
        <p:spPr>
          <a:xfrm>
            <a:off x="6507480" y="519976"/>
            <a:ext cx="5151120" cy="1477328"/>
          </a:xfrm>
          <a:prstGeom prst="rect">
            <a:avLst/>
          </a:prstGeom>
        </p:spPr>
        <p:txBody>
          <a:bodyPr wrap="square">
            <a:spAutoFit/>
          </a:bodyPr>
          <a:lstStyle/>
          <a:p>
            <a:r>
              <a:rPr lang="en-US" dirty="0">
                <a:latin typeface="MinionPro"/>
              </a:rPr>
              <a:t>This pathway begins by oxidizing glucose-6-phosphate in two consecutive reactions catalyzed by </a:t>
            </a:r>
            <a:r>
              <a:rPr lang="en-US" i="1" dirty="0">
                <a:latin typeface="MinionPro"/>
              </a:rPr>
              <a:t>glucose-6- phosphate dehydrogenase </a:t>
            </a:r>
            <a:r>
              <a:rPr lang="en-US" dirty="0">
                <a:latin typeface="MinionPro"/>
              </a:rPr>
              <a:t>and </a:t>
            </a:r>
            <a:r>
              <a:rPr lang="en-US" i="1" dirty="0">
                <a:latin typeface="MinionPro"/>
              </a:rPr>
              <a:t>6-phosphogluconate dehydrogenase</a:t>
            </a:r>
            <a:r>
              <a:rPr lang="en-US" dirty="0">
                <a:latin typeface="MinionPro"/>
              </a:rPr>
              <a:t>. Both reactions require NADP+</a:t>
            </a:r>
            <a:r>
              <a:rPr lang="en-US" sz="800" dirty="0">
                <a:latin typeface="MathematicalPiLTStd"/>
              </a:rPr>
              <a:t>     </a:t>
            </a:r>
            <a:r>
              <a:rPr lang="en-US" dirty="0">
                <a:latin typeface="MinionPro"/>
              </a:rPr>
              <a:t>as cosubstrate </a:t>
            </a:r>
            <a:endParaRPr lang="en-US" dirty="0"/>
          </a:p>
        </p:txBody>
      </p:sp>
    </p:spTree>
    <p:extLst>
      <p:ext uri="{BB962C8B-B14F-4D97-AF65-F5344CB8AC3E}">
        <p14:creationId xmlns:p14="http://schemas.microsoft.com/office/powerpoint/2010/main" val="367193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4588AD-CFEA-DF4A-BC2D-0CCA15077D44}"/>
              </a:ext>
            </a:extLst>
          </p:cNvPr>
          <p:cNvPicPr>
            <a:picLocks noGrp="1" noChangeAspect="1"/>
          </p:cNvPicPr>
          <p:nvPr>
            <p:ph idx="1"/>
          </p:nvPr>
        </p:nvPicPr>
        <p:blipFill>
          <a:blip r:embed="rId2"/>
          <a:stretch>
            <a:fillRect/>
          </a:stretch>
        </p:blipFill>
        <p:spPr>
          <a:xfrm>
            <a:off x="522780" y="502920"/>
            <a:ext cx="10998659" cy="6355080"/>
          </a:xfrm>
        </p:spPr>
      </p:pic>
    </p:spTree>
    <p:extLst>
      <p:ext uri="{BB962C8B-B14F-4D97-AF65-F5344CB8AC3E}">
        <p14:creationId xmlns:p14="http://schemas.microsoft.com/office/powerpoint/2010/main" val="1656646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5CC2E2-5852-A349-B7E0-717AC6D56CA0}"/>
              </a:ext>
            </a:extLst>
          </p:cNvPr>
          <p:cNvPicPr>
            <a:picLocks noGrp="1" noChangeAspect="1"/>
          </p:cNvPicPr>
          <p:nvPr>
            <p:ph idx="1"/>
          </p:nvPr>
        </p:nvPicPr>
        <p:blipFill>
          <a:blip r:embed="rId3"/>
          <a:stretch>
            <a:fillRect/>
          </a:stretch>
        </p:blipFill>
        <p:spPr>
          <a:xfrm>
            <a:off x="793156" y="937260"/>
            <a:ext cx="10039944" cy="5229384"/>
          </a:xfrm>
        </p:spPr>
      </p:pic>
      <p:sp>
        <p:nvSpPr>
          <p:cNvPr id="2" name="TextBox 1">
            <a:extLst>
              <a:ext uri="{FF2B5EF4-FFF2-40B4-BE49-F238E27FC236}">
                <a16:creationId xmlns:a16="http://schemas.microsoft.com/office/drawing/2014/main" id="{DDBC5AD1-720B-1840-8B54-C7D9BB09830D}"/>
              </a:ext>
            </a:extLst>
          </p:cNvPr>
          <p:cNvSpPr txBox="1"/>
          <p:nvPr/>
        </p:nvSpPr>
        <p:spPr>
          <a:xfrm>
            <a:off x="494269" y="4510216"/>
            <a:ext cx="2854411" cy="1754326"/>
          </a:xfrm>
          <a:prstGeom prst="rect">
            <a:avLst/>
          </a:prstGeom>
          <a:noFill/>
        </p:spPr>
        <p:txBody>
          <a:bodyPr wrap="square" rtlCol="0">
            <a:spAutoFit/>
          </a:bodyPr>
          <a:lstStyle/>
          <a:p>
            <a:r>
              <a:rPr lang="en-US" dirty="0"/>
              <a:t>Primary carrier of cholesterol in the bloodstream </a:t>
            </a:r>
          </a:p>
          <a:p>
            <a:r>
              <a:rPr lang="en-US" dirty="0"/>
              <a:t>ApoB-100 apoprotein Remaining on LDL </a:t>
            </a:r>
          </a:p>
          <a:p>
            <a:endParaRPr lang="en-US" dirty="0"/>
          </a:p>
        </p:txBody>
      </p:sp>
    </p:spTree>
    <p:extLst>
      <p:ext uri="{BB962C8B-B14F-4D97-AF65-F5344CB8AC3E}">
        <p14:creationId xmlns:p14="http://schemas.microsoft.com/office/powerpoint/2010/main" val="685312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FA859-7F15-5F45-AB8E-15C8F70C39E7}"/>
              </a:ext>
            </a:extLst>
          </p:cNvPr>
          <p:cNvSpPr>
            <a:spLocks noGrp="1"/>
          </p:cNvSpPr>
          <p:nvPr>
            <p:ph idx="1"/>
          </p:nvPr>
        </p:nvSpPr>
        <p:spPr>
          <a:xfrm>
            <a:off x="838200" y="594360"/>
            <a:ext cx="10515600" cy="5582603"/>
          </a:xfrm>
        </p:spPr>
        <p:txBody>
          <a:bodyPr/>
          <a:lstStyle/>
          <a:p>
            <a:r>
              <a:rPr lang="en-US" dirty="0"/>
              <a:t>The synthesis of LDL receptors is suppressed through decreased transcription of the receptor gene, thereby preventing further entry of LDL into the cell. </a:t>
            </a:r>
          </a:p>
          <a:p>
            <a:r>
              <a:rPr lang="en-US" dirty="0"/>
              <a:t>Dietary components are known to strongly influence the number of LDL receptors. Saturated and </a:t>
            </a:r>
            <a:r>
              <a:rPr lang="en-US" i="1" dirty="0"/>
              <a:t>trans </a:t>
            </a:r>
            <a:r>
              <a:rPr lang="en-US" dirty="0"/>
              <a:t>fatty acids decrease receptors, whereas soluble fiber and phytosterols increase receptors. In addition, obesity reduces the number of LDL receptors; therefore, obese individuals are less responsive to dietary interventions that normally improve serum cholesterol profiles </a:t>
            </a:r>
          </a:p>
          <a:p>
            <a:endParaRPr lang="en-US" dirty="0"/>
          </a:p>
        </p:txBody>
      </p:sp>
    </p:spTree>
    <p:extLst>
      <p:ext uri="{BB962C8B-B14F-4D97-AF65-F5344CB8AC3E}">
        <p14:creationId xmlns:p14="http://schemas.microsoft.com/office/powerpoint/2010/main" val="1739882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96279-FDAC-2643-AFAF-E33603684EE1}"/>
              </a:ext>
            </a:extLst>
          </p:cNvPr>
          <p:cNvSpPr>
            <a:spLocks noGrp="1"/>
          </p:cNvSpPr>
          <p:nvPr>
            <p:ph idx="1"/>
          </p:nvPr>
        </p:nvSpPr>
        <p:spPr>
          <a:xfrm>
            <a:off x="578707" y="33895"/>
            <a:ext cx="11234351" cy="6515186"/>
          </a:xfrm>
        </p:spPr>
        <p:txBody>
          <a:bodyPr>
            <a:normAutofit/>
          </a:bodyPr>
          <a:lstStyle/>
          <a:p>
            <a:pPr marL="0" indent="0">
              <a:buNone/>
            </a:pPr>
            <a:r>
              <a:rPr lang="en-US" sz="4400" b="1" dirty="0"/>
              <a:t>When high influx of free cholesterol </a:t>
            </a:r>
          </a:p>
          <a:p>
            <a:r>
              <a:rPr lang="en-US" sz="4400" dirty="0"/>
              <a:t>HMG- CoA reductase is suppressed</a:t>
            </a:r>
          </a:p>
          <a:p>
            <a:r>
              <a:rPr lang="en-US" sz="4400" dirty="0"/>
              <a:t>The enzyme-regulating cholesterol esterification, acyl- CoA:cholesterol acyltransferase (ACAT), is activated</a:t>
            </a:r>
            <a:r>
              <a:rPr lang="en-US" sz="4400" dirty="0">
                <a:sym typeface="Wingdings" pitchFamily="2" charset="2"/>
              </a:rPr>
              <a:t> </a:t>
            </a:r>
            <a:r>
              <a:rPr lang="en-US" sz="4400" dirty="0"/>
              <a:t>promoting cholesterol ester storage </a:t>
            </a:r>
          </a:p>
          <a:p>
            <a:r>
              <a:rPr lang="en-US" sz="4400" dirty="0"/>
              <a:t>LDL receptors synthesis is suppressed </a:t>
            </a:r>
          </a:p>
          <a:p>
            <a:endParaRPr lang="en-US" dirty="0"/>
          </a:p>
        </p:txBody>
      </p:sp>
    </p:spTree>
    <p:extLst>
      <p:ext uri="{BB962C8B-B14F-4D97-AF65-F5344CB8AC3E}">
        <p14:creationId xmlns:p14="http://schemas.microsoft.com/office/powerpoint/2010/main" val="267568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C6B5-DBCD-474F-B8EB-88EC40574C64}"/>
              </a:ext>
            </a:extLst>
          </p:cNvPr>
          <p:cNvSpPr>
            <a:spLocks noGrp="1"/>
          </p:cNvSpPr>
          <p:nvPr>
            <p:ph type="title"/>
          </p:nvPr>
        </p:nvSpPr>
        <p:spPr>
          <a:xfrm>
            <a:off x="172995" y="83107"/>
            <a:ext cx="10515600" cy="1325563"/>
          </a:xfrm>
        </p:spPr>
        <p:txBody>
          <a:bodyPr/>
          <a:lstStyle/>
          <a:p>
            <a:r>
              <a:rPr lang="en-US" b="1" dirty="0">
                <a:solidFill>
                  <a:srgbClr val="C00000"/>
                </a:solidFill>
                <a:latin typeface="American Typewriter" panose="02090604020004020304" pitchFamily="18" charset="77"/>
              </a:rPr>
              <a:t>Reverse Cholesterol Transport </a:t>
            </a:r>
            <a:br>
              <a:rPr lang="en-US" dirty="0"/>
            </a:br>
            <a:endParaRPr lang="en-US" dirty="0"/>
          </a:p>
        </p:txBody>
      </p:sp>
      <p:sp>
        <p:nvSpPr>
          <p:cNvPr id="3" name="Content Placeholder 2">
            <a:extLst>
              <a:ext uri="{FF2B5EF4-FFF2-40B4-BE49-F238E27FC236}">
                <a16:creationId xmlns:a16="http://schemas.microsoft.com/office/drawing/2014/main" id="{8916558D-21E3-354C-96F7-7F704FB799CC}"/>
              </a:ext>
            </a:extLst>
          </p:cNvPr>
          <p:cNvSpPr>
            <a:spLocks noGrp="1"/>
          </p:cNvSpPr>
          <p:nvPr>
            <p:ph idx="1"/>
          </p:nvPr>
        </p:nvSpPr>
        <p:spPr>
          <a:xfrm>
            <a:off x="172995" y="1408670"/>
            <a:ext cx="11180805" cy="4768293"/>
          </a:xfrm>
        </p:spPr>
        <p:txBody>
          <a:bodyPr/>
          <a:lstStyle/>
          <a:p>
            <a:r>
              <a:rPr lang="en-US" dirty="0"/>
              <a:t>Circulating HDL pick up excess cholesterol from peripheral tissues and deliver it to the liver for excretion from the body via bile, as either free cholesterol or bile acids </a:t>
            </a:r>
          </a:p>
          <a:p>
            <a:r>
              <a:rPr lang="en-US" dirty="0"/>
              <a:t>Mammals lack the oxidative enzymes necessary to degrade cholesterol</a:t>
            </a:r>
          </a:p>
          <a:p>
            <a:r>
              <a:rPr lang="en-US" dirty="0"/>
              <a:t>Transport of cholesterol from peripheral cells to the liver for excretion </a:t>
            </a:r>
            <a:r>
              <a:rPr lang="en-US" dirty="0">
                <a:sym typeface="Wingdings" pitchFamily="2" charset="2"/>
              </a:rPr>
              <a:t></a:t>
            </a:r>
            <a:r>
              <a:rPr lang="en-US" dirty="0"/>
              <a:t>important pathway for maintaining cholesterol homeostasis</a:t>
            </a:r>
          </a:p>
          <a:p>
            <a:r>
              <a:rPr lang="en-US" dirty="0"/>
              <a:t>Binding of HDL to the surface of hepatocytes </a:t>
            </a:r>
          </a:p>
          <a:p>
            <a:pPr lvl="1"/>
            <a:r>
              <a:rPr lang="en-US" dirty="0"/>
              <a:t>cholesterol esters deposited in the liver cells</a:t>
            </a:r>
          </a:p>
          <a:p>
            <a:pPr lvl="1"/>
            <a:r>
              <a:rPr lang="en-US" dirty="0"/>
              <a:t>cholesterol can be secreted directly into bile or converted to bile salts and secreted (excretion of cholesterol)</a:t>
            </a:r>
          </a:p>
          <a:p>
            <a:pPr lvl="1"/>
            <a:r>
              <a:rPr lang="en-US" dirty="0"/>
              <a:t>high proportion of large HDL are thought to be an indicator of lower ASCVD risk </a:t>
            </a:r>
          </a:p>
          <a:p>
            <a:pPr lvl="1"/>
            <a:endParaRPr lang="en-US" dirty="0"/>
          </a:p>
          <a:p>
            <a:pPr lvl="1"/>
            <a:endParaRPr lang="en-US" dirty="0"/>
          </a:p>
          <a:p>
            <a:endParaRPr lang="en-US" dirty="0"/>
          </a:p>
        </p:txBody>
      </p:sp>
    </p:spTree>
    <p:extLst>
      <p:ext uri="{BB962C8B-B14F-4D97-AF65-F5344CB8AC3E}">
        <p14:creationId xmlns:p14="http://schemas.microsoft.com/office/powerpoint/2010/main" val="3230885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012B-290A-9C43-BF48-2F27E61A5C7F}"/>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INTEGRATED METABOLISM IN TISSUES </a:t>
            </a:r>
            <a:br>
              <a:rPr lang="en-US" b="1" dirty="0">
                <a:solidFill>
                  <a:srgbClr val="C00000"/>
                </a:solidFill>
                <a:latin typeface="American Typewriter" panose="02090604020004020304" pitchFamily="18" charset="77"/>
              </a:rPr>
            </a:br>
            <a:endParaRPr lang="en-US" b="1" dirty="0">
              <a:solidFill>
                <a:srgbClr val="C00000"/>
              </a:solidFill>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C70C8911-60E4-7545-91EA-21FFBE5792AC}"/>
              </a:ext>
            </a:extLst>
          </p:cNvPr>
          <p:cNvSpPr>
            <a:spLocks noGrp="1"/>
          </p:cNvSpPr>
          <p:nvPr>
            <p:ph idx="1"/>
          </p:nvPr>
        </p:nvSpPr>
        <p:spPr>
          <a:xfrm>
            <a:off x="172995" y="1272746"/>
            <a:ext cx="12019005" cy="6042454"/>
          </a:xfrm>
        </p:spPr>
        <p:txBody>
          <a:bodyPr>
            <a:normAutofit fontScale="55000" lnSpcReduction="20000"/>
          </a:bodyPr>
          <a:lstStyle/>
          <a:p>
            <a:pPr lvl="1"/>
            <a:r>
              <a:rPr lang="en-US" sz="5100" dirty="0"/>
              <a:t>In times of energy need ( exercise, low-calorie diets, sleeping )the stored triacylglycerols hydrolyzed </a:t>
            </a:r>
            <a:r>
              <a:rPr lang="en-US" sz="5100" dirty="0">
                <a:sym typeface="Wingdings" pitchFamily="2" charset="2"/>
              </a:rPr>
              <a:t></a:t>
            </a:r>
            <a:r>
              <a:rPr lang="en-US" sz="5100" dirty="0"/>
              <a:t>released into the circulation as free fatty acid</a:t>
            </a:r>
          </a:p>
          <a:p>
            <a:pPr lvl="1"/>
            <a:endParaRPr lang="en-US" sz="5100" dirty="0"/>
          </a:p>
          <a:p>
            <a:pPr lvl="1"/>
            <a:r>
              <a:rPr lang="en-US" sz="5100" b="1" dirty="0">
                <a:solidFill>
                  <a:srgbClr val="C00000"/>
                </a:solidFill>
              </a:rPr>
              <a:t>Triacylglycerols stored in adipose tissue </a:t>
            </a:r>
            <a:r>
              <a:rPr lang="en-US" sz="5100" dirty="0"/>
              <a:t>are mobilized by a hormone-sensitive triacylglycerol lipase. The released fatty acids bind to serum albumin and are carried in the blood to the heart, skeletal muscle, and other tissues that use fatty acids for fuel. </a:t>
            </a:r>
          </a:p>
          <a:p>
            <a:pPr lvl="1"/>
            <a:r>
              <a:rPr lang="en-US" sz="5100" dirty="0"/>
              <a:t>Only adipocytes have the ability to release free fatty acids into the blood- stream</a:t>
            </a:r>
          </a:p>
          <a:p>
            <a:pPr lvl="1"/>
            <a:r>
              <a:rPr lang="en-US" sz="5100" dirty="0"/>
              <a:t>FFA oxidized via the TCA cycle for ATP production. </a:t>
            </a:r>
          </a:p>
          <a:p>
            <a:pPr lvl="1"/>
            <a:r>
              <a:rPr lang="en-US" sz="5100" dirty="0"/>
              <a:t>Adipose tissue is constantly taking up and releasing fatty acids throughout the day</a:t>
            </a:r>
          </a:p>
          <a:p>
            <a:pPr lvl="1"/>
            <a:r>
              <a:rPr lang="en-US" sz="5100" dirty="0"/>
              <a:t>In high energy intake: excess nutrients such as monosaccharides and amino acids can be converted to fatty acids for storage in adipose tissue </a:t>
            </a:r>
          </a:p>
          <a:p>
            <a:pPr lvl="1"/>
            <a:r>
              <a:rPr lang="en-US" sz="5100" dirty="0"/>
              <a:t>In low energy intake: fatty acids to be converted to ketone bodies ( Impt for brain and red blood cells</a:t>
            </a:r>
          </a:p>
          <a:p>
            <a:pPr lvl="1"/>
            <a:endParaRPr lang="en-US" dirty="0"/>
          </a:p>
          <a:p>
            <a:pPr lvl="1"/>
            <a:endParaRPr lang="en-US" dirty="0"/>
          </a:p>
          <a:p>
            <a:pPr marL="457200" lvl="1" indent="0">
              <a:buNone/>
            </a:pPr>
            <a:r>
              <a:rPr lang="en-US" dirty="0"/>
              <a:t> </a:t>
            </a:r>
          </a:p>
          <a:p>
            <a:endParaRPr lang="en-US" dirty="0"/>
          </a:p>
        </p:txBody>
      </p:sp>
    </p:spTree>
    <p:extLst>
      <p:ext uri="{BB962C8B-B14F-4D97-AF65-F5344CB8AC3E}">
        <p14:creationId xmlns:p14="http://schemas.microsoft.com/office/powerpoint/2010/main" val="2910914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35F7-C9BA-1E4B-A388-A056635987BC}"/>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Catabolism of Triacylglycerols and Fatty Acids </a:t>
            </a:r>
            <a:br>
              <a:rPr lang="en-US" dirty="0"/>
            </a:br>
            <a:endParaRPr lang="en-US" dirty="0"/>
          </a:p>
        </p:txBody>
      </p:sp>
      <p:sp>
        <p:nvSpPr>
          <p:cNvPr id="3" name="Content Placeholder 2">
            <a:extLst>
              <a:ext uri="{FF2B5EF4-FFF2-40B4-BE49-F238E27FC236}">
                <a16:creationId xmlns:a16="http://schemas.microsoft.com/office/drawing/2014/main" id="{3FAF5F74-B986-EB43-AF8C-EBA89ECFD61B}"/>
              </a:ext>
            </a:extLst>
          </p:cNvPr>
          <p:cNvSpPr>
            <a:spLocks noGrp="1"/>
          </p:cNvSpPr>
          <p:nvPr>
            <p:ph idx="1"/>
          </p:nvPr>
        </p:nvSpPr>
        <p:spPr>
          <a:xfrm>
            <a:off x="838200" y="1285104"/>
            <a:ext cx="10515600" cy="5572896"/>
          </a:xfrm>
        </p:spPr>
        <p:txBody>
          <a:bodyPr>
            <a:normAutofit/>
          </a:bodyPr>
          <a:lstStyle/>
          <a:p>
            <a:r>
              <a:rPr lang="en-US" b="1" u="sng" dirty="0">
                <a:solidFill>
                  <a:srgbClr val="C00000"/>
                </a:solidFill>
              </a:rPr>
              <a:t>Activators of lipolysis: </a:t>
            </a:r>
          </a:p>
          <a:p>
            <a:r>
              <a:rPr lang="en-US" dirty="0"/>
              <a:t>Epinephrine, natriuretic peptides (circulating hormones of cardiac origin), thyroid-stimulating hormone, growth hormone, glucocorticoids </a:t>
            </a:r>
          </a:p>
          <a:p>
            <a:r>
              <a:rPr lang="en-US" dirty="0"/>
              <a:t>Glycerol : used for energy by the liver and other tissues that have the enzyme glycerokinase, which converts glycerol to glycerol phosphate. </a:t>
            </a:r>
          </a:p>
          <a:p>
            <a:r>
              <a:rPr lang="en-US" dirty="0"/>
              <a:t>Glycerol phosphate can enter the glycolytic pathway at the level of dihydroxyacetone phosphate</a:t>
            </a:r>
            <a:r>
              <a:rPr lang="en-US" dirty="0">
                <a:sym typeface="Wingdings" pitchFamily="2" charset="2"/>
              </a:rPr>
              <a:t> </a:t>
            </a:r>
            <a:r>
              <a:rPr lang="en-US" dirty="0"/>
              <a:t> </a:t>
            </a:r>
            <a:r>
              <a:rPr lang="en-US" b="1" i="1" dirty="0">
                <a:solidFill>
                  <a:srgbClr val="C00000"/>
                </a:solidFill>
              </a:rPr>
              <a:t>energy oxidation or gluconeogenesis</a:t>
            </a:r>
          </a:p>
          <a:p>
            <a:endParaRPr lang="en-US" dirty="0"/>
          </a:p>
          <a:p>
            <a:endParaRPr lang="en-US" dirty="0"/>
          </a:p>
          <a:p>
            <a:endParaRPr lang="en-US" dirty="0"/>
          </a:p>
        </p:txBody>
      </p:sp>
    </p:spTree>
    <p:extLst>
      <p:ext uri="{BB962C8B-B14F-4D97-AF65-F5344CB8AC3E}">
        <p14:creationId xmlns:p14="http://schemas.microsoft.com/office/powerpoint/2010/main" val="1236255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8CCC6-DE90-4F4B-AAAF-9C94E56B63A2}"/>
              </a:ext>
            </a:extLst>
          </p:cNvPr>
          <p:cNvSpPr>
            <a:spLocks noGrp="1"/>
          </p:cNvSpPr>
          <p:nvPr>
            <p:ph idx="1"/>
          </p:nvPr>
        </p:nvSpPr>
        <p:spPr>
          <a:xfrm>
            <a:off x="251013" y="537882"/>
            <a:ext cx="11940988" cy="6562165"/>
          </a:xfrm>
        </p:spPr>
        <p:txBody>
          <a:bodyPr/>
          <a:lstStyle/>
          <a:p>
            <a:pPr marL="0" indent="0">
              <a:buNone/>
            </a:pPr>
            <a:r>
              <a:rPr lang="en-US" sz="3600" b="1" dirty="0">
                <a:solidFill>
                  <a:srgbClr val="C00000"/>
                </a:solidFill>
                <a:latin typeface="American Typewriter" panose="02090604020004020304" pitchFamily="18" charset="77"/>
              </a:rPr>
              <a:t>Mitochondrial oxidation of fatty acids takes place in 3 stages </a:t>
            </a:r>
          </a:p>
          <a:p>
            <a:pPr marL="457200" lvl="1" indent="0">
              <a:buNone/>
            </a:pPr>
            <a:r>
              <a:rPr lang="en-US" sz="3200" b="1" u="sng" dirty="0">
                <a:solidFill>
                  <a:srgbClr val="C00000"/>
                </a:solidFill>
              </a:rPr>
              <a:t>Stage 1 </a:t>
            </a:r>
            <a:r>
              <a:rPr lang="en-US" sz="3200" dirty="0"/>
              <a:t>: Fatty acids undergo oxidative removal of successive two-carbon units in the form of acetyl-CoA, starting from the carboxyl end of the fatty acyl chain. </a:t>
            </a:r>
          </a:p>
          <a:p>
            <a:pPr marL="457200" lvl="1" indent="0">
              <a:buNone/>
            </a:pPr>
            <a:r>
              <a:rPr lang="en-US" sz="3200" b="1" u="sng" dirty="0">
                <a:solidFill>
                  <a:srgbClr val="C00000"/>
                </a:solidFill>
              </a:rPr>
              <a:t>Stage 2 : </a:t>
            </a:r>
            <a:r>
              <a:rPr lang="en-US" sz="3200" dirty="0"/>
              <a:t>Fatty acid oxidation, the acetyl groups of acetyl-CoA are oxidized to CO2 in the citric acid cycle, which also takes place in the mitochondrial matrix</a:t>
            </a:r>
          </a:p>
          <a:p>
            <a:pPr marL="457200" lvl="1" indent="0">
              <a:buNone/>
            </a:pPr>
            <a:r>
              <a:rPr lang="en-US" sz="3200" b="1" u="sng" dirty="0">
                <a:solidFill>
                  <a:srgbClr val="C00000"/>
                </a:solidFill>
              </a:rPr>
              <a:t>Stage 3 </a:t>
            </a:r>
            <a:r>
              <a:rPr lang="en-US" sz="3200" dirty="0"/>
              <a:t> electrons move to the mitochondrial respiratory chain, through which the electrons pass to oxygen and phosphorylation of ADP to ATP </a:t>
            </a:r>
            <a:endParaRPr lang="en-US" dirty="0"/>
          </a:p>
          <a:p>
            <a:pPr marL="0" indent="0">
              <a:buNone/>
            </a:pPr>
            <a:endParaRPr lang="en-US" dirty="0"/>
          </a:p>
        </p:txBody>
      </p:sp>
    </p:spTree>
    <p:extLst>
      <p:ext uri="{BB962C8B-B14F-4D97-AF65-F5344CB8AC3E}">
        <p14:creationId xmlns:p14="http://schemas.microsoft.com/office/powerpoint/2010/main" val="4119165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0DBA3E-B429-1743-B560-3E6C44CF32F9}"/>
              </a:ext>
            </a:extLst>
          </p:cNvPr>
          <p:cNvPicPr>
            <a:picLocks noGrp="1" noChangeAspect="1"/>
          </p:cNvPicPr>
          <p:nvPr>
            <p:ph idx="1"/>
          </p:nvPr>
        </p:nvPicPr>
        <p:blipFill>
          <a:blip r:embed="rId2"/>
          <a:stretch>
            <a:fillRect/>
          </a:stretch>
        </p:blipFill>
        <p:spPr>
          <a:xfrm>
            <a:off x="896471" y="573740"/>
            <a:ext cx="9126070" cy="6714565"/>
          </a:xfrm>
        </p:spPr>
      </p:pic>
    </p:spTree>
    <p:extLst>
      <p:ext uri="{BB962C8B-B14F-4D97-AF65-F5344CB8AC3E}">
        <p14:creationId xmlns:p14="http://schemas.microsoft.com/office/powerpoint/2010/main" val="578145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81787-A83D-E345-9000-25228C9337A3}"/>
              </a:ext>
            </a:extLst>
          </p:cNvPr>
          <p:cNvSpPr>
            <a:spLocks noGrp="1"/>
          </p:cNvSpPr>
          <p:nvPr>
            <p:ph idx="1"/>
          </p:nvPr>
        </p:nvSpPr>
        <p:spPr>
          <a:xfrm>
            <a:off x="838200" y="519953"/>
            <a:ext cx="10515600" cy="5657010"/>
          </a:xfrm>
        </p:spPr>
        <p:txBody>
          <a:bodyPr/>
          <a:lstStyle/>
          <a:p>
            <a:r>
              <a:rPr lang="en-US" sz="4000" dirty="0"/>
              <a:t>The enzymes of fatty acid oxidation in animal cells are located in the mitochondrial matrix  BUT fatty acids of 14 or more carbons (which constitute the majority of the FFA obtained in the diet or released from adipose tissue ) CANNOT pass directly through the mitochondrial membranes—they must first undergo the three enzymatic reactions of the </a:t>
            </a:r>
            <a:r>
              <a:rPr lang="en-US" sz="4000" b="1" dirty="0"/>
              <a:t>carnitine shuttle. </a:t>
            </a:r>
            <a:endParaRPr lang="en-US" sz="4000" dirty="0"/>
          </a:p>
          <a:p>
            <a:endParaRPr lang="en-US" dirty="0"/>
          </a:p>
          <a:p>
            <a:endParaRPr lang="en-US" dirty="0"/>
          </a:p>
        </p:txBody>
      </p:sp>
    </p:spTree>
    <p:extLst>
      <p:ext uri="{BB962C8B-B14F-4D97-AF65-F5344CB8AC3E}">
        <p14:creationId xmlns:p14="http://schemas.microsoft.com/office/powerpoint/2010/main" val="161158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h20f20">
            <a:extLst>
              <a:ext uri="{FF2B5EF4-FFF2-40B4-BE49-F238E27FC236}">
                <a16:creationId xmlns:a16="http://schemas.microsoft.com/office/drawing/2014/main" id="{80934544-7448-8D46-964B-9585EAEBE2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112" y="731520"/>
            <a:ext cx="11203118" cy="287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a:extLst>
              <a:ext uri="{FF2B5EF4-FFF2-40B4-BE49-F238E27FC236}">
                <a16:creationId xmlns:a16="http://schemas.microsoft.com/office/drawing/2014/main" id="{D72F7F74-E5B4-0244-BEB8-2340EE4AF82B}"/>
              </a:ext>
            </a:extLst>
          </p:cNvPr>
          <p:cNvSpPr>
            <a:spLocks noChangeArrowheads="1"/>
          </p:cNvSpPr>
          <p:nvPr/>
        </p:nvSpPr>
        <p:spPr bwMode="auto">
          <a:xfrm>
            <a:off x="670112" y="4488243"/>
            <a:ext cx="874268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b="1" dirty="0">
                <a:latin typeface="+mn-lt"/>
              </a:rPr>
              <a:t>The Rate of the Pentose Phosphate Pathway Is Controlled by the Level of NADP+ </a:t>
            </a:r>
            <a:r>
              <a:rPr lang="en-US" sz="2800" dirty="0">
                <a:latin typeface="+mn-lt"/>
              </a:rPr>
              <a:t>It is strongly inhibited by NADPH and fatty acid CoAs.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4208440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0B1766-96A0-554A-9A4A-86BE2444ED5D}"/>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ACTIVATION STEP</a:t>
            </a:r>
          </a:p>
        </p:txBody>
      </p:sp>
      <p:sp>
        <p:nvSpPr>
          <p:cNvPr id="3" name="Content Placeholder 2">
            <a:extLst>
              <a:ext uri="{FF2B5EF4-FFF2-40B4-BE49-F238E27FC236}">
                <a16:creationId xmlns:a16="http://schemas.microsoft.com/office/drawing/2014/main" id="{C25BCF6D-8D4D-0A4D-B438-88BEE868E50E}"/>
              </a:ext>
            </a:extLst>
          </p:cNvPr>
          <p:cNvSpPr>
            <a:spLocks noGrp="1"/>
          </p:cNvSpPr>
          <p:nvPr>
            <p:ph idx="1"/>
          </p:nvPr>
        </p:nvSpPr>
        <p:spPr/>
        <p:txBody>
          <a:bodyPr/>
          <a:lstStyle/>
          <a:p>
            <a:r>
              <a:rPr lang="en-US" dirty="0"/>
              <a:t>When the fatty acid enters the cell, it is first activated by coenzyme A to acyl-CoA. </a:t>
            </a:r>
          </a:p>
          <a:p>
            <a:r>
              <a:rPr lang="en-US" dirty="0"/>
              <a:t>The reaction consumes two high-energy phosphate bonds to yield AMP. </a:t>
            </a:r>
          </a:p>
          <a:p>
            <a:endParaRPr lang="en-US" dirty="0"/>
          </a:p>
        </p:txBody>
      </p:sp>
      <p:pic>
        <p:nvPicPr>
          <p:cNvPr id="1025" name="Picture 1" descr="page79image611674080">
            <a:extLst>
              <a:ext uri="{FF2B5EF4-FFF2-40B4-BE49-F238E27FC236}">
                <a16:creationId xmlns:a16="http://schemas.microsoft.com/office/drawing/2014/main" id="{A53050B9-BF61-8A40-9B48-6365C5738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445" y="3625618"/>
            <a:ext cx="8859795" cy="309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6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B4058-464D-5F4F-AD74-D75C058B8C7F}"/>
              </a:ext>
            </a:extLst>
          </p:cNvPr>
          <p:cNvSpPr>
            <a:spLocks noGrp="1"/>
          </p:cNvSpPr>
          <p:nvPr>
            <p:ph idx="1"/>
          </p:nvPr>
        </p:nvSpPr>
        <p:spPr>
          <a:xfrm>
            <a:off x="623047" y="176119"/>
            <a:ext cx="10744200" cy="1670610"/>
          </a:xfrm>
        </p:spPr>
        <p:txBody>
          <a:bodyPr/>
          <a:lstStyle/>
          <a:p>
            <a:r>
              <a:rPr lang="en-US" dirty="0"/>
              <a:t>Fatty acyl–CoA esters formed at the cytosolic side of the outer mitochondrial membrane can be trans- ported into the mitochondrion and oxidized to produce ATP, or they can be used in the cytosol to synthesize membrane lipids. </a:t>
            </a:r>
          </a:p>
          <a:p>
            <a:endParaRPr lang="en-US" dirty="0"/>
          </a:p>
        </p:txBody>
      </p:sp>
      <p:pic>
        <p:nvPicPr>
          <p:cNvPr id="5" name="Picture 4">
            <a:extLst>
              <a:ext uri="{FF2B5EF4-FFF2-40B4-BE49-F238E27FC236}">
                <a16:creationId xmlns:a16="http://schemas.microsoft.com/office/drawing/2014/main" id="{49CC1453-48CB-574F-8538-0AAE364325B2}"/>
              </a:ext>
            </a:extLst>
          </p:cNvPr>
          <p:cNvPicPr>
            <a:picLocks noChangeAspect="1"/>
          </p:cNvPicPr>
          <p:nvPr/>
        </p:nvPicPr>
        <p:blipFill>
          <a:blip r:embed="rId2"/>
          <a:stretch>
            <a:fillRect/>
          </a:stretch>
        </p:blipFill>
        <p:spPr>
          <a:xfrm>
            <a:off x="623047" y="1846728"/>
            <a:ext cx="10922000" cy="4482353"/>
          </a:xfrm>
          <a:prstGeom prst="rect">
            <a:avLst/>
          </a:prstGeom>
        </p:spPr>
      </p:pic>
    </p:spTree>
    <p:extLst>
      <p:ext uri="{BB962C8B-B14F-4D97-AF65-F5344CB8AC3E}">
        <p14:creationId xmlns:p14="http://schemas.microsoft.com/office/powerpoint/2010/main" val="444761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D385-3839-2140-ACD1-85DF7F5CB760}"/>
              </a:ext>
            </a:extLst>
          </p:cNvPr>
          <p:cNvSpPr>
            <a:spLocks noGrp="1"/>
          </p:cNvSpPr>
          <p:nvPr>
            <p:ph type="title"/>
          </p:nvPr>
        </p:nvSpPr>
        <p:spPr>
          <a:xfrm>
            <a:off x="368643" y="155060"/>
            <a:ext cx="10515600" cy="1325563"/>
          </a:xfrm>
        </p:spPr>
        <p:txBody>
          <a:bodyPr/>
          <a:lstStyle/>
          <a:p>
            <a:r>
              <a:rPr lang="el-GR" b="1" dirty="0">
                <a:solidFill>
                  <a:srgbClr val="C00000"/>
                </a:solidFill>
              </a:rPr>
              <a:t>β-</a:t>
            </a:r>
            <a:r>
              <a:rPr lang="en-US" b="1" dirty="0">
                <a:solidFill>
                  <a:srgbClr val="C00000"/>
                </a:solidFill>
                <a:latin typeface="American Typewriter" panose="02090604020004020304" pitchFamily="18" charset="77"/>
              </a:rPr>
              <a:t>Oxidation of Fatty Acids </a:t>
            </a:r>
            <a:br>
              <a:rPr lang="en-US" dirty="0"/>
            </a:br>
            <a:endParaRPr lang="en-US" dirty="0"/>
          </a:p>
        </p:txBody>
      </p:sp>
      <p:sp>
        <p:nvSpPr>
          <p:cNvPr id="3" name="Content Placeholder 2">
            <a:extLst>
              <a:ext uri="{FF2B5EF4-FFF2-40B4-BE49-F238E27FC236}">
                <a16:creationId xmlns:a16="http://schemas.microsoft.com/office/drawing/2014/main" id="{852A9CA5-0CC2-D548-AB23-9AE3E51CC5A9}"/>
              </a:ext>
            </a:extLst>
          </p:cNvPr>
          <p:cNvSpPr>
            <a:spLocks noGrp="1"/>
          </p:cNvSpPr>
          <p:nvPr>
            <p:ph idx="1"/>
          </p:nvPr>
        </p:nvSpPr>
        <p:spPr>
          <a:xfrm>
            <a:off x="368643" y="1480623"/>
            <a:ext cx="4067433" cy="3722559"/>
          </a:xfrm>
        </p:spPr>
        <p:txBody>
          <a:bodyPr>
            <a:normAutofit fontScale="92500" lnSpcReduction="10000"/>
          </a:bodyPr>
          <a:lstStyle/>
          <a:p>
            <a:r>
              <a:rPr lang="en-US" dirty="0"/>
              <a:t>Short-chain fatty acids can pass directly into the mitochondrial matrix</a:t>
            </a:r>
          </a:p>
          <a:p>
            <a:r>
              <a:rPr lang="en-US" dirty="0"/>
              <a:t>Long-chain fatty acids and their CoA derivatives are incapable of crossing the inner mitochondrial membrane</a:t>
            </a:r>
            <a:r>
              <a:rPr lang="en-US" dirty="0">
                <a:sym typeface="Wingdings" pitchFamily="2" charset="2"/>
              </a:rPr>
              <a:t> require carnitine </a:t>
            </a:r>
            <a:r>
              <a:rPr lang="en-US" dirty="0"/>
              <a:t>membrane transport system </a:t>
            </a:r>
          </a:p>
          <a:p>
            <a:endParaRPr lang="en-US" dirty="0"/>
          </a:p>
          <a:p>
            <a:endParaRPr lang="en-US" dirty="0"/>
          </a:p>
        </p:txBody>
      </p:sp>
      <p:pic>
        <p:nvPicPr>
          <p:cNvPr id="5" name="Picture 4">
            <a:extLst>
              <a:ext uri="{FF2B5EF4-FFF2-40B4-BE49-F238E27FC236}">
                <a16:creationId xmlns:a16="http://schemas.microsoft.com/office/drawing/2014/main" id="{7ABE2252-CCE5-E143-B2EF-1A0100BB63F6}"/>
              </a:ext>
            </a:extLst>
          </p:cNvPr>
          <p:cNvPicPr>
            <a:picLocks noChangeAspect="1"/>
          </p:cNvPicPr>
          <p:nvPr/>
        </p:nvPicPr>
        <p:blipFill>
          <a:blip r:embed="rId3"/>
          <a:stretch>
            <a:fillRect/>
          </a:stretch>
        </p:blipFill>
        <p:spPr>
          <a:xfrm>
            <a:off x="4657754" y="1121677"/>
            <a:ext cx="7058682" cy="4312507"/>
          </a:xfrm>
          <a:prstGeom prst="rect">
            <a:avLst/>
          </a:prstGeom>
        </p:spPr>
      </p:pic>
    </p:spTree>
    <p:extLst>
      <p:ext uri="{BB962C8B-B14F-4D97-AF65-F5344CB8AC3E}">
        <p14:creationId xmlns:p14="http://schemas.microsoft.com/office/powerpoint/2010/main" val="3934649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4571B-B5DD-2747-8BAF-32D173DDD4B9}"/>
              </a:ext>
            </a:extLst>
          </p:cNvPr>
          <p:cNvSpPr>
            <a:spLocks noGrp="1"/>
          </p:cNvSpPr>
          <p:nvPr>
            <p:ph idx="1"/>
          </p:nvPr>
        </p:nvSpPr>
        <p:spPr>
          <a:xfrm>
            <a:off x="294503" y="787658"/>
            <a:ext cx="10515600" cy="4351338"/>
          </a:xfrm>
        </p:spPr>
        <p:txBody>
          <a:bodyPr/>
          <a:lstStyle/>
          <a:p>
            <a:r>
              <a:rPr lang="en-US" dirty="0"/>
              <a:t>The oxidation of activated fatty acids occurs primarily in mitochondria through a degradative pathway called beta-oxidation. </a:t>
            </a:r>
          </a:p>
          <a:p>
            <a:r>
              <a:rPr lang="en-US" dirty="0"/>
              <a:t>Enzymatic reactions cleaves two carbons at a time—in the form of acetyl-CoA—with each passage through the pathway. Cleavage of each acetyl-CoA occurs at the carboxyl end of the fatty acid. </a:t>
            </a:r>
          </a:p>
          <a:p>
            <a:endParaRPr lang="en-US" dirty="0"/>
          </a:p>
        </p:txBody>
      </p:sp>
    </p:spTree>
    <p:extLst>
      <p:ext uri="{BB962C8B-B14F-4D97-AF65-F5344CB8AC3E}">
        <p14:creationId xmlns:p14="http://schemas.microsoft.com/office/powerpoint/2010/main" val="38965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4410AC-C28A-E54B-B307-1405FDC379F6}"/>
              </a:ext>
            </a:extLst>
          </p:cNvPr>
          <p:cNvPicPr>
            <a:picLocks noGrp="1" noChangeAspect="1"/>
          </p:cNvPicPr>
          <p:nvPr>
            <p:ph idx="1"/>
          </p:nvPr>
        </p:nvPicPr>
        <p:blipFill>
          <a:blip r:embed="rId2"/>
          <a:stretch>
            <a:fillRect/>
          </a:stretch>
        </p:blipFill>
        <p:spPr>
          <a:xfrm>
            <a:off x="111211" y="120400"/>
            <a:ext cx="9131643" cy="6470767"/>
          </a:xfrm>
        </p:spPr>
      </p:pic>
      <p:sp>
        <p:nvSpPr>
          <p:cNvPr id="6" name="TextBox 5">
            <a:extLst>
              <a:ext uri="{FF2B5EF4-FFF2-40B4-BE49-F238E27FC236}">
                <a16:creationId xmlns:a16="http://schemas.microsoft.com/office/drawing/2014/main" id="{86396988-0317-A342-BBB4-918835EF8CA1}"/>
              </a:ext>
            </a:extLst>
          </p:cNvPr>
          <p:cNvSpPr txBox="1"/>
          <p:nvPr/>
        </p:nvSpPr>
        <p:spPr>
          <a:xfrm>
            <a:off x="5659394" y="120400"/>
            <a:ext cx="2421925" cy="1600438"/>
          </a:xfrm>
          <a:prstGeom prst="rect">
            <a:avLst/>
          </a:prstGeom>
          <a:noFill/>
        </p:spPr>
        <p:txBody>
          <a:bodyPr wrap="square" rtlCol="0">
            <a:spAutoFit/>
          </a:bodyPr>
          <a:lstStyle/>
          <a:p>
            <a:r>
              <a:rPr lang="en-US" sz="1600" b="1" dirty="0">
                <a:solidFill>
                  <a:srgbClr val="C00000"/>
                </a:solidFill>
              </a:rPr>
              <a:t>Acyl-CoA dehydrogenase </a:t>
            </a:r>
          </a:p>
          <a:p>
            <a:r>
              <a:rPr lang="en-US" sz="1600" b="1" dirty="0">
                <a:solidFill>
                  <a:srgbClr val="C00000"/>
                </a:solidFill>
              </a:rPr>
              <a:t>introduces a double bond between C2 and C3 (the a- and b-carbons, respectively). </a:t>
            </a:r>
          </a:p>
          <a:p>
            <a:endParaRPr lang="en-US" dirty="0"/>
          </a:p>
        </p:txBody>
      </p:sp>
    </p:spTree>
    <p:extLst>
      <p:ext uri="{BB962C8B-B14F-4D97-AF65-F5344CB8AC3E}">
        <p14:creationId xmlns:p14="http://schemas.microsoft.com/office/powerpoint/2010/main" val="1109761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787C-67E8-6D4F-87E5-FC63F41CB64E}"/>
              </a:ext>
            </a:extLst>
          </p:cNvPr>
          <p:cNvSpPr>
            <a:spLocks noGrp="1"/>
          </p:cNvSpPr>
          <p:nvPr>
            <p:ph type="title"/>
          </p:nvPr>
        </p:nvSpPr>
        <p:spPr>
          <a:xfrm>
            <a:off x="18534" y="-370703"/>
            <a:ext cx="10515600" cy="1325563"/>
          </a:xfrm>
        </p:spPr>
        <p:txBody>
          <a:bodyPr>
            <a:normAutofit/>
          </a:bodyPr>
          <a:lstStyle/>
          <a:p>
            <a:r>
              <a:rPr lang="en-US" sz="3600" b="1" dirty="0">
                <a:solidFill>
                  <a:srgbClr val="C00000"/>
                </a:solidFill>
                <a:latin typeface="American Typewriter" panose="02090604020004020304" pitchFamily="18" charset="77"/>
              </a:rPr>
              <a:t>PUFA</a:t>
            </a:r>
          </a:p>
        </p:txBody>
      </p:sp>
      <p:pic>
        <p:nvPicPr>
          <p:cNvPr id="5" name="Content Placeholder 4">
            <a:extLst>
              <a:ext uri="{FF2B5EF4-FFF2-40B4-BE49-F238E27FC236}">
                <a16:creationId xmlns:a16="http://schemas.microsoft.com/office/drawing/2014/main" id="{DA527C87-7073-4B4E-A720-A11A8FA7CFAC}"/>
              </a:ext>
            </a:extLst>
          </p:cNvPr>
          <p:cNvPicPr>
            <a:picLocks noGrp="1" noChangeAspect="1"/>
          </p:cNvPicPr>
          <p:nvPr>
            <p:ph idx="1"/>
          </p:nvPr>
        </p:nvPicPr>
        <p:blipFill>
          <a:blip r:embed="rId2"/>
          <a:stretch>
            <a:fillRect/>
          </a:stretch>
        </p:blipFill>
        <p:spPr>
          <a:xfrm>
            <a:off x="-18535" y="556054"/>
            <a:ext cx="10589738" cy="6203092"/>
          </a:xfrm>
        </p:spPr>
      </p:pic>
      <p:sp>
        <p:nvSpPr>
          <p:cNvPr id="6" name="Rectangle 5">
            <a:extLst>
              <a:ext uri="{FF2B5EF4-FFF2-40B4-BE49-F238E27FC236}">
                <a16:creationId xmlns:a16="http://schemas.microsoft.com/office/drawing/2014/main" id="{0CD5F044-49EB-CA47-B8E4-9053172DEA8D}"/>
              </a:ext>
            </a:extLst>
          </p:cNvPr>
          <p:cNvSpPr/>
          <p:nvPr/>
        </p:nvSpPr>
        <p:spPr>
          <a:xfrm>
            <a:off x="6734433" y="2315445"/>
            <a:ext cx="4071550" cy="3139321"/>
          </a:xfrm>
          <a:prstGeom prst="rect">
            <a:avLst/>
          </a:prstGeom>
        </p:spPr>
        <p:txBody>
          <a:bodyPr wrap="square">
            <a:spAutoFit/>
          </a:bodyPr>
          <a:lstStyle/>
          <a:p>
            <a:r>
              <a:rPr lang="en-US" b="1" dirty="0">
                <a:solidFill>
                  <a:srgbClr val="C00000"/>
                </a:solidFill>
                <a:latin typeface="MinionPro"/>
              </a:rPr>
              <a:t>After removal of an acetyl-CoA, the remaining double bond is now between </a:t>
            </a:r>
            <a:r>
              <a:rPr lang="en-US" b="1" dirty="0">
                <a:solidFill>
                  <a:srgbClr val="C00000"/>
                </a:solidFill>
                <a:latin typeface="MathematicalPiLTStd"/>
              </a:rPr>
              <a:t>C3 and C4</a:t>
            </a:r>
          </a:p>
          <a:p>
            <a:r>
              <a:rPr lang="en-US" b="1" dirty="0">
                <a:solidFill>
                  <a:srgbClr val="C00000"/>
                </a:solidFill>
                <a:latin typeface="MinionPro"/>
              </a:rPr>
              <a:t>The action of acyl-CoA dehydrogenase proceeds normally with the creation of a new double bond between </a:t>
            </a:r>
            <a:r>
              <a:rPr lang="en-US" b="1" dirty="0">
                <a:solidFill>
                  <a:srgbClr val="C00000"/>
                </a:solidFill>
                <a:latin typeface="MathematicalPiLTStd"/>
              </a:rPr>
              <a:t>C2</a:t>
            </a:r>
            <a:r>
              <a:rPr lang="en-US" sz="800" b="1" dirty="0">
                <a:solidFill>
                  <a:srgbClr val="C00000"/>
                </a:solidFill>
                <a:latin typeface="MinionPro"/>
              </a:rPr>
              <a:t> </a:t>
            </a:r>
            <a:r>
              <a:rPr lang="en-US" b="1" dirty="0">
                <a:solidFill>
                  <a:srgbClr val="C00000"/>
                </a:solidFill>
                <a:latin typeface="MinionPro"/>
              </a:rPr>
              <a:t>and </a:t>
            </a:r>
            <a:r>
              <a:rPr lang="en-US" b="1" dirty="0">
                <a:solidFill>
                  <a:srgbClr val="C00000"/>
                </a:solidFill>
                <a:latin typeface="MathematicalPiLTStd"/>
              </a:rPr>
              <a:t>C3</a:t>
            </a:r>
            <a:r>
              <a:rPr lang="en-US" b="1" dirty="0">
                <a:solidFill>
                  <a:srgbClr val="C00000"/>
                </a:solidFill>
                <a:latin typeface="MinionPro"/>
              </a:rPr>
              <a:t>. BUT proximity of the two double bonds prevents </a:t>
            </a:r>
            <a:r>
              <a:rPr lang="en-US" b="1" dirty="0">
                <a:solidFill>
                  <a:srgbClr val="C00000"/>
                </a:solidFill>
                <a:latin typeface="MathematicalPiLTStd"/>
              </a:rPr>
              <a:t>b</a:t>
            </a:r>
            <a:r>
              <a:rPr lang="en-US" b="1" dirty="0">
                <a:solidFill>
                  <a:srgbClr val="C00000"/>
                </a:solidFill>
                <a:latin typeface="MinionPro"/>
              </a:rPr>
              <a:t>-oxidation from continuing, so another enzyme called 2,4-dienoyl-CoA reductase is needed to reduce the two double bonds to one. </a:t>
            </a:r>
            <a:endParaRPr lang="en-US" b="1" dirty="0">
              <a:solidFill>
                <a:srgbClr val="C00000"/>
              </a:solidFill>
            </a:endParaRPr>
          </a:p>
        </p:txBody>
      </p:sp>
    </p:spTree>
    <p:extLst>
      <p:ext uri="{BB962C8B-B14F-4D97-AF65-F5344CB8AC3E}">
        <p14:creationId xmlns:p14="http://schemas.microsoft.com/office/powerpoint/2010/main" val="240578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66DCB-C301-7B49-8726-A92D02333C58}"/>
              </a:ext>
            </a:extLst>
          </p:cNvPr>
          <p:cNvSpPr>
            <a:spLocks noGrp="1"/>
          </p:cNvSpPr>
          <p:nvPr>
            <p:ph type="title"/>
          </p:nvPr>
        </p:nvSpPr>
        <p:spPr/>
        <p:txBody>
          <a:bodyPr/>
          <a:lstStyle/>
          <a:p>
            <a:r>
              <a:rPr lang="en-US" b="1" i="1" dirty="0"/>
              <a:t>Energy Yield in Fatty Acid Oxidation </a:t>
            </a:r>
            <a:br>
              <a:rPr lang="en-US" dirty="0"/>
            </a:br>
            <a:endParaRPr lang="en-US" dirty="0"/>
          </a:p>
        </p:txBody>
      </p:sp>
      <p:sp>
        <p:nvSpPr>
          <p:cNvPr id="3" name="Content Placeholder 2">
            <a:extLst>
              <a:ext uri="{FF2B5EF4-FFF2-40B4-BE49-F238E27FC236}">
                <a16:creationId xmlns:a16="http://schemas.microsoft.com/office/drawing/2014/main" id="{68BBA54B-F35B-654C-A2DF-46484CE01287}"/>
              </a:ext>
            </a:extLst>
          </p:cNvPr>
          <p:cNvSpPr>
            <a:spLocks noGrp="1"/>
          </p:cNvSpPr>
          <p:nvPr>
            <p:ph idx="1"/>
          </p:nvPr>
        </p:nvSpPr>
        <p:spPr/>
        <p:txBody>
          <a:bodyPr/>
          <a:lstStyle/>
          <a:p>
            <a:r>
              <a:rPr lang="en-US" dirty="0"/>
              <a:t>The complete b-oxidation of one 16-carbon palmitic acid molecule requires seven passages through the pathway</a:t>
            </a:r>
          </a:p>
          <a:p>
            <a:pPr lvl="1"/>
            <a:r>
              <a:rPr lang="en-US" dirty="0"/>
              <a:t>8 acetyl-CoA</a:t>
            </a:r>
          </a:p>
          <a:p>
            <a:pPr lvl="1"/>
            <a:r>
              <a:rPr lang="en-US" dirty="0"/>
              <a:t>7 FADH2</a:t>
            </a:r>
          </a:p>
          <a:p>
            <a:pPr lvl="1"/>
            <a:r>
              <a:rPr lang="en-US" dirty="0"/>
              <a:t>7 NADH molecules</a:t>
            </a:r>
          </a:p>
          <a:p>
            <a:pPr lvl="1"/>
            <a:r>
              <a:rPr lang="en-US" dirty="0"/>
              <a:t>The FADH2 and NADH directly enter the electron transport chain and yield on average 1.5 ATP/mole FADH2 and 2.5 ATP/mole NADH </a:t>
            </a:r>
          </a:p>
          <a:p>
            <a:pPr lvl="1"/>
            <a:r>
              <a:rPr lang="en-US" dirty="0"/>
              <a:t>The acetyl-CoAs are completely oxidized to CO2 and H2O by the TCA cycle and oxidative phosphorylation, with an average yield of 10 ATP/mole acetyl-CoA </a:t>
            </a:r>
          </a:p>
          <a:p>
            <a:pPr lvl="1"/>
            <a:endParaRPr lang="en-US" dirty="0"/>
          </a:p>
          <a:p>
            <a:endParaRPr lang="en-US" dirty="0"/>
          </a:p>
        </p:txBody>
      </p:sp>
    </p:spTree>
    <p:extLst>
      <p:ext uri="{BB962C8B-B14F-4D97-AF65-F5344CB8AC3E}">
        <p14:creationId xmlns:p14="http://schemas.microsoft.com/office/powerpoint/2010/main" val="3695237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40A594-BC22-6845-BC51-06B7A724F6AE}"/>
              </a:ext>
            </a:extLst>
          </p:cNvPr>
          <p:cNvPicPr>
            <a:picLocks noGrp="1" noChangeAspect="1"/>
          </p:cNvPicPr>
          <p:nvPr>
            <p:ph idx="1"/>
          </p:nvPr>
        </p:nvPicPr>
        <p:blipFill>
          <a:blip r:embed="rId2"/>
          <a:stretch>
            <a:fillRect/>
          </a:stretch>
        </p:blipFill>
        <p:spPr>
          <a:xfrm>
            <a:off x="1383956" y="716692"/>
            <a:ext cx="6610866" cy="3451419"/>
          </a:xfrm>
        </p:spPr>
      </p:pic>
      <p:sp>
        <p:nvSpPr>
          <p:cNvPr id="6" name="Rectangle 5">
            <a:extLst>
              <a:ext uri="{FF2B5EF4-FFF2-40B4-BE49-F238E27FC236}">
                <a16:creationId xmlns:a16="http://schemas.microsoft.com/office/drawing/2014/main" id="{843F2B56-4AD6-2640-BF2C-333AFCF6E543}"/>
              </a:ext>
            </a:extLst>
          </p:cNvPr>
          <p:cNvSpPr/>
          <p:nvPr/>
        </p:nvSpPr>
        <p:spPr>
          <a:xfrm>
            <a:off x="1738184" y="4504204"/>
            <a:ext cx="6096000" cy="1754326"/>
          </a:xfrm>
          <a:prstGeom prst="rect">
            <a:avLst/>
          </a:prstGeom>
        </p:spPr>
        <p:txBody>
          <a:bodyPr>
            <a:spAutoFit/>
          </a:bodyPr>
          <a:lstStyle/>
          <a:p>
            <a:r>
              <a:rPr lang="en-US" dirty="0">
                <a:latin typeface="MinionPro"/>
              </a:rPr>
              <a:t>Unsaturated fatty acids : </a:t>
            </a:r>
            <a:r>
              <a:rPr lang="en-US" dirty="0">
                <a:latin typeface="MathematicalPiLTStd"/>
              </a:rPr>
              <a:t>beta</a:t>
            </a:r>
            <a:r>
              <a:rPr lang="en-US" dirty="0">
                <a:latin typeface="MinionPro"/>
              </a:rPr>
              <a:t>-oxidation of unsaturated fatty acids releases slightly less energy because of the preexisting double bonds </a:t>
            </a:r>
          </a:p>
          <a:p>
            <a:r>
              <a:rPr lang="en-US" dirty="0"/>
              <a:t>Each time the acyl-CoA dehydrogenase reaction is skipped, one less molecule of FADH2 is produced </a:t>
            </a:r>
          </a:p>
          <a:p>
            <a:endParaRPr lang="en-US" dirty="0"/>
          </a:p>
        </p:txBody>
      </p:sp>
    </p:spTree>
    <p:extLst>
      <p:ext uri="{BB962C8B-B14F-4D97-AF65-F5344CB8AC3E}">
        <p14:creationId xmlns:p14="http://schemas.microsoft.com/office/powerpoint/2010/main" val="220697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3596-FFFB-0B4D-BEA5-5B16A8A51E1D}"/>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Fatty Acid Oxidation Is Tightly Regulated </a:t>
            </a:r>
            <a:br>
              <a:rPr lang="en-US" dirty="0"/>
            </a:br>
            <a:endParaRPr lang="en-US" dirty="0"/>
          </a:p>
        </p:txBody>
      </p:sp>
      <p:sp>
        <p:nvSpPr>
          <p:cNvPr id="3" name="Content Placeholder 2">
            <a:extLst>
              <a:ext uri="{FF2B5EF4-FFF2-40B4-BE49-F238E27FC236}">
                <a16:creationId xmlns:a16="http://schemas.microsoft.com/office/drawing/2014/main" id="{FB2F0404-4C63-0E41-A976-F9F32530275F}"/>
              </a:ext>
            </a:extLst>
          </p:cNvPr>
          <p:cNvSpPr>
            <a:spLocks noGrp="1"/>
          </p:cNvSpPr>
          <p:nvPr>
            <p:ph idx="1"/>
          </p:nvPr>
        </p:nvSpPr>
        <p:spPr/>
        <p:txBody>
          <a:bodyPr/>
          <a:lstStyle/>
          <a:p>
            <a:r>
              <a:rPr lang="en-US" dirty="0"/>
              <a:t>In the liver, fatty acyl–CoA formed in the cytosol has two major pathways open to it: </a:t>
            </a:r>
          </a:p>
          <a:p>
            <a:pPr marL="514350" indent="-514350">
              <a:buAutoNum type="arabicPeriod"/>
            </a:pPr>
            <a:r>
              <a:rPr lang="en-US" dirty="0"/>
              <a:t>Oxidation by enzymes in mitochondria </a:t>
            </a:r>
          </a:p>
          <a:p>
            <a:pPr marL="514350" indent="-514350">
              <a:buAutoNum type="arabicPeriod"/>
            </a:pPr>
            <a:r>
              <a:rPr lang="en-US" dirty="0"/>
              <a:t>Conversion into triacylglycerols and phospholipids by enzymes in the cytosol. </a:t>
            </a:r>
          </a:p>
          <a:p>
            <a:r>
              <a:rPr lang="en-US" dirty="0"/>
              <a:t>The pathway taken depends on the rate of transfer of long-chain fatty acyl–CoA into mitochondria. </a:t>
            </a:r>
          </a:p>
          <a:p>
            <a:endParaRPr lang="en-US" dirty="0"/>
          </a:p>
          <a:p>
            <a:endParaRPr lang="en-US" dirty="0"/>
          </a:p>
        </p:txBody>
      </p:sp>
    </p:spTree>
    <p:extLst>
      <p:ext uri="{BB962C8B-B14F-4D97-AF65-F5344CB8AC3E}">
        <p14:creationId xmlns:p14="http://schemas.microsoft.com/office/powerpoint/2010/main" val="864653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8E55-4254-3849-BC5B-5D00800E30FD}"/>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Ketone body formation</a:t>
            </a:r>
          </a:p>
        </p:txBody>
      </p:sp>
      <p:sp>
        <p:nvSpPr>
          <p:cNvPr id="3" name="Content Placeholder 2">
            <a:extLst>
              <a:ext uri="{FF2B5EF4-FFF2-40B4-BE49-F238E27FC236}">
                <a16:creationId xmlns:a16="http://schemas.microsoft.com/office/drawing/2014/main" id="{88BCDC14-2BC1-5F48-935A-92B38A09E5C2}"/>
              </a:ext>
            </a:extLst>
          </p:cNvPr>
          <p:cNvSpPr>
            <a:spLocks noGrp="1"/>
          </p:cNvSpPr>
          <p:nvPr>
            <p:ph idx="1"/>
          </p:nvPr>
        </p:nvSpPr>
        <p:spPr/>
        <p:txBody>
          <a:bodyPr/>
          <a:lstStyle/>
          <a:p>
            <a:r>
              <a:rPr lang="en-US" dirty="0"/>
              <a:t>Under normal condition:  Ketone body formation is low </a:t>
            </a:r>
          </a:p>
          <a:p>
            <a:r>
              <a:rPr lang="en-US" dirty="0"/>
              <a:t>When free fatty acids are released by adipocytes into the circulation in an amount greater than what the body is able to oxidize </a:t>
            </a:r>
            <a:r>
              <a:rPr lang="en-US" dirty="0">
                <a:sym typeface="Wingdings" pitchFamily="2" charset="2"/>
              </a:rPr>
              <a:t> ketone body formation ( e.g.:  low CHO , low energy, T1DM)</a:t>
            </a:r>
          </a:p>
          <a:p>
            <a:r>
              <a:rPr lang="en-US" dirty="0"/>
              <a:t>Glucose-requiring tissues, including the brain and red blood cells, cannot use fatty acids for energy and their need for alternative fuels increases. </a:t>
            </a:r>
          </a:p>
          <a:p>
            <a:r>
              <a:rPr lang="en-US" dirty="0"/>
              <a:t>Fatty acids can’t access through BBB</a:t>
            </a:r>
          </a:p>
          <a:p>
            <a:r>
              <a:rPr lang="en-US" dirty="0"/>
              <a:t>Ketogenesis primarily occurs in liver</a:t>
            </a:r>
          </a:p>
          <a:p>
            <a:endParaRPr lang="en-US" dirty="0"/>
          </a:p>
          <a:p>
            <a:endParaRPr lang="en-US" dirty="0"/>
          </a:p>
        </p:txBody>
      </p:sp>
    </p:spTree>
    <p:extLst>
      <p:ext uri="{BB962C8B-B14F-4D97-AF65-F5344CB8AC3E}">
        <p14:creationId xmlns:p14="http://schemas.microsoft.com/office/powerpoint/2010/main" val="270128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587FA-D4B4-BA40-8F00-F0EA72B2DB46}"/>
              </a:ext>
            </a:extLst>
          </p:cNvPr>
          <p:cNvSpPr>
            <a:spLocks noGrp="1"/>
          </p:cNvSpPr>
          <p:nvPr>
            <p:ph idx="1"/>
          </p:nvPr>
        </p:nvSpPr>
        <p:spPr>
          <a:xfrm>
            <a:off x="838200" y="617220"/>
            <a:ext cx="10515600" cy="5559743"/>
          </a:xfrm>
        </p:spPr>
        <p:txBody>
          <a:bodyPr/>
          <a:lstStyle/>
          <a:p>
            <a:r>
              <a:rPr lang="en-US" dirty="0"/>
              <a:t>The pathway’s activity is low in skeletal muscle because of the limited demand for NADPH (fatty acid synthesis) in this tissue and also because of muscle’s reliance on glucose and fatty acids for energy metabolism. </a:t>
            </a:r>
          </a:p>
          <a:p>
            <a:endParaRPr lang="en-US" dirty="0"/>
          </a:p>
        </p:txBody>
      </p:sp>
    </p:spTree>
    <p:extLst>
      <p:ext uri="{BB962C8B-B14F-4D97-AF65-F5344CB8AC3E}">
        <p14:creationId xmlns:p14="http://schemas.microsoft.com/office/powerpoint/2010/main" val="2210365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75CA-0B91-F549-B882-EC9BBFD9CE29}"/>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ketogenesis</a:t>
            </a:r>
            <a:br>
              <a:rPr lang="en-US" dirty="0"/>
            </a:br>
            <a:endParaRPr lang="en-US" dirty="0"/>
          </a:p>
        </p:txBody>
      </p:sp>
      <p:sp>
        <p:nvSpPr>
          <p:cNvPr id="3" name="Content Placeholder 2">
            <a:extLst>
              <a:ext uri="{FF2B5EF4-FFF2-40B4-BE49-F238E27FC236}">
                <a16:creationId xmlns:a16="http://schemas.microsoft.com/office/drawing/2014/main" id="{EC3B532B-13B5-9943-A8C5-CCAEA49CAA8C}"/>
              </a:ext>
            </a:extLst>
          </p:cNvPr>
          <p:cNvSpPr>
            <a:spLocks noGrp="1"/>
          </p:cNvSpPr>
          <p:nvPr>
            <p:ph idx="1"/>
          </p:nvPr>
        </p:nvSpPr>
        <p:spPr>
          <a:xfrm>
            <a:off x="336176" y="1432719"/>
            <a:ext cx="7122459" cy="4351338"/>
          </a:xfrm>
        </p:spPr>
        <p:txBody>
          <a:bodyPr/>
          <a:lstStyle/>
          <a:p>
            <a:r>
              <a:rPr lang="en-US" dirty="0"/>
              <a:t>Excess free fatty acids </a:t>
            </a:r>
            <a:r>
              <a:rPr lang="en-US" dirty="0">
                <a:sym typeface="Wingdings" pitchFamily="2" charset="2"/>
              </a:rPr>
              <a:t> </a:t>
            </a:r>
            <a:r>
              <a:rPr lang="en-US" b="1" dirty="0"/>
              <a:t>ketone bodies</a:t>
            </a:r>
            <a:endParaRPr lang="en-US" dirty="0"/>
          </a:p>
          <a:p>
            <a:r>
              <a:rPr lang="en-US" dirty="0"/>
              <a:t>Following b-oxidation, the liver converts the </a:t>
            </a:r>
            <a:r>
              <a:rPr lang="en-US" b="1" dirty="0">
                <a:solidFill>
                  <a:srgbClr val="C00000"/>
                </a:solidFill>
              </a:rPr>
              <a:t>excess acetyl-CoA </a:t>
            </a:r>
          </a:p>
          <a:p>
            <a:pPr marL="514350" indent="-514350">
              <a:buFont typeface="+mj-lt"/>
              <a:buAutoNum type="arabicPeriod"/>
            </a:pPr>
            <a:r>
              <a:rPr lang="en-US" dirty="0"/>
              <a:t>Acetoacetate</a:t>
            </a:r>
          </a:p>
          <a:p>
            <a:pPr marL="514350" indent="-514350">
              <a:buFont typeface="+mj-lt"/>
              <a:buAutoNum type="arabicPeriod"/>
            </a:pPr>
            <a:r>
              <a:rPr lang="en-US" dirty="0"/>
              <a:t>b-hydroxybutyrate</a:t>
            </a:r>
          </a:p>
          <a:p>
            <a:pPr marL="514350" indent="-514350">
              <a:buFont typeface="+mj-lt"/>
              <a:buAutoNum type="arabicPeriod"/>
            </a:pPr>
            <a:r>
              <a:rPr lang="en-US" dirty="0"/>
              <a:t>Acetone </a:t>
            </a:r>
          </a:p>
          <a:p>
            <a:endParaRPr lang="en-US" dirty="0"/>
          </a:p>
        </p:txBody>
      </p:sp>
      <p:pic>
        <p:nvPicPr>
          <p:cNvPr id="5" name="Picture 4">
            <a:extLst>
              <a:ext uri="{FF2B5EF4-FFF2-40B4-BE49-F238E27FC236}">
                <a16:creationId xmlns:a16="http://schemas.microsoft.com/office/drawing/2014/main" id="{DDB67D42-7E2A-FA40-B968-B927F70784AE}"/>
              </a:ext>
            </a:extLst>
          </p:cNvPr>
          <p:cNvPicPr>
            <a:picLocks noChangeAspect="1"/>
          </p:cNvPicPr>
          <p:nvPr/>
        </p:nvPicPr>
        <p:blipFill>
          <a:blip r:embed="rId2"/>
          <a:stretch>
            <a:fillRect/>
          </a:stretch>
        </p:blipFill>
        <p:spPr>
          <a:xfrm>
            <a:off x="7092577" y="1432719"/>
            <a:ext cx="4960470" cy="4070820"/>
          </a:xfrm>
          <a:prstGeom prst="rect">
            <a:avLst/>
          </a:prstGeom>
        </p:spPr>
      </p:pic>
      <p:sp>
        <p:nvSpPr>
          <p:cNvPr id="6" name="Right Bracket 5">
            <a:extLst>
              <a:ext uri="{FF2B5EF4-FFF2-40B4-BE49-F238E27FC236}">
                <a16:creationId xmlns:a16="http://schemas.microsoft.com/office/drawing/2014/main" id="{41291FC7-CF1D-484E-A3F0-9146551070A4}"/>
              </a:ext>
            </a:extLst>
          </p:cNvPr>
          <p:cNvSpPr/>
          <p:nvPr/>
        </p:nvSpPr>
        <p:spPr>
          <a:xfrm>
            <a:off x="3585882" y="2886635"/>
            <a:ext cx="681318" cy="145228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121D269F-38DD-034E-AB96-3FF5D541A112}"/>
              </a:ext>
            </a:extLst>
          </p:cNvPr>
          <p:cNvSpPr txBox="1"/>
          <p:nvPr/>
        </p:nvSpPr>
        <p:spPr>
          <a:xfrm>
            <a:off x="4966447" y="2886635"/>
            <a:ext cx="1506071" cy="923330"/>
          </a:xfrm>
          <a:prstGeom prst="rect">
            <a:avLst/>
          </a:prstGeom>
          <a:noFill/>
        </p:spPr>
        <p:txBody>
          <a:bodyPr wrap="square" rtlCol="0">
            <a:spAutoFit/>
          </a:bodyPr>
          <a:lstStyle/>
          <a:p>
            <a:r>
              <a:rPr lang="en-US" dirty="0"/>
              <a:t>Three types of ketone bodies</a:t>
            </a:r>
          </a:p>
        </p:txBody>
      </p:sp>
      <p:sp>
        <p:nvSpPr>
          <p:cNvPr id="9" name="TextBox 8">
            <a:extLst>
              <a:ext uri="{FF2B5EF4-FFF2-40B4-BE49-F238E27FC236}">
                <a16:creationId xmlns:a16="http://schemas.microsoft.com/office/drawing/2014/main" id="{8F18A267-94C3-D045-A43B-A925DCAD1B99}"/>
              </a:ext>
            </a:extLst>
          </p:cNvPr>
          <p:cNvSpPr txBox="1"/>
          <p:nvPr/>
        </p:nvSpPr>
        <p:spPr>
          <a:xfrm>
            <a:off x="699246" y="4948518"/>
            <a:ext cx="5934635" cy="1477328"/>
          </a:xfrm>
          <a:prstGeom prst="rect">
            <a:avLst/>
          </a:prstGeom>
          <a:noFill/>
        </p:spPr>
        <p:txBody>
          <a:bodyPr wrap="square" rtlCol="0">
            <a:spAutoFit/>
          </a:bodyPr>
          <a:lstStyle/>
          <a:p>
            <a:r>
              <a:rPr lang="en-US" dirty="0"/>
              <a:t>Ketone bodies are </a:t>
            </a:r>
          </a:p>
          <a:p>
            <a:pPr marL="285750" indent="-285750">
              <a:buFont typeface="Arial" panose="020B0604020202020204" pitchFamily="34" charset="0"/>
              <a:buChar char="•"/>
            </a:pPr>
            <a:r>
              <a:rPr lang="en-US" dirty="0"/>
              <a:t>Water soluble</a:t>
            </a:r>
          </a:p>
          <a:p>
            <a:pPr marL="285750" indent="-285750">
              <a:buFont typeface="Arial" panose="020B0604020202020204" pitchFamily="34" charset="0"/>
              <a:buChar char="•"/>
            </a:pPr>
            <a:r>
              <a:rPr lang="en-US" dirty="0"/>
              <a:t>Can move in blood w/o transport protein</a:t>
            </a:r>
          </a:p>
          <a:p>
            <a:pPr marL="285750" indent="-285750">
              <a:buFont typeface="Arial" panose="020B0604020202020204" pitchFamily="34" charset="0"/>
              <a:buChar char="•"/>
            </a:pPr>
            <a:r>
              <a:rPr lang="en-US" dirty="0"/>
              <a:t>In target cell, ketone bodies broken down to acetyl coA</a:t>
            </a:r>
            <a:r>
              <a:rPr lang="en-US" dirty="0">
                <a:sym typeface="Wingdings" pitchFamily="2" charset="2"/>
              </a:rPr>
              <a:t> enter TCA cycle ATP generation</a:t>
            </a:r>
            <a:endParaRPr lang="en-US" dirty="0"/>
          </a:p>
        </p:txBody>
      </p:sp>
    </p:spTree>
    <p:extLst>
      <p:ext uri="{BB962C8B-B14F-4D97-AF65-F5344CB8AC3E}">
        <p14:creationId xmlns:p14="http://schemas.microsoft.com/office/powerpoint/2010/main" val="1859729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BD1B7-C720-7F42-9377-AC6D44D917A9}"/>
              </a:ext>
            </a:extLst>
          </p:cNvPr>
          <p:cNvSpPr>
            <a:spLocks noGrp="1"/>
          </p:cNvSpPr>
          <p:nvPr>
            <p:ph idx="1"/>
          </p:nvPr>
        </p:nvSpPr>
        <p:spPr>
          <a:xfrm>
            <a:off x="820269" y="480919"/>
            <a:ext cx="5652249" cy="5292352"/>
          </a:xfrm>
        </p:spPr>
        <p:txBody>
          <a:bodyPr>
            <a:normAutofit/>
          </a:bodyPr>
          <a:lstStyle/>
          <a:p>
            <a:r>
              <a:rPr lang="en-US" sz="3600" dirty="0"/>
              <a:t>The production and export of ketone bodies from the liver to extrahepatic tissues allow continued oxidation of fatty acids in the liver when acetyl-CoA is not being oxidized in the citric acid cycle </a:t>
            </a:r>
          </a:p>
          <a:p>
            <a:endParaRPr lang="en-US" dirty="0"/>
          </a:p>
        </p:txBody>
      </p:sp>
      <p:pic>
        <p:nvPicPr>
          <p:cNvPr id="6" name="Picture 5">
            <a:extLst>
              <a:ext uri="{FF2B5EF4-FFF2-40B4-BE49-F238E27FC236}">
                <a16:creationId xmlns:a16="http://schemas.microsoft.com/office/drawing/2014/main" id="{9CDFC405-795D-6E4D-A825-4476806FB6E8}"/>
              </a:ext>
            </a:extLst>
          </p:cNvPr>
          <p:cNvPicPr>
            <a:picLocks noChangeAspect="1"/>
          </p:cNvPicPr>
          <p:nvPr/>
        </p:nvPicPr>
        <p:blipFill>
          <a:blip r:embed="rId2"/>
          <a:stretch>
            <a:fillRect/>
          </a:stretch>
        </p:blipFill>
        <p:spPr>
          <a:xfrm>
            <a:off x="6472518" y="965013"/>
            <a:ext cx="4320615" cy="3873500"/>
          </a:xfrm>
          <a:prstGeom prst="rect">
            <a:avLst/>
          </a:prstGeom>
        </p:spPr>
      </p:pic>
    </p:spTree>
    <p:extLst>
      <p:ext uri="{BB962C8B-B14F-4D97-AF65-F5344CB8AC3E}">
        <p14:creationId xmlns:p14="http://schemas.microsoft.com/office/powerpoint/2010/main" val="413078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5B918-6CE8-C344-BBA6-3BE1A769D943}"/>
              </a:ext>
            </a:extLst>
          </p:cNvPr>
          <p:cNvSpPr>
            <a:spLocks noGrp="1"/>
          </p:cNvSpPr>
          <p:nvPr>
            <p:ph idx="1"/>
          </p:nvPr>
        </p:nvSpPr>
        <p:spPr>
          <a:xfrm>
            <a:off x="838200" y="753035"/>
            <a:ext cx="10515600" cy="5423928"/>
          </a:xfrm>
        </p:spPr>
        <p:txBody>
          <a:bodyPr>
            <a:normAutofit fontScale="85000" lnSpcReduction="10000"/>
          </a:bodyPr>
          <a:lstStyle/>
          <a:p>
            <a:r>
              <a:rPr lang="en-US" sz="3600" dirty="0"/>
              <a:t>For Acetyl coA to feed into the TCA cycle </a:t>
            </a:r>
            <a:r>
              <a:rPr lang="en-US" sz="3600" dirty="0">
                <a:sym typeface="Wingdings" pitchFamily="2" charset="2"/>
              </a:rPr>
              <a:t> ATP generation, there must be an adequate supply of oxaloacetate </a:t>
            </a:r>
          </a:p>
          <a:p>
            <a:r>
              <a:rPr lang="en-US" sz="3600" dirty="0"/>
              <a:t>When the supply of carbohydrate is inadequate, there is insufficient glucose for glycolysis</a:t>
            </a:r>
            <a:r>
              <a:rPr lang="en-US" sz="3600" dirty="0">
                <a:sym typeface="Wingdings" pitchFamily="2" charset="2"/>
              </a:rPr>
              <a:t></a:t>
            </a:r>
            <a:r>
              <a:rPr lang="en-US" sz="3600" dirty="0"/>
              <a:t> less pyruvate is produced</a:t>
            </a:r>
          </a:p>
          <a:p>
            <a:pPr>
              <a:buSzPts val="2600"/>
            </a:pPr>
            <a:r>
              <a:rPr lang="en-US" sz="3600" dirty="0">
                <a:solidFill>
                  <a:srgbClr val="000000"/>
                </a:solidFill>
                <a:latin typeface="Calibri" panose="020F0502020204030204" pitchFamily="34" charset="0"/>
              </a:rPr>
              <a:t>Intermediates of the citric acid cycle are being siphoned off for glucose to carry out gluconeogenesis--&gt; TCA cycle slows, less oxidation of acetyl coA</a:t>
            </a:r>
            <a:endParaRPr lang="en-US" sz="3600" dirty="0"/>
          </a:p>
          <a:p>
            <a:r>
              <a:rPr lang="en-US" sz="3600" dirty="0"/>
              <a:t>Additionally, the pool of oxaloacetate (made directly from pyruvate), with which the acetyl-CoA normally combines for oxidation in the TCA cycle, is reduced </a:t>
            </a:r>
          </a:p>
          <a:p>
            <a:r>
              <a:rPr lang="en-US" sz="3600" dirty="0"/>
              <a:t>With inadequate oxaloacetate</a:t>
            </a:r>
            <a:r>
              <a:rPr lang="en-US" sz="3600" dirty="0">
                <a:sym typeface="Wingdings" pitchFamily="2" charset="2"/>
              </a:rPr>
              <a:t> Acetyl coA participates less in TCA and enters ketogenesis</a:t>
            </a:r>
          </a:p>
          <a:p>
            <a:endParaRPr lang="en-US" sz="3600" dirty="0"/>
          </a:p>
        </p:txBody>
      </p:sp>
    </p:spTree>
    <p:extLst>
      <p:ext uri="{BB962C8B-B14F-4D97-AF65-F5344CB8AC3E}">
        <p14:creationId xmlns:p14="http://schemas.microsoft.com/office/powerpoint/2010/main" val="954740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8278C4-A267-0442-94D2-42F2B76B7749}"/>
              </a:ext>
            </a:extLst>
          </p:cNvPr>
          <p:cNvPicPr>
            <a:picLocks noGrp="1" noChangeAspect="1"/>
          </p:cNvPicPr>
          <p:nvPr>
            <p:ph idx="1"/>
          </p:nvPr>
        </p:nvPicPr>
        <p:blipFill>
          <a:blip r:embed="rId2"/>
          <a:stretch>
            <a:fillRect/>
          </a:stretch>
        </p:blipFill>
        <p:spPr>
          <a:xfrm>
            <a:off x="251012" y="0"/>
            <a:ext cx="9538448" cy="6858000"/>
          </a:xfrm>
        </p:spPr>
      </p:pic>
    </p:spTree>
    <p:extLst>
      <p:ext uri="{BB962C8B-B14F-4D97-AF65-F5344CB8AC3E}">
        <p14:creationId xmlns:p14="http://schemas.microsoft.com/office/powerpoint/2010/main" val="2914558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1BB8BA-20BA-8E4D-8584-DADB5CEBA9A9}"/>
              </a:ext>
            </a:extLst>
          </p:cNvPr>
          <p:cNvSpPr>
            <a:spLocks noGrp="1"/>
          </p:cNvSpPr>
          <p:nvPr>
            <p:ph idx="1"/>
          </p:nvPr>
        </p:nvSpPr>
        <p:spPr>
          <a:xfrm>
            <a:off x="340659" y="268942"/>
            <a:ext cx="11013141" cy="5908022"/>
          </a:xfrm>
        </p:spPr>
        <p:txBody>
          <a:bodyPr/>
          <a:lstStyle/>
          <a:p>
            <a:r>
              <a:rPr lang="en-US" dirty="0"/>
              <a:t>Acetyl coA generated from b-oxidation of fatty acids will be used to generate </a:t>
            </a:r>
            <a:r>
              <a:rPr lang="en-US" b="1" dirty="0">
                <a:solidFill>
                  <a:srgbClr val="C00000"/>
                </a:solidFill>
              </a:rPr>
              <a:t>ATP if there is enough oxaloacetate present </a:t>
            </a:r>
          </a:p>
          <a:p>
            <a:r>
              <a:rPr lang="en-US" dirty="0"/>
              <a:t>During times of fasting or in diabetics, low levels of oxaloacetate will drive the formation of ketone bodies from acetyl CoA. </a:t>
            </a:r>
          </a:p>
          <a:p>
            <a:r>
              <a:rPr lang="en-US" dirty="0"/>
              <a:t>Acetyl CoA can be transformed into one of three ketone bodies - acetone, acetoacetate and D-3-hydroxybutyrate. Acetone is released in our breath while the other two can be metabolized by peripheral cells</a:t>
            </a:r>
          </a:p>
          <a:p>
            <a:r>
              <a:rPr lang="en-US" dirty="0"/>
              <a:t>In starvation, or prolonged intake of very low-carbohydrate diet, ketone bodies can rise to dangerous levels that lower the pH of the blood, resulting in </a:t>
            </a:r>
            <a:r>
              <a:rPr lang="en-US" b="1" dirty="0"/>
              <a:t>ketoacidosis </a:t>
            </a:r>
          </a:p>
          <a:p>
            <a:r>
              <a:rPr lang="en-US" dirty="0"/>
              <a:t>Untreated ketoacidosis can lead to low blood pressure, dehydration, coma, and death. </a:t>
            </a:r>
          </a:p>
          <a:p>
            <a:endParaRPr lang="en-US" dirty="0"/>
          </a:p>
          <a:p>
            <a:endParaRPr lang="en-US" dirty="0"/>
          </a:p>
          <a:p>
            <a:endParaRPr lang="en-US" dirty="0"/>
          </a:p>
        </p:txBody>
      </p:sp>
    </p:spTree>
    <p:extLst>
      <p:ext uri="{BB962C8B-B14F-4D97-AF65-F5344CB8AC3E}">
        <p14:creationId xmlns:p14="http://schemas.microsoft.com/office/powerpoint/2010/main" val="30389158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CAA695-CAF8-A84A-A838-5E8173D342DD}"/>
              </a:ext>
            </a:extLst>
          </p:cNvPr>
          <p:cNvPicPr>
            <a:picLocks noGrp="1" noChangeAspect="1"/>
          </p:cNvPicPr>
          <p:nvPr>
            <p:ph idx="1"/>
          </p:nvPr>
        </p:nvPicPr>
        <p:blipFill>
          <a:blip r:embed="rId2"/>
          <a:stretch>
            <a:fillRect/>
          </a:stretch>
        </p:blipFill>
        <p:spPr>
          <a:xfrm>
            <a:off x="-609601" y="-84931"/>
            <a:ext cx="7709647" cy="6857999"/>
          </a:xfrm>
        </p:spPr>
      </p:pic>
      <p:sp>
        <p:nvSpPr>
          <p:cNvPr id="6" name="Right Arrow 5">
            <a:extLst>
              <a:ext uri="{FF2B5EF4-FFF2-40B4-BE49-F238E27FC236}">
                <a16:creationId xmlns:a16="http://schemas.microsoft.com/office/drawing/2014/main" id="{978FFA4F-5D59-3240-A841-14D2D50FB45A}"/>
              </a:ext>
            </a:extLst>
          </p:cNvPr>
          <p:cNvSpPr/>
          <p:nvPr/>
        </p:nvSpPr>
        <p:spPr>
          <a:xfrm>
            <a:off x="7028329" y="2900550"/>
            <a:ext cx="1855693" cy="60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2052D1F-BC2E-B841-A5F4-9F1E8B8211CD}"/>
              </a:ext>
            </a:extLst>
          </p:cNvPr>
          <p:cNvSpPr/>
          <p:nvPr/>
        </p:nvSpPr>
        <p:spPr>
          <a:xfrm>
            <a:off x="8996407" y="2743902"/>
            <a:ext cx="1711933" cy="1200329"/>
          </a:xfrm>
          <a:prstGeom prst="rect">
            <a:avLst/>
          </a:prstGeom>
        </p:spPr>
        <p:txBody>
          <a:bodyPr wrap="square">
            <a:spAutoFit/>
          </a:bodyPr>
          <a:lstStyle/>
          <a:p>
            <a:r>
              <a:rPr lang="en-US" b="1" dirty="0"/>
              <a:t>Can be used to synthesize cholesterol In cytosol</a:t>
            </a:r>
          </a:p>
        </p:txBody>
      </p:sp>
      <p:sp>
        <p:nvSpPr>
          <p:cNvPr id="8" name="Rectangle 7">
            <a:extLst>
              <a:ext uri="{FF2B5EF4-FFF2-40B4-BE49-F238E27FC236}">
                <a16:creationId xmlns:a16="http://schemas.microsoft.com/office/drawing/2014/main" id="{C3C301D8-B1F1-7142-BBE5-B9A5FC61877C}"/>
              </a:ext>
            </a:extLst>
          </p:cNvPr>
          <p:cNvSpPr/>
          <p:nvPr/>
        </p:nvSpPr>
        <p:spPr>
          <a:xfrm>
            <a:off x="8399929" y="343221"/>
            <a:ext cx="3505201" cy="1815882"/>
          </a:xfrm>
          <a:prstGeom prst="rect">
            <a:avLst/>
          </a:prstGeom>
        </p:spPr>
        <p:txBody>
          <a:bodyPr wrap="square">
            <a:spAutoFit/>
          </a:bodyPr>
          <a:lstStyle/>
          <a:p>
            <a:r>
              <a:rPr lang="en-US" sz="2800" b="1" dirty="0">
                <a:solidFill>
                  <a:srgbClr val="C00000"/>
                </a:solidFill>
              </a:rPr>
              <a:t>Formation of ketone bodies occurs in liver Hepatocytes mitochondria </a:t>
            </a:r>
          </a:p>
        </p:txBody>
      </p:sp>
    </p:spTree>
    <p:extLst>
      <p:ext uri="{BB962C8B-B14F-4D97-AF65-F5344CB8AC3E}">
        <p14:creationId xmlns:p14="http://schemas.microsoft.com/office/powerpoint/2010/main" val="2221493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617AA-28F2-C340-A502-F000964E88AD}"/>
              </a:ext>
            </a:extLst>
          </p:cNvPr>
          <p:cNvSpPr>
            <a:spLocks noGrp="1"/>
          </p:cNvSpPr>
          <p:nvPr>
            <p:ph idx="1"/>
          </p:nvPr>
        </p:nvSpPr>
        <p:spPr>
          <a:xfrm>
            <a:off x="838200" y="573741"/>
            <a:ext cx="10515600" cy="5603222"/>
          </a:xfrm>
        </p:spPr>
        <p:txBody>
          <a:bodyPr>
            <a:normAutofit/>
          </a:bodyPr>
          <a:lstStyle/>
          <a:p>
            <a:r>
              <a:rPr lang="en-US" dirty="0"/>
              <a:t>During starvation, gluconeogenesis depletes citric acid cycle intermediates, diverting acetyl-CoA to ketone body production </a:t>
            </a:r>
          </a:p>
          <a:p>
            <a:r>
              <a:rPr lang="en-US" dirty="0"/>
              <a:t>In untreated diabetes </a:t>
            </a:r>
            <a:r>
              <a:rPr lang="en-US" dirty="0">
                <a:sym typeface="Wingdings" pitchFamily="2" charset="2"/>
              </a:rPr>
              <a:t> </a:t>
            </a:r>
            <a:r>
              <a:rPr lang="en-US" dirty="0"/>
              <a:t>insulin level is insufficient, extrahepatic tissues cannot take up glucose efficiently from the blood</a:t>
            </a:r>
          </a:p>
          <a:p>
            <a:r>
              <a:rPr lang="en-US" dirty="0"/>
              <a:t> Under these conditions, levels of malonyl- CoA (the starting material for fatty acid synthesis) fall, inhibition of carnitine acyltransferase I is relieved, and fatty acids enter mitochondria to be degraded to acetyl- CoA—which cannot pass through the citric acid cycle because cycle intermediates have been drawn off for use as substrates in gluconeogenesis. The resulting accumulation of acetyl-CoA accelerates the formation of ketone bodies beyond the capacity of extrahepatic tissues to oxidize them. </a:t>
            </a:r>
          </a:p>
          <a:p>
            <a:endParaRPr lang="en-US" dirty="0"/>
          </a:p>
        </p:txBody>
      </p:sp>
    </p:spTree>
    <p:extLst>
      <p:ext uri="{BB962C8B-B14F-4D97-AF65-F5344CB8AC3E}">
        <p14:creationId xmlns:p14="http://schemas.microsoft.com/office/powerpoint/2010/main" val="1774389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06CF7-85D0-5249-BA63-88218EC9B650}"/>
              </a:ext>
            </a:extLst>
          </p:cNvPr>
          <p:cNvSpPr>
            <a:spLocks noGrp="1"/>
          </p:cNvSpPr>
          <p:nvPr>
            <p:ph idx="1"/>
          </p:nvPr>
        </p:nvSpPr>
        <p:spPr>
          <a:xfrm>
            <a:off x="0" y="448235"/>
            <a:ext cx="12192000" cy="5728728"/>
          </a:xfrm>
        </p:spPr>
        <p:txBody>
          <a:bodyPr>
            <a:normAutofit/>
          </a:bodyPr>
          <a:lstStyle/>
          <a:p>
            <a:r>
              <a:rPr lang="en-US" dirty="0"/>
              <a:t>The increased blood levels of acetoacetate and B</a:t>
            </a:r>
            <a:r>
              <a:rPr lang="en-US" i="1" dirty="0"/>
              <a:t>-</a:t>
            </a:r>
            <a:r>
              <a:rPr lang="en-US" dirty="0"/>
              <a:t>hydroxybutyrate lower the blood pH</a:t>
            </a:r>
            <a:r>
              <a:rPr lang="en-US" dirty="0">
                <a:sym typeface="Wingdings" pitchFamily="2" charset="2"/>
              </a:rPr>
              <a:t></a:t>
            </a:r>
            <a:r>
              <a:rPr lang="en-US" b="1" dirty="0">
                <a:sym typeface="Wingdings" pitchFamily="2" charset="2"/>
              </a:rPr>
              <a:t> A</a:t>
            </a:r>
            <a:r>
              <a:rPr lang="en-US" b="1" dirty="0"/>
              <a:t>cidosis</a:t>
            </a:r>
          </a:p>
          <a:p>
            <a:r>
              <a:rPr lang="en-US" b="1" dirty="0"/>
              <a:t> </a:t>
            </a:r>
            <a:r>
              <a:rPr lang="en-US" dirty="0"/>
              <a:t>Extreme acidosis can lead to coma and in some cases death. Ketone bodies in the blood and urine of untreated diabetics can reach extraordinary levels</a:t>
            </a:r>
          </a:p>
          <a:p>
            <a:r>
              <a:rPr lang="en-US" dirty="0"/>
              <a:t>blood concentration of 90 mg/100 mL (compared with a normal level of &lt; 3 mg/100 mL) </a:t>
            </a:r>
          </a:p>
          <a:p>
            <a:r>
              <a:rPr lang="en-US" dirty="0"/>
              <a:t>Urinary excretion of 5,000 mg/24 </a:t>
            </a:r>
            <a:r>
              <a:rPr lang="en-US" dirty="0" err="1"/>
              <a:t>hr</a:t>
            </a:r>
            <a:r>
              <a:rPr lang="en-US" dirty="0"/>
              <a:t> (compared with a normal rate of &lt; 125 mg/ 24 </a:t>
            </a:r>
            <a:r>
              <a:rPr lang="en-US" dirty="0" err="1"/>
              <a:t>hr</a:t>
            </a:r>
            <a:r>
              <a:rPr lang="en-US" dirty="0"/>
              <a:t>)</a:t>
            </a:r>
          </a:p>
          <a:p>
            <a:r>
              <a:rPr lang="en-US" dirty="0"/>
              <a:t>Individuals on very low-calorie diets, using the fats stored in adipose tissue as their major energy source, also have increased levels of ketone bodies in their blood and urine. These levels must be monitored to avoid the dangers of acidosis and ketosis (ketoacidosis </a:t>
            </a:r>
          </a:p>
          <a:p>
            <a:endParaRPr lang="en-US" dirty="0"/>
          </a:p>
        </p:txBody>
      </p:sp>
    </p:spTree>
    <p:extLst>
      <p:ext uri="{BB962C8B-B14F-4D97-AF65-F5344CB8AC3E}">
        <p14:creationId xmlns:p14="http://schemas.microsoft.com/office/powerpoint/2010/main" val="2466306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5836-3C9D-5C47-B56C-9768FD67BD3D}"/>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Synthesis of Fatty Acids </a:t>
            </a:r>
            <a:br>
              <a:rPr lang="en-US" dirty="0"/>
            </a:br>
            <a:endParaRPr lang="en-US" dirty="0"/>
          </a:p>
        </p:txBody>
      </p:sp>
      <p:sp>
        <p:nvSpPr>
          <p:cNvPr id="3" name="Content Placeholder 2">
            <a:extLst>
              <a:ext uri="{FF2B5EF4-FFF2-40B4-BE49-F238E27FC236}">
                <a16:creationId xmlns:a16="http://schemas.microsoft.com/office/drawing/2014/main" id="{9A4BB383-CFE2-D649-859E-B0E8142D2E42}"/>
              </a:ext>
            </a:extLst>
          </p:cNvPr>
          <p:cNvSpPr>
            <a:spLocks noGrp="1"/>
          </p:cNvSpPr>
          <p:nvPr>
            <p:ph idx="1"/>
          </p:nvPr>
        </p:nvSpPr>
        <p:spPr>
          <a:xfrm>
            <a:off x="838200" y="1825624"/>
            <a:ext cx="7086599" cy="4826187"/>
          </a:xfrm>
        </p:spPr>
        <p:txBody>
          <a:bodyPr>
            <a:normAutofit/>
          </a:bodyPr>
          <a:lstStyle/>
          <a:p>
            <a:r>
              <a:rPr lang="en-US" dirty="0"/>
              <a:t>Most human cells are capable of synthesizing fatty acids from acetyl-CoA </a:t>
            </a:r>
          </a:p>
          <a:p>
            <a:r>
              <a:rPr lang="en-US" dirty="0"/>
              <a:t>Exception: Essential fatty acids linoleic acid and a-linolenic acid, </a:t>
            </a:r>
          </a:p>
          <a:p>
            <a:r>
              <a:rPr lang="en-US" dirty="0"/>
              <a:t>Location: Liver, lungs, adipose tissue, lactating mammary glands, brain, and kidneys</a:t>
            </a:r>
          </a:p>
          <a:p>
            <a:r>
              <a:rPr lang="en-US" dirty="0"/>
              <a:t>biosynthesis requires the participation of a three-carbon intermediate, </a:t>
            </a:r>
            <a:r>
              <a:rPr lang="en-US" b="1" dirty="0"/>
              <a:t>malonyl-CoA, </a:t>
            </a:r>
            <a:r>
              <a:rPr lang="en-US" dirty="0"/>
              <a:t>that is not involved in fatty acid breakdown. </a:t>
            </a:r>
          </a:p>
          <a:p>
            <a:endParaRPr lang="en-US" dirty="0"/>
          </a:p>
        </p:txBody>
      </p:sp>
      <p:pic>
        <p:nvPicPr>
          <p:cNvPr id="5" name="Picture 4">
            <a:extLst>
              <a:ext uri="{FF2B5EF4-FFF2-40B4-BE49-F238E27FC236}">
                <a16:creationId xmlns:a16="http://schemas.microsoft.com/office/drawing/2014/main" id="{A5885E64-9C5B-DF46-A1E7-7018F2AE23B0}"/>
              </a:ext>
            </a:extLst>
          </p:cNvPr>
          <p:cNvPicPr>
            <a:picLocks noChangeAspect="1"/>
          </p:cNvPicPr>
          <p:nvPr/>
        </p:nvPicPr>
        <p:blipFill>
          <a:blip r:embed="rId2"/>
          <a:stretch>
            <a:fillRect/>
          </a:stretch>
        </p:blipFill>
        <p:spPr>
          <a:xfrm>
            <a:off x="8153484" y="2617694"/>
            <a:ext cx="4038516" cy="1699466"/>
          </a:xfrm>
          <a:prstGeom prst="rect">
            <a:avLst/>
          </a:prstGeom>
        </p:spPr>
      </p:pic>
    </p:spTree>
    <p:extLst>
      <p:ext uri="{BB962C8B-B14F-4D97-AF65-F5344CB8AC3E}">
        <p14:creationId xmlns:p14="http://schemas.microsoft.com/office/powerpoint/2010/main" val="9174947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0901-0407-834C-AFA6-CE71127264B0}"/>
              </a:ext>
            </a:extLst>
          </p:cNvPr>
          <p:cNvSpPr>
            <a:spLocks noGrp="1"/>
          </p:cNvSpPr>
          <p:nvPr>
            <p:ph idx="1"/>
          </p:nvPr>
        </p:nvSpPr>
        <p:spPr>
          <a:xfrm>
            <a:off x="0" y="268941"/>
            <a:ext cx="11353800" cy="5908022"/>
          </a:xfrm>
        </p:spPr>
        <p:txBody>
          <a:bodyPr/>
          <a:lstStyle/>
          <a:p>
            <a:r>
              <a:rPr lang="en-US" dirty="0"/>
              <a:t>The formation of malonyl-CoA from acetyl-CoA is an irreversible process, catalyzed by </a:t>
            </a:r>
            <a:r>
              <a:rPr lang="en-US" b="1" dirty="0"/>
              <a:t>acetyl-CoA carboxylase. </a:t>
            </a:r>
            <a:endParaRPr lang="en-US" dirty="0"/>
          </a:p>
          <a:p>
            <a:endParaRPr lang="en-US" dirty="0"/>
          </a:p>
        </p:txBody>
      </p:sp>
      <p:pic>
        <p:nvPicPr>
          <p:cNvPr id="5" name="Picture 4">
            <a:extLst>
              <a:ext uri="{FF2B5EF4-FFF2-40B4-BE49-F238E27FC236}">
                <a16:creationId xmlns:a16="http://schemas.microsoft.com/office/drawing/2014/main" id="{E6EDBC25-E94A-9749-99FA-F6ABC8E249BE}"/>
              </a:ext>
            </a:extLst>
          </p:cNvPr>
          <p:cNvPicPr>
            <a:picLocks noChangeAspect="1"/>
          </p:cNvPicPr>
          <p:nvPr/>
        </p:nvPicPr>
        <p:blipFill>
          <a:blip r:embed="rId2"/>
          <a:stretch>
            <a:fillRect/>
          </a:stretch>
        </p:blipFill>
        <p:spPr>
          <a:xfrm>
            <a:off x="1463095" y="1541929"/>
            <a:ext cx="8427610" cy="3738564"/>
          </a:xfrm>
          <a:prstGeom prst="rect">
            <a:avLst/>
          </a:prstGeom>
        </p:spPr>
      </p:pic>
      <p:sp>
        <p:nvSpPr>
          <p:cNvPr id="6" name="Rectangle 5">
            <a:extLst>
              <a:ext uri="{FF2B5EF4-FFF2-40B4-BE49-F238E27FC236}">
                <a16:creationId xmlns:a16="http://schemas.microsoft.com/office/drawing/2014/main" id="{3C29704C-0BCD-DC4D-AE02-051F7263EF17}"/>
              </a:ext>
            </a:extLst>
          </p:cNvPr>
          <p:cNvSpPr/>
          <p:nvPr/>
        </p:nvSpPr>
        <p:spPr>
          <a:xfrm>
            <a:off x="2133600" y="5495382"/>
            <a:ext cx="6096000" cy="923330"/>
          </a:xfrm>
          <a:prstGeom prst="rect">
            <a:avLst/>
          </a:prstGeom>
        </p:spPr>
        <p:txBody>
          <a:bodyPr>
            <a:spAutoFit/>
          </a:bodyPr>
          <a:lstStyle/>
          <a:p>
            <a:r>
              <a:rPr lang="en-US" dirty="0"/>
              <a:t>The enzymes involved in fatty acid synthesis are arranged in a complex called the fatty acid synthase system, located in the cytosol. </a:t>
            </a:r>
          </a:p>
        </p:txBody>
      </p:sp>
    </p:spTree>
    <p:extLst>
      <p:ext uri="{BB962C8B-B14F-4D97-AF65-F5344CB8AC3E}">
        <p14:creationId xmlns:p14="http://schemas.microsoft.com/office/powerpoint/2010/main" val="355882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ED424-0E46-8B48-B3C0-9CA9F66D4057}"/>
              </a:ext>
            </a:extLst>
          </p:cNvPr>
          <p:cNvSpPr>
            <a:spLocks noGrp="1"/>
          </p:cNvSpPr>
          <p:nvPr>
            <p:ph type="ctrTitle"/>
          </p:nvPr>
        </p:nvSpPr>
        <p:spPr/>
        <p:txBody>
          <a:bodyPr/>
          <a:lstStyle/>
          <a:p>
            <a:r>
              <a:rPr lang="en-US" b="1" dirty="0">
                <a:solidFill>
                  <a:srgbClr val="C00000"/>
                </a:solidFill>
                <a:latin typeface="American Typewriter" panose="02090604020004020304" pitchFamily="18" charset="77"/>
              </a:rPr>
              <a:t>LIPIDS</a:t>
            </a:r>
          </a:p>
        </p:txBody>
      </p:sp>
      <p:sp>
        <p:nvSpPr>
          <p:cNvPr id="5" name="Subtitle 4">
            <a:extLst>
              <a:ext uri="{FF2B5EF4-FFF2-40B4-BE49-F238E27FC236}">
                <a16:creationId xmlns:a16="http://schemas.microsoft.com/office/drawing/2014/main" id="{821F565C-9730-1242-8CA2-4B4FC42BA966}"/>
              </a:ext>
            </a:extLst>
          </p:cNvPr>
          <p:cNvSpPr>
            <a:spLocks noGrp="1"/>
          </p:cNvSpPr>
          <p:nvPr>
            <p:ph type="subTitle" idx="1"/>
          </p:nvPr>
        </p:nvSpPr>
        <p:spPr/>
        <p:txBody>
          <a:bodyPr/>
          <a:lstStyle/>
          <a:p>
            <a:r>
              <a:rPr lang="en-US" dirty="0"/>
              <a:t>Chapter 5 </a:t>
            </a:r>
          </a:p>
        </p:txBody>
      </p:sp>
    </p:spTree>
    <p:extLst>
      <p:ext uri="{BB962C8B-B14F-4D97-AF65-F5344CB8AC3E}">
        <p14:creationId xmlns:p14="http://schemas.microsoft.com/office/powerpoint/2010/main" val="5325122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4CF3-B8FB-364A-9E43-C1708B390D73}"/>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Regulation of fatty acid synthesis and breakdown</a:t>
            </a:r>
            <a:br>
              <a:rPr lang="en-US" dirty="0"/>
            </a:br>
            <a:endParaRPr lang="en-US" dirty="0"/>
          </a:p>
        </p:txBody>
      </p:sp>
      <p:pic>
        <p:nvPicPr>
          <p:cNvPr id="5" name="Content Placeholder 4">
            <a:extLst>
              <a:ext uri="{FF2B5EF4-FFF2-40B4-BE49-F238E27FC236}">
                <a16:creationId xmlns:a16="http://schemas.microsoft.com/office/drawing/2014/main" id="{27812981-260B-464B-92DB-C12BDA0BA9FA}"/>
              </a:ext>
            </a:extLst>
          </p:cNvPr>
          <p:cNvPicPr>
            <a:picLocks noGrp="1" noChangeAspect="1"/>
          </p:cNvPicPr>
          <p:nvPr>
            <p:ph idx="1"/>
          </p:nvPr>
        </p:nvPicPr>
        <p:blipFill>
          <a:blip r:embed="rId3"/>
          <a:stretch>
            <a:fillRect/>
          </a:stretch>
        </p:blipFill>
        <p:spPr>
          <a:xfrm>
            <a:off x="466165" y="1559859"/>
            <a:ext cx="11259670" cy="4617104"/>
          </a:xfrm>
        </p:spPr>
      </p:pic>
    </p:spTree>
    <p:extLst>
      <p:ext uri="{BB962C8B-B14F-4D97-AF65-F5344CB8AC3E}">
        <p14:creationId xmlns:p14="http://schemas.microsoft.com/office/powerpoint/2010/main" val="258551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3B439-F7FD-844D-9332-BC5A996CA952}"/>
              </a:ext>
            </a:extLst>
          </p:cNvPr>
          <p:cNvSpPr>
            <a:spLocks noGrp="1"/>
          </p:cNvSpPr>
          <p:nvPr>
            <p:ph idx="1"/>
          </p:nvPr>
        </p:nvSpPr>
        <p:spPr>
          <a:xfrm>
            <a:off x="342900" y="297180"/>
            <a:ext cx="11010900" cy="5879783"/>
          </a:xfrm>
        </p:spPr>
        <p:txBody>
          <a:bodyPr>
            <a:normAutofit lnSpcReduction="10000"/>
          </a:bodyPr>
          <a:lstStyle/>
          <a:p>
            <a:r>
              <a:rPr lang="en-US" sz="3600" dirty="0"/>
              <a:t>The property that sets lipids apart from other major nutrients is their solubility in organic solvents such as ether, chloroform, and acetone</a:t>
            </a:r>
          </a:p>
          <a:p>
            <a:r>
              <a:rPr lang="en-US" sz="3600" dirty="0"/>
              <a:t>Many diverse molecules fit the criteria and are thus considered lipids </a:t>
            </a:r>
          </a:p>
          <a:p>
            <a:r>
              <a:rPr lang="en-US" sz="3600" dirty="0"/>
              <a:t>The lipids discussed- limited to those most relevant to human nutrition </a:t>
            </a:r>
          </a:p>
          <a:p>
            <a:pPr lvl="1"/>
            <a:r>
              <a:rPr lang="en-US" sz="3200" dirty="0"/>
              <a:t>Fatty acids </a:t>
            </a:r>
          </a:p>
          <a:p>
            <a:pPr lvl="1"/>
            <a:r>
              <a:rPr lang="en-US" sz="3200" dirty="0"/>
              <a:t>Triacylglycerols, diacylglycerols, and monoacylglycerols </a:t>
            </a:r>
          </a:p>
          <a:p>
            <a:pPr lvl="1"/>
            <a:r>
              <a:rPr lang="en-US" sz="3200" b="1" dirty="0"/>
              <a:t>Phospholipids </a:t>
            </a:r>
          </a:p>
          <a:p>
            <a:pPr lvl="1"/>
            <a:r>
              <a:rPr lang="en-US" sz="3200" b="1" dirty="0"/>
              <a:t>Sphingolipids </a:t>
            </a:r>
          </a:p>
          <a:p>
            <a:pPr lvl="1"/>
            <a:r>
              <a:rPr lang="en-US" sz="3200" dirty="0"/>
              <a:t>Sterols (cholesterol, bile acids, and phytosterols). </a:t>
            </a:r>
          </a:p>
          <a:p>
            <a:endParaRPr lang="en-US" dirty="0"/>
          </a:p>
        </p:txBody>
      </p:sp>
    </p:spTree>
    <p:extLst>
      <p:ext uri="{BB962C8B-B14F-4D97-AF65-F5344CB8AC3E}">
        <p14:creationId xmlns:p14="http://schemas.microsoft.com/office/powerpoint/2010/main" val="216358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19407</TotalTime>
  <Words>4631</Words>
  <Application>Microsoft Macintosh PowerPoint</Application>
  <PresentationFormat>Widescreen</PresentationFormat>
  <Paragraphs>306</Paragraphs>
  <Slides>80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American Typewriter</vt:lpstr>
      <vt:lpstr>Arial</vt:lpstr>
      <vt:lpstr>Calibri</vt:lpstr>
      <vt:lpstr>Calibri Light</vt:lpstr>
      <vt:lpstr>MathematicalPiLTStd</vt:lpstr>
      <vt:lpstr>MinionPro</vt:lpstr>
      <vt:lpstr>Times New Roman</vt:lpstr>
      <vt:lpstr>Wingdings</vt:lpstr>
      <vt:lpstr>Office Theme</vt:lpstr>
      <vt:lpstr>Pentose Phosphate Pathway And Lipids  Book: Chapter 3 and 5</vt:lpstr>
      <vt:lpstr>PowerPoint Presentation</vt:lpstr>
      <vt:lpstr>PowerPoint Presentation</vt:lpstr>
      <vt:lpstr>PowerPoint Presentation</vt:lpstr>
      <vt:lpstr>PowerPoint Presentation</vt:lpstr>
      <vt:lpstr>PowerPoint Presentation</vt:lpstr>
      <vt:lpstr>PowerPoint Presentation</vt:lpstr>
      <vt:lpstr>LIPIDS</vt:lpstr>
      <vt:lpstr>PowerPoint Presentation</vt:lpstr>
      <vt:lpstr>PowerPoint Presentation</vt:lpstr>
      <vt:lpstr>PowerPoint Presentation</vt:lpstr>
      <vt:lpstr>Fatty Acid Nomenclature  </vt:lpstr>
      <vt:lpstr>PowerPoint Presentation</vt:lpstr>
      <vt:lpstr>PowerPoint Presentation</vt:lpstr>
      <vt:lpstr>Triacylglycerols (Triglycerides)  </vt:lpstr>
      <vt:lpstr>PowerPoint Presentation</vt:lpstr>
      <vt:lpstr>Phospholipids  </vt:lpstr>
      <vt:lpstr>PowerPoint Presentation</vt:lpstr>
      <vt:lpstr>PowerPoint Presentation</vt:lpstr>
      <vt:lpstr>PowerPoint Presentation</vt:lpstr>
      <vt:lpstr>Sphingolipids  </vt:lpstr>
      <vt:lpstr>PowerPoint Presentation</vt:lpstr>
      <vt:lpstr>Sterols</vt:lpstr>
      <vt:lpstr>Cholesterol  </vt:lpstr>
      <vt:lpstr>PowerPoint Presentation</vt:lpstr>
      <vt:lpstr>PowerPoint Presentation</vt:lpstr>
      <vt:lpstr>PowerPoint Presentation</vt:lpstr>
      <vt:lpstr>Bile Acids and Bile Salts  </vt:lpstr>
      <vt:lpstr>Phytosterols  </vt:lpstr>
      <vt:lpstr>PowerPoint Presentation</vt:lpstr>
      <vt:lpstr>PowerPoint Presentation</vt:lpstr>
      <vt:lpstr>Digestion  </vt:lpstr>
      <vt:lpstr>PowerPoint Presentation</vt:lpstr>
      <vt:lpstr>PowerPoint Presentation</vt:lpstr>
      <vt:lpstr>PowerPoint Presentation</vt:lpstr>
      <vt:lpstr>PowerPoint Presentation</vt:lpstr>
      <vt:lpstr>Cholesterol Absorption  </vt:lpstr>
      <vt:lpstr>PowerPoint Presentation</vt:lpstr>
      <vt:lpstr>PowerPoint Presentation</vt:lpstr>
      <vt:lpstr>PowerPoint Presentation</vt:lpstr>
      <vt:lpstr>Cholesterol synthesis </vt:lpstr>
      <vt:lpstr>PowerPoint Presentation</vt:lpstr>
      <vt:lpstr>Lipid Release into Circulation  </vt:lpstr>
      <vt:lpstr>PowerPoint Presentation</vt:lpstr>
      <vt:lpstr>Chylomicrons </vt:lpstr>
      <vt:lpstr>PowerPoint Presentation</vt:lpstr>
      <vt:lpstr>PowerPoint Presentation</vt:lpstr>
      <vt:lpstr>Exogenous lipid transport system</vt:lpstr>
      <vt:lpstr>Endogenous Lipid Transport  </vt:lpstr>
      <vt:lpstr>PowerPoint Presentation</vt:lpstr>
      <vt:lpstr>PowerPoint Presentation</vt:lpstr>
      <vt:lpstr>PowerPoint Presentation</vt:lpstr>
      <vt:lpstr>PowerPoint Presentation</vt:lpstr>
      <vt:lpstr>Reverse Cholesterol Transport  </vt:lpstr>
      <vt:lpstr>INTEGRATED METABOLISM IN TISSUES  </vt:lpstr>
      <vt:lpstr>Catabolism of Triacylglycerols and Fatty Acids  </vt:lpstr>
      <vt:lpstr>PowerPoint Presentation</vt:lpstr>
      <vt:lpstr>PowerPoint Presentation</vt:lpstr>
      <vt:lpstr>PowerPoint Presentation</vt:lpstr>
      <vt:lpstr>ACTIVATION STEP</vt:lpstr>
      <vt:lpstr>PowerPoint Presentation</vt:lpstr>
      <vt:lpstr>β-Oxidation of Fatty Acids  </vt:lpstr>
      <vt:lpstr>PowerPoint Presentation</vt:lpstr>
      <vt:lpstr>PowerPoint Presentation</vt:lpstr>
      <vt:lpstr>PUFA</vt:lpstr>
      <vt:lpstr>Energy Yield in Fatty Acid Oxidation  </vt:lpstr>
      <vt:lpstr>PowerPoint Presentation</vt:lpstr>
      <vt:lpstr>Fatty Acid Oxidation Is Tightly Regulated  </vt:lpstr>
      <vt:lpstr>Ketone body formation</vt:lpstr>
      <vt:lpstr>ketogenesis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Synthesis of Fatty Acids  </vt:lpstr>
      <vt:lpstr>PowerPoint Presentation</vt:lpstr>
      <vt:lpstr>Regulation of fatty acid synthesis and breakdown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Pentose Phosphate Pathway  </dc:title>
  <dc:creator>Hind Eliyan</dc:creator>
  <cp:lastModifiedBy>Hind Eliyan</cp:lastModifiedBy>
  <cp:revision>120</cp:revision>
  <dcterms:created xsi:type="dcterms:W3CDTF">2021-11-21T12:30:33Z</dcterms:created>
  <dcterms:modified xsi:type="dcterms:W3CDTF">2021-12-16T04:35:11Z</dcterms:modified>
</cp:coreProperties>
</file>