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9" r:id="rId4"/>
    <p:sldId id="258" r:id="rId5"/>
    <p:sldId id="260" r:id="rId6"/>
    <p:sldId id="261" r:id="rId7"/>
    <p:sldId id="263" r:id="rId8"/>
    <p:sldId id="264" r:id="rId9"/>
    <p:sldId id="265" r:id="rId10"/>
    <p:sldId id="266" r:id="rId11"/>
    <p:sldId id="267" r:id="rId12"/>
    <p:sldId id="268" r:id="rId13"/>
    <p:sldId id="272" r:id="rId14"/>
    <p:sldId id="271" r:id="rId15"/>
    <p:sldId id="270" r:id="rId16"/>
    <p:sldId id="269"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2" d="100"/>
          <a:sy n="72" d="100"/>
        </p:scale>
        <p:origin x="3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A019992-1A94-45C0-A758-7DFA87F0DBFC}"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2001B-9E7E-4FA4-AB3F-9813D2FE279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4607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019992-1A94-45C0-A758-7DFA87F0DBFC}"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2001B-9E7E-4FA4-AB3F-9813D2FE2794}" type="slidenum">
              <a:rPr lang="en-US" smtClean="0"/>
              <a:t>‹#›</a:t>
            </a:fld>
            <a:endParaRPr lang="en-US"/>
          </a:p>
        </p:txBody>
      </p:sp>
    </p:spTree>
    <p:extLst>
      <p:ext uri="{BB962C8B-B14F-4D97-AF65-F5344CB8AC3E}">
        <p14:creationId xmlns:p14="http://schemas.microsoft.com/office/powerpoint/2010/main" val="2176487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019992-1A94-45C0-A758-7DFA87F0DBFC}"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2001B-9E7E-4FA4-AB3F-9813D2FE2794}"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54443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A019992-1A94-45C0-A758-7DFA87F0DBFC}"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2001B-9E7E-4FA4-AB3F-9813D2FE2794}" type="slidenum">
              <a:rPr lang="en-US" smtClean="0"/>
              <a:t>‹#›</a:t>
            </a:fld>
            <a:endParaRPr lang="en-US"/>
          </a:p>
        </p:txBody>
      </p:sp>
    </p:spTree>
    <p:extLst>
      <p:ext uri="{BB962C8B-B14F-4D97-AF65-F5344CB8AC3E}">
        <p14:creationId xmlns:p14="http://schemas.microsoft.com/office/powerpoint/2010/main" val="318568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A019992-1A94-45C0-A758-7DFA87F0DBFC}" type="datetimeFigureOut">
              <a:rPr lang="en-US" smtClean="0"/>
              <a:t>3/4/2022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F2001B-9E7E-4FA4-AB3F-9813D2FE279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4140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A019992-1A94-45C0-A758-7DFA87F0DBFC}"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2001B-9E7E-4FA4-AB3F-9813D2FE2794}" type="slidenum">
              <a:rPr lang="en-US" smtClean="0"/>
              <a:t>‹#›</a:t>
            </a:fld>
            <a:endParaRPr lang="en-US"/>
          </a:p>
        </p:txBody>
      </p:sp>
    </p:spTree>
    <p:extLst>
      <p:ext uri="{BB962C8B-B14F-4D97-AF65-F5344CB8AC3E}">
        <p14:creationId xmlns:p14="http://schemas.microsoft.com/office/powerpoint/2010/main" val="2633536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A019992-1A94-45C0-A758-7DFA87F0DBFC}" type="datetimeFigureOut">
              <a:rPr lang="en-US" smtClean="0"/>
              <a:t>3/4/2022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F2001B-9E7E-4FA4-AB3F-9813D2FE2794}" type="slidenum">
              <a:rPr lang="en-US" smtClean="0"/>
              <a:t>‹#›</a:t>
            </a:fld>
            <a:endParaRPr lang="en-US"/>
          </a:p>
        </p:txBody>
      </p:sp>
    </p:spTree>
    <p:extLst>
      <p:ext uri="{BB962C8B-B14F-4D97-AF65-F5344CB8AC3E}">
        <p14:creationId xmlns:p14="http://schemas.microsoft.com/office/powerpoint/2010/main" val="295054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A019992-1A94-45C0-A758-7DFA87F0DBFC}" type="datetimeFigureOut">
              <a:rPr lang="en-US" smtClean="0"/>
              <a:t>3/4/2022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F2001B-9E7E-4FA4-AB3F-9813D2FE2794}" type="slidenum">
              <a:rPr lang="en-US" smtClean="0"/>
              <a:t>‹#›</a:t>
            </a:fld>
            <a:endParaRPr lang="en-US"/>
          </a:p>
        </p:txBody>
      </p:sp>
    </p:spTree>
    <p:extLst>
      <p:ext uri="{BB962C8B-B14F-4D97-AF65-F5344CB8AC3E}">
        <p14:creationId xmlns:p14="http://schemas.microsoft.com/office/powerpoint/2010/main" val="305205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19992-1A94-45C0-A758-7DFA87F0DBFC}" type="datetimeFigureOut">
              <a:rPr lang="en-US" smtClean="0"/>
              <a:t>3/4/2022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F2001B-9E7E-4FA4-AB3F-9813D2FE2794}" type="slidenum">
              <a:rPr lang="en-US" smtClean="0"/>
              <a:t>‹#›</a:t>
            </a:fld>
            <a:endParaRPr lang="en-US"/>
          </a:p>
        </p:txBody>
      </p:sp>
    </p:spTree>
    <p:extLst>
      <p:ext uri="{BB962C8B-B14F-4D97-AF65-F5344CB8AC3E}">
        <p14:creationId xmlns:p14="http://schemas.microsoft.com/office/powerpoint/2010/main" val="1006172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A019992-1A94-45C0-A758-7DFA87F0DBFC}"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2001B-9E7E-4FA4-AB3F-9813D2FE2794}" type="slidenum">
              <a:rPr lang="en-US" smtClean="0"/>
              <a:t>‹#›</a:t>
            </a:fld>
            <a:endParaRPr lang="en-US"/>
          </a:p>
        </p:txBody>
      </p:sp>
    </p:spTree>
    <p:extLst>
      <p:ext uri="{BB962C8B-B14F-4D97-AF65-F5344CB8AC3E}">
        <p14:creationId xmlns:p14="http://schemas.microsoft.com/office/powerpoint/2010/main" val="2537828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A019992-1A94-45C0-A758-7DFA87F0DBFC}" type="datetimeFigureOut">
              <a:rPr lang="en-US" smtClean="0"/>
              <a:t>3/4/2022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F2001B-9E7E-4FA4-AB3F-9813D2FE2794}"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539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A019992-1A94-45C0-A758-7DFA87F0DBFC}" type="datetimeFigureOut">
              <a:rPr lang="en-US" smtClean="0"/>
              <a:t>3/4/2022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8F2001B-9E7E-4FA4-AB3F-9813D2FE2794}"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66185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What </a:t>
            </a:r>
            <a:r>
              <a:rPr lang="en-US" dirty="0" err="1"/>
              <a:t>majOr</a:t>
            </a:r>
            <a:r>
              <a:rPr lang="en-US" dirty="0"/>
              <a:t> </a:t>
            </a:r>
            <a:r>
              <a:rPr lang="en-US" dirty="0" err="1"/>
              <a:t>achIevements</a:t>
            </a:r>
            <a:r>
              <a:rPr lang="en-US" dirty="0"/>
              <a:t> In Language </a:t>
            </a:r>
            <a:r>
              <a:rPr lang="en-US" dirty="0" err="1"/>
              <a:t>FOrm</a:t>
            </a:r>
            <a:r>
              <a:rPr lang="en-US" dirty="0"/>
              <a:t>, </a:t>
            </a:r>
            <a:r>
              <a:rPr lang="en-US" dirty="0" err="1"/>
              <a:t>cOntent</a:t>
            </a:r>
            <a:r>
              <a:rPr lang="en-US" dirty="0"/>
              <a:t>, </a:t>
            </a:r>
            <a:r>
              <a:rPr lang="en-US" dirty="0" err="1"/>
              <a:t>anD</a:t>
            </a:r>
            <a:r>
              <a:rPr lang="en-US" dirty="0"/>
              <a:t> use </a:t>
            </a:r>
            <a:r>
              <a:rPr lang="en-US" dirty="0" err="1"/>
              <a:t>characterIZe</a:t>
            </a:r>
            <a:r>
              <a:rPr lang="en-US" dirty="0"/>
              <a:t> </a:t>
            </a:r>
            <a:r>
              <a:rPr lang="en-US" dirty="0" err="1"/>
              <a:t>InFancy</a:t>
            </a:r>
            <a:r>
              <a:rPr lang="en-US" dirty="0"/>
              <a:t>?</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22163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t>
            </a:r>
            <a:r>
              <a:rPr lang="en-US" dirty="0" err="1"/>
              <a:t>FactOrs</a:t>
            </a:r>
            <a:r>
              <a:rPr lang="en-US" dirty="0"/>
              <a:t> </a:t>
            </a:r>
            <a:r>
              <a:rPr lang="en-US" dirty="0" err="1"/>
              <a:t>cOntrIBute</a:t>
            </a:r>
            <a:r>
              <a:rPr lang="en-US" dirty="0"/>
              <a:t> </a:t>
            </a:r>
            <a:r>
              <a:rPr lang="en-US" dirty="0" err="1"/>
              <a:t>tO</a:t>
            </a:r>
            <a:r>
              <a:rPr lang="en-US" dirty="0"/>
              <a:t> </a:t>
            </a:r>
            <a:r>
              <a:rPr lang="en-US" dirty="0" err="1"/>
              <a:t>InFants’</a:t>
            </a:r>
            <a:br>
              <a:rPr lang="en-US" dirty="0"/>
            </a:br>
            <a:r>
              <a:rPr lang="en-US" dirty="0" err="1"/>
              <a:t>InDIvIDuaL</a:t>
            </a:r>
            <a:r>
              <a:rPr lang="en-US" dirty="0"/>
              <a:t> </a:t>
            </a:r>
            <a:r>
              <a:rPr lang="en-US" dirty="0" err="1"/>
              <a:t>achIevements</a:t>
            </a:r>
            <a:r>
              <a:rPr lang="en-US" dirty="0"/>
              <a:t> In Language?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4000" dirty="0">
                <a:solidFill>
                  <a:schemeClr val="accent1"/>
                </a:solidFill>
              </a:rPr>
              <a:t>Intra-individual difference</a:t>
            </a:r>
          </a:p>
          <a:p>
            <a:pPr>
              <a:buFont typeface="Wingdings" panose="05000000000000000000" pitchFamily="2" charset="2"/>
              <a:buChar char="§"/>
            </a:pPr>
            <a:r>
              <a:rPr lang="en-US" sz="4000" dirty="0">
                <a:solidFill>
                  <a:schemeClr val="accent1"/>
                </a:solidFill>
              </a:rPr>
              <a:t>Inter-individual difference </a:t>
            </a:r>
          </a:p>
        </p:txBody>
      </p:sp>
    </p:spTree>
    <p:extLst>
      <p:ext uri="{BB962C8B-B14F-4D97-AF65-F5344CB8AC3E}">
        <p14:creationId xmlns:p14="http://schemas.microsoft.com/office/powerpoint/2010/main" val="2321360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Intraindividual Differences</a:t>
            </a:r>
          </a:p>
        </p:txBody>
      </p:sp>
      <p:sp>
        <p:nvSpPr>
          <p:cNvPr id="3" name="Content Placeholder 2"/>
          <p:cNvSpPr>
            <a:spLocks noGrp="1"/>
          </p:cNvSpPr>
          <p:nvPr>
            <p:ph idx="1"/>
          </p:nvPr>
        </p:nvSpPr>
        <p:spPr/>
        <p:txBody>
          <a:bodyPr>
            <a:normAutofit lnSpcReduction="10000"/>
          </a:bodyPr>
          <a:lstStyle/>
          <a:p>
            <a:r>
              <a:rPr lang="en-US" dirty="0"/>
              <a:t>The amount of language an individual can produce spontaneously without imitating other verbalizations (</a:t>
            </a:r>
            <a:r>
              <a:rPr lang="en-US" b="1" dirty="0">
                <a:solidFill>
                  <a:schemeClr val="accent1"/>
                </a:solidFill>
              </a:rPr>
              <a:t>expressive language</a:t>
            </a:r>
            <a:r>
              <a:rPr lang="en-US" dirty="0"/>
              <a:t>) differs from the amount of language they can comprehend (</a:t>
            </a:r>
            <a:r>
              <a:rPr lang="en-US" b="1" dirty="0">
                <a:solidFill>
                  <a:schemeClr val="accent1"/>
                </a:solidFill>
              </a:rPr>
              <a:t>receptive language</a:t>
            </a:r>
            <a:r>
              <a:rPr lang="en-US" dirty="0"/>
              <a:t>). </a:t>
            </a:r>
          </a:p>
          <a:p>
            <a:r>
              <a:rPr lang="en-US" dirty="0"/>
              <a:t>For example, although 1-year-olds comprehend an average of 80 words ranged between 15 and 150, they typically produce only about 10 words ranged between 0 and 30. </a:t>
            </a:r>
          </a:p>
          <a:p>
            <a:r>
              <a:rPr lang="en-US" dirty="0"/>
              <a:t>Why is </a:t>
            </a:r>
            <a:r>
              <a:rPr lang="en-US" b="1" dirty="0">
                <a:solidFill>
                  <a:schemeClr val="accent1"/>
                </a:solidFill>
              </a:rPr>
              <a:t>comprehension</a:t>
            </a:r>
            <a:r>
              <a:rPr lang="en-US" dirty="0"/>
              <a:t> better than </a:t>
            </a:r>
            <a:r>
              <a:rPr lang="en-US" b="1" dirty="0">
                <a:solidFill>
                  <a:schemeClr val="accent1"/>
                </a:solidFill>
              </a:rPr>
              <a:t>production</a:t>
            </a:r>
            <a:r>
              <a:rPr lang="en-US" dirty="0"/>
              <a:t> ?</a:t>
            </a:r>
          </a:p>
          <a:p>
            <a:pPr>
              <a:buFont typeface="Wingdings" panose="05000000000000000000" pitchFamily="2" charset="2"/>
              <a:buChar char="§"/>
            </a:pPr>
            <a:r>
              <a:rPr lang="en-US" dirty="0"/>
              <a:t>Production requires more effort to say the word </a:t>
            </a:r>
          </a:p>
          <a:p>
            <a:pPr>
              <a:buFont typeface="Wingdings" panose="05000000000000000000" pitchFamily="2" charset="2"/>
              <a:buChar char="§"/>
            </a:pPr>
            <a:r>
              <a:rPr lang="en-US" dirty="0"/>
              <a:t>Production requires us to organize the words in sentences </a:t>
            </a:r>
          </a:p>
          <a:p>
            <a:pPr>
              <a:buFont typeface="Wingdings" panose="05000000000000000000" pitchFamily="2" charset="2"/>
              <a:buChar char="§"/>
            </a:pPr>
            <a:r>
              <a:rPr lang="en-US" dirty="0"/>
              <a:t>Children are introduced to the words that are highly contextualized, which supports comprehension</a:t>
            </a:r>
          </a:p>
          <a:p>
            <a:pPr marL="0" indent="0">
              <a:buNone/>
            </a:pPr>
            <a:endParaRPr lang="en-US" dirty="0"/>
          </a:p>
        </p:txBody>
      </p:sp>
    </p:spTree>
    <p:extLst>
      <p:ext uri="{BB962C8B-B14F-4D97-AF65-F5344CB8AC3E}">
        <p14:creationId xmlns:p14="http://schemas.microsoft.com/office/powerpoint/2010/main" val="216715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Interindividual Differences</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US" dirty="0"/>
              <a:t>First, some children develop language more quickly than others. </a:t>
            </a:r>
          </a:p>
          <a:p>
            <a:pPr>
              <a:buFont typeface="Wingdings" panose="05000000000000000000" pitchFamily="2" charset="2"/>
              <a:buChar char="§"/>
            </a:pPr>
            <a:r>
              <a:rPr lang="en-US" dirty="0"/>
              <a:t>Second, children express themselves for different communicative purposes. </a:t>
            </a:r>
          </a:p>
          <a:p>
            <a:pPr>
              <a:buFont typeface="Wingdings" panose="05000000000000000000" pitchFamily="2" charset="2"/>
              <a:buChar char="§"/>
            </a:pPr>
            <a:r>
              <a:rPr lang="en-US" dirty="0"/>
              <a:t>Third, certain children fall at either end of the continuum for language development and are late talkers or early talkers. </a:t>
            </a:r>
          </a:p>
          <a:p>
            <a:pPr>
              <a:buFont typeface="Wingdings" panose="05000000000000000000" pitchFamily="2" charset="2"/>
              <a:buChar char="§"/>
            </a:pPr>
            <a:endParaRPr lang="en-US" dirty="0"/>
          </a:p>
          <a:p>
            <a:pPr marL="0" indent="0">
              <a:buNone/>
            </a:pPr>
            <a:r>
              <a:rPr lang="en-US" dirty="0"/>
              <a:t>Children demonstrate : </a:t>
            </a:r>
          </a:p>
          <a:p>
            <a:pPr>
              <a:buFont typeface="Wingdings" panose="05000000000000000000" pitchFamily="2" charset="2"/>
              <a:buChar char="§"/>
            </a:pPr>
            <a:r>
              <a:rPr lang="en-US" dirty="0"/>
              <a:t>Variation in Language-Development Rate</a:t>
            </a:r>
          </a:p>
          <a:p>
            <a:pPr>
              <a:buFont typeface="Wingdings" panose="05000000000000000000" pitchFamily="2" charset="2"/>
              <a:buChar char="§"/>
            </a:pPr>
            <a:r>
              <a:rPr lang="en-US" dirty="0"/>
              <a:t>Variation in Language-Learning Styles: referential or expressive.</a:t>
            </a:r>
          </a:p>
          <a:p>
            <a:pPr>
              <a:buFont typeface="Wingdings" panose="05000000000000000000" pitchFamily="2" charset="2"/>
              <a:buChar char="§"/>
            </a:pPr>
            <a:r>
              <a:rPr lang="en-US" dirty="0"/>
              <a:t>Variation at the Extremes of the Typical Range for Language Development</a:t>
            </a:r>
          </a:p>
        </p:txBody>
      </p:sp>
    </p:spTree>
    <p:extLst>
      <p:ext uri="{BB962C8B-B14F-4D97-AF65-F5344CB8AC3E}">
        <p14:creationId xmlns:p14="http://schemas.microsoft.com/office/powerpoint/2010/main" val="1975006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Variation in Language-Development Rate</a:t>
            </a:r>
          </a:p>
        </p:txBody>
      </p:sp>
      <p:sp>
        <p:nvSpPr>
          <p:cNvPr id="3" name="Content Placeholder 2"/>
          <p:cNvSpPr>
            <a:spLocks noGrp="1"/>
          </p:cNvSpPr>
          <p:nvPr>
            <p:ph idx="1"/>
          </p:nvPr>
        </p:nvSpPr>
        <p:spPr/>
        <p:txBody>
          <a:bodyPr/>
          <a:lstStyle/>
          <a:p>
            <a:r>
              <a:rPr lang="en-US" dirty="0"/>
              <a:t>the number of words the infants understand at age 12 months ranged between 15 and 150, whereas the number of words the infants produce at the same age ranged between 0 and 30.</a:t>
            </a:r>
          </a:p>
        </p:txBody>
      </p:sp>
    </p:spTree>
    <p:extLst>
      <p:ext uri="{BB962C8B-B14F-4D97-AF65-F5344CB8AC3E}">
        <p14:creationId xmlns:p14="http://schemas.microsoft.com/office/powerpoint/2010/main" val="192020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Variation in Language-Learning Style</a:t>
            </a:r>
          </a:p>
        </p:txBody>
      </p:sp>
      <p:sp>
        <p:nvSpPr>
          <p:cNvPr id="3" name="Content Placeholder 2"/>
          <p:cNvSpPr>
            <a:spLocks noGrp="1"/>
          </p:cNvSpPr>
          <p:nvPr>
            <p:ph idx="1"/>
          </p:nvPr>
        </p:nvSpPr>
        <p:spPr/>
        <p:txBody>
          <a:bodyPr/>
          <a:lstStyle/>
          <a:p>
            <a:r>
              <a:rPr lang="en-US" dirty="0"/>
              <a:t>the infants’ predominant style for using language cab be expressive or referential.</a:t>
            </a:r>
          </a:p>
          <a:p>
            <a:r>
              <a:rPr lang="en-US" b="1" dirty="0">
                <a:solidFill>
                  <a:schemeClr val="accent1"/>
                </a:solidFill>
              </a:rPr>
              <a:t>Expressive language </a:t>
            </a:r>
            <a:r>
              <a:rPr lang="en-US" dirty="0"/>
              <a:t>learners use language primarily for social exchanges. to express their needs and describe their feelings as they interact with other people their early vocabularies contain several words and phrases that allow them. common first words for expressive language learners include hi and bye-bye.</a:t>
            </a:r>
          </a:p>
          <a:p>
            <a:r>
              <a:rPr lang="en-US" b="1" dirty="0">
                <a:solidFill>
                  <a:schemeClr val="accent1"/>
                </a:solidFill>
              </a:rPr>
              <a:t>Referential language learners </a:t>
            </a:r>
            <a:r>
              <a:rPr lang="en-US" dirty="0"/>
              <a:t>use language primarily to refer to people and objects. Their early vocabularies contain a large proportion of object labels, including words such as ball, doggie, and juice.</a:t>
            </a:r>
          </a:p>
        </p:txBody>
      </p:sp>
    </p:spTree>
    <p:extLst>
      <p:ext uri="{BB962C8B-B14F-4D97-AF65-F5344CB8AC3E}">
        <p14:creationId xmlns:p14="http://schemas.microsoft.com/office/powerpoint/2010/main" val="3218302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Variation at the Extremes of the Typical Range for Language Development</a:t>
            </a:r>
          </a:p>
        </p:txBody>
      </p:sp>
      <p:sp>
        <p:nvSpPr>
          <p:cNvPr id="3" name="Content Placeholder 2"/>
          <p:cNvSpPr>
            <a:spLocks noGrp="1"/>
          </p:cNvSpPr>
          <p:nvPr>
            <p:ph idx="1"/>
          </p:nvPr>
        </p:nvSpPr>
        <p:spPr/>
        <p:txBody>
          <a:bodyPr>
            <a:normAutofit/>
          </a:bodyPr>
          <a:lstStyle/>
          <a:p>
            <a:r>
              <a:rPr lang="en-US" b="1" dirty="0">
                <a:solidFill>
                  <a:schemeClr val="accent1"/>
                </a:solidFill>
              </a:rPr>
              <a:t>Late talkers </a:t>
            </a:r>
            <a:r>
              <a:rPr lang="en-US" dirty="0"/>
              <a:t>are children who exhibit early delays in their expressive language. One common definition considers children to be late talkers if they produce fewer than 50 words by age 2. Late talkers are of concern to parents and clinicians.</a:t>
            </a:r>
          </a:p>
          <a:p>
            <a:endParaRPr lang="en-US" dirty="0"/>
          </a:p>
          <a:p>
            <a:r>
              <a:rPr lang="en-US" b="1" dirty="0">
                <a:solidFill>
                  <a:schemeClr val="accent1"/>
                </a:solidFill>
              </a:rPr>
              <a:t>Early Talkers </a:t>
            </a:r>
            <a:r>
              <a:rPr lang="en-US" dirty="0"/>
              <a:t>Early talkers are children who are ahead of their peers in expressive language use.</a:t>
            </a:r>
          </a:p>
          <a:p>
            <a:r>
              <a:rPr lang="en-US" dirty="0"/>
              <a:t> </a:t>
            </a:r>
          </a:p>
        </p:txBody>
      </p:sp>
    </p:spTree>
    <p:extLst>
      <p:ext uri="{BB962C8B-B14F-4D97-AF65-F5344CB8AC3E}">
        <p14:creationId xmlns:p14="http://schemas.microsoft.com/office/powerpoint/2010/main" val="4159167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researchers measure Language Development In Infancy?</a:t>
            </a:r>
          </a:p>
        </p:txBody>
      </p:sp>
      <p:sp>
        <p:nvSpPr>
          <p:cNvPr id="3" name="Content Placeholder 2"/>
          <p:cNvSpPr>
            <a:spLocks noGrp="1"/>
          </p:cNvSpPr>
          <p:nvPr>
            <p:ph idx="1"/>
          </p:nvPr>
        </p:nvSpPr>
        <p:spPr/>
        <p:txBody>
          <a:bodyPr/>
          <a:lstStyle/>
          <a:p>
            <a:pPr marL="0" indent="0">
              <a:buNone/>
            </a:pPr>
            <a:endParaRPr lang="en-US" sz="2400" dirty="0"/>
          </a:p>
          <a:p>
            <a:pPr>
              <a:buFont typeface="Wingdings" panose="05000000000000000000" pitchFamily="2" charset="2"/>
              <a:buChar char="§"/>
            </a:pPr>
            <a:r>
              <a:rPr lang="en-US" sz="2400" dirty="0"/>
              <a:t>Habituation–Dishabituation Tasks</a:t>
            </a:r>
          </a:p>
          <a:p>
            <a:pPr>
              <a:buFont typeface="Wingdings" panose="05000000000000000000" pitchFamily="2" charset="2"/>
              <a:buChar char="§"/>
            </a:pPr>
            <a:r>
              <a:rPr lang="en-US" sz="2400" dirty="0"/>
              <a:t>Switch Task</a:t>
            </a:r>
          </a:p>
          <a:p>
            <a:pPr>
              <a:buFont typeface="Wingdings" panose="05000000000000000000" pitchFamily="2" charset="2"/>
              <a:buChar char="§"/>
            </a:pPr>
            <a:r>
              <a:rPr lang="en-US" sz="2400" dirty="0"/>
              <a:t>intermodal Preferential Looking Paradigm</a:t>
            </a:r>
          </a:p>
          <a:p>
            <a:pPr>
              <a:buFont typeface="Wingdings" panose="05000000000000000000" pitchFamily="2" charset="2"/>
              <a:buChar char="§"/>
            </a:pPr>
            <a:r>
              <a:rPr lang="en-US" sz="2400" dirty="0"/>
              <a:t>Naturalistic Observation</a:t>
            </a:r>
          </a:p>
          <a:p>
            <a:pPr>
              <a:buFont typeface="Wingdings" panose="05000000000000000000" pitchFamily="2" charset="2"/>
              <a:buChar char="§"/>
            </a:pPr>
            <a:r>
              <a:rPr lang="en-US" sz="2400" dirty="0"/>
              <a:t>Neuroimaging Technologies</a:t>
            </a:r>
          </a:p>
          <a:p>
            <a:endParaRPr lang="en-US" dirty="0"/>
          </a:p>
        </p:txBody>
      </p:sp>
    </p:spTree>
    <p:extLst>
      <p:ext uri="{BB962C8B-B14F-4D97-AF65-F5344CB8AC3E}">
        <p14:creationId xmlns:p14="http://schemas.microsoft.com/office/powerpoint/2010/main" val="1977726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 clinicians measure Language Development In Infancy?</a:t>
            </a:r>
          </a:p>
        </p:txBody>
      </p:sp>
      <p:sp>
        <p:nvSpPr>
          <p:cNvPr id="3" name="Content Placeholder 2"/>
          <p:cNvSpPr>
            <a:spLocks noGrp="1"/>
          </p:cNvSpPr>
          <p:nvPr>
            <p:ph idx="1"/>
          </p:nvPr>
        </p:nvSpPr>
        <p:spPr/>
        <p:txBody>
          <a:bodyPr/>
          <a:lstStyle/>
          <a:p>
            <a:pPr>
              <a:buFont typeface="Wingdings" panose="05000000000000000000" pitchFamily="2" charset="2"/>
              <a:buChar char="§"/>
            </a:pPr>
            <a:endParaRPr lang="en-US" dirty="0"/>
          </a:p>
          <a:p>
            <a:pPr>
              <a:buFont typeface="Wingdings" panose="05000000000000000000" pitchFamily="2" charset="2"/>
              <a:buChar char="§"/>
            </a:pPr>
            <a:r>
              <a:rPr lang="en-US" dirty="0"/>
              <a:t>Informal Language Screenings</a:t>
            </a:r>
          </a:p>
          <a:p>
            <a:pPr>
              <a:buFont typeface="Wingdings" panose="05000000000000000000" pitchFamily="2" charset="2"/>
              <a:buChar char="§"/>
            </a:pPr>
            <a:r>
              <a:rPr lang="en-US" dirty="0"/>
              <a:t>Parent-Report Measures</a:t>
            </a:r>
          </a:p>
          <a:p>
            <a:endParaRPr lang="en-US" dirty="0"/>
          </a:p>
          <a:p>
            <a:endParaRPr lang="en-US" dirty="0"/>
          </a:p>
        </p:txBody>
      </p:sp>
    </p:spTree>
    <p:extLst>
      <p:ext uri="{BB962C8B-B14F-4D97-AF65-F5344CB8AC3E}">
        <p14:creationId xmlns:p14="http://schemas.microsoft.com/office/powerpoint/2010/main" val="3463027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components </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sz="4400" dirty="0"/>
              <a:t>Phonology </a:t>
            </a:r>
          </a:p>
          <a:p>
            <a:pPr>
              <a:buFont typeface="Wingdings" panose="05000000000000000000" pitchFamily="2" charset="2"/>
              <a:buChar char="§"/>
            </a:pPr>
            <a:r>
              <a:rPr lang="en-US" sz="4400" dirty="0"/>
              <a:t>Morphology</a:t>
            </a:r>
          </a:p>
          <a:p>
            <a:pPr>
              <a:buFont typeface="Wingdings" panose="05000000000000000000" pitchFamily="2" charset="2"/>
              <a:buChar char="§"/>
            </a:pPr>
            <a:r>
              <a:rPr lang="en-US" sz="4400" dirty="0"/>
              <a:t>Semantics  </a:t>
            </a:r>
          </a:p>
          <a:p>
            <a:pPr>
              <a:buFont typeface="Wingdings" panose="05000000000000000000" pitchFamily="2" charset="2"/>
              <a:buChar char="§"/>
            </a:pPr>
            <a:r>
              <a:rPr lang="en-US" sz="4400" dirty="0"/>
              <a:t>Syntax </a:t>
            </a:r>
          </a:p>
          <a:p>
            <a:pPr>
              <a:buFont typeface="Wingdings" panose="05000000000000000000" pitchFamily="2" charset="2"/>
              <a:buChar char="§"/>
            </a:pPr>
            <a:r>
              <a:rPr lang="en-US" sz="4400" dirty="0"/>
              <a:t>Pragmatics </a:t>
            </a:r>
          </a:p>
          <a:p>
            <a:pPr marL="0" indent="0">
              <a:buNone/>
            </a:pPr>
            <a:endParaRPr lang="en-US" dirty="0"/>
          </a:p>
        </p:txBody>
      </p:sp>
    </p:spTree>
    <p:extLst>
      <p:ext uri="{BB962C8B-B14F-4D97-AF65-F5344CB8AC3E}">
        <p14:creationId xmlns:p14="http://schemas.microsoft.com/office/powerpoint/2010/main" val="1331973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domains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
            </a:pPr>
            <a:r>
              <a:rPr lang="en-US" sz="4400" dirty="0"/>
              <a:t>Content</a:t>
            </a:r>
          </a:p>
          <a:p>
            <a:pPr>
              <a:buFont typeface="Wingdings" panose="05000000000000000000" pitchFamily="2" charset="2"/>
              <a:buChar char="§"/>
            </a:pPr>
            <a:r>
              <a:rPr lang="en-US" sz="4400" dirty="0"/>
              <a:t>Form </a:t>
            </a:r>
          </a:p>
          <a:p>
            <a:pPr>
              <a:buFont typeface="Wingdings" panose="05000000000000000000" pitchFamily="2" charset="2"/>
              <a:buChar char="§"/>
            </a:pPr>
            <a:r>
              <a:rPr lang="en-US" sz="4400" dirty="0"/>
              <a:t>Use </a:t>
            </a:r>
          </a:p>
        </p:txBody>
      </p:sp>
    </p:spTree>
    <p:extLst>
      <p:ext uri="{BB962C8B-B14F-4D97-AF65-F5344CB8AC3E}">
        <p14:creationId xmlns:p14="http://schemas.microsoft.com/office/powerpoint/2010/main" val="2233193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Form: phonology</a:t>
            </a:r>
          </a:p>
        </p:txBody>
      </p:sp>
      <p:sp>
        <p:nvSpPr>
          <p:cNvPr id="3" name="Content Placeholder 2"/>
          <p:cNvSpPr>
            <a:spLocks noGrp="1"/>
          </p:cNvSpPr>
          <p:nvPr>
            <p:ph idx="1"/>
          </p:nvPr>
        </p:nvSpPr>
        <p:spPr/>
        <p:txBody>
          <a:bodyPr>
            <a:normAutofit/>
          </a:bodyPr>
          <a:lstStyle/>
          <a:p>
            <a:pPr marL="0" indent="0">
              <a:buNone/>
            </a:pPr>
            <a:endParaRPr lang="en-US" dirty="0"/>
          </a:p>
          <a:p>
            <a:pPr>
              <a:buFont typeface="Wingdings" panose="05000000000000000000" pitchFamily="2" charset="2"/>
              <a:buChar char="§"/>
            </a:pPr>
            <a:r>
              <a:rPr lang="en-US" dirty="0"/>
              <a:t>language form encompasses the components of </a:t>
            </a:r>
            <a:r>
              <a:rPr lang="en-US" b="1" dirty="0">
                <a:solidFill>
                  <a:schemeClr val="accent1"/>
                </a:solidFill>
              </a:rPr>
              <a:t>phonology</a:t>
            </a:r>
            <a:r>
              <a:rPr lang="en-US" dirty="0">
                <a:solidFill>
                  <a:schemeClr val="accent1"/>
                </a:solidFill>
              </a:rPr>
              <a:t>, </a:t>
            </a:r>
            <a:r>
              <a:rPr lang="en-US" b="1" dirty="0">
                <a:solidFill>
                  <a:schemeClr val="accent1"/>
                </a:solidFill>
              </a:rPr>
              <a:t>morphology</a:t>
            </a:r>
            <a:r>
              <a:rPr lang="en-US" dirty="0"/>
              <a:t>, and </a:t>
            </a:r>
            <a:r>
              <a:rPr lang="en-US" b="1" dirty="0">
                <a:solidFill>
                  <a:schemeClr val="accent1"/>
                </a:solidFill>
              </a:rPr>
              <a:t>syntax. </a:t>
            </a:r>
          </a:p>
          <a:p>
            <a:pPr>
              <a:buFont typeface="Wingdings" panose="05000000000000000000" pitchFamily="2" charset="2"/>
              <a:buChar char="§"/>
            </a:pPr>
            <a:r>
              <a:rPr lang="en-US" dirty="0"/>
              <a:t> Infants produce non-speech </a:t>
            </a:r>
            <a:r>
              <a:rPr lang="en-US" b="1" dirty="0">
                <a:solidFill>
                  <a:schemeClr val="accent1"/>
                </a:solidFill>
              </a:rPr>
              <a:t>reflexive</a:t>
            </a:r>
            <a:r>
              <a:rPr lang="en-US" dirty="0"/>
              <a:t> sounds, such as coughing, followed by </a:t>
            </a:r>
            <a:r>
              <a:rPr lang="en-US" b="1" dirty="0">
                <a:solidFill>
                  <a:schemeClr val="accent1"/>
                </a:solidFill>
              </a:rPr>
              <a:t>speech-like vocalizations</a:t>
            </a:r>
            <a:r>
              <a:rPr lang="en-US" dirty="0"/>
              <a:t>, over the first year. </a:t>
            </a:r>
          </a:p>
        </p:txBody>
      </p:sp>
    </p:spTree>
    <p:extLst>
      <p:ext uri="{BB962C8B-B14F-4D97-AF65-F5344CB8AC3E}">
        <p14:creationId xmlns:p14="http://schemas.microsoft.com/office/powerpoint/2010/main" val="323463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form: phonology</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b="1" dirty="0">
                <a:solidFill>
                  <a:schemeClr val="accent1"/>
                </a:solidFill>
              </a:rPr>
              <a:t>speech-like vocalizations </a:t>
            </a:r>
            <a:r>
              <a:rPr lang="en-US" dirty="0"/>
              <a:t>include </a:t>
            </a:r>
          </a:p>
          <a:p>
            <a:pPr>
              <a:buFont typeface="Wingdings" panose="05000000000000000000" pitchFamily="2" charset="2"/>
              <a:buChar char="§"/>
            </a:pPr>
            <a:r>
              <a:rPr lang="en-US" dirty="0"/>
              <a:t>primitive vowel-like sounds (emerging around age 2 months and lasting until age 6 or 8 months)</a:t>
            </a:r>
          </a:p>
          <a:p>
            <a:pPr>
              <a:buFont typeface="Wingdings" panose="05000000000000000000" pitchFamily="2" charset="2"/>
              <a:buChar char="§"/>
            </a:pPr>
            <a:r>
              <a:rPr lang="en-US" dirty="0"/>
              <a:t>vowel-like sounds that approximate mature adult vowels (emerging between ages 3 to 8 months)</a:t>
            </a:r>
          </a:p>
          <a:p>
            <a:pPr>
              <a:buFont typeface="Wingdings" panose="05000000000000000000" pitchFamily="2" charset="2"/>
              <a:buChar char="§"/>
            </a:pPr>
            <a:r>
              <a:rPr lang="en-US" dirty="0"/>
              <a:t>primitive consonant-vowel combinations.</a:t>
            </a:r>
          </a:p>
          <a:p>
            <a:pPr>
              <a:buFont typeface="Wingdings" panose="05000000000000000000" pitchFamily="2" charset="2"/>
              <a:buChar char="§"/>
            </a:pPr>
            <a:r>
              <a:rPr lang="en-US" dirty="0"/>
              <a:t>canonical syllables, or mature consonant-vowel combinations (emerging between ages 5 to 10 months).</a:t>
            </a:r>
            <a:endParaRPr lang="en-US" b="1" dirty="0">
              <a:solidFill>
                <a:schemeClr val="accent1"/>
              </a:solidFill>
            </a:endParaRPr>
          </a:p>
          <a:p>
            <a:endParaRPr lang="en-US" dirty="0"/>
          </a:p>
        </p:txBody>
      </p:sp>
    </p:spTree>
    <p:extLst>
      <p:ext uri="{BB962C8B-B14F-4D97-AF65-F5344CB8AC3E}">
        <p14:creationId xmlns:p14="http://schemas.microsoft.com/office/powerpoint/2010/main" val="2216940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Form: morphology and syntax</a:t>
            </a:r>
          </a:p>
        </p:txBody>
      </p:sp>
      <p:sp>
        <p:nvSpPr>
          <p:cNvPr id="3" name="Content Placeholder 2"/>
          <p:cNvSpPr>
            <a:spLocks noGrp="1"/>
          </p:cNvSpPr>
          <p:nvPr>
            <p:ph idx="1"/>
          </p:nvPr>
        </p:nvSpPr>
        <p:spPr/>
        <p:txBody>
          <a:bodyPr/>
          <a:lstStyle/>
          <a:p>
            <a:r>
              <a:rPr lang="en-US" dirty="0"/>
              <a:t>What do you think about infant achievement in these areas ?</a:t>
            </a:r>
          </a:p>
          <a:p>
            <a:endParaRPr lang="en-US" dirty="0"/>
          </a:p>
          <a:p>
            <a:r>
              <a:rPr lang="en-US" dirty="0"/>
              <a:t>Although infants are not producing multiword utterances, they can typically understand some multiword utterances by age 1 year. Particularly those they have heard many times (e.g., “Bye-bye, mommy”; “more milk?”).</a:t>
            </a:r>
          </a:p>
          <a:p>
            <a:r>
              <a:rPr lang="en-US" dirty="0"/>
              <a:t>Some theories propose that lexical development precedes and supports syntactic development, whereas other theories claim syntax and vocabulary emerge synchronously.</a:t>
            </a:r>
          </a:p>
          <a:p>
            <a:endParaRPr lang="en-US" dirty="0"/>
          </a:p>
        </p:txBody>
      </p:sp>
    </p:spTree>
    <p:extLst>
      <p:ext uri="{BB962C8B-B14F-4D97-AF65-F5344CB8AC3E}">
        <p14:creationId xmlns:p14="http://schemas.microsoft.com/office/powerpoint/2010/main" val="20494592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content</a:t>
            </a:r>
          </a:p>
        </p:txBody>
      </p:sp>
      <p:sp>
        <p:nvSpPr>
          <p:cNvPr id="3" name="Content Placeholder 2"/>
          <p:cNvSpPr>
            <a:spLocks noGrp="1"/>
          </p:cNvSpPr>
          <p:nvPr>
            <p:ph idx="1"/>
          </p:nvPr>
        </p:nvSpPr>
        <p:spPr/>
        <p:txBody>
          <a:bodyPr/>
          <a:lstStyle/>
          <a:p>
            <a:r>
              <a:rPr lang="en-US" dirty="0"/>
              <a:t>On average, infants produce their </a:t>
            </a:r>
            <a:r>
              <a:rPr lang="en-US" b="1" dirty="0">
                <a:solidFill>
                  <a:schemeClr val="accent1"/>
                </a:solidFill>
              </a:rPr>
              <a:t>first true word </a:t>
            </a:r>
            <a:r>
              <a:rPr lang="en-US" dirty="0"/>
              <a:t>around age </a:t>
            </a:r>
            <a:r>
              <a:rPr lang="en-US" b="1" dirty="0">
                <a:solidFill>
                  <a:schemeClr val="accent1"/>
                </a:solidFill>
              </a:rPr>
              <a:t>12 months. </a:t>
            </a:r>
            <a:r>
              <a:rPr lang="en-US" dirty="0"/>
              <a:t>First words usually refer to </a:t>
            </a:r>
            <a:r>
              <a:rPr lang="en-US" b="1" dirty="0">
                <a:solidFill>
                  <a:schemeClr val="accent1"/>
                </a:solidFill>
              </a:rPr>
              <a:t>salient people and objects </a:t>
            </a:r>
            <a:r>
              <a:rPr lang="en-US" dirty="0"/>
              <a:t>in infants’ everyday lives, such as mama, dada, doggie, and the like</a:t>
            </a:r>
          </a:p>
          <a:p>
            <a:r>
              <a:rPr lang="en-US" b="1" dirty="0"/>
              <a:t>What did we mean by TRUE WORDS?</a:t>
            </a:r>
          </a:p>
          <a:p>
            <a:pPr>
              <a:buFont typeface="Wingdings" panose="05000000000000000000" pitchFamily="2" charset="2"/>
              <a:buChar char="§"/>
            </a:pPr>
            <a:r>
              <a:rPr lang="en-US" dirty="0"/>
              <a:t> should be said with an intention</a:t>
            </a:r>
          </a:p>
          <a:p>
            <a:pPr>
              <a:buFont typeface="Wingdings" panose="05000000000000000000" pitchFamily="2" charset="2"/>
              <a:buChar char="§"/>
            </a:pPr>
            <a:r>
              <a:rPr lang="en-US" dirty="0"/>
              <a:t>Should approximate the adult form</a:t>
            </a:r>
          </a:p>
          <a:p>
            <a:pPr>
              <a:buFont typeface="Wingdings" panose="05000000000000000000" pitchFamily="2" charset="2"/>
              <a:buChar char="§"/>
            </a:pPr>
            <a:r>
              <a:rPr lang="en-US" dirty="0"/>
              <a:t>Should be child uses consistently and generalizes beyond the original context to all appropriate exemplars. </a:t>
            </a:r>
          </a:p>
        </p:txBody>
      </p:sp>
    </p:spTree>
    <p:extLst>
      <p:ext uri="{BB962C8B-B14F-4D97-AF65-F5344CB8AC3E}">
        <p14:creationId xmlns:p14="http://schemas.microsoft.com/office/powerpoint/2010/main" val="3286832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9" y="-81758"/>
            <a:ext cx="9720072" cy="1499616"/>
          </a:xfrm>
        </p:spPr>
        <p:txBody>
          <a:bodyPr/>
          <a:lstStyle/>
          <a:p>
            <a:r>
              <a:rPr lang="en-US" dirty="0"/>
              <a:t>Language use</a:t>
            </a:r>
          </a:p>
        </p:txBody>
      </p:sp>
      <p:sp>
        <p:nvSpPr>
          <p:cNvPr id="3" name="Content Placeholder 2"/>
          <p:cNvSpPr>
            <a:spLocks noGrp="1"/>
          </p:cNvSpPr>
          <p:nvPr>
            <p:ph idx="1"/>
          </p:nvPr>
        </p:nvSpPr>
        <p:spPr>
          <a:xfrm>
            <a:off x="892886" y="1204856"/>
            <a:ext cx="9851316" cy="5104504"/>
          </a:xfrm>
        </p:spPr>
        <p:txBody>
          <a:bodyPr>
            <a:normAutofit/>
          </a:bodyPr>
          <a:lstStyle/>
          <a:p>
            <a:r>
              <a:rPr lang="en-US" dirty="0"/>
              <a:t>Infants who are communicating intentionally </a:t>
            </a:r>
            <a:r>
              <a:rPr lang="en-US" b="1" dirty="0">
                <a:solidFill>
                  <a:schemeClr val="accent1"/>
                </a:solidFill>
              </a:rPr>
              <a:t>(usually by age 8 months) </a:t>
            </a:r>
            <a:r>
              <a:rPr lang="en-US" dirty="0"/>
              <a:t>use a variety of preverbal language functions, including the following (Kent, 1994):</a:t>
            </a:r>
          </a:p>
          <a:p>
            <a:r>
              <a:rPr lang="en-US" dirty="0"/>
              <a:t>• </a:t>
            </a:r>
            <a:r>
              <a:rPr lang="en-US" b="1" dirty="0">
                <a:solidFill>
                  <a:schemeClr val="accent1"/>
                </a:solidFill>
              </a:rPr>
              <a:t>Attention seeking to self. </a:t>
            </a:r>
            <a:r>
              <a:rPr lang="en-US" dirty="0"/>
              <a:t>Infants tug on an adult’s clothing to gain his or her attention.</a:t>
            </a:r>
          </a:p>
          <a:p>
            <a:r>
              <a:rPr lang="en-US" dirty="0"/>
              <a:t>• </a:t>
            </a:r>
            <a:r>
              <a:rPr lang="en-US" b="1" dirty="0">
                <a:solidFill>
                  <a:schemeClr val="accent1"/>
                </a:solidFill>
              </a:rPr>
              <a:t>Attention seeking to events, objects, or other people. </a:t>
            </a:r>
            <a:r>
              <a:rPr lang="en-US" dirty="0"/>
              <a:t>Infants point to things in their environment to draw attention to them.</a:t>
            </a:r>
          </a:p>
          <a:p>
            <a:r>
              <a:rPr lang="en-US" dirty="0"/>
              <a:t>• </a:t>
            </a:r>
            <a:r>
              <a:rPr lang="en-US" b="1" dirty="0">
                <a:solidFill>
                  <a:schemeClr val="accent1"/>
                </a:solidFill>
              </a:rPr>
              <a:t>Requesting objects</a:t>
            </a:r>
            <a:r>
              <a:rPr lang="en-US" dirty="0"/>
              <a:t>. Infants use imperative pointing to indicate they would like to have an object.</a:t>
            </a:r>
          </a:p>
          <a:p>
            <a:r>
              <a:rPr lang="en-US" dirty="0"/>
              <a:t>• </a:t>
            </a:r>
            <a:r>
              <a:rPr lang="en-US" b="1" dirty="0">
                <a:solidFill>
                  <a:schemeClr val="accent1"/>
                </a:solidFill>
              </a:rPr>
              <a:t>Requesting action</a:t>
            </a:r>
            <a:r>
              <a:rPr lang="en-US" dirty="0"/>
              <a:t>. Infants hand objects to an adult when they would like the adult to do something with the objects.</a:t>
            </a:r>
          </a:p>
          <a:p>
            <a:r>
              <a:rPr lang="en-US" dirty="0"/>
              <a:t>• </a:t>
            </a:r>
            <a:r>
              <a:rPr lang="en-US" b="1" dirty="0">
                <a:solidFill>
                  <a:schemeClr val="accent1"/>
                </a:solidFill>
              </a:rPr>
              <a:t>Requesting information. </a:t>
            </a:r>
            <a:r>
              <a:rPr lang="en-US" dirty="0"/>
              <a:t>Infants may point to an object to have an adult provide a label for it or to give other information about the object.</a:t>
            </a:r>
          </a:p>
          <a:p>
            <a:endParaRPr lang="en-US" dirty="0"/>
          </a:p>
        </p:txBody>
      </p:sp>
    </p:spTree>
    <p:extLst>
      <p:ext uri="{BB962C8B-B14F-4D97-AF65-F5344CB8AC3E}">
        <p14:creationId xmlns:p14="http://schemas.microsoft.com/office/powerpoint/2010/main" val="3823037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use </a:t>
            </a:r>
          </a:p>
        </p:txBody>
      </p:sp>
      <p:sp>
        <p:nvSpPr>
          <p:cNvPr id="3" name="Content Placeholder 2"/>
          <p:cNvSpPr>
            <a:spLocks noGrp="1"/>
          </p:cNvSpPr>
          <p:nvPr>
            <p:ph idx="1"/>
          </p:nvPr>
        </p:nvSpPr>
        <p:spPr/>
        <p:txBody>
          <a:bodyPr/>
          <a:lstStyle/>
          <a:p>
            <a:r>
              <a:rPr lang="en-US" dirty="0"/>
              <a:t>• </a:t>
            </a:r>
            <a:r>
              <a:rPr lang="en-US" b="1" dirty="0">
                <a:solidFill>
                  <a:schemeClr val="accent1"/>
                </a:solidFill>
              </a:rPr>
              <a:t>Greeting. </a:t>
            </a:r>
            <a:r>
              <a:rPr lang="en-US" dirty="0"/>
              <a:t>Infants wave “hi” and “bye-bye” to other people.</a:t>
            </a:r>
          </a:p>
          <a:p>
            <a:r>
              <a:rPr lang="en-US" dirty="0"/>
              <a:t>• </a:t>
            </a:r>
            <a:r>
              <a:rPr lang="en-US" b="1" dirty="0">
                <a:solidFill>
                  <a:schemeClr val="accent1"/>
                </a:solidFill>
              </a:rPr>
              <a:t>Transferring. </a:t>
            </a:r>
            <a:r>
              <a:rPr lang="en-US" dirty="0"/>
              <a:t>Infants may give a toy they were playing with to another person.</a:t>
            </a:r>
          </a:p>
          <a:p>
            <a:r>
              <a:rPr lang="en-US" dirty="0"/>
              <a:t>• </a:t>
            </a:r>
            <a:r>
              <a:rPr lang="en-US" b="1" dirty="0">
                <a:solidFill>
                  <a:schemeClr val="accent1"/>
                </a:solidFill>
              </a:rPr>
              <a:t>Protesting or rejecting</a:t>
            </a:r>
            <a:r>
              <a:rPr lang="en-US" dirty="0"/>
              <a:t>. Infants may cry to protest when someone takes away a toy they were playing with or may push an object away to reject it.</a:t>
            </a:r>
          </a:p>
          <a:p>
            <a:r>
              <a:rPr lang="en-US" dirty="0"/>
              <a:t>• </a:t>
            </a:r>
            <a:r>
              <a:rPr lang="en-US" b="1" dirty="0">
                <a:solidFill>
                  <a:schemeClr val="accent1"/>
                </a:solidFill>
              </a:rPr>
              <a:t>Responding or acknowledging. </a:t>
            </a:r>
            <a:r>
              <a:rPr lang="en-US" dirty="0"/>
              <a:t>Infants may respond to other people and acknowledge their communicative attempts by smiling or laughing.</a:t>
            </a:r>
          </a:p>
          <a:p>
            <a:r>
              <a:rPr lang="en-US" dirty="0"/>
              <a:t>• </a:t>
            </a:r>
            <a:r>
              <a:rPr lang="en-US" b="1" dirty="0">
                <a:solidFill>
                  <a:schemeClr val="accent1"/>
                </a:solidFill>
              </a:rPr>
              <a:t>Informing. </a:t>
            </a:r>
            <a:r>
              <a:rPr lang="en-US" dirty="0"/>
              <a:t>Infants may inform other people when something is wrong—for example, by pointing to a broken wheel on a toy truck.</a:t>
            </a:r>
          </a:p>
          <a:p>
            <a:endParaRPr lang="en-US" dirty="0"/>
          </a:p>
        </p:txBody>
      </p:sp>
    </p:spTree>
    <p:extLst>
      <p:ext uri="{BB962C8B-B14F-4D97-AF65-F5344CB8AC3E}">
        <p14:creationId xmlns:p14="http://schemas.microsoft.com/office/powerpoint/2010/main" val="1798474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887</TotalTime>
  <Words>975</Words>
  <Application>Microsoft Office PowerPoint</Application>
  <PresentationFormat>Widescreen</PresentationFormat>
  <Paragraphs>86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Tw Cen MT</vt:lpstr>
      <vt:lpstr>Tw Cen MT Condensed</vt:lpstr>
      <vt:lpstr>Wingdings</vt:lpstr>
      <vt:lpstr>Wingdings 3</vt:lpstr>
      <vt:lpstr>Integral</vt:lpstr>
      <vt:lpstr>What majOr achIevements In Language FOrm, cOntent, anD use characterIZe InFancy?</vt:lpstr>
      <vt:lpstr>Language components </vt:lpstr>
      <vt:lpstr>Language domains </vt:lpstr>
      <vt:lpstr>Language Form: phonology</vt:lpstr>
      <vt:lpstr>Language form: phonology</vt:lpstr>
      <vt:lpstr>Language Form: morphology and syntax</vt:lpstr>
      <vt:lpstr>Language content</vt:lpstr>
      <vt:lpstr>Language use</vt:lpstr>
      <vt:lpstr>Language use </vt:lpstr>
      <vt:lpstr>What FactOrs cOntrIBute tO InFants’ InDIvIDuaL achIevements In Language?</vt:lpstr>
      <vt:lpstr>Intraindividual Differences</vt:lpstr>
      <vt:lpstr>Interindividual Differences</vt:lpstr>
      <vt:lpstr>Variation in Language-Development Rate</vt:lpstr>
      <vt:lpstr>Variation in Language-Learning Style</vt:lpstr>
      <vt:lpstr>Variation at the Extremes of the Typical Range for Language Development</vt:lpstr>
      <vt:lpstr>how DO researchers measure Language Development In Infancy?</vt:lpstr>
      <vt:lpstr>how DO clinicians measure Language Development In Infancy?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Juhayna B Taha</dc:creator>
  <cp:lastModifiedBy>Maher Mohammad Eid Abuhelal</cp:lastModifiedBy>
  <cp:revision>33</cp:revision>
  <dcterms:created xsi:type="dcterms:W3CDTF">2017-11-06T10:37:47Z</dcterms:created>
  <dcterms:modified xsi:type="dcterms:W3CDTF">2022-03-03T23:39:45Z</dcterms:modified>
</cp:coreProperties>
</file>