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Lst>
  <p:sldSz cy="6858000" cx="9144000"/>
  <p:notesSz cx="9144000" cy="6858000"/>
  <p:embeddedFontLst>
    <p:embeddedFont>
      <p:font typeface="Noto Sans Symbols"/>
      <p:regular r:id="rId81"/>
      <p:bold r:id="rId8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 uri="GoogleSlidesCustomDataVersion2">
      <go:slidesCustomData xmlns:go="http://customooxmlschemas.google.com/" r:id="rId83" roundtripDataSignature="AMtx7mjl4UuTKJZ8IrxLHq2hLaL4BuO7u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83" Type="http://customschemas.google.com/relationships/presentationmetadata" Target="metadata"/><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80" Type="http://schemas.openxmlformats.org/officeDocument/2006/relationships/slide" Target="slides/slide75.xml"/><Relationship Id="rId82" Type="http://schemas.openxmlformats.org/officeDocument/2006/relationships/font" Target="fonts/NotoSansSymbols-bold.fntdata"/><Relationship Id="rId81" Type="http://schemas.openxmlformats.org/officeDocument/2006/relationships/font" Target="fonts/NotoSansSymbols-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31" Type="http://schemas.openxmlformats.org/officeDocument/2006/relationships/slide" Target="slides/slide26.xml"/><Relationship Id="rId75" Type="http://schemas.openxmlformats.org/officeDocument/2006/relationships/slide" Target="slides/slide70.xml"/><Relationship Id="rId30" Type="http://schemas.openxmlformats.org/officeDocument/2006/relationships/slide" Target="slides/slide25.xml"/><Relationship Id="rId74" Type="http://schemas.openxmlformats.org/officeDocument/2006/relationships/slide" Target="slides/slide69.xml"/><Relationship Id="rId33" Type="http://schemas.openxmlformats.org/officeDocument/2006/relationships/slide" Target="slides/slide28.xml"/><Relationship Id="rId77" Type="http://schemas.openxmlformats.org/officeDocument/2006/relationships/slide" Target="slides/slide72.xml"/><Relationship Id="rId32" Type="http://schemas.openxmlformats.org/officeDocument/2006/relationships/slide" Target="slides/slide27.xml"/><Relationship Id="rId76" Type="http://schemas.openxmlformats.org/officeDocument/2006/relationships/slide" Target="slides/slide71.xml"/><Relationship Id="rId35" Type="http://schemas.openxmlformats.org/officeDocument/2006/relationships/slide" Target="slides/slide30.xml"/><Relationship Id="rId79" Type="http://schemas.openxmlformats.org/officeDocument/2006/relationships/slide" Target="slides/slide74.xml"/><Relationship Id="rId34" Type="http://schemas.openxmlformats.org/officeDocument/2006/relationships/slide" Target="slides/slide29.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962400" cy="3444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180013" y="0"/>
            <a:ext cx="3962400" cy="3444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14400" y="3300413"/>
            <a:ext cx="7315200" cy="270033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513513"/>
            <a:ext cx="3962400" cy="3444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180013" y="6513513"/>
            <a:ext cx="3962400" cy="3444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1: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 name="Google Shape;63;p1: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10: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10: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1: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 name="Google Shape;151;p11: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2:notes"/>
          <p:cNvSpPr txBox="1"/>
          <p:nvPr>
            <p:ph idx="12" type="sldNum"/>
          </p:nvPr>
        </p:nvSpPr>
        <p:spPr>
          <a:xfrm>
            <a:off x="5180013" y="6513513"/>
            <a:ext cx="3962400" cy="3444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58" name="Google Shape;158;p12: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9" name="Google Shape;159;p12:notes"/>
          <p:cNvSpPr txBox="1"/>
          <p:nvPr>
            <p:ph idx="1" type="body"/>
          </p:nvPr>
        </p:nvSpPr>
        <p:spPr>
          <a:xfrm>
            <a:off x="914400" y="3300413"/>
            <a:ext cx="7315200" cy="27003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3:notes"/>
          <p:cNvSpPr txBox="1"/>
          <p:nvPr>
            <p:ph idx="12" type="sldNum"/>
          </p:nvPr>
        </p:nvSpPr>
        <p:spPr>
          <a:xfrm>
            <a:off x="5180013" y="6513513"/>
            <a:ext cx="3962400" cy="3444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66" name="Google Shape;166;p13: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7" name="Google Shape;167;p13:notes"/>
          <p:cNvSpPr txBox="1"/>
          <p:nvPr>
            <p:ph idx="1" type="body"/>
          </p:nvPr>
        </p:nvSpPr>
        <p:spPr>
          <a:xfrm>
            <a:off x="914400" y="3300413"/>
            <a:ext cx="7315200" cy="27003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4: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6" name="Google Shape;176;p14:notes"/>
          <p:cNvSpPr txBox="1"/>
          <p:nvPr>
            <p:ph idx="1" type="body"/>
          </p:nvPr>
        </p:nvSpPr>
        <p:spPr>
          <a:xfrm>
            <a:off x="914400" y="3300413"/>
            <a:ext cx="7315200" cy="27003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14:notes"/>
          <p:cNvSpPr txBox="1"/>
          <p:nvPr>
            <p:ph idx="12" type="sldNum"/>
          </p:nvPr>
        </p:nvSpPr>
        <p:spPr>
          <a:xfrm>
            <a:off x="5180013" y="6513513"/>
            <a:ext cx="3962400" cy="3444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5: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p15: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6:notes"/>
          <p:cNvSpPr txBox="1"/>
          <p:nvPr>
            <p:ph idx="12" type="sldNum"/>
          </p:nvPr>
        </p:nvSpPr>
        <p:spPr>
          <a:xfrm>
            <a:off x="5180013" y="6513513"/>
            <a:ext cx="3962400" cy="3444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91" name="Google Shape;191;p16: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2" name="Google Shape;192;p16:notes"/>
          <p:cNvSpPr txBox="1"/>
          <p:nvPr>
            <p:ph idx="1" type="body"/>
          </p:nvPr>
        </p:nvSpPr>
        <p:spPr>
          <a:xfrm>
            <a:off x="914400" y="3300413"/>
            <a:ext cx="7315200" cy="27003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7:notes"/>
          <p:cNvSpPr txBox="1"/>
          <p:nvPr>
            <p:ph idx="12" type="sldNum"/>
          </p:nvPr>
        </p:nvSpPr>
        <p:spPr>
          <a:xfrm>
            <a:off x="5180013" y="6513513"/>
            <a:ext cx="3962400" cy="3444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62" name="Google Shape;262;p17: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3" name="Google Shape;263;p17:notes"/>
          <p:cNvSpPr txBox="1"/>
          <p:nvPr>
            <p:ph idx="1" type="body"/>
          </p:nvPr>
        </p:nvSpPr>
        <p:spPr>
          <a:xfrm>
            <a:off x="914400" y="3300413"/>
            <a:ext cx="7315200" cy="27003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8:notes"/>
          <p:cNvSpPr txBox="1"/>
          <p:nvPr>
            <p:ph idx="12" type="sldNum"/>
          </p:nvPr>
        </p:nvSpPr>
        <p:spPr>
          <a:xfrm>
            <a:off x="5180013" y="6513513"/>
            <a:ext cx="3962400" cy="3444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70" name="Google Shape;270;p18: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1" name="Google Shape;271;p18:notes"/>
          <p:cNvSpPr txBox="1"/>
          <p:nvPr>
            <p:ph idx="1" type="body"/>
          </p:nvPr>
        </p:nvSpPr>
        <p:spPr>
          <a:xfrm>
            <a:off x="914400" y="3300413"/>
            <a:ext cx="7315200" cy="27003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19:notes"/>
          <p:cNvSpPr txBox="1"/>
          <p:nvPr>
            <p:ph idx="12" type="sldNum"/>
          </p:nvPr>
        </p:nvSpPr>
        <p:spPr>
          <a:xfrm>
            <a:off x="5180013" y="6513513"/>
            <a:ext cx="3962400" cy="3444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79" name="Google Shape;279;p19: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0" name="Google Shape;280;p19:notes"/>
          <p:cNvSpPr txBox="1"/>
          <p:nvPr>
            <p:ph idx="1" type="body"/>
          </p:nvPr>
        </p:nvSpPr>
        <p:spPr>
          <a:xfrm>
            <a:off x="914400" y="3300413"/>
            <a:ext cx="7315200" cy="27003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2: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 name="Google Shape;74;p2: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p20:notes"/>
          <p:cNvSpPr txBox="1"/>
          <p:nvPr>
            <p:ph idx="12" type="sldNum"/>
          </p:nvPr>
        </p:nvSpPr>
        <p:spPr>
          <a:xfrm>
            <a:off x="5180013" y="6513513"/>
            <a:ext cx="3962400" cy="3444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64" name="Google Shape;464;p20: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465" name="Google Shape;465;p20:notes"/>
          <p:cNvSpPr txBox="1"/>
          <p:nvPr>
            <p:ph idx="1" type="body"/>
          </p:nvPr>
        </p:nvSpPr>
        <p:spPr>
          <a:xfrm>
            <a:off x="914400" y="3300413"/>
            <a:ext cx="7315200" cy="27003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p21:notes"/>
          <p:cNvSpPr txBox="1"/>
          <p:nvPr>
            <p:ph idx="12" type="sldNum"/>
          </p:nvPr>
        </p:nvSpPr>
        <p:spPr>
          <a:xfrm>
            <a:off x="5180013" y="6513513"/>
            <a:ext cx="3962400" cy="3444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75" name="Google Shape;475;p21: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476" name="Google Shape;476;p21:notes"/>
          <p:cNvSpPr txBox="1"/>
          <p:nvPr>
            <p:ph idx="1" type="body"/>
          </p:nvPr>
        </p:nvSpPr>
        <p:spPr>
          <a:xfrm>
            <a:off x="914400" y="3300413"/>
            <a:ext cx="7315200" cy="27003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p22:notes"/>
          <p:cNvSpPr txBox="1"/>
          <p:nvPr>
            <p:ph idx="12" type="sldNum"/>
          </p:nvPr>
        </p:nvSpPr>
        <p:spPr>
          <a:xfrm>
            <a:off x="5180013" y="6513513"/>
            <a:ext cx="3962400" cy="3444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82" name="Google Shape;482;p22: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483" name="Google Shape;483;p22:notes"/>
          <p:cNvSpPr txBox="1"/>
          <p:nvPr>
            <p:ph idx="1" type="body"/>
          </p:nvPr>
        </p:nvSpPr>
        <p:spPr>
          <a:xfrm>
            <a:off x="914400" y="3300413"/>
            <a:ext cx="7315200" cy="27003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p23:notes"/>
          <p:cNvSpPr txBox="1"/>
          <p:nvPr>
            <p:ph idx="12" type="sldNum"/>
          </p:nvPr>
        </p:nvSpPr>
        <p:spPr>
          <a:xfrm>
            <a:off x="5180013" y="6513513"/>
            <a:ext cx="3962400" cy="3444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91" name="Google Shape;491;p23: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492" name="Google Shape;492;p23:notes"/>
          <p:cNvSpPr txBox="1"/>
          <p:nvPr>
            <p:ph idx="1" type="body"/>
          </p:nvPr>
        </p:nvSpPr>
        <p:spPr>
          <a:xfrm>
            <a:off x="914400" y="3300413"/>
            <a:ext cx="7315200" cy="27003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24:notes"/>
          <p:cNvSpPr txBox="1"/>
          <p:nvPr>
            <p:ph idx="12" type="sldNum"/>
          </p:nvPr>
        </p:nvSpPr>
        <p:spPr>
          <a:xfrm>
            <a:off x="5180013" y="6513513"/>
            <a:ext cx="3962400" cy="3444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98" name="Google Shape;498;p24: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499" name="Google Shape;499;p24:notes"/>
          <p:cNvSpPr txBox="1"/>
          <p:nvPr>
            <p:ph idx="1" type="body"/>
          </p:nvPr>
        </p:nvSpPr>
        <p:spPr>
          <a:xfrm>
            <a:off x="914400" y="3300413"/>
            <a:ext cx="7315200" cy="27003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p25:notes"/>
          <p:cNvSpPr txBox="1"/>
          <p:nvPr>
            <p:ph idx="12" type="sldNum"/>
          </p:nvPr>
        </p:nvSpPr>
        <p:spPr>
          <a:xfrm>
            <a:off x="5180013" y="6513513"/>
            <a:ext cx="3962400" cy="3444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07" name="Google Shape;507;p25: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508" name="Google Shape;508;p25:notes"/>
          <p:cNvSpPr txBox="1"/>
          <p:nvPr>
            <p:ph idx="1" type="body"/>
          </p:nvPr>
        </p:nvSpPr>
        <p:spPr>
          <a:xfrm>
            <a:off x="914400" y="3300413"/>
            <a:ext cx="7315200" cy="27003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p26:notes"/>
          <p:cNvSpPr txBox="1"/>
          <p:nvPr>
            <p:ph idx="12" type="sldNum"/>
          </p:nvPr>
        </p:nvSpPr>
        <p:spPr>
          <a:xfrm>
            <a:off x="5180013" y="6513513"/>
            <a:ext cx="3962400" cy="3444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14" name="Google Shape;514;p26: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515" name="Google Shape;515;p26:notes"/>
          <p:cNvSpPr txBox="1"/>
          <p:nvPr>
            <p:ph idx="1" type="body"/>
          </p:nvPr>
        </p:nvSpPr>
        <p:spPr>
          <a:xfrm>
            <a:off x="914400" y="3300413"/>
            <a:ext cx="7315200" cy="27003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p27:notes"/>
          <p:cNvSpPr txBox="1"/>
          <p:nvPr>
            <p:ph idx="12" type="sldNum"/>
          </p:nvPr>
        </p:nvSpPr>
        <p:spPr>
          <a:xfrm>
            <a:off x="5180013" y="6513513"/>
            <a:ext cx="3962400" cy="3444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22" name="Google Shape;522;p27: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523" name="Google Shape;523;p27:notes"/>
          <p:cNvSpPr txBox="1"/>
          <p:nvPr>
            <p:ph idx="1" type="body"/>
          </p:nvPr>
        </p:nvSpPr>
        <p:spPr>
          <a:xfrm>
            <a:off x="914400" y="3300413"/>
            <a:ext cx="7315200" cy="27003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p28: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9" name="Google Shape;529;p28:notes"/>
          <p:cNvSpPr txBox="1"/>
          <p:nvPr>
            <p:ph idx="1" type="body"/>
          </p:nvPr>
        </p:nvSpPr>
        <p:spPr>
          <a:xfrm>
            <a:off x="914400" y="3300413"/>
            <a:ext cx="7315200" cy="27003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How Strain Gauges Work?</a:t>
            </a:r>
            <a:endParaRPr/>
          </a:p>
        </p:txBody>
      </p:sp>
      <p:sp>
        <p:nvSpPr>
          <p:cNvPr id="530" name="Google Shape;530;p28:notes"/>
          <p:cNvSpPr txBox="1"/>
          <p:nvPr>
            <p:ph idx="12" type="sldNum"/>
          </p:nvPr>
        </p:nvSpPr>
        <p:spPr>
          <a:xfrm>
            <a:off x="5180013" y="6513513"/>
            <a:ext cx="3962400" cy="3444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p29: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0" name="Google Shape;540;p29:notes"/>
          <p:cNvSpPr txBox="1"/>
          <p:nvPr>
            <p:ph idx="1" type="body"/>
          </p:nvPr>
        </p:nvSpPr>
        <p:spPr>
          <a:xfrm>
            <a:off x="914400" y="3300413"/>
            <a:ext cx="7315200" cy="27003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1" name="Google Shape;541;p29:notes"/>
          <p:cNvSpPr txBox="1"/>
          <p:nvPr>
            <p:ph idx="12" type="sldNum"/>
          </p:nvPr>
        </p:nvSpPr>
        <p:spPr>
          <a:xfrm>
            <a:off x="5180013" y="6513513"/>
            <a:ext cx="3962400" cy="3444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3: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 name="Google Shape;81;p3: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p30: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0" name="Google Shape;550;p30: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p31:notes"/>
          <p:cNvSpPr txBox="1"/>
          <p:nvPr>
            <p:ph idx="12" type="sldNum"/>
          </p:nvPr>
        </p:nvSpPr>
        <p:spPr>
          <a:xfrm>
            <a:off x="5180013" y="6513513"/>
            <a:ext cx="3962400" cy="3444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68" name="Google Shape;568;p31: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569" name="Google Shape;569;p31:notes"/>
          <p:cNvSpPr txBox="1"/>
          <p:nvPr>
            <p:ph idx="1" type="body"/>
          </p:nvPr>
        </p:nvSpPr>
        <p:spPr>
          <a:xfrm>
            <a:off x="914400" y="3300413"/>
            <a:ext cx="7315200" cy="27003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p32: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1" name="Google Shape;581;p32: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p33: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2" name="Google Shape;592;p33: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p34: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9" name="Google Shape;599;p34: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p35: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6" name="Google Shape;606;p35: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p36: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3" name="Google Shape;613;p36: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p37: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9" name="Google Shape;619;p37: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p38: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7" name="Google Shape;627;p38: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p39: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4" name="Google Shape;634;p39: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4: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 name="Google Shape;88;p4: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p40: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0" name="Google Shape;640;p40: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2" name="Shape 652"/>
        <p:cNvGrpSpPr/>
        <p:nvPr/>
      </p:nvGrpSpPr>
      <p:grpSpPr>
        <a:xfrm>
          <a:off x="0" y="0"/>
          <a:ext cx="0" cy="0"/>
          <a:chOff x="0" y="0"/>
          <a:chExt cx="0" cy="0"/>
        </a:xfrm>
      </p:grpSpPr>
      <p:sp>
        <p:nvSpPr>
          <p:cNvPr id="653" name="Google Shape;653;p41: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4" name="Google Shape;654;p41: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p42: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1" name="Google Shape;661;p42: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p43: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0" name="Google Shape;670;p43: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p44: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7" name="Google Shape;677;p44: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2" name="Shape 682"/>
        <p:cNvGrpSpPr/>
        <p:nvPr/>
      </p:nvGrpSpPr>
      <p:grpSpPr>
        <a:xfrm>
          <a:off x="0" y="0"/>
          <a:ext cx="0" cy="0"/>
          <a:chOff x="0" y="0"/>
          <a:chExt cx="0" cy="0"/>
        </a:xfrm>
      </p:grpSpPr>
      <p:sp>
        <p:nvSpPr>
          <p:cNvPr id="683" name="Google Shape;683;p45: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4" name="Google Shape;684;p45: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9" name="Shape 689"/>
        <p:cNvGrpSpPr/>
        <p:nvPr/>
      </p:nvGrpSpPr>
      <p:grpSpPr>
        <a:xfrm>
          <a:off x="0" y="0"/>
          <a:ext cx="0" cy="0"/>
          <a:chOff x="0" y="0"/>
          <a:chExt cx="0" cy="0"/>
        </a:xfrm>
      </p:grpSpPr>
      <p:sp>
        <p:nvSpPr>
          <p:cNvPr id="690" name="Google Shape;690;p46: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1" name="Google Shape;691;p46: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p47: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9" name="Google Shape;699;p47: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 name="Shape 703"/>
        <p:cNvGrpSpPr/>
        <p:nvPr/>
      </p:nvGrpSpPr>
      <p:grpSpPr>
        <a:xfrm>
          <a:off x="0" y="0"/>
          <a:ext cx="0" cy="0"/>
          <a:chOff x="0" y="0"/>
          <a:chExt cx="0" cy="0"/>
        </a:xfrm>
      </p:grpSpPr>
      <p:sp>
        <p:nvSpPr>
          <p:cNvPr id="704" name="Google Shape;704;p48: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5" name="Google Shape;705;p48: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0" name="Shape 710"/>
        <p:cNvGrpSpPr/>
        <p:nvPr/>
      </p:nvGrpSpPr>
      <p:grpSpPr>
        <a:xfrm>
          <a:off x="0" y="0"/>
          <a:ext cx="0" cy="0"/>
          <a:chOff x="0" y="0"/>
          <a:chExt cx="0" cy="0"/>
        </a:xfrm>
      </p:grpSpPr>
      <p:sp>
        <p:nvSpPr>
          <p:cNvPr id="711" name="Google Shape;711;p49: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2" name="Google Shape;712;p49: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5: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 name="Google Shape;97;p5: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1" name="Shape 721"/>
        <p:cNvGrpSpPr/>
        <p:nvPr/>
      </p:nvGrpSpPr>
      <p:grpSpPr>
        <a:xfrm>
          <a:off x="0" y="0"/>
          <a:ext cx="0" cy="0"/>
          <a:chOff x="0" y="0"/>
          <a:chExt cx="0" cy="0"/>
        </a:xfrm>
      </p:grpSpPr>
      <p:sp>
        <p:nvSpPr>
          <p:cNvPr id="722" name="Google Shape;722;p50: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3" name="Google Shape;723;p50: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9" name="Shape 729"/>
        <p:cNvGrpSpPr/>
        <p:nvPr/>
      </p:nvGrpSpPr>
      <p:grpSpPr>
        <a:xfrm>
          <a:off x="0" y="0"/>
          <a:ext cx="0" cy="0"/>
          <a:chOff x="0" y="0"/>
          <a:chExt cx="0" cy="0"/>
        </a:xfrm>
      </p:grpSpPr>
      <p:sp>
        <p:nvSpPr>
          <p:cNvPr id="730" name="Google Shape;730;p51: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1" name="Google Shape;731;p51: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6" name="Shape 736"/>
        <p:cNvGrpSpPr/>
        <p:nvPr/>
      </p:nvGrpSpPr>
      <p:grpSpPr>
        <a:xfrm>
          <a:off x="0" y="0"/>
          <a:ext cx="0" cy="0"/>
          <a:chOff x="0" y="0"/>
          <a:chExt cx="0" cy="0"/>
        </a:xfrm>
      </p:grpSpPr>
      <p:sp>
        <p:nvSpPr>
          <p:cNvPr id="737" name="Google Shape;737;p52: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8" name="Google Shape;738;p52: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7" name="Shape 747"/>
        <p:cNvGrpSpPr/>
        <p:nvPr/>
      </p:nvGrpSpPr>
      <p:grpSpPr>
        <a:xfrm>
          <a:off x="0" y="0"/>
          <a:ext cx="0" cy="0"/>
          <a:chOff x="0" y="0"/>
          <a:chExt cx="0" cy="0"/>
        </a:xfrm>
      </p:grpSpPr>
      <p:sp>
        <p:nvSpPr>
          <p:cNvPr id="748" name="Google Shape;748;p53: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9" name="Google Shape;749;p53: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4" name="Shape 754"/>
        <p:cNvGrpSpPr/>
        <p:nvPr/>
      </p:nvGrpSpPr>
      <p:grpSpPr>
        <a:xfrm>
          <a:off x="0" y="0"/>
          <a:ext cx="0" cy="0"/>
          <a:chOff x="0" y="0"/>
          <a:chExt cx="0" cy="0"/>
        </a:xfrm>
      </p:grpSpPr>
      <p:sp>
        <p:nvSpPr>
          <p:cNvPr id="755" name="Google Shape;755;p54: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6" name="Google Shape;756;p54: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1" name="Shape 761"/>
        <p:cNvGrpSpPr/>
        <p:nvPr/>
      </p:nvGrpSpPr>
      <p:grpSpPr>
        <a:xfrm>
          <a:off x="0" y="0"/>
          <a:ext cx="0" cy="0"/>
          <a:chOff x="0" y="0"/>
          <a:chExt cx="0" cy="0"/>
        </a:xfrm>
      </p:grpSpPr>
      <p:sp>
        <p:nvSpPr>
          <p:cNvPr id="762" name="Google Shape;762;p55: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3" name="Google Shape;763;p55: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8" name="Shape 768"/>
        <p:cNvGrpSpPr/>
        <p:nvPr/>
      </p:nvGrpSpPr>
      <p:grpSpPr>
        <a:xfrm>
          <a:off x="0" y="0"/>
          <a:ext cx="0" cy="0"/>
          <a:chOff x="0" y="0"/>
          <a:chExt cx="0" cy="0"/>
        </a:xfrm>
      </p:grpSpPr>
      <p:sp>
        <p:nvSpPr>
          <p:cNvPr id="769" name="Google Shape;769;p56: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0" name="Google Shape;770;p56: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5" name="Shape 775"/>
        <p:cNvGrpSpPr/>
        <p:nvPr/>
      </p:nvGrpSpPr>
      <p:grpSpPr>
        <a:xfrm>
          <a:off x="0" y="0"/>
          <a:ext cx="0" cy="0"/>
          <a:chOff x="0" y="0"/>
          <a:chExt cx="0" cy="0"/>
        </a:xfrm>
      </p:grpSpPr>
      <p:sp>
        <p:nvSpPr>
          <p:cNvPr id="776" name="Google Shape;776;p57: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7" name="Google Shape;777;p57: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2" name="Shape 782"/>
        <p:cNvGrpSpPr/>
        <p:nvPr/>
      </p:nvGrpSpPr>
      <p:grpSpPr>
        <a:xfrm>
          <a:off x="0" y="0"/>
          <a:ext cx="0" cy="0"/>
          <a:chOff x="0" y="0"/>
          <a:chExt cx="0" cy="0"/>
        </a:xfrm>
      </p:grpSpPr>
      <p:sp>
        <p:nvSpPr>
          <p:cNvPr id="783" name="Google Shape;783;p58: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4" name="Google Shape;784;p58: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9" name="Shape 789"/>
        <p:cNvGrpSpPr/>
        <p:nvPr/>
      </p:nvGrpSpPr>
      <p:grpSpPr>
        <a:xfrm>
          <a:off x="0" y="0"/>
          <a:ext cx="0" cy="0"/>
          <a:chOff x="0" y="0"/>
          <a:chExt cx="0" cy="0"/>
        </a:xfrm>
      </p:grpSpPr>
      <p:sp>
        <p:nvSpPr>
          <p:cNvPr id="790" name="Google Shape;790;p59: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1" name="Google Shape;791;p59: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6: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 name="Google Shape;105;p6: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6" name="Shape 796"/>
        <p:cNvGrpSpPr/>
        <p:nvPr/>
      </p:nvGrpSpPr>
      <p:grpSpPr>
        <a:xfrm>
          <a:off x="0" y="0"/>
          <a:ext cx="0" cy="0"/>
          <a:chOff x="0" y="0"/>
          <a:chExt cx="0" cy="0"/>
        </a:xfrm>
      </p:grpSpPr>
      <p:sp>
        <p:nvSpPr>
          <p:cNvPr id="797" name="Google Shape;797;p60: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8" name="Google Shape;798;p60: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3" name="Shape 803"/>
        <p:cNvGrpSpPr/>
        <p:nvPr/>
      </p:nvGrpSpPr>
      <p:grpSpPr>
        <a:xfrm>
          <a:off x="0" y="0"/>
          <a:ext cx="0" cy="0"/>
          <a:chOff x="0" y="0"/>
          <a:chExt cx="0" cy="0"/>
        </a:xfrm>
      </p:grpSpPr>
      <p:sp>
        <p:nvSpPr>
          <p:cNvPr id="804" name="Google Shape;804;p61: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5" name="Google Shape;805;p61: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0" name="Shape 810"/>
        <p:cNvGrpSpPr/>
        <p:nvPr/>
      </p:nvGrpSpPr>
      <p:grpSpPr>
        <a:xfrm>
          <a:off x="0" y="0"/>
          <a:ext cx="0" cy="0"/>
          <a:chOff x="0" y="0"/>
          <a:chExt cx="0" cy="0"/>
        </a:xfrm>
      </p:grpSpPr>
      <p:sp>
        <p:nvSpPr>
          <p:cNvPr id="811" name="Google Shape;811;p62: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2" name="Google Shape;812;p62: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6" name="Shape 816"/>
        <p:cNvGrpSpPr/>
        <p:nvPr/>
      </p:nvGrpSpPr>
      <p:grpSpPr>
        <a:xfrm>
          <a:off x="0" y="0"/>
          <a:ext cx="0" cy="0"/>
          <a:chOff x="0" y="0"/>
          <a:chExt cx="0" cy="0"/>
        </a:xfrm>
      </p:grpSpPr>
      <p:sp>
        <p:nvSpPr>
          <p:cNvPr id="817" name="Google Shape;817;p63: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8" name="Google Shape;818;p63: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3" name="Shape 823"/>
        <p:cNvGrpSpPr/>
        <p:nvPr/>
      </p:nvGrpSpPr>
      <p:grpSpPr>
        <a:xfrm>
          <a:off x="0" y="0"/>
          <a:ext cx="0" cy="0"/>
          <a:chOff x="0" y="0"/>
          <a:chExt cx="0" cy="0"/>
        </a:xfrm>
      </p:grpSpPr>
      <p:sp>
        <p:nvSpPr>
          <p:cNvPr id="824" name="Google Shape;824;p64: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5" name="Google Shape;825;p64: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9" name="Shape 829"/>
        <p:cNvGrpSpPr/>
        <p:nvPr/>
      </p:nvGrpSpPr>
      <p:grpSpPr>
        <a:xfrm>
          <a:off x="0" y="0"/>
          <a:ext cx="0" cy="0"/>
          <a:chOff x="0" y="0"/>
          <a:chExt cx="0" cy="0"/>
        </a:xfrm>
      </p:grpSpPr>
      <p:sp>
        <p:nvSpPr>
          <p:cNvPr id="830" name="Google Shape;830;p65: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1" name="Google Shape;831;p65: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4" name="Shape 834"/>
        <p:cNvGrpSpPr/>
        <p:nvPr/>
      </p:nvGrpSpPr>
      <p:grpSpPr>
        <a:xfrm>
          <a:off x="0" y="0"/>
          <a:ext cx="0" cy="0"/>
          <a:chOff x="0" y="0"/>
          <a:chExt cx="0" cy="0"/>
        </a:xfrm>
      </p:grpSpPr>
      <p:sp>
        <p:nvSpPr>
          <p:cNvPr id="835" name="Google Shape;835;p66: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6" name="Google Shape;836;p66: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9" name="Shape 839"/>
        <p:cNvGrpSpPr/>
        <p:nvPr/>
      </p:nvGrpSpPr>
      <p:grpSpPr>
        <a:xfrm>
          <a:off x="0" y="0"/>
          <a:ext cx="0" cy="0"/>
          <a:chOff x="0" y="0"/>
          <a:chExt cx="0" cy="0"/>
        </a:xfrm>
      </p:grpSpPr>
      <p:sp>
        <p:nvSpPr>
          <p:cNvPr id="840" name="Google Shape;840;p67: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1" name="Google Shape;841;p67: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4" name="Shape 844"/>
        <p:cNvGrpSpPr/>
        <p:nvPr/>
      </p:nvGrpSpPr>
      <p:grpSpPr>
        <a:xfrm>
          <a:off x="0" y="0"/>
          <a:ext cx="0" cy="0"/>
          <a:chOff x="0" y="0"/>
          <a:chExt cx="0" cy="0"/>
        </a:xfrm>
      </p:grpSpPr>
      <p:sp>
        <p:nvSpPr>
          <p:cNvPr id="845" name="Google Shape;845;p68: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6" name="Google Shape;846;p68: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9" name="Shape 849"/>
        <p:cNvGrpSpPr/>
        <p:nvPr/>
      </p:nvGrpSpPr>
      <p:grpSpPr>
        <a:xfrm>
          <a:off x="0" y="0"/>
          <a:ext cx="0" cy="0"/>
          <a:chOff x="0" y="0"/>
          <a:chExt cx="0" cy="0"/>
        </a:xfrm>
      </p:grpSpPr>
      <p:sp>
        <p:nvSpPr>
          <p:cNvPr id="850" name="Google Shape;850;p69: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1" name="Google Shape;851;p69: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7: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7: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4" name="Shape 854"/>
        <p:cNvGrpSpPr/>
        <p:nvPr/>
      </p:nvGrpSpPr>
      <p:grpSpPr>
        <a:xfrm>
          <a:off x="0" y="0"/>
          <a:ext cx="0" cy="0"/>
          <a:chOff x="0" y="0"/>
          <a:chExt cx="0" cy="0"/>
        </a:xfrm>
      </p:grpSpPr>
      <p:sp>
        <p:nvSpPr>
          <p:cNvPr id="855" name="Google Shape;855;p70: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6" name="Google Shape;856;p70: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9" name="Shape 859"/>
        <p:cNvGrpSpPr/>
        <p:nvPr/>
      </p:nvGrpSpPr>
      <p:grpSpPr>
        <a:xfrm>
          <a:off x="0" y="0"/>
          <a:ext cx="0" cy="0"/>
          <a:chOff x="0" y="0"/>
          <a:chExt cx="0" cy="0"/>
        </a:xfrm>
      </p:grpSpPr>
      <p:sp>
        <p:nvSpPr>
          <p:cNvPr id="860" name="Google Shape;860;p71: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1" name="Google Shape;861;p71: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4" name="Shape 864"/>
        <p:cNvGrpSpPr/>
        <p:nvPr/>
      </p:nvGrpSpPr>
      <p:grpSpPr>
        <a:xfrm>
          <a:off x="0" y="0"/>
          <a:ext cx="0" cy="0"/>
          <a:chOff x="0" y="0"/>
          <a:chExt cx="0" cy="0"/>
        </a:xfrm>
      </p:grpSpPr>
      <p:sp>
        <p:nvSpPr>
          <p:cNvPr id="865" name="Google Shape;865;p72: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6" name="Google Shape;866;p72: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9" name="Shape 869"/>
        <p:cNvGrpSpPr/>
        <p:nvPr/>
      </p:nvGrpSpPr>
      <p:grpSpPr>
        <a:xfrm>
          <a:off x="0" y="0"/>
          <a:ext cx="0" cy="0"/>
          <a:chOff x="0" y="0"/>
          <a:chExt cx="0" cy="0"/>
        </a:xfrm>
      </p:grpSpPr>
      <p:sp>
        <p:nvSpPr>
          <p:cNvPr id="870" name="Google Shape;870;p73: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1" name="Google Shape;871;p73: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5" name="Shape 875"/>
        <p:cNvGrpSpPr/>
        <p:nvPr/>
      </p:nvGrpSpPr>
      <p:grpSpPr>
        <a:xfrm>
          <a:off x="0" y="0"/>
          <a:ext cx="0" cy="0"/>
          <a:chOff x="0" y="0"/>
          <a:chExt cx="0" cy="0"/>
        </a:xfrm>
      </p:grpSpPr>
      <p:sp>
        <p:nvSpPr>
          <p:cNvPr id="876" name="Google Shape;876;p74: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7" name="Google Shape;877;p74: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3" name="Shape 883"/>
        <p:cNvGrpSpPr/>
        <p:nvPr/>
      </p:nvGrpSpPr>
      <p:grpSpPr>
        <a:xfrm>
          <a:off x="0" y="0"/>
          <a:ext cx="0" cy="0"/>
          <a:chOff x="0" y="0"/>
          <a:chExt cx="0" cy="0"/>
        </a:xfrm>
      </p:grpSpPr>
      <p:sp>
        <p:nvSpPr>
          <p:cNvPr id="884" name="Google Shape;884;p75: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5" name="Google Shape;885;p75: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8: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 name="Google Shape;120;p8:notes"/>
          <p:cNvSpPr txBox="1"/>
          <p:nvPr>
            <p:ph idx="1" type="body"/>
          </p:nvPr>
        </p:nvSpPr>
        <p:spPr>
          <a:xfrm>
            <a:off x="914400" y="3300413"/>
            <a:ext cx="7315200" cy="27003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p8:notes"/>
          <p:cNvSpPr txBox="1"/>
          <p:nvPr>
            <p:ph idx="12" type="sldNum"/>
          </p:nvPr>
        </p:nvSpPr>
        <p:spPr>
          <a:xfrm>
            <a:off x="5180013" y="6513513"/>
            <a:ext cx="3962400" cy="3444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9: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p9: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77"/>
          <p:cNvSpPr txBox="1"/>
          <p:nvPr>
            <p:ph type="title"/>
          </p:nvPr>
        </p:nvSpPr>
        <p:spPr>
          <a:xfrm>
            <a:off x="645668" y="1174750"/>
            <a:ext cx="7600315" cy="596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1900">
                <a:solidFill>
                  <a:schemeClr val="dk1"/>
                </a:solidFill>
                <a:latin typeface="Lucida Sans"/>
                <a:ea typeface="Lucida Sans"/>
                <a:cs typeface="Lucida Sans"/>
                <a:sym typeface="Lucida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77"/>
          <p:cNvSpPr txBox="1"/>
          <p:nvPr>
            <p:ph idx="1" type="body"/>
          </p:nvPr>
        </p:nvSpPr>
        <p:spPr>
          <a:xfrm>
            <a:off x="645668" y="1740535"/>
            <a:ext cx="7696834" cy="439293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b="0" i="0" sz="1600">
                <a:solidFill>
                  <a:schemeClr val="dk1"/>
                </a:solidFill>
                <a:latin typeface="Lucida Sans"/>
                <a:ea typeface="Lucida Sans"/>
                <a:cs typeface="Lucida Sans"/>
                <a:sym typeface="Lucida Sans"/>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2" name="Google Shape;22;p77"/>
          <p:cNvSpPr txBox="1"/>
          <p:nvPr>
            <p:ph idx="11" type="ftr"/>
          </p:nvPr>
        </p:nvSpPr>
        <p:spPr>
          <a:xfrm>
            <a:off x="3108960" y="6377940"/>
            <a:ext cx="292608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77"/>
          <p:cNvSpPr txBox="1"/>
          <p:nvPr>
            <p:ph idx="10" type="dt"/>
          </p:nvPr>
        </p:nvSpPr>
        <p:spPr>
          <a:xfrm>
            <a:off x="457200" y="6377940"/>
            <a:ext cx="210312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77"/>
          <p:cNvSpPr txBox="1"/>
          <p:nvPr>
            <p:ph idx="12" type="sldNum"/>
          </p:nvPr>
        </p:nvSpPr>
        <p:spPr>
          <a:xfrm>
            <a:off x="6583680" y="6377940"/>
            <a:ext cx="2103120" cy="34290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type="twoObj">
  <p:cSld name="TWO_OBJECTS">
    <p:spTree>
      <p:nvGrpSpPr>
        <p:cNvPr id="25" name="Shape 25"/>
        <p:cNvGrpSpPr/>
        <p:nvPr/>
      </p:nvGrpSpPr>
      <p:grpSpPr>
        <a:xfrm>
          <a:off x="0" y="0"/>
          <a:ext cx="0" cy="0"/>
          <a:chOff x="0" y="0"/>
          <a:chExt cx="0" cy="0"/>
        </a:xfrm>
      </p:grpSpPr>
      <p:sp>
        <p:nvSpPr>
          <p:cNvPr id="26" name="Google Shape;26;p78"/>
          <p:cNvSpPr txBox="1"/>
          <p:nvPr>
            <p:ph type="title"/>
          </p:nvPr>
        </p:nvSpPr>
        <p:spPr>
          <a:xfrm>
            <a:off x="645668" y="1174750"/>
            <a:ext cx="7600315" cy="596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78"/>
          <p:cNvSpPr txBox="1"/>
          <p:nvPr>
            <p:ph idx="1" type="body"/>
          </p:nvPr>
        </p:nvSpPr>
        <p:spPr>
          <a:xfrm>
            <a:off x="457200" y="1600200"/>
            <a:ext cx="4038600" cy="4530725"/>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8" name="Google Shape;28;p78"/>
          <p:cNvSpPr txBox="1"/>
          <p:nvPr>
            <p:ph idx="2" type="body"/>
          </p:nvPr>
        </p:nvSpPr>
        <p:spPr>
          <a:xfrm>
            <a:off x="4648200" y="1600200"/>
            <a:ext cx="4038600" cy="4530725"/>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9" name="Google Shape;29;p78"/>
          <p:cNvSpPr txBox="1"/>
          <p:nvPr>
            <p:ph idx="10" type="dt"/>
          </p:nvPr>
        </p:nvSpPr>
        <p:spPr>
          <a:xfrm>
            <a:off x="457200" y="6377940"/>
            <a:ext cx="210312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78"/>
          <p:cNvSpPr txBox="1"/>
          <p:nvPr>
            <p:ph idx="11" type="ftr"/>
          </p:nvPr>
        </p:nvSpPr>
        <p:spPr>
          <a:xfrm>
            <a:off x="3108960" y="6377940"/>
            <a:ext cx="292608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78"/>
          <p:cNvSpPr txBox="1"/>
          <p:nvPr>
            <p:ph idx="12" type="sldNum"/>
          </p:nvPr>
        </p:nvSpPr>
        <p:spPr>
          <a:xfrm>
            <a:off x="6583680" y="6377940"/>
            <a:ext cx="2103120" cy="342900"/>
          </a:xfrm>
          <a:prstGeom prst="rect">
            <a:avLst/>
          </a:prstGeom>
          <a:noFill/>
          <a:ln>
            <a:noFill/>
          </a:ln>
        </p:spPr>
        <p:txBody>
          <a:bodyPr anchorCtr="0" anchor="t" bIns="0" lIns="0" spcFirstLastPara="1" rIns="0" wrap="square" tIns="0">
            <a:spAutoFit/>
          </a:bodyPr>
          <a:lstStyle>
            <a:lvl1pPr indent="0" lvl="0" marL="0" algn="r">
              <a:spcBef>
                <a:spcPts val="0"/>
              </a:spcBef>
              <a:buNone/>
              <a:defRPr sz="1800">
                <a:solidFill>
                  <a:srgbClr val="888888"/>
                </a:solidFill>
                <a:latin typeface="Calibri"/>
                <a:ea typeface="Calibri"/>
                <a:cs typeface="Calibri"/>
                <a:sym typeface="Calibri"/>
              </a:defRPr>
            </a:lvl1pPr>
            <a:lvl2pPr indent="0" lvl="1" marL="0" algn="r">
              <a:spcBef>
                <a:spcPts val="0"/>
              </a:spcBef>
              <a:buNone/>
              <a:defRPr sz="1800">
                <a:solidFill>
                  <a:srgbClr val="888888"/>
                </a:solidFill>
                <a:latin typeface="Calibri"/>
                <a:ea typeface="Calibri"/>
                <a:cs typeface="Calibri"/>
                <a:sym typeface="Calibri"/>
              </a:defRPr>
            </a:lvl2pPr>
            <a:lvl3pPr indent="0" lvl="2" marL="0" algn="r">
              <a:spcBef>
                <a:spcPts val="0"/>
              </a:spcBef>
              <a:buNone/>
              <a:defRPr sz="1800">
                <a:solidFill>
                  <a:srgbClr val="888888"/>
                </a:solidFill>
                <a:latin typeface="Calibri"/>
                <a:ea typeface="Calibri"/>
                <a:cs typeface="Calibri"/>
                <a:sym typeface="Calibri"/>
              </a:defRPr>
            </a:lvl3pPr>
            <a:lvl4pPr indent="0" lvl="3" marL="0" algn="r">
              <a:spcBef>
                <a:spcPts val="0"/>
              </a:spcBef>
              <a:buNone/>
              <a:defRPr sz="1800">
                <a:solidFill>
                  <a:srgbClr val="888888"/>
                </a:solidFill>
                <a:latin typeface="Calibri"/>
                <a:ea typeface="Calibri"/>
                <a:cs typeface="Calibri"/>
                <a:sym typeface="Calibri"/>
              </a:defRPr>
            </a:lvl4pPr>
            <a:lvl5pPr indent="0" lvl="4" marL="0" algn="r">
              <a:spcBef>
                <a:spcPts val="0"/>
              </a:spcBef>
              <a:buNone/>
              <a:defRPr sz="1800">
                <a:solidFill>
                  <a:srgbClr val="888888"/>
                </a:solidFill>
                <a:latin typeface="Calibri"/>
                <a:ea typeface="Calibri"/>
                <a:cs typeface="Calibri"/>
                <a:sym typeface="Calibri"/>
              </a:defRPr>
            </a:lvl5pPr>
            <a:lvl6pPr indent="0" lvl="5" marL="0" algn="r">
              <a:spcBef>
                <a:spcPts val="0"/>
              </a:spcBef>
              <a:buNone/>
              <a:defRPr sz="1800">
                <a:solidFill>
                  <a:srgbClr val="888888"/>
                </a:solidFill>
                <a:latin typeface="Calibri"/>
                <a:ea typeface="Calibri"/>
                <a:cs typeface="Calibri"/>
                <a:sym typeface="Calibri"/>
              </a:defRPr>
            </a:lvl6pPr>
            <a:lvl7pPr indent="0" lvl="6" marL="0" algn="r">
              <a:spcBef>
                <a:spcPts val="0"/>
              </a:spcBef>
              <a:buNone/>
              <a:defRPr sz="1800">
                <a:solidFill>
                  <a:srgbClr val="888888"/>
                </a:solidFill>
                <a:latin typeface="Calibri"/>
                <a:ea typeface="Calibri"/>
                <a:cs typeface="Calibri"/>
                <a:sym typeface="Calibri"/>
              </a:defRPr>
            </a:lvl7pPr>
            <a:lvl8pPr indent="0" lvl="7" marL="0" algn="r">
              <a:spcBef>
                <a:spcPts val="0"/>
              </a:spcBef>
              <a:buNone/>
              <a:defRPr sz="1800">
                <a:solidFill>
                  <a:srgbClr val="888888"/>
                </a:solidFill>
                <a:latin typeface="Calibri"/>
                <a:ea typeface="Calibri"/>
                <a:cs typeface="Calibri"/>
                <a:sym typeface="Calibri"/>
              </a:defRPr>
            </a:lvl8pPr>
            <a:lvl9pPr indent="0" lvl="8" marL="0" algn="r">
              <a:spcBef>
                <a:spcPts val="0"/>
              </a:spcBef>
              <a:buNone/>
              <a:defRPr sz="18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ontent" type="txAndObj">
  <p:cSld name="TEXT_AND_OBJECT">
    <p:spTree>
      <p:nvGrpSpPr>
        <p:cNvPr id="32" name="Shape 32"/>
        <p:cNvGrpSpPr/>
        <p:nvPr/>
      </p:nvGrpSpPr>
      <p:grpSpPr>
        <a:xfrm>
          <a:off x="0" y="0"/>
          <a:ext cx="0" cy="0"/>
          <a:chOff x="0" y="0"/>
          <a:chExt cx="0" cy="0"/>
        </a:xfrm>
      </p:grpSpPr>
      <p:sp>
        <p:nvSpPr>
          <p:cNvPr id="33" name="Google Shape;33;p79"/>
          <p:cNvSpPr txBox="1"/>
          <p:nvPr>
            <p:ph type="title"/>
          </p:nvPr>
        </p:nvSpPr>
        <p:spPr>
          <a:xfrm>
            <a:off x="457200" y="277813"/>
            <a:ext cx="8229600" cy="113982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79"/>
          <p:cNvSpPr txBox="1"/>
          <p:nvPr>
            <p:ph idx="1" type="body"/>
          </p:nvPr>
        </p:nvSpPr>
        <p:spPr>
          <a:xfrm>
            <a:off x="457200" y="1600200"/>
            <a:ext cx="4038600" cy="4530725"/>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5" name="Google Shape;35;p79"/>
          <p:cNvSpPr txBox="1"/>
          <p:nvPr>
            <p:ph idx="2" type="body"/>
          </p:nvPr>
        </p:nvSpPr>
        <p:spPr>
          <a:xfrm>
            <a:off x="4648200" y="1600200"/>
            <a:ext cx="4038600" cy="4530725"/>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6" name="Google Shape;36;p79"/>
          <p:cNvSpPr txBox="1"/>
          <p:nvPr>
            <p:ph idx="10" type="dt"/>
          </p:nvPr>
        </p:nvSpPr>
        <p:spPr>
          <a:xfrm>
            <a:off x="457200" y="6243638"/>
            <a:ext cx="2133600" cy="4572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79"/>
          <p:cNvSpPr txBox="1"/>
          <p:nvPr>
            <p:ph idx="11" type="ftr"/>
          </p:nvPr>
        </p:nvSpPr>
        <p:spPr>
          <a:xfrm>
            <a:off x="3124200" y="6248400"/>
            <a:ext cx="2895600" cy="4572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79"/>
          <p:cNvSpPr txBox="1"/>
          <p:nvPr>
            <p:ph idx="12" type="sldNum"/>
          </p:nvPr>
        </p:nvSpPr>
        <p:spPr>
          <a:xfrm>
            <a:off x="6553200" y="6243638"/>
            <a:ext cx="2133600" cy="457200"/>
          </a:xfrm>
          <a:prstGeom prst="rect">
            <a:avLst/>
          </a:prstGeom>
          <a:noFill/>
          <a:ln>
            <a:noFill/>
          </a:ln>
        </p:spPr>
        <p:txBody>
          <a:bodyPr anchorCtr="0" anchor="t" bIns="0" lIns="0" spcFirstLastPara="1" rIns="0" wrap="square" tIns="0">
            <a:spAutoFit/>
          </a:bodyPr>
          <a:lstStyle>
            <a:lvl1pPr indent="0" lvl="0" marL="0" algn="r">
              <a:spcBef>
                <a:spcPts val="0"/>
              </a:spcBef>
              <a:buNone/>
              <a:defRPr sz="1800">
                <a:solidFill>
                  <a:srgbClr val="888888"/>
                </a:solidFill>
                <a:latin typeface="Calibri"/>
                <a:ea typeface="Calibri"/>
                <a:cs typeface="Calibri"/>
                <a:sym typeface="Calibri"/>
              </a:defRPr>
            </a:lvl1pPr>
            <a:lvl2pPr indent="0" lvl="1" marL="0" algn="r">
              <a:spcBef>
                <a:spcPts val="0"/>
              </a:spcBef>
              <a:buNone/>
              <a:defRPr sz="1800">
                <a:solidFill>
                  <a:srgbClr val="888888"/>
                </a:solidFill>
                <a:latin typeface="Calibri"/>
                <a:ea typeface="Calibri"/>
                <a:cs typeface="Calibri"/>
                <a:sym typeface="Calibri"/>
              </a:defRPr>
            </a:lvl2pPr>
            <a:lvl3pPr indent="0" lvl="2" marL="0" algn="r">
              <a:spcBef>
                <a:spcPts val="0"/>
              </a:spcBef>
              <a:buNone/>
              <a:defRPr sz="1800">
                <a:solidFill>
                  <a:srgbClr val="888888"/>
                </a:solidFill>
                <a:latin typeface="Calibri"/>
                <a:ea typeface="Calibri"/>
                <a:cs typeface="Calibri"/>
                <a:sym typeface="Calibri"/>
              </a:defRPr>
            </a:lvl3pPr>
            <a:lvl4pPr indent="0" lvl="3" marL="0" algn="r">
              <a:spcBef>
                <a:spcPts val="0"/>
              </a:spcBef>
              <a:buNone/>
              <a:defRPr sz="1800">
                <a:solidFill>
                  <a:srgbClr val="888888"/>
                </a:solidFill>
                <a:latin typeface="Calibri"/>
                <a:ea typeface="Calibri"/>
                <a:cs typeface="Calibri"/>
                <a:sym typeface="Calibri"/>
              </a:defRPr>
            </a:lvl4pPr>
            <a:lvl5pPr indent="0" lvl="4" marL="0" algn="r">
              <a:spcBef>
                <a:spcPts val="0"/>
              </a:spcBef>
              <a:buNone/>
              <a:defRPr sz="1800">
                <a:solidFill>
                  <a:srgbClr val="888888"/>
                </a:solidFill>
                <a:latin typeface="Calibri"/>
                <a:ea typeface="Calibri"/>
                <a:cs typeface="Calibri"/>
                <a:sym typeface="Calibri"/>
              </a:defRPr>
            </a:lvl5pPr>
            <a:lvl6pPr indent="0" lvl="5" marL="0" algn="r">
              <a:spcBef>
                <a:spcPts val="0"/>
              </a:spcBef>
              <a:buNone/>
              <a:defRPr sz="1800">
                <a:solidFill>
                  <a:srgbClr val="888888"/>
                </a:solidFill>
                <a:latin typeface="Calibri"/>
                <a:ea typeface="Calibri"/>
                <a:cs typeface="Calibri"/>
                <a:sym typeface="Calibri"/>
              </a:defRPr>
            </a:lvl6pPr>
            <a:lvl7pPr indent="0" lvl="6" marL="0" algn="r">
              <a:spcBef>
                <a:spcPts val="0"/>
              </a:spcBef>
              <a:buNone/>
              <a:defRPr sz="1800">
                <a:solidFill>
                  <a:srgbClr val="888888"/>
                </a:solidFill>
                <a:latin typeface="Calibri"/>
                <a:ea typeface="Calibri"/>
                <a:cs typeface="Calibri"/>
                <a:sym typeface="Calibri"/>
              </a:defRPr>
            </a:lvl7pPr>
            <a:lvl8pPr indent="0" lvl="7" marL="0" algn="r">
              <a:spcBef>
                <a:spcPts val="0"/>
              </a:spcBef>
              <a:buNone/>
              <a:defRPr sz="1800">
                <a:solidFill>
                  <a:srgbClr val="888888"/>
                </a:solidFill>
                <a:latin typeface="Calibri"/>
                <a:ea typeface="Calibri"/>
                <a:cs typeface="Calibri"/>
                <a:sym typeface="Calibri"/>
              </a:defRPr>
            </a:lvl8pPr>
            <a:lvl9pPr indent="0" lvl="8" marL="0" algn="r">
              <a:spcBef>
                <a:spcPts val="0"/>
              </a:spcBef>
              <a:buNone/>
              <a:defRPr sz="18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9" name="Shape 39"/>
        <p:cNvGrpSpPr/>
        <p:nvPr/>
      </p:nvGrpSpPr>
      <p:grpSpPr>
        <a:xfrm>
          <a:off x="0" y="0"/>
          <a:ext cx="0" cy="0"/>
          <a:chOff x="0" y="0"/>
          <a:chExt cx="0" cy="0"/>
        </a:xfrm>
      </p:grpSpPr>
      <p:sp>
        <p:nvSpPr>
          <p:cNvPr id="40" name="Google Shape;40;p80"/>
          <p:cNvSpPr txBox="1"/>
          <p:nvPr>
            <p:ph type="title"/>
          </p:nvPr>
        </p:nvSpPr>
        <p:spPr>
          <a:xfrm>
            <a:off x="645668" y="1174750"/>
            <a:ext cx="7600315" cy="596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1900">
                <a:solidFill>
                  <a:schemeClr val="dk1"/>
                </a:solidFill>
                <a:latin typeface="Lucida Sans"/>
                <a:ea typeface="Lucida Sans"/>
                <a:cs typeface="Lucida Sans"/>
                <a:sym typeface="Lucida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80"/>
          <p:cNvSpPr txBox="1"/>
          <p:nvPr>
            <p:ph idx="11" type="ftr"/>
          </p:nvPr>
        </p:nvSpPr>
        <p:spPr>
          <a:xfrm>
            <a:off x="3108960" y="6377940"/>
            <a:ext cx="292608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80"/>
          <p:cNvSpPr txBox="1"/>
          <p:nvPr>
            <p:ph idx="10" type="dt"/>
          </p:nvPr>
        </p:nvSpPr>
        <p:spPr>
          <a:xfrm>
            <a:off x="457200" y="6377940"/>
            <a:ext cx="210312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80"/>
          <p:cNvSpPr txBox="1"/>
          <p:nvPr>
            <p:ph idx="12" type="sldNum"/>
          </p:nvPr>
        </p:nvSpPr>
        <p:spPr>
          <a:xfrm>
            <a:off x="6583680" y="6377940"/>
            <a:ext cx="2103120" cy="34290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44" name="Shape 44"/>
        <p:cNvGrpSpPr/>
        <p:nvPr/>
      </p:nvGrpSpPr>
      <p:grpSpPr>
        <a:xfrm>
          <a:off x="0" y="0"/>
          <a:ext cx="0" cy="0"/>
          <a:chOff x="0" y="0"/>
          <a:chExt cx="0" cy="0"/>
        </a:xfrm>
      </p:grpSpPr>
      <p:sp>
        <p:nvSpPr>
          <p:cNvPr id="45" name="Google Shape;45;p81"/>
          <p:cNvSpPr txBox="1"/>
          <p:nvPr>
            <p:ph idx="11" type="ftr"/>
          </p:nvPr>
        </p:nvSpPr>
        <p:spPr>
          <a:xfrm>
            <a:off x="3108960" y="6377940"/>
            <a:ext cx="292608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81"/>
          <p:cNvSpPr txBox="1"/>
          <p:nvPr>
            <p:ph idx="10" type="dt"/>
          </p:nvPr>
        </p:nvSpPr>
        <p:spPr>
          <a:xfrm>
            <a:off x="457200" y="6377940"/>
            <a:ext cx="210312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81"/>
          <p:cNvSpPr txBox="1"/>
          <p:nvPr>
            <p:ph idx="12" type="sldNum"/>
          </p:nvPr>
        </p:nvSpPr>
        <p:spPr>
          <a:xfrm>
            <a:off x="6583680" y="6377940"/>
            <a:ext cx="2103120" cy="34290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48" name="Shape 48"/>
        <p:cNvGrpSpPr/>
        <p:nvPr/>
      </p:nvGrpSpPr>
      <p:grpSpPr>
        <a:xfrm>
          <a:off x="0" y="0"/>
          <a:ext cx="0" cy="0"/>
          <a:chOff x="0" y="0"/>
          <a:chExt cx="0" cy="0"/>
        </a:xfrm>
      </p:grpSpPr>
      <p:sp>
        <p:nvSpPr>
          <p:cNvPr id="49" name="Google Shape;49;p82"/>
          <p:cNvSpPr txBox="1"/>
          <p:nvPr>
            <p:ph type="ctrTitle"/>
          </p:nvPr>
        </p:nvSpPr>
        <p:spPr>
          <a:xfrm>
            <a:off x="685800" y="2125980"/>
            <a:ext cx="7772400" cy="144018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82"/>
          <p:cNvSpPr txBox="1"/>
          <p:nvPr>
            <p:ph idx="1" type="subTitle"/>
          </p:nvPr>
        </p:nvSpPr>
        <p:spPr>
          <a:xfrm>
            <a:off x="1371600" y="3840480"/>
            <a:ext cx="6400800" cy="17145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82"/>
          <p:cNvSpPr txBox="1"/>
          <p:nvPr>
            <p:ph idx="11" type="ftr"/>
          </p:nvPr>
        </p:nvSpPr>
        <p:spPr>
          <a:xfrm>
            <a:off x="3108960" y="6377940"/>
            <a:ext cx="292608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2"/>
          <p:cNvSpPr txBox="1"/>
          <p:nvPr>
            <p:ph idx="10" type="dt"/>
          </p:nvPr>
        </p:nvSpPr>
        <p:spPr>
          <a:xfrm>
            <a:off x="457200" y="6377940"/>
            <a:ext cx="210312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2"/>
          <p:cNvSpPr txBox="1"/>
          <p:nvPr>
            <p:ph idx="12" type="sldNum"/>
          </p:nvPr>
        </p:nvSpPr>
        <p:spPr>
          <a:xfrm>
            <a:off x="6583680" y="6377940"/>
            <a:ext cx="2103120" cy="34290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54" name="Shape 54"/>
        <p:cNvGrpSpPr/>
        <p:nvPr/>
      </p:nvGrpSpPr>
      <p:grpSpPr>
        <a:xfrm>
          <a:off x="0" y="0"/>
          <a:ext cx="0" cy="0"/>
          <a:chOff x="0" y="0"/>
          <a:chExt cx="0" cy="0"/>
        </a:xfrm>
      </p:grpSpPr>
      <p:sp>
        <p:nvSpPr>
          <p:cNvPr id="55" name="Google Shape;55;p83"/>
          <p:cNvSpPr txBox="1"/>
          <p:nvPr>
            <p:ph type="title"/>
          </p:nvPr>
        </p:nvSpPr>
        <p:spPr>
          <a:xfrm>
            <a:off x="645668" y="1174750"/>
            <a:ext cx="7600315" cy="596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1900">
                <a:solidFill>
                  <a:schemeClr val="dk1"/>
                </a:solidFill>
                <a:latin typeface="Lucida Sans"/>
                <a:ea typeface="Lucida Sans"/>
                <a:cs typeface="Lucida Sans"/>
                <a:sym typeface="Lucida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83"/>
          <p:cNvSpPr txBox="1"/>
          <p:nvPr>
            <p:ph idx="1" type="body"/>
          </p:nvPr>
        </p:nvSpPr>
        <p:spPr>
          <a:xfrm>
            <a:off x="457200" y="1577340"/>
            <a:ext cx="3977640" cy="452628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7" name="Google Shape;57;p83"/>
          <p:cNvSpPr txBox="1"/>
          <p:nvPr>
            <p:ph idx="2" type="body"/>
          </p:nvPr>
        </p:nvSpPr>
        <p:spPr>
          <a:xfrm>
            <a:off x="4709160" y="1577340"/>
            <a:ext cx="3977640" cy="452628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8" name="Google Shape;58;p83"/>
          <p:cNvSpPr txBox="1"/>
          <p:nvPr>
            <p:ph idx="11" type="ftr"/>
          </p:nvPr>
        </p:nvSpPr>
        <p:spPr>
          <a:xfrm>
            <a:off x="3108960" y="6377940"/>
            <a:ext cx="292608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83"/>
          <p:cNvSpPr txBox="1"/>
          <p:nvPr>
            <p:ph idx="10" type="dt"/>
          </p:nvPr>
        </p:nvSpPr>
        <p:spPr>
          <a:xfrm>
            <a:off x="457200" y="6377940"/>
            <a:ext cx="210312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83"/>
          <p:cNvSpPr txBox="1"/>
          <p:nvPr>
            <p:ph idx="12" type="sldNum"/>
          </p:nvPr>
        </p:nvSpPr>
        <p:spPr>
          <a:xfrm>
            <a:off x="6583680" y="6377940"/>
            <a:ext cx="2103120" cy="34290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10" Type="http://schemas.openxmlformats.org/officeDocument/2006/relationships/theme" Target="../theme/theme1.xml"/><Relationship Id="rId9" Type="http://schemas.openxmlformats.org/officeDocument/2006/relationships/slideLayout" Target="../slideLayouts/slideLayout7.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76"/>
          <p:cNvSpPr/>
          <p:nvPr/>
        </p:nvSpPr>
        <p:spPr>
          <a:xfrm>
            <a:off x="499872" y="5945123"/>
            <a:ext cx="4898390" cy="913130"/>
          </a:xfrm>
          <a:custGeom>
            <a:rect b="b" l="l" r="r" t="t"/>
            <a:pathLst>
              <a:path extrusionOk="0" h="913129" w="4898390">
                <a:moveTo>
                  <a:pt x="85556" y="21310"/>
                </a:moveTo>
                <a:lnTo>
                  <a:pt x="3637272" y="912874"/>
                </a:lnTo>
                <a:lnTo>
                  <a:pt x="4898144" y="912874"/>
                </a:lnTo>
                <a:lnTo>
                  <a:pt x="85556" y="21310"/>
                </a:lnTo>
                <a:close/>
              </a:path>
              <a:path extrusionOk="0" h="913129" w="4898390">
                <a:moveTo>
                  <a:pt x="660" y="0"/>
                </a:moveTo>
                <a:lnTo>
                  <a:pt x="0" y="5460"/>
                </a:lnTo>
                <a:lnTo>
                  <a:pt x="85556" y="21310"/>
                </a:lnTo>
                <a:lnTo>
                  <a:pt x="660" y="0"/>
                </a:lnTo>
                <a:close/>
              </a:path>
            </a:pathLst>
          </a:custGeom>
          <a:solidFill>
            <a:srgbClr val="9FCADC">
              <a:alpha val="39607"/>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 name="Google Shape;11;p76"/>
          <p:cNvSpPr/>
          <p:nvPr/>
        </p:nvSpPr>
        <p:spPr>
          <a:xfrm>
            <a:off x="486155" y="5939028"/>
            <a:ext cx="3654425" cy="919480"/>
          </a:xfrm>
          <a:custGeom>
            <a:rect b="b" l="l" r="r" t="t"/>
            <a:pathLst>
              <a:path extrusionOk="0" h="919479" w="3654425">
                <a:moveTo>
                  <a:pt x="0" y="0"/>
                </a:moveTo>
                <a:lnTo>
                  <a:pt x="7924" y="6350"/>
                </a:lnTo>
                <a:lnTo>
                  <a:pt x="2870480" y="918970"/>
                </a:lnTo>
                <a:lnTo>
                  <a:pt x="3653984" y="918970"/>
                </a:lnTo>
                <a:lnTo>
                  <a:pt x="0"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 name="Google Shape;12;p76"/>
          <p:cNvSpPr/>
          <p:nvPr/>
        </p:nvSpPr>
        <p:spPr>
          <a:xfrm>
            <a:off x="0" y="5789678"/>
            <a:ext cx="3396234" cy="1066038"/>
          </a:xfrm>
          <a:prstGeom prst="rect">
            <a:avLst/>
          </a:prstGeom>
          <a:blipFill rotWithShape="1">
            <a:blip r:embed="rId1">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 name="Google Shape;13;p76"/>
          <p:cNvSpPr/>
          <p:nvPr/>
        </p:nvSpPr>
        <p:spPr>
          <a:xfrm>
            <a:off x="0" y="5784670"/>
            <a:ext cx="3370852" cy="1073326"/>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 name="Google Shape;14;p76"/>
          <p:cNvSpPr txBox="1"/>
          <p:nvPr>
            <p:ph type="title"/>
          </p:nvPr>
        </p:nvSpPr>
        <p:spPr>
          <a:xfrm>
            <a:off x="645668" y="1174750"/>
            <a:ext cx="7600315" cy="59690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0" i="0" sz="1900" u="none" cap="none" strike="noStrike">
                <a:solidFill>
                  <a:schemeClr val="dk1"/>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 name="Google Shape;15;p76"/>
          <p:cNvSpPr txBox="1"/>
          <p:nvPr>
            <p:ph idx="1" type="body"/>
          </p:nvPr>
        </p:nvSpPr>
        <p:spPr>
          <a:xfrm>
            <a:off x="645668" y="1740535"/>
            <a:ext cx="7696834" cy="4392930"/>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1600" u="none" cap="none" strike="noStrike">
                <a:solidFill>
                  <a:schemeClr val="dk1"/>
                </a:solidFill>
                <a:latin typeface="Lucida Sans"/>
                <a:ea typeface="Lucida Sans"/>
                <a:cs typeface="Lucida Sans"/>
                <a:sym typeface="Lucida Sans"/>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16" name="Google Shape;16;p76"/>
          <p:cNvSpPr txBox="1"/>
          <p:nvPr>
            <p:ph idx="11" type="ftr"/>
          </p:nvPr>
        </p:nvSpPr>
        <p:spPr>
          <a:xfrm>
            <a:off x="3108960" y="6377940"/>
            <a:ext cx="2926080" cy="342900"/>
          </a:xfrm>
          <a:prstGeom prst="rect">
            <a:avLst/>
          </a:prstGeom>
          <a:noFill/>
          <a:ln>
            <a:noFill/>
          </a:ln>
        </p:spPr>
        <p:txBody>
          <a:bodyPr anchorCtr="0" anchor="t" bIns="0" lIns="0" spcFirstLastPara="1" rIns="0" wrap="square" tIns="0">
            <a:spAutoFit/>
          </a:bodyPr>
          <a:lstStyle>
            <a:lvl1pPr lvl="0" marR="0" rtl="0" algn="ctr">
              <a:spcBef>
                <a:spcPts val="0"/>
              </a:spcBef>
              <a:spcAft>
                <a:spcPts val="0"/>
              </a:spcAft>
              <a:buSzPts val="1400"/>
              <a:buNone/>
              <a:defRPr sz="1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 name="Google Shape;17;p76"/>
          <p:cNvSpPr txBox="1"/>
          <p:nvPr>
            <p:ph idx="10" type="dt"/>
          </p:nvPr>
        </p:nvSpPr>
        <p:spPr>
          <a:xfrm>
            <a:off x="457200" y="6377940"/>
            <a:ext cx="2103120" cy="34290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sz="1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8" name="Google Shape;18;p76"/>
          <p:cNvSpPr txBox="1"/>
          <p:nvPr>
            <p:ph idx="12" type="sldNum"/>
          </p:nvPr>
        </p:nvSpPr>
        <p:spPr>
          <a:xfrm>
            <a:off x="6583680" y="6377940"/>
            <a:ext cx="2103120" cy="342900"/>
          </a:xfrm>
          <a:prstGeom prst="rect">
            <a:avLst/>
          </a:prstGeom>
          <a:noFill/>
          <a:ln>
            <a:noFill/>
          </a:ln>
        </p:spPr>
        <p:txBody>
          <a:bodyPr anchorCtr="0" anchor="t" bIns="0" lIns="0" spcFirstLastPara="1" rIns="0" wrap="square" tIns="0">
            <a:spAutoFit/>
          </a:bodyPr>
          <a:lstStyle>
            <a:lvl1pPr indent="0" lvl="0" marL="0" marR="0" rtl="0" algn="r">
              <a:spcBef>
                <a:spcPts val="0"/>
              </a:spcBef>
              <a:buNone/>
              <a:defRPr sz="1800">
                <a:solidFill>
                  <a:srgbClr val="888888"/>
                </a:solidFill>
                <a:latin typeface="Calibri"/>
                <a:ea typeface="Calibri"/>
                <a:cs typeface="Calibri"/>
                <a:sym typeface="Calibri"/>
              </a:defRPr>
            </a:lvl1pPr>
            <a:lvl2pPr indent="0" lvl="1" marL="0" marR="0" rtl="0" algn="r">
              <a:spcBef>
                <a:spcPts val="0"/>
              </a:spcBef>
              <a:buNone/>
              <a:defRPr sz="1800">
                <a:solidFill>
                  <a:srgbClr val="888888"/>
                </a:solidFill>
                <a:latin typeface="Calibri"/>
                <a:ea typeface="Calibri"/>
                <a:cs typeface="Calibri"/>
                <a:sym typeface="Calibri"/>
              </a:defRPr>
            </a:lvl2pPr>
            <a:lvl3pPr indent="0" lvl="2" marL="0" marR="0" rtl="0" algn="r">
              <a:spcBef>
                <a:spcPts val="0"/>
              </a:spcBef>
              <a:buNone/>
              <a:defRPr sz="1800">
                <a:solidFill>
                  <a:srgbClr val="888888"/>
                </a:solidFill>
                <a:latin typeface="Calibri"/>
                <a:ea typeface="Calibri"/>
                <a:cs typeface="Calibri"/>
                <a:sym typeface="Calibri"/>
              </a:defRPr>
            </a:lvl3pPr>
            <a:lvl4pPr indent="0" lvl="3" marL="0" marR="0" rtl="0" algn="r">
              <a:spcBef>
                <a:spcPts val="0"/>
              </a:spcBef>
              <a:buNone/>
              <a:defRPr sz="1800">
                <a:solidFill>
                  <a:srgbClr val="888888"/>
                </a:solidFill>
                <a:latin typeface="Calibri"/>
                <a:ea typeface="Calibri"/>
                <a:cs typeface="Calibri"/>
                <a:sym typeface="Calibri"/>
              </a:defRPr>
            </a:lvl4pPr>
            <a:lvl5pPr indent="0" lvl="4" marL="0" marR="0" rtl="0" algn="r">
              <a:spcBef>
                <a:spcPts val="0"/>
              </a:spcBef>
              <a:buNone/>
              <a:defRPr sz="1800">
                <a:solidFill>
                  <a:srgbClr val="888888"/>
                </a:solidFill>
                <a:latin typeface="Calibri"/>
                <a:ea typeface="Calibri"/>
                <a:cs typeface="Calibri"/>
                <a:sym typeface="Calibri"/>
              </a:defRPr>
            </a:lvl5pPr>
            <a:lvl6pPr indent="0" lvl="5" marL="0" marR="0" rtl="0" algn="r">
              <a:spcBef>
                <a:spcPts val="0"/>
              </a:spcBef>
              <a:buNone/>
              <a:defRPr sz="1800">
                <a:solidFill>
                  <a:srgbClr val="888888"/>
                </a:solidFill>
                <a:latin typeface="Calibri"/>
                <a:ea typeface="Calibri"/>
                <a:cs typeface="Calibri"/>
                <a:sym typeface="Calibri"/>
              </a:defRPr>
            </a:lvl6pPr>
            <a:lvl7pPr indent="0" lvl="6" marL="0" marR="0" rtl="0" algn="r">
              <a:spcBef>
                <a:spcPts val="0"/>
              </a:spcBef>
              <a:buNone/>
              <a:defRPr sz="1800">
                <a:solidFill>
                  <a:srgbClr val="888888"/>
                </a:solidFill>
                <a:latin typeface="Calibri"/>
                <a:ea typeface="Calibri"/>
                <a:cs typeface="Calibri"/>
                <a:sym typeface="Calibri"/>
              </a:defRPr>
            </a:lvl7pPr>
            <a:lvl8pPr indent="0" lvl="7" marL="0" marR="0" rtl="0" algn="r">
              <a:spcBef>
                <a:spcPts val="0"/>
              </a:spcBef>
              <a:buNone/>
              <a:defRPr sz="1800">
                <a:solidFill>
                  <a:srgbClr val="888888"/>
                </a:solidFill>
                <a:latin typeface="Calibri"/>
                <a:ea typeface="Calibri"/>
                <a:cs typeface="Calibri"/>
                <a:sym typeface="Calibri"/>
              </a:defRPr>
            </a:lvl8pPr>
            <a:lvl9pPr indent="0" lvl="8" marL="0" marR="0" rtl="0" algn="r">
              <a:spcBef>
                <a:spcPts val="0"/>
              </a:spcBef>
              <a:buNone/>
              <a:defRPr sz="18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b="0" u="none"/>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png"/><Relationship Id="rId4" Type="http://schemas.openxmlformats.org/officeDocument/2006/relationships/image" Target="../media/image4.png"/><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2.gif"/><Relationship Id="rId4" Type="http://schemas.openxmlformats.org/officeDocument/2006/relationships/image" Target="../media/image23.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hyperlink" Target="https://en.wikipedia.org/wiki/Electrical_resistivity_and_conductivity" TargetMode="External"/><Relationship Id="rId4" Type="http://schemas.openxmlformats.org/officeDocument/2006/relationships/hyperlink" Target="https://en.wikipedia.org/wiki/Semiconductor" TargetMode="External"/><Relationship Id="rId5" Type="http://schemas.openxmlformats.org/officeDocument/2006/relationships/hyperlink" Target="https://en.wikipedia.org/wiki/Metal" TargetMode="External"/><Relationship Id="rId6" Type="http://schemas.openxmlformats.org/officeDocument/2006/relationships/hyperlink" Target="https://en.wikipedia.org/wiki/Deformation_(mechanics)" TargetMode="External"/><Relationship Id="rId7" Type="http://schemas.openxmlformats.org/officeDocument/2006/relationships/hyperlink" Target="https://en.wikipedia.org/wiki/Piezoelectricity" TargetMode="External"/><Relationship Id="rId8" Type="http://schemas.openxmlformats.org/officeDocument/2006/relationships/hyperlink" Target="https://en.wikipedia.org/wiki/Electric_potentia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6.png"/><Relationship Id="rId4" Type="http://schemas.openxmlformats.org/officeDocument/2006/relationships/image" Target="../media/image24.png"/><Relationship Id="rId5" Type="http://schemas.openxmlformats.org/officeDocument/2006/relationships/image" Target="../media/image2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2.png"/><Relationship Id="rId4" Type="http://schemas.openxmlformats.org/officeDocument/2006/relationships/image" Target="../media/image30.png"/><Relationship Id="rId5" Type="http://schemas.openxmlformats.org/officeDocument/2006/relationships/image" Target="../media/image34.png"/><Relationship Id="rId6" Type="http://schemas.openxmlformats.org/officeDocument/2006/relationships/image" Target="../media/image3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33.png"/><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3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38.jpg"/><Relationship Id="rId4" Type="http://schemas.openxmlformats.org/officeDocument/2006/relationships/hyperlink" Target="https://www.allaboutcircuits.com/textbook/direct-current/chpt-9/strain-gauges/" TargetMode="External"/><Relationship Id="rId5" Type="http://schemas.openxmlformats.org/officeDocument/2006/relationships/image" Target="../media/image40.jpg"/><Relationship Id="rId6" Type="http://schemas.openxmlformats.org/officeDocument/2006/relationships/image" Target="../media/image48.png"/><Relationship Id="rId7" Type="http://schemas.openxmlformats.org/officeDocument/2006/relationships/hyperlink" Target="https://www.youtube.com/watch?v=BH8hAWRDTkA&amp;ab_channel=OMEGAEngineering"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6.png"/><Relationship Id="rId4" Type="http://schemas.openxmlformats.org/officeDocument/2006/relationships/image" Target="../media/image39.jpg"/><Relationship Id="rId5" Type="http://schemas.openxmlformats.org/officeDocument/2006/relationships/image" Target="../media/image5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42.png"/><Relationship Id="rId4" Type="http://schemas.openxmlformats.org/officeDocument/2006/relationships/image" Target="../media/image47.jpg"/><Relationship Id="rId5" Type="http://schemas.openxmlformats.org/officeDocument/2006/relationships/hyperlink" Target="https://www.avnet.com/wps/portal/abacus/solutions/technologies/sensors/pressure-sensors/core-technologies/capacitive-vs-piezoresistive-vs-piezoelectric/" TargetMode="External"/><Relationship Id="rId6" Type="http://schemas.openxmlformats.org/officeDocument/2006/relationships/hyperlink" Target="https://www.youtube.com/watch?v=ykBn4IxStrU&amp;ab_channel=AutodataTraining"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45.jpg"/><Relationship Id="rId4" Type="http://schemas.openxmlformats.org/officeDocument/2006/relationships/image" Target="../media/image43.jpg"/><Relationship Id="rId5" Type="http://schemas.openxmlformats.org/officeDocument/2006/relationships/image" Target="../media/image44.jpg"/><Relationship Id="rId6" Type="http://schemas.openxmlformats.org/officeDocument/2006/relationships/image" Target="../media/image46.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4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58.png"/><Relationship Id="rId4" Type="http://schemas.openxmlformats.org/officeDocument/2006/relationships/image" Target="../media/image5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hyperlink" Target="https://www.thermocoupleinfo.com/index.htm"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7.jpg"/><Relationship Id="rId5" Type="http://schemas.openxmlformats.org/officeDocument/2006/relationships/image" Target="../media/image11.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hyperlink" Target="https://www.thermocoupleinfo.com/thermocouple-reference-tables.htm" TargetMode="External"/><Relationship Id="rId4" Type="http://schemas.openxmlformats.org/officeDocument/2006/relationships/image" Target="../media/image54.png"/><Relationship Id="rId5" Type="http://schemas.openxmlformats.org/officeDocument/2006/relationships/hyperlink" Target="https://srdata.nist.gov/its90/download/download.html" TargetMode="External"/><Relationship Id="rId6" Type="http://schemas.openxmlformats.org/officeDocument/2006/relationships/hyperlink" Target="https://www.ti.com/lit/an/sbaa274/sbaa274.pdf?ts=1602672527665&amp;ref_url=https://www.google.com/"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2.xml"/><Relationship Id="rId3" Type="http://schemas.openxmlformats.org/officeDocument/2006/relationships/image" Target="../media/image53.jpg"/><Relationship Id="rId4" Type="http://schemas.openxmlformats.org/officeDocument/2006/relationships/image" Target="../media/image52.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5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13.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5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57.jpg"/><Relationship Id="rId4" Type="http://schemas.openxmlformats.org/officeDocument/2006/relationships/image" Target="../media/image59.png"/><Relationship Id="rId5" Type="http://schemas.openxmlformats.org/officeDocument/2006/relationships/hyperlink" Target="http://www.omega.com/"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8.xml"/><Relationship Id="rId3" Type="http://schemas.openxmlformats.org/officeDocument/2006/relationships/image" Target="../media/image60.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0.xml"/><Relationship Id="rId3" Type="http://schemas.openxmlformats.org/officeDocument/2006/relationships/image" Target="../media/image75.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5.xml"/><Relationship Id="rId3" Type="http://schemas.openxmlformats.org/officeDocument/2006/relationships/image" Target="../media/image70.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6.xml"/><Relationship Id="rId3" Type="http://schemas.openxmlformats.org/officeDocument/2006/relationships/image" Target="../media/image66.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7.xml"/><Relationship Id="rId3" Type="http://schemas.openxmlformats.org/officeDocument/2006/relationships/image" Target="../media/image65.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8.xml"/><Relationship Id="rId3" Type="http://schemas.openxmlformats.org/officeDocument/2006/relationships/image" Target="../media/image64.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9.xml"/><Relationship Id="rId3" Type="http://schemas.openxmlformats.org/officeDocument/2006/relationships/image" Target="../media/image6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9.png"/><Relationship Id="rId4" Type="http://schemas.openxmlformats.org/officeDocument/2006/relationships/image" Target="../media/image12.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0.xml"/><Relationship Id="rId3" Type="http://schemas.openxmlformats.org/officeDocument/2006/relationships/image" Target="../media/image74.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1.xml"/><Relationship Id="rId3" Type="http://schemas.openxmlformats.org/officeDocument/2006/relationships/image" Target="../media/image62.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2.xml"/><Relationship Id="rId3" Type="http://schemas.openxmlformats.org/officeDocument/2006/relationships/image" Target="../media/image67.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3.xml"/><Relationship Id="rId3" Type="http://schemas.openxmlformats.org/officeDocument/2006/relationships/image" Target="../media/image71.png"/><Relationship Id="rId4" Type="http://schemas.openxmlformats.org/officeDocument/2006/relationships/image" Target="../media/image61.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4.xml"/><Relationship Id="rId3" Type="http://schemas.openxmlformats.org/officeDocument/2006/relationships/image" Target="../media/image69.png"/><Relationship Id="rId4" Type="http://schemas.openxmlformats.org/officeDocument/2006/relationships/image" Target="../media/image68.jp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5.xml"/><Relationship Id="rId3" Type="http://schemas.openxmlformats.org/officeDocument/2006/relationships/image" Target="../media/image72.png"/><Relationship Id="rId4" Type="http://schemas.openxmlformats.org/officeDocument/2006/relationships/image" Target="../media/image7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0.png"/><Relationship Id="rId4" Type="http://schemas.openxmlformats.org/officeDocument/2006/relationships/image" Target="../media/image14.png"/><Relationship Id="rId5" Type="http://schemas.openxmlformats.org/officeDocument/2006/relationships/image" Target="../media/image17.png"/><Relationship Id="rId6" Type="http://schemas.openxmlformats.org/officeDocument/2006/relationships/hyperlink" Target="https://pdfs.semanticscholar.org/13fd/1d6c39c33a391dff834ad34b610189b025fe.pdf?_ga=2.11337782.32467483.1616059293-1579576035.1603352659"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8.png"/><Relationship Id="rId4" Type="http://schemas.openxmlformats.org/officeDocument/2006/relationships/image" Target="../media/image16.jpg"/><Relationship Id="rId5" Type="http://schemas.openxmlformats.org/officeDocument/2006/relationships/hyperlink" Target="https://www.elprocus.com/lvdt-working-principle-construction-types-applications-advantages-and-disadvantages/" TargetMode="External"/><Relationship Id="rId6" Type="http://schemas.openxmlformats.org/officeDocument/2006/relationships/hyperlink" Target="https://www.fierceelectronics.com/components/modern-lvdts-new-applications-air-ground-and-sea"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4" name="Shape 64"/>
        <p:cNvGrpSpPr/>
        <p:nvPr/>
      </p:nvGrpSpPr>
      <p:grpSpPr>
        <a:xfrm>
          <a:off x="0" y="0"/>
          <a:ext cx="0" cy="0"/>
          <a:chOff x="0" y="0"/>
          <a:chExt cx="0" cy="0"/>
        </a:xfrm>
      </p:grpSpPr>
      <p:sp>
        <p:nvSpPr>
          <p:cNvPr id="65" name="Google Shape;65;p1"/>
          <p:cNvSpPr/>
          <p:nvPr/>
        </p:nvSpPr>
        <p:spPr>
          <a:xfrm>
            <a:off x="1687067" y="4953000"/>
            <a:ext cx="7457440" cy="487680"/>
          </a:xfrm>
          <a:custGeom>
            <a:rect b="b" l="l" r="r" t="t"/>
            <a:pathLst>
              <a:path extrusionOk="0" h="487679" w="7457440">
                <a:moveTo>
                  <a:pt x="7456932" y="0"/>
                </a:moveTo>
                <a:lnTo>
                  <a:pt x="0" y="289687"/>
                </a:lnTo>
                <a:lnTo>
                  <a:pt x="7456932" y="487680"/>
                </a:lnTo>
                <a:lnTo>
                  <a:pt x="7456932" y="0"/>
                </a:lnTo>
                <a:close/>
              </a:path>
            </a:pathLst>
          </a:custGeom>
          <a:solidFill>
            <a:srgbClr val="9FCADC">
              <a:alpha val="39607"/>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 name="Google Shape;66;p1"/>
          <p:cNvSpPr/>
          <p:nvPr/>
        </p:nvSpPr>
        <p:spPr>
          <a:xfrm>
            <a:off x="110959" y="5237988"/>
            <a:ext cx="9033510" cy="788035"/>
          </a:xfrm>
          <a:custGeom>
            <a:rect b="b" l="l" r="r" t="t"/>
            <a:pathLst>
              <a:path extrusionOk="0" h="788035" w="9033510">
                <a:moveTo>
                  <a:pt x="9033040" y="0"/>
                </a:moveTo>
                <a:lnTo>
                  <a:pt x="0" y="0"/>
                </a:lnTo>
                <a:lnTo>
                  <a:pt x="9033040" y="787908"/>
                </a:lnTo>
                <a:lnTo>
                  <a:pt x="9033040"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 name="Google Shape;67;p1"/>
          <p:cNvSpPr/>
          <p:nvPr/>
        </p:nvSpPr>
        <p:spPr>
          <a:xfrm>
            <a:off x="0" y="4998720"/>
            <a:ext cx="9141714" cy="1856994"/>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 name="Google Shape;68;p1"/>
          <p:cNvSpPr/>
          <p:nvPr/>
        </p:nvSpPr>
        <p:spPr>
          <a:xfrm>
            <a:off x="0" y="4991317"/>
            <a:ext cx="9143999" cy="802234"/>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 name="Google Shape;69;p1"/>
          <p:cNvSpPr/>
          <p:nvPr/>
        </p:nvSpPr>
        <p:spPr>
          <a:xfrm>
            <a:off x="856488" y="560819"/>
            <a:ext cx="5316474" cy="642378"/>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 name="Google Shape;70;p1"/>
          <p:cNvSpPr txBox="1"/>
          <p:nvPr>
            <p:ph type="title"/>
          </p:nvPr>
        </p:nvSpPr>
        <p:spPr>
          <a:xfrm>
            <a:off x="642619" y="1610994"/>
            <a:ext cx="3483610" cy="949325"/>
          </a:xfrm>
          <a:prstGeom prst="rect">
            <a:avLst/>
          </a:prstGeom>
          <a:noFill/>
          <a:ln>
            <a:noFill/>
          </a:ln>
        </p:spPr>
        <p:txBody>
          <a:bodyPr anchorCtr="0" anchor="t" bIns="0" lIns="0" spcFirstLastPara="1" rIns="0" wrap="square" tIns="62850">
            <a:spAutoFit/>
          </a:bodyPr>
          <a:lstStyle/>
          <a:p>
            <a:pPr indent="0" lvl="0" marL="12700" rtl="0" algn="l">
              <a:lnSpc>
                <a:spcPct val="100000"/>
              </a:lnSpc>
              <a:spcBef>
                <a:spcPts val="0"/>
              </a:spcBef>
              <a:spcAft>
                <a:spcPts val="0"/>
              </a:spcAft>
              <a:buNone/>
            </a:pPr>
            <a:r>
              <a:rPr lang="en-US" sz="1800">
                <a:solidFill>
                  <a:srgbClr val="2CA1BE"/>
                </a:solidFill>
                <a:latin typeface="Arial"/>
                <a:ea typeface="Arial"/>
                <a:cs typeface="Arial"/>
                <a:sym typeface="Arial"/>
              </a:rPr>
              <a:t>•</a:t>
            </a:r>
            <a:r>
              <a:rPr lang="en-US" sz="2700">
                <a:solidFill>
                  <a:srgbClr val="464646"/>
                </a:solidFill>
              </a:rPr>
              <a:t>Sensor classification</a:t>
            </a:r>
            <a:endParaRPr sz="2700">
              <a:latin typeface="Arial"/>
              <a:ea typeface="Arial"/>
              <a:cs typeface="Arial"/>
              <a:sym typeface="Arial"/>
            </a:endParaRPr>
          </a:p>
          <a:p>
            <a:pPr indent="0" lvl="0" marL="12700" rtl="0" algn="l">
              <a:lnSpc>
                <a:spcPct val="100000"/>
              </a:lnSpc>
              <a:spcBef>
                <a:spcPts val="395"/>
              </a:spcBef>
              <a:spcAft>
                <a:spcPts val="0"/>
              </a:spcAft>
              <a:buNone/>
            </a:pPr>
            <a:r>
              <a:rPr lang="en-US" sz="1800">
                <a:solidFill>
                  <a:srgbClr val="2CA1BE"/>
                </a:solidFill>
                <a:latin typeface="Arial"/>
                <a:ea typeface="Arial"/>
                <a:cs typeface="Arial"/>
                <a:sym typeface="Arial"/>
              </a:rPr>
              <a:t>•</a:t>
            </a:r>
            <a:r>
              <a:rPr lang="en-US" sz="2700">
                <a:solidFill>
                  <a:srgbClr val="464646"/>
                </a:solidFill>
              </a:rPr>
              <a:t>Mechanical sensors</a:t>
            </a:r>
            <a:endParaRPr sz="2700">
              <a:latin typeface="Arial"/>
              <a:ea typeface="Arial"/>
              <a:cs typeface="Arial"/>
              <a:sym typeface="Arial"/>
            </a:endParaRPr>
          </a:p>
        </p:txBody>
      </p:sp>
      <p:sp>
        <p:nvSpPr>
          <p:cNvPr id="71" name="Google Shape;71;p1"/>
          <p:cNvSpPr txBox="1"/>
          <p:nvPr/>
        </p:nvSpPr>
        <p:spPr>
          <a:xfrm>
            <a:off x="642619" y="2532471"/>
            <a:ext cx="3018155" cy="953135"/>
          </a:xfrm>
          <a:prstGeom prst="rect">
            <a:avLst/>
          </a:prstGeom>
          <a:noFill/>
          <a:ln>
            <a:noFill/>
          </a:ln>
        </p:spPr>
        <p:txBody>
          <a:bodyPr anchorCtr="0" anchor="t" bIns="0" lIns="0" spcFirstLastPara="1" rIns="0" wrap="square" tIns="64750">
            <a:spAutoFit/>
          </a:bodyPr>
          <a:lstStyle/>
          <a:p>
            <a:pPr indent="0" lvl="0" marL="12700" marR="0" rtl="0" algn="l">
              <a:lnSpc>
                <a:spcPct val="100000"/>
              </a:lnSpc>
              <a:spcBef>
                <a:spcPts val="0"/>
              </a:spcBef>
              <a:spcAft>
                <a:spcPts val="0"/>
              </a:spcAft>
              <a:buNone/>
            </a:pPr>
            <a:r>
              <a:rPr lang="en-US" sz="1800">
                <a:solidFill>
                  <a:srgbClr val="2CA1BE"/>
                </a:solidFill>
                <a:latin typeface="Arial"/>
                <a:ea typeface="Arial"/>
                <a:cs typeface="Arial"/>
                <a:sym typeface="Arial"/>
              </a:rPr>
              <a:t>•</a:t>
            </a:r>
            <a:r>
              <a:rPr lang="en-US" sz="2700">
                <a:solidFill>
                  <a:srgbClr val="464646"/>
                </a:solidFill>
                <a:latin typeface="Lucida Sans"/>
                <a:ea typeface="Lucida Sans"/>
                <a:cs typeface="Lucida Sans"/>
                <a:sym typeface="Lucida Sans"/>
              </a:rPr>
              <a:t>Thermal sensors</a:t>
            </a:r>
            <a:endParaRPr sz="2700">
              <a:solidFill>
                <a:schemeClr val="dk1"/>
              </a:solidFill>
              <a:latin typeface="Lucida Sans"/>
              <a:ea typeface="Lucida Sans"/>
              <a:cs typeface="Lucida Sans"/>
              <a:sym typeface="Lucida Sans"/>
            </a:endParaRPr>
          </a:p>
          <a:p>
            <a:pPr indent="0" lvl="0" marL="12700" marR="0" rtl="0" algn="l">
              <a:lnSpc>
                <a:spcPct val="100000"/>
              </a:lnSpc>
              <a:spcBef>
                <a:spcPts val="405"/>
              </a:spcBef>
              <a:spcAft>
                <a:spcPts val="0"/>
              </a:spcAft>
              <a:buNone/>
            </a:pPr>
            <a:r>
              <a:rPr lang="en-US" sz="1800">
                <a:solidFill>
                  <a:srgbClr val="2CA1BE"/>
                </a:solidFill>
                <a:latin typeface="Arial"/>
                <a:ea typeface="Arial"/>
                <a:cs typeface="Arial"/>
                <a:sym typeface="Arial"/>
              </a:rPr>
              <a:t>•</a:t>
            </a:r>
            <a:r>
              <a:rPr lang="en-US" sz="2700">
                <a:solidFill>
                  <a:srgbClr val="464646"/>
                </a:solidFill>
                <a:latin typeface="Lucida Sans"/>
                <a:ea typeface="Lucida Sans"/>
                <a:cs typeface="Lucida Sans"/>
                <a:sym typeface="Lucida Sans"/>
              </a:rPr>
              <a:t>Chemical sensors</a:t>
            </a:r>
            <a:endParaRPr sz="2700">
              <a:solidFill>
                <a:schemeClr val="dk1"/>
              </a:solidFill>
              <a:latin typeface="Lucida Sans"/>
              <a:ea typeface="Lucida Sans"/>
              <a:cs typeface="Lucida Sans"/>
              <a:sym typeface="Lucida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0"/>
          <p:cNvSpPr txBox="1"/>
          <p:nvPr>
            <p:ph type="title"/>
          </p:nvPr>
        </p:nvSpPr>
        <p:spPr>
          <a:xfrm>
            <a:off x="645668" y="1174750"/>
            <a:ext cx="7600315" cy="596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t/>
            </a:r>
            <a:endParaRPr/>
          </a:p>
        </p:txBody>
      </p:sp>
      <p:sp>
        <p:nvSpPr>
          <p:cNvPr id="146" name="Google Shape;146;p10"/>
          <p:cNvSpPr txBox="1"/>
          <p:nvPr>
            <p:ph idx="1" type="body"/>
          </p:nvPr>
        </p:nvSpPr>
        <p:spPr>
          <a:xfrm>
            <a:off x="4452493" y="4840923"/>
            <a:ext cx="7696834" cy="439293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t/>
            </a:r>
            <a:endParaRPr/>
          </a:p>
        </p:txBody>
      </p:sp>
      <p:pic>
        <p:nvPicPr>
          <p:cNvPr descr="https://www.efunda.com/designstandards/sensors/lvdt/images/lvdt_how.gif" id="147" name="Google Shape;147;p10"/>
          <p:cNvPicPr preferRelativeResize="0"/>
          <p:nvPr/>
        </p:nvPicPr>
        <p:blipFill rotWithShape="1">
          <a:blip r:embed="rId3">
            <a:alphaModFix/>
          </a:blip>
          <a:srcRect b="0" l="0" r="0" t="0"/>
          <a:stretch/>
        </p:blipFill>
        <p:spPr>
          <a:xfrm>
            <a:off x="0" y="2514600"/>
            <a:ext cx="3464370" cy="2262854"/>
          </a:xfrm>
          <a:prstGeom prst="rect">
            <a:avLst/>
          </a:prstGeom>
          <a:noFill/>
          <a:ln>
            <a:noFill/>
          </a:ln>
        </p:spPr>
      </p:pic>
      <p:pic>
        <p:nvPicPr>
          <p:cNvPr descr="ldvt position sensor" id="148" name="Google Shape;148;p10"/>
          <p:cNvPicPr preferRelativeResize="0"/>
          <p:nvPr/>
        </p:nvPicPr>
        <p:blipFill rotWithShape="1">
          <a:blip r:embed="rId4">
            <a:alphaModFix/>
          </a:blip>
          <a:srcRect b="0" l="0" r="0" t="0"/>
          <a:stretch/>
        </p:blipFill>
        <p:spPr>
          <a:xfrm>
            <a:off x="3505200" y="838200"/>
            <a:ext cx="5210175" cy="50387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1"/>
          <p:cNvSpPr txBox="1"/>
          <p:nvPr>
            <p:ph type="title"/>
          </p:nvPr>
        </p:nvSpPr>
        <p:spPr>
          <a:xfrm>
            <a:off x="645668" y="1466214"/>
            <a:ext cx="3729354" cy="43688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800">
                <a:solidFill>
                  <a:srgbClr val="2CA1BE"/>
                </a:solidFill>
                <a:latin typeface="Noto Sans Symbols"/>
                <a:ea typeface="Noto Sans Symbols"/>
                <a:cs typeface="Noto Sans Symbols"/>
                <a:sym typeface="Noto Sans Symbols"/>
              </a:rPr>
              <a:t>🞂</a:t>
            </a:r>
            <a:r>
              <a:rPr lang="en-US" sz="1800">
                <a:solidFill>
                  <a:srgbClr val="2CA1BE"/>
                </a:solidFill>
                <a:latin typeface="Times New Roman"/>
                <a:ea typeface="Times New Roman"/>
                <a:cs typeface="Times New Roman"/>
                <a:sym typeface="Times New Roman"/>
              </a:rPr>
              <a:t>	</a:t>
            </a:r>
            <a:r>
              <a:rPr lang="en-US" sz="2700"/>
              <a:t>LVDT Characteristics</a:t>
            </a:r>
            <a:endParaRPr sz="2700">
              <a:latin typeface="Times New Roman"/>
              <a:ea typeface="Times New Roman"/>
              <a:cs typeface="Times New Roman"/>
              <a:sym typeface="Times New Roman"/>
            </a:endParaRPr>
          </a:p>
        </p:txBody>
      </p:sp>
      <p:sp>
        <p:nvSpPr>
          <p:cNvPr id="154" name="Google Shape;154;p11"/>
          <p:cNvSpPr txBox="1"/>
          <p:nvPr/>
        </p:nvSpPr>
        <p:spPr>
          <a:xfrm>
            <a:off x="645668" y="1884400"/>
            <a:ext cx="7931150" cy="3933825"/>
          </a:xfrm>
          <a:prstGeom prst="rect">
            <a:avLst/>
          </a:prstGeom>
          <a:noFill/>
          <a:ln>
            <a:noFill/>
          </a:ln>
        </p:spPr>
        <p:txBody>
          <a:bodyPr anchorCtr="0" anchor="t" bIns="0" lIns="0" spcFirstLastPara="1" rIns="0" wrap="square" tIns="50800">
            <a:spAutoFit/>
          </a:bodyPr>
          <a:lstStyle/>
          <a:p>
            <a:pPr indent="-228600" lvl="0" marL="524510" marR="0" rtl="0" algn="l">
              <a:lnSpc>
                <a:spcPct val="100000"/>
              </a:lnSpc>
              <a:spcBef>
                <a:spcPts val="0"/>
              </a:spcBef>
              <a:spcAft>
                <a:spcPts val="0"/>
              </a:spcAft>
              <a:buClr>
                <a:srgbClr val="2CA1BE"/>
              </a:buClr>
              <a:buSzPts val="2300"/>
              <a:buFont typeface="Verdana"/>
              <a:buChar char="◦"/>
            </a:pPr>
            <a:r>
              <a:rPr lang="en-US" sz="2300">
                <a:solidFill>
                  <a:schemeClr val="dk1"/>
                </a:solidFill>
                <a:latin typeface="Lucida Sans"/>
                <a:ea typeface="Lucida Sans"/>
                <a:cs typeface="Lucida Sans"/>
                <a:sym typeface="Lucida Sans"/>
              </a:rPr>
              <a:t>Typical LVDTs run at 5V, 2kHz</a:t>
            </a:r>
            <a:endParaRPr sz="2300">
              <a:solidFill>
                <a:schemeClr val="dk1"/>
              </a:solidFill>
              <a:latin typeface="Lucida Sans"/>
              <a:ea typeface="Lucida Sans"/>
              <a:cs typeface="Lucida Sans"/>
              <a:sym typeface="Lucida Sans"/>
            </a:endParaRPr>
          </a:p>
          <a:p>
            <a:pPr indent="-228600" lvl="0" marL="524510" marR="0" rtl="0" algn="l">
              <a:lnSpc>
                <a:spcPct val="100000"/>
              </a:lnSpc>
              <a:spcBef>
                <a:spcPts val="300"/>
              </a:spcBef>
              <a:spcAft>
                <a:spcPts val="0"/>
              </a:spcAft>
              <a:buClr>
                <a:srgbClr val="2CA1BE"/>
              </a:buClr>
              <a:buSzPts val="2300"/>
              <a:buFont typeface="Verdana"/>
              <a:buChar char="◦"/>
            </a:pPr>
            <a:r>
              <a:rPr lang="en-US" sz="2300">
                <a:solidFill>
                  <a:schemeClr val="dk1"/>
                </a:solidFill>
                <a:latin typeface="Lucida Sans"/>
                <a:ea typeface="Lucida Sans"/>
                <a:cs typeface="Lucida Sans"/>
                <a:sym typeface="Lucida Sans"/>
              </a:rPr>
              <a:t>LVDTs can measure from mm down to µm</a:t>
            </a:r>
            <a:endParaRPr sz="2300">
              <a:solidFill>
                <a:schemeClr val="dk1"/>
              </a:solidFill>
              <a:latin typeface="Lucida Sans"/>
              <a:ea typeface="Lucida Sans"/>
              <a:cs typeface="Lucida Sans"/>
              <a:sym typeface="Lucida Sans"/>
            </a:endParaRPr>
          </a:p>
          <a:p>
            <a:pPr indent="-228600" lvl="0" marL="524510" marR="5080" rtl="0" algn="l">
              <a:lnSpc>
                <a:spcPct val="100000"/>
              </a:lnSpc>
              <a:spcBef>
                <a:spcPts val="300"/>
              </a:spcBef>
              <a:spcAft>
                <a:spcPts val="0"/>
              </a:spcAft>
              <a:buClr>
                <a:srgbClr val="2CA1BE"/>
              </a:buClr>
              <a:buSzPts val="2300"/>
              <a:buFont typeface="Verdana"/>
              <a:buChar char="◦"/>
            </a:pPr>
            <a:r>
              <a:rPr lang="en-US" sz="2300">
                <a:solidFill>
                  <a:schemeClr val="dk1"/>
                </a:solidFill>
                <a:latin typeface="Lucida Sans"/>
                <a:ea typeface="Lucida Sans"/>
                <a:cs typeface="Lucida Sans"/>
                <a:sym typeface="Lucida Sans"/>
              </a:rPr>
              <a:t>Due to small variations in the windings, a small  residual voltage appears at the output when the coil  is in the central position</a:t>
            </a:r>
            <a:endParaRPr sz="2300">
              <a:solidFill>
                <a:schemeClr val="dk1"/>
              </a:solidFill>
              <a:latin typeface="Lucida Sans"/>
              <a:ea typeface="Lucida Sans"/>
              <a:cs typeface="Lucida Sans"/>
              <a:sym typeface="Lucida Sans"/>
            </a:endParaRPr>
          </a:p>
          <a:p>
            <a:pPr indent="0" lvl="0" marL="12700" marR="0" rtl="0" algn="l">
              <a:lnSpc>
                <a:spcPct val="100000"/>
              </a:lnSpc>
              <a:spcBef>
                <a:spcPts val="345"/>
              </a:spcBef>
              <a:spcAft>
                <a:spcPts val="0"/>
              </a:spcAft>
              <a:buNone/>
            </a:pPr>
            <a:r>
              <a:rPr lang="en-US" sz="1800">
                <a:solidFill>
                  <a:srgbClr val="2CA1BE"/>
                </a:solidFill>
                <a:latin typeface="Noto Sans Symbols"/>
                <a:ea typeface="Noto Sans Symbols"/>
                <a:cs typeface="Noto Sans Symbols"/>
                <a:sym typeface="Noto Sans Symbols"/>
              </a:rPr>
              <a:t>🞂</a:t>
            </a:r>
            <a:r>
              <a:rPr lang="en-US" sz="1800">
                <a:solidFill>
                  <a:srgbClr val="2CA1BE"/>
                </a:solidFill>
                <a:latin typeface="Times New Roman"/>
                <a:ea typeface="Times New Roman"/>
                <a:cs typeface="Times New Roman"/>
                <a:sym typeface="Times New Roman"/>
              </a:rPr>
              <a:t>	</a:t>
            </a:r>
            <a:r>
              <a:rPr lang="en-US" sz="2700">
                <a:solidFill>
                  <a:schemeClr val="dk1"/>
                </a:solidFill>
                <a:latin typeface="Lucida Sans"/>
                <a:ea typeface="Lucida Sans"/>
                <a:cs typeface="Lucida Sans"/>
                <a:sym typeface="Lucida Sans"/>
              </a:rPr>
              <a:t>Advantages of the LVDT over other</a:t>
            </a:r>
            <a:endParaRPr sz="2700">
              <a:solidFill>
                <a:schemeClr val="dk1"/>
              </a:solidFill>
              <a:latin typeface="Lucida Sans"/>
              <a:ea typeface="Lucida Sans"/>
              <a:cs typeface="Lucida Sans"/>
              <a:sym typeface="Lucida Sans"/>
            </a:endParaRPr>
          </a:p>
          <a:p>
            <a:pPr indent="0" lvl="0" marL="268605" marR="0" rtl="0" algn="l">
              <a:lnSpc>
                <a:spcPct val="100000"/>
              </a:lnSpc>
              <a:spcBef>
                <a:spcPts val="0"/>
              </a:spcBef>
              <a:spcAft>
                <a:spcPts val="0"/>
              </a:spcAft>
              <a:buNone/>
            </a:pPr>
            <a:r>
              <a:rPr lang="en-US" sz="2700">
                <a:solidFill>
                  <a:schemeClr val="dk1"/>
                </a:solidFill>
                <a:latin typeface="Lucida Sans"/>
                <a:ea typeface="Lucida Sans"/>
                <a:cs typeface="Lucida Sans"/>
                <a:sym typeface="Lucida Sans"/>
              </a:rPr>
              <a:t>displacement sensors</a:t>
            </a:r>
            <a:endParaRPr sz="2700">
              <a:solidFill>
                <a:schemeClr val="dk1"/>
              </a:solidFill>
              <a:latin typeface="Lucida Sans"/>
              <a:ea typeface="Lucida Sans"/>
              <a:cs typeface="Lucida Sans"/>
              <a:sym typeface="Lucida Sans"/>
            </a:endParaRPr>
          </a:p>
          <a:p>
            <a:pPr indent="-228600" lvl="0" marL="524510" marR="0" rtl="0" algn="l">
              <a:lnSpc>
                <a:spcPct val="100000"/>
              </a:lnSpc>
              <a:spcBef>
                <a:spcPts val="360"/>
              </a:spcBef>
              <a:spcAft>
                <a:spcPts val="0"/>
              </a:spcAft>
              <a:buClr>
                <a:srgbClr val="2CA1BE"/>
              </a:buClr>
              <a:buSzPts val="2300"/>
              <a:buFont typeface="Verdana"/>
              <a:buChar char="◦"/>
            </a:pPr>
            <a:r>
              <a:rPr lang="en-US" sz="2300">
                <a:solidFill>
                  <a:schemeClr val="dk1"/>
                </a:solidFill>
                <a:latin typeface="Lucida Sans"/>
                <a:ea typeface="Lucida Sans"/>
                <a:cs typeface="Lucida Sans"/>
                <a:sym typeface="Lucida Sans"/>
              </a:rPr>
              <a:t>No mechanical wear ensures a long life</a:t>
            </a:r>
            <a:endParaRPr sz="2300">
              <a:solidFill>
                <a:schemeClr val="dk1"/>
              </a:solidFill>
              <a:latin typeface="Lucida Sans"/>
              <a:ea typeface="Lucida Sans"/>
              <a:cs typeface="Lucida Sans"/>
              <a:sym typeface="Lucida Sans"/>
            </a:endParaRPr>
          </a:p>
          <a:p>
            <a:pPr indent="-228600" lvl="0" marL="524510" marR="0" rtl="0" algn="l">
              <a:lnSpc>
                <a:spcPct val="100000"/>
              </a:lnSpc>
              <a:spcBef>
                <a:spcPts val="300"/>
              </a:spcBef>
              <a:spcAft>
                <a:spcPts val="0"/>
              </a:spcAft>
              <a:buClr>
                <a:srgbClr val="2CA1BE"/>
              </a:buClr>
              <a:buSzPts val="2300"/>
              <a:buFont typeface="Verdana"/>
              <a:buChar char="◦"/>
            </a:pPr>
            <a:r>
              <a:rPr lang="en-US" sz="2300">
                <a:solidFill>
                  <a:schemeClr val="dk1"/>
                </a:solidFill>
                <a:latin typeface="Lucida Sans"/>
                <a:ea typeface="Lucida Sans"/>
                <a:cs typeface="Lucida Sans"/>
                <a:sym typeface="Lucida Sans"/>
              </a:rPr>
              <a:t>Complete electrical isolation</a:t>
            </a:r>
            <a:endParaRPr sz="2300">
              <a:solidFill>
                <a:schemeClr val="dk1"/>
              </a:solidFill>
              <a:latin typeface="Lucida Sans"/>
              <a:ea typeface="Lucida Sans"/>
              <a:cs typeface="Lucida Sans"/>
              <a:sym typeface="Lucida Sans"/>
            </a:endParaRPr>
          </a:p>
          <a:p>
            <a:pPr indent="-228600" lvl="0" marL="524510" marR="0" rtl="0" algn="l">
              <a:lnSpc>
                <a:spcPct val="100000"/>
              </a:lnSpc>
              <a:spcBef>
                <a:spcPts val="300"/>
              </a:spcBef>
              <a:spcAft>
                <a:spcPts val="0"/>
              </a:spcAft>
              <a:buClr>
                <a:srgbClr val="2CA1BE"/>
              </a:buClr>
              <a:buSzPts val="2300"/>
              <a:buFont typeface="Verdana"/>
              <a:buChar char="◦"/>
            </a:pPr>
            <a:r>
              <a:rPr lang="en-US" sz="2300">
                <a:solidFill>
                  <a:schemeClr val="dk1"/>
                </a:solidFill>
                <a:latin typeface="Lucida Sans"/>
                <a:ea typeface="Lucida Sans"/>
                <a:cs typeface="Lucida Sans"/>
                <a:sym typeface="Lucida Sans"/>
              </a:rPr>
              <a:t>DC versions with integrated oscillators are available</a:t>
            </a:r>
            <a:endParaRPr sz="2300">
              <a:solidFill>
                <a:schemeClr val="dk1"/>
              </a:solidFill>
              <a:latin typeface="Lucida Sans"/>
              <a:ea typeface="Lucida Sans"/>
              <a:cs typeface="Lucida Sans"/>
              <a:sym typeface="Lucida Sans"/>
            </a:endParaRPr>
          </a:p>
        </p:txBody>
      </p:sp>
      <p:sp>
        <p:nvSpPr>
          <p:cNvPr id="155" name="Google Shape;155;p11"/>
          <p:cNvSpPr/>
          <p:nvPr/>
        </p:nvSpPr>
        <p:spPr>
          <a:xfrm>
            <a:off x="554736" y="313931"/>
            <a:ext cx="7148322" cy="103557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2"/>
          <p:cNvSpPr txBox="1"/>
          <p:nvPr>
            <p:ph type="title"/>
          </p:nvPr>
        </p:nvSpPr>
        <p:spPr>
          <a:xfrm>
            <a:off x="76200" y="304800"/>
            <a:ext cx="7600315" cy="369332"/>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US" sz="2400"/>
              <a:t>What is a Strain Gauge ?</a:t>
            </a:r>
            <a:endParaRPr/>
          </a:p>
        </p:txBody>
      </p:sp>
      <p:sp>
        <p:nvSpPr>
          <p:cNvPr id="162" name="Google Shape;162;p12"/>
          <p:cNvSpPr txBox="1"/>
          <p:nvPr>
            <p:ph idx="1" type="body"/>
          </p:nvPr>
        </p:nvSpPr>
        <p:spPr>
          <a:xfrm>
            <a:off x="645668" y="1740535"/>
            <a:ext cx="7696834" cy="1536065"/>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a:t>Strain Gauge is a device used to measure deformation (</a:t>
            </a:r>
            <a:r>
              <a:rPr lang="en-US">
                <a:solidFill>
                  <a:schemeClr val="accent1"/>
                </a:solidFill>
              </a:rPr>
              <a:t>strain</a:t>
            </a:r>
            <a:r>
              <a:rPr lang="en-US"/>
              <a:t>) of an object. </a:t>
            </a:r>
            <a:endParaRPr/>
          </a:p>
          <a:p>
            <a:pPr indent="0" lvl="0" marL="0" rtl="0" algn="l">
              <a:spcBef>
                <a:spcPts val="0"/>
              </a:spcBef>
              <a:spcAft>
                <a:spcPts val="0"/>
              </a:spcAft>
              <a:buNone/>
            </a:pPr>
            <a:r>
              <a:rPr lang="en-US"/>
              <a:t>Strain gauges have been developed for the accurate measurement of strain</a:t>
            </a:r>
            <a:endParaRPr/>
          </a:p>
          <a:p>
            <a:pPr indent="0" lvl="0" marL="0" rtl="0" algn="l">
              <a:spcBef>
                <a:spcPts val="0"/>
              </a:spcBef>
              <a:spcAft>
                <a:spcPts val="0"/>
              </a:spcAft>
              <a:buNone/>
            </a:pPr>
            <a:r>
              <a:rPr lang="en-US"/>
              <a:t>Fundamentally, all strain gauges are designed to convert mechanical motion into an electronic signal. </a:t>
            </a:r>
            <a:endParaRPr/>
          </a:p>
        </p:txBody>
      </p:sp>
      <p:sp>
        <p:nvSpPr>
          <p:cNvPr id="163" name="Google Shape;163;p12"/>
          <p:cNvSpPr/>
          <p:nvPr/>
        </p:nvSpPr>
        <p:spPr>
          <a:xfrm>
            <a:off x="397319" y="3964272"/>
            <a:ext cx="8193532"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202122"/>
                </a:solidFill>
                <a:latin typeface="Arial"/>
                <a:ea typeface="Arial"/>
                <a:cs typeface="Arial"/>
                <a:sym typeface="Arial"/>
              </a:rPr>
              <a:t>The </a:t>
            </a:r>
            <a:r>
              <a:rPr b="1" lang="en-US" sz="1800">
                <a:solidFill>
                  <a:srgbClr val="202122"/>
                </a:solidFill>
                <a:latin typeface="Arial"/>
                <a:ea typeface="Arial"/>
                <a:cs typeface="Arial"/>
                <a:sym typeface="Arial"/>
              </a:rPr>
              <a:t>piezoresistive effect</a:t>
            </a:r>
            <a:r>
              <a:rPr lang="en-US" sz="1800">
                <a:solidFill>
                  <a:srgbClr val="202122"/>
                </a:solidFill>
                <a:latin typeface="Arial"/>
                <a:ea typeface="Arial"/>
                <a:cs typeface="Arial"/>
                <a:sym typeface="Arial"/>
              </a:rPr>
              <a:t> is a change in the </a:t>
            </a:r>
            <a:r>
              <a:rPr lang="en-US" sz="1800" u="sng">
                <a:solidFill>
                  <a:srgbClr val="3366CC"/>
                </a:solidFill>
                <a:latin typeface="Arial"/>
                <a:ea typeface="Arial"/>
                <a:cs typeface="Arial"/>
                <a:sym typeface="Arial"/>
                <a:hlinkClick r:id="rId3">
                  <a:extLst>
                    <a:ext uri="{A12FA001-AC4F-418D-AE19-62706E023703}">
                      <ahyp:hlinkClr val="tx"/>
                    </a:ext>
                  </a:extLst>
                </a:hlinkClick>
              </a:rPr>
              <a:t>electrical resistivity</a:t>
            </a:r>
            <a:r>
              <a:rPr lang="en-US" sz="1800">
                <a:solidFill>
                  <a:srgbClr val="202122"/>
                </a:solidFill>
                <a:latin typeface="Arial"/>
                <a:ea typeface="Arial"/>
                <a:cs typeface="Arial"/>
                <a:sym typeface="Arial"/>
              </a:rPr>
              <a:t> of a </a:t>
            </a:r>
            <a:r>
              <a:rPr lang="en-US" sz="1800" u="sng">
                <a:solidFill>
                  <a:srgbClr val="3366CC"/>
                </a:solidFill>
                <a:latin typeface="Arial"/>
                <a:ea typeface="Arial"/>
                <a:cs typeface="Arial"/>
                <a:sym typeface="Arial"/>
                <a:hlinkClick r:id="rId4">
                  <a:extLst>
                    <a:ext uri="{A12FA001-AC4F-418D-AE19-62706E023703}">
                      <ahyp:hlinkClr val="tx"/>
                    </a:ext>
                  </a:extLst>
                </a:hlinkClick>
              </a:rPr>
              <a:t>semiconductor</a:t>
            </a:r>
            <a:r>
              <a:rPr lang="en-US" sz="1800">
                <a:solidFill>
                  <a:srgbClr val="202122"/>
                </a:solidFill>
                <a:latin typeface="Arial"/>
                <a:ea typeface="Arial"/>
                <a:cs typeface="Arial"/>
                <a:sym typeface="Arial"/>
              </a:rPr>
              <a:t> or </a:t>
            </a:r>
            <a:r>
              <a:rPr lang="en-US" sz="1800" u="sng">
                <a:solidFill>
                  <a:srgbClr val="3366CC"/>
                </a:solidFill>
                <a:latin typeface="Arial"/>
                <a:ea typeface="Arial"/>
                <a:cs typeface="Arial"/>
                <a:sym typeface="Arial"/>
                <a:hlinkClick r:id="rId5">
                  <a:extLst>
                    <a:ext uri="{A12FA001-AC4F-418D-AE19-62706E023703}">
                      <ahyp:hlinkClr val="tx"/>
                    </a:ext>
                  </a:extLst>
                </a:hlinkClick>
              </a:rPr>
              <a:t>metal</a:t>
            </a:r>
            <a:r>
              <a:rPr lang="en-US" sz="1800">
                <a:solidFill>
                  <a:srgbClr val="202122"/>
                </a:solidFill>
                <a:latin typeface="Arial"/>
                <a:ea typeface="Arial"/>
                <a:cs typeface="Arial"/>
                <a:sym typeface="Arial"/>
              </a:rPr>
              <a:t> when </a:t>
            </a:r>
            <a:r>
              <a:rPr lang="en-US" sz="1800" u="sng">
                <a:solidFill>
                  <a:srgbClr val="3366CC"/>
                </a:solidFill>
                <a:latin typeface="Arial"/>
                <a:ea typeface="Arial"/>
                <a:cs typeface="Arial"/>
                <a:sym typeface="Arial"/>
                <a:hlinkClick r:id="rId6">
                  <a:extLst>
                    <a:ext uri="{A12FA001-AC4F-418D-AE19-62706E023703}">
                      <ahyp:hlinkClr val="tx"/>
                    </a:ext>
                  </a:extLst>
                </a:hlinkClick>
              </a:rPr>
              <a:t>mechanical strain</a:t>
            </a:r>
            <a:r>
              <a:rPr lang="en-US" sz="1800">
                <a:solidFill>
                  <a:srgbClr val="202122"/>
                </a:solidFill>
                <a:latin typeface="Arial"/>
                <a:ea typeface="Arial"/>
                <a:cs typeface="Arial"/>
                <a:sym typeface="Arial"/>
              </a:rPr>
              <a:t> is applied. In contrast to the </a:t>
            </a:r>
            <a:r>
              <a:rPr lang="en-US" sz="1800" u="sng">
                <a:solidFill>
                  <a:srgbClr val="3366CC"/>
                </a:solidFill>
                <a:latin typeface="Arial"/>
                <a:ea typeface="Arial"/>
                <a:cs typeface="Arial"/>
                <a:sym typeface="Arial"/>
                <a:hlinkClick r:id="rId7">
                  <a:extLst>
                    <a:ext uri="{A12FA001-AC4F-418D-AE19-62706E023703}">
                      <ahyp:hlinkClr val="tx"/>
                    </a:ext>
                  </a:extLst>
                </a:hlinkClick>
              </a:rPr>
              <a:t>piezoelectric effect</a:t>
            </a:r>
            <a:r>
              <a:rPr lang="en-US" sz="1800">
                <a:solidFill>
                  <a:srgbClr val="202122"/>
                </a:solidFill>
                <a:latin typeface="Arial"/>
                <a:ea typeface="Arial"/>
                <a:cs typeface="Arial"/>
                <a:sym typeface="Arial"/>
              </a:rPr>
              <a:t>, the piezoresistive effect causes a change only in electrical resistance, not in </a:t>
            </a:r>
            <a:r>
              <a:rPr lang="en-US" sz="1800" u="sng">
                <a:solidFill>
                  <a:srgbClr val="3366CC"/>
                </a:solidFill>
                <a:latin typeface="Arial"/>
                <a:ea typeface="Arial"/>
                <a:cs typeface="Arial"/>
                <a:sym typeface="Arial"/>
                <a:hlinkClick r:id="rId8">
                  <a:extLst>
                    <a:ext uri="{A12FA001-AC4F-418D-AE19-62706E023703}">
                      <ahyp:hlinkClr val="tx"/>
                    </a:ext>
                  </a:extLst>
                </a:hlinkClick>
              </a:rPr>
              <a:t>electric potential</a:t>
            </a:r>
            <a:r>
              <a:rPr lang="en-US" sz="1800">
                <a:solidFill>
                  <a:srgbClr val="202122"/>
                </a:solidFill>
                <a:latin typeface="Arial"/>
                <a:ea typeface="Arial"/>
                <a:cs typeface="Arial"/>
                <a:sym typeface="Arial"/>
              </a:rPr>
              <a:t>.</a:t>
            </a:r>
            <a:endParaRPr sz="18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13"/>
          <p:cNvSpPr txBox="1"/>
          <p:nvPr>
            <p:ph type="title"/>
          </p:nvPr>
        </p:nvSpPr>
        <p:spPr>
          <a:xfrm>
            <a:off x="304800" y="241300"/>
            <a:ext cx="7600315" cy="369332"/>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US" sz="2400"/>
              <a:t>What is Strain ?</a:t>
            </a:r>
            <a:endParaRPr/>
          </a:p>
        </p:txBody>
      </p:sp>
      <p:sp>
        <p:nvSpPr>
          <p:cNvPr id="170" name="Google Shape;170;p13"/>
          <p:cNvSpPr txBox="1"/>
          <p:nvPr>
            <p:ph idx="1" type="body"/>
          </p:nvPr>
        </p:nvSpPr>
        <p:spPr>
          <a:xfrm>
            <a:off x="381000" y="935037"/>
            <a:ext cx="8229600" cy="4987925"/>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lang="en-US" sz="2100"/>
              <a:t>Strain is the amount of deformation of a body due to an applied force. More specifically, strain (e) is defined as the fractional change in length.</a:t>
            </a:r>
            <a:endParaRPr/>
          </a:p>
          <a:p>
            <a:pPr indent="0" lvl="0" marL="0" rtl="0" algn="l">
              <a:lnSpc>
                <a:spcPct val="90000"/>
              </a:lnSpc>
              <a:spcBef>
                <a:spcPts val="0"/>
              </a:spcBef>
              <a:spcAft>
                <a:spcPts val="0"/>
              </a:spcAft>
              <a:buNone/>
            </a:pPr>
            <a:r>
              <a:rPr lang="en-US" sz="2100"/>
              <a:t> </a:t>
            </a:r>
            <a:br>
              <a:rPr lang="en-US" sz="2100"/>
            </a:br>
            <a:endParaRPr sz="2100"/>
          </a:p>
          <a:p>
            <a:pPr indent="0" lvl="0" marL="0" rtl="0" algn="l">
              <a:lnSpc>
                <a:spcPct val="90000"/>
              </a:lnSpc>
              <a:spcBef>
                <a:spcPts val="0"/>
              </a:spcBef>
              <a:spcAft>
                <a:spcPts val="0"/>
              </a:spcAft>
              <a:buNone/>
            </a:pPr>
            <a:r>
              <a:t/>
            </a:r>
            <a:endParaRPr sz="2100"/>
          </a:p>
          <a:p>
            <a:pPr indent="0" lvl="0" marL="0" rtl="0" algn="l">
              <a:lnSpc>
                <a:spcPct val="90000"/>
              </a:lnSpc>
              <a:spcBef>
                <a:spcPts val="0"/>
              </a:spcBef>
              <a:spcAft>
                <a:spcPts val="0"/>
              </a:spcAft>
              <a:buNone/>
            </a:pPr>
            <a:r>
              <a:t/>
            </a:r>
            <a:endParaRPr sz="2100"/>
          </a:p>
          <a:p>
            <a:pPr indent="0" lvl="0" marL="0" rtl="0" algn="l">
              <a:lnSpc>
                <a:spcPct val="90000"/>
              </a:lnSpc>
              <a:spcBef>
                <a:spcPts val="0"/>
              </a:spcBef>
              <a:spcAft>
                <a:spcPts val="0"/>
              </a:spcAft>
              <a:buNone/>
            </a:pPr>
            <a:r>
              <a:t/>
            </a:r>
            <a:endParaRPr sz="2100"/>
          </a:p>
          <a:p>
            <a:pPr indent="0" lvl="0" marL="0" rtl="0" algn="l">
              <a:lnSpc>
                <a:spcPct val="90000"/>
              </a:lnSpc>
              <a:spcBef>
                <a:spcPts val="0"/>
              </a:spcBef>
              <a:spcAft>
                <a:spcPts val="0"/>
              </a:spcAft>
              <a:buNone/>
            </a:pPr>
            <a:r>
              <a:t/>
            </a:r>
            <a:endParaRPr sz="2100"/>
          </a:p>
          <a:p>
            <a:pPr indent="0" lvl="0" marL="0" rtl="0" algn="l">
              <a:lnSpc>
                <a:spcPct val="90000"/>
              </a:lnSpc>
              <a:spcBef>
                <a:spcPts val="0"/>
              </a:spcBef>
              <a:spcAft>
                <a:spcPts val="0"/>
              </a:spcAft>
              <a:buNone/>
            </a:pPr>
            <a:r>
              <a:rPr lang="en-US" sz="2100"/>
              <a:t>Strain can be positive (tensile) or negative (compressive). Although dimensionless, strain is sometimes expressed in units such as in./in. or mm/mm.</a:t>
            </a:r>
            <a:endParaRPr/>
          </a:p>
          <a:p>
            <a:pPr indent="0" lvl="0" marL="0" rtl="0" algn="l">
              <a:lnSpc>
                <a:spcPct val="90000"/>
              </a:lnSpc>
              <a:spcBef>
                <a:spcPts val="0"/>
              </a:spcBef>
              <a:spcAft>
                <a:spcPts val="0"/>
              </a:spcAft>
              <a:buNone/>
            </a:pPr>
            <a:r>
              <a:rPr lang="en-US" sz="2100"/>
              <a:t>In practice, the magnitude of measured strain is very small. Therefore, strain is often expressed as microstrain (me), which is e x 10</a:t>
            </a:r>
            <a:r>
              <a:rPr baseline="30000" lang="en-US" sz="2100"/>
              <a:t>-6</a:t>
            </a:r>
            <a:r>
              <a:rPr lang="en-US" sz="2100"/>
              <a:t>.</a:t>
            </a:r>
            <a:br>
              <a:rPr lang="en-US" sz="2100"/>
            </a:br>
            <a:endParaRPr sz="2100"/>
          </a:p>
        </p:txBody>
      </p:sp>
      <p:sp>
        <p:nvSpPr>
          <p:cNvPr id="171" name="Google Shape;171;p13"/>
          <p:cNvSpPr/>
          <p:nvPr/>
        </p:nvSpPr>
        <p:spPr>
          <a:xfrm>
            <a:off x="2819400" y="2209800"/>
            <a:ext cx="3087688" cy="13874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0" lang="en-US" sz="1800">
                <a:solidFill>
                  <a:schemeClr val="dk1"/>
                </a:solidFill>
                <a:latin typeface="Calibri"/>
                <a:ea typeface="Calibri"/>
                <a:cs typeface="Calibri"/>
                <a:sym typeface="Calibri"/>
              </a:rPr>
              <a:t>  </a:t>
            </a:r>
            <a:r>
              <a:rPr b="0" lang="en-US" sz="6700">
                <a:solidFill>
                  <a:schemeClr val="dk1"/>
                </a:solidFill>
                <a:latin typeface="Calibri"/>
                <a:ea typeface="Calibri"/>
                <a:cs typeface="Calibri"/>
                <a:sym typeface="Calibri"/>
              </a:rPr>
              <a:t> </a:t>
            </a:r>
            <a:r>
              <a:rPr b="0" lang="en-US" sz="1800">
                <a:solidFill>
                  <a:schemeClr val="dk1"/>
                </a:solidFill>
                <a:latin typeface="Calibri"/>
                <a:ea typeface="Calibri"/>
                <a:cs typeface="Calibri"/>
                <a:sym typeface="Calibri"/>
              </a:rPr>
              <a:t>                                        </a:t>
            </a:r>
            <a:br>
              <a:rPr b="0" lang="en-US" sz="1800">
                <a:solidFill>
                  <a:schemeClr val="dk1"/>
                </a:solidFill>
                <a:latin typeface="Calibri"/>
                <a:ea typeface="Calibri"/>
                <a:cs typeface="Calibri"/>
                <a:sym typeface="Calibri"/>
              </a:rPr>
            </a:br>
            <a:endParaRPr b="0" sz="1800">
              <a:solidFill>
                <a:schemeClr val="dk1"/>
              </a:solidFill>
              <a:latin typeface="Calibri"/>
              <a:ea typeface="Calibri"/>
              <a:cs typeface="Calibri"/>
              <a:sym typeface="Calibri"/>
            </a:endParaRPr>
          </a:p>
        </p:txBody>
      </p:sp>
      <p:sp>
        <p:nvSpPr>
          <p:cNvPr id="172" name="Google Shape;172;p13"/>
          <p:cNvSpPr/>
          <p:nvPr/>
        </p:nvSpPr>
        <p:spPr>
          <a:xfrm>
            <a:off x="1524000" y="4267200"/>
            <a:ext cx="692150" cy="3667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        </a:t>
            </a:r>
            <a:endParaRPr/>
          </a:p>
        </p:txBody>
      </p:sp>
      <p:pic>
        <p:nvPicPr>
          <p:cNvPr descr="0" id="173" name="Google Shape;173;p13"/>
          <p:cNvPicPr preferRelativeResize="0"/>
          <p:nvPr/>
        </p:nvPicPr>
        <p:blipFill rotWithShape="1">
          <a:blip r:embed="rId3">
            <a:alphaModFix/>
          </a:blip>
          <a:srcRect b="0" l="0" r="0" t="0"/>
          <a:stretch/>
        </p:blipFill>
        <p:spPr>
          <a:xfrm>
            <a:off x="1447800" y="1758156"/>
            <a:ext cx="5029200" cy="16859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4"/>
          <p:cNvSpPr txBox="1"/>
          <p:nvPr>
            <p:ph type="title"/>
          </p:nvPr>
        </p:nvSpPr>
        <p:spPr>
          <a:xfrm>
            <a:off x="645668" y="1226261"/>
            <a:ext cx="6922134" cy="406400"/>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None/>
            </a:pPr>
            <a:r>
              <a:rPr lang="en-US" sz="1700">
                <a:solidFill>
                  <a:srgbClr val="2CA1BE"/>
                </a:solidFill>
                <a:latin typeface="Noto Sans Symbols"/>
                <a:ea typeface="Noto Sans Symbols"/>
                <a:cs typeface="Noto Sans Symbols"/>
                <a:sym typeface="Noto Sans Symbols"/>
              </a:rPr>
              <a:t>🞂</a:t>
            </a:r>
            <a:r>
              <a:rPr lang="en-US" sz="1700">
                <a:solidFill>
                  <a:srgbClr val="2CA1BE"/>
                </a:solidFill>
                <a:latin typeface="Times New Roman"/>
                <a:ea typeface="Times New Roman"/>
                <a:cs typeface="Times New Roman"/>
                <a:sym typeface="Times New Roman"/>
              </a:rPr>
              <a:t>	</a:t>
            </a:r>
            <a:r>
              <a:rPr lang="en-US" sz="2500"/>
              <a:t>Strain gauges are devices whose resistance</a:t>
            </a:r>
            <a:endParaRPr sz="2500">
              <a:latin typeface="Times New Roman"/>
              <a:ea typeface="Times New Roman"/>
              <a:cs typeface="Times New Roman"/>
              <a:sym typeface="Times New Roman"/>
            </a:endParaRPr>
          </a:p>
        </p:txBody>
      </p:sp>
      <p:sp>
        <p:nvSpPr>
          <p:cNvPr id="180" name="Google Shape;180;p14"/>
          <p:cNvSpPr txBox="1"/>
          <p:nvPr/>
        </p:nvSpPr>
        <p:spPr>
          <a:xfrm>
            <a:off x="901700" y="1531747"/>
            <a:ext cx="7638415" cy="1804670"/>
          </a:xfrm>
          <a:prstGeom prst="rect">
            <a:avLst/>
          </a:prstGeom>
          <a:noFill/>
          <a:ln>
            <a:noFill/>
          </a:ln>
        </p:spPr>
        <p:txBody>
          <a:bodyPr anchorCtr="0" anchor="t" bIns="0" lIns="0" spcFirstLastPara="1" rIns="0" wrap="square" tIns="12050">
            <a:spAutoFit/>
          </a:bodyPr>
          <a:lstStyle/>
          <a:p>
            <a:pPr indent="0" lvl="0" marL="12700" marR="0" rtl="0" algn="l">
              <a:lnSpc>
                <a:spcPct val="116400"/>
              </a:lnSpc>
              <a:spcBef>
                <a:spcPts val="0"/>
              </a:spcBef>
              <a:spcAft>
                <a:spcPts val="0"/>
              </a:spcAft>
              <a:buNone/>
            </a:pPr>
            <a:r>
              <a:rPr lang="en-US" sz="2500">
                <a:solidFill>
                  <a:schemeClr val="dk1"/>
                </a:solidFill>
                <a:latin typeface="Lucida Sans"/>
                <a:ea typeface="Lucida Sans"/>
                <a:cs typeface="Lucida Sans"/>
                <a:sym typeface="Lucida Sans"/>
              </a:rPr>
              <a:t>changes with stress (piezo-resistive effect)</a:t>
            </a:r>
            <a:endParaRPr sz="2500">
              <a:solidFill>
                <a:schemeClr val="dk1"/>
              </a:solidFill>
              <a:latin typeface="Lucida Sans"/>
              <a:ea typeface="Lucida Sans"/>
              <a:cs typeface="Lucida Sans"/>
              <a:sym typeface="Lucida Sans"/>
            </a:endParaRPr>
          </a:p>
          <a:p>
            <a:pPr indent="-228600" lvl="0" marL="268605" marR="100330" rtl="0" algn="l">
              <a:lnSpc>
                <a:spcPct val="96190"/>
              </a:lnSpc>
              <a:spcBef>
                <a:spcPts val="395"/>
              </a:spcBef>
              <a:spcAft>
                <a:spcPts val="0"/>
              </a:spcAft>
              <a:buClr>
                <a:srgbClr val="2CA1BE"/>
              </a:buClr>
              <a:buSzPts val="2100"/>
              <a:buFont typeface="Verdana"/>
              <a:buChar char="◦"/>
            </a:pPr>
            <a:r>
              <a:rPr lang="en-US" sz="2100">
                <a:solidFill>
                  <a:schemeClr val="dk1"/>
                </a:solidFill>
                <a:latin typeface="Lucida Sans"/>
                <a:ea typeface="Lucida Sans"/>
                <a:cs typeface="Lucida Sans"/>
                <a:sym typeface="Lucida Sans"/>
              </a:rPr>
              <a:t>Strain is a fractional change (∆L/L) in the dimensions of  an object as a result of mechanical stress (force/area)</a:t>
            </a:r>
            <a:endParaRPr sz="2100">
              <a:solidFill>
                <a:schemeClr val="dk1"/>
              </a:solidFill>
              <a:latin typeface="Lucida Sans"/>
              <a:ea typeface="Lucida Sans"/>
              <a:cs typeface="Lucida Sans"/>
              <a:sym typeface="Lucida Sans"/>
            </a:endParaRPr>
          </a:p>
          <a:p>
            <a:pPr indent="-228600" lvl="0" marL="268605" marR="0" rtl="0" algn="l">
              <a:lnSpc>
                <a:spcPct val="99047"/>
              </a:lnSpc>
              <a:spcBef>
                <a:spcPts val="0"/>
              </a:spcBef>
              <a:spcAft>
                <a:spcPts val="0"/>
              </a:spcAft>
              <a:buClr>
                <a:srgbClr val="2CA1BE"/>
              </a:buClr>
              <a:buSzPts val="2100"/>
              <a:buFont typeface="Verdana"/>
              <a:buChar char="◦"/>
            </a:pPr>
            <a:r>
              <a:rPr lang="en-US" sz="2100">
                <a:solidFill>
                  <a:schemeClr val="dk1"/>
                </a:solidFill>
                <a:latin typeface="Lucida Sans"/>
                <a:ea typeface="Lucida Sans"/>
                <a:cs typeface="Lucida Sans"/>
                <a:sym typeface="Lucida Sans"/>
              </a:rPr>
              <a:t>The resistance R of a strip of material of length L, cross-</a:t>
            </a:r>
            <a:endParaRPr/>
          </a:p>
          <a:p>
            <a:pPr indent="0" lvl="0" marL="268605" marR="0" rtl="0" algn="l">
              <a:lnSpc>
                <a:spcPct val="103095"/>
              </a:lnSpc>
              <a:spcBef>
                <a:spcPts val="0"/>
              </a:spcBef>
              <a:spcAft>
                <a:spcPts val="0"/>
              </a:spcAft>
              <a:buNone/>
            </a:pPr>
            <a:r>
              <a:rPr lang="en-US" sz="2100">
                <a:solidFill>
                  <a:schemeClr val="dk1"/>
                </a:solidFill>
                <a:latin typeface="Lucida Sans"/>
                <a:ea typeface="Lucida Sans"/>
                <a:cs typeface="Lucida Sans"/>
                <a:sym typeface="Lucida Sans"/>
              </a:rPr>
              <a:t>section A and resistivity ρ is R=ρL/A</a:t>
            </a:r>
            <a:endParaRPr/>
          </a:p>
          <a:p>
            <a:pPr indent="-228600" lvl="0" marL="268605" marR="0" rtl="0" algn="l">
              <a:lnSpc>
                <a:spcPct val="115238"/>
              </a:lnSpc>
              <a:spcBef>
                <a:spcPts val="0"/>
              </a:spcBef>
              <a:spcAft>
                <a:spcPts val="0"/>
              </a:spcAft>
              <a:buClr>
                <a:srgbClr val="2CA1BE"/>
              </a:buClr>
              <a:buSzPts val="2100"/>
              <a:buFont typeface="Verdana"/>
              <a:buChar char="◦"/>
            </a:pPr>
            <a:r>
              <a:rPr lang="en-US" sz="2100">
                <a:solidFill>
                  <a:schemeClr val="dk1"/>
                </a:solidFill>
                <a:latin typeface="Lucida Sans"/>
                <a:ea typeface="Lucida Sans"/>
                <a:cs typeface="Lucida Sans"/>
                <a:sym typeface="Lucida Sans"/>
              </a:rPr>
              <a:t>Differentiating, the gauge factor G becomes</a:t>
            </a:r>
            <a:endParaRPr sz="2100">
              <a:solidFill>
                <a:schemeClr val="dk1"/>
              </a:solidFill>
              <a:latin typeface="Lucida Sans"/>
              <a:ea typeface="Lucida Sans"/>
              <a:cs typeface="Lucida Sans"/>
              <a:sym typeface="Lucida Sans"/>
            </a:endParaRPr>
          </a:p>
        </p:txBody>
      </p:sp>
      <p:sp>
        <p:nvSpPr>
          <p:cNvPr id="181" name="Google Shape;181;p14"/>
          <p:cNvSpPr/>
          <p:nvPr/>
        </p:nvSpPr>
        <p:spPr>
          <a:xfrm>
            <a:off x="550163" y="583666"/>
            <a:ext cx="3423666" cy="537235"/>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2" name="Google Shape;182;p14"/>
          <p:cNvSpPr/>
          <p:nvPr/>
        </p:nvSpPr>
        <p:spPr>
          <a:xfrm>
            <a:off x="533400" y="3429000"/>
            <a:ext cx="7479792" cy="885444"/>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3" name="Google Shape;183;p14"/>
          <p:cNvSpPr txBox="1"/>
          <p:nvPr/>
        </p:nvSpPr>
        <p:spPr>
          <a:xfrm>
            <a:off x="917244" y="4267961"/>
            <a:ext cx="7486650" cy="1397635"/>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None/>
            </a:pPr>
            <a:r>
              <a:rPr lang="en-US" sz="1800">
                <a:solidFill>
                  <a:schemeClr val="dk1"/>
                </a:solidFill>
                <a:latin typeface="Arial"/>
                <a:ea typeface="Arial"/>
                <a:cs typeface="Arial"/>
                <a:sym typeface="Arial"/>
              </a:rPr>
              <a:t>•</a:t>
            </a:r>
            <a:r>
              <a:rPr lang="en-US" sz="1800">
                <a:solidFill>
                  <a:schemeClr val="dk1"/>
                </a:solidFill>
                <a:latin typeface="Lucida Sans"/>
                <a:ea typeface="Lucida Sans"/>
                <a:cs typeface="Lucida Sans"/>
                <a:sym typeface="Lucida Sans"/>
              </a:rPr>
              <a:t>Where ν is the Poisson’s ratio (ν≅0.3), which determines the strain  in directions normal to L</a:t>
            </a:r>
            <a:endParaRPr sz="1800">
              <a:solidFill>
                <a:schemeClr val="dk1"/>
              </a:solidFill>
              <a:latin typeface="Lucida Sans"/>
              <a:ea typeface="Lucida Sans"/>
              <a:cs typeface="Lucida Sans"/>
              <a:sym typeface="Lucida Sans"/>
            </a:endParaRPr>
          </a:p>
          <a:p>
            <a:pPr indent="0" lvl="0" marL="469265" marR="0" rtl="0" algn="l">
              <a:lnSpc>
                <a:spcPct val="100000"/>
              </a:lnSpc>
              <a:spcBef>
                <a:spcPts val="0"/>
              </a:spcBef>
              <a:spcAft>
                <a:spcPts val="0"/>
              </a:spcAft>
              <a:buNone/>
            </a:pPr>
            <a:r>
              <a:rPr lang="en-US" sz="1800">
                <a:solidFill>
                  <a:schemeClr val="dk1"/>
                </a:solidFill>
                <a:latin typeface="Arial"/>
                <a:ea typeface="Arial"/>
                <a:cs typeface="Arial"/>
                <a:sym typeface="Arial"/>
              </a:rPr>
              <a:t>•</a:t>
            </a:r>
            <a:r>
              <a:rPr lang="en-US" sz="1800">
                <a:solidFill>
                  <a:schemeClr val="dk1"/>
                </a:solidFill>
                <a:latin typeface="Lucida Sans"/>
                <a:ea typeface="Lucida Sans"/>
                <a:cs typeface="Lucida Sans"/>
                <a:sym typeface="Lucida Sans"/>
              </a:rPr>
              <a:t>In metal foil gauges, the geometric term dominates (G≅2)</a:t>
            </a:r>
            <a:endParaRPr sz="1800">
              <a:solidFill>
                <a:schemeClr val="dk1"/>
              </a:solidFill>
              <a:latin typeface="Lucida Sans"/>
              <a:ea typeface="Lucida Sans"/>
              <a:cs typeface="Lucida Sans"/>
              <a:sym typeface="Lucida Sans"/>
            </a:endParaRPr>
          </a:p>
          <a:p>
            <a:pPr indent="-152400" lvl="0" marL="621665" marR="0" rtl="0" algn="l">
              <a:lnSpc>
                <a:spcPct val="100000"/>
              </a:lnSpc>
              <a:spcBef>
                <a:spcPts val="0"/>
              </a:spcBef>
              <a:spcAft>
                <a:spcPts val="0"/>
              </a:spcAft>
              <a:buClr>
                <a:schemeClr val="dk1"/>
              </a:buClr>
              <a:buSzPts val="1800"/>
              <a:buFont typeface="Arial"/>
              <a:buChar char="•"/>
            </a:pPr>
            <a:r>
              <a:rPr lang="en-US" sz="1800">
                <a:solidFill>
                  <a:schemeClr val="dk1"/>
                </a:solidFill>
                <a:latin typeface="Lucida Sans"/>
                <a:ea typeface="Lucida Sans"/>
                <a:cs typeface="Lucida Sans"/>
                <a:sym typeface="Lucida Sans"/>
              </a:rPr>
              <a:t>In semiconductor gauges, the piezo-resistive term dominates</a:t>
            </a:r>
            <a:endParaRPr sz="1800">
              <a:solidFill>
                <a:schemeClr val="dk1"/>
              </a:solidFill>
              <a:latin typeface="Lucida Sans"/>
              <a:ea typeface="Lucida Sans"/>
              <a:cs typeface="Lucida Sans"/>
              <a:sym typeface="Lucida Sans"/>
            </a:endParaRPr>
          </a:p>
          <a:p>
            <a:pPr indent="0" lvl="0" marL="469265" marR="0" rtl="0" algn="l">
              <a:lnSpc>
                <a:spcPct val="100000"/>
              </a:lnSpc>
              <a:spcBef>
                <a:spcPts val="0"/>
              </a:spcBef>
              <a:spcAft>
                <a:spcPts val="0"/>
              </a:spcAft>
              <a:buNone/>
            </a:pPr>
            <a:r>
              <a:rPr lang="en-US" sz="1800">
                <a:solidFill>
                  <a:schemeClr val="dk1"/>
                </a:solidFill>
                <a:latin typeface="Lucida Sans"/>
                <a:ea typeface="Lucida Sans"/>
                <a:cs typeface="Lucida Sans"/>
                <a:sym typeface="Lucida Sans"/>
              </a:rPr>
              <a:t>(G≅100)</a:t>
            </a:r>
            <a:endParaRPr sz="1800">
              <a:solidFill>
                <a:schemeClr val="dk1"/>
              </a:solidFill>
              <a:latin typeface="Lucida Sans"/>
              <a:ea typeface="Lucida Sans"/>
              <a:cs typeface="Lucida Sans"/>
              <a:sym typeface="Lucida Sans"/>
            </a:endParaRPr>
          </a:p>
        </p:txBody>
      </p:sp>
      <p:sp>
        <p:nvSpPr>
          <p:cNvPr id="184" name="Google Shape;184;p14"/>
          <p:cNvSpPr/>
          <p:nvPr/>
        </p:nvSpPr>
        <p:spPr>
          <a:xfrm>
            <a:off x="4572000" y="5474207"/>
            <a:ext cx="3505200" cy="1383792"/>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6"/>
          <p:cNvSpPr txBox="1"/>
          <p:nvPr>
            <p:ph type="title"/>
          </p:nvPr>
        </p:nvSpPr>
        <p:spPr>
          <a:xfrm>
            <a:off x="291734" y="370833"/>
            <a:ext cx="7600315" cy="369332"/>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US" sz="2400"/>
              <a:t>Schematic View Of Strain Gauge</a:t>
            </a:r>
            <a:endParaRPr/>
          </a:p>
        </p:txBody>
      </p:sp>
      <p:sp>
        <p:nvSpPr>
          <p:cNvPr id="195" name="Google Shape;195;p16"/>
          <p:cNvSpPr txBox="1"/>
          <p:nvPr>
            <p:ph idx="1" type="body"/>
          </p:nvPr>
        </p:nvSpPr>
        <p:spPr>
          <a:xfrm>
            <a:off x="645668" y="1740535"/>
            <a:ext cx="7696834" cy="439293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Clr>
                <a:schemeClr val="dk1"/>
              </a:buClr>
              <a:buSzPts val="1600"/>
              <a:buFont typeface="Noto Sans Symbols"/>
              <a:buNone/>
            </a:pPr>
            <a:r>
              <a:t/>
            </a:r>
            <a:endParaRPr/>
          </a:p>
          <a:p>
            <a:pPr indent="0" lvl="0" marL="0" rtl="0" algn="l">
              <a:spcBef>
                <a:spcPts val="0"/>
              </a:spcBef>
              <a:spcAft>
                <a:spcPts val="0"/>
              </a:spcAft>
              <a:buClr>
                <a:schemeClr val="dk1"/>
              </a:buClr>
              <a:buSzPts val="1600"/>
              <a:buFont typeface="Noto Sans Symbols"/>
              <a:buNone/>
            </a:pPr>
            <a:r>
              <a:t/>
            </a:r>
            <a:endParaRPr/>
          </a:p>
          <a:p>
            <a:pPr indent="0" lvl="0" marL="0" rtl="0" algn="l">
              <a:spcBef>
                <a:spcPts val="0"/>
              </a:spcBef>
              <a:spcAft>
                <a:spcPts val="0"/>
              </a:spcAft>
              <a:buClr>
                <a:schemeClr val="dk1"/>
              </a:buClr>
              <a:buSzPts val="1600"/>
              <a:buFont typeface="Noto Sans Symbols"/>
              <a:buNone/>
            </a:pPr>
            <a:r>
              <a:t/>
            </a:r>
            <a:endParaRPr/>
          </a:p>
          <a:p>
            <a:pPr indent="0" lvl="0" marL="0" rtl="0" algn="l">
              <a:spcBef>
                <a:spcPts val="0"/>
              </a:spcBef>
              <a:spcAft>
                <a:spcPts val="0"/>
              </a:spcAft>
              <a:buClr>
                <a:schemeClr val="dk1"/>
              </a:buClr>
              <a:buSzPts val="1600"/>
              <a:buFont typeface="Noto Sans Symbols"/>
              <a:buNone/>
            </a:pPr>
            <a:r>
              <a:t/>
            </a:r>
            <a:endParaRPr/>
          </a:p>
          <a:p>
            <a:pPr indent="0" lvl="0" marL="0" rtl="0" algn="l">
              <a:spcBef>
                <a:spcPts val="0"/>
              </a:spcBef>
              <a:spcAft>
                <a:spcPts val="0"/>
              </a:spcAft>
              <a:buClr>
                <a:schemeClr val="dk1"/>
              </a:buClr>
              <a:buSzPts val="1600"/>
              <a:buFont typeface="Noto Sans Symbols"/>
              <a:buNone/>
            </a:pPr>
            <a:r>
              <a:t/>
            </a:r>
            <a:endParaRPr/>
          </a:p>
          <a:p>
            <a:pPr indent="0" lvl="0" marL="0" rtl="0" algn="l">
              <a:spcBef>
                <a:spcPts val="0"/>
              </a:spcBef>
              <a:spcAft>
                <a:spcPts val="0"/>
              </a:spcAft>
              <a:buNone/>
            </a:pPr>
            <a:r>
              <a:rPr lang="en-US"/>
              <a:t>The gauge shown here is primarily sensitive to strain in the X direction, as the majority of the wire length is parallel to the X axis. </a:t>
            </a:r>
            <a:endParaRPr/>
          </a:p>
        </p:txBody>
      </p:sp>
      <p:grpSp>
        <p:nvGrpSpPr>
          <p:cNvPr id="196" name="Google Shape;196;p16"/>
          <p:cNvGrpSpPr/>
          <p:nvPr/>
        </p:nvGrpSpPr>
        <p:grpSpPr>
          <a:xfrm>
            <a:off x="417702" y="3657600"/>
            <a:ext cx="7924800" cy="1835150"/>
            <a:chOff x="1049" y="1895"/>
            <a:chExt cx="10105" cy="5229"/>
          </a:xfrm>
        </p:grpSpPr>
        <p:grpSp>
          <p:nvGrpSpPr>
            <p:cNvPr id="197" name="Google Shape;197;p16"/>
            <p:cNvGrpSpPr/>
            <p:nvPr/>
          </p:nvGrpSpPr>
          <p:grpSpPr>
            <a:xfrm>
              <a:off x="1049" y="1895"/>
              <a:ext cx="8273" cy="5217"/>
              <a:chOff x="1049" y="1895"/>
              <a:chExt cx="8273" cy="5217"/>
            </a:xfrm>
          </p:grpSpPr>
          <p:sp>
            <p:nvSpPr>
              <p:cNvPr id="198" name="Google Shape;198;p16"/>
              <p:cNvSpPr/>
              <p:nvPr/>
            </p:nvSpPr>
            <p:spPr>
              <a:xfrm>
                <a:off x="2754" y="2716"/>
                <a:ext cx="6568" cy="3158"/>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99" name="Google Shape;199;p16"/>
              <p:cNvGrpSpPr/>
              <p:nvPr/>
            </p:nvGrpSpPr>
            <p:grpSpPr>
              <a:xfrm>
                <a:off x="3132" y="3082"/>
                <a:ext cx="5735" cy="2375"/>
                <a:chOff x="3132" y="3082"/>
                <a:chExt cx="5735" cy="2375"/>
              </a:xfrm>
            </p:grpSpPr>
            <p:sp>
              <p:nvSpPr>
                <p:cNvPr id="200" name="Google Shape;200;p16"/>
                <p:cNvSpPr/>
                <p:nvPr/>
              </p:nvSpPr>
              <p:spPr>
                <a:xfrm>
                  <a:off x="3133" y="3082"/>
                  <a:ext cx="2425" cy="910"/>
                </a:xfrm>
                <a:custGeom>
                  <a:rect b="b" l="l" r="r" t="t"/>
                  <a:pathLst>
                    <a:path extrusionOk="0" h="910" w="2425">
                      <a:moveTo>
                        <a:pt x="0" y="910"/>
                      </a:moveTo>
                      <a:lnTo>
                        <a:pt x="0" y="0"/>
                      </a:lnTo>
                      <a:lnTo>
                        <a:pt x="2425" y="0"/>
                      </a:lnTo>
                    </a:path>
                  </a:pathLst>
                </a:custGeom>
                <a:noFill/>
                <a:ln cap="flat" cmpd="sng" w="952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1" name="Google Shape;201;p16"/>
                <p:cNvSpPr/>
                <p:nvPr/>
              </p:nvSpPr>
              <p:spPr>
                <a:xfrm>
                  <a:off x="3133" y="3158"/>
                  <a:ext cx="2425" cy="846"/>
                </a:xfrm>
                <a:custGeom>
                  <a:rect b="b" l="l" r="r" t="t"/>
                  <a:pathLst>
                    <a:path extrusionOk="0" h="846" w="2425">
                      <a:moveTo>
                        <a:pt x="0" y="846"/>
                      </a:moveTo>
                      <a:lnTo>
                        <a:pt x="1667" y="846"/>
                      </a:lnTo>
                      <a:lnTo>
                        <a:pt x="1667" y="0"/>
                      </a:lnTo>
                      <a:lnTo>
                        <a:pt x="2425" y="0"/>
                      </a:lnTo>
                    </a:path>
                  </a:pathLst>
                </a:custGeom>
                <a:noFill/>
                <a:ln cap="flat" cmpd="sng" w="952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02" name="Google Shape;202;p16"/>
                <p:cNvGrpSpPr/>
                <p:nvPr/>
              </p:nvGrpSpPr>
              <p:grpSpPr>
                <a:xfrm>
                  <a:off x="5558" y="3082"/>
                  <a:ext cx="3284" cy="405"/>
                  <a:chOff x="5558" y="3082"/>
                  <a:chExt cx="3284" cy="405"/>
                </a:xfrm>
              </p:grpSpPr>
              <p:grpSp>
                <p:nvGrpSpPr>
                  <p:cNvPr id="203" name="Google Shape;203;p16"/>
                  <p:cNvGrpSpPr/>
                  <p:nvPr/>
                </p:nvGrpSpPr>
                <p:grpSpPr>
                  <a:xfrm>
                    <a:off x="8223" y="3083"/>
                    <a:ext cx="619" cy="404"/>
                    <a:chOff x="7364" y="3360"/>
                    <a:chExt cx="619" cy="404"/>
                  </a:xfrm>
                </p:grpSpPr>
                <p:sp>
                  <p:nvSpPr>
                    <p:cNvPr id="204" name="Google Shape;204;p16"/>
                    <p:cNvSpPr/>
                    <p:nvPr/>
                  </p:nvSpPr>
                  <p:spPr>
                    <a:xfrm>
                      <a:off x="7377" y="3436"/>
                      <a:ext cx="316" cy="252"/>
                    </a:xfrm>
                    <a:prstGeom prst="rightBracket">
                      <a:avLst>
                        <a:gd fmla="val 8333" name="adj"/>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5" name="Google Shape;205;p16"/>
                    <p:cNvSpPr/>
                    <p:nvPr/>
                  </p:nvSpPr>
                  <p:spPr>
                    <a:xfrm>
                      <a:off x="7364" y="3360"/>
                      <a:ext cx="619" cy="404"/>
                    </a:xfrm>
                    <a:prstGeom prst="rightBracket">
                      <a:avLst>
                        <a:gd fmla="val 8333" name="adj"/>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206" name="Google Shape;206;p16"/>
                  <p:cNvCxnSpPr/>
                  <p:nvPr/>
                </p:nvCxnSpPr>
                <p:spPr>
                  <a:xfrm>
                    <a:off x="5558" y="3082"/>
                    <a:ext cx="2678" cy="0"/>
                  </a:xfrm>
                  <a:prstGeom prst="straightConnector1">
                    <a:avLst/>
                  </a:prstGeom>
                  <a:noFill/>
                  <a:ln cap="flat" cmpd="sng" w="9525">
                    <a:solidFill>
                      <a:srgbClr val="000000"/>
                    </a:solidFill>
                    <a:prstDash val="solid"/>
                    <a:round/>
                    <a:headEnd len="med" w="med" type="none"/>
                    <a:tailEnd len="med" w="med" type="none"/>
                  </a:ln>
                </p:spPr>
              </p:cxnSp>
              <p:cxnSp>
                <p:nvCxnSpPr>
                  <p:cNvPr id="207" name="Google Shape;207;p16"/>
                  <p:cNvCxnSpPr/>
                  <p:nvPr/>
                </p:nvCxnSpPr>
                <p:spPr>
                  <a:xfrm>
                    <a:off x="5558" y="3158"/>
                    <a:ext cx="2678" cy="0"/>
                  </a:xfrm>
                  <a:prstGeom prst="straightConnector1">
                    <a:avLst/>
                  </a:prstGeom>
                  <a:noFill/>
                  <a:ln cap="flat" cmpd="sng" w="9525">
                    <a:solidFill>
                      <a:srgbClr val="000000"/>
                    </a:solidFill>
                    <a:prstDash val="solid"/>
                    <a:round/>
                    <a:headEnd len="med" w="med" type="none"/>
                    <a:tailEnd len="med" w="med" type="none"/>
                  </a:ln>
                </p:spPr>
              </p:cxnSp>
            </p:grpSp>
            <p:grpSp>
              <p:nvGrpSpPr>
                <p:cNvPr id="208" name="Google Shape;208;p16"/>
                <p:cNvGrpSpPr/>
                <p:nvPr/>
              </p:nvGrpSpPr>
              <p:grpSpPr>
                <a:xfrm flipH="1">
                  <a:off x="5129" y="3410"/>
                  <a:ext cx="3284" cy="405"/>
                  <a:chOff x="5558" y="3082"/>
                  <a:chExt cx="3284" cy="405"/>
                </a:xfrm>
              </p:grpSpPr>
              <p:grpSp>
                <p:nvGrpSpPr>
                  <p:cNvPr id="209" name="Google Shape;209;p16"/>
                  <p:cNvGrpSpPr/>
                  <p:nvPr/>
                </p:nvGrpSpPr>
                <p:grpSpPr>
                  <a:xfrm>
                    <a:off x="8223" y="3083"/>
                    <a:ext cx="619" cy="404"/>
                    <a:chOff x="7364" y="3360"/>
                    <a:chExt cx="619" cy="404"/>
                  </a:xfrm>
                </p:grpSpPr>
                <p:sp>
                  <p:nvSpPr>
                    <p:cNvPr id="210" name="Google Shape;210;p16"/>
                    <p:cNvSpPr/>
                    <p:nvPr/>
                  </p:nvSpPr>
                  <p:spPr>
                    <a:xfrm>
                      <a:off x="7377" y="3436"/>
                      <a:ext cx="316" cy="252"/>
                    </a:xfrm>
                    <a:prstGeom prst="rightBracket">
                      <a:avLst>
                        <a:gd fmla="val 8333" name="adj"/>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1" name="Google Shape;211;p16"/>
                    <p:cNvSpPr/>
                    <p:nvPr/>
                  </p:nvSpPr>
                  <p:spPr>
                    <a:xfrm>
                      <a:off x="7364" y="3360"/>
                      <a:ext cx="619" cy="404"/>
                    </a:xfrm>
                    <a:prstGeom prst="rightBracket">
                      <a:avLst>
                        <a:gd fmla="val 8333" name="adj"/>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212" name="Google Shape;212;p16"/>
                  <p:cNvCxnSpPr/>
                  <p:nvPr/>
                </p:nvCxnSpPr>
                <p:spPr>
                  <a:xfrm>
                    <a:off x="5558" y="3082"/>
                    <a:ext cx="2678" cy="0"/>
                  </a:xfrm>
                  <a:prstGeom prst="straightConnector1">
                    <a:avLst/>
                  </a:prstGeom>
                  <a:noFill/>
                  <a:ln cap="flat" cmpd="sng" w="9525">
                    <a:solidFill>
                      <a:srgbClr val="000000"/>
                    </a:solidFill>
                    <a:prstDash val="solid"/>
                    <a:round/>
                    <a:headEnd len="med" w="med" type="none"/>
                    <a:tailEnd len="med" w="med" type="none"/>
                  </a:ln>
                </p:spPr>
              </p:cxnSp>
              <p:cxnSp>
                <p:nvCxnSpPr>
                  <p:cNvPr id="213" name="Google Shape;213;p16"/>
                  <p:cNvCxnSpPr/>
                  <p:nvPr/>
                </p:nvCxnSpPr>
                <p:spPr>
                  <a:xfrm>
                    <a:off x="5558" y="3158"/>
                    <a:ext cx="2678" cy="0"/>
                  </a:xfrm>
                  <a:prstGeom prst="straightConnector1">
                    <a:avLst/>
                  </a:prstGeom>
                  <a:noFill/>
                  <a:ln cap="flat" cmpd="sng" w="9525">
                    <a:solidFill>
                      <a:srgbClr val="000000"/>
                    </a:solidFill>
                    <a:prstDash val="solid"/>
                    <a:round/>
                    <a:headEnd len="med" w="med" type="none"/>
                    <a:tailEnd len="med" w="med" type="none"/>
                  </a:ln>
                </p:spPr>
              </p:cxnSp>
            </p:grpSp>
            <p:grpSp>
              <p:nvGrpSpPr>
                <p:cNvPr id="214" name="Google Shape;214;p16"/>
                <p:cNvGrpSpPr/>
                <p:nvPr/>
              </p:nvGrpSpPr>
              <p:grpSpPr>
                <a:xfrm>
                  <a:off x="5583" y="3739"/>
                  <a:ext cx="3284" cy="405"/>
                  <a:chOff x="5558" y="3082"/>
                  <a:chExt cx="3284" cy="405"/>
                </a:xfrm>
              </p:grpSpPr>
              <p:grpSp>
                <p:nvGrpSpPr>
                  <p:cNvPr id="215" name="Google Shape;215;p16"/>
                  <p:cNvGrpSpPr/>
                  <p:nvPr/>
                </p:nvGrpSpPr>
                <p:grpSpPr>
                  <a:xfrm>
                    <a:off x="8223" y="3083"/>
                    <a:ext cx="619" cy="404"/>
                    <a:chOff x="7364" y="3360"/>
                    <a:chExt cx="619" cy="404"/>
                  </a:xfrm>
                </p:grpSpPr>
                <p:sp>
                  <p:nvSpPr>
                    <p:cNvPr id="216" name="Google Shape;216;p16"/>
                    <p:cNvSpPr/>
                    <p:nvPr/>
                  </p:nvSpPr>
                  <p:spPr>
                    <a:xfrm>
                      <a:off x="7377" y="3436"/>
                      <a:ext cx="316" cy="252"/>
                    </a:xfrm>
                    <a:prstGeom prst="rightBracket">
                      <a:avLst>
                        <a:gd fmla="val 8333" name="adj"/>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7" name="Google Shape;217;p16"/>
                    <p:cNvSpPr/>
                    <p:nvPr/>
                  </p:nvSpPr>
                  <p:spPr>
                    <a:xfrm>
                      <a:off x="7364" y="3360"/>
                      <a:ext cx="619" cy="404"/>
                    </a:xfrm>
                    <a:prstGeom prst="rightBracket">
                      <a:avLst>
                        <a:gd fmla="val 8333" name="adj"/>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218" name="Google Shape;218;p16"/>
                  <p:cNvCxnSpPr/>
                  <p:nvPr/>
                </p:nvCxnSpPr>
                <p:spPr>
                  <a:xfrm>
                    <a:off x="5558" y="3082"/>
                    <a:ext cx="2678" cy="0"/>
                  </a:xfrm>
                  <a:prstGeom prst="straightConnector1">
                    <a:avLst/>
                  </a:prstGeom>
                  <a:noFill/>
                  <a:ln cap="flat" cmpd="sng" w="9525">
                    <a:solidFill>
                      <a:srgbClr val="000000"/>
                    </a:solidFill>
                    <a:prstDash val="solid"/>
                    <a:round/>
                    <a:headEnd len="med" w="med" type="none"/>
                    <a:tailEnd len="med" w="med" type="none"/>
                  </a:ln>
                </p:spPr>
              </p:cxnSp>
              <p:cxnSp>
                <p:nvCxnSpPr>
                  <p:cNvPr id="219" name="Google Shape;219;p16"/>
                  <p:cNvCxnSpPr/>
                  <p:nvPr/>
                </p:nvCxnSpPr>
                <p:spPr>
                  <a:xfrm>
                    <a:off x="5558" y="3158"/>
                    <a:ext cx="2678" cy="0"/>
                  </a:xfrm>
                  <a:prstGeom prst="straightConnector1">
                    <a:avLst/>
                  </a:prstGeom>
                  <a:noFill/>
                  <a:ln cap="flat" cmpd="sng" w="9525">
                    <a:solidFill>
                      <a:srgbClr val="000000"/>
                    </a:solidFill>
                    <a:prstDash val="solid"/>
                    <a:round/>
                    <a:headEnd len="med" w="med" type="none"/>
                    <a:tailEnd len="med" w="med" type="none"/>
                  </a:ln>
                </p:spPr>
              </p:cxnSp>
            </p:grpSp>
            <p:grpSp>
              <p:nvGrpSpPr>
                <p:cNvPr id="220" name="Google Shape;220;p16"/>
                <p:cNvGrpSpPr/>
                <p:nvPr/>
              </p:nvGrpSpPr>
              <p:grpSpPr>
                <a:xfrm flipH="1">
                  <a:off x="5129" y="4067"/>
                  <a:ext cx="3284" cy="405"/>
                  <a:chOff x="5558" y="3082"/>
                  <a:chExt cx="3284" cy="405"/>
                </a:xfrm>
              </p:grpSpPr>
              <p:grpSp>
                <p:nvGrpSpPr>
                  <p:cNvPr id="221" name="Google Shape;221;p16"/>
                  <p:cNvGrpSpPr/>
                  <p:nvPr/>
                </p:nvGrpSpPr>
                <p:grpSpPr>
                  <a:xfrm>
                    <a:off x="8223" y="3083"/>
                    <a:ext cx="619" cy="404"/>
                    <a:chOff x="7364" y="3360"/>
                    <a:chExt cx="619" cy="404"/>
                  </a:xfrm>
                </p:grpSpPr>
                <p:sp>
                  <p:nvSpPr>
                    <p:cNvPr id="222" name="Google Shape;222;p16"/>
                    <p:cNvSpPr/>
                    <p:nvPr/>
                  </p:nvSpPr>
                  <p:spPr>
                    <a:xfrm>
                      <a:off x="7377" y="3436"/>
                      <a:ext cx="316" cy="252"/>
                    </a:xfrm>
                    <a:prstGeom prst="rightBracket">
                      <a:avLst>
                        <a:gd fmla="val 8333" name="adj"/>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3" name="Google Shape;223;p16"/>
                    <p:cNvSpPr/>
                    <p:nvPr/>
                  </p:nvSpPr>
                  <p:spPr>
                    <a:xfrm>
                      <a:off x="7364" y="3360"/>
                      <a:ext cx="619" cy="404"/>
                    </a:xfrm>
                    <a:prstGeom prst="rightBracket">
                      <a:avLst>
                        <a:gd fmla="val 8333" name="adj"/>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224" name="Google Shape;224;p16"/>
                  <p:cNvCxnSpPr/>
                  <p:nvPr/>
                </p:nvCxnSpPr>
                <p:spPr>
                  <a:xfrm>
                    <a:off x="5558" y="3082"/>
                    <a:ext cx="2678" cy="0"/>
                  </a:xfrm>
                  <a:prstGeom prst="straightConnector1">
                    <a:avLst/>
                  </a:prstGeom>
                  <a:noFill/>
                  <a:ln cap="flat" cmpd="sng" w="9525">
                    <a:solidFill>
                      <a:srgbClr val="000000"/>
                    </a:solidFill>
                    <a:prstDash val="solid"/>
                    <a:round/>
                    <a:headEnd len="med" w="med" type="none"/>
                    <a:tailEnd len="med" w="med" type="none"/>
                  </a:ln>
                </p:spPr>
              </p:cxnSp>
              <p:cxnSp>
                <p:nvCxnSpPr>
                  <p:cNvPr id="225" name="Google Shape;225;p16"/>
                  <p:cNvCxnSpPr/>
                  <p:nvPr/>
                </p:nvCxnSpPr>
                <p:spPr>
                  <a:xfrm>
                    <a:off x="5558" y="3158"/>
                    <a:ext cx="2678" cy="0"/>
                  </a:xfrm>
                  <a:prstGeom prst="straightConnector1">
                    <a:avLst/>
                  </a:prstGeom>
                  <a:noFill/>
                  <a:ln cap="flat" cmpd="sng" w="9525">
                    <a:solidFill>
                      <a:srgbClr val="000000"/>
                    </a:solidFill>
                    <a:prstDash val="solid"/>
                    <a:round/>
                    <a:headEnd len="med" w="med" type="none"/>
                    <a:tailEnd len="med" w="med" type="none"/>
                  </a:ln>
                </p:spPr>
              </p:cxnSp>
            </p:grpSp>
            <p:grpSp>
              <p:nvGrpSpPr>
                <p:cNvPr id="226" name="Google Shape;226;p16"/>
                <p:cNvGrpSpPr/>
                <p:nvPr/>
              </p:nvGrpSpPr>
              <p:grpSpPr>
                <a:xfrm>
                  <a:off x="5570" y="4396"/>
                  <a:ext cx="3284" cy="405"/>
                  <a:chOff x="5558" y="3082"/>
                  <a:chExt cx="3284" cy="405"/>
                </a:xfrm>
              </p:grpSpPr>
              <p:grpSp>
                <p:nvGrpSpPr>
                  <p:cNvPr id="227" name="Google Shape;227;p16"/>
                  <p:cNvGrpSpPr/>
                  <p:nvPr/>
                </p:nvGrpSpPr>
                <p:grpSpPr>
                  <a:xfrm>
                    <a:off x="8223" y="3083"/>
                    <a:ext cx="619" cy="404"/>
                    <a:chOff x="7364" y="3360"/>
                    <a:chExt cx="619" cy="404"/>
                  </a:xfrm>
                </p:grpSpPr>
                <p:sp>
                  <p:nvSpPr>
                    <p:cNvPr id="228" name="Google Shape;228;p16"/>
                    <p:cNvSpPr/>
                    <p:nvPr/>
                  </p:nvSpPr>
                  <p:spPr>
                    <a:xfrm>
                      <a:off x="7377" y="3436"/>
                      <a:ext cx="316" cy="252"/>
                    </a:xfrm>
                    <a:prstGeom prst="rightBracket">
                      <a:avLst>
                        <a:gd fmla="val 8333" name="adj"/>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9" name="Google Shape;229;p16"/>
                    <p:cNvSpPr/>
                    <p:nvPr/>
                  </p:nvSpPr>
                  <p:spPr>
                    <a:xfrm>
                      <a:off x="7364" y="3360"/>
                      <a:ext cx="619" cy="404"/>
                    </a:xfrm>
                    <a:prstGeom prst="rightBracket">
                      <a:avLst>
                        <a:gd fmla="val 8333" name="adj"/>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230" name="Google Shape;230;p16"/>
                  <p:cNvCxnSpPr/>
                  <p:nvPr/>
                </p:nvCxnSpPr>
                <p:spPr>
                  <a:xfrm>
                    <a:off x="5558" y="3082"/>
                    <a:ext cx="2678" cy="0"/>
                  </a:xfrm>
                  <a:prstGeom prst="straightConnector1">
                    <a:avLst/>
                  </a:prstGeom>
                  <a:noFill/>
                  <a:ln cap="flat" cmpd="sng" w="9525">
                    <a:solidFill>
                      <a:srgbClr val="000000"/>
                    </a:solidFill>
                    <a:prstDash val="solid"/>
                    <a:round/>
                    <a:headEnd len="med" w="med" type="none"/>
                    <a:tailEnd len="med" w="med" type="none"/>
                  </a:ln>
                </p:spPr>
              </p:cxnSp>
              <p:cxnSp>
                <p:nvCxnSpPr>
                  <p:cNvPr id="231" name="Google Shape;231;p16"/>
                  <p:cNvCxnSpPr/>
                  <p:nvPr/>
                </p:nvCxnSpPr>
                <p:spPr>
                  <a:xfrm>
                    <a:off x="5558" y="3158"/>
                    <a:ext cx="2678" cy="0"/>
                  </a:xfrm>
                  <a:prstGeom prst="straightConnector1">
                    <a:avLst/>
                  </a:prstGeom>
                  <a:noFill/>
                  <a:ln cap="flat" cmpd="sng" w="9525">
                    <a:solidFill>
                      <a:srgbClr val="000000"/>
                    </a:solidFill>
                    <a:prstDash val="solid"/>
                    <a:round/>
                    <a:headEnd len="med" w="med" type="none"/>
                    <a:tailEnd len="med" w="med" type="none"/>
                  </a:ln>
                </p:spPr>
              </p:cxnSp>
            </p:grpSp>
            <p:grpSp>
              <p:nvGrpSpPr>
                <p:cNvPr id="232" name="Google Shape;232;p16"/>
                <p:cNvGrpSpPr/>
                <p:nvPr/>
              </p:nvGrpSpPr>
              <p:grpSpPr>
                <a:xfrm flipH="1">
                  <a:off x="5128" y="4724"/>
                  <a:ext cx="3284" cy="405"/>
                  <a:chOff x="5558" y="3082"/>
                  <a:chExt cx="3284" cy="405"/>
                </a:xfrm>
              </p:grpSpPr>
              <p:grpSp>
                <p:nvGrpSpPr>
                  <p:cNvPr id="233" name="Google Shape;233;p16"/>
                  <p:cNvGrpSpPr/>
                  <p:nvPr/>
                </p:nvGrpSpPr>
                <p:grpSpPr>
                  <a:xfrm>
                    <a:off x="8223" y="3083"/>
                    <a:ext cx="619" cy="404"/>
                    <a:chOff x="7364" y="3360"/>
                    <a:chExt cx="619" cy="404"/>
                  </a:xfrm>
                </p:grpSpPr>
                <p:sp>
                  <p:nvSpPr>
                    <p:cNvPr id="234" name="Google Shape;234;p16"/>
                    <p:cNvSpPr/>
                    <p:nvPr/>
                  </p:nvSpPr>
                  <p:spPr>
                    <a:xfrm>
                      <a:off x="7377" y="3436"/>
                      <a:ext cx="316" cy="252"/>
                    </a:xfrm>
                    <a:prstGeom prst="rightBracket">
                      <a:avLst>
                        <a:gd fmla="val 8333" name="adj"/>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5" name="Google Shape;235;p16"/>
                    <p:cNvSpPr/>
                    <p:nvPr/>
                  </p:nvSpPr>
                  <p:spPr>
                    <a:xfrm>
                      <a:off x="7364" y="3360"/>
                      <a:ext cx="619" cy="404"/>
                    </a:xfrm>
                    <a:prstGeom prst="rightBracket">
                      <a:avLst>
                        <a:gd fmla="val 8333" name="adj"/>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236" name="Google Shape;236;p16"/>
                  <p:cNvCxnSpPr/>
                  <p:nvPr/>
                </p:nvCxnSpPr>
                <p:spPr>
                  <a:xfrm>
                    <a:off x="5558" y="3082"/>
                    <a:ext cx="2678" cy="0"/>
                  </a:xfrm>
                  <a:prstGeom prst="straightConnector1">
                    <a:avLst/>
                  </a:prstGeom>
                  <a:noFill/>
                  <a:ln cap="flat" cmpd="sng" w="9525">
                    <a:solidFill>
                      <a:srgbClr val="000000"/>
                    </a:solidFill>
                    <a:prstDash val="solid"/>
                    <a:round/>
                    <a:headEnd len="med" w="med" type="none"/>
                    <a:tailEnd len="med" w="med" type="none"/>
                  </a:ln>
                </p:spPr>
              </p:cxnSp>
              <p:cxnSp>
                <p:nvCxnSpPr>
                  <p:cNvPr id="237" name="Google Shape;237;p16"/>
                  <p:cNvCxnSpPr/>
                  <p:nvPr/>
                </p:nvCxnSpPr>
                <p:spPr>
                  <a:xfrm>
                    <a:off x="5558" y="3158"/>
                    <a:ext cx="2678" cy="0"/>
                  </a:xfrm>
                  <a:prstGeom prst="straightConnector1">
                    <a:avLst/>
                  </a:prstGeom>
                  <a:noFill/>
                  <a:ln cap="flat" cmpd="sng" w="9525">
                    <a:solidFill>
                      <a:srgbClr val="000000"/>
                    </a:solidFill>
                    <a:prstDash val="solid"/>
                    <a:round/>
                    <a:headEnd len="med" w="med" type="none"/>
                    <a:tailEnd len="med" w="med" type="none"/>
                  </a:ln>
                </p:spPr>
              </p:cxnSp>
            </p:grpSp>
            <p:grpSp>
              <p:nvGrpSpPr>
                <p:cNvPr id="238" name="Google Shape;238;p16"/>
                <p:cNvGrpSpPr/>
                <p:nvPr/>
              </p:nvGrpSpPr>
              <p:grpSpPr>
                <a:xfrm>
                  <a:off x="5570" y="5052"/>
                  <a:ext cx="3284" cy="405"/>
                  <a:chOff x="5558" y="3082"/>
                  <a:chExt cx="3284" cy="405"/>
                </a:xfrm>
              </p:grpSpPr>
              <p:grpSp>
                <p:nvGrpSpPr>
                  <p:cNvPr id="239" name="Google Shape;239;p16"/>
                  <p:cNvGrpSpPr/>
                  <p:nvPr/>
                </p:nvGrpSpPr>
                <p:grpSpPr>
                  <a:xfrm>
                    <a:off x="8223" y="3083"/>
                    <a:ext cx="619" cy="404"/>
                    <a:chOff x="7364" y="3360"/>
                    <a:chExt cx="619" cy="404"/>
                  </a:xfrm>
                </p:grpSpPr>
                <p:sp>
                  <p:nvSpPr>
                    <p:cNvPr id="240" name="Google Shape;240;p16"/>
                    <p:cNvSpPr/>
                    <p:nvPr/>
                  </p:nvSpPr>
                  <p:spPr>
                    <a:xfrm>
                      <a:off x="7377" y="3436"/>
                      <a:ext cx="316" cy="252"/>
                    </a:xfrm>
                    <a:prstGeom prst="rightBracket">
                      <a:avLst>
                        <a:gd fmla="val 8333" name="adj"/>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1" name="Google Shape;241;p16"/>
                    <p:cNvSpPr/>
                    <p:nvPr/>
                  </p:nvSpPr>
                  <p:spPr>
                    <a:xfrm>
                      <a:off x="7364" y="3360"/>
                      <a:ext cx="619" cy="404"/>
                    </a:xfrm>
                    <a:prstGeom prst="rightBracket">
                      <a:avLst>
                        <a:gd fmla="val 8333" name="adj"/>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242" name="Google Shape;242;p16"/>
                  <p:cNvCxnSpPr/>
                  <p:nvPr/>
                </p:nvCxnSpPr>
                <p:spPr>
                  <a:xfrm>
                    <a:off x="5558" y="3082"/>
                    <a:ext cx="2678" cy="0"/>
                  </a:xfrm>
                  <a:prstGeom prst="straightConnector1">
                    <a:avLst/>
                  </a:prstGeom>
                  <a:noFill/>
                  <a:ln cap="flat" cmpd="sng" w="9525">
                    <a:solidFill>
                      <a:srgbClr val="000000"/>
                    </a:solidFill>
                    <a:prstDash val="solid"/>
                    <a:round/>
                    <a:headEnd len="med" w="med" type="none"/>
                    <a:tailEnd len="med" w="med" type="none"/>
                  </a:ln>
                </p:spPr>
              </p:cxnSp>
              <p:cxnSp>
                <p:nvCxnSpPr>
                  <p:cNvPr id="243" name="Google Shape;243;p16"/>
                  <p:cNvCxnSpPr/>
                  <p:nvPr/>
                </p:nvCxnSpPr>
                <p:spPr>
                  <a:xfrm>
                    <a:off x="5558" y="3158"/>
                    <a:ext cx="2678" cy="0"/>
                  </a:xfrm>
                  <a:prstGeom prst="straightConnector1">
                    <a:avLst/>
                  </a:prstGeom>
                  <a:noFill/>
                  <a:ln cap="flat" cmpd="sng" w="9525">
                    <a:solidFill>
                      <a:srgbClr val="000000"/>
                    </a:solidFill>
                    <a:prstDash val="solid"/>
                    <a:round/>
                    <a:headEnd len="med" w="med" type="none"/>
                    <a:tailEnd len="med" w="med" type="none"/>
                  </a:ln>
                </p:spPr>
              </p:cxnSp>
            </p:grpSp>
            <p:grpSp>
              <p:nvGrpSpPr>
                <p:cNvPr id="244" name="Google Shape;244;p16"/>
                <p:cNvGrpSpPr/>
                <p:nvPr/>
              </p:nvGrpSpPr>
              <p:grpSpPr>
                <a:xfrm flipH="1" rot="10800000">
                  <a:off x="3132" y="4534"/>
                  <a:ext cx="2425" cy="922"/>
                  <a:chOff x="3196" y="4572"/>
                  <a:chExt cx="2425" cy="922"/>
                </a:xfrm>
              </p:grpSpPr>
              <p:sp>
                <p:nvSpPr>
                  <p:cNvPr id="245" name="Google Shape;245;p16"/>
                  <p:cNvSpPr/>
                  <p:nvPr/>
                </p:nvSpPr>
                <p:spPr>
                  <a:xfrm>
                    <a:off x="3196" y="4572"/>
                    <a:ext cx="2425" cy="910"/>
                  </a:xfrm>
                  <a:custGeom>
                    <a:rect b="b" l="l" r="r" t="t"/>
                    <a:pathLst>
                      <a:path extrusionOk="0" h="910" w="2425">
                        <a:moveTo>
                          <a:pt x="0" y="910"/>
                        </a:moveTo>
                        <a:lnTo>
                          <a:pt x="0" y="0"/>
                        </a:lnTo>
                        <a:lnTo>
                          <a:pt x="2425" y="0"/>
                        </a:lnTo>
                      </a:path>
                    </a:pathLst>
                  </a:custGeom>
                  <a:noFill/>
                  <a:ln cap="flat" cmpd="sng" w="952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6" name="Google Shape;246;p16"/>
                  <p:cNvSpPr/>
                  <p:nvPr/>
                </p:nvSpPr>
                <p:spPr>
                  <a:xfrm>
                    <a:off x="3196" y="4648"/>
                    <a:ext cx="2425" cy="846"/>
                  </a:xfrm>
                  <a:custGeom>
                    <a:rect b="b" l="l" r="r" t="t"/>
                    <a:pathLst>
                      <a:path extrusionOk="0" h="846" w="2425">
                        <a:moveTo>
                          <a:pt x="0" y="846"/>
                        </a:moveTo>
                        <a:lnTo>
                          <a:pt x="1667" y="846"/>
                        </a:lnTo>
                        <a:lnTo>
                          <a:pt x="1667" y="0"/>
                        </a:lnTo>
                        <a:lnTo>
                          <a:pt x="2425" y="0"/>
                        </a:lnTo>
                      </a:path>
                    </a:pathLst>
                  </a:custGeom>
                  <a:noFill/>
                  <a:ln cap="flat" cmpd="sng" w="952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247" name="Google Shape;247;p16"/>
                <p:cNvCxnSpPr/>
                <p:nvPr/>
              </p:nvCxnSpPr>
              <p:spPr>
                <a:xfrm rot="10800000">
                  <a:off x="5179" y="5381"/>
                  <a:ext cx="3158" cy="0"/>
                </a:xfrm>
                <a:prstGeom prst="straightConnector1">
                  <a:avLst/>
                </a:prstGeom>
                <a:noFill/>
                <a:ln cap="flat" cmpd="sng" w="9525">
                  <a:solidFill>
                    <a:srgbClr val="000000"/>
                  </a:solidFill>
                  <a:prstDash val="solid"/>
                  <a:round/>
                  <a:headEnd len="med" w="med" type="none"/>
                  <a:tailEnd len="med" w="med" type="none"/>
                </a:ln>
              </p:spPr>
            </p:cxnSp>
            <p:cxnSp>
              <p:nvCxnSpPr>
                <p:cNvPr id="248" name="Google Shape;248;p16"/>
                <p:cNvCxnSpPr/>
                <p:nvPr/>
              </p:nvCxnSpPr>
              <p:spPr>
                <a:xfrm rot="10800000">
                  <a:off x="5191" y="5457"/>
                  <a:ext cx="3158" cy="0"/>
                </a:xfrm>
                <a:prstGeom prst="straightConnector1">
                  <a:avLst/>
                </a:prstGeom>
                <a:noFill/>
                <a:ln cap="flat" cmpd="sng" w="9525">
                  <a:solidFill>
                    <a:srgbClr val="000000"/>
                  </a:solidFill>
                  <a:prstDash val="solid"/>
                  <a:round/>
                  <a:headEnd len="med" w="med" type="none"/>
                  <a:tailEnd len="med" w="med" type="none"/>
                </a:ln>
              </p:spPr>
            </p:cxnSp>
          </p:grpSp>
          <p:sp>
            <p:nvSpPr>
              <p:cNvPr id="249" name="Google Shape;249;p16"/>
              <p:cNvSpPr txBox="1"/>
              <p:nvPr/>
            </p:nvSpPr>
            <p:spPr>
              <a:xfrm>
                <a:off x="1049" y="3650"/>
                <a:ext cx="1541" cy="270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lang="en-US" sz="1200">
                    <a:solidFill>
                      <a:schemeClr val="dk1"/>
                    </a:solidFill>
                    <a:latin typeface="Calibri"/>
                    <a:ea typeface="Calibri"/>
                    <a:cs typeface="Calibri"/>
                    <a:sym typeface="Calibri"/>
                  </a:rPr>
                  <a:t>Solder Tags - for      attachment of wires.</a:t>
                </a:r>
                <a:endParaRPr b="0" sz="1800">
                  <a:solidFill>
                    <a:schemeClr val="dk1"/>
                  </a:solidFill>
                  <a:latin typeface="Calibri"/>
                  <a:ea typeface="Calibri"/>
                  <a:cs typeface="Calibri"/>
                  <a:sym typeface="Calibri"/>
                </a:endParaRPr>
              </a:p>
            </p:txBody>
          </p:sp>
          <p:cxnSp>
            <p:nvCxnSpPr>
              <p:cNvPr id="250" name="Google Shape;250;p16"/>
              <p:cNvCxnSpPr/>
              <p:nvPr/>
            </p:nvCxnSpPr>
            <p:spPr>
              <a:xfrm flipH="1" rot="10800000">
                <a:off x="2173" y="3524"/>
                <a:ext cx="1465" cy="493"/>
              </a:xfrm>
              <a:prstGeom prst="straightConnector1">
                <a:avLst/>
              </a:prstGeom>
              <a:noFill/>
              <a:ln cap="flat" cmpd="sng" w="9525">
                <a:solidFill>
                  <a:srgbClr val="000000"/>
                </a:solidFill>
                <a:prstDash val="solid"/>
                <a:round/>
                <a:headEnd len="med" w="med" type="none"/>
                <a:tailEnd len="med" w="med" type="none"/>
              </a:ln>
            </p:spPr>
          </p:cxnSp>
          <p:cxnSp>
            <p:nvCxnSpPr>
              <p:cNvPr id="251" name="Google Shape;251;p16"/>
              <p:cNvCxnSpPr/>
              <p:nvPr/>
            </p:nvCxnSpPr>
            <p:spPr>
              <a:xfrm>
                <a:off x="2337" y="4749"/>
                <a:ext cx="1389" cy="291"/>
              </a:xfrm>
              <a:prstGeom prst="straightConnector1">
                <a:avLst/>
              </a:prstGeom>
              <a:noFill/>
              <a:ln cap="flat" cmpd="sng" w="9525">
                <a:solidFill>
                  <a:srgbClr val="000000"/>
                </a:solidFill>
                <a:prstDash val="solid"/>
                <a:round/>
                <a:headEnd len="med" w="med" type="none"/>
                <a:tailEnd len="med" w="med" type="none"/>
              </a:ln>
            </p:spPr>
          </p:cxnSp>
          <p:sp>
            <p:nvSpPr>
              <p:cNvPr id="252" name="Google Shape;252;p16"/>
              <p:cNvSpPr txBox="1"/>
              <p:nvPr/>
            </p:nvSpPr>
            <p:spPr>
              <a:xfrm>
                <a:off x="3562" y="1895"/>
                <a:ext cx="4611" cy="64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lang="en-US" sz="1200">
                    <a:solidFill>
                      <a:schemeClr val="dk1"/>
                    </a:solidFill>
                    <a:latin typeface="Calibri"/>
                    <a:ea typeface="Calibri"/>
                    <a:cs typeface="Calibri"/>
                    <a:sym typeface="Calibri"/>
                  </a:rPr>
                  <a:t>Insulated backing</a:t>
                </a:r>
                <a:endParaRPr b="0" sz="1800">
                  <a:solidFill>
                    <a:schemeClr val="dk1"/>
                  </a:solidFill>
                  <a:latin typeface="Calibri"/>
                  <a:ea typeface="Calibri"/>
                  <a:cs typeface="Calibri"/>
                  <a:sym typeface="Calibri"/>
                </a:endParaRPr>
              </a:p>
            </p:txBody>
          </p:sp>
          <p:cxnSp>
            <p:nvCxnSpPr>
              <p:cNvPr id="253" name="Google Shape;253;p16"/>
              <p:cNvCxnSpPr/>
              <p:nvPr/>
            </p:nvCxnSpPr>
            <p:spPr>
              <a:xfrm>
                <a:off x="5255" y="2324"/>
                <a:ext cx="151" cy="569"/>
              </a:xfrm>
              <a:prstGeom prst="straightConnector1">
                <a:avLst/>
              </a:prstGeom>
              <a:noFill/>
              <a:ln cap="flat" cmpd="sng" w="9525">
                <a:solidFill>
                  <a:srgbClr val="000000"/>
                </a:solidFill>
                <a:prstDash val="solid"/>
                <a:round/>
                <a:headEnd len="med" w="med" type="none"/>
                <a:tailEnd len="med" w="med" type="none"/>
              </a:ln>
            </p:spPr>
          </p:cxnSp>
          <p:sp>
            <p:nvSpPr>
              <p:cNvPr id="254" name="Google Shape;254;p16"/>
              <p:cNvSpPr txBox="1"/>
              <p:nvPr/>
            </p:nvSpPr>
            <p:spPr>
              <a:xfrm>
                <a:off x="3751" y="6178"/>
                <a:ext cx="4649" cy="93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lang="en-US" sz="1200">
                    <a:solidFill>
                      <a:schemeClr val="dk1"/>
                    </a:solidFill>
                    <a:latin typeface="Calibri"/>
                    <a:ea typeface="Calibri"/>
                    <a:cs typeface="Calibri"/>
                    <a:sym typeface="Calibri"/>
                  </a:rPr>
                  <a:t>Gauge, wire / foil approx. 0.025 mm thick</a:t>
                </a:r>
                <a:endParaRPr b="0" sz="1800">
                  <a:solidFill>
                    <a:schemeClr val="dk1"/>
                  </a:solidFill>
                  <a:latin typeface="Calibri"/>
                  <a:ea typeface="Calibri"/>
                  <a:cs typeface="Calibri"/>
                  <a:sym typeface="Calibri"/>
                </a:endParaRPr>
              </a:p>
            </p:txBody>
          </p:sp>
          <p:cxnSp>
            <p:nvCxnSpPr>
              <p:cNvPr id="255" name="Google Shape;255;p16"/>
              <p:cNvCxnSpPr/>
              <p:nvPr/>
            </p:nvCxnSpPr>
            <p:spPr>
              <a:xfrm flipH="1">
                <a:off x="4408" y="4952"/>
                <a:ext cx="846" cy="1250"/>
              </a:xfrm>
              <a:prstGeom prst="straightConnector1">
                <a:avLst/>
              </a:prstGeom>
              <a:noFill/>
              <a:ln cap="flat" cmpd="sng" w="9525">
                <a:solidFill>
                  <a:srgbClr val="000000"/>
                </a:solidFill>
                <a:prstDash val="solid"/>
                <a:round/>
                <a:headEnd len="med" w="med" type="none"/>
                <a:tailEnd len="med" w="med" type="none"/>
              </a:ln>
            </p:spPr>
          </p:cxnSp>
        </p:grpSp>
        <p:cxnSp>
          <p:nvCxnSpPr>
            <p:cNvPr id="256" name="Google Shape;256;p16"/>
            <p:cNvCxnSpPr/>
            <p:nvPr/>
          </p:nvCxnSpPr>
          <p:spPr>
            <a:xfrm>
              <a:off x="9663" y="6493"/>
              <a:ext cx="1175" cy="0"/>
            </a:xfrm>
            <a:prstGeom prst="straightConnector1">
              <a:avLst/>
            </a:prstGeom>
            <a:noFill/>
            <a:ln cap="flat" cmpd="sng" w="9525">
              <a:solidFill>
                <a:srgbClr val="000000"/>
              </a:solidFill>
              <a:prstDash val="solid"/>
              <a:round/>
              <a:headEnd len="med" w="med" type="none"/>
              <a:tailEnd len="med" w="med" type="triangle"/>
            </a:ln>
          </p:spPr>
        </p:cxnSp>
        <p:cxnSp>
          <p:nvCxnSpPr>
            <p:cNvPr id="257" name="Google Shape;257;p16"/>
            <p:cNvCxnSpPr/>
            <p:nvPr/>
          </p:nvCxnSpPr>
          <p:spPr>
            <a:xfrm rot="10800000">
              <a:off x="9663" y="5823"/>
              <a:ext cx="0" cy="670"/>
            </a:xfrm>
            <a:prstGeom prst="straightConnector1">
              <a:avLst/>
            </a:prstGeom>
            <a:noFill/>
            <a:ln cap="flat" cmpd="sng" w="9525">
              <a:solidFill>
                <a:srgbClr val="000000"/>
              </a:solidFill>
              <a:prstDash val="solid"/>
              <a:round/>
              <a:headEnd len="med" w="med" type="none"/>
              <a:tailEnd len="med" w="med" type="triangle"/>
            </a:ln>
          </p:spPr>
        </p:cxnSp>
        <p:sp>
          <p:nvSpPr>
            <p:cNvPr id="258" name="Google Shape;258;p16"/>
            <p:cNvSpPr txBox="1"/>
            <p:nvPr/>
          </p:nvSpPr>
          <p:spPr>
            <a:xfrm>
              <a:off x="10244" y="6556"/>
              <a:ext cx="910" cy="56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lang="en-US" sz="1200">
                  <a:solidFill>
                    <a:schemeClr val="dk1"/>
                  </a:solidFill>
                  <a:latin typeface="Calibri"/>
                  <a:ea typeface="Calibri"/>
                  <a:cs typeface="Calibri"/>
                  <a:sym typeface="Calibri"/>
                </a:rPr>
                <a:t>X</a:t>
              </a:r>
              <a:endParaRPr b="0" sz="1800">
                <a:solidFill>
                  <a:schemeClr val="dk1"/>
                </a:solidFill>
                <a:latin typeface="Calibri"/>
                <a:ea typeface="Calibri"/>
                <a:cs typeface="Calibri"/>
                <a:sym typeface="Calibri"/>
              </a:endParaRPr>
            </a:p>
          </p:txBody>
        </p:sp>
        <p:sp>
          <p:nvSpPr>
            <p:cNvPr id="259" name="Google Shape;259;p16"/>
            <p:cNvSpPr txBox="1"/>
            <p:nvPr/>
          </p:nvSpPr>
          <p:spPr>
            <a:xfrm>
              <a:off x="9675" y="5507"/>
              <a:ext cx="910" cy="56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lang="en-US" sz="1200">
                  <a:solidFill>
                    <a:schemeClr val="dk1"/>
                  </a:solidFill>
                  <a:latin typeface="Calibri"/>
                  <a:ea typeface="Calibri"/>
                  <a:cs typeface="Calibri"/>
                  <a:sym typeface="Calibri"/>
                </a:rPr>
                <a:t>Y</a:t>
              </a:r>
              <a:endParaRPr b="0" sz="1800">
                <a:solidFill>
                  <a:schemeClr val="dk1"/>
                </a:solidFill>
                <a:latin typeface="Calibri"/>
                <a:ea typeface="Calibri"/>
                <a:cs typeface="Calibri"/>
                <a:sym typeface="Calibri"/>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17"/>
          <p:cNvSpPr txBox="1"/>
          <p:nvPr>
            <p:ph type="title"/>
          </p:nvPr>
        </p:nvSpPr>
        <p:spPr>
          <a:xfrm>
            <a:off x="645668" y="1174750"/>
            <a:ext cx="7600315" cy="596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a:t>Strain Gauge</a:t>
            </a:r>
            <a:endParaRPr/>
          </a:p>
        </p:txBody>
      </p:sp>
      <p:sp>
        <p:nvSpPr>
          <p:cNvPr id="266" name="Google Shape;266;p17"/>
          <p:cNvSpPr txBox="1"/>
          <p:nvPr>
            <p:ph idx="1" type="body"/>
          </p:nvPr>
        </p:nvSpPr>
        <p:spPr>
          <a:xfrm>
            <a:off x="457200" y="762000"/>
            <a:ext cx="7696834" cy="439293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1"/>
              </a:buClr>
              <a:buSzPts val="1600"/>
              <a:buFont typeface="Noto Sans Symbols"/>
              <a:buNone/>
            </a:pPr>
            <a:r>
              <a:t/>
            </a:r>
            <a:endParaRPr/>
          </a:p>
          <a:p>
            <a:pPr indent="0" lvl="0" marL="0" rtl="0" algn="l">
              <a:lnSpc>
                <a:spcPct val="90000"/>
              </a:lnSpc>
              <a:spcBef>
                <a:spcPts val="0"/>
              </a:spcBef>
              <a:spcAft>
                <a:spcPts val="0"/>
              </a:spcAft>
              <a:buClr>
                <a:schemeClr val="dk1"/>
              </a:buClr>
              <a:buSzPts val="1600"/>
              <a:buFont typeface="Noto Sans Symbols"/>
              <a:buNone/>
            </a:pPr>
            <a:r>
              <a:t/>
            </a:r>
            <a:endParaRPr/>
          </a:p>
          <a:p>
            <a:pPr indent="0" lvl="0" marL="0" rtl="0" algn="l">
              <a:lnSpc>
                <a:spcPct val="90000"/>
              </a:lnSpc>
              <a:spcBef>
                <a:spcPts val="0"/>
              </a:spcBef>
              <a:spcAft>
                <a:spcPts val="0"/>
              </a:spcAft>
              <a:buClr>
                <a:schemeClr val="dk1"/>
              </a:buClr>
              <a:buSzPts val="1600"/>
              <a:buFont typeface="Noto Sans Symbols"/>
              <a:buNone/>
            </a:pPr>
            <a:r>
              <a:t/>
            </a:r>
            <a:endParaRPr/>
          </a:p>
          <a:p>
            <a:pPr indent="0" lvl="0" marL="0" rtl="0" algn="l">
              <a:lnSpc>
                <a:spcPct val="90000"/>
              </a:lnSpc>
              <a:spcBef>
                <a:spcPts val="0"/>
              </a:spcBef>
              <a:spcAft>
                <a:spcPts val="0"/>
              </a:spcAft>
              <a:buClr>
                <a:schemeClr val="dk1"/>
              </a:buClr>
              <a:buSzPts val="1600"/>
              <a:buFont typeface="Noto Sans Symbols"/>
              <a:buNone/>
            </a:pPr>
            <a:r>
              <a:t/>
            </a:r>
            <a:endParaRPr/>
          </a:p>
          <a:p>
            <a:pPr indent="0" lvl="0" marL="0" rtl="0" algn="l">
              <a:lnSpc>
                <a:spcPct val="90000"/>
              </a:lnSpc>
              <a:spcBef>
                <a:spcPts val="0"/>
              </a:spcBef>
              <a:spcAft>
                <a:spcPts val="0"/>
              </a:spcAft>
              <a:buClr>
                <a:schemeClr val="dk1"/>
              </a:buClr>
              <a:buSzPts val="1600"/>
              <a:buFont typeface="Noto Sans Symbols"/>
              <a:buNone/>
            </a:pPr>
            <a:r>
              <a:t/>
            </a:r>
            <a:endParaRPr/>
          </a:p>
          <a:p>
            <a:pPr indent="0" lvl="0" marL="0" rtl="0" algn="l">
              <a:lnSpc>
                <a:spcPct val="90000"/>
              </a:lnSpc>
              <a:spcBef>
                <a:spcPts val="0"/>
              </a:spcBef>
              <a:spcAft>
                <a:spcPts val="0"/>
              </a:spcAft>
              <a:buClr>
                <a:schemeClr val="dk1"/>
              </a:buClr>
              <a:buSzPts val="1600"/>
              <a:buFont typeface="Noto Sans Symbols"/>
              <a:buNone/>
            </a:pPr>
            <a:r>
              <a:t/>
            </a:r>
            <a:endParaRPr/>
          </a:p>
          <a:p>
            <a:pPr indent="0" lvl="0" marL="0" rtl="0" algn="l">
              <a:lnSpc>
                <a:spcPct val="90000"/>
              </a:lnSpc>
              <a:spcBef>
                <a:spcPts val="0"/>
              </a:spcBef>
              <a:spcAft>
                <a:spcPts val="0"/>
              </a:spcAft>
              <a:buNone/>
            </a:pPr>
            <a:r>
              <a:rPr lang="en-US"/>
              <a:t>The name "bonded gauge" is given to strain gauges that are glued to a larger structure under stress (called the </a:t>
            </a:r>
            <a:r>
              <a:rPr i="1" lang="en-US"/>
              <a:t>test specimen</a:t>
            </a:r>
            <a:r>
              <a:rPr lang="en-US"/>
              <a:t>).</a:t>
            </a:r>
            <a:endParaRPr/>
          </a:p>
        </p:txBody>
      </p:sp>
      <p:pic>
        <p:nvPicPr>
          <p:cNvPr descr="00204" id="267" name="Google Shape;267;p17"/>
          <p:cNvPicPr preferRelativeResize="0"/>
          <p:nvPr/>
        </p:nvPicPr>
        <p:blipFill rotWithShape="1">
          <a:blip r:embed="rId3">
            <a:alphaModFix/>
          </a:blip>
          <a:srcRect b="0" l="0" r="0" t="0"/>
          <a:stretch/>
        </p:blipFill>
        <p:spPr>
          <a:xfrm>
            <a:off x="555885" y="2635874"/>
            <a:ext cx="7086600" cy="28956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18"/>
          <p:cNvSpPr txBox="1"/>
          <p:nvPr>
            <p:ph type="title"/>
          </p:nvPr>
        </p:nvSpPr>
        <p:spPr>
          <a:xfrm>
            <a:off x="228600" y="381000"/>
            <a:ext cx="7600315" cy="369332"/>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US" sz="2400"/>
              <a:t> Gage Length</a:t>
            </a:r>
            <a:endParaRPr/>
          </a:p>
        </p:txBody>
      </p:sp>
      <p:sp>
        <p:nvSpPr>
          <p:cNvPr id="274" name="Google Shape;274;p18"/>
          <p:cNvSpPr txBox="1"/>
          <p:nvPr>
            <p:ph idx="1" type="body"/>
          </p:nvPr>
        </p:nvSpPr>
        <p:spPr>
          <a:xfrm>
            <a:off x="457200" y="1600200"/>
            <a:ext cx="4038600" cy="4530725"/>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lang="en-US" sz="2600"/>
              <a:t>Gage length is an important consideration in strain gage selection </a:t>
            </a:r>
            <a:endParaRPr/>
          </a:p>
          <a:p>
            <a:pPr indent="0" lvl="0" marL="0" rtl="0" algn="l">
              <a:lnSpc>
                <a:spcPct val="90000"/>
              </a:lnSpc>
              <a:spcBef>
                <a:spcPts val="0"/>
              </a:spcBef>
              <a:spcAft>
                <a:spcPts val="0"/>
              </a:spcAft>
              <a:buNone/>
            </a:pPr>
            <a:r>
              <a:rPr lang="en-US" sz="2600"/>
              <a:t>The gage length is the dimension of the active grid as measured inside the grid end loops. </a:t>
            </a:r>
            <a:endParaRPr/>
          </a:p>
          <a:p>
            <a:pPr indent="0" lvl="0" marL="0" rtl="0" algn="l">
              <a:lnSpc>
                <a:spcPct val="90000"/>
              </a:lnSpc>
              <a:spcBef>
                <a:spcPts val="0"/>
              </a:spcBef>
              <a:spcAft>
                <a:spcPts val="0"/>
              </a:spcAft>
              <a:buNone/>
            </a:pPr>
            <a:r>
              <a:rPr lang="en-US" sz="2600"/>
              <a:t>The gage length   </a:t>
            </a:r>
            <a:r>
              <a:rPr b="1" lang="en-US" sz="2600"/>
              <a:t>(GGG</a:t>
            </a:r>
            <a:r>
              <a:rPr lang="en-US" sz="2600"/>
              <a:t> ) ranges from 0.008 in (0.2 mm) to 4 in (100 mm). </a:t>
            </a:r>
            <a:endParaRPr/>
          </a:p>
        </p:txBody>
      </p:sp>
      <p:sp>
        <p:nvSpPr>
          <p:cNvPr id="275" name="Google Shape;275;p18"/>
          <p:cNvSpPr txBox="1"/>
          <p:nvPr>
            <p:ph idx="2" type="body"/>
          </p:nvPr>
        </p:nvSpPr>
        <p:spPr>
          <a:xfrm>
            <a:off x="4648200" y="1600200"/>
            <a:ext cx="4038600" cy="4530725"/>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1"/>
              </a:buClr>
              <a:buSzPts val="2600"/>
              <a:buFont typeface="Noto Sans Symbols"/>
              <a:buNone/>
            </a:pPr>
            <a:r>
              <a:t/>
            </a:r>
            <a:endParaRPr sz="2600"/>
          </a:p>
        </p:txBody>
      </p:sp>
      <p:pic>
        <p:nvPicPr>
          <p:cNvPr descr="mmggg" id="276" name="Google Shape;276;p18"/>
          <p:cNvPicPr preferRelativeResize="0"/>
          <p:nvPr/>
        </p:nvPicPr>
        <p:blipFill rotWithShape="1">
          <a:blip r:embed="rId3">
            <a:alphaModFix/>
          </a:blip>
          <a:srcRect b="0" l="0" r="0" t="0"/>
          <a:stretch/>
        </p:blipFill>
        <p:spPr>
          <a:xfrm>
            <a:off x="5638800" y="2162175"/>
            <a:ext cx="1828800" cy="30956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19"/>
          <p:cNvSpPr txBox="1"/>
          <p:nvPr>
            <p:ph type="title"/>
          </p:nvPr>
        </p:nvSpPr>
        <p:spPr>
          <a:xfrm>
            <a:off x="298479" y="203525"/>
            <a:ext cx="7600315" cy="738664"/>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US" sz="2400"/>
              <a:t>Strain Gauge Operation</a:t>
            </a:r>
            <a:br>
              <a:rPr b="1" lang="en-US" sz="2400"/>
            </a:br>
            <a:endParaRPr b="1" sz="2400"/>
          </a:p>
        </p:txBody>
      </p:sp>
      <p:sp>
        <p:nvSpPr>
          <p:cNvPr id="283" name="Google Shape;283;p19"/>
          <p:cNvSpPr txBox="1"/>
          <p:nvPr>
            <p:ph idx="1" type="body"/>
          </p:nvPr>
        </p:nvSpPr>
        <p:spPr>
          <a:xfrm>
            <a:off x="457200" y="1600200"/>
            <a:ext cx="4038600" cy="4530725"/>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1"/>
              </a:buClr>
              <a:buSzPts val="2600"/>
              <a:buFont typeface="Noto Sans Symbols"/>
              <a:buNone/>
            </a:pPr>
            <a:r>
              <a:t/>
            </a:r>
            <a:endParaRPr sz="2600"/>
          </a:p>
        </p:txBody>
      </p:sp>
      <p:sp>
        <p:nvSpPr>
          <p:cNvPr id="284" name="Google Shape;284;p19"/>
          <p:cNvSpPr txBox="1"/>
          <p:nvPr>
            <p:ph idx="2" type="body"/>
          </p:nvPr>
        </p:nvSpPr>
        <p:spPr>
          <a:xfrm>
            <a:off x="4648200" y="1600200"/>
            <a:ext cx="4038600" cy="4530725"/>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lang="en-US" sz="2600"/>
              <a:t>This schematic shows how the strain gauge resistance varies with strain (deformation). </a:t>
            </a:r>
            <a:endParaRPr/>
          </a:p>
          <a:p>
            <a:pPr indent="0" lvl="0" marL="0" rtl="0" algn="l">
              <a:lnSpc>
                <a:spcPct val="90000"/>
              </a:lnSpc>
              <a:spcBef>
                <a:spcPts val="0"/>
              </a:spcBef>
              <a:spcAft>
                <a:spcPts val="0"/>
              </a:spcAft>
              <a:buNone/>
            </a:pPr>
            <a:r>
              <a:rPr lang="en-US" sz="2600"/>
              <a:t>On applying a force a change in resistance takes place.</a:t>
            </a:r>
            <a:endParaRPr/>
          </a:p>
          <a:p>
            <a:pPr indent="0" lvl="0" marL="0" rtl="0" algn="l">
              <a:lnSpc>
                <a:spcPct val="90000"/>
              </a:lnSpc>
              <a:spcBef>
                <a:spcPts val="0"/>
              </a:spcBef>
              <a:spcAft>
                <a:spcPts val="0"/>
              </a:spcAft>
              <a:buNone/>
            </a:pPr>
            <a:r>
              <a:rPr lang="en-US" sz="2600"/>
              <a:t>Tension causes resistance increase.</a:t>
            </a:r>
            <a:endParaRPr/>
          </a:p>
          <a:p>
            <a:pPr indent="0" lvl="0" marL="0" rtl="0" algn="l">
              <a:lnSpc>
                <a:spcPct val="90000"/>
              </a:lnSpc>
              <a:spcBef>
                <a:spcPts val="0"/>
              </a:spcBef>
              <a:spcAft>
                <a:spcPts val="0"/>
              </a:spcAft>
              <a:buNone/>
            </a:pPr>
            <a:r>
              <a:rPr lang="en-US" sz="2600"/>
              <a:t>Compression causes resistance decrease. </a:t>
            </a:r>
            <a:endParaRPr/>
          </a:p>
          <a:p>
            <a:pPr indent="0" lvl="0" marL="0" rtl="0" algn="l">
              <a:lnSpc>
                <a:spcPct val="90000"/>
              </a:lnSpc>
              <a:spcBef>
                <a:spcPts val="0"/>
              </a:spcBef>
              <a:spcAft>
                <a:spcPts val="0"/>
              </a:spcAft>
              <a:buNone/>
            </a:pPr>
            <a:r>
              <a:t/>
            </a:r>
            <a:endParaRPr sz="2600"/>
          </a:p>
        </p:txBody>
      </p:sp>
      <p:grpSp>
        <p:nvGrpSpPr>
          <p:cNvPr id="285" name="Google Shape;285;p19"/>
          <p:cNvGrpSpPr/>
          <p:nvPr/>
        </p:nvGrpSpPr>
        <p:grpSpPr>
          <a:xfrm>
            <a:off x="1127125" y="2563813"/>
            <a:ext cx="625475" cy="2465387"/>
            <a:chOff x="2716" y="10449"/>
            <a:chExt cx="1225" cy="4964"/>
          </a:xfrm>
        </p:grpSpPr>
        <p:grpSp>
          <p:nvGrpSpPr>
            <p:cNvPr id="286" name="Google Shape;286;p19"/>
            <p:cNvGrpSpPr/>
            <p:nvPr/>
          </p:nvGrpSpPr>
          <p:grpSpPr>
            <a:xfrm>
              <a:off x="2716" y="10449"/>
              <a:ext cx="1225" cy="4964"/>
              <a:chOff x="2716" y="10449"/>
              <a:chExt cx="1225" cy="4964"/>
            </a:xfrm>
          </p:grpSpPr>
          <p:grpSp>
            <p:nvGrpSpPr>
              <p:cNvPr id="287" name="Google Shape;287;p19"/>
              <p:cNvGrpSpPr/>
              <p:nvPr/>
            </p:nvGrpSpPr>
            <p:grpSpPr>
              <a:xfrm rot="-5400000">
                <a:off x="1857" y="11308"/>
                <a:ext cx="2943" cy="1225"/>
                <a:chOff x="3132" y="3082"/>
                <a:chExt cx="5735" cy="2375"/>
              </a:xfrm>
            </p:grpSpPr>
            <p:sp>
              <p:nvSpPr>
                <p:cNvPr id="288" name="Google Shape;288;p19"/>
                <p:cNvSpPr/>
                <p:nvPr/>
              </p:nvSpPr>
              <p:spPr>
                <a:xfrm>
                  <a:off x="3133" y="3082"/>
                  <a:ext cx="2425" cy="910"/>
                </a:xfrm>
                <a:custGeom>
                  <a:rect b="b" l="l" r="r" t="t"/>
                  <a:pathLst>
                    <a:path extrusionOk="0" h="910" w="2425">
                      <a:moveTo>
                        <a:pt x="0" y="910"/>
                      </a:moveTo>
                      <a:lnTo>
                        <a:pt x="0" y="0"/>
                      </a:lnTo>
                      <a:lnTo>
                        <a:pt x="2425" y="0"/>
                      </a:lnTo>
                    </a:path>
                  </a:pathLst>
                </a:custGeom>
                <a:noFill/>
                <a:ln cap="flat" cmpd="sng" w="952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9" name="Google Shape;289;p19"/>
                <p:cNvSpPr/>
                <p:nvPr/>
              </p:nvSpPr>
              <p:spPr>
                <a:xfrm>
                  <a:off x="3133" y="3158"/>
                  <a:ext cx="2425" cy="846"/>
                </a:xfrm>
                <a:custGeom>
                  <a:rect b="b" l="l" r="r" t="t"/>
                  <a:pathLst>
                    <a:path extrusionOk="0" h="846" w="2425">
                      <a:moveTo>
                        <a:pt x="0" y="846"/>
                      </a:moveTo>
                      <a:lnTo>
                        <a:pt x="1667" y="846"/>
                      </a:lnTo>
                      <a:lnTo>
                        <a:pt x="1667" y="0"/>
                      </a:lnTo>
                      <a:lnTo>
                        <a:pt x="2425" y="0"/>
                      </a:lnTo>
                    </a:path>
                  </a:pathLst>
                </a:custGeom>
                <a:noFill/>
                <a:ln cap="flat" cmpd="sng" w="952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90" name="Google Shape;290;p19"/>
                <p:cNvGrpSpPr/>
                <p:nvPr/>
              </p:nvGrpSpPr>
              <p:grpSpPr>
                <a:xfrm>
                  <a:off x="5558" y="3082"/>
                  <a:ext cx="3284" cy="405"/>
                  <a:chOff x="5558" y="3082"/>
                  <a:chExt cx="3284" cy="405"/>
                </a:xfrm>
              </p:grpSpPr>
              <p:grpSp>
                <p:nvGrpSpPr>
                  <p:cNvPr id="291" name="Google Shape;291;p19"/>
                  <p:cNvGrpSpPr/>
                  <p:nvPr/>
                </p:nvGrpSpPr>
                <p:grpSpPr>
                  <a:xfrm>
                    <a:off x="8223" y="3083"/>
                    <a:ext cx="619" cy="404"/>
                    <a:chOff x="7364" y="3360"/>
                    <a:chExt cx="619" cy="404"/>
                  </a:xfrm>
                </p:grpSpPr>
                <p:sp>
                  <p:nvSpPr>
                    <p:cNvPr id="292" name="Google Shape;292;p19"/>
                    <p:cNvSpPr/>
                    <p:nvPr/>
                  </p:nvSpPr>
                  <p:spPr>
                    <a:xfrm>
                      <a:off x="7377" y="3436"/>
                      <a:ext cx="316" cy="252"/>
                    </a:xfrm>
                    <a:prstGeom prst="rightBracket">
                      <a:avLst>
                        <a:gd fmla="val 8333" name="adj"/>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3" name="Google Shape;293;p19"/>
                    <p:cNvSpPr/>
                    <p:nvPr/>
                  </p:nvSpPr>
                  <p:spPr>
                    <a:xfrm>
                      <a:off x="7364" y="3360"/>
                      <a:ext cx="619" cy="404"/>
                    </a:xfrm>
                    <a:prstGeom prst="rightBracket">
                      <a:avLst>
                        <a:gd fmla="val 8333" name="adj"/>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294" name="Google Shape;294;p19"/>
                  <p:cNvCxnSpPr/>
                  <p:nvPr/>
                </p:nvCxnSpPr>
                <p:spPr>
                  <a:xfrm>
                    <a:off x="5558" y="3082"/>
                    <a:ext cx="2678" cy="0"/>
                  </a:xfrm>
                  <a:prstGeom prst="straightConnector1">
                    <a:avLst/>
                  </a:prstGeom>
                  <a:noFill/>
                  <a:ln cap="flat" cmpd="sng" w="9525">
                    <a:solidFill>
                      <a:srgbClr val="000000"/>
                    </a:solidFill>
                    <a:prstDash val="solid"/>
                    <a:round/>
                    <a:headEnd len="med" w="med" type="none"/>
                    <a:tailEnd len="med" w="med" type="none"/>
                  </a:ln>
                </p:spPr>
              </p:cxnSp>
              <p:cxnSp>
                <p:nvCxnSpPr>
                  <p:cNvPr id="295" name="Google Shape;295;p19"/>
                  <p:cNvCxnSpPr/>
                  <p:nvPr/>
                </p:nvCxnSpPr>
                <p:spPr>
                  <a:xfrm>
                    <a:off x="5558" y="3158"/>
                    <a:ext cx="2678" cy="0"/>
                  </a:xfrm>
                  <a:prstGeom prst="straightConnector1">
                    <a:avLst/>
                  </a:prstGeom>
                  <a:noFill/>
                  <a:ln cap="flat" cmpd="sng" w="9525">
                    <a:solidFill>
                      <a:srgbClr val="000000"/>
                    </a:solidFill>
                    <a:prstDash val="solid"/>
                    <a:round/>
                    <a:headEnd len="med" w="med" type="none"/>
                    <a:tailEnd len="med" w="med" type="none"/>
                  </a:ln>
                </p:spPr>
              </p:cxnSp>
            </p:grpSp>
            <p:grpSp>
              <p:nvGrpSpPr>
                <p:cNvPr id="296" name="Google Shape;296;p19"/>
                <p:cNvGrpSpPr/>
                <p:nvPr/>
              </p:nvGrpSpPr>
              <p:grpSpPr>
                <a:xfrm flipH="1">
                  <a:off x="5129" y="3410"/>
                  <a:ext cx="3284" cy="405"/>
                  <a:chOff x="5558" y="3082"/>
                  <a:chExt cx="3284" cy="405"/>
                </a:xfrm>
              </p:grpSpPr>
              <p:grpSp>
                <p:nvGrpSpPr>
                  <p:cNvPr id="297" name="Google Shape;297;p19"/>
                  <p:cNvGrpSpPr/>
                  <p:nvPr/>
                </p:nvGrpSpPr>
                <p:grpSpPr>
                  <a:xfrm>
                    <a:off x="8223" y="3083"/>
                    <a:ext cx="619" cy="404"/>
                    <a:chOff x="7364" y="3360"/>
                    <a:chExt cx="619" cy="404"/>
                  </a:xfrm>
                </p:grpSpPr>
                <p:sp>
                  <p:nvSpPr>
                    <p:cNvPr id="298" name="Google Shape;298;p19"/>
                    <p:cNvSpPr/>
                    <p:nvPr/>
                  </p:nvSpPr>
                  <p:spPr>
                    <a:xfrm>
                      <a:off x="7377" y="3436"/>
                      <a:ext cx="316" cy="252"/>
                    </a:xfrm>
                    <a:prstGeom prst="rightBracket">
                      <a:avLst>
                        <a:gd fmla="val 8333" name="adj"/>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9" name="Google Shape;299;p19"/>
                    <p:cNvSpPr/>
                    <p:nvPr/>
                  </p:nvSpPr>
                  <p:spPr>
                    <a:xfrm>
                      <a:off x="7364" y="3360"/>
                      <a:ext cx="619" cy="404"/>
                    </a:xfrm>
                    <a:prstGeom prst="rightBracket">
                      <a:avLst>
                        <a:gd fmla="val 8333" name="adj"/>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300" name="Google Shape;300;p19"/>
                  <p:cNvCxnSpPr/>
                  <p:nvPr/>
                </p:nvCxnSpPr>
                <p:spPr>
                  <a:xfrm>
                    <a:off x="5558" y="3082"/>
                    <a:ext cx="2678" cy="0"/>
                  </a:xfrm>
                  <a:prstGeom prst="straightConnector1">
                    <a:avLst/>
                  </a:prstGeom>
                  <a:noFill/>
                  <a:ln cap="flat" cmpd="sng" w="9525">
                    <a:solidFill>
                      <a:srgbClr val="000000"/>
                    </a:solidFill>
                    <a:prstDash val="solid"/>
                    <a:round/>
                    <a:headEnd len="med" w="med" type="none"/>
                    <a:tailEnd len="med" w="med" type="none"/>
                  </a:ln>
                </p:spPr>
              </p:cxnSp>
              <p:cxnSp>
                <p:nvCxnSpPr>
                  <p:cNvPr id="301" name="Google Shape;301;p19"/>
                  <p:cNvCxnSpPr/>
                  <p:nvPr/>
                </p:nvCxnSpPr>
                <p:spPr>
                  <a:xfrm>
                    <a:off x="5558" y="3158"/>
                    <a:ext cx="2678" cy="0"/>
                  </a:xfrm>
                  <a:prstGeom prst="straightConnector1">
                    <a:avLst/>
                  </a:prstGeom>
                  <a:noFill/>
                  <a:ln cap="flat" cmpd="sng" w="9525">
                    <a:solidFill>
                      <a:srgbClr val="000000"/>
                    </a:solidFill>
                    <a:prstDash val="solid"/>
                    <a:round/>
                    <a:headEnd len="med" w="med" type="none"/>
                    <a:tailEnd len="med" w="med" type="none"/>
                  </a:ln>
                </p:spPr>
              </p:cxnSp>
            </p:grpSp>
            <p:grpSp>
              <p:nvGrpSpPr>
                <p:cNvPr id="302" name="Google Shape;302;p19"/>
                <p:cNvGrpSpPr/>
                <p:nvPr/>
              </p:nvGrpSpPr>
              <p:grpSpPr>
                <a:xfrm>
                  <a:off x="5583" y="3739"/>
                  <a:ext cx="3284" cy="405"/>
                  <a:chOff x="5558" y="3082"/>
                  <a:chExt cx="3284" cy="405"/>
                </a:xfrm>
              </p:grpSpPr>
              <p:grpSp>
                <p:nvGrpSpPr>
                  <p:cNvPr id="303" name="Google Shape;303;p19"/>
                  <p:cNvGrpSpPr/>
                  <p:nvPr/>
                </p:nvGrpSpPr>
                <p:grpSpPr>
                  <a:xfrm>
                    <a:off x="8223" y="3083"/>
                    <a:ext cx="619" cy="404"/>
                    <a:chOff x="7364" y="3360"/>
                    <a:chExt cx="619" cy="404"/>
                  </a:xfrm>
                </p:grpSpPr>
                <p:sp>
                  <p:nvSpPr>
                    <p:cNvPr id="304" name="Google Shape;304;p19"/>
                    <p:cNvSpPr/>
                    <p:nvPr/>
                  </p:nvSpPr>
                  <p:spPr>
                    <a:xfrm>
                      <a:off x="7377" y="3436"/>
                      <a:ext cx="316" cy="252"/>
                    </a:xfrm>
                    <a:prstGeom prst="rightBracket">
                      <a:avLst>
                        <a:gd fmla="val 8333" name="adj"/>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5" name="Google Shape;305;p19"/>
                    <p:cNvSpPr/>
                    <p:nvPr/>
                  </p:nvSpPr>
                  <p:spPr>
                    <a:xfrm>
                      <a:off x="7364" y="3360"/>
                      <a:ext cx="619" cy="404"/>
                    </a:xfrm>
                    <a:prstGeom prst="rightBracket">
                      <a:avLst>
                        <a:gd fmla="val 8333" name="adj"/>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306" name="Google Shape;306;p19"/>
                  <p:cNvCxnSpPr/>
                  <p:nvPr/>
                </p:nvCxnSpPr>
                <p:spPr>
                  <a:xfrm>
                    <a:off x="5558" y="3082"/>
                    <a:ext cx="2678" cy="0"/>
                  </a:xfrm>
                  <a:prstGeom prst="straightConnector1">
                    <a:avLst/>
                  </a:prstGeom>
                  <a:noFill/>
                  <a:ln cap="flat" cmpd="sng" w="9525">
                    <a:solidFill>
                      <a:srgbClr val="000000"/>
                    </a:solidFill>
                    <a:prstDash val="solid"/>
                    <a:round/>
                    <a:headEnd len="med" w="med" type="none"/>
                    <a:tailEnd len="med" w="med" type="none"/>
                  </a:ln>
                </p:spPr>
              </p:cxnSp>
              <p:cxnSp>
                <p:nvCxnSpPr>
                  <p:cNvPr id="307" name="Google Shape;307;p19"/>
                  <p:cNvCxnSpPr/>
                  <p:nvPr/>
                </p:nvCxnSpPr>
                <p:spPr>
                  <a:xfrm>
                    <a:off x="5558" y="3158"/>
                    <a:ext cx="2678" cy="0"/>
                  </a:xfrm>
                  <a:prstGeom prst="straightConnector1">
                    <a:avLst/>
                  </a:prstGeom>
                  <a:noFill/>
                  <a:ln cap="flat" cmpd="sng" w="9525">
                    <a:solidFill>
                      <a:srgbClr val="000000"/>
                    </a:solidFill>
                    <a:prstDash val="solid"/>
                    <a:round/>
                    <a:headEnd len="med" w="med" type="none"/>
                    <a:tailEnd len="med" w="med" type="none"/>
                  </a:ln>
                </p:spPr>
              </p:cxnSp>
            </p:grpSp>
            <p:grpSp>
              <p:nvGrpSpPr>
                <p:cNvPr id="308" name="Google Shape;308;p19"/>
                <p:cNvGrpSpPr/>
                <p:nvPr/>
              </p:nvGrpSpPr>
              <p:grpSpPr>
                <a:xfrm flipH="1">
                  <a:off x="5129" y="4067"/>
                  <a:ext cx="3284" cy="405"/>
                  <a:chOff x="5558" y="3082"/>
                  <a:chExt cx="3284" cy="405"/>
                </a:xfrm>
              </p:grpSpPr>
              <p:grpSp>
                <p:nvGrpSpPr>
                  <p:cNvPr id="309" name="Google Shape;309;p19"/>
                  <p:cNvGrpSpPr/>
                  <p:nvPr/>
                </p:nvGrpSpPr>
                <p:grpSpPr>
                  <a:xfrm>
                    <a:off x="8223" y="3083"/>
                    <a:ext cx="619" cy="404"/>
                    <a:chOff x="7364" y="3360"/>
                    <a:chExt cx="619" cy="404"/>
                  </a:xfrm>
                </p:grpSpPr>
                <p:sp>
                  <p:nvSpPr>
                    <p:cNvPr id="310" name="Google Shape;310;p19"/>
                    <p:cNvSpPr/>
                    <p:nvPr/>
                  </p:nvSpPr>
                  <p:spPr>
                    <a:xfrm>
                      <a:off x="7377" y="3436"/>
                      <a:ext cx="316" cy="252"/>
                    </a:xfrm>
                    <a:prstGeom prst="rightBracket">
                      <a:avLst>
                        <a:gd fmla="val 8333" name="adj"/>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1" name="Google Shape;311;p19"/>
                    <p:cNvSpPr/>
                    <p:nvPr/>
                  </p:nvSpPr>
                  <p:spPr>
                    <a:xfrm>
                      <a:off x="7364" y="3360"/>
                      <a:ext cx="619" cy="404"/>
                    </a:xfrm>
                    <a:prstGeom prst="rightBracket">
                      <a:avLst>
                        <a:gd fmla="val 8333" name="adj"/>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312" name="Google Shape;312;p19"/>
                  <p:cNvCxnSpPr/>
                  <p:nvPr/>
                </p:nvCxnSpPr>
                <p:spPr>
                  <a:xfrm>
                    <a:off x="5558" y="3082"/>
                    <a:ext cx="2678" cy="0"/>
                  </a:xfrm>
                  <a:prstGeom prst="straightConnector1">
                    <a:avLst/>
                  </a:prstGeom>
                  <a:noFill/>
                  <a:ln cap="flat" cmpd="sng" w="9525">
                    <a:solidFill>
                      <a:srgbClr val="000000"/>
                    </a:solidFill>
                    <a:prstDash val="solid"/>
                    <a:round/>
                    <a:headEnd len="med" w="med" type="none"/>
                    <a:tailEnd len="med" w="med" type="none"/>
                  </a:ln>
                </p:spPr>
              </p:cxnSp>
              <p:cxnSp>
                <p:nvCxnSpPr>
                  <p:cNvPr id="313" name="Google Shape;313;p19"/>
                  <p:cNvCxnSpPr/>
                  <p:nvPr/>
                </p:nvCxnSpPr>
                <p:spPr>
                  <a:xfrm>
                    <a:off x="5558" y="3158"/>
                    <a:ext cx="2678" cy="0"/>
                  </a:xfrm>
                  <a:prstGeom prst="straightConnector1">
                    <a:avLst/>
                  </a:prstGeom>
                  <a:noFill/>
                  <a:ln cap="flat" cmpd="sng" w="9525">
                    <a:solidFill>
                      <a:srgbClr val="000000"/>
                    </a:solidFill>
                    <a:prstDash val="solid"/>
                    <a:round/>
                    <a:headEnd len="med" w="med" type="none"/>
                    <a:tailEnd len="med" w="med" type="none"/>
                  </a:ln>
                </p:spPr>
              </p:cxnSp>
            </p:grpSp>
            <p:grpSp>
              <p:nvGrpSpPr>
                <p:cNvPr id="314" name="Google Shape;314;p19"/>
                <p:cNvGrpSpPr/>
                <p:nvPr/>
              </p:nvGrpSpPr>
              <p:grpSpPr>
                <a:xfrm>
                  <a:off x="5570" y="4396"/>
                  <a:ext cx="3284" cy="405"/>
                  <a:chOff x="5558" y="3082"/>
                  <a:chExt cx="3284" cy="405"/>
                </a:xfrm>
              </p:grpSpPr>
              <p:grpSp>
                <p:nvGrpSpPr>
                  <p:cNvPr id="315" name="Google Shape;315;p19"/>
                  <p:cNvGrpSpPr/>
                  <p:nvPr/>
                </p:nvGrpSpPr>
                <p:grpSpPr>
                  <a:xfrm>
                    <a:off x="8223" y="3083"/>
                    <a:ext cx="619" cy="404"/>
                    <a:chOff x="7364" y="3360"/>
                    <a:chExt cx="619" cy="404"/>
                  </a:xfrm>
                </p:grpSpPr>
                <p:sp>
                  <p:nvSpPr>
                    <p:cNvPr id="316" name="Google Shape;316;p19"/>
                    <p:cNvSpPr/>
                    <p:nvPr/>
                  </p:nvSpPr>
                  <p:spPr>
                    <a:xfrm>
                      <a:off x="7377" y="3436"/>
                      <a:ext cx="316" cy="252"/>
                    </a:xfrm>
                    <a:prstGeom prst="rightBracket">
                      <a:avLst>
                        <a:gd fmla="val 8333" name="adj"/>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7" name="Google Shape;317;p19"/>
                    <p:cNvSpPr/>
                    <p:nvPr/>
                  </p:nvSpPr>
                  <p:spPr>
                    <a:xfrm>
                      <a:off x="7364" y="3360"/>
                      <a:ext cx="619" cy="404"/>
                    </a:xfrm>
                    <a:prstGeom prst="rightBracket">
                      <a:avLst>
                        <a:gd fmla="val 8333" name="adj"/>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318" name="Google Shape;318;p19"/>
                  <p:cNvCxnSpPr/>
                  <p:nvPr/>
                </p:nvCxnSpPr>
                <p:spPr>
                  <a:xfrm>
                    <a:off x="5558" y="3082"/>
                    <a:ext cx="2678" cy="0"/>
                  </a:xfrm>
                  <a:prstGeom prst="straightConnector1">
                    <a:avLst/>
                  </a:prstGeom>
                  <a:noFill/>
                  <a:ln cap="flat" cmpd="sng" w="9525">
                    <a:solidFill>
                      <a:srgbClr val="000000"/>
                    </a:solidFill>
                    <a:prstDash val="solid"/>
                    <a:round/>
                    <a:headEnd len="med" w="med" type="none"/>
                    <a:tailEnd len="med" w="med" type="none"/>
                  </a:ln>
                </p:spPr>
              </p:cxnSp>
              <p:cxnSp>
                <p:nvCxnSpPr>
                  <p:cNvPr id="319" name="Google Shape;319;p19"/>
                  <p:cNvCxnSpPr/>
                  <p:nvPr/>
                </p:nvCxnSpPr>
                <p:spPr>
                  <a:xfrm>
                    <a:off x="5558" y="3158"/>
                    <a:ext cx="2678" cy="0"/>
                  </a:xfrm>
                  <a:prstGeom prst="straightConnector1">
                    <a:avLst/>
                  </a:prstGeom>
                  <a:noFill/>
                  <a:ln cap="flat" cmpd="sng" w="9525">
                    <a:solidFill>
                      <a:srgbClr val="000000"/>
                    </a:solidFill>
                    <a:prstDash val="solid"/>
                    <a:round/>
                    <a:headEnd len="med" w="med" type="none"/>
                    <a:tailEnd len="med" w="med" type="none"/>
                  </a:ln>
                </p:spPr>
              </p:cxnSp>
            </p:grpSp>
            <p:grpSp>
              <p:nvGrpSpPr>
                <p:cNvPr id="320" name="Google Shape;320;p19"/>
                <p:cNvGrpSpPr/>
                <p:nvPr/>
              </p:nvGrpSpPr>
              <p:grpSpPr>
                <a:xfrm flipH="1">
                  <a:off x="5128" y="4724"/>
                  <a:ext cx="3284" cy="405"/>
                  <a:chOff x="5558" y="3082"/>
                  <a:chExt cx="3284" cy="405"/>
                </a:xfrm>
              </p:grpSpPr>
              <p:grpSp>
                <p:nvGrpSpPr>
                  <p:cNvPr id="321" name="Google Shape;321;p19"/>
                  <p:cNvGrpSpPr/>
                  <p:nvPr/>
                </p:nvGrpSpPr>
                <p:grpSpPr>
                  <a:xfrm>
                    <a:off x="8223" y="3083"/>
                    <a:ext cx="619" cy="404"/>
                    <a:chOff x="7364" y="3360"/>
                    <a:chExt cx="619" cy="404"/>
                  </a:xfrm>
                </p:grpSpPr>
                <p:sp>
                  <p:nvSpPr>
                    <p:cNvPr id="322" name="Google Shape;322;p19"/>
                    <p:cNvSpPr/>
                    <p:nvPr/>
                  </p:nvSpPr>
                  <p:spPr>
                    <a:xfrm>
                      <a:off x="7377" y="3436"/>
                      <a:ext cx="316" cy="252"/>
                    </a:xfrm>
                    <a:prstGeom prst="rightBracket">
                      <a:avLst>
                        <a:gd fmla="val 8333" name="adj"/>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3" name="Google Shape;323;p19"/>
                    <p:cNvSpPr/>
                    <p:nvPr/>
                  </p:nvSpPr>
                  <p:spPr>
                    <a:xfrm>
                      <a:off x="7364" y="3360"/>
                      <a:ext cx="619" cy="404"/>
                    </a:xfrm>
                    <a:prstGeom prst="rightBracket">
                      <a:avLst>
                        <a:gd fmla="val 8333" name="adj"/>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324" name="Google Shape;324;p19"/>
                  <p:cNvCxnSpPr/>
                  <p:nvPr/>
                </p:nvCxnSpPr>
                <p:spPr>
                  <a:xfrm>
                    <a:off x="5558" y="3082"/>
                    <a:ext cx="2678" cy="0"/>
                  </a:xfrm>
                  <a:prstGeom prst="straightConnector1">
                    <a:avLst/>
                  </a:prstGeom>
                  <a:noFill/>
                  <a:ln cap="flat" cmpd="sng" w="9525">
                    <a:solidFill>
                      <a:srgbClr val="000000"/>
                    </a:solidFill>
                    <a:prstDash val="solid"/>
                    <a:round/>
                    <a:headEnd len="med" w="med" type="none"/>
                    <a:tailEnd len="med" w="med" type="none"/>
                  </a:ln>
                </p:spPr>
              </p:cxnSp>
              <p:cxnSp>
                <p:nvCxnSpPr>
                  <p:cNvPr id="325" name="Google Shape;325;p19"/>
                  <p:cNvCxnSpPr/>
                  <p:nvPr/>
                </p:nvCxnSpPr>
                <p:spPr>
                  <a:xfrm>
                    <a:off x="5558" y="3158"/>
                    <a:ext cx="2678" cy="0"/>
                  </a:xfrm>
                  <a:prstGeom prst="straightConnector1">
                    <a:avLst/>
                  </a:prstGeom>
                  <a:noFill/>
                  <a:ln cap="flat" cmpd="sng" w="9525">
                    <a:solidFill>
                      <a:srgbClr val="000000"/>
                    </a:solidFill>
                    <a:prstDash val="solid"/>
                    <a:round/>
                    <a:headEnd len="med" w="med" type="none"/>
                    <a:tailEnd len="med" w="med" type="none"/>
                  </a:ln>
                </p:spPr>
              </p:cxnSp>
            </p:grpSp>
            <p:grpSp>
              <p:nvGrpSpPr>
                <p:cNvPr id="326" name="Google Shape;326;p19"/>
                <p:cNvGrpSpPr/>
                <p:nvPr/>
              </p:nvGrpSpPr>
              <p:grpSpPr>
                <a:xfrm>
                  <a:off x="5570" y="5052"/>
                  <a:ext cx="3284" cy="405"/>
                  <a:chOff x="5558" y="3082"/>
                  <a:chExt cx="3284" cy="405"/>
                </a:xfrm>
              </p:grpSpPr>
              <p:grpSp>
                <p:nvGrpSpPr>
                  <p:cNvPr id="327" name="Google Shape;327;p19"/>
                  <p:cNvGrpSpPr/>
                  <p:nvPr/>
                </p:nvGrpSpPr>
                <p:grpSpPr>
                  <a:xfrm>
                    <a:off x="8223" y="3083"/>
                    <a:ext cx="619" cy="404"/>
                    <a:chOff x="7364" y="3360"/>
                    <a:chExt cx="619" cy="404"/>
                  </a:xfrm>
                </p:grpSpPr>
                <p:sp>
                  <p:nvSpPr>
                    <p:cNvPr id="328" name="Google Shape;328;p19"/>
                    <p:cNvSpPr/>
                    <p:nvPr/>
                  </p:nvSpPr>
                  <p:spPr>
                    <a:xfrm>
                      <a:off x="7377" y="3436"/>
                      <a:ext cx="316" cy="252"/>
                    </a:xfrm>
                    <a:prstGeom prst="rightBracket">
                      <a:avLst>
                        <a:gd fmla="val 8333" name="adj"/>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9" name="Google Shape;329;p19"/>
                    <p:cNvSpPr/>
                    <p:nvPr/>
                  </p:nvSpPr>
                  <p:spPr>
                    <a:xfrm>
                      <a:off x="7364" y="3360"/>
                      <a:ext cx="619" cy="404"/>
                    </a:xfrm>
                    <a:prstGeom prst="rightBracket">
                      <a:avLst>
                        <a:gd fmla="val 8333" name="adj"/>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330" name="Google Shape;330;p19"/>
                  <p:cNvCxnSpPr/>
                  <p:nvPr/>
                </p:nvCxnSpPr>
                <p:spPr>
                  <a:xfrm>
                    <a:off x="5558" y="3082"/>
                    <a:ext cx="2678" cy="0"/>
                  </a:xfrm>
                  <a:prstGeom prst="straightConnector1">
                    <a:avLst/>
                  </a:prstGeom>
                  <a:noFill/>
                  <a:ln cap="flat" cmpd="sng" w="9525">
                    <a:solidFill>
                      <a:srgbClr val="000000"/>
                    </a:solidFill>
                    <a:prstDash val="solid"/>
                    <a:round/>
                    <a:headEnd len="med" w="med" type="none"/>
                    <a:tailEnd len="med" w="med" type="none"/>
                  </a:ln>
                </p:spPr>
              </p:cxnSp>
              <p:cxnSp>
                <p:nvCxnSpPr>
                  <p:cNvPr id="331" name="Google Shape;331;p19"/>
                  <p:cNvCxnSpPr/>
                  <p:nvPr/>
                </p:nvCxnSpPr>
                <p:spPr>
                  <a:xfrm>
                    <a:off x="5558" y="3158"/>
                    <a:ext cx="2678" cy="0"/>
                  </a:xfrm>
                  <a:prstGeom prst="straightConnector1">
                    <a:avLst/>
                  </a:prstGeom>
                  <a:noFill/>
                  <a:ln cap="flat" cmpd="sng" w="9525">
                    <a:solidFill>
                      <a:srgbClr val="000000"/>
                    </a:solidFill>
                    <a:prstDash val="solid"/>
                    <a:round/>
                    <a:headEnd len="med" w="med" type="none"/>
                    <a:tailEnd len="med" w="med" type="none"/>
                  </a:ln>
                </p:spPr>
              </p:cxnSp>
            </p:grpSp>
            <p:grpSp>
              <p:nvGrpSpPr>
                <p:cNvPr id="332" name="Google Shape;332;p19"/>
                <p:cNvGrpSpPr/>
                <p:nvPr/>
              </p:nvGrpSpPr>
              <p:grpSpPr>
                <a:xfrm flipH="1" rot="10800000">
                  <a:off x="3132" y="4534"/>
                  <a:ext cx="2425" cy="922"/>
                  <a:chOff x="3196" y="4572"/>
                  <a:chExt cx="2425" cy="922"/>
                </a:xfrm>
              </p:grpSpPr>
              <p:sp>
                <p:nvSpPr>
                  <p:cNvPr id="333" name="Google Shape;333;p19"/>
                  <p:cNvSpPr/>
                  <p:nvPr/>
                </p:nvSpPr>
                <p:spPr>
                  <a:xfrm>
                    <a:off x="3196" y="4572"/>
                    <a:ext cx="2425" cy="910"/>
                  </a:xfrm>
                  <a:custGeom>
                    <a:rect b="b" l="l" r="r" t="t"/>
                    <a:pathLst>
                      <a:path extrusionOk="0" h="910" w="2425">
                        <a:moveTo>
                          <a:pt x="0" y="910"/>
                        </a:moveTo>
                        <a:lnTo>
                          <a:pt x="0" y="0"/>
                        </a:lnTo>
                        <a:lnTo>
                          <a:pt x="2425" y="0"/>
                        </a:lnTo>
                      </a:path>
                    </a:pathLst>
                  </a:custGeom>
                  <a:noFill/>
                  <a:ln cap="flat" cmpd="sng" w="952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4" name="Google Shape;334;p19"/>
                  <p:cNvSpPr/>
                  <p:nvPr/>
                </p:nvSpPr>
                <p:spPr>
                  <a:xfrm>
                    <a:off x="3196" y="4648"/>
                    <a:ext cx="2425" cy="846"/>
                  </a:xfrm>
                  <a:custGeom>
                    <a:rect b="b" l="l" r="r" t="t"/>
                    <a:pathLst>
                      <a:path extrusionOk="0" h="846" w="2425">
                        <a:moveTo>
                          <a:pt x="0" y="846"/>
                        </a:moveTo>
                        <a:lnTo>
                          <a:pt x="1667" y="846"/>
                        </a:lnTo>
                        <a:lnTo>
                          <a:pt x="1667" y="0"/>
                        </a:lnTo>
                        <a:lnTo>
                          <a:pt x="2425" y="0"/>
                        </a:lnTo>
                      </a:path>
                    </a:pathLst>
                  </a:custGeom>
                  <a:noFill/>
                  <a:ln cap="flat" cmpd="sng" w="952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335" name="Google Shape;335;p19"/>
                <p:cNvCxnSpPr/>
                <p:nvPr/>
              </p:nvCxnSpPr>
              <p:spPr>
                <a:xfrm rot="10800000">
                  <a:off x="5179" y="5381"/>
                  <a:ext cx="3158" cy="0"/>
                </a:xfrm>
                <a:prstGeom prst="straightConnector1">
                  <a:avLst/>
                </a:prstGeom>
                <a:noFill/>
                <a:ln cap="flat" cmpd="sng" w="9525">
                  <a:solidFill>
                    <a:srgbClr val="000000"/>
                  </a:solidFill>
                  <a:prstDash val="solid"/>
                  <a:round/>
                  <a:headEnd len="med" w="med" type="none"/>
                  <a:tailEnd len="med" w="med" type="none"/>
                </a:ln>
              </p:spPr>
            </p:cxnSp>
            <p:cxnSp>
              <p:nvCxnSpPr>
                <p:cNvPr id="336" name="Google Shape;336;p19"/>
                <p:cNvCxnSpPr/>
                <p:nvPr/>
              </p:nvCxnSpPr>
              <p:spPr>
                <a:xfrm rot="10800000">
                  <a:off x="5191" y="5457"/>
                  <a:ext cx="3158" cy="0"/>
                </a:xfrm>
                <a:prstGeom prst="straightConnector1">
                  <a:avLst/>
                </a:prstGeom>
                <a:noFill/>
                <a:ln cap="flat" cmpd="sng" w="9525">
                  <a:solidFill>
                    <a:srgbClr val="000000"/>
                  </a:solidFill>
                  <a:prstDash val="solid"/>
                  <a:round/>
                  <a:headEnd len="med" w="med" type="none"/>
                  <a:tailEnd len="med" w="med" type="none"/>
                </a:ln>
              </p:spPr>
            </p:cxnSp>
          </p:grpSp>
          <p:grpSp>
            <p:nvGrpSpPr>
              <p:cNvPr id="337" name="Google Shape;337;p19"/>
              <p:cNvGrpSpPr/>
              <p:nvPr/>
            </p:nvGrpSpPr>
            <p:grpSpPr>
              <a:xfrm>
                <a:off x="2855" y="13064"/>
                <a:ext cx="947" cy="2349"/>
                <a:chOff x="2842" y="12973"/>
                <a:chExt cx="947" cy="2349"/>
              </a:xfrm>
            </p:grpSpPr>
            <p:sp>
              <p:nvSpPr>
                <p:cNvPr id="338" name="Google Shape;338;p19"/>
                <p:cNvSpPr/>
                <p:nvPr/>
              </p:nvSpPr>
              <p:spPr>
                <a:xfrm>
                  <a:off x="2842" y="14299"/>
                  <a:ext cx="947" cy="1023"/>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339" name="Google Shape;339;p19"/>
                <p:cNvCxnSpPr/>
                <p:nvPr/>
              </p:nvCxnSpPr>
              <p:spPr>
                <a:xfrm>
                  <a:off x="3032" y="12985"/>
                  <a:ext cx="0" cy="1314"/>
                </a:xfrm>
                <a:prstGeom prst="straightConnector1">
                  <a:avLst/>
                </a:prstGeom>
                <a:noFill/>
                <a:ln cap="flat" cmpd="sng" w="9525">
                  <a:solidFill>
                    <a:srgbClr val="000000"/>
                  </a:solidFill>
                  <a:prstDash val="solid"/>
                  <a:round/>
                  <a:headEnd len="med" w="med" type="none"/>
                  <a:tailEnd len="med" w="med" type="none"/>
                </a:ln>
              </p:spPr>
            </p:cxnSp>
            <p:cxnSp>
              <p:nvCxnSpPr>
                <p:cNvPr id="340" name="Google Shape;340;p19"/>
                <p:cNvCxnSpPr/>
                <p:nvPr/>
              </p:nvCxnSpPr>
              <p:spPr>
                <a:xfrm>
                  <a:off x="3625" y="12973"/>
                  <a:ext cx="0" cy="1326"/>
                </a:xfrm>
                <a:prstGeom prst="straightConnector1">
                  <a:avLst/>
                </a:prstGeom>
                <a:noFill/>
                <a:ln cap="flat" cmpd="sng" w="9525">
                  <a:solidFill>
                    <a:srgbClr val="000000"/>
                  </a:solidFill>
                  <a:prstDash val="solid"/>
                  <a:round/>
                  <a:headEnd len="med" w="med" type="none"/>
                  <a:tailEnd len="med" w="med" type="none"/>
                </a:ln>
              </p:spPr>
            </p:cxnSp>
            <p:sp>
              <p:nvSpPr>
                <p:cNvPr id="341" name="Google Shape;341;p19"/>
                <p:cNvSpPr/>
                <p:nvPr/>
              </p:nvSpPr>
              <p:spPr>
                <a:xfrm>
                  <a:off x="2956" y="14451"/>
                  <a:ext cx="720" cy="202"/>
                </a:xfrm>
                <a:custGeom>
                  <a:rect b="b" l="l" r="r" t="t"/>
                  <a:pathLst>
                    <a:path extrusionOk="0" h="202" w="720">
                      <a:moveTo>
                        <a:pt x="0" y="202"/>
                      </a:moveTo>
                      <a:cubicBezTo>
                        <a:pt x="123" y="101"/>
                        <a:pt x="246" y="0"/>
                        <a:pt x="366" y="0"/>
                      </a:cubicBezTo>
                      <a:cubicBezTo>
                        <a:pt x="486" y="0"/>
                        <a:pt x="603" y="101"/>
                        <a:pt x="720" y="202"/>
                      </a:cubicBezTo>
                    </a:path>
                  </a:pathLst>
                </a:cu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2" name="Google Shape;342;p19"/>
                <p:cNvSpPr txBox="1"/>
                <p:nvPr/>
              </p:nvSpPr>
              <p:spPr>
                <a:xfrm>
                  <a:off x="3070" y="14817"/>
                  <a:ext cx="657" cy="50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lang="en-US" sz="1200">
                      <a:solidFill>
                        <a:schemeClr val="dk1"/>
                      </a:solidFill>
                      <a:latin typeface="Calibri"/>
                      <a:ea typeface="Calibri"/>
                      <a:cs typeface="Calibri"/>
                      <a:sym typeface="Calibri"/>
                    </a:rPr>
                    <a:t>Ω</a:t>
                  </a:r>
                  <a:endParaRPr b="0" sz="1800">
                    <a:solidFill>
                      <a:schemeClr val="dk1"/>
                    </a:solidFill>
                    <a:latin typeface="Calibri"/>
                    <a:ea typeface="Calibri"/>
                    <a:cs typeface="Calibri"/>
                    <a:sym typeface="Calibri"/>
                  </a:endParaRPr>
                </a:p>
              </p:txBody>
            </p:sp>
          </p:grpSp>
        </p:grpSp>
        <p:cxnSp>
          <p:nvCxnSpPr>
            <p:cNvPr id="343" name="Google Shape;343;p19"/>
            <p:cNvCxnSpPr/>
            <p:nvPr/>
          </p:nvCxnSpPr>
          <p:spPr>
            <a:xfrm rot="10800000">
              <a:off x="3335" y="14529"/>
              <a:ext cx="0" cy="417"/>
            </a:xfrm>
            <a:prstGeom prst="straightConnector1">
              <a:avLst/>
            </a:prstGeom>
            <a:noFill/>
            <a:ln cap="flat" cmpd="sng" w="9525">
              <a:solidFill>
                <a:srgbClr val="000000"/>
              </a:solidFill>
              <a:prstDash val="solid"/>
              <a:round/>
              <a:headEnd len="med" w="med" type="none"/>
              <a:tailEnd len="med" w="med" type="triangle"/>
            </a:ln>
          </p:spPr>
        </p:cxnSp>
      </p:grpSp>
      <p:grpSp>
        <p:nvGrpSpPr>
          <p:cNvPr id="344" name="Google Shape;344;p19"/>
          <p:cNvGrpSpPr/>
          <p:nvPr/>
        </p:nvGrpSpPr>
        <p:grpSpPr>
          <a:xfrm>
            <a:off x="2285743" y="2133862"/>
            <a:ext cx="609600" cy="2895338"/>
            <a:chOff x="5280" y="10135"/>
            <a:chExt cx="1188" cy="5530"/>
          </a:xfrm>
        </p:grpSpPr>
        <p:grpSp>
          <p:nvGrpSpPr>
            <p:cNvPr id="345" name="Google Shape;345;p19"/>
            <p:cNvGrpSpPr/>
            <p:nvPr/>
          </p:nvGrpSpPr>
          <p:grpSpPr>
            <a:xfrm rot="-5400000">
              <a:off x="3758" y="11657"/>
              <a:ext cx="4231" cy="1188"/>
              <a:chOff x="3132" y="3082"/>
              <a:chExt cx="5735" cy="2375"/>
            </a:xfrm>
          </p:grpSpPr>
          <p:sp>
            <p:nvSpPr>
              <p:cNvPr id="346" name="Google Shape;346;p19"/>
              <p:cNvSpPr/>
              <p:nvPr/>
            </p:nvSpPr>
            <p:spPr>
              <a:xfrm>
                <a:off x="3133" y="3082"/>
                <a:ext cx="2425" cy="910"/>
              </a:xfrm>
              <a:custGeom>
                <a:rect b="b" l="l" r="r" t="t"/>
                <a:pathLst>
                  <a:path extrusionOk="0" h="910" w="2425">
                    <a:moveTo>
                      <a:pt x="0" y="910"/>
                    </a:moveTo>
                    <a:lnTo>
                      <a:pt x="0" y="0"/>
                    </a:lnTo>
                    <a:lnTo>
                      <a:pt x="2425" y="0"/>
                    </a:lnTo>
                  </a:path>
                </a:pathLst>
              </a:custGeom>
              <a:noFill/>
              <a:ln cap="flat" cmpd="sng" w="952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7" name="Google Shape;347;p19"/>
              <p:cNvSpPr/>
              <p:nvPr/>
            </p:nvSpPr>
            <p:spPr>
              <a:xfrm>
                <a:off x="3133" y="3158"/>
                <a:ext cx="2425" cy="846"/>
              </a:xfrm>
              <a:custGeom>
                <a:rect b="b" l="l" r="r" t="t"/>
                <a:pathLst>
                  <a:path extrusionOk="0" h="846" w="2425">
                    <a:moveTo>
                      <a:pt x="0" y="846"/>
                    </a:moveTo>
                    <a:lnTo>
                      <a:pt x="1667" y="846"/>
                    </a:lnTo>
                    <a:lnTo>
                      <a:pt x="1667" y="0"/>
                    </a:lnTo>
                    <a:lnTo>
                      <a:pt x="2425" y="0"/>
                    </a:lnTo>
                  </a:path>
                </a:pathLst>
              </a:custGeom>
              <a:noFill/>
              <a:ln cap="flat" cmpd="sng" w="952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348" name="Google Shape;348;p19"/>
              <p:cNvGrpSpPr/>
              <p:nvPr/>
            </p:nvGrpSpPr>
            <p:grpSpPr>
              <a:xfrm>
                <a:off x="5558" y="3082"/>
                <a:ext cx="3284" cy="405"/>
                <a:chOff x="5558" y="3082"/>
                <a:chExt cx="3284" cy="405"/>
              </a:xfrm>
            </p:grpSpPr>
            <p:grpSp>
              <p:nvGrpSpPr>
                <p:cNvPr id="349" name="Google Shape;349;p19"/>
                <p:cNvGrpSpPr/>
                <p:nvPr/>
              </p:nvGrpSpPr>
              <p:grpSpPr>
                <a:xfrm>
                  <a:off x="8223" y="3083"/>
                  <a:ext cx="619" cy="404"/>
                  <a:chOff x="7364" y="3360"/>
                  <a:chExt cx="619" cy="404"/>
                </a:xfrm>
              </p:grpSpPr>
              <p:sp>
                <p:nvSpPr>
                  <p:cNvPr id="350" name="Google Shape;350;p19"/>
                  <p:cNvSpPr/>
                  <p:nvPr/>
                </p:nvSpPr>
                <p:spPr>
                  <a:xfrm>
                    <a:off x="7377" y="3436"/>
                    <a:ext cx="316" cy="252"/>
                  </a:xfrm>
                  <a:prstGeom prst="rightBracket">
                    <a:avLst>
                      <a:gd fmla="val 8333" name="adj"/>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1" name="Google Shape;351;p19"/>
                  <p:cNvSpPr/>
                  <p:nvPr/>
                </p:nvSpPr>
                <p:spPr>
                  <a:xfrm>
                    <a:off x="7364" y="3360"/>
                    <a:ext cx="619" cy="404"/>
                  </a:xfrm>
                  <a:prstGeom prst="rightBracket">
                    <a:avLst>
                      <a:gd fmla="val 8333" name="adj"/>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352" name="Google Shape;352;p19"/>
                <p:cNvCxnSpPr/>
                <p:nvPr/>
              </p:nvCxnSpPr>
              <p:spPr>
                <a:xfrm>
                  <a:off x="5558" y="3082"/>
                  <a:ext cx="2678" cy="0"/>
                </a:xfrm>
                <a:prstGeom prst="straightConnector1">
                  <a:avLst/>
                </a:prstGeom>
                <a:noFill/>
                <a:ln cap="flat" cmpd="sng" w="9525">
                  <a:solidFill>
                    <a:srgbClr val="000000"/>
                  </a:solidFill>
                  <a:prstDash val="solid"/>
                  <a:round/>
                  <a:headEnd len="med" w="med" type="none"/>
                  <a:tailEnd len="med" w="med" type="none"/>
                </a:ln>
              </p:spPr>
            </p:cxnSp>
            <p:cxnSp>
              <p:nvCxnSpPr>
                <p:cNvPr id="353" name="Google Shape;353;p19"/>
                <p:cNvCxnSpPr/>
                <p:nvPr/>
              </p:nvCxnSpPr>
              <p:spPr>
                <a:xfrm>
                  <a:off x="5558" y="3158"/>
                  <a:ext cx="2678" cy="0"/>
                </a:xfrm>
                <a:prstGeom prst="straightConnector1">
                  <a:avLst/>
                </a:prstGeom>
                <a:noFill/>
                <a:ln cap="flat" cmpd="sng" w="9525">
                  <a:solidFill>
                    <a:srgbClr val="000000"/>
                  </a:solidFill>
                  <a:prstDash val="solid"/>
                  <a:round/>
                  <a:headEnd len="med" w="med" type="none"/>
                  <a:tailEnd len="med" w="med" type="none"/>
                </a:ln>
              </p:spPr>
            </p:cxnSp>
          </p:grpSp>
          <p:grpSp>
            <p:nvGrpSpPr>
              <p:cNvPr id="354" name="Google Shape;354;p19"/>
              <p:cNvGrpSpPr/>
              <p:nvPr/>
            </p:nvGrpSpPr>
            <p:grpSpPr>
              <a:xfrm flipH="1">
                <a:off x="5129" y="3410"/>
                <a:ext cx="3284" cy="405"/>
                <a:chOff x="5558" y="3082"/>
                <a:chExt cx="3284" cy="405"/>
              </a:xfrm>
            </p:grpSpPr>
            <p:grpSp>
              <p:nvGrpSpPr>
                <p:cNvPr id="355" name="Google Shape;355;p19"/>
                <p:cNvGrpSpPr/>
                <p:nvPr/>
              </p:nvGrpSpPr>
              <p:grpSpPr>
                <a:xfrm>
                  <a:off x="8223" y="3083"/>
                  <a:ext cx="619" cy="404"/>
                  <a:chOff x="7364" y="3360"/>
                  <a:chExt cx="619" cy="404"/>
                </a:xfrm>
              </p:grpSpPr>
              <p:sp>
                <p:nvSpPr>
                  <p:cNvPr id="356" name="Google Shape;356;p19"/>
                  <p:cNvSpPr/>
                  <p:nvPr/>
                </p:nvSpPr>
                <p:spPr>
                  <a:xfrm>
                    <a:off x="7377" y="3436"/>
                    <a:ext cx="316" cy="252"/>
                  </a:xfrm>
                  <a:prstGeom prst="rightBracket">
                    <a:avLst>
                      <a:gd fmla="val 8333" name="adj"/>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7" name="Google Shape;357;p19"/>
                  <p:cNvSpPr/>
                  <p:nvPr/>
                </p:nvSpPr>
                <p:spPr>
                  <a:xfrm>
                    <a:off x="7364" y="3360"/>
                    <a:ext cx="619" cy="404"/>
                  </a:xfrm>
                  <a:prstGeom prst="rightBracket">
                    <a:avLst>
                      <a:gd fmla="val 8333" name="adj"/>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358" name="Google Shape;358;p19"/>
                <p:cNvCxnSpPr/>
                <p:nvPr/>
              </p:nvCxnSpPr>
              <p:spPr>
                <a:xfrm>
                  <a:off x="5558" y="3082"/>
                  <a:ext cx="2678" cy="0"/>
                </a:xfrm>
                <a:prstGeom prst="straightConnector1">
                  <a:avLst/>
                </a:prstGeom>
                <a:noFill/>
                <a:ln cap="flat" cmpd="sng" w="9525">
                  <a:solidFill>
                    <a:srgbClr val="000000"/>
                  </a:solidFill>
                  <a:prstDash val="solid"/>
                  <a:round/>
                  <a:headEnd len="med" w="med" type="none"/>
                  <a:tailEnd len="med" w="med" type="none"/>
                </a:ln>
              </p:spPr>
            </p:cxnSp>
            <p:cxnSp>
              <p:nvCxnSpPr>
                <p:cNvPr id="359" name="Google Shape;359;p19"/>
                <p:cNvCxnSpPr/>
                <p:nvPr/>
              </p:nvCxnSpPr>
              <p:spPr>
                <a:xfrm>
                  <a:off x="5558" y="3158"/>
                  <a:ext cx="2678" cy="0"/>
                </a:xfrm>
                <a:prstGeom prst="straightConnector1">
                  <a:avLst/>
                </a:prstGeom>
                <a:noFill/>
                <a:ln cap="flat" cmpd="sng" w="9525">
                  <a:solidFill>
                    <a:srgbClr val="000000"/>
                  </a:solidFill>
                  <a:prstDash val="solid"/>
                  <a:round/>
                  <a:headEnd len="med" w="med" type="none"/>
                  <a:tailEnd len="med" w="med" type="none"/>
                </a:ln>
              </p:spPr>
            </p:cxnSp>
          </p:grpSp>
          <p:grpSp>
            <p:nvGrpSpPr>
              <p:cNvPr id="360" name="Google Shape;360;p19"/>
              <p:cNvGrpSpPr/>
              <p:nvPr/>
            </p:nvGrpSpPr>
            <p:grpSpPr>
              <a:xfrm>
                <a:off x="5583" y="3739"/>
                <a:ext cx="3284" cy="405"/>
                <a:chOff x="5558" y="3082"/>
                <a:chExt cx="3284" cy="405"/>
              </a:xfrm>
            </p:grpSpPr>
            <p:grpSp>
              <p:nvGrpSpPr>
                <p:cNvPr id="361" name="Google Shape;361;p19"/>
                <p:cNvGrpSpPr/>
                <p:nvPr/>
              </p:nvGrpSpPr>
              <p:grpSpPr>
                <a:xfrm>
                  <a:off x="8223" y="3083"/>
                  <a:ext cx="619" cy="404"/>
                  <a:chOff x="7364" y="3360"/>
                  <a:chExt cx="619" cy="404"/>
                </a:xfrm>
              </p:grpSpPr>
              <p:sp>
                <p:nvSpPr>
                  <p:cNvPr id="362" name="Google Shape;362;p19"/>
                  <p:cNvSpPr/>
                  <p:nvPr/>
                </p:nvSpPr>
                <p:spPr>
                  <a:xfrm>
                    <a:off x="7377" y="3436"/>
                    <a:ext cx="316" cy="252"/>
                  </a:xfrm>
                  <a:prstGeom prst="rightBracket">
                    <a:avLst>
                      <a:gd fmla="val 8333" name="adj"/>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3" name="Google Shape;363;p19"/>
                  <p:cNvSpPr/>
                  <p:nvPr/>
                </p:nvSpPr>
                <p:spPr>
                  <a:xfrm>
                    <a:off x="7364" y="3360"/>
                    <a:ext cx="619" cy="404"/>
                  </a:xfrm>
                  <a:prstGeom prst="rightBracket">
                    <a:avLst>
                      <a:gd fmla="val 8333" name="adj"/>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364" name="Google Shape;364;p19"/>
                <p:cNvCxnSpPr/>
                <p:nvPr/>
              </p:nvCxnSpPr>
              <p:spPr>
                <a:xfrm>
                  <a:off x="5558" y="3082"/>
                  <a:ext cx="2678" cy="0"/>
                </a:xfrm>
                <a:prstGeom prst="straightConnector1">
                  <a:avLst/>
                </a:prstGeom>
                <a:noFill/>
                <a:ln cap="flat" cmpd="sng" w="9525">
                  <a:solidFill>
                    <a:srgbClr val="000000"/>
                  </a:solidFill>
                  <a:prstDash val="solid"/>
                  <a:round/>
                  <a:headEnd len="med" w="med" type="none"/>
                  <a:tailEnd len="med" w="med" type="none"/>
                </a:ln>
              </p:spPr>
            </p:cxnSp>
            <p:cxnSp>
              <p:nvCxnSpPr>
                <p:cNvPr id="365" name="Google Shape;365;p19"/>
                <p:cNvCxnSpPr/>
                <p:nvPr/>
              </p:nvCxnSpPr>
              <p:spPr>
                <a:xfrm>
                  <a:off x="5558" y="3158"/>
                  <a:ext cx="2678" cy="0"/>
                </a:xfrm>
                <a:prstGeom prst="straightConnector1">
                  <a:avLst/>
                </a:prstGeom>
                <a:noFill/>
                <a:ln cap="flat" cmpd="sng" w="9525">
                  <a:solidFill>
                    <a:srgbClr val="000000"/>
                  </a:solidFill>
                  <a:prstDash val="solid"/>
                  <a:round/>
                  <a:headEnd len="med" w="med" type="none"/>
                  <a:tailEnd len="med" w="med" type="none"/>
                </a:ln>
              </p:spPr>
            </p:cxnSp>
          </p:grpSp>
          <p:grpSp>
            <p:nvGrpSpPr>
              <p:cNvPr id="366" name="Google Shape;366;p19"/>
              <p:cNvGrpSpPr/>
              <p:nvPr/>
            </p:nvGrpSpPr>
            <p:grpSpPr>
              <a:xfrm flipH="1">
                <a:off x="5129" y="4067"/>
                <a:ext cx="3284" cy="405"/>
                <a:chOff x="5558" y="3082"/>
                <a:chExt cx="3284" cy="405"/>
              </a:xfrm>
            </p:grpSpPr>
            <p:grpSp>
              <p:nvGrpSpPr>
                <p:cNvPr id="367" name="Google Shape;367;p19"/>
                <p:cNvGrpSpPr/>
                <p:nvPr/>
              </p:nvGrpSpPr>
              <p:grpSpPr>
                <a:xfrm>
                  <a:off x="8223" y="3083"/>
                  <a:ext cx="619" cy="404"/>
                  <a:chOff x="7364" y="3360"/>
                  <a:chExt cx="619" cy="404"/>
                </a:xfrm>
              </p:grpSpPr>
              <p:sp>
                <p:nvSpPr>
                  <p:cNvPr id="368" name="Google Shape;368;p19"/>
                  <p:cNvSpPr/>
                  <p:nvPr/>
                </p:nvSpPr>
                <p:spPr>
                  <a:xfrm>
                    <a:off x="7377" y="3436"/>
                    <a:ext cx="316" cy="252"/>
                  </a:xfrm>
                  <a:prstGeom prst="rightBracket">
                    <a:avLst>
                      <a:gd fmla="val 8333" name="adj"/>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9" name="Google Shape;369;p19"/>
                  <p:cNvSpPr/>
                  <p:nvPr/>
                </p:nvSpPr>
                <p:spPr>
                  <a:xfrm>
                    <a:off x="7364" y="3360"/>
                    <a:ext cx="619" cy="404"/>
                  </a:xfrm>
                  <a:prstGeom prst="rightBracket">
                    <a:avLst>
                      <a:gd fmla="val 8333" name="adj"/>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370" name="Google Shape;370;p19"/>
                <p:cNvCxnSpPr/>
                <p:nvPr/>
              </p:nvCxnSpPr>
              <p:spPr>
                <a:xfrm>
                  <a:off x="5558" y="3082"/>
                  <a:ext cx="2678" cy="0"/>
                </a:xfrm>
                <a:prstGeom prst="straightConnector1">
                  <a:avLst/>
                </a:prstGeom>
                <a:noFill/>
                <a:ln cap="flat" cmpd="sng" w="9525">
                  <a:solidFill>
                    <a:srgbClr val="000000"/>
                  </a:solidFill>
                  <a:prstDash val="solid"/>
                  <a:round/>
                  <a:headEnd len="med" w="med" type="none"/>
                  <a:tailEnd len="med" w="med" type="none"/>
                </a:ln>
              </p:spPr>
            </p:cxnSp>
            <p:cxnSp>
              <p:nvCxnSpPr>
                <p:cNvPr id="371" name="Google Shape;371;p19"/>
                <p:cNvCxnSpPr/>
                <p:nvPr/>
              </p:nvCxnSpPr>
              <p:spPr>
                <a:xfrm>
                  <a:off x="5558" y="3158"/>
                  <a:ext cx="2678" cy="0"/>
                </a:xfrm>
                <a:prstGeom prst="straightConnector1">
                  <a:avLst/>
                </a:prstGeom>
                <a:noFill/>
                <a:ln cap="flat" cmpd="sng" w="9525">
                  <a:solidFill>
                    <a:srgbClr val="000000"/>
                  </a:solidFill>
                  <a:prstDash val="solid"/>
                  <a:round/>
                  <a:headEnd len="med" w="med" type="none"/>
                  <a:tailEnd len="med" w="med" type="none"/>
                </a:ln>
              </p:spPr>
            </p:cxnSp>
          </p:grpSp>
          <p:grpSp>
            <p:nvGrpSpPr>
              <p:cNvPr id="372" name="Google Shape;372;p19"/>
              <p:cNvGrpSpPr/>
              <p:nvPr/>
            </p:nvGrpSpPr>
            <p:grpSpPr>
              <a:xfrm>
                <a:off x="5570" y="4396"/>
                <a:ext cx="3284" cy="405"/>
                <a:chOff x="5558" y="3082"/>
                <a:chExt cx="3284" cy="405"/>
              </a:xfrm>
            </p:grpSpPr>
            <p:grpSp>
              <p:nvGrpSpPr>
                <p:cNvPr id="373" name="Google Shape;373;p19"/>
                <p:cNvGrpSpPr/>
                <p:nvPr/>
              </p:nvGrpSpPr>
              <p:grpSpPr>
                <a:xfrm>
                  <a:off x="8223" y="3083"/>
                  <a:ext cx="619" cy="404"/>
                  <a:chOff x="7364" y="3360"/>
                  <a:chExt cx="619" cy="404"/>
                </a:xfrm>
              </p:grpSpPr>
              <p:sp>
                <p:nvSpPr>
                  <p:cNvPr id="374" name="Google Shape;374;p19"/>
                  <p:cNvSpPr/>
                  <p:nvPr/>
                </p:nvSpPr>
                <p:spPr>
                  <a:xfrm>
                    <a:off x="7377" y="3436"/>
                    <a:ext cx="316" cy="252"/>
                  </a:xfrm>
                  <a:prstGeom prst="rightBracket">
                    <a:avLst>
                      <a:gd fmla="val 8333" name="adj"/>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5" name="Google Shape;375;p19"/>
                  <p:cNvSpPr/>
                  <p:nvPr/>
                </p:nvSpPr>
                <p:spPr>
                  <a:xfrm>
                    <a:off x="7364" y="3360"/>
                    <a:ext cx="619" cy="404"/>
                  </a:xfrm>
                  <a:prstGeom prst="rightBracket">
                    <a:avLst>
                      <a:gd fmla="val 8333" name="adj"/>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376" name="Google Shape;376;p19"/>
                <p:cNvCxnSpPr/>
                <p:nvPr/>
              </p:nvCxnSpPr>
              <p:spPr>
                <a:xfrm>
                  <a:off x="5558" y="3082"/>
                  <a:ext cx="2678" cy="0"/>
                </a:xfrm>
                <a:prstGeom prst="straightConnector1">
                  <a:avLst/>
                </a:prstGeom>
                <a:noFill/>
                <a:ln cap="flat" cmpd="sng" w="9525">
                  <a:solidFill>
                    <a:srgbClr val="000000"/>
                  </a:solidFill>
                  <a:prstDash val="solid"/>
                  <a:round/>
                  <a:headEnd len="med" w="med" type="none"/>
                  <a:tailEnd len="med" w="med" type="none"/>
                </a:ln>
              </p:spPr>
            </p:cxnSp>
            <p:cxnSp>
              <p:nvCxnSpPr>
                <p:cNvPr id="377" name="Google Shape;377;p19"/>
                <p:cNvCxnSpPr/>
                <p:nvPr/>
              </p:nvCxnSpPr>
              <p:spPr>
                <a:xfrm>
                  <a:off x="5558" y="3158"/>
                  <a:ext cx="2678" cy="0"/>
                </a:xfrm>
                <a:prstGeom prst="straightConnector1">
                  <a:avLst/>
                </a:prstGeom>
                <a:noFill/>
                <a:ln cap="flat" cmpd="sng" w="9525">
                  <a:solidFill>
                    <a:srgbClr val="000000"/>
                  </a:solidFill>
                  <a:prstDash val="solid"/>
                  <a:round/>
                  <a:headEnd len="med" w="med" type="none"/>
                  <a:tailEnd len="med" w="med" type="none"/>
                </a:ln>
              </p:spPr>
            </p:cxnSp>
          </p:grpSp>
          <p:grpSp>
            <p:nvGrpSpPr>
              <p:cNvPr id="378" name="Google Shape;378;p19"/>
              <p:cNvGrpSpPr/>
              <p:nvPr/>
            </p:nvGrpSpPr>
            <p:grpSpPr>
              <a:xfrm flipH="1">
                <a:off x="5128" y="4724"/>
                <a:ext cx="3284" cy="405"/>
                <a:chOff x="5558" y="3082"/>
                <a:chExt cx="3284" cy="405"/>
              </a:xfrm>
            </p:grpSpPr>
            <p:grpSp>
              <p:nvGrpSpPr>
                <p:cNvPr id="379" name="Google Shape;379;p19"/>
                <p:cNvGrpSpPr/>
                <p:nvPr/>
              </p:nvGrpSpPr>
              <p:grpSpPr>
                <a:xfrm>
                  <a:off x="8223" y="3083"/>
                  <a:ext cx="619" cy="404"/>
                  <a:chOff x="7364" y="3360"/>
                  <a:chExt cx="619" cy="404"/>
                </a:xfrm>
              </p:grpSpPr>
              <p:sp>
                <p:nvSpPr>
                  <p:cNvPr id="380" name="Google Shape;380;p19"/>
                  <p:cNvSpPr/>
                  <p:nvPr/>
                </p:nvSpPr>
                <p:spPr>
                  <a:xfrm>
                    <a:off x="7377" y="3436"/>
                    <a:ext cx="316" cy="252"/>
                  </a:xfrm>
                  <a:prstGeom prst="rightBracket">
                    <a:avLst>
                      <a:gd fmla="val 8333" name="adj"/>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1" name="Google Shape;381;p19"/>
                  <p:cNvSpPr/>
                  <p:nvPr/>
                </p:nvSpPr>
                <p:spPr>
                  <a:xfrm>
                    <a:off x="7364" y="3360"/>
                    <a:ext cx="619" cy="404"/>
                  </a:xfrm>
                  <a:prstGeom prst="rightBracket">
                    <a:avLst>
                      <a:gd fmla="val 8333" name="adj"/>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382" name="Google Shape;382;p19"/>
                <p:cNvCxnSpPr/>
                <p:nvPr/>
              </p:nvCxnSpPr>
              <p:spPr>
                <a:xfrm>
                  <a:off x="5558" y="3082"/>
                  <a:ext cx="2678" cy="0"/>
                </a:xfrm>
                <a:prstGeom prst="straightConnector1">
                  <a:avLst/>
                </a:prstGeom>
                <a:noFill/>
                <a:ln cap="flat" cmpd="sng" w="9525">
                  <a:solidFill>
                    <a:srgbClr val="000000"/>
                  </a:solidFill>
                  <a:prstDash val="solid"/>
                  <a:round/>
                  <a:headEnd len="med" w="med" type="none"/>
                  <a:tailEnd len="med" w="med" type="none"/>
                </a:ln>
              </p:spPr>
            </p:cxnSp>
            <p:cxnSp>
              <p:nvCxnSpPr>
                <p:cNvPr id="383" name="Google Shape;383;p19"/>
                <p:cNvCxnSpPr/>
                <p:nvPr/>
              </p:nvCxnSpPr>
              <p:spPr>
                <a:xfrm>
                  <a:off x="5558" y="3158"/>
                  <a:ext cx="2678" cy="0"/>
                </a:xfrm>
                <a:prstGeom prst="straightConnector1">
                  <a:avLst/>
                </a:prstGeom>
                <a:noFill/>
                <a:ln cap="flat" cmpd="sng" w="9525">
                  <a:solidFill>
                    <a:srgbClr val="000000"/>
                  </a:solidFill>
                  <a:prstDash val="solid"/>
                  <a:round/>
                  <a:headEnd len="med" w="med" type="none"/>
                  <a:tailEnd len="med" w="med" type="none"/>
                </a:ln>
              </p:spPr>
            </p:cxnSp>
          </p:grpSp>
          <p:grpSp>
            <p:nvGrpSpPr>
              <p:cNvPr id="384" name="Google Shape;384;p19"/>
              <p:cNvGrpSpPr/>
              <p:nvPr/>
            </p:nvGrpSpPr>
            <p:grpSpPr>
              <a:xfrm>
                <a:off x="5570" y="5052"/>
                <a:ext cx="3284" cy="405"/>
                <a:chOff x="5558" y="3082"/>
                <a:chExt cx="3284" cy="405"/>
              </a:xfrm>
            </p:grpSpPr>
            <p:grpSp>
              <p:nvGrpSpPr>
                <p:cNvPr id="385" name="Google Shape;385;p19"/>
                <p:cNvGrpSpPr/>
                <p:nvPr/>
              </p:nvGrpSpPr>
              <p:grpSpPr>
                <a:xfrm>
                  <a:off x="8223" y="3083"/>
                  <a:ext cx="619" cy="404"/>
                  <a:chOff x="7364" y="3360"/>
                  <a:chExt cx="619" cy="404"/>
                </a:xfrm>
              </p:grpSpPr>
              <p:sp>
                <p:nvSpPr>
                  <p:cNvPr id="386" name="Google Shape;386;p19"/>
                  <p:cNvSpPr/>
                  <p:nvPr/>
                </p:nvSpPr>
                <p:spPr>
                  <a:xfrm>
                    <a:off x="7377" y="3436"/>
                    <a:ext cx="316" cy="252"/>
                  </a:xfrm>
                  <a:prstGeom prst="rightBracket">
                    <a:avLst>
                      <a:gd fmla="val 8333" name="adj"/>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7" name="Google Shape;387;p19"/>
                  <p:cNvSpPr/>
                  <p:nvPr/>
                </p:nvSpPr>
                <p:spPr>
                  <a:xfrm>
                    <a:off x="7364" y="3360"/>
                    <a:ext cx="619" cy="404"/>
                  </a:xfrm>
                  <a:prstGeom prst="rightBracket">
                    <a:avLst>
                      <a:gd fmla="val 8333" name="adj"/>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388" name="Google Shape;388;p19"/>
                <p:cNvCxnSpPr/>
                <p:nvPr/>
              </p:nvCxnSpPr>
              <p:spPr>
                <a:xfrm>
                  <a:off x="5558" y="3082"/>
                  <a:ext cx="2678" cy="0"/>
                </a:xfrm>
                <a:prstGeom prst="straightConnector1">
                  <a:avLst/>
                </a:prstGeom>
                <a:noFill/>
                <a:ln cap="flat" cmpd="sng" w="9525">
                  <a:solidFill>
                    <a:srgbClr val="000000"/>
                  </a:solidFill>
                  <a:prstDash val="solid"/>
                  <a:round/>
                  <a:headEnd len="med" w="med" type="none"/>
                  <a:tailEnd len="med" w="med" type="none"/>
                </a:ln>
              </p:spPr>
            </p:cxnSp>
            <p:cxnSp>
              <p:nvCxnSpPr>
                <p:cNvPr id="389" name="Google Shape;389;p19"/>
                <p:cNvCxnSpPr/>
                <p:nvPr/>
              </p:nvCxnSpPr>
              <p:spPr>
                <a:xfrm>
                  <a:off x="5558" y="3158"/>
                  <a:ext cx="2678" cy="0"/>
                </a:xfrm>
                <a:prstGeom prst="straightConnector1">
                  <a:avLst/>
                </a:prstGeom>
                <a:noFill/>
                <a:ln cap="flat" cmpd="sng" w="9525">
                  <a:solidFill>
                    <a:srgbClr val="000000"/>
                  </a:solidFill>
                  <a:prstDash val="solid"/>
                  <a:round/>
                  <a:headEnd len="med" w="med" type="none"/>
                  <a:tailEnd len="med" w="med" type="none"/>
                </a:ln>
              </p:spPr>
            </p:cxnSp>
          </p:grpSp>
          <p:grpSp>
            <p:nvGrpSpPr>
              <p:cNvPr id="390" name="Google Shape;390;p19"/>
              <p:cNvGrpSpPr/>
              <p:nvPr/>
            </p:nvGrpSpPr>
            <p:grpSpPr>
              <a:xfrm flipH="1" rot="10800000">
                <a:off x="3132" y="4534"/>
                <a:ext cx="2425" cy="922"/>
                <a:chOff x="3196" y="4572"/>
                <a:chExt cx="2425" cy="922"/>
              </a:xfrm>
            </p:grpSpPr>
            <p:sp>
              <p:nvSpPr>
                <p:cNvPr id="391" name="Google Shape;391;p19"/>
                <p:cNvSpPr/>
                <p:nvPr/>
              </p:nvSpPr>
              <p:spPr>
                <a:xfrm>
                  <a:off x="3196" y="4572"/>
                  <a:ext cx="2425" cy="910"/>
                </a:xfrm>
                <a:custGeom>
                  <a:rect b="b" l="l" r="r" t="t"/>
                  <a:pathLst>
                    <a:path extrusionOk="0" h="910" w="2425">
                      <a:moveTo>
                        <a:pt x="0" y="910"/>
                      </a:moveTo>
                      <a:lnTo>
                        <a:pt x="0" y="0"/>
                      </a:lnTo>
                      <a:lnTo>
                        <a:pt x="2425" y="0"/>
                      </a:lnTo>
                    </a:path>
                  </a:pathLst>
                </a:custGeom>
                <a:noFill/>
                <a:ln cap="flat" cmpd="sng" w="952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2" name="Google Shape;392;p19"/>
                <p:cNvSpPr/>
                <p:nvPr/>
              </p:nvSpPr>
              <p:spPr>
                <a:xfrm>
                  <a:off x="3196" y="4648"/>
                  <a:ext cx="2425" cy="846"/>
                </a:xfrm>
                <a:custGeom>
                  <a:rect b="b" l="l" r="r" t="t"/>
                  <a:pathLst>
                    <a:path extrusionOk="0" h="846" w="2425">
                      <a:moveTo>
                        <a:pt x="0" y="846"/>
                      </a:moveTo>
                      <a:lnTo>
                        <a:pt x="1667" y="846"/>
                      </a:lnTo>
                      <a:lnTo>
                        <a:pt x="1667" y="0"/>
                      </a:lnTo>
                      <a:lnTo>
                        <a:pt x="2425" y="0"/>
                      </a:lnTo>
                    </a:path>
                  </a:pathLst>
                </a:custGeom>
                <a:noFill/>
                <a:ln cap="flat" cmpd="sng" w="952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393" name="Google Shape;393;p19"/>
              <p:cNvCxnSpPr/>
              <p:nvPr/>
            </p:nvCxnSpPr>
            <p:spPr>
              <a:xfrm rot="10800000">
                <a:off x="5179" y="5381"/>
                <a:ext cx="3158" cy="0"/>
              </a:xfrm>
              <a:prstGeom prst="straightConnector1">
                <a:avLst/>
              </a:prstGeom>
              <a:noFill/>
              <a:ln cap="flat" cmpd="sng" w="9525">
                <a:solidFill>
                  <a:srgbClr val="000000"/>
                </a:solidFill>
                <a:prstDash val="solid"/>
                <a:round/>
                <a:headEnd len="med" w="med" type="none"/>
                <a:tailEnd len="med" w="med" type="none"/>
              </a:ln>
            </p:spPr>
          </p:cxnSp>
          <p:cxnSp>
            <p:nvCxnSpPr>
              <p:cNvPr id="394" name="Google Shape;394;p19"/>
              <p:cNvCxnSpPr/>
              <p:nvPr/>
            </p:nvCxnSpPr>
            <p:spPr>
              <a:xfrm rot="10800000">
                <a:off x="5191" y="5457"/>
                <a:ext cx="3158" cy="0"/>
              </a:xfrm>
              <a:prstGeom prst="straightConnector1">
                <a:avLst/>
              </a:prstGeom>
              <a:noFill/>
              <a:ln cap="flat" cmpd="sng" w="9525">
                <a:solidFill>
                  <a:srgbClr val="000000"/>
                </a:solidFill>
                <a:prstDash val="solid"/>
                <a:round/>
                <a:headEnd len="med" w="med" type="none"/>
                <a:tailEnd len="med" w="med" type="none"/>
              </a:ln>
            </p:spPr>
          </p:cxnSp>
        </p:grpSp>
        <p:grpSp>
          <p:nvGrpSpPr>
            <p:cNvPr id="395" name="Google Shape;395;p19"/>
            <p:cNvGrpSpPr/>
            <p:nvPr/>
          </p:nvGrpSpPr>
          <p:grpSpPr>
            <a:xfrm>
              <a:off x="5356" y="14024"/>
              <a:ext cx="947" cy="1641"/>
              <a:chOff x="5356" y="13693"/>
              <a:chExt cx="947" cy="1641"/>
            </a:xfrm>
          </p:grpSpPr>
          <p:sp>
            <p:nvSpPr>
              <p:cNvPr id="396" name="Google Shape;396;p19"/>
              <p:cNvSpPr/>
              <p:nvPr/>
            </p:nvSpPr>
            <p:spPr>
              <a:xfrm>
                <a:off x="5356" y="14311"/>
                <a:ext cx="947" cy="1023"/>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397" name="Google Shape;397;p19"/>
              <p:cNvCxnSpPr/>
              <p:nvPr/>
            </p:nvCxnSpPr>
            <p:spPr>
              <a:xfrm>
                <a:off x="5546" y="13717"/>
                <a:ext cx="0" cy="594"/>
              </a:xfrm>
              <a:prstGeom prst="straightConnector1">
                <a:avLst/>
              </a:prstGeom>
              <a:noFill/>
              <a:ln cap="flat" cmpd="sng" w="9525">
                <a:solidFill>
                  <a:srgbClr val="000000"/>
                </a:solidFill>
                <a:prstDash val="solid"/>
                <a:round/>
                <a:headEnd len="med" w="med" type="none"/>
                <a:tailEnd len="med" w="med" type="none"/>
              </a:ln>
            </p:spPr>
          </p:cxnSp>
          <p:cxnSp>
            <p:nvCxnSpPr>
              <p:cNvPr id="398" name="Google Shape;398;p19"/>
              <p:cNvCxnSpPr/>
              <p:nvPr/>
            </p:nvCxnSpPr>
            <p:spPr>
              <a:xfrm>
                <a:off x="6139" y="13693"/>
                <a:ext cx="0" cy="618"/>
              </a:xfrm>
              <a:prstGeom prst="straightConnector1">
                <a:avLst/>
              </a:prstGeom>
              <a:noFill/>
              <a:ln cap="flat" cmpd="sng" w="9525">
                <a:solidFill>
                  <a:srgbClr val="000000"/>
                </a:solidFill>
                <a:prstDash val="solid"/>
                <a:round/>
                <a:headEnd len="med" w="med" type="none"/>
                <a:tailEnd len="med" w="med" type="none"/>
              </a:ln>
            </p:spPr>
          </p:cxnSp>
          <p:sp>
            <p:nvSpPr>
              <p:cNvPr id="399" name="Google Shape;399;p19"/>
              <p:cNvSpPr/>
              <p:nvPr/>
            </p:nvSpPr>
            <p:spPr>
              <a:xfrm>
                <a:off x="5470" y="14463"/>
                <a:ext cx="720" cy="202"/>
              </a:xfrm>
              <a:custGeom>
                <a:rect b="b" l="l" r="r" t="t"/>
                <a:pathLst>
                  <a:path extrusionOk="0" h="202" w="720">
                    <a:moveTo>
                      <a:pt x="0" y="202"/>
                    </a:moveTo>
                    <a:cubicBezTo>
                      <a:pt x="123" y="101"/>
                      <a:pt x="246" y="0"/>
                      <a:pt x="366" y="0"/>
                    </a:cubicBezTo>
                    <a:cubicBezTo>
                      <a:pt x="486" y="0"/>
                      <a:pt x="603" y="101"/>
                      <a:pt x="720" y="202"/>
                    </a:cubicBezTo>
                  </a:path>
                </a:pathLst>
              </a:cu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0" name="Google Shape;400;p19"/>
              <p:cNvSpPr txBox="1"/>
              <p:nvPr/>
            </p:nvSpPr>
            <p:spPr>
              <a:xfrm>
                <a:off x="5584" y="14829"/>
                <a:ext cx="657" cy="50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lang="en-US" sz="1200">
                    <a:solidFill>
                      <a:schemeClr val="dk1"/>
                    </a:solidFill>
                    <a:latin typeface="Calibri"/>
                    <a:ea typeface="Calibri"/>
                    <a:cs typeface="Calibri"/>
                    <a:sym typeface="Calibri"/>
                  </a:rPr>
                  <a:t>Ω</a:t>
                </a:r>
                <a:endParaRPr b="0" sz="1800">
                  <a:solidFill>
                    <a:schemeClr val="dk1"/>
                  </a:solidFill>
                  <a:latin typeface="Calibri"/>
                  <a:ea typeface="Calibri"/>
                  <a:cs typeface="Calibri"/>
                  <a:sym typeface="Calibri"/>
                </a:endParaRPr>
              </a:p>
            </p:txBody>
          </p:sp>
        </p:grpSp>
        <p:cxnSp>
          <p:nvCxnSpPr>
            <p:cNvPr id="401" name="Google Shape;401;p19"/>
            <p:cNvCxnSpPr/>
            <p:nvPr/>
          </p:nvCxnSpPr>
          <p:spPr>
            <a:xfrm flipH="1" rot="10800000">
              <a:off x="5836" y="14946"/>
              <a:ext cx="252" cy="265"/>
            </a:xfrm>
            <a:prstGeom prst="straightConnector1">
              <a:avLst/>
            </a:prstGeom>
            <a:noFill/>
            <a:ln cap="flat" cmpd="sng" w="9525">
              <a:solidFill>
                <a:srgbClr val="000000"/>
              </a:solidFill>
              <a:prstDash val="solid"/>
              <a:round/>
              <a:headEnd len="med" w="med" type="none"/>
              <a:tailEnd len="med" w="med" type="triangle"/>
            </a:ln>
          </p:spPr>
        </p:cxnSp>
        <p:sp>
          <p:nvSpPr>
            <p:cNvPr id="402" name="Google Shape;402;p19"/>
            <p:cNvSpPr txBox="1"/>
            <p:nvPr/>
          </p:nvSpPr>
          <p:spPr>
            <a:xfrm>
              <a:off x="5898" y="14997"/>
              <a:ext cx="556" cy="5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lang="en-US" sz="1200">
                  <a:solidFill>
                    <a:schemeClr val="dk1"/>
                  </a:solidFill>
                  <a:latin typeface="Calibri"/>
                  <a:ea typeface="Calibri"/>
                  <a:cs typeface="Calibri"/>
                  <a:sym typeface="Calibri"/>
                </a:rPr>
                <a:t>+</a:t>
              </a:r>
              <a:endParaRPr b="0" sz="1800">
                <a:solidFill>
                  <a:schemeClr val="dk1"/>
                </a:solidFill>
                <a:latin typeface="Calibri"/>
                <a:ea typeface="Calibri"/>
                <a:cs typeface="Calibri"/>
                <a:sym typeface="Calibri"/>
              </a:endParaRPr>
            </a:p>
          </p:txBody>
        </p:sp>
      </p:grpSp>
      <p:grpSp>
        <p:nvGrpSpPr>
          <p:cNvPr id="403" name="Google Shape;403;p19"/>
          <p:cNvGrpSpPr/>
          <p:nvPr/>
        </p:nvGrpSpPr>
        <p:grpSpPr>
          <a:xfrm>
            <a:off x="3524250" y="2847975"/>
            <a:ext cx="666750" cy="2181225"/>
            <a:chOff x="7691" y="11283"/>
            <a:chExt cx="1288" cy="4395"/>
          </a:xfrm>
        </p:grpSpPr>
        <p:grpSp>
          <p:nvGrpSpPr>
            <p:cNvPr id="404" name="Google Shape;404;p19"/>
            <p:cNvGrpSpPr/>
            <p:nvPr/>
          </p:nvGrpSpPr>
          <p:grpSpPr>
            <a:xfrm rot="-5400000">
              <a:off x="7312" y="11662"/>
              <a:ext cx="2046" cy="1288"/>
              <a:chOff x="3132" y="3082"/>
              <a:chExt cx="5735" cy="2375"/>
            </a:xfrm>
          </p:grpSpPr>
          <p:sp>
            <p:nvSpPr>
              <p:cNvPr id="405" name="Google Shape;405;p19"/>
              <p:cNvSpPr/>
              <p:nvPr/>
            </p:nvSpPr>
            <p:spPr>
              <a:xfrm>
                <a:off x="3133" y="3082"/>
                <a:ext cx="2425" cy="910"/>
              </a:xfrm>
              <a:custGeom>
                <a:rect b="b" l="l" r="r" t="t"/>
                <a:pathLst>
                  <a:path extrusionOk="0" h="910" w="2425">
                    <a:moveTo>
                      <a:pt x="0" y="910"/>
                    </a:moveTo>
                    <a:lnTo>
                      <a:pt x="0" y="0"/>
                    </a:lnTo>
                    <a:lnTo>
                      <a:pt x="2425" y="0"/>
                    </a:lnTo>
                  </a:path>
                </a:pathLst>
              </a:custGeom>
              <a:noFill/>
              <a:ln cap="flat" cmpd="sng" w="952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6" name="Google Shape;406;p19"/>
              <p:cNvSpPr/>
              <p:nvPr/>
            </p:nvSpPr>
            <p:spPr>
              <a:xfrm>
                <a:off x="3133" y="3158"/>
                <a:ext cx="2425" cy="846"/>
              </a:xfrm>
              <a:custGeom>
                <a:rect b="b" l="l" r="r" t="t"/>
                <a:pathLst>
                  <a:path extrusionOk="0" h="846" w="2425">
                    <a:moveTo>
                      <a:pt x="0" y="846"/>
                    </a:moveTo>
                    <a:lnTo>
                      <a:pt x="1667" y="846"/>
                    </a:lnTo>
                    <a:lnTo>
                      <a:pt x="1667" y="0"/>
                    </a:lnTo>
                    <a:lnTo>
                      <a:pt x="2425" y="0"/>
                    </a:lnTo>
                  </a:path>
                </a:pathLst>
              </a:custGeom>
              <a:noFill/>
              <a:ln cap="flat" cmpd="sng" w="952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407" name="Google Shape;407;p19"/>
              <p:cNvGrpSpPr/>
              <p:nvPr/>
            </p:nvGrpSpPr>
            <p:grpSpPr>
              <a:xfrm>
                <a:off x="5558" y="3082"/>
                <a:ext cx="3284" cy="405"/>
                <a:chOff x="5558" y="3082"/>
                <a:chExt cx="3284" cy="405"/>
              </a:xfrm>
            </p:grpSpPr>
            <p:grpSp>
              <p:nvGrpSpPr>
                <p:cNvPr id="408" name="Google Shape;408;p19"/>
                <p:cNvGrpSpPr/>
                <p:nvPr/>
              </p:nvGrpSpPr>
              <p:grpSpPr>
                <a:xfrm>
                  <a:off x="8223" y="3083"/>
                  <a:ext cx="619" cy="404"/>
                  <a:chOff x="7364" y="3360"/>
                  <a:chExt cx="619" cy="404"/>
                </a:xfrm>
              </p:grpSpPr>
              <p:sp>
                <p:nvSpPr>
                  <p:cNvPr id="409" name="Google Shape;409;p19"/>
                  <p:cNvSpPr/>
                  <p:nvPr/>
                </p:nvSpPr>
                <p:spPr>
                  <a:xfrm>
                    <a:off x="7377" y="3436"/>
                    <a:ext cx="316" cy="252"/>
                  </a:xfrm>
                  <a:prstGeom prst="rightBracket">
                    <a:avLst>
                      <a:gd fmla="val 8333" name="adj"/>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0" name="Google Shape;410;p19"/>
                  <p:cNvSpPr/>
                  <p:nvPr/>
                </p:nvSpPr>
                <p:spPr>
                  <a:xfrm>
                    <a:off x="7364" y="3360"/>
                    <a:ext cx="619" cy="404"/>
                  </a:xfrm>
                  <a:prstGeom prst="rightBracket">
                    <a:avLst>
                      <a:gd fmla="val 8333" name="adj"/>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411" name="Google Shape;411;p19"/>
                <p:cNvCxnSpPr/>
                <p:nvPr/>
              </p:nvCxnSpPr>
              <p:spPr>
                <a:xfrm>
                  <a:off x="5558" y="3082"/>
                  <a:ext cx="2678" cy="0"/>
                </a:xfrm>
                <a:prstGeom prst="straightConnector1">
                  <a:avLst/>
                </a:prstGeom>
                <a:noFill/>
                <a:ln cap="flat" cmpd="sng" w="9525">
                  <a:solidFill>
                    <a:srgbClr val="000000"/>
                  </a:solidFill>
                  <a:prstDash val="solid"/>
                  <a:round/>
                  <a:headEnd len="med" w="med" type="none"/>
                  <a:tailEnd len="med" w="med" type="none"/>
                </a:ln>
              </p:spPr>
            </p:cxnSp>
            <p:cxnSp>
              <p:nvCxnSpPr>
                <p:cNvPr id="412" name="Google Shape;412;p19"/>
                <p:cNvCxnSpPr/>
                <p:nvPr/>
              </p:nvCxnSpPr>
              <p:spPr>
                <a:xfrm>
                  <a:off x="5558" y="3158"/>
                  <a:ext cx="2678" cy="0"/>
                </a:xfrm>
                <a:prstGeom prst="straightConnector1">
                  <a:avLst/>
                </a:prstGeom>
                <a:noFill/>
                <a:ln cap="flat" cmpd="sng" w="9525">
                  <a:solidFill>
                    <a:srgbClr val="000000"/>
                  </a:solidFill>
                  <a:prstDash val="solid"/>
                  <a:round/>
                  <a:headEnd len="med" w="med" type="none"/>
                  <a:tailEnd len="med" w="med" type="none"/>
                </a:ln>
              </p:spPr>
            </p:cxnSp>
          </p:grpSp>
          <p:grpSp>
            <p:nvGrpSpPr>
              <p:cNvPr id="413" name="Google Shape;413;p19"/>
              <p:cNvGrpSpPr/>
              <p:nvPr/>
            </p:nvGrpSpPr>
            <p:grpSpPr>
              <a:xfrm flipH="1">
                <a:off x="5129" y="3410"/>
                <a:ext cx="3284" cy="405"/>
                <a:chOff x="5558" y="3082"/>
                <a:chExt cx="3284" cy="405"/>
              </a:xfrm>
            </p:grpSpPr>
            <p:grpSp>
              <p:nvGrpSpPr>
                <p:cNvPr id="414" name="Google Shape;414;p19"/>
                <p:cNvGrpSpPr/>
                <p:nvPr/>
              </p:nvGrpSpPr>
              <p:grpSpPr>
                <a:xfrm>
                  <a:off x="8223" y="3083"/>
                  <a:ext cx="619" cy="404"/>
                  <a:chOff x="7364" y="3360"/>
                  <a:chExt cx="619" cy="404"/>
                </a:xfrm>
              </p:grpSpPr>
              <p:sp>
                <p:nvSpPr>
                  <p:cNvPr id="415" name="Google Shape;415;p19"/>
                  <p:cNvSpPr/>
                  <p:nvPr/>
                </p:nvSpPr>
                <p:spPr>
                  <a:xfrm>
                    <a:off x="7377" y="3436"/>
                    <a:ext cx="316" cy="252"/>
                  </a:xfrm>
                  <a:prstGeom prst="rightBracket">
                    <a:avLst>
                      <a:gd fmla="val 8333" name="adj"/>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6" name="Google Shape;416;p19"/>
                  <p:cNvSpPr/>
                  <p:nvPr/>
                </p:nvSpPr>
                <p:spPr>
                  <a:xfrm>
                    <a:off x="7364" y="3360"/>
                    <a:ext cx="619" cy="404"/>
                  </a:xfrm>
                  <a:prstGeom prst="rightBracket">
                    <a:avLst>
                      <a:gd fmla="val 8333" name="adj"/>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417" name="Google Shape;417;p19"/>
                <p:cNvCxnSpPr/>
                <p:nvPr/>
              </p:nvCxnSpPr>
              <p:spPr>
                <a:xfrm>
                  <a:off x="5558" y="3082"/>
                  <a:ext cx="2678" cy="0"/>
                </a:xfrm>
                <a:prstGeom prst="straightConnector1">
                  <a:avLst/>
                </a:prstGeom>
                <a:noFill/>
                <a:ln cap="flat" cmpd="sng" w="9525">
                  <a:solidFill>
                    <a:srgbClr val="000000"/>
                  </a:solidFill>
                  <a:prstDash val="solid"/>
                  <a:round/>
                  <a:headEnd len="med" w="med" type="none"/>
                  <a:tailEnd len="med" w="med" type="none"/>
                </a:ln>
              </p:spPr>
            </p:cxnSp>
            <p:cxnSp>
              <p:nvCxnSpPr>
                <p:cNvPr id="418" name="Google Shape;418;p19"/>
                <p:cNvCxnSpPr/>
                <p:nvPr/>
              </p:nvCxnSpPr>
              <p:spPr>
                <a:xfrm>
                  <a:off x="5558" y="3158"/>
                  <a:ext cx="2678" cy="0"/>
                </a:xfrm>
                <a:prstGeom prst="straightConnector1">
                  <a:avLst/>
                </a:prstGeom>
                <a:noFill/>
                <a:ln cap="flat" cmpd="sng" w="9525">
                  <a:solidFill>
                    <a:srgbClr val="000000"/>
                  </a:solidFill>
                  <a:prstDash val="solid"/>
                  <a:round/>
                  <a:headEnd len="med" w="med" type="none"/>
                  <a:tailEnd len="med" w="med" type="none"/>
                </a:ln>
              </p:spPr>
            </p:cxnSp>
          </p:grpSp>
          <p:grpSp>
            <p:nvGrpSpPr>
              <p:cNvPr id="419" name="Google Shape;419;p19"/>
              <p:cNvGrpSpPr/>
              <p:nvPr/>
            </p:nvGrpSpPr>
            <p:grpSpPr>
              <a:xfrm>
                <a:off x="5583" y="3739"/>
                <a:ext cx="3284" cy="405"/>
                <a:chOff x="5558" y="3082"/>
                <a:chExt cx="3284" cy="405"/>
              </a:xfrm>
            </p:grpSpPr>
            <p:grpSp>
              <p:nvGrpSpPr>
                <p:cNvPr id="420" name="Google Shape;420;p19"/>
                <p:cNvGrpSpPr/>
                <p:nvPr/>
              </p:nvGrpSpPr>
              <p:grpSpPr>
                <a:xfrm>
                  <a:off x="8223" y="3083"/>
                  <a:ext cx="619" cy="404"/>
                  <a:chOff x="7364" y="3360"/>
                  <a:chExt cx="619" cy="404"/>
                </a:xfrm>
              </p:grpSpPr>
              <p:sp>
                <p:nvSpPr>
                  <p:cNvPr id="421" name="Google Shape;421;p19"/>
                  <p:cNvSpPr/>
                  <p:nvPr/>
                </p:nvSpPr>
                <p:spPr>
                  <a:xfrm>
                    <a:off x="7377" y="3436"/>
                    <a:ext cx="316" cy="252"/>
                  </a:xfrm>
                  <a:prstGeom prst="rightBracket">
                    <a:avLst>
                      <a:gd fmla="val 8333" name="adj"/>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2" name="Google Shape;422;p19"/>
                  <p:cNvSpPr/>
                  <p:nvPr/>
                </p:nvSpPr>
                <p:spPr>
                  <a:xfrm>
                    <a:off x="7364" y="3360"/>
                    <a:ext cx="619" cy="404"/>
                  </a:xfrm>
                  <a:prstGeom prst="rightBracket">
                    <a:avLst>
                      <a:gd fmla="val 8333" name="adj"/>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423" name="Google Shape;423;p19"/>
                <p:cNvCxnSpPr/>
                <p:nvPr/>
              </p:nvCxnSpPr>
              <p:spPr>
                <a:xfrm>
                  <a:off x="5558" y="3082"/>
                  <a:ext cx="2678" cy="0"/>
                </a:xfrm>
                <a:prstGeom prst="straightConnector1">
                  <a:avLst/>
                </a:prstGeom>
                <a:noFill/>
                <a:ln cap="flat" cmpd="sng" w="9525">
                  <a:solidFill>
                    <a:srgbClr val="000000"/>
                  </a:solidFill>
                  <a:prstDash val="solid"/>
                  <a:round/>
                  <a:headEnd len="med" w="med" type="none"/>
                  <a:tailEnd len="med" w="med" type="none"/>
                </a:ln>
              </p:spPr>
            </p:cxnSp>
            <p:cxnSp>
              <p:nvCxnSpPr>
                <p:cNvPr id="424" name="Google Shape;424;p19"/>
                <p:cNvCxnSpPr/>
                <p:nvPr/>
              </p:nvCxnSpPr>
              <p:spPr>
                <a:xfrm>
                  <a:off x="5558" y="3158"/>
                  <a:ext cx="2678" cy="0"/>
                </a:xfrm>
                <a:prstGeom prst="straightConnector1">
                  <a:avLst/>
                </a:prstGeom>
                <a:noFill/>
                <a:ln cap="flat" cmpd="sng" w="9525">
                  <a:solidFill>
                    <a:srgbClr val="000000"/>
                  </a:solidFill>
                  <a:prstDash val="solid"/>
                  <a:round/>
                  <a:headEnd len="med" w="med" type="none"/>
                  <a:tailEnd len="med" w="med" type="none"/>
                </a:ln>
              </p:spPr>
            </p:cxnSp>
          </p:grpSp>
          <p:grpSp>
            <p:nvGrpSpPr>
              <p:cNvPr id="425" name="Google Shape;425;p19"/>
              <p:cNvGrpSpPr/>
              <p:nvPr/>
            </p:nvGrpSpPr>
            <p:grpSpPr>
              <a:xfrm flipH="1">
                <a:off x="5129" y="4067"/>
                <a:ext cx="3284" cy="405"/>
                <a:chOff x="5558" y="3082"/>
                <a:chExt cx="3284" cy="405"/>
              </a:xfrm>
            </p:grpSpPr>
            <p:grpSp>
              <p:nvGrpSpPr>
                <p:cNvPr id="426" name="Google Shape;426;p19"/>
                <p:cNvGrpSpPr/>
                <p:nvPr/>
              </p:nvGrpSpPr>
              <p:grpSpPr>
                <a:xfrm>
                  <a:off x="8223" y="3083"/>
                  <a:ext cx="619" cy="404"/>
                  <a:chOff x="7364" y="3360"/>
                  <a:chExt cx="619" cy="404"/>
                </a:xfrm>
              </p:grpSpPr>
              <p:sp>
                <p:nvSpPr>
                  <p:cNvPr id="427" name="Google Shape;427;p19"/>
                  <p:cNvSpPr/>
                  <p:nvPr/>
                </p:nvSpPr>
                <p:spPr>
                  <a:xfrm>
                    <a:off x="7377" y="3436"/>
                    <a:ext cx="316" cy="252"/>
                  </a:xfrm>
                  <a:prstGeom prst="rightBracket">
                    <a:avLst>
                      <a:gd fmla="val 8333" name="adj"/>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8" name="Google Shape;428;p19"/>
                  <p:cNvSpPr/>
                  <p:nvPr/>
                </p:nvSpPr>
                <p:spPr>
                  <a:xfrm>
                    <a:off x="7364" y="3360"/>
                    <a:ext cx="619" cy="404"/>
                  </a:xfrm>
                  <a:prstGeom prst="rightBracket">
                    <a:avLst>
                      <a:gd fmla="val 8333" name="adj"/>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429" name="Google Shape;429;p19"/>
                <p:cNvCxnSpPr/>
                <p:nvPr/>
              </p:nvCxnSpPr>
              <p:spPr>
                <a:xfrm>
                  <a:off x="5558" y="3082"/>
                  <a:ext cx="2678" cy="0"/>
                </a:xfrm>
                <a:prstGeom prst="straightConnector1">
                  <a:avLst/>
                </a:prstGeom>
                <a:noFill/>
                <a:ln cap="flat" cmpd="sng" w="9525">
                  <a:solidFill>
                    <a:srgbClr val="000000"/>
                  </a:solidFill>
                  <a:prstDash val="solid"/>
                  <a:round/>
                  <a:headEnd len="med" w="med" type="none"/>
                  <a:tailEnd len="med" w="med" type="none"/>
                </a:ln>
              </p:spPr>
            </p:cxnSp>
            <p:cxnSp>
              <p:nvCxnSpPr>
                <p:cNvPr id="430" name="Google Shape;430;p19"/>
                <p:cNvCxnSpPr/>
                <p:nvPr/>
              </p:nvCxnSpPr>
              <p:spPr>
                <a:xfrm>
                  <a:off x="5558" y="3158"/>
                  <a:ext cx="2678" cy="0"/>
                </a:xfrm>
                <a:prstGeom prst="straightConnector1">
                  <a:avLst/>
                </a:prstGeom>
                <a:noFill/>
                <a:ln cap="flat" cmpd="sng" w="9525">
                  <a:solidFill>
                    <a:srgbClr val="000000"/>
                  </a:solidFill>
                  <a:prstDash val="solid"/>
                  <a:round/>
                  <a:headEnd len="med" w="med" type="none"/>
                  <a:tailEnd len="med" w="med" type="none"/>
                </a:ln>
              </p:spPr>
            </p:cxnSp>
          </p:grpSp>
          <p:grpSp>
            <p:nvGrpSpPr>
              <p:cNvPr id="431" name="Google Shape;431;p19"/>
              <p:cNvGrpSpPr/>
              <p:nvPr/>
            </p:nvGrpSpPr>
            <p:grpSpPr>
              <a:xfrm>
                <a:off x="5570" y="4396"/>
                <a:ext cx="3284" cy="405"/>
                <a:chOff x="5558" y="3082"/>
                <a:chExt cx="3284" cy="405"/>
              </a:xfrm>
            </p:grpSpPr>
            <p:grpSp>
              <p:nvGrpSpPr>
                <p:cNvPr id="432" name="Google Shape;432;p19"/>
                <p:cNvGrpSpPr/>
                <p:nvPr/>
              </p:nvGrpSpPr>
              <p:grpSpPr>
                <a:xfrm>
                  <a:off x="8223" y="3083"/>
                  <a:ext cx="619" cy="404"/>
                  <a:chOff x="7364" y="3360"/>
                  <a:chExt cx="619" cy="404"/>
                </a:xfrm>
              </p:grpSpPr>
              <p:sp>
                <p:nvSpPr>
                  <p:cNvPr id="433" name="Google Shape;433;p19"/>
                  <p:cNvSpPr/>
                  <p:nvPr/>
                </p:nvSpPr>
                <p:spPr>
                  <a:xfrm>
                    <a:off x="7377" y="3436"/>
                    <a:ext cx="316" cy="252"/>
                  </a:xfrm>
                  <a:prstGeom prst="rightBracket">
                    <a:avLst>
                      <a:gd fmla="val 8333" name="adj"/>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4" name="Google Shape;434;p19"/>
                  <p:cNvSpPr/>
                  <p:nvPr/>
                </p:nvSpPr>
                <p:spPr>
                  <a:xfrm>
                    <a:off x="7364" y="3360"/>
                    <a:ext cx="619" cy="404"/>
                  </a:xfrm>
                  <a:prstGeom prst="rightBracket">
                    <a:avLst>
                      <a:gd fmla="val 8333" name="adj"/>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435" name="Google Shape;435;p19"/>
                <p:cNvCxnSpPr/>
                <p:nvPr/>
              </p:nvCxnSpPr>
              <p:spPr>
                <a:xfrm>
                  <a:off x="5558" y="3082"/>
                  <a:ext cx="2678" cy="0"/>
                </a:xfrm>
                <a:prstGeom prst="straightConnector1">
                  <a:avLst/>
                </a:prstGeom>
                <a:noFill/>
                <a:ln cap="flat" cmpd="sng" w="9525">
                  <a:solidFill>
                    <a:srgbClr val="000000"/>
                  </a:solidFill>
                  <a:prstDash val="solid"/>
                  <a:round/>
                  <a:headEnd len="med" w="med" type="none"/>
                  <a:tailEnd len="med" w="med" type="none"/>
                </a:ln>
              </p:spPr>
            </p:cxnSp>
            <p:cxnSp>
              <p:nvCxnSpPr>
                <p:cNvPr id="436" name="Google Shape;436;p19"/>
                <p:cNvCxnSpPr/>
                <p:nvPr/>
              </p:nvCxnSpPr>
              <p:spPr>
                <a:xfrm>
                  <a:off x="5558" y="3158"/>
                  <a:ext cx="2678" cy="0"/>
                </a:xfrm>
                <a:prstGeom prst="straightConnector1">
                  <a:avLst/>
                </a:prstGeom>
                <a:noFill/>
                <a:ln cap="flat" cmpd="sng" w="9525">
                  <a:solidFill>
                    <a:srgbClr val="000000"/>
                  </a:solidFill>
                  <a:prstDash val="solid"/>
                  <a:round/>
                  <a:headEnd len="med" w="med" type="none"/>
                  <a:tailEnd len="med" w="med" type="none"/>
                </a:ln>
              </p:spPr>
            </p:cxnSp>
          </p:grpSp>
          <p:grpSp>
            <p:nvGrpSpPr>
              <p:cNvPr id="437" name="Google Shape;437;p19"/>
              <p:cNvGrpSpPr/>
              <p:nvPr/>
            </p:nvGrpSpPr>
            <p:grpSpPr>
              <a:xfrm flipH="1">
                <a:off x="5128" y="4724"/>
                <a:ext cx="3284" cy="405"/>
                <a:chOff x="5558" y="3082"/>
                <a:chExt cx="3284" cy="405"/>
              </a:xfrm>
            </p:grpSpPr>
            <p:grpSp>
              <p:nvGrpSpPr>
                <p:cNvPr id="438" name="Google Shape;438;p19"/>
                <p:cNvGrpSpPr/>
                <p:nvPr/>
              </p:nvGrpSpPr>
              <p:grpSpPr>
                <a:xfrm>
                  <a:off x="8223" y="3083"/>
                  <a:ext cx="619" cy="404"/>
                  <a:chOff x="7364" y="3360"/>
                  <a:chExt cx="619" cy="404"/>
                </a:xfrm>
              </p:grpSpPr>
              <p:sp>
                <p:nvSpPr>
                  <p:cNvPr id="439" name="Google Shape;439;p19"/>
                  <p:cNvSpPr/>
                  <p:nvPr/>
                </p:nvSpPr>
                <p:spPr>
                  <a:xfrm>
                    <a:off x="7377" y="3436"/>
                    <a:ext cx="316" cy="252"/>
                  </a:xfrm>
                  <a:prstGeom prst="rightBracket">
                    <a:avLst>
                      <a:gd fmla="val 8333" name="adj"/>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0" name="Google Shape;440;p19"/>
                  <p:cNvSpPr/>
                  <p:nvPr/>
                </p:nvSpPr>
                <p:spPr>
                  <a:xfrm>
                    <a:off x="7364" y="3360"/>
                    <a:ext cx="619" cy="404"/>
                  </a:xfrm>
                  <a:prstGeom prst="rightBracket">
                    <a:avLst>
                      <a:gd fmla="val 8333" name="adj"/>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441" name="Google Shape;441;p19"/>
                <p:cNvCxnSpPr/>
                <p:nvPr/>
              </p:nvCxnSpPr>
              <p:spPr>
                <a:xfrm>
                  <a:off x="5558" y="3082"/>
                  <a:ext cx="2678" cy="0"/>
                </a:xfrm>
                <a:prstGeom prst="straightConnector1">
                  <a:avLst/>
                </a:prstGeom>
                <a:noFill/>
                <a:ln cap="flat" cmpd="sng" w="9525">
                  <a:solidFill>
                    <a:srgbClr val="000000"/>
                  </a:solidFill>
                  <a:prstDash val="solid"/>
                  <a:round/>
                  <a:headEnd len="med" w="med" type="none"/>
                  <a:tailEnd len="med" w="med" type="none"/>
                </a:ln>
              </p:spPr>
            </p:cxnSp>
            <p:cxnSp>
              <p:nvCxnSpPr>
                <p:cNvPr id="442" name="Google Shape;442;p19"/>
                <p:cNvCxnSpPr/>
                <p:nvPr/>
              </p:nvCxnSpPr>
              <p:spPr>
                <a:xfrm>
                  <a:off x="5558" y="3158"/>
                  <a:ext cx="2678" cy="0"/>
                </a:xfrm>
                <a:prstGeom prst="straightConnector1">
                  <a:avLst/>
                </a:prstGeom>
                <a:noFill/>
                <a:ln cap="flat" cmpd="sng" w="9525">
                  <a:solidFill>
                    <a:srgbClr val="000000"/>
                  </a:solidFill>
                  <a:prstDash val="solid"/>
                  <a:round/>
                  <a:headEnd len="med" w="med" type="none"/>
                  <a:tailEnd len="med" w="med" type="none"/>
                </a:ln>
              </p:spPr>
            </p:cxnSp>
          </p:grpSp>
          <p:grpSp>
            <p:nvGrpSpPr>
              <p:cNvPr id="443" name="Google Shape;443;p19"/>
              <p:cNvGrpSpPr/>
              <p:nvPr/>
            </p:nvGrpSpPr>
            <p:grpSpPr>
              <a:xfrm>
                <a:off x="5570" y="5052"/>
                <a:ext cx="3284" cy="405"/>
                <a:chOff x="5558" y="3082"/>
                <a:chExt cx="3284" cy="405"/>
              </a:xfrm>
            </p:grpSpPr>
            <p:grpSp>
              <p:nvGrpSpPr>
                <p:cNvPr id="444" name="Google Shape;444;p19"/>
                <p:cNvGrpSpPr/>
                <p:nvPr/>
              </p:nvGrpSpPr>
              <p:grpSpPr>
                <a:xfrm>
                  <a:off x="8223" y="3083"/>
                  <a:ext cx="619" cy="404"/>
                  <a:chOff x="7364" y="3360"/>
                  <a:chExt cx="619" cy="404"/>
                </a:xfrm>
              </p:grpSpPr>
              <p:sp>
                <p:nvSpPr>
                  <p:cNvPr id="445" name="Google Shape;445;p19"/>
                  <p:cNvSpPr/>
                  <p:nvPr/>
                </p:nvSpPr>
                <p:spPr>
                  <a:xfrm>
                    <a:off x="7377" y="3436"/>
                    <a:ext cx="316" cy="252"/>
                  </a:xfrm>
                  <a:prstGeom prst="rightBracket">
                    <a:avLst>
                      <a:gd fmla="val 8333" name="adj"/>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6" name="Google Shape;446;p19"/>
                  <p:cNvSpPr/>
                  <p:nvPr/>
                </p:nvSpPr>
                <p:spPr>
                  <a:xfrm>
                    <a:off x="7364" y="3360"/>
                    <a:ext cx="619" cy="404"/>
                  </a:xfrm>
                  <a:prstGeom prst="rightBracket">
                    <a:avLst>
                      <a:gd fmla="val 8333" name="adj"/>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447" name="Google Shape;447;p19"/>
                <p:cNvCxnSpPr/>
                <p:nvPr/>
              </p:nvCxnSpPr>
              <p:spPr>
                <a:xfrm>
                  <a:off x="5558" y="3082"/>
                  <a:ext cx="2678" cy="0"/>
                </a:xfrm>
                <a:prstGeom prst="straightConnector1">
                  <a:avLst/>
                </a:prstGeom>
                <a:noFill/>
                <a:ln cap="flat" cmpd="sng" w="9525">
                  <a:solidFill>
                    <a:srgbClr val="000000"/>
                  </a:solidFill>
                  <a:prstDash val="solid"/>
                  <a:round/>
                  <a:headEnd len="med" w="med" type="none"/>
                  <a:tailEnd len="med" w="med" type="none"/>
                </a:ln>
              </p:spPr>
            </p:cxnSp>
            <p:cxnSp>
              <p:nvCxnSpPr>
                <p:cNvPr id="448" name="Google Shape;448;p19"/>
                <p:cNvCxnSpPr/>
                <p:nvPr/>
              </p:nvCxnSpPr>
              <p:spPr>
                <a:xfrm>
                  <a:off x="5558" y="3158"/>
                  <a:ext cx="2678" cy="0"/>
                </a:xfrm>
                <a:prstGeom prst="straightConnector1">
                  <a:avLst/>
                </a:prstGeom>
                <a:noFill/>
                <a:ln cap="flat" cmpd="sng" w="9525">
                  <a:solidFill>
                    <a:srgbClr val="000000"/>
                  </a:solidFill>
                  <a:prstDash val="solid"/>
                  <a:round/>
                  <a:headEnd len="med" w="med" type="none"/>
                  <a:tailEnd len="med" w="med" type="none"/>
                </a:ln>
              </p:spPr>
            </p:cxnSp>
          </p:grpSp>
          <p:grpSp>
            <p:nvGrpSpPr>
              <p:cNvPr id="449" name="Google Shape;449;p19"/>
              <p:cNvGrpSpPr/>
              <p:nvPr/>
            </p:nvGrpSpPr>
            <p:grpSpPr>
              <a:xfrm flipH="1" rot="10800000">
                <a:off x="3132" y="4534"/>
                <a:ext cx="2425" cy="922"/>
                <a:chOff x="3196" y="4572"/>
                <a:chExt cx="2425" cy="922"/>
              </a:xfrm>
            </p:grpSpPr>
            <p:sp>
              <p:nvSpPr>
                <p:cNvPr id="450" name="Google Shape;450;p19"/>
                <p:cNvSpPr/>
                <p:nvPr/>
              </p:nvSpPr>
              <p:spPr>
                <a:xfrm>
                  <a:off x="3196" y="4572"/>
                  <a:ext cx="2425" cy="910"/>
                </a:xfrm>
                <a:custGeom>
                  <a:rect b="b" l="l" r="r" t="t"/>
                  <a:pathLst>
                    <a:path extrusionOk="0" h="910" w="2425">
                      <a:moveTo>
                        <a:pt x="0" y="910"/>
                      </a:moveTo>
                      <a:lnTo>
                        <a:pt x="0" y="0"/>
                      </a:lnTo>
                      <a:lnTo>
                        <a:pt x="2425" y="0"/>
                      </a:lnTo>
                    </a:path>
                  </a:pathLst>
                </a:custGeom>
                <a:noFill/>
                <a:ln cap="flat" cmpd="sng" w="952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1" name="Google Shape;451;p19"/>
                <p:cNvSpPr/>
                <p:nvPr/>
              </p:nvSpPr>
              <p:spPr>
                <a:xfrm>
                  <a:off x="3196" y="4648"/>
                  <a:ext cx="2425" cy="846"/>
                </a:xfrm>
                <a:custGeom>
                  <a:rect b="b" l="l" r="r" t="t"/>
                  <a:pathLst>
                    <a:path extrusionOk="0" h="846" w="2425">
                      <a:moveTo>
                        <a:pt x="0" y="846"/>
                      </a:moveTo>
                      <a:lnTo>
                        <a:pt x="1667" y="846"/>
                      </a:lnTo>
                      <a:lnTo>
                        <a:pt x="1667" y="0"/>
                      </a:lnTo>
                      <a:lnTo>
                        <a:pt x="2425" y="0"/>
                      </a:lnTo>
                    </a:path>
                  </a:pathLst>
                </a:custGeom>
                <a:noFill/>
                <a:ln cap="flat" cmpd="sng" w="952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452" name="Google Shape;452;p19"/>
              <p:cNvCxnSpPr/>
              <p:nvPr/>
            </p:nvCxnSpPr>
            <p:spPr>
              <a:xfrm rot="10800000">
                <a:off x="5179" y="5381"/>
                <a:ext cx="3158" cy="0"/>
              </a:xfrm>
              <a:prstGeom prst="straightConnector1">
                <a:avLst/>
              </a:prstGeom>
              <a:noFill/>
              <a:ln cap="flat" cmpd="sng" w="9525">
                <a:solidFill>
                  <a:srgbClr val="000000"/>
                </a:solidFill>
                <a:prstDash val="solid"/>
                <a:round/>
                <a:headEnd len="med" w="med" type="none"/>
                <a:tailEnd len="med" w="med" type="none"/>
              </a:ln>
            </p:spPr>
          </p:cxnSp>
          <p:cxnSp>
            <p:nvCxnSpPr>
              <p:cNvPr id="453" name="Google Shape;453;p19"/>
              <p:cNvCxnSpPr/>
              <p:nvPr/>
            </p:nvCxnSpPr>
            <p:spPr>
              <a:xfrm rot="10800000">
                <a:off x="5191" y="5457"/>
                <a:ext cx="3158" cy="0"/>
              </a:xfrm>
              <a:prstGeom prst="straightConnector1">
                <a:avLst/>
              </a:prstGeom>
              <a:noFill/>
              <a:ln cap="flat" cmpd="sng" w="9525">
                <a:solidFill>
                  <a:srgbClr val="000000"/>
                </a:solidFill>
                <a:prstDash val="solid"/>
                <a:round/>
                <a:headEnd len="med" w="med" type="none"/>
                <a:tailEnd len="med" w="med" type="none"/>
              </a:ln>
            </p:spPr>
          </p:cxnSp>
        </p:grpSp>
        <p:grpSp>
          <p:nvGrpSpPr>
            <p:cNvPr id="454" name="Google Shape;454;p19"/>
            <p:cNvGrpSpPr/>
            <p:nvPr/>
          </p:nvGrpSpPr>
          <p:grpSpPr>
            <a:xfrm>
              <a:off x="7832" y="13025"/>
              <a:ext cx="947" cy="2653"/>
              <a:chOff x="7832" y="12694"/>
              <a:chExt cx="947" cy="2653"/>
            </a:xfrm>
          </p:grpSpPr>
          <p:sp>
            <p:nvSpPr>
              <p:cNvPr id="455" name="Google Shape;455;p19"/>
              <p:cNvSpPr/>
              <p:nvPr/>
            </p:nvSpPr>
            <p:spPr>
              <a:xfrm>
                <a:off x="7832" y="14324"/>
                <a:ext cx="947" cy="1023"/>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456" name="Google Shape;456;p19"/>
              <p:cNvCxnSpPr/>
              <p:nvPr/>
            </p:nvCxnSpPr>
            <p:spPr>
              <a:xfrm>
                <a:off x="8022" y="12694"/>
                <a:ext cx="0" cy="1630"/>
              </a:xfrm>
              <a:prstGeom prst="straightConnector1">
                <a:avLst/>
              </a:prstGeom>
              <a:noFill/>
              <a:ln cap="flat" cmpd="sng" w="9525">
                <a:solidFill>
                  <a:srgbClr val="000000"/>
                </a:solidFill>
                <a:prstDash val="solid"/>
                <a:round/>
                <a:headEnd len="med" w="med" type="none"/>
                <a:tailEnd len="med" w="med" type="none"/>
              </a:ln>
            </p:spPr>
          </p:cxnSp>
          <p:cxnSp>
            <p:nvCxnSpPr>
              <p:cNvPr id="457" name="Google Shape;457;p19"/>
              <p:cNvCxnSpPr/>
              <p:nvPr/>
            </p:nvCxnSpPr>
            <p:spPr>
              <a:xfrm>
                <a:off x="8615" y="12694"/>
                <a:ext cx="0" cy="1630"/>
              </a:xfrm>
              <a:prstGeom prst="straightConnector1">
                <a:avLst/>
              </a:prstGeom>
              <a:noFill/>
              <a:ln cap="flat" cmpd="sng" w="9525">
                <a:solidFill>
                  <a:srgbClr val="000000"/>
                </a:solidFill>
                <a:prstDash val="solid"/>
                <a:round/>
                <a:headEnd len="med" w="med" type="none"/>
                <a:tailEnd len="med" w="med" type="none"/>
              </a:ln>
            </p:spPr>
          </p:cxnSp>
          <p:sp>
            <p:nvSpPr>
              <p:cNvPr id="458" name="Google Shape;458;p19"/>
              <p:cNvSpPr/>
              <p:nvPr/>
            </p:nvSpPr>
            <p:spPr>
              <a:xfrm>
                <a:off x="7946" y="14476"/>
                <a:ext cx="720" cy="202"/>
              </a:xfrm>
              <a:custGeom>
                <a:rect b="b" l="l" r="r" t="t"/>
                <a:pathLst>
                  <a:path extrusionOk="0" h="202" w="720">
                    <a:moveTo>
                      <a:pt x="0" y="202"/>
                    </a:moveTo>
                    <a:cubicBezTo>
                      <a:pt x="123" y="101"/>
                      <a:pt x="246" y="0"/>
                      <a:pt x="366" y="0"/>
                    </a:cubicBezTo>
                    <a:cubicBezTo>
                      <a:pt x="486" y="0"/>
                      <a:pt x="603" y="101"/>
                      <a:pt x="720" y="202"/>
                    </a:cubicBezTo>
                  </a:path>
                </a:pathLst>
              </a:cu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9" name="Google Shape;459;p19"/>
              <p:cNvSpPr txBox="1"/>
              <p:nvPr/>
            </p:nvSpPr>
            <p:spPr>
              <a:xfrm>
                <a:off x="8060" y="14842"/>
                <a:ext cx="657" cy="50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lang="en-US" sz="1200">
                    <a:solidFill>
                      <a:schemeClr val="dk1"/>
                    </a:solidFill>
                    <a:latin typeface="Calibri"/>
                    <a:ea typeface="Calibri"/>
                    <a:cs typeface="Calibri"/>
                    <a:sym typeface="Calibri"/>
                  </a:rPr>
                  <a:t>Ω</a:t>
                </a:r>
                <a:endParaRPr b="0" sz="1800">
                  <a:solidFill>
                    <a:schemeClr val="dk1"/>
                  </a:solidFill>
                  <a:latin typeface="Calibri"/>
                  <a:ea typeface="Calibri"/>
                  <a:cs typeface="Calibri"/>
                  <a:sym typeface="Calibri"/>
                </a:endParaRPr>
              </a:p>
            </p:txBody>
          </p:sp>
        </p:grpSp>
        <p:cxnSp>
          <p:nvCxnSpPr>
            <p:cNvPr id="460" name="Google Shape;460;p19"/>
            <p:cNvCxnSpPr/>
            <p:nvPr/>
          </p:nvCxnSpPr>
          <p:spPr>
            <a:xfrm rot="10800000">
              <a:off x="8008" y="14984"/>
              <a:ext cx="291" cy="265"/>
            </a:xfrm>
            <a:prstGeom prst="straightConnector1">
              <a:avLst/>
            </a:prstGeom>
            <a:noFill/>
            <a:ln cap="flat" cmpd="sng" w="9525">
              <a:solidFill>
                <a:srgbClr val="000000"/>
              </a:solidFill>
              <a:prstDash val="solid"/>
              <a:round/>
              <a:headEnd len="med" w="med" type="none"/>
              <a:tailEnd len="med" w="med" type="triangle"/>
            </a:ln>
          </p:spPr>
        </p:cxnSp>
        <p:sp>
          <p:nvSpPr>
            <p:cNvPr id="461" name="Google Shape;461;p19"/>
            <p:cNvSpPr txBox="1"/>
            <p:nvPr/>
          </p:nvSpPr>
          <p:spPr>
            <a:xfrm>
              <a:off x="7806" y="14997"/>
              <a:ext cx="556" cy="5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lang="en-US" sz="1200">
                  <a:solidFill>
                    <a:schemeClr val="dk1"/>
                  </a:solidFill>
                  <a:latin typeface="Calibri"/>
                  <a:ea typeface="Calibri"/>
                  <a:cs typeface="Calibri"/>
                  <a:sym typeface="Calibri"/>
                </a:rPr>
                <a:t>-</a:t>
              </a:r>
              <a:endParaRPr b="0" sz="1800">
                <a:solidFill>
                  <a:schemeClr val="dk1"/>
                </a:solidFill>
                <a:latin typeface="Calibri"/>
                <a:ea typeface="Calibri"/>
                <a:cs typeface="Calibri"/>
                <a:sym typeface="Calibri"/>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2"/>
          <p:cNvSpPr txBox="1"/>
          <p:nvPr>
            <p:ph type="title"/>
          </p:nvPr>
        </p:nvSpPr>
        <p:spPr>
          <a:xfrm>
            <a:off x="645668" y="1412189"/>
            <a:ext cx="6567805" cy="406400"/>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None/>
            </a:pPr>
            <a:r>
              <a:rPr lang="en-US" sz="1700">
                <a:solidFill>
                  <a:srgbClr val="2CA1BE"/>
                </a:solidFill>
                <a:latin typeface="Noto Sans Symbols"/>
                <a:ea typeface="Noto Sans Symbols"/>
                <a:cs typeface="Noto Sans Symbols"/>
                <a:sym typeface="Noto Sans Symbols"/>
              </a:rPr>
              <a:t>🞂</a:t>
            </a:r>
            <a:r>
              <a:rPr lang="en-US" sz="1700">
                <a:solidFill>
                  <a:srgbClr val="2CA1BE"/>
                </a:solidFill>
                <a:latin typeface="Times New Roman"/>
                <a:ea typeface="Times New Roman"/>
                <a:cs typeface="Times New Roman"/>
                <a:sym typeface="Times New Roman"/>
              </a:rPr>
              <a:t>	</a:t>
            </a:r>
            <a:r>
              <a:rPr lang="en-US" sz="2500"/>
              <a:t>Sensors can be classified, among others,</a:t>
            </a:r>
            <a:endParaRPr sz="2500">
              <a:latin typeface="Times New Roman"/>
              <a:ea typeface="Times New Roman"/>
              <a:cs typeface="Times New Roman"/>
              <a:sym typeface="Times New Roman"/>
            </a:endParaRPr>
          </a:p>
        </p:txBody>
      </p:sp>
      <p:sp>
        <p:nvSpPr>
          <p:cNvPr id="77" name="Google Shape;77;p2"/>
          <p:cNvSpPr txBox="1"/>
          <p:nvPr/>
        </p:nvSpPr>
        <p:spPr>
          <a:xfrm>
            <a:off x="901700" y="1717675"/>
            <a:ext cx="6334125" cy="3872229"/>
          </a:xfrm>
          <a:prstGeom prst="rect">
            <a:avLst/>
          </a:prstGeom>
          <a:noFill/>
          <a:ln>
            <a:noFill/>
          </a:ln>
        </p:spPr>
        <p:txBody>
          <a:bodyPr anchorCtr="0" anchor="t" bIns="0" lIns="0" spcFirstLastPara="1" rIns="0" wrap="square" tIns="12050">
            <a:spAutoFit/>
          </a:bodyPr>
          <a:lstStyle/>
          <a:p>
            <a:pPr indent="0" lvl="0" marL="12700" marR="0" rtl="0" algn="l">
              <a:lnSpc>
                <a:spcPct val="116400"/>
              </a:lnSpc>
              <a:spcBef>
                <a:spcPts val="0"/>
              </a:spcBef>
              <a:spcAft>
                <a:spcPts val="0"/>
              </a:spcAft>
              <a:buNone/>
            </a:pPr>
            <a:r>
              <a:rPr lang="en-US" sz="2500">
                <a:solidFill>
                  <a:schemeClr val="dk1"/>
                </a:solidFill>
                <a:latin typeface="Lucida Sans"/>
                <a:ea typeface="Lucida Sans"/>
                <a:cs typeface="Lucida Sans"/>
                <a:sym typeface="Lucida Sans"/>
              </a:rPr>
              <a:t>according to one of the following criteria</a:t>
            </a:r>
            <a:endParaRPr sz="2500">
              <a:solidFill>
                <a:schemeClr val="dk1"/>
              </a:solidFill>
              <a:latin typeface="Lucida Sans"/>
              <a:ea typeface="Lucida Sans"/>
              <a:cs typeface="Lucida Sans"/>
              <a:sym typeface="Lucida Sans"/>
            </a:endParaRPr>
          </a:p>
          <a:p>
            <a:pPr indent="-312420" lvl="0" marL="352425" marR="0" rtl="0" algn="l">
              <a:lnSpc>
                <a:spcPct val="114761"/>
              </a:lnSpc>
              <a:spcBef>
                <a:spcPts val="0"/>
              </a:spcBef>
              <a:spcAft>
                <a:spcPts val="0"/>
              </a:spcAft>
              <a:buClr>
                <a:srgbClr val="2CA1BE"/>
              </a:buClr>
              <a:buSzPts val="2100"/>
              <a:buFont typeface="Verdana"/>
              <a:buChar char="◦"/>
            </a:pPr>
            <a:r>
              <a:rPr lang="en-US" sz="2100">
                <a:solidFill>
                  <a:schemeClr val="dk1"/>
                </a:solidFill>
                <a:latin typeface="Lucida Sans"/>
                <a:ea typeface="Lucida Sans"/>
                <a:cs typeface="Lucida Sans"/>
                <a:sym typeface="Lucida Sans"/>
              </a:rPr>
              <a:t>Power supply requirements</a:t>
            </a:r>
            <a:endParaRPr sz="2100">
              <a:solidFill>
                <a:schemeClr val="dk1"/>
              </a:solidFill>
              <a:latin typeface="Lucida Sans"/>
              <a:ea typeface="Lucida Sans"/>
              <a:cs typeface="Lucida Sans"/>
              <a:sym typeface="Lucida Sans"/>
            </a:endParaRPr>
          </a:p>
          <a:p>
            <a:pPr indent="-228600" lvl="1" marL="506730" marR="0" rtl="0" algn="l">
              <a:lnSpc>
                <a:spcPct val="113421"/>
              </a:lnSpc>
              <a:spcBef>
                <a:spcPts val="0"/>
              </a:spcBef>
              <a:spcAft>
                <a:spcPts val="0"/>
              </a:spcAft>
              <a:buClr>
                <a:srgbClr val="DA1F28"/>
              </a:buClr>
              <a:buSzPts val="1900"/>
              <a:buFont typeface="Noto Sans Symbols"/>
              <a:buChar char="●"/>
            </a:pPr>
            <a:r>
              <a:rPr b="0" i="0" lang="en-US" sz="1900" u="none" cap="none" strike="noStrike">
                <a:solidFill>
                  <a:schemeClr val="dk1"/>
                </a:solidFill>
                <a:latin typeface="Lucida Sans"/>
                <a:ea typeface="Lucida Sans"/>
                <a:cs typeface="Lucida Sans"/>
                <a:sym typeface="Lucida Sans"/>
              </a:rPr>
              <a:t>Passive and active</a:t>
            </a:r>
            <a:endParaRPr b="0" i="0" sz="1900" u="none" cap="none" strike="noStrike">
              <a:solidFill>
                <a:schemeClr val="dk1"/>
              </a:solidFill>
              <a:latin typeface="Lucida Sans"/>
              <a:ea typeface="Lucida Sans"/>
              <a:cs typeface="Lucida Sans"/>
              <a:sym typeface="Lucida Sans"/>
            </a:endParaRPr>
          </a:p>
          <a:p>
            <a:pPr indent="-228600" lvl="0" marL="268605" marR="0" rtl="0" algn="l">
              <a:lnSpc>
                <a:spcPct val="114047"/>
              </a:lnSpc>
              <a:spcBef>
                <a:spcPts val="0"/>
              </a:spcBef>
              <a:spcAft>
                <a:spcPts val="0"/>
              </a:spcAft>
              <a:buClr>
                <a:srgbClr val="2CA1BE"/>
              </a:buClr>
              <a:buSzPts val="2100"/>
              <a:buFont typeface="Verdana"/>
              <a:buChar char="◦"/>
            </a:pPr>
            <a:r>
              <a:rPr lang="en-US" sz="2100">
                <a:solidFill>
                  <a:schemeClr val="dk1"/>
                </a:solidFill>
                <a:latin typeface="Lucida Sans"/>
                <a:ea typeface="Lucida Sans"/>
                <a:cs typeface="Lucida Sans"/>
                <a:sym typeface="Lucida Sans"/>
              </a:rPr>
              <a:t>Nature of the output signal</a:t>
            </a:r>
            <a:endParaRPr sz="2100">
              <a:solidFill>
                <a:schemeClr val="dk1"/>
              </a:solidFill>
              <a:latin typeface="Lucida Sans"/>
              <a:ea typeface="Lucida Sans"/>
              <a:cs typeface="Lucida Sans"/>
              <a:sym typeface="Lucida Sans"/>
            </a:endParaRPr>
          </a:p>
          <a:p>
            <a:pPr indent="-228600" lvl="1" marL="506730" marR="0" rtl="0" algn="l">
              <a:lnSpc>
                <a:spcPct val="113157"/>
              </a:lnSpc>
              <a:spcBef>
                <a:spcPts val="0"/>
              </a:spcBef>
              <a:spcAft>
                <a:spcPts val="0"/>
              </a:spcAft>
              <a:buClr>
                <a:srgbClr val="DA1F28"/>
              </a:buClr>
              <a:buSzPts val="1900"/>
              <a:buFont typeface="Noto Sans Symbols"/>
              <a:buChar char="●"/>
            </a:pPr>
            <a:r>
              <a:rPr b="0" i="0" lang="en-US" sz="1900" u="none" cap="none" strike="noStrike">
                <a:solidFill>
                  <a:schemeClr val="dk1"/>
                </a:solidFill>
                <a:latin typeface="Lucida Sans"/>
                <a:ea typeface="Lucida Sans"/>
                <a:cs typeface="Lucida Sans"/>
                <a:sym typeface="Lucida Sans"/>
              </a:rPr>
              <a:t>Digital and analog</a:t>
            </a:r>
            <a:endParaRPr b="0" i="0" sz="1900" u="none" cap="none" strike="noStrike">
              <a:solidFill>
                <a:schemeClr val="dk1"/>
              </a:solidFill>
              <a:latin typeface="Lucida Sans"/>
              <a:ea typeface="Lucida Sans"/>
              <a:cs typeface="Lucida Sans"/>
              <a:sym typeface="Lucida Sans"/>
            </a:endParaRPr>
          </a:p>
          <a:p>
            <a:pPr indent="-228600" lvl="0" marL="268605" marR="0" rtl="0" algn="l">
              <a:lnSpc>
                <a:spcPct val="113809"/>
              </a:lnSpc>
              <a:spcBef>
                <a:spcPts val="0"/>
              </a:spcBef>
              <a:spcAft>
                <a:spcPts val="0"/>
              </a:spcAft>
              <a:buClr>
                <a:srgbClr val="2CA1BE"/>
              </a:buClr>
              <a:buSzPts val="2100"/>
              <a:buFont typeface="Verdana"/>
              <a:buChar char="◦"/>
            </a:pPr>
            <a:r>
              <a:rPr lang="en-US" sz="2100">
                <a:solidFill>
                  <a:schemeClr val="dk1"/>
                </a:solidFill>
                <a:latin typeface="Lucida Sans"/>
                <a:ea typeface="Lucida Sans"/>
                <a:cs typeface="Lucida Sans"/>
                <a:sym typeface="Lucida Sans"/>
              </a:rPr>
              <a:t>Measurement operational mode</a:t>
            </a:r>
            <a:endParaRPr sz="2100">
              <a:solidFill>
                <a:schemeClr val="dk1"/>
              </a:solidFill>
              <a:latin typeface="Lucida Sans"/>
              <a:ea typeface="Lucida Sans"/>
              <a:cs typeface="Lucida Sans"/>
              <a:sym typeface="Lucida Sans"/>
            </a:endParaRPr>
          </a:p>
          <a:p>
            <a:pPr indent="-304800" lvl="1" marL="582930" marR="0" rtl="0" algn="l">
              <a:lnSpc>
                <a:spcPct val="113157"/>
              </a:lnSpc>
              <a:spcBef>
                <a:spcPts val="0"/>
              </a:spcBef>
              <a:spcAft>
                <a:spcPts val="0"/>
              </a:spcAft>
              <a:buClr>
                <a:srgbClr val="DA1F28"/>
              </a:buClr>
              <a:buSzPts val="1900"/>
              <a:buFont typeface="Noto Sans Symbols"/>
              <a:buChar char="●"/>
            </a:pPr>
            <a:r>
              <a:rPr b="0" i="0" lang="en-US" sz="1900" u="none" cap="none" strike="noStrike">
                <a:solidFill>
                  <a:schemeClr val="dk1"/>
                </a:solidFill>
                <a:latin typeface="Lucida Sans"/>
                <a:ea typeface="Lucida Sans"/>
                <a:cs typeface="Lucida Sans"/>
                <a:sym typeface="Lucida Sans"/>
              </a:rPr>
              <a:t>Deflection and null modes</a:t>
            </a:r>
            <a:endParaRPr b="0" i="0" sz="1900" u="none" cap="none" strike="noStrike">
              <a:solidFill>
                <a:schemeClr val="dk1"/>
              </a:solidFill>
              <a:latin typeface="Lucida Sans"/>
              <a:ea typeface="Lucida Sans"/>
              <a:cs typeface="Lucida Sans"/>
              <a:sym typeface="Lucida Sans"/>
            </a:endParaRPr>
          </a:p>
          <a:p>
            <a:pPr indent="-228600" lvl="0" marL="268605" marR="0" rtl="0" algn="l">
              <a:lnSpc>
                <a:spcPct val="113809"/>
              </a:lnSpc>
              <a:spcBef>
                <a:spcPts val="0"/>
              </a:spcBef>
              <a:spcAft>
                <a:spcPts val="0"/>
              </a:spcAft>
              <a:buClr>
                <a:srgbClr val="2CA1BE"/>
              </a:buClr>
              <a:buSzPts val="2100"/>
              <a:buFont typeface="Verdana"/>
              <a:buChar char="◦"/>
            </a:pPr>
            <a:r>
              <a:rPr lang="en-US" sz="2100">
                <a:solidFill>
                  <a:schemeClr val="dk1"/>
                </a:solidFill>
                <a:latin typeface="Lucida Sans"/>
                <a:ea typeface="Lucida Sans"/>
                <a:cs typeface="Lucida Sans"/>
                <a:sym typeface="Lucida Sans"/>
              </a:rPr>
              <a:t>Input/output dynamic relationships</a:t>
            </a:r>
            <a:endParaRPr sz="2100">
              <a:solidFill>
                <a:schemeClr val="dk1"/>
              </a:solidFill>
              <a:latin typeface="Lucida Sans"/>
              <a:ea typeface="Lucida Sans"/>
              <a:cs typeface="Lucida Sans"/>
              <a:sym typeface="Lucida Sans"/>
            </a:endParaRPr>
          </a:p>
          <a:p>
            <a:pPr indent="-304800" lvl="1" marL="582930" marR="0" rtl="0" algn="l">
              <a:lnSpc>
                <a:spcPct val="113421"/>
              </a:lnSpc>
              <a:spcBef>
                <a:spcPts val="0"/>
              </a:spcBef>
              <a:spcAft>
                <a:spcPts val="0"/>
              </a:spcAft>
              <a:buClr>
                <a:srgbClr val="DA1F28"/>
              </a:buClr>
              <a:buSzPts val="1900"/>
              <a:buFont typeface="Noto Sans Symbols"/>
              <a:buChar char="●"/>
            </a:pPr>
            <a:r>
              <a:rPr b="0" i="0" lang="en-US" sz="1900" u="none" cap="none" strike="noStrike">
                <a:solidFill>
                  <a:schemeClr val="dk1"/>
                </a:solidFill>
                <a:latin typeface="Lucida Sans"/>
                <a:ea typeface="Lucida Sans"/>
                <a:cs typeface="Lucida Sans"/>
                <a:sym typeface="Lucida Sans"/>
              </a:rPr>
              <a:t>Zero, first, second order, etc.</a:t>
            </a:r>
            <a:endParaRPr b="0" i="0" sz="1900" u="none" cap="none" strike="noStrike">
              <a:solidFill>
                <a:schemeClr val="dk1"/>
              </a:solidFill>
              <a:latin typeface="Lucida Sans"/>
              <a:ea typeface="Lucida Sans"/>
              <a:cs typeface="Lucida Sans"/>
              <a:sym typeface="Lucida Sans"/>
            </a:endParaRPr>
          </a:p>
          <a:p>
            <a:pPr indent="-228600" lvl="0" marL="268605" marR="0" rtl="0" algn="l">
              <a:lnSpc>
                <a:spcPct val="114047"/>
              </a:lnSpc>
              <a:spcBef>
                <a:spcPts val="0"/>
              </a:spcBef>
              <a:spcAft>
                <a:spcPts val="0"/>
              </a:spcAft>
              <a:buClr>
                <a:srgbClr val="2CA1BE"/>
              </a:buClr>
              <a:buSzPts val="2100"/>
              <a:buFont typeface="Verdana"/>
              <a:buChar char="◦"/>
            </a:pPr>
            <a:r>
              <a:rPr lang="en-US" sz="2100">
                <a:solidFill>
                  <a:schemeClr val="dk1"/>
                </a:solidFill>
                <a:latin typeface="Lucida Sans"/>
                <a:ea typeface="Lucida Sans"/>
                <a:cs typeface="Lucida Sans"/>
                <a:sym typeface="Lucida Sans"/>
              </a:rPr>
              <a:t>Measurand</a:t>
            </a:r>
            <a:endParaRPr sz="2100">
              <a:solidFill>
                <a:schemeClr val="dk1"/>
              </a:solidFill>
              <a:latin typeface="Lucida Sans"/>
              <a:ea typeface="Lucida Sans"/>
              <a:cs typeface="Lucida Sans"/>
              <a:sym typeface="Lucida Sans"/>
            </a:endParaRPr>
          </a:p>
          <a:p>
            <a:pPr indent="-304800" lvl="1" marL="582930" marR="0" rtl="0" algn="l">
              <a:lnSpc>
                <a:spcPct val="113157"/>
              </a:lnSpc>
              <a:spcBef>
                <a:spcPts val="0"/>
              </a:spcBef>
              <a:spcAft>
                <a:spcPts val="0"/>
              </a:spcAft>
              <a:buClr>
                <a:srgbClr val="DA1F28"/>
              </a:buClr>
              <a:buSzPts val="1900"/>
              <a:buFont typeface="Noto Sans Symbols"/>
              <a:buChar char="●"/>
            </a:pPr>
            <a:r>
              <a:rPr b="0" i="0" lang="en-US" sz="1900" u="none" cap="none" strike="noStrike">
                <a:solidFill>
                  <a:schemeClr val="dk1"/>
                </a:solidFill>
                <a:latin typeface="Lucida Sans"/>
                <a:ea typeface="Lucida Sans"/>
                <a:cs typeface="Lucida Sans"/>
                <a:sym typeface="Lucida Sans"/>
              </a:rPr>
              <a:t>Mechanical, thermal, magnetic, radiant, chemical</a:t>
            </a:r>
            <a:endParaRPr b="0" i="0" sz="1900" u="none" cap="none" strike="noStrike">
              <a:solidFill>
                <a:schemeClr val="dk1"/>
              </a:solidFill>
              <a:latin typeface="Lucida Sans"/>
              <a:ea typeface="Lucida Sans"/>
              <a:cs typeface="Lucida Sans"/>
              <a:sym typeface="Lucida Sans"/>
            </a:endParaRPr>
          </a:p>
          <a:p>
            <a:pPr indent="-228600" lvl="0" marL="268605" marR="0" rtl="0" algn="l">
              <a:lnSpc>
                <a:spcPct val="113809"/>
              </a:lnSpc>
              <a:spcBef>
                <a:spcPts val="0"/>
              </a:spcBef>
              <a:spcAft>
                <a:spcPts val="0"/>
              </a:spcAft>
              <a:buClr>
                <a:srgbClr val="2CA1BE"/>
              </a:buClr>
              <a:buSzPts val="2100"/>
              <a:buFont typeface="Verdana"/>
              <a:buChar char="◦"/>
            </a:pPr>
            <a:r>
              <a:rPr lang="en-US" sz="2100">
                <a:solidFill>
                  <a:schemeClr val="dk1"/>
                </a:solidFill>
                <a:latin typeface="Lucida Sans"/>
                <a:ea typeface="Lucida Sans"/>
                <a:cs typeface="Lucida Sans"/>
                <a:sym typeface="Lucida Sans"/>
              </a:rPr>
              <a:t>Physical measurement variable</a:t>
            </a:r>
            <a:endParaRPr sz="2100">
              <a:solidFill>
                <a:schemeClr val="dk1"/>
              </a:solidFill>
              <a:latin typeface="Lucida Sans"/>
              <a:ea typeface="Lucida Sans"/>
              <a:cs typeface="Lucida Sans"/>
              <a:sym typeface="Lucida Sans"/>
            </a:endParaRPr>
          </a:p>
          <a:p>
            <a:pPr indent="-228600" lvl="1" marL="506730" marR="0" rtl="0" algn="l">
              <a:lnSpc>
                <a:spcPct val="118947"/>
              </a:lnSpc>
              <a:spcBef>
                <a:spcPts val="0"/>
              </a:spcBef>
              <a:spcAft>
                <a:spcPts val="0"/>
              </a:spcAft>
              <a:buClr>
                <a:srgbClr val="DA1F28"/>
              </a:buClr>
              <a:buSzPts val="1900"/>
              <a:buFont typeface="Noto Sans Symbols"/>
              <a:buChar char="●"/>
            </a:pPr>
            <a:r>
              <a:rPr b="0" i="0" lang="en-US" sz="1900" u="none" cap="none" strike="noStrike">
                <a:solidFill>
                  <a:schemeClr val="dk1"/>
                </a:solidFill>
                <a:latin typeface="Lucida Sans"/>
                <a:ea typeface="Lucida Sans"/>
                <a:cs typeface="Lucida Sans"/>
                <a:sym typeface="Lucida Sans"/>
              </a:rPr>
              <a:t>Resistance, inductance, capacitance, etc</a:t>
            </a:r>
            <a:endParaRPr b="0" i="0" sz="1900" u="none" cap="none" strike="noStrike">
              <a:solidFill>
                <a:schemeClr val="dk1"/>
              </a:solidFill>
              <a:latin typeface="Lucida Sans"/>
              <a:ea typeface="Lucida Sans"/>
              <a:cs typeface="Lucida Sans"/>
              <a:sym typeface="Lucida Sans"/>
            </a:endParaRPr>
          </a:p>
        </p:txBody>
      </p:sp>
      <p:sp>
        <p:nvSpPr>
          <p:cNvPr id="78" name="Google Shape;78;p2"/>
          <p:cNvSpPr/>
          <p:nvPr/>
        </p:nvSpPr>
        <p:spPr>
          <a:xfrm>
            <a:off x="550163" y="562355"/>
            <a:ext cx="7475982" cy="464058"/>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20"/>
          <p:cNvSpPr txBox="1"/>
          <p:nvPr>
            <p:ph type="title"/>
          </p:nvPr>
        </p:nvSpPr>
        <p:spPr>
          <a:xfrm>
            <a:off x="457200" y="277813"/>
            <a:ext cx="8229600" cy="738664"/>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US" sz="2400"/>
              <a:t>Grid Pattern </a:t>
            </a:r>
            <a:br>
              <a:rPr b="1" lang="en-US" sz="2400"/>
            </a:br>
            <a:endParaRPr b="1" sz="2400"/>
          </a:p>
        </p:txBody>
      </p:sp>
      <p:sp>
        <p:nvSpPr>
          <p:cNvPr id="468" name="Google Shape;468;p20"/>
          <p:cNvSpPr txBox="1"/>
          <p:nvPr>
            <p:ph idx="1" type="body"/>
          </p:nvPr>
        </p:nvSpPr>
        <p:spPr>
          <a:xfrm>
            <a:off x="228600" y="1489075"/>
            <a:ext cx="8458200" cy="5216525"/>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2000"/>
              <a:buFont typeface="Noto Sans Symbols"/>
              <a:buNone/>
            </a:pPr>
            <a:r>
              <a:rPr lang="en-US" sz="2000">
                <a:solidFill>
                  <a:schemeClr val="dk2"/>
                </a:solidFill>
              </a:rPr>
              <a:t>          </a:t>
            </a:r>
            <a:endParaRPr/>
          </a:p>
          <a:p>
            <a:pPr indent="0" lvl="0" marL="0" rtl="0" algn="l">
              <a:lnSpc>
                <a:spcPct val="90000"/>
              </a:lnSpc>
              <a:spcBef>
                <a:spcPts val="0"/>
              </a:spcBef>
              <a:spcAft>
                <a:spcPts val="0"/>
              </a:spcAft>
              <a:buClr>
                <a:schemeClr val="dk2"/>
              </a:buClr>
              <a:buSzPts val="2000"/>
              <a:buFont typeface="Noto Sans Symbols"/>
              <a:buNone/>
            </a:pPr>
            <a:r>
              <a:rPr lang="en-US" sz="2000">
                <a:solidFill>
                  <a:schemeClr val="dk2"/>
                </a:solidFill>
              </a:rPr>
              <a:t>            </a:t>
            </a:r>
            <a:endParaRPr/>
          </a:p>
          <a:p>
            <a:pPr indent="0" lvl="0" marL="0" rtl="0" algn="l">
              <a:lnSpc>
                <a:spcPct val="90000"/>
              </a:lnSpc>
              <a:spcBef>
                <a:spcPts val="0"/>
              </a:spcBef>
              <a:spcAft>
                <a:spcPts val="0"/>
              </a:spcAft>
              <a:buNone/>
            </a:pPr>
            <a:r>
              <a:t/>
            </a:r>
            <a:endParaRPr sz="2000">
              <a:solidFill>
                <a:schemeClr val="dk2"/>
              </a:solidFill>
            </a:endParaRPr>
          </a:p>
          <a:p>
            <a:pPr indent="0" lvl="0" marL="0" rtl="0" algn="l">
              <a:lnSpc>
                <a:spcPct val="90000"/>
              </a:lnSpc>
              <a:spcBef>
                <a:spcPts val="0"/>
              </a:spcBef>
              <a:spcAft>
                <a:spcPts val="0"/>
              </a:spcAft>
              <a:buNone/>
            </a:pPr>
            <a:r>
              <a:t/>
            </a:r>
            <a:endParaRPr sz="2000">
              <a:solidFill>
                <a:schemeClr val="dk2"/>
              </a:solidFill>
            </a:endParaRPr>
          </a:p>
          <a:p>
            <a:pPr indent="0" lvl="0" marL="0" rtl="0" algn="l">
              <a:lnSpc>
                <a:spcPct val="90000"/>
              </a:lnSpc>
              <a:spcBef>
                <a:spcPts val="0"/>
              </a:spcBef>
              <a:spcAft>
                <a:spcPts val="0"/>
              </a:spcAft>
              <a:buClr>
                <a:schemeClr val="dk2"/>
              </a:buClr>
              <a:buSzPts val="2000"/>
              <a:buFont typeface="Noto Sans Symbols"/>
              <a:buNone/>
            </a:pPr>
            <a:r>
              <a:rPr lang="en-US" sz="2000">
                <a:solidFill>
                  <a:schemeClr val="dk2"/>
                </a:solidFill>
              </a:rPr>
              <a:t>      (a)                    (b)                         (c)                          (d)</a:t>
            </a:r>
            <a:endParaRPr/>
          </a:p>
          <a:p>
            <a:pPr indent="0" lvl="0" marL="0" rtl="0" algn="l">
              <a:lnSpc>
                <a:spcPct val="90000"/>
              </a:lnSpc>
              <a:spcBef>
                <a:spcPts val="0"/>
              </a:spcBef>
              <a:spcAft>
                <a:spcPts val="0"/>
              </a:spcAft>
              <a:buNone/>
            </a:pPr>
            <a:r>
              <a:t/>
            </a:r>
            <a:endParaRPr b="1" sz="2000"/>
          </a:p>
          <a:p>
            <a:pPr indent="0" lvl="0" marL="0" rtl="0" algn="l">
              <a:lnSpc>
                <a:spcPct val="90000"/>
              </a:lnSpc>
              <a:spcBef>
                <a:spcPts val="0"/>
              </a:spcBef>
              <a:spcAft>
                <a:spcPts val="0"/>
              </a:spcAft>
              <a:buNone/>
            </a:pPr>
            <a:r>
              <a:rPr b="1" lang="en-US" sz="2000"/>
              <a:t>Uniaxial</a:t>
            </a:r>
            <a:r>
              <a:rPr lang="en-US" sz="2000"/>
              <a:t>   Gage with a </a:t>
            </a:r>
            <a:r>
              <a:rPr lang="en-US" sz="2000">
                <a:solidFill>
                  <a:schemeClr val="accent1"/>
                </a:solidFill>
              </a:rPr>
              <a:t>single grid</a:t>
            </a:r>
            <a:r>
              <a:rPr lang="en-US" sz="2000"/>
              <a:t> for measuring strain in the grid direction</a:t>
            </a:r>
            <a:r>
              <a:rPr lang="en-US" sz="2600"/>
              <a:t> </a:t>
            </a:r>
            <a:r>
              <a:rPr lang="en-US" sz="2000"/>
              <a:t>.</a:t>
            </a:r>
            <a:endParaRPr/>
          </a:p>
          <a:p>
            <a:pPr indent="0" lvl="0" marL="0" rtl="0" algn="l">
              <a:lnSpc>
                <a:spcPct val="90000"/>
              </a:lnSpc>
              <a:spcBef>
                <a:spcPts val="0"/>
              </a:spcBef>
              <a:spcAft>
                <a:spcPts val="0"/>
              </a:spcAft>
              <a:buNone/>
            </a:pPr>
            <a:r>
              <a:rPr b="1" lang="en-US" sz="2000"/>
              <a:t>Biaxial Rosettes</a:t>
            </a:r>
            <a:r>
              <a:rPr lang="en-US" sz="2000"/>
              <a:t>   Gage with </a:t>
            </a:r>
            <a:r>
              <a:rPr lang="en-US" sz="2000">
                <a:solidFill>
                  <a:schemeClr val="accent1"/>
                </a:solidFill>
              </a:rPr>
              <a:t>two perpendicular grids</a:t>
            </a:r>
            <a:r>
              <a:rPr lang="en-US" sz="2000"/>
              <a:t> used to                          determine principal strains when their directions are known</a:t>
            </a:r>
            <a:r>
              <a:rPr lang="en-US" sz="2600"/>
              <a:t>.</a:t>
            </a:r>
            <a:endParaRPr/>
          </a:p>
          <a:p>
            <a:pPr indent="0" lvl="0" marL="0" rtl="0" algn="l">
              <a:lnSpc>
                <a:spcPct val="90000"/>
              </a:lnSpc>
              <a:spcBef>
                <a:spcPts val="0"/>
              </a:spcBef>
              <a:spcAft>
                <a:spcPts val="0"/>
              </a:spcAft>
              <a:buNone/>
            </a:pPr>
            <a:r>
              <a:rPr b="1" lang="en-US" sz="2000"/>
              <a:t>Three-Element Rosettes</a:t>
            </a:r>
            <a:r>
              <a:rPr lang="en-US" sz="2000"/>
              <a:t>   Gage with </a:t>
            </a:r>
            <a:r>
              <a:rPr lang="en-US" sz="2000">
                <a:solidFill>
                  <a:schemeClr val="accent1"/>
                </a:solidFill>
              </a:rPr>
              <a:t>three independent grids</a:t>
            </a:r>
            <a:r>
              <a:rPr lang="en-US" sz="2000"/>
              <a:t> in three directions for ascertaining the principal strains and their directions.</a:t>
            </a:r>
            <a:endParaRPr/>
          </a:p>
          <a:p>
            <a:pPr indent="0" lvl="0" marL="0" rtl="0" algn="l">
              <a:lnSpc>
                <a:spcPct val="90000"/>
              </a:lnSpc>
              <a:spcBef>
                <a:spcPts val="0"/>
              </a:spcBef>
              <a:spcAft>
                <a:spcPts val="0"/>
              </a:spcAft>
              <a:buNone/>
            </a:pPr>
            <a:r>
              <a:rPr b="1" lang="en-US" sz="2000"/>
              <a:t>Shear Patterns</a:t>
            </a:r>
            <a:r>
              <a:rPr lang="en-US" sz="2000"/>
              <a:t>   Gage having </a:t>
            </a:r>
            <a:r>
              <a:rPr lang="en-US" sz="2000">
                <a:solidFill>
                  <a:schemeClr val="accent1"/>
                </a:solidFill>
              </a:rPr>
              <a:t>two chevron grids</a:t>
            </a:r>
            <a:r>
              <a:rPr lang="en-US" sz="2000"/>
              <a:t> used in half-bridge circuits for direct indication of shear strains (difference in normal strains) .</a:t>
            </a:r>
            <a:endParaRPr/>
          </a:p>
          <a:p>
            <a:pPr indent="0" lvl="0" marL="0" rtl="0" algn="l">
              <a:lnSpc>
                <a:spcPct val="90000"/>
              </a:lnSpc>
              <a:spcBef>
                <a:spcPts val="0"/>
              </a:spcBef>
              <a:spcAft>
                <a:spcPts val="0"/>
              </a:spcAft>
              <a:buClr>
                <a:schemeClr val="dk1"/>
              </a:buClr>
              <a:buSzPts val="2000"/>
              <a:buFont typeface="Noto Sans Symbols"/>
              <a:buNone/>
            </a:pPr>
            <a:r>
              <a:t/>
            </a:r>
            <a:endParaRPr sz="2000"/>
          </a:p>
        </p:txBody>
      </p:sp>
      <p:pic>
        <p:nvPicPr>
          <p:cNvPr descr="ua" id="469" name="Google Shape;469;p20"/>
          <p:cNvPicPr preferRelativeResize="0"/>
          <p:nvPr/>
        </p:nvPicPr>
        <p:blipFill rotWithShape="1">
          <a:blip r:embed="rId3">
            <a:alphaModFix/>
          </a:blip>
          <a:srcRect b="0" l="0" r="0" t="0"/>
          <a:stretch/>
        </p:blipFill>
        <p:spPr>
          <a:xfrm>
            <a:off x="762000" y="1143000"/>
            <a:ext cx="703263" cy="1143000"/>
          </a:xfrm>
          <a:prstGeom prst="rect">
            <a:avLst/>
          </a:prstGeom>
          <a:noFill/>
          <a:ln>
            <a:noFill/>
          </a:ln>
        </p:spPr>
      </p:pic>
      <p:pic>
        <p:nvPicPr>
          <p:cNvPr descr="bar" id="470" name="Google Shape;470;p20"/>
          <p:cNvPicPr preferRelativeResize="0"/>
          <p:nvPr>
            <p:ph idx="2" type="body"/>
          </p:nvPr>
        </p:nvPicPr>
        <p:blipFill rotWithShape="1">
          <a:blip r:embed="rId4">
            <a:alphaModFix/>
          </a:blip>
          <a:srcRect b="0" l="0" r="0" t="0"/>
          <a:stretch/>
        </p:blipFill>
        <p:spPr>
          <a:xfrm>
            <a:off x="2286000" y="1143000"/>
            <a:ext cx="990600" cy="1143000"/>
          </a:xfrm>
          <a:prstGeom prst="rect">
            <a:avLst/>
          </a:prstGeom>
          <a:noFill/>
          <a:ln>
            <a:noFill/>
          </a:ln>
        </p:spPr>
      </p:pic>
      <p:pic>
        <p:nvPicPr>
          <p:cNvPr descr="rect" id="471" name="Google Shape;471;p20"/>
          <p:cNvPicPr preferRelativeResize="0"/>
          <p:nvPr/>
        </p:nvPicPr>
        <p:blipFill rotWithShape="1">
          <a:blip r:embed="rId5">
            <a:alphaModFix/>
          </a:blip>
          <a:srcRect b="0" l="0" r="0" t="0"/>
          <a:stretch/>
        </p:blipFill>
        <p:spPr>
          <a:xfrm>
            <a:off x="4191000" y="1131888"/>
            <a:ext cx="1295400" cy="1154112"/>
          </a:xfrm>
          <a:prstGeom prst="rect">
            <a:avLst/>
          </a:prstGeom>
          <a:noFill/>
          <a:ln>
            <a:noFill/>
          </a:ln>
        </p:spPr>
      </p:pic>
      <p:pic>
        <p:nvPicPr>
          <p:cNvPr descr="sp" id="472" name="Google Shape;472;p20"/>
          <p:cNvPicPr preferRelativeResize="0"/>
          <p:nvPr/>
        </p:nvPicPr>
        <p:blipFill rotWithShape="1">
          <a:blip r:embed="rId6">
            <a:alphaModFix/>
          </a:blip>
          <a:srcRect b="0" l="0" r="0" t="0"/>
          <a:stretch/>
        </p:blipFill>
        <p:spPr>
          <a:xfrm>
            <a:off x="6572250" y="1143000"/>
            <a:ext cx="895350" cy="1143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21"/>
          <p:cNvSpPr txBox="1"/>
          <p:nvPr>
            <p:ph type="title"/>
          </p:nvPr>
        </p:nvSpPr>
        <p:spPr>
          <a:xfrm>
            <a:off x="381000" y="426085"/>
            <a:ext cx="7600315" cy="369332"/>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US" sz="2400"/>
              <a:t>Strain Gauge Installation </a:t>
            </a:r>
            <a:endParaRPr/>
          </a:p>
        </p:txBody>
      </p:sp>
      <p:sp>
        <p:nvSpPr>
          <p:cNvPr id="479" name="Google Shape;479;p21"/>
          <p:cNvSpPr txBox="1"/>
          <p:nvPr>
            <p:ph idx="1" type="body"/>
          </p:nvPr>
        </p:nvSpPr>
        <p:spPr>
          <a:xfrm>
            <a:off x="645668" y="1740535"/>
            <a:ext cx="7696834" cy="439293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lang="en-US"/>
              <a:t>The Strain Gauge is bonded to the specimen under test, only after the following:</a:t>
            </a:r>
            <a:endParaRPr/>
          </a:p>
          <a:p>
            <a:pPr indent="0" lvl="1" marL="457200" rtl="0" algn="l">
              <a:lnSpc>
                <a:spcPct val="90000"/>
              </a:lnSpc>
              <a:spcBef>
                <a:spcPts val="0"/>
              </a:spcBef>
              <a:spcAft>
                <a:spcPts val="0"/>
              </a:spcAft>
              <a:buNone/>
            </a:pPr>
            <a:r>
              <a:rPr lang="en-US"/>
              <a:t>cleaning the surface using a degreaser</a:t>
            </a:r>
            <a:endParaRPr/>
          </a:p>
          <a:p>
            <a:pPr indent="0" lvl="1" marL="457200" rtl="0" algn="l">
              <a:lnSpc>
                <a:spcPct val="90000"/>
              </a:lnSpc>
              <a:spcBef>
                <a:spcPts val="0"/>
              </a:spcBef>
              <a:spcAft>
                <a:spcPts val="0"/>
              </a:spcAft>
              <a:buNone/>
            </a:pPr>
            <a:r>
              <a:rPr lang="en-US"/>
              <a:t>cleaning it again with a conditioner solution (mild acid that accelerates the cleaning process)</a:t>
            </a:r>
            <a:endParaRPr/>
          </a:p>
          <a:p>
            <a:pPr indent="0" lvl="1" marL="457200" rtl="0" algn="l">
              <a:lnSpc>
                <a:spcPct val="90000"/>
              </a:lnSpc>
              <a:spcBef>
                <a:spcPts val="0"/>
              </a:spcBef>
              <a:spcAft>
                <a:spcPts val="0"/>
              </a:spcAft>
              <a:buNone/>
            </a:pPr>
            <a:r>
              <a:rPr lang="en-US"/>
              <a:t>neutralizing by applying a base (neutralizes any chemical reaction introduced by the Conditioner)</a:t>
            </a:r>
            <a:endParaRPr/>
          </a:p>
          <a:p>
            <a:pPr indent="0" lvl="1" marL="457200" rtl="0" algn="l">
              <a:lnSpc>
                <a:spcPct val="90000"/>
              </a:lnSpc>
              <a:spcBef>
                <a:spcPts val="0"/>
              </a:spcBef>
              <a:spcAft>
                <a:spcPts val="0"/>
              </a:spcAft>
              <a:buNone/>
            </a:pPr>
            <a:r>
              <a:rPr lang="en-US"/>
              <a:t>finally bonding it with a super glue.</a:t>
            </a:r>
            <a:endParaRPr/>
          </a:p>
          <a:p>
            <a:pPr indent="0" lvl="0" marL="0" rtl="0" algn="l">
              <a:lnSpc>
                <a:spcPct val="90000"/>
              </a:lnSpc>
              <a:spcBef>
                <a:spcPts val="0"/>
              </a:spcBef>
              <a:spcAft>
                <a:spcPts val="0"/>
              </a:spcAft>
              <a:buNone/>
            </a:pPr>
            <a:r>
              <a:rPr lang="en-US"/>
              <a:t>The Strain Gauge has 2 leads which exhibit variation in resistance when strain is applied.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22"/>
          <p:cNvSpPr txBox="1"/>
          <p:nvPr>
            <p:ph type="title"/>
          </p:nvPr>
        </p:nvSpPr>
        <p:spPr>
          <a:xfrm>
            <a:off x="457200" y="277813"/>
            <a:ext cx="8229600" cy="738664"/>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US" sz="2400"/>
              <a:t>The bonded metallic strain gauge</a:t>
            </a:r>
            <a:br>
              <a:rPr b="1" lang="en-US" sz="2400"/>
            </a:br>
            <a:endParaRPr b="1" sz="2400"/>
          </a:p>
        </p:txBody>
      </p:sp>
      <p:sp>
        <p:nvSpPr>
          <p:cNvPr id="486" name="Google Shape;486;p22"/>
          <p:cNvSpPr txBox="1"/>
          <p:nvPr>
            <p:ph idx="1" type="body"/>
          </p:nvPr>
        </p:nvSpPr>
        <p:spPr>
          <a:xfrm>
            <a:off x="152400" y="1524000"/>
            <a:ext cx="5105400" cy="4530725"/>
          </a:xfrm>
          <a:prstGeom prst="rect">
            <a:avLst/>
          </a:prstGeom>
          <a:noFill/>
          <a:ln>
            <a:noFill/>
          </a:ln>
        </p:spPr>
        <p:txBody>
          <a:bodyPr anchorCtr="0" anchor="t" bIns="0" lIns="0" spcFirstLastPara="1" rIns="0" wrap="square" tIns="0">
            <a:spAutoFit/>
          </a:bodyPr>
          <a:lstStyle/>
          <a:p>
            <a:pPr indent="-400050" lvl="0" marL="400050" rtl="0" algn="l">
              <a:lnSpc>
                <a:spcPct val="90000"/>
              </a:lnSpc>
              <a:spcBef>
                <a:spcPts val="0"/>
              </a:spcBef>
              <a:spcAft>
                <a:spcPts val="0"/>
              </a:spcAft>
              <a:buNone/>
            </a:pPr>
            <a:r>
              <a:rPr lang="en-US" sz="2000"/>
              <a:t>The metallic strain gauge consists of a very fine wire or metallic foil arranged in a grid pattern. </a:t>
            </a:r>
            <a:endParaRPr/>
          </a:p>
          <a:p>
            <a:pPr indent="-400050" lvl="0" marL="400050" rtl="0" algn="l">
              <a:lnSpc>
                <a:spcPct val="90000"/>
              </a:lnSpc>
              <a:spcBef>
                <a:spcPts val="0"/>
              </a:spcBef>
              <a:spcAft>
                <a:spcPts val="0"/>
              </a:spcAft>
              <a:buNone/>
            </a:pPr>
            <a:r>
              <a:rPr lang="en-US" sz="2000"/>
              <a:t>The grid pattern maximizes the amount of metallic wire or foil subject to strain in the parallel direction.</a:t>
            </a:r>
            <a:endParaRPr/>
          </a:p>
          <a:p>
            <a:pPr indent="-400050" lvl="0" marL="400050" rtl="0" algn="l">
              <a:lnSpc>
                <a:spcPct val="90000"/>
              </a:lnSpc>
              <a:spcBef>
                <a:spcPts val="0"/>
              </a:spcBef>
              <a:spcAft>
                <a:spcPts val="0"/>
              </a:spcAft>
              <a:buNone/>
            </a:pPr>
            <a:r>
              <a:rPr lang="en-US" sz="2000"/>
              <a:t>The grid is bonded to a thin backing, called the carrier, which is attached directly to the test specimen. </a:t>
            </a:r>
            <a:endParaRPr/>
          </a:p>
          <a:p>
            <a:pPr indent="-400050" lvl="0" marL="400050" rtl="0" algn="l">
              <a:lnSpc>
                <a:spcPct val="90000"/>
              </a:lnSpc>
              <a:spcBef>
                <a:spcPts val="0"/>
              </a:spcBef>
              <a:spcAft>
                <a:spcPts val="0"/>
              </a:spcAft>
              <a:buNone/>
            </a:pPr>
            <a:r>
              <a:rPr lang="en-US" sz="2000"/>
              <a:t>The strain experienced by the test specimen is transferred directly to the strain gauge, which responds with a linear change in electrical resistance</a:t>
            </a:r>
            <a:r>
              <a:rPr lang="en-US" sz="1900"/>
              <a:t>. </a:t>
            </a:r>
            <a:endParaRPr/>
          </a:p>
          <a:p>
            <a:pPr indent="-400050" lvl="0" marL="400050" rtl="0" algn="l">
              <a:lnSpc>
                <a:spcPct val="90000"/>
              </a:lnSpc>
              <a:spcBef>
                <a:spcPts val="0"/>
              </a:spcBef>
              <a:spcAft>
                <a:spcPts val="0"/>
              </a:spcAft>
              <a:buNone/>
            </a:pPr>
            <a:r>
              <a:rPr lang="en-US" sz="2000"/>
              <a:t>Gauge factor is defined as:</a:t>
            </a:r>
            <a:endParaRPr/>
          </a:p>
        </p:txBody>
      </p:sp>
      <p:pic>
        <p:nvPicPr>
          <p:cNvPr descr="0" id="487" name="Google Shape;487;p22"/>
          <p:cNvPicPr preferRelativeResize="0"/>
          <p:nvPr/>
        </p:nvPicPr>
        <p:blipFill rotWithShape="1">
          <a:blip r:embed="rId3">
            <a:alphaModFix/>
          </a:blip>
          <a:srcRect b="0" l="0" r="0" t="0"/>
          <a:stretch/>
        </p:blipFill>
        <p:spPr>
          <a:xfrm>
            <a:off x="5486400" y="1447800"/>
            <a:ext cx="3162300" cy="3581400"/>
          </a:xfrm>
          <a:prstGeom prst="rect">
            <a:avLst/>
          </a:prstGeom>
          <a:noFill/>
          <a:ln>
            <a:noFill/>
          </a:ln>
        </p:spPr>
      </p:pic>
      <p:pic>
        <p:nvPicPr>
          <p:cNvPr descr="0" id="488" name="Google Shape;488;p22"/>
          <p:cNvPicPr preferRelativeResize="0"/>
          <p:nvPr>
            <p:ph idx="2" type="body"/>
          </p:nvPr>
        </p:nvPicPr>
        <p:blipFill rotWithShape="1">
          <a:blip r:embed="rId4">
            <a:alphaModFix/>
          </a:blip>
          <a:srcRect b="0" l="0" r="0" t="0"/>
          <a:stretch/>
        </p:blipFill>
        <p:spPr>
          <a:xfrm>
            <a:off x="4191000" y="5362575"/>
            <a:ext cx="2133600" cy="6572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23"/>
          <p:cNvSpPr txBox="1"/>
          <p:nvPr>
            <p:ph type="title"/>
          </p:nvPr>
        </p:nvSpPr>
        <p:spPr>
          <a:xfrm>
            <a:off x="381000" y="381000"/>
            <a:ext cx="7600315" cy="369332"/>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US" sz="2400"/>
              <a:t>Measuring Circuits </a:t>
            </a:r>
            <a:endParaRPr/>
          </a:p>
        </p:txBody>
      </p:sp>
      <p:sp>
        <p:nvSpPr>
          <p:cNvPr id="495" name="Google Shape;495;p23"/>
          <p:cNvSpPr txBox="1"/>
          <p:nvPr>
            <p:ph idx="1" type="body"/>
          </p:nvPr>
        </p:nvSpPr>
        <p:spPr>
          <a:xfrm>
            <a:off x="645668" y="1740535"/>
            <a:ext cx="7696834" cy="439293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sz="2600"/>
              <a:t>In order to measure strain with a bonded resistance strain gauge, it must be connected to an electric circuit that is capable of measuring the minute changes in resistance corresponding to strain</a:t>
            </a:r>
            <a:endParaRPr/>
          </a:p>
          <a:p>
            <a:pPr indent="0" lvl="0" marL="0" rtl="0" algn="l">
              <a:spcBef>
                <a:spcPts val="0"/>
              </a:spcBef>
              <a:spcAft>
                <a:spcPts val="0"/>
              </a:spcAft>
              <a:buNone/>
            </a:pPr>
            <a:r>
              <a:rPr lang="en-US" sz="2600"/>
              <a:t>Strain gauge is connected in a Wheatstone bridge circuit </a:t>
            </a:r>
            <a:endParaRPr/>
          </a:p>
          <a:p>
            <a:pPr indent="0" lvl="0" marL="0" rtl="0" algn="l">
              <a:spcBef>
                <a:spcPts val="0"/>
              </a:spcBef>
              <a:spcAft>
                <a:spcPts val="0"/>
              </a:spcAft>
              <a:buNone/>
            </a:pPr>
            <a:r>
              <a:rPr lang="en-US" sz="2600"/>
              <a:t>A strain gauge bridge circuit indicates measured strain by the degree of imbalance </a:t>
            </a:r>
            <a:endParaRPr/>
          </a:p>
          <a:p>
            <a:pPr indent="0" lvl="0" marL="0" rtl="0" algn="l">
              <a:spcBef>
                <a:spcPts val="0"/>
              </a:spcBef>
              <a:spcAft>
                <a:spcPts val="0"/>
              </a:spcAft>
              <a:buNone/>
            </a:pPr>
            <a:r>
              <a:rPr lang="en-US" sz="2600"/>
              <a:t>It provides an accurate measurement of that imbalance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24"/>
          <p:cNvSpPr txBox="1"/>
          <p:nvPr>
            <p:ph type="title"/>
          </p:nvPr>
        </p:nvSpPr>
        <p:spPr>
          <a:xfrm>
            <a:off x="457200" y="277813"/>
            <a:ext cx="8229600" cy="369332"/>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US" sz="2400"/>
              <a:t>Wheatstone</a:t>
            </a:r>
            <a:r>
              <a:rPr lang="en-US"/>
              <a:t> </a:t>
            </a:r>
            <a:r>
              <a:rPr b="1" lang="en-US" sz="2400"/>
              <a:t>Bridge</a:t>
            </a:r>
            <a:endParaRPr/>
          </a:p>
        </p:txBody>
      </p:sp>
      <p:sp>
        <p:nvSpPr>
          <p:cNvPr id="502" name="Google Shape;502;p24"/>
          <p:cNvSpPr txBox="1"/>
          <p:nvPr>
            <p:ph idx="1" type="body"/>
          </p:nvPr>
        </p:nvSpPr>
        <p:spPr>
          <a:xfrm>
            <a:off x="457200" y="1219200"/>
            <a:ext cx="4038600" cy="4911725"/>
          </a:xfrm>
          <a:prstGeom prst="rect">
            <a:avLst/>
          </a:prstGeom>
          <a:noFill/>
          <a:ln>
            <a:noFill/>
          </a:ln>
        </p:spPr>
        <p:txBody>
          <a:bodyPr anchorCtr="0" anchor="t" bIns="0" lIns="0" spcFirstLastPara="1" rIns="0" wrap="square" tIns="0">
            <a:spAutoFit/>
          </a:bodyPr>
          <a:lstStyle/>
          <a:p>
            <a:pPr indent="0" lvl="0" marL="0" rtl="0" algn="l">
              <a:lnSpc>
                <a:spcPct val="80000"/>
              </a:lnSpc>
              <a:spcBef>
                <a:spcPts val="0"/>
              </a:spcBef>
              <a:spcAft>
                <a:spcPts val="0"/>
              </a:spcAft>
              <a:buNone/>
            </a:pPr>
            <a:r>
              <a:rPr lang="en-US" sz="2000"/>
              <a:t>In Figure, if R1, R2, R3, and Strain gauge are equal, and a voltage, VIN, is applied between points A and C, then the output between points B and D will show no potential difference. </a:t>
            </a:r>
            <a:endParaRPr/>
          </a:p>
          <a:p>
            <a:pPr indent="0" lvl="0" marL="0" rtl="0" algn="l">
              <a:lnSpc>
                <a:spcPct val="80000"/>
              </a:lnSpc>
              <a:spcBef>
                <a:spcPts val="0"/>
              </a:spcBef>
              <a:spcAft>
                <a:spcPts val="0"/>
              </a:spcAft>
              <a:buNone/>
            </a:pPr>
            <a:r>
              <a:rPr lang="en-US" sz="2000"/>
              <a:t>However, if R4 is changed to some value which does not equal R1, R2, and R3, the bridge will become unbalanced and a voltage will exist at the output terminals. </a:t>
            </a:r>
            <a:endParaRPr/>
          </a:p>
          <a:p>
            <a:pPr indent="0" lvl="0" marL="0" rtl="0" algn="l">
              <a:lnSpc>
                <a:spcPct val="80000"/>
              </a:lnSpc>
              <a:spcBef>
                <a:spcPts val="0"/>
              </a:spcBef>
              <a:spcAft>
                <a:spcPts val="0"/>
              </a:spcAft>
              <a:buNone/>
            </a:pPr>
            <a:r>
              <a:rPr lang="en-US" sz="2000"/>
              <a:t>The variable strain sensor has resistance Rg, while the other arms are fixed value resistors. </a:t>
            </a:r>
            <a:endParaRPr/>
          </a:p>
        </p:txBody>
      </p:sp>
      <p:sp>
        <p:nvSpPr>
          <p:cNvPr id="503" name="Google Shape;503;p24"/>
          <p:cNvSpPr txBox="1"/>
          <p:nvPr>
            <p:ph idx="2" type="body"/>
          </p:nvPr>
        </p:nvSpPr>
        <p:spPr>
          <a:xfrm>
            <a:off x="4648200" y="1600200"/>
            <a:ext cx="4038600" cy="4343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t/>
            </a:r>
            <a:endParaRPr sz="2600"/>
          </a:p>
        </p:txBody>
      </p:sp>
      <p:pic>
        <p:nvPicPr>
          <p:cNvPr descr="strainfig06" id="504" name="Google Shape;504;p24"/>
          <p:cNvPicPr preferRelativeResize="0"/>
          <p:nvPr/>
        </p:nvPicPr>
        <p:blipFill rotWithShape="1">
          <a:blip r:embed="rId3">
            <a:alphaModFix/>
          </a:blip>
          <a:srcRect b="0" l="0" r="0" t="0"/>
          <a:stretch/>
        </p:blipFill>
        <p:spPr>
          <a:xfrm>
            <a:off x="4648200" y="1371600"/>
            <a:ext cx="4038600" cy="45720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25"/>
          <p:cNvSpPr txBox="1"/>
          <p:nvPr>
            <p:ph type="title"/>
          </p:nvPr>
        </p:nvSpPr>
        <p:spPr>
          <a:xfrm>
            <a:off x="533400" y="533400"/>
            <a:ext cx="7600315" cy="369332"/>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US" sz="2400"/>
              <a:t>Wheatstone Bridge</a:t>
            </a:r>
            <a:endParaRPr/>
          </a:p>
        </p:txBody>
      </p:sp>
      <p:sp>
        <p:nvSpPr>
          <p:cNvPr id="511" name="Google Shape;511;p25"/>
          <p:cNvSpPr txBox="1"/>
          <p:nvPr>
            <p:ph idx="1" type="body"/>
          </p:nvPr>
        </p:nvSpPr>
        <p:spPr>
          <a:xfrm>
            <a:off x="645668" y="1740535"/>
            <a:ext cx="7696834" cy="439293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a:t>The sensor, however, can occupy one, two, or four arms of the bridge, depending on the application. </a:t>
            </a:r>
            <a:endParaRPr/>
          </a:p>
          <a:p>
            <a:pPr indent="0" lvl="0" marL="0" rtl="0" algn="l">
              <a:spcBef>
                <a:spcPts val="0"/>
              </a:spcBef>
              <a:spcAft>
                <a:spcPts val="0"/>
              </a:spcAft>
              <a:buNone/>
            </a:pPr>
            <a:r>
              <a:rPr lang="en-US"/>
              <a:t>The total strain, or output voltage of the circuit (V</a:t>
            </a:r>
            <a:r>
              <a:rPr baseline="-25000" lang="en-US"/>
              <a:t>out</a:t>
            </a:r>
            <a:r>
              <a:rPr lang="en-US"/>
              <a:t>) is equivalent to the difference between the voltage drop across R1 and R4, or Rg. </a:t>
            </a:r>
            <a:endParaRPr/>
          </a:p>
          <a:p>
            <a:pPr indent="0" lvl="0" marL="0" rtl="0" algn="l">
              <a:spcBef>
                <a:spcPts val="0"/>
              </a:spcBef>
              <a:spcAft>
                <a:spcPts val="0"/>
              </a:spcAft>
              <a:buNone/>
            </a:pPr>
            <a:r>
              <a:rPr lang="en-US"/>
              <a:t>It is given by V</a:t>
            </a:r>
            <a:r>
              <a:rPr baseline="-25000" lang="en-US"/>
              <a:t>out</a:t>
            </a:r>
            <a:r>
              <a:rPr lang="en-US"/>
              <a:t> = V</a:t>
            </a:r>
            <a:r>
              <a:rPr baseline="-25000" lang="en-US"/>
              <a:t>cd</a:t>
            </a:r>
            <a:r>
              <a:rPr lang="en-US"/>
              <a:t> – V</a:t>
            </a:r>
            <a:r>
              <a:rPr baseline="-25000" lang="en-US"/>
              <a:t>cb</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sp>
        <p:nvSpPr>
          <p:cNvPr id="517" name="Google Shape;517;p26"/>
          <p:cNvSpPr txBox="1"/>
          <p:nvPr>
            <p:ph type="title"/>
          </p:nvPr>
        </p:nvSpPr>
        <p:spPr>
          <a:xfrm>
            <a:off x="304800" y="346075"/>
            <a:ext cx="7600315" cy="369332"/>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US" sz="2400"/>
              <a:t>Wheatstone Bridge Working</a:t>
            </a:r>
            <a:endParaRPr/>
          </a:p>
        </p:txBody>
      </p:sp>
      <p:sp>
        <p:nvSpPr>
          <p:cNvPr id="518" name="Google Shape;518;p26"/>
          <p:cNvSpPr txBox="1"/>
          <p:nvPr>
            <p:ph idx="1" type="body"/>
          </p:nvPr>
        </p:nvSpPr>
        <p:spPr>
          <a:xfrm>
            <a:off x="457200" y="1524000"/>
            <a:ext cx="8229600" cy="4987925"/>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sz="2600"/>
              <a:t>The bridge is considered balanced when R1/R2 = Rg/R3 and, therefore, V</a:t>
            </a:r>
            <a:r>
              <a:rPr baseline="-25000" lang="en-US" sz="2400"/>
              <a:t>OUT</a:t>
            </a:r>
            <a:r>
              <a:rPr lang="en-US" sz="2600"/>
              <a:t> equals zero. </a:t>
            </a:r>
            <a:endParaRPr/>
          </a:p>
          <a:p>
            <a:pPr indent="0" lvl="0" marL="0" rtl="0" algn="l">
              <a:spcBef>
                <a:spcPts val="0"/>
              </a:spcBef>
              <a:spcAft>
                <a:spcPts val="0"/>
              </a:spcAft>
              <a:buNone/>
            </a:pPr>
            <a:r>
              <a:rPr lang="en-US" sz="2600"/>
              <a:t>Any small change in the resistance of the sensing grid will throw the bridge out of balance, making it suitable for the detection of strain. </a:t>
            </a:r>
            <a:endParaRPr/>
          </a:p>
          <a:p>
            <a:pPr indent="0" lvl="0" marL="0" rtl="0" algn="l">
              <a:spcBef>
                <a:spcPts val="0"/>
              </a:spcBef>
              <a:spcAft>
                <a:spcPts val="0"/>
              </a:spcAft>
              <a:buNone/>
            </a:pPr>
            <a:r>
              <a:rPr lang="en-US" sz="2600"/>
              <a:t>A small change in Rg will result in an output voltage from the bridge. </a:t>
            </a:r>
            <a:endParaRPr/>
          </a:p>
          <a:p>
            <a:pPr indent="0" lvl="0" marL="0" rtl="0" algn="l">
              <a:spcBef>
                <a:spcPts val="0"/>
              </a:spcBef>
              <a:spcAft>
                <a:spcPts val="0"/>
              </a:spcAft>
              <a:buNone/>
            </a:pPr>
            <a:r>
              <a:rPr lang="en-US" sz="2600"/>
              <a:t>If the gage factor is GF, the strain measurement is related to the change in Rg as follows: </a:t>
            </a:r>
            <a:endParaRPr/>
          </a:p>
          <a:p>
            <a:pPr indent="0" lvl="0" marL="0" rtl="0" algn="l">
              <a:spcBef>
                <a:spcPts val="0"/>
              </a:spcBef>
              <a:spcAft>
                <a:spcPts val="0"/>
              </a:spcAft>
              <a:buNone/>
            </a:pPr>
            <a:r>
              <a:t/>
            </a:r>
            <a:endParaRPr sz="2600"/>
          </a:p>
        </p:txBody>
      </p:sp>
      <p:pic>
        <p:nvPicPr>
          <p:cNvPr descr="equatstrain6" id="519" name="Google Shape;519;p26"/>
          <p:cNvPicPr preferRelativeResize="0"/>
          <p:nvPr/>
        </p:nvPicPr>
        <p:blipFill rotWithShape="1">
          <a:blip r:embed="rId3">
            <a:alphaModFix/>
          </a:blip>
          <a:srcRect b="0" l="0" r="0" t="0"/>
          <a:stretch/>
        </p:blipFill>
        <p:spPr>
          <a:xfrm>
            <a:off x="914400" y="5105400"/>
            <a:ext cx="2743200" cy="9144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27"/>
          <p:cNvSpPr txBox="1"/>
          <p:nvPr>
            <p:ph type="title"/>
          </p:nvPr>
        </p:nvSpPr>
        <p:spPr>
          <a:xfrm>
            <a:off x="645668" y="1174750"/>
            <a:ext cx="7600315" cy="369332"/>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US" sz="2400"/>
              <a:t>Solution</a:t>
            </a:r>
            <a:endParaRPr/>
          </a:p>
        </p:txBody>
      </p:sp>
      <p:sp>
        <p:nvSpPr>
          <p:cNvPr id="526" name="Google Shape;526;p27"/>
          <p:cNvSpPr txBox="1"/>
          <p:nvPr>
            <p:ph idx="1" type="body"/>
          </p:nvPr>
        </p:nvSpPr>
        <p:spPr>
          <a:xfrm>
            <a:off x="645668" y="1740535"/>
            <a:ext cx="7696834" cy="439293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b="1" lang="en-US" sz="2100"/>
              <a:t>Shielding: </a:t>
            </a:r>
            <a:r>
              <a:rPr lang="en-US" sz="2100"/>
              <a:t>Most electric interference and noise problems can be solved by shielding.</a:t>
            </a:r>
            <a:endParaRPr/>
          </a:p>
          <a:p>
            <a:pPr indent="0" lvl="0" marL="0" rtl="0" algn="l">
              <a:lnSpc>
                <a:spcPct val="90000"/>
              </a:lnSpc>
              <a:spcBef>
                <a:spcPts val="0"/>
              </a:spcBef>
              <a:spcAft>
                <a:spcPts val="0"/>
              </a:spcAft>
              <a:buNone/>
            </a:pPr>
            <a:r>
              <a:rPr lang="en-US" sz="2100"/>
              <a:t>A shield around the measurement lead wires will intercept interferences and may also reduce any errors caused by insulation degradation. </a:t>
            </a:r>
            <a:endParaRPr/>
          </a:p>
          <a:p>
            <a:pPr indent="0" lvl="0" marL="0" rtl="0" algn="l">
              <a:lnSpc>
                <a:spcPct val="90000"/>
              </a:lnSpc>
              <a:spcBef>
                <a:spcPts val="0"/>
              </a:spcBef>
              <a:spcAft>
                <a:spcPts val="0"/>
              </a:spcAft>
              <a:buNone/>
            </a:pPr>
            <a:r>
              <a:rPr lang="en-US" sz="2100"/>
              <a:t>Shielding also will guard the measurement from capacitive coupling.</a:t>
            </a:r>
            <a:endParaRPr/>
          </a:p>
          <a:p>
            <a:pPr indent="0" lvl="0" marL="0" rtl="0" algn="l">
              <a:lnSpc>
                <a:spcPct val="90000"/>
              </a:lnSpc>
              <a:spcBef>
                <a:spcPts val="0"/>
              </a:spcBef>
              <a:spcAft>
                <a:spcPts val="0"/>
              </a:spcAft>
              <a:buNone/>
            </a:pPr>
            <a:r>
              <a:rPr lang="en-US" sz="2100"/>
              <a:t> If the measurement leads are routed near electromagnetic interference sources such as transformers, twisting the leads will minimize signal degradation due to magnetic induction. </a:t>
            </a:r>
            <a:endParaRPr/>
          </a:p>
          <a:p>
            <a:pPr indent="0" lvl="0" marL="0" rtl="0" algn="l">
              <a:lnSpc>
                <a:spcPct val="90000"/>
              </a:lnSpc>
              <a:spcBef>
                <a:spcPts val="0"/>
              </a:spcBef>
              <a:spcAft>
                <a:spcPts val="0"/>
              </a:spcAft>
              <a:buNone/>
            </a:pPr>
            <a:r>
              <a:rPr lang="en-US" sz="2100"/>
              <a:t>By twisting the wire, the flux-induced current is inverted and the areas that the flux crosses cancel out. </a:t>
            </a:r>
            <a:endParaRPr/>
          </a:p>
          <a:p>
            <a:pPr indent="0" lvl="0" marL="0" rtl="0" algn="l">
              <a:lnSpc>
                <a:spcPct val="90000"/>
              </a:lnSpc>
              <a:spcBef>
                <a:spcPts val="0"/>
              </a:spcBef>
              <a:spcAft>
                <a:spcPts val="0"/>
              </a:spcAft>
              <a:buNone/>
            </a:pPr>
            <a:r>
              <a:rPr lang="en-US" sz="2100"/>
              <a:t>For industrial process applications, twisted and shielded lead wires are used almost without exception.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pic>
        <p:nvPicPr>
          <p:cNvPr descr="Strain Gauge: Principle, Types, Features and Applications | by Encardio  rite | Medium" id="532" name="Google Shape;532;p28"/>
          <p:cNvPicPr preferRelativeResize="0"/>
          <p:nvPr/>
        </p:nvPicPr>
        <p:blipFill rotWithShape="1">
          <a:blip r:embed="rId3">
            <a:alphaModFix/>
          </a:blip>
          <a:srcRect b="0" l="0" r="0" t="0"/>
          <a:stretch/>
        </p:blipFill>
        <p:spPr>
          <a:xfrm>
            <a:off x="13063" y="26126"/>
            <a:ext cx="2895600" cy="2895600"/>
          </a:xfrm>
          <a:prstGeom prst="rect">
            <a:avLst/>
          </a:prstGeom>
          <a:noFill/>
          <a:ln>
            <a:noFill/>
          </a:ln>
        </p:spPr>
      </p:pic>
      <p:sp>
        <p:nvSpPr>
          <p:cNvPr id="533" name="Google Shape;533;p28"/>
          <p:cNvSpPr/>
          <p:nvPr/>
        </p:nvSpPr>
        <p:spPr>
          <a:xfrm>
            <a:off x="1066800" y="6248400"/>
            <a:ext cx="78486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u="sng">
                <a:solidFill>
                  <a:schemeClr val="dk1"/>
                </a:solidFill>
                <a:latin typeface="Calibri"/>
                <a:ea typeface="Calibri"/>
                <a:cs typeface="Calibri"/>
                <a:sym typeface="Calibri"/>
                <a:hlinkClick r:id="rId4">
                  <a:extLst>
                    <a:ext uri="{A12FA001-AC4F-418D-AE19-62706E023703}">
                      <ahyp:hlinkClr val="tx"/>
                    </a:ext>
                  </a:extLst>
                </a:hlinkClick>
              </a:rPr>
              <a:t>https://www.allaboutcircuits.com/textbook/direct-current/chpt-9/strain-gauges/</a:t>
            </a:r>
            <a:endParaRPr sz="1800">
              <a:solidFill>
                <a:schemeClr val="dk1"/>
              </a:solidFill>
              <a:latin typeface="Calibri"/>
              <a:ea typeface="Calibri"/>
              <a:cs typeface="Calibri"/>
              <a:sym typeface="Calibri"/>
            </a:endParaRPr>
          </a:p>
        </p:txBody>
      </p:sp>
      <p:pic>
        <p:nvPicPr>
          <p:cNvPr descr="bonded strain gauge" id="534" name="Google Shape;534;p28"/>
          <p:cNvPicPr preferRelativeResize="0"/>
          <p:nvPr/>
        </p:nvPicPr>
        <p:blipFill rotWithShape="1">
          <a:blip r:embed="rId5">
            <a:alphaModFix/>
          </a:blip>
          <a:srcRect b="0" l="0" r="0" t="0"/>
          <a:stretch/>
        </p:blipFill>
        <p:spPr>
          <a:xfrm>
            <a:off x="3124200" y="533400"/>
            <a:ext cx="5330825" cy="3063637"/>
          </a:xfrm>
          <a:prstGeom prst="rect">
            <a:avLst/>
          </a:prstGeom>
          <a:noFill/>
          <a:ln>
            <a:noFill/>
          </a:ln>
        </p:spPr>
      </p:pic>
      <p:pic>
        <p:nvPicPr>
          <p:cNvPr descr="wheatstone bridge strain gauge diagram" id="535" name="Google Shape;535;p28"/>
          <p:cNvPicPr preferRelativeResize="0"/>
          <p:nvPr/>
        </p:nvPicPr>
        <p:blipFill rotWithShape="1">
          <a:blip r:embed="rId6">
            <a:alphaModFix/>
          </a:blip>
          <a:srcRect b="0" l="0" r="0" t="0"/>
          <a:stretch/>
        </p:blipFill>
        <p:spPr>
          <a:xfrm>
            <a:off x="533400" y="2778323"/>
            <a:ext cx="6169025" cy="3470077"/>
          </a:xfrm>
          <a:prstGeom prst="rect">
            <a:avLst/>
          </a:prstGeom>
          <a:noFill/>
          <a:ln>
            <a:noFill/>
          </a:ln>
        </p:spPr>
      </p:pic>
      <p:sp>
        <p:nvSpPr>
          <p:cNvPr id="536" name="Google Shape;536;p28"/>
          <p:cNvSpPr/>
          <p:nvPr/>
        </p:nvSpPr>
        <p:spPr>
          <a:xfrm>
            <a:off x="3429000" y="3124200"/>
            <a:ext cx="54864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u="sng">
                <a:solidFill>
                  <a:schemeClr val="dk1"/>
                </a:solidFill>
                <a:latin typeface="Calibri"/>
                <a:ea typeface="Calibri"/>
                <a:cs typeface="Calibri"/>
                <a:sym typeface="Calibri"/>
                <a:hlinkClick r:id="rId7">
                  <a:extLst>
                    <a:ext uri="{A12FA001-AC4F-418D-AE19-62706E023703}">
                      <ahyp:hlinkClr val="tx"/>
                    </a:ext>
                  </a:extLst>
                </a:hlinkClick>
              </a:rPr>
              <a:t>https://www.youtube.com/watch?v=BH8hAWRDTkA&amp;ab_channel=OMEGAEngineering</a:t>
            </a:r>
            <a:endParaRPr sz="1800">
              <a:solidFill>
                <a:schemeClr val="dk1"/>
              </a:solidFill>
              <a:latin typeface="Calibri"/>
              <a:ea typeface="Calibri"/>
              <a:cs typeface="Calibri"/>
              <a:sym typeface="Calibri"/>
            </a:endParaRPr>
          </a:p>
        </p:txBody>
      </p:sp>
      <p:sp>
        <p:nvSpPr>
          <p:cNvPr id="537" name="Google Shape;537;p28"/>
          <p:cNvSpPr/>
          <p:nvPr/>
        </p:nvSpPr>
        <p:spPr>
          <a:xfrm>
            <a:off x="3136019" y="184666"/>
            <a:ext cx="342055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How Strain Gauges Work?</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p29"/>
          <p:cNvSpPr txBox="1"/>
          <p:nvPr>
            <p:ph type="title"/>
          </p:nvPr>
        </p:nvSpPr>
        <p:spPr>
          <a:xfrm>
            <a:off x="645668" y="1089405"/>
            <a:ext cx="2821305" cy="34544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400">
                <a:solidFill>
                  <a:srgbClr val="2CA1BE"/>
                </a:solidFill>
                <a:latin typeface="Noto Sans Symbols"/>
                <a:ea typeface="Noto Sans Symbols"/>
                <a:cs typeface="Noto Sans Symbols"/>
                <a:sym typeface="Noto Sans Symbols"/>
              </a:rPr>
              <a:t>🞂</a:t>
            </a:r>
            <a:r>
              <a:rPr lang="en-US" sz="1400">
                <a:solidFill>
                  <a:srgbClr val="2CA1BE"/>
                </a:solidFill>
                <a:latin typeface="Times New Roman"/>
                <a:ea typeface="Times New Roman"/>
                <a:cs typeface="Times New Roman"/>
                <a:sym typeface="Times New Roman"/>
              </a:rPr>
              <a:t>	</a:t>
            </a:r>
            <a:r>
              <a:rPr lang="en-US" sz="2100"/>
              <a:t>Fabrication and use</a:t>
            </a:r>
            <a:endParaRPr sz="2100">
              <a:latin typeface="Times New Roman"/>
              <a:ea typeface="Times New Roman"/>
              <a:cs typeface="Times New Roman"/>
              <a:sym typeface="Times New Roman"/>
            </a:endParaRPr>
          </a:p>
        </p:txBody>
      </p:sp>
      <p:sp>
        <p:nvSpPr>
          <p:cNvPr id="544" name="Google Shape;544;p29"/>
          <p:cNvSpPr txBox="1"/>
          <p:nvPr/>
        </p:nvSpPr>
        <p:spPr>
          <a:xfrm>
            <a:off x="0" y="1395425"/>
            <a:ext cx="5288915" cy="4606925"/>
          </a:xfrm>
          <a:prstGeom prst="rect">
            <a:avLst/>
          </a:prstGeom>
          <a:noFill/>
          <a:ln>
            <a:noFill/>
          </a:ln>
        </p:spPr>
        <p:txBody>
          <a:bodyPr anchorCtr="0" anchor="t" bIns="0" lIns="0" spcFirstLastPara="1" rIns="0" wrap="square" tIns="67300">
            <a:spAutoFit/>
          </a:bodyPr>
          <a:lstStyle/>
          <a:p>
            <a:pPr indent="-228600" lvl="0" marL="524510" marR="307340" rtl="0" algn="l">
              <a:lnSpc>
                <a:spcPct val="80100"/>
              </a:lnSpc>
              <a:spcBef>
                <a:spcPts val="0"/>
              </a:spcBef>
              <a:spcAft>
                <a:spcPts val="0"/>
              </a:spcAft>
              <a:buClr>
                <a:srgbClr val="2CA1BE"/>
              </a:buClr>
              <a:buSzPts val="1800"/>
              <a:buFont typeface="Verdana"/>
              <a:buChar char="◦"/>
            </a:pPr>
            <a:r>
              <a:rPr lang="en-US" sz="1800">
                <a:solidFill>
                  <a:schemeClr val="dk1"/>
                </a:solidFill>
                <a:latin typeface="Lucida Sans"/>
                <a:ea typeface="Lucida Sans"/>
                <a:cs typeface="Lucida Sans"/>
                <a:sym typeface="Lucida Sans"/>
              </a:rPr>
              <a:t>Typical strain gauges consist of a foil or  wire grid covered by two sheets of  insulation (polyimide)</a:t>
            </a:r>
            <a:endParaRPr sz="1800">
              <a:solidFill>
                <a:schemeClr val="dk1"/>
              </a:solidFill>
              <a:latin typeface="Lucida Sans"/>
              <a:ea typeface="Lucida Sans"/>
              <a:cs typeface="Lucida Sans"/>
              <a:sym typeface="Lucida Sans"/>
            </a:endParaRPr>
          </a:p>
          <a:p>
            <a:pPr indent="-228600" lvl="0" marL="524510" marR="691515" rtl="0" algn="l">
              <a:lnSpc>
                <a:spcPct val="80000"/>
              </a:lnSpc>
              <a:spcBef>
                <a:spcPts val="295"/>
              </a:spcBef>
              <a:spcAft>
                <a:spcPts val="0"/>
              </a:spcAft>
              <a:buClr>
                <a:srgbClr val="2CA1BE"/>
              </a:buClr>
              <a:buSzPts val="1800"/>
              <a:buFont typeface="Verdana"/>
              <a:buChar char="◦"/>
            </a:pPr>
            <a:r>
              <a:rPr lang="en-US" sz="1800">
                <a:solidFill>
                  <a:schemeClr val="dk1"/>
                </a:solidFill>
                <a:latin typeface="Lucida Sans"/>
                <a:ea typeface="Lucida Sans"/>
                <a:cs typeface="Lucida Sans"/>
                <a:sym typeface="Lucida Sans"/>
              </a:rPr>
              <a:t>The gauge is attached to the desired  object with an adhesive</a:t>
            </a:r>
            <a:endParaRPr sz="1800">
              <a:solidFill>
                <a:schemeClr val="dk1"/>
              </a:solidFill>
              <a:latin typeface="Lucida Sans"/>
              <a:ea typeface="Lucida Sans"/>
              <a:cs typeface="Lucida Sans"/>
              <a:sym typeface="Lucida Sans"/>
            </a:endParaRPr>
          </a:p>
          <a:p>
            <a:pPr indent="-302260" lvl="0" marL="598170" marR="0" rtl="0" algn="l">
              <a:lnSpc>
                <a:spcPct val="100555"/>
              </a:lnSpc>
              <a:spcBef>
                <a:spcPts val="0"/>
              </a:spcBef>
              <a:spcAft>
                <a:spcPts val="0"/>
              </a:spcAft>
              <a:buClr>
                <a:srgbClr val="2CA1BE"/>
              </a:buClr>
              <a:buSzPts val="1800"/>
              <a:buFont typeface="Verdana"/>
              <a:buChar char="◦"/>
            </a:pPr>
            <a:r>
              <a:rPr lang="en-US" sz="1800">
                <a:solidFill>
                  <a:schemeClr val="dk1"/>
                </a:solidFill>
                <a:latin typeface="Lucida Sans"/>
                <a:ea typeface="Lucida Sans"/>
                <a:cs typeface="Lucida Sans"/>
                <a:sym typeface="Lucida Sans"/>
              </a:rPr>
              <a:t>Longitudinal segments are aligned with</a:t>
            </a:r>
            <a:endParaRPr/>
          </a:p>
          <a:p>
            <a:pPr indent="0" lvl="0" marL="524510" marR="0" rtl="0" algn="l">
              <a:lnSpc>
                <a:spcPct val="104444"/>
              </a:lnSpc>
              <a:spcBef>
                <a:spcPts val="0"/>
              </a:spcBef>
              <a:spcAft>
                <a:spcPts val="0"/>
              </a:spcAft>
              <a:buNone/>
            </a:pPr>
            <a:r>
              <a:rPr lang="en-US" sz="1800">
                <a:solidFill>
                  <a:schemeClr val="dk1"/>
                </a:solidFill>
                <a:latin typeface="Lucida Sans"/>
                <a:ea typeface="Lucida Sans"/>
                <a:cs typeface="Lucida Sans"/>
                <a:sym typeface="Lucida Sans"/>
              </a:rPr>
              <a:t>the direction of stress</a:t>
            </a:r>
            <a:endParaRPr sz="1800">
              <a:solidFill>
                <a:schemeClr val="dk1"/>
              </a:solidFill>
              <a:latin typeface="Lucida Sans"/>
              <a:ea typeface="Lucida Sans"/>
              <a:cs typeface="Lucida Sans"/>
              <a:sym typeface="Lucida Sans"/>
            </a:endParaRPr>
          </a:p>
          <a:p>
            <a:pPr indent="-228600" lvl="0" marL="524510" marR="777240" rtl="0" algn="l">
              <a:lnSpc>
                <a:spcPct val="80000"/>
              </a:lnSpc>
              <a:spcBef>
                <a:spcPts val="365"/>
              </a:spcBef>
              <a:spcAft>
                <a:spcPts val="0"/>
              </a:spcAft>
              <a:buClr>
                <a:srgbClr val="2CA1BE"/>
              </a:buClr>
              <a:buSzPts val="1800"/>
              <a:buFont typeface="Verdana"/>
              <a:buChar char="◦"/>
            </a:pPr>
            <a:r>
              <a:rPr lang="en-US" sz="1800">
                <a:solidFill>
                  <a:schemeClr val="dk1"/>
                </a:solidFill>
                <a:latin typeface="Lucida Sans"/>
                <a:ea typeface="Lucida Sans"/>
                <a:cs typeface="Lucida Sans"/>
                <a:sym typeface="Lucida Sans"/>
              </a:rPr>
              <a:t>Sensitivity to traverse stress can be  neglected</a:t>
            </a:r>
            <a:endParaRPr sz="1800">
              <a:solidFill>
                <a:schemeClr val="dk1"/>
              </a:solidFill>
              <a:latin typeface="Lucida Sans"/>
              <a:ea typeface="Lucida Sans"/>
              <a:cs typeface="Lucida Sans"/>
              <a:sym typeface="Lucida Sans"/>
            </a:endParaRPr>
          </a:p>
          <a:p>
            <a:pPr indent="0" lvl="0" marL="12700" marR="0" rtl="0" algn="l">
              <a:lnSpc>
                <a:spcPct val="111666"/>
              </a:lnSpc>
              <a:spcBef>
                <a:spcPts val="0"/>
              </a:spcBef>
              <a:spcAft>
                <a:spcPts val="0"/>
              </a:spcAft>
              <a:buNone/>
            </a:pPr>
            <a:r>
              <a:rPr lang="en-US" sz="1400">
                <a:solidFill>
                  <a:srgbClr val="2CA1BE"/>
                </a:solidFill>
                <a:latin typeface="Noto Sans Symbols"/>
                <a:ea typeface="Noto Sans Symbols"/>
                <a:cs typeface="Noto Sans Symbols"/>
                <a:sym typeface="Noto Sans Symbols"/>
              </a:rPr>
              <a:t>🞂</a:t>
            </a:r>
            <a:r>
              <a:rPr lang="en-US" sz="1400">
                <a:solidFill>
                  <a:srgbClr val="2CA1BE"/>
                </a:solidFill>
                <a:latin typeface="Times New Roman"/>
                <a:ea typeface="Times New Roman"/>
                <a:cs typeface="Times New Roman"/>
                <a:sym typeface="Times New Roman"/>
              </a:rPr>
              <a:t>	</a:t>
            </a:r>
            <a:r>
              <a:rPr lang="en-US" sz="2100">
                <a:solidFill>
                  <a:schemeClr val="dk1"/>
                </a:solidFill>
                <a:latin typeface="Lucida Sans"/>
                <a:ea typeface="Lucida Sans"/>
                <a:cs typeface="Lucida Sans"/>
                <a:sym typeface="Lucida Sans"/>
              </a:rPr>
              <a:t>Notes</a:t>
            </a:r>
            <a:endParaRPr sz="2100">
              <a:solidFill>
                <a:schemeClr val="dk1"/>
              </a:solidFill>
              <a:latin typeface="Lucida Sans"/>
              <a:ea typeface="Lucida Sans"/>
              <a:cs typeface="Lucida Sans"/>
              <a:sym typeface="Lucida Sans"/>
            </a:endParaRPr>
          </a:p>
          <a:p>
            <a:pPr indent="-228600" lvl="0" marL="524510" marR="56514" rtl="0" algn="l">
              <a:lnSpc>
                <a:spcPct val="80000"/>
              </a:lnSpc>
              <a:spcBef>
                <a:spcPts val="375"/>
              </a:spcBef>
              <a:spcAft>
                <a:spcPts val="0"/>
              </a:spcAft>
              <a:buClr>
                <a:srgbClr val="2CA1BE"/>
              </a:buClr>
              <a:buSzPts val="1800"/>
              <a:buFont typeface="Verdana"/>
              <a:buChar char="◦"/>
            </a:pPr>
            <a:r>
              <a:rPr lang="en-US" sz="1800">
                <a:solidFill>
                  <a:schemeClr val="dk1"/>
                </a:solidFill>
                <a:latin typeface="Lucida Sans"/>
                <a:ea typeface="Lucida Sans"/>
                <a:cs typeface="Lucida Sans"/>
                <a:sym typeface="Lucida Sans"/>
              </a:rPr>
              <a:t>Temperature effects are quite pronounced  in semiconductor gauges</a:t>
            </a:r>
            <a:endParaRPr/>
          </a:p>
          <a:p>
            <a:pPr indent="-228600" lvl="0" marL="524510" marR="350520" rtl="0" algn="l">
              <a:lnSpc>
                <a:spcPct val="80000"/>
              </a:lnSpc>
              <a:spcBef>
                <a:spcPts val="300"/>
              </a:spcBef>
              <a:spcAft>
                <a:spcPts val="0"/>
              </a:spcAft>
              <a:buClr>
                <a:srgbClr val="2CA1BE"/>
              </a:buClr>
              <a:buSzPts val="1800"/>
              <a:buFont typeface="Verdana"/>
              <a:buChar char="◦"/>
            </a:pPr>
            <a:r>
              <a:rPr lang="en-US" sz="1800">
                <a:solidFill>
                  <a:schemeClr val="dk1"/>
                </a:solidFill>
                <a:latin typeface="Lucida Sans"/>
                <a:ea typeface="Lucida Sans"/>
                <a:cs typeface="Lucida Sans"/>
                <a:sym typeface="Lucida Sans"/>
              </a:rPr>
              <a:t>To compensate it is common to place  “dummy” gauges that are subject to the  same temperature changes but no  mechanical stress</a:t>
            </a:r>
            <a:endParaRPr sz="1800">
              <a:solidFill>
                <a:schemeClr val="dk1"/>
              </a:solidFill>
              <a:latin typeface="Lucida Sans"/>
              <a:ea typeface="Lucida Sans"/>
              <a:cs typeface="Lucida Sans"/>
              <a:sym typeface="Lucida Sans"/>
            </a:endParaRPr>
          </a:p>
          <a:p>
            <a:pPr indent="-228600" lvl="0" marL="524510" marR="0" rtl="0" algn="l">
              <a:lnSpc>
                <a:spcPct val="109111"/>
              </a:lnSpc>
              <a:spcBef>
                <a:spcPts val="0"/>
              </a:spcBef>
              <a:spcAft>
                <a:spcPts val="0"/>
              </a:spcAft>
              <a:buClr>
                <a:srgbClr val="2CA1BE"/>
              </a:buClr>
              <a:buSzPts val="1800"/>
              <a:buFont typeface="Verdana"/>
              <a:buChar char="◦"/>
            </a:pPr>
            <a:r>
              <a:rPr lang="en-US" sz="1800">
                <a:solidFill>
                  <a:schemeClr val="dk1"/>
                </a:solidFill>
                <a:latin typeface="Lucida Sans"/>
                <a:ea typeface="Lucida Sans"/>
                <a:cs typeface="Lucida Sans"/>
                <a:sym typeface="Lucida Sans"/>
              </a:rPr>
              <a:t>Resistance changes are typically very small</a:t>
            </a:r>
            <a:endParaRPr sz="1800">
              <a:solidFill>
                <a:schemeClr val="dk1"/>
              </a:solidFill>
              <a:latin typeface="Lucida Sans"/>
              <a:ea typeface="Lucida Sans"/>
              <a:cs typeface="Lucida Sans"/>
              <a:sym typeface="Lucida Sans"/>
            </a:endParaRPr>
          </a:p>
          <a:p>
            <a:pPr indent="-228600" lvl="0" marL="524510" marR="253365" rtl="0" algn="l">
              <a:lnSpc>
                <a:spcPct val="80000"/>
              </a:lnSpc>
              <a:spcBef>
                <a:spcPts val="365"/>
              </a:spcBef>
              <a:spcAft>
                <a:spcPts val="0"/>
              </a:spcAft>
              <a:buClr>
                <a:srgbClr val="2CA1BE"/>
              </a:buClr>
              <a:buSzPts val="1800"/>
              <a:buFont typeface="Verdana"/>
              <a:buChar char="◦"/>
            </a:pPr>
            <a:r>
              <a:rPr lang="en-US" sz="1800">
                <a:solidFill>
                  <a:schemeClr val="dk1"/>
                </a:solidFill>
                <a:latin typeface="Lucida Sans"/>
                <a:ea typeface="Lucida Sans"/>
                <a:cs typeface="Lucida Sans"/>
                <a:sym typeface="Lucida Sans"/>
              </a:rPr>
              <a:t>Strain gauges are almost invariable used  in a Wheatstone bridge</a:t>
            </a:r>
            <a:endParaRPr sz="1800">
              <a:solidFill>
                <a:schemeClr val="dk1"/>
              </a:solidFill>
              <a:latin typeface="Lucida Sans"/>
              <a:ea typeface="Lucida Sans"/>
              <a:cs typeface="Lucida Sans"/>
              <a:sym typeface="Lucida Sans"/>
            </a:endParaRPr>
          </a:p>
        </p:txBody>
      </p:sp>
      <p:sp>
        <p:nvSpPr>
          <p:cNvPr id="545" name="Google Shape;545;p29"/>
          <p:cNvSpPr/>
          <p:nvPr/>
        </p:nvSpPr>
        <p:spPr>
          <a:xfrm>
            <a:off x="550163" y="583666"/>
            <a:ext cx="3423666" cy="537235"/>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6" name="Google Shape;546;p29"/>
          <p:cNvSpPr/>
          <p:nvPr/>
        </p:nvSpPr>
        <p:spPr>
          <a:xfrm>
            <a:off x="6096000" y="-40640"/>
            <a:ext cx="2971799" cy="38862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547" name="Google Shape;547;p29"/>
          <p:cNvPicPr preferRelativeResize="0"/>
          <p:nvPr/>
        </p:nvPicPr>
        <p:blipFill rotWithShape="1">
          <a:blip r:embed="rId5">
            <a:alphaModFix/>
          </a:blip>
          <a:srcRect b="0" l="0" r="0" t="0"/>
          <a:stretch/>
        </p:blipFill>
        <p:spPr>
          <a:xfrm>
            <a:off x="5272468" y="3742017"/>
            <a:ext cx="3795331" cy="273498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3"/>
          <p:cNvSpPr txBox="1"/>
          <p:nvPr>
            <p:ph type="title"/>
          </p:nvPr>
        </p:nvSpPr>
        <p:spPr>
          <a:xfrm>
            <a:off x="645668" y="1412189"/>
            <a:ext cx="4304665" cy="406400"/>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None/>
            </a:pPr>
            <a:r>
              <a:rPr lang="en-US" sz="1700">
                <a:solidFill>
                  <a:srgbClr val="2CA1BE"/>
                </a:solidFill>
                <a:latin typeface="Noto Sans Symbols"/>
                <a:ea typeface="Noto Sans Symbols"/>
                <a:cs typeface="Noto Sans Symbols"/>
                <a:sym typeface="Noto Sans Symbols"/>
              </a:rPr>
              <a:t>🞂</a:t>
            </a:r>
            <a:r>
              <a:rPr lang="en-US" sz="1700">
                <a:solidFill>
                  <a:srgbClr val="2CA1BE"/>
                </a:solidFill>
                <a:latin typeface="Times New Roman"/>
                <a:ea typeface="Times New Roman"/>
                <a:cs typeface="Times New Roman"/>
                <a:sym typeface="Times New Roman"/>
              </a:rPr>
              <a:t>	</a:t>
            </a:r>
            <a:r>
              <a:rPr lang="en-US" sz="2500"/>
              <a:t>Passive or self-generating</a:t>
            </a:r>
            <a:endParaRPr sz="2500">
              <a:latin typeface="Times New Roman"/>
              <a:ea typeface="Times New Roman"/>
              <a:cs typeface="Times New Roman"/>
              <a:sym typeface="Times New Roman"/>
            </a:endParaRPr>
          </a:p>
        </p:txBody>
      </p:sp>
      <p:sp>
        <p:nvSpPr>
          <p:cNvPr id="84" name="Google Shape;84;p3"/>
          <p:cNvSpPr txBox="1"/>
          <p:nvPr/>
        </p:nvSpPr>
        <p:spPr>
          <a:xfrm>
            <a:off x="645668" y="1771014"/>
            <a:ext cx="7719695" cy="4027170"/>
          </a:xfrm>
          <a:prstGeom prst="rect">
            <a:avLst/>
          </a:prstGeom>
          <a:noFill/>
          <a:ln>
            <a:noFill/>
          </a:ln>
        </p:spPr>
        <p:txBody>
          <a:bodyPr anchorCtr="0" anchor="t" bIns="0" lIns="0" spcFirstLastPara="1" rIns="0" wrap="square" tIns="76825">
            <a:spAutoFit/>
          </a:bodyPr>
          <a:lstStyle/>
          <a:p>
            <a:pPr indent="-228600" lvl="0" marL="524510" marR="5080" rtl="0" algn="just">
              <a:lnSpc>
                <a:spcPct val="80000"/>
              </a:lnSpc>
              <a:spcBef>
                <a:spcPts val="0"/>
              </a:spcBef>
              <a:spcAft>
                <a:spcPts val="0"/>
              </a:spcAft>
              <a:buClr>
                <a:srgbClr val="2CA1BE"/>
              </a:buClr>
              <a:buSzPts val="2100"/>
              <a:buFont typeface="Verdana"/>
              <a:buChar char="◦"/>
            </a:pPr>
            <a:r>
              <a:rPr lang="en-US" sz="2100">
                <a:solidFill>
                  <a:schemeClr val="dk1"/>
                </a:solidFill>
                <a:latin typeface="Lucida Sans"/>
                <a:ea typeface="Lucida Sans"/>
                <a:cs typeface="Lucida Sans"/>
                <a:sym typeface="Lucida Sans"/>
              </a:rPr>
              <a:t>Directly generate an electrical signal in response to an  external stimuli without the need for an external power  supply</a:t>
            </a:r>
            <a:endParaRPr sz="2100">
              <a:solidFill>
                <a:schemeClr val="dk1"/>
              </a:solidFill>
              <a:latin typeface="Lucida Sans"/>
              <a:ea typeface="Lucida Sans"/>
              <a:cs typeface="Lucida Sans"/>
              <a:sym typeface="Lucida Sans"/>
            </a:endParaRPr>
          </a:p>
          <a:p>
            <a:pPr indent="-228600" lvl="1" marL="762635" marR="0" rtl="0" algn="l">
              <a:lnSpc>
                <a:spcPct val="112368"/>
              </a:lnSpc>
              <a:spcBef>
                <a:spcPts val="0"/>
              </a:spcBef>
              <a:spcAft>
                <a:spcPts val="0"/>
              </a:spcAft>
              <a:buClr>
                <a:srgbClr val="DA1F28"/>
              </a:buClr>
              <a:buSzPts val="1900"/>
              <a:buFont typeface="Noto Sans Symbols"/>
              <a:buChar char="●"/>
            </a:pPr>
            <a:r>
              <a:rPr b="0" i="0" lang="en-US" sz="1900" u="none" cap="none" strike="noStrike">
                <a:solidFill>
                  <a:schemeClr val="dk1"/>
                </a:solidFill>
                <a:latin typeface="Lucida Sans"/>
                <a:ea typeface="Lucida Sans"/>
                <a:cs typeface="Lucida Sans"/>
                <a:sym typeface="Lucida Sans"/>
              </a:rPr>
              <a:t>Output signal power comes from the stimulus</a:t>
            </a:r>
            <a:endParaRPr b="0" i="0" sz="1900" u="none" cap="none" strike="noStrike">
              <a:solidFill>
                <a:schemeClr val="dk1"/>
              </a:solidFill>
              <a:latin typeface="Lucida Sans"/>
              <a:ea typeface="Lucida Sans"/>
              <a:cs typeface="Lucida Sans"/>
              <a:sym typeface="Lucida Sans"/>
            </a:endParaRPr>
          </a:p>
          <a:p>
            <a:pPr indent="-228600" lvl="0" marL="524510" marR="0" rtl="0" algn="l">
              <a:lnSpc>
                <a:spcPct val="114047"/>
              </a:lnSpc>
              <a:spcBef>
                <a:spcPts val="0"/>
              </a:spcBef>
              <a:spcAft>
                <a:spcPts val="0"/>
              </a:spcAft>
              <a:buClr>
                <a:srgbClr val="2CA1BE"/>
              </a:buClr>
              <a:buSzPts val="2100"/>
              <a:buFont typeface="Verdana"/>
              <a:buChar char="◦"/>
            </a:pPr>
            <a:r>
              <a:rPr lang="en-US" sz="2100">
                <a:solidFill>
                  <a:schemeClr val="dk1"/>
                </a:solidFill>
                <a:latin typeface="Lucida Sans"/>
                <a:ea typeface="Lucida Sans"/>
                <a:cs typeface="Lucida Sans"/>
                <a:sym typeface="Lucida Sans"/>
              </a:rPr>
              <a:t>Examples</a:t>
            </a:r>
            <a:endParaRPr sz="2100">
              <a:solidFill>
                <a:schemeClr val="dk1"/>
              </a:solidFill>
              <a:latin typeface="Lucida Sans"/>
              <a:ea typeface="Lucida Sans"/>
              <a:cs typeface="Lucida Sans"/>
              <a:sym typeface="Lucida Sans"/>
            </a:endParaRPr>
          </a:p>
          <a:p>
            <a:pPr indent="-228600" lvl="1" marL="762635" marR="0" rtl="0" algn="l">
              <a:lnSpc>
                <a:spcPct val="117368"/>
              </a:lnSpc>
              <a:spcBef>
                <a:spcPts val="0"/>
              </a:spcBef>
              <a:spcAft>
                <a:spcPts val="0"/>
              </a:spcAft>
              <a:buClr>
                <a:srgbClr val="DA1F28"/>
              </a:buClr>
              <a:buSzPts val="1900"/>
              <a:buFont typeface="Noto Sans Symbols"/>
              <a:buChar char="●"/>
            </a:pPr>
            <a:r>
              <a:rPr b="0" i="0" lang="en-US" sz="1900" u="none" cap="none" strike="noStrike">
                <a:solidFill>
                  <a:schemeClr val="dk1"/>
                </a:solidFill>
                <a:latin typeface="Lucida Sans"/>
                <a:ea typeface="Lucida Sans"/>
                <a:cs typeface="Lucida Sans"/>
                <a:sym typeface="Lucida Sans"/>
              </a:rPr>
              <a:t>Thermocouple</a:t>
            </a:r>
            <a:endParaRPr b="0" i="0" sz="1900" u="none" cap="none" strike="noStrike">
              <a:solidFill>
                <a:schemeClr val="dk1"/>
              </a:solidFill>
              <a:latin typeface="Lucida Sans"/>
              <a:ea typeface="Lucida Sans"/>
              <a:cs typeface="Lucida Sans"/>
              <a:sym typeface="Lucida Sans"/>
            </a:endParaRPr>
          </a:p>
          <a:p>
            <a:pPr indent="-228600" lvl="1" marL="762635" marR="0" rtl="0" algn="l">
              <a:lnSpc>
                <a:spcPct val="111842"/>
              </a:lnSpc>
              <a:spcBef>
                <a:spcPts val="0"/>
              </a:spcBef>
              <a:spcAft>
                <a:spcPts val="0"/>
              </a:spcAft>
              <a:buClr>
                <a:srgbClr val="DA1F28"/>
              </a:buClr>
              <a:buSzPts val="1900"/>
              <a:buFont typeface="Noto Sans Symbols"/>
              <a:buChar char="●"/>
            </a:pPr>
            <a:r>
              <a:rPr b="0" i="0" lang="en-US" sz="1900" u="none" cap="none" strike="noStrike">
                <a:solidFill>
                  <a:schemeClr val="dk1"/>
                </a:solidFill>
                <a:latin typeface="Lucida Sans"/>
                <a:ea typeface="Lucida Sans"/>
                <a:cs typeface="Lucida Sans"/>
                <a:sym typeface="Lucida Sans"/>
              </a:rPr>
              <a:t>Piezoelectric sensors</a:t>
            </a:r>
            <a:endParaRPr b="0" i="0" sz="1900" u="none" cap="none" strike="noStrike">
              <a:solidFill>
                <a:schemeClr val="dk1"/>
              </a:solidFill>
              <a:latin typeface="Lucida Sans"/>
              <a:ea typeface="Lucida Sans"/>
              <a:cs typeface="Lucida Sans"/>
              <a:sym typeface="Lucida Sans"/>
            </a:endParaRPr>
          </a:p>
          <a:p>
            <a:pPr indent="0" lvl="0" marL="12700" marR="0" rtl="0" algn="l">
              <a:lnSpc>
                <a:spcPct val="111800"/>
              </a:lnSpc>
              <a:spcBef>
                <a:spcPts val="0"/>
              </a:spcBef>
              <a:spcAft>
                <a:spcPts val="0"/>
              </a:spcAft>
              <a:buNone/>
            </a:pPr>
            <a:r>
              <a:rPr lang="en-US" sz="1700">
                <a:solidFill>
                  <a:srgbClr val="2CA1BE"/>
                </a:solidFill>
                <a:latin typeface="Noto Sans Symbols"/>
                <a:ea typeface="Noto Sans Symbols"/>
                <a:cs typeface="Noto Sans Symbols"/>
                <a:sym typeface="Noto Sans Symbols"/>
              </a:rPr>
              <a:t>🞂</a:t>
            </a:r>
            <a:r>
              <a:rPr lang="en-US" sz="1700">
                <a:solidFill>
                  <a:srgbClr val="2CA1BE"/>
                </a:solidFill>
                <a:latin typeface="Times New Roman"/>
                <a:ea typeface="Times New Roman"/>
                <a:cs typeface="Times New Roman"/>
                <a:sym typeface="Times New Roman"/>
              </a:rPr>
              <a:t>	</a:t>
            </a:r>
            <a:r>
              <a:rPr lang="en-US" sz="2500">
                <a:solidFill>
                  <a:schemeClr val="dk1"/>
                </a:solidFill>
                <a:latin typeface="Lucida Sans"/>
                <a:ea typeface="Lucida Sans"/>
                <a:cs typeface="Lucida Sans"/>
                <a:sym typeface="Lucida Sans"/>
              </a:rPr>
              <a:t>Active or modulating</a:t>
            </a:r>
            <a:endParaRPr sz="2500">
              <a:solidFill>
                <a:schemeClr val="dk1"/>
              </a:solidFill>
              <a:latin typeface="Lucida Sans"/>
              <a:ea typeface="Lucida Sans"/>
              <a:cs typeface="Lucida Sans"/>
              <a:sym typeface="Lucida Sans"/>
            </a:endParaRPr>
          </a:p>
          <a:p>
            <a:pPr indent="-228600" lvl="0" marL="524510" marR="605155" rtl="0" algn="l">
              <a:lnSpc>
                <a:spcPct val="96190"/>
              </a:lnSpc>
              <a:spcBef>
                <a:spcPts val="400"/>
              </a:spcBef>
              <a:spcAft>
                <a:spcPts val="0"/>
              </a:spcAft>
              <a:buClr>
                <a:srgbClr val="2CA1BE"/>
              </a:buClr>
              <a:buSzPts val="2100"/>
              <a:buFont typeface="Verdana"/>
              <a:buChar char="◦"/>
            </a:pPr>
            <a:r>
              <a:rPr lang="en-US" sz="2100">
                <a:solidFill>
                  <a:schemeClr val="dk1"/>
                </a:solidFill>
                <a:latin typeface="Lucida Sans"/>
                <a:ea typeface="Lucida Sans"/>
                <a:cs typeface="Lucida Sans"/>
                <a:sym typeface="Lucida Sans"/>
              </a:rPr>
              <a:t>These sensors require external power supply or an  excitation signal for their operation</a:t>
            </a:r>
            <a:endParaRPr sz="2100">
              <a:solidFill>
                <a:schemeClr val="dk1"/>
              </a:solidFill>
              <a:latin typeface="Lucida Sans"/>
              <a:ea typeface="Lucida Sans"/>
              <a:cs typeface="Lucida Sans"/>
              <a:sym typeface="Lucida Sans"/>
            </a:endParaRPr>
          </a:p>
          <a:p>
            <a:pPr indent="-228600" lvl="1" marL="762635" marR="0" rtl="0" algn="l">
              <a:lnSpc>
                <a:spcPct val="112894"/>
              </a:lnSpc>
              <a:spcBef>
                <a:spcPts val="0"/>
              </a:spcBef>
              <a:spcAft>
                <a:spcPts val="0"/>
              </a:spcAft>
              <a:buClr>
                <a:srgbClr val="DA1F28"/>
              </a:buClr>
              <a:buSzPts val="1900"/>
              <a:buFont typeface="Noto Sans Symbols"/>
              <a:buChar char="●"/>
            </a:pPr>
            <a:r>
              <a:rPr b="0" i="0" lang="en-US" sz="1900" u="none" cap="none" strike="noStrike">
                <a:solidFill>
                  <a:schemeClr val="dk1"/>
                </a:solidFill>
                <a:latin typeface="Lucida Sans"/>
                <a:ea typeface="Lucida Sans"/>
                <a:cs typeface="Lucida Sans"/>
                <a:sym typeface="Lucida Sans"/>
              </a:rPr>
              <a:t>Output signal power comes from the power supply</a:t>
            </a:r>
            <a:endParaRPr b="0" i="0" sz="1900" u="none" cap="none" strike="noStrike">
              <a:solidFill>
                <a:schemeClr val="dk1"/>
              </a:solidFill>
              <a:latin typeface="Lucida Sans"/>
              <a:ea typeface="Lucida Sans"/>
              <a:cs typeface="Lucida Sans"/>
              <a:sym typeface="Lucida Sans"/>
            </a:endParaRPr>
          </a:p>
          <a:p>
            <a:pPr indent="-228600" lvl="0" marL="524510" marR="0" rtl="0" algn="l">
              <a:lnSpc>
                <a:spcPct val="114285"/>
              </a:lnSpc>
              <a:spcBef>
                <a:spcPts val="0"/>
              </a:spcBef>
              <a:spcAft>
                <a:spcPts val="0"/>
              </a:spcAft>
              <a:buClr>
                <a:srgbClr val="2CA1BE"/>
              </a:buClr>
              <a:buSzPts val="2100"/>
              <a:buFont typeface="Verdana"/>
              <a:buChar char="◦"/>
            </a:pPr>
            <a:r>
              <a:rPr lang="en-US" sz="2100">
                <a:solidFill>
                  <a:schemeClr val="dk1"/>
                </a:solidFill>
                <a:latin typeface="Lucida Sans"/>
                <a:ea typeface="Lucida Sans"/>
                <a:cs typeface="Lucida Sans"/>
                <a:sym typeface="Lucida Sans"/>
              </a:rPr>
              <a:t>Examples</a:t>
            </a:r>
            <a:endParaRPr sz="2100">
              <a:solidFill>
                <a:schemeClr val="dk1"/>
              </a:solidFill>
              <a:latin typeface="Lucida Sans"/>
              <a:ea typeface="Lucida Sans"/>
              <a:cs typeface="Lucida Sans"/>
              <a:sym typeface="Lucida Sans"/>
            </a:endParaRPr>
          </a:p>
          <a:p>
            <a:pPr indent="-301625" lvl="1" marL="1118870" marR="0" rtl="0" algn="l">
              <a:lnSpc>
                <a:spcPct val="119166"/>
              </a:lnSpc>
              <a:spcBef>
                <a:spcPts val="0"/>
              </a:spcBef>
              <a:spcAft>
                <a:spcPts val="0"/>
              </a:spcAft>
              <a:buClr>
                <a:srgbClr val="DA1F28"/>
              </a:buClr>
              <a:buSzPts val="1800"/>
              <a:buFont typeface="Noto Sans Symbols"/>
              <a:buChar char="●"/>
            </a:pPr>
            <a:r>
              <a:rPr b="0" i="0" lang="en-US" sz="1800" u="none" cap="none" strike="noStrike">
                <a:solidFill>
                  <a:schemeClr val="dk1"/>
                </a:solidFill>
                <a:latin typeface="Lucida Sans"/>
                <a:ea typeface="Lucida Sans"/>
                <a:cs typeface="Lucida Sans"/>
                <a:sym typeface="Lucida Sans"/>
              </a:rPr>
              <a:t>Thermistors</a:t>
            </a:r>
            <a:endParaRPr b="0" i="0" sz="1800" u="none" cap="none" strike="noStrike">
              <a:solidFill>
                <a:schemeClr val="dk1"/>
              </a:solidFill>
              <a:latin typeface="Lucida Sans"/>
              <a:ea typeface="Lucida Sans"/>
              <a:cs typeface="Lucida Sans"/>
              <a:sym typeface="Lucida Sans"/>
            </a:endParaRPr>
          </a:p>
          <a:p>
            <a:pPr indent="-228600" lvl="1" marL="1045844" marR="0" rtl="0" algn="l">
              <a:lnSpc>
                <a:spcPct val="119444"/>
              </a:lnSpc>
              <a:spcBef>
                <a:spcPts val="0"/>
              </a:spcBef>
              <a:spcAft>
                <a:spcPts val="0"/>
              </a:spcAft>
              <a:buClr>
                <a:srgbClr val="DA1F28"/>
              </a:buClr>
              <a:buSzPts val="1800"/>
              <a:buFont typeface="Noto Sans Symbols"/>
              <a:buChar char="●"/>
            </a:pPr>
            <a:r>
              <a:rPr b="0" i="0" lang="en-US" sz="1800" u="none" cap="none" strike="noStrike">
                <a:solidFill>
                  <a:schemeClr val="dk1"/>
                </a:solidFill>
                <a:latin typeface="Lucida Sans"/>
                <a:ea typeface="Lucida Sans"/>
                <a:cs typeface="Lucida Sans"/>
                <a:sym typeface="Lucida Sans"/>
              </a:rPr>
              <a:t>Chemo-resistors</a:t>
            </a:r>
            <a:endParaRPr b="0" i="0" sz="1800" u="none" cap="none" strike="noStrike">
              <a:solidFill>
                <a:schemeClr val="dk1"/>
              </a:solidFill>
              <a:latin typeface="Lucida Sans"/>
              <a:ea typeface="Lucida Sans"/>
              <a:cs typeface="Lucida Sans"/>
              <a:sym typeface="Lucida Sans"/>
            </a:endParaRPr>
          </a:p>
        </p:txBody>
      </p:sp>
      <p:sp>
        <p:nvSpPr>
          <p:cNvPr id="85" name="Google Shape;85;p3"/>
          <p:cNvSpPr/>
          <p:nvPr/>
        </p:nvSpPr>
        <p:spPr>
          <a:xfrm>
            <a:off x="573023" y="568426"/>
            <a:ext cx="6622542" cy="45493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p30"/>
          <p:cNvSpPr txBox="1"/>
          <p:nvPr>
            <p:ph type="title"/>
          </p:nvPr>
        </p:nvSpPr>
        <p:spPr>
          <a:xfrm>
            <a:off x="645668" y="1143298"/>
            <a:ext cx="1894200" cy="304500"/>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None/>
            </a:pPr>
            <a:r>
              <a:rPr lang="en-US" sz="1300">
                <a:solidFill>
                  <a:srgbClr val="2CA1BE"/>
                </a:solidFill>
                <a:latin typeface="Noto Sans Symbols"/>
                <a:ea typeface="Noto Sans Symbols"/>
                <a:cs typeface="Noto Sans Symbols"/>
                <a:sym typeface="Noto Sans Symbols"/>
              </a:rPr>
              <a:t>🞂</a:t>
            </a:r>
            <a:r>
              <a:rPr lang="en-US" sz="1300">
                <a:solidFill>
                  <a:srgbClr val="2CA1BE"/>
                </a:solidFill>
                <a:latin typeface="Times New Roman"/>
                <a:ea typeface="Times New Roman"/>
                <a:cs typeface="Times New Roman"/>
                <a:sym typeface="Times New Roman"/>
              </a:rPr>
              <a:t>	</a:t>
            </a:r>
            <a:r>
              <a:rPr lang="en-US"/>
              <a:t>Force </a:t>
            </a:r>
            <a:endParaRPr sz="1300">
              <a:latin typeface="Times New Roman"/>
              <a:ea typeface="Times New Roman"/>
              <a:cs typeface="Times New Roman"/>
              <a:sym typeface="Times New Roman"/>
            </a:endParaRPr>
          </a:p>
        </p:txBody>
      </p:sp>
      <p:sp>
        <p:nvSpPr>
          <p:cNvPr id="553" name="Google Shape;553;p30"/>
          <p:cNvSpPr txBox="1"/>
          <p:nvPr/>
        </p:nvSpPr>
        <p:spPr>
          <a:xfrm>
            <a:off x="924449" y="1565536"/>
            <a:ext cx="3481200" cy="533100"/>
          </a:xfrm>
          <a:prstGeom prst="rect">
            <a:avLst/>
          </a:prstGeom>
          <a:noFill/>
          <a:ln>
            <a:noFill/>
          </a:ln>
        </p:spPr>
        <p:txBody>
          <a:bodyPr anchorCtr="0" anchor="t" bIns="0" lIns="0" spcFirstLastPara="1" rIns="0" wrap="square" tIns="58400">
            <a:spAutoFit/>
          </a:bodyPr>
          <a:lstStyle/>
          <a:p>
            <a:pPr indent="-228600" lvl="0" marL="241300" marR="5080" rtl="0" algn="l">
              <a:lnSpc>
                <a:spcPct val="96250"/>
              </a:lnSpc>
              <a:spcBef>
                <a:spcPts val="0"/>
              </a:spcBef>
              <a:spcAft>
                <a:spcPts val="0"/>
              </a:spcAft>
              <a:buClr>
                <a:srgbClr val="2CA1BE"/>
              </a:buClr>
              <a:buSzPts val="1600"/>
              <a:buFont typeface="Verdana"/>
              <a:buChar char="◦"/>
            </a:pPr>
            <a:r>
              <a:rPr lang="en-US" sz="1600">
                <a:solidFill>
                  <a:schemeClr val="dk1"/>
                </a:solidFill>
                <a:latin typeface="Lucida Sans"/>
                <a:ea typeface="Lucida Sans"/>
                <a:cs typeface="Lucida Sans"/>
                <a:sym typeface="Lucida Sans"/>
              </a:rPr>
              <a:t>The coupled-double-beam load  cell</a:t>
            </a:r>
            <a:endParaRPr sz="1600">
              <a:solidFill>
                <a:schemeClr val="dk1"/>
              </a:solidFill>
              <a:latin typeface="Lucida Sans"/>
              <a:ea typeface="Lucida Sans"/>
              <a:cs typeface="Lucida Sans"/>
              <a:sym typeface="Lucida Sans"/>
            </a:endParaRPr>
          </a:p>
        </p:txBody>
      </p:sp>
      <p:sp>
        <p:nvSpPr>
          <p:cNvPr id="554" name="Google Shape;554;p30"/>
          <p:cNvSpPr txBox="1"/>
          <p:nvPr/>
        </p:nvSpPr>
        <p:spPr>
          <a:xfrm>
            <a:off x="1158036" y="2342514"/>
            <a:ext cx="3406140" cy="26924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lang="en-US" sz="1600">
                <a:solidFill>
                  <a:schemeClr val="dk1"/>
                </a:solidFill>
                <a:latin typeface="Lucida Sans"/>
                <a:ea typeface="Lucida Sans"/>
                <a:cs typeface="Lucida Sans"/>
                <a:sym typeface="Lucida Sans"/>
              </a:rPr>
              <a:t>of maximum strain for the gauges</a:t>
            </a:r>
            <a:endParaRPr sz="1600">
              <a:solidFill>
                <a:schemeClr val="dk1"/>
              </a:solidFill>
              <a:latin typeface="Lucida Sans"/>
              <a:ea typeface="Lucida Sans"/>
              <a:cs typeface="Lucida Sans"/>
              <a:sym typeface="Lucida Sans"/>
            </a:endParaRPr>
          </a:p>
        </p:txBody>
      </p:sp>
      <p:sp>
        <p:nvSpPr>
          <p:cNvPr id="555" name="Google Shape;555;p30"/>
          <p:cNvSpPr txBox="1"/>
          <p:nvPr/>
        </p:nvSpPr>
        <p:spPr>
          <a:xfrm>
            <a:off x="929436" y="2147442"/>
            <a:ext cx="3637200" cy="697200"/>
          </a:xfrm>
          <a:prstGeom prst="rect">
            <a:avLst/>
          </a:prstGeom>
          <a:noFill/>
          <a:ln>
            <a:noFill/>
          </a:ln>
        </p:spPr>
        <p:txBody>
          <a:bodyPr anchorCtr="0" anchor="t" bIns="0" lIns="0" spcFirstLastPara="1" rIns="0" wrap="square" tIns="12050">
            <a:spAutoFit/>
          </a:bodyPr>
          <a:lstStyle/>
          <a:p>
            <a:pPr indent="-228600" lvl="0" marL="241300" marR="0" rtl="0" algn="l">
              <a:lnSpc>
                <a:spcPct val="100000"/>
              </a:lnSpc>
              <a:spcBef>
                <a:spcPts val="0"/>
              </a:spcBef>
              <a:spcAft>
                <a:spcPts val="0"/>
              </a:spcAft>
              <a:buClr>
                <a:srgbClr val="2CA1BE"/>
              </a:buClr>
              <a:buSzPts val="1600"/>
              <a:buFont typeface="Verdana"/>
              <a:buChar char="◦"/>
            </a:pPr>
            <a:r>
              <a:rPr lang="en-US" sz="1600">
                <a:solidFill>
                  <a:schemeClr val="dk1"/>
                </a:solidFill>
                <a:latin typeface="Lucida Sans"/>
                <a:ea typeface="Lucida Sans"/>
                <a:cs typeface="Lucida Sans"/>
                <a:sym typeface="Lucida Sans"/>
              </a:rPr>
              <a:t>Dumb-bell cut-out provides areas</a:t>
            </a:r>
            <a:endParaRPr sz="1600">
              <a:solidFill>
                <a:schemeClr val="dk1"/>
              </a:solidFill>
              <a:latin typeface="Lucida Sans"/>
              <a:ea typeface="Lucida Sans"/>
              <a:cs typeface="Lucida Sans"/>
              <a:sym typeface="Lucida Sans"/>
            </a:endParaRPr>
          </a:p>
          <a:p>
            <a:pPr indent="0" lvl="0" marL="12700" marR="0" rtl="0" algn="l">
              <a:lnSpc>
                <a:spcPct val="100000"/>
              </a:lnSpc>
              <a:spcBef>
                <a:spcPts val="1450"/>
              </a:spcBef>
              <a:spcAft>
                <a:spcPts val="0"/>
              </a:spcAft>
              <a:buNone/>
            </a:pPr>
            <a:r>
              <a:rPr lang="en-US" sz="1600">
                <a:solidFill>
                  <a:srgbClr val="2CA1BE"/>
                </a:solidFill>
                <a:latin typeface="Verdana"/>
                <a:ea typeface="Verdana"/>
                <a:cs typeface="Verdana"/>
                <a:sym typeface="Verdana"/>
              </a:rPr>
              <a:t>◦</a:t>
            </a:r>
            <a:endParaRPr sz="1600">
              <a:solidFill>
                <a:schemeClr val="dk1"/>
              </a:solidFill>
              <a:latin typeface="Verdana"/>
              <a:ea typeface="Verdana"/>
              <a:cs typeface="Verdana"/>
              <a:sym typeface="Verdana"/>
            </a:endParaRPr>
          </a:p>
        </p:txBody>
      </p:sp>
      <p:sp>
        <p:nvSpPr>
          <p:cNvPr id="556" name="Google Shape;556;p30"/>
          <p:cNvSpPr txBox="1"/>
          <p:nvPr/>
        </p:nvSpPr>
        <p:spPr>
          <a:xfrm>
            <a:off x="1223568" y="2575686"/>
            <a:ext cx="3128700" cy="26910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lang="en-US" sz="1600">
                <a:solidFill>
                  <a:schemeClr val="dk1"/>
                </a:solidFill>
                <a:latin typeface="Lucida Sans"/>
                <a:ea typeface="Lucida Sans"/>
                <a:cs typeface="Lucida Sans"/>
                <a:sym typeface="Lucida Sans"/>
              </a:rPr>
              <a:t>Cantilever beam bends in an S-</a:t>
            </a:r>
            <a:endParaRPr sz="1600">
              <a:solidFill>
                <a:schemeClr val="dk1"/>
              </a:solidFill>
              <a:latin typeface="Lucida Sans"/>
              <a:ea typeface="Lucida Sans"/>
              <a:cs typeface="Lucida Sans"/>
              <a:sym typeface="Lucida Sans"/>
            </a:endParaRPr>
          </a:p>
        </p:txBody>
      </p:sp>
      <p:sp>
        <p:nvSpPr>
          <p:cNvPr id="557" name="Google Shape;557;p30"/>
          <p:cNvSpPr txBox="1"/>
          <p:nvPr/>
        </p:nvSpPr>
        <p:spPr>
          <a:xfrm>
            <a:off x="645668" y="2770454"/>
            <a:ext cx="4038600" cy="1384935"/>
          </a:xfrm>
          <a:prstGeom prst="rect">
            <a:avLst/>
          </a:prstGeom>
          <a:noFill/>
          <a:ln>
            <a:noFill/>
          </a:ln>
        </p:spPr>
        <p:txBody>
          <a:bodyPr anchorCtr="0" anchor="t" bIns="0" lIns="0" spcFirstLastPara="1" rIns="0" wrap="square" tIns="12050">
            <a:spAutoFit/>
          </a:bodyPr>
          <a:lstStyle/>
          <a:p>
            <a:pPr indent="0" lvl="0" marL="524510" marR="0" rtl="0" algn="l">
              <a:lnSpc>
                <a:spcPct val="100000"/>
              </a:lnSpc>
              <a:spcBef>
                <a:spcPts val="0"/>
              </a:spcBef>
              <a:spcAft>
                <a:spcPts val="0"/>
              </a:spcAft>
              <a:buNone/>
            </a:pPr>
            <a:r>
              <a:rPr lang="en-US" sz="1600">
                <a:solidFill>
                  <a:schemeClr val="dk1"/>
                </a:solidFill>
                <a:latin typeface="Lucida Sans"/>
                <a:ea typeface="Lucida Sans"/>
                <a:cs typeface="Lucida Sans"/>
                <a:sym typeface="Lucida Sans"/>
              </a:rPr>
              <a:t>shape</a:t>
            </a:r>
            <a:endParaRPr sz="1600">
              <a:solidFill>
                <a:schemeClr val="dk1"/>
              </a:solidFill>
              <a:latin typeface="Lucida Sans"/>
              <a:ea typeface="Lucida Sans"/>
              <a:cs typeface="Lucida Sans"/>
              <a:sym typeface="Lucida Sans"/>
            </a:endParaRPr>
          </a:p>
          <a:p>
            <a:pPr indent="-228600" lvl="0" marL="762635" marR="5080" rtl="0" algn="l">
              <a:lnSpc>
                <a:spcPct val="96000"/>
              </a:lnSpc>
              <a:spcBef>
                <a:spcPts val="395"/>
              </a:spcBef>
              <a:spcAft>
                <a:spcPts val="0"/>
              </a:spcAft>
              <a:buClr>
                <a:srgbClr val="DA1F28"/>
              </a:buClr>
              <a:buSzPts val="1500"/>
              <a:buFont typeface="Noto Sans Symbols"/>
              <a:buChar char="●"/>
            </a:pPr>
            <a:r>
              <a:rPr lang="en-US" sz="1500">
                <a:solidFill>
                  <a:schemeClr val="dk1"/>
                </a:solidFill>
                <a:latin typeface="Lucida Sans"/>
                <a:ea typeface="Lucida Sans"/>
                <a:cs typeface="Lucida Sans"/>
                <a:sym typeface="Lucida Sans"/>
              </a:rPr>
              <a:t>This induces both compressive and  tensile strains that can be easily  measured in a bridge arrangement</a:t>
            </a:r>
            <a:endParaRPr sz="1500">
              <a:solidFill>
                <a:schemeClr val="dk1"/>
              </a:solidFill>
              <a:latin typeface="Lucida Sans"/>
              <a:ea typeface="Lucida Sans"/>
              <a:cs typeface="Lucida Sans"/>
              <a:sym typeface="Lucida Sans"/>
            </a:endParaRPr>
          </a:p>
          <a:p>
            <a:pPr indent="0" lvl="0" marL="12700" marR="0" rtl="0" algn="l">
              <a:lnSpc>
                <a:spcPct val="114473"/>
              </a:lnSpc>
              <a:spcBef>
                <a:spcPts val="0"/>
              </a:spcBef>
              <a:spcAft>
                <a:spcPts val="0"/>
              </a:spcAft>
              <a:buNone/>
            </a:pPr>
            <a:r>
              <a:rPr lang="en-US" sz="1300">
                <a:solidFill>
                  <a:srgbClr val="2CA1BE"/>
                </a:solidFill>
                <a:latin typeface="Noto Sans Symbols"/>
                <a:ea typeface="Noto Sans Symbols"/>
                <a:cs typeface="Noto Sans Symbols"/>
                <a:sym typeface="Noto Sans Symbols"/>
              </a:rPr>
              <a:t>🞂</a:t>
            </a:r>
            <a:r>
              <a:rPr lang="en-US" sz="1300">
                <a:solidFill>
                  <a:srgbClr val="2CA1BE"/>
                </a:solidFill>
                <a:latin typeface="Times New Roman"/>
                <a:ea typeface="Times New Roman"/>
                <a:cs typeface="Times New Roman"/>
                <a:sym typeface="Times New Roman"/>
              </a:rPr>
              <a:t>	</a:t>
            </a:r>
            <a:r>
              <a:rPr lang="en-US" sz="1900">
                <a:solidFill>
                  <a:schemeClr val="dk1"/>
                </a:solidFill>
                <a:latin typeface="Lucida Sans"/>
                <a:ea typeface="Lucida Sans"/>
                <a:cs typeface="Lucida Sans"/>
                <a:sym typeface="Lucida Sans"/>
              </a:rPr>
              <a:t>Acceleration sensors</a:t>
            </a:r>
            <a:endParaRPr sz="1900">
              <a:solidFill>
                <a:schemeClr val="dk1"/>
              </a:solidFill>
              <a:latin typeface="Lucida Sans"/>
              <a:ea typeface="Lucida Sans"/>
              <a:cs typeface="Lucida Sans"/>
              <a:sym typeface="Lucida Sans"/>
            </a:endParaRPr>
          </a:p>
          <a:p>
            <a:pPr indent="-294640" lvl="0" marL="590550" marR="0" rtl="0" algn="l">
              <a:lnSpc>
                <a:spcPct val="118062"/>
              </a:lnSpc>
              <a:spcBef>
                <a:spcPts val="0"/>
              </a:spcBef>
              <a:spcAft>
                <a:spcPts val="0"/>
              </a:spcAft>
              <a:buClr>
                <a:srgbClr val="2CA1BE"/>
              </a:buClr>
              <a:buSzPts val="1600"/>
              <a:buFont typeface="Verdana"/>
              <a:buChar char="◦"/>
            </a:pPr>
            <a:r>
              <a:rPr lang="en-US" sz="1600">
                <a:solidFill>
                  <a:schemeClr val="dk1"/>
                </a:solidFill>
                <a:latin typeface="Lucida Sans"/>
                <a:ea typeface="Lucida Sans"/>
                <a:cs typeface="Lucida Sans"/>
                <a:sym typeface="Lucida Sans"/>
              </a:rPr>
              <a:t>Spring-mass-damper</a:t>
            </a:r>
            <a:endParaRPr sz="1600">
              <a:solidFill>
                <a:schemeClr val="dk1"/>
              </a:solidFill>
              <a:latin typeface="Lucida Sans"/>
              <a:ea typeface="Lucida Sans"/>
              <a:cs typeface="Lucida Sans"/>
              <a:sym typeface="Lucida Sans"/>
            </a:endParaRPr>
          </a:p>
        </p:txBody>
      </p:sp>
      <p:sp>
        <p:nvSpPr>
          <p:cNvPr id="558" name="Google Shape;558;p30"/>
          <p:cNvSpPr txBox="1"/>
          <p:nvPr/>
        </p:nvSpPr>
        <p:spPr>
          <a:xfrm>
            <a:off x="1158036" y="4976621"/>
            <a:ext cx="2047200" cy="26910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lang="en-US" sz="1600">
                <a:solidFill>
                  <a:schemeClr val="dk1"/>
                </a:solidFill>
                <a:latin typeface="Lucida Sans"/>
                <a:ea typeface="Lucida Sans"/>
                <a:cs typeface="Lucida Sans"/>
                <a:sym typeface="Lucida Sans"/>
              </a:rPr>
              <a:t>end of the cantilever</a:t>
            </a:r>
            <a:endParaRPr sz="1600">
              <a:solidFill>
                <a:schemeClr val="dk1"/>
              </a:solidFill>
              <a:latin typeface="Lucida Sans"/>
              <a:ea typeface="Lucida Sans"/>
              <a:cs typeface="Lucida Sans"/>
              <a:sym typeface="Lucida Sans"/>
            </a:endParaRPr>
          </a:p>
        </p:txBody>
      </p:sp>
      <p:sp>
        <p:nvSpPr>
          <p:cNvPr id="559" name="Google Shape;559;p30"/>
          <p:cNvSpPr txBox="1"/>
          <p:nvPr/>
        </p:nvSpPr>
        <p:spPr>
          <a:xfrm>
            <a:off x="929425" y="4081350"/>
            <a:ext cx="3778800" cy="1589400"/>
          </a:xfrm>
          <a:prstGeom prst="rect">
            <a:avLst/>
          </a:prstGeom>
          <a:noFill/>
          <a:ln>
            <a:noFill/>
          </a:ln>
        </p:spPr>
        <p:txBody>
          <a:bodyPr anchorCtr="0" anchor="t" bIns="0" lIns="0" spcFirstLastPara="1" rIns="0" wrap="square" tIns="12050">
            <a:spAutoFit/>
          </a:bodyPr>
          <a:lstStyle/>
          <a:p>
            <a:pPr indent="0" lvl="0" marL="241300" marR="0" rtl="0" algn="l">
              <a:lnSpc>
                <a:spcPct val="117500"/>
              </a:lnSpc>
              <a:spcBef>
                <a:spcPts val="0"/>
              </a:spcBef>
              <a:spcAft>
                <a:spcPts val="0"/>
              </a:spcAft>
              <a:buNone/>
            </a:pPr>
            <a:r>
              <a:t/>
            </a:r>
            <a:endParaRPr sz="1600">
              <a:solidFill>
                <a:schemeClr val="dk1"/>
              </a:solidFill>
              <a:latin typeface="Lucida Sans"/>
              <a:ea typeface="Lucida Sans"/>
              <a:cs typeface="Lucida Sans"/>
              <a:sym typeface="Lucida Sans"/>
            </a:endParaRPr>
          </a:p>
          <a:p>
            <a:pPr indent="-228600" lvl="0" marL="241300" marR="0" rtl="0" algn="l">
              <a:lnSpc>
                <a:spcPct val="114937"/>
              </a:lnSpc>
              <a:spcBef>
                <a:spcPts val="0"/>
              </a:spcBef>
              <a:spcAft>
                <a:spcPts val="0"/>
              </a:spcAft>
              <a:buClr>
                <a:srgbClr val="2CA1BE"/>
              </a:buClr>
              <a:buSzPts val="1600"/>
              <a:buFont typeface="Verdana"/>
              <a:buChar char="◦"/>
            </a:pPr>
            <a:r>
              <a:rPr lang="en-US" sz="1600">
                <a:solidFill>
                  <a:schemeClr val="dk1"/>
                </a:solidFill>
                <a:latin typeface="Lucida Sans"/>
                <a:ea typeface="Lucida Sans"/>
                <a:cs typeface="Lucida Sans"/>
                <a:sym typeface="Lucida Sans"/>
              </a:rPr>
              <a:t>Covered in the previous lecture</a:t>
            </a:r>
            <a:endParaRPr sz="1600">
              <a:solidFill>
                <a:schemeClr val="dk1"/>
              </a:solidFill>
              <a:latin typeface="Lucida Sans"/>
              <a:ea typeface="Lucida Sans"/>
              <a:cs typeface="Lucida Sans"/>
              <a:sym typeface="Lucida Sans"/>
            </a:endParaRPr>
          </a:p>
          <a:p>
            <a:pPr indent="-228600" lvl="0" marL="241300" marR="0" rtl="0" algn="l">
              <a:lnSpc>
                <a:spcPct val="114687"/>
              </a:lnSpc>
              <a:spcBef>
                <a:spcPts val="0"/>
              </a:spcBef>
              <a:spcAft>
                <a:spcPts val="0"/>
              </a:spcAft>
              <a:buClr>
                <a:srgbClr val="2CA1BE"/>
              </a:buClr>
              <a:buSzPts val="1600"/>
              <a:buFont typeface="Verdana"/>
              <a:buChar char="◦"/>
            </a:pPr>
            <a:r>
              <a:rPr lang="en-US" sz="1600">
                <a:solidFill>
                  <a:schemeClr val="dk1"/>
                </a:solidFill>
                <a:latin typeface="Lucida Sans"/>
                <a:ea typeface="Lucida Sans"/>
                <a:cs typeface="Lucida Sans"/>
                <a:sym typeface="Lucida Sans"/>
              </a:rPr>
              <a:t>Cantilever-beam with strain gauges</a:t>
            </a:r>
            <a:endParaRPr sz="1600">
              <a:solidFill>
                <a:schemeClr val="dk1"/>
              </a:solidFill>
              <a:latin typeface="Lucida Sans"/>
              <a:ea typeface="Lucida Sans"/>
              <a:cs typeface="Lucida Sans"/>
              <a:sym typeface="Lucida Sans"/>
            </a:endParaRPr>
          </a:p>
          <a:p>
            <a:pPr indent="-228600" lvl="0" marL="241300" marR="0" rtl="0" algn="l">
              <a:lnSpc>
                <a:spcPct val="117500"/>
              </a:lnSpc>
              <a:spcBef>
                <a:spcPts val="0"/>
              </a:spcBef>
              <a:spcAft>
                <a:spcPts val="0"/>
              </a:spcAft>
              <a:buClr>
                <a:srgbClr val="2CA1BE"/>
              </a:buClr>
              <a:buSzPts val="1600"/>
              <a:buFont typeface="Verdana"/>
              <a:buChar char="◦"/>
            </a:pPr>
            <a:r>
              <a:rPr lang="en-US" sz="1600">
                <a:solidFill>
                  <a:schemeClr val="dk1"/>
                </a:solidFill>
                <a:latin typeface="Lucida Sans"/>
                <a:ea typeface="Lucida Sans"/>
                <a:cs typeface="Lucida Sans"/>
                <a:sym typeface="Lucida Sans"/>
              </a:rPr>
              <a:t>A seismic mass is attached to the</a:t>
            </a:r>
            <a:endParaRPr sz="1600">
              <a:solidFill>
                <a:schemeClr val="dk1"/>
              </a:solidFill>
              <a:latin typeface="Lucida Sans"/>
              <a:ea typeface="Lucida Sans"/>
              <a:cs typeface="Lucida Sans"/>
              <a:sym typeface="Lucida Sans"/>
            </a:endParaRPr>
          </a:p>
          <a:p>
            <a:pPr indent="0" lvl="0" marL="12700" marR="0" rtl="0" algn="l">
              <a:lnSpc>
                <a:spcPct val="100000"/>
              </a:lnSpc>
              <a:spcBef>
                <a:spcPts val="1455"/>
              </a:spcBef>
              <a:spcAft>
                <a:spcPts val="0"/>
              </a:spcAft>
              <a:buNone/>
            </a:pPr>
            <a:r>
              <a:rPr lang="en-US" sz="1600">
                <a:solidFill>
                  <a:srgbClr val="2CA1BE"/>
                </a:solidFill>
                <a:latin typeface="Verdana"/>
                <a:ea typeface="Verdana"/>
                <a:cs typeface="Verdana"/>
                <a:sym typeface="Verdana"/>
              </a:rPr>
              <a:t>◦</a:t>
            </a:r>
            <a:endParaRPr sz="1600">
              <a:solidFill>
                <a:schemeClr val="dk1"/>
              </a:solidFill>
              <a:latin typeface="Verdana"/>
              <a:ea typeface="Verdana"/>
              <a:cs typeface="Verdana"/>
              <a:sym typeface="Verdana"/>
            </a:endParaRPr>
          </a:p>
        </p:txBody>
      </p:sp>
      <p:sp>
        <p:nvSpPr>
          <p:cNvPr id="560" name="Google Shape;560;p30"/>
          <p:cNvSpPr txBox="1"/>
          <p:nvPr/>
        </p:nvSpPr>
        <p:spPr>
          <a:xfrm>
            <a:off x="-2171807" y="5245839"/>
            <a:ext cx="3239100" cy="25830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lang="en-US" sz="1600">
                <a:solidFill>
                  <a:schemeClr val="dk1"/>
                </a:solidFill>
                <a:latin typeface="Lucida Sans"/>
                <a:ea typeface="Lucida Sans"/>
                <a:cs typeface="Lucida Sans"/>
                <a:sym typeface="Lucida Sans"/>
              </a:rPr>
              <a:t>Dampening is usually performed</a:t>
            </a:r>
            <a:endParaRPr sz="1600">
              <a:solidFill>
                <a:schemeClr val="dk1"/>
              </a:solidFill>
              <a:latin typeface="Lucida Sans"/>
              <a:ea typeface="Lucida Sans"/>
              <a:cs typeface="Lucida Sans"/>
              <a:sym typeface="Lucida Sans"/>
            </a:endParaRPr>
          </a:p>
        </p:txBody>
      </p:sp>
      <p:sp>
        <p:nvSpPr>
          <p:cNvPr id="561" name="Google Shape;561;p30"/>
          <p:cNvSpPr txBox="1"/>
          <p:nvPr/>
        </p:nvSpPr>
        <p:spPr>
          <a:xfrm>
            <a:off x="1158036" y="5405120"/>
            <a:ext cx="3250500" cy="464100"/>
          </a:xfrm>
          <a:prstGeom prst="rect">
            <a:avLst/>
          </a:prstGeom>
          <a:noFill/>
          <a:ln>
            <a:noFill/>
          </a:ln>
        </p:spPr>
        <p:txBody>
          <a:bodyPr anchorCtr="0" anchor="t" bIns="0" lIns="0" spcFirstLastPara="1" rIns="0" wrap="square" tIns="58400">
            <a:spAutoFit/>
          </a:bodyPr>
          <a:lstStyle/>
          <a:p>
            <a:pPr indent="0" lvl="0" marL="12700" marR="5080" rtl="0" algn="l">
              <a:lnSpc>
                <a:spcPct val="96250"/>
              </a:lnSpc>
              <a:spcBef>
                <a:spcPts val="0"/>
              </a:spcBef>
              <a:spcAft>
                <a:spcPts val="0"/>
              </a:spcAft>
              <a:buNone/>
            </a:pPr>
            <a:r>
              <a:rPr lang="en-US" sz="1600">
                <a:solidFill>
                  <a:schemeClr val="dk1"/>
                </a:solidFill>
                <a:latin typeface="Lucida Sans"/>
                <a:ea typeface="Lucida Sans"/>
                <a:cs typeface="Lucida Sans"/>
                <a:sym typeface="Lucida Sans"/>
              </a:rPr>
              <a:t>with viscous fluids or permanent  magnets</a:t>
            </a:r>
            <a:endParaRPr sz="1600">
              <a:solidFill>
                <a:schemeClr val="dk1"/>
              </a:solidFill>
              <a:latin typeface="Lucida Sans"/>
              <a:ea typeface="Lucida Sans"/>
              <a:cs typeface="Lucida Sans"/>
              <a:sym typeface="Lucida Sans"/>
            </a:endParaRPr>
          </a:p>
        </p:txBody>
      </p:sp>
      <p:sp>
        <p:nvSpPr>
          <p:cNvPr id="562" name="Google Shape;562;p30"/>
          <p:cNvSpPr/>
          <p:nvPr/>
        </p:nvSpPr>
        <p:spPr>
          <a:xfrm>
            <a:off x="573023" y="568426"/>
            <a:ext cx="7759446" cy="45493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3" name="Google Shape;563;p30"/>
          <p:cNvSpPr/>
          <p:nvPr/>
        </p:nvSpPr>
        <p:spPr>
          <a:xfrm>
            <a:off x="5486400" y="1447800"/>
            <a:ext cx="3247644" cy="43815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4" name="Google Shape;564;p30"/>
          <p:cNvSpPr/>
          <p:nvPr/>
        </p:nvSpPr>
        <p:spPr>
          <a:xfrm>
            <a:off x="331901" y="6033184"/>
            <a:ext cx="81534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u="sng">
                <a:solidFill>
                  <a:schemeClr val="dk1"/>
                </a:solidFill>
                <a:latin typeface="Calibri"/>
                <a:ea typeface="Calibri"/>
                <a:cs typeface="Calibri"/>
                <a:sym typeface="Calibri"/>
                <a:hlinkClick r:id="rId5">
                  <a:extLst>
                    <a:ext uri="{A12FA001-AC4F-418D-AE19-62706E023703}">
                      <ahyp:hlinkClr val="tx"/>
                    </a:ext>
                  </a:extLst>
                </a:hlinkClick>
              </a:rPr>
              <a:t>https://www.avnet.com/wps/portal/abacus/solutions/technologies/sensors/pressure-sensors/core-technologies/capacitive-vs-piezoresistive-vs-piezoelectric</a:t>
            </a:r>
            <a:r>
              <a:rPr lang="en-US" sz="1800">
                <a:solidFill>
                  <a:schemeClr val="dk1"/>
                </a:solidFill>
                <a:latin typeface="Calibri"/>
                <a:ea typeface="Calibri"/>
                <a:cs typeface="Calibri"/>
                <a:sym typeface="Calibri"/>
              </a:rPr>
              <a:t>/</a:t>
            </a:r>
            <a:endParaRPr/>
          </a:p>
        </p:txBody>
      </p:sp>
      <p:sp>
        <p:nvSpPr>
          <p:cNvPr id="565" name="Google Shape;565;p30"/>
          <p:cNvSpPr/>
          <p:nvPr/>
        </p:nvSpPr>
        <p:spPr>
          <a:xfrm>
            <a:off x="351899" y="5753504"/>
            <a:ext cx="77724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u="sng">
                <a:solidFill>
                  <a:schemeClr val="dk1"/>
                </a:solidFill>
                <a:latin typeface="Calibri"/>
                <a:ea typeface="Calibri"/>
                <a:cs typeface="Calibri"/>
                <a:sym typeface="Calibri"/>
                <a:hlinkClick r:id="rId6">
                  <a:extLst>
                    <a:ext uri="{A12FA001-AC4F-418D-AE19-62706E023703}">
                      <ahyp:hlinkClr val="tx"/>
                    </a:ext>
                  </a:extLst>
                </a:hlinkClick>
              </a:rPr>
              <a:t>https://www.youtube.com/watch?v=ykBn4IxStrU&amp;ab_channel=AutodataTraining</a:t>
            </a:r>
            <a:endParaRPr sz="1800">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sp>
        <p:nvSpPr>
          <p:cNvPr id="571" name="Google Shape;571;p31"/>
          <p:cNvSpPr txBox="1"/>
          <p:nvPr>
            <p:ph idx="11" type="ftr"/>
          </p:nvPr>
        </p:nvSpPr>
        <p:spPr>
          <a:xfrm>
            <a:off x="3108960" y="6377940"/>
            <a:ext cx="2926080" cy="276999"/>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t/>
            </a:r>
            <a:endParaRPr/>
          </a:p>
        </p:txBody>
      </p:sp>
      <p:sp>
        <p:nvSpPr>
          <p:cNvPr id="572" name="Google Shape;572;p31"/>
          <p:cNvSpPr txBox="1"/>
          <p:nvPr>
            <p:ph type="title"/>
          </p:nvPr>
        </p:nvSpPr>
        <p:spPr>
          <a:xfrm>
            <a:off x="381000" y="304800"/>
            <a:ext cx="7600315" cy="369332"/>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US" sz="2400"/>
              <a:t>Applications of Strain gauge</a:t>
            </a:r>
            <a:endParaRPr/>
          </a:p>
        </p:txBody>
      </p:sp>
      <p:sp>
        <p:nvSpPr>
          <p:cNvPr id="573" name="Google Shape;573;p31"/>
          <p:cNvSpPr txBox="1"/>
          <p:nvPr>
            <p:ph idx="1" type="body"/>
          </p:nvPr>
        </p:nvSpPr>
        <p:spPr>
          <a:xfrm>
            <a:off x="457200" y="1600200"/>
            <a:ext cx="4038600" cy="4530725"/>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sz="2000"/>
              <a:t>In load cells for weighbridges, scales, vehicles and in medical and educational applications. </a:t>
            </a:r>
            <a:endParaRPr/>
          </a:p>
          <a:p>
            <a:pPr indent="0" lvl="0" marL="0" rtl="0" algn="l">
              <a:spcBef>
                <a:spcPts val="0"/>
              </a:spcBef>
              <a:spcAft>
                <a:spcPts val="0"/>
              </a:spcAft>
              <a:buNone/>
            </a:pPr>
            <a:r>
              <a:rPr lang="en-US" sz="2000"/>
              <a:t>For monitoring structures such as bridges and buildings. </a:t>
            </a:r>
            <a:endParaRPr/>
          </a:p>
          <a:p>
            <a:pPr indent="0" lvl="0" marL="0" rtl="0" algn="l">
              <a:spcBef>
                <a:spcPts val="0"/>
              </a:spcBef>
              <a:spcAft>
                <a:spcPts val="0"/>
              </a:spcAft>
              <a:buNone/>
            </a:pPr>
            <a:r>
              <a:rPr lang="en-US" sz="2000"/>
              <a:t>In research and development applications, including automotive, aerospace, medical, process, oil and gas, and power generation. </a:t>
            </a:r>
            <a:endParaRPr/>
          </a:p>
          <a:p>
            <a:pPr indent="0" lvl="0" marL="0" rtl="0" algn="l">
              <a:spcBef>
                <a:spcPts val="0"/>
              </a:spcBef>
              <a:spcAft>
                <a:spcPts val="0"/>
              </a:spcAft>
              <a:buNone/>
            </a:pPr>
            <a:r>
              <a:rPr lang="en-US" sz="2000"/>
              <a:t>Virtually every other sector of industry. </a:t>
            </a:r>
            <a:endParaRPr/>
          </a:p>
        </p:txBody>
      </p:sp>
      <p:sp>
        <p:nvSpPr>
          <p:cNvPr id="574" name="Google Shape;574;p31"/>
          <p:cNvSpPr txBox="1"/>
          <p:nvPr>
            <p:ph idx="2" type="body"/>
          </p:nvPr>
        </p:nvSpPr>
        <p:spPr>
          <a:xfrm>
            <a:off x="4648200" y="1676400"/>
            <a:ext cx="4038600" cy="4530725"/>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t/>
            </a:r>
            <a:endParaRPr sz="2000"/>
          </a:p>
        </p:txBody>
      </p:sp>
      <p:pic>
        <p:nvPicPr>
          <p:cNvPr descr="fighterjet" id="575" name="Google Shape;575;p31"/>
          <p:cNvPicPr preferRelativeResize="0"/>
          <p:nvPr/>
        </p:nvPicPr>
        <p:blipFill rotWithShape="1">
          <a:blip r:embed="rId3">
            <a:alphaModFix/>
          </a:blip>
          <a:srcRect b="0" l="0" r="0" t="0"/>
          <a:stretch/>
        </p:blipFill>
        <p:spPr>
          <a:xfrm>
            <a:off x="4648200" y="1571625"/>
            <a:ext cx="1981200" cy="2085975"/>
          </a:xfrm>
          <a:prstGeom prst="rect">
            <a:avLst/>
          </a:prstGeom>
          <a:noFill/>
          <a:ln>
            <a:noFill/>
          </a:ln>
        </p:spPr>
      </p:pic>
      <p:pic>
        <p:nvPicPr>
          <p:cNvPr descr="bridge" id="576" name="Google Shape;576;p31"/>
          <p:cNvPicPr preferRelativeResize="0"/>
          <p:nvPr/>
        </p:nvPicPr>
        <p:blipFill rotWithShape="1">
          <a:blip r:embed="rId4">
            <a:alphaModFix/>
          </a:blip>
          <a:srcRect b="0" l="0" r="0" t="0"/>
          <a:stretch/>
        </p:blipFill>
        <p:spPr>
          <a:xfrm>
            <a:off x="6858000" y="1600200"/>
            <a:ext cx="1828800" cy="2057400"/>
          </a:xfrm>
          <a:prstGeom prst="rect">
            <a:avLst/>
          </a:prstGeom>
          <a:noFill/>
          <a:ln>
            <a:noFill/>
          </a:ln>
        </p:spPr>
      </p:pic>
      <p:pic>
        <p:nvPicPr>
          <p:cNvPr descr="Airframe Test Rigs" id="577" name="Google Shape;577;p31"/>
          <p:cNvPicPr preferRelativeResize="0"/>
          <p:nvPr/>
        </p:nvPicPr>
        <p:blipFill rotWithShape="1">
          <a:blip r:embed="rId5">
            <a:alphaModFix/>
          </a:blip>
          <a:srcRect b="0" l="0" r="0" t="0"/>
          <a:stretch/>
        </p:blipFill>
        <p:spPr>
          <a:xfrm>
            <a:off x="6981825" y="3886200"/>
            <a:ext cx="1704975" cy="2286000"/>
          </a:xfrm>
          <a:prstGeom prst="rect">
            <a:avLst/>
          </a:prstGeom>
          <a:noFill/>
          <a:ln>
            <a:noFill/>
          </a:ln>
        </p:spPr>
      </p:pic>
      <p:pic>
        <p:nvPicPr>
          <p:cNvPr descr="blueboat" id="578" name="Google Shape;578;p31"/>
          <p:cNvPicPr preferRelativeResize="0"/>
          <p:nvPr/>
        </p:nvPicPr>
        <p:blipFill rotWithShape="1">
          <a:blip r:embed="rId6">
            <a:alphaModFix/>
          </a:blip>
          <a:srcRect b="0" l="0" r="0" t="0"/>
          <a:stretch/>
        </p:blipFill>
        <p:spPr>
          <a:xfrm>
            <a:off x="4648200" y="3886200"/>
            <a:ext cx="1981200" cy="22860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p32"/>
          <p:cNvSpPr/>
          <p:nvPr/>
        </p:nvSpPr>
        <p:spPr>
          <a:xfrm>
            <a:off x="685800" y="2070100"/>
            <a:ext cx="7391400" cy="3352800"/>
          </a:xfrm>
          <a:custGeom>
            <a:rect b="b" l="l" r="r" t="t"/>
            <a:pathLst>
              <a:path extrusionOk="0" h="3352800" w="7391400">
                <a:moveTo>
                  <a:pt x="558800" y="0"/>
                </a:moveTo>
                <a:lnTo>
                  <a:pt x="514724" y="2281"/>
                </a:lnTo>
                <a:lnTo>
                  <a:pt x="470894" y="8961"/>
                </a:lnTo>
                <a:lnTo>
                  <a:pt x="427552" y="19797"/>
                </a:lnTo>
                <a:lnTo>
                  <a:pt x="384943" y="34543"/>
                </a:lnTo>
                <a:lnTo>
                  <a:pt x="343312" y="52955"/>
                </a:lnTo>
                <a:lnTo>
                  <a:pt x="302903" y="74789"/>
                </a:lnTo>
                <a:lnTo>
                  <a:pt x="263961" y="99800"/>
                </a:lnTo>
                <a:lnTo>
                  <a:pt x="226729" y="127744"/>
                </a:lnTo>
                <a:lnTo>
                  <a:pt x="191453" y="158376"/>
                </a:lnTo>
                <a:lnTo>
                  <a:pt x="158376" y="191453"/>
                </a:lnTo>
                <a:lnTo>
                  <a:pt x="127744" y="226729"/>
                </a:lnTo>
                <a:lnTo>
                  <a:pt x="99800" y="263961"/>
                </a:lnTo>
                <a:lnTo>
                  <a:pt x="74789" y="302903"/>
                </a:lnTo>
                <a:lnTo>
                  <a:pt x="52955" y="343312"/>
                </a:lnTo>
                <a:lnTo>
                  <a:pt x="34543" y="384943"/>
                </a:lnTo>
                <a:lnTo>
                  <a:pt x="19797" y="427552"/>
                </a:lnTo>
                <a:lnTo>
                  <a:pt x="8961" y="470894"/>
                </a:lnTo>
                <a:lnTo>
                  <a:pt x="2281" y="514724"/>
                </a:lnTo>
                <a:lnTo>
                  <a:pt x="0" y="558800"/>
                </a:lnTo>
                <a:lnTo>
                  <a:pt x="0" y="2794000"/>
                </a:lnTo>
                <a:lnTo>
                  <a:pt x="2281" y="2838075"/>
                </a:lnTo>
                <a:lnTo>
                  <a:pt x="8961" y="2881905"/>
                </a:lnTo>
                <a:lnTo>
                  <a:pt x="19797" y="2925247"/>
                </a:lnTo>
                <a:lnTo>
                  <a:pt x="34543" y="2967856"/>
                </a:lnTo>
                <a:lnTo>
                  <a:pt x="52955" y="3009487"/>
                </a:lnTo>
                <a:lnTo>
                  <a:pt x="74789" y="3049896"/>
                </a:lnTo>
                <a:lnTo>
                  <a:pt x="99800" y="3088838"/>
                </a:lnTo>
                <a:lnTo>
                  <a:pt x="127744" y="3126070"/>
                </a:lnTo>
                <a:lnTo>
                  <a:pt x="158376" y="3161346"/>
                </a:lnTo>
                <a:lnTo>
                  <a:pt x="191453" y="3194423"/>
                </a:lnTo>
                <a:lnTo>
                  <a:pt x="226729" y="3225055"/>
                </a:lnTo>
                <a:lnTo>
                  <a:pt x="263961" y="3252999"/>
                </a:lnTo>
                <a:lnTo>
                  <a:pt x="302903" y="3278010"/>
                </a:lnTo>
                <a:lnTo>
                  <a:pt x="343312" y="3299844"/>
                </a:lnTo>
                <a:lnTo>
                  <a:pt x="384943" y="3318256"/>
                </a:lnTo>
                <a:lnTo>
                  <a:pt x="427552" y="3333002"/>
                </a:lnTo>
                <a:lnTo>
                  <a:pt x="470894" y="3343838"/>
                </a:lnTo>
                <a:lnTo>
                  <a:pt x="514724" y="3350518"/>
                </a:lnTo>
                <a:lnTo>
                  <a:pt x="558800" y="3352800"/>
                </a:lnTo>
                <a:lnTo>
                  <a:pt x="6832600" y="3352800"/>
                </a:lnTo>
                <a:lnTo>
                  <a:pt x="6876675" y="3350518"/>
                </a:lnTo>
                <a:lnTo>
                  <a:pt x="6920505" y="3343838"/>
                </a:lnTo>
                <a:lnTo>
                  <a:pt x="6963847" y="3333002"/>
                </a:lnTo>
                <a:lnTo>
                  <a:pt x="7006456" y="3318256"/>
                </a:lnTo>
                <a:lnTo>
                  <a:pt x="7048087" y="3299844"/>
                </a:lnTo>
                <a:lnTo>
                  <a:pt x="7088496" y="3278010"/>
                </a:lnTo>
                <a:lnTo>
                  <a:pt x="7127438" y="3252999"/>
                </a:lnTo>
                <a:lnTo>
                  <a:pt x="7164670" y="3225055"/>
                </a:lnTo>
                <a:lnTo>
                  <a:pt x="7199946" y="3194423"/>
                </a:lnTo>
                <a:lnTo>
                  <a:pt x="7233023" y="3161346"/>
                </a:lnTo>
                <a:lnTo>
                  <a:pt x="7263655" y="3126070"/>
                </a:lnTo>
                <a:lnTo>
                  <a:pt x="7291599" y="3088838"/>
                </a:lnTo>
                <a:lnTo>
                  <a:pt x="7316610" y="3049896"/>
                </a:lnTo>
                <a:lnTo>
                  <a:pt x="7338444" y="3009487"/>
                </a:lnTo>
                <a:lnTo>
                  <a:pt x="7356856" y="2967856"/>
                </a:lnTo>
                <a:lnTo>
                  <a:pt x="7371602" y="2925247"/>
                </a:lnTo>
                <a:lnTo>
                  <a:pt x="7382438" y="2881905"/>
                </a:lnTo>
                <a:lnTo>
                  <a:pt x="7389118" y="2838075"/>
                </a:lnTo>
                <a:lnTo>
                  <a:pt x="7391400" y="2794000"/>
                </a:lnTo>
                <a:lnTo>
                  <a:pt x="7391400" y="558800"/>
                </a:lnTo>
                <a:lnTo>
                  <a:pt x="7389118" y="514724"/>
                </a:lnTo>
                <a:lnTo>
                  <a:pt x="7382438" y="470894"/>
                </a:lnTo>
                <a:lnTo>
                  <a:pt x="7371602" y="427552"/>
                </a:lnTo>
                <a:lnTo>
                  <a:pt x="7356856" y="384943"/>
                </a:lnTo>
                <a:lnTo>
                  <a:pt x="7338444" y="343312"/>
                </a:lnTo>
                <a:lnTo>
                  <a:pt x="7316610" y="302903"/>
                </a:lnTo>
                <a:lnTo>
                  <a:pt x="7291599" y="263961"/>
                </a:lnTo>
                <a:lnTo>
                  <a:pt x="7263655" y="226729"/>
                </a:lnTo>
                <a:lnTo>
                  <a:pt x="7233023" y="191453"/>
                </a:lnTo>
                <a:lnTo>
                  <a:pt x="7199946" y="158376"/>
                </a:lnTo>
                <a:lnTo>
                  <a:pt x="7164670" y="127744"/>
                </a:lnTo>
                <a:lnTo>
                  <a:pt x="7127438" y="99800"/>
                </a:lnTo>
                <a:lnTo>
                  <a:pt x="7088496" y="74789"/>
                </a:lnTo>
                <a:lnTo>
                  <a:pt x="7048087" y="52955"/>
                </a:lnTo>
                <a:lnTo>
                  <a:pt x="7006456" y="34543"/>
                </a:lnTo>
                <a:lnTo>
                  <a:pt x="6963847" y="19797"/>
                </a:lnTo>
                <a:lnTo>
                  <a:pt x="6920505" y="8961"/>
                </a:lnTo>
                <a:lnTo>
                  <a:pt x="6876675" y="2281"/>
                </a:lnTo>
                <a:lnTo>
                  <a:pt x="6832600" y="0"/>
                </a:lnTo>
                <a:lnTo>
                  <a:pt x="558800" y="0"/>
                </a:lnTo>
                <a:close/>
              </a:path>
            </a:pathLst>
          </a:custGeom>
          <a:noFill/>
          <a:ln cap="flat" cmpd="sng" w="50675">
            <a:solidFill>
              <a:srgbClr val="66989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584" name="Google Shape;584;p32"/>
          <p:cNvGrpSpPr/>
          <p:nvPr/>
        </p:nvGrpSpPr>
        <p:grpSpPr>
          <a:xfrm>
            <a:off x="0" y="1171573"/>
            <a:ext cx="8991600" cy="2286000"/>
            <a:chOff x="0" y="927099"/>
            <a:chExt cx="8991600" cy="2286000"/>
          </a:xfrm>
        </p:grpSpPr>
        <p:sp>
          <p:nvSpPr>
            <p:cNvPr id="585" name="Google Shape;585;p32"/>
            <p:cNvSpPr/>
            <p:nvPr/>
          </p:nvSpPr>
          <p:spPr>
            <a:xfrm>
              <a:off x="228600" y="927099"/>
              <a:ext cx="7162800" cy="990600"/>
            </a:xfrm>
            <a:custGeom>
              <a:rect b="b" l="l" r="r" t="t"/>
              <a:pathLst>
                <a:path extrusionOk="0" h="990600" w="7162800">
                  <a:moveTo>
                    <a:pt x="3581400" y="990600"/>
                  </a:moveTo>
                  <a:lnTo>
                    <a:pt x="0" y="990600"/>
                  </a:lnTo>
                  <a:lnTo>
                    <a:pt x="0" y="0"/>
                  </a:lnTo>
                  <a:lnTo>
                    <a:pt x="7162800" y="0"/>
                  </a:lnTo>
                  <a:lnTo>
                    <a:pt x="7162800" y="990600"/>
                  </a:lnTo>
                  <a:lnTo>
                    <a:pt x="3581400" y="990600"/>
                  </a:lnTo>
                  <a:close/>
                </a:path>
              </a:pathLst>
            </a:custGeom>
            <a:noFill/>
            <a:ln cap="flat" cmpd="sng" w="57125">
              <a:solidFill>
                <a:srgbClr val="66989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6" name="Google Shape;586;p32"/>
            <p:cNvSpPr/>
            <p:nvPr/>
          </p:nvSpPr>
          <p:spPr>
            <a:xfrm>
              <a:off x="0" y="1384299"/>
              <a:ext cx="8991600" cy="1828800"/>
            </a:xfrm>
            <a:custGeom>
              <a:rect b="b" l="l" r="r" t="t"/>
              <a:pathLst>
                <a:path extrusionOk="0" h="1828800" w="8991600">
                  <a:moveTo>
                    <a:pt x="8077200" y="0"/>
                  </a:moveTo>
                  <a:lnTo>
                    <a:pt x="0" y="0"/>
                  </a:lnTo>
                  <a:lnTo>
                    <a:pt x="0" y="1828800"/>
                  </a:lnTo>
                  <a:lnTo>
                    <a:pt x="8077200" y="1828800"/>
                  </a:lnTo>
                  <a:lnTo>
                    <a:pt x="8122920" y="1827529"/>
                  </a:lnTo>
                  <a:lnTo>
                    <a:pt x="8169909" y="1823720"/>
                  </a:lnTo>
                  <a:lnTo>
                    <a:pt x="8215630" y="1818639"/>
                  </a:lnTo>
                  <a:lnTo>
                    <a:pt x="8261350" y="1809750"/>
                  </a:lnTo>
                  <a:lnTo>
                    <a:pt x="8305800" y="1799589"/>
                  </a:lnTo>
                  <a:lnTo>
                    <a:pt x="8350250" y="1786889"/>
                  </a:lnTo>
                  <a:lnTo>
                    <a:pt x="8394700" y="1771650"/>
                  </a:lnTo>
                  <a:lnTo>
                    <a:pt x="8437880" y="1755139"/>
                  </a:lnTo>
                  <a:lnTo>
                    <a:pt x="8479790" y="1734820"/>
                  </a:lnTo>
                  <a:lnTo>
                    <a:pt x="8520430" y="1713229"/>
                  </a:lnTo>
                  <a:lnTo>
                    <a:pt x="8561070" y="1690370"/>
                  </a:lnTo>
                  <a:lnTo>
                    <a:pt x="8599170" y="1664970"/>
                  </a:lnTo>
                  <a:lnTo>
                    <a:pt x="8637270" y="1637029"/>
                  </a:lnTo>
                  <a:lnTo>
                    <a:pt x="8672830" y="1607820"/>
                  </a:lnTo>
                  <a:lnTo>
                    <a:pt x="8707120" y="1577339"/>
                  </a:lnTo>
                  <a:lnTo>
                    <a:pt x="8740140" y="1544320"/>
                  </a:lnTo>
                  <a:lnTo>
                    <a:pt x="8770620" y="1510029"/>
                  </a:lnTo>
                  <a:lnTo>
                    <a:pt x="8799830" y="1474470"/>
                  </a:lnTo>
                  <a:lnTo>
                    <a:pt x="8827770" y="1436370"/>
                  </a:lnTo>
                  <a:lnTo>
                    <a:pt x="8853170" y="1398270"/>
                  </a:lnTo>
                  <a:lnTo>
                    <a:pt x="8876030" y="1357629"/>
                  </a:lnTo>
                  <a:lnTo>
                    <a:pt x="8897620" y="1316989"/>
                  </a:lnTo>
                  <a:lnTo>
                    <a:pt x="8916670" y="1275079"/>
                  </a:lnTo>
                  <a:lnTo>
                    <a:pt x="8934450" y="1231900"/>
                  </a:lnTo>
                  <a:lnTo>
                    <a:pt x="8949690" y="1187450"/>
                  </a:lnTo>
                  <a:lnTo>
                    <a:pt x="8962390" y="1143000"/>
                  </a:lnTo>
                  <a:lnTo>
                    <a:pt x="8972550" y="1098550"/>
                  </a:lnTo>
                  <a:lnTo>
                    <a:pt x="8981440" y="1052829"/>
                  </a:lnTo>
                  <a:lnTo>
                    <a:pt x="8986520" y="1007110"/>
                  </a:lnTo>
                  <a:lnTo>
                    <a:pt x="8990330" y="960120"/>
                  </a:lnTo>
                  <a:lnTo>
                    <a:pt x="8991600" y="914400"/>
                  </a:lnTo>
                  <a:lnTo>
                    <a:pt x="8990330" y="867410"/>
                  </a:lnTo>
                  <a:lnTo>
                    <a:pt x="8986520" y="821689"/>
                  </a:lnTo>
                  <a:lnTo>
                    <a:pt x="8981440" y="775970"/>
                  </a:lnTo>
                  <a:lnTo>
                    <a:pt x="8972550" y="730250"/>
                  </a:lnTo>
                  <a:lnTo>
                    <a:pt x="8962390" y="684529"/>
                  </a:lnTo>
                  <a:lnTo>
                    <a:pt x="8949690" y="640079"/>
                  </a:lnTo>
                  <a:lnTo>
                    <a:pt x="8934450" y="596900"/>
                  </a:lnTo>
                  <a:lnTo>
                    <a:pt x="8916670" y="553720"/>
                  </a:lnTo>
                  <a:lnTo>
                    <a:pt x="8897620" y="511810"/>
                  </a:lnTo>
                  <a:lnTo>
                    <a:pt x="8876030" y="469900"/>
                  </a:lnTo>
                  <a:lnTo>
                    <a:pt x="8853170" y="430529"/>
                  </a:lnTo>
                  <a:lnTo>
                    <a:pt x="8827770" y="392429"/>
                  </a:lnTo>
                  <a:lnTo>
                    <a:pt x="8799830" y="354329"/>
                  </a:lnTo>
                  <a:lnTo>
                    <a:pt x="8770620" y="318770"/>
                  </a:lnTo>
                  <a:lnTo>
                    <a:pt x="8740140" y="284479"/>
                  </a:lnTo>
                  <a:lnTo>
                    <a:pt x="8707120" y="251460"/>
                  </a:lnTo>
                  <a:lnTo>
                    <a:pt x="8672830" y="220979"/>
                  </a:lnTo>
                  <a:lnTo>
                    <a:pt x="8637270" y="190500"/>
                  </a:lnTo>
                  <a:lnTo>
                    <a:pt x="8599170" y="163829"/>
                  </a:lnTo>
                  <a:lnTo>
                    <a:pt x="8561070" y="138429"/>
                  </a:lnTo>
                  <a:lnTo>
                    <a:pt x="8520430" y="114300"/>
                  </a:lnTo>
                  <a:lnTo>
                    <a:pt x="8479790" y="93979"/>
                  </a:lnTo>
                  <a:lnTo>
                    <a:pt x="8437880" y="73660"/>
                  </a:lnTo>
                  <a:lnTo>
                    <a:pt x="8394700" y="57150"/>
                  </a:lnTo>
                  <a:lnTo>
                    <a:pt x="8350250" y="41910"/>
                  </a:lnTo>
                  <a:lnTo>
                    <a:pt x="8305800" y="29210"/>
                  </a:lnTo>
                  <a:lnTo>
                    <a:pt x="8261350" y="19050"/>
                  </a:lnTo>
                  <a:lnTo>
                    <a:pt x="8215630" y="10160"/>
                  </a:lnTo>
                  <a:lnTo>
                    <a:pt x="8169909" y="5079"/>
                  </a:lnTo>
                  <a:lnTo>
                    <a:pt x="8122920" y="1270"/>
                  </a:lnTo>
                  <a:lnTo>
                    <a:pt x="8077200" y="0"/>
                  </a:lnTo>
                  <a:close/>
                </a:path>
              </a:pathLst>
            </a:custGeom>
            <a:solidFill>
              <a:srgbClr val="6666C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7" name="Google Shape;587;p32"/>
            <p:cNvSpPr/>
            <p:nvPr/>
          </p:nvSpPr>
          <p:spPr>
            <a:xfrm>
              <a:off x="0" y="3060700"/>
              <a:ext cx="8305800" cy="0"/>
            </a:xfrm>
            <a:custGeom>
              <a:rect b="b" l="l" r="r" t="t"/>
              <a:pathLst>
                <a:path extrusionOk="0" h="120000" w="8305800">
                  <a:moveTo>
                    <a:pt x="0" y="0"/>
                  </a:moveTo>
                  <a:lnTo>
                    <a:pt x="8305800" y="0"/>
                  </a:lnTo>
                </a:path>
              </a:pathLst>
            </a:custGeom>
            <a:noFill/>
            <a:ln cap="flat" cmpd="sng" w="506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588" name="Google Shape;588;p32"/>
          <p:cNvSpPr txBox="1"/>
          <p:nvPr>
            <p:ph type="title"/>
          </p:nvPr>
        </p:nvSpPr>
        <p:spPr>
          <a:xfrm>
            <a:off x="306070" y="1869440"/>
            <a:ext cx="5609590" cy="72644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4600">
                <a:solidFill>
                  <a:srgbClr val="FFFFFF"/>
                </a:solidFill>
              </a:rPr>
              <a:t>Temperature Sensors</a:t>
            </a:r>
            <a:endParaRPr sz="4600"/>
          </a:p>
        </p:txBody>
      </p:sp>
      <p:sp>
        <p:nvSpPr>
          <p:cNvPr id="589" name="Google Shape;589;p32"/>
          <p:cNvSpPr txBox="1"/>
          <p:nvPr>
            <p:ph idx="4294967295" type="sldNum"/>
          </p:nvPr>
        </p:nvSpPr>
        <p:spPr>
          <a:xfrm>
            <a:off x="8863013" y="6416675"/>
            <a:ext cx="280987" cy="254000"/>
          </a:xfrm>
          <a:prstGeom prst="rect">
            <a:avLst/>
          </a:prstGeom>
          <a:noFill/>
          <a:ln>
            <a:noFill/>
          </a:ln>
        </p:spPr>
        <p:txBody>
          <a:bodyPr anchorCtr="0" anchor="t" bIns="0" lIns="0" spcFirstLastPara="1" rIns="0" wrap="square" tIns="27925">
            <a:spAutoFit/>
          </a:bodyPr>
          <a:lstStyle/>
          <a:p>
            <a:pPr indent="0" lvl="0" marL="38100" rtl="0" algn="r">
              <a:lnSpc>
                <a:spcPct val="100000"/>
              </a:lnSpc>
              <a:spcBef>
                <a:spcPts val="0"/>
              </a:spcBef>
              <a:spcAft>
                <a:spcPts val="0"/>
              </a:spcAft>
              <a:buNone/>
            </a:pPr>
            <a:fld id="{00000000-1234-1234-1234-123412341234}" type="slidenum">
              <a:rPr lang="en-US"/>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sp>
        <p:nvSpPr>
          <p:cNvPr id="594" name="Google Shape;594;p33"/>
          <p:cNvSpPr txBox="1"/>
          <p:nvPr>
            <p:ph type="title"/>
          </p:nvPr>
        </p:nvSpPr>
        <p:spPr>
          <a:xfrm>
            <a:off x="645668" y="1466214"/>
            <a:ext cx="4335780" cy="43688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800">
                <a:solidFill>
                  <a:srgbClr val="2CA1BE"/>
                </a:solidFill>
                <a:latin typeface="Noto Sans Symbols"/>
                <a:ea typeface="Noto Sans Symbols"/>
                <a:cs typeface="Noto Sans Symbols"/>
                <a:sym typeface="Noto Sans Symbols"/>
              </a:rPr>
              <a:t>🞂</a:t>
            </a:r>
            <a:r>
              <a:rPr lang="en-US" sz="1800">
                <a:solidFill>
                  <a:srgbClr val="2CA1BE"/>
                </a:solidFill>
                <a:latin typeface="Times New Roman"/>
                <a:ea typeface="Times New Roman"/>
                <a:cs typeface="Times New Roman"/>
                <a:sym typeface="Times New Roman"/>
              </a:rPr>
              <a:t>	</a:t>
            </a:r>
            <a:r>
              <a:rPr lang="en-US" sz="2700"/>
              <a:t>Thermoresistive sensors</a:t>
            </a:r>
            <a:endParaRPr sz="2700">
              <a:latin typeface="Times New Roman"/>
              <a:ea typeface="Times New Roman"/>
              <a:cs typeface="Times New Roman"/>
              <a:sym typeface="Times New Roman"/>
            </a:endParaRPr>
          </a:p>
        </p:txBody>
      </p:sp>
      <p:sp>
        <p:nvSpPr>
          <p:cNvPr id="595" name="Google Shape;595;p33"/>
          <p:cNvSpPr txBox="1"/>
          <p:nvPr/>
        </p:nvSpPr>
        <p:spPr>
          <a:xfrm>
            <a:off x="645668" y="1886838"/>
            <a:ext cx="5607050" cy="2848610"/>
          </a:xfrm>
          <a:prstGeom prst="rect">
            <a:avLst/>
          </a:prstGeom>
          <a:noFill/>
          <a:ln>
            <a:noFill/>
          </a:ln>
        </p:spPr>
        <p:txBody>
          <a:bodyPr anchorCtr="0" anchor="t" bIns="0" lIns="0" spcFirstLastPara="1" rIns="0" wrap="square" tIns="64125">
            <a:spAutoFit/>
          </a:bodyPr>
          <a:lstStyle/>
          <a:p>
            <a:pPr indent="-312420" lvl="0" marL="846455" marR="0" rtl="0" algn="l">
              <a:lnSpc>
                <a:spcPct val="100000"/>
              </a:lnSpc>
              <a:spcBef>
                <a:spcPts val="0"/>
              </a:spcBef>
              <a:spcAft>
                <a:spcPts val="0"/>
              </a:spcAft>
              <a:buClr>
                <a:srgbClr val="DA1F28"/>
              </a:buClr>
              <a:buSzPts val="2100"/>
              <a:buFont typeface="Noto Sans Symbols"/>
              <a:buChar char="●"/>
            </a:pPr>
            <a:r>
              <a:rPr lang="en-US" sz="2100">
                <a:solidFill>
                  <a:schemeClr val="dk1"/>
                </a:solidFill>
                <a:latin typeface="Lucida Sans"/>
                <a:ea typeface="Lucida Sans"/>
                <a:cs typeface="Lucida Sans"/>
                <a:sym typeface="Lucida Sans"/>
              </a:rPr>
              <a:t>Resistive Temperature Devices (RTD)</a:t>
            </a:r>
            <a:endParaRPr sz="2100">
              <a:solidFill>
                <a:schemeClr val="dk1"/>
              </a:solidFill>
              <a:latin typeface="Lucida Sans"/>
              <a:ea typeface="Lucida Sans"/>
              <a:cs typeface="Lucida Sans"/>
              <a:sym typeface="Lucida Sans"/>
            </a:endParaRPr>
          </a:p>
          <a:p>
            <a:pPr indent="-312420" lvl="0" marL="846455" marR="0" rtl="0" algn="l">
              <a:lnSpc>
                <a:spcPct val="100000"/>
              </a:lnSpc>
              <a:spcBef>
                <a:spcPts val="405"/>
              </a:spcBef>
              <a:spcAft>
                <a:spcPts val="0"/>
              </a:spcAft>
              <a:buClr>
                <a:srgbClr val="DA1F28"/>
              </a:buClr>
              <a:buSzPts val="2100"/>
              <a:buFont typeface="Noto Sans Symbols"/>
              <a:buChar char="●"/>
            </a:pPr>
            <a:r>
              <a:rPr lang="en-US" sz="2100">
                <a:solidFill>
                  <a:schemeClr val="dk1"/>
                </a:solidFill>
                <a:latin typeface="Lucida Sans"/>
                <a:ea typeface="Lucida Sans"/>
                <a:cs typeface="Lucida Sans"/>
                <a:sym typeface="Lucida Sans"/>
              </a:rPr>
              <a:t>Thermistors</a:t>
            </a:r>
            <a:endParaRPr sz="2100">
              <a:solidFill>
                <a:schemeClr val="dk1"/>
              </a:solidFill>
              <a:latin typeface="Lucida Sans"/>
              <a:ea typeface="Lucida Sans"/>
              <a:cs typeface="Lucida Sans"/>
              <a:sym typeface="Lucida Sans"/>
            </a:endParaRPr>
          </a:p>
          <a:p>
            <a:pPr indent="0" lvl="0" marL="12700" marR="0" rtl="0" algn="l">
              <a:lnSpc>
                <a:spcPct val="100000"/>
              </a:lnSpc>
              <a:spcBef>
                <a:spcPts val="310"/>
              </a:spcBef>
              <a:spcAft>
                <a:spcPts val="0"/>
              </a:spcAft>
              <a:buNone/>
            </a:pPr>
            <a:r>
              <a:rPr lang="en-US" sz="1800">
                <a:solidFill>
                  <a:srgbClr val="2CA1BE"/>
                </a:solidFill>
                <a:latin typeface="Noto Sans Symbols"/>
                <a:ea typeface="Noto Sans Symbols"/>
                <a:cs typeface="Noto Sans Symbols"/>
                <a:sym typeface="Noto Sans Symbols"/>
              </a:rPr>
              <a:t>🞂</a:t>
            </a:r>
            <a:r>
              <a:rPr lang="en-US" sz="1800">
                <a:solidFill>
                  <a:srgbClr val="2CA1BE"/>
                </a:solidFill>
                <a:latin typeface="Times New Roman"/>
                <a:ea typeface="Times New Roman"/>
                <a:cs typeface="Times New Roman"/>
                <a:sym typeface="Times New Roman"/>
              </a:rPr>
              <a:t>	</a:t>
            </a:r>
            <a:r>
              <a:rPr lang="en-US" sz="2700">
                <a:solidFill>
                  <a:schemeClr val="dk1"/>
                </a:solidFill>
                <a:latin typeface="Lucida Sans"/>
                <a:ea typeface="Lucida Sans"/>
                <a:cs typeface="Lucida Sans"/>
                <a:sym typeface="Lucida Sans"/>
              </a:rPr>
              <a:t>Thermoelectric sensors</a:t>
            </a:r>
            <a:endParaRPr sz="2700">
              <a:solidFill>
                <a:schemeClr val="dk1"/>
              </a:solidFill>
              <a:latin typeface="Lucida Sans"/>
              <a:ea typeface="Lucida Sans"/>
              <a:cs typeface="Lucida Sans"/>
              <a:sym typeface="Lucida Sans"/>
            </a:endParaRPr>
          </a:p>
          <a:p>
            <a:pPr indent="-320040" lvl="0" marL="615950" marR="0" rtl="0" algn="l">
              <a:lnSpc>
                <a:spcPct val="100000"/>
              </a:lnSpc>
              <a:spcBef>
                <a:spcPts val="350"/>
              </a:spcBef>
              <a:spcAft>
                <a:spcPts val="0"/>
              </a:spcAft>
              <a:buClr>
                <a:srgbClr val="2CA1BE"/>
              </a:buClr>
              <a:buSzPts val="2300"/>
              <a:buFont typeface="Verdana"/>
              <a:buChar char="◦"/>
            </a:pPr>
            <a:r>
              <a:rPr lang="en-US" sz="2300">
                <a:solidFill>
                  <a:schemeClr val="dk1"/>
                </a:solidFill>
                <a:latin typeface="Lucida Sans"/>
                <a:ea typeface="Lucida Sans"/>
                <a:cs typeface="Lucida Sans"/>
                <a:sym typeface="Lucida Sans"/>
              </a:rPr>
              <a:t>The Seebeck effect</a:t>
            </a:r>
            <a:endParaRPr sz="2300">
              <a:solidFill>
                <a:schemeClr val="dk1"/>
              </a:solidFill>
              <a:latin typeface="Lucida Sans"/>
              <a:ea typeface="Lucida Sans"/>
              <a:cs typeface="Lucida Sans"/>
              <a:sym typeface="Lucida Sans"/>
            </a:endParaRPr>
          </a:p>
          <a:p>
            <a:pPr indent="-320040" lvl="0" marL="615950" marR="0" rtl="0" algn="l">
              <a:lnSpc>
                <a:spcPct val="100000"/>
              </a:lnSpc>
              <a:spcBef>
                <a:spcPts val="295"/>
              </a:spcBef>
              <a:spcAft>
                <a:spcPts val="0"/>
              </a:spcAft>
              <a:buClr>
                <a:srgbClr val="2CA1BE"/>
              </a:buClr>
              <a:buSzPts val="2300"/>
              <a:buFont typeface="Verdana"/>
              <a:buChar char="◦"/>
            </a:pPr>
            <a:r>
              <a:rPr lang="en-US" sz="2300">
                <a:solidFill>
                  <a:schemeClr val="dk1"/>
                </a:solidFill>
                <a:latin typeface="Lucida Sans"/>
                <a:ea typeface="Lucida Sans"/>
                <a:cs typeface="Lucida Sans"/>
                <a:sym typeface="Lucida Sans"/>
              </a:rPr>
              <a:t>The Peltier effect</a:t>
            </a:r>
            <a:endParaRPr sz="2300">
              <a:solidFill>
                <a:schemeClr val="dk1"/>
              </a:solidFill>
              <a:latin typeface="Lucida Sans"/>
              <a:ea typeface="Lucida Sans"/>
              <a:cs typeface="Lucida Sans"/>
              <a:sym typeface="Lucida Sans"/>
            </a:endParaRPr>
          </a:p>
          <a:p>
            <a:pPr indent="-228600" lvl="0" marL="524510" marR="0" rtl="0" algn="l">
              <a:lnSpc>
                <a:spcPct val="100000"/>
              </a:lnSpc>
              <a:spcBef>
                <a:spcPts val="295"/>
              </a:spcBef>
              <a:spcAft>
                <a:spcPts val="0"/>
              </a:spcAft>
              <a:buClr>
                <a:srgbClr val="2CA1BE"/>
              </a:buClr>
              <a:buSzPts val="2300"/>
              <a:buFont typeface="Verdana"/>
              <a:buChar char="◦"/>
            </a:pPr>
            <a:r>
              <a:rPr lang="en-US" sz="2300">
                <a:solidFill>
                  <a:schemeClr val="dk1"/>
                </a:solidFill>
                <a:latin typeface="Lucida Sans"/>
                <a:ea typeface="Lucida Sans"/>
                <a:cs typeface="Lucida Sans"/>
                <a:sym typeface="Lucida Sans"/>
              </a:rPr>
              <a:t>Thermocouples</a:t>
            </a:r>
            <a:endParaRPr sz="2300">
              <a:solidFill>
                <a:schemeClr val="dk1"/>
              </a:solidFill>
              <a:latin typeface="Lucida Sans"/>
              <a:ea typeface="Lucida Sans"/>
              <a:cs typeface="Lucida Sans"/>
              <a:sym typeface="Lucida Sans"/>
            </a:endParaRPr>
          </a:p>
          <a:p>
            <a:pPr indent="0" lvl="0" marL="12700" marR="0" rtl="0" algn="l">
              <a:lnSpc>
                <a:spcPct val="100000"/>
              </a:lnSpc>
              <a:spcBef>
                <a:spcPts val="345"/>
              </a:spcBef>
              <a:spcAft>
                <a:spcPts val="0"/>
              </a:spcAft>
              <a:buNone/>
            </a:pPr>
            <a:r>
              <a:rPr lang="en-US" sz="1800">
                <a:solidFill>
                  <a:srgbClr val="2CA1BE"/>
                </a:solidFill>
                <a:latin typeface="Noto Sans Symbols"/>
                <a:ea typeface="Noto Sans Symbols"/>
                <a:cs typeface="Noto Sans Symbols"/>
                <a:sym typeface="Noto Sans Symbols"/>
              </a:rPr>
              <a:t>🞂</a:t>
            </a:r>
            <a:r>
              <a:rPr lang="en-US" sz="1800">
                <a:solidFill>
                  <a:srgbClr val="2CA1BE"/>
                </a:solidFill>
                <a:latin typeface="Times New Roman"/>
                <a:ea typeface="Times New Roman"/>
                <a:cs typeface="Times New Roman"/>
                <a:sym typeface="Times New Roman"/>
              </a:rPr>
              <a:t>	</a:t>
            </a:r>
            <a:r>
              <a:rPr lang="en-US" sz="2700">
                <a:solidFill>
                  <a:schemeClr val="dk1"/>
                </a:solidFill>
                <a:latin typeface="Lucida Sans"/>
                <a:ea typeface="Lucida Sans"/>
                <a:cs typeface="Lucida Sans"/>
                <a:sym typeface="Lucida Sans"/>
              </a:rPr>
              <a:t>p-n junction sensors</a:t>
            </a:r>
            <a:endParaRPr sz="2700">
              <a:solidFill>
                <a:schemeClr val="dk1"/>
              </a:solidFill>
              <a:latin typeface="Lucida Sans"/>
              <a:ea typeface="Lucida Sans"/>
              <a:cs typeface="Lucida Sans"/>
              <a:sym typeface="Lucida Sans"/>
            </a:endParaRPr>
          </a:p>
        </p:txBody>
      </p:sp>
      <p:sp>
        <p:nvSpPr>
          <p:cNvPr id="596" name="Google Shape;596;p33"/>
          <p:cNvSpPr/>
          <p:nvPr/>
        </p:nvSpPr>
        <p:spPr>
          <a:xfrm>
            <a:off x="530351" y="592810"/>
            <a:ext cx="5366766" cy="521995"/>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sp>
        <p:nvSpPr>
          <p:cNvPr id="601" name="Google Shape;601;p34"/>
          <p:cNvSpPr txBox="1"/>
          <p:nvPr>
            <p:ph type="title"/>
          </p:nvPr>
        </p:nvSpPr>
        <p:spPr>
          <a:xfrm>
            <a:off x="271778" y="353059"/>
            <a:ext cx="3995421" cy="66548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4200">
                <a:solidFill>
                  <a:srgbClr val="FF0000"/>
                </a:solidFill>
              </a:rPr>
              <a:t>Introduction</a:t>
            </a:r>
            <a:endParaRPr sz="4200">
              <a:solidFill>
                <a:srgbClr val="FF0000"/>
              </a:solidFill>
            </a:endParaRPr>
          </a:p>
        </p:txBody>
      </p:sp>
      <p:sp>
        <p:nvSpPr>
          <p:cNvPr id="602" name="Google Shape;602;p34"/>
          <p:cNvSpPr txBox="1"/>
          <p:nvPr>
            <p:ph idx="4294967295" type="sldNum"/>
          </p:nvPr>
        </p:nvSpPr>
        <p:spPr>
          <a:xfrm>
            <a:off x="8863013" y="6416675"/>
            <a:ext cx="280987" cy="254000"/>
          </a:xfrm>
          <a:prstGeom prst="rect">
            <a:avLst/>
          </a:prstGeom>
          <a:noFill/>
          <a:ln>
            <a:noFill/>
          </a:ln>
        </p:spPr>
        <p:txBody>
          <a:bodyPr anchorCtr="0" anchor="t" bIns="0" lIns="0" spcFirstLastPara="1" rIns="0" wrap="square" tIns="27925">
            <a:spAutoFit/>
          </a:bodyPr>
          <a:lstStyle/>
          <a:p>
            <a:pPr indent="0" lvl="0" marL="38100" rtl="0" algn="r">
              <a:lnSpc>
                <a:spcPct val="100000"/>
              </a:lnSpc>
              <a:spcBef>
                <a:spcPts val="0"/>
              </a:spcBef>
              <a:spcAft>
                <a:spcPts val="0"/>
              </a:spcAft>
              <a:buNone/>
            </a:pPr>
            <a:fld id="{00000000-1234-1234-1234-123412341234}" type="slidenum">
              <a:rPr lang="en-US"/>
              <a:t>‹#›</a:t>
            </a:fld>
            <a:endParaRPr/>
          </a:p>
        </p:txBody>
      </p:sp>
      <p:sp>
        <p:nvSpPr>
          <p:cNvPr id="603" name="Google Shape;603;p34"/>
          <p:cNvSpPr txBox="1"/>
          <p:nvPr/>
        </p:nvSpPr>
        <p:spPr>
          <a:xfrm>
            <a:off x="661669" y="1549400"/>
            <a:ext cx="7133590" cy="4218940"/>
          </a:xfrm>
          <a:prstGeom prst="rect">
            <a:avLst/>
          </a:prstGeom>
          <a:noFill/>
          <a:ln>
            <a:noFill/>
          </a:ln>
        </p:spPr>
        <p:txBody>
          <a:bodyPr anchorCtr="0" anchor="t" bIns="0" lIns="0" spcFirstLastPara="1" rIns="0" wrap="square" tIns="94600">
            <a:spAutoFit/>
          </a:bodyPr>
          <a:lstStyle/>
          <a:p>
            <a:pPr indent="-342900" lvl="0" marL="380365" marR="172720" rtl="0" algn="l">
              <a:lnSpc>
                <a:spcPct val="96071"/>
              </a:lnSpc>
              <a:spcBef>
                <a:spcPts val="0"/>
              </a:spcBef>
              <a:spcAft>
                <a:spcPts val="0"/>
              </a:spcAft>
              <a:buClr>
                <a:srgbClr val="986666"/>
              </a:buClr>
              <a:buSzPts val="2250"/>
              <a:buFont typeface="Noto Sans Symbols"/>
              <a:buChar char="●"/>
            </a:pPr>
            <a:r>
              <a:rPr lang="en-US" sz="2800">
                <a:solidFill>
                  <a:schemeClr val="dk1"/>
                </a:solidFill>
                <a:latin typeface="Arial"/>
                <a:ea typeface="Arial"/>
                <a:cs typeface="Arial"/>
                <a:sym typeface="Arial"/>
              </a:rPr>
              <a:t>Temperature is an important parameter in  many control systems</a:t>
            </a:r>
            <a:endParaRPr/>
          </a:p>
          <a:p>
            <a:pPr indent="-342900" lvl="0" marL="380365" marR="641985" rtl="0" algn="l">
              <a:lnSpc>
                <a:spcPct val="96071"/>
              </a:lnSpc>
              <a:spcBef>
                <a:spcPts val="690"/>
              </a:spcBef>
              <a:spcAft>
                <a:spcPts val="0"/>
              </a:spcAft>
              <a:buClr>
                <a:srgbClr val="986666"/>
              </a:buClr>
              <a:buSzPts val="2250"/>
              <a:buFont typeface="Noto Sans Symbols"/>
              <a:buChar char="●"/>
            </a:pPr>
            <a:r>
              <a:rPr lang="en-US" sz="2800">
                <a:solidFill>
                  <a:schemeClr val="dk1"/>
                </a:solidFill>
                <a:latin typeface="Arial"/>
                <a:ea typeface="Arial"/>
                <a:cs typeface="Arial"/>
                <a:sym typeface="Arial"/>
              </a:rPr>
              <a:t>Several distinctly different transduction  mechanisms are employed</a:t>
            </a:r>
            <a:endParaRPr sz="2800">
              <a:solidFill>
                <a:schemeClr val="dk1"/>
              </a:solidFill>
              <a:latin typeface="Arial"/>
              <a:ea typeface="Arial"/>
              <a:cs typeface="Arial"/>
              <a:sym typeface="Arial"/>
            </a:endParaRPr>
          </a:p>
          <a:p>
            <a:pPr indent="-342900" lvl="0" marL="380365" marR="666115" rtl="0" algn="l">
              <a:lnSpc>
                <a:spcPct val="96071"/>
              </a:lnSpc>
              <a:spcBef>
                <a:spcPts val="690"/>
              </a:spcBef>
              <a:spcAft>
                <a:spcPts val="0"/>
              </a:spcAft>
              <a:buClr>
                <a:srgbClr val="986666"/>
              </a:buClr>
              <a:buSzPts val="2250"/>
              <a:buFont typeface="Noto Sans Symbols"/>
              <a:buChar char="●"/>
            </a:pPr>
            <a:r>
              <a:rPr lang="en-US" sz="2800">
                <a:solidFill>
                  <a:schemeClr val="dk1"/>
                </a:solidFill>
                <a:latin typeface="Arial"/>
                <a:ea typeface="Arial"/>
                <a:cs typeface="Arial"/>
                <a:sym typeface="Arial"/>
              </a:rPr>
              <a:t>These include non electrical as well as  electrical methods</a:t>
            </a:r>
            <a:endParaRPr sz="2800">
              <a:solidFill>
                <a:schemeClr val="dk1"/>
              </a:solidFill>
              <a:latin typeface="Arial"/>
              <a:ea typeface="Arial"/>
              <a:cs typeface="Arial"/>
              <a:sym typeface="Arial"/>
            </a:endParaRPr>
          </a:p>
          <a:p>
            <a:pPr indent="-342900" lvl="0" marL="380365" marR="412750" rtl="0" algn="l">
              <a:lnSpc>
                <a:spcPct val="79800"/>
              </a:lnSpc>
              <a:spcBef>
                <a:spcPts val="730"/>
              </a:spcBef>
              <a:spcAft>
                <a:spcPts val="0"/>
              </a:spcAft>
              <a:buClr>
                <a:srgbClr val="986666"/>
              </a:buClr>
              <a:buSzPts val="2250"/>
              <a:buFont typeface="Noto Sans Symbols"/>
              <a:buChar char="●"/>
            </a:pPr>
            <a:r>
              <a:rPr lang="en-US" sz="2800">
                <a:solidFill>
                  <a:schemeClr val="dk1"/>
                </a:solidFill>
                <a:latin typeface="Arial"/>
                <a:ea typeface="Arial"/>
                <a:cs typeface="Arial"/>
                <a:sym typeface="Arial"/>
              </a:rPr>
              <a:t>A thermometer is the most common non  electrical sensor</a:t>
            </a:r>
            <a:endParaRPr/>
          </a:p>
          <a:p>
            <a:pPr indent="-342900" lvl="0" marL="380365" marR="30480" rtl="0" algn="l">
              <a:lnSpc>
                <a:spcPct val="79900"/>
              </a:lnSpc>
              <a:spcBef>
                <a:spcPts val="710"/>
              </a:spcBef>
              <a:spcAft>
                <a:spcPts val="0"/>
              </a:spcAft>
              <a:buClr>
                <a:srgbClr val="986666"/>
              </a:buClr>
              <a:buSzPts val="2250"/>
              <a:buFont typeface="Noto Sans Symbols"/>
              <a:buChar char="●"/>
            </a:pPr>
            <a:r>
              <a:rPr lang="en-US" sz="2800">
                <a:solidFill>
                  <a:schemeClr val="dk1"/>
                </a:solidFill>
                <a:latin typeface="Arial"/>
                <a:ea typeface="Arial"/>
                <a:cs typeface="Arial"/>
                <a:sym typeface="Arial"/>
              </a:rPr>
              <a:t>Common electrical sensors include  thermocouples, thermistors and resistance  thermometers</a:t>
            </a:r>
            <a:endParaRPr sz="2800">
              <a:solidFill>
                <a:schemeClr val="dk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 name="Shape 607"/>
        <p:cNvGrpSpPr/>
        <p:nvPr/>
      </p:nvGrpSpPr>
      <p:grpSpPr>
        <a:xfrm>
          <a:off x="0" y="0"/>
          <a:ext cx="0" cy="0"/>
          <a:chOff x="0" y="0"/>
          <a:chExt cx="0" cy="0"/>
        </a:xfrm>
      </p:grpSpPr>
      <p:sp>
        <p:nvSpPr>
          <p:cNvPr id="608" name="Google Shape;608;p35"/>
          <p:cNvSpPr txBox="1"/>
          <p:nvPr>
            <p:ph type="title"/>
          </p:nvPr>
        </p:nvSpPr>
        <p:spPr>
          <a:xfrm>
            <a:off x="271778" y="353059"/>
            <a:ext cx="5595621" cy="66548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4200">
                <a:solidFill>
                  <a:srgbClr val="FF0000"/>
                </a:solidFill>
              </a:rPr>
              <a:t>Sensors</a:t>
            </a:r>
            <a:r>
              <a:rPr lang="en-US" sz="4200">
                <a:solidFill>
                  <a:srgbClr val="FFFFFF"/>
                </a:solidFill>
              </a:rPr>
              <a:t> Covered</a:t>
            </a:r>
            <a:endParaRPr sz="4200"/>
          </a:p>
        </p:txBody>
      </p:sp>
      <p:sp>
        <p:nvSpPr>
          <p:cNvPr id="609" name="Google Shape;609;p35"/>
          <p:cNvSpPr txBox="1"/>
          <p:nvPr>
            <p:ph idx="4294967295" type="sldNum"/>
          </p:nvPr>
        </p:nvSpPr>
        <p:spPr>
          <a:xfrm>
            <a:off x="8863013" y="6416675"/>
            <a:ext cx="280987" cy="254000"/>
          </a:xfrm>
          <a:prstGeom prst="rect">
            <a:avLst/>
          </a:prstGeom>
          <a:noFill/>
          <a:ln>
            <a:noFill/>
          </a:ln>
        </p:spPr>
        <p:txBody>
          <a:bodyPr anchorCtr="0" anchor="t" bIns="0" lIns="0" spcFirstLastPara="1" rIns="0" wrap="square" tIns="27925">
            <a:spAutoFit/>
          </a:bodyPr>
          <a:lstStyle/>
          <a:p>
            <a:pPr indent="0" lvl="0" marL="38100" rtl="0" algn="r">
              <a:lnSpc>
                <a:spcPct val="100000"/>
              </a:lnSpc>
              <a:spcBef>
                <a:spcPts val="0"/>
              </a:spcBef>
              <a:spcAft>
                <a:spcPts val="0"/>
              </a:spcAft>
              <a:buNone/>
            </a:pPr>
            <a:fld id="{00000000-1234-1234-1234-123412341234}" type="slidenum">
              <a:rPr lang="en-US"/>
              <a:t>‹#›</a:t>
            </a:fld>
            <a:endParaRPr/>
          </a:p>
        </p:txBody>
      </p:sp>
      <p:sp>
        <p:nvSpPr>
          <p:cNvPr id="610" name="Google Shape;610;p35"/>
          <p:cNvSpPr txBox="1"/>
          <p:nvPr/>
        </p:nvSpPr>
        <p:spPr>
          <a:xfrm>
            <a:off x="661668" y="1532890"/>
            <a:ext cx="8101331" cy="3583032"/>
          </a:xfrm>
          <a:prstGeom prst="rect">
            <a:avLst/>
          </a:prstGeom>
          <a:noFill/>
          <a:ln>
            <a:noFill/>
          </a:ln>
        </p:spPr>
        <p:txBody>
          <a:bodyPr anchorCtr="0" anchor="t" bIns="0" lIns="0" spcFirstLastPara="1" rIns="0" wrap="square" tIns="114300">
            <a:spAutoFit/>
          </a:bodyPr>
          <a:lstStyle/>
          <a:p>
            <a:pPr indent="-342900" lvl="0" marL="381000" marR="0" rtl="0" algn="l">
              <a:lnSpc>
                <a:spcPct val="100000"/>
              </a:lnSpc>
              <a:spcBef>
                <a:spcPts val="0"/>
              </a:spcBef>
              <a:spcAft>
                <a:spcPts val="0"/>
              </a:spcAft>
              <a:buClr>
                <a:srgbClr val="986666"/>
              </a:buClr>
              <a:buSzPts val="2550"/>
              <a:buFont typeface="Noto Sans Symbols"/>
              <a:buChar char="●"/>
            </a:pPr>
            <a:r>
              <a:rPr lang="en-US" sz="3200">
                <a:solidFill>
                  <a:schemeClr val="dk1"/>
                </a:solidFill>
                <a:latin typeface="Arial"/>
                <a:ea typeface="Arial"/>
                <a:cs typeface="Arial"/>
                <a:sym typeface="Arial"/>
              </a:rPr>
              <a:t>Thermocouple</a:t>
            </a:r>
            <a:endParaRPr/>
          </a:p>
          <a:p>
            <a:pPr indent="-342900" lvl="0" marL="381000" marR="0" rtl="0" algn="l">
              <a:lnSpc>
                <a:spcPct val="100000"/>
              </a:lnSpc>
              <a:spcBef>
                <a:spcPts val="800"/>
              </a:spcBef>
              <a:spcAft>
                <a:spcPts val="0"/>
              </a:spcAft>
              <a:buClr>
                <a:srgbClr val="986666"/>
              </a:buClr>
              <a:buSzPts val="2550"/>
              <a:buFont typeface="Noto Sans Symbols"/>
              <a:buChar char="●"/>
            </a:pPr>
            <a:r>
              <a:rPr lang="en-US" sz="3200">
                <a:solidFill>
                  <a:schemeClr val="dk1"/>
                </a:solidFill>
                <a:latin typeface="Arial"/>
                <a:ea typeface="Arial"/>
                <a:cs typeface="Arial"/>
                <a:sym typeface="Arial"/>
              </a:rPr>
              <a:t>Thermistor</a:t>
            </a:r>
            <a:endParaRPr sz="3200">
              <a:solidFill>
                <a:schemeClr val="dk1"/>
              </a:solidFill>
              <a:latin typeface="Arial"/>
              <a:ea typeface="Arial"/>
              <a:cs typeface="Arial"/>
              <a:sym typeface="Arial"/>
            </a:endParaRPr>
          </a:p>
          <a:p>
            <a:pPr indent="-342900" lvl="0" marL="380365" marR="30480" rtl="0" algn="l">
              <a:lnSpc>
                <a:spcPct val="100000"/>
              </a:lnSpc>
              <a:spcBef>
                <a:spcPts val="800"/>
              </a:spcBef>
              <a:spcAft>
                <a:spcPts val="0"/>
              </a:spcAft>
              <a:buClr>
                <a:srgbClr val="986666"/>
              </a:buClr>
              <a:buSzPts val="2550"/>
              <a:buFont typeface="Noto Sans Symbols"/>
              <a:buChar char="●"/>
            </a:pPr>
            <a:r>
              <a:rPr lang="en-US" sz="3200">
                <a:solidFill>
                  <a:schemeClr val="dk1"/>
                </a:solidFill>
                <a:latin typeface="Arial"/>
                <a:ea typeface="Arial"/>
                <a:cs typeface="Arial"/>
                <a:sym typeface="Arial"/>
              </a:rPr>
              <a:t>Resistance Temperature Detectors (RTD)</a:t>
            </a:r>
            <a:endParaRPr sz="3200">
              <a:solidFill>
                <a:schemeClr val="dk1"/>
              </a:solidFill>
              <a:latin typeface="Arial"/>
              <a:ea typeface="Arial"/>
              <a:cs typeface="Arial"/>
              <a:sym typeface="Arial"/>
            </a:endParaRPr>
          </a:p>
          <a:p>
            <a:pPr indent="-342900" lvl="0" marL="380365" marR="30480" rtl="0" algn="l">
              <a:lnSpc>
                <a:spcPct val="100000"/>
              </a:lnSpc>
              <a:spcBef>
                <a:spcPts val="800"/>
              </a:spcBef>
              <a:spcAft>
                <a:spcPts val="0"/>
              </a:spcAft>
              <a:buClr>
                <a:srgbClr val="986666"/>
              </a:buClr>
              <a:buSzPts val="2550"/>
              <a:buFont typeface="Noto Sans Symbols"/>
              <a:buChar char="●"/>
            </a:pPr>
            <a:r>
              <a:rPr lang="en-US" sz="3200">
                <a:solidFill>
                  <a:schemeClr val="dk1"/>
                </a:solidFill>
                <a:latin typeface="Arial"/>
                <a:ea typeface="Arial"/>
                <a:cs typeface="Arial"/>
                <a:sym typeface="Arial"/>
              </a:rPr>
              <a:t>Semiconductor temperature sensor</a:t>
            </a:r>
            <a:endParaRPr sz="3200">
              <a:solidFill>
                <a:schemeClr val="dk1"/>
              </a:solidFill>
              <a:latin typeface="Arial"/>
              <a:ea typeface="Arial"/>
              <a:cs typeface="Arial"/>
              <a:sym typeface="Arial"/>
            </a:endParaRPr>
          </a:p>
          <a:p>
            <a:pPr indent="-342900" lvl="0" marL="381000" marR="0" rtl="0" algn="l">
              <a:lnSpc>
                <a:spcPct val="100000"/>
              </a:lnSpc>
              <a:spcBef>
                <a:spcPts val="790"/>
              </a:spcBef>
              <a:spcAft>
                <a:spcPts val="0"/>
              </a:spcAft>
              <a:buClr>
                <a:srgbClr val="986666"/>
              </a:buClr>
              <a:buSzPts val="2550"/>
              <a:buFont typeface="Noto Sans Symbols"/>
              <a:buChar char="●"/>
            </a:pPr>
            <a:r>
              <a:rPr lang="en-US" sz="3200">
                <a:solidFill>
                  <a:schemeClr val="dk1"/>
                </a:solidFill>
                <a:latin typeface="Arial"/>
                <a:ea typeface="Arial"/>
                <a:cs typeface="Arial"/>
                <a:sym typeface="Arial"/>
              </a:rPr>
              <a:t>Liquid in glass</a:t>
            </a:r>
            <a:endParaRPr/>
          </a:p>
          <a:p>
            <a:pPr indent="-342900" lvl="0" marL="381000" marR="0" rtl="0" algn="l">
              <a:lnSpc>
                <a:spcPct val="100000"/>
              </a:lnSpc>
              <a:spcBef>
                <a:spcPts val="800"/>
              </a:spcBef>
              <a:spcAft>
                <a:spcPts val="0"/>
              </a:spcAft>
              <a:buClr>
                <a:srgbClr val="986666"/>
              </a:buClr>
              <a:buSzPts val="2550"/>
              <a:buFont typeface="Noto Sans Symbols"/>
              <a:buChar char="●"/>
            </a:pPr>
            <a:r>
              <a:rPr lang="en-US" sz="3200">
                <a:solidFill>
                  <a:schemeClr val="dk1"/>
                </a:solidFill>
                <a:latin typeface="Arial"/>
                <a:ea typeface="Arial"/>
                <a:cs typeface="Arial"/>
                <a:sym typeface="Arial"/>
              </a:rPr>
              <a:t>Bimetallic</a:t>
            </a:r>
            <a:endParaRPr sz="3200">
              <a:solidFill>
                <a:schemeClr val="dk1"/>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4" name="Shape 614"/>
        <p:cNvGrpSpPr/>
        <p:nvPr/>
      </p:nvGrpSpPr>
      <p:grpSpPr>
        <a:xfrm>
          <a:off x="0" y="0"/>
          <a:ext cx="0" cy="0"/>
          <a:chOff x="0" y="0"/>
          <a:chExt cx="0" cy="0"/>
        </a:xfrm>
      </p:grpSpPr>
      <p:sp>
        <p:nvSpPr>
          <p:cNvPr id="615" name="Google Shape;615;p36"/>
          <p:cNvSpPr txBox="1"/>
          <p:nvPr>
            <p:ph type="title"/>
          </p:nvPr>
        </p:nvSpPr>
        <p:spPr>
          <a:xfrm>
            <a:off x="645668" y="1174750"/>
            <a:ext cx="7600315" cy="596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t/>
            </a:r>
            <a:endParaRPr/>
          </a:p>
        </p:txBody>
      </p:sp>
      <p:sp>
        <p:nvSpPr>
          <p:cNvPr id="616" name="Google Shape;616;p36"/>
          <p:cNvSpPr txBox="1"/>
          <p:nvPr>
            <p:ph idx="1" type="body"/>
          </p:nvPr>
        </p:nvSpPr>
        <p:spPr>
          <a:xfrm>
            <a:off x="645668" y="1740535"/>
            <a:ext cx="7696834" cy="439293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sp>
        <p:nvSpPr>
          <p:cNvPr id="621" name="Google Shape;621;p37"/>
          <p:cNvSpPr txBox="1"/>
          <p:nvPr>
            <p:ph type="title"/>
          </p:nvPr>
        </p:nvSpPr>
        <p:spPr>
          <a:xfrm>
            <a:off x="645668" y="1241805"/>
            <a:ext cx="2711450" cy="34544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400">
                <a:solidFill>
                  <a:srgbClr val="2CA1BE"/>
                </a:solidFill>
                <a:latin typeface="Noto Sans Symbols"/>
                <a:ea typeface="Noto Sans Symbols"/>
                <a:cs typeface="Noto Sans Symbols"/>
                <a:sym typeface="Noto Sans Symbols"/>
              </a:rPr>
              <a:t>🞂</a:t>
            </a:r>
            <a:r>
              <a:rPr lang="en-US" sz="1400">
                <a:solidFill>
                  <a:srgbClr val="2CA1BE"/>
                </a:solidFill>
                <a:latin typeface="Times New Roman"/>
                <a:ea typeface="Times New Roman"/>
                <a:cs typeface="Times New Roman"/>
                <a:sym typeface="Times New Roman"/>
              </a:rPr>
              <a:t>	</a:t>
            </a:r>
            <a:r>
              <a:rPr lang="en-US" sz="2100"/>
              <a:t>The Seebeck effect</a:t>
            </a:r>
            <a:endParaRPr sz="2100">
              <a:latin typeface="Times New Roman"/>
              <a:ea typeface="Times New Roman"/>
              <a:cs typeface="Times New Roman"/>
              <a:sym typeface="Times New Roman"/>
            </a:endParaRPr>
          </a:p>
        </p:txBody>
      </p:sp>
      <p:sp>
        <p:nvSpPr>
          <p:cNvPr id="622" name="Google Shape;622;p37"/>
          <p:cNvSpPr txBox="1"/>
          <p:nvPr/>
        </p:nvSpPr>
        <p:spPr>
          <a:xfrm>
            <a:off x="645668" y="1547825"/>
            <a:ext cx="7946390" cy="3709035"/>
          </a:xfrm>
          <a:prstGeom prst="rect">
            <a:avLst/>
          </a:prstGeom>
          <a:noFill/>
          <a:ln>
            <a:noFill/>
          </a:ln>
        </p:spPr>
        <p:txBody>
          <a:bodyPr anchorCtr="0" anchor="t" bIns="0" lIns="0" spcFirstLastPara="1" rIns="0" wrap="square" tIns="67925">
            <a:spAutoFit/>
          </a:bodyPr>
          <a:lstStyle/>
          <a:p>
            <a:pPr indent="-228600" lvl="0" marL="524510" marR="78105" rtl="0" algn="l">
              <a:lnSpc>
                <a:spcPct val="80000"/>
              </a:lnSpc>
              <a:spcBef>
                <a:spcPts val="0"/>
              </a:spcBef>
              <a:spcAft>
                <a:spcPts val="0"/>
              </a:spcAft>
              <a:buClr>
                <a:srgbClr val="2CA1BE"/>
              </a:buClr>
              <a:buSzPts val="1800"/>
              <a:buFont typeface="Verdana"/>
              <a:buChar char="◦"/>
            </a:pPr>
            <a:r>
              <a:rPr lang="en-US" sz="1800">
                <a:solidFill>
                  <a:schemeClr val="dk1"/>
                </a:solidFill>
                <a:latin typeface="Lucida Sans"/>
                <a:ea typeface="Lucida Sans"/>
                <a:cs typeface="Lucida Sans"/>
                <a:sym typeface="Lucida Sans"/>
              </a:rPr>
              <a:t>When a pair of dissimilar metals are joined at one end, and there  is a temperature difference between the joined ends and the open  ends, thermal emfis generated, which can be measured in the  open ends</a:t>
            </a:r>
            <a:endParaRPr sz="1800">
              <a:solidFill>
                <a:schemeClr val="dk1"/>
              </a:solidFill>
              <a:latin typeface="Lucida Sans"/>
              <a:ea typeface="Lucida Sans"/>
              <a:cs typeface="Lucida Sans"/>
              <a:sym typeface="Lucida Sans"/>
            </a:endParaRPr>
          </a:p>
          <a:p>
            <a:pPr indent="0" lvl="0" marL="12700" marR="0" rtl="0" algn="l">
              <a:lnSpc>
                <a:spcPct val="111666"/>
              </a:lnSpc>
              <a:spcBef>
                <a:spcPts val="0"/>
              </a:spcBef>
              <a:spcAft>
                <a:spcPts val="0"/>
              </a:spcAft>
              <a:buNone/>
            </a:pPr>
            <a:r>
              <a:rPr lang="en-US" sz="1400">
                <a:solidFill>
                  <a:srgbClr val="2CA1BE"/>
                </a:solidFill>
                <a:latin typeface="Noto Sans Symbols"/>
                <a:ea typeface="Noto Sans Symbols"/>
                <a:cs typeface="Noto Sans Symbols"/>
                <a:sym typeface="Noto Sans Symbols"/>
              </a:rPr>
              <a:t>🞂</a:t>
            </a:r>
            <a:r>
              <a:rPr lang="en-US" sz="1400">
                <a:solidFill>
                  <a:srgbClr val="2CA1BE"/>
                </a:solidFill>
                <a:latin typeface="Times New Roman"/>
                <a:ea typeface="Times New Roman"/>
                <a:cs typeface="Times New Roman"/>
                <a:sym typeface="Times New Roman"/>
              </a:rPr>
              <a:t>	</a:t>
            </a:r>
            <a:r>
              <a:rPr lang="en-US" sz="2100">
                <a:solidFill>
                  <a:schemeClr val="dk1"/>
                </a:solidFill>
                <a:latin typeface="Lucida Sans"/>
                <a:ea typeface="Lucida Sans"/>
                <a:cs typeface="Lucida Sans"/>
                <a:sym typeface="Lucida Sans"/>
              </a:rPr>
              <a:t>The Peltier effect</a:t>
            </a:r>
            <a:endParaRPr sz="2100">
              <a:solidFill>
                <a:schemeClr val="dk1"/>
              </a:solidFill>
              <a:latin typeface="Lucida Sans"/>
              <a:ea typeface="Lucida Sans"/>
              <a:cs typeface="Lucida Sans"/>
              <a:sym typeface="Lucida Sans"/>
            </a:endParaRPr>
          </a:p>
          <a:p>
            <a:pPr indent="-228600" lvl="0" marL="524510" marR="10160" rtl="0" algn="l">
              <a:lnSpc>
                <a:spcPct val="96111"/>
              </a:lnSpc>
              <a:spcBef>
                <a:spcPts val="360"/>
              </a:spcBef>
              <a:spcAft>
                <a:spcPts val="0"/>
              </a:spcAft>
              <a:buClr>
                <a:srgbClr val="2CA1BE"/>
              </a:buClr>
              <a:buSzPts val="1800"/>
              <a:buFont typeface="Verdana"/>
              <a:buChar char="◦"/>
            </a:pPr>
            <a:r>
              <a:rPr lang="en-US" sz="1800">
                <a:solidFill>
                  <a:schemeClr val="dk1"/>
                </a:solidFill>
                <a:latin typeface="Lucida Sans"/>
                <a:ea typeface="Lucida Sans"/>
                <a:cs typeface="Lucida Sans"/>
                <a:sym typeface="Lucida Sans"/>
              </a:rPr>
              <a:t>When a current passes through the junction of two different  conductors, heat can be either absorbed or released depending on  the direction of current flow</a:t>
            </a:r>
            <a:endParaRPr sz="1800">
              <a:solidFill>
                <a:schemeClr val="dk1"/>
              </a:solidFill>
              <a:latin typeface="Lucida Sans"/>
              <a:ea typeface="Lucida Sans"/>
              <a:cs typeface="Lucida Sans"/>
              <a:sym typeface="Lucida Sans"/>
            </a:endParaRPr>
          </a:p>
          <a:p>
            <a:pPr indent="0" lvl="0" marL="12700" marR="0" rtl="0" algn="l">
              <a:lnSpc>
                <a:spcPct val="111904"/>
              </a:lnSpc>
              <a:spcBef>
                <a:spcPts val="0"/>
              </a:spcBef>
              <a:spcAft>
                <a:spcPts val="0"/>
              </a:spcAft>
              <a:buNone/>
            </a:pPr>
            <a:r>
              <a:rPr lang="en-US" sz="1400">
                <a:solidFill>
                  <a:srgbClr val="2CA1BE"/>
                </a:solidFill>
                <a:latin typeface="Noto Sans Symbols"/>
                <a:ea typeface="Noto Sans Symbols"/>
                <a:cs typeface="Noto Sans Symbols"/>
                <a:sym typeface="Noto Sans Symbols"/>
              </a:rPr>
              <a:t>🞂</a:t>
            </a:r>
            <a:r>
              <a:rPr lang="en-US" sz="1400">
                <a:solidFill>
                  <a:srgbClr val="2CA1BE"/>
                </a:solidFill>
                <a:latin typeface="Times New Roman"/>
                <a:ea typeface="Times New Roman"/>
                <a:cs typeface="Times New Roman"/>
                <a:sym typeface="Times New Roman"/>
              </a:rPr>
              <a:t>	</a:t>
            </a:r>
            <a:r>
              <a:rPr lang="en-US" sz="2100">
                <a:solidFill>
                  <a:schemeClr val="dk1"/>
                </a:solidFill>
                <a:latin typeface="Lucida Sans"/>
                <a:ea typeface="Lucida Sans"/>
                <a:cs typeface="Lucida Sans"/>
                <a:sym typeface="Lucida Sans"/>
              </a:rPr>
              <a:t>Thermocouples</a:t>
            </a:r>
            <a:endParaRPr sz="2100">
              <a:solidFill>
                <a:schemeClr val="dk1"/>
              </a:solidFill>
              <a:latin typeface="Lucida Sans"/>
              <a:ea typeface="Lucida Sans"/>
              <a:cs typeface="Lucida Sans"/>
              <a:sym typeface="Lucida Sans"/>
            </a:endParaRPr>
          </a:p>
          <a:p>
            <a:pPr indent="-302260" lvl="0" marL="598170" marR="0" rtl="0" algn="l">
              <a:lnSpc>
                <a:spcPct val="113277"/>
              </a:lnSpc>
              <a:spcBef>
                <a:spcPts val="0"/>
              </a:spcBef>
              <a:spcAft>
                <a:spcPts val="0"/>
              </a:spcAft>
              <a:buClr>
                <a:srgbClr val="2CA1BE"/>
              </a:buClr>
              <a:buSzPts val="1800"/>
              <a:buFont typeface="Verdana"/>
              <a:buChar char="◦"/>
            </a:pPr>
            <a:r>
              <a:rPr lang="en-US" sz="1800">
                <a:solidFill>
                  <a:schemeClr val="dk1"/>
                </a:solidFill>
                <a:latin typeface="Lucida Sans"/>
                <a:ea typeface="Lucida Sans"/>
                <a:cs typeface="Lucida Sans"/>
                <a:sym typeface="Lucida Sans"/>
              </a:rPr>
              <a:t>Based on the Seebeck effect</a:t>
            </a:r>
            <a:endParaRPr sz="1800">
              <a:solidFill>
                <a:schemeClr val="dk1"/>
              </a:solidFill>
              <a:latin typeface="Lucida Sans"/>
              <a:ea typeface="Lucida Sans"/>
              <a:cs typeface="Lucida Sans"/>
              <a:sym typeface="Lucida Sans"/>
            </a:endParaRPr>
          </a:p>
          <a:p>
            <a:pPr indent="-228600" lvl="0" marL="524510" marR="0" rtl="0" algn="l">
              <a:lnSpc>
                <a:spcPct val="112777"/>
              </a:lnSpc>
              <a:spcBef>
                <a:spcPts val="0"/>
              </a:spcBef>
              <a:spcAft>
                <a:spcPts val="0"/>
              </a:spcAft>
              <a:buClr>
                <a:srgbClr val="2CA1BE"/>
              </a:buClr>
              <a:buSzPts val="1800"/>
              <a:buFont typeface="Verdana"/>
              <a:buChar char="◦"/>
            </a:pPr>
            <a:r>
              <a:rPr lang="en-US" sz="1800">
                <a:solidFill>
                  <a:schemeClr val="dk1"/>
                </a:solidFill>
                <a:latin typeface="Lucida Sans"/>
                <a:ea typeface="Lucida Sans"/>
                <a:cs typeface="Lucida Sans"/>
                <a:sym typeface="Lucida Sans"/>
              </a:rPr>
              <a:t>Open ends must be kept at a constant reference temperature TREF</a:t>
            </a:r>
            <a:endParaRPr sz="1800">
              <a:solidFill>
                <a:schemeClr val="dk1"/>
              </a:solidFill>
              <a:latin typeface="Lucida Sans"/>
              <a:ea typeface="Lucida Sans"/>
              <a:cs typeface="Lucida Sans"/>
              <a:sym typeface="Lucida Sans"/>
            </a:endParaRPr>
          </a:p>
          <a:p>
            <a:pPr indent="-228600" lvl="0" marL="524510" marR="0" rtl="0" algn="l">
              <a:lnSpc>
                <a:spcPct val="116388"/>
              </a:lnSpc>
              <a:spcBef>
                <a:spcPts val="0"/>
              </a:spcBef>
              <a:spcAft>
                <a:spcPts val="0"/>
              </a:spcAft>
              <a:buClr>
                <a:srgbClr val="2CA1BE"/>
              </a:buClr>
              <a:buSzPts val="1800"/>
              <a:buFont typeface="Verdana"/>
              <a:buChar char="◦"/>
            </a:pPr>
            <a:r>
              <a:rPr lang="en-US" sz="1800">
                <a:solidFill>
                  <a:schemeClr val="dk1"/>
                </a:solidFill>
                <a:latin typeface="Lucida Sans"/>
                <a:ea typeface="Lucida Sans"/>
                <a:cs typeface="Lucida Sans"/>
                <a:sym typeface="Lucida Sans"/>
              </a:rPr>
              <a:t>A number of standard TCs are used</a:t>
            </a:r>
            <a:endParaRPr sz="1800">
              <a:solidFill>
                <a:schemeClr val="dk1"/>
              </a:solidFill>
              <a:latin typeface="Lucida Sans"/>
              <a:ea typeface="Lucida Sans"/>
              <a:cs typeface="Lucida Sans"/>
              <a:sym typeface="Lucida Sans"/>
            </a:endParaRPr>
          </a:p>
          <a:p>
            <a:pPr indent="-228600" lvl="1" marL="762635" marR="0" rtl="0" algn="l">
              <a:lnSpc>
                <a:spcPct val="100000"/>
              </a:lnSpc>
              <a:spcBef>
                <a:spcPts val="30"/>
              </a:spcBef>
              <a:spcAft>
                <a:spcPts val="0"/>
              </a:spcAft>
              <a:buClr>
                <a:srgbClr val="DA1F28"/>
              </a:buClr>
              <a:buSzPts val="1600"/>
              <a:buFont typeface="Noto Sans Symbols"/>
              <a:buChar char="●"/>
            </a:pPr>
            <a:r>
              <a:rPr b="0" i="0" lang="en-US" sz="1600" u="none" cap="none" strike="noStrike">
                <a:solidFill>
                  <a:schemeClr val="dk1"/>
                </a:solidFill>
                <a:latin typeface="Lucida Sans"/>
                <a:ea typeface="Lucida Sans"/>
                <a:cs typeface="Lucida Sans"/>
                <a:sym typeface="Lucida Sans"/>
              </a:rPr>
              <a:t>These are denominated with different letter codes: T, J, K, S, R…</a:t>
            </a:r>
            <a:endParaRPr b="0" i="0" sz="1600" u="none" cap="none" strike="noStrike">
              <a:solidFill>
                <a:schemeClr val="dk1"/>
              </a:solidFill>
              <a:latin typeface="Lucida Sans"/>
              <a:ea typeface="Lucida Sans"/>
              <a:cs typeface="Lucida Sans"/>
              <a:sym typeface="Lucida Sans"/>
            </a:endParaRPr>
          </a:p>
          <a:p>
            <a:pPr indent="-228600" lvl="2" marL="1045844" marR="5080" rtl="0" algn="l">
              <a:lnSpc>
                <a:spcPct val="80000"/>
              </a:lnSpc>
              <a:spcBef>
                <a:spcPts val="409"/>
              </a:spcBef>
              <a:spcAft>
                <a:spcPts val="0"/>
              </a:spcAft>
              <a:buClr>
                <a:srgbClr val="DA1F28"/>
              </a:buClr>
              <a:buSzPts val="1500"/>
              <a:buFont typeface="Noto Sans Symbols"/>
              <a:buChar char="●"/>
            </a:pPr>
            <a:r>
              <a:rPr b="0" i="0" lang="en-US" sz="1500" u="none" cap="none" strike="noStrike">
                <a:solidFill>
                  <a:schemeClr val="dk1"/>
                </a:solidFill>
                <a:latin typeface="Lucida Sans"/>
                <a:ea typeface="Lucida Sans"/>
                <a:cs typeface="Lucida Sans"/>
                <a:sym typeface="Lucida Sans"/>
              </a:rPr>
              <a:t>i..e, type J (the most popular) is made of Iron and Constantan (Cu/Ni alloy:  57/43)</a:t>
            </a:r>
            <a:endParaRPr b="0" i="0" sz="1500" u="none" cap="none" strike="noStrike">
              <a:solidFill>
                <a:schemeClr val="dk1"/>
              </a:solidFill>
              <a:latin typeface="Lucida Sans"/>
              <a:ea typeface="Lucida Sans"/>
              <a:cs typeface="Lucida Sans"/>
              <a:sym typeface="Lucida Sans"/>
            </a:endParaRPr>
          </a:p>
        </p:txBody>
      </p:sp>
      <p:sp>
        <p:nvSpPr>
          <p:cNvPr id="623" name="Google Shape;623;p37"/>
          <p:cNvSpPr/>
          <p:nvPr/>
        </p:nvSpPr>
        <p:spPr>
          <a:xfrm>
            <a:off x="530351" y="568426"/>
            <a:ext cx="5906262" cy="45493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4" name="Google Shape;624;p37"/>
          <p:cNvSpPr/>
          <p:nvPr/>
        </p:nvSpPr>
        <p:spPr>
          <a:xfrm>
            <a:off x="2667000" y="5029200"/>
            <a:ext cx="5195315" cy="1571244"/>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sp>
        <p:nvSpPr>
          <p:cNvPr id="629" name="Google Shape;629;p38"/>
          <p:cNvSpPr txBox="1"/>
          <p:nvPr>
            <p:ph type="title"/>
          </p:nvPr>
        </p:nvSpPr>
        <p:spPr>
          <a:xfrm>
            <a:off x="271779" y="353059"/>
            <a:ext cx="5519421" cy="66548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4200" u="sng">
                <a:solidFill>
                  <a:srgbClr val="FF0000"/>
                </a:solidFill>
                <a:hlinkClick r:id="rId3">
                  <a:extLst>
                    <a:ext uri="{A12FA001-AC4F-418D-AE19-62706E023703}">
                      <ahyp:hlinkClr val="tx"/>
                    </a:ext>
                  </a:extLst>
                </a:hlinkClick>
              </a:rPr>
              <a:t>Thermocouples</a:t>
            </a:r>
            <a:endParaRPr sz="4200">
              <a:solidFill>
                <a:srgbClr val="FF0000"/>
              </a:solidFill>
            </a:endParaRPr>
          </a:p>
        </p:txBody>
      </p:sp>
      <p:sp>
        <p:nvSpPr>
          <p:cNvPr id="630" name="Google Shape;630;p38"/>
          <p:cNvSpPr txBox="1"/>
          <p:nvPr>
            <p:ph idx="4294967295" type="sldNum"/>
          </p:nvPr>
        </p:nvSpPr>
        <p:spPr>
          <a:xfrm>
            <a:off x="8863013" y="6416675"/>
            <a:ext cx="280987" cy="254000"/>
          </a:xfrm>
          <a:prstGeom prst="rect">
            <a:avLst/>
          </a:prstGeom>
          <a:noFill/>
          <a:ln>
            <a:noFill/>
          </a:ln>
        </p:spPr>
        <p:txBody>
          <a:bodyPr anchorCtr="0" anchor="t" bIns="0" lIns="0" spcFirstLastPara="1" rIns="0" wrap="square" tIns="27925">
            <a:spAutoFit/>
          </a:bodyPr>
          <a:lstStyle/>
          <a:p>
            <a:pPr indent="0" lvl="0" marL="38100" rtl="0" algn="r">
              <a:lnSpc>
                <a:spcPct val="100000"/>
              </a:lnSpc>
              <a:spcBef>
                <a:spcPts val="0"/>
              </a:spcBef>
              <a:spcAft>
                <a:spcPts val="0"/>
              </a:spcAft>
              <a:buNone/>
            </a:pPr>
            <a:fld id="{00000000-1234-1234-1234-123412341234}" type="slidenum">
              <a:rPr lang="en-US"/>
              <a:t>‹#›</a:t>
            </a:fld>
            <a:endParaRPr/>
          </a:p>
        </p:txBody>
      </p:sp>
      <p:sp>
        <p:nvSpPr>
          <p:cNvPr id="631" name="Google Shape;631;p38"/>
          <p:cNvSpPr txBox="1"/>
          <p:nvPr/>
        </p:nvSpPr>
        <p:spPr>
          <a:xfrm>
            <a:off x="661669" y="1532890"/>
            <a:ext cx="7622540" cy="3255010"/>
          </a:xfrm>
          <a:prstGeom prst="rect">
            <a:avLst/>
          </a:prstGeom>
          <a:noFill/>
          <a:ln>
            <a:noFill/>
          </a:ln>
        </p:spPr>
        <p:txBody>
          <a:bodyPr anchorCtr="0" anchor="t" bIns="0" lIns="0" spcFirstLastPara="1" rIns="0" wrap="square" tIns="114300">
            <a:spAutoFit/>
          </a:bodyPr>
          <a:lstStyle/>
          <a:p>
            <a:pPr indent="-342900" lvl="0" marL="381000" marR="0" rtl="0" algn="l">
              <a:lnSpc>
                <a:spcPct val="100000"/>
              </a:lnSpc>
              <a:spcBef>
                <a:spcPts val="0"/>
              </a:spcBef>
              <a:spcAft>
                <a:spcPts val="0"/>
              </a:spcAft>
              <a:buClr>
                <a:srgbClr val="986666"/>
              </a:buClr>
              <a:buSzPts val="2550"/>
              <a:buFont typeface="Noto Sans Symbols"/>
              <a:buChar char="●"/>
            </a:pPr>
            <a:r>
              <a:rPr lang="en-US" sz="3200">
                <a:solidFill>
                  <a:schemeClr val="dk1"/>
                </a:solidFill>
                <a:latin typeface="Arial"/>
                <a:ea typeface="Arial"/>
                <a:cs typeface="Arial"/>
                <a:sym typeface="Arial"/>
              </a:rPr>
              <a:t>Based on the Seebeck effect</a:t>
            </a:r>
            <a:endParaRPr sz="3200">
              <a:solidFill>
                <a:schemeClr val="dk1"/>
              </a:solidFill>
              <a:latin typeface="Arial"/>
              <a:ea typeface="Arial"/>
              <a:cs typeface="Arial"/>
              <a:sym typeface="Arial"/>
            </a:endParaRPr>
          </a:p>
          <a:p>
            <a:pPr indent="-342900" lvl="0" marL="380365" marR="438150" rtl="0" algn="l">
              <a:lnSpc>
                <a:spcPct val="100000"/>
              </a:lnSpc>
              <a:spcBef>
                <a:spcPts val="800"/>
              </a:spcBef>
              <a:spcAft>
                <a:spcPts val="0"/>
              </a:spcAft>
              <a:buClr>
                <a:srgbClr val="986666"/>
              </a:buClr>
              <a:buSzPts val="2550"/>
              <a:buFont typeface="Noto Sans Symbols"/>
              <a:buChar char="●"/>
            </a:pPr>
            <a:r>
              <a:rPr lang="en-US" sz="3200">
                <a:solidFill>
                  <a:schemeClr val="dk1"/>
                </a:solidFill>
                <a:latin typeface="Arial"/>
                <a:ea typeface="Arial"/>
                <a:cs typeface="Arial"/>
                <a:sym typeface="Arial"/>
              </a:rPr>
              <a:t>When any conductor is subjected to a  thermal gradient, it will generate a  voltage</a:t>
            </a:r>
            <a:endParaRPr sz="3200">
              <a:solidFill>
                <a:schemeClr val="dk1"/>
              </a:solidFill>
              <a:latin typeface="Arial"/>
              <a:ea typeface="Arial"/>
              <a:cs typeface="Arial"/>
              <a:sym typeface="Arial"/>
            </a:endParaRPr>
          </a:p>
          <a:p>
            <a:pPr indent="-342900" lvl="0" marL="380365" marR="30480" rtl="0" algn="l">
              <a:lnSpc>
                <a:spcPct val="100000"/>
              </a:lnSpc>
              <a:spcBef>
                <a:spcPts val="790"/>
              </a:spcBef>
              <a:spcAft>
                <a:spcPts val="0"/>
              </a:spcAft>
              <a:buClr>
                <a:srgbClr val="986666"/>
              </a:buClr>
              <a:buSzPts val="2550"/>
              <a:buFont typeface="Noto Sans Symbols"/>
              <a:buChar char="●"/>
            </a:pPr>
            <a:r>
              <a:rPr lang="en-US" sz="3200">
                <a:solidFill>
                  <a:schemeClr val="dk1"/>
                </a:solidFill>
                <a:latin typeface="Arial"/>
                <a:ea typeface="Arial"/>
                <a:cs typeface="Arial"/>
                <a:sym typeface="Arial"/>
              </a:rPr>
              <a:t>The magnitude of the effect depends on  the metal in use</a:t>
            </a:r>
            <a:endParaRPr sz="3200">
              <a:solidFill>
                <a:schemeClr val="dk1"/>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5" name="Shape 635"/>
        <p:cNvGrpSpPr/>
        <p:nvPr/>
      </p:nvGrpSpPr>
      <p:grpSpPr>
        <a:xfrm>
          <a:off x="0" y="0"/>
          <a:ext cx="0" cy="0"/>
          <a:chOff x="0" y="0"/>
          <a:chExt cx="0" cy="0"/>
        </a:xfrm>
      </p:grpSpPr>
      <p:sp>
        <p:nvSpPr>
          <p:cNvPr id="636" name="Google Shape;636;p39"/>
          <p:cNvSpPr txBox="1"/>
          <p:nvPr/>
        </p:nvSpPr>
        <p:spPr>
          <a:xfrm>
            <a:off x="661669" y="1438909"/>
            <a:ext cx="7708200" cy="4644300"/>
          </a:xfrm>
          <a:prstGeom prst="rect">
            <a:avLst/>
          </a:prstGeom>
          <a:noFill/>
          <a:ln>
            <a:noFill/>
          </a:ln>
        </p:spPr>
        <p:txBody>
          <a:bodyPr anchorCtr="0" anchor="t" bIns="0" lIns="0" spcFirstLastPara="1" rIns="0" wrap="square" tIns="60950">
            <a:spAutoFit/>
          </a:bodyPr>
          <a:lstStyle/>
          <a:p>
            <a:pPr indent="-342900" lvl="0" marL="380365" marR="31750" rtl="0" algn="l">
              <a:lnSpc>
                <a:spcPct val="107857"/>
              </a:lnSpc>
              <a:spcBef>
                <a:spcPts val="0"/>
              </a:spcBef>
              <a:spcAft>
                <a:spcPts val="0"/>
              </a:spcAft>
              <a:buClr>
                <a:srgbClr val="986666"/>
              </a:buClr>
              <a:buSzPts val="2250"/>
              <a:buFont typeface="Noto Sans Symbols"/>
              <a:buChar char="●"/>
            </a:pPr>
            <a:r>
              <a:rPr lang="en-US" sz="2800">
                <a:solidFill>
                  <a:schemeClr val="dk1"/>
                </a:solidFill>
                <a:latin typeface="Arial"/>
                <a:ea typeface="Arial"/>
                <a:cs typeface="Arial"/>
                <a:sym typeface="Arial"/>
              </a:rPr>
              <a:t>To measure the generated voltage we need to  connect another conductor</a:t>
            </a:r>
            <a:endParaRPr sz="2800">
              <a:solidFill>
                <a:schemeClr val="dk1"/>
              </a:solidFill>
              <a:latin typeface="Arial"/>
              <a:ea typeface="Arial"/>
              <a:cs typeface="Arial"/>
              <a:sym typeface="Arial"/>
            </a:endParaRPr>
          </a:p>
          <a:p>
            <a:pPr indent="-342900" lvl="0" marL="380365" marR="128904" rtl="0" algn="l">
              <a:lnSpc>
                <a:spcPct val="90000"/>
              </a:lnSpc>
              <a:spcBef>
                <a:spcPts val="655"/>
              </a:spcBef>
              <a:spcAft>
                <a:spcPts val="0"/>
              </a:spcAft>
              <a:buClr>
                <a:srgbClr val="986666"/>
              </a:buClr>
              <a:buSzPts val="2250"/>
              <a:buFont typeface="Noto Sans Symbols"/>
              <a:buChar char="●"/>
            </a:pPr>
            <a:r>
              <a:rPr lang="en-US" sz="2800">
                <a:solidFill>
                  <a:schemeClr val="dk1"/>
                </a:solidFill>
                <a:latin typeface="Arial"/>
                <a:ea typeface="Arial"/>
                <a:cs typeface="Arial"/>
                <a:sym typeface="Arial"/>
              </a:rPr>
              <a:t>This conductor also experiences the Seebeck  effect and its voltage tends to oppose the  original</a:t>
            </a:r>
            <a:endParaRPr sz="2800">
              <a:solidFill>
                <a:schemeClr val="dk1"/>
              </a:solidFill>
              <a:latin typeface="Arial"/>
              <a:ea typeface="Arial"/>
              <a:cs typeface="Arial"/>
              <a:sym typeface="Arial"/>
            </a:endParaRPr>
          </a:p>
          <a:p>
            <a:pPr indent="-342900" lvl="0" marL="380365" marR="30480" rtl="0" algn="l">
              <a:lnSpc>
                <a:spcPct val="107857"/>
              </a:lnSpc>
              <a:spcBef>
                <a:spcPts val="745"/>
              </a:spcBef>
              <a:spcAft>
                <a:spcPts val="0"/>
              </a:spcAft>
              <a:buClr>
                <a:srgbClr val="986666"/>
              </a:buClr>
              <a:buSzPts val="2250"/>
              <a:buFont typeface="Noto Sans Symbols"/>
              <a:buChar char="●"/>
            </a:pPr>
            <a:r>
              <a:rPr lang="en-US" sz="2800">
                <a:solidFill>
                  <a:schemeClr val="dk1"/>
                </a:solidFill>
                <a:latin typeface="Arial"/>
                <a:ea typeface="Arial"/>
                <a:cs typeface="Arial"/>
                <a:sym typeface="Arial"/>
              </a:rPr>
              <a:t>So the conductor used to measure the voltage  must be different</a:t>
            </a:r>
            <a:endParaRPr sz="2800">
              <a:solidFill>
                <a:schemeClr val="dk1"/>
              </a:solidFill>
              <a:latin typeface="Arial"/>
              <a:ea typeface="Arial"/>
              <a:cs typeface="Arial"/>
              <a:sym typeface="Arial"/>
            </a:endParaRPr>
          </a:p>
          <a:p>
            <a:pPr indent="-342900" lvl="0" marL="380365" marR="1082675" rtl="0" algn="l">
              <a:lnSpc>
                <a:spcPct val="107857"/>
              </a:lnSpc>
              <a:spcBef>
                <a:spcPts val="700"/>
              </a:spcBef>
              <a:spcAft>
                <a:spcPts val="0"/>
              </a:spcAft>
              <a:buClr>
                <a:srgbClr val="986666"/>
              </a:buClr>
              <a:buSzPts val="2250"/>
              <a:buFont typeface="Noto Sans Symbols"/>
              <a:buChar char="●"/>
            </a:pPr>
            <a:r>
              <a:rPr lang="en-US" sz="2800">
                <a:solidFill>
                  <a:schemeClr val="dk1"/>
                </a:solidFill>
                <a:latin typeface="Arial"/>
                <a:ea typeface="Arial"/>
                <a:cs typeface="Arial"/>
                <a:sym typeface="Arial"/>
              </a:rPr>
              <a:t>A small difference voltage can be made  available by use of dissimilar metals</a:t>
            </a:r>
            <a:endParaRPr sz="2800">
              <a:solidFill>
                <a:schemeClr val="dk1"/>
              </a:solidFill>
              <a:latin typeface="Arial"/>
              <a:ea typeface="Arial"/>
              <a:cs typeface="Arial"/>
              <a:sym typeface="Arial"/>
            </a:endParaRPr>
          </a:p>
          <a:p>
            <a:pPr indent="-342900" lvl="0" marL="380365" marR="527685" rtl="0" algn="l">
              <a:lnSpc>
                <a:spcPct val="107857"/>
              </a:lnSpc>
              <a:spcBef>
                <a:spcPts val="700"/>
              </a:spcBef>
              <a:spcAft>
                <a:spcPts val="0"/>
              </a:spcAft>
              <a:buClr>
                <a:srgbClr val="986666"/>
              </a:buClr>
              <a:buSzPts val="2250"/>
              <a:buFont typeface="Noto Sans Symbols"/>
              <a:buChar char="●"/>
            </a:pPr>
            <a:r>
              <a:rPr lang="en-US" sz="2800">
                <a:solidFill>
                  <a:schemeClr val="dk1"/>
                </a:solidFill>
                <a:latin typeface="Arial"/>
                <a:ea typeface="Arial"/>
                <a:cs typeface="Arial"/>
                <a:sym typeface="Arial"/>
              </a:rPr>
              <a:t>Difference increases with temperature, and  can typically be between 1 and 70 µV/°C</a:t>
            </a:r>
            <a:endParaRPr sz="2800">
              <a:solidFill>
                <a:schemeClr val="dk1"/>
              </a:solidFill>
              <a:latin typeface="Arial"/>
              <a:ea typeface="Arial"/>
              <a:cs typeface="Arial"/>
              <a:sym typeface="Arial"/>
            </a:endParaRPr>
          </a:p>
        </p:txBody>
      </p:sp>
      <p:sp>
        <p:nvSpPr>
          <p:cNvPr id="637" name="Google Shape;637;p39"/>
          <p:cNvSpPr txBox="1"/>
          <p:nvPr>
            <p:ph idx="4294967295" type="sldNum"/>
          </p:nvPr>
        </p:nvSpPr>
        <p:spPr>
          <a:xfrm>
            <a:off x="8863013" y="6416675"/>
            <a:ext cx="280987" cy="254000"/>
          </a:xfrm>
          <a:prstGeom prst="rect">
            <a:avLst/>
          </a:prstGeom>
          <a:noFill/>
          <a:ln>
            <a:noFill/>
          </a:ln>
        </p:spPr>
        <p:txBody>
          <a:bodyPr anchorCtr="0" anchor="t" bIns="0" lIns="0" spcFirstLastPara="1" rIns="0" wrap="square" tIns="27925">
            <a:spAutoFit/>
          </a:bodyPr>
          <a:lstStyle/>
          <a:p>
            <a:pPr indent="0" lvl="0" marL="38100" rtl="0" algn="r">
              <a:lnSpc>
                <a:spcPct val="100000"/>
              </a:lnSpc>
              <a:spcBef>
                <a:spcPts val="0"/>
              </a:spcBef>
              <a:spcAft>
                <a:spcPts val="0"/>
              </a:spcAft>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4"/>
          <p:cNvSpPr txBox="1"/>
          <p:nvPr>
            <p:ph type="title"/>
          </p:nvPr>
        </p:nvSpPr>
        <p:spPr>
          <a:xfrm>
            <a:off x="645668" y="1157986"/>
            <a:ext cx="2458720" cy="376555"/>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1550">
                <a:solidFill>
                  <a:srgbClr val="2CA1BE"/>
                </a:solidFill>
                <a:latin typeface="Noto Sans Symbols"/>
                <a:ea typeface="Noto Sans Symbols"/>
                <a:cs typeface="Noto Sans Symbols"/>
                <a:sym typeface="Noto Sans Symbols"/>
              </a:rPr>
              <a:t>🞂</a:t>
            </a:r>
            <a:r>
              <a:rPr lang="en-US" sz="1550">
                <a:solidFill>
                  <a:srgbClr val="2CA1BE"/>
                </a:solidFill>
                <a:latin typeface="Times New Roman"/>
                <a:ea typeface="Times New Roman"/>
                <a:cs typeface="Times New Roman"/>
                <a:sym typeface="Times New Roman"/>
              </a:rPr>
              <a:t>	</a:t>
            </a:r>
            <a:r>
              <a:rPr lang="en-US" sz="2300"/>
              <a:t>Analog sensors</a:t>
            </a:r>
            <a:endParaRPr sz="2300">
              <a:latin typeface="Times New Roman"/>
              <a:ea typeface="Times New Roman"/>
              <a:cs typeface="Times New Roman"/>
              <a:sym typeface="Times New Roman"/>
            </a:endParaRPr>
          </a:p>
        </p:txBody>
      </p:sp>
      <p:sp>
        <p:nvSpPr>
          <p:cNvPr id="91" name="Google Shape;91;p4"/>
          <p:cNvSpPr txBox="1"/>
          <p:nvPr/>
        </p:nvSpPr>
        <p:spPr>
          <a:xfrm>
            <a:off x="645668" y="1488389"/>
            <a:ext cx="3957320" cy="4694555"/>
          </a:xfrm>
          <a:prstGeom prst="rect">
            <a:avLst/>
          </a:prstGeom>
          <a:noFill/>
          <a:ln>
            <a:noFill/>
          </a:ln>
        </p:spPr>
        <p:txBody>
          <a:bodyPr anchorCtr="0" anchor="t" bIns="0" lIns="0" spcFirstLastPara="1" rIns="0" wrap="square" tIns="13325">
            <a:spAutoFit/>
          </a:bodyPr>
          <a:lstStyle/>
          <a:p>
            <a:pPr indent="-228600" lvl="0" marL="524510" marR="0" rtl="0" algn="l">
              <a:lnSpc>
                <a:spcPct val="108000"/>
              </a:lnSpc>
              <a:spcBef>
                <a:spcPts val="0"/>
              </a:spcBef>
              <a:spcAft>
                <a:spcPts val="0"/>
              </a:spcAft>
              <a:buClr>
                <a:srgbClr val="2CA1BE"/>
              </a:buClr>
              <a:buSzPts val="2000"/>
              <a:buFont typeface="Verdana"/>
              <a:buChar char="◦"/>
            </a:pPr>
            <a:r>
              <a:rPr lang="en-US" sz="2000">
                <a:solidFill>
                  <a:schemeClr val="dk1"/>
                </a:solidFill>
                <a:latin typeface="Lucida Sans"/>
                <a:ea typeface="Lucida Sans"/>
                <a:cs typeface="Lucida Sans"/>
                <a:sym typeface="Lucida Sans"/>
              </a:rPr>
              <a:t>Provide a signal that is</a:t>
            </a:r>
            <a:endParaRPr sz="2000">
              <a:solidFill>
                <a:schemeClr val="dk1"/>
              </a:solidFill>
              <a:latin typeface="Lucida Sans"/>
              <a:ea typeface="Lucida Sans"/>
              <a:cs typeface="Lucida Sans"/>
              <a:sym typeface="Lucida Sans"/>
            </a:endParaRPr>
          </a:p>
          <a:p>
            <a:pPr indent="0" lvl="0" marL="524510" marR="38100" rtl="0" algn="l">
              <a:lnSpc>
                <a:spcPct val="96000"/>
              </a:lnSpc>
              <a:spcBef>
                <a:spcPts val="225"/>
              </a:spcBef>
              <a:spcAft>
                <a:spcPts val="0"/>
              </a:spcAft>
              <a:buNone/>
            </a:pPr>
            <a:r>
              <a:rPr lang="en-US" sz="2000">
                <a:solidFill>
                  <a:schemeClr val="dk1"/>
                </a:solidFill>
                <a:latin typeface="Lucida Sans"/>
                <a:ea typeface="Lucida Sans"/>
                <a:cs typeface="Lucida Sans"/>
                <a:sym typeface="Lucida Sans"/>
              </a:rPr>
              <a:t>continuous in both its  magnitude and temporal or  spatial content</a:t>
            </a:r>
            <a:endParaRPr sz="2000">
              <a:solidFill>
                <a:schemeClr val="dk1"/>
              </a:solidFill>
              <a:latin typeface="Lucida Sans"/>
              <a:ea typeface="Lucida Sans"/>
              <a:cs typeface="Lucida Sans"/>
              <a:sym typeface="Lucida Sans"/>
            </a:endParaRPr>
          </a:p>
          <a:p>
            <a:pPr indent="-228600" lvl="1" marL="762635" marR="318135" rtl="0" algn="l">
              <a:lnSpc>
                <a:spcPct val="96111"/>
              </a:lnSpc>
              <a:spcBef>
                <a:spcPts val="415"/>
              </a:spcBef>
              <a:spcAft>
                <a:spcPts val="0"/>
              </a:spcAft>
              <a:buClr>
                <a:srgbClr val="DA1F28"/>
              </a:buClr>
              <a:buSzPts val="1800"/>
              <a:buFont typeface="Noto Sans Symbols"/>
              <a:buChar char="●"/>
            </a:pPr>
            <a:r>
              <a:rPr b="0" i="0" lang="en-US" sz="1800" u="none" cap="none" strike="noStrike">
                <a:solidFill>
                  <a:schemeClr val="dk1"/>
                </a:solidFill>
                <a:latin typeface="Lucida Sans"/>
                <a:ea typeface="Lucida Sans"/>
                <a:cs typeface="Lucida Sans"/>
                <a:sym typeface="Lucida Sans"/>
              </a:rPr>
              <a:t>Most of the physical  measurands are analog in  nature</a:t>
            </a:r>
            <a:endParaRPr b="0" i="0" sz="1800" u="none" cap="none" strike="noStrike">
              <a:solidFill>
                <a:schemeClr val="dk1"/>
              </a:solidFill>
              <a:latin typeface="Lucida Sans"/>
              <a:ea typeface="Lucida Sans"/>
              <a:cs typeface="Lucida Sans"/>
              <a:sym typeface="Lucida Sans"/>
            </a:endParaRPr>
          </a:p>
          <a:p>
            <a:pPr indent="-228600" lvl="0" marL="524510" marR="0" rtl="0" algn="l">
              <a:lnSpc>
                <a:spcPct val="98750"/>
              </a:lnSpc>
              <a:spcBef>
                <a:spcPts val="0"/>
              </a:spcBef>
              <a:spcAft>
                <a:spcPts val="0"/>
              </a:spcAft>
              <a:buClr>
                <a:srgbClr val="2CA1BE"/>
              </a:buClr>
              <a:buSzPts val="2000"/>
              <a:buFont typeface="Verdana"/>
              <a:buChar char="◦"/>
            </a:pPr>
            <a:r>
              <a:rPr lang="en-US" sz="2000">
                <a:solidFill>
                  <a:schemeClr val="dk1"/>
                </a:solidFill>
                <a:latin typeface="Lucida Sans"/>
                <a:ea typeface="Lucida Sans"/>
                <a:cs typeface="Lucida Sans"/>
                <a:sym typeface="Lucida Sans"/>
              </a:rPr>
              <a:t>Examples: Temperature,</a:t>
            </a:r>
            <a:endParaRPr sz="2000">
              <a:solidFill>
                <a:schemeClr val="dk1"/>
              </a:solidFill>
              <a:latin typeface="Lucida Sans"/>
              <a:ea typeface="Lucida Sans"/>
              <a:cs typeface="Lucida Sans"/>
              <a:sym typeface="Lucida Sans"/>
            </a:endParaRPr>
          </a:p>
          <a:p>
            <a:pPr indent="0" lvl="0" marL="524510" marR="1065530" rtl="0" algn="l">
              <a:lnSpc>
                <a:spcPct val="80000"/>
              </a:lnSpc>
              <a:spcBef>
                <a:spcPts val="240"/>
              </a:spcBef>
              <a:spcAft>
                <a:spcPts val="0"/>
              </a:spcAft>
              <a:buNone/>
            </a:pPr>
            <a:r>
              <a:rPr lang="en-US" sz="2000">
                <a:solidFill>
                  <a:schemeClr val="dk1"/>
                </a:solidFill>
                <a:latin typeface="Lucida Sans"/>
                <a:ea typeface="Lucida Sans"/>
                <a:cs typeface="Lucida Sans"/>
                <a:sym typeface="Lucida Sans"/>
              </a:rPr>
              <a:t>displacement, light  intensity</a:t>
            </a:r>
            <a:endParaRPr sz="2000">
              <a:solidFill>
                <a:schemeClr val="dk1"/>
              </a:solidFill>
              <a:latin typeface="Lucida Sans"/>
              <a:ea typeface="Lucida Sans"/>
              <a:cs typeface="Lucida Sans"/>
              <a:sym typeface="Lucida Sans"/>
            </a:endParaRPr>
          </a:p>
          <a:p>
            <a:pPr indent="0" lvl="0" marL="12700" marR="0" rtl="0" algn="l">
              <a:lnSpc>
                <a:spcPct val="108913"/>
              </a:lnSpc>
              <a:spcBef>
                <a:spcPts val="0"/>
              </a:spcBef>
              <a:spcAft>
                <a:spcPts val="0"/>
              </a:spcAft>
              <a:buNone/>
            </a:pPr>
            <a:r>
              <a:rPr lang="en-US" sz="1550">
                <a:solidFill>
                  <a:srgbClr val="2CA1BE"/>
                </a:solidFill>
                <a:latin typeface="Noto Sans Symbols"/>
                <a:ea typeface="Noto Sans Symbols"/>
                <a:cs typeface="Noto Sans Symbols"/>
                <a:sym typeface="Noto Sans Symbols"/>
              </a:rPr>
              <a:t>🞂</a:t>
            </a:r>
            <a:r>
              <a:rPr lang="en-US" sz="1550">
                <a:solidFill>
                  <a:srgbClr val="2CA1BE"/>
                </a:solidFill>
                <a:latin typeface="Times New Roman"/>
                <a:ea typeface="Times New Roman"/>
                <a:cs typeface="Times New Roman"/>
                <a:sym typeface="Times New Roman"/>
              </a:rPr>
              <a:t>	</a:t>
            </a:r>
            <a:r>
              <a:rPr lang="en-US" sz="2300">
                <a:solidFill>
                  <a:schemeClr val="dk1"/>
                </a:solidFill>
                <a:latin typeface="Lucida Sans"/>
                <a:ea typeface="Lucida Sans"/>
                <a:cs typeface="Lucida Sans"/>
                <a:sym typeface="Lucida Sans"/>
              </a:rPr>
              <a:t>Digital sensors</a:t>
            </a:r>
            <a:endParaRPr sz="2300">
              <a:solidFill>
                <a:schemeClr val="dk1"/>
              </a:solidFill>
              <a:latin typeface="Lucida Sans"/>
              <a:ea typeface="Lucida Sans"/>
              <a:cs typeface="Lucida Sans"/>
              <a:sym typeface="Lucida Sans"/>
            </a:endParaRPr>
          </a:p>
          <a:p>
            <a:pPr indent="-228600" lvl="0" marL="524510" marR="5080" rtl="0" algn="l">
              <a:lnSpc>
                <a:spcPct val="80000"/>
              </a:lnSpc>
              <a:spcBef>
                <a:spcPts val="405"/>
              </a:spcBef>
              <a:spcAft>
                <a:spcPts val="0"/>
              </a:spcAft>
              <a:buClr>
                <a:srgbClr val="2CA1BE"/>
              </a:buClr>
              <a:buSzPts val="2000"/>
              <a:buFont typeface="Verdana"/>
              <a:buChar char="◦"/>
            </a:pPr>
            <a:r>
              <a:rPr lang="en-US" sz="2000">
                <a:solidFill>
                  <a:schemeClr val="dk1"/>
                </a:solidFill>
                <a:latin typeface="Lucida Sans"/>
                <a:ea typeface="Lucida Sans"/>
                <a:cs typeface="Lucida Sans"/>
                <a:sym typeface="Lucida Sans"/>
              </a:rPr>
              <a:t>Their output takes the form  of discretesteps or states</a:t>
            </a:r>
            <a:endParaRPr sz="2000">
              <a:solidFill>
                <a:schemeClr val="dk1"/>
              </a:solidFill>
              <a:latin typeface="Lucida Sans"/>
              <a:ea typeface="Lucida Sans"/>
              <a:cs typeface="Lucida Sans"/>
              <a:sym typeface="Lucida Sans"/>
            </a:endParaRPr>
          </a:p>
          <a:p>
            <a:pPr indent="-228600" lvl="0" marL="524510" marR="490855" rtl="0" algn="just">
              <a:lnSpc>
                <a:spcPct val="96000"/>
              </a:lnSpc>
              <a:spcBef>
                <a:spcPts val="280"/>
              </a:spcBef>
              <a:spcAft>
                <a:spcPts val="0"/>
              </a:spcAft>
              <a:buClr>
                <a:srgbClr val="2CA1BE"/>
              </a:buClr>
              <a:buSzPts val="2000"/>
              <a:buFont typeface="Verdana"/>
              <a:buChar char="◦"/>
            </a:pPr>
            <a:r>
              <a:rPr lang="en-US" sz="2000">
                <a:solidFill>
                  <a:schemeClr val="dk1"/>
                </a:solidFill>
                <a:latin typeface="Lucida Sans"/>
                <a:ea typeface="Lucida Sans"/>
                <a:cs typeface="Lucida Sans"/>
                <a:sym typeface="Lucida Sans"/>
              </a:rPr>
              <a:t>Digital signals are more  repeatable, reliable and  easier to transmit</a:t>
            </a:r>
            <a:endParaRPr sz="2000">
              <a:solidFill>
                <a:schemeClr val="dk1"/>
              </a:solidFill>
              <a:latin typeface="Lucida Sans"/>
              <a:ea typeface="Lucida Sans"/>
              <a:cs typeface="Lucida Sans"/>
              <a:sym typeface="Lucida Sans"/>
            </a:endParaRPr>
          </a:p>
          <a:p>
            <a:pPr indent="-228600" lvl="0" marL="524510" marR="309245" rtl="0" algn="l">
              <a:lnSpc>
                <a:spcPct val="96000"/>
              </a:lnSpc>
              <a:spcBef>
                <a:spcPts val="295"/>
              </a:spcBef>
              <a:spcAft>
                <a:spcPts val="0"/>
              </a:spcAft>
              <a:buClr>
                <a:srgbClr val="2CA1BE"/>
              </a:buClr>
              <a:buSzPts val="2000"/>
              <a:buFont typeface="Verdana"/>
              <a:buChar char="◦"/>
            </a:pPr>
            <a:r>
              <a:rPr lang="en-US" sz="2000">
                <a:solidFill>
                  <a:schemeClr val="dk1"/>
                </a:solidFill>
                <a:latin typeface="Lucida Sans"/>
                <a:ea typeface="Lucida Sans"/>
                <a:cs typeface="Lucida Sans"/>
                <a:sym typeface="Lucida Sans"/>
              </a:rPr>
              <a:t>Examples: Shaft encoder,  contact switch</a:t>
            </a:r>
            <a:endParaRPr sz="2000">
              <a:solidFill>
                <a:schemeClr val="dk1"/>
              </a:solidFill>
              <a:latin typeface="Lucida Sans"/>
              <a:ea typeface="Lucida Sans"/>
              <a:cs typeface="Lucida Sans"/>
              <a:sym typeface="Lucida Sans"/>
            </a:endParaRPr>
          </a:p>
        </p:txBody>
      </p:sp>
      <p:sp>
        <p:nvSpPr>
          <p:cNvPr id="92" name="Google Shape;92;p4"/>
          <p:cNvSpPr/>
          <p:nvPr/>
        </p:nvSpPr>
        <p:spPr>
          <a:xfrm>
            <a:off x="530351" y="568439"/>
            <a:ext cx="6744461" cy="552462"/>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 name="Google Shape;93;p4"/>
          <p:cNvSpPr/>
          <p:nvPr/>
        </p:nvSpPr>
        <p:spPr>
          <a:xfrm>
            <a:off x="4800600" y="3352800"/>
            <a:ext cx="4343400" cy="3105912"/>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 name="Google Shape;94;p4"/>
          <p:cNvSpPr/>
          <p:nvPr/>
        </p:nvSpPr>
        <p:spPr>
          <a:xfrm>
            <a:off x="5486400" y="1295400"/>
            <a:ext cx="2971800" cy="1229867"/>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1" name="Shape 641"/>
        <p:cNvGrpSpPr/>
        <p:nvPr/>
      </p:nvGrpSpPr>
      <p:grpSpPr>
        <a:xfrm>
          <a:off x="0" y="0"/>
          <a:ext cx="0" cy="0"/>
          <a:chOff x="0" y="0"/>
          <a:chExt cx="0" cy="0"/>
        </a:xfrm>
      </p:grpSpPr>
      <p:sp>
        <p:nvSpPr>
          <p:cNvPr id="642" name="Google Shape;642;p40"/>
          <p:cNvSpPr txBox="1"/>
          <p:nvPr/>
        </p:nvSpPr>
        <p:spPr>
          <a:xfrm>
            <a:off x="687069" y="1620519"/>
            <a:ext cx="207645" cy="318135"/>
          </a:xfrm>
          <a:prstGeom prst="rect">
            <a:avLst/>
          </a:prstGeom>
          <a:noFill/>
          <a:ln>
            <a:noFill/>
          </a:ln>
        </p:spPr>
        <p:txBody>
          <a:bodyPr anchorCtr="0" anchor="t" bIns="0" lIns="0" spcFirstLastPara="1" rIns="0" wrap="square" tIns="15225">
            <a:spAutoFit/>
          </a:bodyPr>
          <a:lstStyle/>
          <a:p>
            <a:pPr indent="0" lvl="0" marL="12700" marR="0" rtl="0" algn="l">
              <a:lnSpc>
                <a:spcPct val="100000"/>
              </a:lnSpc>
              <a:spcBef>
                <a:spcPts val="0"/>
              </a:spcBef>
              <a:spcAft>
                <a:spcPts val="0"/>
              </a:spcAft>
              <a:buNone/>
            </a:pPr>
            <a:r>
              <a:rPr lang="en-US" sz="1900">
                <a:solidFill>
                  <a:srgbClr val="986666"/>
                </a:solidFill>
                <a:latin typeface="Noto Sans Symbols"/>
                <a:ea typeface="Noto Sans Symbols"/>
                <a:cs typeface="Noto Sans Symbols"/>
                <a:sym typeface="Noto Sans Symbols"/>
              </a:rPr>
              <a:t>●</a:t>
            </a:r>
            <a:endParaRPr sz="1900">
              <a:solidFill>
                <a:schemeClr val="dk1"/>
              </a:solidFill>
              <a:latin typeface="Noto Sans Symbols"/>
              <a:ea typeface="Noto Sans Symbols"/>
              <a:cs typeface="Noto Sans Symbols"/>
              <a:sym typeface="Noto Sans Symbols"/>
            </a:endParaRPr>
          </a:p>
        </p:txBody>
      </p:sp>
      <p:sp>
        <p:nvSpPr>
          <p:cNvPr id="643" name="Google Shape;643;p40"/>
          <p:cNvSpPr txBox="1"/>
          <p:nvPr>
            <p:ph type="title"/>
          </p:nvPr>
        </p:nvSpPr>
        <p:spPr>
          <a:xfrm>
            <a:off x="990600" y="1196431"/>
            <a:ext cx="7209155" cy="720090"/>
          </a:xfrm>
          <a:prstGeom prst="rect">
            <a:avLst/>
          </a:prstGeom>
          <a:noFill/>
          <a:ln>
            <a:noFill/>
          </a:ln>
        </p:spPr>
        <p:txBody>
          <a:bodyPr anchorCtr="0" anchor="t" bIns="0" lIns="0" spcFirstLastPara="1" rIns="0" wrap="square" tIns="53975">
            <a:spAutoFit/>
          </a:bodyPr>
          <a:lstStyle/>
          <a:p>
            <a:pPr indent="0" lvl="0" marL="12700" marR="5080" rtl="0" algn="l">
              <a:lnSpc>
                <a:spcPct val="107916"/>
              </a:lnSpc>
              <a:spcBef>
                <a:spcPts val="0"/>
              </a:spcBef>
              <a:spcAft>
                <a:spcPts val="0"/>
              </a:spcAft>
              <a:buNone/>
            </a:pPr>
            <a:r>
              <a:rPr lang="en-US" sz="2400"/>
              <a:t>Thermocouples measure the temperature difference  between two points and not the absolute temperature</a:t>
            </a:r>
            <a:endParaRPr sz="2400"/>
          </a:p>
        </p:txBody>
      </p:sp>
      <p:sp>
        <p:nvSpPr>
          <p:cNvPr id="644" name="Google Shape;644;p40"/>
          <p:cNvSpPr txBox="1"/>
          <p:nvPr>
            <p:ph idx="4294967295" type="sldNum"/>
          </p:nvPr>
        </p:nvSpPr>
        <p:spPr>
          <a:xfrm>
            <a:off x="8863013" y="6416675"/>
            <a:ext cx="280987" cy="254000"/>
          </a:xfrm>
          <a:prstGeom prst="rect">
            <a:avLst/>
          </a:prstGeom>
          <a:noFill/>
          <a:ln>
            <a:noFill/>
          </a:ln>
        </p:spPr>
        <p:txBody>
          <a:bodyPr anchorCtr="0" anchor="t" bIns="0" lIns="0" spcFirstLastPara="1" rIns="0" wrap="square" tIns="27925">
            <a:spAutoFit/>
          </a:bodyPr>
          <a:lstStyle/>
          <a:p>
            <a:pPr indent="0" lvl="0" marL="38100" rtl="0" algn="r">
              <a:lnSpc>
                <a:spcPct val="100000"/>
              </a:lnSpc>
              <a:spcBef>
                <a:spcPts val="0"/>
              </a:spcBef>
              <a:spcAft>
                <a:spcPts val="0"/>
              </a:spcAft>
              <a:buNone/>
            </a:pPr>
            <a:fld id="{00000000-1234-1234-1234-123412341234}" type="slidenum">
              <a:rPr lang="en-US"/>
              <a:t>‹#›</a:t>
            </a:fld>
            <a:endParaRPr/>
          </a:p>
        </p:txBody>
      </p:sp>
      <p:sp>
        <p:nvSpPr>
          <p:cNvPr id="645" name="Google Shape;645;p40"/>
          <p:cNvSpPr txBox="1"/>
          <p:nvPr/>
        </p:nvSpPr>
        <p:spPr>
          <a:xfrm>
            <a:off x="687069" y="2354580"/>
            <a:ext cx="207645" cy="318135"/>
          </a:xfrm>
          <a:prstGeom prst="rect">
            <a:avLst/>
          </a:prstGeom>
          <a:noFill/>
          <a:ln>
            <a:noFill/>
          </a:ln>
        </p:spPr>
        <p:txBody>
          <a:bodyPr anchorCtr="0" anchor="t" bIns="0" lIns="0" spcFirstLastPara="1" rIns="0" wrap="square" tIns="15225">
            <a:spAutoFit/>
          </a:bodyPr>
          <a:lstStyle/>
          <a:p>
            <a:pPr indent="0" lvl="0" marL="12700" marR="0" rtl="0" algn="l">
              <a:lnSpc>
                <a:spcPct val="100000"/>
              </a:lnSpc>
              <a:spcBef>
                <a:spcPts val="0"/>
              </a:spcBef>
              <a:spcAft>
                <a:spcPts val="0"/>
              </a:spcAft>
              <a:buNone/>
            </a:pPr>
            <a:r>
              <a:rPr lang="en-US" sz="1900">
                <a:solidFill>
                  <a:srgbClr val="986666"/>
                </a:solidFill>
                <a:latin typeface="Noto Sans Symbols"/>
                <a:ea typeface="Noto Sans Symbols"/>
                <a:cs typeface="Noto Sans Symbols"/>
                <a:sym typeface="Noto Sans Symbols"/>
              </a:rPr>
              <a:t>●</a:t>
            </a:r>
            <a:endParaRPr sz="1900">
              <a:solidFill>
                <a:schemeClr val="dk1"/>
              </a:solidFill>
              <a:latin typeface="Noto Sans Symbols"/>
              <a:ea typeface="Noto Sans Symbols"/>
              <a:cs typeface="Noto Sans Symbols"/>
              <a:sym typeface="Noto Sans Symbols"/>
            </a:endParaRPr>
          </a:p>
        </p:txBody>
      </p:sp>
      <p:sp>
        <p:nvSpPr>
          <p:cNvPr id="646" name="Google Shape;646;p40"/>
          <p:cNvSpPr txBox="1"/>
          <p:nvPr/>
        </p:nvSpPr>
        <p:spPr>
          <a:xfrm>
            <a:off x="1029969" y="2331720"/>
            <a:ext cx="7260590" cy="1049020"/>
          </a:xfrm>
          <a:prstGeom prst="rect">
            <a:avLst/>
          </a:prstGeom>
          <a:noFill/>
          <a:ln>
            <a:noFill/>
          </a:ln>
        </p:spPr>
        <p:txBody>
          <a:bodyPr anchorCtr="0" anchor="t" bIns="0" lIns="0" spcFirstLastPara="1" rIns="0" wrap="square" tIns="53975">
            <a:spAutoFit/>
          </a:bodyPr>
          <a:lstStyle/>
          <a:p>
            <a:pPr indent="0" lvl="0" marL="12700" marR="5080" rtl="0" algn="just">
              <a:lnSpc>
                <a:spcPct val="107916"/>
              </a:lnSpc>
              <a:spcBef>
                <a:spcPts val="0"/>
              </a:spcBef>
              <a:spcAft>
                <a:spcPts val="0"/>
              </a:spcAft>
              <a:buNone/>
            </a:pPr>
            <a:r>
              <a:rPr lang="en-US" sz="2400">
                <a:solidFill>
                  <a:schemeClr val="dk1"/>
                </a:solidFill>
                <a:latin typeface="Arial"/>
                <a:ea typeface="Arial"/>
                <a:cs typeface="Arial"/>
                <a:sym typeface="Arial"/>
              </a:rPr>
              <a:t>The </a:t>
            </a:r>
            <a:r>
              <a:rPr b="1" lang="en-US" sz="2400">
                <a:solidFill>
                  <a:schemeClr val="dk1"/>
                </a:solidFill>
                <a:latin typeface="Arial"/>
                <a:ea typeface="Arial"/>
                <a:cs typeface="Arial"/>
                <a:sym typeface="Arial"/>
              </a:rPr>
              <a:t>relationship </a:t>
            </a:r>
            <a:r>
              <a:rPr lang="en-US" sz="2400">
                <a:solidFill>
                  <a:schemeClr val="dk1"/>
                </a:solidFill>
                <a:latin typeface="Arial"/>
                <a:ea typeface="Arial"/>
                <a:cs typeface="Arial"/>
                <a:sym typeface="Arial"/>
              </a:rPr>
              <a:t>between the temperature difference  and the output voltage of a thermocouple is nonlinear  and is approximated by polynomial:</a:t>
            </a:r>
            <a:endParaRPr sz="2400">
              <a:solidFill>
                <a:schemeClr val="dk1"/>
              </a:solidFill>
              <a:latin typeface="Arial"/>
              <a:ea typeface="Arial"/>
              <a:cs typeface="Arial"/>
              <a:sym typeface="Arial"/>
            </a:endParaRPr>
          </a:p>
        </p:txBody>
      </p:sp>
      <p:sp>
        <p:nvSpPr>
          <p:cNvPr id="647" name="Google Shape;647;p40"/>
          <p:cNvSpPr txBox="1"/>
          <p:nvPr/>
        </p:nvSpPr>
        <p:spPr>
          <a:xfrm>
            <a:off x="687069" y="4227829"/>
            <a:ext cx="207645" cy="318135"/>
          </a:xfrm>
          <a:prstGeom prst="rect">
            <a:avLst/>
          </a:prstGeom>
          <a:noFill/>
          <a:ln>
            <a:noFill/>
          </a:ln>
        </p:spPr>
        <p:txBody>
          <a:bodyPr anchorCtr="0" anchor="t" bIns="0" lIns="0" spcFirstLastPara="1" rIns="0" wrap="square" tIns="15225">
            <a:spAutoFit/>
          </a:bodyPr>
          <a:lstStyle/>
          <a:p>
            <a:pPr indent="0" lvl="0" marL="12700" marR="0" rtl="0" algn="l">
              <a:lnSpc>
                <a:spcPct val="100000"/>
              </a:lnSpc>
              <a:spcBef>
                <a:spcPts val="0"/>
              </a:spcBef>
              <a:spcAft>
                <a:spcPts val="0"/>
              </a:spcAft>
              <a:buNone/>
            </a:pPr>
            <a:r>
              <a:rPr lang="en-US" sz="1900">
                <a:solidFill>
                  <a:srgbClr val="986666"/>
                </a:solidFill>
                <a:latin typeface="Noto Sans Symbols"/>
                <a:ea typeface="Noto Sans Symbols"/>
                <a:cs typeface="Noto Sans Symbols"/>
                <a:sym typeface="Noto Sans Symbols"/>
              </a:rPr>
              <a:t>●</a:t>
            </a:r>
            <a:endParaRPr sz="1900">
              <a:solidFill>
                <a:schemeClr val="dk1"/>
              </a:solidFill>
              <a:latin typeface="Noto Sans Symbols"/>
              <a:ea typeface="Noto Sans Symbols"/>
              <a:cs typeface="Noto Sans Symbols"/>
              <a:sym typeface="Noto Sans Symbols"/>
            </a:endParaRPr>
          </a:p>
        </p:txBody>
      </p:sp>
      <p:sp>
        <p:nvSpPr>
          <p:cNvPr id="648" name="Google Shape;648;p40"/>
          <p:cNvSpPr txBox="1"/>
          <p:nvPr/>
        </p:nvSpPr>
        <p:spPr>
          <a:xfrm>
            <a:off x="1058226" y="4800600"/>
            <a:ext cx="7204075" cy="1049020"/>
          </a:xfrm>
          <a:prstGeom prst="rect">
            <a:avLst/>
          </a:prstGeom>
          <a:noFill/>
          <a:ln>
            <a:noFill/>
          </a:ln>
        </p:spPr>
        <p:txBody>
          <a:bodyPr anchorCtr="0" anchor="t" bIns="0" lIns="0" spcFirstLastPara="1" rIns="0" wrap="square" tIns="53975">
            <a:spAutoFit/>
          </a:bodyPr>
          <a:lstStyle/>
          <a:p>
            <a:pPr indent="0" lvl="0" marL="12700" marR="5080" rtl="0" algn="l">
              <a:lnSpc>
                <a:spcPct val="107916"/>
              </a:lnSpc>
              <a:spcBef>
                <a:spcPts val="0"/>
              </a:spcBef>
              <a:spcAft>
                <a:spcPts val="0"/>
              </a:spcAft>
              <a:buNone/>
            </a:pPr>
            <a:r>
              <a:rPr lang="en-US" sz="2400">
                <a:solidFill>
                  <a:schemeClr val="dk1"/>
                </a:solidFill>
                <a:latin typeface="Arial"/>
                <a:ea typeface="Arial"/>
                <a:cs typeface="Arial"/>
                <a:sym typeface="Arial"/>
              </a:rPr>
              <a:t>To achieve accurate measurements the equation is  usually implemented in a digital controller or stored in  a </a:t>
            </a:r>
            <a:r>
              <a:rPr lang="en-US" sz="2400" u="sng">
                <a:solidFill>
                  <a:schemeClr val="dk1"/>
                </a:solidFill>
                <a:latin typeface="Arial"/>
                <a:ea typeface="Arial"/>
                <a:cs typeface="Arial"/>
                <a:sym typeface="Arial"/>
                <a:hlinkClick r:id="rId3">
                  <a:extLst>
                    <a:ext uri="{A12FA001-AC4F-418D-AE19-62706E023703}">
                      <ahyp:hlinkClr val="tx"/>
                    </a:ext>
                  </a:extLst>
                </a:hlinkClick>
              </a:rPr>
              <a:t>look-up table</a:t>
            </a:r>
            <a:endParaRPr sz="2400">
              <a:solidFill>
                <a:schemeClr val="dk1"/>
              </a:solidFill>
              <a:latin typeface="Arial"/>
              <a:ea typeface="Arial"/>
              <a:cs typeface="Arial"/>
              <a:sym typeface="Arial"/>
            </a:endParaRPr>
          </a:p>
        </p:txBody>
      </p:sp>
      <p:sp>
        <p:nvSpPr>
          <p:cNvPr id="649" name="Google Shape;649;p40"/>
          <p:cNvSpPr/>
          <p:nvPr/>
        </p:nvSpPr>
        <p:spPr>
          <a:xfrm>
            <a:off x="2667000" y="3795939"/>
            <a:ext cx="1496060" cy="598169"/>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0" name="Google Shape;650;p40"/>
          <p:cNvSpPr/>
          <p:nvPr/>
        </p:nvSpPr>
        <p:spPr>
          <a:xfrm>
            <a:off x="1293139" y="5886780"/>
            <a:ext cx="69342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https://</a:t>
            </a:r>
            <a:r>
              <a:rPr lang="en-US" sz="1800" u="sng">
                <a:solidFill>
                  <a:schemeClr val="dk1"/>
                </a:solidFill>
                <a:latin typeface="Calibri"/>
                <a:ea typeface="Calibri"/>
                <a:cs typeface="Calibri"/>
                <a:sym typeface="Calibri"/>
                <a:hlinkClick r:id="rId5">
                  <a:extLst>
                    <a:ext uri="{A12FA001-AC4F-418D-AE19-62706E023703}">
                      <ahyp:hlinkClr val="tx"/>
                    </a:ext>
                  </a:extLst>
                </a:hlinkClick>
              </a:rPr>
              <a:t>srdata.nist.gov/its90/download/download.html</a:t>
            </a:r>
            <a:endParaRPr sz="1800">
              <a:solidFill>
                <a:schemeClr val="dk1"/>
              </a:solidFill>
              <a:latin typeface="Calibri"/>
              <a:ea typeface="Calibri"/>
              <a:cs typeface="Calibri"/>
              <a:sym typeface="Calibri"/>
            </a:endParaRPr>
          </a:p>
        </p:txBody>
      </p:sp>
      <p:sp>
        <p:nvSpPr>
          <p:cNvPr id="651" name="Google Shape;651;p40"/>
          <p:cNvSpPr/>
          <p:nvPr/>
        </p:nvSpPr>
        <p:spPr>
          <a:xfrm>
            <a:off x="651900" y="6237838"/>
            <a:ext cx="84921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u="sng">
                <a:solidFill>
                  <a:schemeClr val="dk1"/>
                </a:solidFill>
                <a:latin typeface="Calibri"/>
                <a:ea typeface="Calibri"/>
                <a:cs typeface="Calibri"/>
                <a:sym typeface="Calibri"/>
                <a:hlinkClick r:id="rId6">
                  <a:extLst>
                    <a:ext uri="{A12FA001-AC4F-418D-AE19-62706E023703}">
                      <ahyp:hlinkClr val="tx"/>
                    </a:ext>
                  </a:extLst>
                </a:hlinkClick>
              </a:rPr>
              <a:t>https://www.ti.com/lit/an/sbaa274/sbaa274.pdf?ts=1602672527665&amp;ref_url=https%253A%252F%252Fwww.google.com%252F</a:t>
            </a:r>
            <a:endParaRPr sz="1800">
              <a:solidFill>
                <a:schemeClr val="dk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5" name="Shape 655"/>
        <p:cNvGrpSpPr/>
        <p:nvPr/>
      </p:nvGrpSpPr>
      <p:grpSpPr>
        <a:xfrm>
          <a:off x="0" y="0"/>
          <a:ext cx="0" cy="0"/>
          <a:chOff x="0" y="0"/>
          <a:chExt cx="0" cy="0"/>
        </a:xfrm>
      </p:grpSpPr>
      <p:sp>
        <p:nvSpPr>
          <p:cNvPr id="656" name="Google Shape;656;p41"/>
          <p:cNvSpPr txBox="1"/>
          <p:nvPr>
            <p:ph type="title"/>
          </p:nvPr>
        </p:nvSpPr>
        <p:spPr>
          <a:xfrm>
            <a:off x="271779" y="353059"/>
            <a:ext cx="1479550" cy="66548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4200">
                <a:solidFill>
                  <a:srgbClr val="FFFFFF"/>
                </a:solidFill>
              </a:rPr>
              <a:t>Types</a:t>
            </a:r>
            <a:endParaRPr sz="4200"/>
          </a:p>
        </p:txBody>
      </p:sp>
      <p:sp>
        <p:nvSpPr>
          <p:cNvPr id="657" name="Google Shape;657;p41"/>
          <p:cNvSpPr txBox="1"/>
          <p:nvPr>
            <p:ph idx="4294967295" type="sldNum"/>
          </p:nvPr>
        </p:nvSpPr>
        <p:spPr>
          <a:xfrm>
            <a:off x="8863013" y="6416675"/>
            <a:ext cx="280987" cy="254000"/>
          </a:xfrm>
          <a:prstGeom prst="rect">
            <a:avLst/>
          </a:prstGeom>
          <a:noFill/>
          <a:ln>
            <a:noFill/>
          </a:ln>
        </p:spPr>
        <p:txBody>
          <a:bodyPr anchorCtr="0" anchor="t" bIns="0" lIns="0" spcFirstLastPara="1" rIns="0" wrap="square" tIns="27925">
            <a:spAutoFit/>
          </a:bodyPr>
          <a:lstStyle/>
          <a:p>
            <a:pPr indent="0" lvl="0" marL="38100" rtl="0" algn="r">
              <a:lnSpc>
                <a:spcPct val="100000"/>
              </a:lnSpc>
              <a:spcBef>
                <a:spcPts val="0"/>
              </a:spcBef>
              <a:spcAft>
                <a:spcPts val="0"/>
              </a:spcAft>
              <a:buNone/>
            </a:pPr>
            <a:fld id="{00000000-1234-1234-1234-123412341234}" type="slidenum">
              <a:rPr lang="en-US"/>
              <a:t>‹#›</a:t>
            </a:fld>
            <a:endParaRPr/>
          </a:p>
        </p:txBody>
      </p:sp>
      <p:sp>
        <p:nvSpPr>
          <p:cNvPr id="658" name="Google Shape;658;p41"/>
          <p:cNvSpPr txBox="1"/>
          <p:nvPr/>
        </p:nvSpPr>
        <p:spPr>
          <a:xfrm>
            <a:off x="661669" y="1586229"/>
            <a:ext cx="7778115" cy="4224020"/>
          </a:xfrm>
          <a:prstGeom prst="rect">
            <a:avLst/>
          </a:prstGeom>
          <a:noFill/>
          <a:ln>
            <a:noFill/>
          </a:ln>
        </p:spPr>
        <p:txBody>
          <a:bodyPr anchorCtr="0" anchor="t" bIns="0" lIns="0" spcFirstLastPara="1" rIns="0" wrap="square" tIns="68575">
            <a:spAutoFit/>
          </a:bodyPr>
          <a:lstStyle/>
          <a:p>
            <a:pPr indent="-342900" lvl="0" marL="380365" marR="30480" rtl="0" algn="l">
              <a:lnSpc>
                <a:spcPct val="107812"/>
              </a:lnSpc>
              <a:spcBef>
                <a:spcPts val="0"/>
              </a:spcBef>
              <a:spcAft>
                <a:spcPts val="0"/>
              </a:spcAft>
              <a:buClr>
                <a:srgbClr val="986666"/>
              </a:buClr>
              <a:buSzPts val="2550"/>
              <a:buFont typeface="Noto Sans Symbols"/>
              <a:buChar char="●"/>
            </a:pPr>
            <a:r>
              <a:rPr lang="en-US" sz="3200">
                <a:solidFill>
                  <a:schemeClr val="dk1"/>
                </a:solidFill>
                <a:latin typeface="Arial"/>
                <a:ea typeface="Arial"/>
                <a:cs typeface="Arial"/>
                <a:sym typeface="Arial"/>
              </a:rPr>
              <a:t>A variety of thermocouples are available,  suitable for different measuring  applications</a:t>
            </a:r>
            <a:endParaRPr sz="3200">
              <a:solidFill>
                <a:schemeClr val="dk1"/>
              </a:solidFill>
              <a:latin typeface="Arial"/>
              <a:ea typeface="Arial"/>
              <a:cs typeface="Arial"/>
              <a:sym typeface="Arial"/>
            </a:endParaRPr>
          </a:p>
          <a:p>
            <a:pPr indent="-342900" lvl="0" marL="380365" marR="185420" rtl="0" algn="l">
              <a:lnSpc>
                <a:spcPct val="90000"/>
              </a:lnSpc>
              <a:spcBef>
                <a:spcPts val="740"/>
              </a:spcBef>
              <a:spcAft>
                <a:spcPts val="0"/>
              </a:spcAft>
              <a:buClr>
                <a:srgbClr val="986666"/>
              </a:buClr>
              <a:buSzPts val="1434"/>
              <a:buFont typeface="Noto Sans Symbols"/>
              <a:buChar char="●"/>
            </a:pPr>
            <a:r>
              <a:rPr lang="en-US" sz="1800">
                <a:solidFill>
                  <a:schemeClr val="dk1"/>
                </a:solidFill>
                <a:latin typeface="Calibri"/>
                <a:ea typeface="Calibri"/>
                <a:cs typeface="Calibri"/>
                <a:sym typeface="Calibri"/>
              </a:rPr>
              <a:t>	</a:t>
            </a:r>
            <a:r>
              <a:rPr lang="en-US" sz="3200">
                <a:solidFill>
                  <a:schemeClr val="dk1"/>
                </a:solidFill>
                <a:latin typeface="Arial"/>
                <a:ea typeface="Arial"/>
                <a:cs typeface="Arial"/>
                <a:sym typeface="Arial"/>
              </a:rPr>
              <a:t>They are usually selected based on the  temperature range and sensitivity  needed</a:t>
            </a:r>
            <a:endParaRPr sz="3200">
              <a:solidFill>
                <a:schemeClr val="dk1"/>
              </a:solidFill>
              <a:latin typeface="Arial"/>
              <a:ea typeface="Arial"/>
              <a:cs typeface="Arial"/>
              <a:sym typeface="Arial"/>
            </a:endParaRPr>
          </a:p>
          <a:p>
            <a:pPr indent="-342900" lvl="0" marL="380365" marR="191135" rtl="0" algn="l">
              <a:lnSpc>
                <a:spcPct val="90000"/>
              </a:lnSpc>
              <a:spcBef>
                <a:spcPts val="795"/>
              </a:spcBef>
              <a:spcAft>
                <a:spcPts val="0"/>
              </a:spcAft>
              <a:buClr>
                <a:srgbClr val="986666"/>
              </a:buClr>
              <a:buSzPts val="2550"/>
              <a:buFont typeface="Noto Sans Symbols"/>
              <a:buChar char="●"/>
            </a:pPr>
            <a:r>
              <a:rPr lang="en-US" sz="3200">
                <a:solidFill>
                  <a:schemeClr val="dk1"/>
                </a:solidFill>
                <a:latin typeface="Arial"/>
                <a:ea typeface="Arial"/>
                <a:cs typeface="Arial"/>
                <a:sym typeface="Arial"/>
              </a:rPr>
              <a:t>Thermocouples with low sensitivities (B,  R, and S types) have correspondingly  lower resolutions</a:t>
            </a:r>
            <a:endParaRPr sz="3200">
              <a:solidFill>
                <a:schemeClr val="dk1"/>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2" name="Shape 662"/>
        <p:cNvGrpSpPr/>
        <p:nvPr/>
      </p:nvGrpSpPr>
      <p:grpSpPr>
        <a:xfrm>
          <a:off x="0" y="0"/>
          <a:ext cx="0" cy="0"/>
          <a:chOff x="0" y="0"/>
          <a:chExt cx="0" cy="0"/>
        </a:xfrm>
      </p:grpSpPr>
      <p:sp>
        <p:nvSpPr>
          <p:cNvPr id="663" name="Google Shape;663;p42"/>
          <p:cNvSpPr/>
          <p:nvPr/>
        </p:nvSpPr>
        <p:spPr>
          <a:xfrm>
            <a:off x="609600" y="1600200"/>
            <a:ext cx="3200400" cy="34417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4" name="Google Shape;664;p42"/>
          <p:cNvSpPr/>
          <p:nvPr/>
        </p:nvSpPr>
        <p:spPr>
          <a:xfrm>
            <a:off x="4724400" y="1600200"/>
            <a:ext cx="2819400" cy="34290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5" name="Google Shape;665;p42"/>
          <p:cNvSpPr txBox="1"/>
          <p:nvPr/>
        </p:nvSpPr>
        <p:spPr>
          <a:xfrm>
            <a:off x="1677670" y="5368290"/>
            <a:ext cx="749935" cy="29972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800">
                <a:solidFill>
                  <a:schemeClr val="dk1"/>
                </a:solidFill>
                <a:latin typeface="Arial"/>
                <a:ea typeface="Arial"/>
                <a:cs typeface="Arial"/>
                <a:sym typeface="Arial"/>
              </a:rPr>
              <a:t>K Type</a:t>
            </a:r>
            <a:endParaRPr sz="1800">
              <a:solidFill>
                <a:schemeClr val="dk1"/>
              </a:solidFill>
              <a:latin typeface="Arial"/>
              <a:ea typeface="Arial"/>
              <a:cs typeface="Arial"/>
              <a:sym typeface="Arial"/>
            </a:endParaRPr>
          </a:p>
        </p:txBody>
      </p:sp>
      <p:sp>
        <p:nvSpPr>
          <p:cNvPr id="666" name="Google Shape;666;p42"/>
          <p:cNvSpPr txBox="1"/>
          <p:nvPr>
            <p:ph idx="4294967295" type="sldNum"/>
          </p:nvPr>
        </p:nvSpPr>
        <p:spPr>
          <a:xfrm>
            <a:off x="8863013" y="6416675"/>
            <a:ext cx="280987" cy="254000"/>
          </a:xfrm>
          <a:prstGeom prst="rect">
            <a:avLst/>
          </a:prstGeom>
          <a:noFill/>
          <a:ln>
            <a:noFill/>
          </a:ln>
        </p:spPr>
        <p:txBody>
          <a:bodyPr anchorCtr="0" anchor="t" bIns="0" lIns="0" spcFirstLastPara="1" rIns="0" wrap="square" tIns="27925">
            <a:spAutoFit/>
          </a:bodyPr>
          <a:lstStyle/>
          <a:p>
            <a:pPr indent="0" lvl="0" marL="38100" rtl="0" algn="r">
              <a:lnSpc>
                <a:spcPct val="100000"/>
              </a:lnSpc>
              <a:spcBef>
                <a:spcPts val="0"/>
              </a:spcBef>
              <a:spcAft>
                <a:spcPts val="0"/>
              </a:spcAft>
              <a:buNone/>
            </a:pPr>
            <a:fld id="{00000000-1234-1234-1234-123412341234}" type="slidenum">
              <a:rPr lang="en-US"/>
              <a:t>‹#›</a:t>
            </a:fld>
            <a:endParaRPr/>
          </a:p>
        </p:txBody>
      </p:sp>
      <p:sp>
        <p:nvSpPr>
          <p:cNvPr id="667" name="Google Shape;667;p42"/>
          <p:cNvSpPr txBox="1"/>
          <p:nvPr/>
        </p:nvSpPr>
        <p:spPr>
          <a:xfrm>
            <a:off x="5335270" y="5368290"/>
            <a:ext cx="1410335" cy="29972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800">
                <a:solidFill>
                  <a:schemeClr val="dk1"/>
                </a:solidFill>
                <a:latin typeface="Arial"/>
                <a:ea typeface="Arial"/>
                <a:cs typeface="Arial"/>
                <a:sym typeface="Arial"/>
              </a:rPr>
              <a:t>S and K Type</a:t>
            </a:r>
            <a:endParaRPr sz="1800">
              <a:solidFill>
                <a:schemeClr val="dk1"/>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 name="Shape 671"/>
        <p:cNvGrpSpPr/>
        <p:nvPr/>
      </p:nvGrpSpPr>
      <p:grpSpPr>
        <a:xfrm>
          <a:off x="0" y="0"/>
          <a:ext cx="0" cy="0"/>
          <a:chOff x="0" y="0"/>
          <a:chExt cx="0" cy="0"/>
        </a:xfrm>
      </p:grpSpPr>
      <p:sp>
        <p:nvSpPr>
          <p:cNvPr id="672" name="Google Shape;672;p43"/>
          <p:cNvSpPr txBox="1"/>
          <p:nvPr>
            <p:ph type="title"/>
          </p:nvPr>
        </p:nvSpPr>
        <p:spPr>
          <a:xfrm>
            <a:off x="271779" y="353059"/>
            <a:ext cx="7564120" cy="1305486"/>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4200">
                <a:solidFill>
                  <a:srgbClr val="FF0000"/>
                </a:solidFill>
              </a:rPr>
              <a:t>Advantages</a:t>
            </a:r>
            <a:r>
              <a:rPr lang="en-US" sz="4200">
                <a:solidFill>
                  <a:srgbClr val="FFFFFF"/>
                </a:solidFill>
              </a:rPr>
              <a:t> and Disadvantages</a:t>
            </a:r>
            <a:endParaRPr sz="4200"/>
          </a:p>
        </p:txBody>
      </p:sp>
      <p:sp>
        <p:nvSpPr>
          <p:cNvPr id="673" name="Google Shape;673;p43"/>
          <p:cNvSpPr txBox="1"/>
          <p:nvPr>
            <p:ph idx="4294967295" type="sldNum"/>
          </p:nvPr>
        </p:nvSpPr>
        <p:spPr>
          <a:xfrm>
            <a:off x="8863013" y="6416675"/>
            <a:ext cx="280987" cy="254000"/>
          </a:xfrm>
          <a:prstGeom prst="rect">
            <a:avLst/>
          </a:prstGeom>
          <a:noFill/>
          <a:ln>
            <a:noFill/>
          </a:ln>
        </p:spPr>
        <p:txBody>
          <a:bodyPr anchorCtr="0" anchor="t" bIns="0" lIns="0" spcFirstLastPara="1" rIns="0" wrap="square" tIns="27925">
            <a:spAutoFit/>
          </a:bodyPr>
          <a:lstStyle/>
          <a:p>
            <a:pPr indent="0" lvl="0" marL="38100" rtl="0" algn="r">
              <a:lnSpc>
                <a:spcPct val="100000"/>
              </a:lnSpc>
              <a:spcBef>
                <a:spcPts val="0"/>
              </a:spcBef>
              <a:spcAft>
                <a:spcPts val="0"/>
              </a:spcAft>
              <a:buNone/>
            </a:pPr>
            <a:fld id="{00000000-1234-1234-1234-123412341234}" type="slidenum">
              <a:rPr lang="en-US"/>
              <a:t>‹#›</a:t>
            </a:fld>
            <a:endParaRPr/>
          </a:p>
        </p:txBody>
      </p:sp>
      <p:sp>
        <p:nvSpPr>
          <p:cNvPr id="674" name="Google Shape;674;p43"/>
          <p:cNvSpPr txBox="1"/>
          <p:nvPr/>
        </p:nvSpPr>
        <p:spPr>
          <a:xfrm>
            <a:off x="661669" y="1634490"/>
            <a:ext cx="7645400" cy="3051810"/>
          </a:xfrm>
          <a:prstGeom prst="rect">
            <a:avLst/>
          </a:prstGeom>
          <a:noFill/>
          <a:ln>
            <a:noFill/>
          </a:ln>
        </p:spPr>
        <p:txBody>
          <a:bodyPr anchorCtr="0" anchor="t" bIns="0" lIns="0" spcFirstLastPara="1" rIns="0" wrap="square" tIns="12700">
            <a:spAutoFit/>
          </a:bodyPr>
          <a:lstStyle/>
          <a:p>
            <a:pPr indent="-342900" lvl="0" marL="380365" marR="1142365" rtl="0" algn="just">
              <a:lnSpc>
                <a:spcPct val="100000"/>
              </a:lnSpc>
              <a:spcBef>
                <a:spcPts val="0"/>
              </a:spcBef>
              <a:spcAft>
                <a:spcPts val="0"/>
              </a:spcAft>
              <a:buClr>
                <a:srgbClr val="986666"/>
              </a:buClr>
              <a:buSzPts val="2550"/>
              <a:buFont typeface="Noto Sans Symbols"/>
              <a:buChar char="●"/>
            </a:pPr>
            <a:r>
              <a:rPr lang="en-US" sz="3200">
                <a:solidFill>
                  <a:schemeClr val="dk1"/>
                </a:solidFill>
                <a:latin typeface="Arial"/>
                <a:ea typeface="Arial"/>
                <a:cs typeface="Arial"/>
                <a:sym typeface="Arial"/>
              </a:rPr>
              <a:t>They are simple, rugged, need no  batteries, measure over very wide  temperature ranges</a:t>
            </a:r>
            <a:endParaRPr sz="3200">
              <a:solidFill>
                <a:schemeClr val="dk1"/>
              </a:solidFill>
              <a:latin typeface="Arial"/>
              <a:ea typeface="Arial"/>
              <a:cs typeface="Arial"/>
              <a:sym typeface="Arial"/>
            </a:endParaRPr>
          </a:p>
          <a:p>
            <a:pPr indent="-342900" lvl="0" marL="380365" marR="30480" rtl="0" algn="just">
              <a:lnSpc>
                <a:spcPct val="100000"/>
              </a:lnSpc>
              <a:spcBef>
                <a:spcPts val="800"/>
              </a:spcBef>
              <a:spcAft>
                <a:spcPts val="0"/>
              </a:spcAft>
              <a:buClr>
                <a:srgbClr val="986666"/>
              </a:buClr>
              <a:buSzPts val="2550"/>
              <a:buFont typeface="Noto Sans Symbols"/>
              <a:buChar char="●"/>
            </a:pPr>
            <a:r>
              <a:rPr lang="en-US" sz="3200">
                <a:solidFill>
                  <a:schemeClr val="dk1"/>
                </a:solidFill>
                <a:latin typeface="Arial"/>
                <a:ea typeface="Arial"/>
                <a:cs typeface="Arial"/>
                <a:sym typeface="Arial"/>
              </a:rPr>
              <a:t>The main limitation is accuracy; System  errors of less than 1°C can be difficult to  achieve</a:t>
            </a:r>
            <a:endParaRPr sz="3200">
              <a:solidFill>
                <a:schemeClr val="dk1"/>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8" name="Shape 678"/>
        <p:cNvGrpSpPr/>
        <p:nvPr/>
      </p:nvGrpSpPr>
      <p:grpSpPr>
        <a:xfrm>
          <a:off x="0" y="0"/>
          <a:ext cx="0" cy="0"/>
          <a:chOff x="0" y="0"/>
          <a:chExt cx="0" cy="0"/>
        </a:xfrm>
      </p:grpSpPr>
      <p:sp>
        <p:nvSpPr>
          <p:cNvPr id="679" name="Google Shape;679;p44"/>
          <p:cNvSpPr txBox="1"/>
          <p:nvPr>
            <p:ph type="title"/>
          </p:nvPr>
        </p:nvSpPr>
        <p:spPr>
          <a:xfrm>
            <a:off x="271779" y="353059"/>
            <a:ext cx="5367021" cy="66548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4200">
                <a:solidFill>
                  <a:srgbClr val="FF0000"/>
                </a:solidFill>
              </a:rPr>
              <a:t>Applications</a:t>
            </a:r>
            <a:endParaRPr/>
          </a:p>
        </p:txBody>
      </p:sp>
      <p:sp>
        <p:nvSpPr>
          <p:cNvPr id="680" name="Google Shape;680;p44"/>
          <p:cNvSpPr txBox="1"/>
          <p:nvPr>
            <p:ph idx="4294967295" type="sldNum"/>
          </p:nvPr>
        </p:nvSpPr>
        <p:spPr>
          <a:xfrm>
            <a:off x="8863013" y="6416675"/>
            <a:ext cx="280987" cy="254000"/>
          </a:xfrm>
          <a:prstGeom prst="rect">
            <a:avLst/>
          </a:prstGeom>
          <a:noFill/>
          <a:ln>
            <a:noFill/>
          </a:ln>
        </p:spPr>
        <p:txBody>
          <a:bodyPr anchorCtr="0" anchor="t" bIns="0" lIns="0" spcFirstLastPara="1" rIns="0" wrap="square" tIns="27925">
            <a:spAutoFit/>
          </a:bodyPr>
          <a:lstStyle/>
          <a:p>
            <a:pPr indent="0" lvl="0" marL="38100" rtl="0" algn="r">
              <a:lnSpc>
                <a:spcPct val="100000"/>
              </a:lnSpc>
              <a:spcBef>
                <a:spcPts val="0"/>
              </a:spcBef>
              <a:spcAft>
                <a:spcPts val="0"/>
              </a:spcAft>
              <a:buNone/>
            </a:pPr>
            <a:fld id="{00000000-1234-1234-1234-123412341234}" type="slidenum">
              <a:rPr lang="en-US"/>
              <a:t>‹#›</a:t>
            </a:fld>
            <a:endParaRPr/>
          </a:p>
        </p:txBody>
      </p:sp>
      <p:sp>
        <p:nvSpPr>
          <p:cNvPr id="681" name="Google Shape;681;p44"/>
          <p:cNvSpPr txBox="1"/>
          <p:nvPr/>
        </p:nvSpPr>
        <p:spPr>
          <a:xfrm>
            <a:off x="661669" y="1634490"/>
            <a:ext cx="7392034" cy="3539490"/>
          </a:xfrm>
          <a:prstGeom prst="rect">
            <a:avLst/>
          </a:prstGeom>
          <a:noFill/>
          <a:ln>
            <a:noFill/>
          </a:ln>
        </p:spPr>
        <p:txBody>
          <a:bodyPr anchorCtr="0" anchor="t" bIns="0" lIns="0" spcFirstLastPara="1" rIns="0" wrap="square" tIns="12700">
            <a:spAutoFit/>
          </a:bodyPr>
          <a:lstStyle/>
          <a:p>
            <a:pPr indent="-342900" lvl="0" marL="380365" marR="391795" rtl="0" algn="l">
              <a:lnSpc>
                <a:spcPct val="100000"/>
              </a:lnSpc>
              <a:spcBef>
                <a:spcPts val="0"/>
              </a:spcBef>
              <a:spcAft>
                <a:spcPts val="0"/>
              </a:spcAft>
              <a:buClr>
                <a:srgbClr val="986666"/>
              </a:buClr>
              <a:buSzPts val="2550"/>
              <a:buFont typeface="Noto Sans Symbols"/>
              <a:buChar char="●"/>
            </a:pPr>
            <a:r>
              <a:rPr lang="en-US" sz="3200">
                <a:solidFill>
                  <a:schemeClr val="dk1"/>
                </a:solidFill>
                <a:latin typeface="Arial"/>
                <a:ea typeface="Arial"/>
                <a:cs typeface="Arial"/>
                <a:sym typeface="Arial"/>
              </a:rPr>
              <a:t>Thermocouples are most suitable for  measuring over a large temperature  range, up to 1800 °C</a:t>
            </a:r>
            <a:endParaRPr/>
          </a:p>
          <a:p>
            <a:pPr indent="-342900" lvl="0" marL="380365" marR="30480" rtl="0" algn="l">
              <a:lnSpc>
                <a:spcPct val="100000"/>
              </a:lnSpc>
              <a:spcBef>
                <a:spcPts val="800"/>
              </a:spcBef>
              <a:spcAft>
                <a:spcPts val="0"/>
              </a:spcAft>
              <a:buClr>
                <a:srgbClr val="986666"/>
              </a:buClr>
              <a:buSzPts val="2550"/>
              <a:buFont typeface="Noto Sans Symbols"/>
              <a:buChar char="●"/>
            </a:pPr>
            <a:r>
              <a:rPr lang="en-US" sz="3200">
                <a:solidFill>
                  <a:schemeClr val="dk1"/>
                </a:solidFill>
                <a:latin typeface="Arial"/>
                <a:ea typeface="Arial"/>
                <a:cs typeface="Arial"/>
                <a:sym typeface="Arial"/>
              </a:rPr>
              <a:t>These are widely used in the steel  industry, heating appliances,  manufacturing of electrical equipments  like switch gears etc</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5" name="Shape 685"/>
        <p:cNvGrpSpPr/>
        <p:nvPr/>
      </p:nvGrpSpPr>
      <p:grpSpPr>
        <a:xfrm>
          <a:off x="0" y="0"/>
          <a:ext cx="0" cy="0"/>
          <a:chOff x="0" y="0"/>
          <a:chExt cx="0" cy="0"/>
        </a:xfrm>
      </p:grpSpPr>
      <p:sp>
        <p:nvSpPr>
          <p:cNvPr id="686" name="Google Shape;686;p45"/>
          <p:cNvSpPr txBox="1"/>
          <p:nvPr>
            <p:ph type="title"/>
          </p:nvPr>
        </p:nvSpPr>
        <p:spPr>
          <a:xfrm>
            <a:off x="914400" y="304800"/>
            <a:ext cx="3340735" cy="65915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4200">
                <a:solidFill>
                  <a:srgbClr val="FF0000"/>
                </a:solidFill>
              </a:rPr>
              <a:t>Thermistor</a:t>
            </a:r>
            <a:endParaRPr/>
          </a:p>
        </p:txBody>
      </p:sp>
      <p:sp>
        <p:nvSpPr>
          <p:cNvPr id="687" name="Google Shape;687;p45"/>
          <p:cNvSpPr txBox="1"/>
          <p:nvPr>
            <p:ph idx="4294967295" type="sldNum"/>
          </p:nvPr>
        </p:nvSpPr>
        <p:spPr>
          <a:xfrm>
            <a:off x="8863013" y="6416675"/>
            <a:ext cx="280987" cy="254000"/>
          </a:xfrm>
          <a:prstGeom prst="rect">
            <a:avLst/>
          </a:prstGeom>
          <a:noFill/>
          <a:ln>
            <a:noFill/>
          </a:ln>
        </p:spPr>
        <p:txBody>
          <a:bodyPr anchorCtr="0" anchor="t" bIns="0" lIns="0" spcFirstLastPara="1" rIns="0" wrap="square" tIns="27925">
            <a:spAutoFit/>
          </a:bodyPr>
          <a:lstStyle/>
          <a:p>
            <a:pPr indent="0" lvl="0" marL="38100" rtl="0" algn="r">
              <a:lnSpc>
                <a:spcPct val="100000"/>
              </a:lnSpc>
              <a:spcBef>
                <a:spcPts val="0"/>
              </a:spcBef>
              <a:spcAft>
                <a:spcPts val="0"/>
              </a:spcAft>
              <a:buNone/>
            </a:pPr>
            <a:fld id="{00000000-1234-1234-1234-123412341234}" type="slidenum">
              <a:rPr lang="en-US"/>
              <a:t>‹#›</a:t>
            </a:fld>
            <a:endParaRPr/>
          </a:p>
        </p:txBody>
      </p:sp>
      <p:sp>
        <p:nvSpPr>
          <p:cNvPr id="688" name="Google Shape;688;p45"/>
          <p:cNvSpPr txBox="1"/>
          <p:nvPr/>
        </p:nvSpPr>
        <p:spPr>
          <a:xfrm>
            <a:off x="661669" y="1549400"/>
            <a:ext cx="7679690" cy="4130040"/>
          </a:xfrm>
          <a:prstGeom prst="rect">
            <a:avLst/>
          </a:prstGeom>
          <a:noFill/>
          <a:ln>
            <a:noFill/>
          </a:ln>
        </p:spPr>
        <p:txBody>
          <a:bodyPr anchorCtr="0" anchor="t" bIns="0" lIns="0" spcFirstLastPara="1" rIns="0" wrap="square" tIns="97775">
            <a:spAutoFit/>
          </a:bodyPr>
          <a:lstStyle/>
          <a:p>
            <a:pPr indent="-342900" lvl="0" marL="380365" marR="320675" rtl="0" algn="l">
              <a:lnSpc>
                <a:spcPct val="80000"/>
              </a:lnSpc>
              <a:spcBef>
                <a:spcPts val="0"/>
              </a:spcBef>
              <a:spcAft>
                <a:spcPts val="0"/>
              </a:spcAft>
              <a:buClr>
                <a:srgbClr val="986666"/>
              </a:buClr>
              <a:buSzPts val="2250"/>
              <a:buFont typeface="Noto Sans Symbols"/>
              <a:buChar char="●"/>
            </a:pPr>
            <a:r>
              <a:rPr lang="en-US" sz="2800">
                <a:solidFill>
                  <a:schemeClr val="dk1"/>
                </a:solidFill>
                <a:latin typeface="Arial"/>
                <a:ea typeface="Arial"/>
                <a:cs typeface="Arial"/>
                <a:sym typeface="Arial"/>
              </a:rPr>
              <a:t>A thermistor is a type of resistor with  resistance varying according to its  temperature. The resistance is measured by  passing a small, measured direct current  through it and measuring the voltage drop  produced.</a:t>
            </a:r>
            <a:endParaRPr/>
          </a:p>
          <a:p>
            <a:pPr indent="-342900" lvl="0" marL="381000" marR="0" rtl="0" algn="l">
              <a:lnSpc>
                <a:spcPct val="100000"/>
              </a:lnSpc>
              <a:spcBef>
                <a:spcPts val="20"/>
              </a:spcBef>
              <a:spcAft>
                <a:spcPts val="0"/>
              </a:spcAft>
              <a:buClr>
                <a:srgbClr val="986666"/>
              </a:buClr>
              <a:buSzPts val="2250"/>
              <a:buFont typeface="Noto Sans Symbols"/>
              <a:buChar char="●"/>
            </a:pPr>
            <a:r>
              <a:rPr lang="en-US" sz="2800">
                <a:solidFill>
                  <a:schemeClr val="dk1"/>
                </a:solidFill>
                <a:latin typeface="Arial"/>
                <a:ea typeface="Arial"/>
                <a:cs typeface="Arial"/>
                <a:sym typeface="Arial"/>
              </a:rPr>
              <a:t>There are basically two broad types</a:t>
            </a:r>
            <a:endParaRPr/>
          </a:p>
          <a:p>
            <a:pPr indent="-396239" lvl="1" marL="731520" marR="0" rtl="0" algn="l">
              <a:lnSpc>
                <a:spcPct val="107857"/>
              </a:lnSpc>
              <a:spcBef>
                <a:spcPts val="30"/>
              </a:spcBef>
              <a:spcAft>
                <a:spcPts val="0"/>
              </a:spcAft>
              <a:buClr>
                <a:schemeClr val="dk1"/>
              </a:buClr>
              <a:buSzPts val="2800"/>
              <a:buFont typeface="Arial"/>
              <a:buAutoNum type="arabicPeriod"/>
            </a:pPr>
            <a:r>
              <a:rPr b="0" i="1" lang="en-US" sz="2800" u="none" cap="none" strike="noStrike">
                <a:solidFill>
                  <a:schemeClr val="dk1"/>
                </a:solidFill>
                <a:latin typeface="Arial"/>
                <a:ea typeface="Arial"/>
                <a:cs typeface="Arial"/>
                <a:sym typeface="Arial"/>
              </a:rPr>
              <a:t>NTC-Negative Temperature Coefficient:</a:t>
            </a:r>
            <a:endParaRPr b="0" i="0" sz="2800" u="none" cap="none" strike="noStrike">
              <a:solidFill>
                <a:schemeClr val="dk1"/>
              </a:solidFill>
              <a:latin typeface="Arial"/>
              <a:ea typeface="Arial"/>
              <a:cs typeface="Arial"/>
              <a:sym typeface="Arial"/>
            </a:endParaRPr>
          </a:p>
          <a:p>
            <a:pPr indent="0" lvl="0" marL="380365" marR="0" rtl="0" algn="l">
              <a:lnSpc>
                <a:spcPct val="107857"/>
              </a:lnSpc>
              <a:spcBef>
                <a:spcPts val="0"/>
              </a:spcBef>
              <a:spcAft>
                <a:spcPts val="0"/>
              </a:spcAft>
              <a:buNone/>
            </a:pPr>
            <a:r>
              <a:rPr lang="en-US" sz="2800">
                <a:solidFill>
                  <a:schemeClr val="dk1"/>
                </a:solidFill>
                <a:latin typeface="Arial"/>
                <a:ea typeface="Arial"/>
                <a:cs typeface="Arial"/>
                <a:sym typeface="Arial"/>
              </a:rPr>
              <a:t>used mostly in temperature sensing</a:t>
            </a:r>
            <a:endParaRPr/>
          </a:p>
          <a:p>
            <a:pPr indent="-177800" lvl="1" marL="380365" marR="30480" rtl="0" algn="l">
              <a:lnSpc>
                <a:spcPct val="79800"/>
              </a:lnSpc>
              <a:spcBef>
                <a:spcPts val="710"/>
              </a:spcBef>
              <a:spcAft>
                <a:spcPts val="0"/>
              </a:spcAft>
              <a:buClr>
                <a:schemeClr val="dk1"/>
              </a:buClr>
              <a:buSzPts val="2800"/>
              <a:buFont typeface="Arial"/>
              <a:buAutoNum type="arabicPeriod"/>
            </a:pPr>
            <a:r>
              <a:rPr b="0" i="1" lang="en-US" sz="2800" u="none" cap="none" strike="noStrike">
                <a:solidFill>
                  <a:schemeClr val="dk1"/>
                </a:solidFill>
                <a:latin typeface="Arial"/>
                <a:ea typeface="Arial"/>
                <a:cs typeface="Arial"/>
                <a:sym typeface="Arial"/>
              </a:rPr>
              <a:t>PTC-Positive Temperature Coefficient: </a:t>
            </a:r>
            <a:r>
              <a:rPr b="0" i="0" lang="en-US" sz="2800" u="none" cap="none" strike="noStrike">
                <a:solidFill>
                  <a:schemeClr val="dk1"/>
                </a:solidFill>
                <a:latin typeface="Arial"/>
                <a:ea typeface="Arial"/>
                <a:cs typeface="Arial"/>
                <a:sym typeface="Arial"/>
              </a:rPr>
              <a:t>used  mostly in electric current control.</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2" name="Shape 692"/>
        <p:cNvGrpSpPr/>
        <p:nvPr/>
      </p:nvGrpSpPr>
      <p:grpSpPr>
        <a:xfrm>
          <a:off x="0" y="0"/>
          <a:ext cx="0" cy="0"/>
          <a:chOff x="0" y="0"/>
          <a:chExt cx="0" cy="0"/>
        </a:xfrm>
      </p:grpSpPr>
      <p:sp>
        <p:nvSpPr>
          <p:cNvPr id="693" name="Google Shape;693;p46"/>
          <p:cNvSpPr txBox="1"/>
          <p:nvPr>
            <p:ph type="title"/>
          </p:nvPr>
        </p:nvSpPr>
        <p:spPr>
          <a:xfrm>
            <a:off x="271779" y="353059"/>
            <a:ext cx="1479550" cy="66548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4200">
                <a:solidFill>
                  <a:srgbClr val="FFFFFF"/>
                </a:solidFill>
              </a:rPr>
              <a:t>Types</a:t>
            </a:r>
            <a:endParaRPr sz="4200"/>
          </a:p>
        </p:txBody>
      </p:sp>
      <p:sp>
        <p:nvSpPr>
          <p:cNvPr id="694" name="Google Shape;694;p46"/>
          <p:cNvSpPr txBox="1"/>
          <p:nvPr>
            <p:ph idx="4294967295" type="sldNum"/>
          </p:nvPr>
        </p:nvSpPr>
        <p:spPr>
          <a:xfrm>
            <a:off x="8863013" y="6416675"/>
            <a:ext cx="280987" cy="254000"/>
          </a:xfrm>
          <a:prstGeom prst="rect">
            <a:avLst/>
          </a:prstGeom>
          <a:noFill/>
          <a:ln>
            <a:noFill/>
          </a:ln>
        </p:spPr>
        <p:txBody>
          <a:bodyPr anchorCtr="0" anchor="t" bIns="0" lIns="0" spcFirstLastPara="1" rIns="0" wrap="square" tIns="27925">
            <a:spAutoFit/>
          </a:bodyPr>
          <a:lstStyle/>
          <a:p>
            <a:pPr indent="0" lvl="0" marL="38100" rtl="0" algn="r">
              <a:lnSpc>
                <a:spcPct val="100000"/>
              </a:lnSpc>
              <a:spcBef>
                <a:spcPts val="0"/>
              </a:spcBef>
              <a:spcAft>
                <a:spcPts val="0"/>
              </a:spcAft>
              <a:buNone/>
            </a:pPr>
            <a:fld id="{00000000-1234-1234-1234-123412341234}" type="slidenum">
              <a:rPr lang="en-US"/>
              <a:t>‹#›</a:t>
            </a:fld>
            <a:endParaRPr/>
          </a:p>
        </p:txBody>
      </p:sp>
      <p:sp>
        <p:nvSpPr>
          <p:cNvPr id="695" name="Google Shape;695;p46"/>
          <p:cNvSpPr txBox="1"/>
          <p:nvPr/>
        </p:nvSpPr>
        <p:spPr>
          <a:xfrm>
            <a:off x="252184" y="554265"/>
            <a:ext cx="8815615" cy="4909036"/>
          </a:xfrm>
          <a:prstGeom prst="rect">
            <a:avLst/>
          </a:prstGeom>
          <a:noFill/>
          <a:ln>
            <a:noFill/>
          </a:ln>
        </p:spPr>
        <p:txBody>
          <a:bodyPr anchorCtr="0" anchor="t" bIns="0" lIns="0" spcFirstLastPara="1" rIns="0" wrap="square" tIns="12700">
            <a:spAutoFit/>
          </a:bodyPr>
          <a:lstStyle/>
          <a:p>
            <a:pPr indent="-342900" lvl="0" marL="380365" marR="460375" rtl="0" algn="just">
              <a:lnSpc>
                <a:spcPct val="100000"/>
              </a:lnSpc>
              <a:spcBef>
                <a:spcPts val="0"/>
              </a:spcBef>
              <a:spcAft>
                <a:spcPts val="0"/>
              </a:spcAft>
              <a:buClr>
                <a:srgbClr val="986666"/>
              </a:buClr>
              <a:buSzPts val="2550"/>
              <a:buFont typeface="Noto Sans Symbols"/>
              <a:buChar char="●"/>
            </a:pPr>
            <a:r>
              <a:rPr lang="en-US" sz="3200">
                <a:solidFill>
                  <a:schemeClr val="dk1"/>
                </a:solidFill>
                <a:latin typeface="Arial"/>
                <a:ea typeface="Arial"/>
                <a:cs typeface="Arial"/>
                <a:sym typeface="Arial"/>
              </a:rPr>
              <a:t>A </a:t>
            </a:r>
            <a:r>
              <a:rPr b="1" lang="en-US" sz="3200">
                <a:solidFill>
                  <a:schemeClr val="dk1"/>
                </a:solidFill>
                <a:latin typeface="Arial"/>
                <a:ea typeface="Arial"/>
                <a:cs typeface="Arial"/>
                <a:sym typeface="Arial"/>
              </a:rPr>
              <a:t>NTC thermistor </a:t>
            </a:r>
            <a:r>
              <a:rPr lang="en-US" sz="3200">
                <a:solidFill>
                  <a:schemeClr val="dk1"/>
                </a:solidFill>
                <a:latin typeface="Arial"/>
                <a:ea typeface="Arial"/>
                <a:cs typeface="Arial"/>
                <a:sym typeface="Arial"/>
              </a:rPr>
              <a:t>is one in which the  zero-power resistance decreases with  an increase in temperature</a:t>
            </a:r>
            <a:endParaRPr sz="3200">
              <a:solidFill>
                <a:schemeClr val="dk1"/>
              </a:solidFill>
              <a:latin typeface="Arial"/>
              <a:ea typeface="Arial"/>
              <a:cs typeface="Arial"/>
              <a:sym typeface="Arial"/>
            </a:endParaRPr>
          </a:p>
          <a:p>
            <a:pPr indent="-180976" lvl="0" marL="380365" marR="460375" rtl="0" algn="just">
              <a:lnSpc>
                <a:spcPct val="100000"/>
              </a:lnSpc>
              <a:spcBef>
                <a:spcPts val="100"/>
              </a:spcBef>
              <a:spcAft>
                <a:spcPts val="0"/>
              </a:spcAft>
              <a:buClr>
                <a:srgbClr val="986666"/>
              </a:buClr>
              <a:buSzPts val="2550"/>
              <a:buFont typeface="Noto Sans Symbols"/>
              <a:buNone/>
            </a:pPr>
            <a:r>
              <a:t/>
            </a:r>
            <a:endParaRPr sz="3200">
              <a:solidFill>
                <a:schemeClr val="dk1"/>
              </a:solidFill>
              <a:latin typeface="Arial"/>
              <a:ea typeface="Arial"/>
              <a:cs typeface="Arial"/>
              <a:sym typeface="Arial"/>
            </a:endParaRPr>
          </a:p>
          <a:p>
            <a:pPr indent="0" lvl="0" marL="12700" marR="0" rtl="0" algn="l">
              <a:lnSpc>
                <a:spcPct val="116600"/>
              </a:lnSpc>
              <a:spcBef>
                <a:spcPts val="0"/>
              </a:spcBef>
              <a:spcAft>
                <a:spcPts val="0"/>
              </a:spcAft>
              <a:buNone/>
            </a:pPr>
            <a:r>
              <a:t/>
            </a:r>
            <a:endParaRPr sz="2500">
              <a:solidFill>
                <a:schemeClr val="dk1"/>
              </a:solidFill>
              <a:latin typeface="Lucida Sans"/>
              <a:ea typeface="Lucida Sans"/>
              <a:cs typeface="Lucida Sans"/>
              <a:sym typeface="Lucida Sans"/>
            </a:endParaRPr>
          </a:p>
          <a:p>
            <a:pPr indent="0" lvl="0" marL="12700" marR="0" rtl="0" algn="l">
              <a:lnSpc>
                <a:spcPct val="116600"/>
              </a:lnSpc>
              <a:spcBef>
                <a:spcPts val="0"/>
              </a:spcBef>
              <a:spcAft>
                <a:spcPts val="0"/>
              </a:spcAft>
              <a:buNone/>
            </a:pPr>
            <a:r>
              <a:rPr lang="en-US" sz="2500">
                <a:solidFill>
                  <a:schemeClr val="dk1"/>
                </a:solidFill>
                <a:latin typeface="Lucida Sans"/>
                <a:ea typeface="Lucida Sans"/>
                <a:cs typeface="Lucida Sans"/>
                <a:sym typeface="Lucida Sans"/>
              </a:rPr>
              <a:t>Thermistors (“thermally sensitive resistor”)</a:t>
            </a:r>
            <a:endParaRPr sz="2500">
              <a:solidFill>
                <a:schemeClr val="dk1"/>
              </a:solidFill>
              <a:latin typeface="Lucida Sans"/>
              <a:ea typeface="Lucida Sans"/>
              <a:cs typeface="Lucida Sans"/>
              <a:sym typeface="Lucida Sans"/>
            </a:endParaRPr>
          </a:p>
          <a:p>
            <a:pPr indent="-312420" lvl="0" marL="608330" marR="0" rtl="0" algn="l">
              <a:lnSpc>
                <a:spcPct val="115000"/>
              </a:lnSpc>
              <a:spcBef>
                <a:spcPts val="0"/>
              </a:spcBef>
              <a:spcAft>
                <a:spcPts val="0"/>
              </a:spcAft>
              <a:buClr>
                <a:srgbClr val="2CA1BE"/>
              </a:buClr>
              <a:buSzPts val="2100"/>
              <a:buFont typeface="Verdana"/>
              <a:buChar char="◦"/>
            </a:pPr>
            <a:r>
              <a:rPr lang="en-US" sz="2100">
                <a:solidFill>
                  <a:schemeClr val="dk1"/>
                </a:solidFill>
                <a:latin typeface="Lucida Sans"/>
                <a:ea typeface="Lucida Sans"/>
                <a:cs typeface="Lucida Sans"/>
                <a:sym typeface="Lucida Sans"/>
              </a:rPr>
              <a:t>The material is a semiconductor</a:t>
            </a:r>
            <a:endParaRPr sz="2100">
              <a:solidFill>
                <a:schemeClr val="dk1"/>
              </a:solidFill>
              <a:latin typeface="Lucida Sans"/>
              <a:ea typeface="Lucida Sans"/>
              <a:cs typeface="Lucida Sans"/>
              <a:sym typeface="Lucida Sans"/>
            </a:endParaRPr>
          </a:p>
          <a:p>
            <a:pPr indent="-228600" lvl="1" marL="762635" marR="5080" rtl="0" algn="l">
              <a:lnSpc>
                <a:spcPct val="95789"/>
              </a:lnSpc>
              <a:spcBef>
                <a:spcPts val="425"/>
              </a:spcBef>
              <a:spcAft>
                <a:spcPts val="0"/>
              </a:spcAft>
              <a:buClr>
                <a:srgbClr val="DA1F28"/>
              </a:buClr>
              <a:buSzPts val="1900"/>
              <a:buFont typeface="Noto Sans Symbols"/>
              <a:buChar char="●"/>
            </a:pPr>
            <a:r>
              <a:rPr b="0" i="0" lang="en-US" sz="1900" u="none" cap="none" strike="noStrike">
                <a:solidFill>
                  <a:schemeClr val="dk1"/>
                </a:solidFill>
                <a:latin typeface="Lucida Sans"/>
                <a:ea typeface="Lucida Sans"/>
                <a:cs typeface="Lucida Sans"/>
                <a:sym typeface="Lucida Sans"/>
              </a:rPr>
              <a:t>A composite of a ceramic and a metallic oxide (Mn, Co, Cu or  Fe)</a:t>
            </a:r>
            <a:endParaRPr b="0" i="0" sz="3200" u="none" cap="none" strike="noStrike">
              <a:solidFill>
                <a:schemeClr val="dk1"/>
              </a:solidFill>
              <a:latin typeface="Arial"/>
              <a:ea typeface="Arial"/>
              <a:cs typeface="Arial"/>
              <a:sym typeface="Arial"/>
            </a:endParaRPr>
          </a:p>
          <a:p>
            <a:pPr indent="-342900" lvl="0" marL="380365" marR="30480" rtl="0" algn="l">
              <a:lnSpc>
                <a:spcPct val="100000"/>
              </a:lnSpc>
              <a:spcBef>
                <a:spcPts val="800"/>
              </a:spcBef>
              <a:spcAft>
                <a:spcPts val="0"/>
              </a:spcAft>
              <a:buClr>
                <a:srgbClr val="986666"/>
              </a:buClr>
              <a:buSzPts val="2550"/>
              <a:buFont typeface="Noto Sans Symbols"/>
              <a:buChar char="●"/>
            </a:pPr>
            <a:r>
              <a:rPr lang="en-US" sz="3200">
                <a:solidFill>
                  <a:schemeClr val="dk1"/>
                </a:solidFill>
                <a:latin typeface="Arial"/>
                <a:ea typeface="Arial"/>
                <a:cs typeface="Arial"/>
                <a:sym typeface="Arial"/>
              </a:rPr>
              <a:t>A </a:t>
            </a:r>
            <a:r>
              <a:rPr b="1" lang="en-US" sz="3200">
                <a:solidFill>
                  <a:schemeClr val="dk1"/>
                </a:solidFill>
                <a:latin typeface="Arial"/>
                <a:ea typeface="Arial"/>
                <a:cs typeface="Arial"/>
                <a:sym typeface="Arial"/>
              </a:rPr>
              <a:t>PTC thermistor </a:t>
            </a:r>
            <a:r>
              <a:rPr lang="en-US" sz="3200">
                <a:solidFill>
                  <a:schemeClr val="dk1"/>
                </a:solidFill>
                <a:latin typeface="Arial"/>
                <a:ea typeface="Arial"/>
                <a:cs typeface="Arial"/>
                <a:sym typeface="Arial"/>
              </a:rPr>
              <a:t>is one in which the  zero-power resistance increases with an  increase in temperature</a:t>
            </a:r>
            <a:endParaRPr/>
          </a:p>
        </p:txBody>
      </p:sp>
      <p:sp>
        <p:nvSpPr>
          <p:cNvPr id="696" name="Google Shape;696;p46"/>
          <p:cNvSpPr/>
          <p:nvPr/>
        </p:nvSpPr>
        <p:spPr>
          <a:xfrm>
            <a:off x="914400" y="2051243"/>
            <a:ext cx="3421379" cy="829056"/>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0" name="Shape 700"/>
        <p:cNvGrpSpPr/>
        <p:nvPr/>
      </p:nvGrpSpPr>
      <p:grpSpPr>
        <a:xfrm>
          <a:off x="0" y="0"/>
          <a:ext cx="0" cy="0"/>
          <a:chOff x="0" y="0"/>
          <a:chExt cx="0" cy="0"/>
        </a:xfrm>
      </p:grpSpPr>
      <p:sp>
        <p:nvSpPr>
          <p:cNvPr id="701" name="Google Shape;701;p47"/>
          <p:cNvSpPr txBox="1"/>
          <p:nvPr/>
        </p:nvSpPr>
        <p:spPr>
          <a:xfrm>
            <a:off x="687069" y="1634490"/>
            <a:ext cx="7556500" cy="4029710"/>
          </a:xfrm>
          <a:prstGeom prst="rect">
            <a:avLst/>
          </a:prstGeom>
          <a:noFill/>
          <a:ln>
            <a:noFill/>
          </a:ln>
        </p:spPr>
        <p:txBody>
          <a:bodyPr anchorCtr="0" anchor="t" bIns="0" lIns="0" spcFirstLastPara="1" rIns="0" wrap="square" tIns="12700">
            <a:spAutoFit/>
          </a:bodyPr>
          <a:lstStyle/>
          <a:p>
            <a:pPr indent="-342900" lvl="0" marL="354965" marR="5080" rtl="0" algn="l">
              <a:lnSpc>
                <a:spcPct val="100000"/>
              </a:lnSpc>
              <a:spcBef>
                <a:spcPts val="0"/>
              </a:spcBef>
              <a:spcAft>
                <a:spcPts val="0"/>
              </a:spcAft>
              <a:buClr>
                <a:srgbClr val="986666"/>
              </a:buClr>
              <a:buSzPts val="2250"/>
              <a:buFont typeface="Noto Sans Symbols"/>
              <a:buChar char="●"/>
            </a:pPr>
            <a:r>
              <a:rPr lang="en-US" sz="2800">
                <a:solidFill>
                  <a:schemeClr val="dk1"/>
                </a:solidFill>
                <a:latin typeface="Arial"/>
                <a:ea typeface="Arial"/>
                <a:cs typeface="Arial"/>
                <a:sym typeface="Arial"/>
              </a:rPr>
              <a:t>Assuming, as a first-order approximation, that  the relationship between resistance and  temperature is linear, then:</a:t>
            </a:r>
            <a:endParaRPr sz="2800">
              <a:solidFill>
                <a:schemeClr val="dk1"/>
              </a:solidFill>
              <a:latin typeface="Arial"/>
              <a:ea typeface="Arial"/>
              <a:cs typeface="Arial"/>
              <a:sym typeface="Arial"/>
            </a:endParaRPr>
          </a:p>
          <a:p>
            <a:pPr indent="0" lvl="0" marL="469265" marR="0" rtl="0" algn="l">
              <a:lnSpc>
                <a:spcPct val="100000"/>
              </a:lnSpc>
              <a:spcBef>
                <a:spcPts val="600"/>
              </a:spcBef>
              <a:spcAft>
                <a:spcPts val="0"/>
              </a:spcAft>
              <a:buNone/>
            </a:pPr>
            <a:r>
              <a:rPr lang="en-US" sz="2400">
                <a:solidFill>
                  <a:schemeClr val="dk1"/>
                </a:solidFill>
                <a:latin typeface="Arial"/>
                <a:ea typeface="Arial"/>
                <a:cs typeface="Arial"/>
                <a:sym typeface="Arial"/>
              </a:rPr>
              <a:t>Δ</a:t>
            </a:r>
            <a:r>
              <a:rPr i="1" lang="en-US" sz="2400">
                <a:solidFill>
                  <a:schemeClr val="dk1"/>
                </a:solidFill>
                <a:latin typeface="Arial"/>
                <a:ea typeface="Arial"/>
                <a:cs typeface="Arial"/>
                <a:sym typeface="Arial"/>
              </a:rPr>
              <a:t>R </a:t>
            </a:r>
            <a:r>
              <a:rPr lang="en-US" sz="2400">
                <a:solidFill>
                  <a:schemeClr val="dk1"/>
                </a:solidFill>
                <a:latin typeface="Arial"/>
                <a:ea typeface="Arial"/>
                <a:cs typeface="Arial"/>
                <a:sym typeface="Arial"/>
              </a:rPr>
              <a:t>= </a:t>
            </a:r>
            <a:r>
              <a:rPr i="1" lang="en-US" sz="2400">
                <a:solidFill>
                  <a:schemeClr val="dk1"/>
                </a:solidFill>
                <a:latin typeface="Arial"/>
                <a:ea typeface="Arial"/>
                <a:cs typeface="Arial"/>
                <a:sym typeface="Arial"/>
              </a:rPr>
              <a:t>k</a:t>
            </a:r>
            <a:r>
              <a:rPr lang="en-US" sz="2400">
                <a:solidFill>
                  <a:schemeClr val="dk1"/>
                </a:solidFill>
                <a:latin typeface="Arial"/>
                <a:ea typeface="Arial"/>
                <a:cs typeface="Arial"/>
                <a:sym typeface="Arial"/>
              </a:rPr>
              <a:t>Δ</a:t>
            </a:r>
            <a:r>
              <a:rPr i="1" lang="en-US" sz="2400">
                <a:solidFill>
                  <a:schemeClr val="dk1"/>
                </a:solidFill>
                <a:latin typeface="Arial"/>
                <a:ea typeface="Arial"/>
                <a:cs typeface="Arial"/>
                <a:sym typeface="Arial"/>
              </a:rPr>
              <a:t>T</a:t>
            </a:r>
            <a:endParaRPr sz="2400">
              <a:solidFill>
                <a:schemeClr val="dk1"/>
              </a:solidFill>
              <a:latin typeface="Arial"/>
              <a:ea typeface="Arial"/>
              <a:cs typeface="Arial"/>
              <a:sym typeface="Arial"/>
            </a:endParaRPr>
          </a:p>
          <a:p>
            <a:pPr indent="0" lvl="0" marL="12700" marR="0" rtl="0" algn="l">
              <a:lnSpc>
                <a:spcPct val="100000"/>
              </a:lnSpc>
              <a:spcBef>
                <a:spcPts val="690"/>
              </a:spcBef>
              <a:spcAft>
                <a:spcPts val="0"/>
              </a:spcAft>
              <a:buNone/>
            </a:pPr>
            <a:r>
              <a:rPr lang="en-US" sz="2800">
                <a:solidFill>
                  <a:schemeClr val="dk1"/>
                </a:solidFill>
                <a:latin typeface="Arial"/>
                <a:ea typeface="Arial"/>
                <a:cs typeface="Arial"/>
                <a:sym typeface="Arial"/>
              </a:rPr>
              <a:t>where</a:t>
            </a:r>
            <a:endParaRPr sz="2800">
              <a:solidFill>
                <a:schemeClr val="dk1"/>
              </a:solidFill>
              <a:latin typeface="Arial"/>
              <a:ea typeface="Arial"/>
              <a:cs typeface="Arial"/>
              <a:sym typeface="Arial"/>
            </a:endParaRPr>
          </a:p>
          <a:p>
            <a:pPr indent="0" lvl="0" marL="469265" marR="3289934" rtl="0" algn="l">
              <a:lnSpc>
                <a:spcPct val="120800"/>
              </a:lnSpc>
              <a:spcBef>
                <a:spcPts val="0"/>
              </a:spcBef>
              <a:spcAft>
                <a:spcPts val="0"/>
              </a:spcAft>
              <a:buNone/>
            </a:pPr>
            <a:r>
              <a:rPr lang="en-US" sz="2400">
                <a:solidFill>
                  <a:schemeClr val="dk1"/>
                </a:solidFill>
                <a:latin typeface="Arial"/>
                <a:ea typeface="Arial"/>
                <a:cs typeface="Arial"/>
                <a:sym typeface="Arial"/>
              </a:rPr>
              <a:t>Δ</a:t>
            </a:r>
            <a:r>
              <a:rPr i="1" lang="en-US" sz="2400">
                <a:solidFill>
                  <a:schemeClr val="dk1"/>
                </a:solidFill>
                <a:latin typeface="Arial"/>
                <a:ea typeface="Arial"/>
                <a:cs typeface="Arial"/>
                <a:sym typeface="Arial"/>
              </a:rPr>
              <a:t>R </a:t>
            </a:r>
            <a:r>
              <a:rPr lang="en-US" sz="2400">
                <a:solidFill>
                  <a:schemeClr val="dk1"/>
                </a:solidFill>
                <a:latin typeface="Arial"/>
                <a:ea typeface="Arial"/>
                <a:cs typeface="Arial"/>
                <a:sym typeface="Arial"/>
              </a:rPr>
              <a:t>= change in resistance  Δ</a:t>
            </a:r>
            <a:r>
              <a:rPr i="1" lang="en-US" sz="2400">
                <a:solidFill>
                  <a:schemeClr val="dk1"/>
                </a:solidFill>
                <a:latin typeface="Arial"/>
                <a:ea typeface="Arial"/>
                <a:cs typeface="Arial"/>
                <a:sym typeface="Arial"/>
              </a:rPr>
              <a:t>T </a:t>
            </a:r>
            <a:r>
              <a:rPr lang="en-US" sz="2400">
                <a:solidFill>
                  <a:schemeClr val="dk1"/>
                </a:solidFill>
                <a:latin typeface="Arial"/>
                <a:ea typeface="Arial"/>
                <a:cs typeface="Arial"/>
                <a:sym typeface="Arial"/>
              </a:rPr>
              <a:t>= change in temperature</a:t>
            </a:r>
            <a:endParaRPr sz="2400">
              <a:solidFill>
                <a:schemeClr val="dk1"/>
              </a:solidFill>
              <a:latin typeface="Arial"/>
              <a:ea typeface="Arial"/>
              <a:cs typeface="Arial"/>
              <a:sym typeface="Arial"/>
            </a:endParaRPr>
          </a:p>
          <a:p>
            <a:pPr indent="0" lvl="0" marL="469265" marR="271780" rtl="0" algn="l">
              <a:lnSpc>
                <a:spcPct val="120800"/>
              </a:lnSpc>
              <a:spcBef>
                <a:spcPts val="0"/>
              </a:spcBef>
              <a:spcAft>
                <a:spcPts val="0"/>
              </a:spcAft>
              <a:buNone/>
            </a:pPr>
            <a:r>
              <a:rPr i="1" lang="en-US" sz="2400">
                <a:solidFill>
                  <a:schemeClr val="dk1"/>
                </a:solidFill>
                <a:latin typeface="Arial"/>
                <a:ea typeface="Arial"/>
                <a:cs typeface="Arial"/>
                <a:sym typeface="Arial"/>
              </a:rPr>
              <a:t>k </a:t>
            </a:r>
            <a:r>
              <a:rPr lang="en-US" sz="2400">
                <a:solidFill>
                  <a:schemeClr val="dk1"/>
                </a:solidFill>
                <a:latin typeface="Arial"/>
                <a:ea typeface="Arial"/>
                <a:cs typeface="Arial"/>
                <a:sym typeface="Arial"/>
              </a:rPr>
              <a:t>= first-order temperature coefficient of resistance  For PTC k is positive while negative for NTC</a:t>
            </a:r>
            <a:endParaRPr sz="2400">
              <a:solidFill>
                <a:schemeClr val="dk1"/>
              </a:solidFill>
              <a:latin typeface="Arial"/>
              <a:ea typeface="Arial"/>
              <a:cs typeface="Arial"/>
              <a:sym typeface="Arial"/>
            </a:endParaRPr>
          </a:p>
        </p:txBody>
      </p:sp>
      <p:sp>
        <p:nvSpPr>
          <p:cNvPr id="702" name="Google Shape;702;p47"/>
          <p:cNvSpPr txBox="1"/>
          <p:nvPr>
            <p:ph idx="4294967295" type="sldNum"/>
          </p:nvPr>
        </p:nvSpPr>
        <p:spPr>
          <a:xfrm>
            <a:off x="8863013" y="6416675"/>
            <a:ext cx="280987" cy="254000"/>
          </a:xfrm>
          <a:prstGeom prst="rect">
            <a:avLst/>
          </a:prstGeom>
          <a:noFill/>
          <a:ln>
            <a:noFill/>
          </a:ln>
        </p:spPr>
        <p:txBody>
          <a:bodyPr anchorCtr="0" anchor="t" bIns="0" lIns="0" spcFirstLastPara="1" rIns="0" wrap="square" tIns="27925">
            <a:spAutoFit/>
          </a:bodyPr>
          <a:lstStyle/>
          <a:p>
            <a:pPr indent="0" lvl="0" marL="38100" rtl="0" algn="r">
              <a:lnSpc>
                <a:spcPct val="100000"/>
              </a:lnSpc>
              <a:spcBef>
                <a:spcPts val="0"/>
              </a:spcBef>
              <a:spcAft>
                <a:spcPts val="0"/>
              </a:spcAft>
              <a:buNone/>
            </a:pPr>
            <a:fld id="{00000000-1234-1234-1234-123412341234}" type="slidenum">
              <a:rPr lang="en-US"/>
              <a:t>‹#›</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6" name="Shape 706"/>
        <p:cNvGrpSpPr/>
        <p:nvPr/>
      </p:nvGrpSpPr>
      <p:grpSpPr>
        <a:xfrm>
          <a:off x="0" y="0"/>
          <a:ext cx="0" cy="0"/>
          <a:chOff x="0" y="0"/>
          <a:chExt cx="0" cy="0"/>
        </a:xfrm>
      </p:grpSpPr>
      <p:sp>
        <p:nvSpPr>
          <p:cNvPr id="707" name="Google Shape;707;p48"/>
          <p:cNvSpPr txBox="1"/>
          <p:nvPr>
            <p:ph type="title"/>
          </p:nvPr>
        </p:nvSpPr>
        <p:spPr>
          <a:xfrm>
            <a:off x="271779" y="353059"/>
            <a:ext cx="7564200" cy="13056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4200">
                <a:solidFill>
                  <a:srgbClr val="FFFFFF"/>
                </a:solidFill>
              </a:rPr>
              <a:t>Advantages and </a:t>
            </a:r>
            <a:r>
              <a:rPr lang="en-US" sz="4200">
                <a:solidFill>
                  <a:srgbClr val="FF0000"/>
                </a:solidFill>
              </a:rPr>
              <a:t>Disadvantages</a:t>
            </a:r>
            <a:endParaRPr sz="4200">
              <a:solidFill>
                <a:srgbClr val="FF0000"/>
              </a:solidFill>
            </a:endParaRPr>
          </a:p>
        </p:txBody>
      </p:sp>
      <p:sp>
        <p:nvSpPr>
          <p:cNvPr id="708" name="Google Shape;708;p48"/>
          <p:cNvSpPr txBox="1"/>
          <p:nvPr>
            <p:ph idx="4294967295" type="sldNum"/>
          </p:nvPr>
        </p:nvSpPr>
        <p:spPr>
          <a:xfrm>
            <a:off x="8863013" y="6416675"/>
            <a:ext cx="281100" cy="254100"/>
          </a:xfrm>
          <a:prstGeom prst="rect">
            <a:avLst/>
          </a:prstGeom>
          <a:noFill/>
          <a:ln>
            <a:noFill/>
          </a:ln>
        </p:spPr>
        <p:txBody>
          <a:bodyPr anchorCtr="0" anchor="t" bIns="0" lIns="0" spcFirstLastPara="1" rIns="0" wrap="square" tIns="27925">
            <a:spAutoFit/>
          </a:bodyPr>
          <a:lstStyle/>
          <a:p>
            <a:pPr indent="0" lvl="0" marL="38100" rtl="0" algn="r">
              <a:lnSpc>
                <a:spcPct val="100000"/>
              </a:lnSpc>
              <a:spcBef>
                <a:spcPts val="0"/>
              </a:spcBef>
              <a:spcAft>
                <a:spcPts val="0"/>
              </a:spcAft>
              <a:buNone/>
            </a:pPr>
            <a:fld id="{00000000-1234-1234-1234-123412341234}" type="slidenum">
              <a:rPr lang="en-US"/>
              <a:t>‹#›</a:t>
            </a:fld>
            <a:endParaRPr/>
          </a:p>
        </p:txBody>
      </p:sp>
      <p:sp>
        <p:nvSpPr>
          <p:cNvPr id="709" name="Google Shape;709;p48"/>
          <p:cNvSpPr txBox="1"/>
          <p:nvPr/>
        </p:nvSpPr>
        <p:spPr>
          <a:xfrm>
            <a:off x="661669" y="1586229"/>
            <a:ext cx="7689900" cy="4122300"/>
          </a:xfrm>
          <a:prstGeom prst="rect">
            <a:avLst/>
          </a:prstGeom>
          <a:noFill/>
          <a:ln>
            <a:noFill/>
          </a:ln>
        </p:spPr>
        <p:txBody>
          <a:bodyPr anchorCtr="0" anchor="t" bIns="0" lIns="0" spcFirstLastPara="1" rIns="0" wrap="square" tIns="68575">
            <a:spAutoFit/>
          </a:bodyPr>
          <a:lstStyle/>
          <a:p>
            <a:pPr indent="-342900" lvl="0" marL="380365" marR="753110" rtl="0" algn="l">
              <a:lnSpc>
                <a:spcPct val="107812"/>
              </a:lnSpc>
              <a:spcBef>
                <a:spcPts val="0"/>
              </a:spcBef>
              <a:spcAft>
                <a:spcPts val="0"/>
              </a:spcAft>
              <a:buClr>
                <a:srgbClr val="986666"/>
              </a:buClr>
              <a:buSzPts val="2550"/>
              <a:buFont typeface="Noto Sans Symbols"/>
              <a:buChar char="●"/>
            </a:pPr>
            <a:r>
              <a:rPr lang="en-US" sz="3200">
                <a:solidFill>
                  <a:schemeClr val="dk1"/>
                </a:solidFill>
                <a:latin typeface="Arial"/>
                <a:ea typeface="Arial"/>
                <a:cs typeface="Arial"/>
                <a:sym typeface="Arial"/>
              </a:rPr>
              <a:t>Thermistors, since they can be very  small, are used inside many other  devices as temperature sensing and  correction devices</a:t>
            </a:r>
            <a:endParaRPr sz="3200">
              <a:solidFill>
                <a:schemeClr val="dk1"/>
              </a:solidFill>
              <a:latin typeface="Arial"/>
              <a:ea typeface="Arial"/>
              <a:cs typeface="Arial"/>
              <a:sym typeface="Arial"/>
            </a:endParaRPr>
          </a:p>
          <a:p>
            <a:pPr indent="-342900" lvl="0" marL="380365" marR="30480" rtl="0" algn="l">
              <a:lnSpc>
                <a:spcPct val="89900"/>
              </a:lnSpc>
              <a:spcBef>
                <a:spcPts val="755"/>
              </a:spcBef>
              <a:spcAft>
                <a:spcPts val="0"/>
              </a:spcAft>
              <a:buClr>
                <a:srgbClr val="986666"/>
              </a:buClr>
              <a:buSzPts val="2550"/>
              <a:buFont typeface="Noto Sans Symbols"/>
              <a:buChar char="●"/>
            </a:pPr>
            <a:r>
              <a:rPr lang="en-US" sz="3200">
                <a:solidFill>
                  <a:schemeClr val="dk1"/>
                </a:solidFill>
                <a:latin typeface="Arial"/>
                <a:ea typeface="Arial"/>
                <a:cs typeface="Arial"/>
                <a:sym typeface="Arial"/>
              </a:rPr>
              <a:t>Thermistors typically work over a  relatively small temperature range,  compared to other temperature sensors,  and can be very accurate and precise  within that range</a:t>
            </a:r>
            <a:endParaRPr sz="3200">
              <a:solidFill>
                <a:schemeClr val="dk1"/>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3" name="Shape 713"/>
        <p:cNvGrpSpPr/>
        <p:nvPr/>
      </p:nvGrpSpPr>
      <p:grpSpPr>
        <a:xfrm>
          <a:off x="0" y="0"/>
          <a:ext cx="0" cy="0"/>
          <a:chOff x="0" y="0"/>
          <a:chExt cx="0" cy="0"/>
        </a:xfrm>
      </p:grpSpPr>
      <p:sp>
        <p:nvSpPr>
          <p:cNvPr id="714" name="Google Shape;714;p49"/>
          <p:cNvSpPr txBox="1"/>
          <p:nvPr/>
        </p:nvSpPr>
        <p:spPr>
          <a:xfrm>
            <a:off x="688340" y="2324100"/>
            <a:ext cx="177300" cy="2691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600">
                <a:solidFill>
                  <a:srgbClr val="986666"/>
                </a:solidFill>
                <a:latin typeface="Noto Sans Symbols"/>
                <a:ea typeface="Noto Sans Symbols"/>
                <a:cs typeface="Noto Sans Symbols"/>
                <a:sym typeface="Noto Sans Symbols"/>
              </a:rPr>
              <a:t>●</a:t>
            </a:r>
            <a:endParaRPr sz="1600">
              <a:solidFill>
                <a:schemeClr val="dk1"/>
              </a:solidFill>
              <a:latin typeface="Noto Sans Symbols"/>
              <a:ea typeface="Noto Sans Symbols"/>
              <a:cs typeface="Noto Sans Symbols"/>
              <a:sym typeface="Noto Sans Symbols"/>
            </a:endParaRPr>
          </a:p>
        </p:txBody>
      </p:sp>
      <p:sp>
        <p:nvSpPr>
          <p:cNvPr id="715" name="Google Shape;715;p49"/>
          <p:cNvSpPr txBox="1"/>
          <p:nvPr>
            <p:ph type="title"/>
          </p:nvPr>
        </p:nvSpPr>
        <p:spPr>
          <a:xfrm>
            <a:off x="271779" y="353059"/>
            <a:ext cx="5062200" cy="6654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4200">
                <a:solidFill>
                  <a:srgbClr val="FF0000"/>
                </a:solidFill>
              </a:rPr>
              <a:t>Applications</a:t>
            </a:r>
            <a:endParaRPr/>
          </a:p>
        </p:txBody>
      </p:sp>
      <p:sp>
        <p:nvSpPr>
          <p:cNvPr id="716" name="Google Shape;716;p49"/>
          <p:cNvSpPr txBox="1"/>
          <p:nvPr>
            <p:ph idx="4294967295" type="sldNum"/>
          </p:nvPr>
        </p:nvSpPr>
        <p:spPr>
          <a:xfrm>
            <a:off x="8305801" y="6246372"/>
            <a:ext cx="838200" cy="459300"/>
          </a:xfrm>
          <a:prstGeom prst="rect">
            <a:avLst/>
          </a:prstGeom>
          <a:noFill/>
          <a:ln>
            <a:noFill/>
          </a:ln>
        </p:spPr>
        <p:txBody>
          <a:bodyPr anchorCtr="0" anchor="t" bIns="0" lIns="0" spcFirstLastPara="1" rIns="0" wrap="square" tIns="27925">
            <a:spAutoFit/>
          </a:bodyPr>
          <a:lstStyle/>
          <a:p>
            <a:pPr indent="0" lvl="0" marL="38100" rtl="0" algn="r">
              <a:lnSpc>
                <a:spcPct val="100000"/>
              </a:lnSpc>
              <a:spcBef>
                <a:spcPts val="0"/>
              </a:spcBef>
              <a:spcAft>
                <a:spcPts val="0"/>
              </a:spcAft>
              <a:buNone/>
            </a:pPr>
            <a:fld id="{00000000-1234-1234-1234-123412341234}" type="slidenum">
              <a:rPr lang="en-US"/>
              <a:t>‹#›</a:t>
            </a:fld>
            <a:endParaRPr/>
          </a:p>
        </p:txBody>
      </p:sp>
      <p:sp>
        <p:nvSpPr>
          <p:cNvPr id="717" name="Google Shape;717;p49"/>
          <p:cNvSpPr txBox="1"/>
          <p:nvPr/>
        </p:nvSpPr>
        <p:spPr>
          <a:xfrm>
            <a:off x="688340" y="3361690"/>
            <a:ext cx="177300" cy="2691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600">
                <a:solidFill>
                  <a:srgbClr val="986666"/>
                </a:solidFill>
                <a:latin typeface="Noto Sans Symbols"/>
                <a:ea typeface="Noto Sans Symbols"/>
                <a:cs typeface="Noto Sans Symbols"/>
                <a:sym typeface="Noto Sans Symbols"/>
              </a:rPr>
              <a:t>●</a:t>
            </a:r>
            <a:endParaRPr sz="1600">
              <a:solidFill>
                <a:schemeClr val="dk1"/>
              </a:solidFill>
              <a:latin typeface="Noto Sans Symbols"/>
              <a:ea typeface="Noto Sans Symbols"/>
              <a:cs typeface="Noto Sans Symbols"/>
              <a:sym typeface="Noto Sans Symbols"/>
            </a:endParaRPr>
          </a:p>
        </p:txBody>
      </p:sp>
      <p:sp>
        <p:nvSpPr>
          <p:cNvPr id="718" name="Google Shape;718;p49"/>
          <p:cNvSpPr txBox="1"/>
          <p:nvPr/>
        </p:nvSpPr>
        <p:spPr>
          <a:xfrm>
            <a:off x="688340" y="3912870"/>
            <a:ext cx="177300" cy="2691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600">
                <a:solidFill>
                  <a:srgbClr val="986666"/>
                </a:solidFill>
                <a:latin typeface="Noto Sans Symbols"/>
                <a:ea typeface="Noto Sans Symbols"/>
                <a:cs typeface="Noto Sans Symbols"/>
                <a:sym typeface="Noto Sans Symbols"/>
              </a:rPr>
              <a:t>●</a:t>
            </a:r>
            <a:endParaRPr sz="1600">
              <a:solidFill>
                <a:schemeClr val="dk1"/>
              </a:solidFill>
              <a:latin typeface="Noto Sans Symbols"/>
              <a:ea typeface="Noto Sans Symbols"/>
              <a:cs typeface="Noto Sans Symbols"/>
              <a:sym typeface="Noto Sans Symbols"/>
            </a:endParaRPr>
          </a:p>
        </p:txBody>
      </p:sp>
      <p:sp>
        <p:nvSpPr>
          <p:cNvPr id="719" name="Google Shape;719;p49"/>
          <p:cNvSpPr txBox="1"/>
          <p:nvPr/>
        </p:nvSpPr>
        <p:spPr>
          <a:xfrm>
            <a:off x="688340" y="5130800"/>
            <a:ext cx="177300" cy="640200"/>
          </a:xfrm>
          <a:prstGeom prst="rect">
            <a:avLst/>
          </a:prstGeom>
          <a:noFill/>
          <a:ln>
            <a:noFill/>
          </a:ln>
        </p:spPr>
        <p:txBody>
          <a:bodyPr anchorCtr="0" anchor="t" bIns="0" lIns="0" spcFirstLastPara="1" rIns="0" wrap="square" tIns="76200">
            <a:spAutoFit/>
          </a:bodyPr>
          <a:lstStyle/>
          <a:p>
            <a:pPr indent="0" lvl="0" marL="12700" marR="0" rtl="0" algn="l">
              <a:lnSpc>
                <a:spcPct val="100000"/>
              </a:lnSpc>
              <a:spcBef>
                <a:spcPts val="0"/>
              </a:spcBef>
              <a:spcAft>
                <a:spcPts val="0"/>
              </a:spcAft>
              <a:buNone/>
            </a:pPr>
            <a:r>
              <a:rPr lang="en-US" sz="1600">
                <a:solidFill>
                  <a:srgbClr val="986666"/>
                </a:solidFill>
                <a:latin typeface="Noto Sans Symbols"/>
                <a:ea typeface="Noto Sans Symbols"/>
                <a:cs typeface="Noto Sans Symbols"/>
                <a:sym typeface="Noto Sans Symbols"/>
              </a:rPr>
              <a:t>●</a:t>
            </a:r>
            <a:endParaRPr sz="1600">
              <a:solidFill>
                <a:schemeClr val="dk1"/>
              </a:solidFill>
              <a:latin typeface="Noto Sans Symbols"/>
              <a:ea typeface="Noto Sans Symbols"/>
              <a:cs typeface="Noto Sans Symbols"/>
              <a:sym typeface="Noto Sans Symbols"/>
            </a:endParaRPr>
          </a:p>
          <a:p>
            <a:pPr indent="0" lvl="0" marL="12700" marR="0" rtl="0" algn="l">
              <a:lnSpc>
                <a:spcPct val="100000"/>
              </a:lnSpc>
              <a:spcBef>
                <a:spcPts val="500"/>
              </a:spcBef>
              <a:spcAft>
                <a:spcPts val="0"/>
              </a:spcAft>
              <a:buNone/>
            </a:pPr>
            <a:r>
              <a:rPr lang="en-US" sz="1600">
                <a:solidFill>
                  <a:srgbClr val="986666"/>
                </a:solidFill>
                <a:latin typeface="Noto Sans Symbols"/>
                <a:ea typeface="Noto Sans Symbols"/>
                <a:cs typeface="Noto Sans Symbols"/>
                <a:sym typeface="Noto Sans Symbols"/>
              </a:rPr>
              <a:t>●</a:t>
            </a:r>
            <a:endParaRPr sz="1600">
              <a:solidFill>
                <a:schemeClr val="dk1"/>
              </a:solidFill>
              <a:latin typeface="Noto Sans Symbols"/>
              <a:ea typeface="Noto Sans Symbols"/>
              <a:cs typeface="Noto Sans Symbols"/>
              <a:sym typeface="Noto Sans Symbols"/>
            </a:endParaRPr>
          </a:p>
        </p:txBody>
      </p:sp>
      <p:sp>
        <p:nvSpPr>
          <p:cNvPr id="720" name="Google Shape;720;p49"/>
          <p:cNvSpPr txBox="1"/>
          <p:nvPr/>
        </p:nvSpPr>
        <p:spPr>
          <a:xfrm>
            <a:off x="688340" y="1267459"/>
            <a:ext cx="7729800" cy="5034300"/>
          </a:xfrm>
          <a:prstGeom prst="rect">
            <a:avLst/>
          </a:prstGeom>
          <a:noFill/>
          <a:ln>
            <a:noFill/>
          </a:ln>
        </p:spPr>
        <p:txBody>
          <a:bodyPr anchorCtr="0" anchor="t" bIns="0" lIns="0" spcFirstLastPara="1" rIns="0" wrap="square" tIns="71100">
            <a:spAutoFit/>
          </a:bodyPr>
          <a:lstStyle/>
          <a:p>
            <a:pPr indent="-342900" lvl="0" marL="355600" marR="20955" rtl="0" algn="l">
              <a:lnSpc>
                <a:spcPct val="96000"/>
              </a:lnSpc>
              <a:spcBef>
                <a:spcPts val="0"/>
              </a:spcBef>
              <a:spcAft>
                <a:spcPts val="0"/>
              </a:spcAft>
              <a:buClr>
                <a:srgbClr val="986666"/>
              </a:buClr>
              <a:buSzPts val="1600"/>
              <a:buFont typeface="Noto Sans Symbols"/>
              <a:buChar char="●"/>
            </a:pPr>
            <a:r>
              <a:rPr lang="en-US" sz="2000">
                <a:solidFill>
                  <a:schemeClr val="dk1"/>
                </a:solidFill>
                <a:latin typeface="Arial"/>
                <a:ea typeface="Arial"/>
                <a:cs typeface="Arial"/>
                <a:sym typeface="Arial"/>
              </a:rPr>
              <a:t>PTC thermistors can be used as current-limiting devices for  circuit protection, as replacements for fuses. Current through the  device causes a small amount of resistive heating. This creates a  self-reinforcing effect that drives the resistance upwards</a:t>
            </a:r>
            <a:endParaRPr sz="2000">
              <a:solidFill>
                <a:schemeClr val="dk1"/>
              </a:solidFill>
              <a:latin typeface="Arial"/>
              <a:ea typeface="Arial"/>
              <a:cs typeface="Arial"/>
              <a:sym typeface="Arial"/>
            </a:endParaRPr>
          </a:p>
          <a:p>
            <a:pPr indent="0" lvl="0" marL="355600" marR="468630" rtl="0" algn="l">
              <a:lnSpc>
                <a:spcPct val="96000"/>
              </a:lnSpc>
              <a:spcBef>
                <a:spcPts val="495"/>
              </a:spcBef>
              <a:spcAft>
                <a:spcPts val="0"/>
              </a:spcAft>
              <a:buNone/>
            </a:pPr>
            <a:r>
              <a:rPr lang="en-US" sz="2000">
                <a:solidFill>
                  <a:schemeClr val="dk1"/>
                </a:solidFill>
                <a:latin typeface="Arial"/>
                <a:ea typeface="Arial"/>
                <a:cs typeface="Arial"/>
                <a:sym typeface="Arial"/>
              </a:rPr>
              <a:t>PTC thermistors can be used as heating elements in small  temperature-controlled ovens. As the temperature rises,  resistance increases, decreasing the current and the heating,  resulting in a steady state</a:t>
            </a:r>
            <a:endParaRPr sz="2000">
              <a:solidFill>
                <a:schemeClr val="dk1"/>
              </a:solidFill>
              <a:latin typeface="Arial"/>
              <a:ea typeface="Arial"/>
              <a:cs typeface="Arial"/>
              <a:sym typeface="Arial"/>
            </a:endParaRPr>
          </a:p>
          <a:p>
            <a:pPr indent="0" lvl="0" marL="355600" marR="429894" rtl="0" algn="l">
              <a:lnSpc>
                <a:spcPct val="80000"/>
              </a:lnSpc>
              <a:spcBef>
                <a:spcPts val="515"/>
              </a:spcBef>
              <a:spcAft>
                <a:spcPts val="0"/>
              </a:spcAft>
              <a:buNone/>
            </a:pPr>
            <a:r>
              <a:rPr lang="en-US" sz="2000">
                <a:solidFill>
                  <a:schemeClr val="dk1"/>
                </a:solidFill>
                <a:latin typeface="Arial"/>
                <a:ea typeface="Arial"/>
                <a:cs typeface="Arial"/>
                <a:sym typeface="Arial"/>
              </a:rPr>
              <a:t>NTC thermistors are used as resistance thermometers in low-  temperature measurements of the order of 10 K.</a:t>
            </a:r>
            <a:endParaRPr sz="2000">
              <a:solidFill>
                <a:schemeClr val="dk1"/>
              </a:solidFill>
              <a:latin typeface="Arial"/>
              <a:ea typeface="Arial"/>
              <a:cs typeface="Arial"/>
              <a:sym typeface="Arial"/>
            </a:endParaRPr>
          </a:p>
          <a:p>
            <a:pPr indent="0" lvl="0" marL="355600" marR="5080" rtl="0" algn="l">
              <a:lnSpc>
                <a:spcPct val="79900"/>
              </a:lnSpc>
              <a:spcBef>
                <a:spcPts val="500"/>
              </a:spcBef>
              <a:spcAft>
                <a:spcPts val="0"/>
              </a:spcAft>
              <a:buNone/>
            </a:pPr>
            <a:r>
              <a:rPr lang="en-US" sz="2000">
                <a:solidFill>
                  <a:schemeClr val="dk1"/>
                </a:solidFill>
                <a:latin typeface="Arial"/>
                <a:ea typeface="Arial"/>
                <a:cs typeface="Arial"/>
                <a:sym typeface="Arial"/>
              </a:rPr>
              <a:t>NTC thermistors can be used as inrush-current limiting devices in  power supply circuits. They present a higher resistance initially  which prevents large currents from flowing at turn-on, and then  heat up and become much lower resistance to allow higher  current flow during normal operation.</a:t>
            </a:r>
            <a:endParaRPr sz="2000">
              <a:solidFill>
                <a:schemeClr val="dk1"/>
              </a:solidFill>
              <a:latin typeface="Arial"/>
              <a:ea typeface="Arial"/>
              <a:cs typeface="Arial"/>
              <a:sym typeface="Arial"/>
            </a:endParaRPr>
          </a:p>
          <a:p>
            <a:pPr indent="0" lvl="0" marL="355600" marR="0" rtl="0" algn="l">
              <a:lnSpc>
                <a:spcPct val="100000"/>
              </a:lnSpc>
              <a:spcBef>
                <a:spcPts val="20"/>
              </a:spcBef>
              <a:spcAft>
                <a:spcPts val="0"/>
              </a:spcAft>
              <a:buNone/>
            </a:pPr>
            <a:r>
              <a:rPr lang="en-US" sz="2000">
                <a:solidFill>
                  <a:schemeClr val="dk1"/>
                </a:solidFill>
                <a:latin typeface="Arial"/>
                <a:ea typeface="Arial"/>
                <a:cs typeface="Arial"/>
                <a:sym typeface="Arial"/>
              </a:rPr>
              <a:t>NTC thermistors are regularly used in automotive applications.</a:t>
            </a:r>
            <a:endParaRPr sz="2000">
              <a:solidFill>
                <a:schemeClr val="dk1"/>
              </a:solidFill>
              <a:latin typeface="Arial"/>
              <a:ea typeface="Arial"/>
              <a:cs typeface="Arial"/>
              <a:sym typeface="Arial"/>
            </a:endParaRPr>
          </a:p>
          <a:p>
            <a:pPr indent="0" lvl="0" marL="355600" marR="605790" rtl="0" algn="l">
              <a:lnSpc>
                <a:spcPct val="80000"/>
              </a:lnSpc>
              <a:spcBef>
                <a:spcPts val="500"/>
              </a:spcBef>
              <a:spcAft>
                <a:spcPts val="0"/>
              </a:spcAft>
              <a:buNone/>
            </a:pPr>
            <a:r>
              <a:rPr lang="en-US" sz="2000">
                <a:solidFill>
                  <a:schemeClr val="dk1"/>
                </a:solidFill>
                <a:latin typeface="Arial"/>
                <a:ea typeface="Arial"/>
                <a:cs typeface="Arial"/>
                <a:sym typeface="Arial"/>
              </a:rPr>
              <a:t>Thermistors are also commonly used in modern digital  thermostats and to monitor the temperature of battery packs  while charging.</a:t>
            </a:r>
            <a:endParaRPr sz="2000">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5"/>
          <p:cNvSpPr txBox="1"/>
          <p:nvPr>
            <p:ph type="title"/>
          </p:nvPr>
        </p:nvSpPr>
        <p:spPr>
          <a:xfrm>
            <a:off x="645668" y="1165605"/>
            <a:ext cx="2416175" cy="34544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400">
                <a:solidFill>
                  <a:srgbClr val="2CA1BE"/>
                </a:solidFill>
                <a:latin typeface="Noto Sans Symbols"/>
                <a:ea typeface="Noto Sans Symbols"/>
                <a:cs typeface="Noto Sans Symbols"/>
                <a:sym typeface="Noto Sans Symbols"/>
              </a:rPr>
              <a:t>🞂</a:t>
            </a:r>
            <a:r>
              <a:rPr lang="en-US" sz="1400">
                <a:solidFill>
                  <a:srgbClr val="2CA1BE"/>
                </a:solidFill>
                <a:latin typeface="Times New Roman"/>
                <a:ea typeface="Times New Roman"/>
                <a:cs typeface="Times New Roman"/>
                <a:sym typeface="Times New Roman"/>
              </a:rPr>
              <a:t>	</a:t>
            </a:r>
            <a:r>
              <a:rPr lang="en-US" sz="2100"/>
              <a:t>Deflection mode</a:t>
            </a:r>
            <a:endParaRPr sz="2100">
              <a:latin typeface="Times New Roman"/>
              <a:ea typeface="Times New Roman"/>
              <a:cs typeface="Times New Roman"/>
              <a:sym typeface="Times New Roman"/>
            </a:endParaRPr>
          </a:p>
        </p:txBody>
      </p:sp>
      <p:sp>
        <p:nvSpPr>
          <p:cNvPr id="100" name="Google Shape;100;p5"/>
          <p:cNvSpPr txBox="1"/>
          <p:nvPr/>
        </p:nvSpPr>
        <p:spPr>
          <a:xfrm>
            <a:off x="645668" y="1471625"/>
            <a:ext cx="5597525" cy="3867785"/>
          </a:xfrm>
          <a:prstGeom prst="rect">
            <a:avLst/>
          </a:prstGeom>
          <a:noFill/>
          <a:ln>
            <a:noFill/>
          </a:ln>
        </p:spPr>
        <p:txBody>
          <a:bodyPr anchorCtr="0" anchor="t" bIns="0" lIns="0" spcFirstLastPara="1" rIns="0" wrap="square" tIns="67300">
            <a:spAutoFit/>
          </a:bodyPr>
          <a:lstStyle/>
          <a:p>
            <a:pPr indent="-228600" lvl="0" marL="524510" marR="289560" rtl="0" algn="l">
              <a:lnSpc>
                <a:spcPct val="80100"/>
              </a:lnSpc>
              <a:spcBef>
                <a:spcPts val="0"/>
              </a:spcBef>
              <a:spcAft>
                <a:spcPts val="0"/>
              </a:spcAft>
              <a:buClr>
                <a:srgbClr val="2CA1BE"/>
              </a:buClr>
              <a:buSzPts val="1800"/>
              <a:buFont typeface="Verdana"/>
              <a:buChar char="◦"/>
            </a:pPr>
            <a:r>
              <a:rPr lang="en-US" sz="1800">
                <a:solidFill>
                  <a:schemeClr val="dk1"/>
                </a:solidFill>
                <a:latin typeface="Lucida Sans"/>
                <a:ea typeface="Lucida Sans"/>
                <a:cs typeface="Lucida Sans"/>
                <a:sym typeface="Lucida Sans"/>
              </a:rPr>
              <a:t>The sensor or instrument generates a  response that is a deflection or a deviation  from the initial condition of the instrument</a:t>
            </a:r>
            <a:endParaRPr sz="1800">
              <a:solidFill>
                <a:schemeClr val="dk1"/>
              </a:solidFill>
              <a:latin typeface="Lucida Sans"/>
              <a:ea typeface="Lucida Sans"/>
              <a:cs typeface="Lucida Sans"/>
              <a:sym typeface="Lucida Sans"/>
            </a:endParaRPr>
          </a:p>
          <a:p>
            <a:pPr indent="-228600" lvl="0" marL="524510" marR="1043939" rtl="0" algn="l">
              <a:lnSpc>
                <a:spcPct val="80000"/>
              </a:lnSpc>
              <a:spcBef>
                <a:spcPts val="295"/>
              </a:spcBef>
              <a:spcAft>
                <a:spcPts val="0"/>
              </a:spcAft>
              <a:buClr>
                <a:srgbClr val="2CA1BE"/>
              </a:buClr>
              <a:buSzPts val="1800"/>
              <a:buFont typeface="Verdana"/>
              <a:buChar char="◦"/>
            </a:pPr>
            <a:r>
              <a:rPr lang="en-US" sz="1800">
                <a:solidFill>
                  <a:schemeClr val="dk1"/>
                </a:solidFill>
                <a:latin typeface="Lucida Sans"/>
                <a:ea typeface="Lucida Sans"/>
                <a:cs typeface="Lucida Sans"/>
                <a:sym typeface="Lucida Sans"/>
              </a:rPr>
              <a:t>The deflection is proportional to the  measurand of interest</a:t>
            </a:r>
            <a:endParaRPr sz="1800">
              <a:solidFill>
                <a:schemeClr val="dk1"/>
              </a:solidFill>
              <a:latin typeface="Lucida Sans"/>
              <a:ea typeface="Lucida Sans"/>
              <a:cs typeface="Lucida Sans"/>
              <a:sym typeface="Lucida Sans"/>
            </a:endParaRPr>
          </a:p>
          <a:p>
            <a:pPr indent="0" lvl="0" marL="12700" marR="0" rtl="0" algn="l">
              <a:lnSpc>
                <a:spcPct val="111666"/>
              </a:lnSpc>
              <a:spcBef>
                <a:spcPts val="0"/>
              </a:spcBef>
              <a:spcAft>
                <a:spcPts val="0"/>
              </a:spcAft>
              <a:buNone/>
            </a:pPr>
            <a:r>
              <a:rPr lang="en-US" sz="1400">
                <a:solidFill>
                  <a:srgbClr val="2CA1BE"/>
                </a:solidFill>
                <a:latin typeface="Noto Sans Symbols"/>
                <a:ea typeface="Noto Sans Symbols"/>
                <a:cs typeface="Noto Sans Symbols"/>
                <a:sym typeface="Noto Sans Symbols"/>
              </a:rPr>
              <a:t>🞂</a:t>
            </a:r>
            <a:r>
              <a:rPr lang="en-US" sz="1400">
                <a:solidFill>
                  <a:srgbClr val="2CA1BE"/>
                </a:solidFill>
                <a:latin typeface="Times New Roman"/>
                <a:ea typeface="Times New Roman"/>
                <a:cs typeface="Times New Roman"/>
                <a:sym typeface="Times New Roman"/>
              </a:rPr>
              <a:t>	</a:t>
            </a:r>
            <a:r>
              <a:rPr lang="en-US" sz="2100">
                <a:solidFill>
                  <a:schemeClr val="dk1"/>
                </a:solidFill>
                <a:latin typeface="Lucida Sans"/>
                <a:ea typeface="Lucida Sans"/>
                <a:cs typeface="Lucida Sans"/>
                <a:sym typeface="Lucida Sans"/>
              </a:rPr>
              <a:t>Null mode</a:t>
            </a:r>
            <a:endParaRPr sz="2100">
              <a:solidFill>
                <a:schemeClr val="dk1"/>
              </a:solidFill>
              <a:latin typeface="Lucida Sans"/>
              <a:ea typeface="Lucida Sans"/>
              <a:cs typeface="Lucida Sans"/>
              <a:sym typeface="Lucida Sans"/>
            </a:endParaRPr>
          </a:p>
          <a:p>
            <a:pPr indent="-228600" lvl="0" marL="524510" marR="65405" rtl="0" algn="just">
              <a:lnSpc>
                <a:spcPct val="80000"/>
              </a:lnSpc>
              <a:spcBef>
                <a:spcPts val="380"/>
              </a:spcBef>
              <a:spcAft>
                <a:spcPts val="0"/>
              </a:spcAft>
              <a:buClr>
                <a:srgbClr val="2CA1BE"/>
              </a:buClr>
              <a:buSzPts val="1800"/>
              <a:buFont typeface="Verdana"/>
              <a:buChar char="◦"/>
            </a:pPr>
            <a:r>
              <a:rPr lang="en-US" sz="1800">
                <a:solidFill>
                  <a:schemeClr val="dk1"/>
                </a:solidFill>
                <a:latin typeface="Lucida Sans"/>
                <a:ea typeface="Lucida Sans"/>
                <a:cs typeface="Lucida Sans"/>
                <a:sym typeface="Lucida Sans"/>
              </a:rPr>
              <a:t>The sensor or instrument exerts an influence  on the measured system so as to oppose the  effect of the measurand</a:t>
            </a:r>
            <a:endParaRPr sz="1800">
              <a:solidFill>
                <a:schemeClr val="dk1"/>
              </a:solidFill>
              <a:latin typeface="Lucida Sans"/>
              <a:ea typeface="Lucida Sans"/>
              <a:cs typeface="Lucida Sans"/>
              <a:sym typeface="Lucida Sans"/>
            </a:endParaRPr>
          </a:p>
          <a:p>
            <a:pPr indent="-228600" lvl="1" marL="762635" marR="101600" rtl="0" algn="l">
              <a:lnSpc>
                <a:spcPct val="80100"/>
              </a:lnSpc>
              <a:spcBef>
                <a:spcPts val="409"/>
              </a:spcBef>
              <a:spcAft>
                <a:spcPts val="0"/>
              </a:spcAft>
              <a:buClr>
                <a:srgbClr val="DA1F28"/>
              </a:buClr>
              <a:buSzPts val="1600"/>
              <a:buFont typeface="Noto Sans Symbols"/>
              <a:buChar char="●"/>
            </a:pPr>
            <a:r>
              <a:rPr b="0" i="0" lang="en-US" sz="1600" u="none" cap="none" strike="noStrike">
                <a:solidFill>
                  <a:schemeClr val="dk1"/>
                </a:solidFill>
                <a:latin typeface="Lucida Sans"/>
                <a:ea typeface="Lucida Sans"/>
                <a:cs typeface="Lucida Sans"/>
                <a:sym typeface="Lucida Sans"/>
              </a:rPr>
              <a:t>The influence and measurand are balanced  (typically through feedback) until they are equal  but opposite in value, yielding a null  measurement</a:t>
            </a:r>
            <a:endParaRPr b="0" i="0" sz="1600" u="none" cap="none" strike="noStrike">
              <a:solidFill>
                <a:schemeClr val="dk1"/>
              </a:solidFill>
              <a:latin typeface="Lucida Sans"/>
              <a:ea typeface="Lucida Sans"/>
              <a:cs typeface="Lucida Sans"/>
              <a:sym typeface="Lucida Sans"/>
            </a:endParaRPr>
          </a:p>
          <a:p>
            <a:pPr indent="-256539" lvl="0" marL="268605" marR="5080" rtl="0" algn="l">
              <a:lnSpc>
                <a:spcPct val="80000"/>
              </a:lnSpc>
              <a:spcBef>
                <a:spcPts val="350"/>
              </a:spcBef>
              <a:spcAft>
                <a:spcPts val="0"/>
              </a:spcAft>
              <a:buNone/>
            </a:pPr>
            <a:r>
              <a:rPr lang="en-US" sz="1400">
                <a:solidFill>
                  <a:srgbClr val="2CA1BE"/>
                </a:solidFill>
                <a:latin typeface="Noto Sans Symbols"/>
                <a:ea typeface="Noto Sans Symbols"/>
                <a:cs typeface="Noto Sans Symbols"/>
                <a:sym typeface="Noto Sans Symbols"/>
              </a:rPr>
              <a:t>🞂</a:t>
            </a:r>
            <a:r>
              <a:rPr lang="en-US" sz="1400">
                <a:solidFill>
                  <a:srgbClr val="2CA1BE"/>
                </a:solidFill>
                <a:latin typeface="Times New Roman"/>
                <a:ea typeface="Times New Roman"/>
                <a:cs typeface="Times New Roman"/>
                <a:sym typeface="Times New Roman"/>
              </a:rPr>
              <a:t>	</a:t>
            </a:r>
            <a:r>
              <a:rPr lang="en-US" sz="2100">
                <a:solidFill>
                  <a:schemeClr val="dk1"/>
                </a:solidFill>
                <a:latin typeface="Lucida Sans"/>
                <a:ea typeface="Lucida Sans"/>
                <a:cs typeface="Lucida Sans"/>
                <a:sym typeface="Lucida Sans"/>
              </a:rPr>
              <a:t>Null mode instrumentation can produce  very accurate measurements, but are not  as fast as deflection instruments</a:t>
            </a:r>
            <a:endParaRPr sz="2100">
              <a:solidFill>
                <a:schemeClr val="dk1"/>
              </a:solidFill>
              <a:latin typeface="Lucida Sans"/>
              <a:ea typeface="Lucida Sans"/>
              <a:cs typeface="Lucida Sans"/>
              <a:sym typeface="Lucida Sans"/>
            </a:endParaRPr>
          </a:p>
        </p:txBody>
      </p:sp>
      <p:sp>
        <p:nvSpPr>
          <p:cNvPr id="101" name="Google Shape;101;p5"/>
          <p:cNvSpPr/>
          <p:nvPr/>
        </p:nvSpPr>
        <p:spPr>
          <a:xfrm>
            <a:off x="551687" y="568439"/>
            <a:ext cx="4796790" cy="546366"/>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2" name="Google Shape;102;p5"/>
          <p:cNvSpPr/>
          <p:nvPr/>
        </p:nvSpPr>
        <p:spPr>
          <a:xfrm>
            <a:off x="6629400" y="838200"/>
            <a:ext cx="1371600" cy="47244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4" name="Shape 724"/>
        <p:cNvGrpSpPr/>
        <p:nvPr/>
      </p:nvGrpSpPr>
      <p:grpSpPr>
        <a:xfrm>
          <a:off x="0" y="0"/>
          <a:ext cx="0" cy="0"/>
          <a:chOff x="0" y="0"/>
          <a:chExt cx="0" cy="0"/>
        </a:xfrm>
      </p:grpSpPr>
      <p:sp>
        <p:nvSpPr>
          <p:cNvPr id="725" name="Google Shape;725;p50"/>
          <p:cNvSpPr txBox="1"/>
          <p:nvPr>
            <p:ph type="title"/>
          </p:nvPr>
        </p:nvSpPr>
        <p:spPr>
          <a:xfrm>
            <a:off x="271779" y="353059"/>
            <a:ext cx="1122000" cy="6654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4200">
                <a:solidFill>
                  <a:srgbClr val="FFFFFF"/>
                </a:solidFill>
              </a:rPr>
              <a:t>RTD</a:t>
            </a:r>
            <a:endParaRPr sz="4200"/>
          </a:p>
        </p:txBody>
      </p:sp>
      <p:sp>
        <p:nvSpPr>
          <p:cNvPr id="726" name="Google Shape;726;p50"/>
          <p:cNvSpPr txBox="1"/>
          <p:nvPr>
            <p:ph idx="4294967295" type="sldNum"/>
          </p:nvPr>
        </p:nvSpPr>
        <p:spPr>
          <a:xfrm>
            <a:off x="8863013" y="6416675"/>
            <a:ext cx="281100" cy="254100"/>
          </a:xfrm>
          <a:prstGeom prst="rect">
            <a:avLst/>
          </a:prstGeom>
          <a:noFill/>
          <a:ln>
            <a:noFill/>
          </a:ln>
        </p:spPr>
        <p:txBody>
          <a:bodyPr anchorCtr="0" anchor="t" bIns="0" lIns="0" spcFirstLastPara="1" rIns="0" wrap="square" tIns="27925">
            <a:spAutoFit/>
          </a:bodyPr>
          <a:lstStyle/>
          <a:p>
            <a:pPr indent="0" lvl="0" marL="38100" rtl="0" algn="r">
              <a:lnSpc>
                <a:spcPct val="100000"/>
              </a:lnSpc>
              <a:spcBef>
                <a:spcPts val="0"/>
              </a:spcBef>
              <a:spcAft>
                <a:spcPts val="0"/>
              </a:spcAft>
              <a:buNone/>
            </a:pPr>
            <a:fld id="{00000000-1234-1234-1234-123412341234}" type="slidenum">
              <a:rPr lang="en-US"/>
              <a:t>‹#›</a:t>
            </a:fld>
            <a:endParaRPr/>
          </a:p>
        </p:txBody>
      </p:sp>
      <p:sp>
        <p:nvSpPr>
          <p:cNvPr id="727" name="Google Shape;727;p50"/>
          <p:cNvSpPr txBox="1"/>
          <p:nvPr/>
        </p:nvSpPr>
        <p:spPr>
          <a:xfrm>
            <a:off x="661669" y="1634490"/>
            <a:ext cx="7729800" cy="4027200"/>
          </a:xfrm>
          <a:prstGeom prst="rect">
            <a:avLst/>
          </a:prstGeom>
          <a:noFill/>
          <a:ln>
            <a:noFill/>
          </a:ln>
        </p:spPr>
        <p:txBody>
          <a:bodyPr anchorCtr="0" anchor="t" bIns="0" lIns="0" spcFirstLastPara="1" rIns="0" wrap="square" tIns="12700">
            <a:spAutoFit/>
          </a:bodyPr>
          <a:lstStyle/>
          <a:p>
            <a:pPr indent="-342900" lvl="0" marL="380365" marR="30480" rtl="0" algn="l">
              <a:lnSpc>
                <a:spcPct val="100000"/>
              </a:lnSpc>
              <a:spcBef>
                <a:spcPts val="0"/>
              </a:spcBef>
              <a:spcAft>
                <a:spcPts val="0"/>
              </a:spcAft>
              <a:buClr>
                <a:srgbClr val="986666"/>
              </a:buClr>
              <a:buSzPts val="2550"/>
              <a:buFont typeface="Noto Sans Symbols"/>
              <a:buChar char="●"/>
            </a:pPr>
            <a:r>
              <a:rPr lang="en-US" sz="3200">
                <a:solidFill>
                  <a:schemeClr val="dk1"/>
                </a:solidFill>
                <a:latin typeface="Arial"/>
                <a:ea typeface="Arial"/>
                <a:cs typeface="Arial"/>
                <a:sym typeface="Arial"/>
              </a:rPr>
              <a:t>Resistance Temperature Detectors  (RTD), as the name implies, are sensors  used to measure temperature by  correlating the resistance of the RTD  element with temperature</a:t>
            </a:r>
            <a:endParaRPr sz="3200">
              <a:solidFill>
                <a:schemeClr val="dk1"/>
              </a:solidFill>
              <a:latin typeface="Arial"/>
              <a:ea typeface="Arial"/>
              <a:cs typeface="Arial"/>
              <a:sym typeface="Arial"/>
            </a:endParaRPr>
          </a:p>
          <a:p>
            <a:pPr indent="-342900" lvl="0" marL="380365" marR="97155" rtl="0" algn="l">
              <a:lnSpc>
                <a:spcPct val="100000"/>
              </a:lnSpc>
              <a:spcBef>
                <a:spcPts val="790"/>
              </a:spcBef>
              <a:spcAft>
                <a:spcPts val="0"/>
              </a:spcAft>
              <a:buClr>
                <a:srgbClr val="986666"/>
              </a:buClr>
              <a:buSzPts val="2550"/>
              <a:buFont typeface="Noto Sans Symbols"/>
              <a:buChar char="●"/>
            </a:pPr>
            <a:r>
              <a:rPr lang="en-US" sz="3200">
                <a:solidFill>
                  <a:schemeClr val="dk1"/>
                </a:solidFill>
                <a:latin typeface="Arial"/>
                <a:ea typeface="Arial"/>
                <a:cs typeface="Arial"/>
                <a:sym typeface="Arial"/>
              </a:rPr>
              <a:t>As they are almost invariably made of  platinum, they are often called </a:t>
            </a:r>
            <a:r>
              <a:rPr b="1" lang="en-US" sz="3200">
                <a:solidFill>
                  <a:schemeClr val="dk1"/>
                </a:solidFill>
                <a:latin typeface="Arial"/>
                <a:ea typeface="Arial"/>
                <a:cs typeface="Arial"/>
                <a:sym typeface="Arial"/>
              </a:rPr>
              <a:t>platinum  resistance thermometers </a:t>
            </a:r>
            <a:r>
              <a:rPr lang="en-US" sz="3200">
                <a:solidFill>
                  <a:schemeClr val="dk1"/>
                </a:solidFill>
                <a:latin typeface="Arial"/>
                <a:ea typeface="Arial"/>
                <a:cs typeface="Arial"/>
                <a:sym typeface="Arial"/>
              </a:rPr>
              <a:t>(</a:t>
            </a:r>
            <a:r>
              <a:rPr b="1" lang="en-US" sz="3200">
                <a:solidFill>
                  <a:schemeClr val="dk1"/>
                </a:solidFill>
                <a:latin typeface="Arial"/>
                <a:ea typeface="Arial"/>
                <a:cs typeface="Arial"/>
                <a:sym typeface="Arial"/>
              </a:rPr>
              <a:t>PRT</a:t>
            </a:r>
            <a:r>
              <a:rPr lang="en-US" sz="3200">
                <a:solidFill>
                  <a:schemeClr val="dk1"/>
                </a:solidFill>
                <a:latin typeface="Arial"/>
                <a:ea typeface="Arial"/>
                <a:cs typeface="Arial"/>
                <a:sym typeface="Arial"/>
              </a:rPr>
              <a:t>s)</a:t>
            </a:r>
            <a:endParaRPr/>
          </a:p>
        </p:txBody>
      </p:sp>
      <p:sp>
        <p:nvSpPr>
          <p:cNvPr id="728" name="Google Shape;728;p50"/>
          <p:cNvSpPr/>
          <p:nvPr/>
        </p:nvSpPr>
        <p:spPr>
          <a:xfrm>
            <a:off x="533400" y="618629"/>
            <a:ext cx="7010400" cy="415500"/>
          </a:xfrm>
          <a:prstGeom prst="rect">
            <a:avLst/>
          </a:prstGeom>
          <a:noFill/>
          <a:ln>
            <a:noFill/>
          </a:ln>
        </p:spPr>
        <p:txBody>
          <a:bodyPr anchorCtr="0" anchor="t" bIns="45700" lIns="91425" spcFirstLastPara="1" rIns="91425" wrap="square" tIns="45700">
            <a:spAutoFit/>
          </a:bodyPr>
          <a:lstStyle/>
          <a:p>
            <a:pPr indent="-228600" lvl="0" marL="524510" marR="0" rtl="0" algn="l">
              <a:lnSpc>
                <a:spcPct val="100416"/>
              </a:lnSpc>
              <a:spcBef>
                <a:spcPts val="0"/>
              </a:spcBef>
              <a:spcAft>
                <a:spcPts val="0"/>
              </a:spcAft>
              <a:buClr>
                <a:srgbClr val="2CA1BE"/>
              </a:buClr>
              <a:buSzPts val="2400"/>
              <a:buFont typeface="Verdana"/>
              <a:buChar char="◦"/>
            </a:pPr>
            <a:r>
              <a:rPr lang="en-US" sz="2400">
                <a:solidFill>
                  <a:srgbClr val="FF0000"/>
                </a:solidFill>
                <a:latin typeface="Lucida Sans"/>
                <a:ea typeface="Lucida Sans"/>
                <a:cs typeface="Lucida Sans"/>
                <a:sym typeface="Lucida Sans"/>
              </a:rPr>
              <a:t>Resistance Temperature Detectors (RTDs)</a:t>
            </a:r>
            <a:endParaRPr sz="2400">
              <a:solidFill>
                <a:srgbClr val="FF0000"/>
              </a:solidFill>
              <a:latin typeface="Lucida Sans"/>
              <a:ea typeface="Lucida Sans"/>
              <a:cs typeface="Lucida Sans"/>
              <a:sym typeface="Lucida Sans"/>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2" name="Shape 732"/>
        <p:cNvGrpSpPr/>
        <p:nvPr/>
      </p:nvGrpSpPr>
      <p:grpSpPr>
        <a:xfrm>
          <a:off x="0" y="0"/>
          <a:ext cx="0" cy="0"/>
          <a:chOff x="0" y="0"/>
          <a:chExt cx="0" cy="0"/>
        </a:xfrm>
      </p:grpSpPr>
      <p:sp>
        <p:nvSpPr>
          <p:cNvPr id="733" name="Google Shape;733;p51"/>
          <p:cNvSpPr txBox="1"/>
          <p:nvPr>
            <p:ph type="title"/>
          </p:nvPr>
        </p:nvSpPr>
        <p:spPr>
          <a:xfrm>
            <a:off x="645668" y="1412189"/>
            <a:ext cx="7680300" cy="406500"/>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None/>
            </a:pPr>
            <a:r>
              <a:rPr lang="en-US" sz="1700">
                <a:solidFill>
                  <a:srgbClr val="2CA1BE"/>
                </a:solidFill>
                <a:latin typeface="Noto Sans Symbols"/>
                <a:ea typeface="Noto Sans Symbols"/>
                <a:cs typeface="Noto Sans Symbols"/>
                <a:sym typeface="Noto Sans Symbols"/>
              </a:rPr>
              <a:t>🞂</a:t>
            </a:r>
            <a:r>
              <a:rPr lang="en-US" sz="1700">
                <a:solidFill>
                  <a:srgbClr val="2CA1BE"/>
                </a:solidFill>
                <a:latin typeface="Times New Roman"/>
                <a:ea typeface="Times New Roman"/>
                <a:cs typeface="Times New Roman"/>
                <a:sym typeface="Times New Roman"/>
              </a:rPr>
              <a:t>	</a:t>
            </a:r>
            <a:r>
              <a:rPr lang="en-US" sz="2500"/>
              <a:t>Based on materials whose resistance changes in</a:t>
            </a:r>
            <a:endParaRPr sz="2500">
              <a:latin typeface="Times New Roman"/>
              <a:ea typeface="Times New Roman"/>
              <a:cs typeface="Times New Roman"/>
              <a:sym typeface="Times New Roman"/>
            </a:endParaRPr>
          </a:p>
        </p:txBody>
      </p:sp>
      <p:sp>
        <p:nvSpPr>
          <p:cNvPr id="734" name="Google Shape;734;p51"/>
          <p:cNvSpPr txBox="1"/>
          <p:nvPr/>
        </p:nvSpPr>
        <p:spPr>
          <a:xfrm>
            <a:off x="645668" y="1717675"/>
            <a:ext cx="7954500" cy="2638500"/>
          </a:xfrm>
          <a:prstGeom prst="rect">
            <a:avLst/>
          </a:prstGeom>
          <a:noFill/>
          <a:ln>
            <a:noFill/>
          </a:ln>
        </p:spPr>
        <p:txBody>
          <a:bodyPr anchorCtr="0" anchor="t" bIns="0" lIns="0" spcFirstLastPara="1" rIns="0" wrap="square" tIns="12050">
            <a:spAutoFit/>
          </a:bodyPr>
          <a:lstStyle/>
          <a:p>
            <a:pPr indent="0" lvl="0" marL="268605" marR="0" rtl="0" algn="l">
              <a:lnSpc>
                <a:spcPct val="116400"/>
              </a:lnSpc>
              <a:spcBef>
                <a:spcPts val="0"/>
              </a:spcBef>
              <a:spcAft>
                <a:spcPts val="0"/>
              </a:spcAft>
              <a:buNone/>
            </a:pPr>
            <a:r>
              <a:rPr lang="en-US" sz="2500">
                <a:solidFill>
                  <a:schemeClr val="dk1"/>
                </a:solidFill>
                <a:latin typeface="Lucida Sans"/>
                <a:ea typeface="Lucida Sans"/>
                <a:cs typeface="Lucida Sans"/>
                <a:sym typeface="Lucida Sans"/>
              </a:rPr>
              <a:t>accordance with temperature</a:t>
            </a:r>
            <a:endParaRPr sz="2500">
              <a:solidFill>
                <a:schemeClr val="dk1"/>
              </a:solidFill>
              <a:latin typeface="Lucida Sans"/>
              <a:ea typeface="Lucida Sans"/>
              <a:cs typeface="Lucida Sans"/>
              <a:sym typeface="Lucida Sans"/>
            </a:endParaRPr>
          </a:p>
          <a:p>
            <a:pPr indent="-228600" lvl="0" marL="524510" marR="0" rtl="0" algn="l">
              <a:lnSpc>
                <a:spcPct val="114761"/>
              </a:lnSpc>
              <a:spcBef>
                <a:spcPts val="0"/>
              </a:spcBef>
              <a:spcAft>
                <a:spcPts val="0"/>
              </a:spcAft>
              <a:buClr>
                <a:srgbClr val="2CA1BE"/>
              </a:buClr>
              <a:buSzPts val="2100"/>
              <a:buFont typeface="Verdana"/>
              <a:buChar char="◦"/>
            </a:pPr>
            <a:r>
              <a:rPr lang="en-US" sz="2100">
                <a:solidFill>
                  <a:schemeClr val="dk1"/>
                </a:solidFill>
                <a:latin typeface="Lucida Sans"/>
                <a:ea typeface="Lucida Sans"/>
                <a:cs typeface="Lucida Sans"/>
                <a:sym typeface="Lucida Sans"/>
              </a:rPr>
              <a:t>Resistance Temperature Detectors (RTDs)</a:t>
            </a:r>
            <a:endParaRPr sz="2100">
              <a:solidFill>
                <a:schemeClr val="dk1"/>
              </a:solidFill>
              <a:latin typeface="Lucida Sans"/>
              <a:ea typeface="Lucida Sans"/>
              <a:cs typeface="Lucida Sans"/>
              <a:sym typeface="Lucida Sans"/>
            </a:endParaRPr>
          </a:p>
          <a:p>
            <a:pPr indent="-304800" lvl="1" marL="838835" marR="0" rtl="0" algn="l">
              <a:lnSpc>
                <a:spcPct val="118421"/>
              </a:lnSpc>
              <a:spcBef>
                <a:spcPts val="0"/>
              </a:spcBef>
              <a:spcAft>
                <a:spcPts val="0"/>
              </a:spcAft>
              <a:buClr>
                <a:srgbClr val="DA1F28"/>
              </a:buClr>
              <a:buSzPts val="1900"/>
              <a:buFont typeface="Noto Sans Symbols"/>
              <a:buChar char="●"/>
            </a:pPr>
            <a:r>
              <a:rPr b="0" i="0" lang="en-US" sz="1900" u="none" cap="none" strike="noStrike">
                <a:solidFill>
                  <a:schemeClr val="dk1"/>
                </a:solidFill>
                <a:latin typeface="Lucida Sans"/>
                <a:ea typeface="Lucida Sans"/>
                <a:cs typeface="Lucida Sans"/>
                <a:sym typeface="Lucida Sans"/>
              </a:rPr>
              <a:t>The material is a metal</a:t>
            </a:r>
            <a:endParaRPr b="0" i="0" sz="1900" u="none" cap="none" strike="noStrike">
              <a:solidFill>
                <a:schemeClr val="dk1"/>
              </a:solidFill>
              <a:latin typeface="Lucida Sans"/>
              <a:ea typeface="Lucida Sans"/>
              <a:cs typeface="Lucida Sans"/>
              <a:sym typeface="Lucida Sans"/>
            </a:endParaRPr>
          </a:p>
          <a:p>
            <a:pPr indent="-301625" lvl="2" marL="1118870" marR="0" rtl="0" algn="l">
              <a:lnSpc>
                <a:spcPct val="113055"/>
              </a:lnSpc>
              <a:spcBef>
                <a:spcPts val="0"/>
              </a:spcBef>
              <a:spcAft>
                <a:spcPts val="0"/>
              </a:spcAft>
              <a:buClr>
                <a:srgbClr val="DA1F28"/>
              </a:buClr>
              <a:buSzPts val="1800"/>
              <a:buFont typeface="Noto Sans Symbols"/>
              <a:buChar char="●"/>
            </a:pPr>
            <a:r>
              <a:rPr b="0" i="0" lang="en-US" sz="1800" u="none" cap="none" strike="noStrike">
                <a:solidFill>
                  <a:schemeClr val="dk1"/>
                </a:solidFill>
                <a:latin typeface="Lucida Sans"/>
                <a:ea typeface="Lucida Sans"/>
                <a:cs typeface="Lucida Sans"/>
                <a:sym typeface="Lucida Sans"/>
              </a:rPr>
              <a:t>Platinum, Nickel, Copper are typically used</a:t>
            </a:r>
            <a:endParaRPr b="0" i="0" sz="1800" u="none" cap="none" strike="noStrike">
              <a:solidFill>
                <a:schemeClr val="dk1"/>
              </a:solidFill>
              <a:latin typeface="Lucida Sans"/>
              <a:ea typeface="Lucida Sans"/>
              <a:cs typeface="Lucida Sans"/>
              <a:sym typeface="Lucida Sans"/>
            </a:endParaRPr>
          </a:p>
          <a:p>
            <a:pPr indent="-312420" lvl="0" marL="608330" marR="0" rtl="0" algn="l">
              <a:lnSpc>
                <a:spcPct val="114523"/>
              </a:lnSpc>
              <a:spcBef>
                <a:spcPts val="0"/>
              </a:spcBef>
              <a:spcAft>
                <a:spcPts val="0"/>
              </a:spcAft>
              <a:buClr>
                <a:srgbClr val="2CA1BE"/>
              </a:buClr>
              <a:buSzPts val="2100"/>
              <a:buFont typeface="Verdana"/>
              <a:buChar char="◦"/>
            </a:pPr>
            <a:r>
              <a:rPr lang="en-US" sz="2100">
                <a:solidFill>
                  <a:schemeClr val="dk1"/>
                </a:solidFill>
                <a:latin typeface="Lucida Sans"/>
                <a:ea typeface="Lucida Sans"/>
                <a:cs typeface="Lucida Sans"/>
                <a:sym typeface="Lucida Sans"/>
              </a:rPr>
              <a:t>Positive temperature coefficients</a:t>
            </a:r>
            <a:endParaRPr sz="2100">
              <a:solidFill>
                <a:schemeClr val="dk1"/>
              </a:solidFill>
              <a:latin typeface="Lucida Sans"/>
              <a:ea typeface="Lucida Sans"/>
              <a:cs typeface="Lucida Sans"/>
              <a:sym typeface="Lucida Sans"/>
            </a:endParaRPr>
          </a:p>
          <a:p>
            <a:pPr indent="0" lvl="0" marL="0" marR="0" rtl="0" algn="l">
              <a:lnSpc>
                <a:spcPct val="100000"/>
              </a:lnSpc>
              <a:spcBef>
                <a:spcPts val="20"/>
              </a:spcBef>
              <a:spcAft>
                <a:spcPts val="0"/>
              </a:spcAft>
              <a:buClr>
                <a:srgbClr val="2CA1BE"/>
              </a:buClr>
              <a:buSzPts val="4650"/>
              <a:buFont typeface="Verdana"/>
              <a:buNone/>
            </a:pPr>
            <a:r>
              <a:t/>
            </a:r>
            <a:endParaRPr sz="4650">
              <a:solidFill>
                <a:schemeClr val="dk1"/>
              </a:solidFill>
              <a:latin typeface="Times New Roman"/>
              <a:ea typeface="Times New Roman"/>
              <a:cs typeface="Times New Roman"/>
              <a:sym typeface="Times New Roman"/>
            </a:endParaRPr>
          </a:p>
          <a:p>
            <a:pPr indent="0" lvl="0" marL="12700" marR="0" rtl="0" algn="l">
              <a:lnSpc>
                <a:spcPct val="171470"/>
              </a:lnSpc>
              <a:spcBef>
                <a:spcPts val="0"/>
              </a:spcBef>
              <a:spcAft>
                <a:spcPts val="0"/>
              </a:spcAft>
              <a:buNone/>
            </a:pPr>
            <a:r>
              <a:rPr lang="en-US" sz="1700">
                <a:solidFill>
                  <a:srgbClr val="2CA1BE"/>
                </a:solidFill>
                <a:latin typeface="Noto Sans Symbols"/>
                <a:ea typeface="Noto Sans Symbols"/>
                <a:cs typeface="Noto Sans Symbols"/>
                <a:sym typeface="Noto Sans Symbols"/>
              </a:rPr>
              <a:t>🞂</a:t>
            </a:r>
            <a:r>
              <a:rPr lang="en-US" sz="1700">
                <a:solidFill>
                  <a:srgbClr val="2CA1BE"/>
                </a:solidFill>
                <a:latin typeface="Times New Roman"/>
                <a:ea typeface="Times New Roman"/>
                <a:cs typeface="Times New Roman"/>
                <a:sym typeface="Times New Roman"/>
              </a:rPr>
              <a:t>	</a:t>
            </a:r>
            <a:endParaRPr sz="2100">
              <a:solidFill>
                <a:schemeClr val="dk1"/>
              </a:solidFill>
              <a:latin typeface="Lucida Sans"/>
              <a:ea typeface="Lucida Sans"/>
              <a:cs typeface="Lucida Sans"/>
              <a:sym typeface="Lucida Sans"/>
            </a:endParaRPr>
          </a:p>
        </p:txBody>
      </p:sp>
      <p:sp>
        <p:nvSpPr>
          <p:cNvPr id="735" name="Google Shape;735;p51"/>
          <p:cNvSpPr/>
          <p:nvPr/>
        </p:nvSpPr>
        <p:spPr>
          <a:xfrm>
            <a:off x="914400" y="3429000"/>
            <a:ext cx="6781800" cy="471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9" name="Shape 739"/>
        <p:cNvGrpSpPr/>
        <p:nvPr/>
      </p:nvGrpSpPr>
      <p:grpSpPr>
        <a:xfrm>
          <a:off x="0" y="0"/>
          <a:ext cx="0" cy="0"/>
          <a:chOff x="0" y="0"/>
          <a:chExt cx="0" cy="0"/>
        </a:xfrm>
      </p:grpSpPr>
      <p:sp>
        <p:nvSpPr>
          <p:cNvPr id="740" name="Google Shape;740;p52"/>
          <p:cNvSpPr txBox="1"/>
          <p:nvPr>
            <p:ph type="title"/>
          </p:nvPr>
        </p:nvSpPr>
        <p:spPr>
          <a:xfrm>
            <a:off x="271778" y="353059"/>
            <a:ext cx="4147800" cy="6654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4200">
                <a:solidFill>
                  <a:srgbClr val="FF0000"/>
                </a:solidFill>
              </a:rPr>
              <a:t>Construction</a:t>
            </a:r>
            <a:endParaRPr/>
          </a:p>
        </p:txBody>
      </p:sp>
      <p:sp>
        <p:nvSpPr>
          <p:cNvPr id="741" name="Google Shape;741;p52"/>
          <p:cNvSpPr txBox="1"/>
          <p:nvPr>
            <p:ph idx="1" type="body"/>
          </p:nvPr>
        </p:nvSpPr>
        <p:spPr>
          <a:xfrm>
            <a:off x="645668" y="1740535"/>
            <a:ext cx="7696800" cy="4392900"/>
          </a:xfrm>
          <a:prstGeom prst="rect">
            <a:avLst/>
          </a:prstGeom>
          <a:noFill/>
          <a:ln>
            <a:noFill/>
          </a:ln>
        </p:spPr>
        <p:txBody>
          <a:bodyPr anchorCtr="0" anchor="t" bIns="0" lIns="0" spcFirstLastPara="1" rIns="0" wrap="square" tIns="12700">
            <a:spAutoFit/>
          </a:bodyPr>
          <a:lstStyle/>
          <a:p>
            <a:pPr indent="-1471929" lvl="0" marL="5192395" marR="5080" rtl="0" algn="l">
              <a:lnSpc>
                <a:spcPct val="100000"/>
              </a:lnSpc>
              <a:spcBef>
                <a:spcPts val="0"/>
              </a:spcBef>
              <a:spcAft>
                <a:spcPts val="0"/>
              </a:spcAft>
              <a:buNone/>
            </a:pPr>
            <a:r>
              <a:rPr lang="en-US"/>
              <a:t>Common Resistance Materials for  RTDs:</a:t>
            </a:r>
            <a:endParaRPr/>
          </a:p>
          <a:p>
            <a:pPr indent="0" lvl="0" marL="3557903" marR="45085" rtl="0" algn="l">
              <a:lnSpc>
                <a:spcPct val="100000"/>
              </a:lnSpc>
              <a:spcBef>
                <a:spcPts val="0"/>
              </a:spcBef>
              <a:spcAft>
                <a:spcPts val="0"/>
              </a:spcAft>
              <a:buNone/>
            </a:pPr>
            <a:r>
              <a:rPr b="0" lang="en-US">
                <a:latin typeface="Arial"/>
                <a:ea typeface="Arial"/>
                <a:cs typeface="Arial"/>
                <a:sym typeface="Arial"/>
              </a:rPr>
              <a:t>Platinum (most popular and accurate)  Nickel</a:t>
            </a:r>
            <a:endParaRPr/>
          </a:p>
          <a:p>
            <a:pPr indent="0" lvl="0" marL="3557903" marR="2276475" rtl="0" algn="l">
              <a:lnSpc>
                <a:spcPct val="100000"/>
              </a:lnSpc>
              <a:spcBef>
                <a:spcPts val="0"/>
              </a:spcBef>
              <a:spcAft>
                <a:spcPts val="0"/>
              </a:spcAft>
              <a:buNone/>
            </a:pPr>
            <a:r>
              <a:rPr b="0" lang="en-US">
                <a:latin typeface="Arial"/>
                <a:ea typeface="Arial"/>
                <a:cs typeface="Arial"/>
                <a:sym typeface="Arial"/>
              </a:rPr>
              <a:t>Copper  Tungsten (rare)</a:t>
            </a:r>
            <a:endParaRPr/>
          </a:p>
        </p:txBody>
      </p:sp>
      <p:sp>
        <p:nvSpPr>
          <p:cNvPr id="742" name="Google Shape;742;p52"/>
          <p:cNvSpPr txBox="1"/>
          <p:nvPr>
            <p:ph idx="4294967295" type="sldNum"/>
          </p:nvPr>
        </p:nvSpPr>
        <p:spPr>
          <a:xfrm>
            <a:off x="8458201" y="6211446"/>
            <a:ext cx="685800" cy="459300"/>
          </a:xfrm>
          <a:prstGeom prst="rect">
            <a:avLst/>
          </a:prstGeom>
          <a:noFill/>
          <a:ln>
            <a:noFill/>
          </a:ln>
        </p:spPr>
        <p:txBody>
          <a:bodyPr anchorCtr="0" anchor="t" bIns="0" lIns="0" spcFirstLastPara="1" rIns="0" wrap="square" tIns="27925">
            <a:spAutoFit/>
          </a:bodyPr>
          <a:lstStyle/>
          <a:p>
            <a:pPr indent="0" lvl="0" marL="38100" rtl="0" algn="r">
              <a:lnSpc>
                <a:spcPct val="100000"/>
              </a:lnSpc>
              <a:spcBef>
                <a:spcPts val="0"/>
              </a:spcBef>
              <a:spcAft>
                <a:spcPts val="0"/>
              </a:spcAft>
              <a:buNone/>
            </a:pPr>
            <a:fld id="{00000000-1234-1234-1234-123412341234}" type="slidenum">
              <a:rPr lang="en-US"/>
              <a:t>‹#›</a:t>
            </a:fld>
            <a:endParaRPr/>
          </a:p>
        </p:txBody>
      </p:sp>
      <p:grpSp>
        <p:nvGrpSpPr>
          <p:cNvPr id="743" name="Google Shape;743;p52"/>
          <p:cNvGrpSpPr/>
          <p:nvPr/>
        </p:nvGrpSpPr>
        <p:grpSpPr>
          <a:xfrm>
            <a:off x="609600" y="1524000"/>
            <a:ext cx="7315200" cy="4679870"/>
            <a:chOff x="609600" y="1524000"/>
            <a:chExt cx="7315200" cy="4679870"/>
          </a:xfrm>
        </p:grpSpPr>
        <p:sp>
          <p:nvSpPr>
            <p:cNvPr id="744" name="Google Shape;744;p52"/>
            <p:cNvSpPr/>
            <p:nvPr/>
          </p:nvSpPr>
          <p:spPr>
            <a:xfrm>
              <a:off x="609600" y="1524000"/>
              <a:ext cx="3657600" cy="29565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5" name="Google Shape;745;p52"/>
            <p:cNvSpPr/>
            <p:nvPr/>
          </p:nvSpPr>
          <p:spPr>
            <a:xfrm>
              <a:off x="1371600" y="4433570"/>
              <a:ext cx="6553200" cy="17703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746" name="Google Shape;746;p52"/>
          <p:cNvSpPr txBox="1"/>
          <p:nvPr/>
        </p:nvSpPr>
        <p:spPr>
          <a:xfrm>
            <a:off x="534669" y="4453890"/>
            <a:ext cx="2643000" cy="2082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i="1" lang="en-US" sz="1200">
                <a:solidFill>
                  <a:schemeClr val="dk1"/>
                </a:solidFill>
                <a:latin typeface="Arial"/>
                <a:ea typeface="Arial"/>
                <a:cs typeface="Arial"/>
                <a:sym typeface="Arial"/>
              </a:rPr>
              <a:t>Image obtained from </a:t>
            </a:r>
            <a:r>
              <a:rPr i="1" lang="en-US" sz="1200" u="sng">
                <a:solidFill>
                  <a:schemeClr val="dk1"/>
                </a:solidFill>
                <a:latin typeface="Arial"/>
                <a:ea typeface="Arial"/>
                <a:cs typeface="Arial"/>
                <a:sym typeface="Arial"/>
                <a:hlinkClick r:id="rId5">
                  <a:extLst>
                    <a:ext uri="{A12FA001-AC4F-418D-AE19-62706E023703}">
                      <ahyp:hlinkClr val="tx"/>
                    </a:ext>
                  </a:extLst>
                </a:hlinkClick>
              </a:rPr>
              <a:t>www.omega.com</a:t>
            </a:r>
            <a:endParaRPr sz="1200">
              <a:solidFill>
                <a:schemeClr val="dk1"/>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0" name="Shape 750"/>
        <p:cNvGrpSpPr/>
        <p:nvPr/>
      </p:nvGrpSpPr>
      <p:grpSpPr>
        <a:xfrm>
          <a:off x="0" y="0"/>
          <a:ext cx="0" cy="0"/>
          <a:chOff x="0" y="0"/>
          <a:chExt cx="0" cy="0"/>
        </a:xfrm>
      </p:grpSpPr>
      <p:sp>
        <p:nvSpPr>
          <p:cNvPr id="751" name="Google Shape;751;p53"/>
          <p:cNvSpPr txBox="1"/>
          <p:nvPr>
            <p:ph type="title"/>
          </p:nvPr>
        </p:nvSpPr>
        <p:spPr>
          <a:xfrm>
            <a:off x="271778" y="353059"/>
            <a:ext cx="3614400" cy="6654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4200">
                <a:solidFill>
                  <a:srgbClr val="FF0000"/>
                </a:solidFill>
              </a:rPr>
              <a:t>Construction</a:t>
            </a:r>
            <a:endParaRPr/>
          </a:p>
        </p:txBody>
      </p:sp>
      <p:sp>
        <p:nvSpPr>
          <p:cNvPr id="752" name="Google Shape;752;p53"/>
          <p:cNvSpPr txBox="1"/>
          <p:nvPr>
            <p:ph idx="4294967295" type="sldNum"/>
          </p:nvPr>
        </p:nvSpPr>
        <p:spPr>
          <a:xfrm>
            <a:off x="8863013" y="6416675"/>
            <a:ext cx="281100" cy="254100"/>
          </a:xfrm>
          <a:prstGeom prst="rect">
            <a:avLst/>
          </a:prstGeom>
          <a:noFill/>
          <a:ln>
            <a:noFill/>
          </a:ln>
        </p:spPr>
        <p:txBody>
          <a:bodyPr anchorCtr="0" anchor="t" bIns="0" lIns="0" spcFirstLastPara="1" rIns="0" wrap="square" tIns="27925">
            <a:spAutoFit/>
          </a:bodyPr>
          <a:lstStyle/>
          <a:p>
            <a:pPr indent="0" lvl="0" marL="38100" rtl="0" algn="r">
              <a:lnSpc>
                <a:spcPct val="100000"/>
              </a:lnSpc>
              <a:spcBef>
                <a:spcPts val="0"/>
              </a:spcBef>
              <a:spcAft>
                <a:spcPts val="0"/>
              </a:spcAft>
              <a:buNone/>
            </a:pPr>
            <a:fld id="{00000000-1234-1234-1234-123412341234}" type="slidenum">
              <a:rPr lang="en-US"/>
              <a:t>‹#›</a:t>
            </a:fld>
            <a:endParaRPr/>
          </a:p>
        </p:txBody>
      </p:sp>
      <p:sp>
        <p:nvSpPr>
          <p:cNvPr id="753" name="Google Shape;753;p53"/>
          <p:cNvSpPr txBox="1"/>
          <p:nvPr/>
        </p:nvSpPr>
        <p:spPr>
          <a:xfrm>
            <a:off x="661669" y="1549400"/>
            <a:ext cx="7764900" cy="4382700"/>
          </a:xfrm>
          <a:prstGeom prst="rect">
            <a:avLst/>
          </a:prstGeom>
          <a:noFill/>
          <a:ln>
            <a:noFill/>
          </a:ln>
        </p:spPr>
        <p:txBody>
          <a:bodyPr anchorCtr="0" anchor="t" bIns="0" lIns="0" spcFirstLastPara="1" rIns="0" wrap="square" tIns="94600">
            <a:spAutoFit/>
          </a:bodyPr>
          <a:lstStyle/>
          <a:p>
            <a:pPr indent="-342900" lvl="0" marL="380365" marR="30480" rtl="0" algn="l">
              <a:lnSpc>
                <a:spcPct val="96071"/>
              </a:lnSpc>
              <a:spcBef>
                <a:spcPts val="0"/>
              </a:spcBef>
              <a:spcAft>
                <a:spcPts val="0"/>
              </a:spcAft>
              <a:buClr>
                <a:srgbClr val="986666"/>
              </a:buClr>
              <a:buSzPts val="2250"/>
              <a:buFont typeface="Noto Sans Symbols"/>
              <a:buChar char="●"/>
            </a:pPr>
            <a:r>
              <a:rPr lang="en-US" sz="2800">
                <a:solidFill>
                  <a:schemeClr val="dk1"/>
                </a:solidFill>
                <a:latin typeface="Arial"/>
                <a:ea typeface="Arial"/>
                <a:cs typeface="Arial"/>
                <a:sym typeface="Arial"/>
              </a:rPr>
              <a:t>RTD elements consist of a length of fine coiled  wire wrapped around a ceramic or glass core</a:t>
            </a:r>
            <a:endParaRPr/>
          </a:p>
          <a:p>
            <a:pPr indent="-342900" lvl="0" marL="380365" marR="681990" rtl="0" algn="l">
              <a:lnSpc>
                <a:spcPct val="96071"/>
              </a:lnSpc>
              <a:spcBef>
                <a:spcPts val="690"/>
              </a:spcBef>
              <a:spcAft>
                <a:spcPts val="0"/>
              </a:spcAft>
              <a:buClr>
                <a:srgbClr val="986666"/>
              </a:buClr>
              <a:buSzPts val="2250"/>
              <a:buFont typeface="Noto Sans Symbols"/>
              <a:buChar char="●"/>
            </a:pPr>
            <a:r>
              <a:rPr lang="en-US" sz="2800">
                <a:solidFill>
                  <a:schemeClr val="dk1"/>
                </a:solidFill>
                <a:latin typeface="Arial"/>
                <a:ea typeface="Arial"/>
                <a:cs typeface="Arial"/>
                <a:sym typeface="Arial"/>
              </a:rPr>
              <a:t>The element is usually quite fragile, so it is  often placed inside a sheathed probe to  protect it</a:t>
            </a:r>
            <a:endParaRPr sz="2800">
              <a:solidFill>
                <a:schemeClr val="dk1"/>
              </a:solidFill>
              <a:latin typeface="Arial"/>
              <a:ea typeface="Arial"/>
              <a:cs typeface="Arial"/>
              <a:sym typeface="Arial"/>
            </a:endParaRPr>
          </a:p>
          <a:p>
            <a:pPr indent="-342900" lvl="0" marL="380365" marR="481330" rtl="0" algn="l">
              <a:lnSpc>
                <a:spcPct val="80000"/>
              </a:lnSpc>
              <a:spcBef>
                <a:spcPts val="715"/>
              </a:spcBef>
              <a:spcAft>
                <a:spcPts val="0"/>
              </a:spcAft>
              <a:buClr>
                <a:srgbClr val="986666"/>
              </a:buClr>
              <a:buSzPts val="2250"/>
              <a:buFont typeface="Noto Sans Symbols"/>
              <a:buChar char="●"/>
            </a:pPr>
            <a:r>
              <a:rPr lang="en-US" sz="2800">
                <a:solidFill>
                  <a:schemeClr val="dk1"/>
                </a:solidFill>
                <a:latin typeface="Arial"/>
                <a:ea typeface="Arial"/>
                <a:cs typeface="Arial"/>
                <a:sym typeface="Arial"/>
              </a:rPr>
              <a:t>The RTD element is made from a pure  material whose resistance at various  temperatures has been documented. The  material has a predictable change in  resistance as the temperature changes; it is  this predictable change that is used to  determine temperature</a:t>
            </a:r>
            <a:endParaRPr sz="2800">
              <a:solidFill>
                <a:schemeClr val="dk1"/>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7" name="Shape 757"/>
        <p:cNvGrpSpPr/>
        <p:nvPr/>
      </p:nvGrpSpPr>
      <p:grpSpPr>
        <a:xfrm>
          <a:off x="0" y="0"/>
          <a:ext cx="0" cy="0"/>
          <a:chOff x="0" y="0"/>
          <a:chExt cx="0" cy="0"/>
        </a:xfrm>
      </p:grpSpPr>
      <p:sp>
        <p:nvSpPr>
          <p:cNvPr id="758" name="Google Shape;758;p54"/>
          <p:cNvSpPr txBox="1"/>
          <p:nvPr>
            <p:ph type="title"/>
          </p:nvPr>
        </p:nvSpPr>
        <p:spPr>
          <a:xfrm>
            <a:off x="271779" y="353059"/>
            <a:ext cx="1479600" cy="6654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4200">
                <a:solidFill>
                  <a:srgbClr val="FFFFFF"/>
                </a:solidFill>
              </a:rPr>
              <a:t>Types</a:t>
            </a:r>
            <a:endParaRPr sz="4200"/>
          </a:p>
        </p:txBody>
      </p:sp>
      <p:sp>
        <p:nvSpPr>
          <p:cNvPr id="759" name="Google Shape;759;p54"/>
          <p:cNvSpPr txBox="1"/>
          <p:nvPr>
            <p:ph idx="4294967295" type="sldNum"/>
          </p:nvPr>
        </p:nvSpPr>
        <p:spPr>
          <a:xfrm>
            <a:off x="8863013" y="6416675"/>
            <a:ext cx="281100" cy="254100"/>
          </a:xfrm>
          <a:prstGeom prst="rect">
            <a:avLst/>
          </a:prstGeom>
          <a:noFill/>
          <a:ln>
            <a:noFill/>
          </a:ln>
        </p:spPr>
        <p:txBody>
          <a:bodyPr anchorCtr="0" anchor="t" bIns="0" lIns="0" spcFirstLastPara="1" rIns="0" wrap="square" tIns="27925">
            <a:spAutoFit/>
          </a:bodyPr>
          <a:lstStyle/>
          <a:p>
            <a:pPr indent="0" lvl="0" marL="38100" rtl="0" algn="r">
              <a:lnSpc>
                <a:spcPct val="100000"/>
              </a:lnSpc>
              <a:spcBef>
                <a:spcPts val="0"/>
              </a:spcBef>
              <a:spcAft>
                <a:spcPts val="0"/>
              </a:spcAft>
              <a:buNone/>
            </a:pPr>
            <a:fld id="{00000000-1234-1234-1234-123412341234}" type="slidenum">
              <a:rPr lang="en-US"/>
              <a:t>‹#›</a:t>
            </a:fld>
            <a:endParaRPr/>
          </a:p>
        </p:txBody>
      </p:sp>
      <p:sp>
        <p:nvSpPr>
          <p:cNvPr id="760" name="Google Shape;760;p54"/>
          <p:cNvSpPr txBox="1"/>
          <p:nvPr/>
        </p:nvSpPr>
        <p:spPr>
          <a:xfrm>
            <a:off x="687069" y="1634490"/>
            <a:ext cx="7273200" cy="4616400"/>
          </a:xfrm>
          <a:prstGeom prst="rect">
            <a:avLst/>
          </a:prstGeom>
          <a:noFill/>
          <a:ln>
            <a:noFill/>
          </a:ln>
        </p:spPr>
        <p:txBody>
          <a:bodyPr anchorCtr="0" anchor="t" bIns="0" lIns="0" spcFirstLastPara="1" rIns="0" wrap="square" tIns="12700">
            <a:spAutoFit/>
          </a:bodyPr>
          <a:lstStyle/>
          <a:p>
            <a:pPr indent="-342900" lvl="0" marL="354965" marR="100965" rtl="0" algn="l">
              <a:lnSpc>
                <a:spcPct val="100000"/>
              </a:lnSpc>
              <a:spcBef>
                <a:spcPts val="0"/>
              </a:spcBef>
              <a:spcAft>
                <a:spcPts val="0"/>
              </a:spcAft>
              <a:buClr>
                <a:srgbClr val="986666"/>
              </a:buClr>
              <a:buSzPts val="2550"/>
              <a:buFont typeface="Noto Sans Symbols"/>
              <a:buChar char="●"/>
            </a:pPr>
            <a:r>
              <a:rPr lang="en-US" sz="3200">
                <a:solidFill>
                  <a:schemeClr val="dk1"/>
                </a:solidFill>
                <a:latin typeface="Arial"/>
                <a:ea typeface="Arial"/>
                <a:cs typeface="Arial"/>
                <a:sym typeface="Arial"/>
              </a:rPr>
              <a:t>There are two broad categories, "film"  and "wire-wound" types.</a:t>
            </a:r>
            <a:endParaRPr sz="3200">
              <a:solidFill>
                <a:schemeClr val="dk1"/>
              </a:solidFill>
              <a:latin typeface="Arial"/>
              <a:ea typeface="Arial"/>
              <a:cs typeface="Arial"/>
              <a:sym typeface="Arial"/>
            </a:endParaRPr>
          </a:p>
          <a:p>
            <a:pPr indent="0" lvl="0" marL="354965" marR="5080" rtl="0" algn="l">
              <a:lnSpc>
                <a:spcPct val="100000"/>
              </a:lnSpc>
              <a:spcBef>
                <a:spcPts val="800"/>
              </a:spcBef>
              <a:spcAft>
                <a:spcPts val="0"/>
              </a:spcAft>
              <a:buNone/>
            </a:pPr>
            <a:r>
              <a:rPr i="1" lang="en-US" sz="3200">
                <a:solidFill>
                  <a:schemeClr val="dk1"/>
                </a:solidFill>
                <a:latin typeface="Arial"/>
                <a:ea typeface="Arial"/>
                <a:cs typeface="Arial"/>
                <a:sym typeface="Arial"/>
              </a:rPr>
              <a:t>Film thermometers </a:t>
            </a:r>
            <a:r>
              <a:rPr lang="en-US" sz="3200">
                <a:solidFill>
                  <a:schemeClr val="dk1"/>
                </a:solidFill>
                <a:latin typeface="Arial"/>
                <a:ea typeface="Arial"/>
                <a:cs typeface="Arial"/>
                <a:sym typeface="Arial"/>
              </a:rPr>
              <a:t>have a layer of  platinum on a substrate; the layer may  be extremely thin, perhaps 1  micrometer.</a:t>
            </a:r>
            <a:endParaRPr sz="3200">
              <a:solidFill>
                <a:schemeClr val="dk1"/>
              </a:solidFill>
              <a:latin typeface="Arial"/>
              <a:ea typeface="Arial"/>
              <a:cs typeface="Arial"/>
              <a:sym typeface="Arial"/>
            </a:endParaRPr>
          </a:p>
          <a:p>
            <a:pPr indent="0" lvl="0" marL="354965" marR="318770" rtl="0" algn="just">
              <a:lnSpc>
                <a:spcPct val="100000"/>
              </a:lnSpc>
              <a:spcBef>
                <a:spcPts val="790"/>
              </a:spcBef>
              <a:spcAft>
                <a:spcPts val="0"/>
              </a:spcAft>
              <a:buNone/>
            </a:pPr>
            <a:r>
              <a:rPr i="1" lang="en-US" sz="3200">
                <a:solidFill>
                  <a:schemeClr val="dk1"/>
                </a:solidFill>
                <a:latin typeface="Arial"/>
                <a:ea typeface="Arial"/>
                <a:cs typeface="Arial"/>
                <a:sym typeface="Arial"/>
              </a:rPr>
              <a:t>Wire-wound thermometers </a:t>
            </a:r>
            <a:r>
              <a:rPr lang="en-US" sz="3200">
                <a:solidFill>
                  <a:schemeClr val="dk1"/>
                </a:solidFill>
                <a:latin typeface="Arial"/>
                <a:ea typeface="Arial"/>
                <a:cs typeface="Arial"/>
                <a:sym typeface="Arial"/>
              </a:rPr>
              <a:t>can have  greater accuracy, especially for wide  temperature ranges.</a:t>
            </a:r>
            <a:endParaRPr sz="3200">
              <a:solidFill>
                <a:schemeClr val="dk1"/>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4" name="Shape 764"/>
        <p:cNvGrpSpPr/>
        <p:nvPr/>
      </p:nvGrpSpPr>
      <p:grpSpPr>
        <a:xfrm>
          <a:off x="0" y="0"/>
          <a:ext cx="0" cy="0"/>
          <a:chOff x="0" y="0"/>
          <a:chExt cx="0" cy="0"/>
        </a:xfrm>
      </p:grpSpPr>
      <p:sp>
        <p:nvSpPr>
          <p:cNvPr id="765" name="Google Shape;765;p55"/>
          <p:cNvSpPr txBox="1"/>
          <p:nvPr>
            <p:ph type="title"/>
          </p:nvPr>
        </p:nvSpPr>
        <p:spPr>
          <a:xfrm>
            <a:off x="271779" y="353059"/>
            <a:ext cx="4147800" cy="6654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4200">
                <a:solidFill>
                  <a:srgbClr val="FF0000"/>
                </a:solidFill>
              </a:rPr>
              <a:t>Advantages</a:t>
            </a:r>
            <a:endParaRPr/>
          </a:p>
        </p:txBody>
      </p:sp>
      <p:sp>
        <p:nvSpPr>
          <p:cNvPr id="766" name="Google Shape;766;p55"/>
          <p:cNvSpPr txBox="1"/>
          <p:nvPr>
            <p:ph idx="4294967295" type="sldNum"/>
          </p:nvPr>
        </p:nvSpPr>
        <p:spPr>
          <a:xfrm>
            <a:off x="8863013" y="6416675"/>
            <a:ext cx="281100" cy="254100"/>
          </a:xfrm>
          <a:prstGeom prst="rect">
            <a:avLst/>
          </a:prstGeom>
          <a:noFill/>
          <a:ln>
            <a:noFill/>
          </a:ln>
        </p:spPr>
        <p:txBody>
          <a:bodyPr anchorCtr="0" anchor="t" bIns="0" lIns="0" spcFirstLastPara="1" rIns="0" wrap="square" tIns="27925">
            <a:spAutoFit/>
          </a:bodyPr>
          <a:lstStyle/>
          <a:p>
            <a:pPr indent="0" lvl="0" marL="38100" rtl="0" algn="r">
              <a:lnSpc>
                <a:spcPct val="100000"/>
              </a:lnSpc>
              <a:spcBef>
                <a:spcPts val="0"/>
              </a:spcBef>
              <a:spcAft>
                <a:spcPts val="0"/>
              </a:spcAft>
              <a:buNone/>
            </a:pPr>
            <a:fld id="{00000000-1234-1234-1234-123412341234}" type="slidenum">
              <a:rPr lang="en-US"/>
              <a:t>‹#›</a:t>
            </a:fld>
            <a:endParaRPr/>
          </a:p>
        </p:txBody>
      </p:sp>
      <p:sp>
        <p:nvSpPr>
          <p:cNvPr id="767" name="Google Shape;767;p55"/>
          <p:cNvSpPr txBox="1"/>
          <p:nvPr/>
        </p:nvSpPr>
        <p:spPr>
          <a:xfrm>
            <a:off x="661669" y="1532890"/>
            <a:ext cx="6757800" cy="2381400"/>
          </a:xfrm>
          <a:prstGeom prst="rect">
            <a:avLst/>
          </a:prstGeom>
          <a:noFill/>
          <a:ln>
            <a:noFill/>
          </a:ln>
        </p:spPr>
        <p:txBody>
          <a:bodyPr anchorCtr="0" anchor="t" bIns="0" lIns="0" spcFirstLastPara="1" rIns="0" wrap="square" tIns="114300">
            <a:spAutoFit/>
          </a:bodyPr>
          <a:lstStyle/>
          <a:p>
            <a:pPr indent="-342900" lvl="0" marL="381000" marR="0" rtl="0" algn="l">
              <a:lnSpc>
                <a:spcPct val="100000"/>
              </a:lnSpc>
              <a:spcBef>
                <a:spcPts val="0"/>
              </a:spcBef>
              <a:spcAft>
                <a:spcPts val="0"/>
              </a:spcAft>
              <a:buClr>
                <a:srgbClr val="986666"/>
              </a:buClr>
              <a:buSzPts val="2550"/>
              <a:buFont typeface="Noto Sans Symbols"/>
              <a:buChar char="●"/>
            </a:pPr>
            <a:r>
              <a:rPr lang="en-US" sz="3200">
                <a:solidFill>
                  <a:schemeClr val="dk1"/>
                </a:solidFill>
                <a:latin typeface="Arial"/>
                <a:ea typeface="Arial"/>
                <a:cs typeface="Arial"/>
                <a:sym typeface="Arial"/>
              </a:rPr>
              <a:t>High accuracy</a:t>
            </a:r>
            <a:endParaRPr sz="3200">
              <a:solidFill>
                <a:schemeClr val="dk1"/>
              </a:solidFill>
              <a:latin typeface="Arial"/>
              <a:ea typeface="Arial"/>
              <a:cs typeface="Arial"/>
              <a:sym typeface="Arial"/>
            </a:endParaRPr>
          </a:p>
          <a:p>
            <a:pPr indent="-342900" lvl="0" marL="381000" marR="0" rtl="0" algn="l">
              <a:lnSpc>
                <a:spcPct val="100000"/>
              </a:lnSpc>
              <a:spcBef>
                <a:spcPts val="800"/>
              </a:spcBef>
              <a:spcAft>
                <a:spcPts val="0"/>
              </a:spcAft>
              <a:buClr>
                <a:srgbClr val="986666"/>
              </a:buClr>
              <a:buSzPts val="2550"/>
              <a:buFont typeface="Noto Sans Symbols"/>
              <a:buChar char="●"/>
            </a:pPr>
            <a:r>
              <a:rPr lang="en-US" sz="3200">
                <a:solidFill>
                  <a:schemeClr val="dk1"/>
                </a:solidFill>
                <a:latin typeface="Arial"/>
                <a:ea typeface="Arial"/>
                <a:cs typeface="Arial"/>
                <a:sym typeface="Arial"/>
              </a:rPr>
              <a:t>Low drift</a:t>
            </a:r>
            <a:endParaRPr sz="3200">
              <a:solidFill>
                <a:schemeClr val="dk1"/>
              </a:solidFill>
              <a:latin typeface="Arial"/>
              <a:ea typeface="Arial"/>
              <a:cs typeface="Arial"/>
              <a:sym typeface="Arial"/>
            </a:endParaRPr>
          </a:p>
          <a:p>
            <a:pPr indent="-342900" lvl="0" marL="381000" marR="0" rtl="0" algn="l">
              <a:lnSpc>
                <a:spcPct val="100000"/>
              </a:lnSpc>
              <a:spcBef>
                <a:spcPts val="800"/>
              </a:spcBef>
              <a:spcAft>
                <a:spcPts val="0"/>
              </a:spcAft>
              <a:buClr>
                <a:srgbClr val="986666"/>
              </a:buClr>
              <a:buSzPts val="2550"/>
              <a:buFont typeface="Noto Sans Symbols"/>
              <a:buChar char="●"/>
            </a:pPr>
            <a:r>
              <a:rPr lang="en-US" sz="3200">
                <a:solidFill>
                  <a:schemeClr val="dk1"/>
                </a:solidFill>
                <a:latin typeface="Arial"/>
                <a:ea typeface="Arial"/>
                <a:cs typeface="Arial"/>
                <a:sym typeface="Arial"/>
              </a:rPr>
              <a:t>Wide operating range</a:t>
            </a:r>
            <a:endParaRPr sz="3200">
              <a:solidFill>
                <a:schemeClr val="dk1"/>
              </a:solidFill>
              <a:latin typeface="Arial"/>
              <a:ea typeface="Arial"/>
              <a:cs typeface="Arial"/>
              <a:sym typeface="Arial"/>
            </a:endParaRPr>
          </a:p>
          <a:p>
            <a:pPr indent="-342900" lvl="0" marL="381000" marR="0" rtl="0" algn="l">
              <a:lnSpc>
                <a:spcPct val="100000"/>
              </a:lnSpc>
              <a:spcBef>
                <a:spcPts val="790"/>
              </a:spcBef>
              <a:spcAft>
                <a:spcPts val="0"/>
              </a:spcAft>
              <a:buClr>
                <a:srgbClr val="986666"/>
              </a:buClr>
              <a:buSzPts val="2550"/>
              <a:buFont typeface="Noto Sans Symbols"/>
              <a:buChar char="●"/>
            </a:pPr>
            <a:r>
              <a:rPr lang="en-US" sz="3200">
                <a:solidFill>
                  <a:schemeClr val="dk1"/>
                </a:solidFill>
                <a:latin typeface="Arial"/>
                <a:ea typeface="Arial"/>
                <a:cs typeface="Arial"/>
                <a:sym typeface="Arial"/>
              </a:rPr>
              <a:t>Suitability for precision applications</a:t>
            </a:r>
            <a:endParaRPr sz="3200">
              <a:solidFill>
                <a:schemeClr val="dk1"/>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1" name="Shape 771"/>
        <p:cNvGrpSpPr/>
        <p:nvPr/>
      </p:nvGrpSpPr>
      <p:grpSpPr>
        <a:xfrm>
          <a:off x="0" y="0"/>
          <a:ext cx="0" cy="0"/>
          <a:chOff x="0" y="0"/>
          <a:chExt cx="0" cy="0"/>
        </a:xfrm>
      </p:grpSpPr>
      <p:sp>
        <p:nvSpPr>
          <p:cNvPr id="772" name="Google Shape;772;p56"/>
          <p:cNvSpPr txBox="1"/>
          <p:nvPr>
            <p:ph type="title"/>
          </p:nvPr>
        </p:nvSpPr>
        <p:spPr>
          <a:xfrm>
            <a:off x="271778" y="353059"/>
            <a:ext cx="4224000" cy="6654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4200">
                <a:solidFill>
                  <a:srgbClr val="FF0000"/>
                </a:solidFill>
              </a:rPr>
              <a:t>Limitations</a:t>
            </a:r>
            <a:endParaRPr sz="4200">
              <a:solidFill>
                <a:srgbClr val="FF0000"/>
              </a:solidFill>
            </a:endParaRPr>
          </a:p>
        </p:txBody>
      </p:sp>
      <p:sp>
        <p:nvSpPr>
          <p:cNvPr id="773" name="Google Shape;773;p56"/>
          <p:cNvSpPr txBox="1"/>
          <p:nvPr>
            <p:ph idx="4294967295" type="sldNum"/>
          </p:nvPr>
        </p:nvSpPr>
        <p:spPr>
          <a:xfrm>
            <a:off x="8863013" y="6416675"/>
            <a:ext cx="281100" cy="254100"/>
          </a:xfrm>
          <a:prstGeom prst="rect">
            <a:avLst/>
          </a:prstGeom>
          <a:noFill/>
          <a:ln>
            <a:noFill/>
          </a:ln>
        </p:spPr>
        <p:txBody>
          <a:bodyPr anchorCtr="0" anchor="t" bIns="0" lIns="0" spcFirstLastPara="1" rIns="0" wrap="square" tIns="27925">
            <a:spAutoFit/>
          </a:bodyPr>
          <a:lstStyle/>
          <a:p>
            <a:pPr indent="0" lvl="0" marL="38100" rtl="0" algn="r">
              <a:lnSpc>
                <a:spcPct val="100000"/>
              </a:lnSpc>
              <a:spcBef>
                <a:spcPts val="0"/>
              </a:spcBef>
              <a:spcAft>
                <a:spcPts val="0"/>
              </a:spcAft>
              <a:buNone/>
            </a:pPr>
            <a:fld id="{00000000-1234-1234-1234-123412341234}" type="slidenum">
              <a:rPr lang="en-US"/>
              <a:t>‹#›</a:t>
            </a:fld>
            <a:endParaRPr/>
          </a:p>
        </p:txBody>
      </p:sp>
      <p:sp>
        <p:nvSpPr>
          <p:cNvPr id="774" name="Google Shape;774;p56"/>
          <p:cNvSpPr txBox="1"/>
          <p:nvPr/>
        </p:nvSpPr>
        <p:spPr>
          <a:xfrm>
            <a:off x="661669" y="1549400"/>
            <a:ext cx="7749600" cy="4382700"/>
          </a:xfrm>
          <a:prstGeom prst="rect">
            <a:avLst/>
          </a:prstGeom>
          <a:noFill/>
          <a:ln>
            <a:noFill/>
          </a:ln>
        </p:spPr>
        <p:txBody>
          <a:bodyPr anchorCtr="0" anchor="t" bIns="0" lIns="0" spcFirstLastPara="1" rIns="0" wrap="square" tIns="98425">
            <a:spAutoFit/>
          </a:bodyPr>
          <a:lstStyle/>
          <a:p>
            <a:pPr indent="-342900" lvl="0" marL="380365" marR="30480" rtl="0" algn="just">
              <a:lnSpc>
                <a:spcPct val="79900"/>
              </a:lnSpc>
              <a:spcBef>
                <a:spcPts val="0"/>
              </a:spcBef>
              <a:spcAft>
                <a:spcPts val="0"/>
              </a:spcAft>
              <a:buClr>
                <a:srgbClr val="986666"/>
              </a:buClr>
              <a:buSzPts val="2250"/>
              <a:buFont typeface="Noto Sans Symbols"/>
              <a:buChar char="●"/>
            </a:pPr>
            <a:r>
              <a:rPr lang="en-US" sz="2800">
                <a:solidFill>
                  <a:schemeClr val="dk1"/>
                </a:solidFill>
                <a:latin typeface="Arial"/>
                <a:ea typeface="Arial"/>
                <a:cs typeface="Arial"/>
                <a:sym typeface="Arial"/>
              </a:rPr>
              <a:t>RTDs in industrial applications are rarely used  above 660 °C. Difficult to maintain the purity of  Platinum at high temperatures</a:t>
            </a:r>
            <a:endParaRPr sz="2800">
              <a:solidFill>
                <a:schemeClr val="dk1"/>
              </a:solidFill>
              <a:latin typeface="Arial"/>
              <a:ea typeface="Arial"/>
              <a:cs typeface="Arial"/>
              <a:sym typeface="Arial"/>
            </a:endParaRPr>
          </a:p>
          <a:p>
            <a:pPr indent="-342900" lvl="0" marL="380365" marR="684530" rtl="0" algn="l">
              <a:lnSpc>
                <a:spcPct val="80000"/>
              </a:lnSpc>
              <a:spcBef>
                <a:spcPts val="700"/>
              </a:spcBef>
              <a:spcAft>
                <a:spcPts val="0"/>
              </a:spcAft>
              <a:buClr>
                <a:srgbClr val="986666"/>
              </a:buClr>
              <a:buSzPts val="2250"/>
              <a:buFont typeface="Noto Sans Symbols"/>
              <a:buChar char="●"/>
            </a:pPr>
            <a:r>
              <a:rPr lang="en-US" sz="2800">
                <a:solidFill>
                  <a:schemeClr val="dk1"/>
                </a:solidFill>
                <a:latin typeface="Arial"/>
                <a:ea typeface="Arial"/>
                <a:cs typeface="Arial"/>
                <a:sym typeface="Arial"/>
              </a:rPr>
              <a:t>At low temperatures the resistance is  independent of temperature as there are a  very few phonons and resistance is  determined by impurities</a:t>
            </a:r>
            <a:endParaRPr sz="2800">
              <a:solidFill>
                <a:schemeClr val="dk1"/>
              </a:solidFill>
              <a:latin typeface="Arial"/>
              <a:ea typeface="Arial"/>
              <a:cs typeface="Arial"/>
              <a:sym typeface="Arial"/>
            </a:endParaRPr>
          </a:p>
          <a:p>
            <a:pPr indent="-342900" lvl="0" marL="380365" marR="151130" rtl="0" algn="l">
              <a:lnSpc>
                <a:spcPct val="79900"/>
              </a:lnSpc>
              <a:spcBef>
                <a:spcPts val="705"/>
              </a:spcBef>
              <a:spcAft>
                <a:spcPts val="0"/>
              </a:spcAft>
              <a:buClr>
                <a:srgbClr val="986666"/>
              </a:buClr>
              <a:buSzPts val="2250"/>
              <a:buFont typeface="Noto Sans Symbols"/>
              <a:buChar char="●"/>
            </a:pPr>
            <a:r>
              <a:rPr lang="en-US" sz="2800">
                <a:solidFill>
                  <a:schemeClr val="dk1"/>
                </a:solidFill>
                <a:latin typeface="Arial"/>
                <a:ea typeface="Arial"/>
                <a:cs typeface="Arial"/>
                <a:sym typeface="Arial"/>
              </a:rPr>
              <a:t>Compared to thermistors, platinum RTDs are  less sensitive to small temperature changes  and have a slower response time. However,  thermistors have a smaller temperature range  and stability.</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8" name="Shape 778"/>
        <p:cNvGrpSpPr/>
        <p:nvPr/>
      </p:nvGrpSpPr>
      <p:grpSpPr>
        <a:xfrm>
          <a:off x="0" y="0"/>
          <a:ext cx="0" cy="0"/>
          <a:chOff x="0" y="0"/>
          <a:chExt cx="0" cy="0"/>
        </a:xfrm>
      </p:grpSpPr>
      <p:sp>
        <p:nvSpPr>
          <p:cNvPr id="779" name="Google Shape;779;p57"/>
          <p:cNvSpPr txBox="1"/>
          <p:nvPr>
            <p:ph type="title"/>
          </p:nvPr>
        </p:nvSpPr>
        <p:spPr>
          <a:xfrm>
            <a:off x="271779" y="353059"/>
            <a:ext cx="5671800" cy="6591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4200">
                <a:solidFill>
                  <a:srgbClr val="FF0000"/>
                </a:solidFill>
              </a:rPr>
              <a:t>Liquid</a:t>
            </a:r>
            <a:r>
              <a:rPr lang="en-US" sz="4200">
                <a:solidFill>
                  <a:srgbClr val="FFFFFF"/>
                </a:solidFill>
              </a:rPr>
              <a:t> </a:t>
            </a:r>
            <a:r>
              <a:rPr lang="en-US" sz="4200">
                <a:solidFill>
                  <a:srgbClr val="FF0000"/>
                </a:solidFill>
              </a:rPr>
              <a:t>in Glass</a:t>
            </a:r>
            <a:endParaRPr sz="4200">
              <a:solidFill>
                <a:srgbClr val="FF0000"/>
              </a:solidFill>
            </a:endParaRPr>
          </a:p>
        </p:txBody>
      </p:sp>
      <p:sp>
        <p:nvSpPr>
          <p:cNvPr id="780" name="Google Shape;780;p57"/>
          <p:cNvSpPr txBox="1"/>
          <p:nvPr>
            <p:ph idx="4294967295" type="sldNum"/>
          </p:nvPr>
        </p:nvSpPr>
        <p:spPr>
          <a:xfrm>
            <a:off x="8863013" y="6416675"/>
            <a:ext cx="281100" cy="254100"/>
          </a:xfrm>
          <a:prstGeom prst="rect">
            <a:avLst/>
          </a:prstGeom>
          <a:noFill/>
          <a:ln>
            <a:noFill/>
          </a:ln>
        </p:spPr>
        <p:txBody>
          <a:bodyPr anchorCtr="0" anchor="t" bIns="0" lIns="0" spcFirstLastPara="1" rIns="0" wrap="square" tIns="27925">
            <a:spAutoFit/>
          </a:bodyPr>
          <a:lstStyle/>
          <a:p>
            <a:pPr indent="0" lvl="0" marL="38100" rtl="0" algn="r">
              <a:lnSpc>
                <a:spcPct val="100000"/>
              </a:lnSpc>
              <a:spcBef>
                <a:spcPts val="0"/>
              </a:spcBef>
              <a:spcAft>
                <a:spcPts val="0"/>
              </a:spcAft>
              <a:buNone/>
            </a:pPr>
            <a:fld id="{00000000-1234-1234-1234-123412341234}" type="slidenum">
              <a:rPr lang="en-US"/>
              <a:t>‹#›</a:t>
            </a:fld>
            <a:endParaRPr/>
          </a:p>
        </p:txBody>
      </p:sp>
      <p:sp>
        <p:nvSpPr>
          <p:cNvPr id="781" name="Google Shape;781;p57"/>
          <p:cNvSpPr txBox="1"/>
          <p:nvPr/>
        </p:nvSpPr>
        <p:spPr>
          <a:xfrm>
            <a:off x="661669" y="1634490"/>
            <a:ext cx="7787100" cy="4042500"/>
          </a:xfrm>
          <a:prstGeom prst="rect">
            <a:avLst/>
          </a:prstGeom>
          <a:noFill/>
          <a:ln>
            <a:noFill/>
          </a:ln>
        </p:spPr>
        <p:txBody>
          <a:bodyPr anchorCtr="0" anchor="t" bIns="0" lIns="0" spcFirstLastPara="1" rIns="0" wrap="square" tIns="12700">
            <a:spAutoFit/>
          </a:bodyPr>
          <a:lstStyle/>
          <a:p>
            <a:pPr indent="-342900" lvl="0" marL="380365" marR="289560" rtl="0" algn="l">
              <a:lnSpc>
                <a:spcPct val="100000"/>
              </a:lnSpc>
              <a:spcBef>
                <a:spcPts val="0"/>
              </a:spcBef>
              <a:spcAft>
                <a:spcPts val="0"/>
              </a:spcAft>
              <a:buClr>
                <a:srgbClr val="986666"/>
              </a:buClr>
              <a:buSzPts val="2250"/>
              <a:buFont typeface="Noto Sans Symbols"/>
              <a:buChar char="●"/>
            </a:pPr>
            <a:r>
              <a:rPr lang="en-US" sz="2800">
                <a:solidFill>
                  <a:schemeClr val="dk1"/>
                </a:solidFill>
                <a:latin typeface="Arial"/>
                <a:ea typeface="Arial"/>
                <a:cs typeface="Arial"/>
                <a:sym typeface="Arial"/>
              </a:rPr>
              <a:t>These are the most commonly used sensors.  The most common liquid is Mercury</a:t>
            </a:r>
            <a:endParaRPr/>
          </a:p>
          <a:p>
            <a:pPr indent="-342900" lvl="0" marL="380365" marR="331470" rtl="0" algn="l">
              <a:lnSpc>
                <a:spcPct val="100000"/>
              </a:lnSpc>
              <a:spcBef>
                <a:spcPts val="700"/>
              </a:spcBef>
              <a:spcAft>
                <a:spcPts val="0"/>
              </a:spcAft>
              <a:buClr>
                <a:srgbClr val="986666"/>
              </a:buClr>
              <a:buSzPts val="2250"/>
              <a:buFont typeface="Noto Sans Symbols"/>
              <a:buChar char="●"/>
            </a:pPr>
            <a:r>
              <a:rPr lang="en-US" sz="2800">
                <a:solidFill>
                  <a:schemeClr val="dk1"/>
                </a:solidFill>
                <a:latin typeface="Arial"/>
                <a:ea typeface="Arial"/>
                <a:cs typeface="Arial"/>
                <a:sym typeface="Arial"/>
              </a:rPr>
              <a:t>The commonly used thermometer falls under  this category</a:t>
            </a:r>
            <a:endParaRPr/>
          </a:p>
          <a:p>
            <a:pPr indent="-342900" lvl="0" marL="380365" marR="30480" rtl="0" algn="l">
              <a:lnSpc>
                <a:spcPct val="100000"/>
              </a:lnSpc>
              <a:spcBef>
                <a:spcPts val="690"/>
              </a:spcBef>
              <a:spcAft>
                <a:spcPts val="0"/>
              </a:spcAft>
              <a:buClr>
                <a:srgbClr val="986666"/>
              </a:buClr>
              <a:buSzPts val="2250"/>
              <a:buFont typeface="Noto Sans Symbols"/>
              <a:buChar char="●"/>
            </a:pPr>
            <a:r>
              <a:rPr lang="en-US" sz="2800">
                <a:solidFill>
                  <a:schemeClr val="dk1"/>
                </a:solidFill>
                <a:latin typeface="Arial"/>
                <a:ea typeface="Arial"/>
                <a:cs typeface="Arial"/>
                <a:sym typeface="Arial"/>
              </a:rPr>
              <a:t>Basically consist of a glass cylinder with a bulb  at one end, a capillary hole down the axis,  connected to the reservoir in the bulb filled  with silvery mercury or perhaps a red-colored  fluid</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5" name="Shape 785"/>
        <p:cNvGrpSpPr/>
        <p:nvPr/>
      </p:nvGrpSpPr>
      <p:grpSpPr>
        <a:xfrm>
          <a:off x="0" y="0"/>
          <a:ext cx="0" cy="0"/>
          <a:chOff x="0" y="0"/>
          <a:chExt cx="0" cy="0"/>
        </a:xfrm>
      </p:grpSpPr>
      <p:sp>
        <p:nvSpPr>
          <p:cNvPr id="786" name="Google Shape;786;p58"/>
          <p:cNvSpPr/>
          <p:nvPr/>
        </p:nvSpPr>
        <p:spPr>
          <a:xfrm>
            <a:off x="838200" y="1903729"/>
            <a:ext cx="3429000" cy="2949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87" name="Google Shape;787;p58"/>
          <p:cNvSpPr txBox="1"/>
          <p:nvPr/>
        </p:nvSpPr>
        <p:spPr>
          <a:xfrm>
            <a:off x="4649470" y="1863090"/>
            <a:ext cx="3808800" cy="2950200"/>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None/>
            </a:pPr>
            <a:r>
              <a:rPr lang="en-US" sz="3200">
                <a:solidFill>
                  <a:schemeClr val="dk1"/>
                </a:solidFill>
                <a:latin typeface="Arial"/>
                <a:ea typeface="Arial"/>
                <a:cs typeface="Arial"/>
                <a:sym typeface="Arial"/>
              </a:rPr>
              <a:t>Due to the health  reasons mercury is  being replaced by  galinstan, a liquid  alloy of gallium,  indium, and tin</a:t>
            </a:r>
            <a:endParaRPr sz="3200">
              <a:solidFill>
                <a:schemeClr val="dk1"/>
              </a:solidFill>
              <a:latin typeface="Arial"/>
              <a:ea typeface="Arial"/>
              <a:cs typeface="Arial"/>
              <a:sym typeface="Arial"/>
            </a:endParaRPr>
          </a:p>
        </p:txBody>
      </p:sp>
      <p:sp>
        <p:nvSpPr>
          <p:cNvPr id="788" name="Google Shape;788;p58"/>
          <p:cNvSpPr txBox="1"/>
          <p:nvPr>
            <p:ph idx="4294967295" type="sldNum"/>
          </p:nvPr>
        </p:nvSpPr>
        <p:spPr>
          <a:xfrm>
            <a:off x="8863013" y="6416675"/>
            <a:ext cx="281100" cy="254100"/>
          </a:xfrm>
          <a:prstGeom prst="rect">
            <a:avLst/>
          </a:prstGeom>
          <a:noFill/>
          <a:ln>
            <a:noFill/>
          </a:ln>
        </p:spPr>
        <p:txBody>
          <a:bodyPr anchorCtr="0" anchor="t" bIns="0" lIns="0" spcFirstLastPara="1" rIns="0" wrap="square" tIns="27925">
            <a:spAutoFit/>
          </a:bodyPr>
          <a:lstStyle/>
          <a:p>
            <a:pPr indent="0" lvl="0" marL="38100" rtl="0" algn="r">
              <a:lnSpc>
                <a:spcPct val="100000"/>
              </a:lnSpc>
              <a:spcBef>
                <a:spcPts val="0"/>
              </a:spcBef>
              <a:spcAft>
                <a:spcPts val="0"/>
              </a:spcAft>
              <a:buNone/>
            </a:pPr>
            <a:fld id="{00000000-1234-1234-1234-123412341234}" type="slidenum">
              <a:rPr lang="en-US"/>
              <a:t>‹#›</a:t>
            </a:fld>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2" name="Shape 792"/>
        <p:cNvGrpSpPr/>
        <p:nvPr/>
      </p:nvGrpSpPr>
      <p:grpSpPr>
        <a:xfrm>
          <a:off x="0" y="0"/>
          <a:ext cx="0" cy="0"/>
          <a:chOff x="0" y="0"/>
          <a:chExt cx="0" cy="0"/>
        </a:xfrm>
      </p:grpSpPr>
      <p:sp>
        <p:nvSpPr>
          <p:cNvPr id="793" name="Google Shape;793;p59"/>
          <p:cNvSpPr txBox="1"/>
          <p:nvPr>
            <p:ph type="title"/>
          </p:nvPr>
        </p:nvSpPr>
        <p:spPr>
          <a:xfrm>
            <a:off x="271779" y="353059"/>
            <a:ext cx="6205200" cy="6654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4200">
                <a:solidFill>
                  <a:srgbClr val="FF0000"/>
                </a:solidFill>
              </a:rPr>
              <a:t>Bimetallic Sensors</a:t>
            </a:r>
            <a:endParaRPr/>
          </a:p>
        </p:txBody>
      </p:sp>
      <p:sp>
        <p:nvSpPr>
          <p:cNvPr id="794" name="Google Shape;794;p59"/>
          <p:cNvSpPr txBox="1"/>
          <p:nvPr>
            <p:ph idx="4294967295" type="sldNum"/>
          </p:nvPr>
        </p:nvSpPr>
        <p:spPr>
          <a:xfrm>
            <a:off x="8863013" y="6416675"/>
            <a:ext cx="281100" cy="254100"/>
          </a:xfrm>
          <a:prstGeom prst="rect">
            <a:avLst/>
          </a:prstGeom>
          <a:noFill/>
          <a:ln>
            <a:noFill/>
          </a:ln>
        </p:spPr>
        <p:txBody>
          <a:bodyPr anchorCtr="0" anchor="t" bIns="0" lIns="0" spcFirstLastPara="1" rIns="0" wrap="square" tIns="27925">
            <a:spAutoFit/>
          </a:bodyPr>
          <a:lstStyle/>
          <a:p>
            <a:pPr indent="0" lvl="0" marL="38100" rtl="0" algn="r">
              <a:lnSpc>
                <a:spcPct val="100000"/>
              </a:lnSpc>
              <a:spcBef>
                <a:spcPts val="0"/>
              </a:spcBef>
              <a:spcAft>
                <a:spcPts val="0"/>
              </a:spcAft>
              <a:buNone/>
            </a:pPr>
            <a:fld id="{00000000-1234-1234-1234-123412341234}" type="slidenum">
              <a:rPr lang="en-US"/>
              <a:t>‹#›</a:t>
            </a:fld>
            <a:endParaRPr/>
          </a:p>
        </p:txBody>
      </p:sp>
      <p:sp>
        <p:nvSpPr>
          <p:cNvPr id="795" name="Google Shape;795;p59"/>
          <p:cNvSpPr txBox="1"/>
          <p:nvPr/>
        </p:nvSpPr>
        <p:spPr>
          <a:xfrm>
            <a:off x="661669" y="1634490"/>
            <a:ext cx="7457400" cy="4027200"/>
          </a:xfrm>
          <a:prstGeom prst="rect">
            <a:avLst/>
          </a:prstGeom>
          <a:noFill/>
          <a:ln>
            <a:noFill/>
          </a:ln>
        </p:spPr>
        <p:txBody>
          <a:bodyPr anchorCtr="0" anchor="t" bIns="0" lIns="0" spcFirstLastPara="1" rIns="0" wrap="square" tIns="12700">
            <a:spAutoFit/>
          </a:bodyPr>
          <a:lstStyle/>
          <a:p>
            <a:pPr indent="-342900" lvl="0" marL="380365" marR="30480" rtl="0" algn="l">
              <a:lnSpc>
                <a:spcPct val="100000"/>
              </a:lnSpc>
              <a:spcBef>
                <a:spcPts val="0"/>
              </a:spcBef>
              <a:spcAft>
                <a:spcPts val="0"/>
              </a:spcAft>
              <a:buClr>
                <a:srgbClr val="986666"/>
              </a:buClr>
              <a:buSzPts val="2550"/>
              <a:buFont typeface="Noto Sans Symbols"/>
              <a:buChar char="●"/>
            </a:pPr>
            <a:r>
              <a:rPr lang="en-US" sz="3200">
                <a:solidFill>
                  <a:schemeClr val="dk1"/>
                </a:solidFill>
                <a:latin typeface="Arial"/>
                <a:ea typeface="Arial"/>
                <a:cs typeface="Arial"/>
                <a:sym typeface="Arial"/>
              </a:rPr>
              <a:t>A </a:t>
            </a:r>
            <a:r>
              <a:rPr b="1" lang="en-US" sz="3200">
                <a:solidFill>
                  <a:schemeClr val="dk1"/>
                </a:solidFill>
                <a:latin typeface="Arial"/>
                <a:ea typeface="Arial"/>
                <a:cs typeface="Arial"/>
                <a:sym typeface="Arial"/>
              </a:rPr>
              <a:t>bi-metallic strip </a:t>
            </a:r>
            <a:r>
              <a:rPr lang="en-US" sz="3200">
                <a:solidFill>
                  <a:schemeClr val="dk1"/>
                </a:solidFill>
                <a:latin typeface="Arial"/>
                <a:ea typeface="Arial"/>
                <a:cs typeface="Arial"/>
                <a:sym typeface="Arial"/>
              </a:rPr>
              <a:t>is used to convert a  temperature change into mechanical  displacement and thus acts as a  temperature sensor</a:t>
            </a:r>
            <a:endParaRPr sz="3200">
              <a:solidFill>
                <a:schemeClr val="dk1"/>
              </a:solidFill>
              <a:latin typeface="Arial"/>
              <a:ea typeface="Arial"/>
              <a:cs typeface="Arial"/>
              <a:sym typeface="Arial"/>
            </a:endParaRPr>
          </a:p>
          <a:p>
            <a:pPr indent="-342900" lvl="0" marL="380365" marR="974725" rtl="0" algn="l">
              <a:lnSpc>
                <a:spcPct val="100000"/>
              </a:lnSpc>
              <a:spcBef>
                <a:spcPts val="790"/>
              </a:spcBef>
              <a:spcAft>
                <a:spcPts val="0"/>
              </a:spcAft>
              <a:buClr>
                <a:srgbClr val="986666"/>
              </a:buClr>
              <a:buSzPts val="2550"/>
              <a:buFont typeface="Noto Sans Symbols"/>
              <a:buChar char="●"/>
            </a:pPr>
            <a:r>
              <a:rPr lang="en-US" sz="3200">
                <a:solidFill>
                  <a:schemeClr val="dk1"/>
                </a:solidFill>
                <a:latin typeface="Arial"/>
                <a:ea typeface="Arial"/>
                <a:cs typeface="Arial"/>
                <a:sym typeface="Arial"/>
              </a:rPr>
              <a:t>The strip consists of two strips of  different metals which expand at  different rates as they are heated,  usually steel and copper</a:t>
            </a:r>
            <a:endParaRPr sz="3200">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6"/>
          <p:cNvSpPr txBox="1"/>
          <p:nvPr>
            <p:ph type="title"/>
          </p:nvPr>
        </p:nvSpPr>
        <p:spPr>
          <a:xfrm>
            <a:off x="645668" y="1466214"/>
            <a:ext cx="2642870" cy="43688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800">
                <a:solidFill>
                  <a:srgbClr val="2CA1BE"/>
                </a:solidFill>
                <a:latin typeface="Noto Sans Symbols"/>
                <a:ea typeface="Noto Sans Symbols"/>
                <a:cs typeface="Noto Sans Symbols"/>
                <a:sym typeface="Noto Sans Symbols"/>
              </a:rPr>
              <a:t>🞂</a:t>
            </a:r>
            <a:r>
              <a:rPr lang="en-US" sz="1800">
                <a:solidFill>
                  <a:srgbClr val="2CA1BE"/>
                </a:solidFill>
                <a:latin typeface="Times New Roman"/>
                <a:ea typeface="Times New Roman"/>
                <a:cs typeface="Times New Roman"/>
                <a:sym typeface="Times New Roman"/>
              </a:rPr>
              <a:t>	</a:t>
            </a:r>
            <a:r>
              <a:rPr lang="en-US" sz="2700"/>
              <a:t>Displacement</a:t>
            </a:r>
            <a:endParaRPr sz="2700">
              <a:latin typeface="Times New Roman"/>
              <a:ea typeface="Times New Roman"/>
              <a:cs typeface="Times New Roman"/>
              <a:sym typeface="Times New Roman"/>
            </a:endParaRPr>
          </a:p>
        </p:txBody>
      </p:sp>
      <p:sp>
        <p:nvSpPr>
          <p:cNvPr id="108" name="Google Shape;108;p6"/>
          <p:cNvSpPr txBox="1"/>
          <p:nvPr/>
        </p:nvSpPr>
        <p:spPr>
          <a:xfrm>
            <a:off x="645668" y="1884400"/>
            <a:ext cx="5120005" cy="2432685"/>
          </a:xfrm>
          <a:prstGeom prst="rect">
            <a:avLst/>
          </a:prstGeom>
          <a:noFill/>
          <a:ln>
            <a:noFill/>
          </a:ln>
        </p:spPr>
        <p:txBody>
          <a:bodyPr anchorCtr="0" anchor="t" bIns="0" lIns="0" spcFirstLastPara="1" rIns="0" wrap="square" tIns="50800">
            <a:spAutoFit/>
          </a:bodyPr>
          <a:lstStyle/>
          <a:p>
            <a:pPr indent="-320040" lvl="0" marL="615950" marR="0" rtl="0" algn="l">
              <a:lnSpc>
                <a:spcPct val="100000"/>
              </a:lnSpc>
              <a:spcBef>
                <a:spcPts val="0"/>
              </a:spcBef>
              <a:spcAft>
                <a:spcPts val="0"/>
              </a:spcAft>
              <a:buClr>
                <a:srgbClr val="2CA1BE"/>
              </a:buClr>
              <a:buSzPts val="2300"/>
              <a:buFont typeface="Verdana"/>
              <a:buChar char="◦"/>
            </a:pPr>
            <a:r>
              <a:rPr lang="en-US" sz="2300">
                <a:solidFill>
                  <a:schemeClr val="dk1"/>
                </a:solidFill>
                <a:latin typeface="Lucida Sans"/>
                <a:ea typeface="Lucida Sans"/>
                <a:cs typeface="Lucida Sans"/>
                <a:sym typeface="Lucida Sans"/>
              </a:rPr>
              <a:t>Resistive sensors</a:t>
            </a:r>
            <a:endParaRPr sz="2300">
              <a:solidFill>
                <a:schemeClr val="dk1"/>
              </a:solidFill>
              <a:latin typeface="Lucida Sans"/>
              <a:ea typeface="Lucida Sans"/>
              <a:cs typeface="Lucida Sans"/>
              <a:sym typeface="Lucida Sans"/>
            </a:endParaRPr>
          </a:p>
          <a:p>
            <a:pPr indent="-320040" lvl="0" marL="615950" marR="0" rtl="0" algn="l">
              <a:lnSpc>
                <a:spcPct val="100000"/>
              </a:lnSpc>
              <a:spcBef>
                <a:spcPts val="300"/>
              </a:spcBef>
              <a:spcAft>
                <a:spcPts val="0"/>
              </a:spcAft>
              <a:buClr>
                <a:srgbClr val="2CA1BE"/>
              </a:buClr>
              <a:buSzPts val="2300"/>
              <a:buFont typeface="Verdana"/>
              <a:buChar char="◦"/>
            </a:pPr>
            <a:r>
              <a:rPr lang="en-US" sz="2300">
                <a:solidFill>
                  <a:schemeClr val="dk1"/>
                </a:solidFill>
                <a:latin typeface="Lucida Sans"/>
                <a:ea typeface="Lucida Sans"/>
                <a:cs typeface="Lucida Sans"/>
                <a:sym typeface="Lucida Sans"/>
              </a:rPr>
              <a:t>Capacitive sensors</a:t>
            </a:r>
            <a:endParaRPr sz="2300">
              <a:solidFill>
                <a:schemeClr val="dk1"/>
              </a:solidFill>
              <a:latin typeface="Lucida Sans"/>
              <a:ea typeface="Lucida Sans"/>
              <a:cs typeface="Lucida Sans"/>
              <a:sym typeface="Lucida Sans"/>
            </a:endParaRPr>
          </a:p>
          <a:p>
            <a:pPr indent="-320040" lvl="0" marL="615950" marR="0" rtl="0" algn="l">
              <a:lnSpc>
                <a:spcPct val="100000"/>
              </a:lnSpc>
              <a:spcBef>
                <a:spcPts val="300"/>
              </a:spcBef>
              <a:spcAft>
                <a:spcPts val="0"/>
              </a:spcAft>
              <a:buClr>
                <a:srgbClr val="2CA1BE"/>
              </a:buClr>
              <a:buSzPts val="2300"/>
              <a:buFont typeface="Verdana"/>
              <a:buChar char="◦"/>
            </a:pPr>
            <a:r>
              <a:rPr lang="en-US" sz="2300">
                <a:solidFill>
                  <a:schemeClr val="dk1"/>
                </a:solidFill>
                <a:latin typeface="Lucida Sans"/>
                <a:ea typeface="Lucida Sans"/>
                <a:cs typeface="Lucida Sans"/>
                <a:sym typeface="Lucida Sans"/>
              </a:rPr>
              <a:t>Inductive sensors</a:t>
            </a:r>
            <a:endParaRPr sz="2300">
              <a:solidFill>
                <a:schemeClr val="dk1"/>
              </a:solidFill>
              <a:latin typeface="Lucida Sans"/>
              <a:ea typeface="Lucida Sans"/>
              <a:cs typeface="Lucida Sans"/>
              <a:sym typeface="Lucida Sans"/>
            </a:endParaRPr>
          </a:p>
          <a:p>
            <a:pPr indent="0" lvl="0" marL="12700" marR="0" rtl="0" algn="l">
              <a:lnSpc>
                <a:spcPct val="100000"/>
              </a:lnSpc>
              <a:spcBef>
                <a:spcPts val="345"/>
              </a:spcBef>
              <a:spcAft>
                <a:spcPts val="0"/>
              </a:spcAft>
              <a:buNone/>
            </a:pPr>
            <a:r>
              <a:rPr lang="en-US" sz="1800">
                <a:solidFill>
                  <a:srgbClr val="2CA1BE"/>
                </a:solidFill>
                <a:latin typeface="Noto Sans Symbols"/>
                <a:ea typeface="Noto Sans Symbols"/>
                <a:cs typeface="Noto Sans Symbols"/>
                <a:sym typeface="Noto Sans Symbols"/>
              </a:rPr>
              <a:t>🞂</a:t>
            </a:r>
            <a:r>
              <a:rPr lang="en-US" sz="1800">
                <a:solidFill>
                  <a:srgbClr val="2CA1BE"/>
                </a:solidFill>
                <a:latin typeface="Times New Roman"/>
                <a:ea typeface="Times New Roman"/>
                <a:cs typeface="Times New Roman"/>
                <a:sym typeface="Times New Roman"/>
              </a:rPr>
              <a:t>	</a:t>
            </a:r>
            <a:r>
              <a:rPr lang="en-US" sz="2700">
                <a:solidFill>
                  <a:schemeClr val="dk1"/>
                </a:solidFill>
                <a:latin typeface="Lucida Sans"/>
                <a:ea typeface="Lucida Sans"/>
                <a:cs typeface="Lucida Sans"/>
                <a:sym typeface="Lucida Sans"/>
              </a:rPr>
              <a:t>Force and acceleration</a:t>
            </a:r>
            <a:endParaRPr sz="2700">
              <a:solidFill>
                <a:schemeClr val="dk1"/>
              </a:solidFill>
              <a:latin typeface="Lucida Sans"/>
              <a:ea typeface="Lucida Sans"/>
              <a:cs typeface="Lucida Sans"/>
              <a:sym typeface="Lucida Sans"/>
            </a:endParaRPr>
          </a:p>
          <a:p>
            <a:pPr indent="-320040" lvl="0" marL="615950" marR="0" rtl="0" algn="l">
              <a:lnSpc>
                <a:spcPct val="100000"/>
              </a:lnSpc>
              <a:spcBef>
                <a:spcPts val="360"/>
              </a:spcBef>
              <a:spcAft>
                <a:spcPts val="0"/>
              </a:spcAft>
              <a:buClr>
                <a:srgbClr val="2CA1BE"/>
              </a:buClr>
              <a:buSzPts val="2300"/>
              <a:buFont typeface="Verdana"/>
              <a:buChar char="◦"/>
            </a:pPr>
            <a:r>
              <a:rPr lang="en-US" sz="2300">
                <a:solidFill>
                  <a:schemeClr val="dk1"/>
                </a:solidFill>
                <a:latin typeface="Lucida Sans"/>
                <a:ea typeface="Lucida Sans"/>
                <a:cs typeface="Lucida Sans"/>
                <a:sym typeface="Lucida Sans"/>
              </a:rPr>
              <a:t>Strain gauges</a:t>
            </a:r>
            <a:endParaRPr sz="2300">
              <a:solidFill>
                <a:schemeClr val="dk1"/>
              </a:solidFill>
              <a:latin typeface="Lucida Sans"/>
              <a:ea typeface="Lucida Sans"/>
              <a:cs typeface="Lucida Sans"/>
              <a:sym typeface="Lucida Sans"/>
            </a:endParaRPr>
          </a:p>
          <a:p>
            <a:pPr indent="-320040" lvl="0" marL="615950" marR="0" rtl="0" algn="l">
              <a:lnSpc>
                <a:spcPct val="100000"/>
              </a:lnSpc>
              <a:spcBef>
                <a:spcPts val="295"/>
              </a:spcBef>
              <a:spcAft>
                <a:spcPts val="0"/>
              </a:spcAft>
              <a:buClr>
                <a:srgbClr val="2CA1BE"/>
              </a:buClr>
              <a:buSzPts val="2300"/>
              <a:buFont typeface="Verdana"/>
              <a:buChar char="◦"/>
            </a:pPr>
            <a:r>
              <a:rPr lang="en-US" sz="2300">
                <a:solidFill>
                  <a:schemeClr val="dk1"/>
                </a:solidFill>
                <a:latin typeface="Lucida Sans"/>
                <a:ea typeface="Lucida Sans"/>
                <a:cs typeface="Lucida Sans"/>
                <a:sym typeface="Lucida Sans"/>
              </a:rPr>
              <a:t>Cantilever beam-based sensors</a:t>
            </a:r>
            <a:endParaRPr sz="2300">
              <a:solidFill>
                <a:schemeClr val="dk1"/>
              </a:solidFill>
              <a:latin typeface="Lucida Sans"/>
              <a:ea typeface="Lucida Sans"/>
              <a:cs typeface="Lucida Sans"/>
              <a:sym typeface="Lucida Sans"/>
            </a:endParaRPr>
          </a:p>
        </p:txBody>
      </p:sp>
      <p:sp>
        <p:nvSpPr>
          <p:cNvPr id="109" name="Google Shape;109;p6"/>
          <p:cNvSpPr/>
          <p:nvPr/>
        </p:nvSpPr>
        <p:spPr>
          <a:xfrm>
            <a:off x="573023" y="568426"/>
            <a:ext cx="5999226" cy="45493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9" name="Shape 799"/>
        <p:cNvGrpSpPr/>
        <p:nvPr/>
      </p:nvGrpSpPr>
      <p:grpSpPr>
        <a:xfrm>
          <a:off x="0" y="0"/>
          <a:ext cx="0" cy="0"/>
          <a:chOff x="0" y="0"/>
          <a:chExt cx="0" cy="0"/>
        </a:xfrm>
      </p:grpSpPr>
      <p:sp>
        <p:nvSpPr>
          <p:cNvPr id="800" name="Google Shape;800;p60"/>
          <p:cNvSpPr/>
          <p:nvPr/>
        </p:nvSpPr>
        <p:spPr>
          <a:xfrm>
            <a:off x="2057400" y="1600200"/>
            <a:ext cx="4267200" cy="22479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01" name="Google Shape;801;p60"/>
          <p:cNvSpPr txBox="1"/>
          <p:nvPr/>
        </p:nvSpPr>
        <p:spPr>
          <a:xfrm>
            <a:off x="763269" y="3900170"/>
            <a:ext cx="7191300" cy="2220000"/>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None/>
            </a:pPr>
            <a:r>
              <a:rPr lang="en-US" sz="2400">
                <a:solidFill>
                  <a:schemeClr val="dk1"/>
                </a:solidFill>
                <a:latin typeface="Arial"/>
                <a:ea typeface="Arial"/>
                <a:cs typeface="Arial"/>
                <a:sym typeface="Arial"/>
              </a:rPr>
              <a:t>The different expansions force the flat strip to bend  one way if heated, and in the opposite direction if  cooled below its normal temperature. The metal with  the higher expansion is on the outer side of the curve  when the strip is heated and on the inner side when  cooled.</a:t>
            </a:r>
            <a:endParaRPr sz="2400">
              <a:solidFill>
                <a:schemeClr val="dk1"/>
              </a:solidFill>
              <a:latin typeface="Arial"/>
              <a:ea typeface="Arial"/>
              <a:cs typeface="Arial"/>
              <a:sym typeface="Arial"/>
            </a:endParaRPr>
          </a:p>
        </p:txBody>
      </p:sp>
      <p:sp>
        <p:nvSpPr>
          <p:cNvPr id="802" name="Google Shape;802;p60"/>
          <p:cNvSpPr txBox="1"/>
          <p:nvPr>
            <p:ph idx="4294967295" type="sldNum"/>
          </p:nvPr>
        </p:nvSpPr>
        <p:spPr>
          <a:xfrm>
            <a:off x="8863013" y="6416675"/>
            <a:ext cx="281100" cy="254100"/>
          </a:xfrm>
          <a:prstGeom prst="rect">
            <a:avLst/>
          </a:prstGeom>
          <a:noFill/>
          <a:ln>
            <a:noFill/>
          </a:ln>
        </p:spPr>
        <p:txBody>
          <a:bodyPr anchorCtr="0" anchor="t" bIns="0" lIns="0" spcFirstLastPara="1" rIns="0" wrap="square" tIns="27925">
            <a:spAutoFit/>
          </a:bodyPr>
          <a:lstStyle/>
          <a:p>
            <a:pPr indent="0" lvl="0" marL="38100" rtl="0" algn="r">
              <a:lnSpc>
                <a:spcPct val="100000"/>
              </a:lnSpc>
              <a:spcBef>
                <a:spcPts val="0"/>
              </a:spcBef>
              <a:spcAft>
                <a:spcPts val="0"/>
              </a:spcAft>
              <a:buNone/>
            </a:pPr>
            <a:fld id="{00000000-1234-1234-1234-123412341234}" type="slidenum">
              <a:rPr lang="en-US"/>
              <a:t>‹#›</a:t>
            </a:fld>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6" name="Shape 806"/>
        <p:cNvGrpSpPr/>
        <p:nvPr/>
      </p:nvGrpSpPr>
      <p:grpSpPr>
        <a:xfrm>
          <a:off x="0" y="0"/>
          <a:ext cx="0" cy="0"/>
          <a:chOff x="0" y="0"/>
          <a:chExt cx="0" cy="0"/>
        </a:xfrm>
      </p:grpSpPr>
      <p:sp>
        <p:nvSpPr>
          <p:cNvPr id="807" name="Google Shape;807;p61"/>
          <p:cNvSpPr txBox="1"/>
          <p:nvPr>
            <p:ph type="title"/>
          </p:nvPr>
        </p:nvSpPr>
        <p:spPr>
          <a:xfrm>
            <a:off x="271779" y="353059"/>
            <a:ext cx="5138400" cy="6654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4200">
                <a:solidFill>
                  <a:srgbClr val="FF0000"/>
                </a:solidFill>
              </a:rPr>
              <a:t>Applications</a:t>
            </a:r>
            <a:endParaRPr/>
          </a:p>
        </p:txBody>
      </p:sp>
      <p:sp>
        <p:nvSpPr>
          <p:cNvPr id="808" name="Google Shape;808;p61"/>
          <p:cNvSpPr txBox="1"/>
          <p:nvPr>
            <p:ph idx="4294967295" type="sldNum"/>
          </p:nvPr>
        </p:nvSpPr>
        <p:spPr>
          <a:xfrm>
            <a:off x="8863013" y="6416675"/>
            <a:ext cx="281100" cy="254100"/>
          </a:xfrm>
          <a:prstGeom prst="rect">
            <a:avLst/>
          </a:prstGeom>
          <a:noFill/>
          <a:ln>
            <a:noFill/>
          </a:ln>
        </p:spPr>
        <p:txBody>
          <a:bodyPr anchorCtr="0" anchor="t" bIns="0" lIns="0" spcFirstLastPara="1" rIns="0" wrap="square" tIns="27925">
            <a:spAutoFit/>
          </a:bodyPr>
          <a:lstStyle/>
          <a:p>
            <a:pPr indent="0" lvl="0" marL="38100" rtl="0" algn="r">
              <a:lnSpc>
                <a:spcPct val="100000"/>
              </a:lnSpc>
              <a:spcBef>
                <a:spcPts val="0"/>
              </a:spcBef>
              <a:spcAft>
                <a:spcPts val="0"/>
              </a:spcAft>
              <a:buNone/>
            </a:pPr>
            <a:fld id="{00000000-1234-1234-1234-123412341234}" type="slidenum">
              <a:rPr lang="en-US"/>
              <a:t>‹#›</a:t>
            </a:fld>
            <a:endParaRPr/>
          </a:p>
        </p:txBody>
      </p:sp>
      <p:sp>
        <p:nvSpPr>
          <p:cNvPr id="809" name="Google Shape;809;p61"/>
          <p:cNvSpPr txBox="1"/>
          <p:nvPr/>
        </p:nvSpPr>
        <p:spPr>
          <a:xfrm>
            <a:off x="661669" y="1591309"/>
            <a:ext cx="7764000" cy="3995400"/>
          </a:xfrm>
          <a:prstGeom prst="rect">
            <a:avLst/>
          </a:prstGeom>
          <a:noFill/>
          <a:ln>
            <a:noFill/>
          </a:ln>
        </p:spPr>
        <p:txBody>
          <a:bodyPr anchorCtr="0" anchor="t" bIns="0" lIns="0" spcFirstLastPara="1" rIns="0" wrap="square" tIns="55225">
            <a:spAutoFit/>
          </a:bodyPr>
          <a:lstStyle/>
          <a:p>
            <a:pPr indent="-342900" lvl="0" marL="380365" marR="68580" rtl="0" algn="l">
              <a:lnSpc>
                <a:spcPct val="90000"/>
              </a:lnSpc>
              <a:spcBef>
                <a:spcPts val="0"/>
              </a:spcBef>
              <a:spcAft>
                <a:spcPts val="0"/>
              </a:spcAft>
              <a:buClr>
                <a:srgbClr val="986666"/>
              </a:buClr>
              <a:buSzPts val="2250"/>
              <a:buFont typeface="Noto Sans Symbols"/>
              <a:buChar char="●"/>
            </a:pPr>
            <a:r>
              <a:rPr lang="en-US" sz="2800">
                <a:solidFill>
                  <a:schemeClr val="dk1"/>
                </a:solidFill>
                <a:latin typeface="Arial"/>
                <a:ea typeface="Arial"/>
                <a:cs typeface="Arial"/>
                <a:sym typeface="Arial"/>
              </a:rPr>
              <a:t>Mechanical clock mechanisms are sensitive to  temperature changes which lead to errors in  time keeping. A bimetallic strip is used to  compensate for this in some mechanisms</a:t>
            </a:r>
            <a:endParaRPr sz="2800">
              <a:solidFill>
                <a:schemeClr val="dk1"/>
              </a:solidFill>
              <a:latin typeface="Arial"/>
              <a:ea typeface="Arial"/>
              <a:cs typeface="Arial"/>
              <a:sym typeface="Arial"/>
            </a:endParaRPr>
          </a:p>
          <a:p>
            <a:pPr indent="-342900" lvl="0" marL="380365" marR="30480" rtl="0" algn="l">
              <a:lnSpc>
                <a:spcPct val="89900"/>
              </a:lnSpc>
              <a:spcBef>
                <a:spcPts val="700"/>
              </a:spcBef>
              <a:spcAft>
                <a:spcPts val="0"/>
              </a:spcAft>
              <a:buClr>
                <a:srgbClr val="986666"/>
              </a:buClr>
              <a:buSzPts val="2250"/>
              <a:buFont typeface="Noto Sans Symbols"/>
              <a:buChar char="●"/>
            </a:pPr>
            <a:r>
              <a:rPr lang="en-US" sz="2800">
                <a:solidFill>
                  <a:schemeClr val="dk1"/>
                </a:solidFill>
                <a:latin typeface="Arial"/>
                <a:ea typeface="Arial"/>
                <a:cs typeface="Arial"/>
                <a:sym typeface="Arial"/>
              </a:rPr>
              <a:t>In the regulation of heating and cooling,  thermostats that operate over a wide range of  temperatures the bi-metal strip is mechanically  fixed and attached to an electrical power  source while the other (moving) end carries an  electrical contact.</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3" name="Shape 813"/>
        <p:cNvGrpSpPr/>
        <p:nvPr/>
      </p:nvGrpSpPr>
      <p:grpSpPr>
        <a:xfrm>
          <a:off x="0" y="0"/>
          <a:ext cx="0" cy="0"/>
          <a:chOff x="0" y="0"/>
          <a:chExt cx="0" cy="0"/>
        </a:xfrm>
      </p:grpSpPr>
      <p:sp>
        <p:nvSpPr>
          <p:cNvPr id="814" name="Google Shape;814;p62"/>
          <p:cNvSpPr txBox="1"/>
          <p:nvPr/>
        </p:nvSpPr>
        <p:spPr>
          <a:xfrm>
            <a:off x="687069" y="1634490"/>
            <a:ext cx="7724100" cy="2462400"/>
          </a:xfrm>
          <a:prstGeom prst="rect">
            <a:avLst/>
          </a:prstGeom>
          <a:noFill/>
          <a:ln>
            <a:noFill/>
          </a:ln>
        </p:spPr>
        <p:txBody>
          <a:bodyPr anchorCtr="0" anchor="t" bIns="0" lIns="0" spcFirstLastPara="1" rIns="0" wrap="square" tIns="12700">
            <a:spAutoFit/>
          </a:bodyPr>
          <a:lstStyle/>
          <a:p>
            <a:pPr indent="-342900" lvl="0" marL="354965" marR="5080" rtl="0" algn="l">
              <a:lnSpc>
                <a:spcPct val="100000"/>
              </a:lnSpc>
              <a:spcBef>
                <a:spcPts val="0"/>
              </a:spcBef>
              <a:spcAft>
                <a:spcPts val="0"/>
              </a:spcAft>
              <a:buClr>
                <a:srgbClr val="986666"/>
              </a:buClr>
              <a:buSzPts val="2550"/>
              <a:buFont typeface="Noto Sans Symbols"/>
              <a:buChar char="●"/>
            </a:pPr>
            <a:r>
              <a:rPr lang="en-US" sz="3200">
                <a:solidFill>
                  <a:schemeClr val="dk1"/>
                </a:solidFill>
                <a:latin typeface="Arial"/>
                <a:ea typeface="Arial"/>
                <a:cs typeface="Arial"/>
                <a:sym typeface="Arial"/>
              </a:rPr>
              <a:t>A direct indicating dial thermometer uses  a bi-metallic strip wrapped into a coil.  One end of the coil is fixed to the  housing of the device and the other  drives an indicating needle</a:t>
            </a:r>
            <a:endParaRPr sz="3200">
              <a:solidFill>
                <a:schemeClr val="dk1"/>
              </a:solidFill>
              <a:latin typeface="Arial"/>
              <a:ea typeface="Arial"/>
              <a:cs typeface="Arial"/>
              <a:sym typeface="Arial"/>
            </a:endParaRPr>
          </a:p>
        </p:txBody>
      </p:sp>
      <p:sp>
        <p:nvSpPr>
          <p:cNvPr id="815" name="Google Shape;815;p62"/>
          <p:cNvSpPr txBox="1"/>
          <p:nvPr>
            <p:ph idx="4294967295" type="sldNum"/>
          </p:nvPr>
        </p:nvSpPr>
        <p:spPr>
          <a:xfrm>
            <a:off x="8863013" y="6416675"/>
            <a:ext cx="281100" cy="254100"/>
          </a:xfrm>
          <a:prstGeom prst="rect">
            <a:avLst/>
          </a:prstGeom>
          <a:noFill/>
          <a:ln>
            <a:noFill/>
          </a:ln>
        </p:spPr>
        <p:txBody>
          <a:bodyPr anchorCtr="0" anchor="t" bIns="0" lIns="0" spcFirstLastPara="1" rIns="0" wrap="square" tIns="27925">
            <a:spAutoFit/>
          </a:bodyPr>
          <a:lstStyle/>
          <a:p>
            <a:pPr indent="0" lvl="0" marL="38100" rtl="0" algn="r">
              <a:lnSpc>
                <a:spcPct val="100000"/>
              </a:lnSpc>
              <a:spcBef>
                <a:spcPts val="0"/>
              </a:spcBef>
              <a:spcAft>
                <a:spcPts val="0"/>
              </a:spcAft>
              <a:buNone/>
            </a:pPr>
            <a:fld id="{00000000-1234-1234-1234-123412341234}" type="slidenum">
              <a:rPr lang="en-US"/>
              <a:t>‹#›</a:t>
            </a:fld>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9" name="Shape 819"/>
        <p:cNvGrpSpPr/>
        <p:nvPr/>
      </p:nvGrpSpPr>
      <p:grpSpPr>
        <a:xfrm>
          <a:off x="0" y="0"/>
          <a:ext cx="0" cy="0"/>
          <a:chOff x="0" y="0"/>
          <a:chExt cx="0" cy="0"/>
        </a:xfrm>
      </p:grpSpPr>
      <p:sp>
        <p:nvSpPr>
          <p:cNvPr id="820" name="Google Shape;820;p63"/>
          <p:cNvSpPr txBox="1"/>
          <p:nvPr>
            <p:ph type="title"/>
          </p:nvPr>
        </p:nvSpPr>
        <p:spPr>
          <a:xfrm>
            <a:off x="271779" y="93979"/>
            <a:ext cx="6275700" cy="1183500"/>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None/>
            </a:pPr>
            <a:r>
              <a:rPr lang="en-US" sz="3800">
                <a:solidFill>
                  <a:srgbClr val="FF0000"/>
                </a:solidFill>
              </a:rPr>
              <a:t>Semiconductor Thermometer  Devices</a:t>
            </a:r>
            <a:endParaRPr sz="3800">
              <a:solidFill>
                <a:srgbClr val="FF0000"/>
              </a:solidFill>
            </a:endParaRPr>
          </a:p>
        </p:txBody>
      </p:sp>
      <p:sp>
        <p:nvSpPr>
          <p:cNvPr id="821" name="Google Shape;821;p63"/>
          <p:cNvSpPr txBox="1"/>
          <p:nvPr>
            <p:ph idx="4294967295" type="sldNum"/>
          </p:nvPr>
        </p:nvSpPr>
        <p:spPr>
          <a:xfrm>
            <a:off x="8863013" y="6416675"/>
            <a:ext cx="281100" cy="254100"/>
          </a:xfrm>
          <a:prstGeom prst="rect">
            <a:avLst/>
          </a:prstGeom>
          <a:noFill/>
          <a:ln>
            <a:noFill/>
          </a:ln>
        </p:spPr>
        <p:txBody>
          <a:bodyPr anchorCtr="0" anchor="t" bIns="0" lIns="0" spcFirstLastPara="1" rIns="0" wrap="square" tIns="27925">
            <a:spAutoFit/>
          </a:bodyPr>
          <a:lstStyle/>
          <a:p>
            <a:pPr indent="0" lvl="0" marL="38100" rtl="0" algn="r">
              <a:lnSpc>
                <a:spcPct val="100000"/>
              </a:lnSpc>
              <a:spcBef>
                <a:spcPts val="0"/>
              </a:spcBef>
              <a:spcAft>
                <a:spcPts val="0"/>
              </a:spcAft>
              <a:buNone/>
            </a:pPr>
            <a:fld id="{00000000-1234-1234-1234-123412341234}" type="slidenum">
              <a:rPr lang="en-US"/>
              <a:t>‹#›</a:t>
            </a:fld>
            <a:endParaRPr/>
          </a:p>
        </p:txBody>
      </p:sp>
      <p:sp>
        <p:nvSpPr>
          <p:cNvPr id="822" name="Google Shape;822;p63"/>
          <p:cNvSpPr txBox="1"/>
          <p:nvPr/>
        </p:nvSpPr>
        <p:spPr>
          <a:xfrm>
            <a:off x="661669" y="1634490"/>
            <a:ext cx="7806600" cy="3526800"/>
          </a:xfrm>
          <a:prstGeom prst="rect">
            <a:avLst/>
          </a:prstGeom>
          <a:noFill/>
          <a:ln>
            <a:noFill/>
          </a:ln>
        </p:spPr>
        <p:txBody>
          <a:bodyPr anchorCtr="0" anchor="t" bIns="0" lIns="0" spcFirstLastPara="1" rIns="0" wrap="square" tIns="12700">
            <a:spAutoFit/>
          </a:bodyPr>
          <a:lstStyle/>
          <a:p>
            <a:pPr indent="-342900" lvl="0" marL="380365" marR="30480" rtl="0" algn="l">
              <a:lnSpc>
                <a:spcPct val="100000"/>
              </a:lnSpc>
              <a:spcBef>
                <a:spcPts val="0"/>
              </a:spcBef>
              <a:spcAft>
                <a:spcPts val="0"/>
              </a:spcAft>
              <a:buClr>
                <a:srgbClr val="986666"/>
              </a:buClr>
              <a:buSzPts val="2250"/>
              <a:buFont typeface="Noto Sans Symbols"/>
              <a:buChar char="●"/>
            </a:pPr>
            <a:r>
              <a:rPr lang="en-US" sz="2800">
                <a:solidFill>
                  <a:schemeClr val="dk1"/>
                </a:solidFill>
                <a:latin typeface="Arial"/>
                <a:ea typeface="Arial"/>
                <a:cs typeface="Arial"/>
                <a:sym typeface="Arial"/>
              </a:rPr>
              <a:t>Semiconductor thermometers are usually  produced in the form of ICs, Integrated Circuits</a:t>
            </a:r>
            <a:endParaRPr sz="2800">
              <a:solidFill>
                <a:schemeClr val="dk1"/>
              </a:solidFill>
              <a:latin typeface="Arial"/>
              <a:ea typeface="Arial"/>
              <a:cs typeface="Arial"/>
              <a:sym typeface="Arial"/>
            </a:endParaRPr>
          </a:p>
          <a:p>
            <a:pPr indent="-342900" lvl="0" marL="380365" marR="132080" rtl="0" algn="l">
              <a:lnSpc>
                <a:spcPct val="100000"/>
              </a:lnSpc>
              <a:spcBef>
                <a:spcPts val="700"/>
              </a:spcBef>
              <a:spcAft>
                <a:spcPts val="0"/>
              </a:spcAft>
              <a:buClr>
                <a:srgbClr val="986666"/>
              </a:buClr>
              <a:buSzPts val="2250"/>
              <a:buFont typeface="Noto Sans Symbols"/>
              <a:buChar char="●"/>
            </a:pPr>
            <a:r>
              <a:rPr lang="en-US" sz="2800">
                <a:solidFill>
                  <a:schemeClr val="dk1"/>
                </a:solidFill>
                <a:latin typeface="Arial"/>
                <a:ea typeface="Arial"/>
                <a:cs typeface="Arial"/>
                <a:sym typeface="Arial"/>
              </a:rPr>
              <a:t>These devices have temperature  measurement ranges that are small compared  to thermocouples and RTD, but, they can be  quite accurate and inexpensive and very easy  to interface with other electronics for display  and control.</a:t>
            </a:r>
            <a:endParaRPr sz="2800">
              <a:solidFill>
                <a:schemeClr val="dk1"/>
              </a:solidFill>
              <a:latin typeface="Arial"/>
              <a:ea typeface="Arial"/>
              <a:cs typeface="Arial"/>
              <a:sym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6" name="Shape 826"/>
        <p:cNvGrpSpPr/>
        <p:nvPr/>
      </p:nvGrpSpPr>
      <p:grpSpPr>
        <a:xfrm>
          <a:off x="0" y="0"/>
          <a:ext cx="0" cy="0"/>
          <a:chOff x="0" y="0"/>
          <a:chExt cx="0" cy="0"/>
        </a:xfrm>
      </p:grpSpPr>
      <p:sp>
        <p:nvSpPr>
          <p:cNvPr id="827" name="Google Shape;827;p64"/>
          <p:cNvSpPr txBox="1"/>
          <p:nvPr/>
        </p:nvSpPr>
        <p:spPr>
          <a:xfrm>
            <a:off x="661669" y="1586229"/>
            <a:ext cx="7572300" cy="4224000"/>
          </a:xfrm>
          <a:prstGeom prst="rect">
            <a:avLst/>
          </a:prstGeom>
          <a:noFill/>
          <a:ln>
            <a:noFill/>
          </a:ln>
        </p:spPr>
        <p:txBody>
          <a:bodyPr anchorCtr="0" anchor="t" bIns="0" lIns="0" spcFirstLastPara="1" rIns="0" wrap="square" tIns="68575">
            <a:spAutoFit/>
          </a:bodyPr>
          <a:lstStyle/>
          <a:p>
            <a:pPr indent="-342900" lvl="0" marL="380365" marR="30480" rtl="0" algn="l">
              <a:lnSpc>
                <a:spcPct val="107812"/>
              </a:lnSpc>
              <a:spcBef>
                <a:spcPts val="0"/>
              </a:spcBef>
              <a:spcAft>
                <a:spcPts val="0"/>
              </a:spcAft>
              <a:buClr>
                <a:srgbClr val="986666"/>
              </a:buClr>
              <a:buSzPts val="2550"/>
              <a:buFont typeface="Noto Sans Symbols"/>
              <a:buChar char="●"/>
            </a:pPr>
            <a:r>
              <a:rPr lang="en-US" sz="3200">
                <a:solidFill>
                  <a:schemeClr val="dk1"/>
                </a:solidFill>
                <a:latin typeface="Arial"/>
                <a:ea typeface="Arial"/>
                <a:cs typeface="Arial"/>
                <a:sym typeface="Arial"/>
              </a:rPr>
              <a:t>The major uses are where the  temperature range is limited to within a  minimum temperature of about -25°C to  a maximum of about 200°C</a:t>
            </a:r>
            <a:endParaRPr sz="3200">
              <a:solidFill>
                <a:schemeClr val="dk1"/>
              </a:solidFill>
              <a:latin typeface="Arial"/>
              <a:ea typeface="Arial"/>
              <a:cs typeface="Arial"/>
              <a:sym typeface="Arial"/>
            </a:endParaRPr>
          </a:p>
          <a:p>
            <a:pPr indent="-342900" lvl="0" marL="380365" marR="115570" rtl="0" algn="l">
              <a:lnSpc>
                <a:spcPct val="107812"/>
              </a:lnSpc>
              <a:spcBef>
                <a:spcPts val="810"/>
              </a:spcBef>
              <a:spcAft>
                <a:spcPts val="0"/>
              </a:spcAft>
              <a:buClr>
                <a:srgbClr val="986666"/>
              </a:buClr>
              <a:buSzPts val="2550"/>
              <a:buFont typeface="Noto Sans Symbols"/>
              <a:buChar char="●"/>
            </a:pPr>
            <a:r>
              <a:rPr lang="en-US" sz="3200">
                <a:solidFill>
                  <a:schemeClr val="dk1"/>
                </a:solidFill>
                <a:latin typeface="Arial"/>
                <a:ea typeface="Arial"/>
                <a:cs typeface="Arial"/>
                <a:sym typeface="Arial"/>
              </a:rPr>
              <a:t>Also the recent advances in electronics  and telemetry have resulted in non  contact thermometers</a:t>
            </a:r>
            <a:endParaRPr sz="3200">
              <a:solidFill>
                <a:schemeClr val="dk1"/>
              </a:solidFill>
              <a:latin typeface="Arial"/>
              <a:ea typeface="Arial"/>
              <a:cs typeface="Arial"/>
              <a:sym typeface="Arial"/>
            </a:endParaRPr>
          </a:p>
          <a:p>
            <a:pPr indent="-342900" lvl="0" marL="380365" marR="869950" rtl="0" algn="l">
              <a:lnSpc>
                <a:spcPct val="108125"/>
              </a:lnSpc>
              <a:spcBef>
                <a:spcPts val="790"/>
              </a:spcBef>
              <a:spcAft>
                <a:spcPts val="0"/>
              </a:spcAft>
              <a:buClr>
                <a:srgbClr val="986666"/>
              </a:buClr>
              <a:buSzPts val="2550"/>
              <a:buFont typeface="Noto Sans Symbols"/>
              <a:buChar char="●"/>
            </a:pPr>
            <a:r>
              <a:rPr lang="en-US" sz="3200">
                <a:solidFill>
                  <a:schemeClr val="dk1"/>
                </a:solidFill>
                <a:latin typeface="Arial"/>
                <a:ea typeface="Arial"/>
                <a:cs typeface="Arial"/>
                <a:sym typeface="Arial"/>
              </a:rPr>
              <a:t>These include IR thermometers, IR  imagers and optical pyrometers</a:t>
            </a:r>
            <a:endParaRPr sz="3200">
              <a:solidFill>
                <a:schemeClr val="dk1"/>
              </a:solidFill>
              <a:latin typeface="Arial"/>
              <a:ea typeface="Arial"/>
              <a:cs typeface="Arial"/>
              <a:sym typeface="Arial"/>
            </a:endParaRPr>
          </a:p>
        </p:txBody>
      </p:sp>
      <p:sp>
        <p:nvSpPr>
          <p:cNvPr id="828" name="Google Shape;828;p64"/>
          <p:cNvSpPr txBox="1"/>
          <p:nvPr>
            <p:ph idx="4294967295" type="sldNum"/>
          </p:nvPr>
        </p:nvSpPr>
        <p:spPr>
          <a:xfrm>
            <a:off x="8863013" y="6416675"/>
            <a:ext cx="281100" cy="254100"/>
          </a:xfrm>
          <a:prstGeom prst="rect">
            <a:avLst/>
          </a:prstGeom>
          <a:noFill/>
          <a:ln>
            <a:noFill/>
          </a:ln>
        </p:spPr>
        <p:txBody>
          <a:bodyPr anchorCtr="0" anchor="t" bIns="0" lIns="0" spcFirstLastPara="1" rIns="0" wrap="square" tIns="27925">
            <a:spAutoFit/>
          </a:bodyPr>
          <a:lstStyle/>
          <a:p>
            <a:pPr indent="0" lvl="0" marL="38100" rtl="0" algn="r">
              <a:lnSpc>
                <a:spcPct val="100000"/>
              </a:lnSpc>
              <a:spcBef>
                <a:spcPts val="0"/>
              </a:spcBef>
              <a:spcAft>
                <a:spcPts val="0"/>
              </a:spcAft>
              <a:buNone/>
            </a:pPr>
            <a:fld id="{00000000-1234-1234-1234-123412341234}" type="slidenum">
              <a:rPr lang="en-US"/>
              <a:t>‹#›</a:t>
            </a:fld>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2" name="Shape 832"/>
        <p:cNvGrpSpPr/>
        <p:nvPr/>
      </p:nvGrpSpPr>
      <p:grpSpPr>
        <a:xfrm>
          <a:off x="0" y="0"/>
          <a:ext cx="0" cy="0"/>
          <a:chOff x="0" y="0"/>
          <a:chExt cx="0" cy="0"/>
        </a:xfrm>
      </p:grpSpPr>
      <p:pic>
        <p:nvPicPr>
          <p:cNvPr id="833" name="Google Shape;833;p65"/>
          <p:cNvPicPr preferRelativeResize="0"/>
          <p:nvPr/>
        </p:nvPicPr>
        <p:blipFill rotWithShape="1">
          <a:blip r:embed="rId3">
            <a:alphaModFix/>
          </a:blip>
          <a:srcRect b="0" l="0" r="0" t="0"/>
          <a:stretch/>
        </p:blipFill>
        <p:spPr>
          <a:xfrm>
            <a:off x="304799" y="76200"/>
            <a:ext cx="8776124" cy="5257799"/>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7" name="Shape 837"/>
        <p:cNvGrpSpPr/>
        <p:nvPr/>
      </p:nvGrpSpPr>
      <p:grpSpPr>
        <a:xfrm>
          <a:off x="0" y="0"/>
          <a:ext cx="0" cy="0"/>
          <a:chOff x="0" y="0"/>
          <a:chExt cx="0" cy="0"/>
        </a:xfrm>
      </p:grpSpPr>
      <p:pic>
        <p:nvPicPr>
          <p:cNvPr id="838" name="Google Shape;838;p66"/>
          <p:cNvPicPr preferRelativeResize="0"/>
          <p:nvPr/>
        </p:nvPicPr>
        <p:blipFill rotWithShape="1">
          <a:blip r:embed="rId3">
            <a:alphaModFix/>
          </a:blip>
          <a:srcRect b="0" l="0" r="0" t="0"/>
          <a:stretch/>
        </p:blipFill>
        <p:spPr>
          <a:xfrm>
            <a:off x="381000" y="304800"/>
            <a:ext cx="8570838" cy="5257800"/>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2" name="Shape 842"/>
        <p:cNvGrpSpPr/>
        <p:nvPr/>
      </p:nvGrpSpPr>
      <p:grpSpPr>
        <a:xfrm>
          <a:off x="0" y="0"/>
          <a:ext cx="0" cy="0"/>
          <a:chOff x="0" y="0"/>
          <a:chExt cx="0" cy="0"/>
        </a:xfrm>
      </p:grpSpPr>
      <p:pic>
        <p:nvPicPr>
          <p:cNvPr id="843" name="Google Shape;843;p67"/>
          <p:cNvPicPr preferRelativeResize="0"/>
          <p:nvPr/>
        </p:nvPicPr>
        <p:blipFill rotWithShape="1">
          <a:blip r:embed="rId3">
            <a:alphaModFix/>
          </a:blip>
          <a:srcRect b="0" l="0" r="0" t="0"/>
          <a:stretch/>
        </p:blipFill>
        <p:spPr>
          <a:xfrm>
            <a:off x="304800" y="228600"/>
            <a:ext cx="7848599" cy="6142527"/>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7" name="Shape 847"/>
        <p:cNvGrpSpPr/>
        <p:nvPr/>
      </p:nvGrpSpPr>
      <p:grpSpPr>
        <a:xfrm>
          <a:off x="0" y="0"/>
          <a:ext cx="0" cy="0"/>
          <a:chOff x="0" y="0"/>
          <a:chExt cx="0" cy="0"/>
        </a:xfrm>
      </p:grpSpPr>
      <p:pic>
        <p:nvPicPr>
          <p:cNvPr id="848" name="Google Shape;848;p68"/>
          <p:cNvPicPr preferRelativeResize="0"/>
          <p:nvPr/>
        </p:nvPicPr>
        <p:blipFill rotWithShape="1">
          <a:blip r:embed="rId3">
            <a:alphaModFix/>
          </a:blip>
          <a:srcRect b="0" l="0" r="0" t="0"/>
          <a:stretch/>
        </p:blipFill>
        <p:spPr>
          <a:xfrm>
            <a:off x="457200" y="228600"/>
            <a:ext cx="8735899" cy="4876801"/>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2" name="Shape 852"/>
        <p:cNvGrpSpPr/>
        <p:nvPr/>
      </p:nvGrpSpPr>
      <p:grpSpPr>
        <a:xfrm>
          <a:off x="0" y="0"/>
          <a:ext cx="0" cy="0"/>
          <a:chOff x="0" y="0"/>
          <a:chExt cx="0" cy="0"/>
        </a:xfrm>
      </p:grpSpPr>
      <p:pic>
        <p:nvPicPr>
          <p:cNvPr id="853" name="Google Shape;853;p69"/>
          <p:cNvPicPr preferRelativeResize="0"/>
          <p:nvPr/>
        </p:nvPicPr>
        <p:blipFill rotWithShape="1">
          <a:blip r:embed="rId3">
            <a:alphaModFix/>
          </a:blip>
          <a:srcRect b="0" l="0" r="0" t="0"/>
          <a:stretch/>
        </p:blipFill>
        <p:spPr>
          <a:xfrm>
            <a:off x="457200" y="533399"/>
            <a:ext cx="7848601" cy="543650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7"/>
          <p:cNvSpPr txBox="1"/>
          <p:nvPr>
            <p:ph type="title"/>
          </p:nvPr>
        </p:nvSpPr>
        <p:spPr>
          <a:xfrm>
            <a:off x="645668" y="1427429"/>
            <a:ext cx="7903845" cy="34607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400">
                <a:solidFill>
                  <a:srgbClr val="2CA1BE"/>
                </a:solidFill>
                <a:latin typeface="Noto Sans Symbols"/>
                <a:ea typeface="Noto Sans Symbols"/>
                <a:cs typeface="Noto Sans Symbols"/>
                <a:sym typeface="Noto Sans Symbols"/>
              </a:rPr>
              <a:t>🞂</a:t>
            </a:r>
            <a:r>
              <a:rPr lang="en-US" sz="1400">
                <a:solidFill>
                  <a:srgbClr val="2CA1BE"/>
                </a:solidFill>
                <a:latin typeface="Times New Roman"/>
                <a:ea typeface="Times New Roman"/>
                <a:cs typeface="Times New Roman"/>
                <a:sym typeface="Times New Roman"/>
              </a:rPr>
              <a:t>	</a:t>
            </a:r>
            <a:r>
              <a:rPr lang="en-US" sz="2100"/>
              <a:t>A resistance with a movable contact (a potentiometer) may</a:t>
            </a:r>
            <a:endParaRPr sz="2100">
              <a:latin typeface="Times New Roman"/>
              <a:ea typeface="Times New Roman"/>
              <a:cs typeface="Times New Roman"/>
              <a:sym typeface="Times New Roman"/>
            </a:endParaRPr>
          </a:p>
        </p:txBody>
      </p:sp>
      <p:sp>
        <p:nvSpPr>
          <p:cNvPr id="115" name="Google Shape;115;p7"/>
          <p:cNvSpPr txBox="1"/>
          <p:nvPr/>
        </p:nvSpPr>
        <p:spPr>
          <a:xfrm>
            <a:off x="645668" y="1684147"/>
            <a:ext cx="7296784" cy="2421890"/>
          </a:xfrm>
          <a:prstGeom prst="rect">
            <a:avLst/>
          </a:prstGeom>
          <a:noFill/>
          <a:ln>
            <a:noFill/>
          </a:ln>
        </p:spPr>
        <p:txBody>
          <a:bodyPr anchorCtr="0" anchor="t" bIns="0" lIns="0" spcFirstLastPara="1" rIns="0" wrap="square" tIns="12700">
            <a:spAutoFit/>
          </a:bodyPr>
          <a:lstStyle/>
          <a:p>
            <a:pPr indent="0" lvl="0" marL="268605" marR="0" rtl="0" algn="l">
              <a:lnSpc>
                <a:spcPct val="117380"/>
              </a:lnSpc>
              <a:spcBef>
                <a:spcPts val="0"/>
              </a:spcBef>
              <a:spcAft>
                <a:spcPts val="0"/>
              </a:spcAft>
              <a:buNone/>
            </a:pPr>
            <a:r>
              <a:rPr lang="en-US" sz="2100">
                <a:solidFill>
                  <a:schemeClr val="dk1"/>
                </a:solidFill>
                <a:latin typeface="Lucida Sans"/>
                <a:ea typeface="Lucida Sans"/>
                <a:cs typeface="Lucida Sans"/>
                <a:sym typeface="Lucida Sans"/>
              </a:rPr>
              <a:t>be used to measure linear or rotational displacements</a:t>
            </a:r>
            <a:endParaRPr sz="2100">
              <a:solidFill>
                <a:schemeClr val="dk1"/>
              </a:solidFill>
              <a:latin typeface="Lucida Sans"/>
              <a:ea typeface="Lucida Sans"/>
              <a:cs typeface="Lucida Sans"/>
              <a:sym typeface="Lucida Sans"/>
            </a:endParaRPr>
          </a:p>
          <a:p>
            <a:pPr indent="-302260" lvl="0" marL="598170" marR="0" rtl="0" algn="l">
              <a:lnSpc>
                <a:spcPct val="113277"/>
              </a:lnSpc>
              <a:spcBef>
                <a:spcPts val="0"/>
              </a:spcBef>
              <a:spcAft>
                <a:spcPts val="0"/>
              </a:spcAft>
              <a:buClr>
                <a:srgbClr val="2CA1BE"/>
              </a:buClr>
              <a:buSzPts val="1800"/>
              <a:buFont typeface="Verdana"/>
              <a:buChar char="◦"/>
            </a:pPr>
            <a:r>
              <a:rPr lang="en-US" sz="1800">
                <a:solidFill>
                  <a:schemeClr val="dk1"/>
                </a:solidFill>
                <a:latin typeface="Lucida Sans"/>
                <a:ea typeface="Lucida Sans"/>
                <a:cs typeface="Lucida Sans"/>
                <a:sym typeface="Lucida Sans"/>
              </a:rPr>
              <a:t>A known voltage is applied to the resistor ends</a:t>
            </a:r>
            <a:endParaRPr sz="1800">
              <a:solidFill>
                <a:schemeClr val="dk1"/>
              </a:solidFill>
              <a:latin typeface="Lucida Sans"/>
              <a:ea typeface="Lucida Sans"/>
              <a:cs typeface="Lucida Sans"/>
              <a:sym typeface="Lucida Sans"/>
            </a:endParaRPr>
          </a:p>
          <a:p>
            <a:pPr indent="-228600" lvl="0" marL="524510" marR="0" rtl="0" algn="l">
              <a:lnSpc>
                <a:spcPct val="112777"/>
              </a:lnSpc>
              <a:spcBef>
                <a:spcPts val="0"/>
              </a:spcBef>
              <a:spcAft>
                <a:spcPts val="0"/>
              </a:spcAft>
              <a:buClr>
                <a:srgbClr val="2CA1BE"/>
              </a:buClr>
              <a:buSzPts val="1800"/>
              <a:buFont typeface="Verdana"/>
              <a:buChar char="◦"/>
            </a:pPr>
            <a:r>
              <a:rPr lang="en-US" sz="1800">
                <a:solidFill>
                  <a:schemeClr val="dk1"/>
                </a:solidFill>
                <a:latin typeface="Lucida Sans"/>
                <a:ea typeface="Lucida Sans"/>
                <a:cs typeface="Lucida Sans"/>
                <a:sym typeface="Lucida Sans"/>
              </a:rPr>
              <a:t>The contact is attached to the moving object of interest</a:t>
            </a:r>
            <a:endParaRPr sz="1800">
              <a:solidFill>
                <a:schemeClr val="dk1"/>
              </a:solidFill>
              <a:latin typeface="Lucida Sans"/>
              <a:ea typeface="Lucida Sans"/>
              <a:cs typeface="Lucida Sans"/>
              <a:sym typeface="Lucida Sans"/>
            </a:endParaRPr>
          </a:p>
          <a:p>
            <a:pPr indent="-228600" lvl="0" marL="524510" marR="0" rtl="0" algn="l">
              <a:lnSpc>
                <a:spcPct val="104444"/>
              </a:lnSpc>
              <a:spcBef>
                <a:spcPts val="0"/>
              </a:spcBef>
              <a:spcAft>
                <a:spcPts val="0"/>
              </a:spcAft>
              <a:buClr>
                <a:srgbClr val="2CA1BE"/>
              </a:buClr>
              <a:buSzPts val="1800"/>
              <a:buFont typeface="Verdana"/>
              <a:buChar char="◦"/>
            </a:pPr>
            <a:r>
              <a:rPr lang="en-US" sz="1800">
                <a:solidFill>
                  <a:schemeClr val="dk1"/>
                </a:solidFill>
                <a:latin typeface="Lucida Sans"/>
                <a:ea typeface="Lucida Sans"/>
                <a:cs typeface="Lucida Sans"/>
                <a:sym typeface="Lucida Sans"/>
              </a:rPr>
              <a:t>The output voltage at the contact is proportional to the</a:t>
            </a:r>
            <a:endParaRPr sz="1800">
              <a:solidFill>
                <a:schemeClr val="dk1"/>
              </a:solidFill>
              <a:latin typeface="Lucida Sans"/>
              <a:ea typeface="Lucida Sans"/>
              <a:cs typeface="Lucida Sans"/>
              <a:sym typeface="Lucida Sans"/>
            </a:endParaRPr>
          </a:p>
          <a:p>
            <a:pPr indent="0" lvl="0" marL="524510" marR="0" rtl="0" algn="l">
              <a:lnSpc>
                <a:spcPct val="104722"/>
              </a:lnSpc>
              <a:spcBef>
                <a:spcPts val="0"/>
              </a:spcBef>
              <a:spcAft>
                <a:spcPts val="0"/>
              </a:spcAft>
              <a:buNone/>
            </a:pPr>
            <a:r>
              <a:rPr lang="en-US" sz="1800">
                <a:solidFill>
                  <a:schemeClr val="dk1"/>
                </a:solidFill>
                <a:latin typeface="Lucida Sans"/>
                <a:ea typeface="Lucida Sans"/>
                <a:cs typeface="Lucida Sans"/>
                <a:sym typeface="Lucida Sans"/>
              </a:rPr>
              <a:t>displacement</a:t>
            </a:r>
            <a:endParaRPr sz="1800">
              <a:solidFill>
                <a:schemeClr val="dk1"/>
              </a:solidFill>
              <a:latin typeface="Lucida Sans"/>
              <a:ea typeface="Lucida Sans"/>
              <a:cs typeface="Lucida Sans"/>
              <a:sym typeface="Lucida Sans"/>
            </a:endParaRPr>
          </a:p>
          <a:p>
            <a:pPr indent="0" lvl="0" marL="12700" marR="0" rtl="0" algn="l">
              <a:lnSpc>
                <a:spcPct val="114523"/>
              </a:lnSpc>
              <a:spcBef>
                <a:spcPts val="0"/>
              </a:spcBef>
              <a:spcAft>
                <a:spcPts val="0"/>
              </a:spcAft>
              <a:buNone/>
            </a:pPr>
            <a:r>
              <a:rPr lang="en-US" sz="1400">
                <a:solidFill>
                  <a:srgbClr val="2CA1BE"/>
                </a:solidFill>
                <a:latin typeface="Noto Sans Symbols"/>
                <a:ea typeface="Noto Sans Symbols"/>
                <a:cs typeface="Noto Sans Symbols"/>
                <a:sym typeface="Noto Sans Symbols"/>
              </a:rPr>
              <a:t>🞂</a:t>
            </a:r>
            <a:r>
              <a:rPr lang="en-US" sz="1400">
                <a:solidFill>
                  <a:srgbClr val="2CA1BE"/>
                </a:solidFill>
                <a:latin typeface="Times New Roman"/>
                <a:ea typeface="Times New Roman"/>
                <a:cs typeface="Times New Roman"/>
                <a:sym typeface="Times New Roman"/>
              </a:rPr>
              <a:t>	</a:t>
            </a:r>
            <a:r>
              <a:rPr lang="en-US" sz="2100">
                <a:solidFill>
                  <a:schemeClr val="dk1"/>
                </a:solidFill>
                <a:latin typeface="Lucida Sans"/>
                <a:ea typeface="Lucida Sans"/>
                <a:cs typeface="Lucida Sans"/>
                <a:sym typeface="Lucida Sans"/>
              </a:rPr>
              <a:t>Notes</a:t>
            </a:r>
            <a:endParaRPr sz="2100">
              <a:solidFill>
                <a:schemeClr val="dk1"/>
              </a:solidFill>
              <a:latin typeface="Lucida Sans"/>
              <a:ea typeface="Lucida Sans"/>
              <a:cs typeface="Lucida Sans"/>
              <a:sym typeface="Lucida Sans"/>
            </a:endParaRPr>
          </a:p>
          <a:p>
            <a:pPr indent="-228600" lvl="0" marL="524510" marR="0" rtl="0" algn="l">
              <a:lnSpc>
                <a:spcPct val="113277"/>
              </a:lnSpc>
              <a:spcBef>
                <a:spcPts val="0"/>
              </a:spcBef>
              <a:spcAft>
                <a:spcPts val="0"/>
              </a:spcAft>
              <a:buClr>
                <a:srgbClr val="2CA1BE"/>
              </a:buClr>
              <a:buSzPts val="1800"/>
              <a:buFont typeface="Verdana"/>
              <a:buChar char="◦"/>
            </a:pPr>
            <a:r>
              <a:rPr lang="en-US" sz="1800">
                <a:solidFill>
                  <a:schemeClr val="dk1"/>
                </a:solidFill>
                <a:latin typeface="Lucida Sans"/>
                <a:ea typeface="Lucida Sans"/>
                <a:cs typeface="Lucida Sans"/>
                <a:sym typeface="Lucida Sans"/>
              </a:rPr>
              <a:t>Non-linearities as a	result of loading effects</a:t>
            </a:r>
            <a:endParaRPr sz="1800">
              <a:solidFill>
                <a:schemeClr val="dk1"/>
              </a:solidFill>
              <a:latin typeface="Lucida Sans"/>
              <a:ea typeface="Lucida Sans"/>
              <a:cs typeface="Lucida Sans"/>
              <a:sym typeface="Lucida Sans"/>
            </a:endParaRPr>
          </a:p>
          <a:p>
            <a:pPr indent="-228600" lvl="0" marL="524510" marR="0" rtl="0" algn="l">
              <a:lnSpc>
                <a:spcPct val="112777"/>
              </a:lnSpc>
              <a:spcBef>
                <a:spcPts val="0"/>
              </a:spcBef>
              <a:spcAft>
                <a:spcPts val="0"/>
              </a:spcAft>
              <a:buClr>
                <a:srgbClr val="2CA1BE"/>
              </a:buClr>
              <a:buSzPts val="1800"/>
              <a:buFont typeface="Verdana"/>
              <a:buChar char="◦"/>
            </a:pPr>
            <a:r>
              <a:rPr lang="en-US" sz="1800">
                <a:solidFill>
                  <a:schemeClr val="dk1"/>
                </a:solidFill>
                <a:latin typeface="Lucida Sans"/>
                <a:ea typeface="Lucida Sans"/>
                <a:cs typeface="Lucida Sans"/>
                <a:sym typeface="Lucida Sans"/>
              </a:rPr>
              <a:t>Resolution due to limited number of turns per unit distance</a:t>
            </a:r>
            <a:endParaRPr sz="1800">
              <a:solidFill>
                <a:schemeClr val="dk1"/>
              </a:solidFill>
              <a:latin typeface="Lucida Sans"/>
              <a:ea typeface="Lucida Sans"/>
              <a:cs typeface="Lucida Sans"/>
              <a:sym typeface="Lucida Sans"/>
            </a:endParaRPr>
          </a:p>
          <a:p>
            <a:pPr indent="-228600" lvl="0" marL="524510" marR="0" rtl="0" algn="l">
              <a:lnSpc>
                <a:spcPct val="116388"/>
              </a:lnSpc>
              <a:spcBef>
                <a:spcPts val="0"/>
              </a:spcBef>
              <a:spcAft>
                <a:spcPts val="0"/>
              </a:spcAft>
              <a:buClr>
                <a:srgbClr val="2CA1BE"/>
              </a:buClr>
              <a:buSzPts val="1800"/>
              <a:buFont typeface="Verdana"/>
              <a:buChar char="◦"/>
            </a:pPr>
            <a:r>
              <a:rPr lang="en-US" sz="1800">
                <a:solidFill>
                  <a:schemeClr val="dk1"/>
                </a:solidFill>
                <a:latin typeface="Lucida Sans"/>
                <a:ea typeface="Lucida Sans"/>
                <a:cs typeface="Lucida Sans"/>
                <a:sym typeface="Lucida Sans"/>
              </a:rPr>
              <a:t>Contact wear as a result of frictions</a:t>
            </a:r>
            <a:endParaRPr sz="1800">
              <a:solidFill>
                <a:schemeClr val="dk1"/>
              </a:solidFill>
              <a:latin typeface="Lucida Sans"/>
              <a:ea typeface="Lucida Sans"/>
              <a:cs typeface="Lucida Sans"/>
              <a:sym typeface="Lucida Sans"/>
            </a:endParaRPr>
          </a:p>
        </p:txBody>
      </p:sp>
      <p:sp>
        <p:nvSpPr>
          <p:cNvPr id="116" name="Google Shape;116;p7"/>
          <p:cNvSpPr/>
          <p:nvPr/>
        </p:nvSpPr>
        <p:spPr>
          <a:xfrm>
            <a:off x="573023" y="568439"/>
            <a:ext cx="7812785" cy="546366"/>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7" name="Google Shape;117;p7"/>
          <p:cNvSpPr/>
          <p:nvPr/>
        </p:nvSpPr>
        <p:spPr>
          <a:xfrm>
            <a:off x="1143000" y="4267200"/>
            <a:ext cx="6477000" cy="1680972"/>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7" name="Shape 857"/>
        <p:cNvGrpSpPr/>
        <p:nvPr/>
      </p:nvGrpSpPr>
      <p:grpSpPr>
        <a:xfrm>
          <a:off x="0" y="0"/>
          <a:ext cx="0" cy="0"/>
          <a:chOff x="0" y="0"/>
          <a:chExt cx="0" cy="0"/>
        </a:xfrm>
      </p:grpSpPr>
      <p:pic>
        <p:nvPicPr>
          <p:cNvPr id="858" name="Google Shape;858;p70"/>
          <p:cNvPicPr preferRelativeResize="0"/>
          <p:nvPr/>
        </p:nvPicPr>
        <p:blipFill rotWithShape="1">
          <a:blip r:embed="rId3">
            <a:alphaModFix/>
          </a:blip>
          <a:srcRect b="0" l="0" r="0" t="0"/>
          <a:stretch/>
        </p:blipFill>
        <p:spPr>
          <a:xfrm>
            <a:off x="380999" y="76200"/>
            <a:ext cx="8790053" cy="4419599"/>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2" name="Shape 862"/>
        <p:cNvGrpSpPr/>
        <p:nvPr/>
      </p:nvGrpSpPr>
      <p:grpSpPr>
        <a:xfrm>
          <a:off x="0" y="0"/>
          <a:ext cx="0" cy="0"/>
          <a:chOff x="0" y="0"/>
          <a:chExt cx="0" cy="0"/>
        </a:xfrm>
      </p:grpSpPr>
      <p:pic>
        <p:nvPicPr>
          <p:cNvPr id="863" name="Google Shape;863;p71"/>
          <p:cNvPicPr preferRelativeResize="0"/>
          <p:nvPr/>
        </p:nvPicPr>
        <p:blipFill rotWithShape="1">
          <a:blip r:embed="rId3">
            <a:alphaModFix/>
          </a:blip>
          <a:srcRect b="0" l="0" r="0" t="0"/>
          <a:stretch/>
        </p:blipFill>
        <p:spPr>
          <a:xfrm>
            <a:off x="152400" y="304800"/>
            <a:ext cx="8763001" cy="5944257"/>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7" name="Shape 867"/>
        <p:cNvGrpSpPr/>
        <p:nvPr/>
      </p:nvGrpSpPr>
      <p:grpSpPr>
        <a:xfrm>
          <a:off x="0" y="0"/>
          <a:ext cx="0" cy="0"/>
          <a:chOff x="0" y="0"/>
          <a:chExt cx="0" cy="0"/>
        </a:xfrm>
      </p:grpSpPr>
      <p:pic>
        <p:nvPicPr>
          <p:cNvPr id="868" name="Google Shape;868;p72"/>
          <p:cNvPicPr preferRelativeResize="0"/>
          <p:nvPr/>
        </p:nvPicPr>
        <p:blipFill rotWithShape="1">
          <a:blip r:embed="rId3">
            <a:alphaModFix/>
          </a:blip>
          <a:srcRect b="0" l="0" r="0" t="0"/>
          <a:stretch/>
        </p:blipFill>
        <p:spPr>
          <a:xfrm>
            <a:off x="1155651" y="857251"/>
            <a:ext cx="6721253" cy="5193802"/>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2" name="Shape 872"/>
        <p:cNvGrpSpPr/>
        <p:nvPr/>
      </p:nvGrpSpPr>
      <p:grpSpPr>
        <a:xfrm>
          <a:off x="0" y="0"/>
          <a:ext cx="0" cy="0"/>
          <a:chOff x="0" y="0"/>
          <a:chExt cx="0" cy="0"/>
        </a:xfrm>
      </p:grpSpPr>
      <p:sp>
        <p:nvSpPr>
          <p:cNvPr id="873" name="Google Shape;873;p73"/>
          <p:cNvSpPr/>
          <p:nvPr/>
        </p:nvSpPr>
        <p:spPr>
          <a:xfrm>
            <a:off x="562355" y="313931"/>
            <a:ext cx="6897000" cy="9747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4" name="Google Shape;874;p73"/>
          <p:cNvSpPr/>
          <p:nvPr/>
        </p:nvSpPr>
        <p:spPr>
          <a:xfrm>
            <a:off x="228600" y="1981200"/>
            <a:ext cx="8757000" cy="35052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8" name="Shape 878"/>
        <p:cNvGrpSpPr/>
        <p:nvPr/>
      </p:nvGrpSpPr>
      <p:grpSpPr>
        <a:xfrm>
          <a:off x="0" y="0"/>
          <a:ext cx="0" cy="0"/>
          <a:chOff x="0" y="0"/>
          <a:chExt cx="0" cy="0"/>
        </a:xfrm>
      </p:grpSpPr>
      <p:sp>
        <p:nvSpPr>
          <p:cNvPr id="879" name="Google Shape;879;p74"/>
          <p:cNvSpPr txBox="1"/>
          <p:nvPr>
            <p:ph type="title"/>
          </p:nvPr>
        </p:nvSpPr>
        <p:spPr>
          <a:xfrm>
            <a:off x="645668" y="1174750"/>
            <a:ext cx="7600200" cy="597000"/>
          </a:xfrm>
          <a:prstGeom prst="rect">
            <a:avLst/>
          </a:prstGeom>
          <a:noFill/>
          <a:ln>
            <a:noFill/>
          </a:ln>
        </p:spPr>
        <p:txBody>
          <a:bodyPr anchorCtr="0" anchor="t" bIns="0" lIns="0" spcFirstLastPara="1" rIns="0" wrap="square" tIns="12050">
            <a:spAutoFit/>
          </a:bodyPr>
          <a:lstStyle/>
          <a:p>
            <a:pPr indent="0" lvl="0" marL="12700" rtl="0" algn="l">
              <a:lnSpc>
                <a:spcPct val="118421"/>
              </a:lnSpc>
              <a:spcBef>
                <a:spcPts val="0"/>
              </a:spcBef>
              <a:spcAft>
                <a:spcPts val="0"/>
              </a:spcAft>
              <a:buNone/>
            </a:pPr>
            <a:r>
              <a:rPr lang="en-US" sz="1300">
                <a:solidFill>
                  <a:srgbClr val="2CA1BE"/>
                </a:solidFill>
                <a:latin typeface="Noto Sans Symbols"/>
                <a:ea typeface="Noto Sans Symbols"/>
                <a:cs typeface="Noto Sans Symbols"/>
                <a:sym typeface="Noto Sans Symbols"/>
              </a:rPr>
              <a:t>🞂</a:t>
            </a:r>
            <a:r>
              <a:rPr lang="en-US" sz="1300">
                <a:solidFill>
                  <a:srgbClr val="2CA1BE"/>
                </a:solidFill>
                <a:latin typeface="Times New Roman"/>
                <a:ea typeface="Times New Roman"/>
                <a:cs typeface="Times New Roman"/>
                <a:sym typeface="Times New Roman"/>
              </a:rPr>
              <a:t>	</a:t>
            </a:r>
            <a:r>
              <a:rPr lang="en-US"/>
              <a:t>Absorption of gases modifies the conductivity of sensing layer</a:t>
            </a:r>
            <a:endParaRPr sz="1300">
              <a:latin typeface="Times New Roman"/>
              <a:ea typeface="Times New Roman"/>
              <a:cs typeface="Times New Roman"/>
              <a:sym typeface="Times New Roman"/>
            </a:endParaRPr>
          </a:p>
          <a:p>
            <a:pPr indent="0" lvl="0" marL="12700" rtl="0" algn="l">
              <a:lnSpc>
                <a:spcPct val="118421"/>
              </a:lnSpc>
              <a:spcBef>
                <a:spcPts val="0"/>
              </a:spcBef>
              <a:spcAft>
                <a:spcPts val="0"/>
              </a:spcAft>
              <a:buNone/>
            </a:pPr>
            <a:r>
              <a:rPr lang="en-US" sz="1300">
                <a:solidFill>
                  <a:srgbClr val="2CA1BE"/>
                </a:solidFill>
                <a:latin typeface="Noto Sans Symbols"/>
                <a:ea typeface="Noto Sans Symbols"/>
                <a:cs typeface="Noto Sans Symbols"/>
                <a:sym typeface="Noto Sans Symbols"/>
              </a:rPr>
              <a:t>🞂</a:t>
            </a:r>
            <a:r>
              <a:rPr lang="en-US" sz="1300">
                <a:solidFill>
                  <a:srgbClr val="2CA1BE"/>
                </a:solidFill>
                <a:latin typeface="Times New Roman"/>
                <a:ea typeface="Times New Roman"/>
                <a:cs typeface="Times New Roman"/>
                <a:sym typeface="Times New Roman"/>
              </a:rPr>
              <a:t>	</a:t>
            </a:r>
            <a:r>
              <a:rPr lang="en-US"/>
              <a:t>Sensing layer types</a:t>
            </a:r>
            <a:endParaRPr sz="1300">
              <a:latin typeface="Times New Roman"/>
              <a:ea typeface="Times New Roman"/>
              <a:cs typeface="Times New Roman"/>
              <a:sym typeface="Times New Roman"/>
            </a:endParaRPr>
          </a:p>
        </p:txBody>
      </p:sp>
      <p:sp>
        <p:nvSpPr>
          <p:cNvPr id="880" name="Google Shape;880;p74"/>
          <p:cNvSpPr txBox="1"/>
          <p:nvPr>
            <p:ph idx="1" type="body"/>
          </p:nvPr>
        </p:nvSpPr>
        <p:spPr>
          <a:xfrm>
            <a:off x="308043" y="3030410"/>
            <a:ext cx="7696800" cy="4655400"/>
          </a:xfrm>
          <a:prstGeom prst="rect">
            <a:avLst/>
          </a:prstGeom>
          <a:noFill/>
          <a:ln>
            <a:noFill/>
          </a:ln>
        </p:spPr>
        <p:txBody>
          <a:bodyPr anchorCtr="0" anchor="t" bIns="0" lIns="0" spcFirstLastPara="1" rIns="0" wrap="square" tIns="12050">
            <a:spAutoFit/>
          </a:bodyPr>
          <a:lstStyle/>
          <a:p>
            <a:pPr indent="-228600" lvl="0" marL="524510" rtl="0" algn="l">
              <a:lnSpc>
                <a:spcPct val="100000"/>
              </a:lnSpc>
              <a:spcBef>
                <a:spcPts val="0"/>
              </a:spcBef>
              <a:spcAft>
                <a:spcPts val="0"/>
              </a:spcAft>
              <a:buClr>
                <a:srgbClr val="2CA1BE"/>
              </a:buClr>
              <a:buSzPts val="1600"/>
              <a:buFont typeface="Verdana"/>
              <a:buChar char="◦"/>
            </a:pPr>
            <a:r>
              <a:rPr lang="en-US"/>
              <a:t>Metal Oxide</a:t>
            </a:r>
            <a:endParaRPr/>
          </a:p>
          <a:p>
            <a:pPr indent="-228600" lvl="1" marL="762635" rtl="0" algn="l">
              <a:lnSpc>
                <a:spcPct val="100000"/>
              </a:lnSpc>
              <a:spcBef>
                <a:spcPts val="35"/>
              </a:spcBef>
              <a:spcAft>
                <a:spcPts val="0"/>
              </a:spcAft>
              <a:buClr>
                <a:srgbClr val="DA1F28"/>
              </a:buClr>
              <a:buSzPts val="1500"/>
              <a:buFont typeface="Noto Sans Symbols"/>
              <a:buChar char="●"/>
            </a:pPr>
            <a:r>
              <a:rPr lang="en-US" sz="1500">
                <a:latin typeface="Lucida Sans"/>
                <a:ea typeface="Lucida Sans"/>
                <a:cs typeface="Lucida Sans"/>
                <a:sym typeface="Lucida Sans"/>
              </a:rPr>
              <a:t>Typically SnO2 doped with Pt or Pd</a:t>
            </a:r>
            <a:endParaRPr sz="1500">
              <a:latin typeface="Lucida Sans"/>
              <a:ea typeface="Lucida Sans"/>
              <a:cs typeface="Lucida Sans"/>
              <a:sym typeface="Lucida Sans"/>
            </a:endParaRPr>
          </a:p>
          <a:p>
            <a:pPr indent="-228600" lvl="1" marL="762635" rtl="0" algn="l">
              <a:lnSpc>
                <a:spcPct val="100000"/>
              </a:lnSpc>
              <a:spcBef>
                <a:spcPts val="45"/>
              </a:spcBef>
              <a:spcAft>
                <a:spcPts val="0"/>
              </a:spcAft>
              <a:buClr>
                <a:srgbClr val="DA1F28"/>
              </a:buClr>
              <a:buSzPts val="1500"/>
              <a:buFont typeface="Noto Sans Symbols"/>
              <a:buChar char="●"/>
            </a:pPr>
            <a:r>
              <a:rPr lang="en-US" sz="1500">
                <a:latin typeface="Lucida Sans"/>
                <a:ea typeface="Lucida Sans"/>
                <a:cs typeface="Lucida Sans"/>
                <a:sym typeface="Lucida Sans"/>
              </a:rPr>
              <a:t>Operate a high temperatures (300-5000C)</a:t>
            </a:r>
            <a:endParaRPr sz="1500">
              <a:latin typeface="Lucida Sans"/>
              <a:ea typeface="Lucida Sans"/>
              <a:cs typeface="Lucida Sans"/>
              <a:sym typeface="Lucida Sans"/>
            </a:endParaRPr>
          </a:p>
          <a:p>
            <a:pPr indent="-228600" lvl="2" marL="1045843" rtl="0" algn="l">
              <a:lnSpc>
                <a:spcPct val="100000"/>
              </a:lnSpc>
              <a:spcBef>
                <a:spcPts val="105"/>
              </a:spcBef>
              <a:spcAft>
                <a:spcPts val="0"/>
              </a:spcAft>
              <a:buClr>
                <a:srgbClr val="DA1F28"/>
              </a:buClr>
              <a:buSzPts val="1300"/>
              <a:buFont typeface="Noto Sans Symbols"/>
              <a:buChar char="●"/>
            </a:pPr>
            <a:r>
              <a:rPr lang="en-US" sz="1300">
                <a:latin typeface="Lucida Sans"/>
                <a:ea typeface="Lucida Sans"/>
                <a:cs typeface="Lucida Sans"/>
                <a:sym typeface="Lucida Sans"/>
              </a:rPr>
              <a:t>Temperature-selectivity dependency</a:t>
            </a:r>
            <a:endParaRPr sz="1300">
              <a:latin typeface="Lucida Sans"/>
              <a:ea typeface="Lucida Sans"/>
              <a:cs typeface="Lucida Sans"/>
              <a:sym typeface="Lucida Sans"/>
            </a:endParaRPr>
          </a:p>
          <a:p>
            <a:pPr indent="-228600" lvl="1" marL="762635" rtl="0" algn="l">
              <a:lnSpc>
                <a:spcPct val="100000"/>
              </a:lnSpc>
              <a:spcBef>
                <a:spcPts val="15"/>
              </a:spcBef>
              <a:spcAft>
                <a:spcPts val="0"/>
              </a:spcAft>
              <a:buClr>
                <a:srgbClr val="DA1F28"/>
              </a:buClr>
              <a:buSzPts val="1500"/>
              <a:buFont typeface="Noto Sans Symbols"/>
              <a:buChar char="●"/>
            </a:pPr>
            <a:r>
              <a:rPr lang="en-US" sz="1500">
                <a:latin typeface="Lucida Sans"/>
                <a:ea typeface="Lucida Sans"/>
                <a:cs typeface="Lucida Sans"/>
                <a:sym typeface="Lucida Sans"/>
              </a:rPr>
              <a:t>Broad selectivity</a:t>
            </a:r>
            <a:endParaRPr sz="1500">
              <a:latin typeface="Lucida Sans"/>
              <a:ea typeface="Lucida Sans"/>
              <a:cs typeface="Lucida Sans"/>
              <a:sym typeface="Lucida Sans"/>
            </a:endParaRPr>
          </a:p>
          <a:p>
            <a:pPr indent="-228600" lvl="2" marL="1045843" rtl="0" algn="l">
              <a:lnSpc>
                <a:spcPct val="115769"/>
              </a:lnSpc>
              <a:spcBef>
                <a:spcPts val="105"/>
              </a:spcBef>
              <a:spcAft>
                <a:spcPts val="0"/>
              </a:spcAft>
              <a:buClr>
                <a:srgbClr val="DA1F28"/>
              </a:buClr>
              <a:buSzPts val="1300"/>
              <a:buFont typeface="Noto Sans Symbols"/>
              <a:buChar char="●"/>
            </a:pPr>
            <a:r>
              <a:rPr lang="en-US" sz="1300">
                <a:latin typeface="Lucida Sans"/>
                <a:ea typeface="Lucida Sans"/>
                <a:cs typeface="Lucida Sans"/>
                <a:sym typeface="Lucida Sans"/>
              </a:rPr>
              <a:t>Particularly suitable for combustible gases</a:t>
            </a:r>
            <a:endParaRPr sz="1300">
              <a:latin typeface="Lucida Sans"/>
              <a:ea typeface="Lucida Sans"/>
              <a:cs typeface="Lucida Sans"/>
              <a:sym typeface="Lucida Sans"/>
            </a:endParaRPr>
          </a:p>
          <a:p>
            <a:pPr indent="-294640" lvl="0" marL="590550" rtl="0" algn="l">
              <a:lnSpc>
                <a:spcPct val="116500"/>
              </a:lnSpc>
              <a:spcBef>
                <a:spcPts val="0"/>
              </a:spcBef>
              <a:spcAft>
                <a:spcPts val="0"/>
              </a:spcAft>
              <a:buClr>
                <a:srgbClr val="2CA1BE"/>
              </a:buClr>
              <a:buSzPts val="1600"/>
              <a:buFont typeface="Verdana"/>
              <a:buChar char="◦"/>
            </a:pPr>
            <a:r>
              <a:rPr lang="en-US"/>
              <a:t>Conducting Polymers</a:t>
            </a:r>
            <a:endParaRPr/>
          </a:p>
          <a:p>
            <a:pPr indent="-228600" lvl="1" marL="762635" rtl="0" algn="l">
              <a:lnSpc>
                <a:spcPct val="100000"/>
              </a:lnSpc>
              <a:spcBef>
                <a:spcPts val="50"/>
              </a:spcBef>
              <a:spcAft>
                <a:spcPts val="0"/>
              </a:spcAft>
              <a:buClr>
                <a:srgbClr val="DA1F28"/>
              </a:buClr>
              <a:buSzPts val="1500"/>
              <a:buFont typeface="Noto Sans Symbols"/>
              <a:buChar char="●"/>
            </a:pPr>
            <a:r>
              <a:rPr lang="en-US" sz="1500">
                <a:latin typeface="Lucida Sans"/>
                <a:ea typeface="Lucida Sans"/>
                <a:cs typeface="Lucida Sans"/>
                <a:sym typeface="Lucida Sans"/>
              </a:rPr>
              <a:t>Based on pyrrole, aniline or thiophene</a:t>
            </a:r>
            <a:endParaRPr sz="1500">
              <a:latin typeface="Lucida Sans"/>
              <a:ea typeface="Lucida Sans"/>
              <a:cs typeface="Lucida Sans"/>
              <a:sym typeface="Lucida Sans"/>
            </a:endParaRPr>
          </a:p>
          <a:p>
            <a:pPr indent="-289560" lvl="1" marL="823593" rtl="0" algn="l">
              <a:lnSpc>
                <a:spcPct val="117000"/>
              </a:lnSpc>
              <a:spcBef>
                <a:spcPts val="35"/>
              </a:spcBef>
              <a:spcAft>
                <a:spcPts val="0"/>
              </a:spcAft>
              <a:buClr>
                <a:srgbClr val="DA1F28"/>
              </a:buClr>
              <a:buSzPts val="1500"/>
              <a:buFont typeface="Noto Sans Symbols"/>
              <a:buChar char="●"/>
            </a:pPr>
            <a:r>
              <a:rPr lang="en-US" sz="1500">
                <a:latin typeface="Lucida Sans"/>
                <a:ea typeface="Lucida Sans"/>
                <a:cs typeface="Lucida Sans"/>
                <a:sym typeface="Lucida Sans"/>
              </a:rPr>
              <a:t>Operate at room temperature</a:t>
            </a:r>
            <a:endParaRPr sz="1500">
              <a:latin typeface="Lucida Sans"/>
              <a:ea typeface="Lucida Sans"/>
              <a:cs typeface="Lucida Sans"/>
              <a:sym typeface="Lucida Sans"/>
            </a:endParaRPr>
          </a:p>
          <a:p>
            <a:pPr indent="-228600" lvl="0" marL="524510" rtl="0" algn="l">
              <a:lnSpc>
                <a:spcPct val="117187"/>
              </a:lnSpc>
              <a:spcBef>
                <a:spcPts val="0"/>
              </a:spcBef>
              <a:spcAft>
                <a:spcPts val="0"/>
              </a:spcAft>
              <a:buClr>
                <a:srgbClr val="2CA1BE"/>
              </a:buClr>
              <a:buSzPts val="1600"/>
              <a:buFont typeface="Verdana"/>
              <a:buChar char="◦"/>
            </a:pPr>
            <a:r>
              <a:rPr lang="en-US"/>
              <a:t>CPs vs MOXs</a:t>
            </a:r>
            <a:endParaRPr/>
          </a:p>
          <a:p>
            <a:pPr indent="-228600" lvl="1" marL="762635" rtl="0" algn="l">
              <a:lnSpc>
                <a:spcPct val="100000"/>
              </a:lnSpc>
              <a:spcBef>
                <a:spcPts val="50"/>
              </a:spcBef>
              <a:spcAft>
                <a:spcPts val="0"/>
              </a:spcAft>
              <a:buClr>
                <a:srgbClr val="DA1F28"/>
              </a:buClr>
              <a:buSzPts val="1500"/>
              <a:buFont typeface="Noto Sans Symbols"/>
              <a:buChar char="●"/>
            </a:pPr>
            <a:r>
              <a:rPr lang="en-US" sz="1500">
                <a:latin typeface="Lucida Sans"/>
                <a:ea typeface="Lucida Sans"/>
                <a:cs typeface="Lucida Sans"/>
                <a:sym typeface="Lucida Sans"/>
              </a:rPr>
              <a:t>CP advantages</a:t>
            </a:r>
            <a:endParaRPr sz="1500">
              <a:latin typeface="Lucida Sans"/>
              <a:ea typeface="Lucida Sans"/>
              <a:cs typeface="Lucida Sans"/>
              <a:sym typeface="Lucida Sans"/>
            </a:endParaRPr>
          </a:p>
          <a:p>
            <a:pPr indent="-228600" lvl="2" marL="1045843" rtl="0" algn="l">
              <a:lnSpc>
                <a:spcPct val="100000"/>
              </a:lnSpc>
              <a:spcBef>
                <a:spcPts val="105"/>
              </a:spcBef>
              <a:spcAft>
                <a:spcPts val="0"/>
              </a:spcAft>
              <a:buClr>
                <a:srgbClr val="DA1F28"/>
              </a:buClr>
              <a:buSzPts val="1300"/>
              <a:buFont typeface="Noto Sans Symbols"/>
              <a:buChar char="●"/>
            </a:pPr>
            <a:r>
              <a:rPr lang="en-US" sz="1300">
                <a:latin typeface="Lucida Sans"/>
                <a:ea typeface="Lucida Sans"/>
                <a:cs typeface="Lucida Sans"/>
                <a:sym typeface="Lucida Sans"/>
              </a:rPr>
              <a:t>Large number of polymers available with various selectivities</a:t>
            </a:r>
            <a:endParaRPr sz="1300">
              <a:latin typeface="Lucida Sans"/>
              <a:ea typeface="Lucida Sans"/>
              <a:cs typeface="Lucida Sans"/>
              <a:sym typeface="Lucida Sans"/>
            </a:endParaRPr>
          </a:p>
          <a:p>
            <a:pPr indent="-228600" lvl="2" marL="1045843" rtl="0" algn="l">
              <a:lnSpc>
                <a:spcPct val="100000"/>
              </a:lnSpc>
              <a:spcBef>
                <a:spcPts val="80"/>
              </a:spcBef>
              <a:spcAft>
                <a:spcPts val="0"/>
              </a:spcAft>
              <a:buClr>
                <a:srgbClr val="DA1F28"/>
              </a:buClr>
              <a:buSzPts val="1300"/>
              <a:buFont typeface="Noto Sans Symbols"/>
              <a:buChar char="●"/>
            </a:pPr>
            <a:r>
              <a:rPr lang="en-US" sz="1300">
                <a:latin typeface="Lucida Sans"/>
                <a:ea typeface="Lucida Sans"/>
                <a:cs typeface="Lucida Sans"/>
                <a:sym typeface="Lucida Sans"/>
              </a:rPr>
              <a:t>Sensitivity* to wide number of VOCs</a:t>
            </a:r>
            <a:endParaRPr sz="1300">
              <a:latin typeface="Lucida Sans"/>
              <a:ea typeface="Lucida Sans"/>
              <a:cs typeface="Lucida Sans"/>
              <a:sym typeface="Lucida Sans"/>
            </a:endParaRPr>
          </a:p>
          <a:p>
            <a:pPr indent="-228600" lvl="2" marL="1045843" rtl="0" algn="l">
              <a:lnSpc>
                <a:spcPct val="100000"/>
              </a:lnSpc>
              <a:spcBef>
                <a:spcPts val="80"/>
              </a:spcBef>
              <a:spcAft>
                <a:spcPts val="0"/>
              </a:spcAft>
              <a:buClr>
                <a:srgbClr val="DA1F28"/>
              </a:buClr>
              <a:buSzPts val="1300"/>
              <a:buFont typeface="Noto Sans Symbols"/>
              <a:buChar char="●"/>
            </a:pPr>
            <a:r>
              <a:rPr lang="en-US" sz="1300">
                <a:latin typeface="Lucida Sans"/>
                <a:ea typeface="Lucida Sans"/>
                <a:cs typeface="Lucida Sans"/>
                <a:sym typeface="Lucida Sans"/>
              </a:rPr>
              <a:t>Low power consumption</a:t>
            </a:r>
            <a:endParaRPr sz="1300">
              <a:latin typeface="Lucida Sans"/>
              <a:ea typeface="Lucida Sans"/>
              <a:cs typeface="Lucida Sans"/>
              <a:sym typeface="Lucida Sans"/>
            </a:endParaRPr>
          </a:p>
          <a:p>
            <a:pPr indent="-228600" lvl="2" marL="1045843" rtl="0" algn="l">
              <a:lnSpc>
                <a:spcPct val="100000"/>
              </a:lnSpc>
              <a:spcBef>
                <a:spcPts val="95"/>
              </a:spcBef>
              <a:spcAft>
                <a:spcPts val="0"/>
              </a:spcAft>
              <a:buClr>
                <a:srgbClr val="DA1F28"/>
              </a:buClr>
              <a:buSzPts val="1300"/>
              <a:buFont typeface="Noto Sans Symbols"/>
              <a:buChar char="●"/>
            </a:pPr>
            <a:r>
              <a:rPr lang="en-US" sz="1300">
                <a:latin typeface="Lucida Sans"/>
                <a:ea typeface="Lucida Sans"/>
                <a:cs typeface="Lucida Sans"/>
                <a:sym typeface="Lucida Sans"/>
              </a:rPr>
              <a:t>Faster response and recovery times</a:t>
            </a:r>
            <a:endParaRPr sz="1300">
              <a:latin typeface="Lucida Sans"/>
              <a:ea typeface="Lucida Sans"/>
              <a:cs typeface="Lucida Sans"/>
              <a:sym typeface="Lucida Sans"/>
            </a:endParaRPr>
          </a:p>
          <a:p>
            <a:pPr indent="-228600" lvl="1" marL="762635" rtl="0" algn="l">
              <a:lnSpc>
                <a:spcPct val="100000"/>
              </a:lnSpc>
              <a:spcBef>
                <a:spcPts val="15"/>
              </a:spcBef>
              <a:spcAft>
                <a:spcPts val="0"/>
              </a:spcAft>
              <a:buClr>
                <a:srgbClr val="DA1F28"/>
              </a:buClr>
              <a:buSzPts val="1500"/>
              <a:buFont typeface="Noto Sans Symbols"/>
              <a:buChar char="●"/>
            </a:pPr>
            <a:r>
              <a:rPr lang="en-US" sz="1500">
                <a:latin typeface="Lucida Sans"/>
                <a:ea typeface="Lucida Sans"/>
                <a:cs typeface="Lucida Sans"/>
                <a:sym typeface="Lucida Sans"/>
              </a:rPr>
              <a:t>CP Limitations</a:t>
            </a:r>
            <a:endParaRPr sz="1500">
              <a:latin typeface="Lucida Sans"/>
              <a:ea typeface="Lucida Sans"/>
              <a:cs typeface="Lucida Sans"/>
              <a:sym typeface="Lucida Sans"/>
            </a:endParaRPr>
          </a:p>
          <a:p>
            <a:pPr indent="-228600" lvl="2" marL="1045843" rtl="0" algn="l">
              <a:lnSpc>
                <a:spcPct val="100000"/>
              </a:lnSpc>
              <a:spcBef>
                <a:spcPts val="100"/>
              </a:spcBef>
              <a:spcAft>
                <a:spcPts val="0"/>
              </a:spcAft>
              <a:buClr>
                <a:srgbClr val="DA1F28"/>
              </a:buClr>
              <a:buSzPts val="1300"/>
              <a:buFont typeface="Noto Sans Symbols"/>
              <a:buChar char="●"/>
            </a:pPr>
            <a:r>
              <a:rPr lang="en-US" sz="1300">
                <a:latin typeface="Lucida Sans"/>
                <a:ea typeface="Lucida Sans"/>
                <a:cs typeface="Lucida Sans"/>
                <a:sym typeface="Lucida Sans"/>
              </a:rPr>
              <a:t>Cross-sensitivity* to humidity</a:t>
            </a:r>
            <a:endParaRPr sz="1300">
              <a:latin typeface="Lucida Sans"/>
              <a:ea typeface="Lucida Sans"/>
              <a:cs typeface="Lucida Sans"/>
              <a:sym typeface="Lucida Sans"/>
            </a:endParaRPr>
          </a:p>
          <a:p>
            <a:pPr indent="-228600" lvl="2" marL="1045843" rtl="0" algn="l">
              <a:lnSpc>
                <a:spcPct val="100000"/>
              </a:lnSpc>
              <a:spcBef>
                <a:spcPts val="95"/>
              </a:spcBef>
              <a:spcAft>
                <a:spcPts val="0"/>
              </a:spcAft>
              <a:buClr>
                <a:srgbClr val="DA1F28"/>
              </a:buClr>
              <a:buSzPts val="1300"/>
              <a:buFont typeface="Noto Sans Symbols"/>
              <a:buChar char="●"/>
            </a:pPr>
            <a:r>
              <a:rPr lang="en-US" sz="1300">
                <a:latin typeface="Lucida Sans"/>
                <a:ea typeface="Lucida Sans"/>
                <a:cs typeface="Lucida Sans"/>
                <a:sym typeface="Lucida Sans"/>
              </a:rPr>
              <a:t>Lower sensitivity* than MOXs</a:t>
            </a:r>
            <a:endParaRPr sz="1300">
              <a:latin typeface="Lucida Sans"/>
              <a:ea typeface="Lucida Sans"/>
              <a:cs typeface="Lucida Sans"/>
              <a:sym typeface="Lucida Sans"/>
            </a:endParaRPr>
          </a:p>
          <a:p>
            <a:pPr indent="-256539" lvl="0" marL="268605" marR="5080" rtl="0" algn="l">
              <a:lnSpc>
                <a:spcPct val="95833"/>
              </a:lnSpc>
              <a:spcBef>
                <a:spcPts val="390"/>
              </a:spcBef>
              <a:spcAft>
                <a:spcPts val="0"/>
              </a:spcAft>
              <a:buNone/>
            </a:pPr>
            <a:r>
              <a:rPr lang="en-US" sz="800">
                <a:solidFill>
                  <a:srgbClr val="2CA1BE"/>
                </a:solidFill>
                <a:latin typeface="Noto Sans Symbols"/>
                <a:ea typeface="Noto Sans Symbols"/>
                <a:cs typeface="Noto Sans Symbols"/>
                <a:sym typeface="Noto Sans Symbols"/>
              </a:rPr>
              <a:t>🞂</a:t>
            </a:r>
            <a:r>
              <a:rPr lang="en-US" sz="800">
                <a:solidFill>
                  <a:srgbClr val="2CA1BE"/>
                </a:solidFill>
                <a:latin typeface="Times New Roman"/>
                <a:ea typeface="Times New Roman"/>
                <a:cs typeface="Times New Roman"/>
                <a:sym typeface="Times New Roman"/>
              </a:rPr>
              <a:t>	</a:t>
            </a:r>
            <a:r>
              <a:rPr lang="en-US" sz="1200"/>
              <a:t>*By sensitivity here we mean the ability to detect certain Volatile Organic Compound (VOCs), not the  slope of the calibration curve</a:t>
            </a:r>
            <a:endParaRPr sz="1200">
              <a:latin typeface="Times New Roman"/>
              <a:ea typeface="Times New Roman"/>
              <a:cs typeface="Times New Roman"/>
              <a:sym typeface="Times New Roman"/>
            </a:endParaRPr>
          </a:p>
        </p:txBody>
      </p:sp>
      <p:sp>
        <p:nvSpPr>
          <p:cNvPr id="881" name="Google Shape;881;p74"/>
          <p:cNvSpPr/>
          <p:nvPr/>
        </p:nvSpPr>
        <p:spPr>
          <a:xfrm>
            <a:off x="551687" y="568439"/>
            <a:ext cx="5255400" cy="5463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82" name="Google Shape;882;p74"/>
          <p:cNvSpPr/>
          <p:nvPr/>
        </p:nvSpPr>
        <p:spPr>
          <a:xfrm>
            <a:off x="5486400" y="1524000"/>
            <a:ext cx="3200400" cy="23271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6" name="Shape 886"/>
        <p:cNvGrpSpPr/>
        <p:nvPr/>
      </p:nvGrpSpPr>
      <p:grpSpPr>
        <a:xfrm>
          <a:off x="0" y="0"/>
          <a:ext cx="0" cy="0"/>
          <a:chOff x="0" y="0"/>
          <a:chExt cx="0" cy="0"/>
        </a:xfrm>
      </p:grpSpPr>
      <p:sp>
        <p:nvSpPr>
          <p:cNvPr id="887" name="Google Shape;887;p75"/>
          <p:cNvSpPr txBox="1"/>
          <p:nvPr/>
        </p:nvSpPr>
        <p:spPr>
          <a:xfrm>
            <a:off x="645668" y="1444193"/>
            <a:ext cx="5368200" cy="2301300"/>
          </a:xfrm>
          <a:prstGeom prst="rect">
            <a:avLst/>
          </a:prstGeom>
          <a:noFill/>
          <a:ln>
            <a:noFill/>
          </a:ln>
        </p:spPr>
        <p:txBody>
          <a:bodyPr anchorCtr="0" anchor="t" bIns="0" lIns="0" spcFirstLastPara="1" rIns="0" wrap="square" tIns="13325">
            <a:spAutoFit/>
          </a:bodyPr>
          <a:lstStyle/>
          <a:p>
            <a:pPr indent="0" lvl="0" marL="12700" marR="0" rtl="0" algn="l">
              <a:lnSpc>
                <a:spcPct val="119705"/>
              </a:lnSpc>
              <a:spcBef>
                <a:spcPts val="0"/>
              </a:spcBef>
              <a:spcAft>
                <a:spcPts val="0"/>
              </a:spcAft>
              <a:buNone/>
            </a:pPr>
            <a:r>
              <a:rPr lang="en-US" sz="1150">
                <a:solidFill>
                  <a:srgbClr val="2CA1BE"/>
                </a:solidFill>
                <a:latin typeface="Noto Sans Symbols"/>
                <a:ea typeface="Noto Sans Symbols"/>
                <a:cs typeface="Noto Sans Symbols"/>
                <a:sym typeface="Noto Sans Symbols"/>
              </a:rPr>
              <a:t>🞂</a:t>
            </a:r>
            <a:r>
              <a:rPr lang="en-US" sz="1150">
                <a:solidFill>
                  <a:srgbClr val="2CA1BE"/>
                </a:solidFill>
                <a:latin typeface="Times New Roman"/>
                <a:ea typeface="Times New Roman"/>
                <a:cs typeface="Times New Roman"/>
                <a:sym typeface="Times New Roman"/>
              </a:rPr>
              <a:t>	</a:t>
            </a:r>
            <a:r>
              <a:rPr b="1" lang="en-US" sz="1700">
                <a:solidFill>
                  <a:schemeClr val="dk1"/>
                </a:solidFill>
                <a:latin typeface="Lucida Sans"/>
                <a:ea typeface="Lucida Sans"/>
                <a:cs typeface="Lucida Sans"/>
                <a:sym typeface="Lucida Sans"/>
              </a:rPr>
              <a:t>Piezo-electric effect</a:t>
            </a:r>
            <a:endParaRPr sz="1700">
              <a:solidFill>
                <a:schemeClr val="dk1"/>
              </a:solidFill>
              <a:latin typeface="Lucida Sans"/>
              <a:ea typeface="Lucida Sans"/>
              <a:cs typeface="Lucida Sans"/>
              <a:sym typeface="Lucida Sans"/>
            </a:endParaRPr>
          </a:p>
          <a:p>
            <a:pPr indent="-228600" lvl="0" marL="524510" marR="222250" rtl="0" algn="l">
              <a:lnSpc>
                <a:spcPct val="95714"/>
              </a:lnSpc>
              <a:spcBef>
                <a:spcPts val="320"/>
              </a:spcBef>
              <a:spcAft>
                <a:spcPts val="0"/>
              </a:spcAft>
              <a:buClr>
                <a:srgbClr val="2CA1BE"/>
              </a:buClr>
              <a:buSzPts val="1400"/>
              <a:buFont typeface="Verdana"/>
              <a:buChar char="◦"/>
            </a:pPr>
            <a:r>
              <a:rPr lang="en-US" sz="1400">
                <a:solidFill>
                  <a:schemeClr val="dk1"/>
                </a:solidFill>
                <a:latin typeface="Lucida Sans"/>
                <a:ea typeface="Lucida Sans"/>
                <a:cs typeface="Lucida Sans"/>
                <a:sym typeface="Lucida Sans"/>
              </a:rPr>
              <a:t>The generation of an electric charge by a crystalline  material upon subjecting it to stress (or the opposite)</a:t>
            </a:r>
            <a:endParaRPr sz="1400">
              <a:solidFill>
                <a:schemeClr val="dk1"/>
              </a:solidFill>
              <a:latin typeface="Lucida Sans"/>
              <a:ea typeface="Lucida Sans"/>
              <a:cs typeface="Lucida Sans"/>
              <a:sym typeface="Lucida Sans"/>
            </a:endParaRPr>
          </a:p>
          <a:p>
            <a:pPr indent="-228600" lvl="1" marL="762635" marR="0" rtl="0" algn="l">
              <a:lnSpc>
                <a:spcPct val="118076"/>
              </a:lnSpc>
              <a:spcBef>
                <a:spcPts val="110"/>
              </a:spcBef>
              <a:spcAft>
                <a:spcPts val="0"/>
              </a:spcAft>
              <a:buClr>
                <a:srgbClr val="DA1F28"/>
              </a:buClr>
              <a:buSzPts val="1300"/>
              <a:buFont typeface="Noto Sans Symbols"/>
              <a:buChar char="●"/>
            </a:pPr>
            <a:r>
              <a:rPr b="0" i="0" lang="en-US" sz="1300" u="none" cap="none" strike="noStrike">
                <a:solidFill>
                  <a:schemeClr val="dk1"/>
                </a:solidFill>
                <a:latin typeface="Lucida Sans"/>
                <a:ea typeface="Lucida Sans"/>
                <a:cs typeface="Lucida Sans"/>
                <a:sym typeface="Lucida Sans"/>
              </a:rPr>
              <a:t>A typical piezo-electric material is Quartz (SiO2)</a:t>
            </a:r>
            <a:endParaRPr b="0" i="0" sz="1300" u="none" cap="none" strike="noStrike">
              <a:solidFill>
                <a:schemeClr val="dk1"/>
              </a:solidFill>
              <a:latin typeface="Lucida Sans"/>
              <a:ea typeface="Lucida Sans"/>
              <a:cs typeface="Lucida Sans"/>
              <a:sym typeface="Lucida Sans"/>
            </a:endParaRPr>
          </a:p>
          <a:p>
            <a:pPr indent="-228600" lvl="0" marL="524510" marR="0" rtl="0" algn="l">
              <a:lnSpc>
                <a:spcPct val="118214"/>
              </a:lnSpc>
              <a:spcBef>
                <a:spcPts val="0"/>
              </a:spcBef>
              <a:spcAft>
                <a:spcPts val="0"/>
              </a:spcAft>
              <a:buClr>
                <a:srgbClr val="2CA1BE"/>
              </a:buClr>
              <a:buSzPts val="1400"/>
              <a:buFont typeface="Verdana"/>
              <a:buChar char="◦"/>
            </a:pPr>
            <a:r>
              <a:rPr lang="en-US" sz="1400">
                <a:solidFill>
                  <a:schemeClr val="dk1"/>
                </a:solidFill>
                <a:latin typeface="Lucida Sans"/>
                <a:ea typeface="Lucida Sans"/>
                <a:cs typeface="Lucida Sans"/>
                <a:sym typeface="Lucida Sans"/>
              </a:rPr>
              <a:t>Piezo-electric sensors</a:t>
            </a:r>
            <a:endParaRPr sz="1400">
              <a:solidFill>
                <a:schemeClr val="dk1"/>
              </a:solidFill>
              <a:latin typeface="Lucida Sans"/>
              <a:ea typeface="Lucida Sans"/>
              <a:cs typeface="Lucida Sans"/>
              <a:sym typeface="Lucida Sans"/>
            </a:endParaRPr>
          </a:p>
          <a:p>
            <a:pPr indent="-228600" lvl="1" marL="762635" marR="0" rtl="0" algn="l">
              <a:lnSpc>
                <a:spcPct val="100000"/>
              </a:lnSpc>
              <a:spcBef>
                <a:spcPts val="100"/>
              </a:spcBef>
              <a:spcAft>
                <a:spcPts val="0"/>
              </a:spcAft>
              <a:buClr>
                <a:srgbClr val="DA1F28"/>
              </a:buClr>
              <a:buSzPts val="1300"/>
              <a:buFont typeface="Noto Sans Symbols"/>
              <a:buChar char="●"/>
            </a:pPr>
            <a:r>
              <a:rPr b="0" i="0" lang="en-US" sz="1300" u="none" cap="none" strike="noStrike">
                <a:solidFill>
                  <a:schemeClr val="dk1"/>
                </a:solidFill>
                <a:latin typeface="Lucida Sans"/>
                <a:ea typeface="Lucida Sans"/>
                <a:cs typeface="Lucida Sans"/>
                <a:sym typeface="Lucida Sans"/>
              </a:rPr>
              <a:t>Thin, rubbery polymer layer on a piezo-electric substrate</a:t>
            </a:r>
            <a:endParaRPr b="0" i="0" sz="1300" u="none" cap="none" strike="noStrike">
              <a:solidFill>
                <a:schemeClr val="dk1"/>
              </a:solidFill>
              <a:latin typeface="Lucida Sans"/>
              <a:ea typeface="Lucida Sans"/>
              <a:cs typeface="Lucida Sans"/>
              <a:sym typeface="Lucida Sans"/>
            </a:endParaRPr>
          </a:p>
          <a:p>
            <a:pPr indent="-228600" lvl="1" marL="762635" marR="0" rtl="0" algn="l">
              <a:lnSpc>
                <a:spcPct val="108076"/>
              </a:lnSpc>
              <a:spcBef>
                <a:spcPts val="85"/>
              </a:spcBef>
              <a:spcAft>
                <a:spcPts val="0"/>
              </a:spcAft>
              <a:buClr>
                <a:srgbClr val="DA1F28"/>
              </a:buClr>
              <a:buSzPts val="1300"/>
              <a:buFont typeface="Noto Sans Symbols"/>
              <a:buChar char="●"/>
            </a:pPr>
            <a:r>
              <a:rPr b="0" i="0" lang="en-US" sz="1300" u="none" cap="none" strike="noStrike">
                <a:solidFill>
                  <a:schemeClr val="dk1"/>
                </a:solidFill>
                <a:latin typeface="Lucida Sans"/>
                <a:ea typeface="Lucida Sans"/>
                <a:cs typeface="Lucida Sans"/>
                <a:sym typeface="Lucida Sans"/>
              </a:rPr>
              <a:t>Sensing principle: mass and viscosity changes in the</a:t>
            </a:r>
            <a:endParaRPr b="0" i="0" sz="1300" u="none" cap="none" strike="noStrike">
              <a:solidFill>
                <a:schemeClr val="dk1"/>
              </a:solidFill>
              <a:latin typeface="Lucida Sans"/>
              <a:ea typeface="Lucida Sans"/>
              <a:cs typeface="Lucida Sans"/>
              <a:sym typeface="Lucida Sans"/>
            </a:endParaRPr>
          </a:p>
          <a:p>
            <a:pPr indent="0" lvl="0" marL="762635" marR="0" rtl="0" algn="l">
              <a:lnSpc>
                <a:spcPct val="106538"/>
              </a:lnSpc>
              <a:spcBef>
                <a:spcPts val="0"/>
              </a:spcBef>
              <a:spcAft>
                <a:spcPts val="0"/>
              </a:spcAft>
              <a:buNone/>
            </a:pPr>
            <a:r>
              <a:rPr lang="en-US" sz="1300">
                <a:solidFill>
                  <a:schemeClr val="dk1"/>
                </a:solidFill>
                <a:latin typeface="Lucida Sans"/>
                <a:ea typeface="Lucida Sans"/>
                <a:cs typeface="Lucida Sans"/>
                <a:sym typeface="Lucida Sans"/>
              </a:rPr>
              <a:t>sensing membrane with sorption of VOCs</a:t>
            </a:r>
            <a:endParaRPr sz="1300">
              <a:solidFill>
                <a:schemeClr val="dk1"/>
              </a:solidFill>
              <a:latin typeface="Lucida Sans"/>
              <a:ea typeface="Lucida Sans"/>
              <a:cs typeface="Lucida Sans"/>
              <a:sym typeface="Lucida Sans"/>
            </a:endParaRPr>
          </a:p>
          <a:p>
            <a:pPr indent="0" lvl="0" marL="12700" marR="0" rtl="0" algn="l">
              <a:lnSpc>
                <a:spcPct val="118470"/>
              </a:lnSpc>
              <a:spcBef>
                <a:spcPts val="0"/>
              </a:spcBef>
              <a:spcAft>
                <a:spcPts val="0"/>
              </a:spcAft>
              <a:buNone/>
            </a:pPr>
            <a:r>
              <a:rPr lang="en-US" sz="1150">
                <a:solidFill>
                  <a:srgbClr val="2CA1BE"/>
                </a:solidFill>
                <a:latin typeface="Noto Sans Symbols"/>
                <a:ea typeface="Noto Sans Symbols"/>
                <a:cs typeface="Noto Sans Symbols"/>
                <a:sym typeface="Noto Sans Symbols"/>
              </a:rPr>
              <a:t>🞂</a:t>
            </a:r>
            <a:r>
              <a:rPr lang="en-US" sz="1150">
                <a:solidFill>
                  <a:srgbClr val="2CA1BE"/>
                </a:solidFill>
                <a:latin typeface="Times New Roman"/>
                <a:ea typeface="Times New Roman"/>
                <a:cs typeface="Times New Roman"/>
                <a:sym typeface="Times New Roman"/>
              </a:rPr>
              <a:t>	</a:t>
            </a:r>
            <a:r>
              <a:rPr b="1" lang="en-US" sz="1700">
                <a:solidFill>
                  <a:schemeClr val="dk1"/>
                </a:solidFill>
                <a:latin typeface="Lucida Sans"/>
                <a:ea typeface="Lucida Sans"/>
                <a:cs typeface="Lucida Sans"/>
                <a:sym typeface="Lucida Sans"/>
              </a:rPr>
              <a:t>Surface Acoustic Wave (SAW)</a:t>
            </a:r>
            <a:endParaRPr sz="1700">
              <a:solidFill>
                <a:schemeClr val="dk1"/>
              </a:solidFill>
              <a:latin typeface="Lucida Sans"/>
              <a:ea typeface="Lucida Sans"/>
              <a:cs typeface="Lucida Sans"/>
              <a:sym typeface="Lucida Sans"/>
            </a:endParaRPr>
          </a:p>
          <a:p>
            <a:pPr indent="-228600" lvl="0" marL="524510" marR="97790" rtl="0" algn="l">
              <a:lnSpc>
                <a:spcPct val="95714"/>
              </a:lnSpc>
              <a:spcBef>
                <a:spcPts val="320"/>
              </a:spcBef>
              <a:spcAft>
                <a:spcPts val="0"/>
              </a:spcAft>
              <a:buClr>
                <a:srgbClr val="2CA1BE"/>
              </a:buClr>
              <a:buSzPts val="1400"/>
              <a:buFont typeface="Verdana"/>
              <a:buChar char="◦"/>
            </a:pPr>
            <a:r>
              <a:rPr lang="en-US" sz="1400">
                <a:solidFill>
                  <a:schemeClr val="dk1"/>
                </a:solidFill>
                <a:latin typeface="Lucida Sans"/>
                <a:ea typeface="Lucida Sans"/>
                <a:cs typeface="Lucida Sans"/>
                <a:sym typeface="Lucida Sans"/>
              </a:rPr>
              <a:t>AC signal (30-300MHz) applied to interdigitated input  electrode generates a surface (Rayleigh) wave</a:t>
            </a:r>
            <a:endParaRPr sz="1400">
              <a:solidFill>
                <a:schemeClr val="dk1"/>
              </a:solidFill>
              <a:latin typeface="Lucida Sans"/>
              <a:ea typeface="Lucida Sans"/>
              <a:cs typeface="Lucida Sans"/>
              <a:sym typeface="Lucida Sans"/>
            </a:endParaRPr>
          </a:p>
        </p:txBody>
      </p:sp>
      <p:sp>
        <p:nvSpPr>
          <p:cNvPr id="888" name="Google Shape;888;p75"/>
          <p:cNvSpPr txBox="1"/>
          <p:nvPr/>
        </p:nvSpPr>
        <p:spPr>
          <a:xfrm>
            <a:off x="817300" y="4119044"/>
            <a:ext cx="4713600" cy="2283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400">
                <a:solidFill>
                  <a:schemeClr val="dk1"/>
                </a:solidFill>
                <a:latin typeface="Lucida Sans"/>
                <a:ea typeface="Lucida Sans"/>
                <a:cs typeface="Lucida Sans"/>
                <a:sym typeface="Lucida Sans"/>
              </a:rPr>
              <a:t>Propagation delays to output electrode are affected by</a:t>
            </a:r>
            <a:endParaRPr sz="1400">
              <a:solidFill>
                <a:schemeClr val="dk1"/>
              </a:solidFill>
              <a:latin typeface="Lucida Sans"/>
              <a:ea typeface="Lucida Sans"/>
              <a:cs typeface="Lucida Sans"/>
              <a:sym typeface="Lucida Sans"/>
            </a:endParaRPr>
          </a:p>
        </p:txBody>
      </p:sp>
      <p:sp>
        <p:nvSpPr>
          <p:cNvPr id="889" name="Google Shape;889;p75"/>
          <p:cNvSpPr txBox="1"/>
          <p:nvPr/>
        </p:nvSpPr>
        <p:spPr>
          <a:xfrm>
            <a:off x="1212911" y="4266907"/>
            <a:ext cx="2909700" cy="2283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400">
                <a:solidFill>
                  <a:schemeClr val="dk1"/>
                </a:solidFill>
                <a:latin typeface="Lucida Sans"/>
                <a:ea typeface="Lucida Sans"/>
                <a:cs typeface="Lucida Sans"/>
                <a:sym typeface="Lucida Sans"/>
              </a:rPr>
              <a:t>changes in the surface properties</a:t>
            </a:r>
            <a:endParaRPr sz="1400">
              <a:solidFill>
                <a:schemeClr val="dk1"/>
              </a:solidFill>
              <a:latin typeface="Lucida Sans"/>
              <a:ea typeface="Lucida Sans"/>
              <a:cs typeface="Lucida Sans"/>
              <a:sym typeface="Lucida Sans"/>
            </a:endParaRPr>
          </a:p>
        </p:txBody>
      </p:sp>
      <p:sp>
        <p:nvSpPr>
          <p:cNvPr id="890" name="Google Shape;890;p75"/>
          <p:cNvSpPr txBox="1"/>
          <p:nvPr/>
        </p:nvSpPr>
        <p:spPr>
          <a:xfrm>
            <a:off x="-3701689" y="4414569"/>
            <a:ext cx="5083200" cy="6111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400">
                <a:solidFill>
                  <a:srgbClr val="2CA1BE"/>
                </a:solidFill>
                <a:latin typeface="Verdana"/>
                <a:ea typeface="Verdana"/>
                <a:cs typeface="Verdana"/>
                <a:sym typeface="Verdana"/>
              </a:rPr>
              <a:t>◦</a:t>
            </a:r>
            <a:endParaRPr sz="1400">
              <a:solidFill>
                <a:schemeClr val="dk1"/>
              </a:solidFill>
              <a:latin typeface="Verdana"/>
              <a:ea typeface="Verdana"/>
              <a:cs typeface="Verdana"/>
              <a:sym typeface="Verdana"/>
            </a:endParaRPr>
          </a:p>
          <a:p>
            <a:pPr indent="-228600" lvl="0" marL="241300" marR="0" rtl="0" algn="l">
              <a:lnSpc>
                <a:spcPct val="100000"/>
              </a:lnSpc>
              <a:spcBef>
                <a:spcPts val="1305"/>
              </a:spcBef>
              <a:spcAft>
                <a:spcPts val="0"/>
              </a:spcAft>
              <a:buClr>
                <a:srgbClr val="2CA1BE"/>
              </a:buClr>
              <a:buSzPts val="1400"/>
              <a:buFont typeface="Verdana"/>
              <a:buChar char="◦"/>
            </a:pPr>
            <a:r>
              <a:rPr lang="en-US" sz="1400">
                <a:solidFill>
                  <a:schemeClr val="dk1"/>
                </a:solidFill>
                <a:latin typeface="Lucida Sans"/>
                <a:ea typeface="Lucida Sans"/>
                <a:cs typeface="Lucida Sans"/>
                <a:sym typeface="Lucida Sans"/>
              </a:rPr>
              <a:t>Phase shifts of the output electrode signal are used as a</a:t>
            </a:r>
            <a:endParaRPr sz="1400">
              <a:solidFill>
                <a:schemeClr val="dk1"/>
              </a:solidFill>
              <a:latin typeface="Lucida Sans"/>
              <a:ea typeface="Lucida Sans"/>
              <a:cs typeface="Lucida Sans"/>
              <a:sym typeface="Lucida Sans"/>
            </a:endParaRPr>
          </a:p>
        </p:txBody>
      </p:sp>
      <p:sp>
        <p:nvSpPr>
          <p:cNvPr id="891" name="Google Shape;891;p75"/>
          <p:cNvSpPr txBox="1"/>
          <p:nvPr/>
        </p:nvSpPr>
        <p:spPr>
          <a:xfrm>
            <a:off x="1335418" y="4571989"/>
            <a:ext cx="5271900" cy="1845900"/>
          </a:xfrm>
          <a:prstGeom prst="rect">
            <a:avLst/>
          </a:prstGeom>
          <a:noFill/>
          <a:ln>
            <a:noFill/>
          </a:ln>
        </p:spPr>
        <p:txBody>
          <a:bodyPr anchorCtr="0" anchor="t" bIns="0" lIns="0" spcFirstLastPara="1" rIns="0" wrap="square" tIns="13325">
            <a:spAutoFit/>
          </a:bodyPr>
          <a:lstStyle/>
          <a:p>
            <a:pPr indent="0" lvl="0" marL="524510" marR="0" rtl="0" algn="l">
              <a:lnSpc>
                <a:spcPct val="119285"/>
              </a:lnSpc>
              <a:spcBef>
                <a:spcPts val="0"/>
              </a:spcBef>
              <a:spcAft>
                <a:spcPts val="0"/>
              </a:spcAft>
              <a:buNone/>
            </a:pPr>
            <a:r>
              <a:rPr lang="en-US" sz="1400">
                <a:solidFill>
                  <a:schemeClr val="dk1"/>
                </a:solidFill>
                <a:latin typeface="Lucida Sans"/>
                <a:ea typeface="Lucida Sans"/>
                <a:cs typeface="Lucida Sans"/>
                <a:sym typeface="Lucida Sans"/>
              </a:rPr>
              <a:t>response</a:t>
            </a:r>
            <a:endParaRPr sz="1400">
              <a:solidFill>
                <a:schemeClr val="dk1"/>
              </a:solidFill>
              <a:latin typeface="Lucida Sans"/>
              <a:ea typeface="Lucida Sans"/>
              <a:cs typeface="Lucida Sans"/>
              <a:sym typeface="Lucida Sans"/>
            </a:endParaRPr>
          </a:p>
          <a:p>
            <a:pPr indent="0" lvl="0" marL="0" marR="1328420" rtl="0" algn="ctr">
              <a:lnSpc>
                <a:spcPct val="118823"/>
              </a:lnSpc>
              <a:spcBef>
                <a:spcPts val="0"/>
              </a:spcBef>
              <a:spcAft>
                <a:spcPts val="0"/>
              </a:spcAft>
              <a:buNone/>
            </a:pPr>
            <a:r>
              <a:rPr lang="en-US" sz="1150">
                <a:solidFill>
                  <a:srgbClr val="2CA1BE"/>
                </a:solidFill>
                <a:latin typeface="Noto Sans Symbols"/>
                <a:ea typeface="Noto Sans Symbols"/>
                <a:cs typeface="Noto Sans Symbols"/>
                <a:sym typeface="Noto Sans Symbols"/>
              </a:rPr>
              <a:t>🞂</a:t>
            </a:r>
            <a:r>
              <a:rPr lang="en-US" sz="1150">
                <a:solidFill>
                  <a:srgbClr val="2CA1BE"/>
                </a:solidFill>
                <a:latin typeface="Times New Roman"/>
                <a:ea typeface="Times New Roman"/>
                <a:cs typeface="Times New Roman"/>
                <a:sym typeface="Times New Roman"/>
              </a:rPr>
              <a:t>	</a:t>
            </a:r>
            <a:r>
              <a:rPr b="1" lang="en-US" sz="1700">
                <a:solidFill>
                  <a:schemeClr val="dk1"/>
                </a:solidFill>
                <a:latin typeface="Lucida Sans"/>
                <a:ea typeface="Lucida Sans"/>
                <a:cs typeface="Lucida Sans"/>
                <a:sym typeface="Lucida Sans"/>
              </a:rPr>
              <a:t>Quartz Crystal Microbalance (QMB)</a:t>
            </a:r>
            <a:endParaRPr sz="1700">
              <a:solidFill>
                <a:schemeClr val="dk1"/>
              </a:solidFill>
              <a:latin typeface="Lucida Sans"/>
              <a:ea typeface="Lucida Sans"/>
              <a:cs typeface="Lucida Sans"/>
              <a:sym typeface="Lucida Sans"/>
            </a:endParaRPr>
          </a:p>
          <a:p>
            <a:pPr indent="-228600" lvl="0" marL="524510" marR="0" rtl="0" algn="l">
              <a:lnSpc>
                <a:spcPct val="118214"/>
              </a:lnSpc>
              <a:spcBef>
                <a:spcPts val="0"/>
              </a:spcBef>
              <a:spcAft>
                <a:spcPts val="0"/>
              </a:spcAft>
              <a:buClr>
                <a:srgbClr val="2CA1BE"/>
              </a:buClr>
              <a:buSzPts val="1400"/>
              <a:buFont typeface="Verdana"/>
              <a:buChar char="◦"/>
            </a:pPr>
            <a:r>
              <a:rPr lang="en-US" sz="1400">
                <a:solidFill>
                  <a:schemeClr val="dk1"/>
                </a:solidFill>
                <a:latin typeface="Lucida Sans"/>
                <a:ea typeface="Lucida Sans"/>
                <a:cs typeface="Lucida Sans"/>
                <a:sym typeface="Lucida Sans"/>
              </a:rPr>
              <a:t>Also known as Bulk Acoustic Wave (BAW) devices</a:t>
            </a:r>
            <a:endParaRPr sz="1400">
              <a:solidFill>
                <a:schemeClr val="dk1"/>
              </a:solidFill>
              <a:latin typeface="Lucida Sans"/>
              <a:ea typeface="Lucida Sans"/>
              <a:cs typeface="Lucida Sans"/>
              <a:sym typeface="Lucida Sans"/>
            </a:endParaRPr>
          </a:p>
          <a:p>
            <a:pPr indent="-228600" lvl="0" marL="524510" marR="0" rtl="0" algn="l">
              <a:lnSpc>
                <a:spcPct val="117500"/>
              </a:lnSpc>
              <a:spcBef>
                <a:spcPts val="0"/>
              </a:spcBef>
              <a:spcAft>
                <a:spcPts val="0"/>
              </a:spcAft>
              <a:buClr>
                <a:srgbClr val="2CA1BE"/>
              </a:buClr>
              <a:buSzPts val="1400"/>
              <a:buFont typeface="Verdana"/>
              <a:buChar char="◦"/>
            </a:pPr>
            <a:r>
              <a:rPr lang="en-US" sz="1400">
                <a:solidFill>
                  <a:schemeClr val="dk1"/>
                </a:solidFill>
                <a:latin typeface="Lucida Sans"/>
                <a:ea typeface="Lucida Sans"/>
                <a:cs typeface="Lucida Sans"/>
                <a:sym typeface="Lucida Sans"/>
              </a:rPr>
              <a:t>Device is operated in an oscillator circuit</a:t>
            </a:r>
            <a:endParaRPr sz="1400">
              <a:solidFill>
                <a:schemeClr val="dk1"/>
              </a:solidFill>
              <a:latin typeface="Lucida Sans"/>
              <a:ea typeface="Lucida Sans"/>
              <a:cs typeface="Lucida Sans"/>
              <a:sym typeface="Lucida Sans"/>
            </a:endParaRPr>
          </a:p>
          <a:p>
            <a:pPr indent="-283845" lvl="0" marL="579755" marR="0" rtl="0" algn="l">
              <a:lnSpc>
                <a:spcPct val="106785"/>
              </a:lnSpc>
              <a:spcBef>
                <a:spcPts val="0"/>
              </a:spcBef>
              <a:spcAft>
                <a:spcPts val="0"/>
              </a:spcAft>
              <a:buClr>
                <a:srgbClr val="2CA1BE"/>
              </a:buClr>
              <a:buSzPts val="1400"/>
              <a:buFont typeface="Verdana"/>
              <a:buChar char="◦"/>
            </a:pPr>
            <a:r>
              <a:rPr lang="en-US" sz="1400">
                <a:solidFill>
                  <a:schemeClr val="dk1"/>
                </a:solidFill>
                <a:latin typeface="Lucida Sans"/>
                <a:ea typeface="Lucida Sans"/>
                <a:cs typeface="Lucida Sans"/>
                <a:sym typeface="Lucida Sans"/>
              </a:rPr>
              <a:t>Changes in the sensing membrane affect the resonant</a:t>
            </a:r>
            <a:endParaRPr sz="1400">
              <a:solidFill>
                <a:schemeClr val="dk1"/>
              </a:solidFill>
              <a:latin typeface="Lucida Sans"/>
              <a:ea typeface="Lucida Sans"/>
              <a:cs typeface="Lucida Sans"/>
              <a:sym typeface="Lucida Sans"/>
            </a:endParaRPr>
          </a:p>
          <a:p>
            <a:pPr indent="0" lvl="0" marL="524510" marR="0" rtl="0" algn="l">
              <a:lnSpc>
                <a:spcPct val="107857"/>
              </a:lnSpc>
              <a:spcBef>
                <a:spcPts val="0"/>
              </a:spcBef>
              <a:spcAft>
                <a:spcPts val="0"/>
              </a:spcAft>
              <a:buNone/>
            </a:pPr>
            <a:r>
              <a:rPr lang="en-US" sz="1400">
                <a:solidFill>
                  <a:schemeClr val="dk1"/>
                </a:solidFill>
                <a:latin typeface="Lucida Sans"/>
                <a:ea typeface="Lucida Sans"/>
                <a:cs typeface="Lucida Sans"/>
                <a:sym typeface="Lucida Sans"/>
              </a:rPr>
              <a:t>frequency (5-20MHz) of the device</a:t>
            </a:r>
            <a:endParaRPr sz="1400">
              <a:solidFill>
                <a:schemeClr val="dk1"/>
              </a:solidFill>
              <a:latin typeface="Lucida Sans"/>
              <a:ea typeface="Lucida Sans"/>
              <a:cs typeface="Lucida Sans"/>
              <a:sym typeface="Lucida Sans"/>
            </a:endParaRPr>
          </a:p>
        </p:txBody>
      </p:sp>
      <p:sp>
        <p:nvSpPr>
          <p:cNvPr id="892" name="Google Shape;892;p75"/>
          <p:cNvSpPr/>
          <p:nvPr/>
        </p:nvSpPr>
        <p:spPr>
          <a:xfrm>
            <a:off x="573023" y="568426"/>
            <a:ext cx="7936200" cy="4548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93" name="Google Shape;893;p75"/>
          <p:cNvSpPr/>
          <p:nvPr/>
        </p:nvSpPr>
        <p:spPr>
          <a:xfrm>
            <a:off x="6019800" y="1295400"/>
            <a:ext cx="2976300" cy="43434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8"/>
          <p:cNvSpPr txBox="1"/>
          <p:nvPr>
            <p:ph type="title"/>
          </p:nvPr>
        </p:nvSpPr>
        <p:spPr>
          <a:xfrm>
            <a:off x="645668" y="1436573"/>
            <a:ext cx="5708650" cy="314960"/>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None/>
            </a:pPr>
            <a:r>
              <a:rPr lang="en-US" sz="1300">
                <a:solidFill>
                  <a:srgbClr val="2CA1BE"/>
                </a:solidFill>
                <a:latin typeface="Noto Sans Symbols"/>
                <a:ea typeface="Noto Sans Symbols"/>
                <a:cs typeface="Noto Sans Symbols"/>
                <a:sym typeface="Noto Sans Symbols"/>
              </a:rPr>
              <a:t>🞂</a:t>
            </a:r>
            <a:r>
              <a:rPr lang="en-US" sz="1300">
                <a:solidFill>
                  <a:srgbClr val="2CA1BE"/>
                </a:solidFill>
                <a:latin typeface="Times New Roman"/>
                <a:ea typeface="Times New Roman"/>
                <a:cs typeface="Times New Roman"/>
                <a:sym typeface="Times New Roman"/>
              </a:rPr>
              <a:t>	</a:t>
            </a:r>
            <a:r>
              <a:rPr lang="en-US"/>
              <a:t>The capacitance of a parallel plate capacitor is</a:t>
            </a:r>
            <a:endParaRPr sz="1300">
              <a:latin typeface="Times New Roman"/>
              <a:ea typeface="Times New Roman"/>
              <a:cs typeface="Times New Roman"/>
              <a:sym typeface="Times New Roman"/>
            </a:endParaRPr>
          </a:p>
        </p:txBody>
      </p:sp>
      <p:sp>
        <p:nvSpPr>
          <p:cNvPr id="124" name="Google Shape;124;p8"/>
          <p:cNvSpPr txBox="1"/>
          <p:nvPr/>
        </p:nvSpPr>
        <p:spPr>
          <a:xfrm>
            <a:off x="645668" y="2566542"/>
            <a:ext cx="7621270" cy="974725"/>
          </a:xfrm>
          <a:prstGeom prst="rect">
            <a:avLst/>
          </a:prstGeom>
          <a:noFill/>
          <a:ln>
            <a:noFill/>
          </a:ln>
        </p:spPr>
        <p:txBody>
          <a:bodyPr anchorCtr="0" anchor="t" bIns="0" lIns="0" spcFirstLastPara="1" rIns="0" wrap="square" tIns="12050">
            <a:spAutoFit/>
          </a:bodyPr>
          <a:lstStyle/>
          <a:p>
            <a:pPr indent="-294640" lvl="0" marL="590550" marR="0" rtl="0" algn="l">
              <a:lnSpc>
                <a:spcPct val="108124"/>
              </a:lnSpc>
              <a:spcBef>
                <a:spcPts val="0"/>
              </a:spcBef>
              <a:spcAft>
                <a:spcPts val="0"/>
              </a:spcAft>
              <a:buClr>
                <a:srgbClr val="2CA1BE"/>
              </a:buClr>
              <a:buSzPts val="1600"/>
              <a:buFont typeface="Verdana"/>
              <a:buChar char="◦"/>
            </a:pPr>
            <a:r>
              <a:rPr lang="en-US" sz="1600">
                <a:solidFill>
                  <a:schemeClr val="dk1"/>
                </a:solidFill>
                <a:latin typeface="Lucida Sans"/>
                <a:ea typeface="Lucida Sans"/>
                <a:cs typeface="Lucida Sans"/>
                <a:sym typeface="Lucida Sans"/>
              </a:rPr>
              <a:t>d is the separation between the plates, A is the area of the plates, ε0 is</a:t>
            </a:r>
            <a:endParaRPr sz="1600">
              <a:solidFill>
                <a:schemeClr val="dk1"/>
              </a:solidFill>
              <a:latin typeface="Lucida Sans"/>
              <a:ea typeface="Lucida Sans"/>
              <a:cs typeface="Lucida Sans"/>
              <a:sym typeface="Lucida Sans"/>
            </a:endParaRPr>
          </a:p>
          <a:p>
            <a:pPr indent="0" lvl="0" marL="323215" marR="0" rtl="0" algn="ctr">
              <a:lnSpc>
                <a:spcPct val="105312"/>
              </a:lnSpc>
              <a:spcBef>
                <a:spcPts val="0"/>
              </a:spcBef>
              <a:spcAft>
                <a:spcPts val="0"/>
              </a:spcAft>
              <a:buNone/>
            </a:pPr>
            <a:r>
              <a:rPr lang="en-US" sz="1600">
                <a:solidFill>
                  <a:schemeClr val="dk1"/>
                </a:solidFill>
                <a:latin typeface="Lucida Sans"/>
                <a:ea typeface="Lucida Sans"/>
                <a:cs typeface="Lucida Sans"/>
                <a:sym typeface="Lucida Sans"/>
              </a:rPr>
              <a:t>the permittivity of air and εr is the relative permitivity of the dielectric</a:t>
            </a:r>
            <a:endParaRPr sz="1600">
              <a:solidFill>
                <a:schemeClr val="dk1"/>
              </a:solidFill>
              <a:latin typeface="Lucida Sans"/>
              <a:ea typeface="Lucida Sans"/>
              <a:cs typeface="Lucida Sans"/>
              <a:sym typeface="Lucida Sans"/>
            </a:endParaRPr>
          </a:p>
          <a:p>
            <a:pPr indent="-256539" lvl="0" marL="268605" marR="233679" rtl="0" algn="l">
              <a:lnSpc>
                <a:spcPct val="80000"/>
              </a:lnSpc>
              <a:spcBef>
                <a:spcPts val="415"/>
              </a:spcBef>
              <a:spcAft>
                <a:spcPts val="0"/>
              </a:spcAft>
              <a:buNone/>
            </a:pPr>
            <a:r>
              <a:rPr lang="en-US" sz="1300">
                <a:solidFill>
                  <a:srgbClr val="2CA1BE"/>
                </a:solidFill>
                <a:latin typeface="Noto Sans Symbols"/>
                <a:ea typeface="Noto Sans Symbols"/>
                <a:cs typeface="Noto Sans Symbols"/>
                <a:sym typeface="Noto Sans Symbols"/>
              </a:rPr>
              <a:t>🞂</a:t>
            </a:r>
            <a:r>
              <a:rPr lang="en-US" sz="1300">
                <a:solidFill>
                  <a:srgbClr val="2CA1BE"/>
                </a:solidFill>
                <a:latin typeface="Times New Roman"/>
                <a:ea typeface="Times New Roman"/>
                <a:cs typeface="Times New Roman"/>
                <a:sym typeface="Times New Roman"/>
              </a:rPr>
              <a:t>		</a:t>
            </a:r>
            <a:r>
              <a:rPr lang="en-US" sz="1900">
                <a:solidFill>
                  <a:schemeClr val="dk1"/>
                </a:solidFill>
                <a:latin typeface="Lucida Sans"/>
                <a:ea typeface="Lucida Sans"/>
                <a:cs typeface="Lucida Sans"/>
                <a:sym typeface="Lucida Sans"/>
              </a:rPr>
              <a:t>A moving object is attached to the dielectric or the plates to  generate capacitance changes</a:t>
            </a:r>
            <a:endParaRPr sz="1900">
              <a:solidFill>
                <a:schemeClr val="dk1"/>
              </a:solidFill>
              <a:latin typeface="Lucida Sans"/>
              <a:ea typeface="Lucida Sans"/>
              <a:cs typeface="Lucida Sans"/>
              <a:sym typeface="Lucida Sans"/>
            </a:endParaRPr>
          </a:p>
        </p:txBody>
      </p:sp>
      <p:sp>
        <p:nvSpPr>
          <p:cNvPr id="125" name="Google Shape;125;p8"/>
          <p:cNvSpPr txBox="1"/>
          <p:nvPr/>
        </p:nvSpPr>
        <p:spPr>
          <a:xfrm>
            <a:off x="645668" y="4639817"/>
            <a:ext cx="7848600" cy="1630680"/>
          </a:xfrm>
          <a:prstGeom prst="rect">
            <a:avLst/>
          </a:prstGeom>
          <a:noFill/>
          <a:ln>
            <a:noFill/>
          </a:ln>
        </p:spPr>
        <p:txBody>
          <a:bodyPr anchorCtr="0" anchor="t" bIns="0" lIns="0" spcFirstLastPara="1" rIns="0" wrap="square" tIns="12050">
            <a:spAutoFit/>
          </a:bodyPr>
          <a:lstStyle/>
          <a:p>
            <a:pPr indent="0" lvl="0" marL="12700" marR="0" rtl="0" algn="l">
              <a:lnSpc>
                <a:spcPct val="118421"/>
              </a:lnSpc>
              <a:spcBef>
                <a:spcPts val="0"/>
              </a:spcBef>
              <a:spcAft>
                <a:spcPts val="0"/>
              </a:spcAft>
              <a:buNone/>
            </a:pPr>
            <a:r>
              <a:rPr lang="en-US" sz="1300">
                <a:solidFill>
                  <a:srgbClr val="2CA1BE"/>
                </a:solidFill>
                <a:latin typeface="Noto Sans Symbols"/>
                <a:ea typeface="Noto Sans Symbols"/>
                <a:cs typeface="Noto Sans Symbols"/>
                <a:sym typeface="Noto Sans Symbols"/>
              </a:rPr>
              <a:t>🞂</a:t>
            </a:r>
            <a:r>
              <a:rPr lang="en-US" sz="1300">
                <a:solidFill>
                  <a:srgbClr val="2CA1BE"/>
                </a:solidFill>
                <a:latin typeface="Times New Roman"/>
                <a:ea typeface="Times New Roman"/>
                <a:cs typeface="Times New Roman"/>
                <a:sym typeface="Times New Roman"/>
              </a:rPr>
              <a:t>	</a:t>
            </a:r>
            <a:r>
              <a:rPr lang="en-US" sz="1900">
                <a:solidFill>
                  <a:schemeClr val="dk1"/>
                </a:solidFill>
                <a:latin typeface="Lucida Sans"/>
                <a:ea typeface="Lucida Sans"/>
                <a:cs typeface="Lucida Sans"/>
                <a:sym typeface="Lucida Sans"/>
              </a:rPr>
              <a:t>Notes</a:t>
            </a:r>
            <a:endParaRPr sz="1900">
              <a:solidFill>
                <a:schemeClr val="dk1"/>
              </a:solidFill>
              <a:latin typeface="Lucida Sans"/>
              <a:ea typeface="Lucida Sans"/>
              <a:cs typeface="Lucida Sans"/>
              <a:sym typeface="Lucida Sans"/>
            </a:endParaRPr>
          </a:p>
          <a:p>
            <a:pPr indent="-294640" lvl="0" marL="590550" marR="0" rtl="0" algn="l">
              <a:lnSpc>
                <a:spcPct val="115625"/>
              </a:lnSpc>
              <a:spcBef>
                <a:spcPts val="0"/>
              </a:spcBef>
              <a:spcAft>
                <a:spcPts val="0"/>
              </a:spcAft>
              <a:buClr>
                <a:srgbClr val="2CA1BE"/>
              </a:buClr>
              <a:buSzPts val="1600"/>
              <a:buFont typeface="Verdana"/>
              <a:buChar char="◦"/>
            </a:pPr>
            <a:r>
              <a:rPr lang="en-US" sz="1600">
                <a:solidFill>
                  <a:schemeClr val="dk1"/>
                </a:solidFill>
                <a:latin typeface="Lucida Sans"/>
                <a:ea typeface="Lucida Sans"/>
                <a:cs typeface="Lucida Sans"/>
                <a:sym typeface="Lucida Sans"/>
              </a:rPr>
              <a:t>Variable distance (d) sensors operate over a range of a few millimeters</a:t>
            </a:r>
            <a:endParaRPr sz="1600">
              <a:solidFill>
                <a:schemeClr val="dk1"/>
              </a:solidFill>
              <a:latin typeface="Lucida Sans"/>
              <a:ea typeface="Lucida Sans"/>
              <a:cs typeface="Lucida Sans"/>
              <a:sym typeface="Lucida Sans"/>
            </a:endParaRPr>
          </a:p>
          <a:p>
            <a:pPr indent="-228600" lvl="0" marL="524510" marR="0" rtl="0" algn="l">
              <a:lnSpc>
                <a:spcPct val="105312"/>
              </a:lnSpc>
              <a:spcBef>
                <a:spcPts val="0"/>
              </a:spcBef>
              <a:spcAft>
                <a:spcPts val="0"/>
              </a:spcAft>
              <a:buClr>
                <a:srgbClr val="2CA1BE"/>
              </a:buClr>
              <a:buSzPts val="1600"/>
              <a:buFont typeface="Verdana"/>
              <a:buChar char="◦"/>
            </a:pPr>
            <a:r>
              <a:rPr lang="en-US" sz="1600">
                <a:solidFill>
                  <a:schemeClr val="dk1"/>
                </a:solidFill>
                <a:latin typeface="Lucida Sans"/>
                <a:ea typeface="Lucida Sans"/>
                <a:cs typeface="Lucida Sans"/>
                <a:sym typeface="Lucida Sans"/>
              </a:rPr>
              <a:t>Cross-sensitivity to temperature and humidity (specially if the dielectric is</a:t>
            </a:r>
            <a:endParaRPr sz="1600">
              <a:solidFill>
                <a:schemeClr val="dk1"/>
              </a:solidFill>
              <a:latin typeface="Lucida Sans"/>
              <a:ea typeface="Lucida Sans"/>
              <a:cs typeface="Lucida Sans"/>
              <a:sym typeface="Lucida Sans"/>
            </a:endParaRPr>
          </a:p>
          <a:p>
            <a:pPr indent="0" lvl="0" marL="524510" marR="0" rtl="0" algn="l">
              <a:lnSpc>
                <a:spcPct val="105312"/>
              </a:lnSpc>
              <a:spcBef>
                <a:spcPts val="0"/>
              </a:spcBef>
              <a:spcAft>
                <a:spcPts val="0"/>
              </a:spcAft>
              <a:buNone/>
            </a:pPr>
            <a:r>
              <a:rPr lang="en-US" sz="1600">
                <a:solidFill>
                  <a:schemeClr val="dk1"/>
                </a:solidFill>
                <a:latin typeface="Lucida Sans"/>
                <a:ea typeface="Lucida Sans"/>
                <a:cs typeface="Lucida Sans"/>
                <a:sym typeface="Lucida Sans"/>
              </a:rPr>
              <a:t>air)</a:t>
            </a:r>
            <a:endParaRPr sz="1600">
              <a:solidFill>
                <a:schemeClr val="dk1"/>
              </a:solidFill>
              <a:latin typeface="Lucida Sans"/>
              <a:ea typeface="Lucida Sans"/>
              <a:cs typeface="Lucida Sans"/>
              <a:sym typeface="Lucida Sans"/>
            </a:endParaRPr>
          </a:p>
          <a:p>
            <a:pPr indent="-294640" lvl="0" marL="590550" marR="0" rtl="0" algn="l">
              <a:lnSpc>
                <a:spcPct val="117499"/>
              </a:lnSpc>
              <a:spcBef>
                <a:spcPts val="0"/>
              </a:spcBef>
              <a:spcAft>
                <a:spcPts val="0"/>
              </a:spcAft>
              <a:buClr>
                <a:srgbClr val="2CA1BE"/>
              </a:buClr>
              <a:buSzPts val="1600"/>
              <a:buFont typeface="Verdana"/>
              <a:buChar char="◦"/>
            </a:pPr>
            <a:r>
              <a:rPr lang="en-US" sz="1600">
                <a:solidFill>
                  <a:schemeClr val="dk1"/>
                </a:solidFill>
                <a:latin typeface="Lucida Sans"/>
                <a:ea typeface="Lucida Sans"/>
                <a:cs typeface="Lucida Sans"/>
                <a:sym typeface="Lucida Sans"/>
              </a:rPr>
              <a:t>Capacitive sensors are also commonly used to measure pressure</a:t>
            </a:r>
            <a:endParaRPr sz="1600">
              <a:solidFill>
                <a:schemeClr val="dk1"/>
              </a:solidFill>
              <a:latin typeface="Lucida Sans"/>
              <a:ea typeface="Lucida Sans"/>
              <a:cs typeface="Lucida Sans"/>
              <a:sym typeface="Lucida Sans"/>
            </a:endParaRPr>
          </a:p>
          <a:p>
            <a:pPr indent="-228600" lvl="1" marL="762635" marR="456565" rtl="0" algn="l">
              <a:lnSpc>
                <a:spcPct val="96000"/>
              </a:lnSpc>
              <a:spcBef>
                <a:spcPts val="395"/>
              </a:spcBef>
              <a:spcAft>
                <a:spcPts val="0"/>
              </a:spcAft>
              <a:buClr>
                <a:srgbClr val="DA1F28"/>
              </a:buClr>
              <a:buSzPts val="1500"/>
              <a:buFont typeface="Noto Sans Symbols"/>
              <a:buChar char="●"/>
            </a:pPr>
            <a:r>
              <a:rPr b="0" i="0" lang="en-US" sz="1500" u="none" cap="none" strike="noStrike">
                <a:solidFill>
                  <a:schemeClr val="dk1"/>
                </a:solidFill>
                <a:latin typeface="Lucida Sans"/>
                <a:ea typeface="Lucida Sans"/>
                <a:cs typeface="Lucida Sans"/>
                <a:sym typeface="Lucida Sans"/>
              </a:rPr>
              <a:t>“Condenser” microphones measure changes in air pressure of incoming  sound waves</a:t>
            </a:r>
            <a:endParaRPr b="0" i="0" sz="1500" u="none" cap="none" strike="noStrike">
              <a:solidFill>
                <a:schemeClr val="dk1"/>
              </a:solidFill>
              <a:latin typeface="Lucida Sans"/>
              <a:ea typeface="Lucida Sans"/>
              <a:cs typeface="Lucida Sans"/>
              <a:sym typeface="Lucida Sans"/>
            </a:endParaRPr>
          </a:p>
        </p:txBody>
      </p:sp>
      <p:sp>
        <p:nvSpPr>
          <p:cNvPr id="126" name="Google Shape;126;p8"/>
          <p:cNvSpPr/>
          <p:nvPr/>
        </p:nvSpPr>
        <p:spPr>
          <a:xfrm>
            <a:off x="539415" y="796554"/>
            <a:ext cx="7416546" cy="493026"/>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7" name="Google Shape;127;p8"/>
          <p:cNvSpPr/>
          <p:nvPr/>
        </p:nvSpPr>
        <p:spPr>
          <a:xfrm>
            <a:off x="2590800" y="1752600"/>
            <a:ext cx="3276600" cy="722376"/>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8" name="Google Shape;128;p8"/>
          <p:cNvSpPr/>
          <p:nvPr/>
        </p:nvSpPr>
        <p:spPr>
          <a:xfrm>
            <a:off x="1066800" y="3657600"/>
            <a:ext cx="6781800" cy="929639"/>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9" name="Google Shape;129;p8"/>
          <p:cNvSpPr/>
          <p:nvPr/>
        </p:nvSpPr>
        <p:spPr>
          <a:xfrm>
            <a:off x="2971800" y="6096000"/>
            <a:ext cx="60960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u="sng">
                <a:solidFill>
                  <a:schemeClr val="dk1"/>
                </a:solidFill>
                <a:latin typeface="Calibri"/>
                <a:ea typeface="Calibri"/>
                <a:cs typeface="Calibri"/>
                <a:sym typeface="Calibri"/>
                <a:hlinkClick r:id="rId6">
                  <a:extLst>
                    <a:ext uri="{A12FA001-AC4F-418D-AE19-62706E023703}">
                      <ahyp:hlinkClr val="tx"/>
                    </a:ext>
                  </a:extLst>
                </a:hlinkClick>
              </a:rPr>
              <a:t>Example on Capacitive Sensors</a:t>
            </a:r>
            <a:endParaRPr sz="1800">
              <a:solidFill>
                <a:schemeClr val="dk1"/>
              </a:solidFill>
              <a:latin typeface="Calibri"/>
              <a:ea typeface="Calibri"/>
              <a:cs typeface="Calibri"/>
              <a:sym typeface="Calibri"/>
            </a:endParaRPr>
          </a:p>
        </p:txBody>
      </p:sp>
      <p:sp>
        <p:nvSpPr>
          <p:cNvPr id="130" name="Google Shape;130;p8"/>
          <p:cNvSpPr/>
          <p:nvPr/>
        </p:nvSpPr>
        <p:spPr>
          <a:xfrm>
            <a:off x="1" y="136671"/>
            <a:ext cx="91440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Capacitive Sensors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9"/>
          <p:cNvSpPr txBox="1"/>
          <p:nvPr>
            <p:ph type="title"/>
          </p:nvPr>
        </p:nvSpPr>
        <p:spPr>
          <a:xfrm>
            <a:off x="645668" y="1250950"/>
            <a:ext cx="5791835" cy="314960"/>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None/>
            </a:pPr>
            <a:r>
              <a:rPr lang="en-US" sz="1300">
                <a:solidFill>
                  <a:srgbClr val="2CA1BE"/>
                </a:solidFill>
                <a:latin typeface="Noto Sans Symbols"/>
                <a:ea typeface="Noto Sans Symbols"/>
                <a:cs typeface="Noto Sans Symbols"/>
                <a:sym typeface="Noto Sans Symbols"/>
              </a:rPr>
              <a:t>🞂</a:t>
            </a:r>
            <a:r>
              <a:rPr lang="en-US" sz="1300">
                <a:solidFill>
                  <a:srgbClr val="2CA1BE"/>
                </a:solidFill>
                <a:latin typeface="Times New Roman"/>
                <a:ea typeface="Times New Roman"/>
                <a:cs typeface="Times New Roman"/>
                <a:sym typeface="Times New Roman"/>
              </a:rPr>
              <a:t>	</a:t>
            </a:r>
            <a:r>
              <a:rPr lang="en-US"/>
              <a:t>Linear Variable Differential Transformer (LVDT)</a:t>
            </a:r>
            <a:endParaRPr sz="1300">
              <a:latin typeface="Times New Roman"/>
              <a:ea typeface="Times New Roman"/>
              <a:cs typeface="Times New Roman"/>
              <a:sym typeface="Times New Roman"/>
            </a:endParaRPr>
          </a:p>
        </p:txBody>
      </p:sp>
      <p:sp>
        <p:nvSpPr>
          <p:cNvPr id="136" name="Google Shape;136;p9"/>
          <p:cNvSpPr txBox="1"/>
          <p:nvPr/>
        </p:nvSpPr>
        <p:spPr>
          <a:xfrm>
            <a:off x="929436" y="1532585"/>
            <a:ext cx="6680834" cy="464820"/>
          </a:xfrm>
          <a:prstGeom prst="rect">
            <a:avLst/>
          </a:prstGeom>
          <a:noFill/>
          <a:ln>
            <a:noFill/>
          </a:ln>
        </p:spPr>
        <p:txBody>
          <a:bodyPr anchorCtr="0" anchor="t" bIns="0" lIns="0" spcFirstLastPara="1" rIns="0" wrap="square" tIns="12050">
            <a:spAutoFit/>
          </a:bodyPr>
          <a:lstStyle/>
          <a:p>
            <a:pPr indent="-228600" lvl="0" marL="241300" marR="0" rtl="0" algn="l">
              <a:lnSpc>
                <a:spcPct val="108124"/>
              </a:lnSpc>
              <a:spcBef>
                <a:spcPts val="0"/>
              </a:spcBef>
              <a:spcAft>
                <a:spcPts val="0"/>
              </a:spcAft>
              <a:buClr>
                <a:srgbClr val="2CA1BE"/>
              </a:buClr>
              <a:buSzPts val="1600"/>
              <a:buFont typeface="Verdana"/>
              <a:buChar char="◦"/>
            </a:pPr>
            <a:r>
              <a:rPr lang="en-US" sz="1600">
                <a:solidFill>
                  <a:schemeClr val="dk1"/>
                </a:solidFill>
                <a:latin typeface="Lucida Sans"/>
                <a:ea typeface="Lucida Sans"/>
                <a:cs typeface="Lucida Sans"/>
                <a:sym typeface="Lucida Sans"/>
              </a:rPr>
              <a:t>Motion of a magnetic core changes the mutual inductance of two</a:t>
            </a:r>
            <a:endParaRPr sz="1600">
              <a:solidFill>
                <a:schemeClr val="dk1"/>
              </a:solidFill>
              <a:latin typeface="Lucida Sans"/>
              <a:ea typeface="Lucida Sans"/>
              <a:cs typeface="Lucida Sans"/>
              <a:sym typeface="Lucida Sans"/>
            </a:endParaRPr>
          </a:p>
          <a:p>
            <a:pPr indent="0" lvl="0" marL="241300" marR="0" rtl="0" algn="l">
              <a:lnSpc>
                <a:spcPct val="108124"/>
              </a:lnSpc>
              <a:spcBef>
                <a:spcPts val="0"/>
              </a:spcBef>
              <a:spcAft>
                <a:spcPts val="0"/>
              </a:spcAft>
              <a:buNone/>
            </a:pPr>
            <a:r>
              <a:rPr lang="en-US" sz="1600">
                <a:solidFill>
                  <a:schemeClr val="dk1"/>
                </a:solidFill>
                <a:latin typeface="Lucida Sans"/>
                <a:ea typeface="Lucida Sans"/>
                <a:cs typeface="Lucida Sans"/>
                <a:sym typeface="Lucida Sans"/>
              </a:rPr>
              <a:t>secondary coils relative to a primary coil</a:t>
            </a:r>
            <a:endParaRPr sz="1600">
              <a:solidFill>
                <a:schemeClr val="dk1"/>
              </a:solidFill>
              <a:latin typeface="Lucida Sans"/>
              <a:ea typeface="Lucida Sans"/>
              <a:cs typeface="Lucida Sans"/>
              <a:sym typeface="Lucida Sans"/>
            </a:endParaRPr>
          </a:p>
        </p:txBody>
      </p:sp>
      <p:sp>
        <p:nvSpPr>
          <p:cNvPr id="137" name="Google Shape;137;p9"/>
          <p:cNvSpPr txBox="1"/>
          <p:nvPr/>
        </p:nvSpPr>
        <p:spPr>
          <a:xfrm>
            <a:off x="645668" y="3789970"/>
            <a:ext cx="7477759" cy="1601470"/>
          </a:xfrm>
          <a:prstGeom prst="rect">
            <a:avLst/>
          </a:prstGeom>
          <a:noFill/>
          <a:ln>
            <a:noFill/>
          </a:ln>
        </p:spPr>
        <p:txBody>
          <a:bodyPr anchorCtr="0" anchor="t" bIns="0" lIns="0" spcFirstLastPara="1" rIns="0" wrap="square" tIns="12050">
            <a:spAutoFit/>
          </a:bodyPr>
          <a:lstStyle/>
          <a:p>
            <a:pPr indent="-228600" lvl="0" marL="241300" marR="0" rtl="0" algn="l">
              <a:lnSpc>
                <a:spcPct val="117499"/>
              </a:lnSpc>
              <a:spcBef>
                <a:spcPts val="0"/>
              </a:spcBef>
              <a:spcAft>
                <a:spcPts val="0"/>
              </a:spcAft>
              <a:buClr>
                <a:srgbClr val="2CA1BE"/>
              </a:buClr>
              <a:buSzPts val="1600"/>
              <a:buFont typeface="Verdana"/>
              <a:buChar char="◦"/>
            </a:pPr>
            <a:r>
              <a:rPr lang="en-US" sz="1600">
                <a:solidFill>
                  <a:schemeClr val="dk1"/>
                </a:solidFill>
                <a:latin typeface="Lucida Sans"/>
                <a:ea typeface="Lucida Sans"/>
                <a:cs typeface="Lucida Sans"/>
                <a:sym typeface="Lucida Sans"/>
              </a:rPr>
              <a:t>Primary coil voltage: V</a:t>
            </a:r>
            <a:r>
              <a:rPr lang="en-US" sz="900">
                <a:solidFill>
                  <a:schemeClr val="dk1"/>
                </a:solidFill>
                <a:latin typeface="Lucida Sans"/>
                <a:ea typeface="Lucida Sans"/>
                <a:cs typeface="Lucida Sans"/>
                <a:sym typeface="Lucida Sans"/>
              </a:rPr>
              <a:t>S</a:t>
            </a:r>
            <a:r>
              <a:rPr lang="en-US" sz="1600">
                <a:solidFill>
                  <a:schemeClr val="dk1"/>
                </a:solidFill>
                <a:latin typeface="Lucida Sans"/>
                <a:ea typeface="Lucida Sans"/>
                <a:cs typeface="Lucida Sans"/>
                <a:sym typeface="Lucida Sans"/>
              </a:rPr>
              <a:t>sin(ωt)</a:t>
            </a:r>
            <a:endParaRPr sz="1600">
              <a:solidFill>
                <a:schemeClr val="dk1"/>
              </a:solidFill>
              <a:latin typeface="Lucida Sans"/>
              <a:ea typeface="Lucida Sans"/>
              <a:cs typeface="Lucida Sans"/>
              <a:sym typeface="Lucida Sans"/>
            </a:endParaRPr>
          </a:p>
          <a:p>
            <a:pPr indent="-228600" lvl="0" marL="241300" marR="0" rtl="0" algn="l">
              <a:lnSpc>
                <a:spcPct val="117499"/>
              </a:lnSpc>
              <a:spcBef>
                <a:spcPts val="0"/>
              </a:spcBef>
              <a:spcAft>
                <a:spcPts val="0"/>
              </a:spcAft>
              <a:buClr>
                <a:srgbClr val="2CA1BE"/>
              </a:buClr>
              <a:buSzPts val="1600"/>
              <a:buFont typeface="Verdana"/>
              <a:buChar char="◦"/>
            </a:pPr>
            <a:r>
              <a:rPr lang="en-US" sz="1600">
                <a:solidFill>
                  <a:schemeClr val="dk1"/>
                </a:solidFill>
                <a:latin typeface="Lucida Sans"/>
                <a:ea typeface="Lucida Sans"/>
                <a:cs typeface="Lucida Sans"/>
                <a:sym typeface="Lucida Sans"/>
              </a:rPr>
              <a:t>Secondary coil induced emf: V1=k1sin(ωt+ϕ) and V2=k2sin(ωt+ϕ)</a:t>
            </a:r>
            <a:endParaRPr sz="1600">
              <a:solidFill>
                <a:schemeClr val="dk1"/>
              </a:solidFill>
              <a:latin typeface="Lucida Sans"/>
              <a:ea typeface="Lucida Sans"/>
              <a:cs typeface="Lucida Sans"/>
              <a:sym typeface="Lucida Sans"/>
            </a:endParaRPr>
          </a:p>
          <a:p>
            <a:pPr indent="-289560" lvl="1" marL="539750" marR="0" rtl="0" algn="l">
              <a:lnSpc>
                <a:spcPct val="100000"/>
              </a:lnSpc>
              <a:spcBef>
                <a:spcPts val="55"/>
              </a:spcBef>
              <a:spcAft>
                <a:spcPts val="0"/>
              </a:spcAft>
              <a:buClr>
                <a:srgbClr val="DA1F28"/>
              </a:buClr>
              <a:buSzPts val="1500"/>
              <a:buFont typeface="Noto Sans Symbols"/>
              <a:buChar char="●"/>
            </a:pPr>
            <a:r>
              <a:rPr b="0" i="0" lang="en-US" sz="1500" u="none" cap="none" strike="noStrike">
                <a:solidFill>
                  <a:schemeClr val="dk1"/>
                </a:solidFill>
                <a:latin typeface="Lucida Sans"/>
                <a:ea typeface="Lucida Sans"/>
                <a:cs typeface="Lucida Sans"/>
                <a:sym typeface="Lucida Sans"/>
              </a:rPr>
              <a:t>k1 and k2 depend on the amount of coupling between the primary and the</a:t>
            </a:r>
            <a:endParaRPr b="0" i="0" sz="1500" u="none" cap="none" strike="noStrike">
              <a:solidFill>
                <a:schemeClr val="dk1"/>
              </a:solidFill>
              <a:latin typeface="Lucida Sans"/>
              <a:ea typeface="Lucida Sans"/>
              <a:cs typeface="Lucida Sans"/>
              <a:sym typeface="Lucida Sans"/>
            </a:endParaRPr>
          </a:p>
          <a:p>
            <a:pPr indent="-228600" lvl="1" marL="478790" marR="0" rtl="0" algn="l">
              <a:lnSpc>
                <a:spcPct val="100000"/>
              </a:lnSpc>
              <a:spcBef>
                <a:spcPts val="35"/>
              </a:spcBef>
              <a:spcAft>
                <a:spcPts val="0"/>
              </a:spcAft>
              <a:buClr>
                <a:srgbClr val="DA1F28"/>
              </a:buClr>
              <a:buSzPts val="1500"/>
              <a:buFont typeface="Noto Sans Symbols"/>
              <a:buChar char="●"/>
            </a:pPr>
            <a:r>
              <a:rPr b="0" i="0" lang="en-US" sz="1500" u="none" cap="none" strike="noStrike">
                <a:solidFill>
                  <a:schemeClr val="dk1"/>
                </a:solidFill>
                <a:latin typeface="Lucida Sans"/>
                <a:ea typeface="Lucida Sans"/>
                <a:cs typeface="Lucida Sans"/>
                <a:sym typeface="Lucida Sans"/>
              </a:rPr>
              <a:t>secondary coils, which is proportional to the position of the coil</a:t>
            </a:r>
            <a:endParaRPr b="0" i="0" sz="1500" u="none" cap="none" strike="noStrike">
              <a:solidFill>
                <a:schemeClr val="dk1"/>
              </a:solidFill>
              <a:latin typeface="Lucida Sans"/>
              <a:ea typeface="Lucida Sans"/>
              <a:cs typeface="Lucida Sans"/>
              <a:sym typeface="Lucida Sans"/>
            </a:endParaRPr>
          </a:p>
          <a:p>
            <a:pPr indent="-280670" lvl="2" marL="814069" marR="0" rtl="0" algn="l">
              <a:lnSpc>
                <a:spcPct val="100000"/>
              </a:lnSpc>
              <a:spcBef>
                <a:spcPts val="105"/>
              </a:spcBef>
              <a:spcAft>
                <a:spcPts val="0"/>
              </a:spcAft>
              <a:buClr>
                <a:srgbClr val="DA1F28"/>
              </a:buClr>
              <a:buSzPts val="1300"/>
              <a:buFont typeface="Noto Sans Symbols"/>
              <a:buChar char="●"/>
            </a:pPr>
            <a:r>
              <a:rPr b="0" i="0" lang="en-US" sz="1300" u="none" cap="none" strike="noStrike">
                <a:solidFill>
                  <a:schemeClr val="dk1"/>
                </a:solidFill>
                <a:latin typeface="Lucida Sans"/>
                <a:ea typeface="Lucida Sans"/>
                <a:cs typeface="Lucida Sans"/>
                <a:sym typeface="Lucida Sans"/>
              </a:rPr>
              <a:t>When the coil is in the central position, k1=k2 ⇒ VOUT=V1-V2=0</a:t>
            </a:r>
            <a:endParaRPr b="0" i="0" sz="1300" u="none" cap="none" strike="noStrike">
              <a:solidFill>
                <a:schemeClr val="dk1"/>
              </a:solidFill>
              <a:latin typeface="Lucida Sans"/>
              <a:ea typeface="Lucida Sans"/>
              <a:cs typeface="Lucida Sans"/>
              <a:sym typeface="Lucida Sans"/>
            </a:endParaRPr>
          </a:p>
          <a:p>
            <a:pPr indent="-280670" lvl="2" marL="814069" marR="0" rtl="0" algn="l">
              <a:lnSpc>
                <a:spcPct val="100000"/>
              </a:lnSpc>
              <a:spcBef>
                <a:spcPts val="95"/>
              </a:spcBef>
              <a:spcAft>
                <a:spcPts val="0"/>
              </a:spcAft>
              <a:buClr>
                <a:srgbClr val="DA1F28"/>
              </a:buClr>
              <a:buSzPts val="1300"/>
              <a:buFont typeface="Noto Sans Symbols"/>
              <a:buChar char="●"/>
            </a:pPr>
            <a:r>
              <a:rPr b="0" i="0" lang="en-US" sz="1300" u="none" cap="none" strike="noStrike">
                <a:solidFill>
                  <a:schemeClr val="dk1"/>
                </a:solidFill>
                <a:latin typeface="Lucida Sans"/>
                <a:ea typeface="Lucida Sans"/>
                <a:cs typeface="Lucida Sans"/>
                <a:sym typeface="Lucida Sans"/>
              </a:rPr>
              <a:t>When the coil is is displaced x units, k1≠k2 ⇒ VOUT=(k1-k2)sin(ωt+ϕ)</a:t>
            </a:r>
            <a:endParaRPr b="0" i="0" sz="1300" u="none" cap="none" strike="noStrike">
              <a:solidFill>
                <a:schemeClr val="dk1"/>
              </a:solidFill>
              <a:latin typeface="Lucida Sans"/>
              <a:ea typeface="Lucida Sans"/>
              <a:cs typeface="Lucida Sans"/>
              <a:sym typeface="Lucida Sans"/>
            </a:endParaRPr>
          </a:p>
          <a:p>
            <a:pPr indent="-228600" lvl="2" marL="762000" marR="0" rtl="0" algn="l">
              <a:lnSpc>
                <a:spcPct val="100000"/>
              </a:lnSpc>
              <a:spcBef>
                <a:spcPts val="80"/>
              </a:spcBef>
              <a:spcAft>
                <a:spcPts val="0"/>
              </a:spcAft>
              <a:buClr>
                <a:srgbClr val="DA1F28"/>
              </a:buClr>
              <a:buSzPts val="1300"/>
              <a:buFont typeface="Noto Sans Symbols"/>
              <a:buChar char="●"/>
            </a:pPr>
            <a:r>
              <a:rPr b="0" i="0" lang="en-US" sz="1300" u="none" cap="none" strike="noStrike">
                <a:solidFill>
                  <a:schemeClr val="dk1"/>
                </a:solidFill>
                <a:latin typeface="Lucida Sans"/>
                <a:ea typeface="Lucida Sans"/>
                <a:cs typeface="Lucida Sans"/>
                <a:sym typeface="Lucida Sans"/>
              </a:rPr>
              <a:t>Positive or negative displacements are determined from the phase of VOUT</a:t>
            </a:r>
            <a:endParaRPr b="0" i="0" sz="1300" u="none" cap="none" strike="noStrike">
              <a:solidFill>
                <a:schemeClr val="dk1"/>
              </a:solidFill>
              <a:latin typeface="Lucida Sans"/>
              <a:ea typeface="Lucida Sans"/>
              <a:cs typeface="Lucida Sans"/>
              <a:sym typeface="Lucida Sans"/>
            </a:endParaRPr>
          </a:p>
        </p:txBody>
      </p:sp>
      <p:sp>
        <p:nvSpPr>
          <p:cNvPr id="138" name="Google Shape;138;p9"/>
          <p:cNvSpPr/>
          <p:nvPr/>
        </p:nvSpPr>
        <p:spPr>
          <a:xfrm>
            <a:off x="573023" y="568439"/>
            <a:ext cx="7904226" cy="546366"/>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9" name="Google Shape;139;p9"/>
          <p:cNvSpPr/>
          <p:nvPr/>
        </p:nvSpPr>
        <p:spPr>
          <a:xfrm>
            <a:off x="2057400" y="1981200"/>
            <a:ext cx="5943600" cy="1789176"/>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0" name="Google Shape;140;p9"/>
          <p:cNvSpPr/>
          <p:nvPr/>
        </p:nvSpPr>
        <p:spPr>
          <a:xfrm>
            <a:off x="304800" y="5510190"/>
            <a:ext cx="876300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u="sng">
                <a:solidFill>
                  <a:schemeClr val="dk1"/>
                </a:solidFill>
                <a:latin typeface="Calibri"/>
                <a:ea typeface="Calibri"/>
                <a:cs typeface="Calibri"/>
                <a:sym typeface="Calibri"/>
                <a:hlinkClick r:id="rId5">
                  <a:extLst>
                    <a:ext uri="{A12FA001-AC4F-418D-AE19-62706E023703}">
                      <ahyp:hlinkClr val="tx"/>
                    </a:ext>
                  </a:extLst>
                </a:hlinkClick>
              </a:rPr>
              <a:t>https://www.elprocus.com/lvdt-working-principle-construction-types-applications-advantages-and-disadvantages/</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u="sng">
                <a:solidFill>
                  <a:schemeClr val="dk1"/>
                </a:solidFill>
                <a:latin typeface="Calibri"/>
                <a:ea typeface="Calibri"/>
                <a:cs typeface="Calibri"/>
                <a:sym typeface="Calibri"/>
                <a:hlinkClick r:id="rId6">
                  <a:extLst>
                    <a:ext uri="{A12FA001-AC4F-418D-AE19-62706E023703}">
                      <ahyp:hlinkClr val="tx"/>
                    </a:ext>
                  </a:extLst>
                </a:hlinkClick>
              </a:rPr>
              <a:t>https://www.fierceelectronics.com/components/modern-lvdts-new-applications-air-ground-and-sea</a:t>
            </a:r>
            <a:endParaRPr sz="1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2019-09-19T08:18:54Z</dcterms:created>
  <dc:creator>ghanem</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2016-10-31T00:00:00Z</vt:filetime>
  </property>
  <property fmtid="{D5CDD505-2E9C-101B-9397-08002B2CF9AE}" pid="3" name="Creator">
    <vt:lpwstr>Microsoft® PowerPoint® 2016</vt:lpwstr>
  </property>
  <property fmtid="{D5CDD505-2E9C-101B-9397-08002B2CF9AE}" pid="4" name="LastSaved">
    <vt:filetime>2019-09-19T00:00:00Z</vt:filetime>
  </property>
  <property fmtid="{D5CDD505-2E9C-101B-9397-08002B2CF9AE}" pid="5" name="ContentTypeId">
    <vt:lpwstr>0x010100627018F3D9EC5F4788BBD7794933A4F6</vt:lpwstr>
  </property>
</Properties>
</file>