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1"/>
  </p:notesMasterIdLst>
  <p:sldIdLst>
    <p:sldId id="28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84" r:id="rId10"/>
    <p:sldId id="285" r:id="rId11"/>
    <p:sldId id="286" r:id="rId12"/>
    <p:sldId id="264" r:id="rId13"/>
    <p:sldId id="265" r:id="rId14"/>
    <p:sldId id="266" r:id="rId15"/>
    <p:sldId id="281" r:id="rId16"/>
    <p:sldId id="282" r:id="rId17"/>
    <p:sldId id="283" r:id="rId18"/>
    <p:sldId id="269" r:id="rId19"/>
    <p:sldId id="270" r:id="rId20"/>
    <p:sldId id="290" r:id="rId21"/>
    <p:sldId id="291" r:id="rId22"/>
    <p:sldId id="287" r:id="rId23"/>
    <p:sldId id="288" r:id="rId24"/>
    <p:sldId id="289" r:id="rId25"/>
    <p:sldId id="292" r:id="rId26"/>
    <p:sldId id="293" r:id="rId27"/>
    <p:sldId id="294" r:id="rId28"/>
    <p:sldId id="272" r:id="rId29"/>
    <p:sldId id="295" r:id="rId30"/>
    <p:sldId id="296" r:id="rId31"/>
    <p:sldId id="273" r:id="rId32"/>
    <p:sldId id="274" r:id="rId33"/>
    <p:sldId id="275" r:id="rId34"/>
    <p:sldId id="276" r:id="rId35"/>
    <p:sldId id="297" r:id="rId36"/>
    <p:sldId id="298" r:id="rId37"/>
    <p:sldId id="277" r:id="rId38"/>
    <p:sldId id="278" r:id="rId39"/>
    <p:sldId id="279" r:id="rId40"/>
  </p:sldIdLst>
  <p:sldSz cx="12192000" cy="6858000"/>
  <p:notesSz cx="6858000" cy="9144000"/>
  <p:defaultTextStyle>
    <a:defPPr>
      <a:defRPr lang="en-P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7"/>
    <p:restoredTop sz="94656"/>
  </p:normalViewPr>
  <p:slideViewPr>
    <p:cSldViewPr snapToGrid="0">
      <p:cViewPr varScale="1">
        <p:scale>
          <a:sx n="80" d="100"/>
          <a:sy n="80" d="100"/>
        </p:scale>
        <p:origin x="14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20:41:15.7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306 0 24575,'-5'15'0,"-1"-4"0,-4 4 0,0-5 0,4 1 0,2-1 0,-1 0 0,0 0 0,-1 0 0,-3 0 0,3 1 0,1 3 0,-4-2 0,3-2 0,0-1 0,2-3 0,4 4 0,-5 4 0,0-2 0,-6 3 0,1-5 0,5 0 0,0 0 0,0-4 0,0-2 0,-1 1 0,2 0 0,-1 6 0,-5 3 0,-6 2 0,-4 5 0,-1-1 0,5 0 0,2 1 0,4-5 0,-1-6 0,1-6 0,5-4 0,0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21:31:34.7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32 24575,'23'0'0,"48"0"0,-12 0 0,7 0-2012,13 0 1,4 0 2011,11 0 0,1 0 0,-7 0 0,-2 0 0,-13-1 0,-3 2 486,-7 2 0,-5 2-486,15 3 717,-28 1-717,-20-3 0,-11-6 0,-4 0 2097,1 0-2097,3 0 237,2 0-237,13 0 0,16 0 0,28 0 0,18 0-470,-39 0 1,2 0 469,0 0 0,-2 0 0,24 0 0,-7 0 0,-38 0 0,-7 0 0,-10 0 0,-3 0 0,3 0 939,2 0-939,13 0 0,31-10 0,17-1 0,-1-1 0,-8 2 0,-29 10 0,0 0 0,0 0 0,-13 0 0,-3 0 0,0 0 0,18 0 0,32 0 0,-22 0 0,4 0-875,13 0 1,4 0 874,6 0 0,2 0 0,0 0 0,-1 0 0,-1 0 0,-2 0 0,-5 0 0,-2 0-331,-6 0 1,-1 0 330,-8 0 0,-2 0 0,20 0 0,-26 0 0,-18 0 0,-7 0 1687,-1 0-1687,0 0 723,9 0-723,2 0 0,23 0 0,3 0 0,1 0 0,10 0 0,-25 0 0,11 0 0,-15 0 0,-8-4 0,-3-2 0,-7 1 0,-1 0 0,-4 5 0,-1 0 0,-1 0 0,11 0 0,-2 0 0,14 0 0,-6 0 0,8 0 0,15 0 0,4 0 0,29 0-617,-35 0 0,2 0 617,7 0 0,3 0 0,5 0 0,1 0 0,0 0 0,0 0 0,-1 0 0,1 0 0,0 0 0,0 0 0,-7 0 0,-2 0-265,-7 0 0,-2 0 265,1 0 0,-3 0 0,26 0 0,-12 0 0,-12 0 0,-30 0 0,7 0 1200,0 0-1200,-7 0 564,15 0-564,9 0 0,14 0 0,-2 0 0,-10 0 0,-24 0 0,-10 0 0,-3 0 0,-1 0 0,0 0 0,5 0 0,9 0 0,7 0 0,22 0 0,20 0 0,18 0-433,-39 0 0,2 0 433,0 0 0,-2 0 0,39 0-41,-4 0 41,-29 0 0,-4 0 0,-15 0 0,0 0 0,0 0 864,-9 0-864,-1 0 43,-9 0-43,1 0 0,-1 0 0,9 0 0,2 0 0,7 0 0,-7 0 0,-7 0 0,-5 0 0,-3 0 0,5 0 0,-1 0 0,9 0 0,1 0 0,9 0 0,15 0 0,-11 0 0,2 0 0,-8 0 0,-6 0 0,0 0 0,6 0 0,8 0 0,45 0 0,-24 0 0,20 0 0,-47 0 0,-9 0 0,-6 0 0,-9 0 0,0 0 0,9 0 0,36 0 0,32 0-648,-31 0 1,2 0 647,0 0 0,-1 0 0,-1 0 0,-1 0 0,31 0 0,-19 0 0,-26 0 0,-22 0 0,-9 0 0,-5 0 1295,13 0-1295,3 0 0,28 0 0,18 0 0,20 0-472,-40 0 1,2 0 471,-1 0 0,0 0 0,1 0 0,-2 0 0,24 0 0,-16 0 0,-31 0 0,-13 0 0,-6 0 0,-6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20:41:20.7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306 1 24575,'10'0'0,"0"0"0,0 0 0,-4 4 0,-2 2 0,1 4 0,1 0 0,-1 0 0,0 0 0,-5 1 0,0 3 0,4-2 0,2 2 0,0 1 0,-2-4 0,-4 4 0,0-5 0,0 1 0,0-1 0,0 0 0,5 0 0,0-4 0,1 3 0,-2-4 0,-4 6 0,0-1 0,5 0 0,1 0 0,-1 0 0,0 1 0,-5-1 0,0 0 0,0 0 0,0 0 0,0 1 0,0-1 0,0 0 0,0 0 0,0 0 0,0 0 0,0 1 0,0-1 0,4-5 0,2 0 0,0 0 0,-2 5 0,-4 1 0,5-1 0,0-1 0,1-3 0,-1 4 0,-5 0 0,-5-4 0,-1-2 0,-4-4 0,0 0 0,0 0 0,0 0 0,-1 0 0,1 0 0,0 0 0,0 0 0,0 0 0,0 0 0,-1 0 0,1 0 0,0 0 0,0 0 0,0 0 0,-1 0 0,1 0 0,0 0 0,0 0 0,0 0 0,-1 0 0,-3 0 0,-2 0 0,0 0 0,1 0 0,5 0 0,0 0 0,0 0 0,0 0 0,-1 0 0,1 0 0,0 0 0,0-4 0,0-2 0,-5 1 0,-1 0 0,0 1 0,-3-2 0,8 0 0,1 2 0,5 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20:41:23.7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184 1 24575,'-5'10'0,"0"0"0,-1 5 0,1-4 0,1-1 0,-2-1 0,1-3 0,0 4 0,5 0 0,0 1 0,0-1 0,-4-5 0,-2 0 0,0 0 0,2 0 0,-1 5 0,0 5 0,-6 1 0,1 4 0,4 1 0,-3-5 0,4-2 0,-1-4 0,2 1 0,4-1 0,-5 0 0,-1 5 0,-4 1 0,0-1 0,0-4 0,0-7 0,4-4 0,1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20:41:28.2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103 0 24575,'10'0'0,"0"0"0,5 0 0,5 0 0,-3 0 0,2 0 0,-13 5 0,-1 0 0,-1 1 0,2 3 0,-1-3 0,5 4 0,-5 0 0,1 0 0,3 0 0,-3-4 0,-1 3 0,0-3 0,-5 4 0,0 0 0,0 0 0,0 0 0,0 1 0,0-1 0,0 0 0,4 0 0,2 0 0,0 1 0,-2-1 0,-4 0 0,0 0 0,0 0 0,0 1 0,5-1 0,0-5 0,1 4 0,-2-3 0,-4 4 0,0 0 0,0 1 0,0-1 0,0 0 0,0 0 0,0 0 0,0 1 0,0-1 0,0 0 0,-4-4 0,-2-2 0,-4-4 0,0 0 0,4 5 0,2 0 0,-1 1 0,0-2 0,-6-4 0,1 0 0,0 0 0,0 0 0,-9 0 0,6 0 0,-6 0 0,9 0 0,0 0 0,-5 0 0,3 0 0,-2 0 0,4 0 0,-1 0 0,1 0 0,0 0 0,0 0 0,0 0 0,-1 0 0,1 0 0,0 0 0,4 0 0,2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21:30:54.1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5063 2351 24575,'-69'0'0,"-22"0"0,30 0 0,-2 0-923,0 0 0,1 0 923,1 0 0,1 0 0,7 0 0,0 0 0,-1 0 0,2 0 596,-24 0-596,15 5 305,37 1-305,-8-1 0,-40 0 0,11-5 0,-7 0-1541,-25 0 0,-7 0 1541,22 0 0,-3 0 0,-1 0 0,-4 0 0,-2 0 0,1 0 0,0 0 0,0 0 0,1 0 0,3 0 0,1 0 0,5 0 0,-16 0 0,8 0 398,25 0 0,7 0-398,-5 0 0,42 0 0,-3 0 0,-35 0 0,-44 0-1370,16 0 1,-10 0 1369,20 0 0,-4 0 0,-2 0-156,-8 0 0,-1 0 1,-1 0 155,1 0 0,0 0 0,1 0 0,4 0 0,1 0 0,2 0-472,8 0 1,1 0 0,4 0 471,-16 0 0,5 0-50,13 0 1,7 0 49,-7 0 2366,29-5-2366,26-5 3378,9-14-3378,0-22 2045,0-11-2045,0-16 0,0-14-611,0-4 611,0 38 0,0 0 0,0-1 0,0 2 0,0-39-291,0 3 291,0 16 0,0 14 0,0 4 0,0 16 0,0-1 760,0 0-760,0 8 303,0 2-303,0 9 0,0 0 0,0-9 0,0-2 0,-4 1 0,-3-7 0,1-9 0,0 3 0,0-10 0,-1 14 0,0 0 0,1 8 0,6 2 0,0 9 0,-5 4 0,0-3 0,-1 3 0,2-13 0,4 7 0,0-7 0,0 9 0,0 0 0,0-1 0,0 5 0,0-3 0,0 3 0,0 0 0,0 2 0,0-1 0,0-1 0,0-4 0,0-1 0,-5 1 0,-1 4 0,1-3 0,0 3 0,5-13 0,0-16 0,0 2 0,0-26 0,0 27 0,0-4 0,0 18 0,0 7 0,0 5 0,0 11 0,-4 10 0,-2 11 0,-4 5 0,0-6 0,4 0 0,-3-5 0,3-4 0,1 3 0,0-3 0,1 4 0,-7 5 0,0 0 0,-11 14 0,3 2 0,0-1 0,-2-1 0,9-9 0,2-4 0,1-6 0,3-5 0,1 0 0,0 0 0,-4 5 0,-2 5 0,-9 1 0,-9 7 0,11-2 0,-5-3 0,13-8 0,4-1 0,2-3 0,4 0 0,0-2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21:30:56.0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24575,'5'10'0,"0"1"0,6-1 0,-1 0 0,-5 0 0,5 0 0,-5 1 0,5-1 0,1 4 0,-1 2 0,4 5 0,-2-1 0,2 0 0,1 1 0,-4-5 0,4-2 0,-5-3 0,1-6 0,-1 0 0,0-1 0,0 2 0,0 0 0,5-2 0,-4-4 0,4 0 0,-5 5 0,-4 0 0,-2 1 0,-4-2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21:31:26.1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78 24575,'23'0'0,"33"0"0,20 0 0,15 0 0,-18 0 0,-28 0 0,-21 0 0,-9 0 0,0 0 0,1 0 0,12 0 0,18 0 0,11 0 0,1 0 0,-12 0 0,-22 0 0,-10 0 0,-3 0 0,-1 0 0,0-5 0,5 0 0,24-1 0,10 2 0,24 4 0,-1 0 0,0 0 0,-14 0 0,-4 0 0,-15 0 0,-13 0 0,-3 0 0,-13 0 0,0 0 0,1 0 0,-1 0 0,4 0 0,2 0 0,5 0 0,7 0 0,18 0 0,11 0 0,16-8 0,-1-2 0,1-1 0,-16 3 0,-11 8 0,-17 0 0,-13 0 0,-2 0 0,-4 0 0,1 0 0,3 0 0,2 0 0,0 0 0,-1 0 0,-5 0 0,-4-4 0,-2-2 0,1 1 0,0 0 0,10 5 0,9 0 0,22 0 0,41 0 0,-34 0 0,4 0-688,12 0 0,1 0 688,1 0 0,-2 0 0,-6 0 0,-1 0-25,-8 0 1,-2 0 24,20 0 0,-31 0 0,-18 0 0,-8 0 0,9 0 1372,21 0-1372,28 0 0,18 0-357,0 0 357,-3 0 0,-16 0 0,1 0 0,-24 0 0,-10 0 0,-24 0 0,-5 0 0,4 0 0,11 0 410,35 0-410,16 0 0,-24 0 0,2 0-434,7 0 1,-1 0 433,-4 0 0,-2 0 0,0-1 0,-2 2 0,35 7 0,-29 0 0,-13 1 0,-20-3 0,-11-6 0,1 0 867,9 0-867,22 0 0,11 8 0,31 4-723,-37-7 0,4 0 723,13 5 0,3 0 0,8-2 0,1-2 0,0 1 0,-2 0 0,-6-1 0,-4-1 0,-13-5 0,-4 0 0,36 8 0,-37-1 0,-11 2 0,-20-5 0,-8-4 0,4 0 1446,-5 0-1446,0 0 0,5 0 0,1 0 0,13 0 0,1 0 0,9 0 0,0 0 0,0 0 0,0 6 0,0 1 0,0 1 0,0-3 0,0-5 0,-8 0 0,-3 0 0,-7 0 0,-1 0 0,0 0 0,1 0 0,-5 0 0,3 0 0,5 0 0,-2 5 0,-2-4 0,-11 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21:31:26.6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21:31:29.4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0 314 24575,'47'0'0,"30"0"0,-19 0 0,3 0-919,1 0 1,0 0 918,0 0 0,-3 0 0,-4 0 0,-4 0 593,26 0-593,-17 0 304,-36 0-304,-9 0 0,-5 0 0,0 0 940,5 0-940,-4 0 0,4 0 0,0 0 0,1 0 0,-1 0 0,5 0 0,-5 0 0,1 0 0,4 0 0,-9 0 0,4 0 0,-1 0 0,-2 0 0,7 0 0,-3 0 0,12 0 0,18 0 0,12 0 0,29 0 0,-11 0-326,-25 0 1,0 0 325,40 0 0,1-8 0,-5-2 0,-29-1 0,-5 3 0,-14 8 0,-8 0 0,21 0 0,-3-8 651,9 1-651,10-3 0,5 4-431,18 6 431,0 0 0,-3-8 0,-16-2 0,-14 0 0,-5 2 0,-14 8 0,-8 0 0,6 0 0,-6 0 431,8 0-431,14 0 0,-10 0 0,11 0 0,-15-6 0,0-1 0,0 0 0,0 1 0,0 6 0,0 0 0,15 0 0,3-8 0,16-2 0,-1 0 0,1 2 0,-16 8 0,-11 0 0,-18 0 0,-12 0 0,-1 0 0,0 0 0,9 0 0,36 0 0,31 0-536,-37 0 0,2 0 536,5-4 0,-1-2 0,-6 1 0,-2-1-128,39-6 128,-4 2 0,-14 10 0,-15 0 0,-13 0 0,-16 0 0,-13 0 1065,-2 0-1065,-4 0 135,5 0-135,24 0 0,40 0 0,-12 0 0,6 0-1408,13 0 1,6 0 1407,-20 0 0,3 0 0,0 0 0,1 0 0,-1 0 0,1 0 0,-1 0 0,0 0 0,1 0 0,4 0 0,0 0 0,-2 0 0,-6 0 0,-2 0 0,-1 0 0,30 0 0,-5 0-387,-13 0 1,-7 0 386,17 0 0,-31 0 0,-35 0 0,-11 0 0,1 0 2691,1 0-2691,12 0 897,18 0-897,12 0 0,29-9-554,4-3 554,0 0 0,-3 3 0,-16 9 0,-14 0 0,-13 0 0,-16 0 0,-9-4 0,1-2 0,-1 0 554,0 2-554,1 4 0,-5 0 0,-2 0 0,1 0 0,9 0 0,22 0 0,26-10 0,19-2-423,0 1 423,-3 1 0,-16 10 0,3 0 0,-25 0 0,-9 0 0,-13 0 0,13 0 0,31 0 0,-20 0 0,2 0-506,7 0 0,3 0 506,12 0 0,3 0-965,-1 0 1,2 0 964,6 0 0,2 0 0,6 0 0,1 0 0,-6 0 0,-1 0 0,-1 0 0,-1 0 0,0 0 0,-2 0 0,-11 0 0,-2 0-162,-7 0 0,-4 0 162,28 0 0,-43 0 0,-16 0 1265,-13 0-1265,-1 0 2035,-1 0-2035,10 0 0,37 0 0,30 0-540,-30 0 1,3 0 539,5 0 0,1 0 0,-6 0 0,-3 0-36,-6 0 1,-4 0 35,21 0 0,-26 0 0,-22 0 0,-9 0 0,-5 0 1461,0 0-1461,0 0 77,0 0-77,1 0 0,-6 0 0,0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BF42C-89E2-1B44-9814-04E2194CEDA9}" type="datetimeFigureOut">
              <a:rPr lang="en-PS" smtClean="0"/>
              <a:t>17/01/2024</a:t>
            </a:fld>
            <a:endParaRPr lang="en-P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0DE48A-F5AF-0A4F-94BA-2EA86DAFF097}" type="slidenum">
              <a:rPr lang="en-PS" smtClean="0"/>
              <a:t>‹#›</a:t>
            </a:fld>
            <a:endParaRPr lang="en-PS"/>
          </a:p>
        </p:txBody>
      </p:sp>
    </p:spTree>
    <p:extLst>
      <p:ext uri="{BB962C8B-B14F-4D97-AF65-F5344CB8AC3E}">
        <p14:creationId xmlns:p14="http://schemas.microsoft.com/office/powerpoint/2010/main" val="158491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1A5E8-68C8-9DF2-E0AE-BE08E27826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237B3C-CF52-548A-E7AA-C8C30667F7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8285D-E4B3-1291-840C-260636547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C0CF-6C82-9342-A9C1-A2A7FA7F98BD}" type="datetime1">
              <a:rPr lang="en-US" smtClean="0"/>
              <a:t>1/17/24</a:t>
            </a:fld>
            <a:endParaRPr lang="en-P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C7960-5D1C-9154-FBE9-EFF0A43E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A2D09-4D93-8648-9EE8-995FBA37F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5F64-356B-B64C-A608-411AC4446E35}" type="slidenum">
              <a:rPr lang="en-PS" smtClean="0"/>
              <a:t>‹#›</a:t>
            </a:fld>
            <a:endParaRPr lang="en-PS"/>
          </a:p>
        </p:txBody>
      </p:sp>
    </p:spTree>
    <p:extLst>
      <p:ext uri="{BB962C8B-B14F-4D97-AF65-F5344CB8AC3E}">
        <p14:creationId xmlns:p14="http://schemas.microsoft.com/office/powerpoint/2010/main" val="647602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66840-542B-B558-7FC6-DF4232161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F2F9AD-4D6E-BBFF-0BFB-02CB45BB5B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D84DE-9EB6-113E-78E6-3A509FE5B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F289-6A30-754E-808B-AC77334F0EAC}" type="datetime1">
              <a:rPr lang="en-US" smtClean="0"/>
              <a:t>1/17/24</a:t>
            </a:fld>
            <a:endParaRPr lang="en-P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84E036-6FF0-6C79-0C1F-A7D3E559E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5837CD-B9F9-8836-7F37-E948085DC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5F64-356B-B64C-A608-411AC4446E35}" type="slidenum">
              <a:rPr lang="en-PS" smtClean="0"/>
              <a:t>‹#›</a:t>
            </a:fld>
            <a:endParaRPr lang="en-PS"/>
          </a:p>
        </p:txBody>
      </p:sp>
    </p:spTree>
    <p:extLst>
      <p:ext uri="{BB962C8B-B14F-4D97-AF65-F5344CB8AC3E}">
        <p14:creationId xmlns:p14="http://schemas.microsoft.com/office/powerpoint/2010/main" val="1379070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7C530F-B432-8540-0FC0-F6013F926E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2BF7C9-45C4-A2EC-0033-4F82071C10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E3477-75BF-EE5D-0584-87AB4BCA4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05E8-6698-E448-B597-828A88F4D164}" type="datetime1">
              <a:rPr lang="en-US" smtClean="0"/>
              <a:t>1/17/24</a:t>
            </a:fld>
            <a:endParaRPr lang="en-P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4D037-7F53-23C1-FCB0-AF02B0182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31AB3-5F82-B51A-1626-C41454A07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5F64-356B-B64C-A608-411AC4446E35}" type="slidenum">
              <a:rPr lang="en-PS" smtClean="0"/>
              <a:t>‹#›</a:t>
            </a:fld>
            <a:endParaRPr lang="en-PS"/>
          </a:p>
        </p:txBody>
      </p:sp>
    </p:spTree>
    <p:extLst>
      <p:ext uri="{BB962C8B-B14F-4D97-AF65-F5344CB8AC3E}">
        <p14:creationId xmlns:p14="http://schemas.microsoft.com/office/powerpoint/2010/main" val="1247172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B592F-024D-F526-617A-DC2800018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4C7D1-3996-D5D6-4530-1A613B4AB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035A0-C58B-7B6A-6C61-AED4A461B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4103-E38A-1149-80C8-3CFF3AD4DC49}" type="datetime1">
              <a:rPr lang="en-US" smtClean="0"/>
              <a:t>1/17/24</a:t>
            </a:fld>
            <a:endParaRPr lang="en-P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BD67E-8E2C-C733-0288-BECFC4F87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5BF322-1D21-E72E-63FC-EF5471DD6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5F64-356B-B64C-A608-411AC4446E35}" type="slidenum">
              <a:rPr lang="en-PS" smtClean="0"/>
              <a:t>‹#›</a:t>
            </a:fld>
            <a:endParaRPr lang="en-PS"/>
          </a:p>
        </p:txBody>
      </p:sp>
    </p:spTree>
    <p:extLst>
      <p:ext uri="{BB962C8B-B14F-4D97-AF65-F5344CB8AC3E}">
        <p14:creationId xmlns:p14="http://schemas.microsoft.com/office/powerpoint/2010/main" val="2617682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79F1F-2AE0-A043-43E4-6887DFFD1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B108D8-61A8-D79F-E6CF-47B4992DD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D66E3-57AC-9C38-B067-8496765F1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94B3C-6C37-5349-822E-029FBE301D97}" type="datetime1">
              <a:rPr lang="en-US" smtClean="0"/>
              <a:t>1/17/24</a:t>
            </a:fld>
            <a:endParaRPr lang="en-P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2356B-FE48-6F00-FC14-716F38089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1AE3BF-9A38-B88F-E550-743D1FB52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5F64-356B-B64C-A608-411AC4446E35}" type="slidenum">
              <a:rPr lang="en-PS" smtClean="0"/>
              <a:t>‹#›</a:t>
            </a:fld>
            <a:endParaRPr lang="en-PS"/>
          </a:p>
        </p:txBody>
      </p:sp>
    </p:spTree>
    <p:extLst>
      <p:ext uri="{BB962C8B-B14F-4D97-AF65-F5344CB8AC3E}">
        <p14:creationId xmlns:p14="http://schemas.microsoft.com/office/powerpoint/2010/main" val="437589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6D755-FE9B-9650-61C4-1A1D82E39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3C838-6777-B2C2-C798-ED23992204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39A6F0-FA4B-F0AC-86C6-DF859F7D85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3609E7-7413-D5AA-8217-38A5B378B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7647C-3B44-C942-953C-9D7FE29E8F17}" type="datetime1">
              <a:rPr lang="en-US" smtClean="0"/>
              <a:t>1/17/24</a:t>
            </a:fld>
            <a:endParaRPr lang="en-P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9EA487-14B4-6596-FADE-F441F0AD9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BF7F4A-278B-47B1-A2D1-97E9BC97A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5F64-356B-B64C-A608-411AC4446E35}" type="slidenum">
              <a:rPr lang="en-PS" smtClean="0"/>
              <a:t>‹#›</a:t>
            </a:fld>
            <a:endParaRPr lang="en-PS"/>
          </a:p>
        </p:txBody>
      </p:sp>
    </p:spTree>
    <p:extLst>
      <p:ext uri="{BB962C8B-B14F-4D97-AF65-F5344CB8AC3E}">
        <p14:creationId xmlns:p14="http://schemas.microsoft.com/office/powerpoint/2010/main" val="176361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5C28E-3193-E7C6-6D94-B2BA4D178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3059B-1364-870A-69D8-D96638CD6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1630E-C0D7-75C8-B1B5-3914357AC8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244BBC-526D-A521-9DCB-EB1F351FC7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A64474-73D1-687E-DA29-FABFC98B7B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B47FC-34DB-5ED8-97E5-2E05D66E7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9BE7F-7864-EF4D-AB0F-E1C16DCF8DEA}" type="datetime1">
              <a:rPr lang="en-US" smtClean="0"/>
              <a:t>1/17/24</a:t>
            </a:fld>
            <a:endParaRPr lang="en-P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A8A338-907A-F116-BBB6-AF143E542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BD14D4-2E63-E085-A257-659B1B56A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5F64-356B-B64C-A608-411AC4446E35}" type="slidenum">
              <a:rPr lang="en-PS" smtClean="0"/>
              <a:t>‹#›</a:t>
            </a:fld>
            <a:endParaRPr lang="en-PS"/>
          </a:p>
        </p:txBody>
      </p:sp>
    </p:spTree>
    <p:extLst>
      <p:ext uri="{BB962C8B-B14F-4D97-AF65-F5344CB8AC3E}">
        <p14:creationId xmlns:p14="http://schemas.microsoft.com/office/powerpoint/2010/main" val="1016767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20558-641E-166E-DF6D-801B028EC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72207C-554C-A723-D38E-1325AD3E6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78B5-CE05-1E42-9109-7A7E6075ED07}" type="datetime1">
              <a:rPr lang="en-US" smtClean="0"/>
              <a:t>1/17/24</a:t>
            </a:fld>
            <a:endParaRPr lang="en-P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7006EF-DFDD-9EB5-898F-23F7EAA6A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9239B0-FB85-36BE-5B83-7C65DA54B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5F64-356B-B64C-A608-411AC4446E35}" type="slidenum">
              <a:rPr lang="en-PS" smtClean="0"/>
              <a:t>‹#›</a:t>
            </a:fld>
            <a:endParaRPr lang="en-PS"/>
          </a:p>
        </p:txBody>
      </p:sp>
    </p:spTree>
    <p:extLst>
      <p:ext uri="{BB962C8B-B14F-4D97-AF65-F5344CB8AC3E}">
        <p14:creationId xmlns:p14="http://schemas.microsoft.com/office/powerpoint/2010/main" val="3924421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220DC0-27F0-953E-042B-C1D19A3C4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190AB-EB7E-7E44-B8DA-0E731D466719}" type="datetime1">
              <a:rPr lang="en-US" smtClean="0"/>
              <a:t>1/17/24</a:t>
            </a:fld>
            <a:endParaRPr lang="en-P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A4314C-9A5B-D4BB-1F83-1FC8217F8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8E6173-EC4F-3C0F-B47F-B62827A61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5F64-356B-B64C-A608-411AC4446E35}" type="slidenum">
              <a:rPr lang="en-PS" smtClean="0"/>
              <a:t>‹#›</a:t>
            </a:fld>
            <a:endParaRPr lang="en-PS"/>
          </a:p>
        </p:txBody>
      </p:sp>
    </p:spTree>
    <p:extLst>
      <p:ext uri="{BB962C8B-B14F-4D97-AF65-F5344CB8AC3E}">
        <p14:creationId xmlns:p14="http://schemas.microsoft.com/office/powerpoint/2010/main" val="352345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FAD06-AF64-7255-9E7B-128D06B57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870E5-44CE-2EDC-3851-767B481DC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F3A16D-03FD-DCC4-BA07-B61D03576E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124B9-5BA5-013C-CC3B-3D4B7ABA8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95AA-62A2-A34E-A7AD-3CF926B5E979}" type="datetime1">
              <a:rPr lang="en-US" smtClean="0"/>
              <a:t>1/17/24</a:t>
            </a:fld>
            <a:endParaRPr lang="en-P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877623-B630-E2F0-F13C-EB9CA7EB8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5F660A-32CA-0809-3C97-F099A835B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5F64-356B-B64C-A608-411AC4446E35}" type="slidenum">
              <a:rPr lang="en-PS" smtClean="0"/>
              <a:t>‹#›</a:t>
            </a:fld>
            <a:endParaRPr lang="en-PS"/>
          </a:p>
        </p:txBody>
      </p:sp>
    </p:spTree>
    <p:extLst>
      <p:ext uri="{BB962C8B-B14F-4D97-AF65-F5344CB8AC3E}">
        <p14:creationId xmlns:p14="http://schemas.microsoft.com/office/powerpoint/2010/main" val="3875349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70ED7-3AC7-1B1C-CC55-84ADEBAE8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71EED2-1FCE-B31C-DEAA-D4E67EAF1E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030965-D575-AD80-0C02-2EAB92FC2C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B04E70-A043-3DB8-2FEC-7B43AAF3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B0F6B-C4BA-6A49-BCBC-C80BFAD196B1}" type="datetime1">
              <a:rPr lang="en-US" smtClean="0"/>
              <a:t>1/17/24</a:t>
            </a:fld>
            <a:endParaRPr lang="en-P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47EAA-E1AD-9F73-04DC-8F796FCA8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637500-1730-5C36-1ED6-B6E674656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5F64-356B-B64C-A608-411AC4446E35}" type="slidenum">
              <a:rPr lang="en-PS" smtClean="0"/>
              <a:t>‹#›</a:t>
            </a:fld>
            <a:endParaRPr lang="en-PS"/>
          </a:p>
        </p:txBody>
      </p:sp>
    </p:spTree>
    <p:extLst>
      <p:ext uri="{BB962C8B-B14F-4D97-AF65-F5344CB8AC3E}">
        <p14:creationId xmlns:p14="http://schemas.microsoft.com/office/powerpoint/2010/main" val="466379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E6E79B-A0EB-6DFC-60E4-8F989B0FE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6AF071-154C-6EBC-0171-F80FCDD36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A5F51-5AE8-CA81-DC34-1948E1C675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63073-BBBF-DA44-883B-14E4454565EA}" type="datetime1">
              <a:rPr lang="en-US" smtClean="0"/>
              <a:t>1/17/24</a:t>
            </a:fld>
            <a:endParaRPr lang="en-P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54D54A-3CC8-F314-BFFE-3C4821290C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8625F-71AB-C5B7-34BA-36B6BB4C99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5F64-356B-B64C-A608-411AC4446E35}" type="slidenum">
              <a:rPr lang="en-PS" smtClean="0"/>
              <a:t>‹#›</a:t>
            </a:fld>
            <a:endParaRPr lang="en-PS"/>
          </a:p>
        </p:txBody>
      </p:sp>
    </p:spTree>
    <p:extLst>
      <p:ext uri="{BB962C8B-B14F-4D97-AF65-F5344CB8AC3E}">
        <p14:creationId xmlns:p14="http://schemas.microsoft.com/office/powerpoint/2010/main" val="297160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5" Type="http://schemas.openxmlformats.org/officeDocument/2006/relationships/image" Target="../media/image31.png"/><Relationship Id="rId10" Type="http://schemas.openxmlformats.org/officeDocument/2006/relationships/image" Target="../media/image34.png"/><Relationship Id="rId4" Type="http://schemas.openxmlformats.org/officeDocument/2006/relationships/customXml" Target="../ink/ink2.xml"/><Relationship Id="rId9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customXml" Target="../ink/ink10.xml"/><Relationship Id="rId3" Type="http://schemas.openxmlformats.org/officeDocument/2006/relationships/customXml" Target="../ink/ink5.xml"/><Relationship Id="rId7" Type="http://schemas.openxmlformats.org/officeDocument/2006/relationships/customXml" Target="../ink/ink7.xml"/><Relationship Id="rId12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customXml" Target="../ink/ink9.xml"/><Relationship Id="rId5" Type="http://schemas.openxmlformats.org/officeDocument/2006/relationships/customXml" Target="../ink/ink6.xml"/><Relationship Id="rId10" Type="http://schemas.openxmlformats.org/officeDocument/2006/relationships/image" Target="../media/image41.png"/><Relationship Id="rId4" Type="http://schemas.openxmlformats.org/officeDocument/2006/relationships/image" Target="../media/image38.png"/><Relationship Id="rId9" Type="http://schemas.openxmlformats.org/officeDocument/2006/relationships/customXml" Target="../ink/ink8.xml"/><Relationship Id="rId1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658538-6CE2-236E-186F-02AC0145A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FE85F64-356B-B64C-A608-411AC4446E35}" type="slidenum">
              <a:rPr lang="en-PS" smtClean="0"/>
              <a:pPr>
                <a:spcAft>
                  <a:spcPts val="600"/>
                </a:spcAft>
              </a:pPr>
              <a:t>1</a:t>
            </a:fld>
            <a:endParaRPr lang="en-P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52EC8C-311A-1E2C-3835-247C57F03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671" y="643467"/>
            <a:ext cx="8042904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18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976AF-1883-10A4-44E1-83274A27A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347" y="136525"/>
            <a:ext cx="11389895" cy="67761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Interest Rate Should Be Used for Public Projects?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A0BE7-7BC6-50E5-B287-E81547150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9561"/>
            <a:ext cx="10680032" cy="5553743"/>
          </a:xfrm>
        </p:spPr>
        <p:txBody>
          <a:bodyPr>
            <a:noAutofit/>
          </a:bodyPr>
          <a:lstStyle/>
          <a:p>
            <a:pPr algn="just"/>
            <a:r>
              <a:rPr lang="en-US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choice of an interest rate in the </a:t>
            </a:r>
            <a:r>
              <a:rPr lang="en-US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private sector </a:t>
            </a:r>
            <a:r>
              <a:rPr lang="en-US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 intended to lead directly to a selection of projects to maximize profit or minimize cost. </a:t>
            </a:r>
          </a:p>
          <a:p>
            <a:pPr algn="just"/>
            <a:r>
              <a:rPr lang="en-US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public sector</a:t>
            </a:r>
            <a:r>
              <a:rPr lang="en-US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on the other hand, projects are not usually intended as profit-making ventures.</a:t>
            </a:r>
          </a:p>
          <a:p>
            <a:pPr algn="just"/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Instead, </a:t>
            </a:r>
            <a:r>
              <a:rPr lang="en-US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goal is the maximization of social benefits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assuming that these have been appropriately measured. </a:t>
            </a:r>
          </a:p>
          <a:p>
            <a:pPr algn="just"/>
            <a:r>
              <a:rPr lang="en-US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choice of an interest rate in the public sector is intended to determine </a:t>
            </a:r>
            <a:r>
              <a:rPr lang="en-US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how available funds should best be allocated among competing projects to achieve social goals</a:t>
            </a:r>
            <a:r>
              <a:rPr lang="en-US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relative differences in magnitude of interest rates between governmental agencies, regulated monopolies, and private enterprises are illustrated in Figure 10-2.</a:t>
            </a:r>
          </a:p>
          <a:p>
            <a:pPr algn="just"/>
            <a:endParaRPr lang="en-P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66D4DB-7532-1D1E-D2E0-6A1DD8F90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5F64-356B-B64C-A608-411AC4446E35}" type="slidenum">
              <a:rPr lang="en-PS" smtClean="0"/>
              <a:t>10</a:t>
            </a:fld>
            <a:endParaRPr lang="en-PS"/>
          </a:p>
        </p:txBody>
      </p:sp>
    </p:spTree>
    <p:extLst>
      <p:ext uri="{BB962C8B-B14F-4D97-AF65-F5344CB8AC3E}">
        <p14:creationId xmlns:p14="http://schemas.microsoft.com/office/powerpoint/2010/main" val="152194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34F22E-B86F-2C64-9833-095C1AA2B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5F64-356B-B64C-A608-411AC4446E35}" type="slidenum">
              <a:rPr lang="en-PS" smtClean="0"/>
              <a:t>11</a:t>
            </a:fld>
            <a:endParaRPr lang="en-P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ED3BBF-9188-5922-4283-2F10934CC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29" y="689811"/>
            <a:ext cx="10662971" cy="540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08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1F6164-7F01-8EDF-4F72-1A04699A4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670" y="643467"/>
            <a:ext cx="8114777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97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34811B-F48F-1A5F-1291-B6414FE29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FE85F64-356B-B64C-A608-411AC4446E35}" type="slidenum">
              <a:rPr lang="en-PS" smtClean="0"/>
              <a:pPr>
                <a:spcAft>
                  <a:spcPts val="600"/>
                </a:spcAft>
              </a:pPr>
              <a:t>13</a:t>
            </a:fld>
            <a:endParaRPr lang="en-P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D4D615-3CE9-151F-DBB2-AF5ECC4C8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670" y="643467"/>
            <a:ext cx="8321179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424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7CC167-4AB3-2F77-0EF7-2BC892337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671" y="643467"/>
            <a:ext cx="8254240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90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8BFA88-E4B4-55E0-8C57-C09FDE9A1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5F64-356B-B64C-A608-411AC4446E35}" type="slidenum">
              <a:rPr lang="en-PS" smtClean="0"/>
              <a:t>15</a:t>
            </a:fld>
            <a:endParaRPr lang="en-P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0F24D4-1708-A737-3686-6251798F2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859" y="320843"/>
            <a:ext cx="9752281" cy="53215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B160F3-DEE3-EA31-B9AA-64DE84344144}"/>
              </a:ext>
            </a:extLst>
          </p:cNvPr>
          <p:cNvSpPr txBox="1"/>
          <p:nvPr/>
        </p:nvSpPr>
        <p:spPr>
          <a:xfrm>
            <a:off x="566696" y="5833130"/>
            <a:ext cx="11058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project is acceptable when the B-C ratio is equal to or greater than 1.</a:t>
            </a:r>
          </a:p>
        </p:txBody>
      </p:sp>
    </p:spTree>
    <p:extLst>
      <p:ext uri="{BB962C8B-B14F-4D97-AF65-F5344CB8AC3E}">
        <p14:creationId xmlns:p14="http://schemas.microsoft.com/office/powerpoint/2010/main" val="1884870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E3520C-7A2B-6EDB-801D-F9CB1DD36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5F64-356B-B64C-A608-411AC4446E35}" type="slidenum">
              <a:rPr lang="en-PS" smtClean="0"/>
              <a:t>16</a:t>
            </a:fld>
            <a:endParaRPr lang="en-P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94E20F-34DF-5E5D-CA1E-308767A11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05" y="877108"/>
            <a:ext cx="9978189" cy="58443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45C6B5-2596-3740-24E7-978553CD6088}"/>
              </a:ext>
            </a:extLst>
          </p:cNvPr>
          <p:cNvSpPr txBox="1"/>
          <p:nvPr/>
        </p:nvSpPr>
        <p:spPr>
          <a:xfrm>
            <a:off x="0" y="136525"/>
            <a:ext cx="12252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Equations (10-1) and (10-2) can be rewritten in terms of equivalent annual worth as follows:</a:t>
            </a:r>
          </a:p>
        </p:txBody>
      </p:sp>
    </p:spTree>
    <p:extLst>
      <p:ext uri="{BB962C8B-B14F-4D97-AF65-F5344CB8AC3E}">
        <p14:creationId xmlns:p14="http://schemas.microsoft.com/office/powerpoint/2010/main" val="3180595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7C5B7-9AD8-4CF8-DFA7-EE9F263FC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789906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Benefit−Cost Ratio Method</a:t>
            </a:r>
            <a:endParaRPr lang="en-P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51587-415B-E332-EE36-74A2D03A3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5032"/>
            <a:ext cx="10515600" cy="5021931"/>
          </a:xfrm>
        </p:spPr>
        <p:txBody>
          <a:bodyPr>
            <a:normAutofit/>
          </a:bodyPr>
          <a:lstStyle/>
          <a:p>
            <a:pPr algn="just"/>
            <a:r>
              <a:rPr lang="en-US" sz="3000" b="1" dirty="0">
                <a:solidFill>
                  <a:srgbClr val="0070C0"/>
                </a:solidFill>
                <a:effectLst/>
                <a:latin typeface="Times" pitchFamily="2" charset="0"/>
              </a:rPr>
              <a:t>The resulting B–C ratios for all the previous formulations will give identical results in determining the acceptability of a project (i.e., either B–C </a:t>
            </a:r>
            <a:r>
              <a:rPr lang="en-US" sz="3000" b="1" dirty="0">
                <a:solidFill>
                  <a:srgbClr val="0070C0"/>
                </a:solidFill>
                <a:effectLst/>
                <a:latin typeface="Helvetica" pitchFamily="2" charset="0"/>
              </a:rPr>
              <a:t>≥ </a:t>
            </a:r>
            <a:r>
              <a:rPr lang="en-US" sz="3000" b="1" dirty="0">
                <a:solidFill>
                  <a:srgbClr val="0070C0"/>
                </a:solidFill>
                <a:effectLst/>
                <a:latin typeface="Times" pitchFamily="2" charset="0"/>
              </a:rPr>
              <a:t>1.0 or B–C </a:t>
            </a:r>
            <a:r>
              <a:rPr lang="en-US" sz="3000" b="1" dirty="0">
                <a:solidFill>
                  <a:srgbClr val="0070C0"/>
                </a:solidFill>
                <a:effectLst/>
                <a:latin typeface="Helvetica" pitchFamily="2" charset="0"/>
              </a:rPr>
              <a:t>&lt; </a:t>
            </a:r>
            <a:r>
              <a:rPr lang="en-US" sz="3000" b="1" dirty="0">
                <a:solidFill>
                  <a:srgbClr val="0070C0"/>
                </a:solidFill>
                <a:effectLst/>
                <a:latin typeface="Times" pitchFamily="2" charset="0"/>
              </a:rPr>
              <a:t>1.0). </a:t>
            </a:r>
          </a:p>
          <a:p>
            <a:pPr algn="just">
              <a:spcBef>
                <a:spcPts val="1600"/>
              </a:spcBef>
            </a:pPr>
            <a:r>
              <a:rPr lang="en-US" sz="3000" b="1" dirty="0">
                <a:solidFill>
                  <a:srgbClr val="00B050"/>
                </a:solidFill>
                <a:effectLst/>
                <a:latin typeface="Times" pitchFamily="2" charset="0"/>
              </a:rPr>
              <a:t>The conventional B–C ratio will give identical numerical results for both PW and AW formulations; similarly, the modified B–C ratio gives identical numerical results whether PW or AW is used. </a:t>
            </a:r>
          </a:p>
          <a:p>
            <a:pPr algn="just">
              <a:spcBef>
                <a:spcPts val="1600"/>
              </a:spcBef>
            </a:pPr>
            <a:r>
              <a:rPr lang="en-US" sz="3000" b="1" dirty="0">
                <a:solidFill>
                  <a:srgbClr val="0070C0"/>
                </a:solidFill>
                <a:effectLst/>
                <a:latin typeface="Times" pitchFamily="2" charset="0"/>
              </a:rPr>
              <a:t>Although the magnitude of the B–C ratio will differ between conventional and modified B–C ratios, go/no-go decisions are not affected by the choice of approach.</a:t>
            </a:r>
          </a:p>
          <a:p>
            <a:pPr algn="just"/>
            <a:endParaRPr lang="en-PS" sz="3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C04059-9DA9-4826-266F-A819ABD82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5F64-356B-B64C-A608-411AC4446E35}" type="slidenum">
              <a:rPr lang="en-PS" smtClean="0"/>
              <a:t>17</a:t>
            </a:fld>
            <a:endParaRPr lang="en-PS"/>
          </a:p>
        </p:txBody>
      </p:sp>
    </p:spTree>
    <p:extLst>
      <p:ext uri="{BB962C8B-B14F-4D97-AF65-F5344CB8AC3E}">
        <p14:creationId xmlns:p14="http://schemas.microsoft.com/office/powerpoint/2010/main" val="3573019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4F517D-FFAE-8C0F-434F-E57FA54B2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FE85F64-356B-B64C-A608-411AC4446E35}" type="slidenum">
              <a:rPr lang="en-PS" smtClean="0"/>
              <a:pPr>
                <a:spcAft>
                  <a:spcPts val="600"/>
                </a:spcAft>
              </a:pPr>
              <a:t>18</a:t>
            </a:fld>
            <a:endParaRPr lang="en-P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2A7239-AB63-A7EC-47E2-51BDBB762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670" y="643467"/>
            <a:ext cx="8307605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625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3535CF-F861-5597-9E9D-B033CDE1B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670" y="643467"/>
            <a:ext cx="8307605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55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84FB11-46AD-0DC1-9E55-BA79E9AAD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671" y="643467"/>
            <a:ext cx="8280738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28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78C5C9-B914-E235-640B-1C84822F4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253" y="220940"/>
            <a:ext cx="8951494" cy="48351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7A9FC8-0775-87CB-90D1-55670EB40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5F64-356B-B64C-A608-411AC4446E35}" type="slidenum">
              <a:rPr lang="en-PS" smtClean="0"/>
              <a:t>20</a:t>
            </a:fld>
            <a:endParaRPr lang="en-P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FE1D5A-B9DA-A6BF-6B8F-61D12EEDE750}"/>
              </a:ext>
            </a:extLst>
          </p:cNvPr>
          <p:cNvSpPr txBox="1"/>
          <p:nvPr/>
        </p:nvSpPr>
        <p:spPr>
          <a:xfrm>
            <a:off x="625642" y="948354"/>
            <a:ext cx="11213431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city of Columbia is considering extending the runways of its municipal airport so that commercial jets can use the facility. The land necessary for the runway extension is currently a farmland that can be purchased for $350,000. Construction costs for the runway extension are projected to be $600,000, and the additional annual maintenance costs for the extension are estimated to be $22,500. If the runways are extended, a small terminal will be constructed at a cost of $250,000. The annual operating and maintenance costs for the terminal are estimated at $75,000. Finally, the projected increase in flights will require the addition of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air traffic controllers at an annual cost of $100,000. Annual benefits of the runway extension have been estimated as follows:</a:t>
            </a:r>
          </a:p>
          <a:p>
            <a:pPr algn="just"/>
            <a:endParaRPr lang="en-US" dirty="0">
              <a:effectLst/>
              <a:latin typeface="Times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6DEB5D-476E-2D34-3FEB-0DD41FA8898E}"/>
              </a:ext>
            </a:extLst>
          </p:cNvPr>
          <p:cNvSpPr txBox="1"/>
          <p:nvPr/>
        </p:nvSpPr>
        <p:spPr>
          <a:xfrm>
            <a:off x="625642" y="5524308"/>
            <a:ext cx="112134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0070C0"/>
                </a:solidFill>
                <a:effectLst/>
                <a:latin typeface="Times" pitchFamily="2" charset="0"/>
              </a:rPr>
              <a:t>Apply the B–C ratio method with a study period of 20 years and a MARR of 10% per year to determine whether the runways at Columbia Municipal Airport should be extended.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6962256-25B9-DEA7-32A5-453F154F60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494453"/>
              </p:ext>
            </p:extLst>
          </p:nvPr>
        </p:nvGraphicFramePr>
        <p:xfrm>
          <a:off x="1474537" y="3841976"/>
          <a:ext cx="909721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2403">
                  <a:extLst>
                    <a:ext uri="{9D8B030D-6E8A-4147-A177-3AD203B41FA5}">
                      <a16:colId xmlns:a16="http://schemas.microsoft.com/office/drawing/2014/main" val="1884918318"/>
                    </a:ext>
                  </a:extLst>
                </a:gridCol>
                <a:gridCol w="6064807">
                  <a:extLst>
                    <a:ext uri="{9D8B030D-6E8A-4147-A177-3AD203B41FA5}">
                      <a16:colId xmlns:a16="http://schemas.microsoft.com/office/drawing/2014/main" val="13384393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$325,000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  <a:latin typeface="Times" pitchFamily="2" charset="0"/>
                        </a:rPr>
                        <a:t>Rental receipts from airlines leasing space at the facility</a:t>
                      </a:r>
                      <a:endParaRPr lang="en-P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105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effectLst/>
                          <a:latin typeface="Times" pitchFamily="2" charset="0"/>
                        </a:rPr>
                        <a:t>$65,000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effectLst/>
                          <a:latin typeface="Times" pitchFamily="2" charset="0"/>
                        </a:rPr>
                        <a:t>Airport tax charged to passengers</a:t>
                      </a:r>
                      <a:endParaRPr lang="en-PS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546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effectLst/>
                          <a:latin typeface="Times" pitchFamily="2" charset="0"/>
                        </a:rPr>
                        <a:t>$50,000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effectLst/>
                          <a:latin typeface="Times" pitchFamily="2" charset="0"/>
                        </a:rPr>
                        <a:t>Convenience benefit for residents of Columbia</a:t>
                      </a:r>
                      <a:endParaRPr lang="en-PS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835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effectLst/>
                          <a:latin typeface="Times" pitchFamily="2" charset="0"/>
                        </a:rPr>
                        <a:t>$50,000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effectLst/>
                          <a:latin typeface="Times" pitchFamily="2" charset="0"/>
                        </a:rPr>
                        <a:t>Additional tourism dollars for Columbia</a:t>
                      </a:r>
                      <a:endParaRPr lang="en-PS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394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4294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8DA323-71EC-AB3E-4633-6D02D75EC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5F64-356B-B64C-A608-411AC4446E35}" type="slidenum">
              <a:rPr lang="en-PS" smtClean="0"/>
              <a:t>21</a:t>
            </a:fld>
            <a:endParaRPr lang="en-P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4C063F-3527-77FC-04C8-4B860F054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37" y="786062"/>
            <a:ext cx="11276611" cy="532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596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E9ED9F-AC4E-EFD0-D4B4-F824A5221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5F64-356B-B64C-A608-411AC4446E35}" type="slidenum">
              <a:rPr lang="en-PS" smtClean="0"/>
              <a:t>22</a:t>
            </a:fld>
            <a:endParaRPr lang="en-P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70FBBE0-B6E1-5153-0B42-8531E90F60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267838"/>
            <a:ext cx="105156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Disbenefits (D) can be included in the B-C Ratio in either the Numerator or Denominator, as shawn with AW below: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36DC0E-C2E2-027F-8E8D-41AB51433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073" y="1450626"/>
            <a:ext cx="9609221" cy="502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380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DD636-4D96-84D4-ACFA-AC65FD576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0137"/>
            <a:ext cx="10515600" cy="2442495"/>
          </a:xfrm>
        </p:spPr>
        <p:txBody>
          <a:bodyPr>
            <a:normAutofit/>
          </a:bodyPr>
          <a:lstStyle/>
          <a:p>
            <a:pPr algn="just"/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 in the case of conventional and modified B–C ratios, </a:t>
            </a:r>
            <a:r>
              <a:rPr lang="en-US" sz="36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treatment of disbenefits may affect the magnitude of the B–C ratio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but it has no effect on project desirability in go/no-go decisions.</a:t>
            </a:r>
          </a:p>
          <a:p>
            <a:pPr algn="just"/>
            <a:endParaRPr lang="en-P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843B5E-98C6-0B29-3F2C-7BA0FDCD8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5F64-356B-B64C-A608-411AC4446E35}" type="slidenum">
              <a:rPr lang="en-PS" smtClean="0"/>
              <a:t>23</a:t>
            </a:fld>
            <a:endParaRPr lang="en-P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2820009-7536-F96C-DD94-8159DA8157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Disbenefits (D) can be included in the B-C Ratio in either the Numerator or Denominator, as shawn with AW below: </a:t>
            </a:r>
          </a:p>
        </p:txBody>
      </p:sp>
    </p:spTree>
    <p:extLst>
      <p:ext uri="{BB962C8B-B14F-4D97-AF65-F5344CB8AC3E}">
        <p14:creationId xmlns:p14="http://schemas.microsoft.com/office/powerpoint/2010/main" val="10356606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F337E5-EDB2-55F3-6137-EB8E0A005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5F64-356B-B64C-A608-411AC4446E35}" type="slidenum">
              <a:rPr lang="en-PS" smtClean="0"/>
              <a:t>24</a:t>
            </a:fld>
            <a:endParaRPr lang="en-P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DC6634-2787-4ADD-69A5-02390B690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90" y="3391526"/>
            <a:ext cx="11133220" cy="32839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DEF2B0-CD99-AF1E-8BA6-144368172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463" y="394088"/>
            <a:ext cx="7772400" cy="2625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502A5F-7268-95A8-8CA1-B7402F1BD4B5}"/>
              </a:ext>
            </a:extLst>
          </p:cNvPr>
          <p:cNvSpPr txBox="1"/>
          <p:nvPr/>
        </p:nvSpPr>
        <p:spPr>
          <a:xfrm>
            <a:off x="954505" y="903063"/>
            <a:ext cx="1028299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0070C0"/>
                </a:solidFill>
                <a:effectLst/>
                <a:latin typeface="Times" pitchFamily="2" charset="0"/>
              </a:rPr>
              <a:t>Refer back to Example 10-2. In addition to the benefits and costs, suppose that there are disbenefits associated with the runway extension project. Specifically, the increased noise level from commercial jet traffic will be a serious nuisance to homeowners living along the approach path to the Columbia Municipal Airport. The annual disbenefit to citizens of Columbia caused by this noise pollution is estimated to be $100,000. Given this additional information, reapply the conventional B–C ratio, with equivalent annual worth, to determine whether this disbenefit affects your recommendation on the desirability of this project.</a:t>
            </a:r>
          </a:p>
        </p:txBody>
      </p:sp>
    </p:spTree>
    <p:extLst>
      <p:ext uri="{BB962C8B-B14F-4D97-AF65-F5344CB8AC3E}">
        <p14:creationId xmlns:p14="http://schemas.microsoft.com/office/powerpoint/2010/main" val="26415294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250B1E-A2F9-EBE2-BB86-B35D160E8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5F64-356B-B64C-A608-411AC4446E35}" type="slidenum">
              <a:rPr lang="en-PS" smtClean="0"/>
              <a:t>25</a:t>
            </a:fld>
            <a:endParaRPr lang="en-P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416108-75E7-6014-5BBA-4344508A368A}"/>
              </a:ext>
            </a:extLst>
          </p:cNvPr>
          <p:cNvSpPr txBox="1"/>
          <p:nvPr/>
        </p:nvSpPr>
        <p:spPr>
          <a:xfrm>
            <a:off x="737937" y="478355"/>
            <a:ext cx="10732168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12750" indent="-412750" algn="just"/>
            <a:r>
              <a:rPr lang="en-US" sz="2400" dirty="0">
                <a:solidFill>
                  <a:srgbClr val="0070C0"/>
                </a:solidFill>
                <a:effectLst/>
                <a:latin typeface="Times" pitchFamily="2" charset="0"/>
              </a:rPr>
              <a:t>🔹 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" pitchFamily="2" charset="0"/>
              </a:rPr>
              <a:t>As can be seen in the preceding example, the difference between conventional and modified B–C ratios is essentially due to subtracting the equivalent-worth measure of operating and maintenance costs from both the numerator and the denominator of the B–C ratio. </a:t>
            </a:r>
          </a:p>
          <a:p>
            <a:pPr algn="just"/>
            <a:endParaRPr lang="en-US" sz="2400" dirty="0">
              <a:solidFill>
                <a:srgbClr val="0070C0"/>
              </a:solidFill>
              <a:latin typeface="Times" pitchFamily="2" charset="0"/>
            </a:endParaRPr>
          </a:p>
          <a:p>
            <a:pPr marL="412750" indent="-412750" algn="just"/>
            <a:r>
              <a:rPr lang="en-US" sz="2400" dirty="0">
                <a:solidFill>
                  <a:srgbClr val="0070C0"/>
                </a:solidFill>
                <a:effectLst/>
                <a:latin typeface="Times" pitchFamily="2" charset="0"/>
              </a:rPr>
              <a:t>🔹 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" pitchFamily="2" charset="0"/>
              </a:rPr>
              <a:t>In order for the B–C ratio to be greater than 1.0, the numerator must be greater than the denominator. </a:t>
            </a:r>
          </a:p>
          <a:p>
            <a:pPr algn="just"/>
            <a:endParaRPr lang="en-US" sz="2400" dirty="0">
              <a:solidFill>
                <a:srgbClr val="0070C0"/>
              </a:solidFill>
              <a:latin typeface="Times" pitchFamily="2" charset="0"/>
            </a:endParaRPr>
          </a:p>
          <a:p>
            <a:pPr marL="412750" indent="-412750" algn="just"/>
            <a:r>
              <a:rPr lang="en-US" sz="2400" dirty="0">
                <a:solidFill>
                  <a:srgbClr val="0070C0"/>
                </a:solidFill>
                <a:effectLst/>
                <a:latin typeface="Times" pitchFamily="2" charset="0"/>
              </a:rPr>
              <a:t>🔹 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" pitchFamily="2" charset="0"/>
              </a:rPr>
              <a:t>Similarly, the numerator must be less than the denominator for the B–C ratio to be less than 1.0. </a:t>
            </a:r>
          </a:p>
          <a:p>
            <a:pPr algn="just"/>
            <a:endParaRPr lang="en-US" sz="2400" dirty="0">
              <a:solidFill>
                <a:srgbClr val="0070C0"/>
              </a:solidFill>
              <a:latin typeface="Times" pitchFamily="2" charset="0"/>
            </a:endParaRPr>
          </a:p>
          <a:p>
            <a:pPr marL="412750" indent="-412750" algn="just">
              <a:tabLst>
                <a:tab pos="396875" algn="l"/>
              </a:tabLst>
            </a:pPr>
            <a:r>
              <a:rPr lang="en-US" sz="2400" dirty="0">
                <a:solidFill>
                  <a:srgbClr val="0070C0"/>
                </a:solidFill>
                <a:effectLst/>
                <a:latin typeface="Times" pitchFamily="2" charset="0"/>
              </a:rPr>
              <a:t>🔹 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" pitchFamily="2" charset="0"/>
              </a:rPr>
              <a:t>Subtracting a constant (the equivalent worth of operating and maintenance costs) from both numerator and denominator 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Times" pitchFamily="2" charset="0"/>
              </a:rPr>
              <a:t>does not alter the relative magnitudes of the numerator and denominator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" pitchFamily="2" charset="0"/>
              </a:rPr>
              <a:t>. Thus, project acceptability is not affected by the choice of conventional versus modified B–C ratio. </a:t>
            </a:r>
            <a:r>
              <a:rPr lang="en-US" sz="2400" dirty="0">
                <a:solidFill>
                  <a:srgbClr val="0070C0"/>
                </a:solidFill>
                <a:effectLst/>
                <a:latin typeface="Times" pitchFamily="2" charset="0"/>
              </a:rPr>
              <a:t>This information is stated mathematically as follows for the case of B–C </a:t>
            </a:r>
            <a:r>
              <a:rPr lang="en-US" sz="2400" dirty="0">
                <a:solidFill>
                  <a:srgbClr val="0070C0"/>
                </a:solidFill>
                <a:effectLst/>
                <a:latin typeface="Helvetica" pitchFamily="2" charset="0"/>
              </a:rPr>
              <a:t>&gt; </a:t>
            </a:r>
            <a:r>
              <a:rPr lang="en-US" sz="2400" dirty="0">
                <a:solidFill>
                  <a:srgbClr val="0070C0"/>
                </a:solidFill>
                <a:effectLst/>
                <a:latin typeface="Times" pitchFamily="2" charset="0"/>
              </a:rPr>
              <a:t>1.0:</a:t>
            </a:r>
          </a:p>
        </p:txBody>
      </p:sp>
    </p:spTree>
    <p:extLst>
      <p:ext uri="{BB962C8B-B14F-4D97-AF65-F5344CB8AC3E}">
        <p14:creationId xmlns:p14="http://schemas.microsoft.com/office/powerpoint/2010/main" val="29731446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D213B9-6663-C06D-7BA8-041C86AD5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5F64-356B-B64C-A608-411AC4446E35}" type="slidenum">
              <a:rPr lang="en-PS" smtClean="0"/>
              <a:t>26</a:t>
            </a:fld>
            <a:endParaRPr lang="en-P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D04F4C-E426-1F09-069E-3CED5E588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83" y="946484"/>
            <a:ext cx="11035034" cy="458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511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C401D2-8BC3-6ECB-BFDF-0394AF856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5F64-356B-B64C-A608-411AC4446E35}" type="slidenum">
              <a:rPr lang="en-PS" smtClean="0"/>
              <a:t>27</a:t>
            </a:fld>
            <a:endParaRPr lang="en-P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2F51C6-C1B7-27BB-4737-1E77C42C0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565" y="334571"/>
            <a:ext cx="9944869" cy="3651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B3D89A-50B9-1F7A-DE19-7FE0A85A085C}"/>
              </a:ext>
            </a:extLst>
          </p:cNvPr>
          <p:cNvSpPr txBox="1"/>
          <p:nvPr/>
        </p:nvSpPr>
        <p:spPr>
          <a:xfrm>
            <a:off x="288758" y="1105088"/>
            <a:ext cx="1150218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0070C0"/>
                </a:solidFill>
                <a:effectLst/>
                <a:latin typeface="Times" pitchFamily="2" charset="0"/>
              </a:rPr>
              <a:t>In this example, we will evaluate the bypass described in the beginning of the chapter. The construction cost of the bypass is $20 million, and $500,000 would be required each year for annual maintenance. The annual benefits to the public have been estimated to be $2 million. If the study period is 50 years and the state’s interest rate is 8% per year, should the bypass be constructed? What impact does a social interest rate of 4% per year have on the B–C ratio of the project?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4F7FE4-5736-C975-1C6C-1486B37949DE}"/>
              </a:ext>
            </a:extLst>
          </p:cNvPr>
          <p:cNvSpPr txBox="1"/>
          <p:nvPr/>
        </p:nvSpPr>
        <p:spPr>
          <a:xfrm>
            <a:off x="288758" y="2828835"/>
            <a:ext cx="116305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</a:p>
          <a:p>
            <a:r>
              <a:rPr lang="en-US" sz="2400" b="1" dirty="0">
                <a:solidFill>
                  <a:srgbClr val="0070C0"/>
                </a:solidFill>
                <a:effectLst/>
                <a:latin typeface="Times" pitchFamily="2" charset="0"/>
              </a:rPr>
              <a:t>At an interest rate of 8% per year, the conventional B–C ratio of the proposed bypass 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A63408-3302-F056-D1D5-1E5C13E2B9EB}"/>
              </a:ext>
            </a:extLst>
          </p:cNvPr>
          <p:cNvSpPr txBox="1"/>
          <p:nvPr/>
        </p:nvSpPr>
        <p:spPr>
          <a:xfrm>
            <a:off x="344904" y="5215473"/>
            <a:ext cx="1150218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0070C0"/>
                </a:solidFill>
                <a:effectLst/>
                <a:latin typeface="Times" pitchFamily="2" charset="0"/>
              </a:rPr>
              <a:t>Because this ratio is less than one, the bypass is not economically acceptable at 8% interest. </a:t>
            </a:r>
          </a:p>
          <a:p>
            <a:pPr algn="just"/>
            <a:endParaRPr lang="en-US" sz="2000" b="1" dirty="0">
              <a:solidFill>
                <a:srgbClr val="0070C0"/>
              </a:solidFill>
              <a:effectLst/>
              <a:latin typeface="Times" pitchFamily="2" charset="0"/>
            </a:endParaRPr>
          </a:p>
          <a:p>
            <a:pPr algn="just"/>
            <a:r>
              <a:rPr lang="en-US" sz="2000" b="1" dirty="0">
                <a:solidFill>
                  <a:srgbClr val="FF0000"/>
                </a:solidFill>
                <a:effectLst/>
                <a:latin typeface="Times" pitchFamily="2" charset="0"/>
              </a:rPr>
              <a:t>If a social interest rate of 4% per year was used, the B–C ratio would be 1.40 and the bypass would be acceptable.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0B0FDE-6302-DDC3-9D95-49D682E4E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392" y="3918293"/>
            <a:ext cx="72517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111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09CD1C-BEA5-6DA7-860D-90C173ECC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671" y="643467"/>
            <a:ext cx="8280738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385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C473F0-A25E-158A-9B9E-E60CD1B71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5F64-356B-B64C-A608-411AC4446E35}" type="slidenum">
              <a:rPr lang="en-PS" smtClean="0"/>
              <a:t>29</a:t>
            </a:fld>
            <a:endParaRPr lang="en-P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EDFA3B-994E-F0AA-CD6F-909424D97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490088"/>
            <a:ext cx="10515600" cy="587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099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33D286-B6B2-4576-AB84-90933B76D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FE85F64-356B-B64C-A608-411AC4446E35}" type="slidenum">
              <a:rPr lang="en-PS" smtClean="0"/>
              <a:pPr>
                <a:spcAft>
                  <a:spcPts val="600"/>
                </a:spcAft>
              </a:pPr>
              <a:t>3</a:t>
            </a:fld>
            <a:endParaRPr lang="en-P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90259B-8788-1605-65AE-AC0230B88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671" y="643467"/>
            <a:ext cx="8042904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031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DB88CB-698F-B9FA-F11D-2624FECD8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5F64-356B-B64C-A608-411AC4446E35}" type="slidenum">
              <a:rPr lang="en-PS" smtClean="0"/>
              <a:t>30</a:t>
            </a:fld>
            <a:endParaRPr lang="en-P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DCA212-D7BC-ABC7-B0B6-0AB317025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916" y="209963"/>
            <a:ext cx="7772400" cy="4800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8BC97B-FDC9-0AD4-A875-7BB0DAC0FDF3}"/>
              </a:ext>
            </a:extLst>
          </p:cNvPr>
          <p:cNvSpPr txBox="1"/>
          <p:nvPr/>
        </p:nvSpPr>
        <p:spPr>
          <a:xfrm>
            <a:off x="521368" y="762365"/>
            <a:ext cx="1114926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0070C0"/>
                </a:solidFill>
                <a:effectLst/>
                <a:latin typeface="Times" pitchFamily="2" charset="0"/>
              </a:rPr>
              <a:t>A project is being considered by the Tennessee Department of Transportation to replace an aging bridge across the Cumberland River on a state highway. The existing two-lane bridge is expensive to maintain and creates a traffic bottleneck because the state highway is four lanes wide on either side of the bridge. The new bridge can be constructed at a cost of $300,000, and estimated annual maintenance costs are $10,000. The existing bridge has annual maintenance costs of $18,500. The annual benefit of the new four-lane bridge to motorists, due to the removal of the traffic bottleneck, has been estimated to be $25,000. Conduct a B–C analysis, using a MARR of 8% and a study period of 25 years, to determine whether the new bridge should be constructed.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6CBFE7-210E-B3E3-726E-7C006C9FB123}"/>
              </a:ext>
            </a:extLst>
          </p:cNvPr>
          <p:cNvSpPr txBox="1"/>
          <p:nvPr/>
        </p:nvSpPr>
        <p:spPr>
          <a:xfrm>
            <a:off x="521369" y="2866071"/>
            <a:ext cx="1114926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effectLst/>
                <a:latin typeface="Times" pitchFamily="2" charset="0"/>
              </a:rPr>
              <a:t>Solution</a:t>
            </a:r>
          </a:p>
          <a:p>
            <a:pPr algn="just"/>
            <a:r>
              <a:rPr lang="en-US" sz="2400" b="1" dirty="0">
                <a:solidFill>
                  <a:srgbClr val="0070C0"/>
                </a:solidFill>
                <a:effectLst/>
                <a:latin typeface="Times" pitchFamily="2" charset="0"/>
              </a:rPr>
              <a:t>Treating the reduction in annual maintenance costs as a reduced cost:</a:t>
            </a:r>
          </a:p>
          <a:p>
            <a:pPr algn="just"/>
            <a:r>
              <a:rPr lang="en-US" sz="2400" dirty="0">
                <a:effectLst/>
                <a:latin typeface="Times" pitchFamily="2" charset="0"/>
              </a:rPr>
              <a:t>                       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" pitchFamily="2" charset="0"/>
              </a:rPr>
              <a:t>B–C </a:t>
            </a:r>
            <a:r>
              <a:rPr lang="en-US" sz="2400" b="1" dirty="0">
                <a:solidFill>
                  <a:srgbClr val="00B050"/>
                </a:solidFill>
                <a:effectLst/>
                <a:latin typeface="Helvetica" pitchFamily="2" charset="0"/>
              </a:rPr>
              <a:t>= 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" pitchFamily="2" charset="0"/>
              </a:rPr>
              <a:t>$25,000</a:t>
            </a:r>
            <a:r>
              <a:rPr lang="en-US" sz="2400" b="1" dirty="0">
                <a:solidFill>
                  <a:srgbClr val="00B050"/>
                </a:solidFill>
                <a:effectLst/>
                <a:latin typeface="Helvetica" pitchFamily="2" charset="0"/>
              </a:rPr>
              <a:t>/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" pitchFamily="2" charset="0"/>
              </a:rPr>
              <a:t>[$300,000(A</a:t>
            </a:r>
            <a:r>
              <a:rPr lang="en-US" sz="2400" b="1" dirty="0">
                <a:solidFill>
                  <a:srgbClr val="00B050"/>
                </a:solidFill>
                <a:effectLst/>
                <a:latin typeface="Helvetica" pitchFamily="2" charset="0"/>
              </a:rPr>
              <a:t>/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" pitchFamily="2" charset="0"/>
              </a:rPr>
              <a:t>P, 8%, 25) </a:t>
            </a:r>
            <a:r>
              <a:rPr lang="en-US" sz="2400" b="1" dirty="0">
                <a:solidFill>
                  <a:srgbClr val="00B050"/>
                </a:solidFill>
                <a:effectLst/>
                <a:latin typeface="Helvetica" pitchFamily="2" charset="0"/>
              </a:rPr>
              <a:t>− 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" pitchFamily="2" charset="0"/>
              </a:rPr>
              <a:t>($18,500 </a:t>
            </a:r>
            <a:r>
              <a:rPr lang="en-US" sz="2400" b="1" dirty="0">
                <a:solidFill>
                  <a:srgbClr val="00B050"/>
                </a:solidFill>
                <a:effectLst/>
                <a:latin typeface="Helvetica" pitchFamily="2" charset="0"/>
              </a:rPr>
              <a:t>− 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" pitchFamily="2" charset="0"/>
              </a:rPr>
              <a:t>$10,000)]</a:t>
            </a:r>
          </a:p>
          <a:p>
            <a:pPr algn="just"/>
            <a:r>
              <a:rPr lang="en-US" sz="2400" dirty="0">
                <a:effectLst/>
                <a:latin typeface="Times" pitchFamily="2" charset="0"/>
              </a:rPr>
              <a:t>                       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" pitchFamily="2" charset="0"/>
              </a:rPr>
              <a:t>B–C </a:t>
            </a:r>
            <a:r>
              <a:rPr lang="en-US" sz="2400" b="1" dirty="0">
                <a:solidFill>
                  <a:srgbClr val="00B050"/>
                </a:solidFill>
                <a:effectLst/>
                <a:latin typeface="Helvetica" pitchFamily="2" charset="0"/>
              </a:rPr>
              <a:t>= 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" pitchFamily="2" charset="0"/>
              </a:rPr>
              <a:t>1.275 </a:t>
            </a:r>
            <a:r>
              <a:rPr lang="en-US" sz="2400" b="1" dirty="0">
                <a:solidFill>
                  <a:srgbClr val="00B050"/>
                </a:solidFill>
                <a:effectLst/>
                <a:latin typeface="Helvetica" pitchFamily="2" charset="0"/>
              </a:rPr>
              <a:t>&gt; 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" pitchFamily="2" charset="0"/>
              </a:rPr>
              <a:t>1; construct new bridge.</a:t>
            </a:r>
          </a:p>
          <a:p>
            <a:pPr algn="just"/>
            <a:r>
              <a:rPr lang="en-US" sz="2400" b="1" dirty="0">
                <a:solidFill>
                  <a:srgbClr val="0070C0"/>
                </a:solidFill>
                <a:effectLst/>
                <a:latin typeface="Times" pitchFamily="2" charset="0"/>
              </a:rPr>
              <a:t>Treating the reduction in annual maintenance costs as an increased benefit:</a:t>
            </a:r>
          </a:p>
          <a:p>
            <a:pPr algn="just"/>
            <a:r>
              <a:rPr lang="en-US" sz="2400" dirty="0">
                <a:effectLst/>
                <a:latin typeface="Times" pitchFamily="2" charset="0"/>
              </a:rPr>
              <a:t>                      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" pitchFamily="2" charset="0"/>
              </a:rPr>
              <a:t>B–C </a:t>
            </a:r>
            <a:r>
              <a:rPr lang="en-US" sz="2400" b="1" dirty="0">
                <a:solidFill>
                  <a:srgbClr val="FF0000"/>
                </a:solidFill>
                <a:effectLst/>
                <a:latin typeface="Helvetica" pitchFamily="2" charset="0"/>
              </a:rPr>
              <a:t>= 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" pitchFamily="2" charset="0"/>
              </a:rPr>
              <a:t>[$25,000 </a:t>
            </a:r>
            <a:r>
              <a:rPr lang="en-US" sz="2400" b="1" dirty="0">
                <a:solidFill>
                  <a:srgbClr val="FF0000"/>
                </a:solidFill>
                <a:effectLst/>
                <a:latin typeface="Helvetica" pitchFamily="2" charset="0"/>
              </a:rPr>
              <a:t>+ 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" pitchFamily="2" charset="0"/>
              </a:rPr>
              <a:t>($18,500 </a:t>
            </a:r>
            <a:r>
              <a:rPr lang="en-US" sz="2400" b="1" dirty="0">
                <a:solidFill>
                  <a:srgbClr val="FF0000"/>
                </a:solidFill>
                <a:effectLst/>
                <a:latin typeface="Helvetica" pitchFamily="2" charset="0"/>
              </a:rPr>
              <a:t>− 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" pitchFamily="2" charset="0"/>
              </a:rPr>
              <a:t>$10,000)]</a:t>
            </a:r>
            <a:r>
              <a:rPr lang="en-US" sz="2400" b="1" dirty="0">
                <a:solidFill>
                  <a:srgbClr val="FF0000"/>
                </a:solidFill>
                <a:effectLst/>
                <a:latin typeface="Helvetica" pitchFamily="2" charset="0"/>
              </a:rPr>
              <a:t>/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" pitchFamily="2" charset="0"/>
              </a:rPr>
              <a:t>[$300,000(A</a:t>
            </a:r>
            <a:r>
              <a:rPr lang="en-US" sz="2400" b="1" dirty="0">
                <a:solidFill>
                  <a:srgbClr val="FF0000"/>
                </a:solidFill>
                <a:effectLst/>
                <a:latin typeface="Helvetica" pitchFamily="2" charset="0"/>
              </a:rPr>
              <a:t>/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" pitchFamily="2" charset="0"/>
              </a:rPr>
              <a:t>P, 8%, 25)]</a:t>
            </a:r>
          </a:p>
          <a:p>
            <a:pPr algn="just"/>
            <a:r>
              <a:rPr lang="en-US" sz="2400" dirty="0">
                <a:effectLst/>
                <a:latin typeface="Times" pitchFamily="2" charset="0"/>
              </a:rPr>
              <a:t>                      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" pitchFamily="2" charset="0"/>
              </a:rPr>
              <a:t>B–C </a:t>
            </a:r>
            <a:r>
              <a:rPr lang="en-US" sz="2400" b="1" dirty="0">
                <a:solidFill>
                  <a:srgbClr val="FF0000"/>
                </a:solidFill>
                <a:effectLst/>
                <a:latin typeface="Helvetica" pitchFamily="2" charset="0"/>
              </a:rPr>
              <a:t>= 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" pitchFamily="2" charset="0"/>
              </a:rPr>
              <a:t>1.192 </a:t>
            </a:r>
            <a:r>
              <a:rPr lang="en-US" sz="2400" b="1" dirty="0">
                <a:solidFill>
                  <a:srgbClr val="FF0000"/>
                </a:solidFill>
                <a:effectLst/>
                <a:latin typeface="Helvetica" pitchFamily="2" charset="0"/>
              </a:rPr>
              <a:t>&gt; 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" pitchFamily="2" charset="0"/>
              </a:rPr>
              <a:t>1; construct new bridge.</a:t>
            </a:r>
          </a:p>
          <a:p>
            <a:pPr algn="just"/>
            <a:r>
              <a:rPr lang="en-US" sz="2400" b="1" dirty="0">
                <a:solidFill>
                  <a:srgbClr val="0070C0"/>
                </a:solidFill>
                <a:effectLst/>
                <a:latin typeface="Times" pitchFamily="2" charset="0"/>
              </a:rPr>
              <a:t>Therefore, the decision to classify a cash-flow item as an additional benefit or as a reduced cost will affect the magnitude of the calculated B–C ratio, but it will have no effect on project acceptability.</a:t>
            </a:r>
          </a:p>
        </p:txBody>
      </p:sp>
    </p:spTree>
    <p:extLst>
      <p:ext uri="{BB962C8B-B14F-4D97-AF65-F5344CB8AC3E}">
        <p14:creationId xmlns:p14="http://schemas.microsoft.com/office/powerpoint/2010/main" val="41395661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D98CA7-50DE-8C07-0B70-721E180D3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FE85F64-356B-B64C-A608-411AC4446E35}" type="slidenum">
              <a:rPr lang="en-PS" smtClean="0"/>
              <a:pPr>
                <a:spcAft>
                  <a:spcPts val="600"/>
                </a:spcAft>
              </a:pPr>
              <a:t>31</a:t>
            </a:fld>
            <a:endParaRPr lang="en-P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33BA14-09C3-822E-9805-DB6F66F1B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670" y="643467"/>
            <a:ext cx="8307605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789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6CE28D-2410-FD77-C12C-D0C4729A0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670" y="643467"/>
            <a:ext cx="8127034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592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05EC93-3DEE-B3FA-90BE-015A8A328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FE85F64-356B-B64C-A608-411AC4446E35}" type="slidenum">
              <a:rPr lang="en-PS" smtClean="0"/>
              <a:pPr>
                <a:spcAft>
                  <a:spcPts val="600"/>
                </a:spcAft>
              </a:pPr>
              <a:t>33</a:t>
            </a:fld>
            <a:endParaRPr lang="en-P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88397D-6848-0B6D-1031-77540CAE4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671" y="643467"/>
            <a:ext cx="8102600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3781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F8CBEC9-C334-7F52-E6B8-B64B1730F9B0}"/>
                  </a:ext>
                </a:extLst>
              </p14:cNvPr>
              <p14:cNvContentPartPr/>
              <p14:nvPr/>
            </p14:nvContentPartPr>
            <p14:xfrm>
              <a:off x="6232863" y="2076354"/>
              <a:ext cx="110520" cy="154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F8CBEC9-C334-7F52-E6B8-B64B1730F9B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14863" y="2058354"/>
                <a:ext cx="14616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D7C908A-A7E3-1453-5FF7-7E663E8D47A2}"/>
                  </a:ext>
                </a:extLst>
              </p14:cNvPr>
              <p14:cNvContentPartPr/>
              <p14:nvPr/>
            </p14:nvContentPartPr>
            <p14:xfrm>
              <a:off x="6232863" y="2098314"/>
              <a:ext cx="169200" cy="1764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D7C908A-A7E3-1453-5FF7-7E663E8D47A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14863" y="2080674"/>
                <a:ext cx="20484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146F3FC-83B3-8B41-205A-67C48AB38E1A}"/>
                  </a:ext>
                </a:extLst>
              </p14:cNvPr>
              <p14:cNvContentPartPr/>
              <p14:nvPr/>
            </p14:nvContentPartPr>
            <p14:xfrm>
              <a:off x="7556223" y="2111274"/>
              <a:ext cx="66240" cy="1249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146F3FC-83B3-8B41-205A-67C48AB38E1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38223" y="2093634"/>
                <a:ext cx="10188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2649C33-BBDE-A8DB-EF60-3D4656CDA538}"/>
                  </a:ext>
                </a:extLst>
              </p14:cNvPr>
              <p14:cNvContentPartPr/>
              <p14:nvPr/>
            </p14:nvContentPartPr>
            <p14:xfrm>
              <a:off x="7599783" y="2096154"/>
              <a:ext cx="110520" cy="1468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2649C33-BBDE-A8DB-EF60-3D4656CDA53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582143" y="2078154"/>
                <a:ext cx="14616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C125B5AA-7965-AA79-9E79-0FEC6E87D2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04649197"/>
                  </p:ext>
                </p:extLst>
              </p:nvPr>
            </p:nvGraphicFramePr>
            <p:xfrm>
              <a:off x="1721886" y="1436892"/>
              <a:ext cx="8127999" cy="411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90916">
                      <a:extLst>
                        <a:ext uri="{9D8B030D-6E8A-4147-A177-3AD203B41FA5}">
                          <a16:colId xmlns:a16="http://schemas.microsoft.com/office/drawing/2014/main" val="2822072336"/>
                        </a:ext>
                      </a:extLst>
                    </a:gridCol>
                    <a:gridCol w="2427750">
                      <a:extLst>
                        <a:ext uri="{9D8B030D-6E8A-4147-A177-3AD203B41FA5}">
                          <a16:colId xmlns:a16="http://schemas.microsoft.com/office/drawing/2014/main" val="360964083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291066584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P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PS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𝑩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−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P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PS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𝑪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−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𝑩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P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863460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P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Investment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P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$35,000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P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$20,000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929571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P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Annual O&amp;M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P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P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-500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77738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P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MV (20 years)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P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10,000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P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892261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P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Benefit/year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P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7,000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P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42135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P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PW(10%) of costs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P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33,514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P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15,743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64182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P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PW(10%) of benefits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P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59,595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P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17,027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838767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P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B-C Ratio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P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P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62773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P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Conclusion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P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 is better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P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 is better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412134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C125B5AA-7965-AA79-9E79-0FEC6E87D2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04649197"/>
                  </p:ext>
                </p:extLst>
              </p:nvPr>
            </p:nvGraphicFramePr>
            <p:xfrm>
              <a:off x="1721886" y="1436892"/>
              <a:ext cx="8127999" cy="4114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90916">
                      <a:extLst>
                        <a:ext uri="{9D8B030D-6E8A-4147-A177-3AD203B41FA5}">
                          <a16:colId xmlns:a16="http://schemas.microsoft.com/office/drawing/2014/main" val="2822072336"/>
                        </a:ext>
                      </a:extLst>
                    </a:gridCol>
                    <a:gridCol w="2427750">
                      <a:extLst>
                        <a:ext uri="{9D8B030D-6E8A-4147-A177-3AD203B41FA5}">
                          <a16:colId xmlns:a16="http://schemas.microsoft.com/office/drawing/2014/main" val="360964083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2910665840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endParaRPr lang="en-P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PS"/>
                        </a:p>
                      </a:txBody>
                      <a:tcPr>
                        <a:blipFill>
                          <a:blip r:embed="rId10"/>
                          <a:stretch>
                            <a:fillRect l="-124084" t="-2778" r="-113089" b="-8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PS"/>
                        </a:p>
                      </a:txBody>
                      <a:tcPr>
                        <a:blipFill>
                          <a:blip r:embed="rId10"/>
                          <a:stretch>
                            <a:fillRect l="-200000" t="-2778" r="-935" b="-8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8634609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P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Investment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P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$35,000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P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$20,000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9295717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P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Annual O&amp;M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P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P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-500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777380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P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MV (20 years)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P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10,000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P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892261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P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Benefit/year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P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7,000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P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2,000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421352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P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PW(10%) of costs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P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33,514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P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15,743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641827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P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PW(10%) of benefits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P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59,595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P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17,027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8387678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P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B-C Ratio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P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P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627737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P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Conclusion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P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 is better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P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 is better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412134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F96DA8AB-7D35-1377-50A7-A616AC388DFC}"/>
              </a:ext>
            </a:extLst>
          </p:cNvPr>
          <p:cNvSpPr txBox="1"/>
          <p:nvPr/>
        </p:nvSpPr>
        <p:spPr>
          <a:xfrm>
            <a:off x="3978561" y="456836"/>
            <a:ext cx="3418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Incremental Analysis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0705B7-4071-991B-DE74-7874560CD461}"/>
              </a:ext>
            </a:extLst>
          </p:cNvPr>
          <p:cNvSpPr txBox="1"/>
          <p:nvPr/>
        </p:nvSpPr>
        <p:spPr>
          <a:xfrm>
            <a:off x="3512576" y="5853891"/>
            <a:ext cx="3485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Choose alternative C.</a:t>
            </a:r>
          </a:p>
        </p:txBody>
      </p:sp>
    </p:spTree>
    <p:extLst>
      <p:ext uri="{BB962C8B-B14F-4D97-AF65-F5344CB8AC3E}">
        <p14:creationId xmlns:p14="http://schemas.microsoft.com/office/powerpoint/2010/main" val="8436728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8016C9-76F0-7AF1-4178-4E52561AD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5F64-356B-B64C-A608-411AC4446E35}" type="slidenum">
              <a:rPr lang="en-PS" smtClean="0"/>
              <a:t>35</a:t>
            </a:fld>
            <a:endParaRPr lang="en-P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5048FC-FAD0-9CB8-DDC6-68D297543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20579"/>
            <a:ext cx="7772400" cy="4946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78651F-989A-A416-296B-0617E53C4F51}"/>
              </a:ext>
            </a:extLst>
          </p:cNvPr>
          <p:cNvSpPr txBox="1"/>
          <p:nvPr/>
        </p:nvSpPr>
        <p:spPr>
          <a:xfrm>
            <a:off x="433137" y="779016"/>
            <a:ext cx="113417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Two mutually exclusive alternative public-works projects are under consideration. Their respective costs and benefits are included in the table that follows. 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has an anticipated life of 35 years, and the useful life of 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Project II 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has been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estimated to be 25 years. If the MARR is 9% per year, which, if either, of these projects should be selected? The effect of inflation is negligible.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18550B-7FC5-4C43-32C3-951D7AE6F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981" y="3242363"/>
            <a:ext cx="8718135" cy="265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4859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E9015-9534-BEF7-649D-4CED20D7E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779" y="154240"/>
            <a:ext cx="10515600" cy="576862"/>
          </a:xfrm>
        </p:spPr>
        <p:txBody>
          <a:bodyPr>
            <a:normAutofit fontScale="90000"/>
          </a:bodyPr>
          <a:lstStyle/>
          <a:p>
            <a:r>
              <a:rPr lang="en-P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969006-AEB7-E00C-52A1-9BE5EDBD39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694" y="1896502"/>
            <a:ext cx="11492612" cy="418523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9D5AEC-5A73-4F94-7ACB-2E9AA3E16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5F64-356B-B64C-A608-411AC4446E35}" type="slidenum">
              <a:rPr lang="en-PS" smtClean="0"/>
              <a:t>36</a:t>
            </a:fld>
            <a:endParaRPr lang="en-P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E3B5FA-8B0B-0FC7-8A80-00EF002416C6}"/>
              </a:ext>
            </a:extLst>
          </p:cNvPr>
          <p:cNvSpPr txBox="1"/>
          <p:nvPr/>
        </p:nvSpPr>
        <p:spPr>
          <a:xfrm>
            <a:off x="1548623" y="776263"/>
            <a:ext cx="96447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B-C 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P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atio (Project I = 245,000/190,977 = 1.2829 &gt; 1. Therefore, based on its own merit, </a:t>
            </a:r>
          </a:p>
          <a:p>
            <a:r>
              <a:rPr lang="en-P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I is acceptable. But let’s check the differences to choose one of them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8967865-1FC5-BF62-C2A7-C960045C7CD8}"/>
              </a:ext>
            </a:extLst>
          </p:cNvPr>
          <p:cNvGrpSpPr/>
          <p:nvPr/>
        </p:nvGrpSpPr>
        <p:grpSpPr>
          <a:xfrm>
            <a:off x="1687143" y="1564794"/>
            <a:ext cx="1823040" cy="854280"/>
            <a:chOff x="1687143" y="1564794"/>
            <a:chExt cx="1823040" cy="85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F4E5C45-D37F-CC70-5728-16C9C8F86C1B}"/>
                    </a:ext>
                  </a:extLst>
                </p14:cNvPr>
                <p14:cNvContentPartPr/>
                <p14:nvPr/>
              </p14:nvContentPartPr>
              <p14:xfrm>
                <a:off x="1687143" y="1564794"/>
                <a:ext cx="1823040" cy="8542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F4E5C45-D37F-CC70-5728-16C9C8F86C1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669503" y="1547154"/>
                  <a:ext cx="1858680" cy="88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FB0EBEB-3889-59C5-A087-CDF3E15C49F0}"/>
                    </a:ext>
                  </a:extLst>
                </p14:cNvPr>
                <p14:cNvContentPartPr/>
                <p14:nvPr/>
              </p14:nvContentPartPr>
              <p14:xfrm>
                <a:off x="1843023" y="1568034"/>
                <a:ext cx="102960" cy="1029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FB0EBEB-3889-59C5-A087-CDF3E15C49F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825023" y="1550034"/>
                  <a:ext cx="138600" cy="13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67C26D8-C30E-574A-88CB-A356226D7A0E}"/>
              </a:ext>
            </a:extLst>
          </p:cNvPr>
          <p:cNvGrpSpPr/>
          <p:nvPr/>
        </p:nvGrpSpPr>
        <p:grpSpPr>
          <a:xfrm>
            <a:off x="2838063" y="5307354"/>
            <a:ext cx="6323760" cy="113040"/>
            <a:chOff x="2838063" y="5307354"/>
            <a:chExt cx="6323760" cy="11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04483A3-06F1-C6B4-9F74-3CF06F09FBEA}"/>
                    </a:ext>
                  </a:extLst>
                </p14:cNvPr>
                <p14:cNvContentPartPr/>
                <p14:nvPr/>
              </p14:nvContentPartPr>
              <p14:xfrm>
                <a:off x="2838063" y="5340474"/>
                <a:ext cx="2291760" cy="669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04483A3-06F1-C6B4-9F74-3CF06F09FBE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820423" y="5322474"/>
                  <a:ext cx="23274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1BF7BB9-553A-EC50-9166-480D63C4E759}"/>
                    </a:ext>
                  </a:extLst>
                </p14:cNvPr>
                <p14:cNvContentPartPr/>
                <p14:nvPr/>
              </p14:nvContentPartPr>
              <p14:xfrm>
                <a:off x="5416743" y="5420034"/>
                <a:ext cx="360" cy="3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1BF7BB9-553A-EC50-9166-480D63C4E75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399103" y="540239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DBFCFC7-CDB2-A2A1-5DA0-CEF602CDF7A6}"/>
                    </a:ext>
                  </a:extLst>
                </p14:cNvPr>
                <p14:cNvContentPartPr/>
                <p14:nvPr/>
              </p14:nvContentPartPr>
              <p14:xfrm>
                <a:off x="5128023" y="5307354"/>
                <a:ext cx="4033800" cy="1130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DBFCFC7-CDB2-A2A1-5DA0-CEF602CDF7A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110023" y="5289354"/>
                  <a:ext cx="4069440" cy="148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CFBA454-1A30-B78A-6FA4-0BFE64C0D2D2}"/>
                  </a:ext>
                </a:extLst>
              </p14:cNvPr>
              <p14:cNvContentPartPr/>
              <p14:nvPr/>
            </p14:nvContentPartPr>
            <p14:xfrm>
              <a:off x="2804583" y="5840874"/>
              <a:ext cx="3643560" cy="230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CFBA454-1A30-B78A-6FA4-0BFE64C0D2D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86583" y="5822874"/>
                <a:ext cx="3679200" cy="5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42315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54A516-A220-7059-75D5-AB8F43945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FE85F64-356B-B64C-A608-411AC4446E35}" type="slidenum">
              <a:rPr lang="en-PS" smtClean="0"/>
              <a:pPr>
                <a:spcAft>
                  <a:spcPts val="600"/>
                </a:spcAft>
              </a:pPr>
              <a:t>37</a:t>
            </a:fld>
            <a:endParaRPr lang="en-P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53F2F5-C492-28E8-5788-AB2EDEE0E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671" y="780529"/>
            <a:ext cx="8390500" cy="5434003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D4C6C6-F47B-C384-9EEF-7425AEAE8781}"/>
              </a:ext>
            </a:extLst>
          </p:cNvPr>
          <p:cNvSpPr txBox="1"/>
          <p:nvPr/>
        </p:nvSpPr>
        <p:spPr>
          <a:xfrm>
            <a:off x="3047272" y="78015"/>
            <a:ext cx="4492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this problem on your own!</a:t>
            </a:r>
          </a:p>
        </p:txBody>
      </p:sp>
    </p:spTree>
    <p:extLst>
      <p:ext uri="{BB962C8B-B14F-4D97-AF65-F5344CB8AC3E}">
        <p14:creationId xmlns:p14="http://schemas.microsoft.com/office/powerpoint/2010/main" val="42464380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D2EA24-B776-EB0A-F08E-A75073954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670" y="643467"/>
            <a:ext cx="8334849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4015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210BD5-3A7C-D3F0-68E6-854EA396B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FE85F64-356B-B64C-A608-411AC4446E35}" type="slidenum">
              <a:rPr lang="en-PS" smtClean="0"/>
              <a:pPr>
                <a:spcAft>
                  <a:spcPts val="600"/>
                </a:spcAft>
              </a:pPr>
              <a:t>39</a:t>
            </a:fld>
            <a:endParaRPr lang="en-P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62DDE7-6203-A45A-38B3-583ABE048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670" y="643467"/>
            <a:ext cx="8433290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1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3719E8-3E29-F4CD-48A4-B5BB9D8E2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670" y="643467"/>
            <a:ext cx="8078487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661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98FE9F-D9BE-2D54-85FC-16F4657CA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FE85F64-356B-B64C-A608-411AC4446E35}" type="slidenum">
              <a:rPr lang="en-PS" smtClean="0"/>
              <a:pPr>
                <a:spcAft>
                  <a:spcPts val="600"/>
                </a:spcAft>
              </a:pPr>
              <a:t>5</a:t>
            </a:fld>
            <a:endParaRPr lang="en-P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917668-CBAA-9FDC-0227-2F84F400F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670" y="643467"/>
            <a:ext cx="8031197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59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7BFAC5-79B4-C931-7928-C42B70D1B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671" y="643467"/>
            <a:ext cx="8090504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38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26DAFC-88D5-D9A3-580F-F13EB41D9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FE85F64-356B-B64C-A608-411AC4446E35}" type="slidenum">
              <a:rPr lang="en-PS" smtClean="0"/>
              <a:pPr>
                <a:spcAft>
                  <a:spcPts val="600"/>
                </a:spcAft>
              </a:pPr>
              <a:t>7</a:t>
            </a:fld>
            <a:endParaRPr lang="en-P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E445B5-0B6B-3042-0999-FD4969165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670" y="643467"/>
            <a:ext cx="8066549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94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F8C072-F1E8-0B97-FF1D-A1AA6F963716}"/>
              </a:ext>
            </a:extLst>
          </p:cNvPr>
          <p:cNvSpPr txBox="1"/>
          <p:nvPr/>
        </p:nvSpPr>
        <p:spPr>
          <a:xfrm>
            <a:off x="224589" y="77533"/>
            <a:ext cx="117029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Difficulties Inherent in Project Evaluation Studies in the Public Sector (1 of 2)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C350C2-7271-D579-2655-631C07C1D7EA}"/>
              </a:ext>
            </a:extLst>
          </p:cNvPr>
          <p:cNvSpPr txBox="1"/>
          <p:nvPr/>
        </p:nvSpPr>
        <p:spPr>
          <a:xfrm>
            <a:off x="401053" y="744830"/>
            <a:ext cx="11389894" cy="5678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There is no profit standard to be used as a measure of financial effectiveness. 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Most public projects are intended to be nonprofit.</a:t>
            </a:r>
          </a:p>
          <a:p>
            <a:pPr algn="just">
              <a:spcBef>
                <a:spcPts val="2200"/>
              </a:spcBef>
            </a:pPr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monetary impact of many of the benefits of public projects is difficult to quantify.</a:t>
            </a:r>
          </a:p>
          <a:p>
            <a:pPr algn="just">
              <a:spcBef>
                <a:spcPts val="2200"/>
              </a:spcBef>
            </a:pPr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There may be little or no connection between the project and the public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which is the owner of the project.</a:t>
            </a:r>
          </a:p>
          <a:p>
            <a:pPr algn="just">
              <a:spcBef>
                <a:spcPts val="2200"/>
              </a:spcBef>
            </a:pPr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There is often strong political influence whenever public funds are used. 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When decisions regarding public projects are made by elected officials who will soon be 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seeking reelection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immediate benefits and costs are stressed, often with little or no consideration for the more important long-term consequences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5761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7B081-7445-6D03-7BB0-A1F05F90C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158" y="940636"/>
            <a:ext cx="11309684" cy="541571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b="1" dirty="0">
                <a:effectLst/>
                <a:latin typeface="Times" pitchFamily="2" charset="0"/>
              </a:rPr>
              <a:t>5. </a:t>
            </a:r>
            <a:r>
              <a:rPr lang="en-US" b="1" dirty="0">
                <a:solidFill>
                  <a:srgbClr val="FF0000"/>
                </a:solidFill>
                <a:effectLst/>
                <a:latin typeface="Times" pitchFamily="2" charset="0"/>
              </a:rPr>
              <a:t>Public projects are usually much more subject to legal restrictions than are private projects. </a:t>
            </a:r>
            <a:r>
              <a:rPr lang="en-US" sz="2400" dirty="0">
                <a:effectLst/>
                <a:latin typeface="Times" pitchFamily="2" charset="0"/>
              </a:rPr>
              <a:t>For example, the area of operations for a municipally owned power company may be restricted such that power can be sold only within the city limits, regardless of whether a market for any excess capacity exists outside the city.</a:t>
            </a:r>
          </a:p>
          <a:p>
            <a:pPr marL="0" indent="0" algn="just">
              <a:spcBef>
                <a:spcPts val="2200"/>
              </a:spcBef>
              <a:buNone/>
            </a:pPr>
            <a:r>
              <a:rPr lang="en-US" b="1" dirty="0">
                <a:effectLst/>
                <a:latin typeface="Times" pitchFamily="2" charset="0"/>
              </a:rPr>
              <a:t>6. </a:t>
            </a:r>
            <a:r>
              <a:rPr lang="en-US" b="1" dirty="0">
                <a:solidFill>
                  <a:srgbClr val="0070C0"/>
                </a:solidFill>
                <a:effectLst/>
                <a:latin typeface="Times" pitchFamily="2" charset="0"/>
              </a:rPr>
              <a:t>The ability of governmental bodies to obtain capital is much more restricted than that of private enterprises.</a:t>
            </a:r>
          </a:p>
          <a:p>
            <a:pPr marL="0" indent="0" algn="just">
              <a:spcBef>
                <a:spcPts val="2200"/>
              </a:spcBef>
              <a:buNone/>
            </a:pPr>
            <a:r>
              <a:rPr lang="en-US" b="1" dirty="0">
                <a:effectLst/>
                <a:latin typeface="Times" pitchFamily="2" charset="0"/>
              </a:rPr>
              <a:t>7. </a:t>
            </a:r>
            <a:r>
              <a:rPr lang="en-US" b="1" dirty="0">
                <a:solidFill>
                  <a:srgbClr val="FF0000"/>
                </a:solidFill>
                <a:effectLst/>
                <a:latin typeface="Times" pitchFamily="2" charset="0"/>
              </a:rPr>
              <a:t>The appropriate interest rate for discounting the benefits and costs of public projects is often controversially and politically sensitive. </a:t>
            </a:r>
          </a:p>
          <a:p>
            <a:pPr marL="0" indent="0" algn="just">
              <a:spcBef>
                <a:spcPts val="1600"/>
              </a:spcBef>
              <a:buNone/>
            </a:pPr>
            <a:r>
              <a:rPr lang="en-US" sz="2600" dirty="0">
                <a:effectLst/>
                <a:latin typeface="Times" pitchFamily="2" charset="0"/>
              </a:rPr>
              <a:t>Clearly, </a:t>
            </a:r>
            <a:r>
              <a:rPr lang="en-US" sz="2600" b="1" dirty="0">
                <a:solidFill>
                  <a:srgbClr val="00B050"/>
                </a:solidFill>
                <a:effectLst/>
                <a:latin typeface="Times" pitchFamily="2" charset="0"/>
              </a:rPr>
              <a:t>lower interest rates favor long-term projects having major social or monetary benefits in the future. </a:t>
            </a:r>
          </a:p>
          <a:p>
            <a:pPr marL="0" indent="0" algn="just">
              <a:buNone/>
            </a:pPr>
            <a:r>
              <a:rPr lang="en-US" sz="2600" b="1" dirty="0">
                <a:solidFill>
                  <a:srgbClr val="0070C0"/>
                </a:solidFill>
                <a:effectLst/>
                <a:latin typeface="Times" pitchFamily="2" charset="0"/>
              </a:rPr>
              <a:t>Higher interest rates promote a short-term outlook whereby decisions are based mostly on initial investments and immediate benefits.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2EDEA3-4FAD-5E76-7C11-4A4095436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5F64-356B-B64C-A608-411AC4446E35}" type="slidenum">
              <a:rPr lang="en-PS" smtClean="0"/>
              <a:t>9</a:t>
            </a:fld>
            <a:endParaRPr lang="en-P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483BEA4-3BA7-F959-3CA1-E4B562882B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379" y="268711"/>
            <a:ext cx="11903242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Difficulties Inherent in Project Evaluation Studies in the Public Sector (2 of 2)</a:t>
            </a:r>
          </a:p>
        </p:txBody>
      </p:sp>
    </p:spTree>
    <p:extLst>
      <p:ext uri="{BB962C8B-B14F-4D97-AF65-F5344CB8AC3E}">
        <p14:creationId xmlns:p14="http://schemas.microsoft.com/office/powerpoint/2010/main" val="23224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1806</Words>
  <Application>Microsoft Macintosh PowerPoint</Application>
  <PresentationFormat>Widescreen</PresentationFormat>
  <Paragraphs>120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Calibri</vt:lpstr>
      <vt:lpstr>Calibri Light</vt:lpstr>
      <vt:lpstr>Cambria Math</vt:lpstr>
      <vt:lpstr>Helvetica</vt:lpstr>
      <vt:lpstr>Times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Difficulties Inherent in Project Evaluation Studies in the Public Sector (2 of 2)</vt:lpstr>
      <vt:lpstr>What Interest Rate Should Be Used for Public Projects?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Benefit−Cost Ratio Method</vt:lpstr>
      <vt:lpstr>PowerPoint Presentation</vt:lpstr>
      <vt:lpstr>PowerPoint Presentation</vt:lpstr>
      <vt:lpstr>PowerPoint Presentation</vt:lpstr>
      <vt:lpstr>PowerPoint Presentation</vt:lpstr>
      <vt:lpstr>Disbenefits (D) can be included in the B-C Ratio in either the Numerator or Denominator, as shawn with AW below: </vt:lpstr>
      <vt:lpstr>Disbenefits (D) can be included in the B-C Ratio in either the Numerator or Denominator, as shawn with AW below: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Solution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ms670824</dc:creator>
  <cp:lastModifiedBy>ms670824</cp:lastModifiedBy>
  <cp:revision>7</cp:revision>
  <dcterms:created xsi:type="dcterms:W3CDTF">2023-09-24T19:39:44Z</dcterms:created>
  <dcterms:modified xsi:type="dcterms:W3CDTF">2024-01-17T21:33:18Z</dcterms:modified>
</cp:coreProperties>
</file>