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7.xml"/>
  <Override ContentType="application/vnd.openxmlformats-officedocument.presentationml.notesSlide+xml" PartName="/ppt/notesSlides/notesSlide5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1.xml"/>
  <Override ContentType="application/vnd.openxmlformats-officedocument.presentationml.notesSlide+xml" PartName="/ppt/notesSlides/notesSlide109.xml"/>
  <Override ContentType="application/vnd.openxmlformats-officedocument.presentationml.notesSlide+xml" PartName="/ppt/notesSlides/notesSlide24.xml"/>
  <Override ContentType="application/vnd.openxmlformats-officedocument.presentationml.notesSlide+xml" PartName="/ppt/notesSlides/notesSlide50.xml"/>
  <Override ContentType="application/vnd.openxmlformats-officedocument.presentationml.notesSlide+xml" PartName="/ppt/notesSlides/notesSlide107.xml"/>
  <Override ContentType="application/vnd.openxmlformats-officedocument.presentationml.notesSlide+xml" PartName="/ppt/notesSlides/notesSlide100.xml"/>
  <Override ContentType="application/vnd.openxmlformats-officedocument.presentationml.notesSlide+xml" PartName="/ppt/notesSlides/notesSlide42.xml"/>
  <Override ContentType="application/vnd.openxmlformats-officedocument.presentationml.notesSlide+xml" PartName="/ppt/notesSlides/notesSlide85.xml"/>
  <Override ContentType="application/vnd.openxmlformats-officedocument.presentationml.notesSlide+xml" PartName="/ppt/notesSlides/notesSlide16.xml"/>
  <Override ContentType="application/vnd.openxmlformats-officedocument.presentationml.notesSlide+xml" PartName="/ppt/notesSlides/notesSlide34.xml"/>
  <Override ContentType="application/vnd.openxmlformats-officedocument.presentationml.notesSlide+xml" PartName="/ppt/notesSlides/notesSlide77.xml"/>
  <Override ContentType="application/vnd.openxmlformats-officedocument.presentationml.notesSlide+xml" PartName="/ppt/notesSlides/notesSlide1.xml"/>
  <Override ContentType="application/vnd.openxmlformats-officedocument.presentationml.notesSlide+xml" PartName="/ppt/notesSlides/notesSlide73.xml"/>
  <Override ContentType="application/vnd.openxmlformats-officedocument.presentationml.notesSlide+xml" PartName="/ppt/notesSlides/notesSlide81.xml"/>
  <Override ContentType="application/vnd.openxmlformats-officedocument.presentationml.notesSlide+xml" PartName="/ppt/notesSlides/notesSlide30.xml"/>
  <Override ContentType="application/vnd.openxmlformats-officedocument.presentationml.notesSlide+xml" PartName="/ppt/notesSlides/notesSlide69.xml"/>
  <Override ContentType="application/vnd.openxmlformats-officedocument.presentationml.notesSlide+xml" PartName="/ppt/notesSlides/notesSlide105.xml"/>
  <Override ContentType="application/vnd.openxmlformats-officedocument.presentationml.notesSlide+xml" PartName="/ppt/notesSlides/notesSlide26.xml"/>
  <Override ContentType="application/vnd.openxmlformats-officedocument.presentationml.notesSlide+xml" PartName="/ppt/notesSlides/notesSlide39.xml"/>
  <Override ContentType="application/vnd.openxmlformats-officedocument.presentationml.notesSlide+xml" PartName="/ppt/notesSlides/notesSlide93.xml"/>
  <Override ContentType="application/vnd.openxmlformats-officedocument.presentationml.notesSlide+xml" PartName="/ppt/notesSlides/notesSlide87.xml"/>
  <Override ContentType="application/vnd.openxmlformats-officedocument.presentationml.notesSlide+xml" PartName="/ppt/notesSlides/notesSlide57.xml"/>
  <Override ContentType="application/vnd.openxmlformats-officedocument.presentationml.notesSlide+xml" PartName="/ppt/notesSlides/notesSlide44.xml"/>
  <Override ContentType="application/vnd.openxmlformats-officedocument.presentationml.notesSlide+xml" PartName="/ppt/notesSlides/notesSlide110.xml"/>
  <Override ContentType="application/vnd.openxmlformats-officedocument.presentationml.notesSlide+xml" PartName="/ppt/notesSlides/notesSlide14.xml"/>
  <Override ContentType="application/vnd.openxmlformats-officedocument.presentationml.notesSlide+xml" PartName="/ppt/notesSlides/notesSlide75.xml"/>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54.xml"/>
  <Override ContentType="application/vnd.openxmlformats-officedocument.presentationml.notesSlide+xml" PartName="/ppt/notesSlides/notesSlide112.xml"/>
  <Override ContentType="application/vnd.openxmlformats-officedocument.presentationml.notesSlide+xml" PartName="/ppt/notesSlides/notesSlide103.xml"/>
  <Override ContentType="application/vnd.openxmlformats-officedocument.presentationml.notesSlide+xml" PartName="/ppt/notesSlides/notesSlide97.xml"/>
  <Override ContentType="application/vnd.openxmlformats-officedocument.presentationml.notesSlide+xml" PartName="/ppt/notesSlides/notesSlide46.xml"/>
  <Override ContentType="application/vnd.openxmlformats-officedocument.presentationml.notesSlide+xml" PartName="/ppt/notesSlides/notesSlide9.xml"/>
  <Override ContentType="application/vnd.openxmlformats-officedocument.presentationml.notesSlide+xml" PartName="/ppt/notesSlides/notesSlide89.xml"/>
  <Override ContentType="application/vnd.openxmlformats-officedocument.presentationml.notesSlide+xml" PartName="/ppt/notesSlides/notesSlide11.xml"/>
  <Override ContentType="application/vnd.openxmlformats-officedocument.presentationml.notesSlide+xml" PartName="/ppt/notesSlides/notesSlide63.xml"/>
  <Override ContentType="application/vnd.openxmlformats-officedocument.presentationml.notesSlide+xml" PartName="/ppt/notesSlides/notesSlide20.xml"/>
  <Override ContentType="application/vnd.openxmlformats-officedocument.presentationml.notesSlide+xml" PartName="/ppt/notesSlides/notesSlide60.xml"/>
  <Override ContentType="application/vnd.openxmlformats-officedocument.presentationml.notesSlide+xml" PartName="/ppt/notesSlides/notesSlide18.xml"/>
  <Override ContentType="application/vnd.openxmlformats-officedocument.presentationml.notesSlide+xml" PartName="/ppt/notesSlides/notesSlide48.xml"/>
  <Override ContentType="application/vnd.openxmlformats-officedocument.presentationml.notesSlide+xml" PartName="/ppt/notesSlides/notesSlide114.xml"/>
  <Override ContentType="application/vnd.openxmlformats-officedocument.presentationml.notesSlide+xml" PartName="/ppt/notesSlides/notesSlide101.xml"/>
  <Override ContentType="application/vnd.openxmlformats-officedocument.presentationml.notesSlide+xml" PartName="/ppt/notesSlides/notesSlide95.xml"/>
  <Override ContentType="application/vnd.openxmlformats-officedocument.presentationml.notesSlide+xml" PartName="/ppt/notesSlides/notesSlide22.xml"/>
  <Override ContentType="application/vnd.openxmlformats-officedocument.presentationml.notesSlide+xml" PartName="/ppt/notesSlides/notesSlide52.xml"/>
  <Override ContentType="application/vnd.openxmlformats-officedocument.presentationml.notesSlide+xml" PartName="/ppt/notesSlides/notesSlide7.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65.xml"/>
  <Override ContentType="application/vnd.openxmlformats-officedocument.presentationml.notesSlide+xml" PartName="/ppt/notesSlides/notesSlide78.xml"/>
  <Override ContentType="application/vnd.openxmlformats-officedocument.presentationml.notesSlide+xml" PartName="/ppt/notesSlides/notesSlide71.xml"/>
  <Override ContentType="application/vnd.openxmlformats-officedocument.presentationml.notesSlide+xml" PartName="/ppt/notesSlides/notesSlide92.xml"/>
  <Override ContentType="application/vnd.openxmlformats-officedocument.presentationml.notesSlide+xml" PartName="/ppt/notesSlides/notesSlide84.xml"/>
  <Override ContentType="application/vnd.openxmlformats-officedocument.presentationml.notesSlide+xml" PartName="/ppt/notesSlides/notesSlide76.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68.xml"/>
  <Override ContentType="application/vnd.openxmlformats-officedocument.presentationml.notesSlide+xml" PartName="/ppt/notesSlides/notesSlide17.xml"/>
  <Override ContentType="application/vnd.openxmlformats-officedocument.presentationml.notesSlide+xml" PartName="/ppt/notesSlides/notesSlide82.xml"/>
  <Override ContentType="application/vnd.openxmlformats-officedocument.presentationml.notesSlide+xml" PartName="/ppt/notesSlides/notesSlide94.xml"/>
  <Override ContentType="application/vnd.openxmlformats-officedocument.presentationml.notesSlide+xml" PartName="/ppt/notesSlides/notesSlide51.xml"/>
  <Override ContentType="application/vnd.openxmlformats-officedocument.presentationml.notesSlide+xml" PartName="/ppt/notesSlides/notesSlide108.xml"/>
  <Override ContentType="application/vnd.openxmlformats-officedocument.presentationml.notesSlide+xml" PartName="/ppt/notesSlides/notesSlide90.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43.xml"/>
  <Override ContentType="application/vnd.openxmlformats-officedocument.presentationml.notesSlide+xml" PartName="/ppt/notesSlides/notesSlide13.xml"/>
  <Override ContentType="application/vnd.openxmlformats-officedocument.presentationml.notesSlide+xml" PartName="/ppt/notesSlides/notesSlide86.xml"/>
  <Override ContentType="application/vnd.openxmlformats-officedocument.presentationml.notesSlide+xml" PartName="/ppt/notesSlides/notesSlide106.xml"/>
  <Override ContentType="application/vnd.openxmlformats-officedocument.presentationml.notesSlide+xml" PartName="/ppt/notesSlides/notesSlide99.xml"/>
  <Override ContentType="application/vnd.openxmlformats-officedocument.presentationml.notesSlide+xml" PartName="/ppt/notesSlides/notesSlide56.xml"/>
  <Override ContentType="application/vnd.openxmlformats-officedocument.presentationml.notesSlide+xml" PartName="/ppt/notesSlides/notesSlide31.xml"/>
  <Override ContentType="application/vnd.openxmlformats-officedocument.presentationml.notesSlide+xml" PartName="/ppt/notesSlides/notesSlide80.xml"/>
  <Override ContentType="application/vnd.openxmlformats-officedocument.presentationml.notesSlide+xml" PartName="/ppt/notesSlides/notesSlide61.xml"/>
  <Override ContentType="application/vnd.openxmlformats-officedocument.presentationml.notesSlide+xml" PartName="/ppt/notesSlides/notesSlide74.xml"/>
  <Override ContentType="application/vnd.openxmlformats-officedocument.presentationml.notesSlide+xml" PartName="/ppt/notesSlides/notesSlide58.xml"/>
  <Override ContentType="application/vnd.openxmlformats-officedocument.presentationml.notesSlide+xml" PartName="/ppt/notesSlides/notesSlide27.xml"/>
  <Override ContentType="application/vnd.openxmlformats-officedocument.presentationml.notesSlide+xml" PartName="/ppt/notesSlides/notesSlide88.xml"/>
  <Override ContentType="application/vnd.openxmlformats-officedocument.presentationml.notesSlide+xml" PartName="/ppt/notesSlides/notesSlide2.xml"/>
  <Override ContentType="application/vnd.openxmlformats-officedocument.presentationml.notesSlide+xml" PartName="/ppt/notesSlides/notesSlide62.xml"/>
  <Override ContentType="application/vnd.openxmlformats-officedocument.presentationml.notesSlide+xml" PartName="/ppt/notesSlides/notesSlide45.xml"/>
  <Override ContentType="application/vnd.openxmlformats-officedocument.presentationml.notesSlide+xml" PartName="/ppt/notesSlides/notesSlide70.xml"/>
  <Override ContentType="application/vnd.openxmlformats-officedocument.presentationml.notesSlide+xml" PartName="/ppt/notesSlides/notesSlide28.xml"/>
  <Override ContentType="application/vnd.openxmlformats-officedocument.presentationml.notesSlide+xml" PartName="/ppt/notesSlides/notesSlide111.xml"/>
  <Override ContentType="application/vnd.openxmlformats-officedocument.presentationml.notesSlide+xml" PartName="/ppt/notesSlides/notesSlide55.xml"/>
  <Override ContentType="application/vnd.openxmlformats-officedocument.presentationml.notesSlide+xml" PartName="/ppt/notesSlides/notesSlide12.xml"/>
  <Override ContentType="application/vnd.openxmlformats-officedocument.presentationml.notesSlide+xml" PartName="/ppt/notesSlides/notesSlide113.xml"/>
  <Override ContentType="application/vnd.openxmlformats-officedocument.presentationml.notesSlide+xml" PartName="/ppt/notesSlides/notesSlide47.xml"/>
  <Override ContentType="application/vnd.openxmlformats-officedocument.presentationml.notesSlide+xml" PartName="/ppt/notesSlides/notesSlide72.xml"/>
  <Override ContentType="application/vnd.openxmlformats-officedocument.presentationml.notesSlide+xml" PartName="/ppt/notesSlides/notesSlide98.xml"/>
  <Override ContentType="application/vnd.openxmlformats-officedocument.presentationml.notesSlide+xml" PartName="/ppt/notesSlides/notesSlide104.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8.xml"/>
  <Override ContentType="application/vnd.openxmlformats-officedocument.presentationml.notesSlide+xml" PartName="/ppt/notesSlides/notesSlide64.xml"/>
  <Override ContentType="application/vnd.openxmlformats-officedocument.presentationml.notesSlide+xml" PartName="/ppt/notesSlides/notesSlide6.xml"/>
  <Override ContentType="application/vnd.openxmlformats-officedocument.presentationml.notesSlide+xml" PartName="/ppt/notesSlides/notesSlide79.xml"/>
  <Override ContentType="application/vnd.openxmlformats-officedocument.presentationml.notesSlide+xml" PartName="/ppt/notesSlides/notesSlide36.xml"/>
  <Override ContentType="application/vnd.openxmlformats-officedocument.presentationml.notesSlide+xml" PartName="/ppt/notesSlides/notesSlide49.xml"/>
  <Override ContentType="application/vnd.openxmlformats-officedocument.presentationml.notesSlide+xml" PartName="/ppt/notesSlides/notesSlide96.xml"/>
  <Override ContentType="application/vnd.openxmlformats-officedocument.presentationml.notesSlide+xml" PartName="/ppt/notesSlides/notesSlide102.xml"/>
  <Override ContentType="application/vnd.openxmlformats-officedocument.presentationml.notesSlide+xml" PartName="/ppt/notesSlides/notesSlide19.xml"/>
  <Override ContentType="application/vnd.openxmlformats-officedocument.presentationml.notesSlide+xml" PartName="/ppt/notesSlides/notesSlide83.xml"/>
  <Override ContentType="application/vnd.openxmlformats-officedocument.presentationml.notesSlide+xml" PartName="/ppt/notesSlides/notesSlide115.xml"/>
  <Override ContentType="application/vnd.openxmlformats-officedocument.presentationml.notesSlide+xml" PartName="/ppt/notesSlides/notesSlide53.xml"/>
  <Override ContentType="application/vnd.openxmlformats-officedocument.presentationml.notesSlide+xml" PartName="/ppt/notesSlides/notesSlide40.xml"/>
  <Override ContentType="application/vnd.openxmlformats-officedocument.presentationml.notesSlide+xml" PartName="/ppt/notesSlides/notesSlide23.xml"/>
  <Override ContentType="application/vnd.openxmlformats-officedocument.presentationml.notesSlide+xml" PartName="/ppt/notesSlides/notesSlide66.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3.xml"/>
  <Override ContentType="application/vnd.openxmlformats-officedocument.presentationml.slide+xml" PartName="/ppt/slides/slide78.xml"/>
  <Override ContentType="application/vnd.openxmlformats-officedocument.presentationml.slide+xml" PartName="/ppt/slides/slide86.xml"/>
  <Override ContentType="application/vnd.openxmlformats-officedocument.presentationml.slide+xml" PartName="/ppt/slides/slide35.xml"/>
  <Override ContentType="application/vnd.openxmlformats-officedocument.presentationml.slide+xml" PartName="/ppt/slides/slide105.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3.xml"/>
  <Override ContentType="application/vnd.openxmlformats-officedocument.presentationml.slide+xml" PartName="/ppt/slides/slide51.xml"/>
  <Override ContentType="application/vnd.openxmlformats-officedocument.presentationml.slide+xml" PartName="/ppt/slides/slide113.xml"/>
  <Override ContentType="application/vnd.openxmlformats-officedocument.presentationml.slide+xml" PartName="/ppt/slides/slide68.xml"/>
  <Override ContentType="application/vnd.openxmlformats-officedocument.presentationml.slide+xml" PartName="/ppt/slides/slide94.xml"/>
  <Override ContentType="application/vnd.openxmlformats-officedocument.presentationml.slide+xml" PartName="/ppt/slides/slide84.xml"/>
  <Override ContentType="application/vnd.openxmlformats-officedocument.presentationml.slide+xml" PartName="/ppt/slides/slide107.xml"/>
  <Override ContentType="application/vnd.openxmlformats-officedocument.presentationml.slide+xml" PartName="/ppt/slides/slide37.xml"/>
  <Override ContentType="application/vnd.openxmlformats-officedocument.presentationml.slide+xml" PartName="/ppt/slides/slide71.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66.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111.xml"/>
  <Override ContentType="application/vnd.openxmlformats-officedocument.presentationml.slide+xml" PartName="/ppt/slides/slide53.xml"/>
  <Override ContentType="application/vnd.openxmlformats-officedocument.presentationml.slide+xml" PartName="/ppt/slides/slide96.xml"/>
  <Override ContentType="application/vnd.openxmlformats-officedocument.presentationml.slide+xml" PartName="/ppt/slides/slide48.xml"/>
  <Override ContentType="application/vnd.openxmlformats-officedocument.presentationml.slide+xml" PartName="/ppt/slides/slide22.xml"/>
  <Override ContentType="application/vnd.openxmlformats-officedocument.presentationml.slide+xml" PartName="/ppt/slides/slide82.xml"/>
  <Override ContentType="application/vnd.openxmlformats-officedocument.presentationml.slide+xml" PartName="/ppt/slides/slide65.xml"/>
  <Override ContentType="application/vnd.openxmlformats-officedocument.presentationml.slide+xml" PartName="/ppt/slides/slide9.xml"/>
  <Override ContentType="application/vnd.openxmlformats-officedocument.presentationml.slide+xml" PartName="/ppt/slides/slide12.xml"/>
  <Override ContentType="application/vnd.openxmlformats-officedocument.presentationml.slide+xml" PartName="/ppt/slides/slide108.xml"/>
  <Override ContentType="application/vnd.openxmlformats-officedocument.presentationml.slide+xml" PartName="/ppt/slides/slide98.xml"/>
  <Override ContentType="application/vnd.openxmlformats-officedocument.presentationml.slide+xml" PartName="/ppt/slides/slide72.xml"/>
  <Override ContentType="application/vnd.openxmlformats-officedocument.presentationml.slide+xml" PartName="/ppt/slides/slide20.xml"/>
  <Override ContentType="application/vnd.openxmlformats-officedocument.presentationml.slide+xml" PartName="/ppt/slides/slide38.xml"/>
  <Override ContentType="application/vnd.openxmlformats-officedocument.presentationml.slide+xml" PartName="/ppt/slides/slide46.xml"/>
  <Override ContentType="application/vnd.openxmlformats-officedocument.presentationml.slide+xml" PartName="/ppt/slides/slide55.xml"/>
  <Override ContentType="application/vnd.openxmlformats-officedocument.presentationml.slide+xml" PartName="/ppt/slides/slide29.xml"/>
  <Override ContentType="application/vnd.openxmlformats-officedocument.presentationml.slide+xml" PartName="/ppt/slides/slide59.xml"/>
  <Override ContentType="application/vnd.openxmlformats-officedocument.presentationml.slide+xml" PartName="/ppt/slides/slide89.xml"/>
  <Override ContentType="application/vnd.openxmlformats-officedocument.presentationml.slide+xml" PartName="/ppt/slides/slide76.xml"/>
  <Override ContentType="application/vnd.openxmlformats-officedocument.presentationml.slide+xml" PartName="/ppt/slides/slide63.xml"/>
  <Override ContentType="application/vnd.openxmlformats-officedocument.presentationml.slide+xml" PartName="/ppt/slides/slide93.xml"/>
  <Override ContentType="application/vnd.openxmlformats-officedocument.presentationml.slide+xml" PartName="/ppt/slides/slide101.xml"/>
  <Override ContentType="application/vnd.openxmlformats-officedocument.presentationml.slide+xml" PartName="/ppt/slides/slide80.xml"/>
  <Override ContentType="application/vnd.openxmlformats-officedocument.presentationml.slide+xml" PartName="/ppt/slides/slide103.xml"/>
  <Override ContentType="application/vnd.openxmlformats-officedocument.presentationml.slide+xml" PartName="/ppt/slides/slide61.xml"/>
  <Override ContentType="application/vnd.openxmlformats-officedocument.presentationml.slide+xml" PartName="/ppt/slides/slide91.xml"/>
  <Override ContentType="application/vnd.openxmlformats-officedocument.presentationml.slide+xml" PartName="/ppt/slides/slide114.xml"/>
  <Override ContentType="application/vnd.openxmlformats-officedocument.presentationml.slide+xml" PartName="/ppt/slides/slide31.xml"/>
  <Override ContentType="application/vnd.openxmlformats-officedocument.presentationml.slide+xml" PartName="/ppt/slides/slide87.xml"/>
  <Override ContentType="application/vnd.openxmlformats-officedocument.presentationml.slide+xml" PartName="/ppt/slides/slide74.xml"/>
  <Override ContentType="application/vnd.openxmlformats-officedocument.presentationml.slide+xml" PartName="/ppt/slides/slide27.xml"/>
  <Override ContentType="application/vnd.openxmlformats-officedocument.presentationml.slide+xml" PartName="/ppt/slides/slide57.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14.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60.xml"/>
  <Override ContentType="application/vnd.openxmlformats-officedocument.presentationml.slide+xml" PartName="/ppt/slides/slide52.xml"/>
  <Override ContentType="application/vnd.openxmlformats-officedocument.presentationml.slide+xml" PartName="/ppt/slides/slide26.xml"/>
  <Override ContentType="application/vnd.openxmlformats-officedocument.presentationml.slide+xml" PartName="/ppt/slides/slide112.xml"/>
  <Override ContentType="application/vnd.openxmlformats-officedocument.presentationml.slide+xml" PartName="/ppt/slides/slide95.xml"/>
  <Override ContentType="application/vnd.openxmlformats-officedocument.presentationml.slide+xml" PartName="/ppt/slides/slide69.xml"/>
  <Override ContentType="application/vnd.openxmlformats-officedocument.presentationml.slide+xml" PartName="/ppt/slides/slide85.xml"/>
  <Override ContentType="application/vnd.openxmlformats-officedocument.presentationml.slide+xml" PartName="/ppt/slides/slide42.xml"/>
  <Override ContentType="application/vnd.openxmlformats-officedocument.presentationml.slide+xml" PartName="/ppt/slides/slide50.xml"/>
  <Override ContentType="application/vnd.openxmlformats-officedocument.presentationml.slide+xml" PartName="/ppt/slides/slide77.xml"/>
  <Override ContentType="application/vnd.openxmlformats-officedocument.presentationml.slide+xml" PartName="/ppt/slides/slide34.xml"/>
  <Override ContentType="application/vnd.openxmlformats-officedocument.presentationml.slide+xml" PartName="/ppt/slides/slide16.xml"/>
  <Override ContentType="application/vnd.openxmlformats-officedocument.presentationml.slide+xml" PartName="/ppt/slides/slide104.xml"/>
  <Override ContentType="application/vnd.openxmlformats-officedocument.presentationml.slide+xml" PartName="/ppt/slides/slide24.xml"/>
  <Override ContentType="application/vnd.openxmlformats-officedocument.presentationml.slide+xml" PartName="/ppt/slides/slide97.xml"/>
  <Override ContentType="application/vnd.openxmlformats-officedocument.presentationml.slide+xml" PartName="/ppt/slides/slide11.xml"/>
  <Override ContentType="application/vnd.openxmlformats-officedocument.presentationml.slide+xml" PartName="/ppt/slides/slide110.xml"/>
  <Override ContentType="application/vnd.openxmlformats-officedocument.presentationml.slide+xml" PartName="/ppt/slides/slide67.xml"/>
  <Override ContentType="application/vnd.openxmlformats-officedocument.presentationml.slide+xml" PartName="/ppt/slides/slide54.xml"/>
  <Override ContentType="application/vnd.openxmlformats-officedocument.presentationml.slide+xml" PartName="/ppt/slides/slide36.xml"/>
  <Override ContentType="application/vnd.openxmlformats-officedocument.presentationml.slide+xml" PartName="/ppt/slides/slide79.xml"/>
  <Override ContentType="application/vnd.openxmlformats-officedocument.presentationml.slide+xml" PartName="/ppt/slides/slide49.xml"/>
  <Override ContentType="application/vnd.openxmlformats-officedocument.presentationml.slide+xml" PartName="/ppt/slides/slide83.xml"/>
  <Override ContentType="application/vnd.openxmlformats-officedocument.presentationml.slide+xml" PartName="/ppt/slides/slide106.xml"/>
  <Override ContentType="application/vnd.openxmlformats-officedocument.presentationml.slide+xml" PartName="/ppt/slides/slide70.xml"/>
  <Override ContentType="application/vnd.openxmlformats-officedocument.presentationml.slide+xml" PartName="/ppt/slides/slide6.xml"/>
  <Override ContentType="application/vnd.openxmlformats-officedocument.presentationml.slide+xml" PartName="/ppt/slides/slide40.xml"/>
  <Override ContentType="application/vnd.openxmlformats-officedocument.presentationml.slide+xml" PartName="/ppt/slides/slide73.xml"/>
  <Override ContentType="application/vnd.openxmlformats-officedocument.presentationml.slide+xml" PartName="/ppt/slides/slide30.xml"/>
  <Override ContentType="application/vnd.openxmlformats-officedocument.presentationml.slide+xml" PartName="/ppt/slides/slide109.xml"/>
  <Override ContentType="application/vnd.openxmlformats-officedocument.presentationml.slide+xml" PartName="/ppt/slides/slide99.xml"/>
  <Override ContentType="application/vnd.openxmlformats-officedocument.presentationml.slide+xml" PartName="/ppt/slides/slide39.xml"/>
  <Override ContentType="application/vnd.openxmlformats-officedocument.presentationml.slide+xml" PartName="/ppt/slides/slide13.xml"/>
  <Override ContentType="application/vnd.openxmlformats-officedocument.presentationml.slide+xml" PartName="/ppt/slides/slide56.xml"/>
  <Override ContentType="application/vnd.openxmlformats-officedocument.presentationml.slide+xml" PartName="/ppt/slides/slide47.xml"/>
  <Override ContentType="application/vnd.openxmlformats-officedocument.presentationml.slide+xml" PartName="/ppt/slides/slide21.xml"/>
  <Override ContentType="application/vnd.openxmlformats-officedocument.presentationml.slide+xml" PartName="/ppt/slides/slide100.xml"/>
  <Override ContentType="application/vnd.openxmlformats-officedocument.presentationml.slide+xml" PartName="/ppt/slides/slide64.xml"/>
  <Override ContentType="application/vnd.openxmlformats-officedocument.presentationml.slide+xml" PartName="/ppt/slides/slide81.xml"/>
  <Override ContentType="application/vnd.openxmlformats-officedocument.presentationml.slide+xml" PartName="/ppt/slides/slide90.xml"/>
  <Override ContentType="application/vnd.openxmlformats-officedocument.presentationml.slide+xml" PartName="/ppt/slides/slide8.xml"/>
  <Override ContentType="application/vnd.openxmlformats-officedocument.presentationml.slide+xml" PartName="/ppt/slides/slide32.xml"/>
  <Override ContentType="application/vnd.openxmlformats-officedocument.presentationml.slide+xml" PartName="/ppt/slides/slide62.xml"/>
  <Override ContentType="application/vnd.openxmlformats-officedocument.presentationml.slide+xml" PartName="/ppt/slides/slide75.xml"/>
  <Override ContentType="application/vnd.openxmlformats-officedocument.presentationml.slide+xml" PartName="/ppt/slides/slide1.xml"/>
  <Override ContentType="application/vnd.openxmlformats-officedocument.presentationml.slide+xml" PartName="/ppt/slides/slide58.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15.xml"/>
  <Override ContentType="application/vnd.openxmlformats-officedocument.presentationml.slide+xml" PartName="/ppt/slides/slide88.xml"/>
  <Override ContentType="application/vnd.openxmlformats-officedocument.presentationml.slide+xml" PartName="/ppt/slides/slide92.xml"/>
  <Override ContentType="application/vnd.openxmlformats-officedocument.presentationml.slide+xml" PartName="/ppt/slides/slide115.xml"/>
  <Override ContentType="application/vnd.openxmlformats-officedocument.presentationml.slide+xml" PartName="/ppt/slides/slide10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61"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 id="298" r:id="rId49"/>
    <p:sldId id="299" r:id="rId50"/>
    <p:sldId id="300" r:id="rId51"/>
    <p:sldId id="301" r:id="rId52"/>
    <p:sldId id="302" r:id="rId53"/>
    <p:sldId id="303" r:id="rId54"/>
    <p:sldId id="304" r:id="rId55"/>
    <p:sldId id="305" r:id="rId56"/>
    <p:sldId id="306" r:id="rId57"/>
    <p:sldId id="307" r:id="rId58"/>
    <p:sldId id="308" r:id="rId59"/>
    <p:sldId id="309" r:id="rId60"/>
    <p:sldId id="310" r:id="rId61"/>
    <p:sldId id="311" r:id="rId62"/>
    <p:sldId id="312" r:id="rId63"/>
    <p:sldId id="313" r:id="rId64"/>
    <p:sldId id="314" r:id="rId65"/>
    <p:sldId id="315" r:id="rId66"/>
    <p:sldId id="316" r:id="rId67"/>
    <p:sldId id="317" r:id="rId68"/>
    <p:sldId id="318" r:id="rId69"/>
    <p:sldId id="319" r:id="rId70"/>
    <p:sldId id="320" r:id="rId71"/>
    <p:sldId id="321" r:id="rId72"/>
    <p:sldId id="322" r:id="rId73"/>
    <p:sldId id="323" r:id="rId74"/>
    <p:sldId id="324" r:id="rId75"/>
    <p:sldId id="325" r:id="rId76"/>
    <p:sldId id="326" r:id="rId77"/>
    <p:sldId id="327" r:id="rId78"/>
    <p:sldId id="328" r:id="rId79"/>
    <p:sldId id="329" r:id="rId80"/>
    <p:sldId id="330" r:id="rId81"/>
    <p:sldId id="331" r:id="rId82"/>
    <p:sldId id="332" r:id="rId83"/>
    <p:sldId id="333" r:id="rId84"/>
    <p:sldId id="334" r:id="rId85"/>
    <p:sldId id="335" r:id="rId86"/>
    <p:sldId id="336" r:id="rId87"/>
    <p:sldId id="337" r:id="rId88"/>
    <p:sldId id="338" r:id="rId89"/>
    <p:sldId id="339" r:id="rId90"/>
    <p:sldId id="340" r:id="rId91"/>
    <p:sldId id="341" r:id="rId92"/>
    <p:sldId id="342" r:id="rId93"/>
    <p:sldId id="343" r:id="rId94"/>
    <p:sldId id="344" r:id="rId95"/>
    <p:sldId id="345" r:id="rId96"/>
    <p:sldId id="346" r:id="rId97"/>
    <p:sldId id="347" r:id="rId98"/>
    <p:sldId id="348" r:id="rId99"/>
    <p:sldId id="349" r:id="rId100"/>
    <p:sldId id="350" r:id="rId101"/>
    <p:sldId id="351" r:id="rId102"/>
    <p:sldId id="352" r:id="rId103"/>
    <p:sldId id="353" r:id="rId104"/>
    <p:sldId id="354" r:id="rId105"/>
    <p:sldId id="355" r:id="rId106"/>
    <p:sldId id="356" r:id="rId107"/>
    <p:sldId id="357" r:id="rId108"/>
    <p:sldId id="358" r:id="rId109"/>
    <p:sldId id="359" r:id="rId110"/>
    <p:sldId id="360" r:id="rId111"/>
    <p:sldId id="361" r:id="rId112"/>
    <p:sldId id="362" r:id="rId113"/>
    <p:sldId id="363" r:id="rId114"/>
    <p:sldId id="364" r:id="rId115"/>
    <p:sldId id="365" r:id="rId116"/>
    <p:sldId id="366" r:id="rId117"/>
    <p:sldId id="367" r:id="rId118"/>
    <p:sldId id="368" r:id="rId119"/>
    <p:sldId id="369" r:id="rId120"/>
    <p:sldId id="370" r:id="rId121"/>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03FE57D9-BC2B-4A7C-9210-E12C76FC9813}">
  <a:tblStyle styleId="{03FE57D9-BC2B-4A7C-9210-E12C76FC9813}"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4.xml"/><Relationship Id="rId42" Type="http://schemas.openxmlformats.org/officeDocument/2006/relationships/slide" Target="slides/slide36.xml"/><Relationship Id="rId41" Type="http://schemas.openxmlformats.org/officeDocument/2006/relationships/slide" Target="slides/slide35.xml"/><Relationship Id="rId44" Type="http://schemas.openxmlformats.org/officeDocument/2006/relationships/slide" Target="slides/slide38.xml"/><Relationship Id="rId43" Type="http://schemas.openxmlformats.org/officeDocument/2006/relationships/slide" Target="slides/slide37.xml"/><Relationship Id="rId46" Type="http://schemas.openxmlformats.org/officeDocument/2006/relationships/slide" Target="slides/slide40.xml"/><Relationship Id="rId45" Type="http://schemas.openxmlformats.org/officeDocument/2006/relationships/slide" Target="slides/slide39.xml"/><Relationship Id="rId107" Type="http://schemas.openxmlformats.org/officeDocument/2006/relationships/slide" Target="slides/slide101.xml"/><Relationship Id="rId106" Type="http://schemas.openxmlformats.org/officeDocument/2006/relationships/slide" Target="slides/slide100.xml"/><Relationship Id="rId105" Type="http://schemas.openxmlformats.org/officeDocument/2006/relationships/slide" Target="slides/slide99.xml"/><Relationship Id="rId104" Type="http://schemas.openxmlformats.org/officeDocument/2006/relationships/slide" Target="slides/slide98.xml"/><Relationship Id="rId109" Type="http://schemas.openxmlformats.org/officeDocument/2006/relationships/slide" Target="slides/slide103.xml"/><Relationship Id="rId108" Type="http://schemas.openxmlformats.org/officeDocument/2006/relationships/slide" Target="slides/slide102.xml"/><Relationship Id="rId48" Type="http://schemas.openxmlformats.org/officeDocument/2006/relationships/slide" Target="slides/slide42.xml"/><Relationship Id="rId47" Type="http://schemas.openxmlformats.org/officeDocument/2006/relationships/slide" Target="slides/slide41.xml"/><Relationship Id="rId49" Type="http://schemas.openxmlformats.org/officeDocument/2006/relationships/slide" Target="slides/slide43.xml"/><Relationship Id="rId103" Type="http://schemas.openxmlformats.org/officeDocument/2006/relationships/slide" Target="slides/slide97.xml"/><Relationship Id="rId102" Type="http://schemas.openxmlformats.org/officeDocument/2006/relationships/slide" Target="slides/slide96.xml"/><Relationship Id="rId101" Type="http://schemas.openxmlformats.org/officeDocument/2006/relationships/slide" Target="slides/slide95.xml"/><Relationship Id="rId100" Type="http://schemas.openxmlformats.org/officeDocument/2006/relationships/slide" Target="slides/slide94.xml"/><Relationship Id="rId31" Type="http://schemas.openxmlformats.org/officeDocument/2006/relationships/slide" Target="slides/slide25.xml"/><Relationship Id="rId30" Type="http://schemas.openxmlformats.org/officeDocument/2006/relationships/slide" Target="slides/slide24.xml"/><Relationship Id="rId33" Type="http://schemas.openxmlformats.org/officeDocument/2006/relationships/slide" Target="slides/slide27.xml"/><Relationship Id="rId32" Type="http://schemas.openxmlformats.org/officeDocument/2006/relationships/slide" Target="slides/slide26.xml"/><Relationship Id="rId35" Type="http://schemas.openxmlformats.org/officeDocument/2006/relationships/slide" Target="slides/slide29.xml"/><Relationship Id="rId34" Type="http://schemas.openxmlformats.org/officeDocument/2006/relationships/slide" Target="slides/slide28.xml"/><Relationship Id="rId37" Type="http://schemas.openxmlformats.org/officeDocument/2006/relationships/slide" Target="slides/slide31.xml"/><Relationship Id="rId36" Type="http://schemas.openxmlformats.org/officeDocument/2006/relationships/slide" Target="slides/slide30.xml"/><Relationship Id="rId39" Type="http://schemas.openxmlformats.org/officeDocument/2006/relationships/slide" Target="slides/slide33.xml"/><Relationship Id="rId38" Type="http://schemas.openxmlformats.org/officeDocument/2006/relationships/slide" Target="slides/slide32.xml"/><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26" Type="http://schemas.openxmlformats.org/officeDocument/2006/relationships/slide" Target="slides/slide20.xml"/><Relationship Id="rId121" Type="http://schemas.openxmlformats.org/officeDocument/2006/relationships/slide" Target="slides/slide115.xml"/><Relationship Id="rId25" Type="http://schemas.openxmlformats.org/officeDocument/2006/relationships/slide" Target="slides/slide19.xml"/><Relationship Id="rId120" Type="http://schemas.openxmlformats.org/officeDocument/2006/relationships/slide" Target="slides/slide114.xml"/><Relationship Id="rId28" Type="http://schemas.openxmlformats.org/officeDocument/2006/relationships/slide" Target="slides/slide22.xml"/><Relationship Id="rId27" Type="http://schemas.openxmlformats.org/officeDocument/2006/relationships/slide" Target="slides/slide21.xml"/><Relationship Id="rId29" Type="http://schemas.openxmlformats.org/officeDocument/2006/relationships/slide" Target="slides/slide23.xml"/><Relationship Id="rId95" Type="http://schemas.openxmlformats.org/officeDocument/2006/relationships/slide" Target="slides/slide89.xml"/><Relationship Id="rId94" Type="http://schemas.openxmlformats.org/officeDocument/2006/relationships/slide" Target="slides/slide88.xml"/><Relationship Id="rId97" Type="http://schemas.openxmlformats.org/officeDocument/2006/relationships/slide" Target="slides/slide91.xml"/><Relationship Id="rId96" Type="http://schemas.openxmlformats.org/officeDocument/2006/relationships/slide" Target="slides/slide90.xml"/><Relationship Id="rId11" Type="http://schemas.openxmlformats.org/officeDocument/2006/relationships/slide" Target="slides/slide5.xml"/><Relationship Id="rId99" Type="http://schemas.openxmlformats.org/officeDocument/2006/relationships/slide" Target="slides/slide93.xml"/><Relationship Id="rId10" Type="http://schemas.openxmlformats.org/officeDocument/2006/relationships/slide" Target="slides/slide4.xml"/><Relationship Id="rId98" Type="http://schemas.openxmlformats.org/officeDocument/2006/relationships/slide" Target="slides/slide92.xml"/><Relationship Id="rId13" Type="http://schemas.openxmlformats.org/officeDocument/2006/relationships/slide" Target="slides/slide7.xml"/><Relationship Id="rId12" Type="http://schemas.openxmlformats.org/officeDocument/2006/relationships/slide" Target="slides/slide6.xml"/><Relationship Id="rId91" Type="http://schemas.openxmlformats.org/officeDocument/2006/relationships/slide" Target="slides/slide85.xml"/><Relationship Id="rId90" Type="http://schemas.openxmlformats.org/officeDocument/2006/relationships/slide" Target="slides/slide84.xml"/><Relationship Id="rId93" Type="http://schemas.openxmlformats.org/officeDocument/2006/relationships/slide" Target="slides/slide87.xml"/><Relationship Id="rId92" Type="http://schemas.openxmlformats.org/officeDocument/2006/relationships/slide" Target="slides/slide86.xml"/><Relationship Id="rId118" Type="http://schemas.openxmlformats.org/officeDocument/2006/relationships/slide" Target="slides/slide112.xml"/><Relationship Id="rId117" Type="http://schemas.openxmlformats.org/officeDocument/2006/relationships/slide" Target="slides/slide111.xml"/><Relationship Id="rId116" Type="http://schemas.openxmlformats.org/officeDocument/2006/relationships/slide" Target="slides/slide110.xml"/><Relationship Id="rId115" Type="http://schemas.openxmlformats.org/officeDocument/2006/relationships/slide" Target="slides/slide109.xml"/><Relationship Id="rId119" Type="http://schemas.openxmlformats.org/officeDocument/2006/relationships/slide" Target="slides/slide113.xml"/><Relationship Id="rId15" Type="http://schemas.openxmlformats.org/officeDocument/2006/relationships/slide" Target="slides/slide9.xml"/><Relationship Id="rId110" Type="http://schemas.openxmlformats.org/officeDocument/2006/relationships/slide" Target="slides/slide104.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14" Type="http://schemas.openxmlformats.org/officeDocument/2006/relationships/slide" Target="slides/slide108.xml"/><Relationship Id="rId18" Type="http://schemas.openxmlformats.org/officeDocument/2006/relationships/slide" Target="slides/slide12.xml"/><Relationship Id="rId113" Type="http://schemas.openxmlformats.org/officeDocument/2006/relationships/slide" Target="slides/slide107.xml"/><Relationship Id="rId112" Type="http://schemas.openxmlformats.org/officeDocument/2006/relationships/slide" Target="slides/slide106.xml"/><Relationship Id="rId111" Type="http://schemas.openxmlformats.org/officeDocument/2006/relationships/slide" Target="slides/slide105.xml"/><Relationship Id="rId84" Type="http://schemas.openxmlformats.org/officeDocument/2006/relationships/slide" Target="slides/slide78.xml"/><Relationship Id="rId83" Type="http://schemas.openxmlformats.org/officeDocument/2006/relationships/slide" Target="slides/slide77.xml"/><Relationship Id="rId86" Type="http://schemas.openxmlformats.org/officeDocument/2006/relationships/slide" Target="slides/slide80.xml"/><Relationship Id="rId85" Type="http://schemas.openxmlformats.org/officeDocument/2006/relationships/slide" Target="slides/slide79.xml"/><Relationship Id="rId88" Type="http://schemas.openxmlformats.org/officeDocument/2006/relationships/slide" Target="slides/slide82.xml"/><Relationship Id="rId87" Type="http://schemas.openxmlformats.org/officeDocument/2006/relationships/slide" Target="slides/slide81.xml"/><Relationship Id="rId89" Type="http://schemas.openxmlformats.org/officeDocument/2006/relationships/slide" Target="slides/slide83.xml"/><Relationship Id="rId80" Type="http://schemas.openxmlformats.org/officeDocument/2006/relationships/slide" Target="slides/slide74.xml"/><Relationship Id="rId82" Type="http://schemas.openxmlformats.org/officeDocument/2006/relationships/slide" Target="slides/slide76.xml"/><Relationship Id="rId81" Type="http://schemas.openxmlformats.org/officeDocument/2006/relationships/slide" Target="slides/slide75.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73" Type="http://schemas.openxmlformats.org/officeDocument/2006/relationships/slide" Target="slides/slide67.xml"/><Relationship Id="rId72" Type="http://schemas.openxmlformats.org/officeDocument/2006/relationships/slide" Target="slides/slide66.xml"/><Relationship Id="rId75" Type="http://schemas.openxmlformats.org/officeDocument/2006/relationships/slide" Target="slides/slide69.xml"/><Relationship Id="rId74" Type="http://schemas.openxmlformats.org/officeDocument/2006/relationships/slide" Target="slides/slide68.xml"/><Relationship Id="rId77" Type="http://schemas.openxmlformats.org/officeDocument/2006/relationships/slide" Target="slides/slide71.xml"/><Relationship Id="rId76" Type="http://schemas.openxmlformats.org/officeDocument/2006/relationships/slide" Target="slides/slide70.xml"/><Relationship Id="rId79" Type="http://schemas.openxmlformats.org/officeDocument/2006/relationships/slide" Target="slides/slide73.xml"/><Relationship Id="rId78" Type="http://schemas.openxmlformats.org/officeDocument/2006/relationships/slide" Target="slides/slide72.xml"/><Relationship Id="rId71" Type="http://schemas.openxmlformats.org/officeDocument/2006/relationships/slide" Target="slides/slide65.xml"/><Relationship Id="rId70" Type="http://schemas.openxmlformats.org/officeDocument/2006/relationships/slide" Target="slides/slide64.xml"/><Relationship Id="rId62" Type="http://schemas.openxmlformats.org/officeDocument/2006/relationships/slide" Target="slides/slide56.xml"/><Relationship Id="rId61" Type="http://schemas.openxmlformats.org/officeDocument/2006/relationships/slide" Target="slides/slide55.xml"/><Relationship Id="rId64" Type="http://schemas.openxmlformats.org/officeDocument/2006/relationships/slide" Target="slides/slide58.xml"/><Relationship Id="rId63" Type="http://schemas.openxmlformats.org/officeDocument/2006/relationships/slide" Target="slides/slide57.xml"/><Relationship Id="rId66" Type="http://schemas.openxmlformats.org/officeDocument/2006/relationships/slide" Target="slides/slide60.xml"/><Relationship Id="rId65" Type="http://schemas.openxmlformats.org/officeDocument/2006/relationships/slide" Target="slides/slide59.xml"/><Relationship Id="rId68" Type="http://schemas.openxmlformats.org/officeDocument/2006/relationships/slide" Target="slides/slide62.xml"/><Relationship Id="rId67" Type="http://schemas.openxmlformats.org/officeDocument/2006/relationships/slide" Target="slides/slide61.xml"/><Relationship Id="rId60" Type="http://schemas.openxmlformats.org/officeDocument/2006/relationships/slide" Target="slides/slide54.xml"/><Relationship Id="rId69" Type="http://schemas.openxmlformats.org/officeDocument/2006/relationships/slide" Target="slides/slide63.xml"/><Relationship Id="rId51" Type="http://schemas.openxmlformats.org/officeDocument/2006/relationships/slide" Target="slides/slide45.xml"/><Relationship Id="rId50" Type="http://schemas.openxmlformats.org/officeDocument/2006/relationships/slide" Target="slides/slide44.xml"/><Relationship Id="rId53" Type="http://schemas.openxmlformats.org/officeDocument/2006/relationships/slide" Target="slides/slide47.xml"/><Relationship Id="rId52" Type="http://schemas.openxmlformats.org/officeDocument/2006/relationships/slide" Target="slides/slide46.xml"/><Relationship Id="rId55" Type="http://schemas.openxmlformats.org/officeDocument/2006/relationships/slide" Target="slides/slide49.xml"/><Relationship Id="rId54" Type="http://schemas.openxmlformats.org/officeDocument/2006/relationships/slide" Target="slides/slide48.xml"/><Relationship Id="rId57" Type="http://schemas.openxmlformats.org/officeDocument/2006/relationships/slide" Target="slides/slide51.xml"/><Relationship Id="rId56" Type="http://schemas.openxmlformats.org/officeDocument/2006/relationships/slide" Target="slides/slide50.xml"/><Relationship Id="rId59" Type="http://schemas.openxmlformats.org/officeDocument/2006/relationships/slide" Target="slides/slide53.xml"/><Relationship Id="rId58" Type="http://schemas.openxmlformats.org/officeDocument/2006/relationships/slide" Target="slides/slide5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1"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1"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1"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1" algn="r">
              <a:spcBef>
                <a:spcPts val="0"/>
              </a:spcBef>
              <a:spcAft>
                <a:spcPts val="0"/>
              </a:spcAft>
              <a:buNone/>
            </a:pPr>
            <a:fld id="{00000000-1234-1234-1234-123412341234}" type="slidenum">
              <a:rPr b="0" i="0" lang="no-NO"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6" name="Google Shape;106;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8" name="Shape 398"/>
        <p:cNvGrpSpPr/>
        <p:nvPr/>
      </p:nvGrpSpPr>
      <p:grpSpPr>
        <a:xfrm>
          <a:off x="0" y="0"/>
          <a:ext cx="0" cy="0"/>
          <a:chOff x="0" y="0"/>
          <a:chExt cx="0" cy="0"/>
        </a:xfrm>
      </p:grpSpPr>
      <p:sp>
        <p:nvSpPr>
          <p:cNvPr id="399" name="Google Shape;399;p1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00" name="Google Shape;400;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5" name="Shape 1295"/>
        <p:cNvGrpSpPr/>
        <p:nvPr/>
      </p:nvGrpSpPr>
      <p:grpSpPr>
        <a:xfrm>
          <a:off x="0" y="0"/>
          <a:ext cx="0" cy="0"/>
          <a:chOff x="0" y="0"/>
          <a:chExt cx="0" cy="0"/>
        </a:xfrm>
      </p:grpSpPr>
      <p:sp>
        <p:nvSpPr>
          <p:cNvPr id="1296" name="Google Shape;1296;p10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97" name="Google Shape;1297;p10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2" name="Shape 1302"/>
        <p:cNvGrpSpPr/>
        <p:nvPr/>
      </p:nvGrpSpPr>
      <p:grpSpPr>
        <a:xfrm>
          <a:off x="0" y="0"/>
          <a:ext cx="0" cy="0"/>
          <a:chOff x="0" y="0"/>
          <a:chExt cx="0" cy="0"/>
        </a:xfrm>
      </p:grpSpPr>
      <p:sp>
        <p:nvSpPr>
          <p:cNvPr id="1303" name="Google Shape;1303;p10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04" name="Google Shape;1304;p10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8" name="Shape 1308"/>
        <p:cNvGrpSpPr/>
        <p:nvPr/>
      </p:nvGrpSpPr>
      <p:grpSpPr>
        <a:xfrm>
          <a:off x="0" y="0"/>
          <a:ext cx="0" cy="0"/>
          <a:chOff x="0" y="0"/>
          <a:chExt cx="0" cy="0"/>
        </a:xfrm>
      </p:grpSpPr>
      <p:sp>
        <p:nvSpPr>
          <p:cNvPr id="1309" name="Google Shape;1309;p10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10" name="Google Shape;1310;p10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7" name="Shape 1317"/>
        <p:cNvGrpSpPr/>
        <p:nvPr/>
      </p:nvGrpSpPr>
      <p:grpSpPr>
        <a:xfrm>
          <a:off x="0" y="0"/>
          <a:ext cx="0" cy="0"/>
          <a:chOff x="0" y="0"/>
          <a:chExt cx="0" cy="0"/>
        </a:xfrm>
      </p:grpSpPr>
      <p:sp>
        <p:nvSpPr>
          <p:cNvPr id="1318" name="Google Shape;1318;p10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19" name="Google Shape;1319;p10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3" name="Shape 1323"/>
        <p:cNvGrpSpPr/>
        <p:nvPr/>
      </p:nvGrpSpPr>
      <p:grpSpPr>
        <a:xfrm>
          <a:off x="0" y="0"/>
          <a:ext cx="0" cy="0"/>
          <a:chOff x="0" y="0"/>
          <a:chExt cx="0" cy="0"/>
        </a:xfrm>
      </p:grpSpPr>
      <p:sp>
        <p:nvSpPr>
          <p:cNvPr id="1324" name="Google Shape;1324;p10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25" name="Google Shape;1325;p10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2" name="Shape 1342"/>
        <p:cNvGrpSpPr/>
        <p:nvPr/>
      </p:nvGrpSpPr>
      <p:grpSpPr>
        <a:xfrm>
          <a:off x="0" y="0"/>
          <a:ext cx="0" cy="0"/>
          <a:chOff x="0" y="0"/>
          <a:chExt cx="0" cy="0"/>
        </a:xfrm>
      </p:grpSpPr>
      <p:sp>
        <p:nvSpPr>
          <p:cNvPr id="1343" name="Google Shape;1343;p10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44" name="Google Shape;1344;p10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1" name="Shape 1361"/>
        <p:cNvGrpSpPr/>
        <p:nvPr/>
      </p:nvGrpSpPr>
      <p:grpSpPr>
        <a:xfrm>
          <a:off x="0" y="0"/>
          <a:ext cx="0" cy="0"/>
          <a:chOff x="0" y="0"/>
          <a:chExt cx="0" cy="0"/>
        </a:xfrm>
      </p:grpSpPr>
      <p:sp>
        <p:nvSpPr>
          <p:cNvPr id="1362" name="Google Shape;1362;p10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63" name="Google Shape;1363;p10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0" name="Shape 1380"/>
        <p:cNvGrpSpPr/>
        <p:nvPr/>
      </p:nvGrpSpPr>
      <p:grpSpPr>
        <a:xfrm>
          <a:off x="0" y="0"/>
          <a:ext cx="0" cy="0"/>
          <a:chOff x="0" y="0"/>
          <a:chExt cx="0" cy="0"/>
        </a:xfrm>
      </p:grpSpPr>
      <p:sp>
        <p:nvSpPr>
          <p:cNvPr id="1381" name="Google Shape;1381;p10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82" name="Google Shape;1382;p10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9" name="Shape 1399"/>
        <p:cNvGrpSpPr/>
        <p:nvPr/>
      </p:nvGrpSpPr>
      <p:grpSpPr>
        <a:xfrm>
          <a:off x="0" y="0"/>
          <a:ext cx="0" cy="0"/>
          <a:chOff x="0" y="0"/>
          <a:chExt cx="0" cy="0"/>
        </a:xfrm>
      </p:grpSpPr>
      <p:sp>
        <p:nvSpPr>
          <p:cNvPr id="1400" name="Google Shape;1400;p10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01" name="Google Shape;1401;p10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8" name="Shape 1418"/>
        <p:cNvGrpSpPr/>
        <p:nvPr/>
      </p:nvGrpSpPr>
      <p:grpSpPr>
        <a:xfrm>
          <a:off x="0" y="0"/>
          <a:ext cx="0" cy="0"/>
          <a:chOff x="0" y="0"/>
          <a:chExt cx="0" cy="0"/>
        </a:xfrm>
      </p:grpSpPr>
      <p:sp>
        <p:nvSpPr>
          <p:cNvPr id="1419" name="Google Shape;1419;p10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20" name="Google Shape;1420;p10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9" name="Shape 409"/>
        <p:cNvGrpSpPr/>
        <p:nvPr/>
      </p:nvGrpSpPr>
      <p:grpSpPr>
        <a:xfrm>
          <a:off x="0" y="0"/>
          <a:ext cx="0" cy="0"/>
          <a:chOff x="0" y="0"/>
          <a:chExt cx="0" cy="0"/>
        </a:xfrm>
      </p:grpSpPr>
      <p:sp>
        <p:nvSpPr>
          <p:cNvPr id="410" name="Google Shape;410;p1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11" name="Google Shape;411;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7" name="Shape 1437"/>
        <p:cNvGrpSpPr/>
        <p:nvPr/>
      </p:nvGrpSpPr>
      <p:grpSpPr>
        <a:xfrm>
          <a:off x="0" y="0"/>
          <a:ext cx="0" cy="0"/>
          <a:chOff x="0" y="0"/>
          <a:chExt cx="0" cy="0"/>
        </a:xfrm>
      </p:grpSpPr>
      <p:sp>
        <p:nvSpPr>
          <p:cNvPr id="1438" name="Google Shape;1438;p11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39" name="Google Shape;1439;p1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6" name="Shape 1456"/>
        <p:cNvGrpSpPr/>
        <p:nvPr/>
      </p:nvGrpSpPr>
      <p:grpSpPr>
        <a:xfrm>
          <a:off x="0" y="0"/>
          <a:ext cx="0" cy="0"/>
          <a:chOff x="0" y="0"/>
          <a:chExt cx="0" cy="0"/>
        </a:xfrm>
      </p:grpSpPr>
      <p:sp>
        <p:nvSpPr>
          <p:cNvPr id="1457" name="Google Shape;1457;p11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58" name="Google Shape;1458;p1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3" name="Shape 1463"/>
        <p:cNvGrpSpPr/>
        <p:nvPr/>
      </p:nvGrpSpPr>
      <p:grpSpPr>
        <a:xfrm>
          <a:off x="0" y="0"/>
          <a:ext cx="0" cy="0"/>
          <a:chOff x="0" y="0"/>
          <a:chExt cx="0" cy="0"/>
        </a:xfrm>
      </p:grpSpPr>
      <p:sp>
        <p:nvSpPr>
          <p:cNvPr id="1464" name="Google Shape;1464;p11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65" name="Google Shape;1465;p1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9" name="Shape 1469"/>
        <p:cNvGrpSpPr/>
        <p:nvPr/>
      </p:nvGrpSpPr>
      <p:grpSpPr>
        <a:xfrm>
          <a:off x="0" y="0"/>
          <a:ext cx="0" cy="0"/>
          <a:chOff x="0" y="0"/>
          <a:chExt cx="0" cy="0"/>
        </a:xfrm>
      </p:grpSpPr>
      <p:sp>
        <p:nvSpPr>
          <p:cNvPr id="1470" name="Google Shape;1470;p11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71" name="Google Shape;1471;p1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5" name="Shape 1475"/>
        <p:cNvGrpSpPr/>
        <p:nvPr/>
      </p:nvGrpSpPr>
      <p:grpSpPr>
        <a:xfrm>
          <a:off x="0" y="0"/>
          <a:ext cx="0" cy="0"/>
          <a:chOff x="0" y="0"/>
          <a:chExt cx="0" cy="0"/>
        </a:xfrm>
      </p:grpSpPr>
      <p:sp>
        <p:nvSpPr>
          <p:cNvPr id="1476" name="Google Shape;1476;p11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77" name="Google Shape;1477;p1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3" name="Shape 1483"/>
        <p:cNvGrpSpPr/>
        <p:nvPr/>
      </p:nvGrpSpPr>
      <p:grpSpPr>
        <a:xfrm>
          <a:off x="0" y="0"/>
          <a:ext cx="0" cy="0"/>
          <a:chOff x="0" y="0"/>
          <a:chExt cx="0" cy="0"/>
        </a:xfrm>
      </p:grpSpPr>
      <p:sp>
        <p:nvSpPr>
          <p:cNvPr id="1484" name="Google Shape;1484;p11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85" name="Google Shape;1485;p1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5" name="Shape 415"/>
        <p:cNvGrpSpPr/>
        <p:nvPr/>
      </p:nvGrpSpPr>
      <p:grpSpPr>
        <a:xfrm>
          <a:off x="0" y="0"/>
          <a:ext cx="0" cy="0"/>
          <a:chOff x="0" y="0"/>
          <a:chExt cx="0" cy="0"/>
        </a:xfrm>
      </p:grpSpPr>
      <p:sp>
        <p:nvSpPr>
          <p:cNvPr id="416" name="Google Shape;416;p1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17" name="Google Shape;417;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1" name="Shape 421"/>
        <p:cNvGrpSpPr/>
        <p:nvPr/>
      </p:nvGrpSpPr>
      <p:grpSpPr>
        <a:xfrm>
          <a:off x="0" y="0"/>
          <a:ext cx="0" cy="0"/>
          <a:chOff x="0" y="0"/>
          <a:chExt cx="0" cy="0"/>
        </a:xfrm>
      </p:grpSpPr>
      <p:sp>
        <p:nvSpPr>
          <p:cNvPr id="422" name="Google Shape;422;p1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1" algn="r">
              <a:spcBef>
                <a:spcPts val="0"/>
              </a:spcBef>
              <a:spcAft>
                <a:spcPts val="0"/>
              </a:spcAft>
              <a:buNone/>
            </a:pPr>
            <a:fld id="{00000000-1234-1234-1234-123412341234}" type="slidenum">
              <a:rPr b="0" i="0" lang="no-NO"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423" name="Google Shape;423;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24" name="Google Shape;424;p13: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no-NO"/>
              <a:t>Analytic studies – in these studies dietary information is  obtained for the individuals actually affected by disease rather than using the average intake in the population as a whole,as is the case with descriptive studies..  </a:t>
            </a:r>
            <a:endParaRPr/>
          </a:p>
          <a:p>
            <a:pPr indent="0" lvl="0" marL="0" rtl="0" algn="l">
              <a:spcBef>
                <a:spcPts val="0"/>
              </a:spcBef>
              <a:spcAft>
                <a:spcPts val="0"/>
              </a:spcAft>
              <a:buNone/>
            </a:pPr>
            <a:r>
              <a:rPr lang="no-NO"/>
              <a:t>Case-control studies-here the criteria for entering a study is the disease status.  The investigator selects patients and controls and the information about previous diet is obtained from diseased patients and compared with that from subjects without the disease.</a:t>
            </a:r>
            <a:endParaRPr/>
          </a:p>
          <a:p>
            <a:pPr indent="0" lvl="0" marL="0" rtl="0" algn="l">
              <a:spcBef>
                <a:spcPts val="0"/>
              </a:spcBef>
              <a:spcAft>
                <a:spcPts val="0"/>
              </a:spcAft>
              <a:buNone/>
            </a:pPr>
            <a:r>
              <a:rPr lang="no-NO"/>
              <a:t> the relationship between exposure and disease is presented in case control studies by the ODDs Ratio which is basically the odds of exposure among cases divided by the odds of exposure among controls.</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1" name="Shape 441"/>
        <p:cNvGrpSpPr/>
        <p:nvPr/>
      </p:nvGrpSpPr>
      <p:grpSpPr>
        <a:xfrm>
          <a:off x="0" y="0"/>
          <a:ext cx="0" cy="0"/>
          <a:chOff x="0" y="0"/>
          <a:chExt cx="0" cy="0"/>
        </a:xfrm>
      </p:grpSpPr>
      <p:sp>
        <p:nvSpPr>
          <p:cNvPr id="442" name="Google Shape;442;p1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1" algn="r">
              <a:spcBef>
                <a:spcPts val="0"/>
              </a:spcBef>
              <a:spcAft>
                <a:spcPts val="0"/>
              </a:spcAft>
              <a:buNone/>
            </a:pPr>
            <a:fld id="{00000000-1234-1234-1234-123412341234}" type="slidenum">
              <a:rPr b="0" i="0" lang="no-NO"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443" name="Google Shape;443;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44" name="Google Shape;444;p14: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lnSpc>
                <a:spcPct val="80000"/>
              </a:lnSpc>
              <a:spcBef>
                <a:spcPts val="0"/>
              </a:spcBef>
              <a:spcAft>
                <a:spcPts val="0"/>
              </a:spcAft>
              <a:buNone/>
            </a:pPr>
            <a:r>
              <a:rPr lang="no-NO" sz="1000"/>
              <a:t>Strengths-</a:t>
            </a:r>
            <a:endParaRPr/>
          </a:p>
          <a:p>
            <a:pPr indent="0" lvl="0" marL="0" rtl="0" algn="l">
              <a:lnSpc>
                <a:spcPct val="80000"/>
              </a:lnSpc>
              <a:spcBef>
                <a:spcPts val="0"/>
              </a:spcBef>
              <a:spcAft>
                <a:spcPts val="0"/>
              </a:spcAft>
              <a:buNone/>
            </a:pPr>
            <a:r>
              <a:rPr lang="no-NO" sz="1000"/>
              <a:t>Information obtained for the individuals actually affected by disease- information is efficient and rapid.</a:t>
            </a:r>
            <a:endParaRPr/>
          </a:p>
          <a:p>
            <a:pPr indent="0" lvl="0" marL="0" rtl="0" algn="l">
              <a:lnSpc>
                <a:spcPct val="80000"/>
              </a:lnSpc>
              <a:spcBef>
                <a:spcPts val="0"/>
              </a:spcBef>
              <a:spcAft>
                <a:spcPts val="0"/>
              </a:spcAft>
              <a:buNone/>
            </a:pPr>
            <a:r>
              <a:rPr lang="no-NO" sz="1000"/>
              <a:t>Can adjust for known confounding factors either in the design or in the analysis of the study.</a:t>
            </a:r>
            <a:endParaRPr/>
          </a:p>
          <a:p>
            <a:pPr indent="0" lvl="0" marL="0" rtl="0" algn="l">
              <a:lnSpc>
                <a:spcPct val="80000"/>
              </a:lnSpc>
              <a:spcBef>
                <a:spcPts val="500"/>
              </a:spcBef>
              <a:spcAft>
                <a:spcPts val="0"/>
              </a:spcAft>
              <a:buNone/>
            </a:pPr>
            <a:r>
              <a:rPr lang="no-NO" sz="1000"/>
              <a:t>Weaknesses</a:t>
            </a:r>
            <a:endParaRPr/>
          </a:p>
          <a:p>
            <a:pPr indent="0" lvl="0" marL="0" rtl="0" algn="l">
              <a:lnSpc>
                <a:spcPct val="80000"/>
              </a:lnSpc>
              <a:spcBef>
                <a:spcPts val="500"/>
              </a:spcBef>
              <a:spcAft>
                <a:spcPts val="0"/>
              </a:spcAft>
              <a:buNone/>
            </a:pPr>
            <a:r>
              <a:rPr lang="no-NO" sz="1000"/>
              <a:t>Valid results maybe difficult to obain from case-control studies because of the limited range of variation in diet within most populations and some inevitable error in measuring intake due to the method of dietary assessment itself so realistic RR is likely to be modest.</a:t>
            </a:r>
            <a:endParaRPr/>
          </a:p>
          <a:p>
            <a:pPr indent="0" lvl="0" marL="0" rtl="0" algn="l">
              <a:lnSpc>
                <a:spcPct val="80000"/>
              </a:lnSpc>
              <a:spcBef>
                <a:spcPts val="500"/>
              </a:spcBef>
              <a:spcAft>
                <a:spcPts val="0"/>
              </a:spcAft>
              <a:buNone/>
            </a:pPr>
            <a:r>
              <a:rPr lang="no-NO" sz="1000"/>
              <a:t>Recall bias is a specially important problem in case-control studies since cases will systematically over or under report past dietary practices compared to controls. </a:t>
            </a:r>
            <a:endParaRPr/>
          </a:p>
          <a:p>
            <a:pPr indent="0" lvl="0" marL="0" rtl="0" algn="l">
              <a:lnSpc>
                <a:spcPct val="80000"/>
              </a:lnSpc>
              <a:spcBef>
                <a:spcPts val="500"/>
              </a:spcBef>
              <a:spcAft>
                <a:spcPts val="0"/>
              </a:spcAft>
              <a:buNone/>
            </a:pPr>
            <a:r>
              <a:rPr lang="no-NO" sz="1000"/>
              <a:t>Also the selection of control group can be problematic-</a:t>
            </a:r>
            <a:endParaRPr/>
          </a:p>
          <a:p>
            <a:pPr indent="0" lvl="0" marL="0" rtl="0" algn="l">
              <a:lnSpc>
                <a:spcPct val="80000"/>
              </a:lnSpc>
              <a:spcBef>
                <a:spcPts val="500"/>
              </a:spcBef>
              <a:spcAft>
                <a:spcPts val="0"/>
              </a:spcAft>
              <a:buNone/>
            </a:pPr>
            <a:r>
              <a:rPr lang="no-NO" sz="1000"/>
              <a:t>patients with another disease with the assuming that the exposure under study is unrelated to the condition of this control group. However because diet may effect many diseases, it is often difficult to identify disease groups that are definitely urelated to the aspect of diet under investigation.</a:t>
            </a:r>
            <a:endParaRPr/>
          </a:p>
          <a:p>
            <a:pPr indent="0" lvl="0" marL="0" rtl="0" algn="l">
              <a:lnSpc>
                <a:spcPct val="80000"/>
              </a:lnSpc>
              <a:spcBef>
                <a:spcPts val="500"/>
              </a:spcBef>
              <a:spcAft>
                <a:spcPts val="0"/>
              </a:spcAft>
              <a:buNone/>
            </a:pPr>
            <a:r>
              <a:rPr lang="no-NO" sz="1000"/>
              <a:t>The other alternative is to have a sample from the general population as the control group, but then the participation rate will be low... And also diet is related with the level of general health consciousness, so diets of those who participate may differ from those who don’t.</a:t>
            </a:r>
            <a:endParaRPr/>
          </a:p>
          <a:p>
            <a:pPr indent="0" lvl="0" marL="0" rtl="0" algn="l">
              <a:lnSpc>
                <a:spcPct val="80000"/>
              </a:lnSpc>
              <a:spcBef>
                <a:spcPts val="500"/>
              </a:spcBef>
              <a:spcAft>
                <a:spcPts val="0"/>
              </a:spcAft>
              <a:buNone/>
            </a:pPr>
            <a:r>
              <a:rPr lang="no-NO" sz="1000"/>
              <a:t>The third weakness has to do with the temporal relationship.... Since in these studies the exposure (dietary intake) is assessed after the occurance of disease, this is especially important when biochemical indicators are used as surrogates for diet, since you cannot exclude the possibility that the difference in the level of nutrient is not due to the disease itself or to treatment. </a:t>
            </a:r>
            <a:endParaRPr sz="1000"/>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2" name="Shape 452"/>
        <p:cNvGrpSpPr/>
        <p:nvPr/>
      </p:nvGrpSpPr>
      <p:grpSpPr>
        <a:xfrm>
          <a:off x="0" y="0"/>
          <a:ext cx="0" cy="0"/>
          <a:chOff x="0" y="0"/>
          <a:chExt cx="0" cy="0"/>
        </a:xfrm>
      </p:grpSpPr>
      <p:sp>
        <p:nvSpPr>
          <p:cNvPr id="453" name="Google Shape;453;p1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54" name="Google Shape;454;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8" name="Shape 458"/>
        <p:cNvGrpSpPr/>
        <p:nvPr/>
      </p:nvGrpSpPr>
      <p:grpSpPr>
        <a:xfrm>
          <a:off x="0" y="0"/>
          <a:ext cx="0" cy="0"/>
          <a:chOff x="0" y="0"/>
          <a:chExt cx="0" cy="0"/>
        </a:xfrm>
      </p:grpSpPr>
      <p:sp>
        <p:nvSpPr>
          <p:cNvPr id="459" name="Google Shape;459;p1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60" name="Google Shape;460;p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4" name="Shape 464"/>
        <p:cNvGrpSpPr/>
        <p:nvPr/>
      </p:nvGrpSpPr>
      <p:grpSpPr>
        <a:xfrm>
          <a:off x="0" y="0"/>
          <a:ext cx="0" cy="0"/>
          <a:chOff x="0" y="0"/>
          <a:chExt cx="0" cy="0"/>
        </a:xfrm>
      </p:grpSpPr>
      <p:sp>
        <p:nvSpPr>
          <p:cNvPr id="465" name="Google Shape;465;p1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66" name="Google Shape;466;p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0" name="Shape 470"/>
        <p:cNvGrpSpPr/>
        <p:nvPr/>
      </p:nvGrpSpPr>
      <p:grpSpPr>
        <a:xfrm>
          <a:off x="0" y="0"/>
          <a:ext cx="0" cy="0"/>
          <a:chOff x="0" y="0"/>
          <a:chExt cx="0" cy="0"/>
        </a:xfrm>
      </p:grpSpPr>
      <p:sp>
        <p:nvSpPr>
          <p:cNvPr id="471" name="Google Shape;471;p1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72" name="Google Shape;472;p1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6" name="Shape 476"/>
        <p:cNvGrpSpPr/>
        <p:nvPr/>
      </p:nvGrpSpPr>
      <p:grpSpPr>
        <a:xfrm>
          <a:off x="0" y="0"/>
          <a:ext cx="0" cy="0"/>
          <a:chOff x="0" y="0"/>
          <a:chExt cx="0" cy="0"/>
        </a:xfrm>
      </p:grpSpPr>
      <p:sp>
        <p:nvSpPr>
          <p:cNvPr id="477" name="Google Shape;477;p1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78" name="Google Shape;478;p1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p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1" algn="r">
              <a:spcBef>
                <a:spcPts val="0"/>
              </a:spcBef>
              <a:spcAft>
                <a:spcPts val="0"/>
              </a:spcAft>
              <a:buNone/>
            </a:pPr>
            <a:fld id="{00000000-1234-1234-1234-123412341234}" type="slidenum">
              <a:rPr b="0" i="0" lang="no-NO"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111" name="Google Shape;111;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12" name="Google Shape;112;p2: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no-NO"/>
              <a:t>The different types of epidemiologic studies that are used to study the relationship between diet and disease are divided into two main categories- descriptive studies, which are used in describing patterns and in generating hypothesis but not in testing them:  and these include ecological studies, special exposure groups and migrant studies and secular trends. And etiological studies, in which data is collected from individuals and so they are used to test hypothesis concening the etiology of the disease. And these  include case-control and prospective studies ( which are obervational studies) and randomized trials. A discription of each study type with strengths and weaknesses follows.</a:t>
            </a:r>
            <a:endParaRPr/>
          </a:p>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2" name="Shape 482"/>
        <p:cNvGrpSpPr/>
        <p:nvPr/>
      </p:nvGrpSpPr>
      <p:grpSpPr>
        <a:xfrm>
          <a:off x="0" y="0"/>
          <a:ext cx="0" cy="0"/>
          <a:chOff x="0" y="0"/>
          <a:chExt cx="0" cy="0"/>
        </a:xfrm>
      </p:grpSpPr>
      <p:sp>
        <p:nvSpPr>
          <p:cNvPr id="483" name="Google Shape;483;p20: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1" algn="r">
              <a:spcBef>
                <a:spcPts val="0"/>
              </a:spcBef>
              <a:spcAft>
                <a:spcPts val="0"/>
              </a:spcAft>
              <a:buNone/>
            </a:pPr>
            <a:fld id="{00000000-1234-1234-1234-123412341234}" type="slidenum">
              <a:rPr b="0" i="0" lang="no-NO"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484" name="Google Shape;484;p2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85" name="Google Shape;485;p20: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no-NO"/>
              <a:t>Prospective cohort study- in this study exposure is the criteria for intering the study- information on diet is obtained from disease-free subjects who are then followed to determine disease rates according to levels of dietary factors.</a:t>
            </a:r>
            <a:endParaRPr/>
          </a:p>
          <a:p>
            <a:pPr indent="0" lvl="0" marL="0" rtl="0" algn="l">
              <a:spcBef>
                <a:spcPts val="0"/>
              </a:spcBef>
              <a:spcAft>
                <a:spcPts val="0"/>
              </a:spcAft>
              <a:buNone/>
            </a:pPr>
            <a:r>
              <a:rPr lang="no-NO"/>
              <a:t>The relative risk which is the the ratio between the risk of disease in exposed to the risk of disease in the non-exposed is the measurement  of association used in these studies.</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1" name="Shape 501"/>
        <p:cNvGrpSpPr/>
        <p:nvPr/>
      </p:nvGrpSpPr>
      <p:grpSpPr>
        <a:xfrm>
          <a:off x="0" y="0"/>
          <a:ext cx="0" cy="0"/>
          <a:chOff x="0" y="0"/>
          <a:chExt cx="0" cy="0"/>
        </a:xfrm>
      </p:grpSpPr>
      <p:sp>
        <p:nvSpPr>
          <p:cNvPr id="502" name="Google Shape;502;p2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1" algn="r">
              <a:spcBef>
                <a:spcPts val="0"/>
              </a:spcBef>
              <a:spcAft>
                <a:spcPts val="0"/>
              </a:spcAft>
              <a:buNone/>
            </a:pPr>
            <a:fld id="{00000000-1234-1234-1234-123412341234}" type="slidenum">
              <a:rPr b="0" i="0" lang="no-NO"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503" name="Google Shape;503;p2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504" name="Google Shape;504;p21: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no-NO"/>
              <a:t>Strengths-</a:t>
            </a:r>
            <a:endParaRPr/>
          </a:p>
          <a:p>
            <a:pPr indent="0" lvl="0" marL="0" rtl="0" algn="l">
              <a:spcBef>
                <a:spcPts val="0"/>
              </a:spcBef>
              <a:spcAft>
                <a:spcPts val="0"/>
              </a:spcAft>
              <a:buNone/>
            </a:pPr>
            <a:r>
              <a:rPr lang="no-NO"/>
              <a:t>Information on exposure (diet) is collected before the disease occurs </a:t>
            </a:r>
            <a:endParaRPr/>
          </a:p>
          <a:p>
            <a:pPr indent="0" lvl="0" marL="0" rtl="0" algn="l">
              <a:spcBef>
                <a:spcPts val="0"/>
              </a:spcBef>
              <a:spcAft>
                <a:spcPts val="0"/>
              </a:spcAft>
              <a:buNone/>
            </a:pPr>
            <a:r>
              <a:rPr lang="no-NO"/>
              <a:t>so illness cannot affect the recall of  diet or the biochemical indicators of diet. </a:t>
            </a:r>
            <a:endParaRPr/>
          </a:p>
          <a:p>
            <a:pPr indent="0" lvl="0" marL="0" rtl="0" algn="l">
              <a:spcBef>
                <a:spcPts val="0"/>
              </a:spcBef>
              <a:spcAft>
                <a:spcPts val="0"/>
              </a:spcAft>
              <a:buNone/>
            </a:pPr>
            <a:r>
              <a:rPr lang="no-NO"/>
              <a:t>The oprtunity to obtain repeated information on diet over time, so cahnges in diet can be assessed...</a:t>
            </a:r>
            <a:endParaRPr/>
          </a:p>
          <a:p>
            <a:pPr indent="0" lvl="0" marL="0" rtl="0" algn="l">
              <a:spcBef>
                <a:spcPts val="0"/>
              </a:spcBef>
              <a:spcAft>
                <a:spcPts val="0"/>
              </a:spcAft>
              <a:buNone/>
            </a:pPr>
            <a:r>
              <a:rPr lang="no-NO"/>
              <a:t>The opportunity to examine the effect of diet on a wide variety of diseases simultaneously.</a:t>
            </a:r>
            <a:endParaRPr/>
          </a:p>
          <a:p>
            <a:pPr indent="0" lvl="0" marL="0" rtl="0" algn="l">
              <a:spcBef>
                <a:spcPts val="0"/>
              </a:spcBef>
              <a:spcAft>
                <a:spcPts val="0"/>
              </a:spcAft>
              <a:buNone/>
            </a:pPr>
            <a:r>
              <a:rPr lang="no-NO"/>
              <a:t>Weaknesses-</a:t>
            </a:r>
            <a:endParaRPr/>
          </a:p>
          <a:p>
            <a:pPr indent="0" lvl="0" marL="0" rtl="0" algn="l">
              <a:spcBef>
                <a:spcPts val="0"/>
              </a:spcBef>
              <a:spcAft>
                <a:spcPts val="0"/>
              </a:spcAft>
              <a:buNone/>
            </a:pPr>
            <a:r>
              <a:rPr lang="no-NO"/>
              <a:t>The necessity of enrolling  tens of thousands of subjects (use of self </a:t>
            </a:r>
            <a:endParaRPr/>
          </a:p>
          <a:p>
            <a:pPr indent="0" lvl="0" marL="0" rtl="0" algn="l">
              <a:spcBef>
                <a:spcPts val="0"/>
              </a:spcBef>
              <a:spcAft>
                <a:spcPts val="0"/>
              </a:spcAft>
              <a:buNone/>
            </a:pPr>
            <a:r>
              <a:rPr lang="no-NO"/>
              <a:t>admininstered questionnaires has made studies of this size possible.</a:t>
            </a:r>
            <a:endParaRPr/>
          </a:p>
          <a:p>
            <a:pPr indent="0" lvl="0" marL="0" rtl="0" algn="l">
              <a:spcBef>
                <a:spcPts val="0"/>
              </a:spcBef>
              <a:spcAft>
                <a:spcPts val="0"/>
              </a:spcAft>
              <a:buNone/>
            </a:pPr>
            <a:r>
              <a:rPr lang="no-NO"/>
              <a:t>not good for rare diseases even if study includes a large number of people.</a:t>
            </a:r>
            <a:endParaRPr/>
          </a:p>
          <a:p>
            <a:pPr indent="0" lvl="0" marL="0" rtl="0" algn="l">
              <a:spcBef>
                <a:spcPts val="0"/>
              </a:spcBef>
              <a:spcAft>
                <a:spcPts val="0"/>
              </a:spcAft>
              <a:buNone/>
            </a:pPr>
            <a:r>
              <a:rPr lang="no-NO"/>
              <a:t>Cohort studies are expensive and time consuming and can go on for many years.</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1" name="Shape 511"/>
        <p:cNvGrpSpPr/>
        <p:nvPr/>
      </p:nvGrpSpPr>
      <p:grpSpPr>
        <a:xfrm>
          <a:off x="0" y="0"/>
          <a:ext cx="0" cy="0"/>
          <a:chOff x="0" y="0"/>
          <a:chExt cx="0" cy="0"/>
        </a:xfrm>
      </p:grpSpPr>
      <p:sp>
        <p:nvSpPr>
          <p:cNvPr id="512" name="Google Shape;512;p2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13" name="Google Shape;513;p2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7" name="Shape 517"/>
        <p:cNvGrpSpPr/>
        <p:nvPr/>
      </p:nvGrpSpPr>
      <p:grpSpPr>
        <a:xfrm>
          <a:off x="0" y="0"/>
          <a:ext cx="0" cy="0"/>
          <a:chOff x="0" y="0"/>
          <a:chExt cx="0" cy="0"/>
        </a:xfrm>
      </p:grpSpPr>
      <p:sp>
        <p:nvSpPr>
          <p:cNvPr id="518" name="Google Shape;518;p2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19" name="Google Shape;519;p2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3" name="Shape 523"/>
        <p:cNvGrpSpPr/>
        <p:nvPr/>
      </p:nvGrpSpPr>
      <p:grpSpPr>
        <a:xfrm>
          <a:off x="0" y="0"/>
          <a:ext cx="0" cy="0"/>
          <a:chOff x="0" y="0"/>
          <a:chExt cx="0" cy="0"/>
        </a:xfrm>
      </p:grpSpPr>
      <p:sp>
        <p:nvSpPr>
          <p:cNvPr id="524" name="Google Shape;524;p2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25" name="Google Shape;525;p2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9" name="Shape 529"/>
        <p:cNvGrpSpPr/>
        <p:nvPr/>
      </p:nvGrpSpPr>
      <p:grpSpPr>
        <a:xfrm>
          <a:off x="0" y="0"/>
          <a:ext cx="0" cy="0"/>
          <a:chOff x="0" y="0"/>
          <a:chExt cx="0" cy="0"/>
        </a:xfrm>
      </p:grpSpPr>
      <p:sp>
        <p:nvSpPr>
          <p:cNvPr id="530" name="Google Shape;530;p2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31" name="Google Shape;531;p2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5" name="Shape 535"/>
        <p:cNvGrpSpPr/>
        <p:nvPr/>
      </p:nvGrpSpPr>
      <p:grpSpPr>
        <a:xfrm>
          <a:off x="0" y="0"/>
          <a:ext cx="0" cy="0"/>
          <a:chOff x="0" y="0"/>
          <a:chExt cx="0" cy="0"/>
        </a:xfrm>
      </p:grpSpPr>
      <p:sp>
        <p:nvSpPr>
          <p:cNvPr id="536" name="Google Shape;536;p2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37" name="Google Shape;537;p2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1" name="Shape 541"/>
        <p:cNvGrpSpPr/>
        <p:nvPr/>
      </p:nvGrpSpPr>
      <p:grpSpPr>
        <a:xfrm>
          <a:off x="0" y="0"/>
          <a:ext cx="0" cy="0"/>
          <a:chOff x="0" y="0"/>
          <a:chExt cx="0" cy="0"/>
        </a:xfrm>
      </p:grpSpPr>
      <p:sp>
        <p:nvSpPr>
          <p:cNvPr id="542" name="Google Shape;542;p2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43" name="Google Shape;543;p2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7" name="Shape 547"/>
        <p:cNvGrpSpPr/>
        <p:nvPr/>
      </p:nvGrpSpPr>
      <p:grpSpPr>
        <a:xfrm>
          <a:off x="0" y="0"/>
          <a:ext cx="0" cy="0"/>
          <a:chOff x="0" y="0"/>
          <a:chExt cx="0" cy="0"/>
        </a:xfrm>
      </p:grpSpPr>
      <p:sp>
        <p:nvSpPr>
          <p:cNvPr id="548" name="Google Shape;548;p2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49" name="Google Shape;549;p2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3" name="Shape 553"/>
        <p:cNvGrpSpPr/>
        <p:nvPr/>
      </p:nvGrpSpPr>
      <p:grpSpPr>
        <a:xfrm>
          <a:off x="0" y="0"/>
          <a:ext cx="0" cy="0"/>
          <a:chOff x="0" y="0"/>
          <a:chExt cx="0" cy="0"/>
        </a:xfrm>
      </p:grpSpPr>
      <p:sp>
        <p:nvSpPr>
          <p:cNvPr id="554" name="Google Shape;554;p2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55" name="Google Shape;555;p2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p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5" name="Google Shape;125;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9" name="Shape 609"/>
        <p:cNvGrpSpPr/>
        <p:nvPr/>
      </p:nvGrpSpPr>
      <p:grpSpPr>
        <a:xfrm>
          <a:off x="0" y="0"/>
          <a:ext cx="0" cy="0"/>
          <a:chOff x="0" y="0"/>
          <a:chExt cx="0" cy="0"/>
        </a:xfrm>
      </p:grpSpPr>
      <p:sp>
        <p:nvSpPr>
          <p:cNvPr id="610" name="Google Shape;610;p3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11" name="Google Shape;611;p3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5" name="Shape 615"/>
        <p:cNvGrpSpPr/>
        <p:nvPr/>
      </p:nvGrpSpPr>
      <p:grpSpPr>
        <a:xfrm>
          <a:off x="0" y="0"/>
          <a:ext cx="0" cy="0"/>
          <a:chOff x="0" y="0"/>
          <a:chExt cx="0" cy="0"/>
        </a:xfrm>
      </p:grpSpPr>
      <p:sp>
        <p:nvSpPr>
          <p:cNvPr id="616" name="Google Shape;616;p3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17" name="Google Shape;617;p3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7" name="Shape 627"/>
        <p:cNvGrpSpPr/>
        <p:nvPr/>
      </p:nvGrpSpPr>
      <p:grpSpPr>
        <a:xfrm>
          <a:off x="0" y="0"/>
          <a:ext cx="0" cy="0"/>
          <a:chOff x="0" y="0"/>
          <a:chExt cx="0" cy="0"/>
        </a:xfrm>
      </p:grpSpPr>
      <p:sp>
        <p:nvSpPr>
          <p:cNvPr id="628" name="Google Shape;628;p3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29" name="Google Shape;629;p3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3" name="Shape 633"/>
        <p:cNvGrpSpPr/>
        <p:nvPr/>
      </p:nvGrpSpPr>
      <p:grpSpPr>
        <a:xfrm>
          <a:off x="0" y="0"/>
          <a:ext cx="0" cy="0"/>
          <a:chOff x="0" y="0"/>
          <a:chExt cx="0" cy="0"/>
        </a:xfrm>
      </p:grpSpPr>
      <p:sp>
        <p:nvSpPr>
          <p:cNvPr id="634" name="Google Shape;634;p3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35" name="Google Shape;635;p3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9" name="Shape 639"/>
        <p:cNvGrpSpPr/>
        <p:nvPr/>
      </p:nvGrpSpPr>
      <p:grpSpPr>
        <a:xfrm>
          <a:off x="0" y="0"/>
          <a:ext cx="0" cy="0"/>
          <a:chOff x="0" y="0"/>
          <a:chExt cx="0" cy="0"/>
        </a:xfrm>
      </p:grpSpPr>
      <p:sp>
        <p:nvSpPr>
          <p:cNvPr id="640" name="Google Shape;640;p3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1" algn="r">
              <a:spcBef>
                <a:spcPts val="0"/>
              </a:spcBef>
              <a:spcAft>
                <a:spcPts val="0"/>
              </a:spcAft>
              <a:buNone/>
            </a:pPr>
            <a:fld id="{00000000-1234-1234-1234-123412341234}" type="slidenum">
              <a:rPr b="0" i="0" lang="no-NO"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641" name="Google Shape;641;p3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642" name="Google Shape;642;p34: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no-NO"/>
              <a:t>Stregnths</a:t>
            </a:r>
            <a:endParaRPr/>
          </a:p>
          <a:p>
            <a:pPr indent="0" lvl="0" marL="0" rtl="0" algn="l">
              <a:spcBef>
                <a:spcPts val="0"/>
              </a:spcBef>
              <a:spcAft>
                <a:spcPts val="0"/>
              </a:spcAft>
              <a:buNone/>
            </a:pPr>
            <a:r>
              <a:rPr lang="no-NO"/>
              <a:t>The principle strength of a randomized trial is that potential and unknown confounders should be distributed at random between the treatment and the control group., thus minimizing the possibility of confounding by these extraneous factors.</a:t>
            </a:r>
            <a:endParaRPr/>
          </a:p>
          <a:p>
            <a:pPr indent="0" lvl="0" marL="0" rtl="0" algn="l">
              <a:spcBef>
                <a:spcPts val="0"/>
              </a:spcBef>
              <a:spcAft>
                <a:spcPts val="0"/>
              </a:spcAft>
              <a:buNone/>
            </a:pPr>
            <a:r>
              <a:rPr lang="no-NO"/>
              <a:t>Possibility of creating a larger contrast between the groups being compared.</a:t>
            </a:r>
            <a:endParaRPr/>
          </a:p>
          <a:p>
            <a:pPr indent="-76200" lvl="0" marL="0" rtl="0" algn="l">
              <a:spcBef>
                <a:spcPts val="600"/>
              </a:spcBef>
              <a:spcAft>
                <a:spcPts val="0"/>
              </a:spcAft>
              <a:buClr>
                <a:schemeClr val="dk1"/>
              </a:buClr>
              <a:buSzPts val="1200"/>
              <a:buFont typeface="Calibri"/>
              <a:buChar char="•"/>
            </a:pPr>
            <a:r>
              <a:rPr lang="no-NO"/>
              <a:t>Particulary practical for evaluating hypothesis  concerning minor components of diet, such as trace elements or vitamins.</a:t>
            </a:r>
            <a:endParaRPr/>
          </a:p>
          <a:p>
            <a:pPr indent="0" lvl="0" marL="0" rtl="0" algn="l">
              <a:spcBef>
                <a:spcPts val="0"/>
              </a:spcBef>
              <a:spcAft>
                <a:spcPts val="0"/>
              </a:spcAft>
              <a:buNone/>
            </a:pPr>
            <a:r>
              <a:rPr lang="no-NO"/>
              <a:t>Because it is easy to put the nutrient in a form of capsule.</a:t>
            </a:r>
            <a:endParaRPr/>
          </a:p>
          <a:p>
            <a:pPr indent="-76200" lvl="0" marL="0" rtl="0" algn="l">
              <a:spcBef>
                <a:spcPts val="600"/>
              </a:spcBef>
              <a:spcAft>
                <a:spcPts val="0"/>
              </a:spcAft>
              <a:buClr>
                <a:schemeClr val="dk1"/>
              </a:buClr>
              <a:buSzPts val="1200"/>
              <a:buFont typeface="Calibri"/>
              <a:buChar char="•"/>
            </a:pPr>
            <a:r>
              <a:rPr lang="no-NO"/>
              <a:t>Unique information on the latent period between change in an exposure and change in disease.  </a:t>
            </a:r>
            <a:endParaRPr/>
          </a:p>
          <a:p>
            <a:pPr indent="0" lvl="0" marL="0" rtl="0" algn="l">
              <a:spcBef>
                <a:spcPts val="0"/>
              </a:spcBef>
              <a:spcAft>
                <a:spcPts val="0"/>
              </a:spcAft>
              <a:buNone/>
            </a:pPr>
            <a:r>
              <a:t/>
            </a: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7" name="Shape 647"/>
        <p:cNvGrpSpPr/>
        <p:nvPr/>
      </p:nvGrpSpPr>
      <p:grpSpPr>
        <a:xfrm>
          <a:off x="0" y="0"/>
          <a:ext cx="0" cy="0"/>
          <a:chOff x="0" y="0"/>
          <a:chExt cx="0" cy="0"/>
        </a:xfrm>
      </p:grpSpPr>
      <p:sp>
        <p:nvSpPr>
          <p:cNvPr id="648" name="Google Shape;648;p35: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1" algn="r">
              <a:spcBef>
                <a:spcPts val="0"/>
              </a:spcBef>
              <a:spcAft>
                <a:spcPts val="0"/>
              </a:spcAft>
              <a:buNone/>
            </a:pPr>
            <a:fld id="{00000000-1234-1234-1234-123412341234}" type="slidenum">
              <a:rPr b="0" i="0" lang="no-NO"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649" name="Google Shape;649;p3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650" name="Google Shape;650;p35: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no-NO"/>
              <a:t>Weaknesses</a:t>
            </a:r>
            <a:endParaRPr/>
          </a:p>
          <a:p>
            <a:pPr indent="0" lvl="0" marL="0" rtl="0" algn="l">
              <a:spcBef>
                <a:spcPts val="0"/>
              </a:spcBef>
              <a:spcAft>
                <a:spcPts val="0"/>
              </a:spcAft>
              <a:buNone/>
            </a:pPr>
            <a:r>
              <a:rPr lang="no-NO"/>
              <a:t> Time between change in level of exposure and disease is uncertain (trials should have long duration). But even then RCT might not yield any results because from some disease perhaps exposure early in childhood may determine the disease in adulthood.</a:t>
            </a:r>
            <a:endParaRPr/>
          </a:p>
          <a:p>
            <a:pPr indent="0" lvl="0" marL="0" rtl="0" algn="l">
              <a:spcBef>
                <a:spcPts val="0"/>
              </a:spcBef>
              <a:spcAft>
                <a:spcPts val="0"/>
              </a:spcAft>
              <a:buNone/>
            </a:pPr>
            <a:r>
              <a:rPr lang="no-NO"/>
              <a:t> Compliance with treatment diet is likely to decrease during an extended trial  specially if treatment involves a real change in food intake.</a:t>
            </a:r>
            <a:endParaRPr/>
          </a:p>
          <a:p>
            <a:pPr indent="0" lvl="0" marL="0" rtl="0" algn="l">
              <a:spcBef>
                <a:spcPts val="0"/>
              </a:spcBef>
              <a:spcAft>
                <a:spcPts val="0"/>
              </a:spcAft>
              <a:buNone/>
            </a:pPr>
            <a:r>
              <a:rPr lang="no-NO"/>
              <a:t> Participants who enroll are usually health conscious and are motivated, so people with highest risk (on the basis of their dietary intake) are seriously underrepresented.</a:t>
            </a:r>
            <a:endParaRPr/>
          </a:p>
          <a:p>
            <a:pPr indent="0" lvl="0" marL="0" rtl="0" algn="l">
              <a:spcBef>
                <a:spcPts val="0"/>
              </a:spcBef>
              <a:spcAft>
                <a:spcPts val="0"/>
              </a:spcAft>
              <a:buNone/>
            </a:pPr>
            <a:r>
              <a:rPr lang="no-NO"/>
              <a:t> Some trials are impossible due to ethical or practical reasons.</a:t>
            </a:r>
            <a:endParaRPr/>
          </a:p>
          <a:p>
            <a:pPr indent="0" lvl="0" marL="0" rtl="0" algn="l">
              <a:spcBef>
                <a:spcPts val="0"/>
              </a:spcBef>
              <a:spcAft>
                <a:spcPts val="0"/>
              </a:spcAft>
              <a:buNone/>
            </a:pPr>
            <a:r>
              <a:t/>
            </a: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5" name="Shape 655"/>
        <p:cNvGrpSpPr/>
        <p:nvPr/>
      </p:nvGrpSpPr>
      <p:grpSpPr>
        <a:xfrm>
          <a:off x="0" y="0"/>
          <a:ext cx="0" cy="0"/>
          <a:chOff x="0" y="0"/>
          <a:chExt cx="0" cy="0"/>
        </a:xfrm>
      </p:grpSpPr>
      <p:sp>
        <p:nvSpPr>
          <p:cNvPr id="656" name="Google Shape;656;p3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57" name="Google Shape;657;p3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1" name="Shape 661"/>
        <p:cNvGrpSpPr/>
        <p:nvPr/>
      </p:nvGrpSpPr>
      <p:grpSpPr>
        <a:xfrm>
          <a:off x="0" y="0"/>
          <a:ext cx="0" cy="0"/>
          <a:chOff x="0" y="0"/>
          <a:chExt cx="0" cy="0"/>
        </a:xfrm>
      </p:grpSpPr>
      <p:sp>
        <p:nvSpPr>
          <p:cNvPr id="662" name="Google Shape;662;p3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63" name="Google Shape;663;p3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7" name="Shape 667"/>
        <p:cNvGrpSpPr/>
        <p:nvPr/>
      </p:nvGrpSpPr>
      <p:grpSpPr>
        <a:xfrm>
          <a:off x="0" y="0"/>
          <a:ext cx="0" cy="0"/>
          <a:chOff x="0" y="0"/>
          <a:chExt cx="0" cy="0"/>
        </a:xfrm>
      </p:grpSpPr>
      <p:sp>
        <p:nvSpPr>
          <p:cNvPr id="668" name="Google Shape;668;p3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69" name="Google Shape;669;p3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3" name="Shape 673"/>
        <p:cNvGrpSpPr/>
        <p:nvPr/>
      </p:nvGrpSpPr>
      <p:grpSpPr>
        <a:xfrm>
          <a:off x="0" y="0"/>
          <a:ext cx="0" cy="0"/>
          <a:chOff x="0" y="0"/>
          <a:chExt cx="0" cy="0"/>
        </a:xfrm>
      </p:grpSpPr>
      <p:sp>
        <p:nvSpPr>
          <p:cNvPr id="674" name="Google Shape;674;p3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75" name="Google Shape;675;p3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p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7" name="Google Shape;147;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0" name="Shape 680"/>
        <p:cNvGrpSpPr/>
        <p:nvPr/>
      </p:nvGrpSpPr>
      <p:grpSpPr>
        <a:xfrm>
          <a:off x="0" y="0"/>
          <a:ext cx="0" cy="0"/>
          <a:chOff x="0" y="0"/>
          <a:chExt cx="0" cy="0"/>
        </a:xfrm>
      </p:grpSpPr>
      <p:sp>
        <p:nvSpPr>
          <p:cNvPr id="681" name="Google Shape;681;p4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82" name="Google Shape;682;p4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7" name="Shape 687"/>
        <p:cNvGrpSpPr/>
        <p:nvPr/>
      </p:nvGrpSpPr>
      <p:grpSpPr>
        <a:xfrm>
          <a:off x="0" y="0"/>
          <a:ext cx="0" cy="0"/>
          <a:chOff x="0" y="0"/>
          <a:chExt cx="0" cy="0"/>
        </a:xfrm>
      </p:grpSpPr>
      <p:sp>
        <p:nvSpPr>
          <p:cNvPr id="688" name="Google Shape;688;p4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89" name="Google Shape;689;p4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3" name="Shape 693"/>
        <p:cNvGrpSpPr/>
        <p:nvPr/>
      </p:nvGrpSpPr>
      <p:grpSpPr>
        <a:xfrm>
          <a:off x="0" y="0"/>
          <a:ext cx="0" cy="0"/>
          <a:chOff x="0" y="0"/>
          <a:chExt cx="0" cy="0"/>
        </a:xfrm>
      </p:grpSpPr>
      <p:sp>
        <p:nvSpPr>
          <p:cNvPr id="694" name="Google Shape;694;p4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95" name="Google Shape;695;p4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9" name="Shape 699"/>
        <p:cNvGrpSpPr/>
        <p:nvPr/>
      </p:nvGrpSpPr>
      <p:grpSpPr>
        <a:xfrm>
          <a:off x="0" y="0"/>
          <a:ext cx="0" cy="0"/>
          <a:chOff x="0" y="0"/>
          <a:chExt cx="0" cy="0"/>
        </a:xfrm>
      </p:grpSpPr>
      <p:sp>
        <p:nvSpPr>
          <p:cNvPr id="700" name="Google Shape;700;p4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01" name="Google Shape;701;p4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5" name="Shape 705"/>
        <p:cNvGrpSpPr/>
        <p:nvPr/>
      </p:nvGrpSpPr>
      <p:grpSpPr>
        <a:xfrm>
          <a:off x="0" y="0"/>
          <a:ext cx="0" cy="0"/>
          <a:chOff x="0" y="0"/>
          <a:chExt cx="0" cy="0"/>
        </a:xfrm>
      </p:grpSpPr>
      <p:sp>
        <p:nvSpPr>
          <p:cNvPr id="706" name="Google Shape;706;p4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07" name="Google Shape;707;p4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1" name="Shape 711"/>
        <p:cNvGrpSpPr/>
        <p:nvPr/>
      </p:nvGrpSpPr>
      <p:grpSpPr>
        <a:xfrm>
          <a:off x="0" y="0"/>
          <a:ext cx="0" cy="0"/>
          <a:chOff x="0" y="0"/>
          <a:chExt cx="0" cy="0"/>
        </a:xfrm>
      </p:grpSpPr>
      <p:sp>
        <p:nvSpPr>
          <p:cNvPr id="712" name="Google Shape;712;p4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13" name="Google Shape;713;p4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6" name="Shape 716"/>
        <p:cNvGrpSpPr/>
        <p:nvPr/>
      </p:nvGrpSpPr>
      <p:grpSpPr>
        <a:xfrm>
          <a:off x="0" y="0"/>
          <a:ext cx="0" cy="0"/>
          <a:chOff x="0" y="0"/>
          <a:chExt cx="0" cy="0"/>
        </a:xfrm>
      </p:grpSpPr>
      <p:sp>
        <p:nvSpPr>
          <p:cNvPr id="717" name="Google Shape;717;p4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18" name="Google Shape;718;p4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8" name="Shape 728"/>
        <p:cNvGrpSpPr/>
        <p:nvPr/>
      </p:nvGrpSpPr>
      <p:grpSpPr>
        <a:xfrm>
          <a:off x="0" y="0"/>
          <a:ext cx="0" cy="0"/>
          <a:chOff x="0" y="0"/>
          <a:chExt cx="0" cy="0"/>
        </a:xfrm>
      </p:grpSpPr>
      <p:sp>
        <p:nvSpPr>
          <p:cNvPr id="729" name="Google Shape;729;p4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30" name="Google Shape;730;p4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6" name="Shape 736"/>
        <p:cNvGrpSpPr/>
        <p:nvPr/>
      </p:nvGrpSpPr>
      <p:grpSpPr>
        <a:xfrm>
          <a:off x="0" y="0"/>
          <a:ext cx="0" cy="0"/>
          <a:chOff x="0" y="0"/>
          <a:chExt cx="0" cy="0"/>
        </a:xfrm>
      </p:grpSpPr>
      <p:sp>
        <p:nvSpPr>
          <p:cNvPr id="737" name="Google Shape;737;p4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38" name="Google Shape;738;p4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5" name="Shape 745"/>
        <p:cNvGrpSpPr/>
        <p:nvPr/>
      </p:nvGrpSpPr>
      <p:grpSpPr>
        <a:xfrm>
          <a:off x="0" y="0"/>
          <a:ext cx="0" cy="0"/>
          <a:chOff x="0" y="0"/>
          <a:chExt cx="0" cy="0"/>
        </a:xfrm>
      </p:grpSpPr>
      <p:sp>
        <p:nvSpPr>
          <p:cNvPr id="746" name="Google Shape;746;p4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47" name="Google Shape;747;p4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p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3" name="Google Shape;153;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8" name="Shape 758"/>
        <p:cNvGrpSpPr/>
        <p:nvPr/>
      </p:nvGrpSpPr>
      <p:grpSpPr>
        <a:xfrm>
          <a:off x="0" y="0"/>
          <a:ext cx="0" cy="0"/>
          <a:chOff x="0" y="0"/>
          <a:chExt cx="0" cy="0"/>
        </a:xfrm>
      </p:grpSpPr>
      <p:sp>
        <p:nvSpPr>
          <p:cNvPr id="759" name="Google Shape;759;p5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60" name="Google Shape;760;p5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4" name="Shape 764"/>
        <p:cNvGrpSpPr/>
        <p:nvPr/>
      </p:nvGrpSpPr>
      <p:grpSpPr>
        <a:xfrm>
          <a:off x="0" y="0"/>
          <a:ext cx="0" cy="0"/>
          <a:chOff x="0" y="0"/>
          <a:chExt cx="0" cy="0"/>
        </a:xfrm>
      </p:grpSpPr>
      <p:sp>
        <p:nvSpPr>
          <p:cNvPr id="765" name="Google Shape;765;p5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66" name="Google Shape;766;p5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0" name="Shape 770"/>
        <p:cNvGrpSpPr/>
        <p:nvPr/>
      </p:nvGrpSpPr>
      <p:grpSpPr>
        <a:xfrm>
          <a:off x="0" y="0"/>
          <a:ext cx="0" cy="0"/>
          <a:chOff x="0" y="0"/>
          <a:chExt cx="0" cy="0"/>
        </a:xfrm>
      </p:grpSpPr>
      <p:sp>
        <p:nvSpPr>
          <p:cNvPr id="771" name="Google Shape;771;p5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72" name="Google Shape;772;p5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7" name="Shape 777"/>
        <p:cNvGrpSpPr/>
        <p:nvPr/>
      </p:nvGrpSpPr>
      <p:grpSpPr>
        <a:xfrm>
          <a:off x="0" y="0"/>
          <a:ext cx="0" cy="0"/>
          <a:chOff x="0" y="0"/>
          <a:chExt cx="0" cy="0"/>
        </a:xfrm>
      </p:grpSpPr>
      <p:sp>
        <p:nvSpPr>
          <p:cNvPr id="778" name="Google Shape;778;p5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79" name="Google Shape;779;p5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3" name="Shape 783"/>
        <p:cNvGrpSpPr/>
        <p:nvPr/>
      </p:nvGrpSpPr>
      <p:grpSpPr>
        <a:xfrm>
          <a:off x="0" y="0"/>
          <a:ext cx="0" cy="0"/>
          <a:chOff x="0" y="0"/>
          <a:chExt cx="0" cy="0"/>
        </a:xfrm>
      </p:grpSpPr>
      <p:sp>
        <p:nvSpPr>
          <p:cNvPr id="784" name="Google Shape;784;p5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85" name="Google Shape;785;p5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9" name="Shape 789"/>
        <p:cNvGrpSpPr/>
        <p:nvPr/>
      </p:nvGrpSpPr>
      <p:grpSpPr>
        <a:xfrm>
          <a:off x="0" y="0"/>
          <a:ext cx="0" cy="0"/>
          <a:chOff x="0" y="0"/>
          <a:chExt cx="0" cy="0"/>
        </a:xfrm>
      </p:grpSpPr>
      <p:sp>
        <p:nvSpPr>
          <p:cNvPr id="790" name="Google Shape;790;p5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91" name="Google Shape;791;p5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5" name="Shape 795"/>
        <p:cNvGrpSpPr/>
        <p:nvPr/>
      </p:nvGrpSpPr>
      <p:grpSpPr>
        <a:xfrm>
          <a:off x="0" y="0"/>
          <a:ext cx="0" cy="0"/>
          <a:chOff x="0" y="0"/>
          <a:chExt cx="0" cy="0"/>
        </a:xfrm>
      </p:grpSpPr>
      <p:sp>
        <p:nvSpPr>
          <p:cNvPr id="796" name="Google Shape;796;p5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97" name="Google Shape;797;p5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0" name="Shape 810"/>
        <p:cNvGrpSpPr/>
        <p:nvPr/>
      </p:nvGrpSpPr>
      <p:grpSpPr>
        <a:xfrm>
          <a:off x="0" y="0"/>
          <a:ext cx="0" cy="0"/>
          <a:chOff x="0" y="0"/>
          <a:chExt cx="0" cy="0"/>
        </a:xfrm>
      </p:grpSpPr>
      <p:sp>
        <p:nvSpPr>
          <p:cNvPr id="811" name="Google Shape;811;p5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12" name="Google Shape;812;p5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5" name="Shape 825"/>
        <p:cNvGrpSpPr/>
        <p:nvPr/>
      </p:nvGrpSpPr>
      <p:grpSpPr>
        <a:xfrm>
          <a:off x="0" y="0"/>
          <a:ext cx="0" cy="0"/>
          <a:chOff x="0" y="0"/>
          <a:chExt cx="0" cy="0"/>
        </a:xfrm>
      </p:grpSpPr>
      <p:sp>
        <p:nvSpPr>
          <p:cNvPr id="826" name="Google Shape;826;p5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27" name="Google Shape;827;p5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9" name="Shape 839"/>
        <p:cNvGrpSpPr/>
        <p:nvPr/>
      </p:nvGrpSpPr>
      <p:grpSpPr>
        <a:xfrm>
          <a:off x="0" y="0"/>
          <a:ext cx="0" cy="0"/>
          <a:chOff x="0" y="0"/>
          <a:chExt cx="0" cy="0"/>
        </a:xfrm>
      </p:grpSpPr>
      <p:sp>
        <p:nvSpPr>
          <p:cNvPr id="840" name="Google Shape;840;p5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41" name="Google Shape;841;p5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p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1" algn="r">
              <a:spcBef>
                <a:spcPts val="0"/>
              </a:spcBef>
              <a:spcAft>
                <a:spcPts val="0"/>
              </a:spcAft>
              <a:buNone/>
            </a:pPr>
            <a:fld id="{00000000-1234-1234-1234-123412341234}" type="slidenum">
              <a:rPr b="0" i="0" lang="no-NO"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159" name="Google Shape;159;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60" name="Google Shape;160;p6: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no-NO"/>
              <a:t>Ecological studies basically offer a comparison of disease rates in populations with the population per capita consumption of specific dietary factors. Usually the dietary information in such studies is based on ”disappearance data”, which means the national figures for food produced and imported minus the food that is exported, fed to animals or otherwise not available to humans.</a:t>
            </a:r>
            <a:endParaRPr/>
          </a:p>
          <a:p>
            <a:pPr indent="0" lvl="0" marL="0" rtl="0" algn="l">
              <a:spcBef>
                <a:spcPts val="0"/>
              </a:spcBef>
              <a:spcAft>
                <a:spcPts val="0"/>
              </a:spcAft>
              <a:buNone/>
            </a:pPr>
            <a:r>
              <a:rPr lang="no-NO"/>
              <a:t>Many of the correlations based on such information are remarkably strong. Here we see for example the relationship between meat intake and the incidence of colon cancer in different countries. This association can be however confounded, for example most of the countries here with low incidence of colon cancer tend to be economically underdeveloped, so any variable associated with industrialization will be similary corrlated.</a:t>
            </a:r>
            <a:endParaRPr/>
          </a:p>
          <a:p>
            <a:pPr indent="0" lvl="0" marL="0" rtl="0" algn="l">
              <a:spcBef>
                <a:spcPts val="0"/>
              </a:spcBef>
              <a:spcAft>
                <a:spcPts val="0"/>
              </a:spcAft>
              <a:buNone/>
            </a:pPr>
            <a:r>
              <a:t/>
            </a:r>
            <a:endParaRPr/>
          </a:p>
        </p:txBody>
      </p:sp>
    </p:spTree>
  </p:cSld>
  <p:clrMapOvr>
    <a:masterClrMapping/>
  </p:clrMapOvr>
</p:notes>
</file>

<file path=ppt/notesSlides/notesSlide6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4" name="Shape 854"/>
        <p:cNvGrpSpPr/>
        <p:nvPr/>
      </p:nvGrpSpPr>
      <p:grpSpPr>
        <a:xfrm>
          <a:off x="0" y="0"/>
          <a:ext cx="0" cy="0"/>
          <a:chOff x="0" y="0"/>
          <a:chExt cx="0" cy="0"/>
        </a:xfrm>
      </p:grpSpPr>
      <p:sp>
        <p:nvSpPr>
          <p:cNvPr id="855" name="Google Shape;855;p6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56" name="Google Shape;856;p6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0" name="Shape 860"/>
        <p:cNvGrpSpPr/>
        <p:nvPr/>
      </p:nvGrpSpPr>
      <p:grpSpPr>
        <a:xfrm>
          <a:off x="0" y="0"/>
          <a:ext cx="0" cy="0"/>
          <a:chOff x="0" y="0"/>
          <a:chExt cx="0" cy="0"/>
        </a:xfrm>
      </p:grpSpPr>
      <p:sp>
        <p:nvSpPr>
          <p:cNvPr id="861" name="Google Shape;861;p6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2" name="Google Shape;862;p6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5" name="Shape 875"/>
        <p:cNvGrpSpPr/>
        <p:nvPr/>
      </p:nvGrpSpPr>
      <p:grpSpPr>
        <a:xfrm>
          <a:off x="0" y="0"/>
          <a:ext cx="0" cy="0"/>
          <a:chOff x="0" y="0"/>
          <a:chExt cx="0" cy="0"/>
        </a:xfrm>
      </p:grpSpPr>
      <p:sp>
        <p:nvSpPr>
          <p:cNvPr id="876" name="Google Shape;876;p6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77" name="Google Shape;877;p6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1" name="Shape 881"/>
        <p:cNvGrpSpPr/>
        <p:nvPr/>
      </p:nvGrpSpPr>
      <p:grpSpPr>
        <a:xfrm>
          <a:off x="0" y="0"/>
          <a:ext cx="0" cy="0"/>
          <a:chOff x="0" y="0"/>
          <a:chExt cx="0" cy="0"/>
        </a:xfrm>
      </p:grpSpPr>
      <p:sp>
        <p:nvSpPr>
          <p:cNvPr id="882" name="Google Shape;882;p6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83" name="Google Shape;883;p6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8" name="Shape 888"/>
        <p:cNvGrpSpPr/>
        <p:nvPr/>
      </p:nvGrpSpPr>
      <p:grpSpPr>
        <a:xfrm>
          <a:off x="0" y="0"/>
          <a:ext cx="0" cy="0"/>
          <a:chOff x="0" y="0"/>
          <a:chExt cx="0" cy="0"/>
        </a:xfrm>
      </p:grpSpPr>
      <p:sp>
        <p:nvSpPr>
          <p:cNvPr id="889" name="Google Shape;889;p6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90" name="Google Shape;890;p6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9" name="Shape 899"/>
        <p:cNvGrpSpPr/>
        <p:nvPr/>
      </p:nvGrpSpPr>
      <p:grpSpPr>
        <a:xfrm>
          <a:off x="0" y="0"/>
          <a:ext cx="0" cy="0"/>
          <a:chOff x="0" y="0"/>
          <a:chExt cx="0" cy="0"/>
        </a:xfrm>
      </p:grpSpPr>
      <p:sp>
        <p:nvSpPr>
          <p:cNvPr id="900" name="Google Shape;900;p6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01" name="Google Shape;901;p6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0" name="Shape 910"/>
        <p:cNvGrpSpPr/>
        <p:nvPr/>
      </p:nvGrpSpPr>
      <p:grpSpPr>
        <a:xfrm>
          <a:off x="0" y="0"/>
          <a:ext cx="0" cy="0"/>
          <a:chOff x="0" y="0"/>
          <a:chExt cx="0" cy="0"/>
        </a:xfrm>
      </p:grpSpPr>
      <p:sp>
        <p:nvSpPr>
          <p:cNvPr id="911" name="Google Shape;911;p6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12" name="Google Shape;912;p6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1" name="Shape 921"/>
        <p:cNvGrpSpPr/>
        <p:nvPr/>
      </p:nvGrpSpPr>
      <p:grpSpPr>
        <a:xfrm>
          <a:off x="0" y="0"/>
          <a:ext cx="0" cy="0"/>
          <a:chOff x="0" y="0"/>
          <a:chExt cx="0" cy="0"/>
        </a:xfrm>
      </p:grpSpPr>
      <p:sp>
        <p:nvSpPr>
          <p:cNvPr id="922" name="Google Shape;922;p6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23" name="Google Shape;923;p6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2" name="Shape 932"/>
        <p:cNvGrpSpPr/>
        <p:nvPr/>
      </p:nvGrpSpPr>
      <p:grpSpPr>
        <a:xfrm>
          <a:off x="0" y="0"/>
          <a:ext cx="0" cy="0"/>
          <a:chOff x="0" y="0"/>
          <a:chExt cx="0" cy="0"/>
        </a:xfrm>
      </p:grpSpPr>
      <p:sp>
        <p:nvSpPr>
          <p:cNvPr id="933" name="Google Shape;933;p6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34" name="Google Shape;934;p6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1" name="Shape 941"/>
        <p:cNvGrpSpPr/>
        <p:nvPr/>
      </p:nvGrpSpPr>
      <p:grpSpPr>
        <a:xfrm>
          <a:off x="0" y="0"/>
          <a:ext cx="0" cy="0"/>
          <a:chOff x="0" y="0"/>
          <a:chExt cx="0" cy="0"/>
        </a:xfrm>
      </p:grpSpPr>
      <p:sp>
        <p:nvSpPr>
          <p:cNvPr id="942" name="Google Shape;942;p69: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1" algn="r">
              <a:spcBef>
                <a:spcPts val="0"/>
              </a:spcBef>
              <a:spcAft>
                <a:spcPts val="0"/>
              </a:spcAft>
              <a:buNone/>
            </a:pPr>
            <a:fld id="{00000000-1234-1234-1234-123412341234}" type="slidenum">
              <a:rPr lang="no-NO"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943" name="Google Shape;943;p6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944" name="Google Shape;944;p69: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no-NO"/>
              <a:t>Causality-</a:t>
            </a:r>
            <a:endParaRPr/>
          </a:p>
          <a:p>
            <a:pPr indent="0" lvl="0" marL="0" rtl="0" algn="l">
              <a:spcBef>
                <a:spcPts val="0"/>
              </a:spcBef>
              <a:spcAft>
                <a:spcPts val="0"/>
              </a:spcAft>
              <a:buNone/>
            </a:pPr>
            <a:r>
              <a:rPr lang="no-NO"/>
              <a:t>There is an association between a dietary factor and a certain disease! Now the question is is it a true cause and effect relationship??</a:t>
            </a:r>
            <a:endParaRPr/>
          </a:p>
          <a:p>
            <a:pPr indent="0" lvl="0" marL="0" rtl="0" algn="l">
              <a:spcBef>
                <a:spcPts val="0"/>
              </a:spcBef>
              <a:spcAft>
                <a:spcPts val="0"/>
              </a:spcAft>
              <a:buNone/>
            </a:pPr>
            <a:r>
              <a:rPr lang="no-NO"/>
              <a:t>Bradford Hill  suggested certain factors that can be considered for determining causality. It is worth notng that hill has not intended to offer a check list of necessary conditions for proving causality but rather as a guildline...</a:t>
            </a:r>
            <a:endParaRPr/>
          </a:p>
          <a:p>
            <a:pPr indent="0" lvl="0" marL="0" rtl="0" algn="l">
              <a:spcBef>
                <a:spcPts val="0"/>
              </a:spcBef>
              <a:spcAft>
                <a:spcPts val="0"/>
              </a:spcAft>
              <a:buNone/>
            </a:pPr>
            <a:r>
              <a:rPr lang="no-NO"/>
              <a:t>An association is causal if it is strong, if there are consisitent findings from different types of studies, if there is a biologic mechanism behind the association, temporality- exposure have to proceed the outcome, for a relation to be causal there should be a dose –response relationship, and another criteria is analogy- the association had been demonstarted in other species- for example in animals! Specificity is another criteria which means that for a factor to be causal it must lead to a single effect not to multiple effects.</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1" name="Shape 371"/>
        <p:cNvGrpSpPr/>
        <p:nvPr/>
      </p:nvGrpSpPr>
      <p:grpSpPr>
        <a:xfrm>
          <a:off x="0" y="0"/>
          <a:ext cx="0" cy="0"/>
          <a:chOff x="0" y="0"/>
          <a:chExt cx="0" cy="0"/>
        </a:xfrm>
      </p:grpSpPr>
      <p:sp>
        <p:nvSpPr>
          <p:cNvPr id="372" name="Google Shape;372;p7: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1" algn="r">
              <a:spcBef>
                <a:spcPts val="0"/>
              </a:spcBef>
              <a:spcAft>
                <a:spcPts val="0"/>
              </a:spcAft>
              <a:buNone/>
            </a:pPr>
            <a:fld id="{00000000-1234-1234-1234-123412341234}" type="slidenum">
              <a:rPr b="0" i="0" lang="no-NO"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373" name="Google Shape;373;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74" name="Google Shape;374;p7:notes"/>
          <p:cNvSpPr txBox="1"/>
          <p:nvPr>
            <p:ph idx="1" type="body"/>
          </p:nvPr>
        </p:nvSpPr>
        <p:spPr>
          <a:xfrm>
            <a:off x="914400" y="4343400"/>
            <a:ext cx="5029200" cy="34290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no-NO" sz="1000"/>
              <a:t>So the strengths of correlational studies are-</a:t>
            </a:r>
            <a:endParaRPr/>
          </a:p>
          <a:p>
            <a:pPr indent="0" lvl="0" marL="0" rtl="0" algn="l">
              <a:spcBef>
                <a:spcPts val="0"/>
              </a:spcBef>
              <a:spcAft>
                <a:spcPts val="0"/>
              </a:spcAft>
              <a:buNone/>
            </a:pPr>
            <a:r>
              <a:rPr lang="no-NO" sz="1000"/>
              <a:t>The contrasts in dietary intake are typically very large.</a:t>
            </a:r>
            <a:endParaRPr/>
          </a:p>
          <a:p>
            <a:pPr indent="0" lvl="0" marL="0" rtl="0" algn="l">
              <a:spcBef>
                <a:spcPts val="0"/>
              </a:spcBef>
              <a:spcAft>
                <a:spcPts val="0"/>
              </a:spcAft>
              <a:buNone/>
            </a:pPr>
            <a:r>
              <a:t/>
            </a:r>
            <a:endParaRPr sz="1000"/>
          </a:p>
          <a:p>
            <a:pPr indent="0" lvl="0" marL="0" rtl="0" algn="l">
              <a:spcBef>
                <a:spcPts val="0"/>
              </a:spcBef>
              <a:spcAft>
                <a:spcPts val="0"/>
              </a:spcAft>
              <a:buNone/>
            </a:pPr>
            <a:r>
              <a:rPr lang="no-NO" sz="1000"/>
              <a:t> The average of diets  for persons living in a country are likely to be more stable over time than are diets of individual persons within the country.</a:t>
            </a:r>
            <a:endParaRPr/>
          </a:p>
          <a:p>
            <a:pPr indent="0" lvl="0" marL="0" rtl="0" algn="l">
              <a:spcBef>
                <a:spcPts val="0"/>
              </a:spcBef>
              <a:spcAft>
                <a:spcPts val="0"/>
              </a:spcAft>
              <a:buNone/>
            </a:pPr>
            <a:r>
              <a:rPr lang="no-NO" sz="1000"/>
              <a:t>large populations- small random error</a:t>
            </a:r>
            <a:endParaRPr sz="1000"/>
          </a:p>
          <a:p>
            <a:pPr indent="0" lvl="0" marL="0" rtl="0" algn="l">
              <a:spcBef>
                <a:spcPts val="0"/>
              </a:spcBef>
              <a:spcAft>
                <a:spcPts val="0"/>
              </a:spcAft>
              <a:buNone/>
            </a:pPr>
            <a:r>
              <a:rPr lang="no-NO" sz="1000"/>
              <a:t>And the weaknesses are-</a:t>
            </a:r>
            <a:endParaRPr/>
          </a:p>
          <a:p>
            <a:pPr indent="-63500" lvl="0" marL="0" rtl="0" algn="l">
              <a:spcBef>
                <a:spcPts val="0"/>
              </a:spcBef>
              <a:spcAft>
                <a:spcPts val="0"/>
              </a:spcAft>
              <a:buClr>
                <a:schemeClr val="dk1"/>
              </a:buClr>
              <a:buSzPts val="1000"/>
              <a:buFont typeface="Calibri"/>
              <a:buChar char="•"/>
            </a:pPr>
            <a:r>
              <a:rPr lang="no-NO" sz="1000"/>
              <a:t>Other determinants of disease (other than diet) may vary between areas  with a high and a low incidence of disease(confounding factors like genetic predisposition, lifestyle factors, environmental factors) as we have seen in the example with colon cancer and meat consumption.</a:t>
            </a:r>
            <a:endParaRPr/>
          </a:p>
          <a:p>
            <a:pPr indent="-63500" lvl="0" marL="0" rtl="0" algn="l">
              <a:spcBef>
                <a:spcPts val="0"/>
              </a:spcBef>
              <a:spcAft>
                <a:spcPts val="0"/>
              </a:spcAft>
              <a:buClr>
                <a:schemeClr val="dk1"/>
              </a:buClr>
              <a:buSzPts val="1000"/>
              <a:buFont typeface="Calibri"/>
              <a:buChar char="•"/>
            </a:pPr>
            <a:r>
              <a:rPr lang="no-NO" sz="1000"/>
              <a:t>Importance of temporal relation in correlational studies. For at least some diseases rates may be most appropriatly related to dietary data many years earlier.</a:t>
            </a:r>
            <a:endParaRPr/>
          </a:p>
          <a:p>
            <a:pPr indent="0" lvl="0" marL="0" rtl="0" algn="l">
              <a:spcBef>
                <a:spcPts val="0"/>
              </a:spcBef>
              <a:spcAft>
                <a:spcPts val="0"/>
              </a:spcAft>
              <a:buNone/>
            </a:pPr>
            <a:r>
              <a:rPr lang="no-NO" sz="1000"/>
              <a:t>Limited by use of food disappearence data indirectly related to intake and are  </a:t>
            </a:r>
            <a:endParaRPr/>
          </a:p>
          <a:p>
            <a:pPr indent="0" lvl="0" marL="0" rtl="0" algn="l">
              <a:spcBef>
                <a:spcPts val="0"/>
              </a:spcBef>
              <a:spcAft>
                <a:spcPts val="0"/>
              </a:spcAft>
              <a:buNone/>
            </a:pPr>
            <a:r>
              <a:rPr lang="no-NO" sz="1000"/>
              <a:t>  likely to be of variable quality. like in the previous example the dissapearence in calories per capita might be due in some countries to wasted food in addition to higher actual intake.</a:t>
            </a:r>
            <a:endParaRPr sz="1000"/>
          </a:p>
          <a:p>
            <a:pPr indent="0" lvl="0" marL="0" rtl="0" algn="l">
              <a:spcBef>
                <a:spcPts val="0"/>
              </a:spcBef>
              <a:spcAft>
                <a:spcPts val="0"/>
              </a:spcAft>
              <a:buNone/>
            </a:pPr>
            <a:r>
              <a:rPr lang="no-NO" sz="1000"/>
              <a:t> another example- alcohol and breast cancer- in some cultures alcohol is consumed by men only.</a:t>
            </a:r>
            <a:endParaRPr/>
          </a:p>
          <a:p>
            <a:pPr indent="0" lvl="0" marL="0" rtl="0" algn="l">
              <a:spcBef>
                <a:spcPts val="0"/>
              </a:spcBef>
              <a:spcAft>
                <a:spcPts val="0"/>
              </a:spcAft>
              <a:buNone/>
            </a:pPr>
            <a:r>
              <a:t/>
            </a:r>
            <a:endParaRPr sz="1000"/>
          </a:p>
        </p:txBody>
      </p:sp>
    </p:spTree>
  </p:cSld>
  <p:clrMapOvr>
    <a:masterClrMapping/>
  </p:clrMapOvr>
</p:notes>
</file>

<file path=ppt/notesSlides/notesSlide7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1" name="Shape 951"/>
        <p:cNvGrpSpPr/>
        <p:nvPr/>
      </p:nvGrpSpPr>
      <p:grpSpPr>
        <a:xfrm>
          <a:off x="0" y="0"/>
          <a:ext cx="0" cy="0"/>
          <a:chOff x="0" y="0"/>
          <a:chExt cx="0" cy="0"/>
        </a:xfrm>
      </p:grpSpPr>
      <p:sp>
        <p:nvSpPr>
          <p:cNvPr id="952" name="Google Shape;952;p70: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1" algn="r">
              <a:spcBef>
                <a:spcPts val="0"/>
              </a:spcBef>
              <a:spcAft>
                <a:spcPts val="0"/>
              </a:spcAft>
              <a:buNone/>
            </a:pPr>
            <a:fld id="{00000000-1234-1234-1234-123412341234}" type="slidenum">
              <a:rPr lang="no-NO"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953" name="Google Shape;953;p7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954" name="Google Shape;954;p70: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b="1" i="1" lang="no-NO"/>
              <a:t>Strength of association-</a:t>
            </a:r>
            <a:r>
              <a:rPr lang="no-NO"/>
              <a:t> in studies relating diet to disease, true associations are not likely to be strong because of low variation in diet between people.</a:t>
            </a:r>
            <a:endParaRPr/>
          </a:p>
          <a:p>
            <a:pPr indent="0" lvl="0" marL="0" rtl="0" algn="l">
              <a:spcBef>
                <a:spcPts val="0"/>
              </a:spcBef>
              <a:spcAft>
                <a:spcPts val="0"/>
              </a:spcAft>
              <a:buNone/>
            </a:pPr>
            <a:r>
              <a:rPr b="1" i="1" lang="no-NO"/>
              <a:t>Consistency- </a:t>
            </a:r>
            <a:r>
              <a:rPr lang="no-NO"/>
              <a:t>abosolute consistency is not realistic because of the complexity of nutrient-nutrient interactions and low variation in diet within populations</a:t>
            </a:r>
            <a:endParaRPr/>
          </a:p>
          <a:p>
            <a:pPr indent="0" lvl="0" marL="0" rtl="0" algn="l">
              <a:spcBef>
                <a:spcPts val="0"/>
              </a:spcBef>
              <a:spcAft>
                <a:spcPts val="0"/>
              </a:spcAft>
              <a:buNone/>
            </a:pPr>
            <a:r>
              <a:rPr b="1" i="1" lang="no-NO"/>
              <a:t>Biologic plausibility- </a:t>
            </a:r>
            <a:r>
              <a:rPr lang="no-NO"/>
              <a:t>pathophysiology of most cancers and other chronic diseases is poorly understood-so lack of a well defined mechanism should not be used as evidence against causality.</a:t>
            </a:r>
            <a:endParaRPr/>
          </a:p>
          <a:p>
            <a:pPr indent="0" lvl="0" marL="0" rtl="0" algn="l">
              <a:spcBef>
                <a:spcPts val="600"/>
              </a:spcBef>
              <a:spcAft>
                <a:spcPts val="0"/>
              </a:spcAft>
              <a:buNone/>
            </a:pPr>
            <a:r>
              <a:rPr b="1" i="1" lang="no-NO"/>
              <a:t>Specificity – </a:t>
            </a:r>
            <a:r>
              <a:rPr lang="no-NO"/>
              <a:t>diet maybe associated with many diseases and therefore this criteria is irrelevent. For example low folate is associated with neural tube defects and with increasing the risk of CVD.</a:t>
            </a:r>
            <a:endParaRPr/>
          </a:p>
          <a:p>
            <a:pPr indent="0" lvl="0" marL="0" rtl="0" algn="l">
              <a:spcBef>
                <a:spcPts val="0"/>
              </a:spcBef>
              <a:spcAft>
                <a:spcPts val="0"/>
              </a:spcAft>
              <a:buNone/>
            </a:pPr>
            <a:r>
              <a:t/>
            </a:r>
            <a:endParaRPr/>
          </a:p>
        </p:txBody>
      </p:sp>
    </p:spTree>
  </p:cSld>
  <p:clrMapOvr>
    <a:masterClrMapping/>
  </p:clrMapOvr>
</p:notes>
</file>

<file path=ppt/notesSlides/notesSlide7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0" name="Shape 960"/>
        <p:cNvGrpSpPr/>
        <p:nvPr/>
      </p:nvGrpSpPr>
      <p:grpSpPr>
        <a:xfrm>
          <a:off x="0" y="0"/>
          <a:ext cx="0" cy="0"/>
          <a:chOff x="0" y="0"/>
          <a:chExt cx="0" cy="0"/>
        </a:xfrm>
      </p:grpSpPr>
      <p:sp>
        <p:nvSpPr>
          <p:cNvPr id="961" name="Google Shape;961;p7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1" algn="r">
              <a:spcBef>
                <a:spcPts val="0"/>
              </a:spcBef>
              <a:spcAft>
                <a:spcPts val="0"/>
              </a:spcAft>
              <a:buNone/>
            </a:pPr>
            <a:fld id="{00000000-1234-1234-1234-123412341234}" type="slidenum">
              <a:rPr lang="no-NO"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962" name="Google Shape;962;p7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963" name="Google Shape;963;p71: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no-NO"/>
              <a:t>As for dose-response relationships- relationship between the dietary factor and disease are likely to be non linear, and therefore the dose response relationship depends on the levels you are comparing and their location on the curve.</a:t>
            </a:r>
            <a:endParaRPr/>
          </a:p>
          <a:p>
            <a:pPr indent="0" lvl="0" marL="0" rtl="0" algn="l">
              <a:spcBef>
                <a:spcPts val="0"/>
              </a:spcBef>
              <a:spcAft>
                <a:spcPts val="0"/>
              </a:spcAft>
              <a:buNone/>
            </a:pPr>
            <a:r>
              <a:rPr lang="no-NO"/>
              <a:t>For example if 2 points on the ascending part of the curve are compared, it might be concluded that the nutrient was beneficial. If points on the horizontal portion are compared, it might be concluded that the nutrient had no effect. If points on the descending segment were contrasted, it might be reported that the nutrient was harmful.</a:t>
            </a:r>
            <a:endParaRPr/>
          </a:p>
          <a:p>
            <a:pPr indent="0" lvl="0" marL="0" rtl="0" algn="l">
              <a:spcBef>
                <a:spcPts val="0"/>
              </a:spcBef>
              <a:spcAft>
                <a:spcPts val="0"/>
              </a:spcAft>
              <a:buNone/>
            </a:pPr>
            <a:r>
              <a:rPr lang="no-NO"/>
              <a:t>Therefore the health effects of the nutrient can only be fully appreciated by an examination of the dose-response relationship over a full range of exposures, which may not be possible within any single study.</a:t>
            </a:r>
            <a:endParaRPr/>
          </a:p>
          <a:p>
            <a:pPr indent="0" lvl="0" marL="0" rtl="0" algn="l">
              <a:spcBef>
                <a:spcPts val="0"/>
              </a:spcBef>
              <a:spcAft>
                <a:spcPts val="0"/>
              </a:spcAft>
              <a:buNone/>
            </a:pPr>
            <a:r>
              <a:rPr lang="no-NO"/>
              <a:t>Also clear dose-response relationships can be the result of bias or confounding.</a:t>
            </a:r>
            <a:endParaRPr/>
          </a:p>
          <a:p>
            <a:pPr indent="0" lvl="0" marL="0" rtl="0" algn="l">
              <a:spcBef>
                <a:spcPts val="0"/>
              </a:spcBef>
              <a:spcAft>
                <a:spcPts val="0"/>
              </a:spcAft>
              <a:buNone/>
            </a:pPr>
            <a:r>
              <a:t/>
            </a:r>
            <a:endParaRPr/>
          </a:p>
        </p:txBody>
      </p:sp>
    </p:spTree>
  </p:cSld>
  <p:clrMapOvr>
    <a:masterClrMapping/>
  </p:clrMapOvr>
</p:notes>
</file>

<file path=ppt/notesSlides/notesSlide7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2" name="Shape 982"/>
        <p:cNvGrpSpPr/>
        <p:nvPr/>
      </p:nvGrpSpPr>
      <p:grpSpPr>
        <a:xfrm>
          <a:off x="0" y="0"/>
          <a:ext cx="0" cy="0"/>
          <a:chOff x="0" y="0"/>
          <a:chExt cx="0" cy="0"/>
        </a:xfrm>
      </p:grpSpPr>
      <p:sp>
        <p:nvSpPr>
          <p:cNvPr id="983" name="Google Shape;983;p7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1" algn="r">
              <a:spcBef>
                <a:spcPts val="0"/>
              </a:spcBef>
              <a:spcAft>
                <a:spcPts val="0"/>
              </a:spcAft>
              <a:buNone/>
            </a:pPr>
            <a:fld id="{00000000-1234-1234-1234-123412341234}" type="slidenum">
              <a:rPr lang="no-NO"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984" name="Google Shape;984;p7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985" name="Google Shape;985;p72: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no-NO"/>
              <a:t>And in the July 1995 issue of Science an article regarding the limitations and diffculties in epidemiology in establishing a causal relationship between diet, lifestyle or environmental factors with disease has been published. In this article famous epidemiologists were asked about the reason for the contraversial findings in epidemiology. ken rothman for example said- we are pushing the edge of what can be done with epidemiology, and norman breslow said that people may think they have been able to control for things that are inherently not controlable.</a:t>
            </a:r>
            <a:endParaRPr/>
          </a:p>
          <a:p>
            <a:pPr indent="0" lvl="0" marL="0" rtl="0" algn="l">
              <a:spcBef>
                <a:spcPts val="0"/>
              </a:spcBef>
              <a:spcAft>
                <a:spcPts val="0"/>
              </a:spcAft>
              <a:buNone/>
            </a:pPr>
            <a:r>
              <a:rPr lang="no-NO"/>
              <a:t>And sander greenland said the sin comes in believing a causal hypothesis is true because your study came up with a positive answer.</a:t>
            </a:r>
            <a:endParaRPr/>
          </a:p>
        </p:txBody>
      </p:sp>
    </p:spTree>
  </p:cSld>
  <p:clrMapOvr>
    <a:masterClrMapping/>
  </p:clrMapOvr>
</p:notes>
</file>

<file path=ppt/notesSlides/notesSlide7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4" name="Shape 994"/>
        <p:cNvGrpSpPr/>
        <p:nvPr/>
      </p:nvGrpSpPr>
      <p:grpSpPr>
        <a:xfrm>
          <a:off x="0" y="0"/>
          <a:ext cx="0" cy="0"/>
          <a:chOff x="0" y="0"/>
          <a:chExt cx="0" cy="0"/>
        </a:xfrm>
      </p:grpSpPr>
      <p:sp>
        <p:nvSpPr>
          <p:cNvPr id="995" name="Google Shape;995;p7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1" algn="r">
              <a:spcBef>
                <a:spcPts val="0"/>
              </a:spcBef>
              <a:spcAft>
                <a:spcPts val="0"/>
              </a:spcAft>
              <a:buNone/>
            </a:pPr>
            <a:fld id="{00000000-1234-1234-1234-123412341234}" type="slidenum">
              <a:rPr lang="no-NO"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996" name="Google Shape;996;p7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997" name="Google Shape;997;p73:notes"/>
          <p:cNvSpPr txBox="1"/>
          <p:nvPr>
            <p:ph idx="1" type="body"/>
          </p:nvPr>
        </p:nvSpPr>
        <p:spPr>
          <a:xfrm>
            <a:off x="838200" y="44196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no-NO"/>
              <a:t>however…..There are contraversial findings in epidemiology…… for example does dietary fiber in food protects against colorectal cancer?</a:t>
            </a:r>
            <a:endParaRPr/>
          </a:p>
          <a:p>
            <a:pPr indent="0" lvl="0" marL="0" rtl="0" algn="l">
              <a:spcBef>
                <a:spcPts val="0"/>
              </a:spcBef>
              <a:spcAft>
                <a:spcPts val="0"/>
              </a:spcAft>
              <a:buNone/>
            </a:pPr>
            <a:r>
              <a:rPr lang="no-NO"/>
              <a:t>Results from 2 large cohorts studies looked at this. The Epic study which is a cohort on 478,021 individuals from 10 European countries. Showed that the intake of fibre reduces the risk of colorectal cancer by 40%. </a:t>
            </a:r>
            <a:endParaRPr/>
          </a:p>
          <a:p>
            <a:pPr indent="0" lvl="0" marL="0" rtl="0" algn="l">
              <a:spcBef>
                <a:spcPts val="0"/>
              </a:spcBef>
              <a:spcAft>
                <a:spcPts val="0"/>
              </a:spcAft>
              <a:buNone/>
            </a:pPr>
            <a:r>
              <a:rPr lang="no-NO"/>
              <a:t>While another cohort: Nurses’s health study which has dietary data on 77 283 women showed that there was no protective effect of dietary fiber against colorectal cancer.</a:t>
            </a:r>
            <a:endParaRPr/>
          </a:p>
        </p:txBody>
      </p:sp>
    </p:spTree>
  </p:cSld>
  <p:clrMapOvr>
    <a:masterClrMapping/>
  </p:clrMapOvr>
</p:notes>
</file>

<file path=ppt/notesSlides/notesSlide7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5" name="Shape 1005"/>
        <p:cNvGrpSpPr/>
        <p:nvPr/>
      </p:nvGrpSpPr>
      <p:grpSpPr>
        <a:xfrm>
          <a:off x="0" y="0"/>
          <a:ext cx="0" cy="0"/>
          <a:chOff x="0" y="0"/>
          <a:chExt cx="0" cy="0"/>
        </a:xfrm>
      </p:grpSpPr>
      <p:sp>
        <p:nvSpPr>
          <p:cNvPr id="1006" name="Google Shape;1006;p7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1" algn="r">
              <a:spcBef>
                <a:spcPts val="0"/>
              </a:spcBef>
              <a:spcAft>
                <a:spcPts val="0"/>
              </a:spcAft>
              <a:buNone/>
            </a:pPr>
            <a:fld id="{00000000-1234-1234-1234-123412341234}" type="slidenum">
              <a:rPr lang="no-NO"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1007" name="Google Shape;1007;p7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008" name="Google Shape;1008;p74: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no-NO"/>
              <a:t>Another example</a:t>
            </a:r>
            <a:endParaRPr/>
          </a:p>
          <a:p>
            <a:pPr indent="0" lvl="0" marL="0" rtl="0" algn="l">
              <a:spcBef>
                <a:spcPts val="0"/>
              </a:spcBef>
              <a:spcAft>
                <a:spcPts val="0"/>
              </a:spcAft>
              <a:buNone/>
            </a:pPr>
            <a:r>
              <a:rPr lang="no-NO"/>
              <a:t>Does fat consumption increase the risk of breast cancer?</a:t>
            </a:r>
            <a:endParaRPr/>
          </a:p>
          <a:p>
            <a:pPr indent="0" lvl="0" marL="0" rtl="0" algn="l">
              <a:spcBef>
                <a:spcPts val="0"/>
              </a:spcBef>
              <a:spcAft>
                <a:spcPts val="0"/>
              </a:spcAft>
              <a:buNone/>
            </a:pPr>
            <a:r>
              <a:rPr lang="no-NO"/>
              <a:t>The Epic study reported no detectable association between fat intake and breast cancer, while the large nurse’s health study reported an increased risk.</a:t>
            </a:r>
            <a:endParaRPr/>
          </a:p>
          <a:p>
            <a:pPr indent="0" lvl="0" marL="0" rtl="0" algn="l">
              <a:spcBef>
                <a:spcPts val="0"/>
              </a:spcBef>
              <a:spcAft>
                <a:spcPts val="0"/>
              </a:spcAft>
              <a:buNone/>
            </a:pPr>
            <a:r>
              <a:rPr lang="no-NO"/>
              <a:t>The literature is full of such contraversial findings….</a:t>
            </a:r>
            <a:endParaRPr/>
          </a:p>
          <a:p>
            <a:pPr indent="0" lvl="0" marL="0" rtl="0" algn="l">
              <a:spcBef>
                <a:spcPts val="0"/>
              </a:spcBef>
              <a:spcAft>
                <a:spcPts val="0"/>
              </a:spcAft>
              <a:buNone/>
            </a:pPr>
            <a:r>
              <a:t/>
            </a:r>
            <a:endParaRPr/>
          </a:p>
        </p:txBody>
      </p:sp>
    </p:spTree>
  </p:cSld>
  <p:clrMapOvr>
    <a:masterClrMapping/>
  </p:clrMapOvr>
</p:notes>
</file>

<file path=ppt/notesSlides/notesSlide7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8" name="Shape 1018"/>
        <p:cNvGrpSpPr/>
        <p:nvPr/>
      </p:nvGrpSpPr>
      <p:grpSpPr>
        <a:xfrm>
          <a:off x="0" y="0"/>
          <a:ext cx="0" cy="0"/>
          <a:chOff x="0" y="0"/>
          <a:chExt cx="0" cy="0"/>
        </a:xfrm>
      </p:grpSpPr>
      <p:sp>
        <p:nvSpPr>
          <p:cNvPr id="1019" name="Google Shape;1019;p75: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1" algn="r">
              <a:spcBef>
                <a:spcPts val="0"/>
              </a:spcBef>
              <a:spcAft>
                <a:spcPts val="0"/>
              </a:spcAft>
              <a:buNone/>
            </a:pPr>
            <a:fld id="{00000000-1234-1234-1234-123412341234}" type="slidenum">
              <a:rPr lang="no-NO"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1020" name="Google Shape;1020;p7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021" name="Google Shape;1021;p75: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no-NO"/>
              <a:t>Vitamin A and lung cancer-</a:t>
            </a:r>
            <a:endParaRPr/>
          </a:p>
          <a:p>
            <a:pPr indent="0" lvl="0" marL="0" rtl="0" algn="l">
              <a:spcBef>
                <a:spcPts val="600"/>
              </a:spcBef>
              <a:spcAft>
                <a:spcPts val="0"/>
              </a:spcAft>
              <a:buNone/>
            </a:pPr>
            <a:r>
              <a:rPr lang="no-NO"/>
              <a:t>Vitamin A functions in the regulation of cell differentiation. Loss of differentiation is a basic feature of malignancy so vitamin A maybe related to cancer incidence.</a:t>
            </a:r>
            <a:endParaRPr/>
          </a:p>
          <a:p>
            <a:pPr indent="0" lvl="0" marL="0" rtl="0" algn="l">
              <a:spcBef>
                <a:spcPts val="600"/>
              </a:spcBef>
              <a:spcAft>
                <a:spcPts val="0"/>
              </a:spcAft>
              <a:buNone/>
            </a:pPr>
            <a:r>
              <a:rPr i="1" lang="no-NO"/>
              <a:t> </a:t>
            </a:r>
            <a:r>
              <a:rPr lang="no-NO"/>
              <a:t>vitamin A comes from 2 sources- animal sources –contain the natural preformed vitamin A , usually referred to as retinol.</a:t>
            </a:r>
            <a:endParaRPr/>
          </a:p>
          <a:p>
            <a:pPr indent="0" lvl="0" marL="0" rtl="0" algn="l">
              <a:spcBef>
                <a:spcPts val="600"/>
              </a:spcBef>
              <a:spcAft>
                <a:spcPts val="0"/>
              </a:spcAft>
              <a:buNone/>
            </a:pPr>
            <a:r>
              <a:rPr lang="no-NO"/>
              <a:t>And plant sources which don’t have the preformed vitamin A but have a group of carotenoids , some of which can be metabolized to form retinol, the physiologically active form of vitamin A. Beta carotene is the most plentiful carotenoid with potential vitamin A activity.because it can be cleaved after absorption to form 2 molecules of retinol.</a:t>
            </a:r>
            <a:endParaRPr/>
          </a:p>
          <a:p>
            <a:pPr indent="0" lvl="0" marL="0" rtl="0" algn="l">
              <a:spcBef>
                <a:spcPts val="0"/>
              </a:spcBef>
              <a:spcAft>
                <a:spcPts val="0"/>
              </a:spcAft>
              <a:buNone/>
            </a:pPr>
            <a:r>
              <a:t/>
            </a:r>
            <a:endParaRPr/>
          </a:p>
        </p:txBody>
      </p:sp>
    </p:spTree>
  </p:cSld>
  <p:clrMapOvr>
    <a:masterClrMapping/>
  </p:clrMapOvr>
</p:notes>
</file>

<file path=ppt/notesSlides/notesSlide7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9" name="Shape 1029"/>
        <p:cNvGrpSpPr/>
        <p:nvPr/>
      </p:nvGrpSpPr>
      <p:grpSpPr>
        <a:xfrm>
          <a:off x="0" y="0"/>
          <a:ext cx="0" cy="0"/>
          <a:chOff x="0" y="0"/>
          <a:chExt cx="0" cy="0"/>
        </a:xfrm>
      </p:grpSpPr>
      <p:sp>
        <p:nvSpPr>
          <p:cNvPr id="1030" name="Google Shape;1030;p7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1" algn="r">
              <a:spcBef>
                <a:spcPts val="0"/>
              </a:spcBef>
              <a:spcAft>
                <a:spcPts val="0"/>
              </a:spcAft>
              <a:buNone/>
            </a:pPr>
            <a:fld id="{00000000-1234-1234-1234-123412341234}" type="slidenum">
              <a:rPr lang="no-NO"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1031" name="Google Shape;1031;p7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032" name="Google Shape;1032;p76: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no-NO"/>
              <a:t>Animal studies showed that vitamin a inhibited the occurence of induced tumers.</a:t>
            </a:r>
            <a:endParaRPr/>
          </a:p>
          <a:p>
            <a:pPr indent="0" lvl="0" marL="0" rtl="0" algn="l">
              <a:spcBef>
                <a:spcPts val="0"/>
              </a:spcBef>
              <a:spcAft>
                <a:spcPts val="0"/>
              </a:spcAft>
              <a:buNone/>
            </a:pPr>
            <a:r>
              <a:rPr lang="no-NO"/>
              <a:t>The relationship between  vitamin a and lung cancer was also evaluated in epidemiologic studies.</a:t>
            </a:r>
            <a:endParaRPr/>
          </a:p>
          <a:p>
            <a:pPr indent="0" lvl="0" marL="0" rtl="0" algn="l">
              <a:spcBef>
                <a:spcPts val="0"/>
              </a:spcBef>
              <a:spcAft>
                <a:spcPts val="0"/>
              </a:spcAft>
              <a:buNone/>
            </a:pPr>
            <a:r>
              <a:rPr lang="no-NO"/>
              <a:t>In cohort studies both dietary intake and serum levels of pre-formed vitamin A abd beta carotene were studied as the dietary exposure.</a:t>
            </a:r>
            <a:endParaRPr/>
          </a:p>
          <a:p>
            <a:pPr indent="0" lvl="0" marL="0" rtl="0" algn="l">
              <a:spcBef>
                <a:spcPts val="0"/>
              </a:spcBef>
              <a:spcAft>
                <a:spcPts val="0"/>
              </a:spcAft>
              <a:buNone/>
            </a:pPr>
            <a:r>
              <a:rPr lang="no-NO"/>
              <a:t>In case control studiies only dietary intake was used as a dietary exposure since the levels of the vitamin   A can be affected by disease or treatment in cases and so is not a valid estimate.</a:t>
            </a:r>
            <a:endParaRPr/>
          </a:p>
          <a:p>
            <a:pPr indent="0" lvl="0" marL="0" rtl="0" algn="l">
              <a:spcBef>
                <a:spcPts val="0"/>
              </a:spcBef>
              <a:spcAft>
                <a:spcPts val="0"/>
              </a:spcAft>
              <a:buNone/>
            </a:pPr>
            <a:r>
              <a:t/>
            </a:r>
            <a:endParaRPr/>
          </a:p>
        </p:txBody>
      </p:sp>
    </p:spTree>
  </p:cSld>
  <p:clrMapOvr>
    <a:masterClrMapping/>
  </p:clrMapOvr>
</p:notes>
</file>

<file path=ppt/notesSlides/notesSlide7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8" name="Shape 1038"/>
        <p:cNvGrpSpPr/>
        <p:nvPr/>
      </p:nvGrpSpPr>
      <p:grpSpPr>
        <a:xfrm>
          <a:off x="0" y="0"/>
          <a:ext cx="0" cy="0"/>
          <a:chOff x="0" y="0"/>
          <a:chExt cx="0" cy="0"/>
        </a:xfrm>
      </p:grpSpPr>
      <p:sp>
        <p:nvSpPr>
          <p:cNvPr id="1039" name="Google Shape;1039;p77: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1" algn="r">
              <a:spcBef>
                <a:spcPts val="0"/>
              </a:spcBef>
              <a:spcAft>
                <a:spcPts val="0"/>
              </a:spcAft>
              <a:buNone/>
            </a:pPr>
            <a:fld id="{00000000-1234-1234-1234-123412341234}" type="slidenum">
              <a:rPr lang="no-NO"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1040" name="Google Shape;1040;p7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041" name="Google Shape;1041;p77: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no-NO"/>
              <a:t>Prospective studies on vitamin A intake and lung cancer –</a:t>
            </a:r>
            <a:endParaRPr/>
          </a:p>
          <a:p>
            <a:pPr indent="0" lvl="0" marL="0" rtl="0" algn="l">
              <a:spcBef>
                <a:spcPts val="0"/>
              </a:spcBef>
              <a:spcAft>
                <a:spcPts val="0"/>
              </a:spcAft>
              <a:buNone/>
            </a:pPr>
            <a:r>
              <a:rPr lang="no-NO"/>
              <a:t>The fisrt study was conducted by Bjelke in 1975 and it was a follow-up study on 8278 norwegian men.  The RR for total vitamin intake estimated from the intake of fruits and vegetables was 0.4 for men who took above average levels of vitamin A than those who’s intake of vitamin A was below average, ie there was a 60% decrease in risk.</a:t>
            </a:r>
            <a:endParaRPr/>
          </a:p>
          <a:p>
            <a:pPr indent="0" lvl="0" marL="0" rtl="0" algn="l">
              <a:spcBef>
                <a:spcPts val="0"/>
              </a:spcBef>
              <a:spcAft>
                <a:spcPts val="0"/>
              </a:spcAft>
              <a:buNone/>
            </a:pPr>
            <a:r>
              <a:rPr lang="no-NO"/>
              <a:t>In an extended follow up of same cohort Kvåle found that the protective effects were attributable to carrots and other vegetables, so this study provided stronger evidence for a beneficial effect of carotenoids than from preformed vitamin A.</a:t>
            </a:r>
            <a:endParaRPr/>
          </a:p>
          <a:p>
            <a:pPr indent="0" lvl="0" marL="0" rtl="0" algn="l">
              <a:spcBef>
                <a:spcPts val="0"/>
              </a:spcBef>
              <a:spcAft>
                <a:spcPts val="0"/>
              </a:spcAft>
              <a:buNone/>
            </a:pPr>
            <a:r>
              <a:rPr lang="no-NO"/>
              <a:t>The first epidemiologic study in which the independent effects of carotenoids and preformed vitamin A were formally examined was reported by Shekelle et al in 1981, and he found that preformed vitamin A was not related to the incidence of lung cancer, but in a striking contrast vitamin A from carotenoids was strongly associated with lower risk of this disease.</a:t>
            </a:r>
            <a:endParaRPr/>
          </a:p>
          <a:p>
            <a:pPr indent="0" lvl="0" marL="0" rtl="0" algn="l">
              <a:spcBef>
                <a:spcPts val="0"/>
              </a:spcBef>
              <a:spcAft>
                <a:spcPts val="0"/>
              </a:spcAft>
              <a:buNone/>
            </a:pPr>
            <a:r>
              <a:rPr lang="no-NO"/>
              <a:t>After that more prospective studies were done and most of them found an inverse relationship between vitamin A carotenoids and the risk of lung cancer. It is worth noting that stronger inverse relationships were observed for fruits and vegetables  intake , suggesting that factors in those foods, other than or in addition to beta carotene might be protective against lung cancer.</a:t>
            </a:r>
            <a:endParaRPr/>
          </a:p>
          <a:p>
            <a:pPr indent="0" lvl="0" marL="0" rtl="0" algn="l">
              <a:spcBef>
                <a:spcPts val="0"/>
              </a:spcBef>
              <a:spcAft>
                <a:spcPts val="0"/>
              </a:spcAft>
              <a:buNone/>
            </a:pPr>
            <a:r>
              <a:t/>
            </a:r>
            <a:endParaRPr/>
          </a:p>
        </p:txBody>
      </p:sp>
    </p:spTree>
  </p:cSld>
  <p:clrMapOvr>
    <a:masterClrMapping/>
  </p:clrMapOvr>
</p:notes>
</file>

<file path=ppt/notesSlides/notesSlide7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6" name="Shape 1056"/>
        <p:cNvGrpSpPr/>
        <p:nvPr/>
      </p:nvGrpSpPr>
      <p:grpSpPr>
        <a:xfrm>
          <a:off x="0" y="0"/>
          <a:ext cx="0" cy="0"/>
          <a:chOff x="0" y="0"/>
          <a:chExt cx="0" cy="0"/>
        </a:xfrm>
      </p:grpSpPr>
      <p:sp>
        <p:nvSpPr>
          <p:cNvPr id="1057" name="Google Shape;1057;p7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1" algn="r">
              <a:spcBef>
                <a:spcPts val="0"/>
              </a:spcBef>
              <a:spcAft>
                <a:spcPts val="0"/>
              </a:spcAft>
              <a:buNone/>
            </a:pPr>
            <a:fld id="{00000000-1234-1234-1234-123412341234}" type="slidenum">
              <a:rPr lang="no-NO"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1058" name="Google Shape;1058;p7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059" name="Google Shape;1059;p78: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no-NO"/>
              <a:t>Around 20 case control studies were done to study the relationship between the intake of vitamin A and lung cancer all studies had consistent findings. Preformed vitamin A had no relationship with with the incidence of lung cancer while carotenoids sources of vitamin A were protective against lung cancer. And in this table we see few examples of these studies.</a:t>
            </a:r>
            <a:endParaRPr/>
          </a:p>
          <a:p>
            <a:pPr indent="0" lvl="0" marL="0" rtl="0" algn="l">
              <a:spcBef>
                <a:spcPts val="0"/>
              </a:spcBef>
              <a:spcAft>
                <a:spcPts val="0"/>
              </a:spcAft>
              <a:buNone/>
            </a:pPr>
            <a:r>
              <a:rPr lang="no-NO"/>
              <a:t>However these studies didnot distingish between the various carotenoids including those without potental vitamin A activity.</a:t>
            </a:r>
            <a:endParaRPr/>
          </a:p>
        </p:txBody>
      </p:sp>
    </p:spTree>
  </p:cSld>
  <p:clrMapOvr>
    <a:masterClrMapping/>
  </p:clrMapOvr>
</p:notes>
</file>

<file path=ppt/notesSlides/notesSlide7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4" name="Shape 1074"/>
        <p:cNvGrpSpPr/>
        <p:nvPr/>
      </p:nvGrpSpPr>
      <p:grpSpPr>
        <a:xfrm>
          <a:off x="0" y="0"/>
          <a:ext cx="0" cy="0"/>
          <a:chOff x="0" y="0"/>
          <a:chExt cx="0" cy="0"/>
        </a:xfrm>
      </p:grpSpPr>
      <p:sp>
        <p:nvSpPr>
          <p:cNvPr id="1075" name="Google Shape;1075;p79: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1" algn="r">
              <a:spcBef>
                <a:spcPts val="0"/>
              </a:spcBef>
              <a:spcAft>
                <a:spcPts val="0"/>
              </a:spcAft>
              <a:buNone/>
            </a:pPr>
            <a:fld id="{00000000-1234-1234-1234-123412341234}" type="slidenum">
              <a:rPr lang="no-NO"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1076" name="Google Shape;1076;p7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077" name="Google Shape;1077;p79: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no-NO"/>
              <a:t>As for beta caroten nested case control studies showed consistently that serum beta caroten was inversely associated with lung cancer.</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1" name="Shape 381"/>
        <p:cNvGrpSpPr/>
        <p:nvPr/>
      </p:nvGrpSpPr>
      <p:grpSpPr>
        <a:xfrm>
          <a:off x="0" y="0"/>
          <a:ext cx="0" cy="0"/>
          <a:chOff x="0" y="0"/>
          <a:chExt cx="0" cy="0"/>
        </a:xfrm>
      </p:grpSpPr>
      <p:sp>
        <p:nvSpPr>
          <p:cNvPr id="382" name="Google Shape;382;p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83" name="Google Shape;383;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5" name="Shape 1085"/>
        <p:cNvGrpSpPr/>
        <p:nvPr/>
      </p:nvGrpSpPr>
      <p:grpSpPr>
        <a:xfrm>
          <a:off x="0" y="0"/>
          <a:ext cx="0" cy="0"/>
          <a:chOff x="0" y="0"/>
          <a:chExt cx="0" cy="0"/>
        </a:xfrm>
      </p:grpSpPr>
      <p:sp>
        <p:nvSpPr>
          <p:cNvPr id="1086" name="Google Shape;1086;p80: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1" algn="r">
              <a:spcBef>
                <a:spcPts val="0"/>
              </a:spcBef>
              <a:spcAft>
                <a:spcPts val="0"/>
              </a:spcAft>
              <a:buNone/>
            </a:pPr>
            <a:fld id="{00000000-1234-1234-1234-123412341234}" type="slidenum">
              <a:rPr lang="no-NO"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1087" name="Google Shape;1087;p8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088" name="Google Shape;1088;p80: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no-NO"/>
              <a:t>Now what about causality? Is this relationship causal?</a:t>
            </a:r>
            <a:endParaRPr/>
          </a:p>
          <a:p>
            <a:pPr indent="0" lvl="0" marL="0" rtl="0" algn="l">
              <a:spcBef>
                <a:spcPts val="0"/>
              </a:spcBef>
              <a:spcAft>
                <a:spcPts val="0"/>
              </a:spcAft>
              <a:buNone/>
            </a:pPr>
            <a:r>
              <a:rPr lang="no-NO"/>
              <a:t>If we go through Hill’s criteria for causality we can say that the relationship between beta carotene and lung cancer was moderately strong, there was Consistency in the association between carotenoid intake and lung cancer  as seen in case-control and cohort studies as well as those based on biochemical measurments. The biological plausibility exisits in the fact that Vitamin A functions in the regulation of cell differentiation. Loss of differentiation is a basic feature of malignancy so vitamin A maybe related to cancer incidence. Temporality was demonstated in the cohort studies.  And as for analogy animal studies have previously shown that Vitamin A inhibited the occurence of induced tumers. However it is worth mentioning that beta carotene was not extensively studied in animals and the studies showed that alpha carotene seems more promising! As for specificity well there is no specificity since vitamin a has been see to reduce the risk of different types of cancer.</a:t>
            </a:r>
            <a:endParaRPr/>
          </a:p>
          <a:p>
            <a:pPr indent="0" lvl="0" marL="0" rtl="0" algn="l">
              <a:spcBef>
                <a:spcPts val="0"/>
              </a:spcBef>
              <a:spcAft>
                <a:spcPts val="0"/>
              </a:spcAft>
              <a:buNone/>
            </a:pPr>
            <a:r>
              <a:rPr lang="no-NO"/>
              <a:t> now is the relationship due to confounding?</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notes>
</file>

<file path=ppt/notesSlides/notesSlide8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2" name="Shape 1102"/>
        <p:cNvGrpSpPr/>
        <p:nvPr/>
      </p:nvGrpSpPr>
      <p:grpSpPr>
        <a:xfrm>
          <a:off x="0" y="0"/>
          <a:ext cx="0" cy="0"/>
          <a:chOff x="0" y="0"/>
          <a:chExt cx="0" cy="0"/>
        </a:xfrm>
      </p:grpSpPr>
      <p:sp>
        <p:nvSpPr>
          <p:cNvPr id="1103" name="Google Shape;1103;p8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1" algn="r">
              <a:spcBef>
                <a:spcPts val="0"/>
              </a:spcBef>
              <a:spcAft>
                <a:spcPts val="0"/>
              </a:spcAft>
              <a:buNone/>
            </a:pPr>
            <a:fld id="{00000000-1234-1234-1234-123412341234}" type="slidenum">
              <a:rPr lang="no-NO"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1104" name="Google Shape;1104;p8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105" name="Google Shape;1105;p81: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76200" lvl="0" marL="0" rtl="0" algn="l">
              <a:spcBef>
                <a:spcPts val="0"/>
              </a:spcBef>
              <a:spcAft>
                <a:spcPts val="0"/>
              </a:spcAft>
              <a:buClr>
                <a:schemeClr val="dk1"/>
              </a:buClr>
              <a:buSzPts val="1200"/>
              <a:buFont typeface="Calibri"/>
              <a:buChar char="•"/>
            </a:pPr>
            <a:r>
              <a:rPr lang="no-NO"/>
              <a:t>The best way to resolve confounding is by doing a randomized controlled trial.’ </a:t>
            </a:r>
            <a:endParaRPr/>
          </a:p>
          <a:p>
            <a:pPr indent="-76200" lvl="0" marL="0" rtl="0" algn="l">
              <a:spcBef>
                <a:spcPts val="600"/>
              </a:spcBef>
              <a:spcAft>
                <a:spcPts val="0"/>
              </a:spcAft>
              <a:buClr>
                <a:schemeClr val="dk1"/>
              </a:buClr>
              <a:buSzPts val="1200"/>
              <a:buFont typeface="Calibri"/>
              <a:buChar char="•"/>
            </a:pPr>
            <a:r>
              <a:rPr lang="no-NO"/>
              <a:t>Relatively easy to implement- active agent can be formulated in a capsule.</a:t>
            </a:r>
            <a:endParaRPr/>
          </a:p>
          <a:p>
            <a:pPr indent="-76200" lvl="0" marL="0" rtl="0" algn="l">
              <a:spcBef>
                <a:spcPts val="600"/>
              </a:spcBef>
              <a:spcAft>
                <a:spcPts val="0"/>
              </a:spcAft>
              <a:buClr>
                <a:schemeClr val="dk1"/>
              </a:buClr>
              <a:buSzPts val="1200"/>
              <a:buFont typeface="Calibri"/>
              <a:buChar char="•"/>
            </a:pPr>
            <a:r>
              <a:rPr lang="no-NO"/>
              <a:t>and in fact 3 large  randomized controlled trials were conducted.</a:t>
            </a:r>
            <a:endParaRPr/>
          </a:p>
          <a:p>
            <a:pPr indent="-76200" lvl="0" marL="0" rtl="0" algn="l">
              <a:spcBef>
                <a:spcPts val="600"/>
              </a:spcBef>
              <a:spcAft>
                <a:spcPts val="0"/>
              </a:spcAft>
              <a:buClr>
                <a:schemeClr val="dk1"/>
              </a:buClr>
              <a:buSzPts val="1200"/>
              <a:buFont typeface="Calibri"/>
              <a:buChar char="•"/>
            </a:pPr>
            <a:r>
              <a:rPr lang="no-NO"/>
              <a:t>First the The Alpha-Tocopherol Beta-Carotene Cancer Prevention Study, 1994</a:t>
            </a:r>
            <a:endParaRPr/>
          </a:p>
          <a:p>
            <a:pPr indent="-76200" lvl="0" marL="0" rtl="0" algn="l">
              <a:spcBef>
                <a:spcPts val="600"/>
              </a:spcBef>
              <a:spcAft>
                <a:spcPts val="0"/>
              </a:spcAft>
              <a:buClr>
                <a:schemeClr val="dk1"/>
              </a:buClr>
              <a:buSzPts val="1200"/>
              <a:buFont typeface="Calibri"/>
              <a:buChar char="•"/>
            </a:pPr>
            <a:r>
              <a:rPr lang="no-NO"/>
              <a:t>And it was conducted among smoking men in finland</a:t>
            </a:r>
            <a:endParaRPr/>
          </a:p>
          <a:p>
            <a:pPr indent="0" lvl="0" marL="0" rtl="0" algn="l">
              <a:spcBef>
                <a:spcPts val="0"/>
              </a:spcBef>
              <a:spcAft>
                <a:spcPts val="0"/>
              </a:spcAft>
              <a:buNone/>
            </a:pPr>
            <a:r>
              <a:rPr lang="no-NO"/>
              <a:t>  an unexpected result happened and the trial was stopped after 6 years because the incidence of lung cancer was 18% higher in the treatment group!</a:t>
            </a:r>
            <a:endParaRPr/>
          </a:p>
        </p:txBody>
      </p:sp>
    </p:spTree>
  </p:cSld>
  <p:clrMapOvr>
    <a:masterClrMapping/>
  </p:clrMapOvr>
</p:notes>
</file>

<file path=ppt/notesSlides/notesSlide8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0" name="Shape 1120"/>
        <p:cNvGrpSpPr/>
        <p:nvPr/>
      </p:nvGrpSpPr>
      <p:grpSpPr>
        <a:xfrm>
          <a:off x="0" y="0"/>
          <a:ext cx="0" cy="0"/>
          <a:chOff x="0" y="0"/>
          <a:chExt cx="0" cy="0"/>
        </a:xfrm>
      </p:grpSpPr>
      <p:sp>
        <p:nvSpPr>
          <p:cNvPr id="1121" name="Google Shape;1121;p8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1" algn="r">
              <a:spcBef>
                <a:spcPts val="0"/>
              </a:spcBef>
              <a:spcAft>
                <a:spcPts val="0"/>
              </a:spcAft>
              <a:buNone/>
            </a:pPr>
            <a:fld id="{00000000-1234-1234-1234-123412341234}" type="slidenum">
              <a:rPr lang="no-NO"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1122" name="Google Shape;1122;p8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123" name="Google Shape;1123;p82: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no-NO"/>
              <a:t>The second study was the Caret study, 1996</a:t>
            </a:r>
            <a:endParaRPr/>
          </a:p>
          <a:p>
            <a:pPr indent="-76200" lvl="0" marL="0" rtl="0" algn="l">
              <a:spcBef>
                <a:spcPts val="600"/>
              </a:spcBef>
              <a:spcAft>
                <a:spcPts val="0"/>
              </a:spcAft>
              <a:buClr>
                <a:schemeClr val="dk1"/>
              </a:buClr>
              <a:buSzPts val="1200"/>
              <a:buFont typeface="Calibri"/>
              <a:buChar char="-"/>
            </a:pPr>
            <a:r>
              <a:rPr lang="no-NO"/>
              <a:t>conducted among men who were at high risk due to smoking or asbestos exposure.</a:t>
            </a:r>
            <a:endParaRPr/>
          </a:p>
          <a:p>
            <a:pPr indent="-76200" lvl="0" marL="0" rtl="0" algn="l">
              <a:spcBef>
                <a:spcPts val="600"/>
              </a:spcBef>
              <a:spcAft>
                <a:spcPts val="0"/>
              </a:spcAft>
              <a:buClr>
                <a:schemeClr val="dk1"/>
              </a:buClr>
              <a:buSzPts val="1200"/>
              <a:buFont typeface="Calibri"/>
              <a:buChar char="-"/>
            </a:pPr>
            <a:r>
              <a:rPr lang="no-NO"/>
              <a:t>A combination of beta-carotene and preformed vitamin A was compared with placebo</a:t>
            </a:r>
            <a:endParaRPr/>
          </a:p>
          <a:p>
            <a:pPr indent="0" lvl="0" marL="0" rtl="0" algn="l">
              <a:spcBef>
                <a:spcPts val="0"/>
              </a:spcBef>
              <a:spcAft>
                <a:spcPts val="0"/>
              </a:spcAft>
              <a:buNone/>
            </a:pPr>
            <a:r>
              <a:rPr lang="no-NO"/>
              <a:t>This trial was also Stopped prematurely- because there was a 28% increase in the incidence of lung cancer among men recieving the suppplements.</a:t>
            </a:r>
            <a:endParaRPr/>
          </a:p>
        </p:txBody>
      </p:sp>
    </p:spTree>
  </p:cSld>
  <p:clrMapOvr>
    <a:masterClrMapping/>
  </p:clrMapOvr>
</p:notes>
</file>

<file path=ppt/notesSlides/notesSlide8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7" name="Shape 1137"/>
        <p:cNvGrpSpPr/>
        <p:nvPr/>
      </p:nvGrpSpPr>
      <p:grpSpPr>
        <a:xfrm>
          <a:off x="0" y="0"/>
          <a:ext cx="0" cy="0"/>
          <a:chOff x="0" y="0"/>
          <a:chExt cx="0" cy="0"/>
        </a:xfrm>
      </p:grpSpPr>
      <p:sp>
        <p:nvSpPr>
          <p:cNvPr id="1138" name="Google Shape;1138;p8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1" algn="r">
              <a:spcBef>
                <a:spcPts val="0"/>
              </a:spcBef>
              <a:spcAft>
                <a:spcPts val="0"/>
              </a:spcAft>
              <a:buNone/>
            </a:pPr>
            <a:fld id="{00000000-1234-1234-1234-123412341234}" type="slidenum">
              <a:rPr lang="no-NO"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1139" name="Google Shape;1139;p8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140" name="Google Shape;1140;p83: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76200" lvl="0" marL="0" rtl="0" algn="l">
              <a:spcBef>
                <a:spcPts val="0"/>
              </a:spcBef>
              <a:spcAft>
                <a:spcPts val="0"/>
              </a:spcAft>
              <a:buClr>
                <a:schemeClr val="dk1"/>
              </a:buClr>
              <a:buSzPts val="1200"/>
              <a:buFont typeface="Calibri"/>
              <a:buChar char="•"/>
            </a:pPr>
            <a:r>
              <a:rPr lang="no-NO"/>
              <a:t>The third study was the physicians health study- 1996 </a:t>
            </a:r>
            <a:endParaRPr/>
          </a:p>
          <a:p>
            <a:pPr indent="0" lvl="0" marL="0" rtl="0" algn="l">
              <a:spcBef>
                <a:spcPts val="600"/>
              </a:spcBef>
              <a:spcAft>
                <a:spcPts val="0"/>
              </a:spcAft>
              <a:buNone/>
            </a:pPr>
            <a:r>
              <a:rPr lang="no-NO"/>
              <a:t>Conducted among US physicians  who recieved beta-carotene supplements for 12 years.</a:t>
            </a:r>
            <a:endParaRPr/>
          </a:p>
          <a:p>
            <a:pPr indent="0" lvl="0" marL="0" rtl="0" algn="l">
              <a:spcBef>
                <a:spcPts val="600"/>
              </a:spcBef>
              <a:spcAft>
                <a:spcPts val="0"/>
              </a:spcAft>
              <a:buNone/>
            </a:pPr>
            <a:r>
              <a:rPr lang="no-NO"/>
              <a:t> and in this study there was No increase no decrease in lung cancer (relative risk= 0.93)</a:t>
            </a:r>
            <a:endParaRPr/>
          </a:p>
          <a:p>
            <a:pPr indent="0" lvl="0" marL="0" rtl="0" algn="l">
              <a:spcBef>
                <a:spcPts val="600"/>
              </a:spcBef>
              <a:spcAft>
                <a:spcPts val="0"/>
              </a:spcAft>
              <a:buNone/>
            </a:pPr>
            <a:r>
              <a:t/>
            </a:r>
            <a:endParaRPr/>
          </a:p>
          <a:p>
            <a:pPr indent="-76200" lvl="0" marL="0" rtl="0" algn="l">
              <a:spcBef>
                <a:spcPts val="600"/>
              </a:spcBef>
              <a:spcAft>
                <a:spcPts val="0"/>
              </a:spcAft>
              <a:buClr>
                <a:schemeClr val="dk1"/>
              </a:buClr>
              <a:buSzPts val="1200"/>
              <a:buFont typeface="Calibri"/>
              <a:buChar char="•"/>
            </a:pPr>
            <a:r>
              <a:rPr lang="no-NO"/>
              <a:t>These RT collectievely provide strong evidence against the hypothesis that high doses of beta-carotene supplementation can reduce the risk of lung cancer</a:t>
            </a:r>
            <a:endParaRPr/>
          </a:p>
          <a:p>
            <a:pPr indent="0" lvl="0" marL="0" rtl="0" algn="l">
              <a:spcBef>
                <a:spcPts val="600"/>
              </a:spcBef>
              <a:spcAft>
                <a:spcPts val="0"/>
              </a:spcAft>
              <a:buNone/>
            </a:pPr>
            <a:r>
              <a:rPr lang="no-NO"/>
              <a:t>The lack of any protective effect in the Physician’s Health Study  decreases the probability that an important protective effect  was missed due to unsufficient follow-up time.</a:t>
            </a:r>
            <a:endParaRPr/>
          </a:p>
          <a:p>
            <a:pPr indent="0" lvl="0" marL="0" rtl="0" algn="l">
              <a:spcBef>
                <a:spcPts val="600"/>
              </a:spcBef>
              <a:spcAft>
                <a:spcPts val="0"/>
              </a:spcAft>
              <a:buNone/>
            </a:pPr>
            <a:r>
              <a:rPr lang="no-NO"/>
              <a:t>The lack of an adverse (or beneficial) effect of beta-carotene in the 3</a:t>
            </a:r>
            <a:r>
              <a:rPr baseline="30000" lang="no-NO"/>
              <a:t>rd</a:t>
            </a:r>
            <a:r>
              <a:rPr lang="no-NO"/>
              <a:t> Trial could possibly be related to the higher levels of blood carotenoids at baseline .</a:t>
            </a:r>
            <a:endParaRPr/>
          </a:p>
          <a:p>
            <a:pPr indent="0" lvl="0" marL="0" rtl="0" algn="l">
              <a:spcBef>
                <a:spcPts val="0"/>
              </a:spcBef>
              <a:spcAft>
                <a:spcPts val="0"/>
              </a:spcAft>
              <a:buNone/>
            </a:pPr>
            <a:r>
              <a:t/>
            </a:r>
            <a:endParaRPr/>
          </a:p>
        </p:txBody>
      </p:sp>
    </p:spTree>
  </p:cSld>
  <p:clrMapOvr>
    <a:masterClrMapping/>
  </p:clrMapOvr>
</p:notes>
</file>

<file path=ppt/notesSlides/notesSlide8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8" name="Shape 1148"/>
        <p:cNvGrpSpPr/>
        <p:nvPr/>
      </p:nvGrpSpPr>
      <p:grpSpPr>
        <a:xfrm>
          <a:off x="0" y="0"/>
          <a:ext cx="0" cy="0"/>
          <a:chOff x="0" y="0"/>
          <a:chExt cx="0" cy="0"/>
        </a:xfrm>
      </p:grpSpPr>
      <p:sp>
        <p:nvSpPr>
          <p:cNvPr id="1149" name="Google Shape;1149;p8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1" algn="r">
              <a:spcBef>
                <a:spcPts val="0"/>
              </a:spcBef>
              <a:spcAft>
                <a:spcPts val="0"/>
              </a:spcAft>
              <a:buNone/>
            </a:pPr>
            <a:fld id="{00000000-1234-1234-1234-123412341234}" type="slidenum">
              <a:rPr lang="no-NO"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1150" name="Google Shape;1150;p8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151" name="Google Shape;1151;p84: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76200" lvl="0" marL="0" rtl="0" algn="l">
              <a:spcBef>
                <a:spcPts val="0"/>
              </a:spcBef>
              <a:spcAft>
                <a:spcPts val="0"/>
              </a:spcAft>
              <a:buClr>
                <a:schemeClr val="dk1"/>
              </a:buClr>
              <a:buSzPts val="1200"/>
              <a:buFont typeface="Calibri"/>
              <a:buChar char="•"/>
            </a:pPr>
            <a:r>
              <a:rPr lang="no-NO"/>
              <a:t> The inverse relationship between intake of vegetables and fruits and the risk of lung cancer, represents one of the best established associations in the field of nutritional epidemiology.</a:t>
            </a:r>
            <a:endParaRPr/>
          </a:p>
          <a:p>
            <a:pPr indent="-76200" lvl="0" marL="0" rtl="0" algn="l">
              <a:spcBef>
                <a:spcPts val="600"/>
              </a:spcBef>
              <a:spcAft>
                <a:spcPts val="0"/>
              </a:spcAft>
              <a:buClr>
                <a:schemeClr val="dk1"/>
              </a:buClr>
              <a:buSzPts val="1200"/>
              <a:buFont typeface="Calibri"/>
              <a:buChar char="•"/>
            </a:pPr>
            <a:r>
              <a:rPr lang="no-NO"/>
              <a:t> Randomized trials indicate that this is unlikely to be due to a protective effect of beta carotene. It is more likely that other carotenoids or unrelated constituents are the active agents.</a:t>
            </a:r>
            <a:endParaRPr/>
          </a:p>
          <a:p>
            <a:pPr indent="0" lvl="0" marL="0" rtl="0" algn="l">
              <a:spcBef>
                <a:spcPts val="0"/>
              </a:spcBef>
              <a:spcAft>
                <a:spcPts val="0"/>
              </a:spcAft>
              <a:buNone/>
            </a:pPr>
            <a:r>
              <a:rPr lang="no-NO"/>
              <a:t>More specific and detailed analyses of obsevational data could be of great value- - dietary measurments-data analysis for individual foods and for known nutrients</a:t>
            </a:r>
            <a:endParaRPr/>
          </a:p>
          <a:p>
            <a:pPr indent="0" lvl="0" marL="0" rtl="0" algn="l">
              <a:spcBef>
                <a:spcPts val="0"/>
              </a:spcBef>
              <a:spcAft>
                <a:spcPts val="0"/>
              </a:spcAft>
              <a:buNone/>
            </a:pPr>
            <a:r>
              <a:rPr lang="no-NO"/>
              <a:t>-biochemical measurements measure a wide variety of factors, including other specific carotenoids</a:t>
            </a:r>
            <a:endParaRPr/>
          </a:p>
          <a:p>
            <a:pPr indent="0" lvl="0" marL="0" rtl="0" algn="l">
              <a:spcBef>
                <a:spcPts val="0"/>
              </a:spcBef>
              <a:spcAft>
                <a:spcPts val="0"/>
              </a:spcAft>
              <a:buNone/>
            </a:pPr>
            <a:r>
              <a:t/>
            </a:r>
            <a:endParaRPr/>
          </a:p>
        </p:txBody>
      </p:sp>
    </p:spTree>
  </p:cSld>
  <p:clrMapOvr>
    <a:masterClrMapping/>
  </p:clrMapOvr>
</p:notes>
</file>

<file path=ppt/notesSlides/notesSlide8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1" name="Shape 1161"/>
        <p:cNvGrpSpPr/>
        <p:nvPr/>
      </p:nvGrpSpPr>
      <p:grpSpPr>
        <a:xfrm>
          <a:off x="0" y="0"/>
          <a:ext cx="0" cy="0"/>
          <a:chOff x="0" y="0"/>
          <a:chExt cx="0" cy="0"/>
        </a:xfrm>
      </p:grpSpPr>
      <p:sp>
        <p:nvSpPr>
          <p:cNvPr id="1162" name="Google Shape;1162;p85: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1" algn="r">
              <a:spcBef>
                <a:spcPts val="0"/>
              </a:spcBef>
              <a:spcAft>
                <a:spcPts val="0"/>
              </a:spcAft>
              <a:buNone/>
            </a:pPr>
            <a:fld id="{00000000-1234-1234-1234-123412341234}" type="slidenum">
              <a:rPr lang="no-NO"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1163" name="Google Shape;1163;p8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164" name="Google Shape;1164;p85: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no-NO"/>
              <a:t>Using data from 2 large  cohort studies- (47 778 men Health Professionals' Follow-up Study</a:t>
            </a:r>
            <a:endParaRPr/>
          </a:p>
          <a:p>
            <a:pPr indent="0" lvl="0" marL="0" rtl="0" algn="l">
              <a:spcBef>
                <a:spcPts val="0"/>
              </a:spcBef>
              <a:spcAft>
                <a:spcPts val="0"/>
              </a:spcAft>
              <a:buNone/>
            </a:pPr>
            <a:r>
              <a:rPr lang="no-NO"/>
              <a:t> and 77 283 women in the Nurses' Health Study )</a:t>
            </a:r>
            <a:endParaRPr/>
          </a:p>
          <a:p>
            <a:pPr indent="0" lvl="0" marL="0" rtl="0" algn="l">
              <a:spcBef>
                <a:spcPts val="0"/>
              </a:spcBef>
              <a:spcAft>
                <a:spcPts val="0"/>
              </a:spcAft>
              <a:buNone/>
            </a:pPr>
            <a:r>
              <a:rPr lang="no-NO"/>
              <a:t> the relationship between the intake of fruits and vegetables and the risk of lung cancer was evaluated</a:t>
            </a:r>
            <a:endParaRPr/>
          </a:p>
          <a:p>
            <a:pPr indent="0" lvl="1" marL="457200" rtl="0" algn="l">
              <a:spcBef>
                <a:spcPts val="600"/>
              </a:spcBef>
              <a:spcAft>
                <a:spcPts val="0"/>
              </a:spcAft>
              <a:buNone/>
            </a:pPr>
            <a:r>
              <a:rPr lang="no-NO"/>
              <a:t>And the authors concluded that CONCLUSION: Higher fruit and vegetable intakes were associated with lower risks of lung cancer in women but not in men</a:t>
            </a:r>
            <a:endParaRPr/>
          </a:p>
          <a:p>
            <a:pPr indent="0" lvl="1" marL="457200" rtl="0" algn="l">
              <a:spcBef>
                <a:spcPts val="600"/>
              </a:spcBef>
              <a:spcAft>
                <a:spcPts val="0"/>
              </a:spcAft>
              <a:buNone/>
            </a:pPr>
            <a:r>
              <a:rPr lang="no-NO"/>
              <a:t>( It is possible that the inverse association among the women remained confounded by unmeasured smoking characteristics, although fruits and vegetables were protective in both men and women who never smoked.)</a:t>
            </a:r>
            <a:endParaRPr/>
          </a:p>
          <a:p>
            <a:pPr indent="0" lvl="0" marL="0" rtl="0" algn="l">
              <a:spcBef>
                <a:spcPts val="0"/>
              </a:spcBef>
              <a:spcAft>
                <a:spcPts val="0"/>
              </a:spcAft>
              <a:buNone/>
            </a:pPr>
            <a:r>
              <a:t/>
            </a:r>
            <a:endParaRPr/>
          </a:p>
        </p:txBody>
      </p:sp>
    </p:spTree>
  </p:cSld>
  <p:clrMapOvr>
    <a:masterClrMapping/>
  </p:clrMapOvr>
</p:notes>
</file>

<file path=ppt/notesSlides/notesSlide8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2" name="Shape 1172"/>
        <p:cNvGrpSpPr/>
        <p:nvPr/>
      </p:nvGrpSpPr>
      <p:grpSpPr>
        <a:xfrm>
          <a:off x="0" y="0"/>
          <a:ext cx="0" cy="0"/>
          <a:chOff x="0" y="0"/>
          <a:chExt cx="0" cy="0"/>
        </a:xfrm>
      </p:grpSpPr>
      <p:sp>
        <p:nvSpPr>
          <p:cNvPr id="1173" name="Google Shape;1173;p8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1" algn="r">
              <a:spcBef>
                <a:spcPts val="0"/>
              </a:spcBef>
              <a:spcAft>
                <a:spcPts val="0"/>
              </a:spcAft>
              <a:buNone/>
            </a:pPr>
            <a:fld id="{00000000-1234-1234-1234-123412341234}" type="slidenum">
              <a:rPr lang="no-NO"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1174" name="Google Shape;1174;p8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175" name="Google Shape;1175;p86: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1" marL="457200" rtl="0" algn="l">
              <a:spcBef>
                <a:spcPts val="0"/>
              </a:spcBef>
              <a:spcAft>
                <a:spcPts val="0"/>
              </a:spcAft>
              <a:buNone/>
            </a:pPr>
            <a:r>
              <a:rPr lang="no-NO"/>
              <a:t> and a recent paper that will be published next month-Data on 478,021 individuls from 10 European countries, participating in the epic study reported that.</a:t>
            </a:r>
            <a:endParaRPr/>
          </a:p>
          <a:p>
            <a:pPr indent="0" lvl="1" marL="457200" rtl="0" algn="l">
              <a:spcBef>
                <a:spcPts val="0"/>
              </a:spcBef>
              <a:spcAft>
                <a:spcPts val="0"/>
              </a:spcAft>
              <a:buNone/>
            </a:pPr>
            <a:r>
              <a:rPr lang="no-NO"/>
              <a:t>There was no association between vegetable consumption or vegetable subtypes and lung cancer risk however there was a significant association with fruit consumption!</a:t>
            </a:r>
            <a:endParaRPr/>
          </a:p>
          <a:p>
            <a:pPr indent="0" lvl="0" marL="0" rtl="0" algn="l">
              <a:spcBef>
                <a:spcPts val="0"/>
              </a:spcBef>
              <a:spcAft>
                <a:spcPts val="0"/>
              </a:spcAft>
              <a:buNone/>
            </a:pPr>
            <a:r>
              <a:t/>
            </a:r>
            <a:endParaRPr/>
          </a:p>
        </p:txBody>
      </p:sp>
    </p:spTree>
  </p:cSld>
  <p:clrMapOvr>
    <a:masterClrMapping/>
  </p:clrMapOvr>
</p:notes>
</file>

<file path=ppt/notesSlides/notesSlide8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3" name="Shape 1183"/>
        <p:cNvGrpSpPr/>
        <p:nvPr/>
      </p:nvGrpSpPr>
      <p:grpSpPr>
        <a:xfrm>
          <a:off x="0" y="0"/>
          <a:ext cx="0" cy="0"/>
          <a:chOff x="0" y="0"/>
          <a:chExt cx="0" cy="0"/>
        </a:xfrm>
      </p:grpSpPr>
      <p:sp>
        <p:nvSpPr>
          <p:cNvPr id="1184" name="Google Shape;1184;p8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85" name="Google Shape;1185;p8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8" name="Shape 1188"/>
        <p:cNvGrpSpPr/>
        <p:nvPr/>
      </p:nvGrpSpPr>
      <p:grpSpPr>
        <a:xfrm>
          <a:off x="0" y="0"/>
          <a:ext cx="0" cy="0"/>
          <a:chOff x="0" y="0"/>
          <a:chExt cx="0" cy="0"/>
        </a:xfrm>
      </p:grpSpPr>
      <p:sp>
        <p:nvSpPr>
          <p:cNvPr id="1189" name="Google Shape;1189;p8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90" name="Google Shape;1190;p8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7" name="Shape 1197"/>
        <p:cNvGrpSpPr/>
        <p:nvPr/>
      </p:nvGrpSpPr>
      <p:grpSpPr>
        <a:xfrm>
          <a:off x="0" y="0"/>
          <a:ext cx="0" cy="0"/>
          <a:chOff x="0" y="0"/>
          <a:chExt cx="0" cy="0"/>
        </a:xfrm>
      </p:grpSpPr>
      <p:sp>
        <p:nvSpPr>
          <p:cNvPr id="1198" name="Google Shape;1198;p8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99" name="Google Shape;1199;p8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1" name="Shape 391"/>
        <p:cNvGrpSpPr/>
        <p:nvPr/>
      </p:nvGrpSpPr>
      <p:grpSpPr>
        <a:xfrm>
          <a:off x="0" y="0"/>
          <a:ext cx="0" cy="0"/>
          <a:chOff x="0" y="0"/>
          <a:chExt cx="0" cy="0"/>
        </a:xfrm>
      </p:grpSpPr>
      <p:sp>
        <p:nvSpPr>
          <p:cNvPr id="392" name="Google Shape;392;p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93" name="Google Shape;393;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5" name="Shape 1205"/>
        <p:cNvGrpSpPr/>
        <p:nvPr/>
      </p:nvGrpSpPr>
      <p:grpSpPr>
        <a:xfrm>
          <a:off x="0" y="0"/>
          <a:ext cx="0" cy="0"/>
          <a:chOff x="0" y="0"/>
          <a:chExt cx="0" cy="0"/>
        </a:xfrm>
      </p:grpSpPr>
      <p:sp>
        <p:nvSpPr>
          <p:cNvPr id="1206" name="Google Shape;1206;p9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07" name="Google Shape;1207;p9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6" name="Shape 1216"/>
        <p:cNvGrpSpPr/>
        <p:nvPr/>
      </p:nvGrpSpPr>
      <p:grpSpPr>
        <a:xfrm>
          <a:off x="0" y="0"/>
          <a:ext cx="0" cy="0"/>
          <a:chOff x="0" y="0"/>
          <a:chExt cx="0" cy="0"/>
        </a:xfrm>
      </p:grpSpPr>
      <p:sp>
        <p:nvSpPr>
          <p:cNvPr id="1217" name="Google Shape;1217;p9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18" name="Google Shape;1218;p9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5" name="Shape 1225"/>
        <p:cNvGrpSpPr/>
        <p:nvPr/>
      </p:nvGrpSpPr>
      <p:grpSpPr>
        <a:xfrm>
          <a:off x="0" y="0"/>
          <a:ext cx="0" cy="0"/>
          <a:chOff x="0" y="0"/>
          <a:chExt cx="0" cy="0"/>
        </a:xfrm>
      </p:grpSpPr>
      <p:sp>
        <p:nvSpPr>
          <p:cNvPr id="1226" name="Google Shape;1226;p9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27" name="Google Shape;1227;p9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8" name="Shape 1248"/>
        <p:cNvGrpSpPr/>
        <p:nvPr/>
      </p:nvGrpSpPr>
      <p:grpSpPr>
        <a:xfrm>
          <a:off x="0" y="0"/>
          <a:ext cx="0" cy="0"/>
          <a:chOff x="0" y="0"/>
          <a:chExt cx="0" cy="0"/>
        </a:xfrm>
      </p:grpSpPr>
      <p:sp>
        <p:nvSpPr>
          <p:cNvPr id="1249" name="Google Shape;1249;p9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50" name="Google Shape;1250;p9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4" name="Shape 1254"/>
        <p:cNvGrpSpPr/>
        <p:nvPr/>
      </p:nvGrpSpPr>
      <p:grpSpPr>
        <a:xfrm>
          <a:off x="0" y="0"/>
          <a:ext cx="0" cy="0"/>
          <a:chOff x="0" y="0"/>
          <a:chExt cx="0" cy="0"/>
        </a:xfrm>
      </p:grpSpPr>
      <p:sp>
        <p:nvSpPr>
          <p:cNvPr id="1255" name="Google Shape;1255;p9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56" name="Google Shape;1256;p9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0" name="Shape 1260"/>
        <p:cNvGrpSpPr/>
        <p:nvPr/>
      </p:nvGrpSpPr>
      <p:grpSpPr>
        <a:xfrm>
          <a:off x="0" y="0"/>
          <a:ext cx="0" cy="0"/>
          <a:chOff x="0" y="0"/>
          <a:chExt cx="0" cy="0"/>
        </a:xfrm>
      </p:grpSpPr>
      <p:sp>
        <p:nvSpPr>
          <p:cNvPr id="1261" name="Google Shape;1261;p9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62" name="Google Shape;1262;p9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6" name="Shape 1266"/>
        <p:cNvGrpSpPr/>
        <p:nvPr/>
      </p:nvGrpSpPr>
      <p:grpSpPr>
        <a:xfrm>
          <a:off x="0" y="0"/>
          <a:ext cx="0" cy="0"/>
          <a:chOff x="0" y="0"/>
          <a:chExt cx="0" cy="0"/>
        </a:xfrm>
      </p:grpSpPr>
      <p:sp>
        <p:nvSpPr>
          <p:cNvPr id="1267" name="Google Shape;1267;p9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68" name="Google Shape;1268;p9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2" name="Shape 1272"/>
        <p:cNvGrpSpPr/>
        <p:nvPr/>
      </p:nvGrpSpPr>
      <p:grpSpPr>
        <a:xfrm>
          <a:off x="0" y="0"/>
          <a:ext cx="0" cy="0"/>
          <a:chOff x="0" y="0"/>
          <a:chExt cx="0" cy="0"/>
        </a:xfrm>
      </p:grpSpPr>
      <p:sp>
        <p:nvSpPr>
          <p:cNvPr id="1273" name="Google Shape;1273;p9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74" name="Google Shape;1274;p9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1" name="Shape 1281"/>
        <p:cNvGrpSpPr/>
        <p:nvPr/>
      </p:nvGrpSpPr>
      <p:grpSpPr>
        <a:xfrm>
          <a:off x="0" y="0"/>
          <a:ext cx="0" cy="0"/>
          <a:chOff x="0" y="0"/>
          <a:chExt cx="0" cy="0"/>
        </a:xfrm>
      </p:grpSpPr>
      <p:sp>
        <p:nvSpPr>
          <p:cNvPr id="1282" name="Google Shape;1282;p9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83" name="Google Shape;1283;p9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9" name="Shape 1289"/>
        <p:cNvGrpSpPr/>
        <p:nvPr/>
      </p:nvGrpSpPr>
      <p:grpSpPr>
        <a:xfrm>
          <a:off x="0" y="0"/>
          <a:ext cx="0" cy="0"/>
          <a:chOff x="0" y="0"/>
          <a:chExt cx="0" cy="0"/>
        </a:xfrm>
      </p:grpSpPr>
      <p:sp>
        <p:nvSpPr>
          <p:cNvPr id="1290" name="Google Shape;1290;p9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91" name="Google Shape;1291;p9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16" name="Shape 16"/>
        <p:cNvGrpSpPr/>
        <p:nvPr/>
      </p:nvGrpSpPr>
      <p:grpSpPr>
        <a:xfrm>
          <a:off x="0" y="0"/>
          <a:ext cx="0" cy="0"/>
          <a:chOff x="0" y="0"/>
          <a:chExt cx="0" cy="0"/>
        </a:xfrm>
      </p:grpSpPr>
      <p:sp>
        <p:nvSpPr>
          <p:cNvPr id="17" name="Google Shape;17;p2"/>
          <p:cNvSpPr/>
          <p:nvPr/>
        </p:nvSpPr>
        <p:spPr>
          <a:xfrm>
            <a:off x="164592" y="146304"/>
            <a:ext cx="8814816" cy="2505456"/>
          </a:xfrm>
          <a:prstGeom prst="round2DiagRect">
            <a:avLst>
              <a:gd fmla="val 11807" name="adj1"/>
              <a:gd fmla="val 0" name="adj2"/>
            </a:avLst>
          </a:prstGeom>
          <a:solidFill>
            <a:srgbClr val="878878">
              <a:alpha val="64705"/>
            </a:srgbClr>
          </a:solidFill>
          <a:ln cap="rnd" cmpd="sng" w="11000">
            <a:solidFill>
              <a:srgbClr val="9B9F8D">
                <a:alpha val="87843"/>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1" algn="ctr">
              <a:spcBef>
                <a:spcPts val="0"/>
              </a:spcBef>
              <a:spcAft>
                <a:spcPts val="0"/>
              </a:spcAft>
              <a:buNone/>
            </a:pPr>
            <a:r>
              <a:t/>
            </a:r>
            <a:endParaRPr b="0" i="0" sz="1800" u="none" cap="none" strike="noStrike">
              <a:solidFill>
                <a:schemeClr val="lt1"/>
              </a:solidFill>
              <a:latin typeface="Rockwell"/>
              <a:ea typeface="Rockwell"/>
              <a:cs typeface="Rockwell"/>
              <a:sym typeface="Rockwell"/>
            </a:endParaRPr>
          </a:p>
        </p:txBody>
      </p:sp>
      <p:sp>
        <p:nvSpPr>
          <p:cNvPr id="18" name="Google Shape;18;p2"/>
          <p:cNvSpPr txBox="1"/>
          <p:nvPr>
            <p:ph type="ctrTitle"/>
          </p:nvPr>
        </p:nvSpPr>
        <p:spPr>
          <a:xfrm>
            <a:off x="464234" y="381001"/>
            <a:ext cx="8229600" cy="2209800"/>
          </a:xfrm>
          <a:prstGeom prst="rect">
            <a:avLst/>
          </a:prstGeom>
          <a:noFill/>
          <a:ln>
            <a:noFill/>
          </a:ln>
        </p:spPr>
        <p:txBody>
          <a:bodyPr anchorCtr="0" anchor="b" bIns="45700" lIns="45700" spcFirstLastPara="1" rIns="228600" wrap="square" tIns="45700">
            <a:normAutofit/>
          </a:bodyPr>
          <a:lstStyle>
            <a:lvl1pPr lvl="0" algn="r">
              <a:spcBef>
                <a:spcPts val="0"/>
              </a:spcBef>
              <a:spcAft>
                <a:spcPts val="0"/>
              </a:spcAft>
              <a:buClr>
                <a:srgbClr val="E7E9C9"/>
              </a:buClr>
              <a:buSzPts val="4800"/>
              <a:buFont typeface="Rockwell"/>
              <a:buNone/>
              <a:defRPr sz="4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2"/>
          <p:cNvSpPr txBox="1"/>
          <p:nvPr>
            <p:ph idx="1" type="subTitle"/>
          </p:nvPr>
        </p:nvSpPr>
        <p:spPr>
          <a:xfrm>
            <a:off x="2133600" y="2819400"/>
            <a:ext cx="6560234" cy="1752600"/>
          </a:xfrm>
          <a:prstGeom prst="rect">
            <a:avLst/>
          </a:prstGeom>
          <a:noFill/>
          <a:ln>
            <a:noFill/>
          </a:ln>
        </p:spPr>
        <p:txBody>
          <a:bodyPr anchorCtr="0" anchor="t" bIns="45700" lIns="45700" spcFirstLastPara="1" rIns="246875" wrap="square" tIns="45700">
            <a:normAutofit/>
          </a:bodyPr>
          <a:lstStyle>
            <a:lvl1pPr lvl="0" algn="r">
              <a:spcBef>
                <a:spcPts val="0"/>
              </a:spcBef>
              <a:spcAft>
                <a:spcPts val="0"/>
              </a:spcAft>
              <a:buSzPts val="2240"/>
              <a:buNone/>
              <a:defRPr/>
            </a:lvl1pPr>
            <a:lvl2pPr lvl="1" algn="ctr">
              <a:spcBef>
                <a:spcPts val="400"/>
              </a:spcBef>
              <a:spcAft>
                <a:spcPts val="0"/>
              </a:spcAft>
              <a:buSzPts val="1620"/>
              <a:buNone/>
              <a:defRPr/>
            </a:lvl2pPr>
            <a:lvl3pPr lvl="2" algn="ctr">
              <a:spcBef>
                <a:spcPts val="400"/>
              </a:spcBef>
              <a:spcAft>
                <a:spcPts val="0"/>
              </a:spcAft>
              <a:buSzPts val="1800"/>
              <a:buNone/>
              <a:defRPr/>
            </a:lvl3pPr>
            <a:lvl4pPr lvl="3" algn="ctr">
              <a:spcBef>
                <a:spcPts val="400"/>
              </a:spcBef>
              <a:spcAft>
                <a:spcPts val="0"/>
              </a:spcAft>
              <a:buSzPts val="1800"/>
              <a:buNone/>
              <a:defRPr/>
            </a:lvl4pPr>
            <a:lvl5pPr lvl="4" algn="ctr">
              <a:spcBef>
                <a:spcPts val="400"/>
              </a:spcBef>
              <a:spcAft>
                <a:spcPts val="0"/>
              </a:spcAft>
              <a:buSzPts val="1800"/>
              <a:buNone/>
              <a:defRPr/>
            </a:lvl5pPr>
            <a:lvl6pPr lvl="5" algn="ctr">
              <a:spcBef>
                <a:spcPts val="400"/>
              </a:spcBef>
              <a:spcAft>
                <a:spcPts val="0"/>
              </a:spcAft>
              <a:buSzPts val="1800"/>
              <a:buNone/>
              <a:defRPr/>
            </a:lvl6pPr>
            <a:lvl7pPr lvl="6" algn="ctr">
              <a:spcBef>
                <a:spcPts val="400"/>
              </a:spcBef>
              <a:spcAft>
                <a:spcPts val="0"/>
              </a:spcAft>
              <a:buSzPts val="1800"/>
              <a:buNone/>
              <a:defRPr/>
            </a:lvl7pPr>
            <a:lvl8pPr lvl="7" algn="ctr">
              <a:spcBef>
                <a:spcPts val="400"/>
              </a:spcBef>
              <a:spcAft>
                <a:spcPts val="0"/>
              </a:spcAft>
              <a:buSzPts val="1800"/>
              <a:buNone/>
              <a:defRPr/>
            </a:lvl8pPr>
            <a:lvl9pPr lvl="8" algn="ctr">
              <a:spcBef>
                <a:spcPts val="400"/>
              </a:spcBef>
              <a:spcAft>
                <a:spcPts val="0"/>
              </a:spcAft>
              <a:buSzPts val="1800"/>
              <a:buNone/>
              <a:defRPr/>
            </a:lvl9pPr>
          </a:lstStyle>
          <a:p/>
        </p:txBody>
      </p:sp>
      <p:sp>
        <p:nvSpPr>
          <p:cNvPr id="20" name="Google Shape;20;p2"/>
          <p:cNvSpPr txBox="1"/>
          <p:nvPr>
            <p:ph idx="10" type="dt"/>
          </p:nvPr>
        </p:nvSpPr>
        <p:spPr>
          <a:xfrm>
            <a:off x="5562600" y="6509004"/>
            <a:ext cx="3002280" cy="274320"/>
          </a:xfrm>
          <a:prstGeom prst="rect">
            <a:avLst/>
          </a:prstGeom>
          <a:noFill/>
          <a:ln>
            <a:noFill/>
          </a:ln>
        </p:spPr>
        <p:txBody>
          <a:bodyPr anchorCtr="0" anchor="t" bIns="45700" lIns="91425" spcFirstLastPara="1" rIns="91425" wrap="square" tIns="45700">
            <a:noAutofit/>
          </a:bodyPr>
          <a:lstStyle>
            <a:lvl1pPr lvl="0" rtl="1" algn="l">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21" name="Google Shape;21;p2"/>
          <p:cNvSpPr txBox="1"/>
          <p:nvPr>
            <p:ph idx="12" type="sldNum"/>
          </p:nvPr>
        </p:nvSpPr>
        <p:spPr>
          <a:xfrm>
            <a:off x="8638952" y="6509004"/>
            <a:ext cx="464288" cy="274320"/>
          </a:xfrm>
          <a:prstGeom prst="rect">
            <a:avLst/>
          </a:prstGeom>
          <a:noFill/>
          <a:ln>
            <a:noFill/>
          </a:ln>
        </p:spPr>
        <p:txBody>
          <a:bodyPr anchorCtr="0" anchor="ctr" bIns="45700" lIns="91425" spcFirstLastPara="1" rIns="91425" wrap="square" tIns="45700">
            <a:noAutofit/>
          </a:bodyPr>
          <a:lstStyle>
            <a:lvl1pPr indent="0" lvl="0" marL="0" rtl="1" algn="r">
              <a:spcBef>
                <a:spcPts val="0"/>
              </a:spcBef>
              <a:buNone/>
              <a:defRPr b="0" i="0" sz="1600" u="none" cap="none" strike="noStrike">
                <a:solidFill>
                  <a:srgbClr val="DFE0D3"/>
                </a:solidFill>
                <a:latin typeface="Rockwell"/>
                <a:ea typeface="Rockwell"/>
                <a:cs typeface="Rockwell"/>
                <a:sym typeface="Rockwell"/>
              </a:defRPr>
            </a:lvl1pPr>
            <a:lvl2pPr indent="0" lvl="1" marL="0" rtl="1" algn="r">
              <a:spcBef>
                <a:spcPts val="0"/>
              </a:spcBef>
              <a:buNone/>
              <a:defRPr b="0" i="0" sz="1600" u="none" cap="none" strike="noStrike">
                <a:solidFill>
                  <a:srgbClr val="DFE0D3"/>
                </a:solidFill>
                <a:latin typeface="Rockwell"/>
                <a:ea typeface="Rockwell"/>
                <a:cs typeface="Rockwell"/>
                <a:sym typeface="Rockwell"/>
              </a:defRPr>
            </a:lvl2pPr>
            <a:lvl3pPr indent="0" lvl="2" marL="0" rtl="1" algn="r">
              <a:spcBef>
                <a:spcPts val="0"/>
              </a:spcBef>
              <a:buNone/>
              <a:defRPr b="0" i="0" sz="1600" u="none" cap="none" strike="noStrike">
                <a:solidFill>
                  <a:srgbClr val="DFE0D3"/>
                </a:solidFill>
                <a:latin typeface="Rockwell"/>
                <a:ea typeface="Rockwell"/>
                <a:cs typeface="Rockwell"/>
                <a:sym typeface="Rockwell"/>
              </a:defRPr>
            </a:lvl3pPr>
            <a:lvl4pPr indent="0" lvl="3" marL="0" rtl="1" algn="r">
              <a:spcBef>
                <a:spcPts val="0"/>
              </a:spcBef>
              <a:buNone/>
              <a:defRPr b="0" i="0" sz="1600" u="none" cap="none" strike="noStrike">
                <a:solidFill>
                  <a:srgbClr val="DFE0D3"/>
                </a:solidFill>
                <a:latin typeface="Rockwell"/>
                <a:ea typeface="Rockwell"/>
                <a:cs typeface="Rockwell"/>
                <a:sym typeface="Rockwell"/>
              </a:defRPr>
            </a:lvl4pPr>
            <a:lvl5pPr indent="0" lvl="4" marL="0" rtl="1" algn="r">
              <a:spcBef>
                <a:spcPts val="0"/>
              </a:spcBef>
              <a:buNone/>
              <a:defRPr b="0" i="0" sz="1600" u="none" cap="none" strike="noStrike">
                <a:solidFill>
                  <a:srgbClr val="DFE0D3"/>
                </a:solidFill>
                <a:latin typeface="Rockwell"/>
                <a:ea typeface="Rockwell"/>
                <a:cs typeface="Rockwell"/>
                <a:sym typeface="Rockwell"/>
              </a:defRPr>
            </a:lvl5pPr>
            <a:lvl6pPr indent="0" lvl="5" marL="0" rtl="1" algn="r">
              <a:spcBef>
                <a:spcPts val="0"/>
              </a:spcBef>
              <a:buNone/>
              <a:defRPr b="0" i="0" sz="1600" u="none" cap="none" strike="noStrike">
                <a:solidFill>
                  <a:srgbClr val="DFE0D3"/>
                </a:solidFill>
                <a:latin typeface="Rockwell"/>
                <a:ea typeface="Rockwell"/>
                <a:cs typeface="Rockwell"/>
                <a:sym typeface="Rockwell"/>
              </a:defRPr>
            </a:lvl6pPr>
            <a:lvl7pPr indent="0" lvl="6" marL="0" rtl="1" algn="r">
              <a:spcBef>
                <a:spcPts val="0"/>
              </a:spcBef>
              <a:buNone/>
              <a:defRPr b="0" i="0" sz="1600" u="none" cap="none" strike="noStrike">
                <a:solidFill>
                  <a:srgbClr val="DFE0D3"/>
                </a:solidFill>
                <a:latin typeface="Rockwell"/>
                <a:ea typeface="Rockwell"/>
                <a:cs typeface="Rockwell"/>
                <a:sym typeface="Rockwell"/>
              </a:defRPr>
            </a:lvl7pPr>
            <a:lvl8pPr indent="0" lvl="7" marL="0" rtl="1" algn="r">
              <a:spcBef>
                <a:spcPts val="0"/>
              </a:spcBef>
              <a:buNone/>
              <a:defRPr b="0" i="0" sz="1600" u="none" cap="none" strike="noStrike">
                <a:solidFill>
                  <a:srgbClr val="DFE0D3"/>
                </a:solidFill>
                <a:latin typeface="Rockwell"/>
                <a:ea typeface="Rockwell"/>
                <a:cs typeface="Rockwell"/>
                <a:sym typeface="Rockwell"/>
              </a:defRPr>
            </a:lvl8pPr>
            <a:lvl9pPr indent="0" lvl="8" marL="0" rtl="1" algn="r">
              <a:spcBef>
                <a:spcPts val="0"/>
              </a:spcBef>
              <a:buNone/>
              <a:defRPr b="0" i="0" sz="1600" u="none" cap="none" strike="noStrike">
                <a:solidFill>
                  <a:srgbClr val="DFE0D3"/>
                </a:solidFill>
                <a:latin typeface="Rockwell"/>
                <a:ea typeface="Rockwell"/>
                <a:cs typeface="Rockwell"/>
                <a:sym typeface="Rockwell"/>
              </a:defRPr>
            </a:lvl9pPr>
          </a:lstStyle>
          <a:p>
            <a:pPr indent="0" lvl="0" marL="0" rtl="1" algn="r">
              <a:spcBef>
                <a:spcPts val="0"/>
              </a:spcBef>
              <a:spcAft>
                <a:spcPts val="0"/>
              </a:spcAft>
              <a:buNone/>
            </a:pPr>
            <a:fld id="{00000000-1234-1234-1234-123412341234}" type="slidenum">
              <a:rPr lang="no-NO"/>
              <a:t>‹#›</a:t>
            </a:fld>
            <a:endParaRPr/>
          </a:p>
        </p:txBody>
      </p:sp>
      <p:sp>
        <p:nvSpPr>
          <p:cNvPr id="22" name="Google Shape;22;p2"/>
          <p:cNvSpPr txBox="1"/>
          <p:nvPr>
            <p:ph idx="11" type="ftr"/>
          </p:nvPr>
        </p:nvSpPr>
        <p:spPr>
          <a:xfrm>
            <a:off x="1600200" y="6509004"/>
            <a:ext cx="3907464" cy="274320"/>
          </a:xfrm>
          <a:prstGeom prst="rect">
            <a:avLst/>
          </a:prstGeom>
          <a:noFill/>
          <a:ln>
            <a:noFill/>
          </a:ln>
        </p:spPr>
        <p:txBody>
          <a:bodyPr anchorCtr="0" anchor="t" bIns="45700" lIns="91425" spcFirstLastPara="1" rIns="91425" wrap="square" tIns="45700">
            <a:noAutofit/>
          </a:bodyPr>
          <a:lstStyle>
            <a:lvl1pPr lvl="0" rtl="1" algn="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showMasterSp="0" type="objTx">
  <p:cSld name="OBJECT_WITH_CAPTION_TEXT">
    <p:bg>
      <p:bgPr>
        <a:solidFill>
          <a:schemeClr val="dk2"/>
        </a:solidFill>
      </p:bgPr>
    </p:bg>
    <p:spTree>
      <p:nvGrpSpPr>
        <p:cNvPr id="77" name="Shape 77"/>
        <p:cNvGrpSpPr/>
        <p:nvPr/>
      </p:nvGrpSpPr>
      <p:grpSpPr>
        <a:xfrm>
          <a:off x="0" y="0"/>
          <a:ext cx="0" cy="0"/>
          <a:chOff x="0" y="0"/>
          <a:chExt cx="0" cy="0"/>
        </a:xfrm>
      </p:grpSpPr>
      <p:sp>
        <p:nvSpPr>
          <p:cNvPr id="78" name="Google Shape;78;p11"/>
          <p:cNvSpPr/>
          <p:nvPr/>
        </p:nvSpPr>
        <p:spPr>
          <a:xfrm>
            <a:off x="5057552" y="1057656"/>
            <a:ext cx="3749040" cy="9144"/>
          </a:xfrm>
          <a:prstGeom prst="rect">
            <a:avLst/>
          </a:prstGeom>
          <a:solidFill>
            <a:schemeClr val="accent1"/>
          </a:solidFill>
          <a:ln>
            <a:noFill/>
          </a:ln>
          <a:effectLst>
            <a:outerShdw blurRad="12700" rotWithShape="0" algn="tl" dir="5400000" dist="12900">
              <a:srgbClr val="000000">
                <a:alpha val="74901"/>
              </a:srgbClr>
            </a:outerShdw>
          </a:effectLst>
        </p:spPr>
        <p:txBody>
          <a:bodyPr anchorCtr="0" anchor="ctr" bIns="45700" lIns="91425" spcFirstLastPara="1" rIns="91425" wrap="square" tIns="45700">
            <a:noAutofit/>
          </a:bodyPr>
          <a:lstStyle/>
          <a:p>
            <a:pPr indent="0" lvl="0" marL="0" marR="0" rtl="1" algn="ctr">
              <a:spcBef>
                <a:spcPts val="0"/>
              </a:spcBef>
              <a:spcAft>
                <a:spcPts val="0"/>
              </a:spcAft>
              <a:buNone/>
            </a:pPr>
            <a:r>
              <a:t/>
            </a:r>
            <a:endParaRPr sz="1800">
              <a:solidFill>
                <a:schemeClr val="lt1"/>
              </a:solidFill>
              <a:latin typeface="Rockwell"/>
              <a:ea typeface="Rockwell"/>
              <a:cs typeface="Rockwell"/>
              <a:sym typeface="Rockwell"/>
            </a:endParaRPr>
          </a:p>
        </p:txBody>
      </p:sp>
      <p:sp>
        <p:nvSpPr>
          <p:cNvPr id="79" name="Google Shape;79;p11"/>
          <p:cNvSpPr txBox="1"/>
          <p:nvPr>
            <p:ph type="title"/>
          </p:nvPr>
        </p:nvSpPr>
        <p:spPr>
          <a:xfrm>
            <a:off x="4963136" y="304800"/>
            <a:ext cx="3931920" cy="762000"/>
          </a:xfrm>
          <a:prstGeom prst="rect">
            <a:avLst/>
          </a:prstGeom>
          <a:noFill/>
          <a:ln>
            <a:noFill/>
          </a:ln>
        </p:spPr>
        <p:txBody>
          <a:bodyPr anchorCtr="0" anchor="b" bIns="45700" lIns="91425" spcFirstLastPara="1" rIns="91425" wrap="square" tIns="45700">
            <a:normAutofit/>
          </a:bodyPr>
          <a:lstStyle>
            <a:lvl1pPr lvl="0" algn="r">
              <a:spcBef>
                <a:spcPts val="0"/>
              </a:spcBef>
              <a:spcAft>
                <a:spcPts val="0"/>
              </a:spcAft>
              <a:buClr>
                <a:srgbClr val="E7E9C9"/>
              </a:buClr>
              <a:buSzPts val="2000"/>
              <a:buFont typeface="Rockwell"/>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11"/>
          <p:cNvSpPr txBox="1"/>
          <p:nvPr>
            <p:ph idx="1" type="body"/>
          </p:nvPr>
        </p:nvSpPr>
        <p:spPr>
          <a:xfrm>
            <a:off x="4963136" y="1107560"/>
            <a:ext cx="3931920" cy="1066800"/>
          </a:xfrm>
          <a:prstGeom prst="rect">
            <a:avLst/>
          </a:prstGeom>
          <a:noFill/>
          <a:ln>
            <a:noFill/>
          </a:ln>
        </p:spPr>
        <p:txBody>
          <a:bodyPr anchorCtr="0" anchor="t" bIns="45700" lIns="91425" spcFirstLastPara="1" rIns="91425" wrap="square" tIns="45700">
            <a:normAutofit/>
          </a:bodyPr>
          <a:lstStyle>
            <a:lvl1pPr indent="-228600" lvl="0" marL="457200" algn="r">
              <a:spcBef>
                <a:spcPts val="0"/>
              </a:spcBef>
              <a:spcAft>
                <a:spcPts val="0"/>
              </a:spcAft>
              <a:buSzPts val="980"/>
              <a:buNone/>
              <a:defRPr sz="1400"/>
            </a:lvl1pPr>
            <a:lvl2pPr indent="-228600" lvl="1" marL="914400" algn="l">
              <a:spcBef>
                <a:spcPts val="400"/>
              </a:spcBef>
              <a:spcAft>
                <a:spcPts val="0"/>
              </a:spcAft>
              <a:buSzPts val="1080"/>
              <a:buFont typeface="Rockwell"/>
              <a:buNone/>
              <a:defRPr sz="1200"/>
            </a:lvl2pPr>
            <a:lvl3pPr indent="-228600" lvl="2" marL="1371600" algn="l">
              <a:spcBef>
                <a:spcPts val="400"/>
              </a:spcBef>
              <a:spcAft>
                <a:spcPts val="0"/>
              </a:spcAft>
              <a:buSzPts val="1000"/>
              <a:buNone/>
              <a:defRPr sz="1000"/>
            </a:lvl3pPr>
            <a:lvl4pPr indent="-228600" lvl="3" marL="1828800" algn="l">
              <a:spcBef>
                <a:spcPts val="400"/>
              </a:spcBef>
              <a:spcAft>
                <a:spcPts val="0"/>
              </a:spcAft>
              <a:buSzPts val="900"/>
              <a:buNone/>
              <a:defRPr sz="900"/>
            </a:lvl4pPr>
            <a:lvl5pPr indent="-228600" lvl="4" marL="2286000" algn="l">
              <a:spcBef>
                <a:spcPts val="400"/>
              </a:spcBef>
              <a:spcAft>
                <a:spcPts val="0"/>
              </a:spcAft>
              <a:buSzPts val="900"/>
              <a:buNone/>
              <a:defRPr sz="900"/>
            </a:lvl5pPr>
            <a:lvl6pPr indent="-342900" lvl="5" marL="2743200" algn="l">
              <a:spcBef>
                <a:spcPts val="400"/>
              </a:spcBef>
              <a:spcAft>
                <a:spcPts val="0"/>
              </a:spcAft>
              <a:buSzPts val="1800"/>
              <a:buChar char="●"/>
              <a:defRPr/>
            </a:lvl6pPr>
            <a:lvl7pPr indent="-342900" lvl="6" marL="3200400" algn="l">
              <a:spcBef>
                <a:spcPts val="400"/>
              </a:spcBef>
              <a:spcAft>
                <a:spcPts val="0"/>
              </a:spcAft>
              <a:buSzPts val="1800"/>
              <a:buChar char="●"/>
              <a:defRPr/>
            </a:lvl7pPr>
            <a:lvl8pPr indent="-342900" lvl="7" marL="3657600" algn="l">
              <a:spcBef>
                <a:spcPts val="400"/>
              </a:spcBef>
              <a:spcAft>
                <a:spcPts val="0"/>
              </a:spcAft>
              <a:buSzPts val="1800"/>
              <a:buChar char="●"/>
              <a:defRPr/>
            </a:lvl8pPr>
            <a:lvl9pPr indent="-342900" lvl="8" marL="4114800" algn="l">
              <a:spcBef>
                <a:spcPts val="400"/>
              </a:spcBef>
              <a:spcAft>
                <a:spcPts val="0"/>
              </a:spcAft>
              <a:buSzPts val="1800"/>
              <a:buChar char="●"/>
              <a:defRPr/>
            </a:lvl9pPr>
          </a:lstStyle>
          <a:p/>
        </p:txBody>
      </p:sp>
      <p:sp>
        <p:nvSpPr>
          <p:cNvPr id="81" name="Google Shape;81;p11"/>
          <p:cNvSpPr txBox="1"/>
          <p:nvPr>
            <p:ph idx="2" type="body"/>
          </p:nvPr>
        </p:nvSpPr>
        <p:spPr>
          <a:xfrm>
            <a:off x="228600" y="2209800"/>
            <a:ext cx="8666456" cy="3977640"/>
          </a:xfrm>
          <a:prstGeom prst="rect">
            <a:avLst/>
          </a:prstGeom>
          <a:noFill/>
          <a:ln>
            <a:noFill/>
          </a:ln>
        </p:spPr>
        <p:txBody>
          <a:bodyPr anchorCtr="0" anchor="t" bIns="45700" lIns="91425" spcFirstLastPara="1" rIns="91425" wrap="square" tIns="45700">
            <a:normAutofit/>
          </a:bodyPr>
          <a:lstStyle>
            <a:lvl1pPr indent="-370840" lvl="0" marL="457200" algn="l">
              <a:spcBef>
                <a:spcPts val="0"/>
              </a:spcBef>
              <a:spcAft>
                <a:spcPts val="0"/>
              </a:spcAft>
              <a:buSzPts val="2240"/>
              <a:buChar char="⦿"/>
              <a:defRPr sz="3200"/>
            </a:lvl1pPr>
            <a:lvl2pPr indent="-388619" lvl="1" marL="914400" algn="l">
              <a:spcBef>
                <a:spcPts val="400"/>
              </a:spcBef>
              <a:spcAft>
                <a:spcPts val="0"/>
              </a:spcAft>
              <a:buSzPts val="2520"/>
              <a:buFont typeface="Rockwell"/>
              <a:buChar char="•"/>
              <a:defRPr sz="2800"/>
            </a:lvl2pPr>
            <a:lvl3pPr indent="-381000" lvl="2" marL="1371600" algn="l">
              <a:spcBef>
                <a:spcPts val="400"/>
              </a:spcBef>
              <a:spcAft>
                <a:spcPts val="0"/>
              </a:spcAft>
              <a:buSzPts val="2400"/>
              <a:buChar char="●"/>
              <a:defRPr sz="2400"/>
            </a:lvl3pPr>
            <a:lvl4pPr indent="-355600" lvl="3" marL="1828800" algn="l">
              <a:spcBef>
                <a:spcPts val="400"/>
              </a:spcBef>
              <a:spcAft>
                <a:spcPts val="0"/>
              </a:spcAft>
              <a:buSzPts val="2000"/>
              <a:buChar char="●"/>
              <a:defRPr sz="2000"/>
            </a:lvl4pPr>
            <a:lvl5pPr indent="-355600" lvl="4" marL="2286000" algn="l">
              <a:spcBef>
                <a:spcPts val="400"/>
              </a:spcBef>
              <a:spcAft>
                <a:spcPts val="0"/>
              </a:spcAft>
              <a:buSzPts val="2000"/>
              <a:buChar char="●"/>
              <a:defRPr sz="2000"/>
            </a:lvl5pPr>
            <a:lvl6pPr indent="-342900" lvl="5" marL="2743200" algn="l">
              <a:spcBef>
                <a:spcPts val="400"/>
              </a:spcBef>
              <a:spcAft>
                <a:spcPts val="0"/>
              </a:spcAft>
              <a:buSzPts val="1800"/>
              <a:buChar char="●"/>
              <a:defRPr/>
            </a:lvl6pPr>
            <a:lvl7pPr indent="-342900" lvl="6" marL="3200400" algn="l">
              <a:spcBef>
                <a:spcPts val="400"/>
              </a:spcBef>
              <a:spcAft>
                <a:spcPts val="0"/>
              </a:spcAft>
              <a:buSzPts val="1800"/>
              <a:buChar char="●"/>
              <a:defRPr/>
            </a:lvl7pPr>
            <a:lvl8pPr indent="-342900" lvl="7" marL="3657600" algn="l">
              <a:spcBef>
                <a:spcPts val="400"/>
              </a:spcBef>
              <a:spcAft>
                <a:spcPts val="0"/>
              </a:spcAft>
              <a:buSzPts val="1800"/>
              <a:buChar char="●"/>
              <a:defRPr/>
            </a:lvl8pPr>
            <a:lvl9pPr indent="-342900" lvl="8" marL="4114800" algn="l">
              <a:spcBef>
                <a:spcPts val="400"/>
              </a:spcBef>
              <a:spcAft>
                <a:spcPts val="0"/>
              </a:spcAft>
              <a:buSzPts val="1800"/>
              <a:buChar char="●"/>
              <a:defRPr/>
            </a:lvl9pPr>
          </a:lstStyle>
          <a:p/>
        </p:txBody>
      </p:sp>
      <p:sp>
        <p:nvSpPr>
          <p:cNvPr id="82" name="Google Shape;82;p11"/>
          <p:cNvSpPr txBox="1"/>
          <p:nvPr>
            <p:ph idx="10" type="dt"/>
          </p:nvPr>
        </p:nvSpPr>
        <p:spPr>
          <a:xfrm>
            <a:off x="5562600" y="6513670"/>
            <a:ext cx="3002280" cy="274320"/>
          </a:xfrm>
          <a:prstGeom prst="rect">
            <a:avLst/>
          </a:prstGeom>
          <a:noFill/>
          <a:ln>
            <a:noFill/>
          </a:ln>
        </p:spPr>
        <p:txBody>
          <a:bodyPr anchorCtr="0" anchor="t" bIns="45700" lIns="91425" spcFirstLastPara="1" rIns="91425" wrap="square" tIns="45700">
            <a:noAutofit/>
          </a:bodyPr>
          <a:lstStyle>
            <a:lvl1pPr lvl="0" rtl="1" algn="l">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83" name="Google Shape;83;p11"/>
          <p:cNvSpPr txBox="1"/>
          <p:nvPr>
            <p:ph idx="12" type="sldNum"/>
          </p:nvPr>
        </p:nvSpPr>
        <p:spPr>
          <a:xfrm>
            <a:off x="8638952" y="6513670"/>
            <a:ext cx="464288" cy="274320"/>
          </a:xfrm>
          <a:prstGeom prst="rect">
            <a:avLst/>
          </a:prstGeom>
          <a:noFill/>
          <a:ln>
            <a:noFill/>
          </a:ln>
        </p:spPr>
        <p:txBody>
          <a:bodyPr anchorCtr="0" anchor="ctr" bIns="45700" lIns="91425" spcFirstLastPara="1" rIns="91425" wrap="square" tIns="45700">
            <a:noAutofit/>
          </a:bodyPr>
          <a:lstStyle>
            <a:lvl1pPr indent="0" lvl="0" marL="0" rtl="1" algn="r">
              <a:spcBef>
                <a:spcPts val="0"/>
              </a:spcBef>
              <a:buNone/>
              <a:defRPr sz="1600">
                <a:solidFill>
                  <a:srgbClr val="DFE0D3"/>
                </a:solidFill>
                <a:latin typeface="Rockwell"/>
                <a:ea typeface="Rockwell"/>
                <a:cs typeface="Rockwell"/>
                <a:sym typeface="Rockwell"/>
              </a:defRPr>
            </a:lvl1pPr>
            <a:lvl2pPr indent="0" lvl="1" marL="0" rtl="1" algn="r">
              <a:spcBef>
                <a:spcPts val="0"/>
              </a:spcBef>
              <a:buNone/>
              <a:defRPr sz="1600">
                <a:solidFill>
                  <a:srgbClr val="DFE0D3"/>
                </a:solidFill>
                <a:latin typeface="Rockwell"/>
                <a:ea typeface="Rockwell"/>
                <a:cs typeface="Rockwell"/>
                <a:sym typeface="Rockwell"/>
              </a:defRPr>
            </a:lvl2pPr>
            <a:lvl3pPr indent="0" lvl="2" marL="0" rtl="1" algn="r">
              <a:spcBef>
                <a:spcPts val="0"/>
              </a:spcBef>
              <a:buNone/>
              <a:defRPr sz="1600">
                <a:solidFill>
                  <a:srgbClr val="DFE0D3"/>
                </a:solidFill>
                <a:latin typeface="Rockwell"/>
                <a:ea typeface="Rockwell"/>
                <a:cs typeface="Rockwell"/>
                <a:sym typeface="Rockwell"/>
              </a:defRPr>
            </a:lvl3pPr>
            <a:lvl4pPr indent="0" lvl="3" marL="0" rtl="1" algn="r">
              <a:spcBef>
                <a:spcPts val="0"/>
              </a:spcBef>
              <a:buNone/>
              <a:defRPr sz="1600">
                <a:solidFill>
                  <a:srgbClr val="DFE0D3"/>
                </a:solidFill>
                <a:latin typeface="Rockwell"/>
                <a:ea typeface="Rockwell"/>
                <a:cs typeface="Rockwell"/>
                <a:sym typeface="Rockwell"/>
              </a:defRPr>
            </a:lvl4pPr>
            <a:lvl5pPr indent="0" lvl="4" marL="0" rtl="1" algn="r">
              <a:spcBef>
                <a:spcPts val="0"/>
              </a:spcBef>
              <a:buNone/>
              <a:defRPr sz="1600">
                <a:solidFill>
                  <a:srgbClr val="DFE0D3"/>
                </a:solidFill>
                <a:latin typeface="Rockwell"/>
                <a:ea typeface="Rockwell"/>
                <a:cs typeface="Rockwell"/>
                <a:sym typeface="Rockwell"/>
              </a:defRPr>
            </a:lvl5pPr>
            <a:lvl6pPr indent="0" lvl="5" marL="0" rtl="1" algn="r">
              <a:spcBef>
                <a:spcPts val="0"/>
              </a:spcBef>
              <a:buNone/>
              <a:defRPr sz="1600">
                <a:solidFill>
                  <a:srgbClr val="DFE0D3"/>
                </a:solidFill>
                <a:latin typeface="Rockwell"/>
                <a:ea typeface="Rockwell"/>
                <a:cs typeface="Rockwell"/>
                <a:sym typeface="Rockwell"/>
              </a:defRPr>
            </a:lvl6pPr>
            <a:lvl7pPr indent="0" lvl="6" marL="0" rtl="1" algn="r">
              <a:spcBef>
                <a:spcPts val="0"/>
              </a:spcBef>
              <a:buNone/>
              <a:defRPr sz="1600">
                <a:solidFill>
                  <a:srgbClr val="DFE0D3"/>
                </a:solidFill>
                <a:latin typeface="Rockwell"/>
                <a:ea typeface="Rockwell"/>
                <a:cs typeface="Rockwell"/>
                <a:sym typeface="Rockwell"/>
              </a:defRPr>
            </a:lvl7pPr>
            <a:lvl8pPr indent="0" lvl="7" marL="0" rtl="1" algn="r">
              <a:spcBef>
                <a:spcPts val="0"/>
              </a:spcBef>
              <a:buNone/>
              <a:defRPr sz="1600">
                <a:solidFill>
                  <a:srgbClr val="DFE0D3"/>
                </a:solidFill>
                <a:latin typeface="Rockwell"/>
                <a:ea typeface="Rockwell"/>
                <a:cs typeface="Rockwell"/>
                <a:sym typeface="Rockwell"/>
              </a:defRPr>
            </a:lvl8pPr>
            <a:lvl9pPr indent="0" lvl="8" marL="0" rtl="1" algn="r">
              <a:spcBef>
                <a:spcPts val="0"/>
              </a:spcBef>
              <a:buNone/>
              <a:defRPr sz="1600">
                <a:solidFill>
                  <a:srgbClr val="DFE0D3"/>
                </a:solidFill>
                <a:latin typeface="Rockwell"/>
                <a:ea typeface="Rockwell"/>
                <a:cs typeface="Rockwell"/>
                <a:sym typeface="Rockwell"/>
              </a:defRPr>
            </a:lvl9pPr>
          </a:lstStyle>
          <a:p>
            <a:pPr indent="0" lvl="0" marL="0" rtl="1" algn="r">
              <a:spcBef>
                <a:spcPts val="0"/>
              </a:spcBef>
              <a:spcAft>
                <a:spcPts val="0"/>
              </a:spcAft>
              <a:buNone/>
            </a:pPr>
            <a:fld id="{00000000-1234-1234-1234-123412341234}" type="slidenum">
              <a:rPr lang="no-NO"/>
              <a:t>‹#›</a:t>
            </a:fld>
            <a:endParaRPr/>
          </a:p>
        </p:txBody>
      </p:sp>
      <p:sp>
        <p:nvSpPr>
          <p:cNvPr id="84" name="Google Shape;84;p11"/>
          <p:cNvSpPr txBox="1"/>
          <p:nvPr>
            <p:ph idx="11" type="ftr"/>
          </p:nvPr>
        </p:nvSpPr>
        <p:spPr>
          <a:xfrm>
            <a:off x="1600200" y="6513670"/>
            <a:ext cx="3907464" cy="274320"/>
          </a:xfrm>
          <a:prstGeom prst="rect">
            <a:avLst/>
          </a:prstGeom>
          <a:noFill/>
          <a:ln>
            <a:noFill/>
          </a:ln>
        </p:spPr>
        <p:txBody>
          <a:bodyPr anchorCtr="0" anchor="t" bIns="45700" lIns="91425" spcFirstLastPara="1" rIns="91425" wrap="square" tIns="45700">
            <a:noAutofit/>
          </a:bodyPr>
          <a:lstStyle>
            <a:lvl1pPr lvl="0" rtl="1" algn="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showMasterSp="0" type="picTx">
  <p:cSld name="PICTURE_WITH_CAPTION_TEXT">
    <p:spTree>
      <p:nvGrpSpPr>
        <p:cNvPr id="85" name="Shape 85"/>
        <p:cNvGrpSpPr/>
        <p:nvPr/>
      </p:nvGrpSpPr>
      <p:grpSpPr>
        <a:xfrm>
          <a:off x="0" y="0"/>
          <a:ext cx="0" cy="0"/>
          <a:chOff x="0" y="0"/>
          <a:chExt cx="0" cy="0"/>
        </a:xfrm>
      </p:grpSpPr>
      <p:sp>
        <p:nvSpPr>
          <p:cNvPr id="86" name="Google Shape;86;p12"/>
          <p:cNvSpPr txBox="1"/>
          <p:nvPr>
            <p:ph type="title"/>
          </p:nvPr>
        </p:nvSpPr>
        <p:spPr>
          <a:xfrm>
            <a:off x="3040443" y="4724400"/>
            <a:ext cx="5486400" cy="664536"/>
          </a:xfrm>
          <a:prstGeom prst="rect">
            <a:avLst/>
          </a:prstGeom>
          <a:noFill/>
          <a:ln>
            <a:noFill/>
          </a:ln>
        </p:spPr>
        <p:txBody>
          <a:bodyPr anchorCtr="0" anchor="b" bIns="45700" lIns="91425" spcFirstLastPara="1" rIns="91425" wrap="square" tIns="45700">
            <a:normAutofit/>
          </a:bodyPr>
          <a:lstStyle>
            <a:lvl1pPr lvl="0" algn="r">
              <a:spcBef>
                <a:spcPts val="0"/>
              </a:spcBef>
              <a:spcAft>
                <a:spcPts val="0"/>
              </a:spcAft>
              <a:buClr>
                <a:srgbClr val="E7E9C9"/>
              </a:buClr>
              <a:buSzPts val="2000"/>
              <a:buFont typeface="Rockwell"/>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7" name="Google Shape;87;p12"/>
          <p:cNvSpPr txBox="1"/>
          <p:nvPr>
            <p:ph idx="1" type="body"/>
          </p:nvPr>
        </p:nvSpPr>
        <p:spPr>
          <a:xfrm>
            <a:off x="3040443" y="5388936"/>
            <a:ext cx="5486400" cy="912255"/>
          </a:xfrm>
          <a:prstGeom prst="rect">
            <a:avLst/>
          </a:prstGeom>
          <a:noFill/>
          <a:ln>
            <a:noFill/>
          </a:ln>
        </p:spPr>
        <p:txBody>
          <a:bodyPr anchorCtr="0" anchor="t" bIns="45700" lIns="91425" spcFirstLastPara="1" rIns="91425" wrap="square" tIns="45700">
            <a:normAutofit/>
          </a:bodyPr>
          <a:lstStyle>
            <a:lvl1pPr indent="-228600" lvl="0" marL="457200" algn="r">
              <a:spcBef>
                <a:spcPts val="0"/>
              </a:spcBef>
              <a:spcAft>
                <a:spcPts val="0"/>
              </a:spcAft>
              <a:buSzPts val="980"/>
              <a:buNone/>
              <a:defRPr sz="1400"/>
            </a:lvl1pPr>
            <a:lvl2pPr indent="-297180" lvl="1" marL="914400" algn="l">
              <a:spcBef>
                <a:spcPts val="400"/>
              </a:spcBef>
              <a:spcAft>
                <a:spcPts val="0"/>
              </a:spcAft>
              <a:buSzPts val="1080"/>
              <a:buFont typeface="Rockwell"/>
              <a:buChar char="•"/>
              <a:defRPr sz="1200"/>
            </a:lvl2pPr>
            <a:lvl3pPr indent="-292100" lvl="2" marL="1371600" algn="l">
              <a:spcBef>
                <a:spcPts val="400"/>
              </a:spcBef>
              <a:spcAft>
                <a:spcPts val="0"/>
              </a:spcAft>
              <a:buSzPts val="1000"/>
              <a:buChar char="●"/>
              <a:defRPr sz="1000"/>
            </a:lvl3pPr>
            <a:lvl4pPr indent="-285750" lvl="3" marL="1828800" algn="l">
              <a:spcBef>
                <a:spcPts val="400"/>
              </a:spcBef>
              <a:spcAft>
                <a:spcPts val="0"/>
              </a:spcAft>
              <a:buSzPts val="900"/>
              <a:buChar char="●"/>
              <a:defRPr sz="900"/>
            </a:lvl4pPr>
            <a:lvl5pPr indent="-285750" lvl="4" marL="2286000" algn="l">
              <a:spcBef>
                <a:spcPts val="400"/>
              </a:spcBef>
              <a:spcAft>
                <a:spcPts val="0"/>
              </a:spcAft>
              <a:buSzPts val="900"/>
              <a:buChar char="●"/>
              <a:defRPr sz="900"/>
            </a:lvl5pPr>
            <a:lvl6pPr indent="-342900" lvl="5" marL="2743200" algn="l">
              <a:spcBef>
                <a:spcPts val="400"/>
              </a:spcBef>
              <a:spcAft>
                <a:spcPts val="0"/>
              </a:spcAft>
              <a:buSzPts val="1800"/>
              <a:buChar char="●"/>
              <a:defRPr/>
            </a:lvl6pPr>
            <a:lvl7pPr indent="-342900" lvl="6" marL="3200400" algn="l">
              <a:spcBef>
                <a:spcPts val="400"/>
              </a:spcBef>
              <a:spcAft>
                <a:spcPts val="0"/>
              </a:spcAft>
              <a:buSzPts val="1800"/>
              <a:buChar char="●"/>
              <a:defRPr/>
            </a:lvl7pPr>
            <a:lvl8pPr indent="-342900" lvl="7" marL="3657600" algn="l">
              <a:spcBef>
                <a:spcPts val="400"/>
              </a:spcBef>
              <a:spcAft>
                <a:spcPts val="0"/>
              </a:spcAft>
              <a:buSzPts val="1800"/>
              <a:buChar char="●"/>
              <a:defRPr/>
            </a:lvl8pPr>
            <a:lvl9pPr indent="-342900" lvl="8" marL="4114800" algn="l">
              <a:spcBef>
                <a:spcPts val="400"/>
              </a:spcBef>
              <a:spcAft>
                <a:spcPts val="0"/>
              </a:spcAft>
              <a:buSzPts val="1800"/>
              <a:buChar char="●"/>
              <a:defRPr/>
            </a:lvl9pPr>
          </a:lstStyle>
          <a:p/>
        </p:txBody>
      </p:sp>
      <p:sp>
        <p:nvSpPr>
          <p:cNvPr id="88" name="Google Shape;88;p12"/>
          <p:cNvSpPr/>
          <p:nvPr>
            <p:ph idx="2" type="pic"/>
          </p:nvPr>
        </p:nvSpPr>
        <p:spPr>
          <a:xfrm>
            <a:off x="304800" y="249864"/>
            <a:ext cx="8534400" cy="4343400"/>
          </a:xfrm>
          <a:prstGeom prst="round2DiagRect">
            <a:avLst>
              <a:gd fmla="val 11403" name="adj1"/>
              <a:gd fmla="val 0" name="adj2"/>
            </a:avLst>
          </a:prstGeom>
          <a:solidFill>
            <a:srgbClr val="878878">
              <a:alpha val="64705"/>
            </a:srgbClr>
          </a:solidFill>
          <a:ln cap="rnd" cmpd="sng" w="11000">
            <a:solidFill>
              <a:srgbClr val="9B9F8D">
                <a:alpha val="87843"/>
              </a:srgbClr>
            </a:solidFill>
            <a:prstDash val="solid"/>
            <a:round/>
            <a:headEnd len="sm" w="sm" type="none"/>
            <a:tailEnd len="sm" w="sm" type="none"/>
          </a:ln>
        </p:spPr>
      </p:sp>
      <p:sp>
        <p:nvSpPr>
          <p:cNvPr id="89" name="Google Shape;89;p12"/>
          <p:cNvSpPr txBox="1"/>
          <p:nvPr>
            <p:ph idx="10" type="dt"/>
          </p:nvPr>
        </p:nvSpPr>
        <p:spPr>
          <a:xfrm>
            <a:off x="5562600" y="6509004"/>
            <a:ext cx="3002280" cy="274320"/>
          </a:xfrm>
          <a:prstGeom prst="rect">
            <a:avLst/>
          </a:prstGeom>
          <a:noFill/>
          <a:ln>
            <a:noFill/>
          </a:ln>
        </p:spPr>
        <p:txBody>
          <a:bodyPr anchorCtr="0" anchor="t" bIns="45700" lIns="91425" spcFirstLastPara="1" rIns="91425" wrap="square" tIns="45700">
            <a:noAutofit/>
          </a:bodyPr>
          <a:lstStyle>
            <a:lvl1pPr lvl="0" rtl="1" algn="l">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90" name="Google Shape;90;p12"/>
          <p:cNvSpPr txBox="1"/>
          <p:nvPr>
            <p:ph idx="12" type="sldNum"/>
          </p:nvPr>
        </p:nvSpPr>
        <p:spPr>
          <a:xfrm>
            <a:off x="8638952" y="6509004"/>
            <a:ext cx="464288" cy="274320"/>
          </a:xfrm>
          <a:prstGeom prst="rect">
            <a:avLst/>
          </a:prstGeom>
          <a:noFill/>
          <a:ln>
            <a:noFill/>
          </a:ln>
        </p:spPr>
        <p:txBody>
          <a:bodyPr anchorCtr="0" anchor="ctr" bIns="45700" lIns="91425" spcFirstLastPara="1" rIns="91425" wrap="square" tIns="45700">
            <a:noAutofit/>
          </a:bodyPr>
          <a:lstStyle>
            <a:lvl1pPr indent="0" lvl="0" marL="0" rtl="1" algn="r">
              <a:spcBef>
                <a:spcPts val="0"/>
              </a:spcBef>
              <a:buNone/>
              <a:defRPr sz="1600">
                <a:solidFill>
                  <a:srgbClr val="DFE0D3"/>
                </a:solidFill>
                <a:latin typeface="Rockwell"/>
                <a:ea typeface="Rockwell"/>
                <a:cs typeface="Rockwell"/>
                <a:sym typeface="Rockwell"/>
              </a:defRPr>
            </a:lvl1pPr>
            <a:lvl2pPr indent="0" lvl="1" marL="0" rtl="1" algn="r">
              <a:spcBef>
                <a:spcPts val="0"/>
              </a:spcBef>
              <a:buNone/>
              <a:defRPr sz="1600">
                <a:solidFill>
                  <a:srgbClr val="DFE0D3"/>
                </a:solidFill>
                <a:latin typeface="Rockwell"/>
                <a:ea typeface="Rockwell"/>
                <a:cs typeface="Rockwell"/>
                <a:sym typeface="Rockwell"/>
              </a:defRPr>
            </a:lvl2pPr>
            <a:lvl3pPr indent="0" lvl="2" marL="0" rtl="1" algn="r">
              <a:spcBef>
                <a:spcPts val="0"/>
              </a:spcBef>
              <a:buNone/>
              <a:defRPr sz="1600">
                <a:solidFill>
                  <a:srgbClr val="DFE0D3"/>
                </a:solidFill>
                <a:latin typeface="Rockwell"/>
                <a:ea typeface="Rockwell"/>
                <a:cs typeface="Rockwell"/>
                <a:sym typeface="Rockwell"/>
              </a:defRPr>
            </a:lvl3pPr>
            <a:lvl4pPr indent="0" lvl="3" marL="0" rtl="1" algn="r">
              <a:spcBef>
                <a:spcPts val="0"/>
              </a:spcBef>
              <a:buNone/>
              <a:defRPr sz="1600">
                <a:solidFill>
                  <a:srgbClr val="DFE0D3"/>
                </a:solidFill>
                <a:latin typeface="Rockwell"/>
                <a:ea typeface="Rockwell"/>
                <a:cs typeface="Rockwell"/>
                <a:sym typeface="Rockwell"/>
              </a:defRPr>
            </a:lvl4pPr>
            <a:lvl5pPr indent="0" lvl="4" marL="0" rtl="1" algn="r">
              <a:spcBef>
                <a:spcPts val="0"/>
              </a:spcBef>
              <a:buNone/>
              <a:defRPr sz="1600">
                <a:solidFill>
                  <a:srgbClr val="DFE0D3"/>
                </a:solidFill>
                <a:latin typeface="Rockwell"/>
                <a:ea typeface="Rockwell"/>
                <a:cs typeface="Rockwell"/>
                <a:sym typeface="Rockwell"/>
              </a:defRPr>
            </a:lvl5pPr>
            <a:lvl6pPr indent="0" lvl="5" marL="0" rtl="1" algn="r">
              <a:spcBef>
                <a:spcPts val="0"/>
              </a:spcBef>
              <a:buNone/>
              <a:defRPr sz="1600">
                <a:solidFill>
                  <a:srgbClr val="DFE0D3"/>
                </a:solidFill>
                <a:latin typeface="Rockwell"/>
                <a:ea typeface="Rockwell"/>
                <a:cs typeface="Rockwell"/>
                <a:sym typeface="Rockwell"/>
              </a:defRPr>
            </a:lvl6pPr>
            <a:lvl7pPr indent="0" lvl="6" marL="0" rtl="1" algn="r">
              <a:spcBef>
                <a:spcPts val="0"/>
              </a:spcBef>
              <a:buNone/>
              <a:defRPr sz="1600">
                <a:solidFill>
                  <a:srgbClr val="DFE0D3"/>
                </a:solidFill>
                <a:latin typeface="Rockwell"/>
                <a:ea typeface="Rockwell"/>
                <a:cs typeface="Rockwell"/>
                <a:sym typeface="Rockwell"/>
              </a:defRPr>
            </a:lvl7pPr>
            <a:lvl8pPr indent="0" lvl="7" marL="0" rtl="1" algn="r">
              <a:spcBef>
                <a:spcPts val="0"/>
              </a:spcBef>
              <a:buNone/>
              <a:defRPr sz="1600">
                <a:solidFill>
                  <a:srgbClr val="DFE0D3"/>
                </a:solidFill>
                <a:latin typeface="Rockwell"/>
                <a:ea typeface="Rockwell"/>
                <a:cs typeface="Rockwell"/>
                <a:sym typeface="Rockwell"/>
              </a:defRPr>
            </a:lvl8pPr>
            <a:lvl9pPr indent="0" lvl="8" marL="0" rtl="1" algn="r">
              <a:spcBef>
                <a:spcPts val="0"/>
              </a:spcBef>
              <a:buNone/>
              <a:defRPr sz="1600">
                <a:solidFill>
                  <a:srgbClr val="DFE0D3"/>
                </a:solidFill>
                <a:latin typeface="Rockwell"/>
                <a:ea typeface="Rockwell"/>
                <a:cs typeface="Rockwell"/>
                <a:sym typeface="Rockwell"/>
              </a:defRPr>
            </a:lvl9pPr>
          </a:lstStyle>
          <a:p>
            <a:pPr indent="0" lvl="0" marL="0" rtl="1" algn="r">
              <a:spcBef>
                <a:spcPts val="0"/>
              </a:spcBef>
              <a:spcAft>
                <a:spcPts val="0"/>
              </a:spcAft>
              <a:buNone/>
            </a:pPr>
            <a:fld id="{00000000-1234-1234-1234-123412341234}" type="slidenum">
              <a:rPr lang="no-NO"/>
              <a:t>‹#›</a:t>
            </a:fld>
            <a:endParaRPr/>
          </a:p>
        </p:txBody>
      </p:sp>
      <p:sp>
        <p:nvSpPr>
          <p:cNvPr id="91" name="Google Shape;91;p12"/>
          <p:cNvSpPr txBox="1"/>
          <p:nvPr>
            <p:ph idx="11" type="ftr"/>
          </p:nvPr>
        </p:nvSpPr>
        <p:spPr>
          <a:xfrm>
            <a:off x="1600200" y="6509004"/>
            <a:ext cx="3907464" cy="274320"/>
          </a:xfrm>
          <a:prstGeom prst="rect">
            <a:avLst/>
          </a:prstGeom>
          <a:noFill/>
          <a:ln>
            <a:noFill/>
          </a:ln>
        </p:spPr>
        <p:txBody>
          <a:bodyPr anchorCtr="0" anchor="t" bIns="45700" lIns="91425" spcFirstLastPara="1" rIns="91425" wrap="square" tIns="45700">
            <a:noAutofit/>
          </a:bodyPr>
          <a:lstStyle>
            <a:lvl1pPr lvl="0" rtl="1" algn="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92" name="Shape 92"/>
        <p:cNvGrpSpPr/>
        <p:nvPr/>
      </p:nvGrpSpPr>
      <p:grpSpPr>
        <a:xfrm>
          <a:off x="0" y="0"/>
          <a:ext cx="0" cy="0"/>
          <a:chOff x="0" y="0"/>
          <a:chExt cx="0" cy="0"/>
        </a:xfrm>
      </p:grpSpPr>
      <p:sp>
        <p:nvSpPr>
          <p:cNvPr id="93" name="Google Shape;93;p13"/>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a:bodyPr>
          <a:lstStyle>
            <a:lvl1pPr lvl="0" algn="r">
              <a:spcBef>
                <a:spcPts val="0"/>
              </a:spcBef>
              <a:spcAft>
                <a:spcPts val="0"/>
              </a:spcAft>
              <a:buClr>
                <a:srgbClr val="E7E9C9"/>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4" name="Google Shape;94;p13"/>
          <p:cNvSpPr txBox="1"/>
          <p:nvPr>
            <p:ph idx="1" type="body"/>
          </p:nvPr>
        </p:nvSpPr>
        <p:spPr>
          <a:xfrm rot="5400000">
            <a:off x="2308860" y="-205423"/>
            <a:ext cx="4526280" cy="8229600"/>
          </a:xfrm>
          <a:prstGeom prst="rect">
            <a:avLst/>
          </a:prstGeom>
          <a:noFill/>
          <a:ln>
            <a:noFill/>
          </a:ln>
        </p:spPr>
        <p:txBody>
          <a:bodyPr anchorCtr="0" anchor="t" bIns="45700" lIns="91425" spcFirstLastPara="1" rIns="91425" wrap="square" tIns="45700">
            <a:normAutofit/>
          </a:bodyPr>
          <a:lstStyle>
            <a:lvl1pPr indent="-308610" lvl="0" marL="457200" algn="l">
              <a:spcBef>
                <a:spcPts val="0"/>
              </a:spcBef>
              <a:spcAft>
                <a:spcPts val="0"/>
              </a:spcAft>
              <a:buSzPts val="1260"/>
              <a:buChar char="⦿"/>
              <a:defRPr/>
            </a:lvl1pPr>
            <a:lvl2pPr indent="-331469" lvl="1" marL="914400" algn="l">
              <a:spcBef>
                <a:spcPts val="400"/>
              </a:spcBef>
              <a:spcAft>
                <a:spcPts val="0"/>
              </a:spcAft>
              <a:buSzPts val="1620"/>
              <a:buChar char="•"/>
              <a:defRPr/>
            </a:lvl2pPr>
            <a:lvl3pPr indent="-342900" lvl="2" marL="1371600" algn="l">
              <a:spcBef>
                <a:spcPts val="400"/>
              </a:spcBef>
              <a:spcAft>
                <a:spcPts val="0"/>
              </a:spcAft>
              <a:buSzPts val="1800"/>
              <a:buChar char="●"/>
              <a:defRPr/>
            </a:lvl3pPr>
            <a:lvl4pPr indent="-342900" lvl="3" marL="1828800" algn="l">
              <a:spcBef>
                <a:spcPts val="400"/>
              </a:spcBef>
              <a:spcAft>
                <a:spcPts val="0"/>
              </a:spcAft>
              <a:buSzPts val="1800"/>
              <a:buChar char="●"/>
              <a:defRPr/>
            </a:lvl4pPr>
            <a:lvl5pPr indent="-342900" lvl="4" marL="2286000" algn="l">
              <a:spcBef>
                <a:spcPts val="400"/>
              </a:spcBef>
              <a:spcAft>
                <a:spcPts val="0"/>
              </a:spcAft>
              <a:buSzPts val="1800"/>
              <a:buChar char="●"/>
              <a:defRPr/>
            </a:lvl5pPr>
            <a:lvl6pPr indent="-342900" lvl="5" marL="2743200" algn="l">
              <a:spcBef>
                <a:spcPts val="400"/>
              </a:spcBef>
              <a:spcAft>
                <a:spcPts val="0"/>
              </a:spcAft>
              <a:buSzPts val="1800"/>
              <a:buChar char="●"/>
              <a:defRPr/>
            </a:lvl6pPr>
            <a:lvl7pPr indent="-342900" lvl="6" marL="3200400" algn="l">
              <a:spcBef>
                <a:spcPts val="400"/>
              </a:spcBef>
              <a:spcAft>
                <a:spcPts val="0"/>
              </a:spcAft>
              <a:buSzPts val="1800"/>
              <a:buChar char="●"/>
              <a:defRPr/>
            </a:lvl7pPr>
            <a:lvl8pPr indent="-342900" lvl="7" marL="3657600" algn="l">
              <a:spcBef>
                <a:spcPts val="400"/>
              </a:spcBef>
              <a:spcAft>
                <a:spcPts val="0"/>
              </a:spcAft>
              <a:buSzPts val="1800"/>
              <a:buChar char="●"/>
              <a:defRPr/>
            </a:lvl8pPr>
            <a:lvl9pPr indent="-342900" lvl="8" marL="4114800" algn="l">
              <a:spcBef>
                <a:spcPts val="400"/>
              </a:spcBef>
              <a:spcAft>
                <a:spcPts val="0"/>
              </a:spcAft>
              <a:buSzPts val="1800"/>
              <a:buChar char="●"/>
              <a:defRPr/>
            </a:lvl9pPr>
          </a:lstStyle>
          <a:p/>
        </p:txBody>
      </p:sp>
      <p:sp>
        <p:nvSpPr>
          <p:cNvPr id="95" name="Google Shape;95;p13"/>
          <p:cNvSpPr txBox="1"/>
          <p:nvPr>
            <p:ph idx="10" type="dt"/>
          </p:nvPr>
        </p:nvSpPr>
        <p:spPr>
          <a:xfrm>
            <a:off x="5562600" y="6400800"/>
            <a:ext cx="3002280" cy="274320"/>
          </a:xfrm>
          <a:prstGeom prst="rect">
            <a:avLst/>
          </a:prstGeom>
          <a:noFill/>
          <a:ln>
            <a:noFill/>
          </a:ln>
        </p:spPr>
        <p:txBody>
          <a:bodyPr anchorCtr="0" anchor="t" bIns="45700" lIns="91425" spcFirstLastPara="1" rIns="91425" wrap="square" tIns="45700">
            <a:noAutofit/>
          </a:bodyPr>
          <a:lstStyle>
            <a:lvl1pPr lvl="0" rtl="1" algn="l">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96" name="Google Shape;96;p13"/>
          <p:cNvSpPr txBox="1"/>
          <p:nvPr>
            <p:ph idx="11" type="ftr"/>
          </p:nvPr>
        </p:nvSpPr>
        <p:spPr>
          <a:xfrm>
            <a:off x="1295400" y="6400800"/>
            <a:ext cx="4212264" cy="274320"/>
          </a:xfrm>
          <a:prstGeom prst="rect">
            <a:avLst/>
          </a:prstGeom>
          <a:noFill/>
          <a:ln>
            <a:noFill/>
          </a:ln>
        </p:spPr>
        <p:txBody>
          <a:bodyPr anchorCtr="0" anchor="t" bIns="45700" lIns="91425" spcFirstLastPara="1" rIns="91425" wrap="square" tIns="45700">
            <a:noAutofit/>
          </a:bodyPr>
          <a:lstStyle>
            <a:lvl1pPr lvl="0" rtl="1" algn="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97" name="Google Shape;97;p13"/>
          <p:cNvSpPr txBox="1"/>
          <p:nvPr>
            <p:ph idx="12" type="sldNum"/>
          </p:nvPr>
        </p:nvSpPr>
        <p:spPr>
          <a:xfrm>
            <a:off x="8638952" y="6514568"/>
            <a:ext cx="464288" cy="274320"/>
          </a:xfrm>
          <a:prstGeom prst="rect">
            <a:avLst/>
          </a:prstGeom>
          <a:noFill/>
          <a:ln>
            <a:noFill/>
          </a:ln>
        </p:spPr>
        <p:txBody>
          <a:bodyPr anchorCtr="0" anchor="ctr" bIns="45700" lIns="91425" spcFirstLastPara="1" rIns="91425" wrap="square" tIns="45700">
            <a:noAutofit/>
          </a:bodyPr>
          <a:lstStyle>
            <a:lvl1pPr indent="0" lvl="0" marL="0" rtl="1" algn="r">
              <a:spcBef>
                <a:spcPts val="0"/>
              </a:spcBef>
              <a:buNone/>
              <a:defRPr/>
            </a:lvl1pPr>
            <a:lvl2pPr indent="0" lvl="1" marL="0" rtl="1" algn="r">
              <a:spcBef>
                <a:spcPts val="0"/>
              </a:spcBef>
              <a:buNone/>
              <a:defRPr/>
            </a:lvl2pPr>
            <a:lvl3pPr indent="0" lvl="2" marL="0" rtl="1" algn="r">
              <a:spcBef>
                <a:spcPts val="0"/>
              </a:spcBef>
              <a:buNone/>
              <a:defRPr/>
            </a:lvl3pPr>
            <a:lvl4pPr indent="0" lvl="3" marL="0" rtl="1" algn="r">
              <a:spcBef>
                <a:spcPts val="0"/>
              </a:spcBef>
              <a:buNone/>
              <a:defRPr/>
            </a:lvl4pPr>
            <a:lvl5pPr indent="0" lvl="4" marL="0" rtl="1" algn="r">
              <a:spcBef>
                <a:spcPts val="0"/>
              </a:spcBef>
              <a:buNone/>
              <a:defRPr/>
            </a:lvl5pPr>
            <a:lvl6pPr indent="0" lvl="5" marL="0" rtl="1" algn="r">
              <a:spcBef>
                <a:spcPts val="0"/>
              </a:spcBef>
              <a:buNone/>
              <a:defRPr/>
            </a:lvl6pPr>
            <a:lvl7pPr indent="0" lvl="6" marL="0" rtl="1" algn="r">
              <a:spcBef>
                <a:spcPts val="0"/>
              </a:spcBef>
              <a:buNone/>
              <a:defRPr/>
            </a:lvl7pPr>
            <a:lvl8pPr indent="0" lvl="7" marL="0" rtl="1" algn="r">
              <a:spcBef>
                <a:spcPts val="0"/>
              </a:spcBef>
              <a:buNone/>
              <a:defRPr/>
            </a:lvl8pPr>
            <a:lvl9pPr indent="0" lvl="8" marL="0" rtl="1" algn="r">
              <a:spcBef>
                <a:spcPts val="0"/>
              </a:spcBef>
              <a:buNone/>
              <a:defRPr/>
            </a:lvl9pPr>
          </a:lstStyle>
          <a:p>
            <a:pPr indent="0" lvl="0" marL="0" rtl="1" algn="r">
              <a:spcBef>
                <a:spcPts val="0"/>
              </a:spcBef>
              <a:spcAft>
                <a:spcPts val="0"/>
              </a:spcAft>
              <a:buNone/>
            </a:pPr>
            <a:fld id="{00000000-1234-1234-1234-123412341234}" type="slidenum">
              <a:rPr lang="no-NO"/>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98" name="Shape 98"/>
        <p:cNvGrpSpPr/>
        <p:nvPr/>
      </p:nvGrpSpPr>
      <p:grpSpPr>
        <a:xfrm>
          <a:off x="0" y="0"/>
          <a:ext cx="0" cy="0"/>
          <a:chOff x="0" y="0"/>
          <a:chExt cx="0" cy="0"/>
        </a:xfrm>
      </p:grpSpPr>
      <p:sp>
        <p:nvSpPr>
          <p:cNvPr id="99" name="Google Shape;99;p14"/>
          <p:cNvSpPr txBox="1"/>
          <p:nvPr>
            <p:ph type="title"/>
          </p:nvPr>
        </p:nvSpPr>
        <p:spPr>
          <a:xfrm rot="5400000">
            <a:off x="4732338" y="2171701"/>
            <a:ext cx="5851525" cy="205740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rgbClr val="E7E9C9"/>
              </a:buClr>
              <a:buSzPts val="4600"/>
              <a:buFont typeface="Rockwel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0" name="Google Shape;100;p14"/>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08610" lvl="0" marL="457200" algn="l">
              <a:spcBef>
                <a:spcPts val="0"/>
              </a:spcBef>
              <a:spcAft>
                <a:spcPts val="0"/>
              </a:spcAft>
              <a:buSzPts val="1260"/>
              <a:buChar char="⦿"/>
              <a:defRPr/>
            </a:lvl1pPr>
            <a:lvl2pPr indent="-331469" lvl="1" marL="914400" algn="l">
              <a:spcBef>
                <a:spcPts val="400"/>
              </a:spcBef>
              <a:spcAft>
                <a:spcPts val="0"/>
              </a:spcAft>
              <a:buSzPts val="1620"/>
              <a:buChar char="•"/>
              <a:defRPr/>
            </a:lvl2pPr>
            <a:lvl3pPr indent="-342900" lvl="2" marL="1371600" algn="l">
              <a:spcBef>
                <a:spcPts val="400"/>
              </a:spcBef>
              <a:spcAft>
                <a:spcPts val="0"/>
              </a:spcAft>
              <a:buSzPts val="1800"/>
              <a:buChar char="●"/>
              <a:defRPr/>
            </a:lvl3pPr>
            <a:lvl4pPr indent="-342900" lvl="3" marL="1828800" algn="l">
              <a:spcBef>
                <a:spcPts val="400"/>
              </a:spcBef>
              <a:spcAft>
                <a:spcPts val="0"/>
              </a:spcAft>
              <a:buSzPts val="1800"/>
              <a:buChar char="●"/>
              <a:defRPr/>
            </a:lvl4pPr>
            <a:lvl5pPr indent="-342900" lvl="4" marL="2286000" algn="l">
              <a:spcBef>
                <a:spcPts val="400"/>
              </a:spcBef>
              <a:spcAft>
                <a:spcPts val="0"/>
              </a:spcAft>
              <a:buSzPts val="1800"/>
              <a:buChar char="●"/>
              <a:defRPr/>
            </a:lvl5pPr>
            <a:lvl6pPr indent="-342900" lvl="5" marL="2743200" algn="l">
              <a:spcBef>
                <a:spcPts val="400"/>
              </a:spcBef>
              <a:spcAft>
                <a:spcPts val="0"/>
              </a:spcAft>
              <a:buSzPts val="1800"/>
              <a:buChar char="●"/>
              <a:defRPr/>
            </a:lvl6pPr>
            <a:lvl7pPr indent="-342900" lvl="6" marL="3200400" algn="l">
              <a:spcBef>
                <a:spcPts val="400"/>
              </a:spcBef>
              <a:spcAft>
                <a:spcPts val="0"/>
              </a:spcAft>
              <a:buSzPts val="1800"/>
              <a:buChar char="●"/>
              <a:defRPr/>
            </a:lvl7pPr>
            <a:lvl8pPr indent="-342900" lvl="7" marL="3657600" algn="l">
              <a:spcBef>
                <a:spcPts val="400"/>
              </a:spcBef>
              <a:spcAft>
                <a:spcPts val="0"/>
              </a:spcAft>
              <a:buSzPts val="1800"/>
              <a:buChar char="●"/>
              <a:defRPr/>
            </a:lvl8pPr>
            <a:lvl9pPr indent="-342900" lvl="8" marL="4114800" algn="l">
              <a:spcBef>
                <a:spcPts val="400"/>
              </a:spcBef>
              <a:spcAft>
                <a:spcPts val="0"/>
              </a:spcAft>
              <a:buSzPts val="1800"/>
              <a:buChar char="●"/>
              <a:defRPr/>
            </a:lvl9pPr>
          </a:lstStyle>
          <a:p/>
        </p:txBody>
      </p:sp>
      <p:sp>
        <p:nvSpPr>
          <p:cNvPr id="101" name="Google Shape;101;p14"/>
          <p:cNvSpPr txBox="1"/>
          <p:nvPr>
            <p:ph idx="10" type="dt"/>
          </p:nvPr>
        </p:nvSpPr>
        <p:spPr>
          <a:xfrm>
            <a:off x="5562600" y="6400800"/>
            <a:ext cx="3002280" cy="274320"/>
          </a:xfrm>
          <a:prstGeom prst="rect">
            <a:avLst/>
          </a:prstGeom>
          <a:noFill/>
          <a:ln>
            <a:noFill/>
          </a:ln>
        </p:spPr>
        <p:txBody>
          <a:bodyPr anchorCtr="0" anchor="t" bIns="45700" lIns="91425" spcFirstLastPara="1" rIns="91425" wrap="square" tIns="45700">
            <a:noAutofit/>
          </a:bodyPr>
          <a:lstStyle>
            <a:lvl1pPr lvl="0" rtl="1" algn="l">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102" name="Google Shape;102;p14"/>
          <p:cNvSpPr txBox="1"/>
          <p:nvPr>
            <p:ph idx="11" type="ftr"/>
          </p:nvPr>
        </p:nvSpPr>
        <p:spPr>
          <a:xfrm>
            <a:off x="1295400" y="6400800"/>
            <a:ext cx="4212264" cy="274320"/>
          </a:xfrm>
          <a:prstGeom prst="rect">
            <a:avLst/>
          </a:prstGeom>
          <a:noFill/>
          <a:ln>
            <a:noFill/>
          </a:ln>
        </p:spPr>
        <p:txBody>
          <a:bodyPr anchorCtr="0" anchor="t" bIns="45700" lIns="91425" spcFirstLastPara="1" rIns="91425" wrap="square" tIns="45700">
            <a:noAutofit/>
          </a:bodyPr>
          <a:lstStyle>
            <a:lvl1pPr lvl="0" rtl="1" algn="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103" name="Google Shape;103;p14"/>
          <p:cNvSpPr txBox="1"/>
          <p:nvPr>
            <p:ph idx="12" type="sldNum"/>
          </p:nvPr>
        </p:nvSpPr>
        <p:spPr>
          <a:xfrm>
            <a:off x="8638952" y="6514568"/>
            <a:ext cx="464288" cy="274320"/>
          </a:xfrm>
          <a:prstGeom prst="rect">
            <a:avLst/>
          </a:prstGeom>
          <a:noFill/>
          <a:ln>
            <a:noFill/>
          </a:ln>
        </p:spPr>
        <p:txBody>
          <a:bodyPr anchorCtr="0" anchor="ctr" bIns="45700" lIns="91425" spcFirstLastPara="1" rIns="91425" wrap="square" tIns="45700">
            <a:noAutofit/>
          </a:bodyPr>
          <a:lstStyle>
            <a:lvl1pPr indent="0" lvl="0" marL="0" rtl="1" algn="r">
              <a:spcBef>
                <a:spcPts val="0"/>
              </a:spcBef>
              <a:buNone/>
              <a:defRPr/>
            </a:lvl1pPr>
            <a:lvl2pPr indent="0" lvl="1" marL="0" rtl="1" algn="r">
              <a:spcBef>
                <a:spcPts val="0"/>
              </a:spcBef>
              <a:buNone/>
              <a:defRPr/>
            </a:lvl2pPr>
            <a:lvl3pPr indent="0" lvl="2" marL="0" rtl="1" algn="r">
              <a:spcBef>
                <a:spcPts val="0"/>
              </a:spcBef>
              <a:buNone/>
              <a:defRPr/>
            </a:lvl3pPr>
            <a:lvl4pPr indent="0" lvl="3" marL="0" rtl="1" algn="r">
              <a:spcBef>
                <a:spcPts val="0"/>
              </a:spcBef>
              <a:buNone/>
              <a:defRPr/>
            </a:lvl4pPr>
            <a:lvl5pPr indent="0" lvl="4" marL="0" rtl="1" algn="r">
              <a:spcBef>
                <a:spcPts val="0"/>
              </a:spcBef>
              <a:buNone/>
              <a:defRPr/>
            </a:lvl5pPr>
            <a:lvl6pPr indent="0" lvl="5" marL="0" rtl="1" algn="r">
              <a:spcBef>
                <a:spcPts val="0"/>
              </a:spcBef>
              <a:buNone/>
              <a:defRPr/>
            </a:lvl6pPr>
            <a:lvl7pPr indent="0" lvl="6" marL="0" rtl="1" algn="r">
              <a:spcBef>
                <a:spcPts val="0"/>
              </a:spcBef>
              <a:buNone/>
              <a:defRPr/>
            </a:lvl7pPr>
            <a:lvl8pPr indent="0" lvl="7" marL="0" rtl="1" algn="r">
              <a:spcBef>
                <a:spcPts val="0"/>
              </a:spcBef>
              <a:buNone/>
              <a:defRPr/>
            </a:lvl8pPr>
            <a:lvl9pPr indent="0" lvl="8" marL="0" rtl="1" algn="r">
              <a:spcBef>
                <a:spcPts val="0"/>
              </a:spcBef>
              <a:buNone/>
              <a:defRPr/>
            </a:lvl9pPr>
          </a:lstStyle>
          <a:p>
            <a:pPr indent="0" lvl="0" marL="0" rtl="1" algn="r">
              <a:spcBef>
                <a:spcPts val="0"/>
              </a:spcBef>
              <a:spcAft>
                <a:spcPts val="0"/>
              </a:spcAft>
              <a:buNone/>
            </a:pPr>
            <a:fld id="{00000000-1234-1234-1234-123412341234}" type="slidenum">
              <a:rPr lang="no-NO"/>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3" name="Shape 23"/>
        <p:cNvGrpSpPr/>
        <p:nvPr/>
      </p:nvGrpSpPr>
      <p:grpSpPr>
        <a:xfrm>
          <a:off x="0" y="0"/>
          <a:ext cx="0" cy="0"/>
          <a:chOff x="0" y="0"/>
          <a:chExt cx="0" cy="0"/>
        </a:xfrm>
      </p:grpSpPr>
      <p:sp>
        <p:nvSpPr>
          <p:cNvPr id="24" name="Google Shape;24;p3"/>
          <p:cNvSpPr txBox="1"/>
          <p:nvPr>
            <p:ph type="title"/>
          </p:nvPr>
        </p:nvSpPr>
        <p:spPr>
          <a:xfrm>
            <a:off x="457200" y="253218"/>
            <a:ext cx="8229600" cy="1143000"/>
          </a:xfrm>
          <a:prstGeom prst="rect">
            <a:avLst/>
          </a:prstGeom>
          <a:noFill/>
          <a:ln>
            <a:noFill/>
          </a:ln>
        </p:spPr>
        <p:txBody>
          <a:bodyPr anchorCtr="0" anchor="b" bIns="45700" lIns="91425" spcFirstLastPara="1" rIns="91425" wrap="square" tIns="45700">
            <a:normAutofit/>
          </a:bodyPr>
          <a:lstStyle>
            <a:lvl1pPr lvl="0" algn="r">
              <a:spcBef>
                <a:spcPts val="0"/>
              </a:spcBef>
              <a:spcAft>
                <a:spcPts val="0"/>
              </a:spcAft>
              <a:buClr>
                <a:srgbClr val="E7E9C9"/>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3"/>
          <p:cNvSpPr txBox="1"/>
          <p:nvPr>
            <p:ph idx="10" type="dt"/>
          </p:nvPr>
        </p:nvSpPr>
        <p:spPr>
          <a:xfrm>
            <a:off x="5562600" y="6400800"/>
            <a:ext cx="3002280" cy="274320"/>
          </a:xfrm>
          <a:prstGeom prst="rect">
            <a:avLst/>
          </a:prstGeom>
          <a:noFill/>
          <a:ln>
            <a:noFill/>
          </a:ln>
        </p:spPr>
        <p:txBody>
          <a:bodyPr anchorCtr="0" anchor="t" bIns="45700" lIns="91425" spcFirstLastPara="1" rIns="91425" wrap="square" tIns="45700">
            <a:noAutofit/>
          </a:bodyPr>
          <a:lstStyle>
            <a:lvl1pPr lvl="0" rtl="1" algn="l">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26" name="Google Shape;26;p3"/>
          <p:cNvSpPr txBox="1"/>
          <p:nvPr>
            <p:ph idx="11" type="ftr"/>
          </p:nvPr>
        </p:nvSpPr>
        <p:spPr>
          <a:xfrm>
            <a:off x="1295400" y="6400800"/>
            <a:ext cx="4212264" cy="274320"/>
          </a:xfrm>
          <a:prstGeom prst="rect">
            <a:avLst/>
          </a:prstGeom>
          <a:noFill/>
          <a:ln>
            <a:noFill/>
          </a:ln>
        </p:spPr>
        <p:txBody>
          <a:bodyPr anchorCtr="0" anchor="t" bIns="45700" lIns="91425" spcFirstLastPara="1" rIns="91425" wrap="square" tIns="45700">
            <a:noAutofit/>
          </a:bodyPr>
          <a:lstStyle>
            <a:lvl1pPr lvl="0" rtl="1" algn="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27" name="Google Shape;27;p3"/>
          <p:cNvSpPr txBox="1"/>
          <p:nvPr>
            <p:ph idx="12" type="sldNum"/>
          </p:nvPr>
        </p:nvSpPr>
        <p:spPr>
          <a:xfrm>
            <a:off x="8638952" y="6514568"/>
            <a:ext cx="464288" cy="274320"/>
          </a:xfrm>
          <a:prstGeom prst="rect">
            <a:avLst/>
          </a:prstGeom>
          <a:noFill/>
          <a:ln>
            <a:noFill/>
          </a:ln>
        </p:spPr>
        <p:txBody>
          <a:bodyPr anchorCtr="0" anchor="ctr" bIns="45700" lIns="91425" spcFirstLastPara="1" rIns="91425" wrap="square" tIns="45700">
            <a:noAutofit/>
          </a:bodyPr>
          <a:lstStyle>
            <a:lvl1pPr indent="0" lvl="0" marL="0" rtl="1" algn="r">
              <a:spcBef>
                <a:spcPts val="0"/>
              </a:spcBef>
              <a:buNone/>
              <a:defRPr/>
            </a:lvl1pPr>
            <a:lvl2pPr indent="0" lvl="1" marL="0" rtl="1" algn="r">
              <a:spcBef>
                <a:spcPts val="0"/>
              </a:spcBef>
              <a:buNone/>
              <a:defRPr/>
            </a:lvl2pPr>
            <a:lvl3pPr indent="0" lvl="2" marL="0" rtl="1" algn="r">
              <a:spcBef>
                <a:spcPts val="0"/>
              </a:spcBef>
              <a:buNone/>
              <a:defRPr/>
            </a:lvl3pPr>
            <a:lvl4pPr indent="0" lvl="3" marL="0" rtl="1" algn="r">
              <a:spcBef>
                <a:spcPts val="0"/>
              </a:spcBef>
              <a:buNone/>
              <a:defRPr/>
            </a:lvl4pPr>
            <a:lvl5pPr indent="0" lvl="4" marL="0" rtl="1" algn="r">
              <a:spcBef>
                <a:spcPts val="0"/>
              </a:spcBef>
              <a:buNone/>
              <a:defRPr/>
            </a:lvl5pPr>
            <a:lvl6pPr indent="0" lvl="5" marL="0" rtl="1" algn="r">
              <a:spcBef>
                <a:spcPts val="0"/>
              </a:spcBef>
              <a:buNone/>
              <a:defRPr/>
            </a:lvl6pPr>
            <a:lvl7pPr indent="0" lvl="6" marL="0" rtl="1" algn="r">
              <a:spcBef>
                <a:spcPts val="0"/>
              </a:spcBef>
              <a:buNone/>
              <a:defRPr/>
            </a:lvl7pPr>
            <a:lvl8pPr indent="0" lvl="7" marL="0" rtl="1" algn="r">
              <a:spcBef>
                <a:spcPts val="0"/>
              </a:spcBef>
              <a:buNone/>
              <a:defRPr/>
            </a:lvl8pPr>
            <a:lvl9pPr indent="0" lvl="8" marL="0" rtl="1" algn="r">
              <a:spcBef>
                <a:spcPts val="0"/>
              </a:spcBef>
              <a:buNone/>
              <a:defRPr/>
            </a:lvl9pPr>
          </a:lstStyle>
          <a:p>
            <a:pPr indent="0" lvl="0" marL="0" rtl="1" algn="r">
              <a:spcBef>
                <a:spcPts val="0"/>
              </a:spcBef>
              <a:spcAft>
                <a:spcPts val="0"/>
              </a:spcAft>
              <a:buNone/>
            </a:pPr>
            <a:fld id="{00000000-1234-1234-1234-123412341234}" type="slidenum">
              <a:rPr lang="no-NO"/>
              <a:t>‹#›</a:t>
            </a:fld>
            <a:endParaRPr/>
          </a:p>
        </p:txBody>
      </p:sp>
      <p:sp>
        <p:nvSpPr>
          <p:cNvPr id="28" name="Google Shape;28;p3"/>
          <p:cNvSpPr/>
          <p:nvPr/>
        </p:nvSpPr>
        <p:spPr>
          <a:xfrm>
            <a:off x="588392" y="1424588"/>
            <a:ext cx="8001000" cy="9144"/>
          </a:xfrm>
          <a:prstGeom prst="rect">
            <a:avLst/>
          </a:prstGeom>
          <a:solidFill>
            <a:schemeClr val="accent1"/>
          </a:solidFill>
          <a:ln>
            <a:noFill/>
          </a:ln>
          <a:effectLst>
            <a:outerShdw blurRad="12700" rotWithShape="0" algn="tl" dir="5400000" dist="12900">
              <a:srgbClr val="000000">
                <a:alpha val="74901"/>
              </a:srgbClr>
            </a:outerShdw>
          </a:effectLst>
        </p:spPr>
        <p:txBody>
          <a:bodyPr anchorCtr="0" anchor="ctr" bIns="45700" lIns="91425" spcFirstLastPara="1" rIns="91425" wrap="square" tIns="45700">
            <a:noAutofit/>
          </a:bodyPr>
          <a:lstStyle/>
          <a:p>
            <a:pPr indent="0" lvl="0" marL="0" marR="0" rtl="1" algn="ctr">
              <a:spcBef>
                <a:spcPts val="0"/>
              </a:spcBef>
              <a:spcAft>
                <a:spcPts val="0"/>
              </a:spcAft>
              <a:buNone/>
            </a:pPr>
            <a:r>
              <a:t/>
            </a:r>
            <a:endParaRPr b="0" i="0" sz="1800" u="none" cap="none" strike="noStrike">
              <a:solidFill>
                <a:schemeClr val="lt1"/>
              </a:solidFill>
              <a:latin typeface="Rockwell"/>
              <a:ea typeface="Rockwell"/>
              <a:cs typeface="Rockwell"/>
              <a:sym typeface="Rockwe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9" name="Shape 29"/>
        <p:cNvGrpSpPr/>
        <p:nvPr/>
      </p:nvGrpSpPr>
      <p:grpSpPr>
        <a:xfrm>
          <a:off x="0" y="0"/>
          <a:ext cx="0" cy="0"/>
          <a:chOff x="0" y="0"/>
          <a:chExt cx="0" cy="0"/>
        </a:xfrm>
      </p:grpSpPr>
      <p:sp>
        <p:nvSpPr>
          <p:cNvPr id="30" name="Google Shape;30;p4"/>
          <p:cNvSpPr/>
          <p:nvPr/>
        </p:nvSpPr>
        <p:spPr>
          <a:xfrm>
            <a:off x="588392" y="1424588"/>
            <a:ext cx="8001000" cy="9144"/>
          </a:xfrm>
          <a:prstGeom prst="rect">
            <a:avLst/>
          </a:prstGeom>
          <a:solidFill>
            <a:schemeClr val="accent1"/>
          </a:solidFill>
          <a:ln>
            <a:noFill/>
          </a:ln>
          <a:effectLst>
            <a:outerShdw blurRad="12700" rotWithShape="0" algn="tl" dir="5400000" dist="12900">
              <a:srgbClr val="000000">
                <a:alpha val="74901"/>
              </a:srgbClr>
            </a:outerShdw>
          </a:effectLst>
        </p:spPr>
        <p:txBody>
          <a:bodyPr anchorCtr="0" anchor="ctr" bIns="45700" lIns="91425" spcFirstLastPara="1" rIns="91425" wrap="square" tIns="45700">
            <a:noAutofit/>
          </a:bodyPr>
          <a:lstStyle/>
          <a:p>
            <a:pPr indent="0" lvl="0" marL="0" marR="0" rtl="1" algn="ctr">
              <a:spcBef>
                <a:spcPts val="0"/>
              </a:spcBef>
              <a:spcAft>
                <a:spcPts val="0"/>
              </a:spcAft>
              <a:buNone/>
            </a:pPr>
            <a:r>
              <a:t/>
            </a:r>
            <a:endParaRPr b="0" i="0" sz="1800" u="none" cap="none" strike="noStrike">
              <a:solidFill>
                <a:schemeClr val="lt1"/>
              </a:solidFill>
              <a:latin typeface="Rockwell"/>
              <a:ea typeface="Rockwell"/>
              <a:cs typeface="Rockwell"/>
              <a:sym typeface="Rockwell"/>
            </a:endParaRPr>
          </a:p>
        </p:txBody>
      </p:sp>
      <p:sp>
        <p:nvSpPr>
          <p:cNvPr id="31" name="Google Shape;31;p4"/>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a:bodyPr>
          <a:lstStyle>
            <a:lvl1pPr lvl="0" algn="r">
              <a:spcBef>
                <a:spcPts val="0"/>
              </a:spcBef>
              <a:spcAft>
                <a:spcPts val="0"/>
              </a:spcAft>
              <a:buClr>
                <a:srgbClr val="E7E9C9"/>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2" name="Google Shape;32;p4"/>
          <p:cNvSpPr txBox="1"/>
          <p:nvPr>
            <p:ph idx="1" type="body"/>
          </p:nvPr>
        </p:nvSpPr>
        <p:spPr>
          <a:xfrm>
            <a:off x="457200" y="1646237"/>
            <a:ext cx="8229600" cy="4526280"/>
          </a:xfrm>
          <a:prstGeom prst="rect">
            <a:avLst/>
          </a:prstGeom>
          <a:noFill/>
          <a:ln>
            <a:noFill/>
          </a:ln>
        </p:spPr>
        <p:txBody>
          <a:bodyPr anchorCtr="0" anchor="t" bIns="45700" lIns="91425" spcFirstLastPara="1" rIns="91425" wrap="square" tIns="45700">
            <a:normAutofit/>
          </a:bodyPr>
          <a:lstStyle>
            <a:lvl1pPr indent="-308610" lvl="0" marL="457200" algn="l">
              <a:spcBef>
                <a:spcPts val="0"/>
              </a:spcBef>
              <a:spcAft>
                <a:spcPts val="0"/>
              </a:spcAft>
              <a:buSzPts val="1260"/>
              <a:buChar char="⦿"/>
              <a:defRPr/>
            </a:lvl1pPr>
            <a:lvl2pPr indent="-331469" lvl="1" marL="914400" algn="l">
              <a:spcBef>
                <a:spcPts val="400"/>
              </a:spcBef>
              <a:spcAft>
                <a:spcPts val="0"/>
              </a:spcAft>
              <a:buSzPts val="1620"/>
              <a:buChar char="•"/>
              <a:defRPr/>
            </a:lvl2pPr>
            <a:lvl3pPr indent="-342900" lvl="2" marL="1371600" algn="l">
              <a:spcBef>
                <a:spcPts val="400"/>
              </a:spcBef>
              <a:spcAft>
                <a:spcPts val="0"/>
              </a:spcAft>
              <a:buSzPts val="1800"/>
              <a:buChar char="●"/>
              <a:defRPr/>
            </a:lvl3pPr>
            <a:lvl4pPr indent="-342900" lvl="3" marL="1828800" algn="l">
              <a:spcBef>
                <a:spcPts val="400"/>
              </a:spcBef>
              <a:spcAft>
                <a:spcPts val="0"/>
              </a:spcAft>
              <a:buSzPts val="1800"/>
              <a:buChar char="●"/>
              <a:defRPr/>
            </a:lvl4pPr>
            <a:lvl5pPr indent="-342900" lvl="4" marL="2286000" algn="l">
              <a:spcBef>
                <a:spcPts val="400"/>
              </a:spcBef>
              <a:spcAft>
                <a:spcPts val="0"/>
              </a:spcAft>
              <a:buSzPts val="1800"/>
              <a:buChar char="●"/>
              <a:defRPr/>
            </a:lvl5pPr>
            <a:lvl6pPr indent="-342900" lvl="5" marL="2743200" algn="l">
              <a:spcBef>
                <a:spcPts val="400"/>
              </a:spcBef>
              <a:spcAft>
                <a:spcPts val="0"/>
              </a:spcAft>
              <a:buSzPts val="1800"/>
              <a:buChar char="●"/>
              <a:defRPr/>
            </a:lvl6pPr>
            <a:lvl7pPr indent="-342900" lvl="6" marL="3200400" algn="l">
              <a:spcBef>
                <a:spcPts val="400"/>
              </a:spcBef>
              <a:spcAft>
                <a:spcPts val="0"/>
              </a:spcAft>
              <a:buSzPts val="1800"/>
              <a:buChar char="●"/>
              <a:defRPr/>
            </a:lvl7pPr>
            <a:lvl8pPr indent="-342900" lvl="7" marL="3657600" algn="l">
              <a:spcBef>
                <a:spcPts val="400"/>
              </a:spcBef>
              <a:spcAft>
                <a:spcPts val="0"/>
              </a:spcAft>
              <a:buSzPts val="1800"/>
              <a:buChar char="●"/>
              <a:defRPr/>
            </a:lvl8pPr>
            <a:lvl9pPr indent="-342900" lvl="8" marL="4114800" algn="l">
              <a:spcBef>
                <a:spcPts val="400"/>
              </a:spcBef>
              <a:spcAft>
                <a:spcPts val="0"/>
              </a:spcAft>
              <a:buSzPts val="1800"/>
              <a:buChar char="●"/>
              <a:defRPr/>
            </a:lvl9pPr>
          </a:lstStyle>
          <a:p/>
        </p:txBody>
      </p:sp>
      <p:sp>
        <p:nvSpPr>
          <p:cNvPr id="33" name="Google Shape;33;p4"/>
          <p:cNvSpPr txBox="1"/>
          <p:nvPr>
            <p:ph idx="10" type="dt"/>
          </p:nvPr>
        </p:nvSpPr>
        <p:spPr>
          <a:xfrm>
            <a:off x="5562600" y="6400800"/>
            <a:ext cx="3002280" cy="274320"/>
          </a:xfrm>
          <a:prstGeom prst="rect">
            <a:avLst/>
          </a:prstGeom>
          <a:noFill/>
          <a:ln>
            <a:noFill/>
          </a:ln>
        </p:spPr>
        <p:txBody>
          <a:bodyPr anchorCtr="0" anchor="t" bIns="45700" lIns="91425" spcFirstLastPara="1" rIns="91425" wrap="square" tIns="45700">
            <a:noAutofit/>
          </a:bodyPr>
          <a:lstStyle>
            <a:lvl1pPr lvl="0" rtl="1" algn="l">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34" name="Google Shape;34;p4"/>
          <p:cNvSpPr txBox="1"/>
          <p:nvPr>
            <p:ph idx="11" type="ftr"/>
          </p:nvPr>
        </p:nvSpPr>
        <p:spPr>
          <a:xfrm>
            <a:off x="1295400" y="6400800"/>
            <a:ext cx="4212264" cy="274320"/>
          </a:xfrm>
          <a:prstGeom prst="rect">
            <a:avLst/>
          </a:prstGeom>
          <a:noFill/>
          <a:ln>
            <a:noFill/>
          </a:ln>
        </p:spPr>
        <p:txBody>
          <a:bodyPr anchorCtr="0" anchor="t" bIns="45700" lIns="91425" spcFirstLastPara="1" rIns="91425" wrap="square" tIns="45700">
            <a:noAutofit/>
          </a:bodyPr>
          <a:lstStyle>
            <a:lvl1pPr lvl="0" rtl="1" algn="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35" name="Google Shape;35;p4"/>
          <p:cNvSpPr txBox="1"/>
          <p:nvPr>
            <p:ph idx="12" type="sldNum"/>
          </p:nvPr>
        </p:nvSpPr>
        <p:spPr>
          <a:xfrm>
            <a:off x="8638952" y="6514568"/>
            <a:ext cx="464288" cy="274320"/>
          </a:xfrm>
          <a:prstGeom prst="rect">
            <a:avLst/>
          </a:prstGeom>
          <a:noFill/>
          <a:ln>
            <a:noFill/>
          </a:ln>
        </p:spPr>
        <p:txBody>
          <a:bodyPr anchorCtr="0" anchor="ctr" bIns="45700" lIns="91425" spcFirstLastPara="1" rIns="91425" wrap="square" tIns="45700">
            <a:noAutofit/>
          </a:bodyPr>
          <a:lstStyle>
            <a:lvl1pPr indent="0" lvl="0" marL="0" rtl="1" algn="r">
              <a:spcBef>
                <a:spcPts val="0"/>
              </a:spcBef>
              <a:buNone/>
              <a:defRPr/>
            </a:lvl1pPr>
            <a:lvl2pPr indent="0" lvl="1" marL="0" rtl="1" algn="r">
              <a:spcBef>
                <a:spcPts val="0"/>
              </a:spcBef>
              <a:buNone/>
              <a:defRPr/>
            </a:lvl2pPr>
            <a:lvl3pPr indent="0" lvl="2" marL="0" rtl="1" algn="r">
              <a:spcBef>
                <a:spcPts val="0"/>
              </a:spcBef>
              <a:buNone/>
              <a:defRPr/>
            </a:lvl3pPr>
            <a:lvl4pPr indent="0" lvl="3" marL="0" rtl="1" algn="r">
              <a:spcBef>
                <a:spcPts val="0"/>
              </a:spcBef>
              <a:buNone/>
              <a:defRPr/>
            </a:lvl4pPr>
            <a:lvl5pPr indent="0" lvl="4" marL="0" rtl="1" algn="r">
              <a:spcBef>
                <a:spcPts val="0"/>
              </a:spcBef>
              <a:buNone/>
              <a:defRPr/>
            </a:lvl5pPr>
            <a:lvl6pPr indent="0" lvl="5" marL="0" rtl="1" algn="r">
              <a:spcBef>
                <a:spcPts val="0"/>
              </a:spcBef>
              <a:buNone/>
              <a:defRPr/>
            </a:lvl6pPr>
            <a:lvl7pPr indent="0" lvl="6" marL="0" rtl="1" algn="r">
              <a:spcBef>
                <a:spcPts val="0"/>
              </a:spcBef>
              <a:buNone/>
              <a:defRPr/>
            </a:lvl7pPr>
            <a:lvl8pPr indent="0" lvl="7" marL="0" rtl="1" algn="r">
              <a:spcBef>
                <a:spcPts val="0"/>
              </a:spcBef>
              <a:buNone/>
              <a:defRPr/>
            </a:lvl8pPr>
            <a:lvl9pPr indent="0" lvl="8" marL="0" rtl="1" algn="r">
              <a:spcBef>
                <a:spcPts val="0"/>
              </a:spcBef>
              <a:buNone/>
              <a:defRPr/>
            </a:lvl9pPr>
          </a:lstStyle>
          <a:p>
            <a:pPr indent="0" lvl="0" marL="0" rtl="1" algn="r">
              <a:spcBef>
                <a:spcPts val="0"/>
              </a:spcBef>
              <a:spcAft>
                <a:spcPts val="0"/>
              </a:spcAft>
              <a:buNone/>
            </a:pPr>
            <a:fld id="{00000000-1234-1234-1234-123412341234}" type="slidenum">
              <a:rPr lang="no-NO"/>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عنوان وجدول" type="tbl">
  <p:cSld name="TABLE">
    <p:spTree>
      <p:nvGrpSpPr>
        <p:cNvPr id="36" name="Shape 36"/>
        <p:cNvGrpSpPr/>
        <p:nvPr/>
      </p:nvGrpSpPr>
      <p:grpSpPr>
        <a:xfrm>
          <a:off x="0" y="0"/>
          <a:ext cx="0" cy="0"/>
          <a:chOff x="0" y="0"/>
          <a:chExt cx="0" cy="0"/>
        </a:xfrm>
      </p:grpSpPr>
      <p:sp>
        <p:nvSpPr>
          <p:cNvPr id="37" name="Google Shape;37;p5"/>
          <p:cNvSpPr txBox="1"/>
          <p:nvPr>
            <p:ph type="title"/>
          </p:nvPr>
        </p:nvSpPr>
        <p:spPr>
          <a:xfrm>
            <a:off x="457200" y="274638"/>
            <a:ext cx="8229600" cy="1143000"/>
          </a:xfrm>
          <a:prstGeom prst="rect">
            <a:avLst/>
          </a:prstGeom>
          <a:noFill/>
          <a:ln>
            <a:noFill/>
          </a:ln>
        </p:spPr>
        <p:txBody>
          <a:bodyPr anchorCtr="0" anchor="b" bIns="45700" lIns="91425" spcFirstLastPara="1" rIns="91425" wrap="square" tIns="45700">
            <a:normAutofit/>
          </a:bodyPr>
          <a:lstStyle>
            <a:lvl1pPr lvl="0" algn="r">
              <a:spcBef>
                <a:spcPts val="0"/>
              </a:spcBef>
              <a:spcAft>
                <a:spcPts val="0"/>
              </a:spcAft>
              <a:buClr>
                <a:srgbClr val="E7E9C9"/>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5"/>
          <p:cNvSpPr txBox="1"/>
          <p:nvPr>
            <p:ph idx="10" type="dt"/>
          </p:nvPr>
        </p:nvSpPr>
        <p:spPr>
          <a:xfrm>
            <a:off x="5562600" y="6400800"/>
            <a:ext cx="3002280" cy="274320"/>
          </a:xfrm>
          <a:prstGeom prst="rect">
            <a:avLst/>
          </a:prstGeom>
          <a:noFill/>
          <a:ln>
            <a:noFill/>
          </a:ln>
        </p:spPr>
        <p:txBody>
          <a:bodyPr anchorCtr="0" anchor="t" bIns="45700" lIns="91425" spcFirstLastPara="1" rIns="91425" wrap="square" tIns="45700">
            <a:noAutofit/>
          </a:bodyPr>
          <a:lstStyle>
            <a:lvl1pPr lvl="0" rtl="1" algn="l">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39" name="Google Shape;39;p5"/>
          <p:cNvSpPr txBox="1"/>
          <p:nvPr>
            <p:ph idx="11" type="ftr"/>
          </p:nvPr>
        </p:nvSpPr>
        <p:spPr>
          <a:xfrm>
            <a:off x="1295400" y="6400800"/>
            <a:ext cx="4212264" cy="274320"/>
          </a:xfrm>
          <a:prstGeom prst="rect">
            <a:avLst/>
          </a:prstGeom>
          <a:noFill/>
          <a:ln>
            <a:noFill/>
          </a:ln>
        </p:spPr>
        <p:txBody>
          <a:bodyPr anchorCtr="0" anchor="t" bIns="45700" lIns="91425" spcFirstLastPara="1" rIns="91425" wrap="square" tIns="45700">
            <a:noAutofit/>
          </a:bodyPr>
          <a:lstStyle>
            <a:lvl1pPr lvl="0" rtl="1" algn="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40" name="Google Shape;40;p5"/>
          <p:cNvSpPr txBox="1"/>
          <p:nvPr>
            <p:ph idx="12" type="sldNum"/>
          </p:nvPr>
        </p:nvSpPr>
        <p:spPr>
          <a:xfrm>
            <a:off x="8638952" y="6514568"/>
            <a:ext cx="464288" cy="274320"/>
          </a:xfrm>
          <a:prstGeom prst="rect">
            <a:avLst/>
          </a:prstGeom>
          <a:noFill/>
          <a:ln>
            <a:noFill/>
          </a:ln>
        </p:spPr>
        <p:txBody>
          <a:bodyPr anchorCtr="0" anchor="ctr" bIns="45700" lIns="91425" spcFirstLastPara="1" rIns="91425" wrap="square" tIns="45700">
            <a:noAutofit/>
          </a:bodyPr>
          <a:lstStyle>
            <a:lvl1pPr indent="0" lvl="0" marL="0" marR="0" rtl="1" algn="r">
              <a:spcBef>
                <a:spcPts val="0"/>
              </a:spcBef>
              <a:buNone/>
              <a:defRPr b="0" i="0" sz="1600" u="none" cap="none" strike="noStrike">
                <a:solidFill>
                  <a:srgbClr val="DFE0D3"/>
                </a:solidFill>
                <a:latin typeface="Rockwell"/>
                <a:ea typeface="Rockwell"/>
                <a:cs typeface="Rockwell"/>
                <a:sym typeface="Rockwell"/>
              </a:defRPr>
            </a:lvl1pPr>
            <a:lvl2pPr indent="0" lvl="1" marL="0" marR="0" rtl="1" algn="r">
              <a:spcBef>
                <a:spcPts val="0"/>
              </a:spcBef>
              <a:buNone/>
              <a:defRPr b="0" i="0" sz="1600" u="none" cap="none" strike="noStrike">
                <a:solidFill>
                  <a:srgbClr val="DFE0D3"/>
                </a:solidFill>
                <a:latin typeface="Rockwell"/>
                <a:ea typeface="Rockwell"/>
                <a:cs typeface="Rockwell"/>
                <a:sym typeface="Rockwell"/>
              </a:defRPr>
            </a:lvl2pPr>
            <a:lvl3pPr indent="0" lvl="2" marL="0" marR="0" rtl="1" algn="r">
              <a:spcBef>
                <a:spcPts val="0"/>
              </a:spcBef>
              <a:buNone/>
              <a:defRPr b="0" i="0" sz="1600" u="none" cap="none" strike="noStrike">
                <a:solidFill>
                  <a:srgbClr val="DFE0D3"/>
                </a:solidFill>
                <a:latin typeface="Rockwell"/>
                <a:ea typeface="Rockwell"/>
                <a:cs typeface="Rockwell"/>
                <a:sym typeface="Rockwell"/>
              </a:defRPr>
            </a:lvl3pPr>
            <a:lvl4pPr indent="0" lvl="3" marL="0" marR="0" rtl="1" algn="r">
              <a:spcBef>
                <a:spcPts val="0"/>
              </a:spcBef>
              <a:buNone/>
              <a:defRPr b="0" i="0" sz="1600" u="none" cap="none" strike="noStrike">
                <a:solidFill>
                  <a:srgbClr val="DFE0D3"/>
                </a:solidFill>
                <a:latin typeface="Rockwell"/>
                <a:ea typeface="Rockwell"/>
                <a:cs typeface="Rockwell"/>
                <a:sym typeface="Rockwell"/>
              </a:defRPr>
            </a:lvl4pPr>
            <a:lvl5pPr indent="0" lvl="4" marL="0" marR="0" rtl="1" algn="r">
              <a:spcBef>
                <a:spcPts val="0"/>
              </a:spcBef>
              <a:buNone/>
              <a:defRPr b="0" i="0" sz="1600" u="none" cap="none" strike="noStrike">
                <a:solidFill>
                  <a:srgbClr val="DFE0D3"/>
                </a:solidFill>
                <a:latin typeface="Rockwell"/>
                <a:ea typeface="Rockwell"/>
                <a:cs typeface="Rockwell"/>
                <a:sym typeface="Rockwell"/>
              </a:defRPr>
            </a:lvl5pPr>
            <a:lvl6pPr indent="0" lvl="5" marL="0" marR="0" rtl="1" algn="r">
              <a:spcBef>
                <a:spcPts val="0"/>
              </a:spcBef>
              <a:buNone/>
              <a:defRPr b="0" i="0" sz="1600" u="none" cap="none" strike="noStrike">
                <a:solidFill>
                  <a:srgbClr val="DFE0D3"/>
                </a:solidFill>
                <a:latin typeface="Rockwell"/>
                <a:ea typeface="Rockwell"/>
                <a:cs typeface="Rockwell"/>
                <a:sym typeface="Rockwell"/>
              </a:defRPr>
            </a:lvl6pPr>
            <a:lvl7pPr indent="0" lvl="6" marL="0" marR="0" rtl="1" algn="r">
              <a:spcBef>
                <a:spcPts val="0"/>
              </a:spcBef>
              <a:buNone/>
              <a:defRPr b="0" i="0" sz="1600" u="none" cap="none" strike="noStrike">
                <a:solidFill>
                  <a:srgbClr val="DFE0D3"/>
                </a:solidFill>
                <a:latin typeface="Rockwell"/>
                <a:ea typeface="Rockwell"/>
                <a:cs typeface="Rockwell"/>
                <a:sym typeface="Rockwell"/>
              </a:defRPr>
            </a:lvl7pPr>
            <a:lvl8pPr indent="0" lvl="7" marL="0" marR="0" rtl="1" algn="r">
              <a:spcBef>
                <a:spcPts val="0"/>
              </a:spcBef>
              <a:buNone/>
              <a:defRPr b="0" i="0" sz="1600" u="none" cap="none" strike="noStrike">
                <a:solidFill>
                  <a:srgbClr val="DFE0D3"/>
                </a:solidFill>
                <a:latin typeface="Rockwell"/>
                <a:ea typeface="Rockwell"/>
                <a:cs typeface="Rockwell"/>
                <a:sym typeface="Rockwell"/>
              </a:defRPr>
            </a:lvl8pPr>
            <a:lvl9pPr indent="0" lvl="8" marL="0" marR="0" rtl="1" algn="r">
              <a:spcBef>
                <a:spcPts val="0"/>
              </a:spcBef>
              <a:buNone/>
              <a:defRPr b="0" i="0" sz="1600" u="none" cap="none" strike="noStrike">
                <a:solidFill>
                  <a:srgbClr val="DFE0D3"/>
                </a:solidFill>
                <a:latin typeface="Rockwell"/>
                <a:ea typeface="Rockwell"/>
                <a:cs typeface="Rockwell"/>
                <a:sym typeface="Rockwell"/>
              </a:defRPr>
            </a:lvl9pPr>
          </a:lstStyle>
          <a:p>
            <a:pPr indent="0" lvl="0" marL="0" rtl="1" algn="r">
              <a:spcBef>
                <a:spcPts val="0"/>
              </a:spcBef>
              <a:spcAft>
                <a:spcPts val="0"/>
              </a:spcAft>
              <a:buNone/>
            </a:pPr>
            <a:fld id="{00000000-1234-1234-1234-123412341234}" type="slidenum">
              <a:rPr lang="no-NO"/>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1" name="Shape 41"/>
        <p:cNvGrpSpPr/>
        <p:nvPr/>
      </p:nvGrpSpPr>
      <p:grpSpPr>
        <a:xfrm>
          <a:off x="0" y="0"/>
          <a:ext cx="0" cy="0"/>
          <a:chOff x="0" y="0"/>
          <a:chExt cx="0" cy="0"/>
        </a:xfrm>
      </p:grpSpPr>
      <p:sp>
        <p:nvSpPr>
          <p:cNvPr id="42" name="Google Shape;42;p6"/>
          <p:cNvSpPr txBox="1"/>
          <p:nvPr>
            <p:ph idx="10" type="dt"/>
          </p:nvPr>
        </p:nvSpPr>
        <p:spPr>
          <a:xfrm>
            <a:off x="5562600" y="6400800"/>
            <a:ext cx="3002280" cy="274320"/>
          </a:xfrm>
          <a:prstGeom prst="rect">
            <a:avLst/>
          </a:prstGeom>
          <a:noFill/>
          <a:ln>
            <a:noFill/>
          </a:ln>
        </p:spPr>
        <p:txBody>
          <a:bodyPr anchorCtr="0" anchor="t" bIns="45700" lIns="91425" spcFirstLastPara="1" rIns="91425" wrap="square" tIns="45700">
            <a:noAutofit/>
          </a:bodyPr>
          <a:lstStyle>
            <a:lvl1pPr lvl="0" rtl="1" algn="l">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43" name="Google Shape;43;p6"/>
          <p:cNvSpPr txBox="1"/>
          <p:nvPr>
            <p:ph idx="11" type="ftr"/>
          </p:nvPr>
        </p:nvSpPr>
        <p:spPr>
          <a:xfrm>
            <a:off x="1295400" y="6400800"/>
            <a:ext cx="4212264" cy="274320"/>
          </a:xfrm>
          <a:prstGeom prst="rect">
            <a:avLst/>
          </a:prstGeom>
          <a:noFill/>
          <a:ln>
            <a:noFill/>
          </a:ln>
        </p:spPr>
        <p:txBody>
          <a:bodyPr anchorCtr="0" anchor="t" bIns="45700" lIns="91425" spcFirstLastPara="1" rIns="91425" wrap="square" tIns="45700">
            <a:noAutofit/>
          </a:bodyPr>
          <a:lstStyle>
            <a:lvl1pPr lvl="0" rtl="1" algn="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44" name="Google Shape;44;p6"/>
          <p:cNvSpPr txBox="1"/>
          <p:nvPr>
            <p:ph idx="12" type="sldNum"/>
          </p:nvPr>
        </p:nvSpPr>
        <p:spPr>
          <a:xfrm>
            <a:off x="8638952" y="6514568"/>
            <a:ext cx="464288" cy="274320"/>
          </a:xfrm>
          <a:prstGeom prst="rect">
            <a:avLst/>
          </a:prstGeom>
          <a:noFill/>
          <a:ln>
            <a:noFill/>
          </a:ln>
        </p:spPr>
        <p:txBody>
          <a:bodyPr anchorCtr="0" anchor="ctr" bIns="45700" lIns="91425" spcFirstLastPara="1" rIns="91425" wrap="square" tIns="45700">
            <a:noAutofit/>
          </a:bodyPr>
          <a:lstStyle>
            <a:lvl1pPr indent="0" lvl="0" marL="0" rtl="1" algn="r">
              <a:spcBef>
                <a:spcPts val="0"/>
              </a:spcBef>
              <a:buNone/>
              <a:defRPr/>
            </a:lvl1pPr>
            <a:lvl2pPr indent="0" lvl="1" marL="0" rtl="1" algn="r">
              <a:spcBef>
                <a:spcPts val="0"/>
              </a:spcBef>
              <a:buNone/>
              <a:defRPr/>
            </a:lvl2pPr>
            <a:lvl3pPr indent="0" lvl="2" marL="0" rtl="1" algn="r">
              <a:spcBef>
                <a:spcPts val="0"/>
              </a:spcBef>
              <a:buNone/>
              <a:defRPr/>
            </a:lvl3pPr>
            <a:lvl4pPr indent="0" lvl="3" marL="0" rtl="1" algn="r">
              <a:spcBef>
                <a:spcPts val="0"/>
              </a:spcBef>
              <a:buNone/>
              <a:defRPr/>
            </a:lvl4pPr>
            <a:lvl5pPr indent="0" lvl="4" marL="0" rtl="1" algn="r">
              <a:spcBef>
                <a:spcPts val="0"/>
              </a:spcBef>
              <a:buNone/>
              <a:defRPr/>
            </a:lvl5pPr>
            <a:lvl6pPr indent="0" lvl="5" marL="0" rtl="1" algn="r">
              <a:spcBef>
                <a:spcPts val="0"/>
              </a:spcBef>
              <a:buNone/>
              <a:defRPr/>
            </a:lvl6pPr>
            <a:lvl7pPr indent="0" lvl="6" marL="0" rtl="1" algn="r">
              <a:spcBef>
                <a:spcPts val="0"/>
              </a:spcBef>
              <a:buNone/>
              <a:defRPr/>
            </a:lvl7pPr>
            <a:lvl8pPr indent="0" lvl="7" marL="0" rtl="1" algn="r">
              <a:spcBef>
                <a:spcPts val="0"/>
              </a:spcBef>
              <a:buNone/>
              <a:defRPr/>
            </a:lvl8pPr>
            <a:lvl9pPr indent="0" lvl="8" marL="0" rtl="1" algn="r">
              <a:spcBef>
                <a:spcPts val="0"/>
              </a:spcBef>
              <a:buNone/>
              <a:defRPr/>
            </a:lvl9pPr>
          </a:lstStyle>
          <a:p>
            <a:pPr indent="0" lvl="0" marL="0" rtl="1" algn="r">
              <a:spcBef>
                <a:spcPts val="0"/>
              </a:spcBef>
              <a:spcAft>
                <a:spcPts val="0"/>
              </a:spcAft>
              <a:buNone/>
            </a:pPr>
            <a:fld id="{00000000-1234-1234-1234-123412341234}" type="slidenum">
              <a:rPr lang="no-NO"/>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45" name="Shape 45"/>
        <p:cNvGrpSpPr/>
        <p:nvPr/>
      </p:nvGrpSpPr>
      <p:grpSpPr>
        <a:xfrm>
          <a:off x="0" y="0"/>
          <a:ext cx="0" cy="0"/>
          <a:chOff x="0" y="0"/>
          <a:chExt cx="0" cy="0"/>
        </a:xfrm>
      </p:grpSpPr>
      <p:sp>
        <p:nvSpPr>
          <p:cNvPr id="46" name="Google Shape;46;p7"/>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a:bodyPr>
          <a:lstStyle>
            <a:lvl1pPr lvl="0" algn="r">
              <a:spcBef>
                <a:spcPts val="0"/>
              </a:spcBef>
              <a:spcAft>
                <a:spcPts val="0"/>
              </a:spcAft>
              <a:buClr>
                <a:srgbClr val="E7E9C9"/>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7"/>
          <p:cNvSpPr txBox="1"/>
          <p:nvPr>
            <p:ph idx="1" type="body"/>
          </p:nvPr>
        </p:nvSpPr>
        <p:spPr>
          <a:xfrm>
            <a:off x="457200" y="1645920"/>
            <a:ext cx="4038600" cy="4526280"/>
          </a:xfrm>
          <a:prstGeom prst="rect">
            <a:avLst/>
          </a:prstGeom>
          <a:noFill/>
          <a:ln>
            <a:noFill/>
          </a:ln>
        </p:spPr>
        <p:txBody>
          <a:bodyPr anchorCtr="0" anchor="t" bIns="45700" lIns="91425" spcFirstLastPara="1" rIns="91425" wrap="square" tIns="45700">
            <a:normAutofit/>
          </a:bodyPr>
          <a:lstStyle>
            <a:lvl1pPr indent="-353060" lvl="0" marL="457200" algn="l">
              <a:spcBef>
                <a:spcPts val="0"/>
              </a:spcBef>
              <a:spcAft>
                <a:spcPts val="0"/>
              </a:spcAft>
              <a:buSzPts val="1960"/>
              <a:buChar char="⦿"/>
              <a:defRPr sz="2800"/>
            </a:lvl1pPr>
            <a:lvl2pPr indent="-365760" lvl="1" marL="914400" algn="l">
              <a:spcBef>
                <a:spcPts val="400"/>
              </a:spcBef>
              <a:spcAft>
                <a:spcPts val="0"/>
              </a:spcAft>
              <a:buSzPts val="2160"/>
              <a:buFont typeface="Rockwell"/>
              <a:buChar char="•"/>
              <a:defRPr sz="2400"/>
            </a:lvl2pPr>
            <a:lvl3pPr indent="-355600" lvl="2" marL="1371600" algn="l">
              <a:spcBef>
                <a:spcPts val="400"/>
              </a:spcBef>
              <a:spcAft>
                <a:spcPts val="0"/>
              </a:spcAft>
              <a:buSzPts val="2000"/>
              <a:buChar char="●"/>
              <a:defRPr sz="2000"/>
            </a:lvl3pPr>
            <a:lvl4pPr indent="-342900" lvl="3" marL="1828800" algn="l">
              <a:spcBef>
                <a:spcPts val="400"/>
              </a:spcBef>
              <a:spcAft>
                <a:spcPts val="0"/>
              </a:spcAft>
              <a:buSzPts val="1800"/>
              <a:buChar char="●"/>
              <a:defRPr sz="1800"/>
            </a:lvl4pPr>
            <a:lvl5pPr indent="-342900" lvl="4" marL="2286000" algn="l">
              <a:spcBef>
                <a:spcPts val="400"/>
              </a:spcBef>
              <a:spcAft>
                <a:spcPts val="0"/>
              </a:spcAft>
              <a:buSzPts val="1800"/>
              <a:buChar char="●"/>
              <a:defRPr sz="1800"/>
            </a:lvl5pPr>
            <a:lvl6pPr indent="-342900" lvl="5" marL="2743200" algn="l">
              <a:spcBef>
                <a:spcPts val="400"/>
              </a:spcBef>
              <a:spcAft>
                <a:spcPts val="0"/>
              </a:spcAft>
              <a:buSzPts val="1800"/>
              <a:buChar char="●"/>
              <a:defRPr/>
            </a:lvl6pPr>
            <a:lvl7pPr indent="-342900" lvl="6" marL="3200400" algn="l">
              <a:spcBef>
                <a:spcPts val="400"/>
              </a:spcBef>
              <a:spcAft>
                <a:spcPts val="0"/>
              </a:spcAft>
              <a:buSzPts val="1800"/>
              <a:buChar char="●"/>
              <a:defRPr/>
            </a:lvl7pPr>
            <a:lvl8pPr indent="-342900" lvl="7" marL="3657600" algn="l">
              <a:spcBef>
                <a:spcPts val="400"/>
              </a:spcBef>
              <a:spcAft>
                <a:spcPts val="0"/>
              </a:spcAft>
              <a:buSzPts val="1800"/>
              <a:buChar char="●"/>
              <a:defRPr/>
            </a:lvl8pPr>
            <a:lvl9pPr indent="-342900" lvl="8" marL="4114800" algn="l">
              <a:spcBef>
                <a:spcPts val="400"/>
              </a:spcBef>
              <a:spcAft>
                <a:spcPts val="0"/>
              </a:spcAft>
              <a:buSzPts val="1800"/>
              <a:buChar char="●"/>
              <a:defRPr/>
            </a:lvl9pPr>
          </a:lstStyle>
          <a:p/>
        </p:txBody>
      </p:sp>
      <p:sp>
        <p:nvSpPr>
          <p:cNvPr id="48" name="Google Shape;48;p7"/>
          <p:cNvSpPr txBox="1"/>
          <p:nvPr>
            <p:ph idx="2" type="body"/>
          </p:nvPr>
        </p:nvSpPr>
        <p:spPr>
          <a:xfrm>
            <a:off x="4648200" y="1645920"/>
            <a:ext cx="4038600" cy="4526280"/>
          </a:xfrm>
          <a:prstGeom prst="rect">
            <a:avLst/>
          </a:prstGeom>
          <a:noFill/>
          <a:ln>
            <a:noFill/>
          </a:ln>
        </p:spPr>
        <p:txBody>
          <a:bodyPr anchorCtr="0" anchor="t" bIns="45700" lIns="91425" spcFirstLastPara="1" rIns="91425" wrap="square" tIns="45700">
            <a:normAutofit/>
          </a:bodyPr>
          <a:lstStyle>
            <a:lvl1pPr indent="-353060" lvl="0" marL="457200" algn="l">
              <a:spcBef>
                <a:spcPts val="0"/>
              </a:spcBef>
              <a:spcAft>
                <a:spcPts val="0"/>
              </a:spcAft>
              <a:buSzPts val="1960"/>
              <a:buChar char="⦿"/>
              <a:defRPr sz="2800"/>
            </a:lvl1pPr>
            <a:lvl2pPr indent="-365760" lvl="1" marL="914400" algn="l">
              <a:spcBef>
                <a:spcPts val="400"/>
              </a:spcBef>
              <a:spcAft>
                <a:spcPts val="0"/>
              </a:spcAft>
              <a:buSzPts val="2160"/>
              <a:buFont typeface="Rockwell"/>
              <a:buChar char="•"/>
              <a:defRPr sz="2400"/>
            </a:lvl2pPr>
            <a:lvl3pPr indent="-355600" lvl="2" marL="1371600" algn="l">
              <a:spcBef>
                <a:spcPts val="400"/>
              </a:spcBef>
              <a:spcAft>
                <a:spcPts val="0"/>
              </a:spcAft>
              <a:buSzPts val="2000"/>
              <a:buChar char="●"/>
              <a:defRPr sz="2000"/>
            </a:lvl3pPr>
            <a:lvl4pPr indent="-342900" lvl="3" marL="1828800" algn="l">
              <a:spcBef>
                <a:spcPts val="400"/>
              </a:spcBef>
              <a:spcAft>
                <a:spcPts val="0"/>
              </a:spcAft>
              <a:buSzPts val="1800"/>
              <a:buChar char="●"/>
              <a:defRPr sz="1800"/>
            </a:lvl4pPr>
            <a:lvl5pPr indent="-342900" lvl="4" marL="2286000" algn="l">
              <a:spcBef>
                <a:spcPts val="400"/>
              </a:spcBef>
              <a:spcAft>
                <a:spcPts val="0"/>
              </a:spcAft>
              <a:buSzPts val="1800"/>
              <a:buChar char="●"/>
              <a:defRPr sz="1800"/>
            </a:lvl5pPr>
            <a:lvl6pPr indent="-342900" lvl="5" marL="2743200" algn="l">
              <a:spcBef>
                <a:spcPts val="400"/>
              </a:spcBef>
              <a:spcAft>
                <a:spcPts val="0"/>
              </a:spcAft>
              <a:buSzPts val="1800"/>
              <a:buChar char="●"/>
              <a:defRPr/>
            </a:lvl6pPr>
            <a:lvl7pPr indent="-342900" lvl="6" marL="3200400" algn="l">
              <a:spcBef>
                <a:spcPts val="400"/>
              </a:spcBef>
              <a:spcAft>
                <a:spcPts val="0"/>
              </a:spcAft>
              <a:buSzPts val="1800"/>
              <a:buChar char="●"/>
              <a:defRPr/>
            </a:lvl7pPr>
            <a:lvl8pPr indent="-342900" lvl="7" marL="3657600" algn="l">
              <a:spcBef>
                <a:spcPts val="400"/>
              </a:spcBef>
              <a:spcAft>
                <a:spcPts val="0"/>
              </a:spcAft>
              <a:buSzPts val="1800"/>
              <a:buChar char="●"/>
              <a:defRPr/>
            </a:lvl8pPr>
            <a:lvl9pPr indent="-342900" lvl="8" marL="4114800" algn="l">
              <a:spcBef>
                <a:spcPts val="400"/>
              </a:spcBef>
              <a:spcAft>
                <a:spcPts val="0"/>
              </a:spcAft>
              <a:buSzPts val="1800"/>
              <a:buChar char="●"/>
              <a:defRPr/>
            </a:lvl9pPr>
          </a:lstStyle>
          <a:p/>
        </p:txBody>
      </p:sp>
      <p:sp>
        <p:nvSpPr>
          <p:cNvPr id="49" name="Google Shape;49;p7"/>
          <p:cNvSpPr txBox="1"/>
          <p:nvPr>
            <p:ph idx="10" type="dt"/>
          </p:nvPr>
        </p:nvSpPr>
        <p:spPr>
          <a:xfrm>
            <a:off x="5562600" y="6400800"/>
            <a:ext cx="3002280" cy="274320"/>
          </a:xfrm>
          <a:prstGeom prst="rect">
            <a:avLst/>
          </a:prstGeom>
          <a:noFill/>
          <a:ln>
            <a:noFill/>
          </a:ln>
        </p:spPr>
        <p:txBody>
          <a:bodyPr anchorCtr="0" anchor="t" bIns="45700" lIns="91425" spcFirstLastPara="1" rIns="91425" wrap="square" tIns="45700">
            <a:noAutofit/>
          </a:bodyPr>
          <a:lstStyle>
            <a:lvl1pPr lvl="0" rtl="1" algn="l">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50" name="Google Shape;50;p7"/>
          <p:cNvSpPr txBox="1"/>
          <p:nvPr>
            <p:ph idx="11" type="ftr"/>
          </p:nvPr>
        </p:nvSpPr>
        <p:spPr>
          <a:xfrm>
            <a:off x="1295400" y="6400800"/>
            <a:ext cx="4212264" cy="274320"/>
          </a:xfrm>
          <a:prstGeom prst="rect">
            <a:avLst/>
          </a:prstGeom>
          <a:noFill/>
          <a:ln>
            <a:noFill/>
          </a:ln>
        </p:spPr>
        <p:txBody>
          <a:bodyPr anchorCtr="0" anchor="t" bIns="45700" lIns="91425" spcFirstLastPara="1" rIns="91425" wrap="square" tIns="45700">
            <a:noAutofit/>
          </a:bodyPr>
          <a:lstStyle>
            <a:lvl1pPr lvl="0" rtl="1" algn="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51" name="Google Shape;51;p7"/>
          <p:cNvSpPr txBox="1"/>
          <p:nvPr>
            <p:ph idx="12" type="sldNum"/>
          </p:nvPr>
        </p:nvSpPr>
        <p:spPr>
          <a:xfrm>
            <a:off x="8641080" y="6514568"/>
            <a:ext cx="464288" cy="274320"/>
          </a:xfrm>
          <a:prstGeom prst="rect">
            <a:avLst/>
          </a:prstGeom>
          <a:noFill/>
          <a:ln>
            <a:noFill/>
          </a:ln>
        </p:spPr>
        <p:txBody>
          <a:bodyPr anchorCtr="0" anchor="ctr" bIns="45700" lIns="91425" spcFirstLastPara="1" rIns="91425" wrap="square" tIns="45700">
            <a:noAutofit/>
          </a:bodyPr>
          <a:lstStyle>
            <a:lvl1pPr indent="0" lvl="0" marL="0" rtl="1" algn="r">
              <a:spcBef>
                <a:spcPts val="0"/>
              </a:spcBef>
              <a:buNone/>
              <a:defRPr/>
            </a:lvl1pPr>
            <a:lvl2pPr indent="0" lvl="1" marL="0" rtl="1" algn="r">
              <a:spcBef>
                <a:spcPts val="0"/>
              </a:spcBef>
              <a:buNone/>
              <a:defRPr/>
            </a:lvl2pPr>
            <a:lvl3pPr indent="0" lvl="2" marL="0" rtl="1" algn="r">
              <a:spcBef>
                <a:spcPts val="0"/>
              </a:spcBef>
              <a:buNone/>
              <a:defRPr/>
            </a:lvl3pPr>
            <a:lvl4pPr indent="0" lvl="3" marL="0" rtl="1" algn="r">
              <a:spcBef>
                <a:spcPts val="0"/>
              </a:spcBef>
              <a:buNone/>
              <a:defRPr/>
            </a:lvl4pPr>
            <a:lvl5pPr indent="0" lvl="4" marL="0" rtl="1" algn="r">
              <a:spcBef>
                <a:spcPts val="0"/>
              </a:spcBef>
              <a:buNone/>
              <a:defRPr/>
            </a:lvl5pPr>
            <a:lvl6pPr indent="0" lvl="5" marL="0" rtl="1" algn="r">
              <a:spcBef>
                <a:spcPts val="0"/>
              </a:spcBef>
              <a:buNone/>
              <a:defRPr/>
            </a:lvl6pPr>
            <a:lvl7pPr indent="0" lvl="6" marL="0" rtl="1" algn="r">
              <a:spcBef>
                <a:spcPts val="0"/>
              </a:spcBef>
              <a:buNone/>
              <a:defRPr/>
            </a:lvl7pPr>
            <a:lvl8pPr indent="0" lvl="7" marL="0" rtl="1" algn="r">
              <a:spcBef>
                <a:spcPts val="0"/>
              </a:spcBef>
              <a:buNone/>
              <a:defRPr/>
            </a:lvl8pPr>
            <a:lvl9pPr indent="0" lvl="8" marL="0" rtl="1" algn="r">
              <a:spcBef>
                <a:spcPts val="0"/>
              </a:spcBef>
              <a:buNone/>
              <a:defRPr/>
            </a:lvl9pPr>
          </a:lstStyle>
          <a:p>
            <a:pPr indent="0" lvl="0" marL="0" rtl="1" algn="r">
              <a:spcBef>
                <a:spcPts val="0"/>
              </a:spcBef>
              <a:spcAft>
                <a:spcPts val="0"/>
              </a:spcAft>
              <a:buNone/>
            </a:pPr>
            <a:fld id="{00000000-1234-1234-1234-123412341234}" type="slidenum">
              <a:rPr lang="no-NO"/>
              <a:t>‹#›</a:t>
            </a:fld>
            <a:endParaRPr/>
          </a:p>
        </p:txBody>
      </p:sp>
      <p:sp>
        <p:nvSpPr>
          <p:cNvPr id="52" name="Google Shape;52;p7"/>
          <p:cNvSpPr/>
          <p:nvPr/>
        </p:nvSpPr>
        <p:spPr>
          <a:xfrm>
            <a:off x="588392" y="1424588"/>
            <a:ext cx="8001000" cy="9144"/>
          </a:xfrm>
          <a:prstGeom prst="rect">
            <a:avLst/>
          </a:prstGeom>
          <a:solidFill>
            <a:schemeClr val="accent1"/>
          </a:solidFill>
          <a:ln>
            <a:noFill/>
          </a:ln>
          <a:effectLst>
            <a:outerShdw blurRad="12700" rotWithShape="0" algn="tl" dir="5400000" dist="12900">
              <a:srgbClr val="000000">
                <a:alpha val="74901"/>
              </a:srgbClr>
            </a:outerShdw>
          </a:effectLst>
        </p:spPr>
        <p:txBody>
          <a:bodyPr anchorCtr="0" anchor="ctr" bIns="45700" lIns="91425" spcFirstLastPara="1" rIns="91425" wrap="square" tIns="45700">
            <a:noAutofit/>
          </a:bodyPr>
          <a:lstStyle/>
          <a:p>
            <a:pPr indent="0" lvl="0" marL="0" marR="0" rtl="1" algn="ctr">
              <a:spcBef>
                <a:spcPts val="0"/>
              </a:spcBef>
              <a:spcAft>
                <a:spcPts val="0"/>
              </a:spcAft>
              <a:buNone/>
            </a:pPr>
            <a:r>
              <a:t/>
            </a:r>
            <a:endParaRPr sz="1800">
              <a:solidFill>
                <a:schemeClr val="lt1"/>
              </a:solidFill>
              <a:latin typeface="Rockwell"/>
              <a:ea typeface="Rockwell"/>
              <a:cs typeface="Rockwell"/>
              <a:sym typeface="Rockwe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hart" type="chart">
  <p:cSld name="CHART">
    <p:spTree>
      <p:nvGrpSpPr>
        <p:cNvPr id="53" name="Shape 53"/>
        <p:cNvGrpSpPr/>
        <p:nvPr/>
      </p:nvGrpSpPr>
      <p:grpSpPr>
        <a:xfrm>
          <a:off x="0" y="0"/>
          <a:ext cx="0" cy="0"/>
          <a:chOff x="0" y="0"/>
          <a:chExt cx="0" cy="0"/>
        </a:xfrm>
      </p:grpSpPr>
      <p:sp>
        <p:nvSpPr>
          <p:cNvPr id="54" name="Google Shape;54;p8"/>
          <p:cNvSpPr txBox="1"/>
          <p:nvPr>
            <p:ph type="title"/>
          </p:nvPr>
        </p:nvSpPr>
        <p:spPr>
          <a:xfrm>
            <a:off x="457200" y="274638"/>
            <a:ext cx="8229600" cy="1143000"/>
          </a:xfrm>
          <a:prstGeom prst="rect">
            <a:avLst/>
          </a:prstGeom>
          <a:noFill/>
          <a:ln>
            <a:noFill/>
          </a:ln>
        </p:spPr>
        <p:txBody>
          <a:bodyPr anchorCtr="0" anchor="b" bIns="45700" lIns="91425" spcFirstLastPara="1" rIns="91425" wrap="square" tIns="45700">
            <a:normAutofit/>
          </a:bodyPr>
          <a:lstStyle>
            <a:lvl1pPr lvl="0" algn="r">
              <a:spcBef>
                <a:spcPts val="0"/>
              </a:spcBef>
              <a:spcAft>
                <a:spcPts val="0"/>
              </a:spcAft>
              <a:buClr>
                <a:srgbClr val="E7E9C9"/>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5" name="Google Shape;55;p8"/>
          <p:cNvSpPr/>
          <p:nvPr>
            <p:ph idx="2" type="chart"/>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Clr>
                <a:schemeClr val="accent1"/>
              </a:buClr>
              <a:buSzPts val="2240"/>
              <a:buFont typeface="Noto Sans Symbols"/>
              <a:buChar char="⦿"/>
              <a:defRPr b="0" i="0" sz="3200" u="none" cap="none" strike="noStrike">
                <a:solidFill>
                  <a:schemeClr val="lt1"/>
                </a:solidFill>
                <a:latin typeface="Rockwell"/>
                <a:ea typeface="Rockwell"/>
                <a:cs typeface="Rockwell"/>
                <a:sym typeface="Rockwell"/>
              </a:defRPr>
            </a:lvl1pPr>
            <a:lvl2pPr lvl="1" marR="0" rtl="0" algn="l">
              <a:spcBef>
                <a:spcPts val="400"/>
              </a:spcBef>
              <a:spcAft>
                <a:spcPts val="0"/>
              </a:spcAft>
              <a:buClr>
                <a:schemeClr val="accent2"/>
              </a:buClr>
              <a:buSzPts val="2340"/>
              <a:buFont typeface="Rockwell"/>
              <a:buChar char="•"/>
              <a:defRPr b="0" i="0" sz="2600" u="none" cap="none" strike="noStrike">
                <a:solidFill>
                  <a:schemeClr val="lt1"/>
                </a:solidFill>
                <a:latin typeface="Rockwell"/>
                <a:ea typeface="Rockwell"/>
                <a:cs typeface="Rockwell"/>
                <a:sym typeface="Rockwell"/>
              </a:defRPr>
            </a:lvl2pPr>
            <a:lvl3pPr lvl="2" marR="0" rtl="0" algn="l">
              <a:spcBef>
                <a:spcPts val="400"/>
              </a:spcBef>
              <a:spcAft>
                <a:spcPts val="0"/>
              </a:spcAft>
              <a:buClr>
                <a:schemeClr val="accent3"/>
              </a:buClr>
              <a:buSzPts val="2300"/>
              <a:buFont typeface="Noto Sans Symbols"/>
              <a:buChar char="●"/>
              <a:defRPr b="0" i="0" sz="2300" u="none" cap="none" strike="noStrike">
                <a:solidFill>
                  <a:schemeClr val="lt1"/>
                </a:solidFill>
                <a:latin typeface="Rockwell"/>
                <a:ea typeface="Rockwell"/>
                <a:cs typeface="Rockwell"/>
                <a:sym typeface="Rockwell"/>
              </a:defRPr>
            </a:lvl3pPr>
            <a:lvl4pPr lvl="3" marR="0" rtl="0" algn="l">
              <a:spcBef>
                <a:spcPts val="400"/>
              </a:spcBef>
              <a:spcAft>
                <a:spcPts val="0"/>
              </a:spcAft>
              <a:buClr>
                <a:schemeClr val="accent3"/>
              </a:buClr>
              <a:buSzPts val="2000"/>
              <a:buFont typeface="Noto Sans Symbols"/>
              <a:buChar char="●"/>
              <a:defRPr b="0" i="0" sz="2000" u="none" cap="none" strike="noStrike">
                <a:solidFill>
                  <a:schemeClr val="lt1"/>
                </a:solidFill>
                <a:latin typeface="Rockwell"/>
                <a:ea typeface="Rockwell"/>
                <a:cs typeface="Rockwell"/>
                <a:sym typeface="Rockwell"/>
              </a:defRPr>
            </a:lvl4pPr>
            <a:lvl5pPr lvl="4" marR="0" rtl="0" algn="l">
              <a:spcBef>
                <a:spcPts val="400"/>
              </a:spcBef>
              <a:spcAft>
                <a:spcPts val="0"/>
              </a:spcAft>
              <a:buClr>
                <a:schemeClr val="accent3"/>
              </a:buClr>
              <a:buSzPts val="1900"/>
              <a:buFont typeface="Noto Sans Symbols"/>
              <a:buChar char="●"/>
              <a:defRPr b="0" i="0" sz="1900" u="none" cap="none" strike="noStrike">
                <a:solidFill>
                  <a:schemeClr val="lt1"/>
                </a:solidFill>
                <a:latin typeface="Rockwell"/>
                <a:ea typeface="Rockwell"/>
                <a:cs typeface="Rockwell"/>
                <a:sym typeface="Rockwell"/>
              </a:defRPr>
            </a:lvl5pPr>
            <a:lvl6pPr lvl="5" marR="0" rtl="0" algn="l">
              <a:spcBef>
                <a:spcPts val="400"/>
              </a:spcBef>
              <a:spcAft>
                <a:spcPts val="0"/>
              </a:spcAft>
              <a:buClr>
                <a:schemeClr val="accent4"/>
              </a:buClr>
              <a:buSzPts val="1800"/>
              <a:buFont typeface="Noto Sans Symbols"/>
              <a:buChar char="●"/>
              <a:defRPr b="0" i="0" sz="1800" u="none" cap="none" strike="noStrike">
                <a:solidFill>
                  <a:schemeClr val="lt1"/>
                </a:solidFill>
                <a:latin typeface="Rockwell"/>
                <a:ea typeface="Rockwell"/>
                <a:cs typeface="Rockwell"/>
                <a:sym typeface="Rockwell"/>
              </a:defRPr>
            </a:lvl6pPr>
            <a:lvl7pPr lvl="6" marR="0" rtl="0" algn="l">
              <a:spcBef>
                <a:spcPts val="400"/>
              </a:spcBef>
              <a:spcAft>
                <a:spcPts val="0"/>
              </a:spcAft>
              <a:buClr>
                <a:schemeClr val="accent4"/>
              </a:buClr>
              <a:buSzPts val="1600"/>
              <a:buFont typeface="Noto Sans Symbols"/>
              <a:buChar char="●"/>
              <a:defRPr b="0" i="0" sz="1600" u="none" cap="none" strike="noStrike">
                <a:solidFill>
                  <a:schemeClr val="lt1"/>
                </a:solidFill>
                <a:latin typeface="Rockwell"/>
                <a:ea typeface="Rockwell"/>
                <a:cs typeface="Rockwell"/>
                <a:sym typeface="Rockwell"/>
              </a:defRPr>
            </a:lvl7pPr>
            <a:lvl8pPr lvl="7" marR="0" rtl="0" algn="l">
              <a:spcBef>
                <a:spcPts val="400"/>
              </a:spcBef>
              <a:spcAft>
                <a:spcPts val="0"/>
              </a:spcAft>
              <a:buClr>
                <a:schemeClr val="accent4"/>
              </a:buClr>
              <a:buSzPts val="1600"/>
              <a:buFont typeface="Noto Sans Symbols"/>
              <a:buChar char="●"/>
              <a:defRPr b="0" i="0" sz="1600" u="none" cap="none" strike="noStrike">
                <a:solidFill>
                  <a:schemeClr val="lt1"/>
                </a:solidFill>
                <a:latin typeface="Rockwell"/>
                <a:ea typeface="Rockwell"/>
                <a:cs typeface="Rockwell"/>
                <a:sym typeface="Rockwell"/>
              </a:defRPr>
            </a:lvl8pPr>
            <a:lvl9pPr lvl="8" marR="0" rtl="0" algn="l">
              <a:spcBef>
                <a:spcPts val="400"/>
              </a:spcBef>
              <a:spcAft>
                <a:spcPts val="0"/>
              </a:spcAft>
              <a:buClr>
                <a:schemeClr val="accent4"/>
              </a:buClr>
              <a:buSzPts val="1600"/>
              <a:buFont typeface="Noto Sans Symbols"/>
              <a:buChar char="●"/>
              <a:defRPr b="0" i="0" sz="1600" u="none" cap="none" strike="noStrike">
                <a:solidFill>
                  <a:schemeClr val="lt1"/>
                </a:solidFill>
                <a:latin typeface="Rockwell"/>
                <a:ea typeface="Rockwell"/>
                <a:cs typeface="Rockwell"/>
                <a:sym typeface="Rockwell"/>
              </a:defRPr>
            </a:lvl9pPr>
          </a:lstStyle>
          <a:p/>
        </p:txBody>
      </p:sp>
      <p:sp>
        <p:nvSpPr>
          <p:cNvPr id="56" name="Google Shape;56;p8"/>
          <p:cNvSpPr txBox="1"/>
          <p:nvPr>
            <p:ph idx="10" type="dt"/>
          </p:nvPr>
        </p:nvSpPr>
        <p:spPr>
          <a:xfrm>
            <a:off x="5562600" y="6400800"/>
            <a:ext cx="3002280" cy="274320"/>
          </a:xfrm>
          <a:prstGeom prst="rect">
            <a:avLst/>
          </a:prstGeom>
          <a:noFill/>
          <a:ln>
            <a:noFill/>
          </a:ln>
        </p:spPr>
        <p:txBody>
          <a:bodyPr anchorCtr="0" anchor="t" bIns="45700" lIns="91425" spcFirstLastPara="1" rIns="91425" wrap="square" tIns="45700">
            <a:noAutofit/>
          </a:bodyPr>
          <a:lstStyle>
            <a:lvl1pPr lvl="0" rtl="1" algn="l">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57" name="Google Shape;57;p8"/>
          <p:cNvSpPr txBox="1"/>
          <p:nvPr>
            <p:ph idx="11" type="ftr"/>
          </p:nvPr>
        </p:nvSpPr>
        <p:spPr>
          <a:xfrm>
            <a:off x="1295400" y="6400800"/>
            <a:ext cx="4212264" cy="274320"/>
          </a:xfrm>
          <a:prstGeom prst="rect">
            <a:avLst/>
          </a:prstGeom>
          <a:noFill/>
          <a:ln>
            <a:noFill/>
          </a:ln>
        </p:spPr>
        <p:txBody>
          <a:bodyPr anchorCtr="0" anchor="t" bIns="45700" lIns="91425" spcFirstLastPara="1" rIns="91425" wrap="square" tIns="45700">
            <a:noAutofit/>
          </a:bodyPr>
          <a:lstStyle>
            <a:lvl1pPr lvl="0" rtl="1" algn="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58" name="Google Shape;58;p8"/>
          <p:cNvSpPr txBox="1"/>
          <p:nvPr>
            <p:ph idx="12" type="sldNum"/>
          </p:nvPr>
        </p:nvSpPr>
        <p:spPr>
          <a:xfrm>
            <a:off x="8638952" y="6514568"/>
            <a:ext cx="464288" cy="274320"/>
          </a:xfrm>
          <a:prstGeom prst="rect">
            <a:avLst/>
          </a:prstGeom>
          <a:noFill/>
          <a:ln>
            <a:noFill/>
          </a:ln>
        </p:spPr>
        <p:txBody>
          <a:bodyPr anchorCtr="0" anchor="ctr" bIns="45700" lIns="91425" spcFirstLastPara="1" rIns="91425" wrap="square" tIns="45700">
            <a:noAutofit/>
          </a:bodyPr>
          <a:lstStyle>
            <a:lvl1pPr indent="0" lvl="0" marL="0" marR="0" rtl="1" algn="r">
              <a:spcBef>
                <a:spcPts val="0"/>
              </a:spcBef>
              <a:buNone/>
              <a:defRPr sz="1600">
                <a:solidFill>
                  <a:srgbClr val="DFE0D3"/>
                </a:solidFill>
                <a:latin typeface="Rockwell"/>
                <a:ea typeface="Rockwell"/>
                <a:cs typeface="Rockwell"/>
                <a:sym typeface="Rockwell"/>
              </a:defRPr>
            </a:lvl1pPr>
            <a:lvl2pPr indent="0" lvl="1" marL="0" marR="0" rtl="1" algn="r">
              <a:spcBef>
                <a:spcPts val="0"/>
              </a:spcBef>
              <a:buNone/>
              <a:defRPr sz="1600">
                <a:solidFill>
                  <a:srgbClr val="DFE0D3"/>
                </a:solidFill>
                <a:latin typeface="Rockwell"/>
                <a:ea typeface="Rockwell"/>
                <a:cs typeface="Rockwell"/>
                <a:sym typeface="Rockwell"/>
              </a:defRPr>
            </a:lvl2pPr>
            <a:lvl3pPr indent="0" lvl="2" marL="0" marR="0" rtl="1" algn="r">
              <a:spcBef>
                <a:spcPts val="0"/>
              </a:spcBef>
              <a:buNone/>
              <a:defRPr sz="1600">
                <a:solidFill>
                  <a:srgbClr val="DFE0D3"/>
                </a:solidFill>
                <a:latin typeface="Rockwell"/>
                <a:ea typeface="Rockwell"/>
                <a:cs typeface="Rockwell"/>
                <a:sym typeface="Rockwell"/>
              </a:defRPr>
            </a:lvl3pPr>
            <a:lvl4pPr indent="0" lvl="3" marL="0" marR="0" rtl="1" algn="r">
              <a:spcBef>
                <a:spcPts val="0"/>
              </a:spcBef>
              <a:buNone/>
              <a:defRPr sz="1600">
                <a:solidFill>
                  <a:srgbClr val="DFE0D3"/>
                </a:solidFill>
                <a:latin typeface="Rockwell"/>
                <a:ea typeface="Rockwell"/>
                <a:cs typeface="Rockwell"/>
                <a:sym typeface="Rockwell"/>
              </a:defRPr>
            </a:lvl4pPr>
            <a:lvl5pPr indent="0" lvl="4" marL="0" marR="0" rtl="1" algn="r">
              <a:spcBef>
                <a:spcPts val="0"/>
              </a:spcBef>
              <a:buNone/>
              <a:defRPr sz="1600">
                <a:solidFill>
                  <a:srgbClr val="DFE0D3"/>
                </a:solidFill>
                <a:latin typeface="Rockwell"/>
                <a:ea typeface="Rockwell"/>
                <a:cs typeface="Rockwell"/>
                <a:sym typeface="Rockwell"/>
              </a:defRPr>
            </a:lvl5pPr>
            <a:lvl6pPr indent="0" lvl="5" marL="0" marR="0" rtl="1" algn="r">
              <a:spcBef>
                <a:spcPts val="0"/>
              </a:spcBef>
              <a:buNone/>
              <a:defRPr sz="1600">
                <a:solidFill>
                  <a:srgbClr val="DFE0D3"/>
                </a:solidFill>
                <a:latin typeface="Rockwell"/>
                <a:ea typeface="Rockwell"/>
                <a:cs typeface="Rockwell"/>
                <a:sym typeface="Rockwell"/>
              </a:defRPr>
            </a:lvl6pPr>
            <a:lvl7pPr indent="0" lvl="6" marL="0" marR="0" rtl="1" algn="r">
              <a:spcBef>
                <a:spcPts val="0"/>
              </a:spcBef>
              <a:buNone/>
              <a:defRPr sz="1600">
                <a:solidFill>
                  <a:srgbClr val="DFE0D3"/>
                </a:solidFill>
                <a:latin typeface="Rockwell"/>
                <a:ea typeface="Rockwell"/>
                <a:cs typeface="Rockwell"/>
                <a:sym typeface="Rockwell"/>
              </a:defRPr>
            </a:lvl7pPr>
            <a:lvl8pPr indent="0" lvl="7" marL="0" marR="0" rtl="1" algn="r">
              <a:spcBef>
                <a:spcPts val="0"/>
              </a:spcBef>
              <a:buNone/>
              <a:defRPr sz="1600">
                <a:solidFill>
                  <a:srgbClr val="DFE0D3"/>
                </a:solidFill>
                <a:latin typeface="Rockwell"/>
                <a:ea typeface="Rockwell"/>
                <a:cs typeface="Rockwell"/>
                <a:sym typeface="Rockwell"/>
              </a:defRPr>
            </a:lvl8pPr>
            <a:lvl9pPr indent="0" lvl="8" marL="0" marR="0" rtl="1" algn="r">
              <a:spcBef>
                <a:spcPts val="0"/>
              </a:spcBef>
              <a:buNone/>
              <a:defRPr sz="1600">
                <a:solidFill>
                  <a:srgbClr val="DFE0D3"/>
                </a:solidFill>
                <a:latin typeface="Rockwell"/>
                <a:ea typeface="Rockwell"/>
                <a:cs typeface="Rockwell"/>
                <a:sym typeface="Rockwell"/>
              </a:defRPr>
            </a:lvl9pPr>
          </a:lstStyle>
          <a:p>
            <a:pPr indent="0" lvl="0" marL="0" rtl="1" algn="r">
              <a:spcBef>
                <a:spcPts val="0"/>
              </a:spcBef>
              <a:spcAft>
                <a:spcPts val="0"/>
              </a:spcAft>
              <a:buNone/>
            </a:pPr>
            <a:fld id="{00000000-1234-1234-1234-123412341234}" type="slidenum">
              <a:rPr lang="no-NO"/>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showMasterSp="0" type="secHead">
  <p:cSld name="SECTION_HEADER">
    <p:bg>
      <p:bgPr>
        <a:solidFill>
          <a:schemeClr val="dk2"/>
        </a:solidFill>
      </p:bgPr>
    </p:bg>
    <p:spTree>
      <p:nvGrpSpPr>
        <p:cNvPr id="59" name="Shape 59"/>
        <p:cNvGrpSpPr/>
        <p:nvPr/>
      </p:nvGrpSpPr>
      <p:grpSpPr>
        <a:xfrm>
          <a:off x="0" y="0"/>
          <a:ext cx="0" cy="0"/>
          <a:chOff x="0" y="0"/>
          <a:chExt cx="0" cy="0"/>
        </a:xfrm>
      </p:grpSpPr>
      <p:sp>
        <p:nvSpPr>
          <p:cNvPr id="60" name="Google Shape;60;p9"/>
          <p:cNvSpPr/>
          <p:nvPr/>
        </p:nvSpPr>
        <p:spPr>
          <a:xfrm>
            <a:off x="1000128" y="3267456"/>
            <a:ext cx="7406640" cy="9144"/>
          </a:xfrm>
          <a:prstGeom prst="rect">
            <a:avLst/>
          </a:prstGeom>
          <a:solidFill>
            <a:schemeClr val="accent1"/>
          </a:solidFill>
          <a:ln>
            <a:noFill/>
          </a:ln>
          <a:effectLst>
            <a:outerShdw blurRad="12700" rotWithShape="0" algn="tl" dir="5400000" dist="12900">
              <a:srgbClr val="000000">
                <a:alpha val="74901"/>
              </a:srgbClr>
            </a:outerShdw>
          </a:effectLst>
        </p:spPr>
        <p:txBody>
          <a:bodyPr anchorCtr="0" anchor="ctr" bIns="45700" lIns="91425" spcFirstLastPara="1" rIns="91425" wrap="square" tIns="45700">
            <a:noAutofit/>
          </a:bodyPr>
          <a:lstStyle/>
          <a:p>
            <a:pPr indent="0" lvl="0" marL="0" marR="0" rtl="1" algn="ctr">
              <a:spcBef>
                <a:spcPts val="0"/>
              </a:spcBef>
              <a:spcAft>
                <a:spcPts val="0"/>
              </a:spcAft>
              <a:buNone/>
            </a:pPr>
            <a:r>
              <a:t/>
            </a:r>
            <a:endParaRPr sz="1800">
              <a:solidFill>
                <a:schemeClr val="lt1"/>
              </a:solidFill>
              <a:latin typeface="Rockwell"/>
              <a:ea typeface="Rockwell"/>
              <a:cs typeface="Rockwell"/>
              <a:sym typeface="Rockwell"/>
            </a:endParaRPr>
          </a:p>
        </p:txBody>
      </p:sp>
      <p:sp>
        <p:nvSpPr>
          <p:cNvPr id="61" name="Google Shape;61;p9"/>
          <p:cNvSpPr txBox="1"/>
          <p:nvPr>
            <p:ph type="title"/>
          </p:nvPr>
        </p:nvSpPr>
        <p:spPr>
          <a:xfrm>
            <a:off x="722376" y="498230"/>
            <a:ext cx="7772400" cy="2731008"/>
          </a:xfrm>
          <a:prstGeom prst="rect">
            <a:avLst/>
          </a:prstGeom>
          <a:noFill/>
          <a:ln>
            <a:noFill/>
          </a:ln>
        </p:spPr>
        <p:txBody>
          <a:bodyPr anchorCtr="0" anchor="b" bIns="45700" lIns="91425" spcFirstLastPara="1" rIns="100575" wrap="square" tIns="45700">
            <a:normAutofit/>
          </a:bodyPr>
          <a:lstStyle>
            <a:lvl1pPr lvl="0" algn="r">
              <a:spcBef>
                <a:spcPts val="0"/>
              </a:spcBef>
              <a:spcAft>
                <a:spcPts val="0"/>
              </a:spcAft>
              <a:buClr>
                <a:srgbClr val="68BE6E"/>
              </a:buClr>
              <a:buSzPts val="4000"/>
              <a:buFont typeface="Rockwell"/>
              <a:buNone/>
              <a:defRPr b="1" sz="4000" cap="none">
                <a:solidFill>
                  <a:srgbClr val="68BE6E"/>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2" name="Google Shape;62;p9"/>
          <p:cNvSpPr txBox="1"/>
          <p:nvPr>
            <p:ph idx="1" type="body"/>
          </p:nvPr>
        </p:nvSpPr>
        <p:spPr>
          <a:xfrm>
            <a:off x="722313" y="3287713"/>
            <a:ext cx="7772400" cy="1509712"/>
          </a:xfrm>
          <a:prstGeom prst="rect">
            <a:avLst/>
          </a:prstGeom>
          <a:noFill/>
          <a:ln>
            <a:noFill/>
          </a:ln>
        </p:spPr>
        <p:txBody>
          <a:bodyPr anchorCtr="0" anchor="t" bIns="45700" lIns="91425" spcFirstLastPara="1" rIns="128000" wrap="square" tIns="45700">
            <a:normAutofit/>
          </a:bodyPr>
          <a:lstStyle>
            <a:lvl1pPr indent="-228600" lvl="0" marL="457200" algn="r">
              <a:spcBef>
                <a:spcPts val="0"/>
              </a:spcBef>
              <a:spcAft>
                <a:spcPts val="0"/>
              </a:spcAft>
              <a:buSzPts val="1400"/>
              <a:buNone/>
              <a:defRPr sz="2000">
                <a:solidFill>
                  <a:schemeClr val="lt1"/>
                </a:solidFill>
              </a:defRPr>
            </a:lvl1pPr>
            <a:lvl2pPr indent="-228600" lvl="1" marL="914400" algn="l">
              <a:spcBef>
                <a:spcPts val="400"/>
              </a:spcBef>
              <a:spcAft>
                <a:spcPts val="0"/>
              </a:spcAft>
              <a:buSzPts val="1620"/>
              <a:buFont typeface="Rockwell"/>
              <a:buNone/>
              <a:defRPr sz="1800">
                <a:solidFill>
                  <a:schemeClr val="lt1"/>
                </a:solidFill>
              </a:defRPr>
            </a:lvl2pPr>
            <a:lvl3pPr indent="-228600" lvl="2" marL="1371600" algn="l">
              <a:spcBef>
                <a:spcPts val="400"/>
              </a:spcBef>
              <a:spcAft>
                <a:spcPts val="0"/>
              </a:spcAft>
              <a:buSzPts val="1600"/>
              <a:buNone/>
              <a:defRPr sz="1600">
                <a:solidFill>
                  <a:schemeClr val="lt1"/>
                </a:solidFill>
              </a:defRPr>
            </a:lvl3pPr>
            <a:lvl4pPr indent="-228600" lvl="3" marL="1828800" algn="l">
              <a:spcBef>
                <a:spcPts val="400"/>
              </a:spcBef>
              <a:spcAft>
                <a:spcPts val="0"/>
              </a:spcAft>
              <a:buSzPts val="1400"/>
              <a:buNone/>
              <a:defRPr sz="1400">
                <a:solidFill>
                  <a:schemeClr val="lt1"/>
                </a:solidFill>
              </a:defRPr>
            </a:lvl4pPr>
            <a:lvl5pPr indent="-228600" lvl="4" marL="2286000" algn="l">
              <a:spcBef>
                <a:spcPts val="400"/>
              </a:spcBef>
              <a:spcAft>
                <a:spcPts val="0"/>
              </a:spcAft>
              <a:buSzPts val="1400"/>
              <a:buNone/>
              <a:defRPr sz="1400">
                <a:solidFill>
                  <a:schemeClr val="lt1"/>
                </a:solidFill>
              </a:defRPr>
            </a:lvl5pPr>
            <a:lvl6pPr indent="-342900" lvl="5" marL="2743200" algn="l">
              <a:spcBef>
                <a:spcPts val="400"/>
              </a:spcBef>
              <a:spcAft>
                <a:spcPts val="0"/>
              </a:spcAft>
              <a:buSzPts val="1800"/>
              <a:buChar char="●"/>
              <a:defRPr/>
            </a:lvl6pPr>
            <a:lvl7pPr indent="-342900" lvl="6" marL="3200400" algn="l">
              <a:spcBef>
                <a:spcPts val="400"/>
              </a:spcBef>
              <a:spcAft>
                <a:spcPts val="0"/>
              </a:spcAft>
              <a:buSzPts val="1800"/>
              <a:buChar char="●"/>
              <a:defRPr/>
            </a:lvl7pPr>
            <a:lvl8pPr indent="-342900" lvl="7" marL="3657600" algn="l">
              <a:spcBef>
                <a:spcPts val="400"/>
              </a:spcBef>
              <a:spcAft>
                <a:spcPts val="0"/>
              </a:spcAft>
              <a:buSzPts val="1800"/>
              <a:buChar char="●"/>
              <a:defRPr/>
            </a:lvl8pPr>
            <a:lvl9pPr indent="-342900" lvl="8" marL="4114800" algn="l">
              <a:spcBef>
                <a:spcPts val="400"/>
              </a:spcBef>
              <a:spcAft>
                <a:spcPts val="0"/>
              </a:spcAft>
              <a:buSzPts val="1800"/>
              <a:buChar char="●"/>
              <a:defRPr/>
            </a:lvl9pPr>
          </a:lstStyle>
          <a:p/>
        </p:txBody>
      </p:sp>
      <p:sp>
        <p:nvSpPr>
          <p:cNvPr id="63" name="Google Shape;63;p9"/>
          <p:cNvSpPr txBox="1"/>
          <p:nvPr>
            <p:ph idx="10" type="dt"/>
          </p:nvPr>
        </p:nvSpPr>
        <p:spPr>
          <a:xfrm>
            <a:off x="5562600" y="6513670"/>
            <a:ext cx="3002280" cy="274320"/>
          </a:xfrm>
          <a:prstGeom prst="rect">
            <a:avLst/>
          </a:prstGeom>
          <a:noFill/>
          <a:ln>
            <a:noFill/>
          </a:ln>
        </p:spPr>
        <p:txBody>
          <a:bodyPr anchorCtr="0" anchor="t" bIns="45700" lIns="91425" spcFirstLastPara="1" rIns="91425" wrap="square" tIns="45700">
            <a:noAutofit/>
          </a:bodyPr>
          <a:lstStyle>
            <a:lvl1pPr lvl="0" rtl="1" algn="l">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64" name="Google Shape;64;p9"/>
          <p:cNvSpPr txBox="1"/>
          <p:nvPr>
            <p:ph idx="12" type="sldNum"/>
          </p:nvPr>
        </p:nvSpPr>
        <p:spPr>
          <a:xfrm>
            <a:off x="8638952" y="6513670"/>
            <a:ext cx="464288" cy="274320"/>
          </a:xfrm>
          <a:prstGeom prst="rect">
            <a:avLst/>
          </a:prstGeom>
          <a:noFill/>
          <a:ln>
            <a:noFill/>
          </a:ln>
        </p:spPr>
        <p:txBody>
          <a:bodyPr anchorCtr="0" anchor="ctr" bIns="45700" lIns="91425" spcFirstLastPara="1" rIns="91425" wrap="square" tIns="45700">
            <a:noAutofit/>
          </a:bodyPr>
          <a:lstStyle>
            <a:lvl1pPr indent="0" lvl="0" marL="0" rtl="1" algn="r">
              <a:spcBef>
                <a:spcPts val="0"/>
              </a:spcBef>
              <a:buNone/>
              <a:defRPr sz="1600">
                <a:solidFill>
                  <a:srgbClr val="DFE0D3"/>
                </a:solidFill>
                <a:latin typeface="Rockwell"/>
                <a:ea typeface="Rockwell"/>
                <a:cs typeface="Rockwell"/>
                <a:sym typeface="Rockwell"/>
              </a:defRPr>
            </a:lvl1pPr>
            <a:lvl2pPr indent="0" lvl="1" marL="0" rtl="1" algn="r">
              <a:spcBef>
                <a:spcPts val="0"/>
              </a:spcBef>
              <a:buNone/>
              <a:defRPr sz="1600">
                <a:solidFill>
                  <a:srgbClr val="DFE0D3"/>
                </a:solidFill>
                <a:latin typeface="Rockwell"/>
                <a:ea typeface="Rockwell"/>
                <a:cs typeface="Rockwell"/>
                <a:sym typeface="Rockwell"/>
              </a:defRPr>
            </a:lvl2pPr>
            <a:lvl3pPr indent="0" lvl="2" marL="0" rtl="1" algn="r">
              <a:spcBef>
                <a:spcPts val="0"/>
              </a:spcBef>
              <a:buNone/>
              <a:defRPr sz="1600">
                <a:solidFill>
                  <a:srgbClr val="DFE0D3"/>
                </a:solidFill>
                <a:latin typeface="Rockwell"/>
                <a:ea typeface="Rockwell"/>
                <a:cs typeface="Rockwell"/>
                <a:sym typeface="Rockwell"/>
              </a:defRPr>
            </a:lvl3pPr>
            <a:lvl4pPr indent="0" lvl="3" marL="0" rtl="1" algn="r">
              <a:spcBef>
                <a:spcPts val="0"/>
              </a:spcBef>
              <a:buNone/>
              <a:defRPr sz="1600">
                <a:solidFill>
                  <a:srgbClr val="DFE0D3"/>
                </a:solidFill>
                <a:latin typeface="Rockwell"/>
                <a:ea typeface="Rockwell"/>
                <a:cs typeface="Rockwell"/>
                <a:sym typeface="Rockwell"/>
              </a:defRPr>
            </a:lvl4pPr>
            <a:lvl5pPr indent="0" lvl="4" marL="0" rtl="1" algn="r">
              <a:spcBef>
                <a:spcPts val="0"/>
              </a:spcBef>
              <a:buNone/>
              <a:defRPr sz="1600">
                <a:solidFill>
                  <a:srgbClr val="DFE0D3"/>
                </a:solidFill>
                <a:latin typeface="Rockwell"/>
                <a:ea typeface="Rockwell"/>
                <a:cs typeface="Rockwell"/>
                <a:sym typeface="Rockwell"/>
              </a:defRPr>
            </a:lvl5pPr>
            <a:lvl6pPr indent="0" lvl="5" marL="0" rtl="1" algn="r">
              <a:spcBef>
                <a:spcPts val="0"/>
              </a:spcBef>
              <a:buNone/>
              <a:defRPr sz="1600">
                <a:solidFill>
                  <a:srgbClr val="DFE0D3"/>
                </a:solidFill>
                <a:latin typeface="Rockwell"/>
                <a:ea typeface="Rockwell"/>
                <a:cs typeface="Rockwell"/>
                <a:sym typeface="Rockwell"/>
              </a:defRPr>
            </a:lvl6pPr>
            <a:lvl7pPr indent="0" lvl="6" marL="0" rtl="1" algn="r">
              <a:spcBef>
                <a:spcPts val="0"/>
              </a:spcBef>
              <a:buNone/>
              <a:defRPr sz="1600">
                <a:solidFill>
                  <a:srgbClr val="DFE0D3"/>
                </a:solidFill>
                <a:latin typeface="Rockwell"/>
                <a:ea typeface="Rockwell"/>
                <a:cs typeface="Rockwell"/>
                <a:sym typeface="Rockwell"/>
              </a:defRPr>
            </a:lvl7pPr>
            <a:lvl8pPr indent="0" lvl="7" marL="0" rtl="1" algn="r">
              <a:spcBef>
                <a:spcPts val="0"/>
              </a:spcBef>
              <a:buNone/>
              <a:defRPr sz="1600">
                <a:solidFill>
                  <a:srgbClr val="DFE0D3"/>
                </a:solidFill>
                <a:latin typeface="Rockwell"/>
                <a:ea typeface="Rockwell"/>
                <a:cs typeface="Rockwell"/>
                <a:sym typeface="Rockwell"/>
              </a:defRPr>
            </a:lvl8pPr>
            <a:lvl9pPr indent="0" lvl="8" marL="0" rtl="1" algn="r">
              <a:spcBef>
                <a:spcPts val="0"/>
              </a:spcBef>
              <a:buNone/>
              <a:defRPr sz="1600">
                <a:solidFill>
                  <a:srgbClr val="DFE0D3"/>
                </a:solidFill>
                <a:latin typeface="Rockwell"/>
                <a:ea typeface="Rockwell"/>
                <a:cs typeface="Rockwell"/>
                <a:sym typeface="Rockwell"/>
              </a:defRPr>
            </a:lvl9pPr>
          </a:lstStyle>
          <a:p>
            <a:pPr indent="0" lvl="0" marL="0" rtl="1" algn="r">
              <a:spcBef>
                <a:spcPts val="0"/>
              </a:spcBef>
              <a:spcAft>
                <a:spcPts val="0"/>
              </a:spcAft>
              <a:buNone/>
            </a:pPr>
            <a:fld id="{00000000-1234-1234-1234-123412341234}" type="slidenum">
              <a:rPr lang="no-NO"/>
              <a:t>‹#›</a:t>
            </a:fld>
            <a:endParaRPr/>
          </a:p>
        </p:txBody>
      </p:sp>
      <p:sp>
        <p:nvSpPr>
          <p:cNvPr id="65" name="Google Shape;65;p9"/>
          <p:cNvSpPr txBox="1"/>
          <p:nvPr>
            <p:ph idx="11" type="ftr"/>
          </p:nvPr>
        </p:nvSpPr>
        <p:spPr>
          <a:xfrm>
            <a:off x="1600200" y="6513670"/>
            <a:ext cx="3907464" cy="274320"/>
          </a:xfrm>
          <a:prstGeom prst="rect">
            <a:avLst/>
          </a:prstGeom>
          <a:noFill/>
          <a:ln>
            <a:noFill/>
          </a:ln>
        </p:spPr>
        <p:txBody>
          <a:bodyPr anchorCtr="0" anchor="t" bIns="45700" lIns="91425" spcFirstLastPara="1" rIns="91425" wrap="square" tIns="45700">
            <a:noAutofit/>
          </a:bodyPr>
          <a:lstStyle>
            <a:lvl1pPr lvl="0" rtl="1" algn="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66" name="Shape 66"/>
        <p:cNvGrpSpPr/>
        <p:nvPr/>
      </p:nvGrpSpPr>
      <p:grpSpPr>
        <a:xfrm>
          <a:off x="0" y="0"/>
          <a:ext cx="0" cy="0"/>
          <a:chOff x="0" y="0"/>
          <a:chExt cx="0" cy="0"/>
        </a:xfrm>
      </p:grpSpPr>
      <p:sp>
        <p:nvSpPr>
          <p:cNvPr id="67" name="Google Shape;67;p10"/>
          <p:cNvSpPr/>
          <p:nvPr/>
        </p:nvSpPr>
        <p:spPr>
          <a:xfrm>
            <a:off x="616744" y="2165216"/>
            <a:ext cx="3749040" cy="9144"/>
          </a:xfrm>
          <a:prstGeom prst="rect">
            <a:avLst/>
          </a:prstGeom>
          <a:solidFill>
            <a:schemeClr val="accent1"/>
          </a:solidFill>
          <a:ln>
            <a:noFill/>
          </a:ln>
          <a:effectLst>
            <a:outerShdw blurRad="12700" rotWithShape="0" algn="tl" dir="5400000" dist="12900">
              <a:srgbClr val="000000">
                <a:alpha val="74901"/>
              </a:srgbClr>
            </a:outerShdw>
          </a:effectLst>
        </p:spPr>
        <p:txBody>
          <a:bodyPr anchorCtr="0" anchor="b" bIns="45700" lIns="91425" spcFirstLastPara="1" rIns="91425" wrap="square" tIns="45700">
            <a:noAutofit/>
          </a:bodyPr>
          <a:lstStyle/>
          <a:p>
            <a:pPr indent="0" lvl="0" marL="0" marR="0" rtl="1" algn="ctr">
              <a:spcBef>
                <a:spcPts val="0"/>
              </a:spcBef>
              <a:spcAft>
                <a:spcPts val="0"/>
              </a:spcAft>
              <a:buNone/>
            </a:pPr>
            <a:r>
              <a:t/>
            </a:r>
            <a:endParaRPr sz="1800">
              <a:solidFill>
                <a:schemeClr val="lt1"/>
              </a:solidFill>
              <a:latin typeface="Rockwell"/>
              <a:ea typeface="Rockwell"/>
              <a:cs typeface="Rockwell"/>
              <a:sym typeface="Rockwell"/>
            </a:endParaRPr>
          </a:p>
        </p:txBody>
      </p:sp>
      <p:sp>
        <p:nvSpPr>
          <p:cNvPr id="68" name="Google Shape;68;p10"/>
          <p:cNvSpPr/>
          <p:nvPr/>
        </p:nvSpPr>
        <p:spPr>
          <a:xfrm>
            <a:off x="4800600" y="2165216"/>
            <a:ext cx="3749040" cy="9144"/>
          </a:xfrm>
          <a:prstGeom prst="rect">
            <a:avLst/>
          </a:prstGeom>
          <a:solidFill>
            <a:schemeClr val="accent1"/>
          </a:solidFill>
          <a:ln>
            <a:noFill/>
          </a:ln>
          <a:effectLst>
            <a:outerShdw blurRad="12700" rotWithShape="0" algn="tl" dir="5400000" dist="12900">
              <a:srgbClr val="000000">
                <a:alpha val="74901"/>
              </a:srgbClr>
            </a:outerShdw>
          </a:effectLst>
        </p:spPr>
        <p:txBody>
          <a:bodyPr anchorCtr="0" anchor="b" bIns="45700" lIns="91425" spcFirstLastPara="1" rIns="91425" wrap="square" tIns="45700">
            <a:noAutofit/>
          </a:bodyPr>
          <a:lstStyle/>
          <a:p>
            <a:pPr indent="0" lvl="0" marL="0" marR="0" rtl="1" algn="ctr">
              <a:spcBef>
                <a:spcPts val="0"/>
              </a:spcBef>
              <a:spcAft>
                <a:spcPts val="0"/>
              </a:spcAft>
              <a:buNone/>
            </a:pPr>
            <a:r>
              <a:t/>
            </a:r>
            <a:endParaRPr sz="1800">
              <a:solidFill>
                <a:schemeClr val="lt1"/>
              </a:solidFill>
              <a:latin typeface="Rockwell"/>
              <a:ea typeface="Rockwell"/>
              <a:cs typeface="Rockwell"/>
              <a:sym typeface="Rockwell"/>
            </a:endParaRPr>
          </a:p>
        </p:txBody>
      </p:sp>
      <p:sp>
        <p:nvSpPr>
          <p:cNvPr id="69" name="Google Shape;69;p10"/>
          <p:cNvSpPr txBox="1"/>
          <p:nvPr>
            <p:ph type="title"/>
          </p:nvPr>
        </p:nvSpPr>
        <p:spPr>
          <a:xfrm>
            <a:off x="457200" y="251948"/>
            <a:ext cx="8229600" cy="1143000"/>
          </a:xfrm>
          <a:prstGeom prst="rect">
            <a:avLst/>
          </a:prstGeom>
          <a:noFill/>
          <a:ln>
            <a:noFill/>
          </a:ln>
        </p:spPr>
        <p:txBody>
          <a:bodyPr anchorCtr="0" anchor="b" bIns="45700" lIns="91425" spcFirstLastPara="1" rIns="91425" wrap="square" tIns="45700">
            <a:normAutofit/>
          </a:bodyPr>
          <a:lstStyle>
            <a:lvl1pPr lvl="0" algn="r">
              <a:spcBef>
                <a:spcPts val="0"/>
              </a:spcBef>
              <a:spcAft>
                <a:spcPts val="0"/>
              </a:spcAft>
              <a:buClr>
                <a:srgbClr val="E7E9C9"/>
              </a:buClr>
              <a:buSzPts val="4600"/>
              <a:buFont typeface="Rockwel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0"/>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spcBef>
                <a:spcPts val="0"/>
              </a:spcBef>
              <a:spcAft>
                <a:spcPts val="0"/>
              </a:spcAft>
              <a:buSzPts val="1540"/>
              <a:buNone/>
              <a:defRPr b="0" sz="2200" cap="none"/>
            </a:lvl1pPr>
            <a:lvl2pPr indent="-228600" lvl="1" marL="914400" algn="l">
              <a:spcBef>
                <a:spcPts val="400"/>
              </a:spcBef>
              <a:spcAft>
                <a:spcPts val="0"/>
              </a:spcAft>
              <a:buSzPts val="1800"/>
              <a:buFont typeface="Rockwell"/>
              <a:buNone/>
              <a:defRPr b="1" sz="2000"/>
            </a:lvl2pPr>
            <a:lvl3pPr indent="-228600" lvl="2" marL="1371600" algn="l">
              <a:spcBef>
                <a:spcPts val="400"/>
              </a:spcBef>
              <a:spcAft>
                <a:spcPts val="0"/>
              </a:spcAft>
              <a:buSzPts val="1800"/>
              <a:buNone/>
              <a:defRPr b="1" sz="1800"/>
            </a:lvl3pPr>
            <a:lvl4pPr indent="-228600" lvl="3" marL="1828800" algn="l">
              <a:spcBef>
                <a:spcPts val="400"/>
              </a:spcBef>
              <a:spcAft>
                <a:spcPts val="0"/>
              </a:spcAft>
              <a:buSzPts val="1600"/>
              <a:buNone/>
              <a:defRPr b="1" sz="1600"/>
            </a:lvl4pPr>
            <a:lvl5pPr indent="-228600" lvl="4" marL="2286000" algn="l">
              <a:spcBef>
                <a:spcPts val="400"/>
              </a:spcBef>
              <a:spcAft>
                <a:spcPts val="0"/>
              </a:spcAft>
              <a:buSzPts val="1600"/>
              <a:buNone/>
              <a:defRPr b="1" sz="1600"/>
            </a:lvl5pPr>
            <a:lvl6pPr indent="-342900" lvl="5" marL="2743200" algn="l">
              <a:spcBef>
                <a:spcPts val="400"/>
              </a:spcBef>
              <a:spcAft>
                <a:spcPts val="0"/>
              </a:spcAft>
              <a:buSzPts val="1800"/>
              <a:buChar char="●"/>
              <a:defRPr/>
            </a:lvl6pPr>
            <a:lvl7pPr indent="-342900" lvl="6" marL="3200400" algn="l">
              <a:spcBef>
                <a:spcPts val="400"/>
              </a:spcBef>
              <a:spcAft>
                <a:spcPts val="0"/>
              </a:spcAft>
              <a:buSzPts val="1800"/>
              <a:buChar char="●"/>
              <a:defRPr/>
            </a:lvl7pPr>
            <a:lvl8pPr indent="-342900" lvl="7" marL="3657600" algn="l">
              <a:spcBef>
                <a:spcPts val="400"/>
              </a:spcBef>
              <a:spcAft>
                <a:spcPts val="0"/>
              </a:spcAft>
              <a:buSzPts val="1800"/>
              <a:buChar char="●"/>
              <a:defRPr/>
            </a:lvl8pPr>
            <a:lvl9pPr indent="-342900" lvl="8" marL="4114800" algn="l">
              <a:spcBef>
                <a:spcPts val="400"/>
              </a:spcBef>
              <a:spcAft>
                <a:spcPts val="0"/>
              </a:spcAft>
              <a:buSzPts val="1800"/>
              <a:buChar char="●"/>
              <a:defRPr/>
            </a:lvl9pPr>
          </a:lstStyle>
          <a:p/>
        </p:txBody>
      </p:sp>
      <p:sp>
        <p:nvSpPr>
          <p:cNvPr id="71" name="Google Shape;71;p10"/>
          <p:cNvSpPr txBox="1"/>
          <p:nvPr>
            <p:ph idx="2"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spcBef>
                <a:spcPts val="0"/>
              </a:spcBef>
              <a:spcAft>
                <a:spcPts val="0"/>
              </a:spcAft>
              <a:buSzPts val="1540"/>
              <a:buNone/>
              <a:defRPr b="0" sz="2200" cap="none"/>
            </a:lvl1pPr>
            <a:lvl2pPr indent="-228600" lvl="1" marL="914400" algn="l">
              <a:spcBef>
                <a:spcPts val="400"/>
              </a:spcBef>
              <a:spcAft>
                <a:spcPts val="0"/>
              </a:spcAft>
              <a:buSzPts val="1800"/>
              <a:buFont typeface="Rockwell"/>
              <a:buNone/>
              <a:defRPr b="1" sz="2000"/>
            </a:lvl2pPr>
            <a:lvl3pPr indent="-228600" lvl="2" marL="1371600" algn="l">
              <a:spcBef>
                <a:spcPts val="400"/>
              </a:spcBef>
              <a:spcAft>
                <a:spcPts val="0"/>
              </a:spcAft>
              <a:buSzPts val="1800"/>
              <a:buNone/>
              <a:defRPr b="1" sz="1800"/>
            </a:lvl3pPr>
            <a:lvl4pPr indent="-228600" lvl="3" marL="1828800" algn="l">
              <a:spcBef>
                <a:spcPts val="400"/>
              </a:spcBef>
              <a:spcAft>
                <a:spcPts val="0"/>
              </a:spcAft>
              <a:buSzPts val="1600"/>
              <a:buNone/>
              <a:defRPr b="1" sz="1600"/>
            </a:lvl4pPr>
            <a:lvl5pPr indent="-228600" lvl="4" marL="2286000" algn="l">
              <a:spcBef>
                <a:spcPts val="400"/>
              </a:spcBef>
              <a:spcAft>
                <a:spcPts val="0"/>
              </a:spcAft>
              <a:buSzPts val="1600"/>
              <a:buNone/>
              <a:defRPr b="1" sz="1600"/>
            </a:lvl5pPr>
            <a:lvl6pPr indent="-342900" lvl="5" marL="2743200" algn="l">
              <a:spcBef>
                <a:spcPts val="400"/>
              </a:spcBef>
              <a:spcAft>
                <a:spcPts val="0"/>
              </a:spcAft>
              <a:buSzPts val="1800"/>
              <a:buChar char="●"/>
              <a:defRPr/>
            </a:lvl6pPr>
            <a:lvl7pPr indent="-342900" lvl="6" marL="3200400" algn="l">
              <a:spcBef>
                <a:spcPts val="400"/>
              </a:spcBef>
              <a:spcAft>
                <a:spcPts val="0"/>
              </a:spcAft>
              <a:buSzPts val="1800"/>
              <a:buChar char="●"/>
              <a:defRPr/>
            </a:lvl7pPr>
            <a:lvl8pPr indent="-342900" lvl="7" marL="3657600" algn="l">
              <a:spcBef>
                <a:spcPts val="400"/>
              </a:spcBef>
              <a:spcAft>
                <a:spcPts val="0"/>
              </a:spcAft>
              <a:buSzPts val="1800"/>
              <a:buChar char="●"/>
              <a:defRPr/>
            </a:lvl8pPr>
            <a:lvl9pPr indent="-342900" lvl="8" marL="4114800" algn="l">
              <a:spcBef>
                <a:spcPts val="400"/>
              </a:spcBef>
              <a:spcAft>
                <a:spcPts val="0"/>
              </a:spcAft>
              <a:buSzPts val="1800"/>
              <a:buChar char="●"/>
              <a:defRPr/>
            </a:lvl9pPr>
          </a:lstStyle>
          <a:p/>
        </p:txBody>
      </p:sp>
      <p:sp>
        <p:nvSpPr>
          <p:cNvPr id="72" name="Google Shape;72;p10"/>
          <p:cNvSpPr txBox="1"/>
          <p:nvPr>
            <p:ph idx="3" type="body"/>
          </p:nvPr>
        </p:nvSpPr>
        <p:spPr>
          <a:xfrm>
            <a:off x="457200" y="2362200"/>
            <a:ext cx="4040188" cy="3941763"/>
          </a:xfrm>
          <a:prstGeom prst="rect">
            <a:avLst/>
          </a:prstGeom>
          <a:noFill/>
          <a:ln>
            <a:noFill/>
          </a:ln>
        </p:spPr>
        <p:txBody>
          <a:bodyPr anchorCtr="0" anchor="t" bIns="45700" lIns="91425" spcFirstLastPara="1" rIns="91425" wrap="square" tIns="45700">
            <a:normAutofit/>
          </a:bodyPr>
          <a:lstStyle>
            <a:lvl1pPr indent="-326390" lvl="0" marL="457200" algn="l">
              <a:spcBef>
                <a:spcPts val="0"/>
              </a:spcBef>
              <a:spcAft>
                <a:spcPts val="0"/>
              </a:spcAft>
              <a:buSzPts val="1540"/>
              <a:buChar char="⦿"/>
              <a:defRPr sz="2200"/>
            </a:lvl1pPr>
            <a:lvl2pPr indent="-342900" lvl="1" marL="914400" algn="l">
              <a:spcBef>
                <a:spcPts val="400"/>
              </a:spcBef>
              <a:spcAft>
                <a:spcPts val="0"/>
              </a:spcAft>
              <a:buSzPts val="1800"/>
              <a:buFont typeface="Rockwell"/>
              <a:buChar char="•"/>
              <a:defRPr sz="2000"/>
            </a:lvl2pPr>
            <a:lvl3pPr indent="-342900" lvl="2" marL="1371600" algn="l">
              <a:spcBef>
                <a:spcPts val="400"/>
              </a:spcBef>
              <a:spcAft>
                <a:spcPts val="0"/>
              </a:spcAft>
              <a:buSzPts val="1800"/>
              <a:buChar char="●"/>
              <a:defRPr sz="1800"/>
            </a:lvl3pPr>
            <a:lvl4pPr indent="-330200" lvl="3" marL="1828800" algn="l">
              <a:spcBef>
                <a:spcPts val="400"/>
              </a:spcBef>
              <a:spcAft>
                <a:spcPts val="0"/>
              </a:spcAft>
              <a:buSzPts val="1600"/>
              <a:buChar char="●"/>
              <a:defRPr sz="1600"/>
            </a:lvl4pPr>
            <a:lvl5pPr indent="-330200" lvl="4" marL="2286000" algn="l">
              <a:spcBef>
                <a:spcPts val="400"/>
              </a:spcBef>
              <a:spcAft>
                <a:spcPts val="0"/>
              </a:spcAft>
              <a:buSzPts val="1600"/>
              <a:buChar char="●"/>
              <a:defRPr sz="1600"/>
            </a:lvl5pPr>
            <a:lvl6pPr indent="-342900" lvl="5" marL="2743200" algn="l">
              <a:spcBef>
                <a:spcPts val="400"/>
              </a:spcBef>
              <a:spcAft>
                <a:spcPts val="0"/>
              </a:spcAft>
              <a:buSzPts val="1800"/>
              <a:buChar char="●"/>
              <a:defRPr/>
            </a:lvl6pPr>
            <a:lvl7pPr indent="-342900" lvl="6" marL="3200400" algn="l">
              <a:spcBef>
                <a:spcPts val="400"/>
              </a:spcBef>
              <a:spcAft>
                <a:spcPts val="0"/>
              </a:spcAft>
              <a:buSzPts val="1800"/>
              <a:buChar char="●"/>
              <a:defRPr/>
            </a:lvl7pPr>
            <a:lvl8pPr indent="-342900" lvl="7" marL="3657600" algn="l">
              <a:spcBef>
                <a:spcPts val="400"/>
              </a:spcBef>
              <a:spcAft>
                <a:spcPts val="0"/>
              </a:spcAft>
              <a:buSzPts val="1800"/>
              <a:buChar char="●"/>
              <a:defRPr/>
            </a:lvl8pPr>
            <a:lvl9pPr indent="-342900" lvl="8" marL="4114800" algn="l">
              <a:spcBef>
                <a:spcPts val="400"/>
              </a:spcBef>
              <a:spcAft>
                <a:spcPts val="0"/>
              </a:spcAft>
              <a:buSzPts val="1800"/>
              <a:buChar char="●"/>
              <a:defRPr/>
            </a:lvl9pPr>
          </a:lstStyle>
          <a:p/>
        </p:txBody>
      </p:sp>
      <p:sp>
        <p:nvSpPr>
          <p:cNvPr id="73" name="Google Shape;73;p10"/>
          <p:cNvSpPr txBox="1"/>
          <p:nvPr>
            <p:ph idx="4" type="body"/>
          </p:nvPr>
        </p:nvSpPr>
        <p:spPr>
          <a:xfrm>
            <a:off x="4645025" y="2362200"/>
            <a:ext cx="4041775" cy="3941763"/>
          </a:xfrm>
          <a:prstGeom prst="rect">
            <a:avLst/>
          </a:prstGeom>
          <a:noFill/>
          <a:ln>
            <a:noFill/>
          </a:ln>
        </p:spPr>
        <p:txBody>
          <a:bodyPr anchorCtr="0" anchor="t" bIns="45700" lIns="91425" spcFirstLastPara="1" rIns="91425" wrap="square" tIns="45700">
            <a:normAutofit/>
          </a:bodyPr>
          <a:lstStyle>
            <a:lvl1pPr indent="-326390" lvl="0" marL="457200" algn="l">
              <a:spcBef>
                <a:spcPts val="0"/>
              </a:spcBef>
              <a:spcAft>
                <a:spcPts val="0"/>
              </a:spcAft>
              <a:buSzPts val="1540"/>
              <a:buChar char="⦿"/>
              <a:defRPr sz="2200"/>
            </a:lvl1pPr>
            <a:lvl2pPr indent="-342900" lvl="1" marL="914400" algn="l">
              <a:spcBef>
                <a:spcPts val="400"/>
              </a:spcBef>
              <a:spcAft>
                <a:spcPts val="0"/>
              </a:spcAft>
              <a:buSzPts val="1800"/>
              <a:buFont typeface="Rockwell"/>
              <a:buChar char="•"/>
              <a:defRPr sz="2000"/>
            </a:lvl2pPr>
            <a:lvl3pPr indent="-342900" lvl="2" marL="1371600" algn="l">
              <a:spcBef>
                <a:spcPts val="400"/>
              </a:spcBef>
              <a:spcAft>
                <a:spcPts val="0"/>
              </a:spcAft>
              <a:buSzPts val="1800"/>
              <a:buChar char="●"/>
              <a:defRPr sz="1800"/>
            </a:lvl3pPr>
            <a:lvl4pPr indent="-330200" lvl="3" marL="1828800" algn="l">
              <a:spcBef>
                <a:spcPts val="400"/>
              </a:spcBef>
              <a:spcAft>
                <a:spcPts val="0"/>
              </a:spcAft>
              <a:buSzPts val="1600"/>
              <a:buChar char="●"/>
              <a:defRPr sz="1600"/>
            </a:lvl4pPr>
            <a:lvl5pPr indent="-330200" lvl="4" marL="2286000" algn="l">
              <a:spcBef>
                <a:spcPts val="400"/>
              </a:spcBef>
              <a:spcAft>
                <a:spcPts val="0"/>
              </a:spcAft>
              <a:buSzPts val="1600"/>
              <a:buChar char="●"/>
              <a:defRPr sz="1600"/>
            </a:lvl5pPr>
            <a:lvl6pPr indent="-342900" lvl="5" marL="2743200" algn="l">
              <a:spcBef>
                <a:spcPts val="400"/>
              </a:spcBef>
              <a:spcAft>
                <a:spcPts val="0"/>
              </a:spcAft>
              <a:buSzPts val="1800"/>
              <a:buChar char="●"/>
              <a:defRPr/>
            </a:lvl6pPr>
            <a:lvl7pPr indent="-342900" lvl="6" marL="3200400" algn="l">
              <a:spcBef>
                <a:spcPts val="400"/>
              </a:spcBef>
              <a:spcAft>
                <a:spcPts val="0"/>
              </a:spcAft>
              <a:buSzPts val="1800"/>
              <a:buChar char="●"/>
              <a:defRPr/>
            </a:lvl7pPr>
            <a:lvl8pPr indent="-342900" lvl="7" marL="3657600" algn="l">
              <a:spcBef>
                <a:spcPts val="400"/>
              </a:spcBef>
              <a:spcAft>
                <a:spcPts val="0"/>
              </a:spcAft>
              <a:buSzPts val="1800"/>
              <a:buChar char="●"/>
              <a:defRPr/>
            </a:lvl8pPr>
            <a:lvl9pPr indent="-342900" lvl="8" marL="4114800" algn="l">
              <a:spcBef>
                <a:spcPts val="400"/>
              </a:spcBef>
              <a:spcAft>
                <a:spcPts val="0"/>
              </a:spcAft>
              <a:buSzPts val="1800"/>
              <a:buChar char="●"/>
              <a:defRPr/>
            </a:lvl9pPr>
          </a:lstStyle>
          <a:p/>
        </p:txBody>
      </p:sp>
      <p:sp>
        <p:nvSpPr>
          <p:cNvPr id="74" name="Google Shape;74;p10"/>
          <p:cNvSpPr txBox="1"/>
          <p:nvPr>
            <p:ph idx="10" type="dt"/>
          </p:nvPr>
        </p:nvSpPr>
        <p:spPr>
          <a:xfrm>
            <a:off x="5562600" y="6400800"/>
            <a:ext cx="3002280" cy="274320"/>
          </a:xfrm>
          <a:prstGeom prst="rect">
            <a:avLst/>
          </a:prstGeom>
          <a:noFill/>
          <a:ln>
            <a:noFill/>
          </a:ln>
        </p:spPr>
        <p:txBody>
          <a:bodyPr anchorCtr="0" anchor="t" bIns="45700" lIns="91425" spcFirstLastPara="1" rIns="91425" wrap="square" tIns="45700">
            <a:noAutofit/>
          </a:bodyPr>
          <a:lstStyle>
            <a:lvl1pPr lvl="0" rtl="1" algn="l">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75" name="Google Shape;75;p10"/>
          <p:cNvSpPr txBox="1"/>
          <p:nvPr>
            <p:ph idx="11" type="ftr"/>
          </p:nvPr>
        </p:nvSpPr>
        <p:spPr>
          <a:xfrm>
            <a:off x="1295400" y="6400800"/>
            <a:ext cx="4212264" cy="274320"/>
          </a:xfrm>
          <a:prstGeom prst="rect">
            <a:avLst/>
          </a:prstGeom>
          <a:noFill/>
          <a:ln>
            <a:noFill/>
          </a:ln>
        </p:spPr>
        <p:txBody>
          <a:bodyPr anchorCtr="0" anchor="t" bIns="45700" lIns="91425" spcFirstLastPara="1" rIns="91425" wrap="square" tIns="45700">
            <a:noAutofit/>
          </a:bodyPr>
          <a:lstStyle>
            <a:lvl1pPr lvl="0" rtl="1" algn="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76" name="Google Shape;76;p10"/>
          <p:cNvSpPr txBox="1"/>
          <p:nvPr>
            <p:ph idx="12" type="sldNum"/>
          </p:nvPr>
        </p:nvSpPr>
        <p:spPr>
          <a:xfrm>
            <a:off x="8641080" y="6514568"/>
            <a:ext cx="464288" cy="274320"/>
          </a:xfrm>
          <a:prstGeom prst="rect">
            <a:avLst/>
          </a:prstGeom>
          <a:noFill/>
          <a:ln>
            <a:noFill/>
          </a:ln>
        </p:spPr>
        <p:txBody>
          <a:bodyPr anchorCtr="0" anchor="ctr" bIns="45700" lIns="91425" spcFirstLastPara="1" rIns="91425" wrap="square" tIns="45700">
            <a:noAutofit/>
          </a:bodyPr>
          <a:lstStyle>
            <a:lvl1pPr indent="0" lvl="0" marL="0" rtl="1" algn="r">
              <a:spcBef>
                <a:spcPts val="0"/>
              </a:spcBef>
              <a:buNone/>
              <a:defRPr/>
            </a:lvl1pPr>
            <a:lvl2pPr indent="0" lvl="1" marL="0" rtl="1" algn="r">
              <a:spcBef>
                <a:spcPts val="0"/>
              </a:spcBef>
              <a:buNone/>
              <a:defRPr/>
            </a:lvl2pPr>
            <a:lvl3pPr indent="0" lvl="2" marL="0" rtl="1" algn="r">
              <a:spcBef>
                <a:spcPts val="0"/>
              </a:spcBef>
              <a:buNone/>
              <a:defRPr/>
            </a:lvl3pPr>
            <a:lvl4pPr indent="0" lvl="3" marL="0" rtl="1" algn="r">
              <a:spcBef>
                <a:spcPts val="0"/>
              </a:spcBef>
              <a:buNone/>
              <a:defRPr/>
            </a:lvl4pPr>
            <a:lvl5pPr indent="0" lvl="4" marL="0" rtl="1" algn="r">
              <a:spcBef>
                <a:spcPts val="0"/>
              </a:spcBef>
              <a:buNone/>
              <a:defRPr/>
            </a:lvl5pPr>
            <a:lvl6pPr indent="0" lvl="5" marL="0" rtl="1" algn="r">
              <a:spcBef>
                <a:spcPts val="0"/>
              </a:spcBef>
              <a:buNone/>
              <a:defRPr/>
            </a:lvl6pPr>
            <a:lvl7pPr indent="0" lvl="6" marL="0" rtl="1" algn="r">
              <a:spcBef>
                <a:spcPts val="0"/>
              </a:spcBef>
              <a:buNone/>
              <a:defRPr/>
            </a:lvl7pPr>
            <a:lvl8pPr indent="0" lvl="7" marL="0" rtl="1" algn="r">
              <a:spcBef>
                <a:spcPts val="0"/>
              </a:spcBef>
              <a:buNone/>
              <a:defRPr/>
            </a:lvl8pPr>
            <a:lvl9pPr indent="0" lvl="8" marL="0" rtl="1" algn="r">
              <a:spcBef>
                <a:spcPts val="0"/>
              </a:spcBef>
              <a:buNone/>
              <a:defRPr/>
            </a:lvl9pPr>
          </a:lstStyle>
          <a:p>
            <a:pPr indent="0" lvl="0" marL="0" rtl="1" algn="r">
              <a:spcBef>
                <a:spcPts val="0"/>
              </a:spcBef>
              <a:spcAft>
                <a:spcPts val="0"/>
              </a:spcAft>
              <a:buNone/>
            </a:pPr>
            <a:fld id="{00000000-1234-1234-1234-123412341234}" type="slidenum">
              <a:rPr lang="no-NO"/>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slideLayout" Target="../slideLayouts/slideLayout12.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15" Type="http://schemas.openxmlformats.org/officeDocument/2006/relationships/theme" Target="../theme/theme1.xml"/><Relationship Id="rId14" Type="http://schemas.openxmlformats.org/officeDocument/2006/relationships/slideLayout" Target="../slideLayouts/slideLayout1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rotWithShape="1">
          <a:blip r:embed="rId1">
            <a:alphaModFix/>
          </a:blip>
          <a:tile algn="t" flip="none" tx="0" sx="50000" ty="0" sy="50000"/>
        </a:blipFill>
      </p:bgPr>
    </p:bg>
    <p:spTree>
      <p:nvGrpSpPr>
        <p:cNvPr id="9" name="Shape 9"/>
        <p:cNvGrpSpPr/>
        <p:nvPr/>
      </p:nvGrpSpPr>
      <p:grpSpPr>
        <a:xfrm>
          <a:off x="0" y="0"/>
          <a:ext cx="0" cy="0"/>
          <a:chOff x="0" y="0"/>
          <a:chExt cx="0" cy="0"/>
        </a:xfrm>
      </p:grpSpPr>
      <p:sp>
        <p:nvSpPr>
          <p:cNvPr id="10" name="Google Shape;10;p1"/>
          <p:cNvSpPr/>
          <p:nvPr/>
        </p:nvSpPr>
        <p:spPr>
          <a:xfrm>
            <a:off x="164592" y="147085"/>
            <a:ext cx="8810846" cy="6565392"/>
          </a:xfrm>
          <a:prstGeom prst="round2DiagRect">
            <a:avLst>
              <a:gd fmla="val 11807" name="adj1"/>
              <a:gd fmla="val 0" name="adj2"/>
            </a:avLst>
          </a:prstGeom>
          <a:solidFill>
            <a:srgbClr val="878878">
              <a:alpha val="64705"/>
            </a:srgbClr>
          </a:solidFill>
          <a:ln cap="rnd" cmpd="sng" w="11000">
            <a:solidFill>
              <a:srgbClr val="9B9F8D">
                <a:alpha val="87843"/>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1" algn="ctr">
              <a:spcBef>
                <a:spcPts val="0"/>
              </a:spcBef>
              <a:spcAft>
                <a:spcPts val="0"/>
              </a:spcAft>
              <a:buNone/>
            </a:pPr>
            <a:r>
              <a:t/>
            </a:r>
            <a:endParaRPr b="0" i="0" sz="1800" u="none" cap="none" strike="noStrike">
              <a:solidFill>
                <a:schemeClr val="lt1"/>
              </a:solidFill>
              <a:latin typeface="Rockwell"/>
              <a:ea typeface="Rockwell"/>
              <a:cs typeface="Rockwell"/>
              <a:sym typeface="Rockwell"/>
            </a:endParaRPr>
          </a:p>
        </p:txBody>
      </p:sp>
      <p:sp>
        <p:nvSpPr>
          <p:cNvPr id="11" name="Google Shape;11;p1"/>
          <p:cNvSpPr txBox="1"/>
          <p:nvPr>
            <p:ph idx="11" type="ftr"/>
          </p:nvPr>
        </p:nvSpPr>
        <p:spPr>
          <a:xfrm>
            <a:off x="1295400" y="6400800"/>
            <a:ext cx="4212264" cy="274320"/>
          </a:xfrm>
          <a:prstGeom prst="rect">
            <a:avLst/>
          </a:prstGeom>
          <a:noFill/>
          <a:ln>
            <a:noFill/>
          </a:ln>
        </p:spPr>
        <p:txBody>
          <a:bodyPr anchorCtr="0" anchor="t" bIns="45700" lIns="91425" spcFirstLastPara="1" rIns="91425" wrap="square" tIns="45700">
            <a:noAutofit/>
          </a:bodyPr>
          <a:lstStyle>
            <a:lvl1pPr lvl="0" marR="0" rtl="1" algn="r">
              <a:spcBef>
                <a:spcPts val="0"/>
              </a:spcBef>
              <a:spcAft>
                <a:spcPts val="0"/>
              </a:spcAft>
              <a:buSzPts val="1400"/>
              <a:buNone/>
              <a:defRPr b="0" i="0" sz="1300" u="none" cap="none" strike="noStrike">
                <a:solidFill>
                  <a:srgbClr val="B8B9B0"/>
                </a:solidFill>
                <a:latin typeface="Rockwell"/>
                <a:ea typeface="Rockwell"/>
                <a:cs typeface="Rockwell"/>
                <a:sym typeface="Rockwell"/>
              </a:defRPr>
            </a:lvl1pPr>
            <a:lvl2pPr lvl="1" marR="0" rtl="1" algn="r">
              <a:spcBef>
                <a:spcPts val="0"/>
              </a:spcBef>
              <a:spcAft>
                <a:spcPts val="0"/>
              </a:spcAft>
              <a:buSzPts val="1400"/>
              <a:buNone/>
              <a:defRPr b="0" i="0" sz="1800" u="none" cap="none" strike="noStrike">
                <a:solidFill>
                  <a:schemeClr val="lt1"/>
                </a:solidFill>
                <a:latin typeface="Rockwell"/>
                <a:ea typeface="Rockwell"/>
                <a:cs typeface="Rockwell"/>
                <a:sym typeface="Rockwell"/>
              </a:defRPr>
            </a:lvl2pPr>
            <a:lvl3pPr lvl="2" marR="0" rtl="1" algn="r">
              <a:spcBef>
                <a:spcPts val="0"/>
              </a:spcBef>
              <a:spcAft>
                <a:spcPts val="0"/>
              </a:spcAft>
              <a:buSzPts val="1400"/>
              <a:buNone/>
              <a:defRPr b="0" i="0" sz="1800" u="none" cap="none" strike="noStrike">
                <a:solidFill>
                  <a:schemeClr val="lt1"/>
                </a:solidFill>
                <a:latin typeface="Rockwell"/>
                <a:ea typeface="Rockwell"/>
                <a:cs typeface="Rockwell"/>
                <a:sym typeface="Rockwell"/>
              </a:defRPr>
            </a:lvl3pPr>
            <a:lvl4pPr lvl="3" marR="0" rtl="1" algn="r">
              <a:spcBef>
                <a:spcPts val="0"/>
              </a:spcBef>
              <a:spcAft>
                <a:spcPts val="0"/>
              </a:spcAft>
              <a:buSzPts val="1400"/>
              <a:buNone/>
              <a:defRPr b="0" i="0" sz="1800" u="none" cap="none" strike="noStrike">
                <a:solidFill>
                  <a:schemeClr val="lt1"/>
                </a:solidFill>
                <a:latin typeface="Rockwell"/>
                <a:ea typeface="Rockwell"/>
                <a:cs typeface="Rockwell"/>
                <a:sym typeface="Rockwell"/>
              </a:defRPr>
            </a:lvl4pPr>
            <a:lvl5pPr lvl="4" marR="0" rtl="1" algn="r">
              <a:spcBef>
                <a:spcPts val="0"/>
              </a:spcBef>
              <a:spcAft>
                <a:spcPts val="0"/>
              </a:spcAft>
              <a:buSzPts val="1400"/>
              <a:buNone/>
              <a:defRPr b="0" i="0" sz="1800" u="none" cap="none" strike="noStrike">
                <a:solidFill>
                  <a:schemeClr val="lt1"/>
                </a:solidFill>
                <a:latin typeface="Rockwell"/>
                <a:ea typeface="Rockwell"/>
                <a:cs typeface="Rockwell"/>
                <a:sym typeface="Rockwell"/>
              </a:defRPr>
            </a:lvl5pPr>
            <a:lvl6pPr lvl="5" marR="0" rtl="1" algn="r">
              <a:spcBef>
                <a:spcPts val="0"/>
              </a:spcBef>
              <a:spcAft>
                <a:spcPts val="0"/>
              </a:spcAft>
              <a:buSzPts val="1400"/>
              <a:buNone/>
              <a:defRPr b="0" i="0" sz="1800" u="none" cap="none" strike="noStrike">
                <a:solidFill>
                  <a:schemeClr val="lt1"/>
                </a:solidFill>
                <a:latin typeface="Rockwell"/>
                <a:ea typeface="Rockwell"/>
                <a:cs typeface="Rockwell"/>
                <a:sym typeface="Rockwell"/>
              </a:defRPr>
            </a:lvl6pPr>
            <a:lvl7pPr lvl="6" marR="0" rtl="1" algn="r">
              <a:spcBef>
                <a:spcPts val="0"/>
              </a:spcBef>
              <a:spcAft>
                <a:spcPts val="0"/>
              </a:spcAft>
              <a:buSzPts val="1400"/>
              <a:buNone/>
              <a:defRPr b="0" i="0" sz="1800" u="none" cap="none" strike="noStrike">
                <a:solidFill>
                  <a:schemeClr val="lt1"/>
                </a:solidFill>
                <a:latin typeface="Rockwell"/>
                <a:ea typeface="Rockwell"/>
                <a:cs typeface="Rockwell"/>
                <a:sym typeface="Rockwell"/>
              </a:defRPr>
            </a:lvl7pPr>
            <a:lvl8pPr lvl="7" marR="0" rtl="1" algn="r">
              <a:spcBef>
                <a:spcPts val="0"/>
              </a:spcBef>
              <a:spcAft>
                <a:spcPts val="0"/>
              </a:spcAft>
              <a:buSzPts val="1400"/>
              <a:buNone/>
              <a:defRPr b="0" i="0" sz="1800" u="none" cap="none" strike="noStrike">
                <a:solidFill>
                  <a:schemeClr val="lt1"/>
                </a:solidFill>
                <a:latin typeface="Rockwell"/>
                <a:ea typeface="Rockwell"/>
                <a:cs typeface="Rockwell"/>
                <a:sym typeface="Rockwell"/>
              </a:defRPr>
            </a:lvl8pPr>
            <a:lvl9pPr lvl="8" marR="0" rtl="1" algn="r">
              <a:spcBef>
                <a:spcPts val="0"/>
              </a:spcBef>
              <a:spcAft>
                <a:spcPts val="0"/>
              </a:spcAft>
              <a:buSzPts val="1400"/>
              <a:buNone/>
              <a:defRPr b="0" i="0" sz="1800" u="none" cap="none" strike="noStrike">
                <a:solidFill>
                  <a:schemeClr val="lt1"/>
                </a:solidFill>
                <a:latin typeface="Rockwell"/>
                <a:ea typeface="Rockwell"/>
                <a:cs typeface="Rockwell"/>
                <a:sym typeface="Rockwell"/>
              </a:defRPr>
            </a:lvl9pPr>
          </a:lstStyle>
          <a:p/>
        </p:txBody>
      </p:sp>
      <p:sp>
        <p:nvSpPr>
          <p:cNvPr id="12" name="Google Shape;12;p1"/>
          <p:cNvSpPr txBox="1"/>
          <p:nvPr>
            <p:ph idx="10" type="dt"/>
          </p:nvPr>
        </p:nvSpPr>
        <p:spPr>
          <a:xfrm>
            <a:off x="5562600" y="6400800"/>
            <a:ext cx="3002280" cy="274320"/>
          </a:xfrm>
          <a:prstGeom prst="rect">
            <a:avLst/>
          </a:prstGeom>
          <a:noFill/>
          <a:ln>
            <a:noFill/>
          </a:ln>
        </p:spPr>
        <p:txBody>
          <a:bodyPr anchorCtr="0" anchor="t" bIns="45700" lIns="91425" spcFirstLastPara="1" rIns="91425" wrap="square" tIns="45700">
            <a:noAutofit/>
          </a:bodyPr>
          <a:lstStyle>
            <a:lvl1pPr lvl="0" marR="0" rtl="1" algn="l">
              <a:spcBef>
                <a:spcPts val="0"/>
              </a:spcBef>
              <a:spcAft>
                <a:spcPts val="0"/>
              </a:spcAft>
              <a:buSzPts val="1400"/>
              <a:buNone/>
              <a:defRPr b="0" i="0" sz="1300" u="none" cap="none" strike="noStrike">
                <a:solidFill>
                  <a:srgbClr val="B8B9B0"/>
                </a:solidFill>
                <a:latin typeface="Rockwell"/>
                <a:ea typeface="Rockwell"/>
                <a:cs typeface="Rockwell"/>
                <a:sym typeface="Rockwell"/>
              </a:defRPr>
            </a:lvl1pPr>
            <a:lvl2pPr lvl="1" marR="0" rtl="1" algn="r">
              <a:spcBef>
                <a:spcPts val="0"/>
              </a:spcBef>
              <a:spcAft>
                <a:spcPts val="0"/>
              </a:spcAft>
              <a:buSzPts val="1400"/>
              <a:buNone/>
              <a:defRPr b="0" i="0" sz="1800" u="none" cap="none" strike="noStrike">
                <a:solidFill>
                  <a:schemeClr val="lt1"/>
                </a:solidFill>
                <a:latin typeface="Rockwell"/>
                <a:ea typeface="Rockwell"/>
                <a:cs typeface="Rockwell"/>
                <a:sym typeface="Rockwell"/>
              </a:defRPr>
            </a:lvl2pPr>
            <a:lvl3pPr lvl="2" marR="0" rtl="1" algn="r">
              <a:spcBef>
                <a:spcPts val="0"/>
              </a:spcBef>
              <a:spcAft>
                <a:spcPts val="0"/>
              </a:spcAft>
              <a:buSzPts val="1400"/>
              <a:buNone/>
              <a:defRPr b="0" i="0" sz="1800" u="none" cap="none" strike="noStrike">
                <a:solidFill>
                  <a:schemeClr val="lt1"/>
                </a:solidFill>
                <a:latin typeface="Rockwell"/>
                <a:ea typeface="Rockwell"/>
                <a:cs typeface="Rockwell"/>
                <a:sym typeface="Rockwell"/>
              </a:defRPr>
            </a:lvl3pPr>
            <a:lvl4pPr lvl="3" marR="0" rtl="1" algn="r">
              <a:spcBef>
                <a:spcPts val="0"/>
              </a:spcBef>
              <a:spcAft>
                <a:spcPts val="0"/>
              </a:spcAft>
              <a:buSzPts val="1400"/>
              <a:buNone/>
              <a:defRPr b="0" i="0" sz="1800" u="none" cap="none" strike="noStrike">
                <a:solidFill>
                  <a:schemeClr val="lt1"/>
                </a:solidFill>
                <a:latin typeface="Rockwell"/>
                <a:ea typeface="Rockwell"/>
                <a:cs typeface="Rockwell"/>
                <a:sym typeface="Rockwell"/>
              </a:defRPr>
            </a:lvl4pPr>
            <a:lvl5pPr lvl="4" marR="0" rtl="1" algn="r">
              <a:spcBef>
                <a:spcPts val="0"/>
              </a:spcBef>
              <a:spcAft>
                <a:spcPts val="0"/>
              </a:spcAft>
              <a:buSzPts val="1400"/>
              <a:buNone/>
              <a:defRPr b="0" i="0" sz="1800" u="none" cap="none" strike="noStrike">
                <a:solidFill>
                  <a:schemeClr val="lt1"/>
                </a:solidFill>
                <a:latin typeface="Rockwell"/>
                <a:ea typeface="Rockwell"/>
                <a:cs typeface="Rockwell"/>
                <a:sym typeface="Rockwell"/>
              </a:defRPr>
            </a:lvl5pPr>
            <a:lvl6pPr lvl="5" marR="0" rtl="1" algn="r">
              <a:spcBef>
                <a:spcPts val="0"/>
              </a:spcBef>
              <a:spcAft>
                <a:spcPts val="0"/>
              </a:spcAft>
              <a:buSzPts val="1400"/>
              <a:buNone/>
              <a:defRPr b="0" i="0" sz="1800" u="none" cap="none" strike="noStrike">
                <a:solidFill>
                  <a:schemeClr val="lt1"/>
                </a:solidFill>
                <a:latin typeface="Rockwell"/>
                <a:ea typeface="Rockwell"/>
                <a:cs typeface="Rockwell"/>
                <a:sym typeface="Rockwell"/>
              </a:defRPr>
            </a:lvl6pPr>
            <a:lvl7pPr lvl="6" marR="0" rtl="1" algn="r">
              <a:spcBef>
                <a:spcPts val="0"/>
              </a:spcBef>
              <a:spcAft>
                <a:spcPts val="0"/>
              </a:spcAft>
              <a:buSzPts val="1400"/>
              <a:buNone/>
              <a:defRPr b="0" i="0" sz="1800" u="none" cap="none" strike="noStrike">
                <a:solidFill>
                  <a:schemeClr val="lt1"/>
                </a:solidFill>
                <a:latin typeface="Rockwell"/>
                <a:ea typeface="Rockwell"/>
                <a:cs typeface="Rockwell"/>
                <a:sym typeface="Rockwell"/>
              </a:defRPr>
            </a:lvl7pPr>
            <a:lvl8pPr lvl="7" marR="0" rtl="1" algn="r">
              <a:spcBef>
                <a:spcPts val="0"/>
              </a:spcBef>
              <a:spcAft>
                <a:spcPts val="0"/>
              </a:spcAft>
              <a:buSzPts val="1400"/>
              <a:buNone/>
              <a:defRPr b="0" i="0" sz="1800" u="none" cap="none" strike="noStrike">
                <a:solidFill>
                  <a:schemeClr val="lt1"/>
                </a:solidFill>
                <a:latin typeface="Rockwell"/>
                <a:ea typeface="Rockwell"/>
                <a:cs typeface="Rockwell"/>
                <a:sym typeface="Rockwell"/>
              </a:defRPr>
            </a:lvl8pPr>
            <a:lvl9pPr lvl="8" marR="0" rtl="1" algn="r">
              <a:spcBef>
                <a:spcPts val="0"/>
              </a:spcBef>
              <a:spcAft>
                <a:spcPts val="0"/>
              </a:spcAft>
              <a:buSzPts val="1400"/>
              <a:buNone/>
              <a:defRPr b="0" i="0" sz="1800" u="none" cap="none" strike="noStrike">
                <a:solidFill>
                  <a:schemeClr val="lt1"/>
                </a:solidFill>
                <a:latin typeface="Rockwell"/>
                <a:ea typeface="Rockwell"/>
                <a:cs typeface="Rockwell"/>
                <a:sym typeface="Rockwell"/>
              </a:defRPr>
            </a:lvl9pPr>
          </a:lstStyle>
          <a:p/>
        </p:txBody>
      </p:sp>
      <p:sp>
        <p:nvSpPr>
          <p:cNvPr id="13" name="Google Shape;13;p1"/>
          <p:cNvSpPr txBox="1"/>
          <p:nvPr>
            <p:ph idx="12" type="sldNum"/>
          </p:nvPr>
        </p:nvSpPr>
        <p:spPr>
          <a:xfrm>
            <a:off x="8638952" y="6514568"/>
            <a:ext cx="464288" cy="274320"/>
          </a:xfrm>
          <a:prstGeom prst="rect">
            <a:avLst/>
          </a:prstGeom>
          <a:noFill/>
          <a:ln>
            <a:noFill/>
          </a:ln>
        </p:spPr>
        <p:txBody>
          <a:bodyPr anchorCtr="0" anchor="ctr" bIns="45700" lIns="91425" spcFirstLastPara="1" rIns="91425" wrap="square" tIns="45700">
            <a:noAutofit/>
          </a:bodyPr>
          <a:lstStyle>
            <a:lvl1pPr indent="0" lvl="0" marL="0" marR="0" rtl="1" algn="r">
              <a:spcBef>
                <a:spcPts val="0"/>
              </a:spcBef>
              <a:buNone/>
              <a:defRPr b="0" i="0" sz="1600" u="none" cap="none" strike="noStrike">
                <a:solidFill>
                  <a:srgbClr val="DFE0D3"/>
                </a:solidFill>
                <a:latin typeface="Rockwell"/>
                <a:ea typeface="Rockwell"/>
                <a:cs typeface="Rockwell"/>
                <a:sym typeface="Rockwell"/>
              </a:defRPr>
            </a:lvl1pPr>
            <a:lvl2pPr indent="0" lvl="1" marL="0" marR="0" rtl="1" algn="r">
              <a:spcBef>
                <a:spcPts val="0"/>
              </a:spcBef>
              <a:buNone/>
              <a:defRPr b="0" i="0" sz="1600" u="none" cap="none" strike="noStrike">
                <a:solidFill>
                  <a:srgbClr val="DFE0D3"/>
                </a:solidFill>
                <a:latin typeface="Rockwell"/>
                <a:ea typeface="Rockwell"/>
                <a:cs typeface="Rockwell"/>
                <a:sym typeface="Rockwell"/>
              </a:defRPr>
            </a:lvl2pPr>
            <a:lvl3pPr indent="0" lvl="2" marL="0" marR="0" rtl="1" algn="r">
              <a:spcBef>
                <a:spcPts val="0"/>
              </a:spcBef>
              <a:buNone/>
              <a:defRPr b="0" i="0" sz="1600" u="none" cap="none" strike="noStrike">
                <a:solidFill>
                  <a:srgbClr val="DFE0D3"/>
                </a:solidFill>
                <a:latin typeface="Rockwell"/>
                <a:ea typeface="Rockwell"/>
                <a:cs typeface="Rockwell"/>
                <a:sym typeface="Rockwell"/>
              </a:defRPr>
            </a:lvl3pPr>
            <a:lvl4pPr indent="0" lvl="3" marL="0" marR="0" rtl="1" algn="r">
              <a:spcBef>
                <a:spcPts val="0"/>
              </a:spcBef>
              <a:buNone/>
              <a:defRPr b="0" i="0" sz="1600" u="none" cap="none" strike="noStrike">
                <a:solidFill>
                  <a:srgbClr val="DFE0D3"/>
                </a:solidFill>
                <a:latin typeface="Rockwell"/>
                <a:ea typeface="Rockwell"/>
                <a:cs typeface="Rockwell"/>
                <a:sym typeface="Rockwell"/>
              </a:defRPr>
            </a:lvl4pPr>
            <a:lvl5pPr indent="0" lvl="4" marL="0" marR="0" rtl="1" algn="r">
              <a:spcBef>
                <a:spcPts val="0"/>
              </a:spcBef>
              <a:buNone/>
              <a:defRPr b="0" i="0" sz="1600" u="none" cap="none" strike="noStrike">
                <a:solidFill>
                  <a:srgbClr val="DFE0D3"/>
                </a:solidFill>
                <a:latin typeface="Rockwell"/>
                <a:ea typeface="Rockwell"/>
                <a:cs typeface="Rockwell"/>
                <a:sym typeface="Rockwell"/>
              </a:defRPr>
            </a:lvl5pPr>
            <a:lvl6pPr indent="0" lvl="5" marL="0" marR="0" rtl="1" algn="r">
              <a:spcBef>
                <a:spcPts val="0"/>
              </a:spcBef>
              <a:buNone/>
              <a:defRPr b="0" i="0" sz="1600" u="none" cap="none" strike="noStrike">
                <a:solidFill>
                  <a:srgbClr val="DFE0D3"/>
                </a:solidFill>
                <a:latin typeface="Rockwell"/>
                <a:ea typeface="Rockwell"/>
                <a:cs typeface="Rockwell"/>
                <a:sym typeface="Rockwell"/>
              </a:defRPr>
            </a:lvl6pPr>
            <a:lvl7pPr indent="0" lvl="6" marL="0" marR="0" rtl="1" algn="r">
              <a:spcBef>
                <a:spcPts val="0"/>
              </a:spcBef>
              <a:buNone/>
              <a:defRPr b="0" i="0" sz="1600" u="none" cap="none" strike="noStrike">
                <a:solidFill>
                  <a:srgbClr val="DFE0D3"/>
                </a:solidFill>
                <a:latin typeface="Rockwell"/>
                <a:ea typeface="Rockwell"/>
                <a:cs typeface="Rockwell"/>
                <a:sym typeface="Rockwell"/>
              </a:defRPr>
            </a:lvl7pPr>
            <a:lvl8pPr indent="0" lvl="7" marL="0" marR="0" rtl="1" algn="r">
              <a:spcBef>
                <a:spcPts val="0"/>
              </a:spcBef>
              <a:buNone/>
              <a:defRPr b="0" i="0" sz="1600" u="none" cap="none" strike="noStrike">
                <a:solidFill>
                  <a:srgbClr val="DFE0D3"/>
                </a:solidFill>
                <a:latin typeface="Rockwell"/>
                <a:ea typeface="Rockwell"/>
                <a:cs typeface="Rockwell"/>
                <a:sym typeface="Rockwell"/>
              </a:defRPr>
            </a:lvl8pPr>
            <a:lvl9pPr indent="0" lvl="8" marL="0" marR="0" rtl="1" algn="r">
              <a:spcBef>
                <a:spcPts val="0"/>
              </a:spcBef>
              <a:buNone/>
              <a:defRPr b="0" i="0" sz="1600" u="none" cap="none" strike="noStrike">
                <a:solidFill>
                  <a:srgbClr val="DFE0D3"/>
                </a:solidFill>
                <a:latin typeface="Rockwell"/>
                <a:ea typeface="Rockwell"/>
                <a:cs typeface="Rockwell"/>
                <a:sym typeface="Rockwell"/>
              </a:defRPr>
            </a:lvl9pPr>
          </a:lstStyle>
          <a:p>
            <a:pPr indent="0" lvl="0" marL="0" rtl="1" algn="r">
              <a:spcBef>
                <a:spcPts val="0"/>
              </a:spcBef>
              <a:spcAft>
                <a:spcPts val="0"/>
              </a:spcAft>
              <a:buNone/>
            </a:pPr>
            <a:fld id="{00000000-1234-1234-1234-123412341234}" type="slidenum">
              <a:rPr lang="no-NO"/>
              <a:t>‹#›</a:t>
            </a:fld>
            <a:endParaRPr/>
          </a:p>
        </p:txBody>
      </p:sp>
      <p:sp>
        <p:nvSpPr>
          <p:cNvPr id="14" name="Google Shape;14;p1"/>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a:bodyPr>
          <a:lstStyle>
            <a:lvl1pPr lvl="0" marR="0" rtl="0" algn="r">
              <a:spcBef>
                <a:spcPts val="0"/>
              </a:spcBef>
              <a:spcAft>
                <a:spcPts val="0"/>
              </a:spcAft>
              <a:buClr>
                <a:srgbClr val="E7E9C9"/>
              </a:buClr>
              <a:buSzPts val="4600"/>
              <a:buFont typeface="Rockwell"/>
              <a:buNone/>
              <a:defRPr b="0" i="0" sz="4600" u="none" cap="none" strike="noStrike">
                <a:solidFill>
                  <a:srgbClr val="E7E9C9"/>
                </a:solidFill>
                <a:latin typeface="Rockwell"/>
                <a:ea typeface="Rockwell"/>
                <a:cs typeface="Rockwell"/>
                <a:sym typeface="Rockwe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5" name="Google Shape;15;p1"/>
          <p:cNvSpPr txBox="1"/>
          <p:nvPr>
            <p:ph idx="1" type="body"/>
          </p:nvPr>
        </p:nvSpPr>
        <p:spPr>
          <a:xfrm>
            <a:off x="457200" y="1646237"/>
            <a:ext cx="8229600" cy="4526280"/>
          </a:xfrm>
          <a:prstGeom prst="rect">
            <a:avLst/>
          </a:prstGeom>
          <a:noFill/>
          <a:ln>
            <a:noFill/>
          </a:ln>
        </p:spPr>
        <p:txBody>
          <a:bodyPr anchorCtr="0" anchor="t" bIns="45700" lIns="91425" spcFirstLastPara="1" rIns="91425" wrap="square" tIns="45700">
            <a:normAutofit/>
          </a:bodyPr>
          <a:lstStyle>
            <a:lvl1pPr indent="-370840" lvl="0" marL="457200" marR="0" rtl="0" algn="l">
              <a:spcBef>
                <a:spcPts val="0"/>
              </a:spcBef>
              <a:spcAft>
                <a:spcPts val="0"/>
              </a:spcAft>
              <a:buClr>
                <a:schemeClr val="accent1"/>
              </a:buClr>
              <a:buSzPts val="2240"/>
              <a:buFont typeface="Noto Sans Symbols"/>
              <a:buChar char="⦿"/>
              <a:defRPr b="0" i="0" sz="3200" u="none" cap="none" strike="noStrike">
                <a:solidFill>
                  <a:schemeClr val="lt1"/>
                </a:solidFill>
                <a:latin typeface="Rockwell"/>
                <a:ea typeface="Rockwell"/>
                <a:cs typeface="Rockwell"/>
                <a:sym typeface="Rockwell"/>
              </a:defRPr>
            </a:lvl1pPr>
            <a:lvl2pPr indent="-377190" lvl="1" marL="914400" marR="0" rtl="0" algn="l">
              <a:spcBef>
                <a:spcPts val="400"/>
              </a:spcBef>
              <a:spcAft>
                <a:spcPts val="0"/>
              </a:spcAft>
              <a:buClr>
                <a:schemeClr val="accent2"/>
              </a:buClr>
              <a:buSzPts val="2340"/>
              <a:buFont typeface="Rockwell"/>
              <a:buChar char="•"/>
              <a:defRPr b="0" i="0" sz="2600" u="none" cap="none" strike="noStrike">
                <a:solidFill>
                  <a:schemeClr val="lt1"/>
                </a:solidFill>
                <a:latin typeface="Rockwell"/>
                <a:ea typeface="Rockwell"/>
                <a:cs typeface="Rockwell"/>
                <a:sym typeface="Rockwell"/>
              </a:defRPr>
            </a:lvl2pPr>
            <a:lvl3pPr indent="-374650" lvl="2" marL="1371600" marR="0" rtl="0" algn="l">
              <a:spcBef>
                <a:spcPts val="400"/>
              </a:spcBef>
              <a:spcAft>
                <a:spcPts val="0"/>
              </a:spcAft>
              <a:buClr>
                <a:schemeClr val="accent3"/>
              </a:buClr>
              <a:buSzPts val="2300"/>
              <a:buFont typeface="Noto Sans Symbols"/>
              <a:buChar char="●"/>
              <a:defRPr b="0" i="0" sz="2300" u="none" cap="none" strike="noStrike">
                <a:solidFill>
                  <a:schemeClr val="lt1"/>
                </a:solidFill>
                <a:latin typeface="Rockwell"/>
                <a:ea typeface="Rockwell"/>
                <a:cs typeface="Rockwell"/>
                <a:sym typeface="Rockwell"/>
              </a:defRPr>
            </a:lvl3pPr>
            <a:lvl4pPr indent="-355600" lvl="3" marL="1828800" marR="0" rtl="0" algn="l">
              <a:spcBef>
                <a:spcPts val="400"/>
              </a:spcBef>
              <a:spcAft>
                <a:spcPts val="0"/>
              </a:spcAft>
              <a:buClr>
                <a:schemeClr val="accent3"/>
              </a:buClr>
              <a:buSzPts val="2000"/>
              <a:buFont typeface="Noto Sans Symbols"/>
              <a:buChar char="●"/>
              <a:defRPr b="0" i="0" sz="2000" u="none" cap="none" strike="noStrike">
                <a:solidFill>
                  <a:schemeClr val="lt1"/>
                </a:solidFill>
                <a:latin typeface="Rockwell"/>
                <a:ea typeface="Rockwell"/>
                <a:cs typeface="Rockwell"/>
                <a:sym typeface="Rockwell"/>
              </a:defRPr>
            </a:lvl4pPr>
            <a:lvl5pPr indent="-349250" lvl="4" marL="2286000" marR="0" rtl="0" algn="l">
              <a:spcBef>
                <a:spcPts val="400"/>
              </a:spcBef>
              <a:spcAft>
                <a:spcPts val="0"/>
              </a:spcAft>
              <a:buClr>
                <a:schemeClr val="accent3"/>
              </a:buClr>
              <a:buSzPts val="1900"/>
              <a:buFont typeface="Noto Sans Symbols"/>
              <a:buChar char="●"/>
              <a:defRPr b="0" i="0" sz="1900" u="none" cap="none" strike="noStrike">
                <a:solidFill>
                  <a:schemeClr val="lt1"/>
                </a:solidFill>
                <a:latin typeface="Rockwell"/>
                <a:ea typeface="Rockwell"/>
                <a:cs typeface="Rockwell"/>
                <a:sym typeface="Rockwell"/>
              </a:defRPr>
            </a:lvl5pPr>
            <a:lvl6pPr indent="-342900" lvl="5" marL="2743200" marR="0" rtl="0" algn="l">
              <a:spcBef>
                <a:spcPts val="400"/>
              </a:spcBef>
              <a:spcAft>
                <a:spcPts val="0"/>
              </a:spcAft>
              <a:buClr>
                <a:schemeClr val="accent4"/>
              </a:buClr>
              <a:buSzPts val="1800"/>
              <a:buFont typeface="Noto Sans Symbols"/>
              <a:buChar char="●"/>
              <a:defRPr b="0" i="0" sz="1800" u="none" cap="none" strike="noStrike">
                <a:solidFill>
                  <a:schemeClr val="lt1"/>
                </a:solidFill>
                <a:latin typeface="Rockwell"/>
                <a:ea typeface="Rockwell"/>
                <a:cs typeface="Rockwell"/>
                <a:sym typeface="Rockwell"/>
              </a:defRPr>
            </a:lvl6pPr>
            <a:lvl7pPr indent="-330200" lvl="6" marL="3200400" marR="0" rtl="0" algn="l">
              <a:spcBef>
                <a:spcPts val="400"/>
              </a:spcBef>
              <a:spcAft>
                <a:spcPts val="0"/>
              </a:spcAft>
              <a:buClr>
                <a:schemeClr val="accent4"/>
              </a:buClr>
              <a:buSzPts val="1600"/>
              <a:buFont typeface="Noto Sans Symbols"/>
              <a:buChar char="●"/>
              <a:defRPr b="0" i="0" sz="1600" u="none" cap="none" strike="noStrike">
                <a:solidFill>
                  <a:schemeClr val="lt1"/>
                </a:solidFill>
                <a:latin typeface="Rockwell"/>
                <a:ea typeface="Rockwell"/>
                <a:cs typeface="Rockwell"/>
                <a:sym typeface="Rockwell"/>
              </a:defRPr>
            </a:lvl7pPr>
            <a:lvl8pPr indent="-330200" lvl="7" marL="3657600" marR="0" rtl="0" algn="l">
              <a:spcBef>
                <a:spcPts val="400"/>
              </a:spcBef>
              <a:spcAft>
                <a:spcPts val="0"/>
              </a:spcAft>
              <a:buClr>
                <a:schemeClr val="accent4"/>
              </a:buClr>
              <a:buSzPts val="1600"/>
              <a:buFont typeface="Noto Sans Symbols"/>
              <a:buChar char="●"/>
              <a:defRPr b="0" i="0" sz="1600" u="none" cap="none" strike="noStrike">
                <a:solidFill>
                  <a:schemeClr val="lt1"/>
                </a:solidFill>
                <a:latin typeface="Rockwell"/>
                <a:ea typeface="Rockwell"/>
                <a:cs typeface="Rockwell"/>
                <a:sym typeface="Rockwell"/>
              </a:defRPr>
            </a:lvl8pPr>
            <a:lvl9pPr indent="-330200" lvl="8" marL="4114800" marR="0" rtl="0" algn="l">
              <a:spcBef>
                <a:spcPts val="400"/>
              </a:spcBef>
              <a:spcAft>
                <a:spcPts val="0"/>
              </a:spcAft>
              <a:buClr>
                <a:schemeClr val="accent4"/>
              </a:buClr>
              <a:buSzPts val="1600"/>
              <a:buFont typeface="Noto Sans Symbols"/>
              <a:buChar char="●"/>
              <a:defRPr b="0" i="0" sz="1600" u="none" cap="none" strike="noStrike">
                <a:solidFill>
                  <a:schemeClr val="lt1"/>
                </a:solidFill>
                <a:latin typeface="Rockwell"/>
                <a:ea typeface="Rockwell"/>
                <a:cs typeface="Rockwell"/>
                <a:sym typeface="Rockwell"/>
              </a:defRPr>
            </a:lvl9pPr>
          </a:lstStyle>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0.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1.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3.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4.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5.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6.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7.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8.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0.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1.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3.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4.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3.xml"/><Relationship Id="rId3" Type="http://schemas.openxmlformats.org/officeDocument/2006/relationships/image" Target="../media/image4.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9.xml"/><Relationship Id="rId3" Type="http://schemas.openxmlformats.org/officeDocument/2006/relationships/image" Target="../media/image5.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2.xml"/><Relationship Id="rId3" Type="http://schemas.openxmlformats.org/officeDocument/2006/relationships/image" Target="../media/image3.png"/></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4.xml"/><Relationship Id="rId3" Type="http://schemas.openxmlformats.org/officeDocument/2006/relationships/image" Target="../media/image6.png"/></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0.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8.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0.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5.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8.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0.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1.xml"/><Relationship Id="rId3" Type="http://schemas.openxmlformats.org/officeDocument/2006/relationships/image" Target="../media/image13.png"/></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72.xml"/><Relationship Id="rId3" Type="http://schemas.openxmlformats.org/officeDocument/2006/relationships/image" Target="../media/image10.png"/><Relationship Id="rId4" Type="http://schemas.openxmlformats.org/officeDocument/2006/relationships/image" Target="../media/image15.png"/><Relationship Id="rId5" Type="http://schemas.openxmlformats.org/officeDocument/2006/relationships/image" Target="../media/image8.png"/><Relationship Id="rId6" Type="http://schemas.openxmlformats.org/officeDocument/2006/relationships/image" Target="../media/image14.png"/></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73.xml"/><Relationship Id="rId3" Type="http://schemas.openxmlformats.org/officeDocument/2006/relationships/image" Target="../media/image12.png"/><Relationship Id="rId4" Type="http://schemas.openxmlformats.org/officeDocument/2006/relationships/image" Target="../media/image9.png"/><Relationship Id="rId5" Type="http://schemas.openxmlformats.org/officeDocument/2006/relationships/image" Target="../media/image11.png"/><Relationship Id="rId6" Type="http://schemas.openxmlformats.org/officeDocument/2006/relationships/image" Target="../media/image7.png"/></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74.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5.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6.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8.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0.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3.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4.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85.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86.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8.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2.png"/></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0.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1.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3.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4.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5.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6.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8.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15"/>
          <p:cNvSpPr txBox="1"/>
          <p:nvPr>
            <p:ph type="ctrTitle"/>
          </p:nvPr>
        </p:nvSpPr>
        <p:spPr>
          <a:xfrm>
            <a:off x="464234" y="381001"/>
            <a:ext cx="8229600" cy="2209800"/>
          </a:xfrm>
          <a:prstGeom prst="rect">
            <a:avLst/>
          </a:prstGeom>
          <a:noFill/>
          <a:ln>
            <a:noFill/>
          </a:ln>
        </p:spPr>
        <p:txBody>
          <a:bodyPr anchorCtr="0" anchor="b" bIns="45700" lIns="45700" spcFirstLastPara="1" rIns="228600" wrap="square" tIns="45700">
            <a:normAutofit/>
          </a:bodyPr>
          <a:lstStyle/>
          <a:p>
            <a:pPr indent="0" lvl="0" marL="0" rtl="0" algn="r">
              <a:spcBef>
                <a:spcPts val="0"/>
              </a:spcBef>
              <a:spcAft>
                <a:spcPts val="0"/>
              </a:spcAft>
              <a:buClr>
                <a:srgbClr val="FFCC00"/>
              </a:buClr>
              <a:buSzPts val="4800"/>
              <a:buFont typeface="Rockwell"/>
              <a:buNone/>
            </a:pPr>
            <a:r>
              <a:rPr b="1" i="1" lang="no-NO">
                <a:solidFill>
                  <a:srgbClr val="FFCC00"/>
                </a:solidFill>
              </a:rPr>
              <a:t>Epidemiological studies</a:t>
            </a:r>
            <a:endParaRPr b="1" i="1">
              <a:solidFill>
                <a:srgbClr val="FFCC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1" name="Shape 401"/>
        <p:cNvGrpSpPr/>
        <p:nvPr/>
      </p:nvGrpSpPr>
      <p:grpSpPr>
        <a:xfrm>
          <a:off x="0" y="0"/>
          <a:ext cx="0" cy="0"/>
          <a:chOff x="0" y="0"/>
          <a:chExt cx="0" cy="0"/>
        </a:xfrm>
      </p:grpSpPr>
      <p:sp>
        <p:nvSpPr>
          <p:cNvPr id="402" name="Google Shape;402;p24"/>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CC00"/>
              </a:buClr>
              <a:buSzPts val="4600"/>
              <a:buFont typeface="Rockwell"/>
              <a:buNone/>
            </a:pPr>
            <a:r>
              <a:rPr b="1" i="1" lang="no-NO">
                <a:solidFill>
                  <a:srgbClr val="FFCC00"/>
                </a:solidFill>
              </a:rPr>
              <a:t>Case reports and case series</a:t>
            </a:r>
            <a:endParaRPr b="1" i="1">
              <a:solidFill>
                <a:srgbClr val="FFCC00"/>
              </a:solidFill>
            </a:endParaRPr>
          </a:p>
        </p:txBody>
      </p:sp>
      <p:sp>
        <p:nvSpPr>
          <p:cNvPr id="403" name="Google Shape;403;p24"/>
          <p:cNvSpPr txBox="1"/>
          <p:nvPr>
            <p:ph idx="1" type="body"/>
          </p:nvPr>
        </p:nvSpPr>
        <p:spPr>
          <a:xfrm>
            <a:off x="304800" y="2133600"/>
            <a:ext cx="8229600" cy="914400"/>
          </a:xfrm>
          <a:prstGeom prst="rect">
            <a:avLst/>
          </a:prstGeom>
          <a:noFill/>
          <a:ln>
            <a:noFill/>
          </a:ln>
        </p:spPr>
        <p:txBody>
          <a:bodyPr anchorCtr="0" anchor="t" bIns="45700" lIns="91425" spcFirstLastPara="1" rIns="91425" wrap="square" tIns="45700">
            <a:normAutofit/>
          </a:bodyPr>
          <a:lstStyle/>
          <a:p>
            <a:pPr indent="-292100" lvl="0" marL="292100" rtl="0" algn="l">
              <a:spcBef>
                <a:spcPts val="0"/>
              </a:spcBef>
              <a:spcAft>
                <a:spcPts val="0"/>
              </a:spcAft>
              <a:buSzPts val="1680"/>
              <a:buChar char="⦿"/>
            </a:pPr>
            <a:r>
              <a:rPr lang="no-NO" sz="2400">
                <a:solidFill>
                  <a:schemeClr val="dk1"/>
                </a:solidFill>
              </a:rPr>
              <a:t>Useful to recognize new diseases and the formulation of hypothesis concerning possible risk factors</a:t>
            </a:r>
            <a:endParaRPr sz="2400">
              <a:solidFill>
                <a:schemeClr val="dk1"/>
              </a:solidFill>
            </a:endParaRPr>
          </a:p>
        </p:txBody>
      </p:sp>
      <p:sp>
        <p:nvSpPr>
          <p:cNvPr id="404" name="Google Shape;404;p24"/>
          <p:cNvSpPr txBox="1"/>
          <p:nvPr/>
        </p:nvSpPr>
        <p:spPr>
          <a:xfrm>
            <a:off x="381000" y="1600200"/>
            <a:ext cx="3276600" cy="519113"/>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1" lang="no-NO" sz="2800" u="none" cap="none" strike="noStrike">
                <a:solidFill>
                  <a:srgbClr val="FFCC00"/>
                </a:solidFill>
                <a:latin typeface="Arial"/>
                <a:ea typeface="Arial"/>
                <a:cs typeface="Arial"/>
                <a:sym typeface="Arial"/>
              </a:rPr>
              <a:t>Strengths</a:t>
            </a:r>
            <a:endParaRPr b="1" i="1" sz="2800" u="none" cap="none" strike="noStrike">
              <a:solidFill>
                <a:srgbClr val="FFCC00"/>
              </a:solidFill>
              <a:latin typeface="Arial"/>
              <a:ea typeface="Arial"/>
              <a:cs typeface="Arial"/>
              <a:sym typeface="Arial"/>
            </a:endParaRPr>
          </a:p>
        </p:txBody>
      </p:sp>
      <p:sp>
        <p:nvSpPr>
          <p:cNvPr id="405" name="Google Shape;405;p24"/>
          <p:cNvSpPr txBox="1"/>
          <p:nvPr/>
        </p:nvSpPr>
        <p:spPr>
          <a:xfrm>
            <a:off x="381000" y="3352800"/>
            <a:ext cx="2819400" cy="519113"/>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1" lang="no-NO" sz="2800" u="none" cap="none" strike="noStrike">
                <a:solidFill>
                  <a:srgbClr val="FFCC00"/>
                </a:solidFill>
                <a:latin typeface="Arial"/>
                <a:ea typeface="Arial"/>
                <a:cs typeface="Arial"/>
                <a:sym typeface="Arial"/>
              </a:rPr>
              <a:t>Limitations</a:t>
            </a:r>
            <a:endParaRPr b="1" i="1" sz="2800" u="none" cap="none" strike="noStrike">
              <a:solidFill>
                <a:srgbClr val="FFCC00"/>
              </a:solidFill>
              <a:latin typeface="Arial"/>
              <a:ea typeface="Arial"/>
              <a:cs typeface="Arial"/>
              <a:sym typeface="Arial"/>
            </a:endParaRPr>
          </a:p>
        </p:txBody>
      </p:sp>
      <p:sp>
        <p:nvSpPr>
          <p:cNvPr id="406" name="Google Shape;406;p24"/>
          <p:cNvSpPr txBox="1"/>
          <p:nvPr/>
        </p:nvSpPr>
        <p:spPr>
          <a:xfrm>
            <a:off x="457200" y="4114800"/>
            <a:ext cx="8305800" cy="822325"/>
          </a:xfrm>
          <a:prstGeom prst="rect">
            <a:avLst/>
          </a:prstGeom>
          <a:noFill/>
          <a:ln>
            <a:noFill/>
          </a:ln>
        </p:spPr>
        <p:txBody>
          <a:bodyPr anchorCtr="0" anchor="t" bIns="45700" lIns="91425" spcFirstLastPara="1" rIns="91425" wrap="square" tIns="45700">
            <a:spAutoFit/>
          </a:bodyPr>
          <a:lstStyle/>
          <a:p>
            <a:pPr indent="-152400" lvl="0" marL="0" marR="0" rtl="1" algn="r">
              <a:spcBef>
                <a:spcPts val="0"/>
              </a:spcBef>
              <a:spcAft>
                <a:spcPts val="0"/>
              </a:spcAft>
              <a:buClr>
                <a:schemeClr val="dk1"/>
              </a:buClr>
              <a:buSzPts val="2400"/>
              <a:buFont typeface="Arial"/>
              <a:buChar char="•"/>
            </a:pPr>
            <a:r>
              <a:rPr b="0" i="0" lang="no-NO" sz="2400" u="none" cap="none" strike="noStrike">
                <a:solidFill>
                  <a:schemeClr val="dk1"/>
                </a:solidFill>
                <a:latin typeface="Arial"/>
                <a:ea typeface="Arial"/>
                <a:cs typeface="Arial"/>
                <a:sym typeface="Arial"/>
              </a:rPr>
              <a:t> Cannot be used to test for the presence of a valid statistical association.</a:t>
            </a:r>
            <a:endParaRPr b="0" i="0" sz="2400" u="none" cap="none" strike="noStrike">
              <a:solidFill>
                <a:schemeClr val="dk1"/>
              </a:solidFill>
              <a:latin typeface="Arial"/>
              <a:ea typeface="Arial"/>
              <a:cs typeface="Arial"/>
              <a:sym typeface="Arial"/>
            </a:endParaRPr>
          </a:p>
        </p:txBody>
      </p:sp>
      <p:sp>
        <p:nvSpPr>
          <p:cNvPr id="407" name="Google Shape;407;p24"/>
          <p:cNvSpPr txBox="1"/>
          <p:nvPr/>
        </p:nvSpPr>
        <p:spPr>
          <a:xfrm>
            <a:off x="381000" y="4953000"/>
            <a:ext cx="8763000" cy="457200"/>
          </a:xfrm>
          <a:prstGeom prst="rect">
            <a:avLst/>
          </a:prstGeom>
          <a:noFill/>
          <a:ln>
            <a:noFill/>
          </a:ln>
        </p:spPr>
        <p:txBody>
          <a:bodyPr anchorCtr="0" anchor="t" bIns="45700" lIns="91425" spcFirstLastPara="1" rIns="91425" wrap="square" tIns="45700">
            <a:spAutoFit/>
          </a:bodyPr>
          <a:lstStyle/>
          <a:p>
            <a:pPr indent="-152400" lvl="0" marL="0" marR="0" rtl="1" algn="r">
              <a:spcBef>
                <a:spcPts val="0"/>
              </a:spcBef>
              <a:spcAft>
                <a:spcPts val="0"/>
              </a:spcAft>
              <a:buClr>
                <a:schemeClr val="dk1"/>
              </a:buClr>
              <a:buSzPts val="2400"/>
              <a:buFont typeface="Arial"/>
              <a:buChar char="•"/>
            </a:pPr>
            <a:r>
              <a:rPr b="0" i="0" lang="no-NO" sz="2400" u="none" cap="none" strike="noStrike">
                <a:solidFill>
                  <a:schemeClr val="dk1"/>
                </a:solidFill>
                <a:latin typeface="Arial"/>
                <a:ea typeface="Arial"/>
                <a:cs typeface="Arial"/>
                <a:sym typeface="Arial"/>
              </a:rPr>
              <a:t> Based on the experience of only one person (case-report).</a:t>
            </a:r>
            <a:endParaRPr b="0" i="0" sz="2400" u="none" cap="none" strike="noStrike">
              <a:solidFill>
                <a:schemeClr val="dk1"/>
              </a:solidFill>
              <a:latin typeface="Arial"/>
              <a:ea typeface="Arial"/>
              <a:cs typeface="Arial"/>
              <a:sym typeface="Arial"/>
            </a:endParaRPr>
          </a:p>
        </p:txBody>
      </p:sp>
      <p:sp>
        <p:nvSpPr>
          <p:cNvPr id="408" name="Google Shape;408;p24"/>
          <p:cNvSpPr txBox="1"/>
          <p:nvPr/>
        </p:nvSpPr>
        <p:spPr>
          <a:xfrm>
            <a:off x="457200" y="5638800"/>
            <a:ext cx="8077200" cy="1187450"/>
          </a:xfrm>
          <a:prstGeom prst="rect">
            <a:avLst/>
          </a:prstGeom>
          <a:noFill/>
          <a:ln>
            <a:noFill/>
          </a:ln>
        </p:spPr>
        <p:txBody>
          <a:bodyPr anchorCtr="0" anchor="t" bIns="45700" lIns="91425" spcFirstLastPara="1" rIns="91425" wrap="square" tIns="45700">
            <a:spAutoFit/>
          </a:bodyPr>
          <a:lstStyle/>
          <a:p>
            <a:pPr indent="-152400" lvl="0" marL="0" marR="0" rtl="1" algn="r">
              <a:spcBef>
                <a:spcPts val="0"/>
              </a:spcBef>
              <a:spcAft>
                <a:spcPts val="0"/>
              </a:spcAft>
              <a:buClr>
                <a:schemeClr val="dk1"/>
              </a:buClr>
              <a:buSzPts val="2400"/>
              <a:buFont typeface="Arial"/>
              <a:buChar char="•"/>
            </a:pPr>
            <a:r>
              <a:rPr b="0" i="0" lang="no-NO" sz="2400" u="none" cap="none" strike="noStrike">
                <a:solidFill>
                  <a:schemeClr val="dk1"/>
                </a:solidFill>
                <a:latin typeface="Arial"/>
                <a:ea typeface="Arial"/>
                <a:cs typeface="Arial"/>
                <a:sym typeface="Arial"/>
              </a:rPr>
              <a:t> Lack of a comparison group. ” this can either obscure a relationship or suggest an association where non actually exists.”</a:t>
            </a:r>
            <a:endParaRPr b="0" i="0" sz="2400" u="none" cap="none" strike="noStrike">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0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03">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0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0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0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08"/>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8" name="Shape 1298"/>
        <p:cNvGrpSpPr/>
        <p:nvPr/>
      </p:nvGrpSpPr>
      <p:grpSpPr>
        <a:xfrm>
          <a:off x="0" y="0"/>
          <a:ext cx="0" cy="0"/>
          <a:chOff x="0" y="0"/>
          <a:chExt cx="0" cy="0"/>
        </a:xfrm>
      </p:grpSpPr>
      <p:sp>
        <p:nvSpPr>
          <p:cNvPr id="1299" name="Google Shape;1299;p114"/>
          <p:cNvSpPr txBox="1"/>
          <p:nvPr>
            <p:ph type="title"/>
          </p:nvPr>
        </p:nvSpPr>
        <p:spPr>
          <a:xfrm>
            <a:off x="457200" y="253218"/>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9900"/>
              </a:buClr>
              <a:buSzPts val="4600"/>
              <a:buFont typeface="Rockwell"/>
              <a:buNone/>
            </a:pPr>
            <a:r>
              <a:rPr b="1" i="1" lang="no-NO">
                <a:solidFill>
                  <a:srgbClr val="FF9900"/>
                </a:solidFill>
              </a:rPr>
              <a:t>Screening</a:t>
            </a:r>
            <a:endParaRPr b="1" i="1">
              <a:solidFill>
                <a:srgbClr val="FF9900"/>
              </a:solidFill>
            </a:endParaRPr>
          </a:p>
        </p:txBody>
      </p:sp>
      <p:sp>
        <p:nvSpPr>
          <p:cNvPr id="1300" name="Google Shape;1300;p114"/>
          <p:cNvSpPr txBox="1"/>
          <p:nvPr/>
        </p:nvSpPr>
        <p:spPr>
          <a:xfrm>
            <a:off x="304800" y="1905000"/>
            <a:ext cx="8458200" cy="1373188"/>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1" lang="no-NO" sz="2800">
                <a:solidFill>
                  <a:schemeClr val="dk1"/>
                </a:solidFill>
                <a:latin typeface="Arial"/>
                <a:ea typeface="Arial"/>
                <a:cs typeface="Arial"/>
                <a:sym typeface="Arial"/>
              </a:rPr>
              <a:t>Is the process by which unrecognized diseases or defects are identified by tests that can be applied rapidly on a large scale.</a:t>
            </a:r>
            <a:endParaRPr b="1" i="1" sz="2800">
              <a:solidFill>
                <a:schemeClr val="dk1"/>
              </a:solidFill>
              <a:latin typeface="Arial"/>
              <a:ea typeface="Arial"/>
              <a:cs typeface="Arial"/>
              <a:sym typeface="Arial"/>
            </a:endParaRPr>
          </a:p>
        </p:txBody>
      </p:sp>
      <p:sp>
        <p:nvSpPr>
          <p:cNvPr id="1301" name="Google Shape;1301;p114"/>
          <p:cNvSpPr txBox="1"/>
          <p:nvPr/>
        </p:nvSpPr>
        <p:spPr>
          <a:xfrm>
            <a:off x="609600" y="4114800"/>
            <a:ext cx="7799388" cy="822325"/>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b="1" lang="no-NO" sz="2400">
                <a:solidFill>
                  <a:srgbClr val="FF9900"/>
                </a:solidFill>
                <a:latin typeface="Arial"/>
                <a:ea typeface="Arial"/>
                <a:cs typeface="Arial"/>
                <a:sym typeface="Arial"/>
              </a:rPr>
              <a:t>It sorts out healthy people from those who may have</a:t>
            </a:r>
            <a:endParaRPr/>
          </a:p>
          <a:p>
            <a:pPr indent="0" lvl="0" marL="0" marR="0" rtl="1" algn="ctr">
              <a:spcBef>
                <a:spcPts val="0"/>
              </a:spcBef>
              <a:spcAft>
                <a:spcPts val="0"/>
              </a:spcAft>
              <a:buNone/>
            </a:pPr>
            <a:r>
              <a:rPr b="1" lang="no-NO" sz="2400">
                <a:solidFill>
                  <a:srgbClr val="FF9900"/>
                </a:solidFill>
                <a:latin typeface="Arial"/>
                <a:ea typeface="Arial"/>
                <a:cs typeface="Arial"/>
                <a:sym typeface="Arial"/>
              </a:rPr>
              <a:t> the disease</a:t>
            </a:r>
            <a:endParaRPr b="1" sz="2400">
              <a:solidFill>
                <a:srgbClr val="FF9900"/>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0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01"/>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5" name="Shape 1305"/>
        <p:cNvGrpSpPr/>
        <p:nvPr/>
      </p:nvGrpSpPr>
      <p:grpSpPr>
        <a:xfrm>
          <a:off x="0" y="0"/>
          <a:ext cx="0" cy="0"/>
          <a:chOff x="0" y="0"/>
          <a:chExt cx="0" cy="0"/>
        </a:xfrm>
      </p:grpSpPr>
      <p:sp>
        <p:nvSpPr>
          <p:cNvPr id="1306" name="Google Shape;1306;p115"/>
          <p:cNvSpPr txBox="1"/>
          <p:nvPr>
            <p:ph type="title"/>
          </p:nvPr>
        </p:nvSpPr>
        <p:spPr>
          <a:xfrm>
            <a:off x="457200" y="253218"/>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9900"/>
              </a:buClr>
              <a:buSzPts val="4600"/>
              <a:buFont typeface="Rockwell"/>
              <a:buNone/>
            </a:pPr>
            <a:r>
              <a:rPr b="1" i="1" lang="no-NO">
                <a:solidFill>
                  <a:srgbClr val="FF9900"/>
                </a:solidFill>
              </a:rPr>
              <a:t>Screening</a:t>
            </a:r>
            <a:endParaRPr b="1" i="1">
              <a:solidFill>
                <a:srgbClr val="FF9900"/>
              </a:solidFill>
            </a:endParaRPr>
          </a:p>
        </p:txBody>
      </p:sp>
      <p:sp>
        <p:nvSpPr>
          <p:cNvPr id="1307" name="Google Shape;1307;p115"/>
          <p:cNvSpPr txBox="1"/>
          <p:nvPr/>
        </p:nvSpPr>
        <p:spPr>
          <a:xfrm>
            <a:off x="457200" y="1905000"/>
            <a:ext cx="8382000" cy="447357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chemeClr val="dk1"/>
                </a:solidFill>
                <a:latin typeface="Arial"/>
                <a:ea typeface="Arial"/>
                <a:cs typeface="Arial"/>
                <a:sym typeface="Arial"/>
              </a:rPr>
              <a:t>There are different types of screening:</a:t>
            </a:r>
            <a:endParaRPr/>
          </a:p>
          <a:p>
            <a:pPr indent="-152400" lvl="0" marL="0" marR="0" rtl="1" algn="r">
              <a:spcBef>
                <a:spcPts val="1200"/>
              </a:spcBef>
              <a:spcAft>
                <a:spcPts val="0"/>
              </a:spcAft>
              <a:buClr>
                <a:schemeClr val="dk1"/>
              </a:buClr>
              <a:buSzPts val="2400"/>
              <a:buFont typeface="Arial"/>
              <a:buChar char="•"/>
            </a:pPr>
            <a:r>
              <a:rPr b="1" lang="no-NO" sz="2400">
                <a:solidFill>
                  <a:schemeClr val="dk1"/>
                </a:solidFill>
                <a:latin typeface="Arial"/>
                <a:ea typeface="Arial"/>
                <a:cs typeface="Arial"/>
                <a:sym typeface="Arial"/>
              </a:rPr>
              <a:t> </a:t>
            </a:r>
            <a:r>
              <a:rPr b="1" i="1" lang="no-NO" sz="2400">
                <a:solidFill>
                  <a:srgbClr val="FF9900"/>
                </a:solidFill>
                <a:latin typeface="Arial"/>
                <a:ea typeface="Arial"/>
                <a:cs typeface="Arial"/>
                <a:sym typeface="Arial"/>
              </a:rPr>
              <a:t>Mass screening</a:t>
            </a:r>
            <a:r>
              <a:rPr b="1" lang="no-NO" sz="2400">
                <a:solidFill>
                  <a:schemeClr val="dk1"/>
                </a:solidFill>
                <a:latin typeface="Arial"/>
                <a:ea typeface="Arial"/>
                <a:cs typeface="Arial"/>
                <a:sym typeface="Arial"/>
              </a:rPr>
              <a:t> involves the screening of a whole population.</a:t>
            </a:r>
            <a:endParaRPr/>
          </a:p>
          <a:p>
            <a:pPr indent="-152400" lvl="0" marL="0" marR="0" rtl="1" algn="r">
              <a:spcBef>
                <a:spcPts val="1200"/>
              </a:spcBef>
              <a:spcAft>
                <a:spcPts val="0"/>
              </a:spcAft>
              <a:buClr>
                <a:srgbClr val="FF9900"/>
              </a:buClr>
              <a:buSzPts val="2400"/>
              <a:buFont typeface="Arial"/>
              <a:buChar char="•"/>
            </a:pPr>
            <a:r>
              <a:rPr b="1" i="1" lang="no-NO" sz="2400">
                <a:solidFill>
                  <a:srgbClr val="FF9900"/>
                </a:solidFill>
                <a:latin typeface="Arial"/>
                <a:ea typeface="Arial"/>
                <a:cs typeface="Arial"/>
                <a:sym typeface="Arial"/>
              </a:rPr>
              <a:t> Multiple or multiphasic screening</a:t>
            </a:r>
            <a:r>
              <a:rPr b="1" lang="no-NO" sz="2400">
                <a:solidFill>
                  <a:schemeClr val="dk1"/>
                </a:solidFill>
                <a:latin typeface="Arial"/>
                <a:ea typeface="Arial"/>
                <a:cs typeface="Arial"/>
                <a:sym typeface="Arial"/>
              </a:rPr>
              <a:t> involves the use of a variety of screening tests on the same occasion.</a:t>
            </a:r>
            <a:endParaRPr/>
          </a:p>
          <a:p>
            <a:pPr indent="-152400" lvl="0" marL="0" marR="0" rtl="1" algn="r">
              <a:spcBef>
                <a:spcPts val="1200"/>
              </a:spcBef>
              <a:spcAft>
                <a:spcPts val="0"/>
              </a:spcAft>
              <a:buClr>
                <a:schemeClr val="dk1"/>
              </a:buClr>
              <a:buSzPts val="2400"/>
              <a:buFont typeface="Arial"/>
              <a:buChar char="•"/>
            </a:pPr>
            <a:r>
              <a:rPr b="1" lang="no-NO" sz="2400">
                <a:solidFill>
                  <a:schemeClr val="dk1"/>
                </a:solidFill>
                <a:latin typeface="Arial"/>
                <a:ea typeface="Arial"/>
                <a:cs typeface="Arial"/>
                <a:sym typeface="Arial"/>
              </a:rPr>
              <a:t> </a:t>
            </a:r>
            <a:r>
              <a:rPr b="1" i="1" lang="no-NO" sz="2400">
                <a:solidFill>
                  <a:srgbClr val="FF9900"/>
                </a:solidFill>
                <a:latin typeface="Arial"/>
                <a:ea typeface="Arial"/>
                <a:cs typeface="Arial"/>
                <a:sym typeface="Arial"/>
              </a:rPr>
              <a:t>Targeted screening </a:t>
            </a:r>
            <a:r>
              <a:rPr b="1" lang="no-NO" sz="2400">
                <a:solidFill>
                  <a:schemeClr val="dk1"/>
                </a:solidFill>
                <a:latin typeface="Arial"/>
                <a:ea typeface="Arial"/>
                <a:cs typeface="Arial"/>
                <a:sym typeface="Arial"/>
              </a:rPr>
              <a:t>of groups with specific exposures, often used in environmental and occupational health.</a:t>
            </a:r>
            <a:endParaRPr/>
          </a:p>
          <a:p>
            <a:pPr indent="-152400" lvl="0" marL="0" marR="0" rtl="1" algn="r">
              <a:spcBef>
                <a:spcPts val="1200"/>
              </a:spcBef>
              <a:spcAft>
                <a:spcPts val="0"/>
              </a:spcAft>
              <a:buClr>
                <a:schemeClr val="dk1"/>
              </a:buClr>
              <a:buSzPts val="2400"/>
              <a:buFont typeface="Arial"/>
              <a:buChar char="•"/>
            </a:pPr>
            <a:r>
              <a:rPr b="1" lang="no-NO" sz="2400">
                <a:solidFill>
                  <a:schemeClr val="dk1"/>
                </a:solidFill>
                <a:latin typeface="Arial"/>
                <a:ea typeface="Arial"/>
                <a:cs typeface="Arial"/>
                <a:sym typeface="Arial"/>
              </a:rPr>
              <a:t> </a:t>
            </a:r>
            <a:r>
              <a:rPr b="1" i="1" lang="no-NO" sz="2400">
                <a:solidFill>
                  <a:srgbClr val="FF9900"/>
                </a:solidFill>
                <a:latin typeface="Arial"/>
                <a:ea typeface="Arial"/>
                <a:cs typeface="Arial"/>
                <a:sym typeface="Arial"/>
              </a:rPr>
              <a:t>Case-finding or opportunistic screening</a:t>
            </a:r>
            <a:r>
              <a:rPr b="1" lang="no-NO" sz="2400">
                <a:solidFill>
                  <a:schemeClr val="dk1"/>
                </a:solidFill>
                <a:latin typeface="Arial"/>
                <a:ea typeface="Arial"/>
                <a:cs typeface="Arial"/>
                <a:sym typeface="Arial"/>
              </a:rPr>
              <a:t> is restricted to patients who consult a health practitioner for some other purpose.</a:t>
            </a:r>
            <a:endParaRPr b="1" sz="2400">
              <a:solidFill>
                <a:srgbClr val="FF9900"/>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07">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07">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07">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07">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07">
                                            <p:txEl>
                                              <p:pRg end="4" st="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1" name="Shape 1311"/>
        <p:cNvGrpSpPr/>
        <p:nvPr/>
      </p:nvGrpSpPr>
      <p:grpSpPr>
        <a:xfrm>
          <a:off x="0" y="0"/>
          <a:ext cx="0" cy="0"/>
          <a:chOff x="0" y="0"/>
          <a:chExt cx="0" cy="0"/>
        </a:xfrm>
      </p:grpSpPr>
      <p:sp>
        <p:nvSpPr>
          <p:cNvPr id="1312" name="Google Shape;1312;p116"/>
          <p:cNvSpPr txBox="1"/>
          <p:nvPr>
            <p:ph type="title"/>
          </p:nvPr>
        </p:nvSpPr>
        <p:spPr>
          <a:xfrm>
            <a:off x="457200" y="0"/>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9900"/>
              </a:buClr>
              <a:buSzPts val="4600"/>
              <a:buFont typeface="Rockwell"/>
              <a:buNone/>
            </a:pPr>
            <a:r>
              <a:rPr b="1" i="1" lang="no-NO">
                <a:solidFill>
                  <a:srgbClr val="FF9900"/>
                </a:solidFill>
              </a:rPr>
              <a:t>Screening</a:t>
            </a:r>
            <a:endParaRPr b="1" i="1">
              <a:solidFill>
                <a:srgbClr val="FF9900"/>
              </a:solidFill>
            </a:endParaRPr>
          </a:p>
        </p:txBody>
      </p:sp>
      <p:sp>
        <p:nvSpPr>
          <p:cNvPr id="1313" name="Google Shape;1313;p116"/>
          <p:cNvSpPr txBox="1"/>
          <p:nvPr/>
        </p:nvSpPr>
        <p:spPr>
          <a:xfrm>
            <a:off x="0" y="1143000"/>
            <a:ext cx="8763000" cy="82232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chemeClr val="dk1"/>
                </a:solidFill>
                <a:latin typeface="Arial"/>
                <a:ea typeface="Arial"/>
                <a:cs typeface="Arial"/>
                <a:sym typeface="Arial"/>
              </a:rPr>
              <a:t>There are certain criteria that should be met before a screening program is done.</a:t>
            </a:r>
            <a:endParaRPr b="1" sz="2400">
              <a:solidFill>
                <a:schemeClr val="dk1"/>
              </a:solidFill>
              <a:latin typeface="Arial"/>
              <a:ea typeface="Arial"/>
              <a:cs typeface="Arial"/>
              <a:sym typeface="Arial"/>
            </a:endParaRPr>
          </a:p>
        </p:txBody>
      </p:sp>
      <p:sp>
        <p:nvSpPr>
          <p:cNvPr id="1314" name="Google Shape;1314;p116"/>
          <p:cNvSpPr txBox="1"/>
          <p:nvPr/>
        </p:nvSpPr>
        <p:spPr>
          <a:xfrm>
            <a:off x="0" y="2362200"/>
            <a:ext cx="9372600" cy="118745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rgbClr val="FF9900"/>
                </a:solidFill>
                <a:latin typeface="Arial"/>
                <a:ea typeface="Arial"/>
                <a:cs typeface="Arial"/>
                <a:sym typeface="Arial"/>
              </a:rPr>
              <a:t>Disease:</a:t>
            </a:r>
            <a:r>
              <a:rPr b="1" lang="no-NO" sz="2400">
                <a:solidFill>
                  <a:schemeClr val="lt1"/>
                </a:solidFill>
                <a:latin typeface="Arial"/>
                <a:ea typeface="Arial"/>
                <a:cs typeface="Arial"/>
                <a:sym typeface="Arial"/>
              </a:rPr>
              <a:t>        </a:t>
            </a:r>
            <a:r>
              <a:rPr b="1" lang="no-NO" sz="2400">
                <a:solidFill>
                  <a:schemeClr val="dk1"/>
                </a:solidFill>
                <a:latin typeface="Arial"/>
                <a:ea typeface="Arial"/>
                <a:cs typeface="Arial"/>
                <a:sym typeface="Arial"/>
              </a:rPr>
              <a:t>serious, high prevalence of preclinical stage, natural history understood, long period between first signs  and overt disease.</a:t>
            </a:r>
            <a:endParaRPr b="1" sz="2400">
              <a:solidFill>
                <a:schemeClr val="dk1"/>
              </a:solidFill>
              <a:latin typeface="Arial"/>
              <a:ea typeface="Arial"/>
              <a:cs typeface="Arial"/>
              <a:sym typeface="Arial"/>
            </a:endParaRPr>
          </a:p>
        </p:txBody>
      </p:sp>
      <p:sp>
        <p:nvSpPr>
          <p:cNvPr id="1315" name="Google Shape;1315;p116"/>
          <p:cNvSpPr txBox="1"/>
          <p:nvPr/>
        </p:nvSpPr>
        <p:spPr>
          <a:xfrm>
            <a:off x="0" y="3962400"/>
            <a:ext cx="9144000" cy="82232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rgbClr val="FF9900"/>
                </a:solidFill>
                <a:latin typeface="Arial"/>
                <a:ea typeface="Arial"/>
                <a:cs typeface="Arial"/>
                <a:sym typeface="Arial"/>
              </a:rPr>
              <a:t>Diagnostic test:</a:t>
            </a:r>
            <a:r>
              <a:rPr b="1" lang="no-NO" sz="2400">
                <a:solidFill>
                  <a:schemeClr val="lt1"/>
                </a:solidFill>
                <a:latin typeface="Arial"/>
                <a:ea typeface="Arial"/>
                <a:cs typeface="Arial"/>
                <a:sym typeface="Arial"/>
              </a:rPr>
              <a:t>      </a:t>
            </a:r>
            <a:r>
              <a:rPr b="1" lang="no-NO" sz="2400">
                <a:solidFill>
                  <a:schemeClr val="dk1"/>
                </a:solidFill>
                <a:latin typeface="Arial"/>
                <a:ea typeface="Arial"/>
                <a:cs typeface="Arial"/>
                <a:sym typeface="Arial"/>
              </a:rPr>
              <a:t>sensitive and specific, simple and cheap, safe and acceptable, reliable.</a:t>
            </a:r>
            <a:endParaRPr b="1" sz="2400">
              <a:solidFill>
                <a:schemeClr val="dk1"/>
              </a:solidFill>
              <a:latin typeface="Arial"/>
              <a:ea typeface="Arial"/>
              <a:cs typeface="Arial"/>
              <a:sym typeface="Arial"/>
            </a:endParaRPr>
          </a:p>
        </p:txBody>
      </p:sp>
      <p:sp>
        <p:nvSpPr>
          <p:cNvPr id="1316" name="Google Shape;1316;p116"/>
          <p:cNvSpPr txBox="1"/>
          <p:nvPr/>
        </p:nvSpPr>
        <p:spPr>
          <a:xfrm>
            <a:off x="0" y="5486400"/>
            <a:ext cx="9144000" cy="82232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rgbClr val="FF9900"/>
                </a:solidFill>
                <a:latin typeface="Arial"/>
                <a:ea typeface="Arial"/>
                <a:cs typeface="Arial"/>
                <a:sym typeface="Arial"/>
              </a:rPr>
              <a:t>Diagnosis and treatment:</a:t>
            </a:r>
            <a:r>
              <a:rPr b="1" lang="no-NO" sz="2400">
                <a:solidFill>
                  <a:schemeClr val="lt1"/>
                </a:solidFill>
                <a:latin typeface="Arial"/>
                <a:ea typeface="Arial"/>
                <a:cs typeface="Arial"/>
                <a:sym typeface="Arial"/>
              </a:rPr>
              <a:t>      </a:t>
            </a:r>
            <a:r>
              <a:rPr b="1" lang="no-NO" sz="2400">
                <a:solidFill>
                  <a:schemeClr val="dk1"/>
                </a:solidFill>
                <a:latin typeface="Arial"/>
                <a:ea typeface="Arial"/>
                <a:cs typeface="Arial"/>
                <a:sym typeface="Arial"/>
              </a:rPr>
              <a:t>facilities are adequate, effective, acceptable and safe treatment available.</a:t>
            </a:r>
            <a:endParaRPr b="1" sz="2400">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13">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14">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15">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16">
                                            <p:txEl>
                                              <p:pRg end="0" st="0"/>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0" name="Shape 1320"/>
        <p:cNvGrpSpPr/>
        <p:nvPr/>
      </p:nvGrpSpPr>
      <p:grpSpPr>
        <a:xfrm>
          <a:off x="0" y="0"/>
          <a:ext cx="0" cy="0"/>
          <a:chOff x="0" y="0"/>
          <a:chExt cx="0" cy="0"/>
        </a:xfrm>
      </p:grpSpPr>
      <p:sp>
        <p:nvSpPr>
          <p:cNvPr id="1321" name="Google Shape;1321;p117"/>
          <p:cNvSpPr txBox="1"/>
          <p:nvPr>
            <p:ph type="title"/>
          </p:nvPr>
        </p:nvSpPr>
        <p:spPr>
          <a:xfrm>
            <a:off x="457200" y="304800"/>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9900"/>
              </a:buClr>
              <a:buSzPts val="4600"/>
              <a:buFont typeface="Rockwell"/>
              <a:buNone/>
            </a:pPr>
            <a:r>
              <a:rPr b="1" i="1" lang="no-NO">
                <a:solidFill>
                  <a:srgbClr val="FF9900"/>
                </a:solidFill>
              </a:rPr>
              <a:t>Screening</a:t>
            </a:r>
            <a:endParaRPr b="1" i="1">
              <a:solidFill>
                <a:srgbClr val="FF9900"/>
              </a:solidFill>
            </a:endParaRPr>
          </a:p>
        </p:txBody>
      </p:sp>
      <p:sp>
        <p:nvSpPr>
          <p:cNvPr id="1322" name="Google Shape;1322;p117"/>
          <p:cNvSpPr txBox="1"/>
          <p:nvPr>
            <p:ph idx="1" type="body"/>
          </p:nvPr>
        </p:nvSpPr>
        <p:spPr>
          <a:xfrm>
            <a:off x="457200" y="1646237"/>
            <a:ext cx="8229600" cy="4526280"/>
          </a:xfrm>
          <a:prstGeom prst="rect">
            <a:avLst/>
          </a:prstGeom>
          <a:noFill/>
          <a:ln>
            <a:noFill/>
          </a:ln>
        </p:spPr>
        <p:txBody>
          <a:bodyPr anchorCtr="0" anchor="t" bIns="45700" lIns="91425" spcFirstLastPara="1" rIns="91425" wrap="square" tIns="45700">
            <a:normAutofit/>
          </a:bodyPr>
          <a:lstStyle/>
          <a:p>
            <a:pPr indent="-292100" lvl="0" marL="292100" rtl="0" algn="l">
              <a:spcBef>
                <a:spcPts val="0"/>
              </a:spcBef>
              <a:spcAft>
                <a:spcPts val="0"/>
              </a:spcAft>
              <a:buSzPts val="2240"/>
              <a:buChar char="⦿"/>
            </a:pPr>
            <a:r>
              <a:rPr lang="no-NO">
                <a:solidFill>
                  <a:schemeClr val="dk1"/>
                </a:solidFill>
              </a:rPr>
              <a:t>The test should be reliable: i.e the test provides consistent results!</a:t>
            </a:r>
            <a:endParaRPr>
              <a:solidFill>
                <a:schemeClr val="dk1"/>
              </a:solidFill>
            </a:endParaRPr>
          </a:p>
          <a:p>
            <a:pPr indent="-149860" lvl="0" marL="292100" rtl="0" algn="l">
              <a:spcBef>
                <a:spcPts val="0"/>
              </a:spcBef>
              <a:spcAft>
                <a:spcPts val="0"/>
              </a:spcAft>
              <a:buSzPts val="2240"/>
              <a:buNone/>
            </a:pPr>
            <a:r>
              <a:t/>
            </a:r>
            <a:endParaRPr>
              <a:solidFill>
                <a:schemeClr val="dk1"/>
              </a:solidFill>
            </a:endParaRPr>
          </a:p>
          <a:p>
            <a:pPr indent="-292100" lvl="0" marL="292100" rtl="0" algn="l">
              <a:spcBef>
                <a:spcPts val="0"/>
              </a:spcBef>
              <a:spcAft>
                <a:spcPts val="0"/>
              </a:spcAft>
              <a:buSzPts val="2240"/>
              <a:buChar char="⦿"/>
            </a:pPr>
            <a:r>
              <a:rPr lang="no-NO">
                <a:solidFill>
                  <a:schemeClr val="dk1"/>
                </a:solidFill>
              </a:rPr>
              <a:t>The test should be valid: if it correctly categorizes people into groups with and without disease-as measured by its sensitivity and specificity.</a:t>
            </a:r>
            <a:endParaRPr>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22">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22">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22">
                                            <p:txEl>
                                              <p:pRg end="2" st="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6" name="Shape 1326"/>
        <p:cNvGrpSpPr/>
        <p:nvPr/>
      </p:nvGrpSpPr>
      <p:grpSpPr>
        <a:xfrm>
          <a:off x="0" y="0"/>
          <a:ext cx="0" cy="0"/>
          <a:chOff x="0" y="0"/>
          <a:chExt cx="0" cy="0"/>
        </a:xfrm>
      </p:grpSpPr>
      <p:sp>
        <p:nvSpPr>
          <p:cNvPr id="1327" name="Google Shape;1327;p118"/>
          <p:cNvSpPr txBox="1"/>
          <p:nvPr>
            <p:ph type="title"/>
          </p:nvPr>
        </p:nvSpPr>
        <p:spPr>
          <a:xfrm>
            <a:off x="457200" y="0"/>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9900"/>
              </a:buClr>
              <a:buSzPts val="3600"/>
              <a:buFont typeface="Rockwell"/>
              <a:buNone/>
            </a:pPr>
            <a:r>
              <a:rPr b="1" i="1" lang="no-NO" sz="3600">
                <a:solidFill>
                  <a:srgbClr val="FF9900"/>
                </a:solidFill>
              </a:rPr>
              <a:t>Sensitivity and Specificity</a:t>
            </a:r>
            <a:endParaRPr b="1" i="1" sz="3600">
              <a:solidFill>
                <a:srgbClr val="FF9900"/>
              </a:solidFill>
            </a:endParaRPr>
          </a:p>
        </p:txBody>
      </p:sp>
      <p:sp>
        <p:nvSpPr>
          <p:cNvPr id="1328" name="Google Shape;1328;p118"/>
          <p:cNvSpPr txBox="1"/>
          <p:nvPr/>
        </p:nvSpPr>
        <p:spPr>
          <a:xfrm>
            <a:off x="4191000" y="1143000"/>
            <a:ext cx="2743200" cy="457200"/>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b="1" lang="no-NO" sz="2400">
                <a:solidFill>
                  <a:schemeClr val="dk1"/>
                </a:solidFill>
                <a:latin typeface="Arial"/>
                <a:ea typeface="Arial"/>
                <a:cs typeface="Arial"/>
                <a:sym typeface="Arial"/>
              </a:rPr>
              <a:t>Disease status</a:t>
            </a:r>
            <a:endParaRPr b="1" sz="2400">
              <a:solidFill>
                <a:schemeClr val="dk1"/>
              </a:solidFill>
              <a:latin typeface="Arial"/>
              <a:ea typeface="Arial"/>
              <a:cs typeface="Arial"/>
              <a:sym typeface="Arial"/>
            </a:endParaRPr>
          </a:p>
        </p:txBody>
      </p:sp>
      <p:sp>
        <p:nvSpPr>
          <p:cNvPr id="1329" name="Google Shape;1329;p118"/>
          <p:cNvSpPr txBox="1"/>
          <p:nvPr/>
        </p:nvSpPr>
        <p:spPr>
          <a:xfrm>
            <a:off x="0" y="2971800"/>
            <a:ext cx="1752600" cy="82232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chemeClr val="dk1"/>
                </a:solidFill>
                <a:latin typeface="Arial"/>
                <a:ea typeface="Arial"/>
                <a:cs typeface="Arial"/>
                <a:sym typeface="Arial"/>
              </a:rPr>
              <a:t>Screening test</a:t>
            </a:r>
            <a:endParaRPr b="1" sz="2400">
              <a:solidFill>
                <a:schemeClr val="dk1"/>
              </a:solidFill>
              <a:latin typeface="Arial"/>
              <a:ea typeface="Arial"/>
              <a:cs typeface="Arial"/>
              <a:sym typeface="Arial"/>
            </a:endParaRPr>
          </a:p>
        </p:txBody>
      </p:sp>
      <p:sp>
        <p:nvSpPr>
          <p:cNvPr id="1330" name="Google Shape;1330;p118"/>
          <p:cNvSpPr txBox="1"/>
          <p:nvPr/>
        </p:nvSpPr>
        <p:spPr>
          <a:xfrm>
            <a:off x="2971800" y="1828800"/>
            <a:ext cx="617220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rgbClr val="FF9900"/>
                </a:solidFill>
                <a:latin typeface="Arial"/>
                <a:ea typeface="Arial"/>
                <a:cs typeface="Arial"/>
                <a:sym typeface="Arial"/>
              </a:rPr>
              <a:t>         Present             Absent             Total   </a:t>
            </a:r>
            <a:endParaRPr b="1" sz="2400">
              <a:solidFill>
                <a:srgbClr val="FF9900"/>
              </a:solidFill>
              <a:latin typeface="Arial"/>
              <a:ea typeface="Arial"/>
              <a:cs typeface="Arial"/>
              <a:sym typeface="Arial"/>
            </a:endParaRPr>
          </a:p>
        </p:txBody>
      </p:sp>
      <p:cxnSp>
        <p:nvCxnSpPr>
          <p:cNvPr id="1331" name="Google Shape;1331;p118"/>
          <p:cNvCxnSpPr/>
          <p:nvPr/>
        </p:nvCxnSpPr>
        <p:spPr>
          <a:xfrm>
            <a:off x="7315200" y="1981200"/>
            <a:ext cx="0" cy="2743200"/>
          </a:xfrm>
          <a:prstGeom prst="straightConnector1">
            <a:avLst/>
          </a:prstGeom>
          <a:noFill/>
          <a:ln cap="flat" cmpd="sng" w="9525">
            <a:solidFill>
              <a:schemeClr val="dk1"/>
            </a:solidFill>
            <a:prstDash val="solid"/>
            <a:round/>
            <a:headEnd len="med" w="med" type="none"/>
            <a:tailEnd len="med" w="med" type="none"/>
          </a:ln>
        </p:spPr>
      </p:cxnSp>
      <p:cxnSp>
        <p:nvCxnSpPr>
          <p:cNvPr id="1332" name="Google Shape;1332;p118"/>
          <p:cNvCxnSpPr/>
          <p:nvPr/>
        </p:nvCxnSpPr>
        <p:spPr>
          <a:xfrm>
            <a:off x="3657600" y="1905000"/>
            <a:ext cx="0" cy="2667000"/>
          </a:xfrm>
          <a:prstGeom prst="straightConnector1">
            <a:avLst/>
          </a:prstGeom>
          <a:noFill/>
          <a:ln cap="flat" cmpd="sng" w="9525">
            <a:solidFill>
              <a:schemeClr val="dk1"/>
            </a:solidFill>
            <a:prstDash val="solid"/>
            <a:round/>
            <a:headEnd len="med" w="med" type="none"/>
            <a:tailEnd len="med" w="med" type="none"/>
          </a:ln>
        </p:spPr>
      </p:cxnSp>
      <p:cxnSp>
        <p:nvCxnSpPr>
          <p:cNvPr id="1333" name="Google Shape;1333;p118"/>
          <p:cNvCxnSpPr/>
          <p:nvPr/>
        </p:nvCxnSpPr>
        <p:spPr>
          <a:xfrm>
            <a:off x="2667000" y="2514600"/>
            <a:ext cx="6477000" cy="0"/>
          </a:xfrm>
          <a:prstGeom prst="straightConnector1">
            <a:avLst/>
          </a:prstGeom>
          <a:noFill/>
          <a:ln cap="flat" cmpd="sng" w="9525">
            <a:solidFill>
              <a:schemeClr val="dk1"/>
            </a:solidFill>
            <a:prstDash val="solid"/>
            <a:round/>
            <a:headEnd len="med" w="med" type="none"/>
            <a:tailEnd len="med" w="med" type="none"/>
          </a:ln>
        </p:spPr>
      </p:cxnSp>
      <p:sp>
        <p:nvSpPr>
          <p:cNvPr id="1334" name="Google Shape;1334;p118"/>
          <p:cNvSpPr txBox="1"/>
          <p:nvPr/>
        </p:nvSpPr>
        <p:spPr>
          <a:xfrm>
            <a:off x="2651125" y="2706688"/>
            <a:ext cx="76835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rgbClr val="FF9900"/>
                </a:solidFill>
                <a:latin typeface="Arial"/>
                <a:ea typeface="Arial"/>
                <a:cs typeface="Arial"/>
                <a:sym typeface="Arial"/>
              </a:rPr>
              <a:t>+VE</a:t>
            </a:r>
            <a:endParaRPr b="1" sz="2400">
              <a:solidFill>
                <a:srgbClr val="FF9900"/>
              </a:solidFill>
              <a:latin typeface="Arial"/>
              <a:ea typeface="Arial"/>
              <a:cs typeface="Arial"/>
              <a:sym typeface="Arial"/>
            </a:endParaRPr>
          </a:p>
        </p:txBody>
      </p:sp>
      <p:sp>
        <p:nvSpPr>
          <p:cNvPr id="1335" name="Google Shape;1335;p118"/>
          <p:cNvSpPr txBox="1"/>
          <p:nvPr/>
        </p:nvSpPr>
        <p:spPr>
          <a:xfrm>
            <a:off x="2743200" y="3505200"/>
            <a:ext cx="69215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rgbClr val="FF9900"/>
                </a:solidFill>
                <a:latin typeface="Arial"/>
                <a:ea typeface="Arial"/>
                <a:cs typeface="Arial"/>
                <a:sym typeface="Arial"/>
              </a:rPr>
              <a:t>-VE</a:t>
            </a:r>
            <a:endParaRPr b="1" sz="2400">
              <a:solidFill>
                <a:srgbClr val="FF9900"/>
              </a:solidFill>
              <a:latin typeface="Arial"/>
              <a:ea typeface="Arial"/>
              <a:cs typeface="Arial"/>
              <a:sym typeface="Arial"/>
            </a:endParaRPr>
          </a:p>
        </p:txBody>
      </p:sp>
      <p:sp>
        <p:nvSpPr>
          <p:cNvPr id="1336" name="Google Shape;1336;p118"/>
          <p:cNvSpPr txBox="1"/>
          <p:nvPr/>
        </p:nvSpPr>
        <p:spPr>
          <a:xfrm>
            <a:off x="3733800" y="2743200"/>
            <a:ext cx="541020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chemeClr val="lt1"/>
                </a:solidFill>
                <a:latin typeface="Arial"/>
                <a:ea typeface="Arial"/>
                <a:cs typeface="Arial"/>
                <a:sym typeface="Arial"/>
              </a:rPr>
              <a:t> </a:t>
            </a:r>
            <a:r>
              <a:rPr b="1" lang="no-NO" sz="2400">
                <a:solidFill>
                  <a:schemeClr val="dk1"/>
                </a:solidFill>
                <a:latin typeface="Arial"/>
                <a:ea typeface="Arial"/>
                <a:cs typeface="Arial"/>
                <a:sym typeface="Arial"/>
              </a:rPr>
              <a:t>a                            b           a+b</a:t>
            </a:r>
            <a:endParaRPr b="1" sz="2400">
              <a:solidFill>
                <a:schemeClr val="dk1"/>
              </a:solidFill>
              <a:latin typeface="Arial"/>
              <a:ea typeface="Arial"/>
              <a:cs typeface="Arial"/>
              <a:sym typeface="Arial"/>
            </a:endParaRPr>
          </a:p>
        </p:txBody>
      </p:sp>
      <p:sp>
        <p:nvSpPr>
          <p:cNvPr id="1337" name="Google Shape;1337;p118"/>
          <p:cNvSpPr txBox="1"/>
          <p:nvPr/>
        </p:nvSpPr>
        <p:spPr>
          <a:xfrm>
            <a:off x="3733800" y="3581400"/>
            <a:ext cx="541020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chemeClr val="dk1"/>
                </a:solidFill>
                <a:latin typeface="Arial"/>
                <a:ea typeface="Arial"/>
                <a:cs typeface="Arial"/>
                <a:sym typeface="Arial"/>
              </a:rPr>
              <a:t>c                             d           c+d</a:t>
            </a:r>
            <a:endParaRPr b="1" sz="2400">
              <a:solidFill>
                <a:schemeClr val="dk1"/>
              </a:solidFill>
              <a:latin typeface="Arial"/>
              <a:ea typeface="Arial"/>
              <a:cs typeface="Arial"/>
              <a:sym typeface="Arial"/>
            </a:endParaRPr>
          </a:p>
        </p:txBody>
      </p:sp>
      <p:cxnSp>
        <p:nvCxnSpPr>
          <p:cNvPr id="1338" name="Google Shape;1338;p118"/>
          <p:cNvCxnSpPr/>
          <p:nvPr/>
        </p:nvCxnSpPr>
        <p:spPr>
          <a:xfrm>
            <a:off x="2895600" y="4114800"/>
            <a:ext cx="6248400" cy="0"/>
          </a:xfrm>
          <a:prstGeom prst="straightConnector1">
            <a:avLst/>
          </a:prstGeom>
          <a:noFill/>
          <a:ln cap="flat" cmpd="sng" w="9525">
            <a:solidFill>
              <a:schemeClr val="dk1"/>
            </a:solidFill>
            <a:prstDash val="solid"/>
            <a:round/>
            <a:headEnd len="med" w="med" type="none"/>
            <a:tailEnd len="med" w="med" type="none"/>
          </a:ln>
        </p:spPr>
      </p:cxnSp>
      <p:sp>
        <p:nvSpPr>
          <p:cNvPr id="1339" name="Google Shape;1339;p118"/>
          <p:cNvSpPr txBox="1"/>
          <p:nvPr/>
        </p:nvSpPr>
        <p:spPr>
          <a:xfrm>
            <a:off x="2803525" y="4078288"/>
            <a:ext cx="827088"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rgbClr val="FF9900"/>
                </a:solidFill>
                <a:latin typeface="Arial"/>
                <a:ea typeface="Arial"/>
                <a:cs typeface="Arial"/>
                <a:sym typeface="Arial"/>
              </a:rPr>
              <a:t>total</a:t>
            </a:r>
            <a:endParaRPr b="1" sz="2400">
              <a:solidFill>
                <a:srgbClr val="FF9900"/>
              </a:solidFill>
              <a:latin typeface="Arial"/>
              <a:ea typeface="Arial"/>
              <a:cs typeface="Arial"/>
              <a:sym typeface="Arial"/>
            </a:endParaRPr>
          </a:p>
        </p:txBody>
      </p:sp>
      <p:sp>
        <p:nvSpPr>
          <p:cNvPr id="1340" name="Google Shape;1340;p118"/>
          <p:cNvSpPr txBox="1"/>
          <p:nvPr/>
        </p:nvSpPr>
        <p:spPr>
          <a:xfrm>
            <a:off x="3870325" y="4154488"/>
            <a:ext cx="5273675"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chemeClr val="dk1"/>
                </a:solidFill>
                <a:latin typeface="Arial"/>
                <a:ea typeface="Arial"/>
                <a:cs typeface="Arial"/>
                <a:sym typeface="Arial"/>
              </a:rPr>
              <a:t>a+c                    b+d        a+b+c+d</a:t>
            </a:r>
            <a:endParaRPr b="1" sz="2400">
              <a:solidFill>
                <a:schemeClr val="dk1"/>
              </a:solidFill>
              <a:latin typeface="Arial"/>
              <a:ea typeface="Arial"/>
              <a:cs typeface="Arial"/>
              <a:sym typeface="Arial"/>
            </a:endParaRPr>
          </a:p>
        </p:txBody>
      </p:sp>
      <p:sp>
        <p:nvSpPr>
          <p:cNvPr id="1341" name="Google Shape;1341;p118"/>
          <p:cNvSpPr txBox="1"/>
          <p:nvPr/>
        </p:nvSpPr>
        <p:spPr>
          <a:xfrm>
            <a:off x="1066800" y="5029200"/>
            <a:ext cx="7696200" cy="1004888"/>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chemeClr val="dk1"/>
                </a:solidFill>
                <a:latin typeface="Arial"/>
                <a:ea typeface="Arial"/>
                <a:cs typeface="Arial"/>
                <a:sym typeface="Arial"/>
              </a:rPr>
              <a:t>a</a:t>
            </a:r>
            <a:r>
              <a:rPr b="1" lang="no-NO" sz="2400">
                <a:solidFill>
                  <a:srgbClr val="FF9900"/>
                </a:solidFill>
                <a:latin typeface="Arial"/>
                <a:ea typeface="Arial"/>
                <a:cs typeface="Arial"/>
                <a:sym typeface="Arial"/>
              </a:rPr>
              <a:t>= no. of true positives, </a:t>
            </a:r>
            <a:r>
              <a:rPr b="1" lang="no-NO" sz="2400">
                <a:solidFill>
                  <a:schemeClr val="dk1"/>
                </a:solidFill>
                <a:latin typeface="Arial"/>
                <a:ea typeface="Arial"/>
                <a:cs typeface="Arial"/>
                <a:sym typeface="Arial"/>
              </a:rPr>
              <a:t>b</a:t>
            </a:r>
            <a:r>
              <a:rPr b="1" lang="no-NO" sz="2400">
                <a:solidFill>
                  <a:srgbClr val="FF9900"/>
                </a:solidFill>
                <a:latin typeface="Arial"/>
                <a:ea typeface="Arial"/>
                <a:cs typeface="Arial"/>
                <a:sym typeface="Arial"/>
              </a:rPr>
              <a:t>= no. of false positives,</a:t>
            </a:r>
            <a:endParaRPr/>
          </a:p>
          <a:p>
            <a:pPr indent="0" lvl="0" marL="0" marR="0" rtl="1" algn="r">
              <a:spcBef>
                <a:spcPts val="1200"/>
              </a:spcBef>
              <a:spcAft>
                <a:spcPts val="0"/>
              </a:spcAft>
              <a:buNone/>
            </a:pPr>
            <a:r>
              <a:rPr b="1" lang="no-NO" sz="2400">
                <a:solidFill>
                  <a:schemeClr val="dk1"/>
                </a:solidFill>
                <a:latin typeface="Arial"/>
                <a:ea typeface="Arial"/>
                <a:cs typeface="Arial"/>
                <a:sym typeface="Arial"/>
              </a:rPr>
              <a:t>c</a:t>
            </a:r>
            <a:r>
              <a:rPr b="1" lang="no-NO" sz="2400">
                <a:solidFill>
                  <a:srgbClr val="FF9900"/>
                </a:solidFill>
                <a:latin typeface="Arial"/>
                <a:ea typeface="Arial"/>
                <a:cs typeface="Arial"/>
                <a:sym typeface="Arial"/>
              </a:rPr>
              <a:t>= no. of false negatives, </a:t>
            </a:r>
            <a:r>
              <a:rPr b="1" lang="no-NO" sz="2400">
                <a:solidFill>
                  <a:schemeClr val="dk1"/>
                </a:solidFill>
                <a:latin typeface="Arial"/>
                <a:ea typeface="Arial"/>
                <a:cs typeface="Arial"/>
                <a:sym typeface="Arial"/>
              </a:rPr>
              <a:t>d</a:t>
            </a:r>
            <a:r>
              <a:rPr b="1" lang="no-NO" sz="2400">
                <a:solidFill>
                  <a:srgbClr val="FF9900"/>
                </a:solidFill>
                <a:latin typeface="Arial"/>
                <a:ea typeface="Arial"/>
                <a:cs typeface="Arial"/>
                <a:sym typeface="Arial"/>
              </a:rPr>
              <a:t>= no. of true negatives</a:t>
            </a:r>
            <a:endParaRPr b="1" sz="2400">
              <a:solidFill>
                <a:srgbClr val="FF9900"/>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41"/>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5" name="Shape 1345"/>
        <p:cNvGrpSpPr/>
        <p:nvPr/>
      </p:nvGrpSpPr>
      <p:grpSpPr>
        <a:xfrm>
          <a:off x="0" y="0"/>
          <a:ext cx="0" cy="0"/>
          <a:chOff x="0" y="0"/>
          <a:chExt cx="0" cy="0"/>
        </a:xfrm>
      </p:grpSpPr>
      <p:sp>
        <p:nvSpPr>
          <p:cNvPr id="1346" name="Google Shape;1346;p119"/>
          <p:cNvSpPr txBox="1"/>
          <p:nvPr>
            <p:ph type="title"/>
          </p:nvPr>
        </p:nvSpPr>
        <p:spPr>
          <a:xfrm>
            <a:off x="457200" y="0"/>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9900"/>
              </a:buClr>
              <a:buSzPts val="3600"/>
              <a:buFont typeface="Rockwell"/>
              <a:buNone/>
            </a:pPr>
            <a:r>
              <a:rPr b="1" i="1" lang="no-NO" sz="3600">
                <a:solidFill>
                  <a:srgbClr val="FF9900"/>
                </a:solidFill>
              </a:rPr>
              <a:t>Sensitivity and Specificity</a:t>
            </a:r>
            <a:endParaRPr b="1" i="1" sz="3600">
              <a:solidFill>
                <a:srgbClr val="FF9900"/>
              </a:solidFill>
            </a:endParaRPr>
          </a:p>
        </p:txBody>
      </p:sp>
      <p:sp>
        <p:nvSpPr>
          <p:cNvPr id="1347" name="Google Shape;1347;p119"/>
          <p:cNvSpPr txBox="1"/>
          <p:nvPr/>
        </p:nvSpPr>
        <p:spPr>
          <a:xfrm>
            <a:off x="4191000" y="1143000"/>
            <a:ext cx="2743200" cy="457200"/>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b="1" lang="no-NO" sz="2400">
                <a:solidFill>
                  <a:schemeClr val="dk1"/>
                </a:solidFill>
                <a:latin typeface="Arial"/>
                <a:ea typeface="Arial"/>
                <a:cs typeface="Arial"/>
                <a:sym typeface="Arial"/>
              </a:rPr>
              <a:t>Disease status</a:t>
            </a:r>
            <a:endParaRPr b="1" sz="2400">
              <a:solidFill>
                <a:schemeClr val="dk1"/>
              </a:solidFill>
              <a:latin typeface="Arial"/>
              <a:ea typeface="Arial"/>
              <a:cs typeface="Arial"/>
              <a:sym typeface="Arial"/>
            </a:endParaRPr>
          </a:p>
        </p:txBody>
      </p:sp>
      <p:sp>
        <p:nvSpPr>
          <p:cNvPr id="1348" name="Google Shape;1348;p119"/>
          <p:cNvSpPr txBox="1"/>
          <p:nvPr/>
        </p:nvSpPr>
        <p:spPr>
          <a:xfrm>
            <a:off x="0" y="2971800"/>
            <a:ext cx="1752600" cy="82232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chemeClr val="dk1"/>
                </a:solidFill>
                <a:latin typeface="Arial"/>
                <a:ea typeface="Arial"/>
                <a:cs typeface="Arial"/>
                <a:sym typeface="Arial"/>
              </a:rPr>
              <a:t>Screening test</a:t>
            </a:r>
            <a:endParaRPr b="1" sz="2400">
              <a:solidFill>
                <a:schemeClr val="dk1"/>
              </a:solidFill>
              <a:latin typeface="Arial"/>
              <a:ea typeface="Arial"/>
              <a:cs typeface="Arial"/>
              <a:sym typeface="Arial"/>
            </a:endParaRPr>
          </a:p>
        </p:txBody>
      </p:sp>
      <p:sp>
        <p:nvSpPr>
          <p:cNvPr id="1349" name="Google Shape;1349;p119"/>
          <p:cNvSpPr txBox="1"/>
          <p:nvPr/>
        </p:nvSpPr>
        <p:spPr>
          <a:xfrm>
            <a:off x="2971800" y="1828800"/>
            <a:ext cx="617220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rgbClr val="FF9900"/>
                </a:solidFill>
                <a:latin typeface="Arial"/>
                <a:ea typeface="Arial"/>
                <a:cs typeface="Arial"/>
                <a:sym typeface="Arial"/>
              </a:rPr>
              <a:t>         Present             Absent             Total   </a:t>
            </a:r>
            <a:endParaRPr b="1" sz="2400">
              <a:solidFill>
                <a:srgbClr val="FF9900"/>
              </a:solidFill>
              <a:latin typeface="Arial"/>
              <a:ea typeface="Arial"/>
              <a:cs typeface="Arial"/>
              <a:sym typeface="Arial"/>
            </a:endParaRPr>
          </a:p>
        </p:txBody>
      </p:sp>
      <p:cxnSp>
        <p:nvCxnSpPr>
          <p:cNvPr id="1350" name="Google Shape;1350;p119"/>
          <p:cNvCxnSpPr/>
          <p:nvPr/>
        </p:nvCxnSpPr>
        <p:spPr>
          <a:xfrm>
            <a:off x="7315200" y="1981200"/>
            <a:ext cx="0" cy="2743200"/>
          </a:xfrm>
          <a:prstGeom prst="straightConnector1">
            <a:avLst/>
          </a:prstGeom>
          <a:noFill/>
          <a:ln cap="flat" cmpd="sng" w="9525">
            <a:solidFill>
              <a:schemeClr val="dk1"/>
            </a:solidFill>
            <a:prstDash val="solid"/>
            <a:round/>
            <a:headEnd len="med" w="med" type="none"/>
            <a:tailEnd len="med" w="med" type="none"/>
          </a:ln>
        </p:spPr>
      </p:cxnSp>
      <p:cxnSp>
        <p:nvCxnSpPr>
          <p:cNvPr id="1351" name="Google Shape;1351;p119"/>
          <p:cNvCxnSpPr/>
          <p:nvPr/>
        </p:nvCxnSpPr>
        <p:spPr>
          <a:xfrm>
            <a:off x="3657600" y="1905000"/>
            <a:ext cx="0" cy="2667000"/>
          </a:xfrm>
          <a:prstGeom prst="straightConnector1">
            <a:avLst/>
          </a:prstGeom>
          <a:noFill/>
          <a:ln cap="flat" cmpd="sng" w="9525">
            <a:solidFill>
              <a:schemeClr val="dk1"/>
            </a:solidFill>
            <a:prstDash val="solid"/>
            <a:round/>
            <a:headEnd len="med" w="med" type="none"/>
            <a:tailEnd len="med" w="med" type="none"/>
          </a:ln>
        </p:spPr>
      </p:cxnSp>
      <p:cxnSp>
        <p:nvCxnSpPr>
          <p:cNvPr id="1352" name="Google Shape;1352;p119"/>
          <p:cNvCxnSpPr/>
          <p:nvPr/>
        </p:nvCxnSpPr>
        <p:spPr>
          <a:xfrm>
            <a:off x="2667000" y="2514600"/>
            <a:ext cx="6477000" cy="0"/>
          </a:xfrm>
          <a:prstGeom prst="straightConnector1">
            <a:avLst/>
          </a:prstGeom>
          <a:noFill/>
          <a:ln cap="flat" cmpd="sng" w="9525">
            <a:solidFill>
              <a:schemeClr val="dk1"/>
            </a:solidFill>
            <a:prstDash val="solid"/>
            <a:round/>
            <a:headEnd len="med" w="med" type="none"/>
            <a:tailEnd len="med" w="med" type="none"/>
          </a:ln>
        </p:spPr>
      </p:cxnSp>
      <p:sp>
        <p:nvSpPr>
          <p:cNvPr id="1353" name="Google Shape;1353;p119"/>
          <p:cNvSpPr txBox="1"/>
          <p:nvPr/>
        </p:nvSpPr>
        <p:spPr>
          <a:xfrm>
            <a:off x="2651125" y="2706688"/>
            <a:ext cx="76835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rgbClr val="FF9900"/>
                </a:solidFill>
                <a:latin typeface="Arial"/>
                <a:ea typeface="Arial"/>
                <a:cs typeface="Arial"/>
                <a:sym typeface="Arial"/>
              </a:rPr>
              <a:t>+VE</a:t>
            </a:r>
            <a:endParaRPr b="1" sz="2400">
              <a:solidFill>
                <a:srgbClr val="FF9900"/>
              </a:solidFill>
              <a:latin typeface="Arial"/>
              <a:ea typeface="Arial"/>
              <a:cs typeface="Arial"/>
              <a:sym typeface="Arial"/>
            </a:endParaRPr>
          </a:p>
        </p:txBody>
      </p:sp>
      <p:sp>
        <p:nvSpPr>
          <p:cNvPr id="1354" name="Google Shape;1354;p119"/>
          <p:cNvSpPr txBox="1"/>
          <p:nvPr/>
        </p:nvSpPr>
        <p:spPr>
          <a:xfrm>
            <a:off x="2743200" y="3505200"/>
            <a:ext cx="69215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rgbClr val="FF9900"/>
                </a:solidFill>
                <a:latin typeface="Arial"/>
                <a:ea typeface="Arial"/>
                <a:cs typeface="Arial"/>
                <a:sym typeface="Arial"/>
              </a:rPr>
              <a:t>-VE</a:t>
            </a:r>
            <a:endParaRPr b="1" sz="2400">
              <a:solidFill>
                <a:srgbClr val="FF9900"/>
              </a:solidFill>
              <a:latin typeface="Arial"/>
              <a:ea typeface="Arial"/>
              <a:cs typeface="Arial"/>
              <a:sym typeface="Arial"/>
            </a:endParaRPr>
          </a:p>
        </p:txBody>
      </p:sp>
      <p:sp>
        <p:nvSpPr>
          <p:cNvPr id="1355" name="Google Shape;1355;p119"/>
          <p:cNvSpPr txBox="1"/>
          <p:nvPr/>
        </p:nvSpPr>
        <p:spPr>
          <a:xfrm>
            <a:off x="3733800" y="2743200"/>
            <a:ext cx="541020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chemeClr val="lt1"/>
                </a:solidFill>
                <a:latin typeface="Arial"/>
                <a:ea typeface="Arial"/>
                <a:cs typeface="Arial"/>
                <a:sym typeface="Arial"/>
              </a:rPr>
              <a:t> </a:t>
            </a:r>
            <a:r>
              <a:rPr b="1" lang="no-NO" sz="2400">
                <a:solidFill>
                  <a:schemeClr val="dk1"/>
                </a:solidFill>
                <a:latin typeface="Arial"/>
                <a:ea typeface="Arial"/>
                <a:cs typeface="Arial"/>
                <a:sym typeface="Arial"/>
              </a:rPr>
              <a:t>a                            b           a+b</a:t>
            </a:r>
            <a:endParaRPr b="1" sz="2400">
              <a:solidFill>
                <a:schemeClr val="dk1"/>
              </a:solidFill>
              <a:latin typeface="Arial"/>
              <a:ea typeface="Arial"/>
              <a:cs typeface="Arial"/>
              <a:sym typeface="Arial"/>
            </a:endParaRPr>
          </a:p>
        </p:txBody>
      </p:sp>
      <p:sp>
        <p:nvSpPr>
          <p:cNvPr id="1356" name="Google Shape;1356;p119"/>
          <p:cNvSpPr txBox="1"/>
          <p:nvPr/>
        </p:nvSpPr>
        <p:spPr>
          <a:xfrm>
            <a:off x="3733800" y="3581400"/>
            <a:ext cx="541020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chemeClr val="dk1"/>
                </a:solidFill>
                <a:latin typeface="Arial"/>
                <a:ea typeface="Arial"/>
                <a:cs typeface="Arial"/>
                <a:sym typeface="Arial"/>
              </a:rPr>
              <a:t>c                             d           c+d</a:t>
            </a:r>
            <a:endParaRPr b="1" sz="2400">
              <a:solidFill>
                <a:schemeClr val="dk1"/>
              </a:solidFill>
              <a:latin typeface="Arial"/>
              <a:ea typeface="Arial"/>
              <a:cs typeface="Arial"/>
              <a:sym typeface="Arial"/>
            </a:endParaRPr>
          </a:p>
        </p:txBody>
      </p:sp>
      <p:cxnSp>
        <p:nvCxnSpPr>
          <p:cNvPr id="1357" name="Google Shape;1357;p119"/>
          <p:cNvCxnSpPr/>
          <p:nvPr/>
        </p:nvCxnSpPr>
        <p:spPr>
          <a:xfrm>
            <a:off x="2895600" y="4114800"/>
            <a:ext cx="6248400" cy="0"/>
          </a:xfrm>
          <a:prstGeom prst="straightConnector1">
            <a:avLst/>
          </a:prstGeom>
          <a:noFill/>
          <a:ln cap="flat" cmpd="sng" w="9525">
            <a:solidFill>
              <a:schemeClr val="dk1"/>
            </a:solidFill>
            <a:prstDash val="solid"/>
            <a:round/>
            <a:headEnd len="med" w="med" type="none"/>
            <a:tailEnd len="med" w="med" type="none"/>
          </a:ln>
        </p:spPr>
      </p:cxnSp>
      <p:sp>
        <p:nvSpPr>
          <p:cNvPr id="1358" name="Google Shape;1358;p119"/>
          <p:cNvSpPr txBox="1"/>
          <p:nvPr/>
        </p:nvSpPr>
        <p:spPr>
          <a:xfrm>
            <a:off x="2803525" y="4078288"/>
            <a:ext cx="827088"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rgbClr val="FF9900"/>
                </a:solidFill>
                <a:latin typeface="Arial"/>
                <a:ea typeface="Arial"/>
                <a:cs typeface="Arial"/>
                <a:sym typeface="Arial"/>
              </a:rPr>
              <a:t>total</a:t>
            </a:r>
            <a:endParaRPr b="1" sz="2400">
              <a:solidFill>
                <a:srgbClr val="FF9900"/>
              </a:solidFill>
              <a:latin typeface="Arial"/>
              <a:ea typeface="Arial"/>
              <a:cs typeface="Arial"/>
              <a:sym typeface="Arial"/>
            </a:endParaRPr>
          </a:p>
        </p:txBody>
      </p:sp>
      <p:sp>
        <p:nvSpPr>
          <p:cNvPr id="1359" name="Google Shape;1359;p119"/>
          <p:cNvSpPr txBox="1"/>
          <p:nvPr/>
        </p:nvSpPr>
        <p:spPr>
          <a:xfrm>
            <a:off x="3870325" y="4154488"/>
            <a:ext cx="5273675"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chemeClr val="dk1"/>
                </a:solidFill>
                <a:latin typeface="Arial"/>
                <a:ea typeface="Arial"/>
                <a:cs typeface="Arial"/>
                <a:sym typeface="Arial"/>
              </a:rPr>
              <a:t>a+c                    b+d        a+b+c+d</a:t>
            </a:r>
            <a:endParaRPr b="1" sz="2400">
              <a:solidFill>
                <a:schemeClr val="dk1"/>
              </a:solidFill>
              <a:latin typeface="Arial"/>
              <a:ea typeface="Arial"/>
              <a:cs typeface="Arial"/>
              <a:sym typeface="Arial"/>
            </a:endParaRPr>
          </a:p>
        </p:txBody>
      </p:sp>
      <p:sp>
        <p:nvSpPr>
          <p:cNvPr id="1360" name="Google Shape;1360;p119"/>
          <p:cNvSpPr txBox="1"/>
          <p:nvPr/>
        </p:nvSpPr>
        <p:spPr>
          <a:xfrm>
            <a:off x="228600" y="5181600"/>
            <a:ext cx="8610600" cy="82232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rgbClr val="FF9900"/>
                </a:solidFill>
                <a:latin typeface="Arial"/>
                <a:ea typeface="Arial"/>
                <a:cs typeface="Arial"/>
                <a:sym typeface="Arial"/>
              </a:rPr>
              <a:t>sensitivity = probability of a positive test in people with the disease. a/ (a+c)</a:t>
            </a:r>
            <a:endParaRPr b="1" sz="2400">
              <a:solidFill>
                <a:srgbClr val="FF9900"/>
              </a:solidFill>
              <a:latin typeface="Arial"/>
              <a:ea typeface="Arial"/>
              <a:cs typeface="Arial"/>
              <a:sym typeface="Arial"/>
            </a:endParaRPr>
          </a:p>
        </p:txBody>
      </p:sp>
    </p:spTree>
  </p:cSld>
  <p:clrMapOvr>
    <a:masterClrMapping/>
  </p:clrMapOvr>
</p:sld>
</file>

<file path=ppt/slides/slide10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4" name="Shape 1364"/>
        <p:cNvGrpSpPr/>
        <p:nvPr/>
      </p:nvGrpSpPr>
      <p:grpSpPr>
        <a:xfrm>
          <a:off x="0" y="0"/>
          <a:ext cx="0" cy="0"/>
          <a:chOff x="0" y="0"/>
          <a:chExt cx="0" cy="0"/>
        </a:xfrm>
      </p:grpSpPr>
      <p:sp>
        <p:nvSpPr>
          <p:cNvPr id="1365" name="Google Shape;1365;p120"/>
          <p:cNvSpPr txBox="1"/>
          <p:nvPr>
            <p:ph type="title"/>
          </p:nvPr>
        </p:nvSpPr>
        <p:spPr>
          <a:xfrm>
            <a:off x="457200" y="0"/>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9900"/>
              </a:buClr>
              <a:buSzPts val="3600"/>
              <a:buFont typeface="Rockwell"/>
              <a:buNone/>
            </a:pPr>
            <a:r>
              <a:rPr b="1" i="1" lang="no-NO" sz="3600">
                <a:solidFill>
                  <a:srgbClr val="FF9900"/>
                </a:solidFill>
              </a:rPr>
              <a:t>Sensitivity and Specificity</a:t>
            </a:r>
            <a:endParaRPr b="1" i="1" sz="3600">
              <a:solidFill>
                <a:srgbClr val="FF9900"/>
              </a:solidFill>
            </a:endParaRPr>
          </a:p>
        </p:txBody>
      </p:sp>
      <p:sp>
        <p:nvSpPr>
          <p:cNvPr id="1366" name="Google Shape;1366;p120"/>
          <p:cNvSpPr txBox="1"/>
          <p:nvPr/>
        </p:nvSpPr>
        <p:spPr>
          <a:xfrm>
            <a:off x="4191000" y="1143000"/>
            <a:ext cx="2743200" cy="457200"/>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b="1" lang="no-NO" sz="2400">
                <a:solidFill>
                  <a:schemeClr val="dk1"/>
                </a:solidFill>
                <a:latin typeface="Arial"/>
                <a:ea typeface="Arial"/>
                <a:cs typeface="Arial"/>
                <a:sym typeface="Arial"/>
              </a:rPr>
              <a:t>Disease status</a:t>
            </a:r>
            <a:endParaRPr b="1" sz="2400">
              <a:solidFill>
                <a:schemeClr val="dk1"/>
              </a:solidFill>
              <a:latin typeface="Arial"/>
              <a:ea typeface="Arial"/>
              <a:cs typeface="Arial"/>
              <a:sym typeface="Arial"/>
            </a:endParaRPr>
          </a:p>
        </p:txBody>
      </p:sp>
      <p:sp>
        <p:nvSpPr>
          <p:cNvPr id="1367" name="Google Shape;1367;p120"/>
          <p:cNvSpPr txBox="1"/>
          <p:nvPr/>
        </p:nvSpPr>
        <p:spPr>
          <a:xfrm>
            <a:off x="0" y="2971800"/>
            <a:ext cx="1752600" cy="82232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chemeClr val="dk1"/>
                </a:solidFill>
                <a:latin typeface="Arial"/>
                <a:ea typeface="Arial"/>
                <a:cs typeface="Arial"/>
                <a:sym typeface="Arial"/>
              </a:rPr>
              <a:t>Screening test</a:t>
            </a:r>
            <a:endParaRPr b="1" sz="2400">
              <a:solidFill>
                <a:schemeClr val="dk1"/>
              </a:solidFill>
              <a:latin typeface="Arial"/>
              <a:ea typeface="Arial"/>
              <a:cs typeface="Arial"/>
              <a:sym typeface="Arial"/>
            </a:endParaRPr>
          </a:p>
        </p:txBody>
      </p:sp>
      <p:sp>
        <p:nvSpPr>
          <p:cNvPr id="1368" name="Google Shape;1368;p120"/>
          <p:cNvSpPr txBox="1"/>
          <p:nvPr/>
        </p:nvSpPr>
        <p:spPr>
          <a:xfrm>
            <a:off x="2971800" y="1828800"/>
            <a:ext cx="617220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rgbClr val="FF9900"/>
                </a:solidFill>
                <a:latin typeface="Arial"/>
                <a:ea typeface="Arial"/>
                <a:cs typeface="Arial"/>
                <a:sym typeface="Arial"/>
              </a:rPr>
              <a:t>         Present             Absent             Total   </a:t>
            </a:r>
            <a:endParaRPr b="1" sz="2400">
              <a:solidFill>
                <a:srgbClr val="FF9900"/>
              </a:solidFill>
              <a:latin typeface="Arial"/>
              <a:ea typeface="Arial"/>
              <a:cs typeface="Arial"/>
              <a:sym typeface="Arial"/>
            </a:endParaRPr>
          </a:p>
        </p:txBody>
      </p:sp>
      <p:cxnSp>
        <p:nvCxnSpPr>
          <p:cNvPr id="1369" name="Google Shape;1369;p120"/>
          <p:cNvCxnSpPr/>
          <p:nvPr/>
        </p:nvCxnSpPr>
        <p:spPr>
          <a:xfrm>
            <a:off x="7315200" y="1981200"/>
            <a:ext cx="0" cy="2743200"/>
          </a:xfrm>
          <a:prstGeom prst="straightConnector1">
            <a:avLst/>
          </a:prstGeom>
          <a:noFill/>
          <a:ln cap="flat" cmpd="sng" w="9525">
            <a:solidFill>
              <a:schemeClr val="dk1"/>
            </a:solidFill>
            <a:prstDash val="solid"/>
            <a:round/>
            <a:headEnd len="med" w="med" type="none"/>
            <a:tailEnd len="med" w="med" type="none"/>
          </a:ln>
        </p:spPr>
      </p:cxnSp>
      <p:cxnSp>
        <p:nvCxnSpPr>
          <p:cNvPr id="1370" name="Google Shape;1370;p120"/>
          <p:cNvCxnSpPr/>
          <p:nvPr/>
        </p:nvCxnSpPr>
        <p:spPr>
          <a:xfrm>
            <a:off x="3657600" y="1905000"/>
            <a:ext cx="0" cy="2667000"/>
          </a:xfrm>
          <a:prstGeom prst="straightConnector1">
            <a:avLst/>
          </a:prstGeom>
          <a:noFill/>
          <a:ln cap="flat" cmpd="sng" w="9525">
            <a:solidFill>
              <a:schemeClr val="dk1"/>
            </a:solidFill>
            <a:prstDash val="solid"/>
            <a:round/>
            <a:headEnd len="med" w="med" type="none"/>
            <a:tailEnd len="med" w="med" type="none"/>
          </a:ln>
        </p:spPr>
      </p:cxnSp>
      <p:cxnSp>
        <p:nvCxnSpPr>
          <p:cNvPr id="1371" name="Google Shape;1371;p120"/>
          <p:cNvCxnSpPr/>
          <p:nvPr/>
        </p:nvCxnSpPr>
        <p:spPr>
          <a:xfrm>
            <a:off x="2667000" y="2514600"/>
            <a:ext cx="6477000" cy="0"/>
          </a:xfrm>
          <a:prstGeom prst="straightConnector1">
            <a:avLst/>
          </a:prstGeom>
          <a:noFill/>
          <a:ln cap="flat" cmpd="sng" w="9525">
            <a:solidFill>
              <a:schemeClr val="dk1"/>
            </a:solidFill>
            <a:prstDash val="solid"/>
            <a:round/>
            <a:headEnd len="med" w="med" type="none"/>
            <a:tailEnd len="med" w="med" type="none"/>
          </a:ln>
        </p:spPr>
      </p:cxnSp>
      <p:sp>
        <p:nvSpPr>
          <p:cNvPr id="1372" name="Google Shape;1372;p120"/>
          <p:cNvSpPr txBox="1"/>
          <p:nvPr/>
        </p:nvSpPr>
        <p:spPr>
          <a:xfrm>
            <a:off x="2651125" y="2706688"/>
            <a:ext cx="76835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rgbClr val="FF9900"/>
                </a:solidFill>
                <a:latin typeface="Arial"/>
                <a:ea typeface="Arial"/>
                <a:cs typeface="Arial"/>
                <a:sym typeface="Arial"/>
              </a:rPr>
              <a:t>+VE</a:t>
            </a:r>
            <a:endParaRPr b="1" sz="2400">
              <a:solidFill>
                <a:srgbClr val="FF9900"/>
              </a:solidFill>
              <a:latin typeface="Arial"/>
              <a:ea typeface="Arial"/>
              <a:cs typeface="Arial"/>
              <a:sym typeface="Arial"/>
            </a:endParaRPr>
          </a:p>
        </p:txBody>
      </p:sp>
      <p:sp>
        <p:nvSpPr>
          <p:cNvPr id="1373" name="Google Shape;1373;p120"/>
          <p:cNvSpPr txBox="1"/>
          <p:nvPr/>
        </p:nvSpPr>
        <p:spPr>
          <a:xfrm>
            <a:off x="2743200" y="3505200"/>
            <a:ext cx="69215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rgbClr val="FF9900"/>
                </a:solidFill>
                <a:latin typeface="Arial"/>
                <a:ea typeface="Arial"/>
                <a:cs typeface="Arial"/>
                <a:sym typeface="Arial"/>
              </a:rPr>
              <a:t>-VE</a:t>
            </a:r>
            <a:endParaRPr b="1" sz="2400">
              <a:solidFill>
                <a:srgbClr val="FF9900"/>
              </a:solidFill>
              <a:latin typeface="Arial"/>
              <a:ea typeface="Arial"/>
              <a:cs typeface="Arial"/>
              <a:sym typeface="Arial"/>
            </a:endParaRPr>
          </a:p>
        </p:txBody>
      </p:sp>
      <p:sp>
        <p:nvSpPr>
          <p:cNvPr id="1374" name="Google Shape;1374;p120"/>
          <p:cNvSpPr txBox="1"/>
          <p:nvPr/>
        </p:nvSpPr>
        <p:spPr>
          <a:xfrm>
            <a:off x="3733800" y="2743200"/>
            <a:ext cx="541020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chemeClr val="lt1"/>
                </a:solidFill>
                <a:latin typeface="Arial"/>
                <a:ea typeface="Arial"/>
                <a:cs typeface="Arial"/>
                <a:sym typeface="Arial"/>
              </a:rPr>
              <a:t> </a:t>
            </a:r>
            <a:r>
              <a:rPr b="1" lang="no-NO" sz="2400">
                <a:solidFill>
                  <a:schemeClr val="dk1"/>
                </a:solidFill>
                <a:latin typeface="Arial"/>
                <a:ea typeface="Arial"/>
                <a:cs typeface="Arial"/>
                <a:sym typeface="Arial"/>
              </a:rPr>
              <a:t>a                            b           a+b</a:t>
            </a:r>
            <a:endParaRPr b="1" sz="2400">
              <a:solidFill>
                <a:schemeClr val="dk1"/>
              </a:solidFill>
              <a:latin typeface="Arial"/>
              <a:ea typeface="Arial"/>
              <a:cs typeface="Arial"/>
              <a:sym typeface="Arial"/>
            </a:endParaRPr>
          </a:p>
        </p:txBody>
      </p:sp>
      <p:sp>
        <p:nvSpPr>
          <p:cNvPr id="1375" name="Google Shape;1375;p120"/>
          <p:cNvSpPr txBox="1"/>
          <p:nvPr/>
        </p:nvSpPr>
        <p:spPr>
          <a:xfrm>
            <a:off x="3733800" y="3581400"/>
            <a:ext cx="541020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chemeClr val="dk1"/>
                </a:solidFill>
                <a:latin typeface="Arial"/>
                <a:ea typeface="Arial"/>
                <a:cs typeface="Arial"/>
                <a:sym typeface="Arial"/>
              </a:rPr>
              <a:t>c                             d           c+d</a:t>
            </a:r>
            <a:endParaRPr b="1" sz="2400">
              <a:solidFill>
                <a:schemeClr val="dk1"/>
              </a:solidFill>
              <a:latin typeface="Arial"/>
              <a:ea typeface="Arial"/>
              <a:cs typeface="Arial"/>
              <a:sym typeface="Arial"/>
            </a:endParaRPr>
          </a:p>
        </p:txBody>
      </p:sp>
      <p:cxnSp>
        <p:nvCxnSpPr>
          <p:cNvPr id="1376" name="Google Shape;1376;p120"/>
          <p:cNvCxnSpPr/>
          <p:nvPr/>
        </p:nvCxnSpPr>
        <p:spPr>
          <a:xfrm>
            <a:off x="2895600" y="4114800"/>
            <a:ext cx="6248400" cy="0"/>
          </a:xfrm>
          <a:prstGeom prst="straightConnector1">
            <a:avLst/>
          </a:prstGeom>
          <a:noFill/>
          <a:ln cap="flat" cmpd="sng" w="9525">
            <a:solidFill>
              <a:schemeClr val="dk1"/>
            </a:solidFill>
            <a:prstDash val="solid"/>
            <a:round/>
            <a:headEnd len="med" w="med" type="none"/>
            <a:tailEnd len="med" w="med" type="none"/>
          </a:ln>
        </p:spPr>
      </p:cxnSp>
      <p:sp>
        <p:nvSpPr>
          <p:cNvPr id="1377" name="Google Shape;1377;p120"/>
          <p:cNvSpPr txBox="1"/>
          <p:nvPr/>
        </p:nvSpPr>
        <p:spPr>
          <a:xfrm>
            <a:off x="2803525" y="4078288"/>
            <a:ext cx="827088"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rgbClr val="FF9900"/>
                </a:solidFill>
                <a:latin typeface="Arial"/>
                <a:ea typeface="Arial"/>
                <a:cs typeface="Arial"/>
                <a:sym typeface="Arial"/>
              </a:rPr>
              <a:t>total</a:t>
            </a:r>
            <a:endParaRPr b="1" sz="2400">
              <a:solidFill>
                <a:srgbClr val="FF9900"/>
              </a:solidFill>
              <a:latin typeface="Arial"/>
              <a:ea typeface="Arial"/>
              <a:cs typeface="Arial"/>
              <a:sym typeface="Arial"/>
            </a:endParaRPr>
          </a:p>
        </p:txBody>
      </p:sp>
      <p:sp>
        <p:nvSpPr>
          <p:cNvPr id="1378" name="Google Shape;1378;p120"/>
          <p:cNvSpPr txBox="1"/>
          <p:nvPr/>
        </p:nvSpPr>
        <p:spPr>
          <a:xfrm>
            <a:off x="3870325" y="4154488"/>
            <a:ext cx="5273675"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chemeClr val="dk1"/>
                </a:solidFill>
                <a:latin typeface="Arial"/>
                <a:ea typeface="Arial"/>
                <a:cs typeface="Arial"/>
                <a:sym typeface="Arial"/>
              </a:rPr>
              <a:t>a+c                    b+d        a+b+c+d</a:t>
            </a:r>
            <a:endParaRPr b="1" sz="2400">
              <a:solidFill>
                <a:schemeClr val="dk1"/>
              </a:solidFill>
              <a:latin typeface="Arial"/>
              <a:ea typeface="Arial"/>
              <a:cs typeface="Arial"/>
              <a:sym typeface="Arial"/>
            </a:endParaRPr>
          </a:p>
        </p:txBody>
      </p:sp>
      <p:sp>
        <p:nvSpPr>
          <p:cNvPr id="1379" name="Google Shape;1379;p120"/>
          <p:cNvSpPr txBox="1"/>
          <p:nvPr/>
        </p:nvSpPr>
        <p:spPr>
          <a:xfrm>
            <a:off x="1066800" y="5029200"/>
            <a:ext cx="7696200" cy="82232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chemeClr val="dk1"/>
                </a:solidFill>
                <a:latin typeface="Arial"/>
                <a:ea typeface="Arial"/>
                <a:cs typeface="Arial"/>
                <a:sym typeface="Arial"/>
              </a:rPr>
              <a:t>Specificity= probability of a negative test in people without the disease. d/ (b+d)</a:t>
            </a:r>
            <a:endParaRPr b="1" sz="2400">
              <a:solidFill>
                <a:srgbClr val="FF9900"/>
              </a:solidFill>
              <a:latin typeface="Arial"/>
              <a:ea typeface="Arial"/>
              <a:cs typeface="Arial"/>
              <a:sym typeface="Arial"/>
            </a:endParaRPr>
          </a:p>
        </p:txBody>
      </p:sp>
    </p:spTree>
  </p:cSld>
  <p:clrMapOvr>
    <a:masterClrMapping/>
  </p:clrMapOvr>
</p:sld>
</file>

<file path=ppt/slides/slide10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3" name="Shape 1383"/>
        <p:cNvGrpSpPr/>
        <p:nvPr/>
      </p:nvGrpSpPr>
      <p:grpSpPr>
        <a:xfrm>
          <a:off x="0" y="0"/>
          <a:ext cx="0" cy="0"/>
          <a:chOff x="0" y="0"/>
          <a:chExt cx="0" cy="0"/>
        </a:xfrm>
      </p:grpSpPr>
      <p:sp>
        <p:nvSpPr>
          <p:cNvPr id="1384" name="Google Shape;1384;p121"/>
          <p:cNvSpPr txBox="1"/>
          <p:nvPr>
            <p:ph type="title"/>
          </p:nvPr>
        </p:nvSpPr>
        <p:spPr>
          <a:xfrm>
            <a:off x="457200" y="0"/>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9900"/>
              </a:buClr>
              <a:buSzPts val="3600"/>
              <a:buFont typeface="Rockwell"/>
              <a:buNone/>
            </a:pPr>
            <a:r>
              <a:rPr b="1" i="1" lang="no-NO" sz="3600">
                <a:solidFill>
                  <a:srgbClr val="FF9900"/>
                </a:solidFill>
              </a:rPr>
              <a:t>Sensitivity and Specificity</a:t>
            </a:r>
            <a:endParaRPr b="1" i="1" sz="3600">
              <a:solidFill>
                <a:srgbClr val="FF9900"/>
              </a:solidFill>
            </a:endParaRPr>
          </a:p>
        </p:txBody>
      </p:sp>
      <p:sp>
        <p:nvSpPr>
          <p:cNvPr id="1385" name="Google Shape;1385;p121"/>
          <p:cNvSpPr txBox="1"/>
          <p:nvPr/>
        </p:nvSpPr>
        <p:spPr>
          <a:xfrm>
            <a:off x="4191000" y="1143000"/>
            <a:ext cx="2743200" cy="457200"/>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b="1" lang="no-NO" sz="2400">
                <a:solidFill>
                  <a:schemeClr val="dk1"/>
                </a:solidFill>
                <a:latin typeface="Arial"/>
                <a:ea typeface="Arial"/>
                <a:cs typeface="Arial"/>
                <a:sym typeface="Arial"/>
              </a:rPr>
              <a:t>Disease status</a:t>
            </a:r>
            <a:endParaRPr b="1" sz="2400">
              <a:solidFill>
                <a:schemeClr val="dk1"/>
              </a:solidFill>
              <a:latin typeface="Arial"/>
              <a:ea typeface="Arial"/>
              <a:cs typeface="Arial"/>
              <a:sym typeface="Arial"/>
            </a:endParaRPr>
          </a:p>
        </p:txBody>
      </p:sp>
      <p:sp>
        <p:nvSpPr>
          <p:cNvPr id="1386" name="Google Shape;1386;p121"/>
          <p:cNvSpPr txBox="1"/>
          <p:nvPr/>
        </p:nvSpPr>
        <p:spPr>
          <a:xfrm>
            <a:off x="0" y="2971800"/>
            <a:ext cx="1752600" cy="82232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chemeClr val="dk1"/>
                </a:solidFill>
                <a:latin typeface="Arial"/>
                <a:ea typeface="Arial"/>
                <a:cs typeface="Arial"/>
                <a:sym typeface="Arial"/>
              </a:rPr>
              <a:t>Screening test</a:t>
            </a:r>
            <a:endParaRPr b="1" sz="2400">
              <a:solidFill>
                <a:schemeClr val="dk1"/>
              </a:solidFill>
              <a:latin typeface="Arial"/>
              <a:ea typeface="Arial"/>
              <a:cs typeface="Arial"/>
              <a:sym typeface="Arial"/>
            </a:endParaRPr>
          </a:p>
        </p:txBody>
      </p:sp>
      <p:sp>
        <p:nvSpPr>
          <p:cNvPr id="1387" name="Google Shape;1387;p121"/>
          <p:cNvSpPr txBox="1"/>
          <p:nvPr/>
        </p:nvSpPr>
        <p:spPr>
          <a:xfrm>
            <a:off x="2971800" y="1828800"/>
            <a:ext cx="617220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rgbClr val="FF9900"/>
                </a:solidFill>
                <a:latin typeface="Arial"/>
                <a:ea typeface="Arial"/>
                <a:cs typeface="Arial"/>
                <a:sym typeface="Arial"/>
              </a:rPr>
              <a:t>         Present             Absent             Total   </a:t>
            </a:r>
            <a:endParaRPr b="1" sz="2400">
              <a:solidFill>
                <a:srgbClr val="FF9900"/>
              </a:solidFill>
              <a:latin typeface="Arial"/>
              <a:ea typeface="Arial"/>
              <a:cs typeface="Arial"/>
              <a:sym typeface="Arial"/>
            </a:endParaRPr>
          </a:p>
        </p:txBody>
      </p:sp>
      <p:cxnSp>
        <p:nvCxnSpPr>
          <p:cNvPr id="1388" name="Google Shape;1388;p121"/>
          <p:cNvCxnSpPr/>
          <p:nvPr/>
        </p:nvCxnSpPr>
        <p:spPr>
          <a:xfrm>
            <a:off x="7315200" y="1981200"/>
            <a:ext cx="0" cy="2743200"/>
          </a:xfrm>
          <a:prstGeom prst="straightConnector1">
            <a:avLst/>
          </a:prstGeom>
          <a:noFill/>
          <a:ln cap="flat" cmpd="sng" w="9525">
            <a:solidFill>
              <a:schemeClr val="dk1"/>
            </a:solidFill>
            <a:prstDash val="solid"/>
            <a:round/>
            <a:headEnd len="med" w="med" type="none"/>
            <a:tailEnd len="med" w="med" type="none"/>
          </a:ln>
        </p:spPr>
      </p:cxnSp>
      <p:cxnSp>
        <p:nvCxnSpPr>
          <p:cNvPr id="1389" name="Google Shape;1389;p121"/>
          <p:cNvCxnSpPr/>
          <p:nvPr/>
        </p:nvCxnSpPr>
        <p:spPr>
          <a:xfrm>
            <a:off x="3657600" y="1905000"/>
            <a:ext cx="0" cy="2667000"/>
          </a:xfrm>
          <a:prstGeom prst="straightConnector1">
            <a:avLst/>
          </a:prstGeom>
          <a:noFill/>
          <a:ln cap="flat" cmpd="sng" w="9525">
            <a:solidFill>
              <a:schemeClr val="dk1"/>
            </a:solidFill>
            <a:prstDash val="solid"/>
            <a:round/>
            <a:headEnd len="med" w="med" type="none"/>
            <a:tailEnd len="med" w="med" type="none"/>
          </a:ln>
        </p:spPr>
      </p:cxnSp>
      <p:cxnSp>
        <p:nvCxnSpPr>
          <p:cNvPr id="1390" name="Google Shape;1390;p121"/>
          <p:cNvCxnSpPr/>
          <p:nvPr/>
        </p:nvCxnSpPr>
        <p:spPr>
          <a:xfrm>
            <a:off x="2667000" y="2514600"/>
            <a:ext cx="6477000" cy="0"/>
          </a:xfrm>
          <a:prstGeom prst="straightConnector1">
            <a:avLst/>
          </a:prstGeom>
          <a:noFill/>
          <a:ln cap="flat" cmpd="sng" w="9525">
            <a:solidFill>
              <a:schemeClr val="dk1"/>
            </a:solidFill>
            <a:prstDash val="solid"/>
            <a:round/>
            <a:headEnd len="med" w="med" type="none"/>
            <a:tailEnd len="med" w="med" type="none"/>
          </a:ln>
        </p:spPr>
      </p:cxnSp>
      <p:sp>
        <p:nvSpPr>
          <p:cNvPr id="1391" name="Google Shape;1391;p121"/>
          <p:cNvSpPr txBox="1"/>
          <p:nvPr/>
        </p:nvSpPr>
        <p:spPr>
          <a:xfrm>
            <a:off x="2651125" y="2706688"/>
            <a:ext cx="76835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rgbClr val="FF9900"/>
                </a:solidFill>
                <a:latin typeface="Arial"/>
                <a:ea typeface="Arial"/>
                <a:cs typeface="Arial"/>
                <a:sym typeface="Arial"/>
              </a:rPr>
              <a:t>+VE</a:t>
            </a:r>
            <a:endParaRPr b="1" sz="2400">
              <a:solidFill>
                <a:srgbClr val="FF9900"/>
              </a:solidFill>
              <a:latin typeface="Arial"/>
              <a:ea typeface="Arial"/>
              <a:cs typeface="Arial"/>
              <a:sym typeface="Arial"/>
            </a:endParaRPr>
          </a:p>
        </p:txBody>
      </p:sp>
      <p:sp>
        <p:nvSpPr>
          <p:cNvPr id="1392" name="Google Shape;1392;p121"/>
          <p:cNvSpPr txBox="1"/>
          <p:nvPr/>
        </p:nvSpPr>
        <p:spPr>
          <a:xfrm>
            <a:off x="2743200" y="3505200"/>
            <a:ext cx="69215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rgbClr val="FF9900"/>
                </a:solidFill>
                <a:latin typeface="Arial"/>
                <a:ea typeface="Arial"/>
                <a:cs typeface="Arial"/>
                <a:sym typeface="Arial"/>
              </a:rPr>
              <a:t>-VE</a:t>
            </a:r>
            <a:endParaRPr b="1" sz="2400">
              <a:solidFill>
                <a:srgbClr val="FF9900"/>
              </a:solidFill>
              <a:latin typeface="Arial"/>
              <a:ea typeface="Arial"/>
              <a:cs typeface="Arial"/>
              <a:sym typeface="Arial"/>
            </a:endParaRPr>
          </a:p>
        </p:txBody>
      </p:sp>
      <p:sp>
        <p:nvSpPr>
          <p:cNvPr id="1393" name="Google Shape;1393;p121"/>
          <p:cNvSpPr txBox="1"/>
          <p:nvPr/>
        </p:nvSpPr>
        <p:spPr>
          <a:xfrm>
            <a:off x="3733800" y="2743200"/>
            <a:ext cx="541020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chemeClr val="lt1"/>
                </a:solidFill>
                <a:latin typeface="Arial"/>
                <a:ea typeface="Arial"/>
                <a:cs typeface="Arial"/>
                <a:sym typeface="Arial"/>
              </a:rPr>
              <a:t> </a:t>
            </a:r>
            <a:r>
              <a:rPr b="1" lang="no-NO" sz="2400">
                <a:solidFill>
                  <a:schemeClr val="dk1"/>
                </a:solidFill>
                <a:latin typeface="Arial"/>
                <a:ea typeface="Arial"/>
                <a:cs typeface="Arial"/>
                <a:sym typeface="Arial"/>
              </a:rPr>
              <a:t>a                            b           a+b</a:t>
            </a:r>
            <a:endParaRPr b="1" sz="2400">
              <a:solidFill>
                <a:schemeClr val="dk1"/>
              </a:solidFill>
              <a:latin typeface="Arial"/>
              <a:ea typeface="Arial"/>
              <a:cs typeface="Arial"/>
              <a:sym typeface="Arial"/>
            </a:endParaRPr>
          </a:p>
        </p:txBody>
      </p:sp>
      <p:sp>
        <p:nvSpPr>
          <p:cNvPr id="1394" name="Google Shape;1394;p121"/>
          <p:cNvSpPr txBox="1"/>
          <p:nvPr/>
        </p:nvSpPr>
        <p:spPr>
          <a:xfrm>
            <a:off x="3733800" y="3581400"/>
            <a:ext cx="541020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chemeClr val="dk1"/>
                </a:solidFill>
                <a:latin typeface="Arial"/>
                <a:ea typeface="Arial"/>
                <a:cs typeface="Arial"/>
                <a:sym typeface="Arial"/>
              </a:rPr>
              <a:t>c                             d           c+d</a:t>
            </a:r>
            <a:endParaRPr b="1" sz="2400">
              <a:solidFill>
                <a:schemeClr val="dk1"/>
              </a:solidFill>
              <a:latin typeface="Arial"/>
              <a:ea typeface="Arial"/>
              <a:cs typeface="Arial"/>
              <a:sym typeface="Arial"/>
            </a:endParaRPr>
          </a:p>
        </p:txBody>
      </p:sp>
      <p:cxnSp>
        <p:nvCxnSpPr>
          <p:cNvPr id="1395" name="Google Shape;1395;p121"/>
          <p:cNvCxnSpPr/>
          <p:nvPr/>
        </p:nvCxnSpPr>
        <p:spPr>
          <a:xfrm>
            <a:off x="2895600" y="4114800"/>
            <a:ext cx="6248400" cy="0"/>
          </a:xfrm>
          <a:prstGeom prst="straightConnector1">
            <a:avLst/>
          </a:prstGeom>
          <a:noFill/>
          <a:ln cap="flat" cmpd="sng" w="9525">
            <a:solidFill>
              <a:schemeClr val="dk1"/>
            </a:solidFill>
            <a:prstDash val="solid"/>
            <a:round/>
            <a:headEnd len="med" w="med" type="none"/>
            <a:tailEnd len="med" w="med" type="none"/>
          </a:ln>
        </p:spPr>
      </p:cxnSp>
      <p:sp>
        <p:nvSpPr>
          <p:cNvPr id="1396" name="Google Shape;1396;p121"/>
          <p:cNvSpPr txBox="1"/>
          <p:nvPr/>
        </p:nvSpPr>
        <p:spPr>
          <a:xfrm>
            <a:off x="2803525" y="4078288"/>
            <a:ext cx="827088"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rgbClr val="FF9900"/>
                </a:solidFill>
                <a:latin typeface="Arial"/>
                <a:ea typeface="Arial"/>
                <a:cs typeface="Arial"/>
                <a:sym typeface="Arial"/>
              </a:rPr>
              <a:t>total</a:t>
            </a:r>
            <a:endParaRPr b="1" sz="2400">
              <a:solidFill>
                <a:srgbClr val="FF9900"/>
              </a:solidFill>
              <a:latin typeface="Arial"/>
              <a:ea typeface="Arial"/>
              <a:cs typeface="Arial"/>
              <a:sym typeface="Arial"/>
            </a:endParaRPr>
          </a:p>
        </p:txBody>
      </p:sp>
      <p:sp>
        <p:nvSpPr>
          <p:cNvPr id="1397" name="Google Shape;1397;p121"/>
          <p:cNvSpPr txBox="1"/>
          <p:nvPr/>
        </p:nvSpPr>
        <p:spPr>
          <a:xfrm>
            <a:off x="3870325" y="4154488"/>
            <a:ext cx="5273675"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chemeClr val="dk1"/>
                </a:solidFill>
                <a:latin typeface="Arial"/>
                <a:ea typeface="Arial"/>
                <a:cs typeface="Arial"/>
                <a:sym typeface="Arial"/>
              </a:rPr>
              <a:t>a+c                    b+d        a+b+c+d</a:t>
            </a:r>
            <a:endParaRPr b="1" sz="2400">
              <a:solidFill>
                <a:schemeClr val="dk1"/>
              </a:solidFill>
              <a:latin typeface="Arial"/>
              <a:ea typeface="Arial"/>
              <a:cs typeface="Arial"/>
              <a:sym typeface="Arial"/>
            </a:endParaRPr>
          </a:p>
        </p:txBody>
      </p:sp>
      <p:sp>
        <p:nvSpPr>
          <p:cNvPr id="1398" name="Google Shape;1398;p121"/>
          <p:cNvSpPr txBox="1"/>
          <p:nvPr/>
        </p:nvSpPr>
        <p:spPr>
          <a:xfrm>
            <a:off x="1066800" y="5029200"/>
            <a:ext cx="7696200" cy="82232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chemeClr val="dk1"/>
                </a:solidFill>
                <a:latin typeface="Arial"/>
                <a:ea typeface="Arial"/>
                <a:cs typeface="Arial"/>
                <a:sym typeface="Arial"/>
              </a:rPr>
              <a:t>Positive predictive value= probability of the person having the disease when the test is positive. a/a+b</a:t>
            </a:r>
            <a:endParaRPr b="1" sz="2400">
              <a:solidFill>
                <a:srgbClr val="FF9900"/>
              </a:solidFill>
              <a:latin typeface="Arial"/>
              <a:ea typeface="Arial"/>
              <a:cs typeface="Arial"/>
              <a:sym typeface="Arial"/>
            </a:endParaRPr>
          </a:p>
        </p:txBody>
      </p:sp>
    </p:spTree>
  </p:cSld>
  <p:clrMapOvr>
    <a:masterClrMapping/>
  </p:clrMapOvr>
</p:sld>
</file>

<file path=ppt/slides/slide10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2" name="Shape 1402"/>
        <p:cNvGrpSpPr/>
        <p:nvPr/>
      </p:nvGrpSpPr>
      <p:grpSpPr>
        <a:xfrm>
          <a:off x="0" y="0"/>
          <a:ext cx="0" cy="0"/>
          <a:chOff x="0" y="0"/>
          <a:chExt cx="0" cy="0"/>
        </a:xfrm>
      </p:grpSpPr>
      <p:sp>
        <p:nvSpPr>
          <p:cNvPr id="1403" name="Google Shape;1403;p122"/>
          <p:cNvSpPr txBox="1"/>
          <p:nvPr>
            <p:ph type="title"/>
          </p:nvPr>
        </p:nvSpPr>
        <p:spPr>
          <a:xfrm>
            <a:off x="457200" y="0"/>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9900"/>
              </a:buClr>
              <a:buSzPts val="3600"/>
              <a:buFont typeface="Rockwell"/>
              <a:buNone/>
            </a:pPr>
            <a:r>
              <a:rPr b="1" i="1" lang="no-NO" sz="3600">
                <a:solidFill>
                  <a:srgbClr val="FF9900"/>
                </a:solidFill>
              </a:rPr>
              <a:t>Sensitivity and Specificity</a:t>
            </a:r>
            <a:endParaRPr b="1" i="1" sz="3600">
              <a:solidFill>
                <a:srgbClr val="FF9900"/>
              </a:solidFill>
            </a:endParaRPr>
          </a:p>
        </p:txBody>
      </p:sp>
      <p:sp>
        <p:nvSpPr>
          <p:cNvPr id="1404" name="Google Shape;1404;p122"/>
          <p:cNvSpPr txBox="1"/>
          <p:nvPr/>
        </p:nvSpPr>
        <p:spPr>
          <a:xfrm>
            <a:off x="4191000" y="1143000"/>
            <a:ext cx="2743200" cy="457200"/>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b="1" lang="no-NO" sz="2400">
                <a:solidFill>
                  <a:schemeClr val="dk1"/>
                </a:solidFill>
                <a:latin typeface="Arial"/>
                <a:ea typeface="Arial"/>
                <a:cs typeface="Arial"/>
                <a:sym typeface="Arial"/>
              </a:rPr>
              <a:t>Disease status</a:t>
            </a:r>
            <a:endParaRPr b="1" sz="2400">
              <a:solidFill>
                <a:schemeClr val="dk1"/>
              </a:solidFill>
              <a:latin typeface="Arial"/>
              <a:ea typeface="Arial"/>
              <a:cs typeface="Arial"/>
              <a:sym typeface="Arial"/>
            </a:endParaRPr>
          </a:p>
        </p:txBody>
      </p:sp>
      <p:sp>
        <p:nvSpPr>
          <p:cNvPr id="1405" name="Google Shape;1405;p122"/>
          <p:cNvSpPr txBox="1"/>
          <p:nvPr/>
        </p:nvSpPr>
        <p:spPr>
          <a:xfrm>
            <a:off x="0" y="2971800"/>
            <a:ext cx="1752600" cy="82232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chemeClr val="dk1"/>
                </a:solidFill>
                <a:latin typeface="Arial"/>
                <a:ea typeface="Arial"/>
                <a:cs typeface="Arial"/>
                <a:sym typeface="Arial"/>
              </a:rPr>
              <a:t>Screening test</a:t>
            </a:r>
            <a:endParaRPr b="1" sz="2400">
              <a:solidFill>
                <a:schemeClr val="dk1"/>
              </a:solidFill>
              <a:latin typeface="Arial"/>
              <a:ea typeface="Arial"/>
              <a:cs typeface="Arial"/>
              <a:sym typeface="Arial"/>
            </a:endParaRPr>
          </a:p>
        </p:txBody>
      </p:sp>
      <p:sp>
        <p:nvSpPr>
          <p:cNvPr id="1406" name="Google Shape;1406;p122"/>
          <p:cNvSpPr txBox="1"/>
          <p:nvPr/>
        </p:nvSpPr>
        <p:spPr>
          <a:xfrm>
            <a:off x="2971800" y="1828800"/>
            <a:ext cx="617220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rgbClr val="FF9900"/>
                </a:solidFill>
                <a:latin typeface="Arial"/>
                <a:ea typeface="Arial"/>
                <a:cs typeface="Arial"/>
                <a:sym typeface="Arial"/>
              </a:rPr>
              <a:t>         Present             Absent             Total   </a:t>
            </a:r>
            <a:endParaRPr b="1" sz="2400">
              <a:solidFill>
                <a:srgbClr val="FF9900"/>
              </a:solidFill>
              <a:latin typeface="Arial"/>
              <a:ea typeface="Arial"/>
              <a:cs typeface="Arial"/>
              <a:sym typeface="Arial"/>
            </a:endParaRPr>
          </a:p>
        </p:txBody>
      </p:sp>
      <p:cxnSp>
        <p:nvCxnSpPr>
          <p:cNvPr id="1407" name="Google Shape;1407;p122"/>
          <p:cNvCxnSpPr/>
          <p:nvPr/>
        </p:nvCxnSpPr>
        <p:spPr>
          <a:xfrm>
            <a:off x="7315200" y="1981200"/>
            <a:ext cx="0" cy="2743200"/>
          </a:xfrm>
          <a:prstGeom prst="straightConnector1">
            <a:avLst/>
          </a:prstGeom>
          <a:noFill/>
          <a:ln cap="flat" cmpd="sng" w="9525">
            <a:solidFill>
              <a:schemeClr val="dk1"/>
            </a:solidFill>
            <a:prstDash val="solid"/>
            <a:round/>
            <a:headEnd len="med" w="med" type="none"/>
            <a:tailEnd len="med" w="med" type="none"/>
          </a:ln>
        </p:spPr>
      </p:cxnSp>
      <p:cxnSp>
        <p:nvCxnSpPr>
          <p:cNvPr id="1408" name="Google Shape;1408;p122"/>
          <p:cNvCxnSpPr/>
          <p:nvPr/>
        </p:nvCxnSpPr>
        <p:spPr>
          <a:xfrm>
            <a:off x="3657600" y="1905000"/>
            <a:ext cx="0" cy="2667000"/>
          </a:xfrm>
          <a:prstGeom prst="straightConnector1">
            <a:avLst/>
          </a:prstGeom>
          <a:noFill/>
          <a:ln cap="flat" cmpd="sng" w="9525">
            <a:solidFill>
              <a:schemeClr val="dk1"/>
            </a:solidFill>
            <a:prstDash val="solid"/>
            <a:round/>
            <a:headEnd len="med" w="med" type="none"/>
            <a:tailEnd len="med" w="med" type="none"/>
          </a:ln>
        </p:spPr>
      </p:cxnSp>
      <p:cxnSp>
        <p:nvCxnSpPr>
          <p:cNvPr id="1409" name="Google Shape;1409;p122"/>
          <p:cNvCxnSpPr/>
          <p:nvPr/>
        </p:nvCxnSpPr>
        <p:spPr>
          <a:xfrm>
            <a:off x="2667000" y="2514600"/>
            <a:ext cx="6477000" cy="0"/>
          </a:xfrm>
          <a:prstGeom prst="straightConnector1">
            <a:avLst/>
          </a:prstGeom>
          <a:noFill/>
          <a:ln cap="flat" cmpd="sng" w="9525">
            <a:solidFill>
              <a:schemeClr val="dk1"/>
            </a:solidFill>
            <a:prstDash val="solid"/>
            <a:round/>
            <a:headEnd len="med" w="med" type="none"/>
            <a:tailEnd len="med" w="med" type="none"/>
          </a:ln>
        </p:spPr>
      </p:cxnSp>
      <p:sp>
        <p:nvSpPr>
          <p:cNvPr id="1410" name="Google Shape;1410;p122"/>
          <p:cNvSpPr txBox="1"/>
          <p:nvPr/>
        </p:nvSpPr>
        <p:spPr>
          <a:xfrm>
            <a:off x="2651125" y="2706688"/>
            <a:ext cx="76835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rgbClr val="FF9900"/>
                </a:solidFill>
                <a:latin typeface="Arial"/>
                <a:ea typeface="Arial"/>
                <a:cs typeface="Arial"/>
                <a:sym typeface="Arial"/>
              </a:rPr>
              <a:t>+VE</a:t>
            </a:r>
            <a:endParaRPr b="1" sz="2400">
              <a:solidFill>
                <a:srgbClr val="FF9900"/>
              </a:solidFill>
              <a:latin typeface="Arial"/>
              <a:ea typeface="Arial"/>
              <a:cs typeface="Arial"/>
              <a:sym typeface="Arial"/>
            </a:endParaRPr>
          </a:p>
        </p:txBody>
      </p:sp>
      <p:sp>
        <p:nvSpPr>
          <p:cNvPr id="1411" name="Google Shape;1411;p122"/>
          <p:cNvSpPr txBox="1"/>
          <p:nvPr/>
        </p:nvSpPr>
        <p:spPr>
          <a:xfrm>
            <a:off x="2743200" y="3505200"/>
            <a:ext cx="69215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rgbClr val="FF9900"/>
                </a:solidFill>
                <a:latin typeface="Arial"/>
                <a:ea typeface="Arial"/>
                <a:cs typeface="Arial"/>
                <a:sym typeface="Arial"/>
              </a:rPr>
              <a:t>-VE</a:t>
            </a:r>
            <a:endParaRPr b="1" sz="2400">
              <a:solidFill>
                <a:srgbClr val="FF9900"/>
              </a:solidFill>
              <a:latin typeface="Arial"/>
              <a:ea typeface="Arial"/>
              <a:cs typeface="Arial"/>
              <a:sym typeface="Arial"/>
            </a:endParaRPr>
          </a:p>
        </p:txBody>
      </p:sp>
      <p:sp>
        <p:nvSpPr>
          <p:cNvPr id="1412" name="Google Shape;1412;p122"/>
          <p:cNvSpPr txBox="1"/>
          <p:nvPr/>
        </p:nvSpPr>
        <p:spPr>
          <a:xfrm>
            <a:off x="3733800" y="2743200"/>
            <a:ext cx="541020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chemeClr val="lt1"/>
                </a:solidFill>
                <a:latin typeface="Arial"/>
                <a:ea typeface="Arial"/>
                <a:cs typeface="Arial"/>
                <a:sym typeface="Arial"/>
              </a:rPr>
              <a:t> </a:t>
            </a:r>
            <a:r>
              <a:rPr b="1" lang="no-NO" sz="2400">
                <a:solidFill>
                  <a:schemeClr val="dk1"/>
                </a:solidFill>
                <a:latin typeface="Arial"/>
                <a:ea typeface="Arial"/>
                <a:cs typeface="Arial"/>
                <a:sym typeface="Arial"/>
              </a:rPr>
              <a:t>a                            b           a+b</a:t>
            </a:r>
            <a:endParaRPr b="1" sz="2400">
              <a:solidFill>
                <a:schemeClr val="dk1"/>
              </a:solidFill>
              <a:latin typeface="Arial"/>
              <a:ea typeface="Arial"/>
              <a:cs typeface="Arial"/>
              <a:sym typeface="Arial"/>
            </a:endParaRPr>
          </a:p>
        </p:txBody>
      </p:sp>
      <p:sp>
        <p:nvSpPr>
          <p:cNvPr id="1413" name="Google Shape;1413;p122"/>
          <p:cNvSpPr txBox="1"/>
          <p:nvPr/>
        </p:nvSpPr>
        <p:spPr>
          <a:xfrm>
            <a:off x="3733800" y="3581400"/>
            <a:ext cx="541020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chemeClr val="dk1"/>
                </a:solidFill>
                <a:latin typeface="Arial"/>
                <a:ea typeface="Arial"/>
                <a:cs typeface="Arial"/>
                <a:sym typeface="Arial"/>
              </a:rPr>
              <a:t>c                             d           c+d</a:t>
            </a:r>
            <a:endParaRPr b="1" sz="2400">
              <a:solidFill>
                <a:schemeClr val="dk1"/>
              </a:solidFill>
              <a:latin typeface="Arial"/>
              <a:ea typeface="Arial"/>
              <a:cs typeface="Arial"/>
              <a:sym typeface="Arial"/>
            </a:endParaRPr>
          </a:p>
        </p:txBody>
      </p:sp>
      <p:cxnSp>
        <p:nvCxnSpPr>
          <p:cNvPr id="1414" name="Google Shape;1414;p122"/>
          <p:cNvCxnSpPr/>
          <p:nvPr/>
        </p:nvCxnSpPr>
        <p:spPr>
          <a:xfrm>
            <a:off x="2895600" y="4114800"/>
            <a:ext cx="6248400" cy="0"/>
          </a:xfrm>
          <a:prstGeom prst="straightConnector1">
            <a:avLst/>
          </a:prstGeom>
          <a:noFill/>
          <a:ln cap="flat" cmpd="sng" w="9525">
            <a:solidFill>
              <a:schemeClr val="dk1"/>
            </a:solidFill>
            <a:prstDash val="solid"/>
            <a:round/>
            <a:headEnd len="med" w="med" type="none"/>
            <a:tailEnd len="med" w="med" type="none"/>
          </a:ln>
        </p:spPr>
      </p:cxnSp>
      <p:sp>
        <p:nvSpPr>
          <p:cNvPr id="1415" name="Google Shape;1415;p122"/>
          <p:cNvSpPr txBox="1"/>
          <p:nvPr/>
        </p:nvSpPr>
        <p:spPr>
          <a:xfrm>
            <a:off x="2803525" y="4078288"/>
            <a:ext cx="827088"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rgbClr val="FF9900"/>
                </a:solidFill>
                <a:latin typeface="Arial"/>
                <a:ea typeface="Arial"/>
                <a:cs typeface="Arial"/>
                <a:sym typeface="Arial"/>
              </a:rPr>
              <a:t>total</a:t>
            </a:r>
            <a:endParaRPr b="1" sz="2400">
              <a:solidFill>
                <a:srgbClr val="FF9900"/>
              </a:solidFill>
              <a:latin typeface="Arial"/>
              <a:ea typeface="Arial"/>
              <a:cs typeface="Arial"/>
              <a:sym typeface="Arial"/>
            </a:endParaRPr>
          </a:p>
        </p:txBody>
      </p:sp>
      <p:sp>
        <p:nvSpPr>
          <p:cNvPr id="1416" name="Google Shape;1416;p122"/>
          <p:cNvSpPr txBox="1"/>
          <p:nvPr/>
        </p:nvSpPr>
        <p:spPr>
          <a:xfrm>
            <a:off x="3870325" y="4154488"/>
            <a:ext cx="5273675"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chemeClr val="dk1"/>
                </a:solidFill>
                <a:latin typeface="Arial"/>
                <a:ea typeface="Arial"/>
                <a:cs typeface="Arial"/>
                <a:sym typeface="Arial"/>
              </a:rPr>
              <a:t>a+c                    b+d        a+b+c+d</a:t>
            </a:r>
            <a:endParaRPr b="1" sz="2400">
              <a:solidFill>
                <a:schemeClr val="dk1"/>
              </a:solidFill>
              <a:latin typeface="Arial"/>
              <a:ea typeface="Arial"/>
              <a:cs typeface="Arial"/>
              <a:sym typeface="Arial"/>
            </a:endParaRPr>
          </a:p>
        </p:txBody>
      </p:sp>
      <p:sp>
        <p:nvSpPr>
          <p:cNvPr id="1417" name="Google Shape;1417;p122"/>
          <p:cNvSpPr txBox="1"/>
          <p:nvPr/>
        </p:nvSpPr>
        <p:spPr>
          <a:xfrm>
            <a:off x="1066800" y="5029200"/>
            <a:ext cx="7696200" cy="118745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chemeClr val="dk1"/>
                </a:solidFill>
                <a:latin typeface="Arial"/>
                <a:ea typeface="Arial"/>
                <a:cs typeface="Arial"/>
                <a:sym typeface="Arial"/>
              </a:rPr>
              <a:t>Negative predictive value= probability of the person not having the disease when the test is negative. d/(c+d)</a:t>
            </a:r>
            <a:endParaRPr b="1" sz="2400">
              <a:solidFill>
                <a:srgbClr val="FF9900"/>
              </a:solidFill>
              <a:latin typeface="Arial"/>
              <a:ea typeface="Arial"/>
              <a:cs typeface="Arial"/>
              <a:sym typeface="Arial"/>
            </a:endParaRPr>
          </a:p>
        </p:txBody>
      </p:sp>
    </p:spTree>
  </p:cSld>
  <p:clrMapOvr>
    <a:masterClrMapping/>
  </p:clrMapOvr>
</p:sld>
</file>

<file path=ppt/slides/slide10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1" name="Shape 1421"/>
        <p:cNvGrpSpPr/>
        <p:nvPr/>
      </p:nvGrpSpPr>
      <p:grpSpPr>
        <a:xfrm>
          <a:off x="0" y="0"/>
          <a:ext cx="0" cy="0"/>
          <a:chOff x="0" y="0"/>
          <a:chExt cx="0" cy="0"/>
        </a:xfrm>
      </p:grpSpPr>
      <p:sp>
        <p:nvSpPr>
          <p:cNvPr id="1422" name="Google Shape;1422;p123"/>
          <p:cNvSpPr txBox="1"/>
          <p:nvPr>
            <p:ph type="title"/>
          </p:nvPr>
        </p:nvSpPr>
        <p:spPr>
          <a:xfrm>
            <a:off x="457200" y="0"/>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9900"/>
              </a:buClr>
              <a:buSzPts val="4600"/>
              <a:buFont typeface="Rockwell"/>
              <a:buNone/>
            </a:pPr>
            <a:r>
              <a:rPr b="1" i="1" lang="no-NO">
                <a:solidFill>
                  <a:srgbClr val="FF9900"/>
                </a:solidFill>
              </a:rPr>
              <a:t>Example</a:t>
            </a:r>
            <a:endParaRPr b="1" i="1">
              <a:solidFill>
                <a:srgbClr val="FF9900"/>
              </a:solidFill>
            </a:endParaRPr>
          </a:p>
        </p:txBody>
      </p:sp>
      <p:sp>
        <p:nvSpPr>
          <p:cNvPr id="1423" name="Google Shape;1423;p123"/>
          <p:cNvSpPr txBox="1"/>
          <p:nvPr/>
        </p:nvSpPr>
        <p:spPr>
          <a:xfrm>
            <a:off x="4191000" y="1143000"/>
            <a:ext cx="2743200" cy="457200"/>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b="1" lang="no-NO" sz="2400">
                <a:solidFill>
                  <a:schemeClr val="dk1"/>
                </a:solidFill>
                <a:latin typeface="Arial"/>
                <a:ea typeface="Arial"/>
                <a:cs typeface="Arial"/>
                <a:sym typeface="Arial"/>
              </a:rPr>
              <a:t>Disease status</a:t>
            </a:r>
            <a:endParaRPr b="1" sz="2400">
              <a:solidFill>
                <a:schemeClr val="dk1"/>
              </a:solidFill>
              <a:latin typeface="Arial"/>
              <a:ea typeface="Arial"/>
              <a:cs typeface="Arial"/>
              <a:sym typeface="Arial"/>
            </a:endParaRPr>
          </a:p>
        </p:txBody>
      </p:sp>
      <p:sp>
        <p:nvSpPr>
          <p:cNvPr id="1424" name="Google Shape;1424;p123"/>
          <p:cNvSpPr txBox="1"/>
          <p:nvPr/>
        </p:nvSpPr>
        <p:spPr>
          <a:xfrm>
            <a:off x="0" y="2971800"/>
            <a:ext cx="1752600" cy="82232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chemeClr val="dk1"/>
                </a:solidFill>
                <a:latin typeface="Arial"/>
                <a:ea typeface="Arial"/>
                <a:cs typeface="Arial"/>
                <a:sym typeface="Arial"/>
              </a:rPr>
              <a:t>Screening test</a:t>
            </a:r>
            <a:endParaRPr b="1" sz="2400">
              <a:solidFill>
                <a:schemeClr val="dk1"/>
              </a:solidFill>
              <a:latin typeface="Arial"/>
              <a:ea typeface="Arial"/>
              <a:cs typeface="Arial"/>
              <a:sym typeface="Arial"/>
            </a:endParaRPr>
          </a:p>
        </p:txBody>
      </p:sp>
      <p:sp>
        <p:nvSpPr>
          <p:cNvPr id="1425" name="Google Shape;1425;p123"/>
          <p:cNvSpPr txBox="1"/>
          <p:nvPr/>
        </p:nvSpPr>
        <p:spPr>
          <a:xfrm>
            <a:off x="2971800" y="1828800"/>
            <a:ext cx="617220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rgbClr val="FF9900"/>
                </a:solidFill>
                <a:latin typeface="Arial"/>
                <a:ea typeface="Arial"/>
                <a:cs typeface="Arial"/>
                <a:sym typeface="Arial"/>
              </a:rPr>
              <a:t>         Present             Absent             Total   </a:t>
            </a:r>
            <a:endParaRPr b="1" sz="2400">
              <a:solidFill>
                <a:srgbClr val="FF9900"/>
              </a:solidFill>
              <a:latin typeface="Arial"/>
              <a:ea typeface="Arial"/>
              <a:cs typeface="Arial"/>
              <a:sym typeface="Arial"/>
            </a:endParaRPr>
          </a:p>
        </p:txBody>
      </p:sp>
      <p:cxnSp>
        <p:nvCxnSpPr>
          <p:cNvPr id="1426" name="Google Shape;1426;p123"/>
          <p:cNvCxnSpPr/>
          <p:nvPr/>
        </p:nvCxnSpPr>
        <p:spPr>
          <a:xfrm>
            <a:off x="7315200" y="1981200"/>
            <a:ext cx="0" cy="2743200"/>
          </a:xfrm>
          <a:prstGeom prst="straightConnector1">
            <a:avLst/>
          </a:prstGeom>
          <a:noFill/>
          <a:ln cap="flat" cmpd="sng" w="9525">
            <a:solidFill>
              <a:schemeClr val="dk1"/>
            </a:solidFill>
            <a:prstDash val="solid"/>
            <a:round/>
            <a:headEnd len="med" w="med" type="none"/>
            <a:tailEnd len="med" w="med" type="none"/>
          </a:ln>
        </p:spPr>
      </p:cxnSp>
      <p:cxnSp>
        <p:nvCxnSpPr>
          <p:cNvPr id="1427" name="Google Shape;1427;p123"/>
          <p:cNvCxnSpPr/>
          <p:nvPr/>
        </p:nvCxnSpPr>
        <p:spPr>
          <a:xfrm>
            <a:off x="3657600" y="1905000"/>
            <a:ext cx="0" cy="2667000"/>
          </a:xfrm>
          <a:prstGeom prst="straightConnector1">
            <a:avLst/>
          </a:prstGeom>
          <a:noFill/>
          <a:ln cap="flat" cmpd="sng" w="9525">
            <a:solidFill>
              <a:schemeClr val="dk1"/>
            </a:solidFill>
            <a:prstDash val="solid"/>
            <a:round/>
            <a:headEnd len="med" w="med" type="none"/>
            <a:tailEnd len="med" w="med" type="none"/>
          </a:ln>
        </p:spPr>
      </p:cxnSp>
      <p:cxnSp>
        <p:nvCxnSpPr>
          <p:cNvPr id="1428" name="Google Shape;1428;p123"/>
          <p:cNvCxnSpPr/>
          <p:nvPr/>
        </p:nvCxnSpPr>
        <p:spPr>
          <a:xfrm>
            <a:off x="2667000" y="2514600"/>
            <a:ext cx="6477000" cy="0"/>
          </a:xfrm>
          <a:prstGeom prst="straightConnector1">
            <a:avLst/>
          </a:prstGeom>
          <a:noFill/>
          <a:ln cap="flat" cmpd="sng" w="9525">
            <a:solidFill>
              <a:schemeClr val="dk1"/>
            </a:solidFill>
            <a:prstDash val="solid"/>
            <a:round/>
            <a:headEnd len="med" w="med" type="none"/>
            <a:tailEnd len="med" w="med" type="none"/>
          </a:ln>
        </p:spPr>
      </p:cxnSp>
      <p:sp>
        <p:nvSpPr>
          <p:cNvPr id="1429" name="Google Shape;1429;p123"/>
          <p:cNvSpPr txBox="1"/>
          <p:nvPr/>
        </p:nvSpPr>
        <p:spPr>
          <a:xfrm>
            <a:off x="2651125" y="2706688"/>
            <a:ext cx="76835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rgbClr val="FF9900"/>
                </a:solidFill>
                <a:latin typeface="Arial"/>
                <a:ea typeface="Arial"/>
                <a:cs typeface="Arial"/>
                <a:sym typeface="Arial"/>
              </a:rPr>
              <a:t>+VE</a:t>
            </a:r>
            <a:endParaRPr b="1" sz="2400">
              <a:solidFill>
                <a:srgbClr val="FF9900"/>
              </a:solidFill>
              <a:latin typeface="Arial"/>
              <a:ea typeface="Arial"/>
              <a:cs typeface="Arial"/>
              <a:sym typeface="Arial"/>
            </a:endParaRPr>
          </a:p>
        </p:txBody>
      </p:sp>
      <p:sp>
        <p:nvSpPr>
          <p:cNvPr id="1430" name="Google Shape;1430;p123"/>
          <p:cNvSpPr txBox="1"/>
          <p:nvPr/>
        </p:nvSpPr>
        <p:spPr>
          <a:xfrm>
            <a:off x="2743200" y="3505200"/>
            <a:ext cx="69215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rgbClr val="FF9900"/>
                </a:solidFill>
                <a:latin typeface="Arial"/>
                <a:ea typeface="Arial"/>
                <a:cs typeface="Arial"/>
                <a:sym typeface="Arial"/>
              </a:rPr>
              <a:t>-VE</a:t>
            </a:r>
            <a:endParaRPr b="1" sz="2400">
              <a:solidFill>
                <a:srgbClr val="FF9900"/>
              </a:solidFill>
              <a:latin typeface="Arial"/>
              <a:ea typeface="Arial"/>
              <a:cs typeface="Arial"/>
              <a:sym typeface="Arial"/>
            </a:endParaRPr>
          </a:p>
        </p:txBody>
      </p:sp>
      <p:sp>
        <p:nvSpPr>
          <p:cNvPr id="1431" name="Google Shape;1431;p123"/>
          <p:cNvSpPr txBox="1"/>
          <p:nvPr/>
        </p:nvSpPr>
        <p:spPr>
          <a:xfrm>
            <a:off x="3733800" y="2743200"/>
            <a:ext cx="541020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chemeClr val="dk1"/>
                </a:solidFill>
                <a:latin typeface="Arial"/>
                <a:ea typeface="Arial"/>
                <a:cs typeface="Arial"/>
                <a:sym typeface="Arial"/>
              </a:rPr>
              <a:t>50                         50               100                                </a:t>
            </a:r>
            <a:endParaRPr b="1" sz="2400">
              <a:solidFill>
                <a:schemeClr val="dk1"/>
              </a:solidFill>
              <a:latin typeface="Arial"/>
              <a:ea typeface="Arial"/>
              <a:cs typeface="Arial"/>
              <a:sym typeface="Arial"/>
            </a:endParaRPr>
          </a:p>
        </p:txBody>
      </p:sp>
      <p:sp>
        <p:nvSpPr>
          <p:cNvPr id="1432" name="Google Shape;1432;p123"/>
          <p:cNvSpPr txBox="1"/>
          <p:nvPr/>
        </p:nvSpPr>
        <p:spPr>
          <a:xfrm>
            <a:off x="3733800" y="3581400"/>
            <a:ext cx="541020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chemeClr val="dk1"/>
                </a:solidFill>
                <a:latin typeface="Arial"/>
                <a:ea typeface="Arial"/>
                <a:cs typeface="Arial"/>
                <a:sym typeface="Arial"/>
              </a:rPr>
              <a:t>50                          1850        1900</a:t>
            </a:r>
            <a:endParaRPr b="1" sz="2400">
              <a:solidFill>
                <a:schemeClr val="dk1"/>
              </a:solidFill>
              <a:latin typeface="Arial"/>
              <a:ea typeface="Arial"/>
              <a:cs typeface="Arial"/>
              <a:sym typeface="Arial"/>
            </a:endParaRPr>
          </a:p>
        </p:txBody>
      </p:sp>
      <p:cxnSp>
        <p:nvCxnSpPr>
          <p:cNvPr id="1433" name="Google Shape;1433;p123"/>
          <p:cNvCxnSpPr/>
          <p:nvPr/>
        </p:nvCxnSpPr>
        <p:spPr>
          <a:xfrm>
            <a:off x="2895600" y="4114800"/>
            <a:ext cx="6248400" cy="0"/>
          </a:xfrm>
          <a:prstGeom prst="straightConnector1">
            <a:avLst/>
          </a:prstGeom>
          <a:noFill/>
          <a:ln cap="flat" cmpd="sng" w="9525">
            <a:solidFill>
              <a:schemeClr val="dk1"/>
            </a:solidFill>
            <a:prstDash val="solid"/>
            <a:round/>
            <a:headEnd len="med" w="med" type="none"/>
            <a:tailEnd len="med" w="med" type="none"/>
          </a:ln>
        </p:spPr>
      </p:cxnSp>
      <p:sp>
        <p:nvSpPr>
          <p:cNvPr id="1434" name="Google Shape;1434;p123"/>
          <p:cNvSpPr txBox="1"/>
          <p:nvPr/>
        </p:nvSpPr>
        <p:spPr>
          <a:xfrm>
            <a:off x="2803525" y="4078288"/>
            <a:ext cx="827088"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rgbClr val="FF9900"/>
                </a:solidFill>
                <a:latin typeface="Arial"/>
                <a:ea typeface="Arial"/>
                <a:cs typeface="Arial"/>
                <a:sym typeface="Arial"/>
              </a:rPr>
              <a:t>total</a:t>
            </a:r>
            <a:endParaRPr b="1" sz="2400">
              <a:solidFill>
                <a:srgbClr val="FF9900"/>
              </a:solidFill>
              <a:latin typeface="Arial"/>
              <a:ea typeface="Arial"/>
              <a:cs typeface="Arial"/>
              <a:sym typeface="Arial"/>
            </a:endParaRPr>
          </a:p>
        </p:txBody>
      </p:sp>
      <p:sp>
        <p:nvSpPr>
          <p:cNvPr id="1435" name="Google Shape;1435;p123"/>
          <p:cNvSpPr txBox="1"/>
          <p:nvPr/>
        </p:nvSpPr>
        <p:spPr>
          <a:xfrm>
            <a:off x="3870325" y="4154488"/>
            <a:ext cx="5273675"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chemeClr val="dk1"/>
                </a:solidFill>
                <a:latin typeface="Arial"/>
                <a:ea typeface="Arial"/>
                <a:cs typeface="Arial"/>
                <a:sym typeface="Arial"/>
              </a:rPr>
              <a:t>100                      1900         2000 </a:t>
            </a:r>
            <a:endParaRPr b="1" sz="2400">
              <a:solidFill>
                <a:schemeClr val="dk1"/>
              </a:solidFill>
              <a:latin typeface="Arial"/>
              <a:ea typeface="Arial"/>
              <a:cs typeface="Arial"/>
              <a:sym typeface="Arial"/>
            </a:endParaRPr>
          </a:p>
        </p:txBody>
      </p:sp>
      <p:sp>
        <p:nvSpPr>
          <p:cNvPr id="1436" name="Google Shape;1436;p123"/>
          <p:cNvSpPr txBox="1"/>
          <p:nvPr/>
        </p:nvSpPr>
        <p:spPr>
          <a:xfrm>
            <a:off x="0" y="5029200"/>
            <a:ext cx="8077200" cy="1004888"/>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chemeClr val="dk1"/>
                </a:solidFill>
                <a:latin typeface="Arial"/>
                <a:ea typeface="Arial"/>
                <a:cs typeface="Arial"/>
                <a:sym typeface="Arial"/>
              </a:rPr>
              <a:t>Sensitivity: 50/100= 50%</a:t>
            </a:r>
            <a:endParaRPr/>
          </a:p>
          <a:p>
            <a:pPr indent="0" lvl="0" marL="0" marR="0" rtl="1" algn="r">
              <a:spcBef>
                <a:spcPts val="1200"/>
              </a:spcBef>
              <a:spcAft>
                <a:spcPts val="0"/>
              </a:spcAft>
              <a:buNone/>
            </a:pPr>
            <a:r>
              <a:rPr b="1" lang="no-NO" sz="2400">
                <a:solidFill>
                  <a:schemeClr val="dk1"/>
                </a:solidFill>
                <a:latin typeface="Arial"/>
                <a:ea typeface="Arial"/>
                <a:cs typeface="Arial"/>
                <a:sym typeface="Arial"/>
              </a:rPr>
              <a:t>Specificity: 1850/1900= 97.4%</a:t>
            </a:r>
            <a:endParaRPr b="1" sz="2400">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36"/>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2" name="Shape 412"/>
        <p:cNvGrpSpPr/>
        <p:nvPr/>
      </p:nvGrpSpPr>
      <p:grpSpPr>
        <a:xfrm>
          <a:off x="0" y="0"/>
          <a:ext cx="0" cy="0"/>
          <a:chOff x="0" y="0"/>
          <a:chExt cx="0" cy="0"/>
        </a:xfrm>
      </p:grpSpPr>
      <p:sp>
        <p:nvSpPr>
          <p:cNvPr id="413" name="Google Shape;413;p25"/>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CC00"/>
              </a:buClr>
              <a:buSzPts val="4600"/>
              <a:buFont typeface="Rockwell"/>
              <a:buNone/>
            </a:pPr>
            <a:r>
              <a:rPr b="1" i="1" lang="no-NO">
                <a:solidFill>
                  <a:srgbClr val="FFCC00"/>
                </a:solidFill>
              </a:rPr>
              <a:t>Cross sectional studies</a:t>
            </a:r>
            <a:endParaRPr/>
          </a:p>
        </p:txBody>
      </p:sp>
      <p:sp>
        <p:nvSpPr>
          <p:cNvPr id="414" name="Google Shape;414;p25"/>
          <p:cNvSpPr txBox="1"/>
          <p:nvPr>
            <p:ph idx="1" type="body"/>
          </p:nvPr>
        </p:nvSpPr>
        <p:spPr>
          <a:xfrm>
            <a:off x="457200" y="1646237"/>
            <a:ext cx="8229600" cy="4526280"/>
          </a:xfrm>
          <a:prstGeom prst="rect">
            <a:avLst/>
          </a:prstGeom>
          <a:noFill/>
          <a:ln>
            <a:noFill/>
          </a:ln>
        </p:spPr>
        <p:txBody>
          <a:bodyPr anchorCtr="0" anchor="t" bIns="45700" lIns="91425" spcFirstLastPara="1" rIns="91425" wrap="square" tIns="45700">
            <a:normAutofit/>
          </a:bodyPr>
          <a:lstStyle/>
          <a:p>
            <a:pPr indent="-292100" lvl="0" marL="292100" rtl="0" algn="l">
              <a:lnSpc>
                <a:spcPct val="90000"/>
              </a:lnSpc>
              <a:spcBef>
                <a:spcPts val="0"/>
              </a:spcBef>
              <a:spcAft>
                <a:spcPts val="0"/>
              </a:spcAft>
              <a:buSzPts val="2590"/>
              <a:buFont typeface="Rockwell"/>
              <a:buNone/>
            </a:pPr>
            <a:r>
              <a:t/>
            </a:r>
            <a:endParaRPr b="1" sz="3700">
              <a:solidFill>
                <a:schemeClr val="dk1"/>
              </a:solidFill>
            </a:endParaRPr>
          </a:p>
          <a:p>
            <a:pPr indent="-292100" lvl="0" marL="292100" rtl="0" algn="l">
              <a:lnSpc>
                <a:spcPct val="90000"/>
              </a:lnSpc>
              <a:spcBef>
                <a:spcPts val="0"/>
              </a:spcBef>
              <a:spcAft>
                <a:spcPts val="0"/>
              </a:spcAft>
              <a:buSzPts val="1540"/>
              <a:buChar char="⦿"/>
            </a:pPr>
            <a:r>
              <a:rPr b="1" lang="no-NO" sz="2200">
                <a:solidFill>
                  <a:schemeClr val="dk1"/>
                </a:solidFill>
              </a:rPr>
              <a:t>In this design, measurements are made on a population at one point in time ( snapshot ).</a:t>
            </a:r>
            <a:r>
              <a:rPr b="1" lang="no-NO" sz="2200"/>
              <a:t>      </a:t>
            </a:r>
            <a:endParaRPr/>
          </a:p>
          <a:p>
            <a:pPr indent="-292100" lvl="0" marL="292100" rtl="0" algn="l">
              <a:lnSpc>
                <a:spcPct val="90000"/>
              </a:lnSpc>
              <a:spcBef>
                <a:spcPts val="0"/>
              </a:spcBef>
              <a:spcAft>
                <a:spcPts val="0"/>
              </a:spcAft>
              <a:buSzPts val="1540"/>
              <a:buFont typeface="Rockwell"/>
              <a:buNone/>
            </a:pPr>
            <a:r>
              <a:rPr b="1" lang="no-NO" sz="2200"/>
              <a:t>     </a:t>
            </a:r>
            <a:r>
              <a:rPr b="1" i="1" lang="no-NO" sz="2200">
                <a:solidFill>
                  <a:srgbClr val="FFCC00"/>
                </a:solidFill>
              </a:rPr>
              <a:t>For example, a survey done in a village to identify the number of individuals with hypertension. Here the villagers are screened with blood pressure measurement at one point in time.</a:t>
            </a:r>
            <a:r>
              <a:rPr b="1" lang="no-NO" sz="2200"/>
              <a:t> </a:t>
            </a:r>
            <a:endParaRPr/>
          </a:p>
          <a:p>
            <a:pPr indent="-292100" lvl="0" marL="292100" rtl="0" algn="l">
              <a:lnSpc>
                <a:spcPct val="90000"/>
              </a:lnSpc>
              <a:spcBef>
                <a:spcPts val="0"/>
              </a:spcBef>
              <a:spcAft>
                <a:spcPts val="0"/>
              </a:spcAft>
              <a:buSzPts val="1540"/>
              <a:buChar char="⦿"/>
            </a:pPr>
            <a:r>
              <a:rPr b="1" lang="no-NO" sz="2200">
                <a:solidFill>
                  <a:schemeClr val="dk1"/>
                </a:solidFill>
              </a:rPr>
              <a:t>Cross sectional studies measure the prevalence of disease and are also called prevalence studies.</a:t>
            </a:r>
            <a:endParaRPr/>
          </a:p>
          <a:p>
            <a:pPr indent="-292100" lvl="0" marL="292100" rtl="0" algn="l">
              <a:lnSpc>
                <a:spcPct val="90000"/>
              </a:lnSpc>
              <a:spcBef>
                <a:spcPts val="0"/>
              </a:spcBef>
              <a:spcAft>
                <a:spcPts val="0"/>
              </a:spcAft>
              <a:buSzPts val="1540"/>
              <a:buChar char="⦿"/>
            </a:pPr>
            <a:r>
              <a:rPr b="1" lang="no-NO" sz="2200">
                <a:solidFill>
                  <a:schemeClr val="dk1"/>
                </a:solidFill>
              </a:rPr>
              <a:t> Cross sectional studies yield useful data on prevalence of diseases and this is often good enough to assess the health situation a population.</a:t>
            </a:r>
            <a:endParaRPr/>
          </a:p>
          <a:p>
            <a:pPr indent="-185420" lvl="0" marL="292100" rtl="0" algn="l">
              <a:lnSpc>
                <a:spcPct val="90000"/>
              </a:lnSpc>
              <a:spcBef>
                <a:spcPts val="0"/>
              </a:spcBef>
              <a:spcAft>
                <a:spcPts val="0"/>
              </a:spcAft>
              <a:buSzPts val="1680"/>
              <a:buNone/>
            </a:pPr>
            <a:r>
              <a:t/>
            </a:r>
            <a:endParaRPr sz="2400">
              <a:solidFill>
                <a:schemeClr val="dk1"/>
              </a:solidFill>
            </a:endParaRPr>
          </a:p>
        </p:txBody>
      </p:sp>
    </p:spTree>
  </p:cSld>
  <p:clrMapOvr>
    <a:masterClrMapping/>
  </p:clrMapOvr>
</p:sld>
</file>

<file path=ppt/slides/slide1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0" name="Shape 1440"/>
        <p:cNvGrpSpPr/>
        <p:nvPr/>
      </p:nvGrpSpPr>
      <p:grpSpPr>
        <a:xfrm>
          <a:off x="0" y="0"/>
          <a:ext cx="0" cy="0"/>
          <a:chOff x="0" y="0"/>
          <a:chExt cx="0" cy="0"/>
        </a:xfrm>
      </p:grpSpPr>
      <p:sp>
        <p:nvSpPr>
          <p:cNvPr id="1441" name="Google Shape;1441;p124"/>
          <p:cNvSpPr txBox="1"/>
          <p:nvPr>
            <p:ph type="title"/>
          </p:nvPr>
        </p:nvSpPr>
        <p:spPr>
          <a:xfrm>
            <a:off x="457200" y="0"/>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9900"/>
              </a:buClr>
              <a:buSzPts val="4600"/>
              <a:buFont typeface="Rockwell"/>
              <a:buNone/>
            </a:pPr>
            <a:r>
              <a:rPr b="1" i="1" lang="no-NO">
                <a:solidFill>
                  <a:srgbClr val="FF9900"/>
                </a:solidFill>
              </a:rPr>
              <a:t>Example</a:t>
            </a:r>
            <a:endParaRPr b="1" i="1">
              <a:solidFill>
                <a:srgbClr val="FF9900"/>
              </a:solidFill>
            </a:endParaRPr>
          </a:p>
        </p:txBody>
      </p:sp>
      <p:sp>
        <p:nvSpPr>
          <p:cNvPr id="1442" name="Google Shape;1442;p124"/>
          <p:cNvSpPr txBox="1"/>
          <p:nvPr/>
        </p:nvSpPr>
        <p:spPr>
          <a:xfrm>
            <a:off x="4191000" y="1143000"/>
            <a:ext cx="2743200" cy="457200"/>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b="1" lang="no-NO" sz="2400">
                <a:solidFill>
                  <a:schemeClr val="dk1"/>
                </a:solidFill>
                <a:latin typeface="Arial"/>
                <a:ea typeface="Arial"/>
                <a:cs typeface="Arial"/>
                <a:sym typeface="Arial"/>
              </a:rPr>
              <a:t>Disease status</a:t>
            </a:r>
            <a:endParaRPr b="1" sz="2400">
              <a:solidFill>
                <a:schemeClr val="dk1"/>
              </a:solidFill>
              <a:latin typeface="Arial"/>
              <a:ea typeface="Arial"/>
              <a:cs typeface="Arial"/>
              <a:sym typeface="Arial"/>
            </a:endParaRPr>
          </a:p>
        </p:txBody>
      </p:sp>
      <p:sp>
        <p:nvSpPr>
          <p:cNvPr id="1443" name="Google Shape;1443;p124"/>
          <p:cNvSpPr txBox="1"/>
          <p:nvPr/>
        </p:nvSpPr>
        <p:spPr>
          <a:xfrm>
            <a:off x="0" y="2971800"/>
            <a:ext cx="1752600" cy="82232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chemeClr val="dk1"/>
                </a:solidFill>
                <a:latin typeface="Arial"/>
                <a:ea typeface="Arial"/>
                <a:cs typeface="Arial"/>
                <a:sym typeface="Arial"/>
              </a:rPr>
              <a:t>Screening test</a:t>
            </a:r>
            <a:endParaRPr b="1" sz="2400">
              <a:solidFill>
                <a:schemeClr val="dk1"/>
              </a:solidFill>
              <a:latin typeface="Arial"/>
              <a:ea typeface="Arial"/>
              <a:cs typeface="Arial"/>
              <a:sym typeface="Arial"/>
            </a:endParaRPr>
          </a:p>
        </p:txBody>
      </p:sp>
      <p:sp>
        <p:nvSpPr>
          <p:cNvPr id="1444" name="Google Shape;1444;p124"/>
          <p:cNvSpPr txBox="1"/>
          <p:nvPr/>
        </p:nvSpPr>
        <p:spPr>
          <a:xfrm>
            <a:off x="2971800" y="1828800"/>
            <a:ext cx="617220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rgbClr val="FF9900"/>
                </a:solidFill>
                <a:latin typeface="Arial"/>
                <a:ea typeface="Arial"/>
                <a:cs typeface="Arial"/>
                <a:sym typeface="Arial"/>
              </a:rPr>
              <a:t>         Present             Absent             Total   </a:t>
            </a:r>
            <a:endParaRPr b="1" sz="2400">
              <a:solidFill>
                <a:srgbClr val="FF9900"/>
              </a:solidFill>
              <a:latin typeface="Arial"/>
              <a:ea typeface="Arial"/>
              <a:cs typeface="Arial"/>
              <a:sym typeface="Arial"/>
            </a:endParaRPr>
          </a:p>
        </p:txBody>
      </p:sp>
      <p:cxnSp>
        <p:nvCxnSpPr>
          <p:cNvPr id="1445" name="Google Shape;1445;p124"/>
          <p:cNvCxnSpPr/>
          <p:nvPr/>
        </p:nvCxnSpPr>
        <p:spPr>
          <a:xfrm>
            <a:off x="7315200" y="1981200"/>
            <a:ext cx="0" cy="2743200"/>
          </a:xfrm>
          <a:prstGeom prst="straightConnector1">
            <a:avLst/>
          </a:prstGeom>
          <a:noFill/>
          <a:ln cap="flat" cmpd="sng" w="9525">
            <a:solidFill>
              <a:schemeClr val="dk1"/>
            </a:solidFill>
            <a:prstDash val="solid"/>
            <a:round/>
            <a:headEnd len="med" w="med" type="none"/>
            <a:tailEnd len="med" w="med" type="none"/>
          </a:ln>
        </p:spPr>
      </p:cxnSp>
      <p:cxnSp>
        <p:nvCxnSpPr>
          <p:cNvPr id="1446" name="Google Shape;1446;p124"/>
          <p:cNvCxnSpPr/>
          <p:nvPr/>
        </p:nvCxnSpPr>
        <p:spPr>
          <a:xfrm>
            <a:off x="3657600" y="1905000"/>
            <a:ext cx="0" cy="2667000"/>
          </a:xfrm>
          <a:prstGeom prst="straightConnector1">
            <a:avLst/>
          </a:prstGeom>
          <a:noFill/>
          <a:ln cap="flat" cmpd="sng" w="9525">
            <a:solidFill>
              <a:schemeClr val="dk1"/>
            </a:solidFill>
            <a:prstDash val="solid"/>
            <a:round/>
            <a:headEnd len="med" w="med" type="none"/>
            <a:tailEnd len="med" w="med" type="none"/>
          </a:ln>
        </p:spPr>
      </p:cxnSp>
      <p:cxnSp>
        <p:nvCxnSpPr>
          <p:cNvPr id="1447" name="Google Shape;1447;p124"/>
          <p:cNvCxnSpPr/>
          <p:nvPr/>
        </p:nvCxnSpPr>
        <p:spPr>
          <a:xfrm>
            <a:off x="2667000" y="2514600"/>
            <a:ext cx="6477000" cy="0"/>
          </a:xfrm>
          <a:prstGeom prst="straightConnector1">
            <a:avLst/>
          </a:prstGeom>
          <a:noFill/>
          <a:ln cap="flat" cmpd="sng" w="9525">
            <a:solidFill>
              <a:schemeClr val="dk1"/>
            </a:solidFill>
            <a:prstDash val="solid"/>
            <a:round/>
            <a:headEnd len="med" w="med" type="none"/>
            <a:tailEnd len="med" w="med" type="none"/>
          </a:ln>
        </p:spPr>
      </p:cxnSp>
      <p:sp>
        <p:nvSpPr>
          <p:cNvPr id="1448" name="Google Shape;1448;p124"/>
          <p:cNvSpPr txBox="1"/>
          <p:nvPr/>
        </p:nvSpPr>
        <p:spPr>
          <a:xfrm>
            <a:off x="2651125" y="2706688"/>
            <a:ext cx="76835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rgbClr val="FF9900"/>
                </a:solidFill>
                <a:latin typeface="Arial"/>
                <a:ea typeface="Arial"/>
                <a:cs typeface="Arial"/>
                <a:sym typeface="Arial"/>
              </a:rPr>
              <a:t>+VE</a:t>
            </a:r>
            <a:endParaRPr b="1" sz="2400">
              <a:solidFill>
                <a:srgbClr val="FF9900"/>
              </a:solidFill>
              <a:latin typeface="Arial"/>
              <a:ea typeface="Arial"/>
              <a:cs typeface="Arial"/>
              <a:sym typeface="Arial"/>
            </a:endParaRPr>
          </a:p>
        </p:txBody>
      </p:sp>
      <p:sp>
        <p:nvSpPr>
          <p:cNvPr id="1449" name="Google Shape;1449;p124"/>
          <p:cNvSpPr txBox="1"/>
          <p:nvPr/>
        </p:nvSpPr>
        <p:spPr>
          <a:xfrm>
            <a:off x="2743200" y="3505200"/>
            <a:ext cx="69215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rgbClr val="FF9900"/>
                </a:solidFill>
                <a:latin typeface="Arial"/>
                <a:ea typeface="Arial"/>
                <a:cs typeface="Arial"/>
                <a:sym typeface="Arial"/>
              </a:rPr>
              <a:t>-VE</a:t>
            </a:r>
            <a:endParaRPr b="1" sz="2400">
              <a:solidFill>
                <a:srgbClr val="FF9900"/>
              </a:solidFill>
              <a:latin typeface="Arial"/>
              <a:ea typeface="Arial"/>
              <a:cs typeface="Arial"/>
              <a:sym typeface="Arial"/>
            </a:endParaRPr>
          </a:p>
        </p:txBody>
      </p:sp>
      <p:sp>
        <p:nvSpPr>
          <p:cNvPr id="1450" name="Google Shape;1450;p124"/>
          <p:cNvSpPr txBox="1"/>
          <p:nvPr/>
        </p:nvSpPr>
        <p:spPr>
          <a:xfrm>
            <a:off x="3733800" y="2743200"/>
            <a:ext cx="541020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chemeClr val="dk1"/>
                </a:solidFill>
                <a:latin typeface="Arial"/>
                <a:ea typeface="Arial"/>
                <a:cs typeface="Arial"/>
                <a:sym typeface="Arial"/>
              </a:rPr>
              <a:t>50                         50               100                                </a:t>
            </a:r>
            <a:endParaRPr b="1" sz="2400">
              <a:solidFill>
                <a:schemeClr val="dk1"/>
              </a:solidFill>
              <a:latin typeface="Arial"/>
              <a:ea typeface="Arial"/>
              <a:cs typeface="Arial"/>
              <a:sym typeface="Arial"/>
            </a:endParaRPr>
          </a:p>
        </p:txBody>
      </p:sp>
      <p:sp>
        <p:nvSpPr>
          <p:cNvPr id="1451" name="Google Shape;1451;p124"/>
          <p:cNvSpPr txBox="1"/>
          <p:nvPr/>
        </p:nvSpPr>
        <p:spPr>
          <a:xfrm>
            <a:off x="3733800" y="3581400"/>
            <a:ext cx="541020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chemeClr val="dk1"/>
                </a:solidFill>
                <a:latin typeface="Arial"/>
                <a:ea typeface="Arial"/>
                <a:cs typeface="Arial"/>
                <a:sym typeface="Arial"/>
              </a:rPr>
              <a:t>50                          1850        1900</a:t>
            </a:r>
            <a:endParaRPr b="1" sz="2400">
              <a:solidFill>
                <a:schemeClr val="dk1"/>
              </a:solidFill>
              <a:latin typeface="Arial"/>
              <a:ea typeface="Arial"/>
              <a:cs typeface="Arial"/>
              <a:sym typeface="Arial"/>
            </a:endParaRPr>
          </a:p>
        </p:txBody>
      </p:sp>
      <p:cxnSp>
        <p:nvCxnSpPr>
          <p:cNvPr id="1452" name="Google Shape;1452;p124"/>
          <p:cNvCxnSpPr/>
          <p:nvPr/>
        </p:nvCxnSpPr>
        <p:spPr>
          <a:xfrm>
            <a:off x="2895600" y="4114800"/>
            <a:ext cx="6248400" cy="0"/>
          </a:xfrm>
          <a:prstGeom prst="straightConnector1">
            <a:avLst/>
          </a:prstGeom>
          <a:noFill/>
          <a:ln cap="flat" cmpd="sng" w="9525">
            <a:solidFill>
              <a:schemeClr val="dk1"/>
            </a:solidFill>
            <a:prstDash val="solid"/>
            <a:round/>
            <a:headEnd len="med" w="med" type="none"/>
            <a:tailEnd len="med" w="med" type="none"/>
          </a:ln>
        </p:spPr>
      </p:cxnSp>
      <p:sp>
        <p:nvSpPr>
          <p:cNvPr id="1453" name="Google Shape;1453;p124"/>
          <p:cNvSpPr txBox="1"/>
          <p:nvPr/>
        </p:nvSpPr>
        <p:spPr>
          <a:xfrm>
            <a:off x="2803525" y="4078288"/>
            <a:ext cx="827088"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rgbClr val="FF9900"/>
                </a:solidFill>
                <a:latin typeface="Arial"/>
                <a:ea typeface="Arial"/>
                <a:cs typeface="Arial"/>
                <a:sym typeface="Arial"/>
              </a:rPr>
              <a:t>total</a:t>
            </a:r>
            <a:endParaRPr b="1" sz="2400">
              <a:solidFill>
                <a:srgbClr val="FF9900"/>
              </a:solidFill>
              <a:latin typeface="Arial"/>
              <a:ea typeface="Arial"/>
              <a:cs typeface="Arial"/>
              <a:sym typeface="Arial"/>
            </a:endParaRPr>
          </a:p>
        </p:txBody>
      </p:sp>
      <p:sp>
        <p:nvSpPr>
          <p:cNvPr id="1454" name="Google Shape;1454;p124"/>
          <p:cNvSpPr txBox="1"/>
          <p:nvPr/>
        </p:nvSpPr>
        <p:spPr>
          <a:xfrm>
            <a:off x="3870325" y="4154488"/>
            <a:ext cx="5273675"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chemeClr val="dk1"/>
                </a:solidFill>
                <a:latin typeface="Arial"/>
                <a:ea typeface="Arial"/>
                <a:cs typeface="Arial"/>
                <a:sym typeface="Arial"/>
              </a:rPr>
              <a:t>100                      1900         2000 </a:t>
            </a:r>
            <a:endParaRPr b="1" sz="2400">
              <a:solidFill>
                <a:schemeClr val="dk1"/>
              </a:solidFill>
              <a:latin typeface="Arial"/>
              <a:ea typeface="Arial"/>
              <a:cs typeface="Arial"/>
              <a:sym typeface="Arial"/>
            </a:endParaRPr>
          </a:p>
        </p:txBody>
      </p:sp>
      <p:sp>
        <p:nvSpPr>
          <p:cNvPr id="1455" name="Google Shape;1455;p124"/>
          <p:cNvSpPr txBox="1"/>
          <p:nvPr/>
        </p:nvSpPr>
        <p:spPr>
          <a:xfrm>
            <a:off x="0" y="5029200"/>
            <a:ext cx="8077200" cy="1004888"/>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chemeClr val="dk1"/>
                </a:solidFill>
                <a:latin typeface="Arial"/>
                <a:ea typeface="Arial"/>
                <a:cs typeface="Arial"/>
                <a:sym typeface="Arial"/>
              </a:rPr>
              <a:t>Positive predictive value: 50/100= 50%</a:t>
            </a:r>
            <a:endParaRPr/>
          </a:p>
          <a:p>
            <a:pPr indent="0" lvl="0" marL="0" marR="0" rtl="1" algn="r">
              <a:spcBef>
                <a:spcPts val="1200"/>
              </a:spcBef>
              <a:spcAft>
                <a:spcPts val="0"/>
              </a:spcAft>
              <a:buNone/>
            </a:pPr>
            <a:r>
              <a:rPr b="1" lang="no-NO" sz="2400">
                <a:solidFill>
                  <a:schemeClr val="dk1"/>
                </a:solidFill>
                <a:latin typeface="Arial"/>
                <a:ea typeface="Arial"/>
                <a:cs typeface="Arial"/>
                <a:sym typeface="Arial"/>
              </a:rPr>
              <a:t>Negative predictive value: 1850/1900= 97.4%</a:t>
            </a:r>
            <a:endParaRPr b="1" sz="2400">
              <a:solidFill>
                <a:schemeClr val="dk1"/>
              </a:solidFill>
              <a:latin typeface="Arial"/>
              <a:ea typeface="Arial"/>
              <a:cs typeface="Arial"/>
              <a:sym typeface="Arial"/>
            </a:endParaRPr>
          </a:p>
        </p:txBody>
      </p:sp>
    </p:spTree>
  </p:cSld>
  <p:clrMapOvr>
    <a:masterClrMapping/>
  </p:clrMapOvr>
</p:sld>
</file>

<file path=ppt/slides/slide1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9" name="Shape 1459"/>
        <p:cNvGrpSpPr/>
        <p:nvPr/>
      </p:nvGrpSpPr>
      <p:grpSpPr>
        <a:xfrm>
          <a:off x="0" y="0"/>
          <a:ext cx="0" cy="0"/>
          <a:chOff x="0" y="0"/>
          <a:chExt cx="0" cy="0"/>
        </a:xfrm>
      </p:grpSpPr>
      <p:sp>
        <p:nvSpPr>
          <p:cNvPr id="1460" name="Google Shape;1460;p125"/>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9900"/>
              </a:buClr>
              <a:buSzPts val="4600"/>
              <a:buFont typeface="Rockwell"/>
              <a:buNone/>
            </a:pPr>
            <a:r>
              <a:rPr b="1" i="1" lang="no-NO">
                <a:solidFill>
                  <a:srgbClr val="FF9900"/>
                </a:solidFill>
              </a:rPr>
              <a:t>Sensitivity and Specificity</a:t>
            </a:r>
            <a:endParaRPr b="1" i="1">
              <a:solidFill>
                <a:srgbClr val="FF9900"/>
              </a:solidFill>
            </a:endParaRPr>
          </a:p>
        </p:txBody>
      </p:sp>
      <p:sp>
        <p:nvSpPr>
          <p:cNvPr id="1461" name="Google Shape;1461;p125"/>
          <p:cNvSpPr txBox="1"/>
          <p:nvPr>
            <p:ph idx="1" type="body"/>
          </p:nvPr>
        </p:nvSpPr>
        <p:spPr>
          <a:xfrm>
            <a:off x="457200" y="1646237"/>
            <a:ext cx="8229600" cy="4526280"/>
          </a:xfrm>
          <a:prstGeom prst="rect">
            <a:avLst/>
          </a:prstGeom>
          <a:noFill/>
          <a:ln>
            <a:noFill/>
          </a:ln>
        </p:spPr>
        <p:txBody>
          <a:bodyPr anchorCtr="0" anchor="t" bIns="45700" lIns="91425" spcFirstLastPara="1" rIns="91425" wrap="square" tIns="45700">
            <a:normAutofit/>
          </a:bodyPr>
          <a:lstStyle/>
          <a:p>
            <a:pPr indent="-292100" lvl="0" marL="292100" rtl="0" algn="l">
              <a:lnSpc>
                <a:spcPct val="90000"/>
              </a:lnSpc>
              <a:spcBef>
                <a:spcPts val="0"/>
              </a:spcBef>
              <a:spcAft>
                <a:spcPts val="0"/>
              </a:spcAft>
              <a:buSzPts val="2240"/>
              <a:buChar char="⦿"/>
            </a:pPr>
            <a:r>
              <a:rPr lang="no-NO">
                <a:solidFill>
                  <a:schemeClr val="dk1"/>
                </a:solidFill>
              </a:rPr>
              <a:t>Screening test- both highly sensetive and highly specific??</a:t>
            </a:r>
            <a:endParaRPr/>
          </a:p>
          <a:p>
            <a:pPr indent="-292100" lvl="0" marL="292100" rtl="0" algn="l">
              <a:lnSpc>
                <a:spcPct val="90000"/>
              </a:lnSpc>
              <a:spcBef>
                <a:spcPts val="0"/>
              </a:spcBef>
              <a:spcAft>
                <a:spcPts val="0"/>
              </a:spcAft>
              <a:buSzPts val="2240"/>
              <a:buFont typeface="Rockwell"/>
              <a:buNone/>
            </a:pPr>
            <a:r>
              <a:rPr lang="no-NO">
                <a:solidFill>
                  <a:schemeClr val="dk1"/>
                </a:solidFill>
              </a:rPr>
              <a:t>   if     sensitivity- then increase in the number of false positives.- i.e decreasing specificity.</a:t>
            </a:r>
            <a:endParaRPr/>
          </a:p>
          <a:p>
            <a:pPr indent="-292100" lvl="0" marL="292100" rtl="0" algn="l">
              <a:lnSpc>
                <a:spcPct val="90000"/>
              </a:lnSpc>
              <a:spcBef>
                <a:spcPts val="0"/>
              </a:spcBef>
              <a:spcAft>
                <a:spcPts val="0"/>
              </a:spcAft>
              <a:buSzPts val="2240"/>
              <a:buFont typeface="Rockwell"/>
              <a:buNone/>
            </a:pPr>
            <a:r>
              <a:rPr lang="no-NO">
                <a:solidFill>
                  <a:schemeClr val="dk1"/>
                </a:solidFill>
              </a:rPr>
              <a:t> reducing the strictness of the criteria for a  positive test increases sensitivity but decreases specificity.</a:t>
            </a:r>
            <a:endParaRPr/>
          </a:p>
          <a:p>
            <a:pPr indent="-292100" lvl="0" marL="292100" rtl="0" algn="l">
              <a:lnSpc>
                <a:spcPct val="90000"/>
              </a:lnSpc>
              <a:spcBef>
                <a:spcPts val="0"/>
              </a:spcBef>
              <a:spcAft>
                <a:spcPts val="0"/>
              </a:spcAft>
              <a:buSzPts val="2240"/>
              <a:buFont typeface="Rockwell"/>
              <a:buNone/>
            </a:pPr>
            <a:r>
              <a:rPr lang="no-NO">
                <a:solidFill>
                  <a:schemeClr val="dk1"/>
                </a:solidFill>
              </a:rPr>
              <a:t> increasing the strictness  does the opposite!</a:t>
            </a:r>
            <a:endParaRPr>
              <a:solidFill>
                <a:schemeClr val="dk1"/>
              </a:solidFill>
            </a:endParaRPr>
          </a:p>
        </p:txBody>
      </p:sp>
      <p:cxnSp>
        <p:nvCxnSpPr>
          <p:cNvPr id="1462" name="Google Shape;1462;p125"/>
          <p:cNvCxnSpPr/>
          <p:nvPr/>
        </p:nvCxnSpPr>
        <p:spPr>
          <a:xfrm rot="10800000">
            <a:off x="1371600" y="2590800"/>
            <a:ext cx="0" cy="304800"/>
          </a:xfrm>
          <a:prstGeom prst="straightConnector1">
            <a:avLst/>
          </a:prstGeom>
          <a:noFill/>
          <a:ln cap="flat" cmpd="sng" w="76200">
            <a:solidFill>
              <a:schemeClr val="dk1"/>
            </a:solidFill>
            <a:prstDash val="solid"/>
            <a:round/>
            <a:headEnd len="med" w="med" type="none"/>
            <a:tailEnd len="med" w="med" type="triangle"/>
          </a:ln>
        </p:spPr>
      </p:cxnSp>
    </p:spTree>
  </p:cSld>
  <p:clrMapOvr>
    <a:masterClrMapping/>
  </p:clrMapOvr>
</p:sld>
</file>

<file path=ppt/slides/slide1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6" name="Shape 1466"/>
        <p:cNvGrpSpPr/>
        <p:nvPr/>
      </p:nvGrpSpPr>
      <p:grpSpPr>
        <a:xfrm>
          <a:off x="0" y="0"/>
          <a:ext cx="0" cy="0"/>
          <a:chOff x="0" y="0"/>
          <a:chExt cx="0" cy="0"/>
        </a:xfrm>
      </p:grpSpPr>
      <p:sp>
        <p:nvSpPr>
          <p:cNvPr id="1467" name="Google Shape;1467;p126"/>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9900"/>
              </a:buClr>
              <a:buSzPts val="4600"/>
              <a:buFont typeface="Rockwell"/>
              <a:buNone/>
            </a:pPr>
            <a:r>
              <a:rPr b="1" i="1" lang="no-NO">
                <a:solidFill>
                  <a:srgbClr val="FF9900"/>
                </a:solidFill>
              </a:rPr>
              <a:t>Sensitivity and Specificity</a:t>
            </a:r>
            <a:endParaRPr b="1" i="1">
              <a:solidFill>
                <a:srgbClr val="FF9900"/>
              </a:solidFill>
            </a:endParaRPr>
          </a:p>
        </p:txBody>
      </p:sp>
      <p:sp>
        <p:nvSpPr>
          <p:cNvPr id="1468" name="Google Shape;1468;p126"/>
          <p:cNvSpPr txBox="1"/>
          <p:nvPr>
            <p:ph idx="1" type="body"/>
          </p:nvPr>
        </p:nvSpPr>
        <p:spPr>
          <a:xfrm>
            <a:off x="457200" y="1646237"/>
            <a:ext cx="8229600" cy="4526280"/>
          </a:xfrm>
          <a:prstGeom prst="rect">
            <a:avLst/>
          </a:prstGeom>
          <a:noFill/>
          <a:ln>
            <a:noFill/>
          </a:ln>
        </p:spPr>
        <p:txBody>
          <a:bodyPr anchorCtr="0" anchor="t" bIns="45700" lIns="91425" spcFirstLastPara="1" rIns="91425" wrap="square" tIns="45700">
            <a:normAutofit/>
          </a:bodyPr>
          <a:lstStyle/>
          <a:p>
            <a:pPr indent="-292100" lvl="0" marL="292100" rtl="0" algn="l">
              <a:spcBef>
                <a:spcPts val="0"/>
              </a:spcBef>
              <a:spcAft>
                <a:spcPts val="0"/>
              </a:spcAft>
              <a:buSzPts val="2240"/>
              <a:buChar char="⦿"/>
            </a:pPr>
            <a:r>
              <a:rPr lang="no-NO">
                <a:solidFill>
                  <a:schemeClr val="dk1"/>
                </a:solidFill>
              </a:rPr>
              <a:t>Decision  depends on the consequences of identifying false negatives and false positives.</a:t>
            </a:r>
            <a:endParaRPr/>
          </a:p>
          <a:p>
            <a:pPr indent="-292100" lvl="0" marL="292100" rtl="0" algn="l">
              <a:spcBef>
                <a:spcPts val="0"/>
              </a:spcBef>
              <a:spcAft>
                <a:spcPts val="0"/>
              </a:spcAft>
              <a:buSzPts val="2240"/>
              <a:buFont typeface="Rockwell"/>
              <a:buNone/>
            </a:pPr>
            <a:r>
              <a:rPr lang="no-NO">
                <a:solidFill>
                  <a:schemeClr val="dk1"/>
                </a:solidFill>
              </a:rPr>
              <a:t> e.g.- for a serious condition in newborns better to have high sensitivity and to accept the increased cost of a high number of false positives (reduce specificity).</a:t>
            </a:r>
            <a:endParaRPr>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68">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68">
                                            <p:txEl>
                                              <p:pRg end="1" st="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2" name="Shape 1472"/>
        <p:cNvGrpSpPr/>
        <p:nvPr/>
      </p:nvGrpSpPr>
      <p:grpSpPr>
        <a:xfrm>
          <a:off x="0" y="0"/>
          <a:ext cx="0" cy="0"/>
          <a:chOff x="0" y="0"/>
          <a:chExt cx="0" cy="0"/>
        </a:xfrm>
      </p:grpSpPr>
      <p:sp>
        <p:nvSpPr>
          <p:cNvPr id="1473" name="Google Shape;1473;p127"/>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9900"/>
              </a:buClr>
              <a:buSzPts val="4600"/>
              <a:buFont typeface="Rockwell"/>
              <a:buNone/>
            </a:pPr>
            <a:r>
              <a:rPr lang="no-NO">
                <a:solidFill>
                  <a:srgbClr val="FF9900"/>
                </a:solidFill>
              </a:rPr>
              <a:t>Predictive value</a:t>
            </a:r>
            <a:endParaRPr/>
          </a:p>
        </p:txBody>
      </p:sp>
      <p:sp>
        <p:nvSpPr>
          <p:cNvPr id="1474" name="Google Shape;1474;p127"/>
          <p:cNvSpPr txBox="1"/>
          <p:nvPr>
            <p:ph idx="1" type="body"/>
          </p:nvPr>
        </p:nvSpPr>
        <p:spPr>
          <a:xfrm>
            <a:off x="457200" y="1646237"/>
            <a:ext cx="8229600" cy="4526280"/>
          </a:xfrm>
          <a:prstGeom prst="rect">
            <a:avLst/>
          </a:prstGeom>
          <a:noFill/>
          <a:ln>
            <a:noFill/>
          </a:ln>
        </p:spPr>
        <p:txBody>
          <a:bodyPr anchorCtr="0" anchor="t" bIns="45700" lIns="91425" spcFirstLastPara="1" rIns="91425" wrap="square" tIns="45700">
            <a:normAutofit/>
          </a:bodyPr>
          <a:lstStyle/>
          <a:p>
            <a:pPr indent="-292100" lvl="0" marL="292100" rtl="0" algn="l">
              <a:spcBef>
                <a:spcPts val="0"/>
              </a:spcBef>
              <a:spcAft>
                <a:spcPts val="0"/>
              </a:spcAft>
              <a:buSzPts val="2240"/>
              <a:buChar char="⦿"/>
            </a:pPr>
            <a:r>
              <a:rPr lang="no-NO">
                <a:solidFill>
                  <a:schemeClr val="dk1"/>
                </a:solidFill>
              </a:rPr>
              <a:t>Is determined by sensitivity, specificity and also by the prevalence of the preclinical disease.</a:t>
            </a:r>
            <a:endParaRPr/>
          </a:p>
        </p:txBody>
      </p:sp>
    </p:spTree>
  </p:cSld>
  <p:clrMapOvr>
    <a:masterClrMapping/>
  </p:clrMapOvr>
</p:sld>
</file>

<file path=ppt/slides/slide1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8" name="Shape 1478"/>
        <p:cNvGrpSpPr/>
        <p:nvPr/>
      </p:nvGrpSpPr>
      <p:grpSpPr>
        <a:xfrm>
          <a:off x="0" y="0"/>
          <a:ext cx="0" cy="0"/>
          <a:chOff x="0" y="0"/>
          <a:chExt cx="0" cy="0"/>
        </a:xfrm>
      </p:grpSpPr>
      <p:sp>
        <p:nvSpPr>
          <p:cNvPr id="1479" name="Google Shape;1479;p128"/>
          <p:cNvSpPr txBox="1"/>
          <p:nvPr>
            <p:ph type="title"/>
          </p:nvPr>
        </p:nvSpPr>
        <p:spPr>
          <a:xfrm>
            <a:off x="457200" y="304800"/>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9900"/>
              </a:buClr>
              <a:buSzPts val="4600"/>
              <a:buFont typeface="Rockwell"/>
              <a:buNone/>
            </a:pPr>
            <a:r>
              <a:rPr b="1" i="1" lang="no-NO">
                <a:solidFill>
                  <a:srgbClr val="FF9900"/>
                </a:solidFill>
              </a:rPr>
              <a:t>Tertiary prevention</a:t>
            </a:r>
            <a:endParaRPr b="1" i="1">
              <a:solidFill>
                <a:srgbClr val="FF9900"/>
              </a:solidFill>
            </a:endParaRPr>
          </a:p>
        </p:txBody>
      </p:sp>
      <p:sp>
        <p:nvSpPr>
          <p:cNvPr id="1480" name="Google Shape;1480;p128"/>
          <p:cNvSpPr txBox="1"/>
          <p:nvPr/>
        </p:nvSpPr>
        <p:spPr>
          <a:xfrm>
            <a:off x="304800" y="1600200"/>
            <a:ext cx="8534400" cy="82232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chemeClr val="dk1"/>
                </a:solidFill>
                <a:latin typeface="Arial"/>
                <a:ea typeface="Arial"/>
                <a:cs typeface="Arial"/>
                <a:sym typeface="Arial"/>
              </a:rPr>
              <a:t>Aimed at reducing the progress or complications of established disease.</a:t>
            </a:r>
            <a:endParaRPr b="1" sz="2400">
              <a:solidFill>
                <a:schemeClr val="dk1"/>
              </a:solidFill>
              <a:latin typeface="Arial"/>
              <a:ea typeface="Arial"/>
              <a:cs typeface="Arial"/>
              <a:sym typeface="Arial"/>
            </a:endParaRPr>
          </a:p>
        </p:txBody>
      </p:sp>
      <p:sp>
        <p:nvSpPr>
          <p:cNvPr id="1481" name="Google Shape;1481;p128"/>
          <p:cNvSpPr txBox="1"/>
          <p:nvPr/>
        </p:nvSpPr>
        <p:spPr>
          <a:xfrm>
            <a:off x="228600" y="2895600"/>
            <a:ext cx="8153400" cy="457200"/>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b="1" lang="no-NO" sz="2400">
                <a:solidFill>
                  <a:srgbClr val="FF9900"/>
                </a:solidFill>
                <a:latin typeface="Arial"/>
                <a:ea typeface="Arial"/>
                <a:cs typeface="Arial"/>
                <a:sym typeface="Arial"/>
              </a:rPr>
              <a:t>Mainly to reduce disabilities.. Minimize suffering!</a:t>
            </a:r>
            <a:endParaRPr b="1" sz="2400">
              <a:solidFill>
                <a:srgbClr val="FF9900"/>
              </a:solidFill>
              <a:latin typeface="Arial"/>
              <a:ea typeface="Arial"/>
              <a:cs typeface="Arial"/>
              <a:sym typeface="Arial"/>
            </a:endParaRPr>
          </a:p>
        </p:txBody>
      </p:sp>
      <p:sp>
        <p:nvSpPr>
          <p:cNvPr id="1482" name="Google Shape;1482;p128"/>
          <p:cNvSpPr txBox="1"/>
          <p:nvPr/>
        </p:nvSpPr>
        <p:spPr>
          <a:xfrm>
            <a:off x="381000" y="3962400"/>
            <a:ext cx="8305800" cy="1370013"/>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chemeClr val="dk1"/>
                </a:solidFill>
                <a:latin typeface="Arial"/>
                <a:ea typeface="Arial"/>
                <a:cs typeface="Arial"/>
                <a:sym typeface="Arial"/>
              </a:rPr>
              <a:t>Examples</a:t>
            </a:r>
            <a:endParaRPr/>
          </a:p>
          <a:p>
            <a:pPr indent="0" lvl="0" marL="0" marR="0" rtl="1" algn="r">
              <a:spcBef>
                <a:spcPts val="1200"/>
              </a:spcBef>
              <a:spcAft>
                <a:spcPts val="0"/>
              </a:spcAft>
              <a:buNone/>
            </a:pPr>
            <a:r>
              <a:rPr b="1" lang="no-NO" sz="2400">
                <a:solidFill>
                  <a:schemeClr val="dk1"/>
                </a:solidFill>
                <a:latin typeface="Arial"/>
                <a:ea typeface="Arial"/>
                <a:cs typeface="Arial"/>
                <a:sym typeface="Arial"/>
              </a:rPr>
              <a:t>Rehabilitation of patients with strokes, injuries, poliomyelitis</a:t>
            </a:r>
            <a:endParaRPr b="1" sz="2400">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80">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8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82">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82">
                                            <p:txEl>
                                              <p:pRg end="1" st="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6" name="Shape 1486"/>
        <p:cNvGrpSpPr/>
        <p:nvPr/>
      </p:nvGrpSpPr>
      <p:grpSpPr>
        <a:xfrm>
          <a:off x="0" y="0"/>
          <a:ext cx="0" cy="0"/>
          <a:chOff x="0" y="0"/>
          <a:chExt cx="0" cy="0"/>
        </a:xfrm>
      </p:grpSpPr>
      <p:sp>
        <p:nvSpPr>
          <p:cNvPr id="1487" name="Google Shape;1487;p129"/>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9900"/>
              </a:buClr>
              <a:buSzPts val="4600"/>
              <a:buFont typeface="Rockwell"/>
              <a:buNone/>
            </a:pPr>
            <a:r>
              <a:rPr b="1" i="1" lang="no-NO">
                <a:solidFill>
                  <a:srgbClr val="FF9900"/>
                </a:solidFill>
              </a:rPr>
              <a:t>Conclusions</a:t>
            </a:r>
            <a:endParaRPr b="1" i="1">
              <a:solidFill>
                <a:srgbClr val="FF9900"/>
              </a:solidFill>
            </a:endParaRPr>
          </a:p>
        </p:txBody>
      </p:sp>
      <p:sp>
        <p:nvSpPr>
          <p:cNvPr id="1488" name="Google Shape;1488;p129"/>
          <p:cNvSpPr txBox="1"/>
          <p:nvPr>
            <p:ph idx="1" type="body"/>
          </p:nvPr>
        </p:nvSpPr>
        <p:spPr>
          <a:xfrm>
            <a:off x="457200" y="1646237"/>
            <a:ext cx="8229600" cy="4526280"/>
          </a:xfrm>
          <a:prstGeom prst="rect">
            <a:avLst/>
          </a:prstGeom>
          <a:noFill/>
          <a:ln>
            <a:noFill/>
          </a:ln>
        </p:spPr>
        <p:txBody>
          <a:bodyPr anchorCtr="0" anchor="t" bIns="45700" lIns="91425" spcFirstLastPara="1" rIns="91425" wrap="square" tIns="45700">
            <a:normAutofit/>
          </a:bodyPr>
          <a:lstStyle/>
          <a:p>
            <a:pPr indent="-292100" lvl="0" marL="292100" rtl="0" algn="l">
              <a:spcBef>
                <a:spcPts val="0"/>
              </a:spcBef>
              <a:spcAft>
                <a:spcPts val="0"/>
              </a:spcAft>
              <a:buSzPts val="1960"/>
              <a:buChar char="⦿"/>
            </a:pPr>
            <a:r>
              <a:rPr lang="no-NO" sz="2800">
                <a:solidFill>
                  <a:schemeClr val="dk1"/>
                </a:solidFill>
              </a:rPr>
              <a:t>Epidemiology identifies risk factors for disease and so it is important for prevention.</a:t>
            </a:r>
            <a:endParaRPr/>
          </a:p>
          <a:p>
            <a:pPr indent="-292100" lvl="0" marL="292100" rtl="0" algn="l">
              <a:spcBef>
                <a:spcPts val="0"/>
              </a:spcBef>
              <a:spcAft>
                <a:spcPts val="0"/>
              </a:spcAft>
              <a:buSzPts val="1960"/>
              <a:buChar char="⦿"/>
            </a:pPr>
            <a:r>
              <a:rPr lang="no-NO" sz="2800">
                <a:solidFill>
                  <a:schemeClr val="dk1"/>
                </a:solidFill>
              </a:rPr>
              <a:t>There are 4 levels of prevention, primary prevention is the most effective populationwise.</a:t>
            </a:r>
            <a:endParaRPr/>
          </a:p>
          <a:p>
            <a:pPr indent="-292100" lvl="0" marL="292100" rtl="0" algn="l">
              <a:spcBef>
                <a:spcPts val="0"/>
              </a:spcBef>
              <a:spcAft>
                <a:spcPts val="0"/>
              </a:spcAft>
              <a:buSzPts val="1960"/>
              <a:buChar char="⦿"/>
            </a:pPr>
            <a:r>
              <a:rPr lang="no-NO" sz="2800">
                <a:solidFill>
                  <a:schemeClr val="dk1"/>
                </a:solidFill>
              </a:rPr>
              <a:t>There are 2 main strategies for primary prevention: population and high risk strategy.</a:t>
            </a:r>
            <a:endParaRPr/>
          </a:p>
          <a:p>
            <a:pPr indent="-292100" lvl="0" marL="292100" rtl="0" algn="l">
              <a:spcBef>
                <a:spcPts val="0"/>
              </a:spcBef>
              <a:spcAft>
                <a:spcPts val="0"/>
              </a:spcAft>
              <a:buSzPts val="1960"/>
              <a:buChar char="⦿"/>
            </a:pPr>
            <a:r>
              <a:rPr lang="no-NO" sz="2800">
                <a:solidFill>
                  <a:schemeClr val="dk1"/>
                </a:solidFill>
              </a:rPr>
              <a:t>Screening is a good tool to identify an unrecognized disease and so prevent its progression.</a:t>
            </a:r>
            <a:endParaRPr/>
          </a:p>
          <a:p>
            <a:pPr indent="-292100" lvl="0" marL="292100" rtl="0" algn="l">
              <a:spcBef>
                <a:spcPts val="0"/>
              </a:spcBef>
              <a:spcAft>
                <a:spcPts val="0"/>
              </a:spcAft>
              <a:buSzPts val="1960"/>
              <a:buFont typeface="Rockwell"/>
              <a:buNone/>
            </a:pPr>
            <a:r>
              <a:t/>
            </a:r>
            <a:endParaRPr sz="2800">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88">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88">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88">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88">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88">
                                            <p:txEl>
                                              <p:pRg end="4" st="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8" name="Shape 418"/>
        <p:cNvGrpSpPr/>
        <p:nvPr/>
      </p:nvGrpSpPr>
      <p:grpSpPr>
        <a:xfrm>
          <a:off x="0" y="0"/>
          <a:ext cx="0" cy="0"/>
          <a:chOff x="0" y="0"/>
          <a:chExt cx="0" cy="0"/>
        </a:xfrm>
      </p:grpSpPr>
      <p:sp>
        <p:nvSpPr>
          <p:cNvPr id="419" name="Google Shape;419;p26"/>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fontScale="90000"/>
          </a:bodyPr>
          <a:lstStyle/>
          <a:p>
            <a:pPr indent="0" lvl="0" marL="54864" rtl="0" algn="r">
              <a:spcBef>
                <a:spcPts val="0"/>
              </a:spcBef>
              <a:spcAft>
                <a:spcPts val="0"/>
              </a:spcAft>
              <a:buClr>
                <a:srgbClr val="FFCC00"/>
              </a:buClr>
              <a:buSzPct val="100000"/>
              <a:buFont typeface="Rockwell"/>
              <a:buNone/>
            </a:pPr>
            <a:r>
              <a:rPr b="1" i="1" lang="no-NO">
                <a:solidFill>
                  <a:srgbClr val="FFCC00"/>
                </a:solidFill>
              </a:rPr>
              <a:t>Cross sectional studies</a:t>
            </a:r>
            <a:br>
              <a:rPr b="1" i="1" lang="no-NO">
                <a:solidFill>
                  <a:srgbClr val="FFCC00"/>
                </a:solidFill>
              </a:rPr>
            </a:br>
            <a:endParaRPr b="1" i="1">
              <a:solidFill>
                <a:srgbClr val="FFCC00"/>
              </a:solidFill>
            </a:endParaRPr>
          </a:p>
        </p:txBody>
      </p:sp>
      <p:sp>
        <p:nvSpPr>
          <p:cNvPr id="420" name="Google Shape;420;p26"/>
          <p:cNvSpPr txBox="1"/>
          <p:nvPr>
            <p:ph idx="1" type="body"/>
          </p:nvPr>
        </p:nvSpPr>
        <p:spPr>
          <a:xfrm>
            <a:off x="457200" y="1646237"/>
            <a:ext cx="8229600" cy="4526280"/>
          </a:xfrm>
          <a:prstGeom prst="rect">
            <a:avLst/>
          </a:prstGeom>
          <a:noFill/>
          <a:ln>
            <a:noFill/>
          </a:ln>
        </p:spPr>
        <p:txBody>
          <a:bodyPr anchorCtr="0" anchor="t" bIns="45700" lIns="91425" spcFirstLastPara="1" rIns="91425" wrap="square" tIns="45700">
            <a:normAutofit/>
          </a:bodyPr>
          <a:lstStyle/>
          <a:p>
            <a:pPr indent="-292100" lvl="0" marL="292100" rtl="0" algn="l">
              <a:spcBef>
                <a:spcPts val="0"/>
              </a:spcBef>
              <a:spcAft>
                <a:spcPts val="0"/>
              </a:spcAft>
              <a:buSzPts val="2100"/>
              <a:buFont typeface="Rockwell"/>
              <a:buNone/>
            </a:pPr>
            <a:r>
              <a:rPr b="1" i="1" lang="no-NO" sz="3000">
                <a:solidFill>
                  <a:schemeClr val="dk1"/>
                </a:solidFill>
              </a:rPr>
              <a:t>Strengths:</a:t>
            </a:r>
            <a:r>
              <a:rPr b="1" lang="no-NO">
                <a:solidFill>
                  <a:schemeClr val="dk1"/>
                </a:solidFill>
              </a:rPr>
              <a:t> </a:t>
            </a:r>
            <a:endParaRPr/>
          </a:p>
          <a:p>
            <a:pPr indent="-228600" lvl="1" marL="640080" rtl="0" algn="l">
              <a:spcBef>
                <a:spcPts val="400"/>
              </a:spcBef>
              <a:spcAft>
                <a:spcPts val="0"/>
              </a:spcAft>
              <a:buSzPts val="2340"/>
              <a:buFont typeface="Rockwell"/>
              <a:buNone/>
            </a:pPr>
            <a:r>
              <a:rPr b="1" lang="no-NO" sz="2600">
                <a:solidFill>
                  <a:srgbClr val="FFCC00"/>
                </a:solidFill>
              </a:rPr>
              <a:t>Cheap and simple </a:t>
            </a:r>
            <a:endParaRPr/>
          </a:p>
          <a:p>
            <a:pPr indent="-228600" lvl="1" marL="640080" rtl="0" algn="l">
              <a:spcBef>
                <a:spcPts val="400"/>
              </a:spcBef>
              <a:spcAft>
                <a:spcPts val="0"/>
              </a:spcAft>
              <a:buSzPts val="2340"/>
              <a:buFont typeface="Rockwell"/>
              <a:buNone/>
            </a:pPr>
            <a:r>
              <a:rPr b="1" lang="no-NO" sz="2600">
                <a:solidFill>
                  <a:srgbClr val="FFCC00"/>
                </a:solidFill>
              </a:rPr>
              <a:t>Ethically safe</a:t>
            </a:r>
            <a:r>
              <a:rPr b="1" lang="no-NO">
                <a:solidFill>
                  <a:srgbClr val="FFCC00"/>
                </a:solidFill>
              </a:rPr>
              <a:t> </a:t>
            </a:r>
            <a:endParaRPr/>
          </a:p>
          <a:p>
            <a:pPr indent="-292100" lvl="0" marL="292100" rtl="0" algn="l">
              <a:spcBef>
                <a:spcPts val="0"/>
              </a:spcBef>
              <a:spcAft>
                <a:spcPts val="0"/>
              </a:spcAft>
              <a:buSzPts val="2100"/>
              <a:buFont typeface="Rockwell"/>
              <a:buNone/>
            </a:pPr>
            <a:r>
              <a:rPr b="1" i="1" lang="no-NO" sz="3000">
                <a:solidFill>
                  <a:schemeClr val="dk1"/>
                </a:solidFill>
              </a:rPr>
              <a:t>Weaknesses:</a:t>
            </a:r>
            <a:r>
              <a:rPr b="1" lang="no-NO"/>
              <a:t> </a:t>
            </a:r>
            <a:endParaRPr/>
          </a:p>
          <a:p>
            <a:pPr indent="-228600" lvl="1" marL="640080" rtl="0" algn="l">
              <a:spcBef>
                <a:spcPts val="400"/>
              </a:spcBef>
              <a:spcAft>
                <a:spcPts val="0"/>
              </a:spcAft>
              <a:buSzPts val="2340"/>
              <a:buFont typeface="Rockwell"/>
              <a:buNone/>
            </a:pPr>
            <a:r>
              <a:rPr b="1" lang="no-NO" sz="2600">
                <a:solidFill>
                  <a:srgbClr val="FFCC00"/>
                </a:solidFill>
              </a:rPr>
              <a:t>Establishes association at most, not causality.</a:t>
            </a:r>
            <a:endParaRPr/>
          </a:p>
          <a:p>
            <a:pPr indent="-228600" lvl="1" marL="640080" rtl="0" algn="l">
              <a:spcBef>
                <a:spcPts val="400"/>
              </a:spcBef>
              <a:spcAft>
                <a:spcPts val="0"/>
              </a:spcAft>
              <a:buSzPts val="2340"/>
              <a:buFont typeface="Rockwell"/>
              <a:buNone/>
            </a:pPr>
            <a:r>
              <a:rPr b="1" lang="no-NO" sz="2600">
                <a:solidFill>
                  <a:srgbClr val="FFCC00"/>
                </a:solidFill>
              </a:rPr>
              <a:t>Problem in temporality</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20">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20">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20">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20">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20">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20">
                                            <p:txEl>
                                              <p:pRg end="5" st="5"/>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5" name="Shape 425"/>
        <p:cNvGrpSpPr/>
        <p:nvPr/>
      </p:nvGrpSpPr>
      <p:grpSpPr>
        <a:xfrm>
          <a:off x="0" y="0"/>
          <a:ext cx="0" cy="0"/>
          <a:chOff x="0" y="0"/>
          <a:chExt cx="0" cy="0"/>
        </a:xfrm>
      </p:grpSpPr>
      <p:sp>
        <p:nvSpPr>
          <p:cNvPr id="426" name="Google Shape;426;p27"/>
          <p:cNvSpPr txBox="1"/>
          <p:nvPr>
            <p:ph type="title"/>
          </p:nvPr>
        </p:nvSpPr>
        <p:spPr>
          <a:xfrm>
            <a:off x="457200" y="253218"/>
            <a:ext cx="8229600" cy="1143000"/>
          </a:xfrm>
          <a:prstGeom prst="rect">
            <a:avLst/>
          </a:prstGeom>
          <a:noFill/>
          <a:ln>
            <a:noFill/>
          </a:ln>
        </p:spPr>
        <p:txBody>
          <a:bodyPr anchorCtr="0" anchor="b" bIns="45700" lIns="91425" spcFirstLastPara="1" rIns="91425" wrap="square" tIns="45700">
            <a:normAutofit fontScale="90000"/>
          </a:bodyPr>
          <a:lstStyle/>
          <a:p>
            <a:pPr indent="0" lvl="0" marL="54864" rtl="0" algn="r">
              <a:spcBef>
                <a:spcPts val="0"/>
              </a:spcBef>
              <a:spcAft>
                <a:spcPts val="0"/>
              </a:spcAft>
              <a:buClr>
                <a:srgbClr val="FFCC00"/>
              </a:buClr>
              <a:buSzPct val="100000"/>
              <a:buFont typeface="Rockwell"/>
              <a:buNone/>
            </a:pPr>
            <a:r>
              <a:rPr b="1" i="1" lang="no-NO" sz="3600">
                <a:solidFill>
                  <a:srgbClr val="FFCC00"/>
                </a:solidFill>
              </a:rPr>
              <a:t>Etiologic studies</a:t>
            </a:r>
            <a:r>
              <a:rPr lang="no-NO" sz="4000"/>
              <a:t> </a:t>
            </a:r>
            <a:br>
              <a:rPr lang="no-NO" sz="4000"/>
            </a:br>
            <a:r>
              <a:rPr b="1" i="1" lang="no-NO" sz="4000">
                <a:solidFill>
                  <a:srgbClr val="FFCC00"/>
                </a:solidFill>
              </a:rPr>
              <a:t>Case-control studies</a:t>
            </a:r>
            <a:endParaRPr b="1" i="1" sz="4000">
              <a:solidFill>
                <a:srgbClr val="FFCC00"/>
              </a:solidFill>
            </a:endParaRPr>
          </a:p>
        </p:txBody>
      </p:sp>
      <p:sp>
        <p:nvSpPr>
          <p:cNvPr id="427" name="Google Shape;427;p27"/>
          <p:cNvSpPr txBox="1"/>
          <p:nvPr/>
        </p:nvSpPr>
        <p:spPr>
          <a:xfrm>
            <a:off x="0" y="1981200"/>
            <a:ext cx="891540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1" lang="no-NO" sz="2400" u="none" cap="none" strike="noStrike">
                <a:solidFill>
                  <a:schemeClr val="dk1"/>
                </a:solidFill>
                <a:latin typeface="Arial"/>
                <a:ea typeface="Arial"/>
                <a:cs typeface="Arial"/>
                <a:sym typeface="Arial"/>
              </a:rPr>
              <a:t>         Exposure                          Disease                  Investigator               </a:t>
            </a:r>
            <a:endParaRPr b="1" i="1" sz="2400" u="none" cap="none" strike="noStrike">
              <a:solidFill>
                <a:schemeClr val="dk1"/>
              </a:solidFill>
              <a:latin typeface="Arial"/>
              <a:ea typeface="Arial"/>
              <a:cs typeface="Arial"/>
              <a:sym typeface="Arial"/>
            </a:endParaRPr>
          </a:p>
        </p:txBody>
      </p:sp>
      <p:grpSp>
        <p:nvGrpSpPr>
          <p:cNvPr id="428" name="Google Shape;428;p27"/>
          <p:cNvGrpSpPr/>
          <p:nvPr/>
        </p:nvGrpSpPr>
        <p:grpSpPr>
          <a:xfrm>
            <a:off x="1295400" y="2819400"/>
            <a:ext cx="7467600" cy="1555750"/>
            <a:chOff x="816" y="1872"/>
            <a:chExt cx="4704" cy="980"/>
          </a:xfrm>
        </p:grpSpPr>
        <p:sp>
          <p:nvSpPr>
            <p:cNvPr id="429" name="Google Shape;429;p27"/>
            <p:cNvSpPr txBox="1"/>
            <p:nvPr/>
          </p:nvSpPr>
          <p:spPr>
            <a:xfrm>
              <a:off x="4608" y="1872"/>
              <a:ext cx="912" cy="98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0" i="0" lang="no-NO" sz="9600" u="none" cap="none" strike="noStrike">
                  <a:solidFill>
                    <a:srgbClr val="FFCC00"/>
                  </a:solidFill>
                  <a:latin typeface="Arial"/>
                  <a:ea typeface="Arial"/>
                  <a:cs typeface="Arial"/>
                  <a:sym typeface="Arial"/>
                </a:rPr>
                <a:t></a:t>
              </a:r>
              <a:endParaRPr/>
            </a:p>
          </p:txBody>
        </p:sp>
        <p:sp>
          <p:nvSpPr>
            <p:cNvPr id="430" name="Google Shape;430;p27"/>
            <p:cNvSpPr txBox="1"/>
            <p:nvPr/>
          </p:nvSpPr>
          <p:spPr>
            <a:xfrm>
              <a:off x="816" y="2064"/>
              <a:ext cx="292" cy="404"/>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0" lang="no-NO" sz="3600" u="none" cap="none" strike="noStrike">
                  <a:solidFill>
                    <a:srgbClr val="FFCC00"/>
                  </a:solidFill>
                  <a:latin typeface="Arial"/>
                  <a:ea typeface="Arial"/>
                  <a:cs typeface="Arial"/>
                  <a:sym typeface="Arial"/>
                </a:rPr>
                <a:t>?</a:t>
              </a:r>
              <a:endParaRPr b="1" i="0" sz="3600" u="none" cap="none" strike="noStrike">
                <a:solidFill>
                  <a:srgbClr val="FFCC00"/>
                </a:solidFill>
                <a:latin typeface="Arial"/>
                <a:ea typeface="Arial"/>
                <a:cs typeface="Arial"/>
                <a:sym typeface="Arial"/>
              </a:endParaRPr>
            </a:p>
          </p:txBody>
        </p:sp>
        <p:cxnSp>
          <p:nvCxnSpPr>
            <p:cNvPr id="431" name="Google Shape;431;p27"/>
            <p:cNvCxnSpPr/>
            <p:nvPr/>
          </p:nvCxnSpPr>
          <p:spPr>
            <a:xfrm>
              <a:off x="1152" y="2256"/>
              <a:ext cx="3504" cy="0"/>
            </a:xfrm>
            <a:prstGeom prst="straightConnector1">
              <a:avLst/>
            </a:prstGeom>
            <a:noFill/>
            <a:ln cap="flat" cmpd="sng" w="57150">
              <a:solidFill>
                <a:schemeClr val="dk1"/>
              </a:solidFill>
              <a:prstDash val="solid"/>
              <a:round/>
              <a:headEnd len="med" w="med" type="none"/>
              <a:tailEnd len="med" w="med" type="none"/>
            </a:ln>
          </p:spPr>
        </p:cxnSp>
        <p:sp>
          <p:nvSpPr>
            <p:cNvPr id="432" name="Google Shape;432;p27"/>
            <p:cNvSpPr/>
            <p:nvPr/>
          </p:nvSpPr>
          <p:spPr>
            <a:xfrm>
              <a:off x="2736" y="2160"/>
              <a:ext cx="144" cy="144"/>
            </a:xfrm>
            <a:prstGeom prst="ellipse">
              <a:avLst/>
            </a:prstGeom>
            <a:solidFill>
              <a:srgbClr val="E10C07"/>
            </a:solidFill>
            <a:ln cap="flat" cmpd="sng" w="95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1" algn="r">
                <a:spcBef>
                  <a:spcPts val="0"/>
                </a:spcBef>
                <a:spcAft>
                  <a:spcPts val="0"/>
                </a:spcAft>
                <a:buNone/>
              </a:pPr>
              <a:r>
                <a:t/>
              </a:r>
              <a:endParaRPr b="0" i="0" sz="1800" u="none" cap="none" strike="noStrike">
                <a:solidFill>
                  <a:schemeClr val="lt1"/>
                </a:solidFill>
                <a:latin typeface="Rockwell"/>
                <a:ea typeface="Rockwell"/>
                <a:cs typeface="Rockwell"/>
                <a:sym typeface="Rockwell"/>
              </a:endParaRPr>
            </a:p>
          </p:txBody>
        </p:sp>
        <p:cxnSp>
          <p:nvCxnSpPr>
            <p:cNvPr id="433" name="Google Shape;433;p27"/>
            <p:cNvCxnSpPr/>
            <p:nvPr/>
          </p:nvCxnSpPr>
          <p:spPr>
            <a:xfrm>
              <a:off x="1152" y="2592"/>
              <a:ext cx="3504" cy="0"/>
            </a:xfrm>
            <a:prstGeom prst="straightConnector1">
              <a:avLst/>
            </a:prstGeom>
            <a:noFill/>
            <a:ln cap="flat" cmpd="sng" w="57150">
              <a:solidFill>
                <a:schemeClr val="dk1"/>
              </a:solidFill>
              <a:prstDash val="solid"/>
              <a:round/>
              <a:headEnd len="med" w="med" type="none"/>
              <a:tailEnd len="med" w="med" type="none"/>
            </a:ln>
          </p:spPr>
        </p:cxnSp>
        <p:sp>
          <p:nvSpPr>
            <p:cNvPr id="434" name="Google Shape;434;p27"/>
            <p:cNvSpPr/>
            <p:nvPr/>
          </p:nvSpPr>
          <p:spPr>
            <a:xfrm>
              <a:off x="2736" y="2496"/>
              <a:ext cx="144" cy="144"/>
            </a:xfrm>
            <a:prstGeom prst="ellipse">
              <a:avLst/>
            </a:prstGeom>
            <a:solidFill>
              <a:srgbClr val="FFCC00"/>
            </a:solidFill>
            <a:ln cap="flat" cmpd="sng" w="95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1" algn="r">
                <a:spcBef>
                  <a:spcPts val="0"/>
                </a:spcBef>
                <a:spcAft>
                  <a:spcPts val="0"/>
                </a:spcAft>
                <a:buNone/>
              </a:pPr>
              <a:r>
                <a:t/>
              </a:r>
              <a:endParaRPr b="0" i="0" sz="1800" u="none" cap="none" strike="noStrike">
                <a:solidFill>
                  <a:schemeClr val="lt1"/>
                </a:solidFill>
                <a:latin typeface="Rockwell"/>
                <a:ea typeface="Rockwell"/>
                <a:cs typeface="Rockwell"/>
                <a:sym typeface="Rockwell"/>
              </a:endParaRPr>
            </a:p>
          </p:txBody>
        </p:sp>
        <p:sp>
          <p:nvSpPr>
            <p:cNvPr id="435" name="Google Shape;435;p27"/>
            <p:cNvSpPr/>
            <p:nvPr/>
          </p:nvSpPr>
          <p:spPr>
            <a:xfrm>
              <a:off x="816" y="2352"/>
              <a:ext cx="292" cy="404"/>
            </a:xfrm>
            <a:prstGeom prst="rect">
              <a:avLst/>
            </a:prstGeom>
            <a:noFill/>
            <a:ln>
              <a:noFill/>
            </a:ln>
          </p:spPr>
          <p:txBody>
            <a:bodyPr anchorCtr="0" anchor="t" bIns="45700" lIns="91425" spcFirstLastPara="1" rIns="91425" wrap="square" tIns="45700">
              <a:noAutofit/>
            </a:bodyPr>
            <a:lstStyle/>
            <a:p>
              <a:pPr indent="0" lvl="0" marL="0" marR="0" rtl="1" algn="r">
                <a:spcBef>
                  <a:spcPts val="0"/>
                </a:spcBef>
                <a:spcAft>
                  <a:spcPts val="0"/>
                </a:spcAft>
                <a:buNone/>
              </a:pPr>
              <a:r>
                <a:rPr b="1" i="0" lang="no-NO" sz="3600" u="none" cap="none" strike="noStrike">
                  <a:solidFill>
                    <a:srgbClr val="FFCC00"/>
                  </a:solidFill>
                  <a:latin typeface="Rockwell"/>
                  <a:ea typeface="Rockwell"/>
                  <a:cs typeface="Rockwell"/>
                  <a:sym typeface="Rockwell"/>
                </a:rPr>
                <a:t>?</a:t>
              </a:r>
              <a:endParaRPr b="1" i="0" sz="3600" u="none" cap="none" strike="noStrike">
                <a:solidFill>
                  <a:srgbClr val="FFCC00"/>
                </a:solidFill>
                <a:latin typeface="Rockwell"/>
                <a:ea typeface="Rockwell"/>
                <a:cs typeface="Rockwell"/>
                <a:sym typeface="Rockwell"/>
              </a:endParaRPr>
            </a:p>
          </p:txBody>
        </p:sp>
      </p:grpSp>
      <p:sp>
        <p:nvSpPr>
          <p:cNvPr id="436" name="Google Shape;436;p27"/>
          <p:cNvSpPr txBox="1"/>
          <p:nvPr/>
        </p:nvSpPr>
        <p:spPr>
          <a:xfrm>
            <a:off x="304800" y="2362200"/>
            <a:ext cx="2352675"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1" lang="no-NO" sz="2400" u="none" cap="none" strike="noStrike">
                <a:solidFill>
                  <a:schemeClr val="dk1"/>
                </a:solidFill>
                <a:latin typeface="Arial"/>
                <a:ea typeface="Arial"/>
                <a:cs typeface="Arial"/>
                <a:sym typeface="Arial"/>
              </a:rPr>
              <a:t>(dietary intake)</a:t>
            </a:r>
            <a:endParaRPr b="1" i="1" sz="2400" u="none" cap="none" strike="noStrike">
              <a:solidFill>
                <a:schemeClr val="dk1"/>
              </a:solidFill>
              <a:latin typeface="Arial"/>
              <a:ea typeface="Arial"/>
              <a:cs typeface="Arial"/>
              <a:sym typeface="Arial"/>
            </a:endParaRPr>
          </a:p>
        </p:txBody>
      </p:sp>
      <p:sp>
        <p:nvSpPr>
          <p:cNvPr id="437" name="Google Shape;437;p27"/>
          <p:cNvSpPr txBox="1"/>
          <p:nvPr/>
        </p:nvSpPr>
        <p:spPr>
          <a:xfrm>
            <a:off x="304800" y="5105400"/>
            <a:ext cx="914400" cy="39687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0" i="0" lang="no-NO" sz="2000" u="none" cap="none" strike="noStrike">
                <a:solidFill>
                  <a:srgbClr val="FFCC00"/>
                </a:solidFill>
                <a:latin typeface="Arial"/>
                <a:ea typeface="Arial"/>
                <a:cs typeface="Arial"/>
                <a:sym typeface="Arial"/>
              </a:rPr>
              <a:t>OR = </a:t>
            </a:r>
            <a:endParaRPr b="0" i="0" sz="2000" u="none" cap="none" strike="noStrike">
              <a:solidFill>
                <a:srgbClr val="FFCC00"/>
              </a:solidFill>
              <a:latin typeface="Arial"/>
              <a:ea typeface="Arial"/>
              <a:cs typeface="Arial"/>
              <a:sym typeface="Arial"/>
            </a:endParaRPr>
          </a:p>
        </p:txBody>
      </p:sp>
      <p:sp>
        <p:nvSpPr>
          <p:cNvPr id="438" name="Google Shape;438;p27"/>
          <p:cNvSpPr txBox="1"/>
          <p:nvPr/>
        </p:nvSpPr>
        <p:spPr>
          <a:xfrm>
            <a:off x="1066800" y="4800600"/>
            <a:ext cx="3886200" cy="39687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0" i="0" lang="no-NO" sz="2000" u="none" cap="none" strike="noStrike">
                <a:solidFill>
                  <a:srgbClr val="FFCC00"/>
                </a:solidFill>
                <a:latin typeface="Arial"/>
                <a:ea typeface="Arial"/>
                <a:cs typeface="Arial"/>
                <a:sym typeface="Arial"/>
              </a:rPr>
              <a:t>Odds of exposure among cases</a:t>
            </a:r>
            <a:endParaRPr b="0" i="0" sz="2000" u="none" cap="none" strike="noStrike">
              <a:solidFill>
                <a:srgbClr val="FFCC00"/>
              </a:solidFill>
              <a:latin typeface="Arial"/>
              <a:ea typeface="Arial"/>
              <a:cs typeface="Arial"/>
              <a:sym typeface="Arial"/>
            </a:endParaRPr>
          </a:p>
        </p:txBody>
      </p:sp>
      <p:cxnSp>
        <p:nvCxnSpPr>
          <p:cNvPr id="439" name="Google Shape;439;p27"/>
          <p:cNvCxnSpPr/>
          <p:nvPr/>
        </p:nvCxnSpPr>
        <p:spPr>
          <a:xfrm>
            <a:off x="1219200" y="5257800"/>
            <a:ext cx="3429000" cy="0"/>
          </a:xfrm>
          <a:prstGeom prst="straightConnector1">
            <a:avLst/>
          </a:prstGeom>
          <a:noFill/>
          <a:ln cap="flat" cmpd="sng" w="9525">
            <a:solidFill>
              <a:schemeClr val="dk1"/>
            </a:solidFill>
            <a:prstDash val="solid"/>
            <a:round/>
            <a:headEnd len="med" w="med" type="none"/>
            <a:tailEnd len="med" w="med" type="none"/>
          </a:ln>
        </p:spPr>
      </p:cxnSp>
      <p:sp>
        <p:nvSpPr>
          <p:cNvPr id="440" name="Google Shape;440;p27"/>
          <p:cNvSpPr txBox="1"/>
          <p:nvPr/>
        </p:nvSpPr>
        <p:spPr>
          <a:xfrm>
            <a:off x="914400" y="5334000"/>
            <a:ext cx="4038600" cy="39687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0" i="0" lang="no-NO" sz="2000" u="none" cap="none" strike="noStrike">
                <a:solidFill>
                  <a:srgbClr val="FFCC00"/>
                </a:solidFill>
                <a:latin typeface="Arial"/>
                <a:ea typeface="Arial"/>
                <a:cs typeface="Arial"/>
                <a:sym typeface="Arial"/>
              </a:rPr>
              <a:t>Odds of exposure among controls</a:t>
            </a:r>
            <a:endParaRPr b="0" i="0" sz="2000" u="none" cap="none" strike="noStrike">
              <a:solidFill>
                <a:srgbClr val="FFCC00"/>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2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2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2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3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3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3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3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4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5" name="Shape 445"/>
        <p:cNvGrpSpPr/>
        <p:nvPr/>
      </p:nvGrpSpPr>
      <p:grpSpPr>
        <a:xfrm>
          <a:off x="0" y="0"/>
          <a:ext cx="0" cy="0"/>
          <a:chOff x="0" y="0"/>
          <a:chExt cx="0" cy="0"/>
        </a:xfrm>
      </p:grpSpPr>
      <p:sp>
        <p:nvSpPr>
          <p:cNvPr id="446" name="Google Shape;446;p28"/>
          <p:cNvSpPr txBox="1"/>
          <p:nvPr>
            <p:ph type="title"/>
          </p:nvPr>
        </p:nvSpPr>
        <p:spPr>
          <a:xfrm>
            <a:off x="457200" y="0"/>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CC00"/>
              </a:buClr>
              <a:buSzPts val="4000"/>
              <a:buFont typeface="Rockwell"/>
              <a:buNone/>
            </a:pPr>
            <a:r>
              <a:rPr b="1" i="1" lang="no-NO" sz="4000">
                <a:solidFill>
                  <a:srgbClr val="FFCC00"/>
                </a:solidFill>
              </a:rPr>
              <a:t>Case-control studies</a:t>
            </a:r>
            <a:endParaRPr b="1" i="1" sz="4000">
              <a:solidFill>
                <a:srgbClr val="FFCC00"/>
              </a:solidFill>
            </a:endParaRPr>
          </a:p>
        </p:txBody>
      </p:sp>
      <p:sp>
        <p:nvSpPr>
          <p:cNvPr id="447" name="Google Shape;447;p28"/>
          <p:cNvSpPr txBox="1"/>
          <p:nvPr/>
        </p:nvSpPr>
        <p:spPr>
          <a:xfrm>
            <a:off x="457200" y="990600"/>
            <a:ext cx="2971800" cy="519113"/>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1" lang="no-NO" sz="2800" u="none" cap="none" strike="noStrike">
                <a:solidFill>
                  <a:schemeClr val="dk1"/>
                </a:solidFill>
                <a:latin typeface="Arial"/>
                <a:ea typeface="Arial"/>
                <a:cs typeface="Arial"/>
                <a:sym typeface="Arial"/>
              </a:rPr>
              <a:t>Strengths</a:t>
            </a:r>
            <a:endParaRPr b="1" i="1" sz="2800" u="none" cap="none" strike="noStrike">
              <a:solidFill>
                <a:schemeClr val="dk1"/>
              </a:solidFill>
              <a:latin typeface="Arial"/>
              <a:ea typeface="Arial"/>
              <a:cs typeface="Arial"/>
              <a:sym typeface="Arial"/>
            </a:endParaRPr>
          </a:p>
        </p:txBody>
      </p:sp>
      <p:sp>
        <p:nvSpPr>
          <p:cNvPr id="448" name="Google Shape;448;p28"/>
          <p:cNvSpPr txBox="1"/>
          <p:nvPr/>
        </p:nvSpPr>
        <p:spPr>
          <a:xfrm>
            <a:off x="381000" y="2667000"/>
            <a:ext cx="2514600" cy="519113"/>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1" lang="no-NO" sz="2800" u="none" cap="none" strike="noStrike">
                <a:solidFill>
                  <a:schemeClr val="dk1"/>
                </a:solidFill>
                <a:latin typeface="Arial"/>
                <a:ea typeface="Arial"/>
                <a:cs typeface="Arial"/>
                <a:sym typeface="Arial"/>
              </a:rPr>
              <a:t>Weaknesses</a:t>
            </a:r>
            <a:endParaRPr b="1" i="1" sz="2800" u="none" cap="none" strike="noStrike">
              <a:solidFill>
                <a:schemeClr val="dk1"/>
              </a:solidFill>
              <a:latin typeface="Arial"/>
              <a:ea typeface="Arial"/>
              <a:cs typeface="Arial"/>
              <a:sym typeface="Arial"/>
            </a:endParaRPr>
          </a:p>
        </p:txBody>
      </p:sp>
      <p:sp>
        <p:nvSpPr>
          <p:cNvPr id="449" name="Google Shape;449;p28"/>
          <p:cNvSpPr txBox="1"/>
          <p:nvPr/>
        </p:nvSpPr>
        <p:spPr>
          <a:xfrm>
            <a:off x="304800" y="3200400"/>
            <a:ext cx="8458200" cy="2225675"/>
          </a:xfrm>
          <a:prstGeom prst="rect">
            <a:avLst/>
          </a:prstGeom>
          <a:noFill/>
          <a:ln>
            <a:noFill/>
          </a:ln>
        </p:spPr>
        <p:txBody>
          <a:bodyPr anchorCtr="0" anchor="t" bIns="45700" lIns="91425" spcFirstLastPara="1" rIns="91425" wrap="square" tIns="45700">
            <a:spAutoFit/>
          </a:bodyPr>
          <a:lstStyle/>
          <a:p>
            <a:pPr indent="-127000" lvl="0" marL="0" marR="0" rtl="1" algn="r">
              <a:spcBef>
                <a:spcPts val="0"/>
              </a:spcBef>
              <a:spcAft>
                <a:spcPts val="0"/>
              </a:spcAft>
              <a:buClr>
                <a:srgbClr val="FFCC00"/>
              </a:buClr>
              <a:buSzPts val="2000"/>
              <a:buFont typeface="Arial"/>
              <a:buChar char="•"/>
            </a:pPr>
            <a:r>
              <a:rPr b="0" i="0" lang="no-NO" sz="2000" u="none" cap="none" strike="noStrike">
                <a:solidFill>
                  <a:srgbClr val="FFCC00"/>
                </a:solidFill>
                <a:latin typeface="Arial"/>
                <a:ea typeface="Arial"/>
                <a:cs typeface="Arial"/>
                <a:sym typeface="Arial"/>
              </a:rPr>
              <a:t> Bias (recall).</a:t>
            </a:r>
            <a:endParaRPr/>
          </a:p>
          <a:p>
            <a:pPr indent="0" lvl="0" marL="0" marR="0" rtl="1" algn="r">
              <a:spcBef>
                <a:spcPts val="0"/>
              </a:spcBef>
              <a:spcAft>
                <a:spcPts val="0"/>
              </a:spcAft>
              <a:buNone/>
            </a:pPr>
            <a:r>
              <a:t/>
            </a:r>
            <a:endParaRPr b="0" i="0" sz="2000" u="none" cap="none" strike="noStrike">
              <a:solidFill>
                <a:srgbClr val="FFCC00"/>
              </a:solidFill>
              <a:latin typeface="Arial"/>
              <a:ea typeface="Arial"/>
              <a:cs typeface="Arial"/>
              <a:sym typeface="Arial"/>
            </a:endParaRPr>
          </a:p>
          <a:p>
            <a:pPr indent="-127000" lvl="0" marL="0" marR="0" rtl="1" algn="r">
              <a:spcBef>
                <a:spcPts val="0"/>
              </a:spcBef>
              <a:spcAft>
                <a:spcPts val="0"/>
              </a:spcAft>
              <a:buClr>
                <a:srgbClr val="FFCC00"/>
              </a:buClr>
              <a:buSzPts val="2000"/>
              <a:buFont typeface="Arial"/>
              <a:buChar char="•"/>
            </a:pPr>
            <a:r>
              <a:rPr b="0" i="0" lang="no-NO" sz="2000" u="none" cap="none" strike="noStrike">
                <a:solidFill>
                  <a:srgbClr val="FFCC00"/>
                </a:solidFill>
                <a:latin typeface="Arial"/>
                <a:ea typeface="Arial"/>
                <a:cs typeface="Arial"/>
                <a:sym typeface="Arial"/>
              </a:rPr>
              <a:t> Selection of control group is problematic</a:t>
            </a:r>
            <a:endParaRPr/>
          </a:p>
          <a:p>
            <a:pPr indent="0" lvl="0" marL="0" marR="0" rtl="1" algn="r">
              <a:spcBef>
                <a:spcPts val="0"/>
              </a:spcBef>
              <a:spcAft>
                <a:spcPts val="0"/>
              </a:spcAft>
              <a:buNone/>
            </a:pPr>
            <a:r>
              <a:rPr b="0" i="0" lang="no-NO" sz="2000" u="none" cap="none" strike="noStrike">
                <a:solidFill>
                  <a:srgbClr val="FFCC00"/>
                </a:solidFill>
                <a:latin typeface="Arial"/>
                <a:ea typeface="Arial"/>
                <a:cs typeface="Arial"/>
                <a:sym typeface="Arial"/>
              </a:rPr>
              <a:t>  - patients with other diseases</a:t>
            </a:r>
            <a:endParaRPr/>
          </a:p>
          <a:p>
            <a:pPr indent="0" lvl="0" marL="0" marR="0" rtl="1" algn="r">
              <a:spcBef>
                <a:spcPts val="0"/>
              </a:spcBef>
              <a:spcAft>
                <a:spcPts val="0"/>
              </a:spcAft>
              <a:buNone/>
            </a:pPr>
            <a:r>
              <a:rPr b="0" i="0" lang="no-NO" sz="2000" u="none" cap="none" strike="noStrike">
                <a:solidFill>
                  <a:srgbClr val="FFCC00"/>
                </a:solidFill>
                <a:latin typeface="Arial"/>
                <a:ea typeface="Arial"/>
                <a:cs typeface="Arial"/>
                <a:sym typeface="Arial"/>
              </a:rPr>
              <a:t>  - sample from general population</a:t>
            </a:r>
            <a:endParaRPr/>
          </a:p>
          <a:p>
            <a:pPr indent="0" lvl="0" marL="0" marR="0" rtl="1" algn="r">
              <a:spcBef>
                <a:spcPts val="0"/>
              </a:spcBef>
              <a:spcAft>
                <a:spcPts val="0"/>
              </a:spcAft>
              <a:buNone/>
            </a:pPr>
            <a:r>
              <a:rPr b="0" i="0" lang="no-NO" sz="2000" u="none" cap="none" strike="noStrike">
                <a:solidFill>
                  <a:srgbClr val="FFCC00"/>
                </a:solidFill>
                <a:latin typeface="Arial"/>
                <a:ea typeface="Arial"/>
                <a:cs typeface="Arial"/>
                <a:sym typeface="Arial"/>
              </a:rPr>
              <a:t> </a:t>
            </a:r>
            <a:endParaRPr/>
          </a:p>
          <a:p>
            <a:pPr indent="-127000" lvl="0" marL="0" marR="0" rtl="1" algn="r">
              <a:spcBef>
                <a:spcPts val="0"/>
              </a:spcBef>
              <a:spcAft>
                <a:spcPts val="0"/>
              </a:spcAft>
              <a:buClr>
                <a:srgbClr val="FFCC00"/>
              </a:buClr>
              <a:buSzPts val="2000"/>
              <a:buFont typeface="Arial"/>
              <a:buChar char="•"/>
            </a:pPr>
            <a:r>
              <a:rPr b="0" i="0" lang="no-NO" sz="2000" u="none" cap="none" strike="noStrike">
                <a:solidFill>
                  <a:srgbClr val="FFCC00"/>
                </a:solidFill>
                <a:latin typeface="Arial"/>
                <a:ea typeface="Arial"/>
                <a:cs typeface="Arial"/>
                <a:sym typeface="Arial"/>
              </a:rPr>
              <a:t> Temporal relationship</a:t>
            </a:r>
            <a:endParaRPr/>
          </a:p>
        </p:txBody>
      </p:sp>
      <p:sp>
        <p:nvSpPr>
          <p:cNvPr id="450" name="Google Shape;450;p28"/>
          <p:cNvSpPr txBox="1"/>
          <p:nvPr/>
        </p:nvSpPr>
        <p:spPr>
          <a:xfrm>
            <a:off x="304800" y="1447800"/>
            <a:ext cx="8534400" cy="701675"/>
          </a:xfrm>
          <a:prstGeom prst="rect">
            <a:avLst/>
          </a:prstGeom>
          <a:noFill/>
          <a:ln>
            <a:noFill/>
          </a:ln>
        </p:spPr>
        <p:txBody>
          <a:bodyPr anchorCtr="0" anchor="t" bIns="45700" lIns="91425" spcFirstLastPara="1" rIns="91425" wrap="square" tIns="45700">
            <a:spAutoFit/>
          </a:bodyPr>
          <a:lstStyle/>
          <a:p>
            <a:pPr indent="-127000" lvl="0" marL="0" marR="0" rtl="1" algn="r">
              <a:spcBef>
                <a:spcPts val="0"/>
              </a:spcBef>
              <a:spcAft>
                <a:spcPts val="0"/>
              </a:spcAft>
              <a:buClr>
                <a:srgbClr val="FFCC00"/>
              </a:buClr>
              <a:buSzPts val="2000"/>
              <a:buFont typeface="Arial"/>
              <a:buChar char="•"/>
            </a:pPr>
            <a:r>
              <a:rPr b="0" i="0" lang="no-NO" sz="2000" u="none" cap="none" strike="noStrike">
                <a:solidFill>
                  <a:srgbClr val="FFCC00"/>
                </a:solidFill>
                <a:latin typeface="Arial"/>
                <a:ea typeface="Arial"/>
                <a:cs typeface="Arial"/>
                <a:sym typeface="Arial"/>
              </a:rPr>
              <a:t> Information obtained for the individuals actually affected by disease- information is efficient and rapid.</a:t>
            </a:r>
            <a:endParaRPr/>
          </a:p>
        </p:txBody>
      </p:sp>
      <p:sp>
        <p:nvSpPr>
          <p:cNvPr id="451" name="Google Shape;451;p28"/>
          <p:cNvSpPr txBox="1"/>
          <p:nvPr/>
        </p:nvSpPr>
        <p:spPr>
          <a:xfrm>
            <a:off x="304800" y="2209800"/>
            <a:ext cx="8466138" cy="396875"/>
          </a:xfrm>
          <a:prstGeom prst="rect">
            <a:avLst/>
          </a:prstGeom>
          <a:noFill/>
          <a:ln>
            <a:noFill/>
          </a:ln>
        </p:spPr>
        <p:txBody>
          <a:bodyPr anchorCtr="0" anchor="t" bIns="45700" lIns="91425" spcFirstLastPara="1" rIns="91425" wrap="square" tIns="45700">
            <a:spAutoFit/>
          </a:bodyPr>
          <a:lstStyle/>
          <a:p>
            <a:pPr indent="-127000" lvl="0" marL="0" marR="0" rtl="1" algn="r">
              <a:spcBef>
                <a:spcPts val="0"/>
              </a:spcBef>
              <a:spcAft>
                <a:spcPts val="0"/>
              </a:spcAft>
              <a:buClr>
                <a:srgbClr val="FFCC00"/>
              </a:buClr>
              <a:buSzPts val="2000"/>
              <a:buFont typeface="Arial"/>
              <a:buChar char="•"/>
            </a:pPr>
            <a:r>
              <a:rPr b="0" i="0" lang="no-NO" sz="2000" u="none" cap="none" strike="noStrike">
                <a:solidFill>
                  <a:srgbClr val="FFCC00"/>
                </a:solidFill>
                <a:latin typeface="Arial"/>
                <a:ea typeface="Arial"/>
                <a:cs typeface="Arial"/>
                <a:sym typeface="Arial"/>
              </a:rPr>
              <a:t> Can adjust for confounding factors either in the design or in the analysis.</a:t>
            </a:r>
            <a:endParaRPr b="0" i="0" sz="2000" u="none" cap="none" strike="noStrike">
              <a:solidFill>
                <a:schemeClr val="lt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4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5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5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4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49">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49">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49">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49">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49">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49">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49">
                                            <p:txEl>
                                              <p:pRg end="6" st="6"/>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5" name="Shape 455"/>
        <p:cNvGrpSpPr/>
        <p:nvPr/>
      </p:nvGrpSpPr>
      <p:grpSpPr>
        <a:xfrm>
          <a:off x="0" y="0"/>
          <a:ext cx="0" cy="0"/>
          <a:chOff x="0" y="0"/>
          <a:chExt cx="0" cy="0"/>
        </a:xfrm>
      </p:grpSpPr>
      <p:sp>
        <p:nvSpPr>
          <p:cNvPr id="456" name="Google Shape;456;p29"/>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CC00"/>
              </a:buClr>
              <a:buSzPts val="4600"/>
              <a:buFont typeface="Rockwell"/>
              <a:buNone/>
            </a:pPr>
            <a:r>
              <a:rPr lang="no-NO">
                <a:solidFill>
                  <a:srgbClr val="FFCC00"/>
                </a:solidFill>
              </a:rPr>
              <a:t>Case-control studies</a:t>
            </a:r>
            <a:endParaRPr>
              <a:solidFill>
                <a:srgbClr val="FFCC00"/>
              </a:solidFill>
            </a:endParaRPr>
          </a:p>
        </p:txBody>
      </p:sp>
      <p:sp>
        <p:nvSpPr>
          <p:cNvPr id="457" name="Google Shape;457;p29"/>
          <p:cNvSpPr txBox="1"/>
          <p:nvPr>
            <p:ph idx="1" type="body"/>
          </p:nvPr>
        </p:nvSpPr>
        <p:spPr>
          <a:xfrm>
            <a:off x="457200" y="1646237"/>
            <a:ext cx="8229600" cy="4526280"/>
          </a:xfrm>
          <a:prstGeom prst="rect">
            <a:avLst/>
          </a:prstGeom>
          <a:noFill/>
          <a:ln>
            <a:noFill/>
          </a:ln>
        </p:spPr>
        <p:txBody>
          <a:bodyPr anchorCtr="0" anchor="t" bIns="45700" lIns="91425" spcFirstLastPara="1" rIns="91425" wrap="square" tIns="45700">
            <a:normAutofit/>
          </a:bodyPr>
          <a:lstStyle/>
          <a:p>
            <a:pPr indent="-292100" lvl="0" marL="292100" rtl="0" algn="l">
              <a:spcBef>
                <a:spcPts val="0"/>
              </a:spcBef>
              <a:spcAft>
                <a:spcPts val="0"/>
              </a:spcAft>
              <a:buSzPts val="2240"/>
              <a:buChar char="⦿"/>
            </a:pPr>
            <a:r>
              <a:rPr lang="no-NO">
                <a:solidFill>
                  <a:schemeClr val="dk1"/>
                </a:solidFill>
              </a:rPr>
              <a:t>The purpose of the control group is to determine the relative size of the exposed and unexposed components of the source population.</a:t>
            </a:r>
            <a:endParaRPr/>
          </a:p>
          <a:p>
            <a:pPr indent="-292100" lvl="0" marL="292100" rtl="0" algn="l">
              <a:spcBef>
                <a:spcPts val="0"/>
              </a:spcBef>
              <a:spcAft>
                <a:spcPts val="0"/>
              </a:spcAft>
              <a:buSzPts val="2240"/>
              <a:buChar char="⦿"/>
            </a:pPr>
            <a:r>
              <a:rPr lang="no-NO">
                <a:solidFill>
                  <a:schemeClr val="dk1"/>
                </a:solidFill>
              </a:rPr>
              <a:t>So control group is used to estimate the distribution of exposure in the source population, so controls should be sampled independently of exposure status.</a:t>
            </a:r>
            <a:endParaRPr>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57">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57">
                                            <p:txEl>
                                              <p:pRg end="1" st="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1" name="Shape 461"/>
        <p:cNvGrpSpPr/>
        <p:nvPr/>
      </p:nvGrpSpPr>
      <p:grpSpPr>
        <a:xfrm>
          <a:off x="0" y="0"/>
          <a:ext cx="0" cy="0"/>
          <a:chOff x="0" y="0"/>
          <a:chExt cx="0" cy="0"/>
        </a:xfrm>
      </p:grpSpPr>
      <p:sp>
        <p:nvSpPr>
          <p:cNvPr id="462" name="Google Shape;462;p30"/>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CC00"/>
              </a:buClr>
              <a:buSzPts val="4600"/>
              <a:buFont typeface="Rockwell"/>
              <a:buNone/>
            </a:pPr>
            <a:r>
              <a:rPr lang="no-NO">
                <a:solidFill>
                  <a:srgbClr val="FFCC00"/>
                </a:solidFill>
              </a:rPr>
              <a:t>Nested case-control studies</a:t>
            </a:r>
            <a:endParaRPr>
              <a:solidFill>
                <a:srgbClr val="FFCC00"/>
              </a:solidFill>
            </a:endParaRPr>
          </a:p>
        </p:txBody>
      </p:sp>
      <p:sp>
        <p:nvSpPr>
          <p:cNvPr id="463" name="Google Shape;463;p30"/>
          <p:cNvSpPr txBox="1"/>
          <p:nvPr>
            <p:ph idx="1" type="body"/>
          </p:nvPr>
        </p:nvSpPr>
        <p:spPr>
          <a:xfrm>
            <a:off x="457200" y="1646237"/>
            <a:ext cx="8229600" cy="4526280"/>
          </a:xfrm>
          <a:prstGeom prst="rect">
            <a:avLst/>
          </a:prstGeom>
          <a:noFill/>
          <a:ln>
            <a:noFill/>
          </a:ln>
        </p:spPr>
        <p:txBody>
          <a:bodyPr anchorCtr="0" anchor="t" bIns="45700" lIns="91425" spcFirstLastPara="1" rIns="91425" wrap="square" tIns="45700">
            <a:normAutofit/>
          </a:bodyPr>
          <a:lstStyle/>
          <a:p>
            <a:pPr indent="-292100" lvl="0" marL="292100" rtl="0" algn="l">
              <a:spcBef>
                <a:spcPts val="0"/>
              </a:spcBef>
              <a:spcAft>
                <a:spcPts val="0"/>
              </a:spcAft>
              <a:buSzPts val="2240"/>
              <a:buChar char="⦿"/>
            </a:pPr>
            <a:r>
              <a:rPr lang="no-NO">
                <a:solidFill>
                  <a:schemeClr val="dk1"/>
                </a:solidFill>
              </a:rPr>
              <a:t>The Population within which the study is conducted is a well defined cohort.</a:t>
            </a:r>
            <a:endParaRPr/>
          </a:p>
          <a:p>
            <a:pPr indent="-292100" lvl="0" marL="292100" rtl="0" algn="l">
              <a:spcBef>
                <a:spcPts val="0"/>
              </a:spcBef>
              <a:spcAft>
                <a:spcPts val="0"/>
              </a:spcAft>
              <a:buSzPts val="2240"/>
              <a:buChar char="⦿"/>
            </a:pPr>
            <a:r>
              <a:rPr lang="no-NO">
                <a:solidFill>
                  <a:schemeClr val="dk1"/>
                </a:solidFill>
              </a:rPr>
              <a:t>Almost any case-control study can be thought of as nested within a source population , and a description of this population corresponds to eligibility criteria for both cases and controls. </a:t>
            </a:r>
            <a:endParaRPr>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63">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63">
                                            <p:txEl>
                                              <p:pRg end="1" st="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7" name="Shape 467"/>
        <p:cNvGrpSpPr/>
        <p:nvPr/>
      </p:nvGrpSpPr>
      <p:grpSpPr>
        <a:xfrm>
          <a:off x="0" y="0"/>
          <a:ext cx="0" cy="0"/>
          <a:chOff x="0" y="0"/>
          <a:chExt cx="0" cy="0"/>
        </a:xfrm>
      </p:grpSpPr>
      <p:sp>
        <p:nvSpPr>
          <p:cNvPr id="468" name="Google Shape;468;p31"/>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CC00"/>
              </a:buClr>
              <a:buSzPts val="4600"/>
              <a:buFont typeface="Rockwell"/>
              <a:buNone/>
            </a:pPr>
            <a:r>
              <a:rPr lang="no-NO">
                <a:solidFill>
                  <a:srgbClr val="FFCC00"/>
                </a:solidFill>
              </a:rPr>
              <a:t>Control selection</a:t>
            </a:r>
            <a:endParaRPr>
              <a:solidFill>
                <a:srgbClr val="FFCC00"/>
              </a:solidFill>
            </a:endParaRPr>
          </a:p>
        </p:txBody>
      </p:sp>
      <p:sp>
        <p:nvSpPr>
          <p:cNvPr id="469" name="Google Shape;469;p31"/>
          <p:cNvSpPr txBox="1"/>
          <p:nvPr>
            <p:ph idx="1" type="body"/>
          </p:nvPr>
        </p:nvSpPr>
        <p:spPr>
          <a:xfrm>
            <a:off x="457200" y="1646237"/>
            <a:ext cx="8229600" cy="4526280"/>
          </a:xfrm>
          <a:prstGeom prst="rect">
            <a:avLst/>
          </a:prstGeom>
          <a:noFill/>
          <a:ln>
            <a:noFill/>
          </a:ln>
        </p:spPr>
        <p:txBody>
          <a:bodyPr anchorCtr="0" anchor="t" bIns="45700" lIns="91425" spcFirstLastPara="1" rIns="91425" wrap="square" tIns="45700">
            <a:normAutofit/>
          </a:bodyPr>
          <a:lstStyle/>
          <a:p>
            <a:pPr indent="-292100" lvl="0" marL="292100" rtl="0" algn="l">
              <a:spcBef>
                <a:spcPts val="0"/>
              </a:spcBef>
              <a:spcAft>
                <a:spcPts val="0"/>
              </a:spcAft>
              <a:buSzPts val="2240"/>
              <a:buChar char="⦿"/>
            </a:pPr>
            <a:r>
              <a:rPr lang="no-NO">
                <a:solidFill>
                  <a:schemeClr val="dk1"/>
                </a:solidFill>
              </a:rPr>
              <a:t>Population controls</a:t>
            </a:r>
            <a:endParaRPr/>
          </a:p>
          <a:p>
            <a:pPr indent="-292100" lvl="0" marL="292100" rtl="0" algn="l">
              <a:spcBef>
                <a:spcPts val="0"/>
              </a:spcBef>
              <a:spcAft>
                <a:spcPts val="0"/>
              </a:spcAft>
              <a:buSzPts val="2240"/>
              <a:buChar char="⦿"/>
            </a:pPr>
            <a:r>
              <a:rPr lang="no-NO">
                <a:solidFill>
                  <a:schemeClr val="dk1"/>
                </a:solidFill>
              </a:rPr>
              <a:t>Neighborhood controls</a:t>
            </a:r>
            <a:endParaRPr/>
          </a:p>
          <a:p>
            <a:pPr indent="-292100" lvl="0" marL="292100" rtl="0" algn="l">
              <a:spcBef>
                <a:spcPts val="0"/>
              </a:spcBef>
              <a:spcAft>
                <a:spcPts val="0"/>
              </a:spcAft>
              <a:buSzPts val="2240"/>
              <a:buChar char="⦿"/>
            </a:pPr>
            <a:r>
              <a:rPr lang="no-NO">
                <a:solidFill>
                  <a:schemeClr val="dk1"/>
                </a:solidFill>
              </a:rPr>
              <a:t>Random-digit dialing</a:t>
            </a:r>
            <a:endParaRPr/>
          </a:p>
          <a:p>
            <a:pPr indent="-292100" lvl="0" marL="292100" rtl="0" algn="l">
              <a:spcBef>
                <a:spcPts val="0"/>
              </a:spcBef>
              <a:spcAft>
                <a:spcPts val="0"/>
              </a:spcAft>
              <a:buSzPts val="2240"/>
              <a:buChar char="⦿"/>
            </a:pPr>
            <a:r>
              <a:rPr lang="no-NO">
                <a:solidFill>
                  <a:schemeClr val="dk1"/>
                </a:solidFill>
              </a:rPr>
              <a:t>Hospital or clinic based controls</a:t>
            </a:r>
            <a:endParaRPr/>
          </a:p>
          <a:p>
            <a:pPr indent="-292100" lvl="0" marL="292100" rtl="0" algn="l">
              <a:spcBef>
                <a:spcPts val="0"/>
              </a:spcBef>
              <a:spcAft>
                <a:spcPts val="0"/>
              </a:spcAft>
              <a:buSzPts val="2240"/>
              <a:buChar char="⦿"/>
            </a:pPr>
            <a:r>
              <a:rPr lang="no-NO">
                <a:solidFill>
                  <a:schemeClr val="dk1"/>
                </a:solidFill>
              </a:rPr>
              <a:t>Dead people-</a:t>
            </a:r>
            <a:endParaRPr>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69">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69">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69">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69">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69">
                                            <p:txEl>
                                              <p:pRg end="4" st="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3" name="Shape 473"/>
        <p:cNvGrpSpPr/>
        <p:nvPr/>
      </p:nvGrpSpPr>
      <p:grpSpPr>
        <a:xfrm>
          <a:off x="0" y="0"/>
          <a:ext cx="0" cy="0"/>
          <a:chOff x="0" y="0"/>
          <a:chExt cx="0" cy="0"/>
        </a:xfrm>
      </p:grpSpPr>
      <p:sp>
        <p:nvSpPr>
          <p:cNvPr id="474" name="Google Shape;474;p32"/>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CC00"/>
              </a:buClr>
              <a:buSzPts val="4600"/>
              <a:buFont typeface="Rockwell"/>
              <a:buNone/>
            </a:pPr>
            <a:r>
              <a:rPr lang="no-NO">
                <a:solidFill>
                  <a:srgbClr val="FFCC00"/>
                </a:solidFill>
              </a:rPr>
              <a:t>Control selection</a:t>
            </a:r>
            <a:endParaRPr>
              <a:solidFill>
                <a:srgbClr val="FFCC00"/>
              </a:solidFill>
            </a:endParaRPr>
          </a:p>
        </p:txBody>
      </p:sp>
      <p:sp>
        <p:nvSpPr>
          <p:cNvPr id="475" name="Google Shape;475;p32"/>
          <p:cNvSpPr txBox="1"/>
          <p:nvPr>
            <p:ph idx="1" type="body"/>
          </p:nvPr>
        </p:nvSpPr>
        <p:spPr>
          <a:xfrm>
            <a:off x="457200" y="1646237"/>
            <a:ext cx="8229600" cy="4526280"/>
          </a:xfrm>
          <a:prstGeom prst="rect">
            <a:avLst/>
          </a:prstGeom>
          <a:noFill/>
          <a:ln>
            <a:noFill/>
          </a:ln>
        </p:spPr>
        <p:txBody>
          <a:bodyPr anchorCtr="0" anchor="t" bIns="45700" lIns="91425" spcFirstLastPara="1" rIns="91425" wrap="square" tIns="45700">
            <a:normAutofit/>
          </a:bodyPr>
          <a:lstStyle/>
          <a:p>
            <a:pPr indent="-292100" lvl="0" marL="292100" rtl="0" algn="l">
              <a:lnSpc>
                <a:spcPct val="90000"/>
              </a:lnSpc>
              <a:spcBef>
                <a:spcPts val="0"/>
              </a:spcBef>
              <a:spcAft>
                <a:spcPts val="0"/>
              </a:spcAft>
              <a:buSzPts val="2240"/>
              <a:buChar char="⦿"/>
            </a:pPr>
            <a:r>
              <a:rPr lang="no-NO">
                <a:solidFill>
                  <a:schemeClr val="dk1"/>
                </a:solidFill>
              </a:rPr>
              <a:t>Hospital or clinic based controls</a:t>
            </a:r>
            <a:endParaRPr/>
          </a:p>
          <a:p>
            <a:pPr indent="-292100" lvl="0" marL="292100" rtl="0" algn="l">
              <a:lnSpc>
                <a:spcPct val="90000"/>
              </a:lnSpc>
              <a:spcBef>
                <a:spcPts val="0"/>
              </a:spcBef>
              <a:spcAft>
                <a:spcPts val="0"/>
              </a:spcAft>
              <a:buSzPts val="2240"/>
              <a:buFont typeface="Rockwell"/>
              <a:buChar char="-"/>
            </a:pPr>
            <a:r>
              <a:rPr lang="no-NO">
                <a:solidFill>
                  <a:schemeClr val="dk1"/>
                </a:solidFill>
              </a:rPr>
              <a:t>problem- possibility that they are not selected independently of exposure in the source population.</a:t>
            </a:r>
            <a:endParaRPr/>
          </a:p>
          <a:p>
            <a:pPr indent="-292100" lvl="0" marL="292100" rtl="0" algn="l">
              <a:lnSpc>
                <a:spcPct val="90000"/>
              </a:lnSpc>
              <a:spcBef>
                <a:spcPts val="0"/>
              </a:spcBef>
              <a:spcAft>
                <a:spcPts val="0"/>
              </a:spcAft>
              <a:buSzPts val="2240"/>
              <a:buFont typeface="Rockwell"/>
              <a:buChar char="-"/>
            </a:pPr>
            <a:r>
              <a:rPr lang="no-NO">
                <a:solidFill>
                  <a:schemeClr val="dk1"/>
                </a:solidFill>
              </a:rPr>
              <a:t>Using a variety of diagnosis  has the advantage of diluting any bias that might result from including a specific diagnostic group that is in fact related to the exposure.</a:t>
            </a:r>
            <a:endParaRPr>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75">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75">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75">
                                            <p:txEl>
                                              <p:pRg end="2" st="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9" name="Shape 479"/>
        <p:cNvGrpSpPr/>
        <p:nvPr/>
      </p:nvGrpSpPr>
      <p:grpSpPr>
        <a:xfrm>
          <a:off x="0" y="0"/>
          <a:ext cx="0" cy="0"/>
          <a:chOff x="0" y="0"/>
          <a:chExt cx="0" cy="0"/>
        </a:xfrm>
      </p:grpSpPr>
      <p:sp>
        <p:nvSpPr>
          <p:cNvPr id="480" name="Google Shape;480;p33"/>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CC00"/>
              </a:buClr>
              <a:buSzPts val="4600"/>
              <a:buFont typeface="Rockwell"/>
              <a:buNone/>
            </a:pPr>
            <a:r>
              <a:rPr lang="no-NO">
                <a:solidFill>
                  <a:srgbClr val="FFCC00"/>
                </a:solidFill>
              </a:rPr>
              <a:t>Control selection</a:t>
            </a:r>
            <a:endParaRPr>
              <a:solidFill>
                <a:srgbClr val="FFCC00"/>
              </a:solidFill>
            </a:endParaRPr>
          </a:p>
        </p:txBody>
      </p:sp>
      <p:sp>
        <p:nvSpPr>
          <p:cNvPr id="481" name="Google Shape;481;p33"/>
          <p:cNvSpPr txBox="1"/>
          <p:nvPr>
            <p:ph idx="1" type="body"/>
          </p:nvPr>
        </p:nvSpPr>
        <p:spPr>
          <a:xfrm>
            <a:off x="457200" y="1646237"/>
            <a:ext cx="8229600" cy="4526280"/>
          </a:xfrm>
          <a:prstGeom prst="rect">
            <a:avLst/>
          </a:prstGeom>
          <a:noFill/>
          <a:ln>
            <a:noFill/>
          </a:ln>
        </p:spPr>
        <p:txBody>
          <a:bodyPr anchorCtr="0" anchor="t" bIns="45700" lIns="91425" spcFirstLastPara="1" rIns="91425" wrap="square" tIns="45700">
            <a:normAutofit/>
          </a:bodyPr>
          <a:lstStyle/>
          <a:p>
            <a:pPr indent="-292100" lvl="0" marL="292100" rtl="0" algn="l">
              <a:spcBef>
                <a:spcPts val="0"/>
              </a:spcBef>
              <a:spcAft>
                <a:spcPts val="0"/>
              </a:spcAft>
              <a:buSzPts val="2240"/>
              <a:buChar char="⦿"/>
            </a:pPr>
            <a:r>
              <a:rPr lang="no-NO">
                <a:solidFill>
                  <a:schemeClr val="dk1"/>
                </a:solidFill>
              </a:rPr>
              <a:t>Dead people- not members of source population!!ok if have same exposure distribution as source population.(but sometimes exposure is the cause of death).</a:t>
            </a:r>
            <a:endParaRPr>
              <a:solidFill>
                <a:schemeClr val="dk1"/>
              </a:solidFill>
            </a:endParaRPr>
          </a:p>
          <a:p>
            <a:pPr indent="-149860" lvl="0" marL="292100" rtl="0" algn="l">
              <a:spcBef>
                <a:spcPts val="0"/>
              </a:spcBef>
              <a:spcAft>
                <a:spcPts val="0"/>
              </a:spcAft>
              <a:buSzPts val="2240"/>
              <a:buNone/>
            </a:pPr>
            <a:r>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81">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81">
                                            <p:txEl>
                                              <p:pRg end="1" st="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16"/>
          <p:cNvSpPr txBox="1"/>
          <p:nvPr>
            <p:ph type="title"/>
          </p:nvPr>
        </p:nvSpPr>
        <p:spPr>
          <a:xfrm>
            <a:off x="457200" y="0"/>
            <a:ext cx="8229600" cy="1143000"/>
          </a:xfrm>
          <a:prstGeom prst="rect">
            <a:avLst/>
          </a:prstGeom>
          <a:noFill/>
          <a:ln>
            <a:noFill/>
          </a:ln>
        </p:spPr>
        <p:txBody>
          <a:bodyPr anchorCtr="0" anchor="b" bIns="45700" lIns="91425" spcFirstLastPara="1" rIns="91425" wrap="square" tIns="45700">
            <a:normAutofit fontScale="90000"/>
          </a:bodyPr>
          <a:lstStyle/>
          <a:p>
            <a:pPr indent="0" lvl="0" marL="54864" rtl="0" algn="r">
              <a:spcBef>
                <a:spcPts val="0"/>
              </a:spcBef>
              <a:spcAft>
                <a:spcPts val="0"/>
              </a:spcAft>
              <a:buClr>
                <a:srgbClr val="FFCC00"/>
              </a:buClr>
              <a:buSzPct val="100000"/>
              <a:buFont typeface="Rockwell"/>
              <a:buNone/>
            </a:pPr>
            <a:r>
              <a:rPr b="1" i="1" lang="no-NO" sz="4000">
                <a:solidFill>
                  <a:srgbClr val="FFCC00"/>
                </a:solidFill>
              </a:rPr>
              <a:t>Types of epidemiological studies </a:t>
            </a:r>
            <a:endParaRPr b="1" i="1" sz="4000">
              <a:solidFill>
                <a:srgbClr val="FFCC00"/>
              </a:solidFill>
            </a:endParaRPr>
          </a:p>
        </p:txBody>
      </p:sp>
      <p:sp>
        <p:nvSpPr>
          <p:cNvPr id="115" name="Google Shape;115;p16"/>
          <p:cNvSpPr txBox="1"/>
          <p:nvPr/>
        </p:nvSpPr>
        <p:spPr>
          <a:xfrm>
            <a:off x="457200" y="1905000"/>
            <a:ext cx="6934200" cy="1552575"/>
          </a:xfrm>
          <a:prstGeom prst="rect">
            <a:avLst/>
          </a:prstGeom>
          <a:noFill/>
          <a:ln>
            <a:noFill/>
          </a:ln>
        </p:spPr>
        <p:txBody>
          <a:bodyPr anchorCtr="0" anchor="t" bIns="45700" lIns="91425" spcFirstLastPara="1" rIns="91425" wrap="square" tIns="45700">
            <a:spAutoFit/>
          </a:bodyPr>
          <a:lstStyle/>
          <a:p>
            <a:pPr indent="-152400" lvl="0" marL="0" marR="0" rtl="1" algn="r">
              <a:spcBef>
                <a:spcPts val="0"/>
              </a:spcBef>
              <a:spcAft>
                <a:spcPts val="0"/>
              </a:spcAft>
              <a:buClr>
                <a:srgbClr val="FFCC00"/>
              </a:buClr>
              <a:buSzPts val="2400"/>
              <a:buFont typeface="Arial"/>
              <a:buChar char="•"/>
            </a:pPr>
            <a:r>
              <a:rPr b="0" i="0" lang="no-NO" sz="2400" u="none" cap="none" strike="noStrike">
                <a:solidFill>
                  <a:srgbClr val="FFCC00"/>
                </a:solidFill>
                <a:latin typeface="Arial"/>
                <a:ea typeface="Arial"/>
                <a:cs typeface="Arial"/>
                <a:sym typeface="Arial"/>
              </a:rPr>
              <a:t> Ecological studies. </a:t>
            </a:r>
            <a:endParaRPr/>
          </a:p>
          <a:p>
            <a:pPr indent="-152400" lvl="0" marL="0" marR="0" rtl="1" algn="r">
              <a:spcBef>
                <a:spcPts val="1200"/>
              </a:spcBef>
              <a:spcAft>
                <a:spcPts val="0"/>
              </a:spcAft>
              <a:buClr>
                <a:srgbClr val="FFCC00"/>
              </a:buClr>
              <a:buSzPts val="2400"/>
              <a:buFont typeface="Arial"/>
              <a:buChar char="•"/>
            </a:pPr>
            <a:r>
              <a:rPr b="0" i="0" lang="no-NO" sz="2400" u="none" cap="none" strike="noStrike">
                <a:solidFill>
                  <a:srgbClr val="FFCC00"/>
                </a:solidFill>
                <a:latin typeface="Arial"/>
                <a:ea typeface="Arial"/>
                <a:cs typeface="Arial"/>
                <a:sym typeface="Arial"/>
              </a:rPr>
              <a:t> Case reports or case series</a:t>
            </a:r>
            <a:endParaRPr/>
          </a:p>
          <a:p>
            <a:pPr indent="-152400" lvl="0" marL="0" marR="0" rtl="1" algn="r">
              <a:spcBef>
                <a:spcPts val="1200"/>
              </a:spcBef>
              <a:spcAft>
                <a:spcPts val="0"/>
              </a:spcAft>
              <a:buClr>
                <a:srgbClr val="FFCC00"/>
              </a:buClr>
              <a:buSzPts val="2400"/>
              <a:buFont typeface="Arial"/>
              <a:buChar char="•"/>
            </a:pPr>
            <a:r>
              <a:rPr b="0" i="0" lang="no-NO" sz="2400" u="none" cap="none" strike="noStrike">
                <a:solidFill>
                  <a:srgbClr val="FFCC00"/>
                </a:solidFill>
                <a:latin typeface="Arial"/>
                <a:ea typeface="Arial"/>
                <a:cs typeface="Arial"/>
                <a:sym typeface="Arial"/>
              </a:rPr>
              <a:t> Cross-sectional surveys</a:t>
            </a:r>
            <a:endParaRPr b="0" i="0" sz="2400" u="none" cap="none" strike="noStrike">
              <a:solidFill>
                <a:srgbClr val="FFCC00"/>
              </a:solidFill>
              <a:latin typeface="Arial"/>
              <a:ea typeface="Arial"/>
              <a:cs typeface="Arial"/>
              <a:sym typeface="Arial"/>
            </a:endParaRPr>
          </a:p>
        </p:txBody>
      </p:sp>
      <p:sp>
        <p:nvSpPr>
          <p:cNvPr id="116" name="Google Shape;116;p16"/>
          <p:cNvSpPr txBox="1"/>
          <p:nvPr/>
        </p:nvSpPr>
        <p:spPr>
          <a:xfrm>
            <a:off x="533400" y="4191000"/>
            <a:ext cx="3240088" cy="457200"/>
          </a:xfrm>
          <a:prstGeom prst="rect">
            <a:avLst/>
          </a:prstGeom>
          <a:noFill/>
          <a:ln>
            <a:noFill/>
          </a:ln>
        </p:spPr>
        <p:txBody>
          <a:bodyPr anchorCtr="0" anchor="t" bIns="45700" lIns="91425" spcFirstLastPara="1" rIns="91425" wrap="square" tIns="45700">
            <a:spAutoFit/>
          </a:bodyPr>
          <a:lstStyle/>
          <a:p>
            <a:pPr indent="-152400" lvl="0" marL="0" marR="0" rtl="1" algn="r">
              <a:spcBef>
                <a:spcPts val="0"/>
              </a:spcBef>
              <a:spcAft>
                <a:spcPts val="0"/>
              </a:spcAft>
              <a:buClr>
                <a:srgbClr val="FFCC00"/>
              </a:buClr>
              <a:buSzPts val="2400"/>
              <a:buFont typeface="Arial"/>
              <a:buChar char="•"/>
            </a:pPr>
            <a:r>
              <a:rPr b="0" i="0" lang="no-NO" sz="2400" u="none" cap="none" strike="noStrike">
                <a:solidFill>
                  <a:srgbClr val="FFCC00"/>
                </a:solidFill>
                <a:latin typeface="Arial"/>
                <a:ea typeface="Arial"/>
                <a:cs typeface="Arial"/>
                <a:sym typeface="Arial"/>
              </a:rPr>
              <a:t> Case- control studies</a:t>
            </a:r>
            <a:endParaRPr b="0" i="0" sz="2400" u="none" cap="none" strike="noStrike">
              <a:solidFill>
                <a:srgbClr val="FFCC00"/>
              </a:solidFill>
              <a:latin typeface="Arial"/>
              <a:ea typeface="Arial"/>
              <a:cs typeface="Arial"/>
              <a:sym typeface="Arial"/>
            </a:endParaRPr>
          </a:p>
        </p:txBody>
      </p:sp>
      <p:sp>
        <p:nvSpPr>
          <p:cNvPr id="117" name="Google Shape;117;p16"/>
          <p:cNvSpPr txBox="1"/>
          <p:nvPr/>
        </p:nvSpPr>
        <p:spPr>
          <a:xfrm>
            <a:off x="533400" y="4648200"/>
            <a:ext cx="3951288" cy="457200"/>
          </a:xfrm>
          <a:prstGeom prst="rect">
            <a:avLst/>
          </a:prstGeom>
          <a:noFill/>
          <a:ln>
            <a:noFill/>
          </a:ln>
        </p:spPr>
        <p:txBody>
          <a:bodyPr anchorCtr="0" anchor="t" bIns="45700" lIns="91425" spcFirstLastPara="1" rIns="91425" wrap="square" tIns="45700">
            <a:spAutoFit/>
          </a:bodyPr>
          <a:lstStyle/>
          <a:p>
            <a:pPr indent="-152400" lvl="0" marL="0" marR="0" rtl="1" algn="r">
              <a:spcBef>
                <a:spcPts val="0"/>
              </a:spcBef>
              <a:spcAft>
                <a:spcPts val="0"/>
              </a:spcAft>
              <a:buClr>
                <a:srgbClr val="FFCC00"/>
              </a:buClr>
              <a:buSzPts val="2400"/>
              <a:buFont typeface="Arial"/>
              <a:buChar char="•"/>
            </a:pPr>
            <a:r>
              <a:rPr b="0" i="0" lang="no-NO" sz="2400" u="none" cap="none" strike="noStrike">
                <a:solidFill>
                  <a:srgbClr val="FFCC00"/>
                </a:solidFill>
                <a:latin typeface="Arial"/>
                <a:ea typeface="Arial"/>
                <a:cs typeface="Arial"/>
                <a:sym typeface="Arial"/>
              </a:rPr>
              <a:t> Prospective cohort studies</a:t>
            </a:r>
            <a:endParaRPr b="0" i="0" sz="2400" u="none" cap="none" strike="noStrike">
              <a:solidFill>
                <a:srgbClr val="FFCC00"/>
              </a:solidFill>
              <a:latin typeface="Arial"/>
              <a:ea typeface="Arial"/>
              <a:cs typeface="Arial"/>
              <a:sym typeface="Arial"/>
            </a:endParaRPr>
          </a:p>
        </p:txBody>
      </p:sp>
      <p:sp>
        <p:nvSpPr>
          <p:cNvPr id="118" name="Google Shape;118;p16"/>
          <p:cNvSpPr txBox="1"/>
          <p:nvPr/>
        </p:nvSpPr>
        <p:spPr>
          <a:xfrm>
            <a:off x="533400" y="5181600"/>
            <a:ext cx="4495800" cy="457200"/>
          </a:xfrm>
          <a:prstGeom prst="rect">
            <a:avLst/>
          </a:prstGeom>
          <a:noFill/>
          <a:ln>
            <a:noFill/>
          </a:ln>
        </p:spPr>
        <p:txBody>
          <a:bodyPr anchorCtr="0" anchor="t" bIns="45700" lIns="91425" spcFirstLastPara="1" rIns="91425" wrap="square" tIns="45700">
            <a:spAutoFit/>
          </a:bodyPr>
          <a:lstStyle/>
          <a:p>
            <a:pPr indent="-152400" lvl="0" marL="0" marR="0" rtl="1" algn="r">
              <a:spcBef>
                <a:spcPts val="0"/>
              </a:spcBef>
              <a:spcAft>
                <a:spcPts val="0"/>
              </a:spcAft>
              <a:buClr>
                <a:srgbClr val="FFCC00"/>
              </a:buClr>
              <a:buSzPts val="2400"/>
              <a:buFont typeface="Arial"/>
              <a:buChar char="•"/>
            </a:pPr>
            <a:r>
              <a:rPr b="0" i="0" lang="no-NO" sz="2400" u="none" cap="none" strike="noStrike">
                <a:solidFill>
                  <a:srgbClr val="FFCC00"/>
                </a:solidFill>
                <a:latin typeface="Arial"/>
                <a:ea typeface="Arial"/>
                <a:cs typeface="Arial"/>
                <a:sym typeface="Arial"/>
              </a:rPr>
              <a:t> Experiments</a:t>
            </a:r>
            <a:endParaRPr b="0" i="0" sz="2400" u="none" cap="none" strike="noStrike">
              <a:solidFill>
                <a:srgbClr val="FFCC00"/>
              </a:solidFill>
              <a:latin typeface="Arial"/>
              <a:ea typeface="Arial"/>
              <a:cs typeface="Arial"/>
              <a:sym typeface="Arial"/>
            </a:endParaRPr>
          </a:p>
        </p:txBody>
      </p:sp>
      <p:sp>
        <p:nvSpPr>
          <p:cNvPr id="119" name="Google Shape;119;p16"/>
          <p:cNvSpPr txBox="1"/>
          <p:nvPr/>
        </p:nvSpPr>
        <p:spPr>
          <a:xfrm>
            <a:off x="228600" y="1371600"/>
            <a:ext cx="3451225" cy="519113"/>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1" lang="no-NO" sz="2800" u="none" cap="none" strike="noStrike">
                <a:solidFill>
                  <a:schemeClr val="dk1"/>
                </a:solidFill>
                <a:latin typeface="Arial"/>
                <a:ea typeface="Arial"/>
                <a:cs typeface="Arial"/>
                <a:sym typeface="Arial"/>
              </a:rPr>
              <a:t>Descriptive studies</a:t>
            </a:r>
            <a:endParaRPr b="1" i="1" sz="2800" u="none" cap="none" strike="noStrike">
              <a:solidFill>
                <a:schemeClr val="dk1"/>
              </a:solidFill>
              <a:latin typeface="Arial"/>
              <a:ea typeface="Arial"/>
              <a:cs typeface="Arial"/>
              <a:sym typeface="Arial"/>
            </a:endParaRPr>
          </a:p>
        </p:txBody>
      </p:sp>
      <p:sp>
        <p:nvSpPr>
          <p:cNvPr id="120" name="Google Shape;120;p16"/>
          <p:cNvSpPr txBox="1"/>
          <p:nvPr/>
        </p:nvSpPr>
        <p:spPr>
          <a:xfrm>
            <a:off x="228600" y="3657600"/>
            <a:ext cx="3032125" cy="519113"/>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1" lang="no-NO" sz="2800" u="none" cap="none" strike="noStrike">
                <a:solidFill>
                  <a:schemeClr val="dk1"/>
                </a:solidFill>
                <a:latin typeface="Arial"/>
                <a:ea typeface="Arial"/>
                <a:cs typeface="Arial"/>
                <a:sym typeface="Arial"/>
              </a:rPr>
              <a:t>Etiologic studies</a:t>
            </a:r>
            <a:endParaRPr b="1" i="1" sz="2800" u="none" cap="none" strike="noStrike">
              <a:solidFill>
                <a:schemeClr val="dk1"/>
              </a:solidFill>
              <a:latin typeface="Arial"/>
              <a:ea typeface="Arial"/>
              <a:cs typeface="Arial"/>
              <a:sym typeface="Arial"/>
            </a:endParaRPr>
          </a:p>
        </p:txBody>
      </p:sp>
      <p:sp>
        <p:nvSpPr>
          <p:cNvPr id="121" name="Google Shape;121;p16"/>
          <p:cNvSpPr/>
          <p:nvPr/>
        </p:nvSpPr>
        <p:spPr>
          <a:xfrm>
            <a:off x="4648200" y="4191000"/>
            <a:ext cx="685800" cy="838200"/>
          </a:xfrm>
          <a:prstGeom prst="rightBrace">
            <a:avLst>
              <a:gd fmla="val 10185" name="adj1"/>
              <a:gd fmla="val 50000" name="adj2"/>
            </a:avLst>
          </a:prstGeom>
          <a:noFill/>
          <a:ln cap="flat" cmpd="sng" w="381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1" algn="r">
              <a:spcBef>
                <a:spcPts val="0"/>
              </a:spcBef>
              <a:spcAft>
                <a:spcPts val="0"/>
              </a:spcAft>
              <a:buNone/>
            </a:pPr>
            <a:r>
              <a:t/>
            </a:r>
            <a:endParaRPr b="0" i="0" sz="1800" u="none" cap="none" strike="noStrike">
              <a:solidFill>
                <a:schemeClr val="lt1"/>
              </a:solidFill>
              <a:latin typeface="Rockwell"/>
              <a:ea typeface="Rockwell"/>
              <a:cs typeface="Rockwell"/>
              <a:sym typeface="Rockwell"/>
            </a:endParaRPr>
          </a:p>
        </p:txBody>
      </p:sp>
      <p:sp>
        <p:nvSpPr>
          <p:cNvPr id="122" name="Google Shape;122;p16"/>
          <p:cNvSpPr txBox="1"/>
          <p:nvPr/>
        </p:nvSpPr>
        <p:spPr>
          <a:xfrm>
            <a:off x="5410200" y="4419600"/>
            <a:ext cx="266700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0" i="1" lang="no-NO" sz="2400" u="none" cap="none" strike="noStrike">
                <a:solidFill>
                  <a:schemeClr val="dk1"/>
                </a:solidFill>
                <a:latin typeface="Arial"/>
                <a:ea typeface="Arial"/>
                <a:cs typeface="Arial"/>
                <a:sym typeface="Arial"/>
              </a:rPr>
              <a:t>Observational</a:t>
            </a:r>
            <a:endParaRPr b="0" i="1" sz="2400" u="none" cap="none" strike="noStrike">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8"/>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6" name="Shape 486"/>
        <p:cNvGrpSpPr/>
        <p:nvPr/>
      </p:nvGrpSpPr>
      <p:grpSpPr>
        <a:xfrm>
          <a:off x="0" y="0"/>
          <a:ext cx="0" cy="0"/>
          <a:chOff x="0" y="0"/>
          <a:chExt cx="0" cy="0"/>
        </a:xfrm>
      </p:grpSpPr>
      <p:sp>
        <p:nvSpPr>
          <p:cNvPr id="487" name="Google Shape;487;p34"/>
          <p:cNvSpPr txBox="1"/>
          <p:nvPr>
            <p:ph type="title"/>
          </p:nvPr>
        </p:nvSpPr>
        <p:spPr>
          <a:xfrm>
            <a:off x="457200" y="253218"/>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CC00"/>
              </a:buClr>
              <a:buSzPts val="4000"/>
              <a:buFont typeface="Rockwell"/>
              <a:buNone/>
            </a:pPr>
            <a:r>
              <a:rPr b="1" i="1" lang="no-NO" sz="4000">
                <a:solidFill>
                  <a:srgbClr val="FFCC00"/>
                </a:solidFill>
              </a:rPr>
              <a:t>Prospective cohort  studies</a:t>
            </a:r>
            <a:endParaRPr b="1" i="1" sz="4000">
              <a:solidFill>
                <a:srgbClr val="FFCC00"/>
              </a:solidFill>
            </a:endParaRPr>
          </a:p>
        </p:txBody>
      </p:sp>
      <p:cxnSp>
        <p:nvCxnSpPr>
          <p:cNvPr id="488" name="Google Shape;488;p34"/>
          <p:cNvCxnSpPr/>
          <p:nvPr/>
        </p:nvCxnSpPr>
        <p:spPr>
          <a:xfrm>
            <a:off x="1676400" y="3505200"/>
            <a:ext cx="5562600" cy="0"/>
          </a:xfrm>
          <a:prstGeom prst="straightConnector1">
            <a:avLst/>
          </a:prstGeom>
          <a:noFill/>
          <a:ln cap="flat" cmpd="sng" w="57150">
            <a:solidFill>
              <a:schemeClr val="dk1"/>
            </a:solidFill>
            <a:prstDash val="solid"/>
            <a:round/>
            <a:headEnd len="med" w="med" type="none"/>
            <a:tailEnd len="med" w="med" type="none"/>
          </a:ln>
        </p:spPr>
      </p:cxnSp>
      <p:cxnSp>
        <p:nvCxnSpPr>
          <p:cNvPr id="489" name="Google Shape;489;p34"/>
          <p:cNvCxnSpPr/>
          <p:nvPr/>
        </p:nvCxnSpPr>
        <p:spPr>
          <a:xfrm>
            <a:off x="1676400" y="3048000"/>
            <a:ext cx="5562600" cy="0"/>
          </a:xfrm>
          <a:prstGeom prst="straightConnector1">
            <a:avLst/>
          </a:prstGeom>
          <a:noFill/>
          <a:ln cap="flat" cmpd="sng" w="57150">
            <a:solidFill>
              <a:schemeClr val="dk1"/>
            </a:solidFill>
            <a:prstDash val="solid"/>
            <a:round/>
            <a:headEnd len="med" w="med" type="none"/>
            <a:tailEnd len="med" w="med" type="none"/>
          </a:ln>
        </p:spPr>
      </p:cxnSp>
      <p:sp>
        <p:nvSpPr>
          <p:cNvPr id="490" name="Google Shape;490;p34"/>
          <p:cNvSpPr/>
          <p:nvPr/>
        </p:nvSpPr>
        <p:spPr>
          <a:xfrm>
            <a:off x="7315200" y="2590800"/>
            <a:ext cx="463550" cy="641350"/>
          </a:xfrm>
          <a:prstGeom prst="rect">
            <a:avLst/>
          </a:prstGeom>
          <a:noFill/>
          <a:ln>
            <a:noFill/>
          </a:ln>
        </p:spPr>
        <p:txBody>
          <a:bodyPr anchorCtr="0" anchor="t" bIns="45700" lIns="91425" spcFirstLastPara="1" rIns="91425" wrap="square" tIns="45700">
            <a:noAutofit/>
          </a:bodyPr>
          <a:lstStyle/>
          <a:p>
            <a:pPr indent="0" lvl="0" marL="0" marR="0" rtl="1" algn="r">
              <a:spcBef>
                <a:spcPts val="0"/>
              </a:spcBef>
              <a:spcAft>
                <a:spcPts val="0"/>
              </a:spcAft>
              <a:buNone/>
            </a:pPr>
            <a:r>
              <a:rPr b="1" i="0" lang="no-NO" sz="3600" u="none" cap="none" strike="noStrike">
                <a:solidFill>
                  <a:srgbClr val="FFCC00"/>
                </a:solidFill>
                <a:latin typeface="Rockwell"/>
                <a:ea typeface="Rockwell"/>
                <a:cs typeface="Rockwell"/>
                <a:sym typeface="Rockwell"/>
              </a:rPr>
              <a:t>?</a:t>
            </a:r>
            <a:endParaRPr b="1" i="0" sz="3600" u="none" cap="none" strike="noStrike">
              <a:solidFill>
                <a:srgbClr val="FFCC00"/>
              </a:solidFill>
              <a:latin typeface="Rockwell"/>
              <a:ea typeface="Rockwell"/>
              <a:cs typeface="Rockwell"/>
              <a:sym typeface="Rockwell"/>
            </a:endParaRPr>
          </a:p>
        </p:txBody>
      </p:sp>
      <p:sp>
        <p:nvSpPr>
          <p:cNvPr id="491" name="Google Shape;491;p34"/>
          <p:cNvSpPr/>
          <p:nvPr/>
        </p:nvSpPr>
        <p:spPr>
          <a:xfrm>
            <a:off x="7315200" y="3200400"/>
            <a:ext cx="323850" cy="641350"/>
          </a:xfrm>
          <a:prstGeom prst="rect">
            <a:avLst/>
          </a:prstGeom>
          <a:noFill/>
          <a:ln>
            <a:noFill/>
          </a:ln>
        </p:spPr>
        <p:txBody>
          <a:bodyPr anchorCtr="0" anchor="t" bIns="45700" lIns="91425" spcFirstLastPara="1" rIns="91425" wrap="square" tIns="45700">
            <a:noAutofit/>
          </a:bodyPr>
          <a:lstStyle/>
          <a:p>
            <a:pPr indent="0" lvl="0" marL="0" marR="0" rtl="1" algn="r">
              <a:spcBef>
                <a:spcPts val="0"/>
              </a:spcBef>
              <a:spcAft>
                <a:spcPts val="0"/>
              </a:spcAft>
              <a:buNone/>
            </a:pPr>
            <a:r>
              <a:rPr b="1" i="0" lang="no-NO" sz="3600" u="none" cap="none" strike="noStrike">
                <a:solidFill>
                  <a:srgbClr val="FFCC00"/>
                </a:solidFill>
                <a:latin typeface="Rockwell"/>
                <a:ea typeface="Rockwell"/>
                <a:cs typeface="Rockwell"/>
                <a:sym typeface="Rockwell"/>
              </a:rPr>
              <a:t>?</a:t>
            </a:r>
            <a:endParaRPr b="1" i="0" sz="3600" u="none" cap="none" strike="noStrike">
              <a:solidFill>
                <a:srgbClr val="FFCC00"/>
              </a:solidFill>
              <a:latin typeface="Rockwell"/>
              <a:ea typeface="Rockwell"/>
              <a:cs typeface="Rockwell"/>
              <a:sym typeface="Rockwell"/>
            </a:endParaRPr>
          </a:p>
        </p:txBody>
      </p:sp>
      <p:sp>
        <p:nvSpPr>
          <p:cNvPr id="492" name="Google Shape;492;p34"/>
          <p:cNvSpPr/>
          <p:nvPr/>
        </p:nvSpPr>
        <p:spPr>
          <a:xfrm>
            <a:off x="1524000" y="2895600"/>
            <a:ext cx="228600" cy="228600"/>
          </a:xfrm>
          <a:prstGeom prst="ellipse">
            <a:avLst/>
          </a:prstGeom>
          <a:solidFill>
            <a:srgbClr val="E10C07"/>
          </a:solidFill>
          <a:ln cap="flat" cmpd="sng" w="95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1" algn="r">
              <a:spcBef>
                <a:spcPts val="0"/>
              </a:spcBef>
              <a:spcAft>
                <a:spcPts val="0"/>
              </a:spcAft>
              <a:buNone/>
            </a:pPr>
            <a:r>
              <a:t/>
            </a:r>
            <a:endParaRPr b="0" i="0" sz="1800" u="none" cap="none" strike="noStrike">
              <a:solidFill>
                <a:schemeClr val="lt1"/>
              </a:solidFill>
              <a:latin typeface="Rockwell"/>
              <a:ea typeface="Rockwell"/>
              <a:cs typeface="Rockwell"/>
              <a:sym typeface="Rockwell"/>
            </a:endParaRPr>
          </a:p>
        </p:txBody>
      </p:sp>
      <p:sp>
        <p:nvSpPr>
          <p:cNvPr id="493" name="Google Shape;493;p34"/>
          <p:cNvSpPr/>
          <p:nvPr/>
        </p:nvSpPr>
        <p:spPr>
          <a:xfrm>
            <a:off x="1524000" y="3429000"/>
            <a:ext cx="228600" cy="228600"/>
          </a:xfrm>
          <a:prstGeom prst="ellipse">
            <a:avLst/>
          </a:prstGeom>
          <a:solidFill>
            <a:srgbClr val="FFCC00"/>
          </a:solidFill>
          <a:ln cap="flat" cmpd="sng" w="95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1" algn="r">
              <a:spcBef>
                <a:spcPts val="0"/>
              </a:spcBef>
              <a:spcAft>
                <a:spcPts val="0"/>
              </a:spcAft>
              <a:buNone/>
            </a:pPr>
            <a:r>
              <a:t/>
            </a:r>
            <a:endParaRPr b="0" i="0" sz="1800" u="none" cap="none" strike="noStrike">
              <a:solidFill>
                <a:schemeClr val="lt1"/>
              </a:solidFill>
              <a:latin typeface="Rockwell"/>
              <a:ea typeface="Rockwell"/>
              <a:cs typeface="Rockwell"/>
              <a:sym typeface="Rockwell"/>
            </a:endParaRPr>
          </a:p>
        </p:txBody>
      </p:sp>
      <p:sp>
        <p:nvSpPr>
          <p:cNvPr id="494" name="Google Shape;494;p34"/>
          <p:cNvSpPr txBox="1"/>
          <p:nvPr/>
        </p:nvSpPr>
        <p:spPr>
          <a:xfrm>
            <a:off x="304800" y="1600200"/>
            <a:ext cx="868680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0" i="0" lang="no-NO" sz="2400" u="none" cap="none" strike="noStrike">
                <a:solidFill>
                  <a:schemeClr val="dk1"/>
                </a:solidFill>
                <a:latin typeface="Arial"/>
                <a:ea typeface="Arial"/>
                <a:cs typeface="Arial"/>
                <a:sym typeface="Arial"/>
              </a:rPr>
              <a:t>        </a:t>
            </a:r>
            <a:r>
              <a:rPr b="1" i="1" lang="no-NO" sz="2400" u="none" cap="none" strike="noStrike">
                <a:solidFill>
                  <a:schemeClr val="dk1"/>
                </a:solidFill>
                <a:latin typeface="Arial"/>
                <a:ea typeface="Arial"/>
                <a:cs typeface="Arial"/>
                <a:sym typeface="Arial"/>
              </a:rPr>
              <a:t>Exposure                Investigator                    Disease</a:t>
            </a:r>
            <a:endParaRPr b="1" i="1" sz="2400" u="none" cap="none" strike="noStrike">
              <a:solidFill>
                <a:schemeClr val="dk1"/>
              </a:solidFill>
              <a:latin typeface="Arial"/>
              <a:ea typeface="Arial"/>
              <a:cs typeface="Arial"/>
              <a:sym typeface="Arial"/>
            </a:endParaRPr>
          </a:p>
        </p:txBody>
      </p:sp>
      <p:sp>
        <p:nvSpPr>
          <p:cNvPr id="495" name="Google Shape;495;p34"/>
          <p:cNvSpPr/>
          <p:nvPr/>
        </p:nvSpPr>
        <p:spPr>
          <a:xfrm>
            <a:off x="3657600" y="2362200"/>
            <a:ext cx="1403350" cy="1555750"/>
          </a:xfrm>
          <a:prstGeom prst="rect">
            <a:avLst/>
          </a:prstGeom>
          <a:noFill/>
          <a:ln>
            <a:noFill/>
          </a:ln>
        </p:spPr>
        <p:txBody>
          <a:bodyPr anchorCtr="0" anchor="t" bIns="45700" lIns="91425" spcFirstLastPara="1" rIns="91425" wrap="square" tIns="45700">
            <a:noAutofit/>
          </a:bodyPr>
          <a:lstStyle/>
          <a:p>
            <a:pPr indent="0" lvl="0" marL="0" marR="0" rtl="1" algn="r">
              <a:spcBef>
                <a:spcPts val="0"/>
              </a:spcBef>
              <a:spcAft>
                <a:spcPts val="0"/>
              </a:spcAft>
              <a:buNone/>
            </a:pPr>
            <a:r>
              <a:rPr b="0" i="0" lang="no-NO" sz="9600" u="none" cap="none" strike="noStrike">
                <a:solidFill>
                  <a:srgbClr val="FFCC00"/>
                </a:solidFill>
                <a:latin typeface="Rockwell"/>
                <a:ea typeface="Rockwell"/>
                <a:cs typeface="Rockwell"/>
                <a:sym typeface="Rockwell"/>
              </a:rPr>
              <a:t></a:t>
            </a:r>
            <a:endParaRPr/>
          </a:p>
        </p:txBody>
      </p:sp>
      <p:sp>
        <p:nvSpPr>
          <p:cNvPr id="496" name="Google Shape;496;p34"/>
          <p:cNvSpPr txBox="1"/>
          <p:nvPr/>
        </p:nvSpPr>
        <p:spPr>
          <a:xfrm>
            <a:off x="762000" y="4572000"/>
            <a:ext cx="5334000" cy="39687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0" i="0" lang="no-NO" sz="2000" u="none" cap="none" strike="noStrike">
                <a:solidFill>
                  <a:schemeClr val="dk1"/>
                </a:solidFill>
                <a:latin typeface="Arial"/>
                <a:ea typeface="Arial"/>
                <a:cs typeface="Arial"/>
                <a:sym typeface="Arial"/>
              </a:rPr>
              <a:t>        Risk of disease in exposed</a:t>
            </a:r>
            <a:endParaRPr b="0" i="0" sz="2000" u="none" cap="none" strike="noStrike">
              <a:solidFill>
                <a:schemeClr val="dk1"/>
              </a:solidFill>
              <a:latin typeface="Arial"/>
              <a:ea typeface="Arial"/>
              <a:cs typeface="Arial"/>
              <a:sym typeface="Arial"/>
            </a:endParaRPr>
          </a:p>
        </p:txBody>
      </p:sp>
      <p:sp>
        <p:nvSpPr>
          <p:cNvPr id="497" name="Google Shape;497;p34"/>
          <p:cNvSpPr txBox="1"/>
          <p:nvPr/>
        </p:nvSpPr>
        <p:spPr>
          <a:xfrm>
            <a:off x="1066800" y="5105400"/>
            <a:ext cx="4572000" cy="39687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0" i="0" lang="no-NO" sz="2000" u="none" cap="none" strike="noStrike">
                <a:solidFill>
                  <a:schemeClr val="dk1"/>
                </a:solidFill>
                <a:latin typeface="Arial"/>
                <a:ea typeface="Arial"/>
                <a:cs typeface="Arial"/>
                <a:sym typeface="Arial"/>
              </a:rPr>
              <a:t>Risk of disease in non-exposed</a:t>
            </a:r>
            <a:endParaRPr b="0" i="0" sz="2000" u="none" cap="none" strike="noStrike">
              <a:solidFill>
                <a:schemeClr val="dk1"/>
              </a:solidFill>
              <a:latin typeface="Arial"/>
              <a:ea typeface="Arial"/>
              <a:cs typeface="Arial"/>
              <a:sym typeface="Arial"/>
            </a:endParaRPr>
          </a:p>
        </p:txBody>
      </p:sp>
      <p:sp>
        <p:nvSpPr>
          <p:cNvPr id="498" name="Google Shape;498;p34"/>
          <p:cNvSpPr txBox="1"/>
          <p:nvPr/>
        </p:nvSpPr>
        <p:spPr>
          <a:xfrm>
            <a:off x="304800" y="4800600"/>
            <a:ext cx="1143000" cy="39687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0" i="0" lang="no-NO" sz="2000" u="none" cap="none" strike="noStrike">
                <a:solidFill>
                  <a:schemeClr val="dk1"/>
                </a:solidFill>
                <a:latin typeface="Arial"/>
                <a:ea typeface="Arial"/>
                <a:cs typeface="Arial"/>
                <a:sym typeface="Arial"/>
              </a:rPr>
              <a:t>RR =</a:t>
            </a:r>
            <a:endParaRPr b="0" i="0" sz="2000" u="none" cap="none" strike="noStrike">
              <a:solidFill>
                <a:schemeClr val="dk1"/>
              </a:solidFill>
              <a:latin typeface="Arial"/>
              <a:ea typeface="Arial"/>
              <a:cs typeface="Arial"/>
              <a:sym typeface="Arial"/>
            </a:endParaRPr>
          </a:p>
        </p:txBody>
      </p:sp>
      <p:cxnSp>
        <p:nvCxnSpPr>
          <p:cNvPr id="499" name="Google Shape;499;p34"/>
          <p:cNvCxnSpPr/>
          <p:nvPr/>
        </p:nvCxnSpPr>
        <p:spPr>
          <a:xfrm>
            <a:off x="1066800" y="5029200"/>
            <a:ext cx="3733800" cy="0"/>
          </a:xfrm>
          <a:prstGeom prst="straightConnector1">
            <a:avLst/>
          </a:prstGeom>
          <a:noFill/>
          <a:ln cap="flat" cmpd="sng" w="9525">
            <a:solidFill>
              <a:schemeClr val="dk1"/>
            </a:solidFill>
            <a:prstDash val="solid"/>
            <a:round/>
            <a:headEnd len="med" w="med" type="none"/>
            <a:tailEnd len="med" w="med" type="none"/>
          </a:ln>
        </p:spPr>
      </p:cxnSp>
      <p:sp>
        <p:nvSpPr>
          <p:cNvPr id="500" name="Google Shape;500;p34"/>
          <p:cNvSpPr/>
          <p:nvPr/>
        </p:nvSpPr>
        <p:spPr>
          <a:xfrm>
            <a:off x="2895600" y="0"/>
            <a:ext cx="3841750" cy="641350"/>
          </a:xfrm>
          <a:prstGeom prst="rect">
            <a:avLst/>
          </a:prstGeom>
          <a:noFill/>
          <a:ln>
            <a:noFill/>
          </a:ln>
        </p:spPr>
        <p:txBody>
          <a:bodyPr anchorCtr="0" anchor="t" bIns="45700" lIns="91425" spcFirstLastPara="1" rIns="91425" wrap="square" tIns="45700">
            <a:noAutofit/>
          </a:bodyPr>
          <a:lstStyle/>
          <a:p>
            <a:pPr indent="0" lvl="0" marL="0" marR="0" rtl="1" algn="r">
              <a:spcBef>
                <a:spcPts val="0"/>
              </a:spcBef>
              <a:spcAft>
                <a:spcPts val="0"/>
              </a:spcAft>
              <a:buNone/>
            </a:pPr>
            <a:r>
              <a:rPr b="1" i="1" lang="no-NO" sz="3600" u="none" cap="none" strike="noStrike">
                <a:solidFill>
                  <a:srgbClr val="FFCC00"/>
                </a:solidFill>
                <a:latin typeface="Rockwell"/>
                <a:ea typeface="Rockwell"/>
                <a:cs typeface="Rockwell"/>
                <a:sym typeface="Rockwell"/>
              </a:rPr>
              <a:t>Etiologic studies</a:t>
            </a:r>
            <a:endParaRPr b="1" i="1" sz="3600" u="none" cap="none" strike="noStrike">
              <a:solidFill>
                <a:srgbClr val="FFCC00"/>
              </a:solidFill>
              <a:latin typeface="Rockwell"/>
              <a:ea typeface="Rockwell"/>
              <a:cs typeface="Rockwell"/>
              <a:sym typeface="Rockwe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8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50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8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8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9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9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9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9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9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9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9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9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9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99"/>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5" name="Shape 505"/>
        <p:cNvGrpSpPr/>
        <p:nvPr/>
      </p:nvGrpSpPr>
      <p:grpSpPr>
        <a:xfrm>
          <a:off x="0" y="0"/>
          <a:ext cx="0" cy="0"/>
          <a:chOff x="0" y="0"/>
          <a:chExt cx="0" cy="0"/>
        </a:xfrm>
      </p:grpSpPr>
      <p:sp>
        <p:nvSpPr>
          <p:cNvPr id="506" name="Google Shape;506;p35"/>
          <p:cNvSpPr txBox="1"/>
          <p:nvPr>
            <p:ph type="title"/>
          </p:nvPr>
        </p:nvSpPr>
        <p:spPr>
          <a:xfrm>
            <a:off x="457200" y="0"/>
            <a:ext cx="8229600" cy="10668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CC00"/>
              </a:buClr>
              <a:buSzPts val="4000"/>
              <a:buFont typeface="Rockwell"/>
              <a:buNone/>
            </a:pPr>
            <a:r>
              <a:rPr b="1" i="1" lang="no-NO" sz="4000">
                <a:solidFill>
                  <a:srgbClr val="FFCC00"/>
                </a:solidFill>
              </a:rPr>
              <a:t>Prospective cohort  studies</a:t>
            </a:r>
            <a:endParaRPr b="1" i="1" sz="4000">
              <a:solidFill>
                <a:srgbClr val="FFCC00"/>
              </a:solidFill>
            </a:endParaRPr>
          </a:p>
        </p:txBody>
      </p:sp>
      <p:sp>
        <p:nvSpPr>
          <p:cNvPr id="507" name="Google Shape;507;p35"/>
          <p:cNvSpPr txBox="1"/>
          <p:nvPr/>
        </p:nvSpPr>
        <p:spPr>
          <a:xfrm>
            <a:off x="228600" y="838200"/>
            <a:ext cx="2971800" cy="519113"/>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1" lang="no-NO" sz="2800" u="none" cap="none" strike="noStrike">
                <a:solidFill>
                  <a:schemeClr val="dk1"/>
                </a:solidFill>
                <a:latin typeface="Arial"/>
                <a:ea typeface="Arial"/>
                <a:cs typeface="Arial"/>
                <a:sym typeface="Arial"/>
              </a:rPr>
              <a:t>Strengths</a:t>
            </a:r>
            <a:endParaRPr b="1" i="1" sz="2800" u="none" cap="none" strike="noStrike">
              <a:solidFill>
                <a:schemeClr val="dk1"/>
              </a:solidFill>
              <a:latin typeface="Arial"/>
              <a:ea typeface="Arial"/>
              <a:cs typeface="Arial"/>
              <a:sym typeface="Arial"/>
            </a:endParaRPr>
          </a:p>
        </p:txBody>
      </p:sp>
      <p:sp>
        <p:nvSpPr>
          <p:cNvPr id="508" name="Google Shape;508;p35"/>
          <p:cNvSpPr txBox="1"/>
          <p:nvPr/>
        </p:nvSpPr>
        <p:spPr>
          <a:xfrm>
            <a:off x="0" y="4191000"/>
            <a:ext cx="2514600" cy="519113"/>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1" lang="no-NO" sz="2800" u="none" cap="none" strike="noStrike">
                <a:solidFill>
                  <a:schemeClr val="dk1"/>
                </a:solidFill>
                <a:latin typeface="Arial"/>
                <a:ea typeface="Arial"/>
                <a:cs typeface="Arial"/>
                <a:sym typeface="Arial"/>
              </a:rPr>
              <a:t>Weaknesses</a:t>
            </a:r>
            <a:endParaRPr b="1" i="1" sz="2800" u="none" cap="none" strike="noStrike">
              <a:solidFill>
                <a:schemeClr val="dk1"/>
              </a:solidFill>
              <a:latin typeface="Arial"/>
              <a:ea typeface="Arial"/>
              <a:cs typeface="Arial"/>
              <a:sym typeface="Arial"/>
            </a:endParaRPr>
          </a:p>
        </p:txBody>
      </p:sp>
      <p:sp>
        <p:nvSpPr>
          <p:cNvPr id="509" name="Google Shape;509;p35"/>
          <p:cNvSpPr txBox="1"/>
          <p:nvPr/>
        </p:nvSpPr>
        <p:spPr>
          <a:xfrm>
            <a:off x="304800" y="1600200"/>
            <a:ext cx="8534400" cy="2225675"/>
          </a:xfrm>
          <a:prstGeom prst="rect">
            <a:avLst/>
          </a:prstGeom>
          <a:noFill/>
          <a:ln>
            <a:noFill/>
          </a:ln>
        </p:spPr>
        <p:txBody>
          <a:bodyPr anchorCtr="0" anchor="t" bIns="45700" lIns="91425" spcFirstLastPara="1" rIns="91425" wrap="square" tIns="45700">
            <a:spAutoFit/>
          </a:bodyPr>
          <a:lstStyle/>
          <a:p>
            <a:pPr indent="-127000" lvl="0" marL="0" marR="0" rtl="1" algn="r">
              <a:spcBef>
                <a:spcPts val="0"/>
              </a:spcBef>
              <a:spcAft>
                <a:spcPts val="0"/>
              </a:spcAft>
              <a:buClr>
                <a:srgbClr val="FFCC00"/>
              </a:buClr>
              <a:buSzPts val="2000"/>
              <a:buFont typeface="Arial"/>
              <a:buChar char="•"/>
            </a:pPr>
            <a:r>
              <a:rPr b="0" i="0" lang="no-NO" sz="2000" u="none" cap="none" strike="noStrike">
                <a:solidFill>
                  <a:srgbClr val="FFCC00"/>
                </a:solidFill>
                <a:latin typeface="Arial"/>
                <a:ea typeface="Arial"/>
                <a:cs typeface="Arial"/>
                <a:sym typeface="Arial"/>
              </a:rPr>
              <a:t> Information on exposure is collected before the disease occurs </a:t>
            </a:r>
            <a:endParaRPr/>
          </a:p>
          <a:p>
            <a:pPr indent="0" lvl="0" marL="0" marR="0" rtl="1" algn="r">
              <a:spcBef>
                <a:spcPts val="0"/>
              </a:spcBef>
              <a:spcAft>
                <a:spcPts val="0"/>
              </a:spcAft>
              <a:buNone/>
            </a:pPr>
            <a:r>
              <a:rPr b="0" i="0" lang="no-NO" sz="2000" u="none" cap="none" strike="noStrike">
                <a:solidFill>
                  <a:srgbClr val="FFCC00"/>
                </a:solidFill>
                <a:latin typeface="Arial"/>
                <a:ea typeface="Arial"/>
                <a:cs typeface="Arial"/>
                <a:sym typeface="Arial"/>
              </a:rPr>
              <a:t>so illness cannot affect the recall of exposure or the biochemical indicators of exposure.</a:t>
            </a:r>
            <a:endParaRPr/>
          </a:p>
          <a:p>
            <a:pPr indent="-127000" lvl="0" marL="0" marR="0" rtl="1" algn="r">
              <a:spcBef>
                <a:spcPts val="0"/>
              </a:spcBef>
              <a:spcAft>
                <a:spcPts val="0"/>
              </a:spcAft>
              <a:buClr>
                <a:srgbClr val="FFCC00"/>
              </a:buClr>
              <a:buSzPts val="2000"/>
              <a:buFont typeface="Arial"/>
              <a:buChar char="•"/>
            </a:pPr>
            <a:r>
              <a:rPr b="0" i="0" lang="no-NO" sz="2000" u="none" cap="none" strike="noStrike">
                <a:solidFill>
                  <a:srgbClr val="FFCC00"/>
                </a:solidFill>
                <a:latin typeface="Arial"/>
                <a:ea typeface="Arial"/>
                <a:cs typeface="Arial"/>
                <a:sym typeface="Arial"/>
              </a:rPr>
              <a:t> </a:t>
            </a:r>
            <a:r>
              <a:rPr b="0" i="0" lang="no-NO" sz="2000" u="none" cap="none" strike="noStrike">
                <a:solidFill>
                  <a:schemeClr val="dk1"/>
                </a:solidFill>
                <a:latin typeface="Arial"/>
                <a:ea typeface="Arial"/>
                <a:cs typeface="Arial"/>
                <a:sym typeface="Arial"/>
              </a:rPr>
              <a:t>The opportunity to obtain repeated information on the exposure over time.</a:t>
            </a:r>
            <a:endParaRPr/>
          </a:p>
          <a:p>
            <a:pPr indent="-127000" lvl="0" marL="0" marR="0" rtl="1" algn="r">
              <a:spcBef>
                <a:spcPts val="0"/>
              </a:spcBef>
              <a:spcAft>
                <a:spcPts val="0"/>
              </a:spcAft>
              <a:buClr>
                <a:srgbClr val="FFCC00"/>
              </a:buClr>
              <a:buSzPts val="2000"/>
              <a:buFont typeface="Arial"/>
              <a:buChar char="•"/>
            </a:pPr>
            <a:r>
              <a:rPr b="0" i="0" lang="no-NO" sz="2000" u="none" cap="none" strike="noStrike">
                <a:solidFill>
                  <a:srgbClr val="FFCC00"/>
                </a:solidFill>
                <a:latin typeface="Arial"/>
                <a:ea typeface="Arial"/>
                <a:cs typeface="Arial"/>
                <a:sym typeface="Arial"/>
              </a:rPr>
              <a:t>The opportunity to examine the effect of exposure on a wide variety of diseases simultaneously.</a:t>
            </a:r>
            <a:endParaRPr b="0" i="0" sz="2000" u="none" cap="none" strike="noStrike">
              <a:solidFill>
                <a:srgbClr val="FFCC00"/>
              </a:solidFill>
              <a:latin typeface="Arial"/>
              <a:ea typeface="Arial"/>
              <a:cs typeface="Arial"/>
              <a:sym typeface="Arial"/>
            </a:endParaRPr>
          </a:p>
        </p:txBody>
      </p:sp>
      <p:sp>
        <p:nvSpPr>
          <p:cNvPr id="510" name="Google Shape;510;p35"/>
          <p:cNvSpPr txBox="1"/>
          <p:nvPr/>
        </p:nvSpPr>
        <p:spPr>
          <a:xfrm>
            <a:off x="228600" y="4724400"/>
            <a:ext cx="8789988" cy="1587500"/>
          </a:xfrm>
          <a:prstGeom prst="rect">
            <a:avLst/>
          </a:prstGeom>
          <a:noFill/>
          <a:ln>
            <a:noFill/>
          </a:ln>
        </p:spPr>
        <p:txBody>
          <a:bodyPr anchorCtr="0" anchor="t" bIns="45700" lIns="91425" spcFirstLastPara="1" rIns="91425" wrap="square" tIns="45700">
            <a:spAutoFit/>
          </a:bodyPr>
          <a:lstStyle/>
          <a:p>
            <a:pPr indent="-127000" lvl="0" marL="0" marR="0" rtl="1" algn="r">
              <a:spcBef>
                <a:spcPts val="0"/>
              </a:spcBef>
              <a:spcAft>
                <a:spcPts val="0"/>
              </a:spcAft>
              <a:buClr>
                <a:srgbClr val="FFCC00"/>
              </a:buClr>
              <a:buSzPts val="2000"/>
              <a:buFont typeface="Arial"/>
              <a:buChar char="•"/>
            </a:pPr>
            <a:r>
              <a:rPr b="0" i="0" lang="no-NO" sz="2000" u="none" cap="none" strike="noStrike">
                <a:solidFill>
                  <a:srgbClr val="FFCC00"/>
                </a:solidFill>
                <a:latin typeface="Arial"/>
                <a:ea typeface="Arial"/>
                <a:cs typeface="Arial"/>
                <a:sym typeface="Arial"/>
              </a:rPr>
              <a:t> The necessity of enrolling  tens of thousands of subjects (use of self </a:t>
            </a:r>
            <a:endParaRPr/>
          </a:p>
          <a:p>
            <a:pPr indent="0" lvl="0" marL="0" marR="0" rtl="1" algn="r">
              <a:spcBef>
                <a:spcPts val="600"/>
              </a:spcBef>
              <a:spcAft>
                <a:spcPts val="0"/>
              </a:spcAft>
              <a:buNone/>
            </a:pPr>
            <a:r>
              <a:rPr b="0" i="0" lang="no-NO" sz="2000" u="none" cap="none" strike="noStrike">
                <a:solidFill>
                  <a:srgbClr val="FFCC00"/>
                </a:solidFill>
                <a:latin typeface="Arial"/>
                <a:ea typeface="Arial"/>
                <a:cs typeface="Arial"/>
                <a:sym typeface="Arial"/>
              </a:rPr>
              <a:t>admininstered questionnaires has made studies of this size possible).</a:t>
            </a:r>
            <a:endParaRPr/>
          </a:p>
          <a:p>
            <a:pPr indent="-127000" lvl="0" marL="0" marR="0" rtl="1" algn="r">
              <a:spcBef>
                <a:spcPts val="600"/>
              </a:spcBef>
              <a:spcAft>
                <a:spcPts val="0"/>
              </a:spcAft>
              <a:buClr>
                <a:srgbClr val="FFCC00"/>
              </a:buClr>
              <a:buSzPts val="2000"/>
              <a:buFont typeface="Arial"/>
              <a:buChar char="•"/>
            </a:pPr>
            <a:r>
              <a:rPr b="0" i="0" lang="no-NO" sz="2000" u="none" cap="none" strike="noStrike">
                <a:solidFill>
                  <a:srgbClr val="FFCC00"/>
                </a:solidFill>
                <a:latin typeface="Arial"/>
                <a:ea typeface="Arial"/>
                <a:cs typeface="Arial"/>
                <a:sym typeface="Arial"/>
              </a:rPr>
              <a:t> Not good for rare diseases even if study includes a large number of people.</a:t>
            </a:r>
            <a:endParaRPr/>
          </a:p>
          <a:p>
            <a:pPr indent="-127000" lvl="0" marL="0" marR="0" rtl="1" algn="r">
              <a:spcBef>
                <a:spcPts val="600"/>
              </a:spcBef>
              <a:spcAft>
                <a:spcPts val="0"/>
              </a:spcAft>
              <a:buClr>
                <a:srgbClr val="FFCC00"/>
              </a:buClr>
              <a:buSzPts val="2000"/>
              <a:buFont typeface="Arial"/>
              <a:buChar char="•"/>
            </a:pPr>
            <a:r>
              <a:rPr b="0" i="0" lang="no-NO" sz="2000" u="none" cap="none" strike="noStrike">
                <a:solidFill>
                  <a:srgbClr val="FFCC00"/>
                </a:solidFill>
                <a:latin typeface="Arial"/>
                <a:ea typeface="Arial"/>
                <a:cs typeface="Arial"/>
                <a:sym typeface="Arial"/>
              </a:rPr>
              <a:t> Expensive/time consuming- many years.</a:t>
            </a:r>
            <a:endParaRPr b="0" i="0" sz="2000" u="none" cap="none" strike="noStrike">
              <a:solidFill>
                <a:srgbClr val="FFCC00"/>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0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09">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09">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09">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09">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0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10">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10">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10">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10">
                                            <p:txEl>
                                              <p:pRg end="3" st="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4" name="Shape 514"/>
        <p:cNvGrpSpPr/>
        <p:nvPr/>
      </p:nvGrpSpPr>
      <p:grpSpPr>
        <a:xfrm>
          <a:off x="0" y="0"/>
          <a:ext cx="0" cy="0"/>
          <a:chOff x="0" y="0"/>
          <a:chExt cx="0" cy="0"/>
        </a:xfrm>
      </p:grpSpPr>
      <p:sp>
        <p:nvSpPr>
          <p:cNvPr id="515" name="Google Shape;515;p36"/>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CC00"/>
              </a:buClr>
              <a:buSzPts val="4600"/>
              <a:buFont typeface="Rockwell"/>
              <a:buNone/>
            </a:pPr>
            <a:r>
              <a:rPr b="1" i="1" lang="no-NO">
                <a:solidFill>
                  <a:srgbClr val="FFCC00"/>
                </a:solidFill>
              </a:rPr>
              <a:t>Cohort studies</a:t>
            </a:r>
            <a:endParaRPr b="1" i="1">
              <a:solidFill>
                <a:srgbClr val="FFCC00"/>
              </a:solidFill>
            </a:endParaRPr>
          </a:p>
        </p:txBody>
      </p:sp>
      <p:sp>
        <p:nvSpPr>
          <p:cNvPr id="516" name="Google Shape;516;p36"/>
          <p:cNvSpPr txBox="1"/>
          <p:nvPr>
            <p:ph idx="1" type="body"/>
          </p:nvPr>
        </p:nvSpPr>
        <p:spPr>
          <a:xfrm>
            <a:off x="457200" y="1905000"/>
            <a:ext cx="8229600" cy="4525963"/>
          </a:xfrm>
          <a:prstGeom prst="rect">
            <a:avLst/>
          </a:prstGeom>
          <a:noFill/>
          <a:ln>
            <a:noFill/>
          </a:ln>
        </p:spPr>
        <p:txBody>
          <a:bodyPr anchorCtr="0" anchor="t" bIns="45700" lIns="91425" spcFirstLastPara="1" rIns="91425" wrap="square" tIns="45700">
            <a:normAutofit/>
          </a:bodyPr>
          <a:lstStyle/>
          <a:p>
            <a:pPr indent="-292100" lvl="0" marL="292100" rtl="0" algn="l">
              <a:spcBef>
                <a:spcPts val="0"/>
              </a:spcBef>
              <a:spcAft>
                <a:spcPts val="0"/>
              </a:spcAft>
              <a:buSzPts val="2520"/>
              <a:buFont typeface="Rockwell"/>
              <a:buNone/>
            </a:pPr>
            <a:r>
              <a:rPr i="1" lang="no-NO" sz="3600" u="sng">
                <a:solidFill>
                  <a:schemeClr val="dk1"/>
                </a:solidFill>
              </a:rPr>
              <a:t>Complications</a:t>
            </a:r>
            <a:endParaRPr/>
          </a:p>
          <a:p>
            <a:pPr indent="-292100" lvl="0" marL="292100" rtl="0" algn="l">
              <a:spcBef>
                <a:spcPts val="0"/>
              </a:spcBef>
              <a:spcAft>
                <a:spcPts val="0"/>
              </a:spcAft>
              <a:buSzPts val="2240"/>
              <a:buChar char="⦿"/>
            </a:pPr>
            <a:r>
              <a:rPr lang="no-NO">
                <a:solidFill>
                  <a:schemeClr val="dk1"/>
                </a:solidFill>
              </a:rPr>
              <a:t>Who is eligible to be followed?</a:t>
            </a:r>
            <a:endParaRPr/>
          </a:p>
          <a:p>
            <a:pPr indent="-292100" lvl="0" marL="292100" rtl="0" algn="l">
              <a:spcBef>
                <a:spcPts val="0"/>
              </a:spcBef>
              <a:spcAft>
                <a:spcPts val="0"/>
              </a:spcAft>
              <a:buSzPts val="2240"/>
              <a:buChar char="⦿"/>
            </a:pPr>
            <a:r>
              <a:rPr lang="no-NO">
                <a:solidFill>
                  <a:schemeClr val="dk1"/>
                </a:solidFill>
              </a:rPr>
              <a:t>What should count as an instance of disease?</a:t>
            </a:r>
            <a:endParaRPr/>
          </a:p>
          <a:p>
            <a:pPr indent="-292100" lvl="0" marL="292100" rtl="0" algn="l">
              <a:spcBef>
                <a:spcPts val="0"/>
              </a:spcBef>
              <a:spcAft>
                <a:spcPts val="0"/>
              </a:spcAft>
              <a:buSzPts val="2240"/>
              <a:buChar char="⦿"/>
            </a:pPr>
            <a:r>
              <a:rPr lang="no-NO">
                <a:solidFill>
                  <a:schemeClr val="dk1"/>
                </a:solidFill>
              </a:rPr>
              <a:t>measure risk or incidence rates?</a:t>
            </a:r>
            <a:endParaRPr/>
          </a:p>
          <a:p>
            <a:pPr indent="-292100" lvl="0" marL="292100" rtl="0" algn="l">
              <a:spcBef>
                <a:spcPts val="0"/>
              </a:spcBef>
              <a:spcAft>
                <a:spcPts val="0"/>
              </a:spcAft>
              <a:buSzPts val="2240"/>
              <a:buChar char="⦿"/>
            </a:pPr>
            <a:r>
              <a:rPr lang="no-NO">
                <a:solidFill>
                  <a:schemeClr val="dk1"/>
                </a:solidFill>
              </a:rPr>
              <a:t>How to define exposure?</a:t>
            </a:r>
            <a:endParaRPr>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16">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16">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16">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16">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16">
                                            <p:txEl>
                                              <p:pRg end="4" st="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0" name="Shape 520"/>
        <p:cNvGrpSpPr/>
        <p:nvPr/>
      </p:nvGrpSpPr>
      <p:grpSpPr>
        <a:xfrm>
          <a:off x="0" y="0"/>
          <a:ext cx="0" cy="0"/>
          <a:chOff x="0" y="0"/>
          <a:chExt cx="0" cy="0"/>
        </a:xfrm>
      </p:grpSpPr>
      <p:sp>
        <p:nvSpPr>
          <p:cNvPr id="521" name="Google Shape;521;p37"/>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CC00"/>
              </a:buClr>
              <a:buSzPts val="4600"/>
              <a:buFont typeface="Rockwell"/>
              <a:buNone/>
            </a:pPr>
            <a:r>
              <a:rPr b="1" i="1" lang="no-NO">
                <a:solidFill>
                  <a:srgbClr val="FFCC00"/>
                </a:solidFill>
              </a:rPr>
              <a:t>Cohort studies</a:t>
            </a:r>
            <a:endParaRPr b="1" i="1">
              <a:solidFill>
                <a:srgbClr val="FFCC00"/>
              </a:solidFill>
            </a:endParaRPr>
          </a:p>
        </p:txBody>
      </p:sp>
      <p:sp>
        <p:nvSpPr>
          <p:cNvPr id="522" name="Google Shape;522;p37"/>
          <p:cNvSpPr txBox="1"/>
          <p:nvPr>
            <p:ph idx="1" type="body"/>
          </p:nvPr>
        </p:nvSpPr>
        <p:spPr>
          <a:xfrm>
            <a:off x="457200" y="1646237"/>
            <a:ext cx="8229600" cy="4526280"/>
          </a:xfrm>
          <a:prstGeom prst="rect">
            <a:avLst/>
          </a:prstGeom>
          <a:noFill/>
          <a:ln>
            <a:noFill/>
          </a:ln>
        </p:spPr>
        <p:txBody>
          <a:bodyPr anchorCtr="0" anchor="t" bIns="45700" lIns="91425" spcFirstLastPara="1" rIns="91425" wrap="square" tIns="45700">
            <a:normAutofit/>
          </a:bodyPr>
          <a:lstStyle/>
          <a:p>
            <a:pPr indent="-609600" lvl="0" marL="609600" rtl="0" algn="l">
              <a:spcBef>
                <a:spcPts val="0"/>
              </a:spcBef>
              <a:spcAft>
                <a:spcPts val="0"/>
              </a:spcAft>
              <a:buSzPts val="2240"/>
              <a:buChar char="⦿"/>
            </a:pPr>
            <a:r>
              <a:rPr lang="no-NO">
                <a:solidFill>
                  <a:schemeClr val="dk1"/>
                </a:solidFill>
              </a:rPr>
              <a:t>Who can belong to a cohort?- basic requirments</a:t>
            </a:r>
            <a:endParaRPr/>
          </a:p>
          <a:p>
            <a:pPr indent="-609600" lvl="0" marL="609600" rtl="0" algn="l">
              <a:spcBef>
                <a:spcPts val="0"/>
              </a:spcBef>
              <a:spcAft>
                <a:spcPts val="0"/>
              </a:spcAft>
              <a:buSzPts val="2240"/>
              <a:buFont typeface="Rockwell"/>
              <a:buAutoNum type="arabicPeriod"/>
            </a:pPr>
            <a:r>
              <a:rPr lang="no-NO">
                <a:solidFill>
                  <a:schemeClr val="dk1"/>
                </a:solidFill>
              </a:rPr>
              <a:t>Cohort members must be at risk of getting the disease. (often called population at risk).(e.g alive)</a:t>
            </a:r>
            <a:endParaRPr/>
          </a:p>
          <a:p>
            <a:pPr indent="-609600" lvl="0" marL="609600" rtl="0" algn="l">
              <a:spcBef>
                <a:spcPts val="0"/>
              </a:spcBef>
              <a:spcAft>
                <a:spcPts val="0"/>
              </a:spcAft>
              <a:buSzPts val="2240"/>
              <a:buFont typeface="Rockwell"/>
              <a:buAutoNum type="arabicPeriod"/>
            </a:pPr>
            <a:r>
              <a:rPr lang="no-NO">
                <a:solidFill>
                  <a:schemeClr val="dk1"/>
                </a:solidFill>
              </a:rPr>
              <a:t>Everyone should be free of the disease being measured at the onset of follow-up</a:t>
            </a:r>
            <a:endParaRPr/>
          </a:p>
          <a:p>
            <a:pPr indent="-467360" lvl="0" marL="609600" rtl="0" algn="l">
              <a:spcBef>
                <a:spcPts val="0"/>
              </a:spcBef>
              <a:spcAft>
                <a:spcPts val="0"/>
              </a:spcAft>
              <a:buSzPts val="2240"/>
              <a:buFont typeface="Rockwell"/>
              <a:buNone/>
            </a:pPr>
            <a:r>
              <a:t/>
            </a:r>
            <a:endParaRPr>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22">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22">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22">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22">
                                            <p:txEl>
                                              <p:pRg end="3" st="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6" name="Shape 526"/>
        <p:cNvGrpSpPr/>
        <p:nvPr/>
      </p:nvGrpSpPr>
      <p:grpSpPr>
        <a:xfrm>
          <a:off x="0" y="0"/>
          <a:ext cx="0" cy="0"/>
          <a:chOff x="0" y="0"/>
          <a:chExt cx="0" cy="0"/>
        </a:xfrm>
      </p:grpSpPr>
      <p:sp>
        <p:nvSpPr>
          <p:cNvPr id="527" name="Google Shape;527;p38"/>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CC00"/>
              </a:buClr>
              <a:buSzPts val="4600"/>
              <a:buFont typeface="Rockwell"/>
              <a:buNone/>
            </a:pPr>
            <a:r>
              <a:rPr b="1" i="1" lang="no-NO">
                <a:solidFill>
                  <a:srgbClr val="FFCC00"/>
                </a:solidFill>
              </a:rPr>
              <a:t>Cohort studies</a:t>
            </a:r>
            <a:endParaRPr b="1" i="1">
              <a:solidFill>
                <a:srgbClr val="FFCC00"/>
              </a:solidFill>
            </a:endParaRPr>
          </a:p>
        </p:txBody>
      </p:sp>
      <p:sp>
        <p:nvSpPr>
          <p:cNvPr id="528" name="Google Shape;528;p38"/>
          <p:cNvSpPr txBox="1"/>
          <p:nvPr>
            <p:ph idx="1" type="body"/>
          </p:nvPr>
        </p:nvSpPr>
        <p:spPr>
          <a:xfrm>
            <a:off x="457200" y="1646237"/>
            <a:ext cx="8229600" cy="4526280"/>
          </a:xfrm>
          <a:prstGeom prst="rect">
            <a:avLst/>
          </a:prstGeom>
          <a:noFill/>
          <a:ln>
            <a:noFill/>
          </a:ln>
        </p:spPr>
        <p:txBody>
          <a:bodyPr anchorCtr="0" anchor="t" bIns="45700" lIns="91425" spcFirstLastPara="1" rIns="91425" wrap="square" tIns="45700">
            <a:normAutofit/>
          </a:bodyPr>
          <a:lstStyle/>
          <a:p>
            <a:pPr indent="-292100" lvl="0" marL="292100" rtl="0" algn="l">
              <a:spcBef>
                <a:spcPts val="0"/>
              </a:spcBef>
              <a:spcAft>
                <a:spcPts val="0"/>
              </a:spcAft>
              <a:buSzPts val="2240"/>
              <a:buChar char="⦿"/>
            </a:pPr>
            <a:r>
              <a:rPr lang="no-NO">
                <a:solidFill>
                  <a:schemeClr val="dk1"/>
                </a:solidFill>
              </a:rPr>
              <a:t>Who can belong to a cohort?- basic requirments</a:t>
            </a:r>
            <a:endParaRPr/>
          </a:p>
          <a:p>
            <a:pPr indent="-292100" lvl="0" marL="292100" rtl="0" algn="l">
              <a:spcBef>
                <a:spcPts val="0"/>
              </a:spcBef>
              <a:spcAft>
                <a:spcPts val="0"/>
              </a:spcAft>
              <a:buSzPts val="2240"/>
              <a:buFont typeface="Rockwell"/>
              <a:buNone/>
            </a:pPr>
            <a:r>
              <a:rPr lang="no-NO">
                <a:solidFill>
                  <a:schemeClr val="dk1"/>
                </a:solidFill>
              </a:rPr>
              <a:t> not as simple as it seems.</a:t>
            </a:r>
            <a:endParaRPr/>
          </a:p>
          <a:p>
            <a:pPr indent="-292100" lvl="0" marL="292100" rtl="0" algn="l">
              <a:spcBef>
                <a:spcPts val="0"/>
              </a:spcBef>
              <a:spcAft>
                <a:spcPts val="0"/>
              </a:spcAft>
              <a:buSzPts val="2240"/>
              <a:buFont typeface="Rockwell"/>
              <a:buNone/>
            </a:pPr>
            <a:r>
              <a:rPr lang="no-NO">
                <a:solidFill>
                  <a:schemeClr val="dk1"/>
                </a:solidFill>
              </a:rPr>
              <a:t> - if outcome is development of measles should people with measles vaccination be included?</a:t>
            </a:r>
            <a:endParaRPr/>
          </a:p>
          <a:p>
            <a:pPr indent="-292100" lvl="0" marL="292100" rtl="0" algn="l">
              <a:spcBef>
                <a:spcPts val="0"/>
              </a:spcBef>
              <a:spcAft>
                <a:spcPts val="0"/>
              </a:spcAft>
              <a:buSzPts val="2240"/>
              <a:buFont typeface="Rockwell"/>
              <a:buNone/>
            </a:pPr>
            <a:r>
              <a:rPr lang="no-NO">
                <a:solidFill>
                  <a:schemeClr val="dk1"/>
                </a:solidFill>
              </a:rPr>
              <a:t> - disease occurs only once (diabetes, death, MS) or does it reoccur?</a:t>
            </a:r>
            <a:endParaRPr/>
          </a:p>
          <a:p>
            <a:pPr indent="-149860" lvl="0" marL="292100" rtl="0" algn="l">
              <a:spcBef>
                <a:spcPts val="0"/>
              </a:spcBef>
              <a:spcAft>
                <a:spcPts val="0"/>
              </a:spcAft>
              <a:buSzPts val="2240"/>
              <a:buNone/>
            </a:pPr>
            <a:r>
              <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2" name="Shape 532"/>
        <p:cNvGrpSpPr/>
        <p:nvPr/>
      </p:nvGrpSpPr>
      <p:grpSpPr>
        <a:xfrm>
          <a:off x="0" y="0"/>
          <a:ext cx="0" cy="0"/>
          <a:chOff x="0" y="0"/>
          <a:chExt cx="0" cy="0"/>
        </a:xfrm>
      </p:grpSpPr>
      <p:sp>
        <p:nvSpPr>
          <p:cNvPr id="533" name="Google Shape;533;p39"/>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CC00"/>
              </a:buClr>
              <a:buSzPts val="4600"/>
              <a:buFont typeface="Rockwell"/>
              <a:buNone/>
            </a:pPr>
            <a:r>
              <a:rPr b="1" i="1" lang="no-NO">
                <a:solidFill>
                  <a:srgbClr val="FFCC00"/>
                </a:solidFill>
              </a:rPr>
              <a:t>Cohort studies</a:t>
            </a:r>
            <a:endParaRPr b="1" i="1">
              <a:solidFill>
                <a:srgbClr val="FFCC00"/>
              </a:solidFill>
            </a:endParaRPr>
          </a:p>
        </p:txBody>
      </p:sp>
      <p:sp>
        <p:nvSpPr>
          <p:cNvPr id="534" name="Google Shape;534;p39"/>
          <p:cNvSpPr txBox="1"/>
          <p:nvPr>
            <p:ph idx="1" type="body"/>
          </p:nvPr>
        </p:nvSpPr>
        <p:spPr>
          <a:xfrm>
            <a:off x="457200" y="1646237"/>
            <a:ext cx="8229600" cy="4526280"/>
          </a:xfrm>
          <a:prstGeom prst="rect">
            <a:avLst/>
          </a:prstGeom>
          <a:noFill/>
          <a:ln>
            <a:noFill/>
          </a:ln>
        </p:spPr>
        <p:txBody>
          <a:bodyPr anchorCtr="0" anchor="t" bIns="45700" lIns="91425" spcFirstLastPara="1" rIns="91425" wrap="square" tIns="45700">
            <a:normAutofit/>
          </a:bodyPr>
          <a:lstStyle/>
          <a:p>
            <a:pPr indent="-292100" lvl="0" marL="292100" rtl="0" algn="l">
              <a:spcBef>
                <a:spcPts val="0"/>
              </a:spcBef>
              <a:spcAft>
                <a:spcPts val="0"/>
              </a:spcAft>
              <a:buSzPts val="2240"/>
              <a:buChar char="⦿"/>
            </a:pPr>
            <a:r>
              <a:rPr lang="no-NO">
                <a:solidFill>
                  <a:schemeClr val="dk1"/>
                </a:solidFill>
              </a:rPr>
              <a:t>Being part of a population at risk is a dynamic process. People may enter or leave a population at risk depending on their health and other possible eligibility criteria ( age, geography).</a:t>
            </a:r>
            <a:endParaRPr>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34">
                                            <p:txEl>
                                              <p:pRg end="0" st="0"/>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8" name="Shape 538"/>
        <p:cNvGrpSpPr/>
        <p:nvPr/>
      </p:nvGrpSpPr>
      <p:grpSpPr>
        <a:xfrm>
          <a:off x="0" y="0"/>
          <a:ext cx="0" cy="0"/>
          <a:chOff x="0" y="0"/>
          <a:chExt cx="0" cy="0"/>
        </a:xfrm>
      </p:grpSpPr>
      <p:sp>
        <p:nvSpPr>
          <p:cNvPr id="539" name="Google Shape;539;p40"/>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CC00"/>
              </a:buClr>
              <a:buSzPts val="4600"/>
              <a:buFont typeface="Rockwell"/>
              <a:buNone/>
            </a:pPr>
            <a:r>
              <a:rPr b="1" i="1" lang="no-NO">
                <a:solidFill>
                  <a:srgbClr val="FFCC00"/>
                </a:solidFill>
              </a:rPr>
              <a:t>Cohort studies</a:t>
            </a:r>
            <a:endParaRPr b="1" i="1">
              <a:solidFill>
                <a:srgbClr val="FFCC00"/>
              </a:solidFill>
            </a:endParaRPr>
          </a:p>
        </p:txBody>
      </p:sp>
      <p:sp>
        <p:nvSpPr>
          <p:cNvPr id="540" name="Google Shape;540;p40"/>
          <p:cNvSpPr txBox="1"/>
          <p:nvPr>
            <p:ph idx="1" type="body"/>
          </p:nvPr>
        </p:nvSpPr>
        <p:spPr>
          <a:xfrm>
            <a:off x="457200" y="1646237"/>
            <a:ext cx="8229600" cy="4526280"/>
          </a:xfrm>
          <a:prstGeom prst="rect">
            <a:avLst/>
          </a:prstGeom>
          <a:noFill/>
          <a:ln>
            <a:noFill/>
          </a:ln>
        </p:spPr>
        <p:txBody>
          <a:bodyPr anchorCtr="0" anchor="t" bIns="45700" lIns="91425" spcFirstLastPara="1" rIns="91425" wrap="square" tIns="45700">
            <a:normAutofit/>
          </a:bodyPr>
          <a:lstStyle/>
          <a:p>
            <a:pPr indent="-292100" lvl="0" marL="292100" rtl="0" algn="l">
              <a:spcBef>
                <a:spcPts val="0"/>
              </a:spcBef>
              <a:spcAft>
                <a:spcPts val="0"/>
              </a:spcAft>
              <a:buSzPts val="2240"/>
              <a:buChar char="⦿"/>
            </a:pPr>
            <a:r>
              <a:rPr lang="no-NO">
                <a:solidFill>
                  <a:schemeClr val="dk1"/>
                </a:solidFill>
              </a:rPr>
              <a:t>2 types of cohorts</a:t>
            </a:r>
            <a:endParaRPr/>
          </a:p>
          <a:p>
            <a:pPr indent="-292100" lvl="0" marL="292100" rtl="0" algn="l">
              <a:spcBef>
                <a:spcPts val="0"/>
              </a:spcBef>
              <a:spcAft>
                <a:spcPts val="0"/>
              </a:spcAft>
              <a:buSzPts val="2240"/>
              <a:buFont typeface="Rockwell"/>
              <a:buNone/>
            </a:pPr>
            <a:r>
              <a:rPr lang="no-NO">
                <a:solidFill>
                  <a:schemeClr val="dk1"/>
                </a:solidFill>
              </a:rPr>
              <a:t> 1. Closed cohort (e.g randomized experiments)</a:t>
            </a:r>
            <a:endParaRPr/>
          </a:p>
          <a:p>
            <a:pPr indent="-292100" lvl="0" marL="292100" rtl="0" algn="l">
              <a:spcBef>
                <a:spcPts val="0"/>
              </a:spcBef>
              <a:spcAft>
                <a:spcPts val="0"/>
              </a:spcAft>
              <a:buSzPts val="2240"/>
              <a:buFont typeface="Rockwell"/>
              <a:buNone/>
            </a:pPr>
            <a:r>
              <a:rPr lang="no-NO">
                <a:solidFill>
                  <a:schemeClr val="dk1"/>
                </a:solidFill>
              </a:rPr>
              <a:t>2. Open cohort- dynamic cohort- can take new members as time passes  and people who leave geographic boundaries will not be counted. (e.g school population)</a:t>
            </a:r>
            <a:endParaRPr>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40">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40">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40">
                                            <p:txEl>
                                              <p:pRg end="2" st="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4" name="Shape 544"/>
        <p:cNvGrpSpPr/>
        <p:nvPr/>
      </p:nvGrpSpPr>
      <p:grpSpPr>
        <a:xfrm>
          <a:off x="0" y="0"/>
          <a:ext cx="0" cy="0"/>
          <a:chOff x="0" y="0"/>
          <a:chExt cx="0" cy="0"/>
        </a:xfrm>
      </p:grpSpPr>
      <p:sp>
        <p:nvSpPr>
          <p:cNvPr id="545" name="Google Shape;545;p41"/>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CC00"/>
              </a:buClr>
              <a:buSzPts val="4600"/>
              <a:buFont typeface="Rockwell"/>
              <a:buNone/>
            </a:pPr>
            <a:r>
              <a:rPr b="1" i="1" lang="no-NO">
                <a:solidFill>
                  <a:srgbClr val="FFCC00"/>
                </a:solidFill>
              </a:rPr>
              <a:t>Cohort studies</a:t>
            </a:r>
            <a:endParaRPr b="1" i="1">
              <a:solidFill>
                <a:srgbClr val="FFCC00"/>
              </a:solidFill>
            </a:endParaRPr>
          </a:p>
        </p:txBody>
      </p:sp>
      <p:sp>
        <p:nvSpPr>
          <p:cNvPr id="546" name="Google Shape;546;p41"/>
          <p:cNvSpPr txBox="1"/>
          <p:nvPr>
            <p:ph idx="1" type="body"/>
          </p:nvPr>
        </p:nvSpPr>
        <p:spPr>
          <a:xfrm>
            <a:off x="457200" y="1646237"/>
            <a:ext cx="8229600" cy="4526280"/>
          </a:xfrm>
          <a:prstGeom prst="rect">
            <a:avLst/>
          </a:prstGeom>
          <a:noFill/>
          <a:ln>
            <a:noFill/>
          </a:ln>
        </p:spPr>
        <p:txBody>
          <a:bodyPr anchorCtr="0" anchor="t" bIns="45700" lIns="91425" spcFirstLastPara="1" rIns="91425" wrap="square" tIns="45700">
            <a:normAutofit/>
          </a:bodyPr>
          <a:lstStyle/>
          <a:p>
            <a:pPr indent="-292100" lvl="0" marL="292100" rtl="0" algn="l">
              <a:spcBef>
                <a:spcPts val="0"/>
              </a:spcBef>
              <a:spcAft>
                <a:spcPts val="0"/>
              </a:spcAft>
              <a:buSzPts val="1960"/>
              <a:buChar char="⦿"/>
            </a:pPr>
            <a:r>
              <a:rPr lang="no-NO" sz="2800">
                <a:solidFill>
                  <a:schemeClr val="dk1"/>
                </a:solidFill>
              </a:rPr>
              <a:t>Counting disease events- Incidence rate, risk.</a:t>
            </a:r>
            <a:endParaRPr/>
          </a:p>
          <a:p>
            <a:pPr indent="-292100" lvl="0" marL="292100" rtl="0" algn="l">
              <a:spcBef>
                <a:spcPts val="0"/>
              </a:spcBef>
              <a:spcAft>
                <a:spcPts val="0"/>
              </a:spcAft>
              <a:buSzPts val="1960"/>
              <a:buChar char="⦿"/>
            </a:pPr>
            <a:r>
              <a:rPr lang="no-NO" sz="2800">
                <a:solidFill>
                  <a:schemeClr val="dk1"/>
                </a:solidFill>
              </a:rPr>
              <a:t>New cases of disease are counted- BUT- some disease onsets are excluded:</a:t>
            </a:r>
            <a:endParaRPr/>
          </a:p>
          <a:p>
            <a:pPr indent="-292100" lvl="0" marL="292100" rtl="0" algn="l">
              <a:spcBef>
                <a:spcPts val="0"/>
              </a:spcBef>
              <a:spcAft>
                <a:spcPts val="0"/>
              </a:spcAft>
              <a:buSzPts val="1960"/>
              <a:buFont typeface="Rockwell"/>
              <a:buNone/>
            </a:pPr>
            <a:r>
              <a:rPr lang="no-NO" sz="2800">
                <a:solidFill>
                  <a:schemeClr val="dk1"/>
                </a:solidFill>
              </a:rPr>
              <a:t> 1. If not the first occurrence of the disease in that person.</a:t>
            </a:r>
            <a:endParaRPr/>
          </a:p>
          <a:p>
            <a:pPr indent="-292100" lvl="0" marL="292100" rtl="0" algn="l">
              <a:spcBef>
                <a:spcPts val="0"/>
              </a:spcBef>
              <a:spcAft>
                <a:spcPts val="0"/>
              </a:spcAft>
              <a:buSzPts val="1960"/>
              <a:buFont typeface="Rockwell"/>
              <a:buNone/>
            </a:pPr>
            <a:r>
              <a:rPr lang="no-NO" sz="2800">
                <a:solidFill>
                  <a:schemeClr val="dk1"/>
                </a:solidFill>
              </a:rPr>
              <a:t>  - difficult to distinguish between a new case and a recurrence of an earlier case.</a:t>
            </a:r>
            <a:endParaRPr/>
          </a:p>
          <a:p>
            <a:pPr indent="-292100" lvl="0" marL="292100" rtl="0" algn="l">
              <a:spcBef>
                <a:spcPts val="0"/>
              </a:spcBef>
              <a:spcAft>
                <a:spcPts val="0"/>
              </a:spcAft>
              <a:buSzPts val="1960"/>
              <a:buFont typeface="Rockwell"/>
              <a:buNone/>
            </a:pPr>
            <a:r>
              <a:rPr lang="no-NO" sz="2800">
                <a:solidFill>
                  <a:schemeClr val="dk1"/>
                </a:solidFill>
              </a:rPr>
              <a:t>  - recurrent disease may have a different set of causes from the primary occurrence. </a:t>
            </a:r>
            <a:endParaRPr sz="2800">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46">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46">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46">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46">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46">
                                            <p:txEl>
                                              <p:pRg end="4" st="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0" name="Shape 550"/>
        <p:cNvGrpSpPr/>
        <p:nvPr/>
      </p:nvGrpSpPr>
      <p:grpSpPr>
        <a:xfrm>
          <a:off x="0" y="0"/>
          <a:ext cx="0" cy="0"/>
          <a:chOff x="0" y="0"/>
          <a:chExt cx="0" cy="0"/>
        </a:xfrm>
      </p:grpSpPr>
      <p:sp>
        <p:nvSpPr>
          <p:cNvPr id="551" name="Google Shape;551;p42"/>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CC00"/>
              </a:buClr>
              <a:buSzPts val="4600"/>
              <a:buFont typeface="Rockwell"/>
              <a:buNone/>
            </a:pPr>
            <a:r>
              <a:rPr b="1" i="1" lang="no-NO">
                <a:solidFill>
                  <a:srgbClr val="FFCC00"/>
                </a:solidFill>
              </a:rPr>
              <a:t>Cohort studies</a:t>
            </a:r>
            <a:endParaRPr b="1" i="1">
              <a:solidFill>
                <a:srgbClr val="FFCC00"/>
              </a:solidFill>
            </a:endParaRPr>
          </a:p>
        </p:txBody>
      </p:sp>
      <p:sp>
        <p:nvSpPr>
          <p:cNvPr id="552" name="Google Shape;552;p42"/>
          <p:cNvSpPr txBox="1"/>
          <p:nvPr>
            <p:ph idx="1" type="body"/>
          </p:nvPr>
        </p:nvSpPr>
        <p:spPr>
          <a:xfrm>
            <a:off x="457200" y="1646237"/>
            <a:ext cx="8229600" cy="4526280"/>
          </a:xfrm>
          <a:prstGeom prst="rect">
            <a:avLst/>
          </a:prstGeom>
          <a:noFill/>
          <a:ln>
            <a:noFill/>
          </a:ln>
        </p:spPr>
        <p:txBody>
          <a:bodyPr anchorCtr="0" anchor="t" bIns="45700" lIns="91425" spcFirstLastPara="1" rIns="91425" wrap="square" tIns="45700">
            <a:normAutofit/>
          </a:bodyPr>
          <a:lstStyle/>
          <a:p>
            <a:pPr indent="-292100" lvl="0" marL="292100" rtl="0" algn="l">
              <a:spcBef>
                <a:spcPts val="0"/>
              </a:spcBef>
              <a:spcAft>
                <a:spcPts val="0"/>
              </a:spcAft>
              <a:buSzPts val="2240"/>
              <a:buFont typeface="Rockwell"/>
              <a:buNone/>
            </a:pPr>
            <a:r>
              <a:rPr lang="no-NO">
                <a:solidFill>
                  <a:schemeClr val="dk1"/>
                </a:solidFill>
              </a:rPr>
              <a:t>2. There was insufficient time for the disease to be related to an exposure –induction time.</a:t>
            </a:r>
            <a:endParaRPr/>
          </a:p>
          <a:p>
            <a:pPr indent="-292100" lvl="0" marL="292100" rtl="0" algn="l">
              <a:spcBef>
                <a:spcPts val="0"/>
              </a:spcBef>
              <a:spcAft>
                <a:spcPts val="0"/>
              </a:spcAft>
              <a:buSzPts val="2240"/>
              <a:buFont typeface="Rockwell"/>
              <a:buNone/>
            </a:pPr>
            <a:r>
              <a:t/>
            </a:r>
            <a:endParaRPr>
              <a:solidFill>
                <a:schemeClr val="dk1"/>
              </a:solidFill>
            </a:endParaRPr>
          </a:p>
          <a:p>
            <a:pPr indent="-292100" lvl="0" marL="292100" rtl="0" algn="l">
              <a:spcBef>
                <a:spcPts val="0"/>
              </a:spcBef>
              <a:spcAft>
                <a:spcPts val="0"/>
              </a:spcAft>
              <a:buSzPts val="2240"/>
              <a:buFont typeface="Rockwell"/>
              <a:buNone/>
            </a:pPr>
            <a:r>
              <a:rPr lang="no-NO">
                <a:solidFill>
                  <a:srgbClr val="FFCC00"/>
                </a:solidFill>
              </a:rPr>
              <a:t>There are two reasonable options for dealing with this time: ignore it or combine it with the follow-up time of people who were never exposed. </a:t>
            </a:r>
            <a:endParaRPr>
              <a:solidFill>
                <a:srgbClr val="FFCC00"/>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52">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52">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52">
                                            <p:txEl>
                                              <p:pRg end="2" st="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6" name="Shape 556"/>
        <p:cNvGrpSpPr/>
        <p:nvPr/>
      </p:nvGrpSpPr>
      <p:grpSpPr>
        <a:xfrm>
          <a:off x="0" y="0"/>
          <a:ext cx="0" cy="0"/>
          <a:chOff x="0" y="0"/>
          <a:chExt cx="0" cy="0"/>
        </a:xfrm>
      </p:grpSpPr>
      <p:sp>
        <p:nvSpPr>
          <p:cNvPr id="557" name="Google Shape;557;p43"/>
          <p:cNvSpPr txBox="1"/>
          <p:nvPr>
            <p:ph type="title"/>
          </p:nvPr>
        </p:nvSpPr>
        <p:spPr>
          <a:xfrm>
            <a:off x="457200" y="0"/>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CC00"/>
              </a:buClr>
              <a:buSzPts val="4600"/>
              <a:buFont typeface="Rockwell"/>
              <a:buNone/>
            </a:pPr>
            <a:r>
              <a:rPr lang="no-NO">
                <a:solidFill>
                  <a:srgbClr val="FFCC00"/>
                </a:solidFill>
              </a:rPr>
              <a:t>Example</a:t>
            </a:r>
            <a:endParaRPr>
              <a:solidFill>
                <a:srgbClr val="FFCC00"/>
              </a:solidFill>
            </a:endParaRPr>
          </a:p>
        </p:txBody>
      </p:sp>
      <p:sp>
        <p:nvSpPr>
          <p:cNvPr id="558" name="Google Shape;558;p43"/>
          <p:cNvSpPr txBox="1"/>
          <p:nvPr/>
        </p:nvSpPr>
        <p:spPr>
          <a:xfrm>
            <a:off x="4556125" y="6491288"/>
            <a:ext cx="184150" cy="366712"/>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cxnSp>
        <p:nvCxnSpPr>
          <p:cNvPr id="559" name="Google Shape;559;p43"/>
          <p:cNvCxnSpPr/>
          <p:nvPr/>
        </p:nvCxnSpPr>
        <p:spPr>
          <a:xfrm flipH="1">
            <a:off x="1928813" y="1425575"/>
            <a:ext cx="76200" cy="3962400"/>
          </a:xfrm>
          <a:prstGeom prst="straightConnector1">
            <a:avLst/>
          </a:prstGeom>
          <a:noFill/>
          <a:ln cap="flat" cmpd="sng" w="38100">
            <a:solidFill>
              <a:srgbClr val="FFCC00"/>
            </a:solidFill>
            <a:prstDash val="solid"/>
            <a:round/>
            <a:headEnd len="med" w="med" type="none"/>
            <a:tailEnd len="med" w="med" type="none"/>
          </a:ln>
        </p:spPr>
      </p:cxnSp>
      <p:cxnSp>
        <p:nvCxnSpPr>
          <p:cNvPr id="560" name="Google Shape;560;p43"/>
          <p:cNvCxnSpPr/>
          <p:nvPr/>
        </p:nvCxnSpPr>
        <p:spPr>
          <a:xfrm>
            <a:off x="1928813" y="5387975"/>
            <a:ext cx="5462587" cy="22225"/>
          </a:xfrm>
          <a:prstGeom prst="straightConnector1">
            <a:avLst/>
          </a:prstGeom>
          <a:noFill/>
          <a:ln cap="flat" cmpd="sng" w="38100">
            <a:solidFill>
              <a:srgbClr val="FFCC00"/>
            </a:solidFill>
            <a:prstDash val="solid"/>
            <a:round/>
            <a:headEnd len="med" w="med" type="none"/>
            <a:tailEnd len="med" w="med" type="none"/>
          </a:ln>
        </p:spPr>
      </p:cxnSp>
      <p:cxnSp>
        <p:nvCxnSpPr>
          <p:cNvPr id="561" name="Google Shape;561;p43"/>
          <p:cNvCxnSpPr/>
          <p:nvPr/>
        </p:nvCxnSpPr>
        <p:spPr>
          <a:xfrm>
            <a:off x="1981200" y="3352800"/>
            <a:ext cx="2286000" cy="0"/>
          </a:xfrm>
          <a:prstGeom prst="straightConnector1">
            <a:avLst/>
          </a:prstGeom>
          <a:noFill/>
          <a:ln cap="flat" cmpd="sng" w="38100">
            <a:solidFill>
              <a:srgbClr val="FFCC00"/>
            </a:solidFill>
            <a:prstDash val="solid"/>
            <a:round/>
            <a:headEnd len="med" w="med" type="none"/>
            <a:tailEnd len="med" w="med" type="none"/>
          </a:ln>
        </p:spPr>
      </p:cxnSp>
      <p:cxnSp>
        <p:nvCxnSpPr>
          <p:cNvPr id="562" name="Google Shape;562;p43"/>
          <p:cNvCxnSpPr/>
          <p:nvPr/>
        </p:nvCxnSpPr>
        <p:spPr>
          <a:xfrm>
            <a:off x="1905000" y="3733800"/>
            <a:ext cx="5181600" cy="0"/>
          </a:xfrm>
          <a:prstGeom prst="straightConnector1">
            <a:avLst/>
          </a:prstGeom>
          <a:noFill/>
          <a:ln cap="flat" cmpd="sng" w="38100">
            <a:solidFill>
              <a:srgbClr val="FFCC00"/>
            </a:solidFill>
            <a:prstDash val="solid"/>
            <a:round/>
            <a:headEnd len="med" w="med" type="none"/>
            <a:tailEnd len="med" w="med" type="none"/>
          </a:ln>
        </p:spPr>
      </p:cxnSp>
      <p:cxnSp>
        <p:nvCxnSpPr>
          <p:cNvPr id="563" name="Google Shape;563;p43"/>
          <p:cNvCxnSpPr/>
          <p:nvPr/>
        </p:nvCxnSpPr>
        <p:spPr>
          <a:xfrm>
            <a:off x="1905000" y="4114800"/>
            <a:ext cx="4953000" cy="0"/>
          </a:xfrm>
          <a:prstGeom prst="straightConnector1">
            <a:avLst/>
          </a:prstGeom>
          <a:noFill/>
          <a:ln cap="flat" cmpd="sng" w="38100">
            <a:solidFill>
              <a:srgbClr val="FFCC00"/>
            </a:solidFill>
            <a:prstDash val="solid"/>
            <a:round/>
            <a:headEnd len="med" w="med" type="none"/>
            <a:tailEnd len="med" w="med" type="none"/>
          </a:ln>
        </p:spPr>
      </p:cxnSp>
      <p:cxnSp>
        <p:nvCxnSpPr>
          <p:cNvPr id="564" name="Google Shape;564;p43"/>
          <p:cNvCxnSpPr/>
          <p:nvPr/>
        </p:nvCxnSpPr>
        <p:spPr>
          <a:xfrm>
            <a:off x="1905000" y="4495800"/>
            <a:ext cx="5334000" cy="0"/>
          </a:xfrm>
          <a:prstGeom prst="straightConnector1">
            <a:avLst/>
          </a:prstGeom>
          <a:noFill/>
          <a:ln cap="flat" cmpd="sng" w="38100">
            <a:solidFill>
              <a:srgbClr val="FFCC00"/>
            </a:solidFill>
            <a:prstDash val="solid"/>
            <a:round/>
            <a:headEnd len="med" w="med" type="none"/>
            <a:tailEnd len="med" w="med" type="none"/>
          </a:ln>
        </p:spPr>
      </p:cxnSp>
      <p:cxnSp>
        <p:nvCxnSpPr>
          <p:cNvPr id="565" name="Google Shape;565;p43"/>
          <p:cNvCxnSpPr/>
          <p:nvPr/>
        </p:nvCxnSpPr>
        <p:spPr>
          <a:xfrm>
            <a:off x="1905000" y="4800600"/>
            <a:ext cx="2743200" cy="0"/>
          </a:xfrm>
          <a:prstGeom prst="straightConnector1">
            <a:avLst/>
          </a:prstGeom>
          <a:noFill/>
          <a:ln cap="flat" cmpd="sng" w="38100">
            <a:solidFill>
              <a:srgbClr val="FFCC00"/>
            </a:solidFill>
            <a:prstDash val="solid"/>
            <a:round/>
            <a:headEnd len="med" w="med" type="none"/>
            <a:tailEnd len="med" w="med" type="none"/>
          </a:ln>
        </p:spPr>
      </p:cxnSp>
      <p:cxnSp>
        <p:nvCxnSpPr>
          <p:cNvPr id="566" name="Google Shape;566;p43"/>
          <p:cNvCxnSpPr/>
          <p:nvPr/>
        </p:nvCxnSpPr>
        <p:spPr>
          <a:xfrm>
            <a:off x="1928813" y="5083175"/>
            <a:ext cx="5386387" cy="22225"/>
          </a:xfrm>
          <a:prstGeom prst="straightConnector1">
            <a:avLst/>
          </a:prstGeom>
          <a:noFill/>
          <a:ln cap="flat" cmpd="sng" w="38100">
            <a:solidFill>
              <a:srgbClr val="FFCC00"/>
            </a:solidFill>
            <a:prstDash val="solid"/>
            <a:round/>
            <a:headEnd len="med" w="med" type="none"/>
            <a:tailEnd len="med" w="med" type="none"/>
          </a:ln>
        </p:spPr>
      </p:cxnSp>
      <p:sp>
        <p:nvSpPr>
          <p:cNvPr id="567" name="Google Shape;567;p43"/>
          <p:cNvSpPr txBox="1"/>
          <p:nvPr/>
        </p:nvSpPr>
        <p:spPr>
          <a:xfrm>
            <a:off x="4443413" y="5768975"/>
            <a:ext cx="2971800" cy="396875"/>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b="1" i="0" lang="no-NO" sz="2000" u="none" cap="none" strike="noStrike">
                <a:solidFill>
                  <a:srgbClr val="FFCC00"/>
                </a:solidFill>
                <a:latin typeface="Arial"/>
                <a:ea typeface="Arial"/>
                <a:cs typeface="Arial"/>
                <a:sym typeface="Arial"/>
              </a:rPr>
              <a:t>years</a:t>
            </a:r>
            <a:endParaRPr b="1" i="0" sz="2000" u="none" cap="none" strike="noStrike">
              <a:solidFill>
                <a:srgbClr val="FFCC00"/>
              </a:solidFill>
              <a:latin typeface="Arial"/>
              <a:ea typeface="Arial"/>
              <a:cs typeface="Arial"/>
              <a:sym typeface="Arial"/>
            </a:endParaRPr>
          </a:p>
        </p:txBody>
      </p:sp>
      <p:cxnSp>
        <p:nvCxnSpPr>
          <p:cNvPr id="568" name="Google Shape;568;p43"/>
          <p:cNvCxnSpPr/>
          <p:nvPr/>
        </p:nvCxnSpPr>
        <p:spPr>
          <a:xfrm>
            <a:off x="2462213" y="5387975"/>
            <a:ext cx="0" cy="76200"/>
          </a:xfrm>
          <a:prstGeom prst="straightConnector1">
            <a:avLst/>
          </a:prstGeom>
          <a:noFill/>
          <a:ln cap="flat" cmpd="sng" w="9525">
            <a:solidFill>
              <a:srgbClr val="FFCC00"/>
            </a:solidFill>
            <a:prstDash val="solid"/>
            <a:round/>
            <a:headEnd len="med" w="med" type="none"/>
            <a:tailEnd len="med" w="med" type="none"/>
          </a:ln>
        </p:spPr>
      </p:cxnSp>
      <p:cxnSp>
        <p:nvCxnSpPr>
          <p:cNvPr id="569" name="Google Shape;569;p43"/>
          <p:cNvCxnSpPr/>
          <p:nvPr/>
        </p:nvCxnSpPr>
        <p:spPr>
          <a:xfrm>
            <a:off x="3148013" y="5387975"/>
            <a:ext cx="0" cy="76200"/>
          </a:xfrm>
          <a:prstGeom prst="straightConnector1">
            <a:avLst/>
          </a:prstGeom>
          <a:noFill/>
          <a:ln cap="flat" cmpd="sng" w="9525">
            <a:solidFill>
              <a:srgbClr val="FFCC00"/>
            </a:solidFill>
            <a:prstDash val="solid"/>
            <a:round/>
            <a:headEnd len="med" w="med" type="none"/>
            <a:tailEnd len="med" w="med" type="none"/>
          </a:ln>
        </p:spPr>
      </p:cxnSp>
      <p:cxnSp>
        <p:nvCxnSpPr>
          <p:cNvPr id="570" name="Google Shape;570;p43"/>
          <p:cNvCxnSpPr/>
          <p:nvPr/>
        </p:nvCxnSpPr>
        <p:spPr>
          <a:xfrm>
            <a:off x="4443413" y="5387975"/>
            <a:ext cx="0" cy="76200"/>
          </a:xfrm>
          <a:prstGeom prst="straightConnector1">
            <a:avLst/>
          </a:prstGeom>
          <a:noFill/>
          <a:ln cap="flat" cmpd="sng" w="9525">
            <a:solidFill>
              <a:srgbClr val="FFCC00"/>
            </a:solidFill>
            <a:prstDash val="solid"/>
            <a:round/>
            <a:headEnd len="med" w="med" type="none"/>
            <a:tailEnd len="med" w="med" type="none"/>
          </a:ln>
        </p:spPr>
      </p:cxnSp>
      <p:cxnSp>
        <p:nvCxnSpPr>
          <p:cNvPr id="571" name="Google Shape;571;p43"/>
          <p:cNvCxnSpPr/>
          <p:nvPr/>
        </p:nvCxnSpPr>
        <p:spPr>
          <a:xfrm>
            <a:off x="3833813" y="5387975"/>
            <a:ext cx="0" cy="76200"/>
          </a:xfrm>
          <a:prstGeom prst="straightConnector1">
            <a:avLst/>
          </a:prstGeom>
          <a:noFill/>
          <a:ln cap="flat" cmpd="sng" w="9525">
            <a:solidFill>
              <a:srgbClr val="FFCC00"/>
            </a:solidFill>
            <a:prstDash val="solid"/>
            <a:round/>
            <a:headEnd len="med" w="med" type="none"/>
            <a:tailEnd len="med" w="med" type="none"/>
          </a:ln>
        </p:spPr>
      </p:cxnSp>
      <p:cxnSp>
        <p:nvCxnSpPr>
          <p:cNvPr id="572" name="Google Shape;572;p43"/>
          <p:cNvCxnSpPr/>
          <p:nvPr/>
        </p:nvCxnSpPr>
        <p:spPr>
          <a:xfrm>
            <a:off x="5129213" y="5387975"/>
            <a:ext cx="0" cy="76200"/>
          </a:xfrm>
          <a:prstGeom prst="straightConnector1">
            <a:avLst/>
          </a:prstGeom>
          <a:noFill/>
          <a:ln cap="flat" cmpd="sng" w="9525">
            <a:solidFill>
              <a:srgbClr val="FFCC00"/>
            </a:solidFill>
            <a:prstDash val="solid"/>
            <a:round/>
            <a:headEnd len="med" w="med" type="none"/>
            <a:tailEnd len="med" w="med" type="none"/>
          </a:ln>
        </p:spPr>
      </p:cxnSp>
      <p:cxnSp>
        <p:nvCxnSpPr>
          <p:cNvPr id="573" name="Google Shape;573;p43"/>
          <p:cNvCxnSpPr/>
          <p:nvPr/>
        </p:nvCxnSpPr>
        <p:spPr>
          <a:xfrm>
            <a:off x="5891213" y="5387975"/>
            <a:ext cx="0" cy="76200"/>
          </a:xfrm>
          <a:prstGeom prst="straightConnector1">
            <a:avLst/>
          </a:prstGeom>
          <a:noFill/>
          <a:ln cap="flat" cmpd="sng" w="9525">
            <a:solidFill>
              <a:srgbClr val="FFCC00"/>
            </a:solidFill>
            <a:prstDash val="solid"/>
            <a:round/>
            <a:headEnd len="med" w="med" type="none"/>
            <a:tailEnd len="med" w="med" type="none"/>
          </a:ln>
        </p:spPr>
      </p:cxnSp>
      <p:cxnSp>
        <p:nvCxnSpPr>
          <p:cNvPr id="574" name="Google Shape;574;p43"/>
          <p:cNvCxnSpPr/>
          <p:nvPr/>
        </p:nvCxnSpPr>
        <p:spPr>
          <a:xfrm>
            <a:off x="6577013" y="5387975"/>
            <a:ext cx="0" cy="76200"/>
          </a:xfrm>
          <a:prstGeom prst="straightConnector1">
            <a:avLst/>
          </a:prstGeom>
          <a:noFill/>
          <a:ln cap="flat" cmpd="sng" w="9525">
            <a:solidFill>
              <a:srgbClr val="FFCC00"/>
            </a:solidFill>
            <a:prstDash val="solid"/>
            <a:round/>
            <a:headEnd len="med" w="med" type="none"/>
            <a:tailEnd len="med" w="med" type="none"/>
          </a:ln>
        </p:spPr>
      </p:cxnSp>
      <p:cxnSp>
        <p:nvCxnSpPr>
          <p:cNvPr id="575" name="Google Shape;575;p43"/>
          <p:cNvCxnSpPr/>
          <p:nvPr/>
        </p:nvCxnSpPr>
        <p:spPr>
          <a:xfrm>
            <a:off x="7339013" y="5387975"/>
            <a:ext cx="0" cy="76200"/>
          </a:xfrm>
          <a:prstGeom prst="straightConnector1">
            <a:avLst/>
          </a:prstGeom>
          <a:noFill/>
          <a:ln cap="flat" cmpd="sng" w="9525">
            <a:solidFill>
              <a:srgbClr val="FFCC00"/>
            </a:solidFill>
            <a:prstDash val="solid"/>
            <a:round/>
            <a:headEnd len="med" w="med" type="none"/>
            <a:tailEnd len="med" w="med" type="none"/>
          </a:ln>
        </p:spPr>
      </p:cxnSp>
      <p:sp>
        <p:nvSpPr>
          <p:cNvPr id="576" name="Google Shape;576;p43"/>
          <p:cNvSpPr txBox="1"/>
          <p:nvPr/>
        </p:nvSpPr>
        <p:spPr>
          <a:xfrm>
            <a:off x="1776413" y="5464175"/>
            <a:ext cx="311150" cy="366713"/>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b="1" i="0" lang="no-NO" sz="1800" u="none" cap="none" strike="noStrike">
                <a:solidFill>
                  <a:srgbClr val="FFCC00"/>
                </a:solidFill>
                <a:latin typeface="Arial"/>
                <a:ea typeface="Arial"/>
                <a:cs typeface="Arial"/>
                <a:sym typeface="Arial"/>
              </a:rPr>
              <a:t>0</a:t>
            </a:r>
            <a:endParaRPr b="1" i="0" sz="1800" u="none" cap="none" strike="noStrike">
              <a:solidFill>
                <a:srgbClr val="FFCC00"/>
              </a:solidFill>
              <a:latin typeface="Arial"/>
              <a:ea typeface="Arial"/>
              <a:cs typeface="Arial"/>
              <a:sym typeface="Arial"/>
            </a:endParaRPr>
          </a:p>
        </p:txBody>
      </p:sp>
      <p:sp>
        <p:nvSpPr>
          <p:cNvPr id="577" name="Google Shape;577;p43"/>
          <p:cNvSpPr txBox="1"/>
          <p:nvPr/>
        </p:nvSpPr>
        <p:spPr>
          <a:xfrm>
            <a:off x="2995613" y="5464175"/>
            <a:ext cx="311150" cy="366713"/>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b="1" i="0" lang="no-NO" sz="1800" u="none" cap="none" strike="noStrike">
                <a:solidFill>
                  <a:srgbClr val="FFCC00"/>
                </a:solidFill>
                <a:latin typeface="Arial"/>
                <a:ea typeface="Arial"/>
                <a:cs typeface="Arial"/>
                <a:sym typeface="Arial"/>
              </a:rPr>
              <a:t>5</a:t>
            </a:r>
            <a:endParaRPr b="1" i="0" sz="1800" u="none" cap="none" strike="noStrike">
              <a:solidFill>
                <a:srgbClr val="FFCC00"/>
              </a:solidFill>
              <a:latin typeface="Arial"/>
              <a:ea typeface="Arial"/>
              <a:cs typeface="Arial"/>
              <a:sym typeface="Arial"/>
            </a:endParaRPr>
          </a:p>
        </p:txBody>
      </p:sp>
      <p:sp>
        <p:nvSpPr>
          <p:cNvPr id="578" name="Google Shape;578;p43"/>
          <p:cNvSpPr txBox="1"/>
          <p:nvPr/>
        </p:nvSpPr>
        <p:spPr>
          <a:xfrm>
            <a:off x="2590800" y="6172200"/>
            <a:ext cx="184150" cy="366713"/>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579" name="Google Shape;579;p43"/>
          <p:cNvSpPr txBox="1"/>
          <p:nvPr/>
        </p:nvSpPr>
        <p:spPr>
          <a:xfrm>
            <a:off x="4227513" y="5464175"/>
            <a:ext cx="438150" cy="366713"/>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b="1" i="0" lang="no-NO" sz="1800" u="none" cap="none" strike="noStrike">
                <a:solidFill>
                  <a:srgbClr val="FFCC00"/>
                </a:solidFill>
                <a:latin typeface="Arial"/>
                <a:ea typeface="Arial"/>
                <a:cs typeface="Arial"/>
                <a:sym typeface="Arial"/>
              </a:rPr>
              <a:t>10</a:t>
            </a:r>
            <a:endParaRPr b="1" i="0" sz="1800" u="none" cap="none" strike="noStrike">
              <a:solidFill>
                <a:srgbClr val="FFCC00"/>
              </a:solidFill>
              <a:latin typeface="Arial"/>
              <a:ea typeface="Arial"/>
              <a:cs typeface="Arial"/>
              <a:sym typeface="Arial"/>
            </a:endParaRPr>
          </a:p>
        </p:txBody>
      </p:sp>
      <p:sp>
        <p:nvSpPr>
          <p:cNvPr id="580" name="Google Shape;580;p43"/>
          <p:cNvSpPr txBox="1"/>
          <p:nvPr/>
        </p:nvSpPr>
        <p:spPr>
          <a:xfrm>
            <a:off x="5675313" y="5464175"/>
            <a:ext cx="438150" cy="366713"/>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b="1" i="0" lang="no-NO" sz="1800" u="none" cap="none" strike="noStrike">
                <a:solidFill>
                  <a:srgbClr val="FFCC00"/>
                </a:solidFill>
                <a:latin typeface="Arial"/>
                <a:ea typeface="Arial"/>
                <a:cs typeface="Arial"/>
                <a:sym typeface="Arial"/>
              </a:rPr>
              <a:t>15</a:t>
            </a:r>
            <a:endParaRPr b="1" i="0" sz="1800" u="none" cap="none" strike="noStrike">
              <a:solidFill>
                <a:srgbClr val="FFCC00"/>
              </a:solidFill>
              <a:latin typeface="Arial"/>
              <a:ea typeface="Arial"/>
              <a:cs typeface="Arial"/>
              <a:sym typeface="Arial"/>
            </a:endParaRPr>
          </a:p>
        </p:txBody>
      </p:sp>
      <p:sp>
        <p:nvSpPr>
          <p:cNvPr id="581" name="Google Shape;581;p43"/>
          <p:cNvSpPr txBox="1"/>
          <p:nvPr/>
        </p:nvSpPr>
        <p:spPr>
          <a:xfrm>
            <a:off x="7123113" y="5464175"/>
            <a:ext cx="438150" cy="366713"/>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b="1" i="0" lang="no-NO" sz="1800" u="none" cap="none" strike="noStrike">
                <a:solidFill>
                  <a:srgbClr val="FFCC00"/>
                </a:solidFill>
                <a:latin typeface="Arial"/>
                <a:ea typeface="Arial"/>
                <a:cs typeface="Arial"/>
                <a:sym typeface="Arial"/>
              </a:rPr>
              <a:t>20</a:t>
            </a:r>
            <a:endParaRPr b="1" i="0" sz="1800" u="none" cap="none" strike="noStrike">
              <a:solidFill>
                <a:srgbClr val="FFCC00"/>
              </a:solidFill>
              <a:latin typeface="Arial"/>
              <a:ea typeface="Arial"/>
              <a:cs typeface="Arial"/>
              <a:sym typeface="Arial"/>
            </a:endParaRPr>
          </a:p>
        </p:txBody>
      </p:sp>
      <p:sp>
        <p:nvSpPr>
          <p:cNvPr id="582" name="Google Shape;582;p43"/>
          <p:cNvSpPr txBox="1"/>
          <p:nvPr/>
        </p:nvSpPr>
        <p:spPr>
          <a:xfrm>
            <a:off x="4572000" y="4495800"/>
            <a:ext cx="401638" cy="7620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0" i="0" lang="no-NO" sz="4400" u="none" cap="none" strike="noStrike">
                <a:solidFill>
                  <a:srgbClr val="FFCC00"/>
                </a:solidFill>
                <a:latin typeface="Arial"/>
                <a:ea typeface="Arial"/>
                <a:cs typeface="Arial"/>
                <a:sym typeface="Arial"/>
              </a:rPr>
              <a:t>*</a:t>
            </a:r>
            <a:endParaRPr b="0" i="0" sz="4400" u="none" cap="none" strike="noStrike">
              <a:solidFill>
                <a:srgbClr val="FFCC00"/>
              </a:solidFill>
              <a:latin typeface="Arial"/>
              <a:ea typeface="Arial"/>
              <a:cs typeface="Arial"/>
              <a:sym typeface="Arial"/>
            </a:endParaRPr>
          </a:p>
        </p:txBody>
      </p:sp>
      <p:sp>
        <p:nvSpPr>
          <p:cNvPr id="583" name="Google Shape;583;p43"/>
          <p:cNvSpPr/>
          <p:nvPr/>
        </p:nvSpPr>
        <p:spPr>
          <a:xfrm>
            <a:off x="6858000" y="3962400"/>
            <a:ext cx="228600" cy="304800"/>
          </a:xfrm>
          <a:prstGeom prst="ellipse">
            <a:avLst/>
          </a:prstGeom>
          <a:noFill/>
          <a:ln cap="flat" cmpd="sng" w="57150">
            <a:solidFill>
              <a:srgbClr val="FFCC00"/>
            </a:solidFill>
            <a:prstDash val="solid"/>
            <a:round/>
            <a:headEnd len="sm" w="sm" type="none"/>
            <a:tailEnd len="sm" w="sm" type="none"/>
          </a:ln>
        </p:spPr>
        <p:txBody>
          <a:bodyPr anchorCtr="0" anchor="ctr" bIns="45700" lIns="91425" spcFirstLastPara="1" rIns="91425" wrap="square" tIns="45700">
            <a:noAutofit/>
          </a:bodyPr>
          <a:lstStyle/>
          <a:p>
            <a:pPr indent="0" lvl="0" marL="0" marR="0" rtl="1" algn="r">
              <a:spcBef>
                <a:spcPts val="0"/>
              </a:spcBef>
              <a:spcAft>
                <a:spcPts val="0"/>
              </a:spcAft>
              <a:buNone/>
            </a:pPr>
            <a:r>
              <a:t/>
            </a:r>
            <a:endParaRPr b="0" i="0" sz="1800" u="none" cap="none" strike="noStrike">
              <a:solidFill>
                <a:schemeClr val="lt1"/>
              </a:solidFill>
              <a:latin typeface="Rockwell"/>
              <a:ea typeface="Rockwell"/>
              <a:cs typeface="Rockwell"/>
              <a:sym typeface="Rockwell"/>
            </a:endParaRPr>
          </a:p>
        </p:txBody>
      </p:sp>
      <p:sp>
        <p:nvSpPr>
          <p:cNvPr id="584" name="Google Shape;584;p43"/>
          <p:cNvSpPr txBox="1"/>
          <p:nvPr/>
        </p:nvSpPr>
        <p:spPr>
          <a:xfrm>
            <a:off x="4251325" y="3160713"/>
            <a:ext cx="184150" cy="366712"/>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585" name="Google Shape;585;p43"/>
          <p:cNvSpPr txBox="1"/>
          <p:nvPr/>
        </p:nvSpPr>
        <p:spPr>
          <a:xfrm>
            <a:off x="4114800" y="3048000"/>
            <a:ext cx="401638" cy="7620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0" i="0" lang="no-NO" sz="4400" u="none" cap="none" strike="noStrike">
                <a:solidFill>
                  <a:srgbClr val="FFCC00"/>
                </a:solidFill>
                <a:latin typeface="Arial"/>
                <a:ea typeface="Arial"/>
                <a:cs typeface="Arial"/>
                <a:sym typeface="Arial"/>
              </a:rPr>
              <a:t>*</a:t>
            </a:r>
            <a:endParaRPr b="0" i="0" sz="4400" u="none" cap="none" strike="noStrike">
              <a:solidFill>
                <a:srgbClr val="FFCC00"/>
              </a:solidFill>
              <a:latin typeface="Arial"/>
              <a:ea typeface="Arial"/>
              <a:cs typeface="Arial"/>
              <a:sym typeface="Arial"/>
            </a:endParaRPr>
          </a:p>
        </p:txBody>
      </p:sp>
      <p:cxnSp>
        <p:nvCxnSpPr>
          <p:cNvPr id="586" name="Google Shape;586;p43"/>
          <p:cNvCxnSpPr/>
          <p:nvPr/>
        </p:nvCxnSpPr>
        <p:spPr>
          <a:xfrm>
            <a:off x="1981200" y="2971800"/>
            <a:ext cx="533400" cy="0"/>
          </a:xfrm>
          <a:prstGeom prst="straightConnector1">
            <a:avLst/>
          </a:prstGeom>
          <a:noFill/>
          <a:ln cap="flat" cmpd="sng" w="38100">
            <a:solidFill>
              <a:srgbClr val="FFCC00"/>
            </a:solidFill>
            <a:prstDash val="solid"/>
            <a:round/>
            <a:headEnd len="med" w="med" type="none"/>
            <a:tailEnd len="med" w="med" type="none"/>
          </a:ln>
        </p:spPr>
      </p:cxnSp>
      <p:sp>
        <p:nvSpPr>
          <p:cNvPr id="587" name="Google Shape;587;p43"/>
          <p:cNvSpPr txBox="1"/>
          <p:nvPr/>
        </p:nvSpPr>
        <p:spPr>
          <a:xfrm>
            <a:off x="2498725" y="2474913"/>
            <a:ext cx="184150" cy="366712"/>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588" name="Google Shape;588;p43"/>
          <p:cNvSpPr txBox="1"/>
          <p:nvPr/>
        </p:nvSpPr>
        <p:spPr>
          <a:xfrm>
            <a:off x="2438400" y="2667000"/>
            <a:ext cx="401638" cy="7620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0" i="0" lang="no-NO" sz="4400" u="none" cap="none" strike="noStrike">
                <a:solidFill>
                  <a:srgbClr val="FFCC00"/>
                </a:solidFill>
                <a:latin typeface="Arial"/>
                <a:ea typeface="Arial"/>
                <a:cs typeface="Arial"/>
                <a:sym typeface="Arial"/>
              </a:rPr>
              <a:t>*</a:t>
            </a:r>
            <a:endParaRPr b="0" i="0" sz="4400" u="none" cap="none" strike="noStrike">
              <a:solidFill>
                <a:srgbClr val="FFCC00"/>
              </a:solidFill>
              <a:latin typeface="Arial"/>
              <a:ea typeface="Arial"/>
              <a:cs typeface="Arial"/>
              <a:sym typeface="Arial"/>
            </a:endParaRPr>
          </a:p>
        </p:txBody>
      </p:sp>
      <p:cxnSp>
        <p:nvCxnSpPr>
          <p:cNvPr id="589" name="Google Shape;589;p43"/>
          <p:cNvCxnSpPr/>
          <p:nvPr/>
        </p:nvCxnSpPr>
        <p:spPr>
          <a:xfrm>
            <a:off x="1981200" y="2590800"/>
            <a:ext cx="3810000" cy="0"/>
          </a:xfrm>
          <a:prstGeom prst="straightConnector1">
            <a:avLst/>
          </a:prstGeom>
          <a:noFill/>
          <a:ln cap="flat" cmpd="sng" w="38100">
            <a:solidFill>
              <a:srgbClr val="FFCC00"/>
            </a:solidFill>
            <a:prstDash val="solid"/>
            <a:round/>
            <a:headEnd len="med" w="med" type="none"/>
            <a:tailEnd len="med" w="med" type="none"/>
          </a:ln>
        </p:spPr>
      </p:cxnSp>
      <p:sp>
        <p:nvSpPr>
          <p:cNvPr id="590" name="Google Shape;590;p43"/>
          <p:cNvSpPr/>
          <p:nvPr/>
        </p:nvSpPr>
        <p:spPr>
          <a:xfrm>
            <a:off x="5791200" y="2438400"/>
            <a:ext cx="228600" cy="304800"/>
          </a:xfrm>
          <a:prstGeom prst="ellipse">
            <a:avLst/>
          </a:prstGeom>
          <a:noFill/>
          <a:ln cap="flat" cmpd="sng" w="57150">
            <a:solidFill>
              <a:srgbClr val="FFCC00"/>
            </a:solidFill>
            <a:prstDash val="solid"/>
            <a:round/>
            <a:headEnd len="sm" w="sm" type="none"/>
            <a:tailEnd len="sm" w="sm" type="none"/>
          </a:ln>
        </p:spPr>
        <p:txBody>
          <a:bodyPr anchorCtr="0" anchor="ctr" bIns="45700" lIns="91425" spcFirstLastPara="1" rIns="91425" wrap="square" tIns="45700">
            <a:noAutofit/>
          </a:bodyPr>
          <a:lstStyle/>
          <a:p>
            <a:pPr indent="0" lvl="0" marL="0" marR="0" rtl="1" algn="r">
              <a:spcBef>
                <a:spcPts val="0"/>
              </a:spcBef>
              <a:spcAft>
                <a:spcPts val="0"/>
              </a:spcAft>
              <a:buNone/>
            </a:pPr>
            <a:r>
              <a:t/>
            </a:r>
            <a:endParaRPr b="0" i="0" sz="1800" u="none" cap="none" strike="noStrike">
              <a:solidFill>
                <a:schemeClr val="lt1"/>
              </a:solidFill>
              <a:latin typeface="Rockwell"/>
              <a:ea typeface="Rockwell"/>
              <a:cs typeface="Rockwell"/>
              <a:sym typeface="Rockwell"/>
            </a:endParaRPr>
          </a:p>
        </p:txBody>
      </p:sp>
      <p:cxnSp>
        <p:nvCxnSpPr>
          <p:cNvPr id="591" name="Google Shape;591;p43"/>
          <p:cNvCxnSpPr/>
          <p:nvPr/>
        </p:nvCxnSpPr>
        <p:spPr>
          <a:xfrm>
            <a:off x="1905000" y="2209800"/>
            <a:ext cx="5105400" cy="0"/>
          </a:xfrm>
          <a:prstGeom prst="straightConnector1">
            <a:avLst/>
          </a:prstGeom>
          <a:noFill/>
          <a:ln cap="flat" cmpd="sng" w="38100">
            <a:solidFill>
              <a:srgbClr val="FFCC00"/>
            </a:solidFill>
            <a:prstDash val="solid"/>
            <a:round/>
            <a:headEnd len="med" w="med" type="none"/>
            <a:tailEnd len="med" w="med" type="none"/>
          </a:ln>
        </p:spPr>
      </p:cxnSp>
      <p:cxnSp>
        <p:nvCxnSpPr>
          <p:cNvPr id="592" name="Google Shape;592;p43"/>
          <p:cNvCxnSpPr/>
          <p:nvPr/>
        </p:nvCxnSpPr>
        <p:spPr>
          <a:xfrm>
            <a:off x="1981200" y="1752600"/>
            <a:ext cx="3276600" cy="0"/>
          </a:xfrm>
          <a:prstGeom prst="straightConnector1">
            <a:avLst/>
          </a:prstGeom>
          <a:noFill/>
          <a:ln cap="flat" cmpd="sng" w="38100">
            <a:solidFill>
              <a:srgbClr val="FFCC00"/>
            </a:solidFill>
            <a:prstDash val="solid"/>
            <a:round/>
            <a:headEnd len="med" w="med" type="none"/>
            <a:tailEnd len="med" w="med" type="none"/>
          </a:ln>
        </p:spPr>
      </p:cxnSp>
      <p:sp>
        <p:nvSpPr>
          <p:cNvPr id="593" name="Google Shape;593;p43"/>
          <p:cNvSpPr txBox="1"/>
          <p:nvPr/>
        </p:nvSpPr>
        <p:spPr>
          <a:xfrm>
            <a:off x="5105400" y="1371600"/>
            <a:ext cx="401638" cy="7620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0" i="0" lang="no-NO" sz="4400" u="none" cap="none" strike="noStrike">
                <a:solidFill>
                  <a:srgbClr val="FFCC00"/>
                </a:solidFill>
                <a:latin typeface="Arial"/>
                <a:ea typeface="Arial"/>
                <a:cs typeface="Arial"/>
                <a:sym typeface="Arial"/>
              </a:rPr>
              <a:t>*</a:t>
            </a:r>
            <a:endParaRPr b="0" i="0" sz="4400" u="none" cap="none" strike="noStrike">
              <a:solidFill>
                <a:srgbClr val="FFCC00"/>
              </a:solidFill>
              <a:latin typeface="Arial"/>
              <a:ea typeface="Arial"/>
              <a:cs typeface="Arial"/>
              <a:sym typeface="Arial"/>
            </a:endParaRPr>
          </a:p>
        </p:txBody>
      </p:sp>
      <p:sp>
        <p:nvSpPr>
          <p:cNvPr id="594" name="Google Shape;594;p43"/>
          <p:cNvSpPr/>
          <p:nvPr/>
        </p:nvSpPr>
        <p:spPr>
          <a:xfrm>
            <a:off x="1981200" y="1447800"/>
            <a:ext cx="762000" cy="3886200"/>
          </a:xfrm>
          <a:prstGeom prst="rect">
            <a:avLst/>
          </a:prstGeom>
          <a:noFill/>
          <a:ln cap="flat" cmpd="sng" w="762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1" algn="r">
              <a:spcBef>
                <a:spcPts val="0"/>
              </a:spcBef>
              <a:spcAft>
                <a:spcPts val="0"/>
              </a:spcAft>
              <a:buNone/>
            </a:pPr>
            <a:r>
              <a:t/>
            </a:r>
            <a:endParaRPr b="0" i="0" sz="1800" u="none" cap="none" strike="noStrike">
              <a:solidFill>
                <a:schemeClr val="lt1"/>
              </a:solidFill>
              <a:latin typeface="Rockwell"/>
              <a:ea typeface="Rockwell"/>
              <a:cs typeface="Rockwell"/>
              <a:sym typeface="Rockwell"/>
            </a:endParaRPr>
          </a:p>
        </p:txBody>
      </p:sp>
      <p:sp>
        <p:nvSpPr>
          <p:cNvPr id="595" name="Google Shape;595;p43"/>
          <p:cNvSpPr/>
          <p:nvPr/>
        </p:nvSpPr>
        <p:spPr>
          <a:xfrm>
            <a:off x="1295400" y="3657600"/>
            <a:ext cx="381000" cy="1752600"/>
          </a:xfrm>
          <a:prstGeom prst="leftBrace">
            <a:avLst>
              <a:gd fmla="val 38333" name="adj1"/>
              <a:gd fmla="val 50000" name="adj2"/>
            </a:avLst>
          </a:prstGeom>
          <a:noFill/>
          <a:ln cap="flat" cmpd="sng" w="381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1" algn="r">
              <a:spcBef>
                <a:spcPts val="0"/>
              </a:spcBef>
              <a:spcAft>
                <a:spcPts val="0"/>
              </a:spcAft>
              <a:buNone/>
            </a:pPr>
            <a:r>
              <a:t/>
            </a:r>
            <a:endParaRPr b="0" i="0" sz="1800" u="none" cap="none" strike="noStrike">
              <a:solidFill>
                <a:schemeClr val="lt1"/>
              </a:solidFill>
              <a:latin typeface="Rockwell"/>
              <a:ea typeface="Rockwell"/>
              <a:cs typeface="Rockwell"/>
              <a:sym typeface="Rockwell"/>
            </a:endParaRPr>
          </a:p>
        </p:txBody>
      </p:sp>
      <p:sp>
        <p:nvSpPr>
          <p:cNvPr id="596" name="Google Shape;596;p43"/>
          <p:cNvSpPr txBox="1"/>
          <p:nvPr/>
        </p:nvSpPr>
        <p:spPr>
          <a:xfrm rot="-5400000">
            <a:off x="151606" y="4191794"/>
            <a:ext cx="1677988"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0" i="0" lang="no-NO" sz="2400" u="none" cap="none" strike="noStrike">
                <a:solidFill>
                  <a:schemeClr val="dk1"/>
                </a:solidFill>
                <a:latin typeface="Arial"/>
                <a:ea typeface="Arial"/>
                <a:cs typeface="Arial"/>
                <a:sym typeface="Arial"/>
              </a:rPr>
              <a:t>unexposed</a:t>
            </a:r>
            <a:endParaRPr b="0" i="0" sz="2400" u="none" cap="none" strike="noStrike">
              <a:solidFill>
                <a:schemeClr val="dk1"/>
              </a:solidFill>
              <a:latin typeface="Arial"/>
              <a:ea typeface="Arial"/>
              <a:cs typeface="Arial"/>
              <a:sym typeface="Arial"/>
            </a:endParaRPr>
          </a:p>
        </p:txBody>
      </p:sp>
      <p:sp>
        <p:nvSpPr>
          <p:cNvPr id="597" name="Google Shape;597;p43"/>
          <p:cNvSpPr/>
          <p:nvPr/>
        </p:nvSpPr>
        <p:spPr>
          <a:xfrm>
            <a:off x="1295400" y="1600200"/>
            <a:ext cx="381000" cy="1752600"/>
          </a:xfrm>
          <a:prstGeom prst="leftBrace">
            <a:avLst>
              <a:gd fmla="val 38333" name="adj1"/>
              <a:gd fmla="val 50000" name="adj2"/>
            </a:avLst>
          </a:prstGeom>
          <a:noFill/>
          <a:ln cap="flat" cmpd="sng" w="381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1" algn="r">
              <a:spcBef>
                <a:spcPts val="0"/>
              </a:spcBef>
              <a:spcAft>
                <a:spcPts val="0"/>
              </a:spcAft>
              <a:buNone/>
            </a:pPr>
            <a:r>
              <a:t/>
            </a:r>
            <a:endParaRPr b="0" i="0" sz="1800" u="none" cap="none" strike="noStrike">
              <a:solidFill>
                <a:schemeClr val="lt1"/>
              </a:solidFill>
              <a:latin typeface="Rockwell"/>
              <a:ea typeface="Rockwell"/>
              <a:cs typeface="Rockwell"/>
              <a:sym typeface="Rockwell"/>
            </a:endParaRPr>
          </a:p>
        </p:txBody>
      </p:sp>
      <p:sp>
        <p:nvSpPr>
          <p:cNvPr id="598" name="Google Shape;598;p43"/>
          <p:cNvSpPr txBox="1"/>
          <p:nvPr/>
        </p:nvSpPr>
        <p:spPr>
          <a:xfrm rot="-5400000">
            <a:off x="345282" y="2055019"/>
            <a:ext cx="1338262"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0" i="0" lang="no-NO" sz="2400" u="none" cap="none" strike="noStrike">
                <a:solidFill>
                  <a:schemeClr val="dk1"/>
                </a:solidFill>
                <a:latin typeface="Arial"/>
                <a:ea typeface="Arial"/>
                <a:cs typeface="Arial"/>
                <a:sym typeface="Arial"/>
              </a:rPr>
              <a:t>exposed</a:t>
            </a:r>
            <a:endParaRPr b="0" i="0" sz="2400" u="none" cap="none" strike="noStrike">
              <a:solidFill>
                <a:schemeClr val="dk1"/>
              </a:solidFill>
              <a:latin typeface="Arial"/>
              <a:ea typeface="Arial"/>
              <a:cs typeface="Arial"/>
              <a:sym typeface="Arial"/>
            </a:endParaRPr>
          </a:p>
        </p:txBody>
      </p:sp>
      <p:sp>
        <p:nvSpPr>
          <p:cNvPr id="599" name="Google Shape;599;p43"/>
          <p:cNvSpPr txBox="1"/>
          <p:nvPr/>
        </p:nvSpPr>
        <p:spPr>
          <a:xfrm>
            <a:off x="7375525" y="4913313"/>
            <a:ext cx="438150" cy="366712"/>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0" i="0" lang="no-NO" sz="1800" u="none" cap="none" strike="noStrike">
                <a:solidFill>
                  <a:schemeClr val="dk1"/>
                </a:solidFill>
                <a:latin typeface="Arial"/>
                <a:ea typeface="Arial"/>
                <a:cs typeface="Arial"/>
                <a:sym typeface="Arial"/>
              </a:rPr>
              <a:t>20</a:t>
            </a:r>
            <a:endParaRPr b="0" i="0" sz="1800" u="none" cap="none" strike="noStrike">
              <a:solidFill>
                <a:schemeClr val="dk1"/>
              </a:solidFill>
              <a:latin typeface="Arial"/>
              <a:ea typeface="Arial"/>
              <a:cs typeface="Arial"/>
              <a:sym typeface="Arial"/>
            </a:endParaRPr>
          </a:p>
        </p:txBody>
      </p:sp>
      <p:sp>
        <p:nvSpPr>
          <p:cNvPr id="600" name="Google Shape;600;p43"/>
          <p:cNvSpPr txBox="1"/>
          <p:nvPr/>
        </p:nvSpPr>
        <p:spPr>
          <a:xfrm>
            <a:off x="5029200" y="4572000"/>
            <a:ext cx="438150" cy="366713"/>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0" i="0" lang="no-NO" sz="1800" u="none" cap="none" strike="noStrike">
                <a:solidFill>
                  <a:schemeClr val="dk1"/>
                </a:solidFill>
                <a:latin typeface="Arial"/>
                <a:ea typeface="Arial"/>
                <a:cs typeface="Arial"/>
                <a:sym typeface="Arial"/>
              </a:rPr>
              <a:t>11</a:t>
            </a:r>
            <a:endParaRPr b="0" i="0" sz="1800" u="none" cap="none" strike="noStrike">
              <a:solidFill>
                <a:schemeClr val="dk1"/>
              </a:solidFill>
              <a:latin typeface="Arial"/>
              <a:ea typeface="Arial"/>
              <a:cs typeface="Arial"/>
              <a:sym typeface="Arial"/>
            </a:endParaRPr>
          </a:p>
        </p:txBody>
      </p:sp>
      <p:sp>
        <p:nvSpPr>
          <p:cNvPr id="601" name="Google Shape;601;p43"/>
          <p:cNvSpPr txBox="1"/>
          <p:nvPr/>
        </p:nvSpPr>
        <p:spPr>
          <a:xfrm>
            <a:off x="7146925" y="3846513"/>
            <a:ext cx="438150" cy="366712"/>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0" i="0" lang="no-NO" sz="1800" u="none" cap="none" strike="noStrike">
                <a:solidFill>
                  <a:schemeClr val="dk1"/>
                </a:solidFill>
                <a:latin typeface="Arial"/>
                <a:ea typeface="Arial"/>
                <a:cs typeface="Arial"/>
                <a:sym typeface="Arial"/>
              </a:rPr>
              <a:t>18</a:t>
            </a:r>
            <a:endParaRPr b="0" i="0" sz="1800" u="none" cap="none" strike="noStrike">
              <a:solidFill>
                <a:schemeClr val="dk1"/>
              </a:solidFill>
              <a:latin typeface="Arial"/>
              <a:ea typeface="Arial"/>
              <a:cs typeface="Arial"/>
              <a:sym typeface="Arial"/>
            </a:endParaRPr>
          </a:p>
        </p:txBody>
      </p:sp>
      <p:sp>
        <p:nvSpPr>
          <p:cNvPr id="602" name="Google Shape;602;p43"/>
          <p:cNvSpPr txBox="1"/>
          <p:nvPr/>
        </p:nvSpPr>
        <p:spPr>
          <a:xfrm>
            <a:off x="7375525" y="4227513"/>
            <a:ext cx="438150" cy="366712"/>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0" i="0" lang="no-NO" sz="1800" u="none" cap="none" strike="noStrike">
                <a:solidFill>
                  <a:schemeClr val="dk1"/>
                </a:solidFill>
                <a:latin typeface="Arial"/>
                <a:ea typeface="Arial"/>
                <a:cs typeface="Arial"/>
                <a:sym typeface="Arial"/>
              </a:rPr>
              <a:t>20</a:t>
            </a:r>
            <a:endParaRPr b="0" i="0" sz="1800" u="none" cap="none" strike="noStrike">
              <a:solidFill>
                <a:schemeClr val="dk1"/>
              </a:solidFill>
              <a:latin typeface="Arial"/>
              <a:ea typeface="Arial"/>
              <a:cs typeface="Arial"/>
              <a:sym typeface="Arial"/>
            </a:endParaRPr>
          </a:p>
        </p:txBody>
      </p:sp>
      <p:sp>
        <p:nvSpPr>
          <p:cNvPr id="603" name="Google Shape;603;p43"/>
          <p:cNvSpPr txBox="1"/>
          <p:nvPr/>
        </p:nvSpPr>
        <p:spPr>
          <a:xfrm>
            <a:off x="7223125" y="3541713"/>
            <a:ext cx="438150" cy="366712"/>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0" i="0" lang="no-NO" sz="1800" u="none" cap="none" strike="noStrike">
                <a:solidFill>
                  <a:schemeClr val="dk1"/>
                </a:solidFill>
                <a:latin typeface="Arial"/>
                <a:ea typeface="Arial"/>
                <a:cs typeface="Arial"/>
                <a:sym typeface="Arial"/>
              </a:rPr>
              <a:t>20</a:t>
            </a:r>
            <a:endParaRPr b="0" i="0" sz="1800" u="none" cap="none" strike="noStrike">
              <a:solidFill>
                <a:schemeClr val="dk1"/>
              </a:solidFill>
              <a:latin typeface="Arial"/>
              <a:ea typeface="Arial"/>
              <a:cs typeface="Arial"/>
              <a:sym typeface="Arial"/>
            </a:endParaRPr>
          </a:p>
        </p:txBody>
      </p:sp>
      <p:sp>
        <p:nvSpPr>
          <p:cNvPr id="604" name="Google Shape;604;p43"/>
          <p:cNvSpPr txBox="1"/>
          <p:nvPr/>
        </p:nvSpPr>
        <p:spPr>
          <a:xfrm>
            <a:off x="4403725" y="3008313"/>
            <a:ext cx="438150" cy="366712"/>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0" i="0" lang="no-NO" sz="1800" u="none" cap="none" strike="noStrike">
                <a:solidFill>
                  <a:schemeClr val="dk1"/>
                </a:solidFill>
                <a:latin typeface="Arial"/>
                <a:ea typeface="Arial"/>
                <a:cs typeface="Arial"/>
                <a:sym typeface="Arial"/>
              </a:rPr>
              <a:t>10</a:t>
            </a:r>
            <a:endParaRPr b="0" i="0" sz="1800" u="none" cap="none" strike="noStrike">
              <a:solidFill>
                <a:schemeClr val="dk1"/>
              </a:solidFill>
              <a:latin typeface="Arial"/>
              <a:ea typeface="Arial"/>
              <a:cs typeface="Arial"/>
              <a:sym typeface="Arial"/>
            </a:endParaRPr>
          </a:p>
        </p:txBody>
      </p:sp>
      <p:sp>
        <p:nvSpPr>
          <p:cNvPr id="605" name="Google Shape;605;p43"/>
          <p:cNvSpPr txBox="1"/>
          <p:nvPr/>
        </p:nvSpPr>
        <p:spPr>
          <a:xfrm>
            <a:off x="2895600" y="2743200"/>
            <a:ext cx="311150" cy="366713"/>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0" i="0" lang="no-NO" sz="1800" u="none" cap="none" strike="noStrike">
                <a:solidFill>
                  <a:schemeClr val="dk1"/>
                </a:solidFill>
                <a:latin typeface="Arial"/>
                <a:ea typeface="Arial"/>
                <a:cs typeface="Arial"/>
                <a:sym typeface="Arial"/>
              </a:rPr>
              <a:t>2</a:t>
            </a:r>
            <a:endParaRPr b="0" i="0" sz="1800" u="none" cap="none" strike="noStrike">
              <a:solidFill>
                <a:schemeClr val="dk1"/>
              </a:solidFill>
              <a:latin typeface="Arial"/>
              <a:ea typeface="Arial"/>
              <a:cs typeface="Arial"/>
              <a:sym typeface="Arial"/>
            </a:endParaRPr>
          </a:p>
        </p:txBody>
      </p:sp>
      <p:sp>
        <p:nvSpPr>
          <p:cNvPr id="606" name="Google Shape;606;p43"/>
          <p:cNvSpPr txBox="1"/>
          <p:nvPr/>
        </p:nvSpPr>
        <p:spPr>
          <a:xfrm>
            <a:off x="6019800" y="2438400"/>
            <a:ext cx="457200" cy="366713"/>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0" i="0" lang="no-NO" sz="1800" u="none" cap="none" strike="noStrike">
                <a:solidFill>
                  <a:schemeClr val="dk1"/>
                </a:solidFill>
                <a:latin typeface="Arial"/>
                <a:ea typeface="Arial"/>
                <a:cs typeface="Arial"/>
                <a:sym typeface="Arial"/>
              </a:rPr>
              <a:t>15</a:t>
            </a:r>
            <a:endParaRPr b="0" i="0" sz="1800" u="none" cap="none" strike="noStrike">
              <a:solidFill>
                <a:schemeClr val="dk1"/>
              </a:solidFill>
              <a:latin typeface="Arial"/>
              <a:ea typeface="Arial"/>
              <a:cs typeface="Arial"/>
              <a:sym typeface="Arial"/>
            </a:endParaRPr>
          </a:p>
        </p:txBody>
      </p:sp>
      <p:sp>
        <p:nvSpPr>
          <p:cNvPr id="607" name="Google Shape;607;p43"/>
          <p:cNvSpPr txBox="1"/>
          <p:nvPr/>
        </p:nvSpPr>
        <p:spPr>
          <a:xfrm>
            <a:off x="6994525" y="2017713"/>
            <a:ext cx="438150" cy="366712"/>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0" i="0" lang="no-NO" sz="1800" u="none" cap="none" strike="noStrike">
                <a:solidFill>
                  <a:schemeClr val="dk1"/>
                </a:solidFill>
                <a:latin typeface="Arial"/>
                <a:ea typeface="Arial"/>
                <a:cs typeface="Arial"/>
                <a:sym typeface="Arial"/>
              </a:rPr>
              <a:t>20</a:t>
            </a:r>
            <a:endParaRPr b="0" i="0" sz="1800" u="none" cap="none" strike="noStrike">
              <a:solidFill>
                <a:schemeClr val="dk1"/>
              </a:solidFill>
              <a:latin typeface="Arial"/>
              <a:ea typeface="Arial"/>
              <a:cs typeface="Arial"/>
              <a:sym typeface="Arial"/>
            </a:endParaRPr>
          </a:p>
        </p:txBody>
      </p:sp>
      <p:sp>
        <p:nvSpPr>
          <p:cNvPr id="608" name="Google Shape;608;p43"/>
          <p:cNvSpPr txBox="1"/>
          <p:nvPr/>
        </p:nvSpPr>
        <p:spPr>
          <a:xfrm>
            <a:off x="5410200" y="1524000"/>
            <a:ext cx="438150" cy="366713"/>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0" i="0" lang="no-NO" sz="1800" u="none" cap="none" strike="noStrike">
                <a:solidFill>
                  <a:schemeClr val="dk1"/>
                </a:solidFill>
                <a:latin typeface="Arial"/>
                <a:ea typeface="Arial"/>
                <a:cs typeface="Arial"/>
                <a:sym typeface="Arial"/>
              </a:rPr>
              <a:t>12</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17"/>
          <p:cNvSpPr txBox="1"/>
          <p:nvPr>
            <p:ph type="title"/>
          </p:nvPr>
        </p:nvSpPr>
        <p:spPr>
          <a:xfrm>
            <a:off x="304800" y="0"/>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CC00"/>
              </a:buClr>
              <a:buSzPts val="4600"/>
              <a:buFont typeface="Rockwell"/>
              <a:buNone/>
            </a:pPr>
            <a:r>
              <a:rPr lang="no-NO">
                <a:solidFill>
                  <a:srgbClr val="FFCC00"/>
                </a:solidFill>
              </a:rPr>
              <a:t>Study designs</a:t>
            </a:r>
            <a:endParaRPr>
              <a:solidFill>
                <a:srgbClr val="FFCC00"/>
              </a:solidFill>
            </a:endParaRPr>
          </a:p>
        </p:txBody>
      </p:sp>
      <p:sp>
        <p:nvSpPr>
          <p:cNvPr id="128" name="Google Shape;128;p17"/>
          <p:cNvSpPr txBox="1"/>
          <p:nvPr>
            <p:ph idx="1" type="body"/>
          </p:nvPr>
        </p:nvSpPr>
        <p:spPr>
          <a:xfrm>
            <a:off x="228600" y="1066800"/>
            <a:ext cx="8686800" cy="685800"/>
          </a:xfrm>
          <a:prstGeom prst="rect">
            <a:avLst/>
          </a:prstGeom>
          <a:noFill/>
          <a:ln>
            <a:noFill/>
          </a:ln>
        </p:spPr>
        <p:txBody>
          <a:bodyPr anchorCtr="0" anchor="t" bIns="45700" lIns="91425" spcFirstLastPara="1" rIns="91425" wrap="square" tIns="45700">
            <a:normAutofit/>
          </a:bodyPr>
          <a:lstStyle/>
          <a:p>
            <a:pPr indent="-292100" lvl="0" marL="292100" rtl="0" algn="l">
              <a:lnSpc>
                <a:spcPct val="90000"/>
              </a:lnSpc>
              <a:spcBef>
                <a:spcPts val="0"/>
              </a:spcBef>
              <a:spcAft>
                <a:spcPts val="0"/>
              </a:spcAft>
              <a:buSzPts val="1680"/>
              <a:buChar char="⦿"/>
            </a:pPr>
            <a:r>
              <a:rPr lang="no-NO" sz="2400">
                <a:solidFill>
                  <a:schemeClr val="dk1"/>
                </a:solidFill>
              </a:rPr>
              <a:t>The relative strengths of studies for identifying risk factors</a:t>
            </a:r>
            <a:endParaRPr sz="2400">
              <a:solidFill>
                <a:schemeClr val="dk1"/>
              </a:solidFill>
            </a:endParaRPr>
          </a:p>
        </p:txBody>
      </p:sp>
      <p:sp>
        <p:nvSpPr>
          <p:cNvPr id="129" name="Google Shape;129;p17"/>
          <p:cNvSpPr/>
          <p:nvPr/>
        </p:nvSpPr>
        <p:spPr>
          <a:xfrm>
            <a:off x="609600" y="1905000"/>
            <a:ext cx="6096000" cy="4419600"/>
          </a:xfrm>
          <a:prstGeom prst="triangle">
            <a:avLst>
              <a:gd fmla="val 50000" name="adj"/>
            </a:avLst>
          </a:prstGeom>
          <a:noFill/>
          <a:ln cap="flat" cmpd="sng" w="57150">
            <a:solidFill>
              <a:srgbClr val="FFCC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1" algn="r">
              <a:spcBef>
                <a:spcPts val="0"/>
              </a:spcBef>
              <a:spcAft>
                <a:spcPts val="0"/>
              </a:spcAft>
              <a:buNone/>
            </a:pPr>
            <a:r>
              <a:t/>
            </a:r>
            <a:endParaRPr b="0" i="0" sz="1800" u="none" cap="none" strike="noStrike">
              <a:solidFill>
                <a:schemeClr val="lt1"/>
              </a:solidFill>
              <a:latin typeface="Rockwell"/>
              <a:ea typeface="Rockwell"/>
              <a:cs typeface="Rockwell"/>
              <a:sym typeface="Rockwell"/>
            </a:endParaRPr>
          </a:p>
        </p:txBody>
      </p:sp>
      <p:sp>
        <p:nvSpPr>
          <p:cNvPr id="130" name="Google Shape;130;p17"/>
          <p:cNvSpPr txBox="1"/>
          <p:nvPr/>
        </p:nvSpPr>
        <p:spPr>
          <a:xfrm>
            <a:off x="2971800" y="5638800"/>
            <a:ext cx="1509713" cy="39687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0" i="0" lang="no-NO" sz="2000" u="none" cap="none" strike="noStrike">
                <a:solidFill>
                  <a:schemeClr val="dk1"/>
                </a:solidFill>
                <a:latin typeface="Arial"/>
                <a:ea typeface="Arial"/>
                <a:cs typeface="Arial"/>
                <a:sym typeface="Arial"/>
              </a:rPr>
              <a:t>Case report</a:t>
            </a:r>
            <a:endParaRPr b="0" i="0" sz="2000" u="none" cap="none" strike="noStrike">
              <a:solidFill>
                <a:schemeClr val="dk1"/>
              </a:solidFill>
              <a:latin typeface="Arial"/>
              <a:ea typeface="Arial"/>
              <a:cs typeface="Arial"/>
              <a:sym typeface="Arial"/>
            </a:endParaRPr>
          </a:p>
        </p:txBody>
      </p:sp>
      <p:sp>
        <p:nvSpPr>
          <p:cNvPr id="131" name="Google Shape;131;p17"/>
          <p:cNvSpPr txBox="1"/>
          <p:nvPr/>
        </p:nvSpPr>
        <p:spPr>
          <a:xfrm>
            <a:off x="2971800" y="5257800"/>
            <a:ext cx="1525588" cy="39687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0" i="0" lang="no-NO" sz="2000" u="none" cap="none" strike="noStrike">
                <a:solidFill>
                  <a:schemeClr val="dk1"/>
                </a:solidFill>
                <a:latin typeface="Arial"/>
                <a:ea typeface="Arial"/>
                <a:cs typeface="Arial"/>
                <a:sym typeface="Arial"/>
              </a:rPr>
              <a:t>Case series</a:t>
            </a:r>
            <a:endParaRPr b="0" i="0" sz="2000" u="none" cap="none" strike="noStrike">
              <a:solidFill>
                <a:schemeClr val="dk1"/>
              </a:solidFill>
              <a:latin typeface="Arial"/>
              <a:ea typeface="Arial"/>
              <a:cs typeface="Arial"/>
              <a:sym typeface="Arial"/>
            </a:endParaRPr>
          </a:p>
        </p:txBody>
      </p:sp>
      <p:sp>
        <p:nvSpPr>
          <p:cNvPr id="132" name="Google Shape;132;p17"/>
          <p:cNvSpPr txBox="1"/>
          <p:nvPr/>
        </p:nvSpPr>
        <p:spPr>
          <a:xfrm>
            <a:off x="2743200" y="4876800"/>
            <a:ext cx="1920875" cy="39687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0" i="0" lang="no-NO" sz="2000" u="none" cap="none" strike="noStrike">
                <a:solidFill>
                  <a:schemeClr val="dk1"/>
                </a:solidFill>
                <a:latin typeface="Arial"/>
                <a:ea typeface="Arial"/>
                <a:cs typeface="Arial"/>
                <a:sym typeface="Arial"/>
              </a:rPr>
              <a:t>Cross sectional</a:t>
            </a:r>
            <a:endParaRPr b="0" i="0" sz="2000" u="none" cap="none" strike="noStrike">
              <a:solidFill>
                <a:schemeClr val="dk1"/>
              </a:solidFill>
              <a:latin typeface="Arial"/>
              <a:ea typeface="Arial"/>
              <a:cs typeface="Arial"/>
              <a:sym typeface="Arial"/>
            </a:endParaRPr>
          </a:p>
        </p:txBody>
      </p:sp>
      <p:cxnSp>
        <p:nvCxnSpPr>
          <p:cNvPr id="133" name="Google Shape;133;p17"/>
          <p:cNvCxnSpPr/>
          <p:nvPr/>
        </p:nvCxnSpPr>
        <p:spPr>
          <a:xfrm>
            <a:off x="228600" y="4724400"/>
            <a:ext cx="6705600" cy="0"/>
          </a:xfrm>
          <a:prstGeom prst="straightConnector1">
            <a:avLst/>
          </a:prstGeom>
          <a:noFill/>
          <a:ln cap="flat" cmpd="sng" w="57150">
            <a:solidFill>
              <a:schemeClr val="dk1"/>
            </a:solidFill>
            <a:prstDash val="solid"/>
            <a:round/>
            <a:headEnd len="med" w="med" type="none"/>
            <a:tailEnd len="med" w="med" type="none"/>
          </a:ln>
        </p:spPr>
      </p:cxnSp>
      <p:sp>
        <p:nvSpPr>
          <p:cNvPr id="134" name="Google Shape;134;p17"/>
          <p:cNvSpPr txBox="1"/>
          <p:nvPr/>
        </p:nvSpPr>
        <p:spPr>
          <a:xfrm>
            <a:off x="2879725" y="4202113"/>
            <a:ext cx="1624013" cy="39687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0" i="0" lang="no-NO" sz="2000" u="none" cap="none" strike="noStrike">
                <a:solidFill>
                  <a:schemeClr val="dk1"/>
                </a:solidFill>
                <a:latin typeface="Arial"/>
                <a:ea typeface="Arial"/>
                <a:cs typeface="Arial"/>
                <a:sym typeface="Arial"/>
              </a:rPr>
              <a:t>Case-control</a:t>
            </a:r>
            <a:endParaRPr b="0" i="0" sz="2000" u="none" cap="none" strike="noStrike">
              <a:solidFill>
                <a:schemeClr val="dk1"/>
              </a:solidFill>
              <a:latin typeface="Arial"/>
              <a:ea typeface="Arial"/>
              <a:cs typeface="Arial"/>
              <a:sym typeface="Arial"/>
            </a:endParaRPr>
          </a:p>
        </p:txBody>
      </p:sp>
      <p:sp>
        <p:nvSpPr>
          <p:cNvPr id="135" name="Google Shape;135;p17"/>
          <p:cNvSpPr txBox="1"/>
          <p:nvPr/>
        </p:nvSpPr>
        <p:spPr>
          <a:xfrm>
            <a:off x="2819400" y="3784600"/>
            <a:ext cx="1820863" cy="39687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0" i="0" lang="no-NO" sz="2000" u="none" cap="none" strike="noStrike">
                <a:solidFill>
                  <a:schemeClr val="dk1"/>
                </a:solidFill>
                <a:latin typeface="Arial"/>
                <a:ea typeface="Arial"/>
                <a:cs typeface="Arial"/>
                <a:sym typeface="Arial"/>
              </a:rPr>
              <a:t>Cohort studies</a:t>
            </a:r>
            <a:endParaRPr b="0" i="0" sz="2000" u="none" cap="none" strike="noStrike">
              <a:solidFill>
                <a:schemeClr val="dk1"/>
              </a:solidFill>
              <a:latin typeface="Arial"/>
              <a:ea typeface="Arial"/>
              <a:cs typeface="Arial"/>
              <a:sym typeface="Arial"/>
            </a:endParaRPr>
          </a:p>
        </p:txBody>
      </p:sp>
      <p:sp>
        <p:nvSpPr>
          <p:cNvPr id="136" name="Google Shape;136;p17"/>
          <p:cNvSpPr txBox="1"/>
          <p:nvPr/>
        </p:nvSpPr>
        <p:spPr>
          <a:xfrm>
            <a:off x="2895600" y="3175000"/>
            <a:ext cx="1595438" cy="39687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0" i="0" lang="no-NO" sz="2000" u="none" cap="none" strike="noStrike">
                <a:solidFill>
                  <a:schemeClr val="dk1"/>
                </a:solidFill>
                <a:latin typeface="Arial"/>
                <a:ea typeface="Arial"/>
                <a:cs typeface="Arial"/>
                <a:sym typeface="Arial"/>
              </a:rPr>
              <a:t>Experiments</a:t>
            </a:r>
            <a:endParaRPr b="0" i="0" sz="2000" u="none" cap="none" strike="noStrike">
              <a:solidFill>
                <a:schemeClr val="dk1"/>
              </a:solidFill>
              <a:latin typeface="Arial"/>
              <a:ea typeface="Arial"/>
              <a:cs typeface="Arial"/>
              <a:sym typeface="Arial"/>
            </a:endParaRPr>
          </a:p>
        </p:txBody>
      </p:sp>
      <p:sp>
        <p:nvSpPr>
          <p:cNvPr id="137" name="Google Shape;137;p17"/>
          <p:cNvSpPr/>
          <p:nvPr/>
        </p:nvSpPr>
        <p:spPr>
          <a:xfrm>
            <a:off x="7315200" y="2362200"/>
            <a:ext cx="533400" cy="3886200"/>
          </a:xfrm>
          <a:prstGeom prst="upArrow">
            <a:avLst>
              <a:gd fmla="val 50000" name="adj1"/>
              <a:gd fmla="val 182143" name="adj2"/>
            </a:avLst>
          </a:prstGeom>
          <a:solidFill>
            <a:srgbClr val="FFCC00"/>
          </a:solidFill>
          <a:ln cap="flat" cmpd="sng" w="9525">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17"/>
          <p:cNvSpPr txBox="1"/>
          <p:nvPr/>
        </p:nvSpPr>
        <p:spPr>
          <a:xfrm rot="5400000">
            <a:off x="5881688" y="4414838"/>
            <a:ext cx="3400425" cy="266700"/>
          </a:xfrm>
          <a:prstGeom prst="rect">
            <a:avLst/>
          </a:prstGeom>
          <a:noFill/>
          <a:ln>
            <a:noFill/>
          </a:ln>
        </p:spPr>
        <p:txBody>
          <a:bodyPr anchorCtr="0" anchor="ctr" bIns="45700" lIns="91425" spcFirstLastPara="1" rIns="91425" wrap="square" tIns="45700">
            <a:noAutofit/>
          </a:bodyPr>
          <a:lstStyle/>
          <a:p>
            <a:pPr indent="0" lvl="0" marL="0" marR="0" rtl="1" algn="r">
              <a:spcBef>
                <a:spcPts val="0"/>
              </a:spcBef>
              <a:spcAft>
                <a:spcPts val="0"/>
              </a:spcAft>
              <a:buNone/>
            </a:pPr>
            <a:r>
              <a:t/>
            </a:r>
            <a:endParaRPr b="0" i="0" sz="1800" u="none" cap="none" strike="noStrike">
              <a:solidFill>
                <a:schemeClr val="lt1"/>
              </a:solidFill>
              <a:latin typeface="Rockwell"/>
              <a:ea typeface="Rockwell"/>
              <a:cs typeface="Rockwell"/>
              <a:sym typeface="Rockwell"/>
            </a:endParaRPr>
          </a:p>
        </p:txBody>
      </p:sp>
      <p:sp>
        <p:nvSpPr>
          <p:cNvPr id="139" name="Google Shape;139;p17"/>
          <p:cNvSpPr txBox="1"/>
          <p:nvPr/>
        </p:nvSpPr>
        <p:spPr>
          <a:xfrm>
            <a:off x="6781800" y="6248400"/>
            <a:ext cx="1676400" cy="396875"/>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b="0" i="0" lang="no-NO" sz="2000" u="none" cap="none" strike="noStrike">
                <a:solidFill>
                  <a:schemeClr val="dk1"/>
                </a:solidFill>
                <a:latin typeface="Arial"/>
                <a:ea typeface="Arial"/>
                <a:cs typeface="Arial"/>
                <a:sym typeface="Arial"/>
              </a:rPr>
              <a:t>strength</a:t>
            </a:r>
            <a:endParaRPr b="0" i="0" sz="2000" u="none" cap="none" strike="noStrike">
              <a:solidFill>
                <a:schemeClr val="dk1"/>
              </a:solidFill>
              <a:latin typeface="Arial"/>
              <a:ea typeface="Arial"/>
              <a:cs typeface="Arial"/>
              <a:sym typeface="Arial"/>
            </a:endParaRPr>
          </a:p>
        </p:txBody>
      </p:sp>
      <p:sp>
        <p:nvSpPr>
          <p:cNvPr id="140" name="Google Shape;140;p17"/>
          <p:cNvSpPr txBox="1"/>
          <p:nvPr/>
        </p:nvSpPr>
        <p:spPr>
          <a:xfrm>
            <a:off x="7772400" y="5562600"/>
            <a:ext cx="1371600" cy="39687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0" lang="no-NO" sz="2000" u="none" cap="none" strike="noStrike">
                <a:solidFill>
                  <a:schemeClr val="dk1"/>
                </a:solidFill>
                <a:latin typeface="Arial"/>
                <a:ea typeface="Arial"/>
                <a:cs typeface="Arial"/>
                <a:sym typeface="Arial"/>
              </a:rPr>
              <a:t>Low</a:t>
            </a:r>
            <a:endParaRPr b="1" i="0" sz="2000" u="none" cap="none" strike="noStrike">
              <a:solidFill>
                <a:schemeClr val="dk1"/>
              </a:solidFill>
              <a:latin typeface="Arial"/>
              <a:ea typeface="Arial"/>
              <a:cs typeface="Arial"/>
              <a:sym typeface="Arial"/>
            </a:endParaRPr>
          </a:p>
        </p:txBody>
      </p:sp>
      <p:sp>
        <p:nvSpPr>
          <p:cNvPr id="141" name="Google Shape;141;p17"/>
          <p:cNvSpPr txBox="1"/>
          <p:nvPr/>
        </p:nvSpPr>
        <p:spPr>
          <a:xfrm>
            <a:off x="7924800" y="3048000"/>
            <a:ext cx="1219200" cy="39687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0" lang="no-NO" sz="2000" u="none" cap="none" strike="noStrike">
                <a:solidFill>
                  <a:schemeClr val="dk1"/>
                </a:solidFill>
                <a:latin typeface="Arial"/>
                <a:ea typeface="Arial"/>
                <a:cs typeface="Arial"/>
                <a:sym typeface="Arial"/>
              </a:rPr>
              <a:t>High</a:t>
            </a:r>
            <a:endParaRPr b="1" i="0" sz="2000" u="none" cap="none" strike="noStrike">
              <a:solidFill>
                <a:schemeClr val="dk1"/>
              </a:solidFill>
              <a:latin typeface="Arial"/>
              <a:ea typeface="Arial"/>
              <a:cs typeface="Arial"/>
              <a:sym typeface="Arial"/>
            </a:endParaRPr>
          </a:p>
        </p:txBody>
      </p:sp>
      <p:sp>
        <p:nvSpPr>
          <p:cNvPr id="142" name="Google Shape;142;p17"/>
          <p:cNvSpPr txBox="1"/>
          <p:nvPr/>
        </p:nvSpPr>
        <p:spPr>
          <a:xfrm rot="-3242099">
            <a:off x="-193674" y="4873625"/>
            <a:ext cx="2057400" cy="82232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0" lang="no-NO" sz="2400" u="none" cap="none" strike="noStrike">
                <a:solidFill>
                  <a:srgbClr val="FFCC00"/>
                </a:solidFill>
                <a:latin typeface="Arial"/>
                <a:ea typeface="Arial"/>
                <a:cs typeface="Arial"/>
                <a:sym typeface="Arial"/>
              </a:rPr>
              <a:t>Source of hypothesis</a:t>
            </a:r>
            <a:endParaRPr b="1" i="0" sz="2400" u="none" cap="none" strike="noStrike">
              <a:solidFill>
                <a:srgbClr val="FFCC00"/>
              </a:solidFill>
              <a:latin typeface="Arial"/>
              <a:ea typeface="Arial"/>
              <a:cs typeface="Arial"/>
              <a:sym typeface="Arial"/>
            </a:endParaRPr>
          </a:p>
        </p:txBody>
      </p:sp>
      <p:sp>
        <p:nvSpPr>
          <p:cNvPr id="143" name="Google Shape;143;p17"/>
          <p:cNvSpPr txBox="1"/>
          <p:nvPr/>
        </p:nvSpPr>
        <p:spPr>
          <a:xfrm rot="-2959611">
            <a:off x="1031082" y="2558256"/>
            <a:ext cx="2119312" cy="82232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0" lang="no-NO" sz="2400" u="none" cap="none" strike="noStrike">
                <a:solidFill>
                  <a:srgbClr val="FFCC00"/>
                </a:solidFill>
                <a:latin typeface="Arial"/>
                <a:ea typeface="Arial"/>
                <a:cs typeface="Arial"/>
                <a:sym typeface="Arial"/>
              </a:rPr>
              <a:t>Establishing cause</a:t>
            </a:r>
            <a:endParaRPr b="1" i="0" sz="2400" u="none" cap="none" strike="noStrike">
              <a:solidFill>
                <a:srgbClr val="FFCC00"/>
              </a:solidFill>
              <a:latin typeface="Arial"/>
              <a:ea typeface="Arial"/>
              <a:cs typeface="Arial"/>
              <a:sym typeface="Arial"/>
            </a:endParaRPr>
          </a:p>
        </p:txBody>
      </p:sp>
      <p:sp>
        <p:nvSpPr>
          <p:cNvPr id="144" name="Google Shape;144;p17"/>
          <p:cNvSpPr txBox="1"/>
          <p:nvPr/>
        </p:nvSpPr>
        <p:spPr>
          <a:xfrm>
            <a:off x="3048000" y="5943600"/>
            <a:ext cx="1390650" cy="366713"/>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0" lang="no-NO" sz="1800" u="none" cap="none" strike="noStrike">
                <a:solidFill>
                  <a:schemeClr val="dk1"/>
                </a:solidFill>
                <a:latin typeface="Arial"/>
                <a:ea typeface="Arial"/>
                <a:cs typeface="Arial"/>
                <a:sym typeface="Arial"/>
              </a:rPr>
              <a:t>Ecological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1"/>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2" name="Shape 612"/>
        <p:cNvGrpSpPr/>
        <p:nvPr/>
      </p:nvGrpSpPr>
      <p:grpSpPr>
        <a:xfrm>
          <a:off x="0" y="0"/>
          <a:ext cx="0" cy="0"/>
          <a:chOff x="0" y="0"/>
          <a:chExt cx="0" cy="0"/>
        </a:xfrm>
      </p:grpSpPr>
      <p:sp>
        <p:nvSpPr>
          <p:cNvPr id="613" name="Google Shape;613;p44"/>
          <p:cNvSpPr txBox="1"/>
          <p:nvPr>
            <p:ph type="title"/>
          </p:nvPr>
        </p:nvSpPr>
        <p:spPr>
          <a:xfrm>
            <a:off x="457200" y="274638"/>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CC00"/>
              </a:buClr>
              <a:buSzPts val="4600"/>
              <a:buFont typeface="Rockwell"/>
              <a:buNone/>
            </a:pPr>
            <a:r>
              <a:rPr lang="no-NO">
                <a:solidFill>
                  <a:srgbClr val="FFCC00"/>
                </a:solidFill>
              </a:rPr>
              <a:t>Cohort vs. Case-control</a:t>
            </a:r>
            <a:endParaRPr>
              <a:solidFill>
                <a:srgbClr val="FFCC00"/>
              </a:solidFill>
            </a:endParaRPr>
          </a:p>
        </p:txBody>
      </p:sp>
      <p:graphicFrame>
        <p:nvGraphicFramePr>
          <p:cNvPr id="614" name="Google Shape;614;p44"/>
          <p:cNvGraphicFramePr/>
          <p:nvPr/>
        </p:nvGraphicFramePr>
        <p:xfrm>
          <a:off x="457200" y="1600200"/>
          <a:ext cx="3000000" cy="3000000"/>
        </p:xfrm>
        <a:graphic>
          <a:graphicData uri="http://schemas.openxmlformats.org/drawingml/2006/table">
            <a:tbl>
              <a:tblPr>
                <a:noFill/>
                <a:tableStyleId>{03FE57D9-BC2B-4A7C-9210-E12C76FC9813}</a:tableStyleId>
              </a:tblPr>
              <a:tblGrid>
                <a:gridCol w="4114800"/>
                <a:gridCol w="4114800"/>
              </a:tblGrid>
              <a:tr h="755400">
                <a:tc>
                  <a:txBody>
                    <a:bodyPr/>
                    <a:lstStyle/>
                    <a:p>
                      <a:pPr indent="0" lvl="0" marL="0" marR="0" rtl="0" algn="l">
                        <a:lnSpc>
                          <a:spcPct val="100000"/>
                        </a:lnSpc>
                        <a:spcBef>
                          <a:spcPts val="0"/>
                        </a:spcBef>
                        <a:spcAft>
                          <a:spcPts val="0"/>
                        </a:spcAft>
                        <a:buClr>
                          <a:schemeClr val="dk1"/>
                        </a:buClr>
                        <a:buSzPts val="2800"/>
                        <a:buFont typeface="Arial"/>
                        <a:buNone/>
                      </a:pPr>
                      <a:r>
                        <a:rPr b="0" i="0" lang="no-NO" sz="2800" u="none" cap="none" strike="noStrike">
                          <a:solidFill>
                            <a:schemeClr val="dk1"/>
                          </a:solidFill>
                          <a:latin typeface="Arial"/>
                          <a:ea typeface="Arial"/>
                          <a:cs typeface="Arial"/>
                          <a:sym typeface="Arial"/>
                        </a:rPr>
                        <a:t>Cohort study</a:t>
                      </a:r>
                      <a:endParaRPr b="0" i="0" sz="2800" u="none" cap="none" strike="noStrike">
                        <a:solidFill>
                          <a:schemeClr val="dk1"/>
                        </a:solidFill>
                        <a:latin typeface="Arial"/>
                        <a:ea typeface="Arial"/>
                        <a:cs typeface="Arial"/>
                        <a:sym typeface="Arial"/>
                      </a:endParaRPr>
                    </a:p>
                  </a:txBody>
                  <a:tcPr marT="45700" marB="45700" marR="91450" marL="91450">
                    <a:lnL cap="flat" cmpd="sng" w="28575">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28575">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800"/>
                        <a:buFont typeface="Arial"/>
                        <a:buNone/>
                      </a:pPr>
                      <a:r>
                        <a:rPr b="0" i="0" lang="no-NO" sz="2800" u="none" cap="none" strike="noStrike">
                          <a:solidFill>
                            <a:schemeClr val="dk1"/>
                          </a:solidFill>
                          <a:latin typeface="Arial"/>
                          <a:ea typeface="Arial"/>
                          <a:cs typeface="Arial"/>
                          <a:sym typeface="Arial"/>
                        </a:rPr>
                        <a:t>Case-control study</a:t>
                      </a:r>
                      <a:endParaRPr b="0" i="0" sz="2800" u="none" cap="none" strike="noStrike">
                        <a:solidFill>
                          <a:schemeClr val="dk1"/>
                        </a:solidFill>
                        <a:latin typeface="Arial"/>
                        <a:ea typeface="Arial"/>
                        <a:cs typeface="Arial"/>
                        <a:sym typeface="Arial"/>
                      </a:endParaRPr>
                    </a:p>
                  </a:txBody>
                  <a:tcPr marT="45700" marB="45700" marR="91450" marL="91450">
                    <a:lnL cap="flat" cmpd="sng" w="12700">
                      <a:solidFill>
                        <a:schemeClr val="lt1"/>
                      </a:solidFill>
                      <a:prstDash val="solid"/>
                      <a:round/>
                      <a:headEnd len="sm" w="sm" type="none"/>
                      <a:tailEnd len="sm" w="sm" type="none"/>
                    </a:lnL>
                    <a:lnR cap="flat" cmpd="sng" w="28575">
                      <a:solidFill>
                        <a:schemeClr val="lt1"/>
                      </a:solidFill>
                      <a:prstDash val="solid"/>
                      <a:round/>
                      <a:headEnd len="sm" w="sm" type="none"/>
                      <a:tailEnd len="sm" w="sm" type="none"/>
                    </a:lnR>
                    <a:lnT cap="flat" cmpd="sng" w="28575">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tcPr>
                </a:tc>
              </a:tr>
              <a:tr h="944850">
                <a:tc>
                  <a:txBody>
                    <a:bodyPr/>
                    <a:lstStyle/>
                    <a:p>
                      <a:pPr indent="0" lvl="0" marL="0" marR="0" rtl="0" algn="l">
                        <a:lnSpc>
                          <a:spcPct val="100000"/>
                        </a:lnSpc>
                        <a:spcBef>
                          <a:spcPts val="0"/>
                        </a:spcBef>
                        <a:spcAft>
                          <a:spcPts val="0"/>
                        </a:spcAft>
                        <a:buClr>
                          <a:srgbClr val="FFCC00"/>
                        </a:buClr>
                        <a:buSzPts val="2800"/>
                        <a:buFont typeface="Arial"/>
                        <a:buNone/>
                      </a:pPr>
                      <a:r>
                        <a:rPr b="0" i="0" lang="no-NO" sz="2800" u="none" cap="none" strike="noStrike">
                          <a:solidFill>
                            <a:srgbClr val="FFCC00"/>
                          </a:solidFill>
                          <a:latin typeface="Arial"/>
                          <a:ea typeface="Arial"/>
                          <a:cs typeface="Arial"/>
                          <a:sym typeface="Arial"/>
                        </a:rPr>
                        <a:t>Complete source population</a:t>
                      </a:r>
                      <a:endParaRPr b="0" i="0" sz="2800" u="none" cap="none" strike="noStrike">
                        <a:solidFill>
                          <a:srgbClr val="FFCC00"/>
                        </a:solidFill>
                        <a:latin typeface="Arial"/>
                        <a:ea typeface="Arial"/>
                        <a:cs typeface="Arial"/>
                        <a:sym typeface="Arial"/>
                      </a:endParaRPr>
                    </a:p>
                  </a:txBody>
                  <a:tcPr marT="45700" marB="45700" marR="91450" marL="91450">
                    <a:lnL cap="flat" cmpd="sng" w="28575">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FFCC00"/>
                        </a:buClr>
                        <a:buSzPts val="2800"/>
                        <a:buFont typeface="Arial"/>
                        <a:buNone/>
                      </a:pPr>
                      <a:r>
                        <a:rPr b="0" i="0" lang="no-NO" sz="2800" u="none" cap="none" strike="noStrike">
                          <a:solidFill>
                            <a:srgbClr val="FFCC00"/>
                          </a:solidFill>
                          <a:latin typeface="Arial"/>
                          <a:ea typeface="Arial"/>
                          <a:cs typeface="Arial"/>
                          <a:sym typeface="Arial"/>
                        </a:rPr>
                        <a:t>Sampling from source population</a:t>
                      </a:r>
                      <a:endParaRPr b="0" i="0" sz="2800" u="none" cap="none" strike="noStrike">
                        <a:solidFill>
                          <a:srgbClr val="FFCC00"/>
                        </a:solidFill>
                        <a:latin typeface="Arial"/>
                        <a:ea typeface="Arial"/>
                        <a:cs typeface="Arial"/>
                        <a:sym typeface="Arial"/>
                      </a:endParaRPr>
                    </a:p>
                  </a:txBody>
                  <a:tcPr marT="45700" marB="45700" marR="91450" marL="91450">
                    <a:lnL cap="flat" cmpd="sng" w="12700">
                      <a:solidFill>
                        <a:schemeClr val="lt1"/>
                      </a:solidFill>
                      <a:prstDash val="solid"/>
                      <a:round/>
                      <a:headEnd len="sm" w="sm" type="none"/>
                      <a:tailEnd len="sm" w="sm" type="none"/>
                    </a:lnL>
                    <a:lnR cap="flat" cmpd="sng" w="28575">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tcPr>
                </a:tc>
              </a:tr>
              <a:tr h="1371550">
                <a:tc>
                  <a:txBody>
                    <a:bodyPr/>
                    <a:lstStyle/>
                    <a:p>
                      <a:pPr indent="0" lvl="0" marL="0" marR="0" rtl="0" algn="l">
                        <a:lnSpc>
                          <a:spcPct val="100000"/>
                        </a:lnSpc>
                        <a:spcBef>
                          <a:spcPts val="0"/>
                        </a:spcBef>
                        <a:spcAft>
                          <a:spcPts val="0"/>
                        </a:spcAft>
                        <a:buClr>
                          <a:srgbClr val="FFCC00"/>
                        </a:buClr>
                        <a:buSzPts val="2800"/>
                        <a:buFont typeface="Arial"/>
                        <a:buNone/>
                      </a:pPr>
                      <a:r>
                        <a:rPr b="0" i="0" lang="no-NO" sz="2800" u="none" cap="none" strike="noStrike">
                          <a:solidFill>
                            <a:srgbClr val="FFCC00"/>
                          </a:solidFill>
                          <a:latin typeface="Arial"/>
                          <a:ea typeface="Arial"/>
                          <a:cs typeface="Arial"/>
                          <a:sym typeface="Arial"/>
                        </a:rPr>
                        <a:t>Can calculate incidence rates or risks</a:t>
                      </a:r>
                      <a:endParaRPr b="0" i="0" sz="2800" u="none" cap="none" strike="noStrike">
                        <a:solidFill>
                          <a:srgbClr val="FFCC00"/>
                        </a:solidFill>
                        <a:latin typeface="Arial"/>
                        <a:ea typeface="Arial"/>
                        <a:cs typeface="Arial"/>
                        <a:sym typeface="Arial"/>
                      </a:endParaRPr>
                    </a:p>
                  </a:txBody>
                  <a:tcPr marT="45700" marB="45700" marR="91450" marL="91450">
                    <a:lnL cap="flat" cmpd="sng" w="28575">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FFCC00"/>
                        </a:buClr>
                        <a:buSzPts val="2800"/>
                        <a:buFont typeface="Arial"/>
                        <a:buNone/>
                      </a:pPr>
                      <a:r>
                        <a:rPr b="0" i="0" lang="no-NO" sz="2800" u="none" cap="none" strike="noStrike">
                          <a:solidFill>
                            <a:srgbClr val="FFCC00"/>
                          </a:solidFill>
                          <a:latin typeface="Arial"/>
                          <a:ea typeface="Arial"/>
                          <a:cs typeface="Arial"/>
                          <a:sym typeface="Arial"/>
                        </a:rPr>
                        <a:t>Can only calculate the ratio of incidence rates or risks.</a:t>
                      </a:r>
                      <a:endParaRPr b="0" i="0" sz="2800" u="none" cap="none" strike="noStrike">
                        <a:solidFill>
                          <a:srgbClr val="FFCC00"/>
                        </a:solidFill>
                        <a:latin typeface="Arial"/>
                        <a:ea typeface="Arial"/>
                        <a:cs typeface="Arial"/>
                        <a:sym typeface="Arial"/>
                      </a:endParaRPr>
                    </a:p>
                  </a:txBody>
                  <a:tcPr marT="45700" marB="45700" marR="91450" marL="91450">
                    <a:lnL cap="flat" cmpd="sng" w="12700">
                      <a:solidFill>
                        <a:schemeClr val="lt1"/>
                      </a:solidFill>
                      <a:prstDash val="solid"/>
                      <a:round/>
                      <a:headEnd len="sm" w="sm" type="none"/>
                      <a:tailEnd len="sm" w="sm" type="none"/>
                    </a:lnL>
                    <a:lnR cap="flat" cmpd="sng" w="28575">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tcPr>
                </a:tc>
              </a:tr>
              <a:tr h="753800">
                <a:tc>
                  <a:txBody>
                    <a:bodyPr/>
                    <a:lstStyle/>
                    <a:p>
                      <a:pPr indent="0" lvl="0" marL="0" marR="0" rtl="0" algn="l">
                        <a:lnSpc>
                          <a:spcPct val="100000"/>
                        </a:lnSpc>
                        <a:spcBef>
                          <a:spcPts val="0"/>
                        </a:spcBef>
                        <a:spcAft>
                          <a:spcPts val="0"/>
                        </a:spcAft>
                        <a:buClr>
                          <a:srgbClr val="FFCC00"/>
                        </a:buClr>
                        <a:buSzPts val="2800"/>
                        <a:buFont typeface="Arial"/>
                        <a:buNone/>
                      </a:pPr>
                      <a:r>
                        <a:rPr b="0" i="0" lang="no-NO" sz="2800" u="none" cap="none" strike="noStrike">
                          <a:solidFill>
                            <a:srgbClr val="FFCC00"/>
                          </a:solidFill>
                          <a:latin typeface="Arial"/>
                          <a:ea typeface="Arial"/>
                          <a:cs typeface="Arial"/>
                          <a:sym typeface="Arial"/>
                        </a:rPr>
                        <a:t>expensive</a:t>
                      </a:r>
                      <a:endParaRPr b="0" i="0" sz="2800" u="none" cap="none" strike="noStrike">
                        <a:solidFill>
                          <a:srgbClr val="FFCC00"/>
                        </a:solidFill>
                        <a:latin typeface="Arial"/>
                        <a:ea typeface="Arial"/>
                        <a:cs typeface="Arial"/>
                        <a:sym typeface="Arial"/>
                      </a:endParaRPr>
                    </a:p>
                  </a:txBody>
                  <a:tcPr marT="45700" marB="45700" marR="91450" marL="91450">
                    <a:lnL cap="flat" cmpd="sng" w="28575">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FFCC00"/>
                        </a:buClr>
                        <a:buSzPts val="2800"/>
                        <a:buFont typeface="Arial"/>
                        <a:buNone/>
                      </a:pPr>
                      <a:r>
                        <a:rPr b="0" i="0" lang="no-NO" sz="2800" u="none" cap="none" strike="noStrike">
                          <a:solidFill>
                            <a:srgbClr val="FFCC00"/>
                          </a:solidFill>
                          <a:latin typeface="Arial"/>
                          <a:ea typeface="Arial"/>
                          <a:cs typeface="Arial"/>
                          <a:sym typeface="Arial"/>
                        </a:rPr>
                        <a:t>Less expensive</a:t>
                      </a:r>
                      <a:endParaRPr b="0" i="0" sz="2800" u="none" cap="none" strike="noStrike">
                        <a:solidFill>
                          <a:srgbClr val="FFCC00"/>
                        </a:solidFill>
                        <a:latin typeface="Arial"/>
                        <a:ea typeface="Arial"/>
                        <a:cs typeface="Arial"/>
                        <a:sym typeface="Arial"/>
                      </a:endParaRPr>
                    </a:p>
                  </a:txBody>
                  <a:tcPr marT="45700" marB="45700" marR="91450" marL="91450">
                    <a:lnL cap="flat" cmpd="sng" w="12700">
                      <a:solidFill>
                        <a:schemeClr val="lt1"/>
                      </a:solidFill>
                      <a:prstDash val="solid"/>
                      <a:round/>
                      <a:headEnd len="sm" w="sm" type="none"/>
                      <a:tailEnd len="sm" w="sm" type="none"/>
                    </a:lnL>
                    <a:lnR cap="flat" cmpd="sng" w="28575">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tcPr>
                </a:tc>
              </a:tr>
              <a:tr h="944850">
                <a:tc>
                  <a:txBody>
                    <a:bodyPr/>
                    <a:lstStyle/>
                    <a:p>
                      <a:pPr indent="0" lvl="0" marL="0" marR="0" rtl="0" algn="l">
                        <a:lnSpc>
                          <a:spcPct val="100000"/>
                        </a:lnSpc>
                        <a:spcBef>
                          <a:spcPts val="0"/>
                        </a:spcBef>
                        <a:spcAft>
                          <a:spcPts val="0"/>
                        </a:spcAft>
                        <a:buClr>
                          <a:srgbClr val="FFCC00"/>
                        </a:buClr>
                        <a:buSzPts val="2800"/>
                        <a:buFont typeface="Arial"/>
                        <a:buNone/>
                      </a:pPr>
                      <a:r>
                        <a:rPr b="0" i="0" lang="no-NO" sz="2800" u="none" cap="none" strike="noStrike">
                          <a:solidFill>
                            <a:srgbClr val="FFCC00"/>
                          </a:solidFill>
                          <a:latin typeface="Arial"/>
                          <a:ea typeface="Arial"/>
                          <a:cs typeface="Arial"/>
                          <a:sym typeface="Arial"/>
                        </a:rPr>
                        <a:t>Convenient for studying many diseases</a:t>
                      </a:r>
                      <a:endParaRPr b="0" i="0" sz="2800" u="none" cap="none" strike="noStrike">
                        <a:solidFill>
                          <a:srgbClr val="FFCC00"/>
                        </a:solidFill>
                        <a:latin typeface="Arial"/>
                        <a:ea typeface="Arial"/>
                        <a:cs typeface="Arial"/>
                        <a:sym typeface="Arial"/>
                      </a:endParaRPr>
                    </a:p>
                  </a:txBody>
                  <a:tcPr marT="45700" marB="45700" marR="91450" marL="91450">
                    <a:lnL cap="flat" cmpd="sng" w="28575">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28575">
                      <a:solidFill>
                        <a:schemeClr val="lt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FFCC00"/>
                        </a:buClr>
                        <a:buSzPts val="2800"/>
                        <a:buFont typeface="Arial"/>
                        <a:buNone/>
                      </a:pPr>
                      <a:r>
                        <a:rPr b="0" i="0" lang="no-NO" sz="2800" u="none" cap="none" strike="noStrike">
                          <a:solidFill>
                            <a:srgbClr val="FFCC00"/>
                          </a:solidFill>
                          <a:latin typeface="Arial"/>
                          <a:ea typeface="Arial"/>
                          <a:cs typeface="Arial"/>
                          <a:sym typeface="Arial"/>
                        </a:rPr>
                        <a:t>Convenient for studying many exposures</a:t>
                      </a:r>
                      <a:endParaRPr b="0" i="0" sz="2800" u="none" cap="none" strike="noStrike">
                        <a:solidFill>
                          <a:srgbClr val="FFCC00"/>
                        </a:solidFill>
                        <a:latin typeface="Arial"/>
                        <a:ea typeface="Arial"/>
                        <a:cs typeface="Arial"/>
                        <a:sym typeface="Arial"/>
                      </a:endParaRPr>
                    </a:p>
                  </a:txBody>
                  <a:tcPr marT="45700" marB="45700" marR="91450" marL="91450">
                    <a:lnL cap="flat" cmpd="sng" w="12700">
                      <a:solidFill>
                        <a:schemeClr val="lt1"/>
                      </a:solidFill>
                      <a:prstDash val="solid"/>
                      <a:round/>
                      <a:headEnd len="sm" w="sm" type="none"/>
                      <a:tailEnd len="sm" w="sm" type="none"/>
                    </a:lnL>
                    <a:lnR cap="flat" cmpd="sng" w="28575">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28575">
                      <a:solidFill>
                        <a:schemeClr val="lt1"/>
                      </a:solidFill>
                      <a:prstDash val="solid"/>
                      <a:round/>
                      <a:headEnd len="sm" w="sm" type="none"/>
                      <a:tailEnd len="sm" w="sm" type="none"/>
                    </a:lnB>
                  </a:tcPr>
                </a:tc>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8" name="Shape 618"/>
        <p:cNvGrpSpPr/>
        <p:nvPr/>
      </p:nvGrpSpPr>
      <p:grpSpPr>
        <a:xfrm>
          <a:off x="0" y="0"/>
          <a:ext cx="0" cy="0"/>
          <a:chOff x="0" y="0"/>
          <a:chExt cx="0" cy="0"/>
        </a:xfrm>
      </p:grpSpPr>
      <p:grpSp>
        <p:nvGrpSpPr>
          <p:cNvPr id="619" name="Google Shape;619;p45"/>
          <p:cNvGrpSpPr/>
          <p:nvPr/>
        </p:nvGrpSpPr>
        <p:grpSpPr>
          <a:xfrm>
            <a:off x="381000" y="1447800"/>
            <a:ext cx="7924800" cy="533400"/>
            <a:chOff x="144" y="2112"/>
            <a:chExt cx="4992" cy="336"/>
          </a:xfrm>
        </p:grpSpPr>
        <p:sp>
          <p:nvSpPr>
            <p:cNvPr id="620" name="Google Shape;620;p45"/>
            <p:cNvSpPr txBox="1"/>
            <p:nvPr/>
          </p:nvSpPr>
          <p:spPr>
            <a:xfrm>
              <a:off x="144" y="2160"/>
              <a:ext cx="1632" cy="288"/>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0" lang="no-NO" sz="2400" u="none" cap="none" strike="noStrike">
                  <a:solidFill>
                    <a:srgbClr val="FFCC00"/>
                  </a:solidFill>
                  <a:latin typeface="Arial"/>
                  <a:ea typeface="Arial"/>
                  <a:cs typeface="Arial"/>
                  <a:sym typeface="Arial"/>
                </a:rPr>
                <a:t>RISK FACTOR</a:t>
              </a:r>
              <a:endParaRPr b="1" i="0" sz="2400" u="none" cap="none" strike="noStrike">
                <a:solidFill>
                  <a:srgbClr val="FFCC00"/>
                </a:solidFill>
                <a:latin typeface="Arial"/>
                <a:ea typeface="Arial"/>
                <a:cs typeface="Arial"/>
                <a:sym typeface="Arial"/>
              </a:endParaRPr>
            </a:p>
          </p:txBody>
        </p:sp>
        <p:cxnSp>
          <p:nvCxnSpPr>
            <p:cNvPr id="621" name="Google Shape;621;p45"/>
            <p:cNvCxnSpPr/>
            <p:nvPr/>
          </p:nvCxnSpPr>
          <p:spPr>
            <a:xfrm>
              <a:off x="1968" y="2304"/>
              <a:ext cx="1248" cy="0"/>
            </a:xfrm>
            <a:prstGeom prst="straightConnector1">
              <a:avLst/>
            </a:prstGeom>
            <a:noFill/>
            <a:ln cap="flat" cmpd="sng" w="57150">
              <a:solidFill>
                <a:schemeClr val="dk1"/>
              </a:solidFill>
              <a:prstDash val="solid"/>
              <a:round/>
              <a:headEnd len="med" w="med" type="none"/>
              <a:tailEnd len="med" w="med" type="triangle"/>
            </a:ln>
          </p:spPr>
        </p:cxnSp>
        <p:sp>
          <p:nvSpPr>
            <p:cNvPr id="622" name="Google Shape;622;p45"/>
            <p:cNvSpPr txBox="1"/>
            <p:nvPr/>
          </p:nvSpPr>
          <p:spPr>
            <a:xfrm>
              <a:off x="3648" y="2112"/>
              <a:ext cx="1488" cy="288"/>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0" lang="no-NO" sz="2400" u="none" cap="none" strike="noStrike">
                  <a:solidFill>
                    <a:srgbClr val="FFCC00"/>
                  </a:solidFill>
                  <a:latin typeface="Arial"/>
                  <a:ea typeface="Arial"/>
                  <a:cs typeface="Arial"/>
                  <a:sym typeface="Arial"/>
                </a:rPr>
                <a:t>DISEASE</a:t>
              </a:r>
              <a:endParaRPr b="1" i="0" sz="2400" u="none" cap="none" strike="noStrike">
                <a:solidFill>
                  <a:srgbClr val="FFCC00"/>
                </a:solidFill>
                <a:latin typeface="Arial"/>
                <a:ea typeface="Arial"/>
                <a:cs typeface="Arial"/>
                <a:sym typeface="Arial"/>
              </a:endParaRPr>
            </a:p>
          </p:txBody>
        </p:sp>
      </p:grpSp>
      <p:sp>
        <p:nvSpPr>
          <p:cNvPr id="623" name="Google Shape;623;p45"/>
          <p:cNvSpPr txBox="1"/>
          <p:nvPr/>
        </p:nvSpPr>
        <p:spPr>
          <a:xfrm>
            <a:off x="533400" y="1905000"/>
            <a:ext cx="7696200" cy="457200"/>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b="1" i="0" lang="no-NO" sz="2400" u="none" cap="none" strike="noStrike">
                <a:solidFill>
                  <a:schemeClr val="dk1"/>
                </a:solidFill>
                <a:latin typeface="Arial"/>
                <a:ea typeface="Arial"/>
                <a:cs typeface="Arial"/>
                <a:sym typeface="Arial"/>
              </a:rPr>
              <a:t>Observational study</a:t>
            </a:r>
            <a:endParaRPr b="1" i="0" sz="2400" u="none" cap="none" strike="noStrike">
              <a:solidFill>
                <a:schemeClr val="dk1"/>
              </a:solidFill>
              <a:latin typeface="Arial"/>
              <a:ea typeface="Arial"/>
              <a:cs typeface="Arial"/>
              <a:sym typeface="Arial"/>
            </a:endParaRPr>
          </a:p>
        </p:txBody>
      </p:sp>
      <p:sp>
        <p:nvSpPr>
          <p:cNvPr id="624" name="Google Shape;624;p45"/>
          <p:cNvSpPr txBox="1"/>
          <p:nvPr/>
        </p:nvSpPr>
        <p:spPr>
          <a:xfrm>
            <a:off x="1828800" y="304800"/>
            <a:ext cx="5638800" cy="762000"/>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b="1" i="1" lang="no-NO" sz="4400" u="none" cap="none" strike="noStrike">
                <a:solidFill>
                  <a:srgbClr val="FFCC00"/>
                </a:solidFill>
                <a:latin typeface="Arial"/>
                <a:ea typeface="Arial"/>
                <a:cs typeface="Arial"/>
                <a:sym typeface="Arial"/>
              </a:rPr>
              <a:t>Causation</a:t>
            </a:r>
            <a:endParaRPr b="1" i="1" sz="4400" u="none" cap="none" strike="noStrike">
              <a:solidFill>
                <a:srgbClr val="FFCC00"/>
              </a:solidFill>
              <a:latin typeface="Arial"/>
              <a:ea typeface="Arial"/>
              <a:cs typeface="Arial"/>
              <a:sym typeface="Arial"/>
            </a:endParaRPr>
          </a:p>
        </p:txBody>
      </p:sp>
      <p:sp>
        <p:nvSpPr>
          <p:cNvPr id="625" name="Google Shape;625;p45"/>
          <p:cNvSpPr txBox="1"/>
          <p:nvPr/>
        </p:nvSpPr>
        <p:spPr>
          <a:xfrm>
            <a:off x="228600" y="2895600"/>
            <a:ext cx="8305800" cy="457200"/>
          </a:xfrm>
          <a:prstGeom prst="rect">
            <a:avLst/>
          </a:prstGeom>
          <a:noFill/>
          <a:ln>
            <a:noFill/>
          </a:ln>
        </p:spPr>
        <p:txBody>
          <a:bodyPr anchorCtr="0" anchor="t" bIns="45700" lIns="91425" spcFirstLastPara="1" rIns="91425" wrap="square" tIns="45700">
            <a:spAutoFit/>
          </a:bodyPr>
          <a:lstStyle/>
          <a:p>
            <a:pPr indent="-152400" lvl="0" marL="0" marR="0" rtl="1" algn="r">
              <a:spcBef>
                <a:spcPts val="0"/>
              </a:spcBef>
              <a:spcAft>
                <a:spcPts val="0"/>
              </a:spcAft>
              <a:buClr>
                <a:schemeClr val="dk1"/>
              </a:buClr>
              <a:buSzPts val="2400"/>
              <a:buFont typeface="Arial"/>
              <a:buChar char="•"/>
            </a:pPr>
            <a:r>
              <a:rPr b="1" i="0" lang="no-NO" sz="2400" u="none" cap="none" strike="noStrike">
                <a:solidFill>
                  <a:schemeClr val="dk1"/>
                </a:solidFill>
                <a:latin typeface="Arial"/>
                <a:ea typeface="Arial"/>
                <a:cs typeface="Arial"/>
                <a:sym typeface="Arial"/>
              </a:rPr>
              <a:t>Results that show an association</a:t>
            </a:r>
            <a:endParaRPr b="1" i="0" sz="2400" u="none" cap="none" strike="noStrike">
              <a:solidFill>
                <a:schemeClr val="dk1"/>
              </a:solidFill>
              <a:latin typeface="Arial"/>
              <a:ea typeface="Arial"/>
              <a:cs typeface="Arial"/>
              <a:sym typeface="Arial"/>
            </a:endParaRPr>
          </a:p>
        </p:txBody>
      </p:sp>
      <p:sp>
        <p:nvSpPr>
          <p:cNvPr id="626" name="Google Shape;626;p45"/>
          <p:cNvSpPr txBox="1"/>
          <p:nvPr/>
        </p:nvSpPr>
        <p:spPr>
          <a:xfrm>
            <a:off x="228600" y="3581400"/>
            <a:ext cx="8305800" cy="2100263"/>
          </a:xfrm>
          <a:prstGeom prst="rect">
            <a:avLst/>
          </a:prstGeom>
          <a:noFill/>
          <a:ln>
            <a:noFill/>
          </a:ln>
        </p:spPr>
        <p:txBody>
          <a:bodyPr anchorCtr="0" anchor="t" bIns="45700" lIns="91425" spcFirstLastPara="1" rIns="91425" wrap="square" tIns="45700">
            <a:spAutoFit/>
          </a:bodyPr>
          <a:lstStyle/>
          <a:p>
            <a:pPr indent="-342900" lvl="0" marL="342900" marR="0" rtl="1" algn="r">
              <a:spcBef>
                <a:spcPts val="0"/>
              </a:spcBef>
              <a:spcAft>
                <a:spcPts val="0"/>
              </a:spcAft>
              <a:buClr>
                <a:srgbClr val="FFCC00"/>
              </a:buClr>
              <a:buSzPts val="2400"/>
              <a:buFont typeface="Arial"/>
              <a:buAutoNum type="arabicPeriod"/>
            </a:pPr>
            <a:r>
              <a:rPr b="0" i="0" lang="no-NO" sz="2400" u="none" cap="none" strike="noStrike">
                <a:solidFill>
                  <a:srgbClr val="FFCC00"/>
                </a:solidFill>
                <a:latin typeface="Arial"/>
                <a:ea typeface="Arial"/>
                <a:cs typeface="Arial"/>
                <a:sym typeface="Arial"/>
              </a:rPr>
              <a:t>Is the association due to chance?</a:t>
            </a:r>
            <a:endParaRPr/>
          </a:p>
          <a:p>
            <a:pPr indent="-342900" lvl="0" marL="342900" marR="0" rtl="1" algn="r">
              <a:spcBef>
                <a:spcPts val="1200"/>
              </a:spcBef>
              <a:spcAft>
                <a:spcPts val="0"/>
              </a:spcAft>
              <a:buClr>
                <a:srgbClr val="FFCC00"/>
              </a:buClr>
              <a:buSzPts val="2400"/>
              <a:buFont typeface="Arial"/>
              <a:buAutoNum type="arabicPeriod"/>
            </a:pPr>
            <a:r>
              <a:rPr b="0" i="0" lang="no-NO" sz="2400" u="none" cap="none" strike="noStrike">
                <a:solidFill>
                  <a:srgbClr val="FFCC00"/>
                </a:solidFill>
                <a:latin typeface="Arial"/>
                <a:ea typeface="Arial"/>
                <a:cs typeface="Arial"/>
                <a:sym typeface="Arial"/>
              </a:rPr>
              <a:t>Is the association due to Bias?</a:t>
            </a:r>
            <a:endParaRPr/>
          </a:p>
          <a:p>
            <a:pPr indent="-342900" lvl="0" marL="342900" marR="0" rtl="1" algn="r">
              <a:spcBef>
                <a:spcPts val="1200"/>
              </a:spcBef>
              <a:spcAft>
                <a:spcPts val="0"/>
              </a:spcAft>
              <a:buClr>
                <a:srgbClr val="FFCC00"/>
              </a:buClr>
              <a:buSzPts val="2400"/>
              <a:buFont typeface="Arial"/>
              <a:buAutoNum type="arabicPeriod"/>
            </a:pPr>
            <a:r>
              <a:rPr b="0" i="0" lang="no-NO" sz="2400" u="none" cap="none" strike="noStrike">
                <a:solidFill>
                  <a:srgbClr val="FFCC00"/>
                </a:solidFill>
                <a:latin typeface="Arial"/>
                <a:ea typeface="Arial"/>
                <a:cs typeface="Arial"/>
                <a:sym typeface="Arial"/>
              </a:rPr>
              <a:t>Is the association due to confounding?</a:t>
            </a:r>
            <a:endParaRPr/>
          </a:p>
          <a:p>
            <a:pPr indent="-342900" lvl="0" marL="342900" marR="0" rtl="1" algn="r">
              <a:spcBef>
                <a:spcPts val="1200"/>
              </a:spcBef>
              <a:spcAft>
                <a:spcPts val="0"/>
              </a:spcAft>
              <a:buClr>
                <a:srgbClr val="FFCC00"/>
              </a:buClr>
              <a:buSzPts val="2400"/>
              <a:buFont typeface="Arial"/>
              <a:buAutoNum type="arabicPeriod"/>
            </a:pPr>
            <a:r>
              <a:rPr b="0" i="0" lang="no-NO" sz="2400" u="none" cap="none" strike="noStrike">
                <a:solidFill>
                  <a:srgbClr val="FFCC00"/>
                </a:solidFill>
                <a:latin typeface="Arial"/>
                <a:ea typeface="Arial"/>
                <a:cs typeface="Arial"/>
                <a:sym typeface="Arial"/>
              </a:rPr>
              <a:t>Is the association a cause-effect relationship?</a:t>
            </a:r>
            <a:endParaRPr b="0" i="0" sz="2400" u="none" cap="none" strike="noStrike">
              <a:solidFill>
                <a:srgbClr val="FFCC00"/>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1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2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2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26">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26">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26">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26">
                                            <p:txEl>
                                              <p:pRg end="3" st="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0" name="Shape 630"/>
        <p:cNvGrpSpPr/>
        <p:nvPr/>
      </p:nvGrpSpPr>
      <p:grpSpPr>
        <a:xfrm>
          <a:off x="0" y="0"/>
          <a:ext cx="0" cy="0"/>
          <a:chOff x="0" y="0"/>
          <a:chExt cx="0" cy="0"/>
        </a:xfrm>
      </p:grpSpPr>
      <p:sp>
        <p:nvSpPr>
          <p:cNvPr id="631" name="Google Shape;631;p46"/>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CC00"/>
              </a:buClr>
              <a:buSzPts val="4600"/>
              <a:buFont typeface="Rockwell"/>
              <a:buNone/>
            </a:pPr>
            <a:r>
              <a:rPr b="1" i="1" lang="no-NO">
                <a:solidFill>
                  <a:srgbClr val="FFCC00"/>
                </a:solidFill>
              </a:rPr>
              <a:t>Cohort studies- experiments</a:t>
            </a:r>
            <a:endParaRPr b="1" i="1">
              <a:solidFill>
                <a:srgbClr val="FFCC00"/>
              </a:solidFill>
            </a:endParaRPr>
          </a:p>
        </p:txBody>
      </p:sp>
      <p:sp>
        <p:nvSpPr>
          <p:cNvPr id="632" name="Google Shape;632;p46"/>
          <p:cNvSpPr txBox="1"/>
          <p:nvPr>
            <p:ph idx="1" type="body"/>
          </p:nvPr>
        </p:nvSpPr>
        <p:spPr>
          <a:xfrm>
            <a:off x="457200" y="1646237"/>
            <a:ext cx="8229600" cy="4526280"/>
          </a:xfrm>
          <a:prstGeom prst="rect">
            <a:avLst/>
          </a:prstGeom>
          <a:noFill/>
          <a:ln>
            <a:noFill/>
          </a:ln>
        </p:spPr>
        <p:txBody>
          <a:bodyPr anchorCtr="0" anchor="t" bIns="45700" lIns="91425" spcFirstLastPara="1" rIns="91425" wrap="square" tIns="45700">
            <a:normAutofit/>
          </a:bodyPr>
          <a:lstStyle/>
          <a:p>
            <a:pPr indent="-292100" lvl="0" marL="292100" rtl="0" algn="l">
              <a:spcBef>
                <a:spcPts val="0"/>
              </a:spcBef>
              <a:spcAft>
                <a:spcPts val="0"/>
              </a:spcAft>
              <a:buSzPts val="2240"/>
              <a:buChar char="⦿"/>
            </a:pPr>
            <a:r>
              <a:rPr lang="no-NO">
                <a:solidFill>
                  <a:schemeClr val="dk1"/>
                </a:solidFill>
              </a:rPr>
              <a:t>Experiments are the golden standard!!!</a:t>
            </a:r>
            <a:endParaRPr/>
          </a:p>
          <a:p>
            <a:pPr indent="-292100" lvl="0" marL="292100" rtl="0" algn="l">
              <a:spcBef>
                <a:spcPts val="0"/>
              </a:spcBef>
              <a:spcAft>
                <a:spcPts val="0"/>
              </a:spcAft>
              <a:buSzPts val="2240"/>
              <a:buChar char="⦿"/>
            </a:pPr>
            <a:r>
              <a:rPr lang="no-NO">
                <a:solidFill>
                  <a:schemeClr val="dk1"/>
                </a:solidFill>
              </a:rPr>
              <a:t>All experiments are cohort studies but not all cohort studies are experiments!!!</a:t>
            </a:r>
            <a:endParaRPr/>
          </a:p>
          <a:p>
            <a:pPr indent="-292100" lvl="0" marL="292100" rtl="0" algn="l">
              <a:spcBef>
                <a:spcPts val="0"/>
              </a:spcBef>
              <a:spcAft>
                <a:spcPts val="0"/>
              </a:spcAft>
              <a:buSzPts val="2240"/>
              <a:buFont typeface="Rockwell"/>
              <a:buNone/>
            </a:pPr>
            <a:r>
              <a:t/>
            </a:r>
            <a:endParaRPr>
              <a:solidFill>
                <a:schemeClr val="dk1"/>
              </a:solidFill>
            </a:endParaRPr>
          </a:p>
          <a:p>
            <a:pPr indent="-292100" lvl="0" marL="292100" rtl="0" algn="l">
              <a:spcBef>
                <a:spcPts val="0"/>
              </a:spcBef>
              <a:spcAft>
                <a:spcPts val="0"/>
              </a:spcAft>
              <a:buSzPts val="2240"/>
              <a:buFont typeface="Rockwell"/>
              <a:buNone/>
            </a:pPr>
            <a:r>
              <a:rPr lang="no-NO">
                <a:solidFill>
                  <a:schemeClr val="dk1"/>
                </a:solidFill>
              </a:rPr>
              <a:t> 1. Randomization</a:t>
            </a:r>
            <a:endParaRPr/>
          </a:p>
          <a:p>
            <a:pPr indent="-292100" lvl="0" marL="292100" rtl="0" algn="l">
              <a:spcBef>
                <a:spcPts val="0"/>
              </a:spcBef>
              <a:spcAft>
                <a:spcPts val="0"/>
              </a:spcAft>
              <a:buSzPts val="2240"/>
              <a:buFont typeface="Rockwell"/>
              <a:buNone/>
            </a:pPr>
            <a:r>
              <a:rPr lang="no-NO">
                <a:solidFill>
                  <a:schemeClr val="dk1"/>
                </a:solidFill>
              </a:rPr>
              <a:t> 2. control  and intervention group.</a:t>
            </a:r>
            <a:endParaRPr/>
          </a:p>
          <a:p>
            <a:pPr indent="-292100" lvl="0" marL="292100" rtl="0" algn="l">
              <a:spcBef>
                <a:spcPts val="0"/>
              </a:spcBef>
              <a:spcAft>
                <a:spcPts val="0"/>
              </a:spcAft>
              <a:buSzPts val="2240"/>
              <a:buFont typeface="Rockwell"/>
              <a:buNone/>
            </a:pPr>
            <a:r>
              <a:t/>
            </a:r>
            <a:endParaRPr>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32">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32">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32">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32">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32">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32">
                                            <p:txEl>
                                              <p:pRg end="5" st="5"/>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6" name="Shape 636"/>
        <p:cNvGrpSpPr/>
        <p:nvPr/>
      </p:nvGrpSpPr>
      <p:grpSpPr>
        <a:xfrm>
          <a:off x="0" y="0"/>
          <a:ext cx="0" cy="0"/>
          <a:chOff x="0" y="0"/>
          <a:chExt cx="0" cy="0"/>
        </a:xfrm>
      </p:grpSpPr>
      <p:pic>
        <p:nvPicPr>
          <p:cNvPr descr="random" id="637" name="Google Shape;637;p47"/>
          <p:cNvPicPr preferRelativeResize="0"/>
          <p:nvPr>
            <p:ph idx="1" type="body"/>
          </p:nvPr>
        </p:nvPicPr>
        <p:blipFill rotWithShape="1">
          <a:blip r:embed="rId3">
            <a:alphaModFix/>
          </a:blip>
          <a:srcRect b="0" l="0" r="0" t="0"/>
          <a:stretch/>
        </p:blipFill>
        <p:spPr>
          <a:xfrm>
            <a:off x="381000" y="1411288"/>
            <a:ext cx="8305800" cy="5141912"/>
          </a:xfrm>
          <a:prstGeom prst="rect">
            <a:avLst/>
          </a:prstGeom>
          <a:noFill/>
          <a:ln>
            <a:noFill/>
          </a:ln>
        </p:spPr>
      </p:pic>
      <p:sp>
        <p:nvSpPr>
          <p:cNvPr id="638" name="Google Shape;638;p47"/>
          <p:cNvSpPr/>
          <p:nvPr/>
        </p:nvSpPr>
        <p:spPr>
          <a:xfrm>
            <a:off x="228600" y="533400"/>
            <a:ext cx="8631238" cy="519113"/>
          </a:xfrm>
          <a:prstGeom prst="rect">
            <a:avLst/>
          </a:prstGeom>
          <a:noFill/>
          <a:ln>
            <a:noFill/>
          </a:ln>
        </p:spPr>
        <p:txBody>
          <a:bodyPr anchorCtr="0" anchor="t" bIns="45700" lIns="91425" spcFirstLastPara="1" rIns="91425" wrap="square" tIns="45700">
            <a:noAutofit/>
          </a:bodyPr>
          <a:lstStyle/>
          <a:p>
            <a:pPr indent="0" lvl="0" marL="0" marR="0" rtl="1" algn="r">
              <a:spcBef>
                <a:spcPts val="0"/>
              </a:spcBef>
              <a:spcAft>
                <a:spcPts val="0"/>
              </a:spcAft>
              <a:buNone/>
            </a:pPr>
            <a:r>
              <a:rPr b="1" i="0" lang="no-NO" sz="2800" u="none" cap="none" strike="noStrike">
                <a:solidFill>
                  <a:srgbClr val="FFCC00"/>
                </a:solidFill>
                <a:latin typeface="Rockwell"/>
                <a:ea typeface="Rockwell"/>
                <a:cs typeface="Rockwell"/>
                <a:sym typeface="Rockwell"/>
              </a:rPr>
              <a:t>Schematic design of a Experimental clinical study</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3" name="Shape 643"/>
        <p:cNvGrpSpPr/>
        <p:nvPr/>
      </p:nvGrpSpPr>
      <p:grpSpPr>
        <a:xfrm>
          <a:off x="0" y="0"/>
          <a:ext cx="0" cy="0"/>
          <a:chOff x="0" y="0"/>
          <a:chExt cx="0" cy="0"/>
        </a:xfrm>
      </p:grpSpPr>
      <p:sp>
        <p:nvSpPr>
          <p:cNvPr id="644" name="Google Shape;644;p48"/>
          <p:cNvSpPr txBox="1"/>
          <p:nvPr>
            <p:ph type="title"/>
          </p:nvPr>
        </p:nvSpPr>
        <p:spPr>
          <a:xfrm>
            <a:off x="457200" y="253218"/>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CC00"/>
              </a:buClr>
              <a:buSzPts val="4000"/>
              <a:buFont typeface="Rockwell"/>
              <a:buNone/>
            </a:pPr>
            <a:r>
              <a:rPr b="1" i="1" lang="no-NO" sz="4000">
                <a:solidFill>
                  <a:srgbClr val="FFCC00"/>
                </a:solidFill>
              </a:rPr>
              <a:t>Randomized controlled trials</a:t>
            </a:r>
            <a:endParaRPr b="1" i="1" sz="4000">
              <a:solidFill>
                <a:srgbClr val="FFCC00"/>
              </a:solidFill>
            </a:endParaRPr>
          </a:p>
        </p:txBody>
      </p:sp>
      <p:sp>
        <p:nvSpPr>
          <p:cNvPr id="645" name="Google Shape;645;p48"/>
          <p:cNvSpPr txBox="1"/>
          <p:nvPr/>
        </p:nvSpPr>
        <p:spPr>
          <a:xfrm>
            <a:off x="0" y="1447800"/>
            <a:ext cx="2971800" cy="519113"/>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1" lang="no-NO" sz="2800" u="none" cap="none" strike="noStrike">
                <a:solidFill>
                  <a:schemeClr val="dk1"/>
                </a:solidFill>
                <a:latin typeface="Arial"/>
                <a:ea typeface="Arial"/>
                <a:cs typeface="Arial"/>
                <a:sym typeface="Arial"/>
              </a:rPr>
              <a:t>Strengths</a:t>
            </a:r>
            <a:endParaRPr b="1" i="1" sz="2800" u="none" cap="none" strike="noStrike">
              <a:solidFill>
                <a:schemeClr val="dk1"/>
              </a:solidFill>
              <a:latin typeface="Arial"/>
              <a:ea typeface="Arial"/>
              <a:cs typeface="Arial"/>
              <a:sym typeface="Arial"/>
            </a:endParaRPr>
          </a:p>
        </p:txBody>
      </p:sp>
      <p:sp>
        <p:nvSpPr>
          <p:cNvPr id="646" name="Google Shape;646;p48"/>
          <p:cNvSpPr txBox="1"/>
          <p:nvPr/>
        </p:nvSpPr>
        <p:spPr>
          <a:xfrm>
            <a:off x="228600" y="2133600"/>
            <a:ext cx="8686800" cy="3378200"/>
          </a:xfrm>
          <a:prstGeom prst="rect">
            <a:avLst/>
          </a:prstGeom>
          <a:noFill/>
          <a:ln>
            <a:noFill/>
          </a:ln>
        </p:spPr>
        <p:txBody>
          <a:bodyPr anchorCtr="0" anchor="t" bIns="45700" lIns="91425" spcFirstLastPara="1" rIns="91425" wrap="square" tIns="45700">
            <a:spAutoFit/>
          </a:bodyPr>
          <a:lstStyle/>
          <a:p>
            <a:pPr indent="-152400" lvl="0" marL="0" marR="0" rtl="1" algn="r">
              <a:spcBef>
                <a:spcPts val="0"/>
              </a:spcBef>
              <a:spcAft>
                <a:spcPts val="0"/>
              </a:spcAft>
              <a:buClr>
                <a:srgbClr val="FFCC00"/>
              </a:buClr>
              <a:buSzPts val="2400"/>
              <a:buFont typeface="Arial"/>
              <a:buChar char="•"/>
            </a:pPr>
            <a:r>
              <a:rPr b="1" i="0" lang="no-NO" sz="2400" u="none" cap="none" strike="noStrike">
                <a:solidFill>
                  <a:srgbClr val="FFCC00"/>
                </a:solidFill>
                <a:latin typeface="Arial"/>
                <a:ea typeface="Arial"/>
                <a:cs typeface="Arial"/>
                <a:sym typeface="Arial"/>
              </a:rPr>
              <a:t> Potential and unknown confounders are distributed at random between the treatment and control groups (minimizing possibility of confounding by known and unknown factors).</a:t>
            </a:r>
            <a:endParaRPr/>
          </a:p>
          <a:p>
            <a:pPr indent="-152400" lvl="0" marL="0" marR="0" rtl="1" algn="r">
              <a:spcBef>
                <a:spcPts val="1200"/>
              </a:spcBef>
              <a:spcAft>
                <a:spcPts val="0"/>
              </a:spcAft>
              <a:buClr>
                <a:srgbClr val="FFCC00"/>
              </a:buClr>
              <a:buSzPts val="2400"/>
              <a:buFont typeface="Arial"/>
              <a:buChar char="•"/>
            </a:pPr>
            <a:r>
              <a:rPr b="1" i="0" lang="no-NO" sz="2400" u="none" cap="none" strike="noStrike">
                <a:solidFill>
                  <a:srgbClr val="FFCC00"/>
                </a:solidFill>
                <a:latin typeface="Arial"/>
                <a:ea typeface="Arial"/>
                <a:cs typeface="Arial"/>
                <a:sym typeface="Arial"/>
              </a:rPr>
              <a:t> Possibility of creating a larger contrast between the groups being compared.</a:t>
            </a:r>
            <a:endParaRPr/>
          </a:p>
          <a:p>
            <a:pPr indent="-152400" lvl="0" marL="0" marR="0" rtl="1" algn="r">
              <a:spcBef>
                <a:spcPts val="1200"/>
              </a:spcBef>
              <a:spcAft>
                <a:spcPts val="0"/>
              </a:spcAft>
              <a:buClr>
                <a:srgbClr val="FFCC00"/>
              </a:buClr>
              <a:buSzPts val="2400"/>
              <a:buFont typeface="Arial"/>
              <a:buChar char="•"/>
            </a:pPr>
            <a:r>
              <a:rPr b="1" i="0" lang="no-NO" sz="2400" u="none" cap="none" strike="noStrike">
                <a:solidFill>
                  <a:srgbClr val="FFCC00"/>
                </a:solidFill>
                <a:latin typeface="Arial"/>
                <a:ea typeface="Arial"/>
                <a:cs typeface="Arial"/>
                <a:sym typeface="Arial"/>
              </a:rPr>
              <a:t>Unique information on the latent period between change in an exposure and change in disease</a:t>
            </a:r>
            <a:r>
              <a:rPr b="0" i="0" lang="no-NO" sz="2000" u="none" cap="none" strike="noStrike">
                <a:solidFill>
                  <a:srgbClr val="FFCC00"/>
                </a:solidFill>
                <a:latin typeface="Arial"/>
                <a:ea typeface="Arial"/>
                <a:cs typeface="Arial"/>
                <a:sym typeface="Arial"/>
              </a:rPr>
              <a:t>.  </a:t>
            </a:r>
            <a:endParaRPr b="0" i="0" sz="2000" u="none" cap="none" strike="noStrike">
              <a:solidFill>
                <a:srgbClr val="FFCC00"/>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4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46">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46">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46">
                                            <p:txEl>
                                              <p:pRg end="2" st="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1" name="Shape 651"/>
        <p:cNvGrpSpPr/>
        <p:nvPr/>
      </p:nvGrpSpPr>
      <p:grpSpPr>
        <a:xfrm>
          <a:off x="0" y="0"/>
          <a:ext cx="0" cy="0"/>
          <a:chOff x="0" y="0"/>
          <a:chExt cx="0" cy="0"/>
        </a:xfrm>
      </p:grpSpPr>
      <p:sp>
        <p:nvSpPr>
          <p:cNvPr id="652" name="Google Shape;652;p49"/>
          <p:cNvSpPr txBox="1"/>
          <p:nvPr>
            <p:ph type="title"/>
          </p:nvPr>
        </p:nvSpPr>
        <p:spPr>
          <a:xfrm>
            <a:off x="457200" y="253218"/>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CC00"/>
              </a:buClr>
              <a:buSzPts val="4000"/>
              <a:buFont typeface="Rockwell"/>
              <a:buNone/>
            </a:pPr>
            <a:r>
              <a:rPr b="1" i="1" lang="no-NO" sz="4000">
                <a:solidFill>
                  <a:srgbClr val="FFCC00"/>
                </a:solidFill>
              </a:rPr>
              <a:t>Randomized controlled trials</a:t>
            </a:r>
            <a:endParaRPr b="1" i="1" sz="4000">
              <a:solidFill>
                <a:srgbClr val="FFCC00"/>
              </a:solidFill>
            </a:endParaRPr>
          </a:p>
        </p:txBody>
      </p:sp>
      <p:sp>
        <p:nvSpPr>
          <p:cNvPr id="653" name="Google Shape;653;p49"/>
          <p:cNvSpPr txBox="1"/>
          <p:nvPr/>
        </p:nvSpPr>
        <p:spPr>
          <a:xfrm>
            <a:off x="228600" y="1600200"/>
            <a:ext cx="2514600" cy="519113"/>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1" lang="no-NO" sz="2800" u="none" cap="none" strike="noStrike">
                <a:solidFill>
                  <a:schemeClr val="dk1"/>
                </a:solidFill>
                <a:latin typeface="Arial"/>
                <a:ea typeface="Arial"/>
                <a:cs typeface="Arial"/>
                <a:sym typeface="Arial"/>
              </a:rPr>
              <a:t>Weaknesses</a:t>
            </a:r>
            <a:endParaRPr b="1" i="1" sz="2800" u="none" cap="none" strike="noStrike">
              <a:solidFill>
                <a:schemeClr val="dk1"/>
              </a:solidFill>
              <a:latin typeface="Arial"/>
              <a:ea typeface="Arial"/>
              <a:cs typeface="Arial"/>
              <a:sym typeface="Arial"/>
            </a:endParaRPr>
          </a:p>
        </p:txBody>
      </p:sp>
      <p:sp>
        <p:nvSpPr>
          <p:cNvPr id="654" name="Google Shape;654;p49"/>
          <p:cNvSpPr txBox="1"/>
          <p:nvPr/>
        </p:nvSpPr>
        <p:spPr>
          <a:xfrm>
            <a:off x="304800" y="2362200"/>
            <a:ext cx="8839200" cy="3560763"/>
          </a:xfrm>
          <a:prstGeom prst="rect">
            <a:avLst/>
          </a:prstGeom>
          <a:noFill/>
          <a:ln>
            <a:noFill/>
          </a:ln>
        </p:spPr>
        <p:txBody>
          <a:bodyPr anchorCtr="0" anchor="t" bIns="45700" lIns="91425" spcFirstLastPara="1" rIns="91425" wrap="square" tIns="45700">
            <a:spAutoFit/>
          </a:bodyPr>
          <a:lstStyle/>
          <a:p>
            <a:pPr indent="-152400" lvl="0" marL="0" marR="0" rtl="1" algn="r">
              <a:spcBef>
                <a:spcPts val="0"/>
              </a:spcBef>
              <a:spcAft>
                <a:spcPts val="0"/>
              </a:spcAft>
              <a:buClr>
                <a:srgbClr val="FFCC00"/>
              </a:buClr>
              <a:buSzPts val="2400"/>
              <a:buFont typeface="Arial"/>
              <a:buChar char="•"/>
            </a:pPr>
            <a:r>
              <a:rPr b="0" i="0" lang="no-NO" sz="2400" u="none" cap="none" strike="noStrike">
                <a:solidFill>
                  <a:srgbClr val="FFCC00"/>
                </a:solidFill>
                <a:latin typeface="Arial"/>
                <a:ea typeface="Arial"/>
                <a:cs typeface="Arial"/>
                <a:sym typeface="Arial"/>
              </a:rPr>
              <a:t> Time between change in level of exposure and disease is uncertain (trials should have long duration).</a:t>
            </a:r>
            <a:endParaRPr/>
          </a:p>
          <a:p>
            <a:pPr indent="-152400" lvl="0" marL="0" marR="0" rtl="1" algn="r">
              <a:spcBef>
                <a:spcPts val="1200"/>
              </a:spcBef>
              <a:spcAft>
                <a:spcPts val="0"/>
              </a:spcAft>
              <a:buClr>
                <a:srgbClr val="FFCC00"/>
              </a:buClr>
              <a:buSzPts val="2400"/>
              <a:buFont typeface="Arial"/>
              <a:buChar char="•"/>
            </a:pPr>
            <a:r>
              <a:rPr b="0" i="0" lang="no-NO" sz="2400" u="none" cap="none" strike="noStrike">
                <a:solidFill>
                  <a:srgbClr val="FFCC00"/>
                </a:solidFill>
                <a:latin typeface="Arial"/>
                <a:ea typeface="Arial"/>
                <a:cs typeface="Arial"/>
                <a:sym typeface="Arial"/>
              </a:rPr>
              <a:t> Compliance with treatment  is likely to decrease during an extended  trial.</a:t>
            </a:r>
            <a:endParaRPr/>
          </a:p>
          <a:p>
            <a:pPr indent="-152400" lvl="0" marL="0" marR="0" rtl="1" algn="r">
              <a:spcBef>
                <a:spcPts val="1200"/>
              </a:spcBef>
              <a:spcAft>
                <a:spcPts val="0"/>
              </a:spcAft>
              <a:buClr>
                <a:srgbClr val="FFCC00"/>
              </a:buClr>
              <a:buSzPts val="2400"/>
              <a:buFont typeface="Arial"/>
              <a:buChar char="•"/>
            </a:pPr>
            <a:r>
              <a:rPr b="0" i="0" lang="no-NO" sz="2400" u="none" cap="none" strike="noStrike">
                <a:solidFill>
                  <a:srgbClr val="FFCC00"/>
                </a:solidFill>
                <a:latin typeface="Arial"/>
                <a:ea typeface="Arial"/>
                <a:cs typeface="Arial"/>
                <a:sym typeface="Arial"/>
              </a:rPr>
              <a:t>Participants who enroll are usually health conscious and are motivated, so people with highest risk are seriously underrepresented.</a:t>
            </a:r>
            <a:endParaRPr/>
          </a:p>
          <a:p>
            <a:pPr indent="-152400" lvl="0" marL="0" marR="0" rtl="1" algn="r">
              <a:spcBef>
                <a:spcPts val="1200"/>
              </a:spcBef>
              <a:spcAft>
                <a:spcPts val="0"/>
              </a:spcAft>
              <a:buClr>
                <a:srgbClr val="FFCC00"/>
              </a:buClr>
              <a:buSzPts val="2400"/>
              <a:buFont typeface="Arial"/>
              <a:buChar char="•"/>
            </a:pPr>
            <a:r>
              <a:rPr b="0" i="0" lang="no-NO" sz="2400" u="none" cap="none" strike="noStrike">
                <a:solidFill>
                  <a:srgbClr val="FFCC00"/>
                </a:solidFill>
                <a:latin typeface="Arial"/>
                <a:ea typeface="Arial"/>
                <a:cs typeface="Arial"/>
                <a:sym typeface="Arial"/>
              </a:rPr>
              <a:t> Some trials are impossible due to ethical or practical reasons.</a:t>
            </a:r>
            <a:endParaRPr b="0" i="0" sz="2400" u="none" cap="none" strike="noStrike">
              <a:solidFill>
                <a:srgbClr val="FFCC00"/>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5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54">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54">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54">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54">
                                            <p:txEl>
                                              <p:pRg end="3" st="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8" name="Shape 658"/>
        <p:cNvGrpSpPr/>
        <p:nvPr/>
      </p:nvGrpSpPr>
      <p:grpSpPr>
        <a:xfrm>
          <a:off x="0" y="0"/>
          <a:ext cx="0" cy="0"/>
          <a:chOff x="0" y="0"/>
          <a:chExt cx="0" cy="0"/>
        </a:xfrm>
      </p:grpSpPr>
      <p:sp>
        <p:nvSpPr>
          <p:cNvPr id="659" name="Google Shape;659;p50"/>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CC00"/>
              </a:buClr>
              <a:buSzPts val="4600"/>
              <a:buFont typeface="Rockwell"/>
              <a:buNone/>
            </a:pPr>
            <a:r>
              <a:rPr b="1" i="1" lang="no-NO">
                <a:solidFill>
                  <a:srgbClr val="FFCC00"/>
                </a:solidFill>
              </a:rPr>
              <a:t>Cohort studies- experiments</a:t>
            </a:r>
            <a:endParaRPr b="1" i="1">
              <a:solidFill>
                <a:srgbClr val="FFCC00"/>
              </a:solidFill>
            </a:endParaRPr>
          </a:p>
        </p:txBody>
      </p:sp>
      <p:sp>
        <p:nvSpPr>
          <p:cNvPr id="660" name="Google Shape;660;p50"/>
          <p:cNvSpPr txBox="1"/>
          <p:nvPr>
            <p:ph idx="1" type="body"/>
          </p:nvPr>
        </p:nvSpPr>
        <p:spPr>
          <a:xfrm>
            <a:off x="457200" y="1600200"/>
            <a:ext cx="8229600" cy="5029200"/>
          </a:xfrm>
          <a:prstGeom prst="rect">
            <a:avLst/>
          </a:prstGeom>
          <a:noFill/>
          <a:ln>
            <a:noFill/>
          </a:ln>
        </p:spPr>
        <p:txBody>
          <a:bodyPr anchorCtr="0" anchor="t" bIns="45700" lIns="91425" spcFirstLastPara="1" rIns="91425" wrap="square" tIns="45700">
            <a:normAutofit/>
          </a:bodyPr>
          <a:lstStyle/>
          <a:p>
            <a:pPr indent="-292100" lvl="0" marL="292100" rtl="0" algn="l">
              <a:lnSpc>
                <a:spcPct val="80000"/>
              </a:lnSpc>
              <a:spcBef>
                <a:spcPts val="0"/>
              </a:spcBef>
              <a:spcAft>
                <a:spcPts val="0"/>
              </a:spcAft>
              <a:buSzPts val="1960"/>
              <a:buChar char="⦿"/>
            </a:pPr>
            <a:r>
              <a:rPr lang="no-NO" sz="2800">
                <a:solidFill>
                  <a:schemeClr val="dk1"/>
                </a:solidFill>
              </a:rPr>
              <a:t>Randomization tends to produce comparability between the cohorts with respect to factors that might affect the rate of complications (clinical trials).</a:t>
            </a:r>
            <a:endParaRPr/>
          </a:p>
          <a:p>
            <a:pPr indent="-292100" lvl="0" marL="292100" rtl="0" algn="l">
              <a:lnSpc>
                <a:spcPct val="80000"/>
              </a:lnSpc>
              <a:spcBef>
                <a:spcPts val="0"/>
              </a:spcBef>
              <a:spcAft>
                <a:spcPts val="0"/>
              </a:spcAft>
              <a:buSzPts val="1960"/>
              <a:buChar char="⦿"/>
            </a:pPr>
            <a:r>
              <a:rPr lang="no-NO" sz="2800">
                <a:solidFill>
                  <a:schemeClr val="dk1"/>
                </a:solidFill>
              </a:rPr>
              <a:t>1. clinical trials- aims to study complication of disease.</a:t>
            </a:r>
            <a:endParaRPr/>
          </a:p>
          <a:p>
            <a:pPr indent="-292100" lvl="0" marL="292100" rtl="0" algn="l">
              <a:lnSpc>
                <a:spcPct val="80000"/>
              </a:lnSpc>
              <a:spcBef>
                <a:spcPts val="0"/>
              </a:spcBef>
              <a:spcAft>
                <a:spcPts val="0"/>
              </a:spcAft>
              <a:buSzPts val="1960"/>
              <a:buChar char="⦿"/>
            </a:pPr>
            <a:r>
              <a:rPr lang="no-NO" sz="2800">
                <a:solidFill>
                  <a:schemeClr val="dk1"/>
                </a:solidFill>
              </a:rPr>
              <a:t>2. field trials- participants are not patients and the goal is to study the primary prevention of disease (e.g- salk vaccine-1954)</a:t>
            </a:r>
            <a:endParaRPr/>
          </a:p>
          <a:p>
            <a:pPr indent="-292100" lvl="0" marL="292100" rtl="0" algn="l">
              <a:lnSpc>
                <a:spcPct val="80000"/>
              </a:lnSpc>
              <a:spcBef>
                <a:spcPts val="0"/>
              </a:spcBef>
              <a:spcAft>
                <a:spcPts val="0"/>
              </a:spcAft>
              <a:buSzPts val="1960"/>
              <a:buChar char="⦿"/>
            </a:pPr>
            <a:r>
              <a:rPr lang="no-NO" sz="2800">
                <a:solidFill>
                  <a:schemeClr val="dk1"/>
                </a:solidFill>
              </a:rPr>
              <a:t>3. community intervention trial- exposure assigned to a group of people rather than singly.(e.g- community flouridation trials in 1940’s and 1950s)</a:t>
            </a:r>
            <a:endParaRPr sz="2800">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60">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60">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60">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60">
                                            <p:txEl>
                                              <p:pRg end="3" st="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4" name="Shape 664"/>
        <p:cNvGrpSpPr/>
        <p:nvPr/>
      </p:nvGrpSpPr>
      <p:grpSpPr>
        <a:xfrm>
          <a:off x="0" y="0"/>
          <a:ext cx="0" cy="0"/>
          <a:chOff x="0" y="0"/>
          <a:chExt cx="0" cy="0"/>
        </a:xfrm>
      </p:grpSpPr>
      <p:sp>
        <p:nvSpPr>
          <p:cNvPr id="665" name="Google Shape;665;p51"/>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fontScale="90000"/>
          </a:bodyPr>
          <a:lstStyle/>
          <a:p>
            <a:pPr indent="0" lvl="0" marL="54864" rtl="0" algn="r">
              <a:spcBef>
                <a:spcPts val="0"/>
              </a:spcBef>
              <a:spcAft>
                <a:spcPts val="0"/>
              </a:spcAft>
              <a:buClr>
                <a:srgbClr val="FFCC00"/>
              </a:buClr>
              <a:buSzPct val="100000"/>
              <a:buFont typeface="Rockwell"/>
              <a:buNone/>
            </a:pPr>
            <a:r>
              <a:rPr lang="no-NO" sz="4300">
                <a:solidFill>
                  <a:srgbClr val="FFCC00"/>
                </a:solidFill>
              </a:rPr>
              <a:t>Experimental studies</a:t>
            </a:r>
            <a:br>
              <a:rPr lang="no-NO" sz="4300">
                <a:solidFill>
                  <a:schemeClr val="accent1"/>
                </a:solidFill>
              </a:rPr>
            </a:br>
            <a:r>
              <a:rPr lang="no-NO" sz="3900">
                <a:solidFill>
                  <a:schemeClr val="dk1"/>
                </a:solidFill>
              </a:rPr>
              <a:t>Crossover Clinical trials</a:t>
            </a:r>
            <a:br>
              <a:rPr lang="no-NO" sz="3900">
                <a:solidFill>
                  <a:srgbClr val="FF0000"/>
                </a:solidFill>
              </a:rPr>
            </a:br>
            <a:endParaRPr sz="3900">
              <a:solidFill>
                <a:srgbClr val="FF0000"/>
              </a:solidFill>
            </a:endParaRPr>
          </a:p>
        </p:txBody>
      </p:sp>
      <p:sp>
        <p:nvSpPr>
          <p:cNvPr id="666" name="Google Shape;666;p51"/>
          <p:cNvSpPr txBox="1"/>
          <p:nvPr>
            <p:ph idx="1" type="body"/>
          </p:nvPr>
        </p:nvSpPr>
        <p:spPr>
          <a:xfrm>
            <a:off x="457200" y="1646237"/>
            <a:ext cx="8229600" cy="4526280"/>
          </a:xfrm>
          <a:prstGeom prst="rect">
            <a:avLst/>
          </a:prstGeom>
          <a:noFill/>
          <a:ln>
            <a:noFill/>
          </a:ln>
        </p:spPr>
        <p:txBody>
          <a:bodyPr anchorCtr="0" anchor="t" bIns="45700" lIns="91425" spcFirstLastPara="1" rIns="91425" wrap="square" tIns="45700">
            <a:normAutofit/>
          </a:bodyPr>
          <a:lstStyle/>
          <a:p>
            <a:pPr indent="-292100" lvl="0" marL="292100" rtl="0" algn="l">
              <a:spcBef>
                <a:spcPts val="0"/>
              </a:spcBef>
              <a:spcAft>
                <a:spcPts val="0"/>
              </a:spcAft>
              <a:buSzPts val="1820"/>
              <a:buFont typeface="Rockwell"/>
              <a:buNone/>
            </a:pPr>
            <a:r>
              <a:t/>
            </a:r>
            <a:endParaRPr sz="2600">
              <a:solidFill>
                <a:schemeClr val="dk1"/>
              </a:solidFill>
            </a:endParaRPr>
          </a:p>
          <a:p>
            <a:pPr indent="-292100" lvl="0" marL="292100" rtl="0" algn="l">
              <a:spcBef>
                <a:spcPts val="0"/>
              </a:spcBef>
              <a:spcAft>
                <a:spcPts val="0"/>
              </a:spcAft>
              <a:buSzPts val="1820"/>
              <a:buFont typeface="Rockwell"/>
              <a:buNone/>
            </a:pPr>
            <a:r>
              <a:rPr lang="no-NO" sz="2600">
                <a:solidFill>
                  <a:schemeClr val="dk1"/>
                </a:solidFill>
              </a:rPr>
              <a:t>In this type of studies the patient receives both treatment and non-treatment (Drug &amp; placebo).</a:t>
            </a:r>
            <a:endParaRPr/>
          </a:p>
          <a:p>
            <a:pPr indent="-292100" lvl="0" marL="292100" rtl="0" algn="l">
              <a:spcBef>
                <a:spcPts val="0"/>
              </a:spcBef>
              <a:spcAft>
                <a:spcPts val="0"/>
              </a:spcAft>
              <a:buSzPts val="1820"/>
              <a:buFont typeface="Rockwell"/>
              <a:buNone/>
            </a:pPr>
            <a:r>
              <a:rPr lang="no-NO" sz="2600">
                <a:solidFill>
                  <a:schemeClr val="dk1"/>
                </a:solidFill>
              </a:rPr>
              <a:t>Here the comparison is made “within” patients and not “between” patients.</a:t>
            </a:r>
            <a:endParaRPr/>
          </a:p>
          <a:p>
            <a:pPr indent="-292100" lvl="0" marL="292100" rtl="0" algn="l">
              <a:spcBef>
                <a:spcPts val="0"/>
              </a:spcBef>
              <a:spcAft>
                <a:spcPts val="0"/>
              </a:spcAft>
              <a:buSzPts val="1820"/>
              <a:buFont typeface="Rockwell"/>
              <a:buNone/>
            </a:pPr>
            <a:r>
              <a:rPr lang="no-NO" sz="2600">
                <a:solidFill>
                  <a:schemeClr val="dk1"/>
                </a:solidFill>
              </a:rPr>
              <a:t>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665"/>
                                        </p:tgtEl>
                                        <p:attrNameLst>
                                          <p:attrName>style.visibility</p:attrName>
                                        </p:attrNameLst>
                                      </p:cBhvr>
                                      <p:to>
                                        <p:strVal val="visible"/>
                                      </p:to>
                                    </p:set>
                                    <p:animEffect filter="fade" transition="in">
                                      <p:cBhvr>
                                        <p:cTn dur="2000"/>
                                        <p:tgtEl>
                                          <p:spTgt spid="66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0" name="Shape 670"/>
        <p:cNvGrpSpPr/>
        <p:nvPr/>
      </p:nvGrpSpPr>
      <p:grpSpPr>
        <a:xfrm>
          <a:off x="0" y="0"/>
          <a:ext cx="0" cy="0"/>
          <a:chOff x="0" y="0"/>
          <a:chExt cx="0" cy="0"/>
        </a:xfrm>
      </p:grpSpPr>
      <p:sp>
        <p:nvSpPr>
          <p:cNvPr id="671" name="Google Shape;671;p52"/>
          <p:cNvSpPr txBox="1"/>
          <p:nvPr>
            <p:ph type="title"/>
          </p:nvPr>
        </p:nvSpPr>
        <p:spPr>
          <a:xfrm>
            <a:off x="457200" y="838200"/>
            <a:ext cx="8229600" cy="1143000"/>
          </a:xfrm>
          <a:prstGeom prst="rect">
            <a:avLst/>
          </a:prstGeom>
          <a:noFill/>
          <a:ln>
            <a:noFill/>
          </a:ln>
        </p:spPr>
        <p:txBody>
          <a:bodyPr anchorCtr="0" anchor="b" bIns="45700" lIns="91425" spcFirstLastPara="1" rIns="91425" wrap="square" tIns="45700">
            <a:normAutofit fontScale="90000"/>
          </a:bodyPr>
          <a:lstStyle/>
          <a:p>
            <a:pPr indent="0" lvl="0" marL="54864" rtl="0" algn="r">
              <a:spcBef>
                <a:spcPts val="0"/>
              </a:spcBef>
              <a:spcAft>
                <a:spcPts val="0"/>
              </a:spcAft>
              <a:buClr>
                <a:srgbClr val="FFCC00"/>
              </a:buClr>
              <a:buSzPct val="100000"/>
              <a:buFont typeface="Rockwell"/>
              <a:buNone/>
            </a:pPr>
            <a:r>
              <a:rPr lang="no-NO" sz="4700">
                <a:solidFill>
                  <a:srgbClr val="FFCC00"/>
                </a:solidFill>
              </a:rPr>
              <a:t>Experimental studies</a:t>
            </a:r>
            <a:br>
              <a:rPr lang="no-NO" sz="4700">
                <a:solidFill>
                  <a:srgbClr val="FFCC00"/>
                </a:solidFill>
              </a:rPr>
            </a:br>
            <a:r>
              <a:rPr lang="no-NO" sz="4300">
                <a:solidFill>
                  <a:schemeClr val="dk1"/>
                </a:solidFill>
              </a:rPr>
              <a:t>Crossover Clinical trials</a:t>
            </a:r>
            <a:br>
              <a:rPr lang="no-NO" sz="4300">
                <a:solidFill>
                  <a:schemeClr val="dk1"/>
                </a:solidFill>
              </a:rPr>
            </a:br>
            <a:r>
              <a:rPr lang="no-NO" sz="4300">
                <a:solidFill>
                  <a:schemeClr val="dk1"/>
                </a:solidFill>
              </a:rPr>
              <a:t>Conditions</a:t>
            </a:r>
            <a:endParaRPr/>
          </a:p>
        </p:txBody>
      </p:sp>
      <p:sp>
        <p:nvSpPr>
          <p:cNvPr id="672" name="Google Shape;672;p52"/>
          <p:cNvSpPr txBox="1"/>
          <p:nvPr>
            <p:ph idx="1" type="body"/>
          </p:nvPr>
        </p:nvSpPr>
        <p:spPr>
          <a:xfrm>
            <a:off x="457200" y="1646237"/>
            <a:ext cx="8229600" cy="4526280"/>
          </a:xfrm>
          <a:prstGeom prst="rect">
            <a:avLst/>
          </a:prstGeom>
          <a:noFill/>
          <a:ln>
            <a:noFill/>
          </a:ln>
        </p:spPr>
        <p:txBody>
          <a:bodyPr anchorCtr="0" anchor="t" bIns="45700" lIns="91425" spcFirstLastPara="1" rIns="91425" wrap="square" tIns="45700">
            <a:normAutofit/>
          </a:bodyPr>
          <a:lstStyle/>
          <a:p>
            <a:pPr indent="-292100" lvl="0" marL="292100" rtl="0" algn="ctr">
              <a:spcBef>
                <a:spcPts val="0"/>
              </a:spcBef>
              <a:spcAft>
                <a:spcPts val="0"/>
              </a:spcAft>
              <a:buSzPts val="2590"/>
              <a:buFont typeface="Rockwell"/>
              <a:buNone/>
            </a:pPr>
            <a:r>
              <a:t/>
            </a:r>
            <a:endParaRPr b="1" sz="3700">
              <a:solidFill>
                <a:schemeClr val="accent1"/>
              </a:solidFill>
            </a:endParaRPr>
          </a:p>
          <a:p>
            <a:pPr indent="-292100" lvl="0" marL="292100" rtl="0" algn="ctr">
              <a:spcBef>
                <a:spcPts val="0"/>
              </a:spcBef>
              <a:spcAft>
                <a:spcPts val="0"/>
              </a:spcAft>
              <a:buSzPts val="1820"/>
              <a:buFont typeface="Rockwell"/>
              <a:buNone/>
            </a:pPr>
            <a:r>
              <a:t/>
            </a:r>
            <a:endParaRPr sz="2600">
              <a:solidFill>
                <a:srgbClr val="FFCC00"/>
              </a:solidFill>
            </a:endParaRPr>
          </a:p>
          <a:p>
            <a:pPr indent="-292100" lvl="0" marL="292100" rtl="0" algn="ctr">
              <a:spcBef>
                <a:spcPts val="0"/>
              </a:spcBef>
              <a:spcAft>
                <a:spcPts val="0"/>
              </a:spcAft>
              <a:buSzPts val="1820"/>
              <a:buFont typeface="Rockwell"/>
              <a:buNone/>
            </a:pPr>
            <a:r>
              <a:rPr lang="no-NO" sz="2600">
                <a:solidFill>
                  <a:srgbClr val="FFCC00"/>
                </a:solidFill>
              </a:rPr>
              <a:t>Patient should complete both arms.</a:t>
            </a:r>
            <a:endParaRPr/>
          </a:p>
          <a:p>
            <a:pPr indent="-292100" lvl="0" marL="292100" rtl="0" algn="ctr">
              <a:spcBef>
                <a:spcPts val="0"/>
              </a:spcBef>
              <a:spcAft>
                <a:spcPts val="0"/>
              </a:spcAft>
              <a:buSzPts val="1820"/>
              <a:buFont typeface="Rockwell"/>
              <a:buNone/>
            </a:pPr>
            <a:r>
              <a:rPr lang="no-NO" sz="2600">
                <a:solidFill>
                  <a:srgbClr val="FFCC00"/>
                </a:solidFill>
              </a:rPr>
              <a:t>Drugs must be short acting.</a:t>
            </a:r>
            <a:endParaRPr/>
          </a:p>
          <a:p>
            <a:pPr indent="-292100" lvl="0" marL="292100" rtl="0" algn="ctr">
              <a:spcBef>
                <a:spcPts val="0"/>
              </a:spcBef>
              <a:spcAft>
                <a:spcPts val="0"/>
              </a:spcAft>
              <a:buSzPts val="1820"/>
              <a:buFont typeface="Rockwell"/>
              <a:buNone/>
            </a:pPr>
            <a:r>
              <a:rPr lang="no-NO" sz="2600">
                <a:solidFill>
                  <a:srgbClr val="FFCC00"/>
                </a:solidFill>
              </a:rPr>
              <a:t>Outcome must be reversible.</a:t>
            </a:r>
            <a:r>
              <a:rPr lang="no-NO" sz="2600"/>
              <a:t> </a:t>
            </a:r>
            <a:endParaRPr/>
          </a:p>
          <a:p>
            <a:pPr indent="-292100" lvl="0" marL="292100" rtl="0" algn="ctr">
              <a:spcBef>
                <a:spcPts val="0"/>
              </a:spcBef>
              <a:spcAft>
                <a:spcPts val="0"/>
              </a:spcAft>
              <a:buSzPts val="1820"/>
              <a:buFont typeface="Rockwell"/>
              <a:buNone/>
            </a:pPr>
            <a:r>
              <a:t/>
            </a:r>
            <a:endParaRPr sz="2600"/>
          </a:p>
          <a:p>
            <a:pPr indent="-292100" lvl="0" marL="292100" rtl="0" algn="ctr">
              <a:spcBef>
                <a:spcPts val="0"/>
              </a:spcBef>
              <a:spcAft>
                <a:spcPts val="0"/>
              </a:spcAft>
              <a:buSzPts val="1820"/>
              <a:buFont typeface="Rockwell"/>
              <a:buNone/>
            </a:pPr>
            <a:r>
              <a:t/>
            </a:r>
            <a:endParaRPr sz="2600"/>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671"/>
                                        </p:tgtEl>
                                        <p:attrNameLst>
                                          <p:attrName>style.visibility</p:attrName>
                                        </p:attrNameLst>
                                      </p:cBhvr>
                                      <p:to>
                                        <p:strVal val="visible"/>
                                      </p:to>
                                    </p:set>
                                    <p:animEffect filter="fade" transition="in">
                                      <p:cBhvr>
                                        <p:cTn dur="2000"/>
                                        <p:tgtEl>
                                          <p:spTgt spid="67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6" name="Shape 676"/>
        <p:cNvGrpSpPr/>
        <p:nvPr/>
      </p:nvGrpSpPr>
      <p:grpSpPr>
        <a:xfrm>
          <a:off x="0" y="0"/>
          <a:ext cx="0" cy="0"/>
          <a:chOff x="0" y="0"/>
          <a:chExt cx="0" cy="0"/>
        </a:xfrm>
      </p:grpSpPr>
      <p:sp>
        <p:nvSpPr>
          <p:cNvPr id="677" name="Google Shape;677;p53"/>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CC00"/>
              </a:buClr>
              <a:buSzPts val="4600"/>
              <a:buFont typeface="Rockwell"/>
              <a:buNone/>
            </a:pPr>
            <a:r>
              <a:rPr lang="no-NO">
                <a:solidFill>
                  <a:srgbClr val="FFCC00"/>
                </a:solidFill>
              </a:rPr>
              <a:t>Crossover clinical study</a:t>
            </a:r>
            <a:endParaRPr/>
          </a:p>
        </p:txBody>
      </p:sp>
      <p:sp>
        <p:nvSpPr>
          <p:cNvPr id="678" name="Google Shape;678;p53"/>
          <p:cNvSpPr txBox="1"/>
          <p:nvPr>
            <p:ph idx="1" type="body"/>
          </p:nvPr>
        </p:nvSpPr>
        <p:spPr>
          <a:xfrm>
            <a:off x="457200" y="1646237"/>
            <a:ext cx="8229600" cy="4526280"/>
          </a:xfrm>
          <a:prstGeom prst="rect">
            <a:avLst/>
          </a:prstGeom>
          <a:noFill/>
          <a:ln>
            <a:noFill/>
          </a:ln>
        </p:spPr>
        <p:txBody>
          <a:bodyPr anchorCtr="0" anchor="t" bIns="45700" lIns="91425" spcFirstLastPara="1" rIns="91425" wrap="square" tIns="45700">
            <a:normAutofit/>
          </a:bodyPr>
          <a:lstStyle/>
          <a:p>
            <a:pPr indent="-292100" lvl="0" marL="292100" rtl="0" algn="ctr">
              <a:spcBef>
                <a:spcPts val="0"/>
              </a:spcBef>
              <a:spcAft>
                <a:spcPts val="0"/>
              </a:spcAft>
              <a:buSzPts val="1330"/>
              <a:buFont typeface="Rockwell"/>
              <a:buNone/>
            </a:pPr>
            <a:r>
              <a:rPr b="1" lang="no-NO" sz="1900">
                <a:solidFill>
                  <a:srgbClr val="FFCC00"/>
                </a:solidFill>
              </a:rPr>
              <a:t>Schematic design of a Crossover clinical study</a:t>
            </a:r>
            <a:endParaRPr/>
          </a:p>
          <a:p>
            <a:pPr indent="-292100" lvl="0" marL="292100" rtl="0" algn="ctr">
              <a:spcBef>
                <a:spcPts val="0"/>
              </a:spcBef>
              <a:spcAft>
                <a:spcPts val="0"/>
              </a:spcAft>
              <a:buSzPts val="1330"/>
              <a:buFont typeface="Rockwell"/>
              <a:buNone/>
            </a:pPr>
            <a:r>
              <a:t/>
            </a:r>
            <a:endParaRPr b="1" sz="1900">
              <a:solidFill>
                <a:srgbClr val="FFCC00"/>
              </a:solidFill>
            </a:endParaRPr>
          </a:p>
          <a:p>
            <a:pPr indent="-292100" lvl="0" marL="292100" rtl="0" algn="ctr">
              <a:spcBef>
                <a:spcPts val="0"/>
              </a:spcBef>
              <a:spcAft>
                <a:spcPts val="0"/>
              </a:spcAft>
              <a:buSzPts val="1330"/>
              <a:buFont typeface="Rockwell"/>
              <a:buNone/>
            </a:pPr>
            <a:r>
              <a:t/>
            </a:r>
            <a:endParaRPr b="1" sz="1900">
              <a:solidFill>
                <a:schemeClr val="accent1"/>
              </a:solidFill>
            </a:endParaRPr>
          </a:p>
        </p:txBody>
      </p:sp>
      <p:pic>
        <p:nvPicPr>
          <p:cNvPr descr="cross over" id="679" name="Google Shape;679;p53"/>
          <p:cNvPicPr preferRelativeResize="0"/>
          <p:nvPr/>
        </p:nvPicPr>
        <p:blipFill rotWithShape="1">
          <a:blip r:embed="rId3">
            <a:alphaModFix/>
          </a:blip>
          <a:srcRect b="0" l="0" r="0" t="0"/>
          <a:stretch/>
        </p:blipFill>
        <p:spPr>
          <a:xfrm>
            <a:off x="304800" y="2514600"/>
            <a:ext cx="8458200" cy="36576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18"/>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fontScale="90000"/>
          </a:bodyPr>
          <a:lstStyle/>
          <a:p>
            <a:pPr indent="0" lvl="0" marL="54864" rtl="0" algn="r">
              <a:spcBef>
                <a:spcPts val="0"/>
              </a:spcBef>
              <a:spcAft>
                <a:spcPts val="0"/>
              </a:spcAft>
              <a:buClr>
                <a:srgbClr val="FFCC00"/>
              </a:buClr>
              <a:buSzPct val="100000"/>
              <a:buFont typeface="Rockwell"/>
              <a:buNone/>
            </a:pPr>
            <a:r>
              <a:rPr b="1" i="1" lang="no-NO" sz="4000">
                <a:solidFill>
                  <a:srgbClr val="FFCC00"/>
                </a:solidFill>
              </a:rPr>
              <a:t>Types of epidemiological studies</a:t>
            </a:r>
            <a:br>
              <a:rPr b="1" i="1" lang="no-NO" sz="4000">
                <a:solidFill>
                  <a:srgbClr val="FF9900"/>
                </a:solidFill>
              </a:rPr>
            </a:br>
            <a:r>
              <a:rPr b="1" i="1" lang="no-NO" sz="4000">
                <a:solidFill>
                  <a:schemeClr val="dk1"/>
                </a:solidFill>
              </a:rPr>
              <a:t>Descriptive studies</a:t>
            </a:r>
            <a:r>
              <a:rPr lang="no-NO" sz="4000">
                <a:solidFill>
                  <a:srgbClr val="FF9900"/>
                </a:solidFill>
              </a:rPr>
              <a:t> </a:t>
            </a:r>
            <a:endParaRPr sz="4000">
              <a:solidFill>
                <a:srgbClr val="FF9900"/>
              </a:solidFill>
            </a:endParaRPr>
          </a:p>
        </p:txBody>
      </p:sp>
      <p:sp>
        <p:nvSpPr>
          <p:cNvPr id="150" name="Google Shape;150;p18"/>
          <p:cNvSpPr txBox="1"/>
          <p:nvPr>
            <p:ph idx="1" type="body"/>
          </p:nvPr>
        </p:nvSpPr>
        <p:spPr>
          <a:xfrm>
            <a:off x="609600" y="2057400"/>
            <a:ext cx="8534400" cy="4525963"/>
          </a:xfrm>
          <a:prstGeom prst="rect">
            <a:avLst/>
          </a:prstGeom>
          <a:noFill/>
          <a:ln>
            <a:noFill/>
          </a:ln>
        </p:spPr>
        <p:txBody>
          <a:bodyPr anchorCtr="0" anchor="t" bIns="45700" lIns="91425" spcFirstLastPara="1" rIns="91425" wrap="square" tIns="45700">
            <a:normAutofit/>
          </a:bodyPr>
          <a:lstStyle/>
          <a:p>
            <a:pPr indent="-292100" lvl="0" marL="292100" rtl="0" algn="l">
              <a:spcBef>
                <a:spcPts val="0"/>
              </a:spcBef>
              <a:spcAft>
                <a:spcPts val="0"/>
              </a:spcAft>
              <a:buSzPts val="2240"/>
              <a:buChar char="⦿"/>
            </a:pPr>
            <a:r>
              <a:rPr b="1" lang="no-NO">
                <a:solidFill>
                  <a:srgbClr val="FFCC00"/>
                </a:solidFill>
              </a:rPr>
              <a:t>Used to formulate hypothesis not to test them.</a:t>
            </a:r>
            <a:endParaRPr/>
          </a:p>
          <a:p>
            <a:pPr indent="-292100" lvl="0" marL="292100" rtl="0" algn="l">
              <a:spcBef>
                <a:spcPts val="0"/>
              </a:spcBef>
              <a:spcAft>
                <a:spcPts val="0"/>
              </a:spcAft>
              <a:buSzPts val="2240"/>
              <a:buChar char="⦿"/>
            </a:pPr>
            <a:r>
              <a:rPr b="1" lang="no-NO">
                <a:solidFill>
                  <a:srgbClr val="FFCC00"/>
                </a:solidFill>
              </a:rPr>
              <a:t>Less-expensive since they use readily available data.</a:t>
            </a:r>
            <a:endParaRPr/>
          </a:p>
          <a:p>
            <a:pPr indent="-292100" lvl="0" marL="292100" rtl="0" algn="l">
              <a:spcBef>
                <a:spcPts val="0"/>
              </a:spcBef>
              <a:spcAft>
                <a:spcPts val="0"/>
              </a:spcAft>
              <a:buSzPts val="2240"/>
              <a:buChar char="⦿"/>
            </a:pPr>
            <a:r>
              <a:rPr b="1" lang="no-NO">
                <a:solidFill>
                  <a:srgbClr val="FFCC00"/>
                </a:solidFill>
              </a:rPr>
              <a:t>Describe patterns of disease occurrence.</a:t>
            </a:r>
            <a:endParaRPr b="1">
              <a:solidFill>
                <a:srgbClr val="FFCC00"/>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0">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0">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0">
                                            <p:txEl>
                                              <p:pRg end="2" st="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3" name="Shape 683"/>
        <p:cNvGrpSpPr/>
        <p:nvPr/>
      </p:nvGrpSpPr>
      <p:grpSpPr>
        <a:xfrm>
          <a:off x="0" y="0"/>
          <a:ext cx="0" cy="0"/>
          <a:chOff x="0" y="0"/>
          <a:chExt cx="0" cy="0"/>
        </a:xfrm>
      </p:grpSpPr>
      <p:sp>
        <p:nvSpPr>
          <p:cNvPr id="684" name="Google Shape;684;p54"/>
          <p:cNvSpPr txBox="1"/>
          <p:nvPr>
            <p:ph type="title"/>
          </p:nvPr>
        </p:nvSpPr>
        <p:spPr>
          <a:xfrm>
            <a:off x="457200" y="457200"/>
            <a:ext cx="8229600" cy="1143000"/>
          </a:xfrm>
          <a:prstGeom prst="rect">
            <a:avLst/>
          </a:prstGeom>
          <a:noFill/>
          <a:ln>
            <a:noFill/>
          </a:ln>
        </p:spPr>
        <p:txBody>
          <a:bodyPr anchorCtr="0" anchor="b" bIns="45700" lIns="91425" spcFirstLastPara="1" rIns="91425" wrap="square" tIns="45700">
            <a:normAutofit fontScale="90000"/>
          </a:bodyPr>
          <a:lstStyle/>
          <a:p>
            <a:pPr indent="0" lvl="0" marL="54864" rtl="0" algn="r">
              <a:spcBef>
                <a:spcPts val="0"/>
              </a:spcBef>
              <a:spcAft>
                <a:spcPts val="0"/>
              </a:spcAft>
              <a:buClr>
                <a:srgbClr val="FFCC00"/>
              </a:buClr>
              <a:buSzPct val="100000"/>
              <a:buFont typeface="Rockwell"/>
              <a:buNone/>
            </a:pPr>
            <a:r>
              <a:rPr lang="no-NO" sz="4800">
                <a:solidFill>
                  <a:srgbClr val="FFCC00"/>
                </a:solidFill>
              </a:rPr>
              <a:t>Experimental studies</a:t>
            </a:r>
            <a:br>
              <a:rPr lang="no-NO" sz="4800">
                <a:solidFill>
                  <a:srgbClr val="FFCC00"/>
                </a:solidFill>
              </a:rPr>
            </a:br>
            <a:r>
              <a:rPr lang="no-NO">
                <a:solidFill>
                  <a:srgbClr val="FF0000"/>
                </a:solidFill>
              </a:rPr>
              <a:t> </a:t>
            </a:r>
            <a:r>
              <a:rPr lang="no-NO">
                <a:solidFill>
                  <a:schemeClr val="dk1"/>
                </a:solidFill>
              </a:rPr>
              <a:t>Crossover Clinical trials</a:t>
            </a:r>
            <a:br>
              <a:rPr lang="no-NO">
                <a:solidFill>
                  <a:schemeClr val="dk1"/>
                </a:solidFill>
              </a:rPr>
            </a:br>
            <a:endParaRPr>
              <a:solidFill>
                <a:schemeClr val="dk1"/>
              </a:solidFill>
            </a:endParaRPr>
          </a:p>
        </p:txBody>
      </p:sp>
      <p:sp>
        <p:nvSpPr>
          <p:cNvPr id="685" name="Google Shape;685;p54"/>
          <p:cNvSpPr txBox="1"/>
          <p:nvPr>
            <p:ph idx="1" type="body"/>
          </p:nvPr>
        </p:nvSpPr>
        <p:spPr>
          <a:xfrm>
            <a:off x="457200" y="1828800"/>
            <a:ext cx="8229600" cy="4525963"/>
          </a:xfrm>
          <a:prstGeom prst="rect">
            <a:avLst/>
          </a:prstGeom>
          <a:noFill/>
          <a:ln>
            <a:noFill/>
          </a:ln>
        </p:spPr>
        <p:txBody>
          <a:bodyPr anchorCtr="0" anchor="t" bIns="45700" lIns="91425" spcFirstLastPara="1" rIns="91425" wrap="square" tIns="45700">
            <a:normAutofit/>
          </a:bodyPr>
          <a:lstStyle/>
          <a:p>
            <a:pPr indent="-292100" lvl="0" marL="292100" rtl="0" algn="l">
              <a:lnSpc>
                <a:spcPct val="90000"/>
              </a:lnSpc>
              <a:spcBef>
                <a:spcPts val="0"/>
              </a:spcBef>
              <a:spcAft>
                <a:spcPts val="0"/>
              </a:spcAft>
              <a:buSzPts val="1820"/>
              <a:buFont typeface="Rockwell"/>
              <a:buNone/>
            </a:pPr>
            <a:r>
              <a:rPr lang="no-NO" sz="2600">
                <a:solidFill>
                  <a:srgbClr val="FFCC00"/>
                </a:solidFill>
              </a:rPr>
              <a:t>Strengths</a:t>
            </a:r>
            <a:endParaRPr/>
          </a:p>
          <a:p>
            <a:pPr indent="-292100" lvl="0" marL="292100" rtl="0" algn="l">
              <a:lnSpc>
                <a:spcPct val="90000"/>
              </a:lnSpc>
              <a:spcBef>
                <a:spcPts val="0"/>
              </a:spcBef>
              <a:spcAft>
                <a:spcPts val="0"/>
              </a:spcAft>
              <a:buSzPts val="1680"/>
              <a:buFont typeface="Rockwell"/>
              <a:buNone/>
            </a:pPr>
            <a:r>
              <a:rPr lang="no-NO" sz="2400">
                <a:solidFill>
                  <a:schemeClr val="dk1"/>
                </a:solidFill>
              </a:rPr>
              <a:t>Reducing sample size.</a:t>
            </a:r>
            <a:endParaRPr/>
          </a:p>
          <a:p>
            <a:pPr indent="-292100" lvl="0" marL="292100" rtl="0" algn="l">
              <a:lnSpc>
                <a:spcPct val="90000"/>
              </a:lnSpc>
              <a:spcBef>
                <a:spcPts val="0"/>
              </a:spcBef>
              <a:spcAft>
                <a:spcPts val="0"/>
              </a:spcAft>
              <a:buSzPts val="1680"/>
              <a:buFont typeface="Rockwell"/>
              <a:buNone/>
            </a:pPr>
            <a:r>
              <a:rPr lang="no-NO" sz="2400">
                <a:solidFill>
                  <a:schemeClr val="dk1"/>
                </a:solidFill>
              </a:rPr>
              <a:t>Allow preference question</a:t>
            </a:r>
            <a:endParaRPr/>
          </a:p>
          <a:p>
            <a:pPr indent="-292100" lvl="0" marL="292100" rtl="0" algn="l">
              <a:lnSpc>
                <a:spcPct val="90000"/>
              </a:lnSpc>
              <a:spcBef>
                <a:spcPts val="0"/>
              </a:spcBef>
              <a:spcAft>
                <a:spcPts val="0"/>
              </a:spcAft>
              <a:buSzPts val="1680"/>
              <a:buFont typeface="Rockwell"/>
              <a:buNone/>
            </a:pPr>
            <a:r>
              <a:rPr lang="no-NO" sz="2400">
                <a:solidFill>
                  <a:schemeClr val="dk1"/>
                </a:solidFill>
              </a:rPr>
              <a:t>“when do you like to receive treatment, at first or second period ?”</a:t>
            </a:r>
            <a:endParaRPr/>
          </a:p>
          <a:p>
            <a:pPr indent="-292100" lvl="0" marL="292100" rtl="0" algn="l">
              <a:lnSpc>
                <a:spcPct val="90000"/>
              </a:lnSpc>
              <a:spcBef>
                <a:spcPts val="0"/>
              </a:spcBef>
              <a:spcAft>
                <a:spcPts val="0"/>
              </a:spcAft>
              <a:buSzPts val="1820"/>
              <a:buFont typeface="Rockwell"/>
              <a:buNone/>
            </a:pPr>
            <a:r>
              <a:rPr lang="no-NO" sz="2600"/>
              <a:t> </a:t>
            </a:r>
            <a:r>
              <a:rPr lang="no-NO" sz="2600">
                <a:solidFill>
                  <a:srgbClr val="FFCC00"/>
                </a:solidFill>
              </a:rPr>
              <a:t>Weaknesses</a:t>
            </a:r>
            <a:endParaRPr/>
          </a:p>
          <a:p>
            <a:pPr indent="-292100" lvl="0" marL="292100" rtl="0" algn="l">
              <a:lnSpc>
                <a:spcPct val="90000"/>
              </a:lnSpc>
              <a:spcBef>
                <a:spcPts val="0"/>
              </a:spcBef>
              <a:spcAft>
                <a:spcPts val="0"/>
              </a:spcAft>
              <a:buSzPts val="1680"/>
              <a:buFont typeface="Rockwell"/>
              <a:buNone/>
            </a:pPr>
            <a:r>
              <a:rPr lang="no-NO" sz="2400">
                <a:solidFill>
                  <a:schemeClr val="dk1"/>
                </a:solidFill>
              </a:rPr>
              <a:t>Possible carry-over effect (drug).</a:t>
            </a:r>
            <a:endParaRPr/>
          </a:p>
          <a:p>
            <a:pPr indent="-292100" lvl="0" marL="292100" rtl="0" algn="l">
              <a:lnSpc>
                <a:spcPct val="90000"/>
              </a:lnSpc>
              <a:spcBef>
                <a:spcPts val="0"/>
              </a:spcBef>
              <a:spcAft>
                <a:spcPts val="0"/>
              </a:spcAft>
              <a:buSzPts val="1680"/>
              <a:buFont typeface="Rockwell"/>
              <a:buNone/>
            </a:pPr>
            <a:r>
              <a:rPr lang="no-NO" sz="2400">
                <a:solidFill>
                  <a:schemeClr val="dk1"/>
                </a:solidFill>
              </a:rPr>
              <a:t>Possible period effect (time). </a:t>
            </a:r>
            <a:endParaRPr/>
          </a:p>
          <a:p>
            <a:pPr indent="-292100" lvl="0" marL="292100" rtl="0" algn="l">
              <a:lnSpc>
                <a:spcPct val="90000"/>
              </a:lnSpc>
              <a:spcBef>
                <a:spcPts val="0"/>
              </a:spcBef>
              <a:spcAft>
                <a:spcPts val="0"/>
              </a:spcAft>
              <a:buSzPts val="1680"/>
              <a:buFont typeface="Rockwell"/>
              <a:buNone/>
            </a:pPr>
            <a:r>
              <a:rPr lang="no-NO" sz="2400">
                <a:solidFill>
                  <a:schemeClr val="dk1"/>
                </a:solidFill>
              </a:rPr>
              <a:t>- Unstable disease process.</a:t>
            </a:r>
            <a:endParaRPr/>
          </a:p>
          <a:p>
            <a:pPr indent="-292100" lvl="0" marL="292100" rtl="0" algn="l">
              <a:lnSpc>
                <a:spcPct val="90000"/>
              </a:lnSpc>
              <a:spcBef>
                <a:spcPts val="0"/>
              </a:spcBef>
              <a:spcAft>
                <a:spcPts val="0"/>
              </a:spcAft>
              <a:buSzPts val="1680"/>
              <a:buFont typeface="Rockwell"/>
              <a:buNone/>
            </a:pPr>
            <a:r>
              <a:rPr lang="no-NO" sz="2400">
                <a:solidFill>
                  <a:schemeClr val="dk1"/>
                </a:solidFill>
              </a:rPr>
              <a:t>- Cancer patients deteriorate over time.</a:t>
            </a:r>
            <a:endParaRPr/>
          </a:p>
        </p:txBody>
      </p:sp>
      <p:sp>
        <p:nvSpPr>
          <p:cNvPr id="686" name="Google Shape;686;p54"/>
          <p:cNvSpPr txBox="1"/>
          <p:nvPr/>
        </p:nvSpPr>
        <p:spPr>
          <a:xfrm>
            <a:off x="228600" y="1905000"/>
            <a:ext cx="7848600" cy="366713"/>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85">
                                            <p:txEl>
                                              <p:pRg end="0" st="0"/>
                                            </p:txEl>
                                          </p:spTgt>
                                        </p:tgtEl>
                                        <p:attrNameLst>
                                          <p:attrName>style.visibility</p:attrName>
                                        </p:attrNameLst>
                                      </p:cBhvr>
                                      <p:to>
                                        <p:strVal val="visible"/>
                                      </p:to>
                                    </p:set>
                                    <p:animEffect filter="fade" transition="in">
                                      <p:cBhvr>
                                        <p:cTn dur="500"/>
                                        <p:tgtEl>
                                          <p:spTgt spid="685">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85">
                                            <p:txEl>
                                              <p:pRg end="1" st="1"/>
                                            </p:txEl>
                                          </p:spTgt>
                                        </p:tgtEl>
                                        <p:attrNameLst>
                                          <p:attrName>style.visibility</p:attrName>
                                        </p:attrNameLst>
                                      </p:cBhvr>
                                      <p:to>
                                        <p:strVal val="visible"/>
                                      </p:to>
                                    </p:set>
                                    <p:animEffect filter="fade" transition="in">
                                      <p:cBhvr>
                                        <p:cTn dur="500"/>
                                        <p:tgtEl>
                                          <p:spTgt spid="685">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85">
                                            <p:txEl>
                                              <p:pRg end="2" st="2"/>
                                            </p:txEl>
                                          </p:spTgt>
                                        </p:tgtEl>
                                        <p:attrNameLst>
                                          <p:attrName>style.visibility</p:attrName>
                                        </p:attrNameLst>
                                      </p:cBhvr>
                                      <p:to>
                                        <p:strVal val="visible"/>
                                      </p:to>
                                    </p:set>
                                    <p:animEffect filter="fade" transition="in">
                                      <p:cBhvr>
                                        <p:cTn dur="500"/>
                                        <p:tgtEl>
                                          <p:spTgt spid="685">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85">
                                            <p:txEl>
                                              <p:pRg end="3" st="3"/>
                                            </p:txEl>
                                          </p:spTgt>
                                        </p:tgtEl>
                                        <p:attrNameLst>
                                          <p:attrName>style.visibility</p:attrName>
                                        </p:attrNameLst>
                                      </p:cBhvr>
                                      <p:to>
                                        <p:strVal val="visible"/>
                                      </p:to>
                                    </p:set>
                                    <p:animEffect filter="fade" transition="in">
                                      <p:cBhvr>
                                        <p:cTn dur="500"/>
                                        <p:tgtEl>
                                          <p:spTgt spid="685">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85">
                                            <p:txEl>
                                              <p:pRg end="4" st="4"/>
                                            </p:txEl>
                                          </p:spTgt>
                                        </p:tgtEl>
                                        <p:attrNameLst>
                                          <p:attrName>style.visibility</p:attrName>
                                        </p:attrNameLst>
                                      </p:cBhvr>
                                      <p:to>
                                        <p:strVal val="visible"/>
                                      </p:to>
                                    </p:set>
                                    <p:animEffect filter="fade" transition="in">
                                      <p:cBhvr>
                                        <p:cTn dur="500"/>
                                        <p:tgtEl>
                                          <p:spTgt spid="685">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85">
                                            <p:txEl>
                                              <p:pRg end="5" st="5"/>
                                            </p:txEl>
                                          </p:spTgt>
                                        </p:tgtEl>
                                        <p:attrNameLst>
                                          <p:attrName>style.visibility</p:attrName>
                                        </p:attrNameLst>
                                      </p:cBhvr>
                                      <p:to>
                                        <p:strVal val="visible"/>
                                      </p:to>
                                    </p:set>
                                    <p:animEffect filter="fade" transition="in">
                                      <p:cBhvr>
                                        <p:cTn dur="500"/>
                                        <p:tgtEl>
                                          <p:spTgt spid="685">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85">
                                            <p:txEl>
                                              <p:pRg end="6" st="6"/>
                                            </p:txEl>
                                          </p:spTgt>
                                        </p:tgtEl>
                                        <p:attrNameLst>
                                          <p:attrName>style.visibility</p:attrName>
                                        </p:attrNameLst>
                                      </p:cBhvr>
                                      <p:to>
                                        <p:strVal val="visible"/>
                                      </p:to>
                                    </p:set>
                                    <p:animEffect filter="fade" transition="in">
                                      <p:cBhvr>
                                        <p:cTn dur="500"/>
                                        <p:tgtEl>
                                          <p:spTgt spid="685">
                                            <p:txEl>
                                              <p:pRg end="6" st="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85">
                                            <p:txEl>
                                              <p:pRg end="7" st="7"/>
                                            </p:txEl>
                                          </p:spTgt>
                                        </p:tgtEl>
                                        <p:attrNameLst>
                                          <p:attrName>style.visibility</p:attrName>
                                        </p:attrNameLst>
                                      </p:cBhvr>
                                      <p:to>
                                        <p:strVal val="visible"/>
                                      </p:to>
                                    </p:set>
                                    <p:animEffect filter="fade" transition="in">
                                      <p:cBhvr>
                                        <p:cTn dur="500"/>
                                        <p:tgtEl>
                                          <p:spTgt spid="685">
                                            <p:txEl>
                                              <p:pRg end="7" st="7"/>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85">
                                            <p:txEl>
                                              <p:pRg end="8" st="8"/>
                                            </p:txEl>
                                          </p:spTgt>
                                        </p:tgtEl>
                                        <p:attrNameLst>
                                          <p:attrName>style.visibility</p:attrName>
                                        </p:attrNameLst>
                                      </p:cBhvr>
                                      <p:to>
                                        <p:strVal val="visible"/>
                                      </p:to>
                                    </p:set>
                                    <p:animEffect filter="fade" transition="in">
                                      <p:cBhvr>
                                        <p:cTn dur="500"/>
                                        <p:tgtEl>
                                          <p:spTgt spid="685">
                                            <p:txEl>
                                              <p:pRg end="8" st="8"/>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0" name="Shape 690"/>
        <p:cNvGrpSpPr/>
        <p:nvPr/>
      </p:nvGrpSpPr>
      <p:grpSpPr>
        <a:xfrm>
          <a:off x="0" y="0"/>
          <a:ext cx="0" cy="0"/>
          <a:chOff x="0" y="0"/>
          <a:chExt cx="0" cy="0"/>
        </a:xfrm>
      </p:grpSpPr>
      <p:sp>
        <p:nvSpPr>
          <p:cNvPr id="691" name="Google Shape;691;p55"/>
          <p:cNvSpPr txBox="1"/>
          <p:nvPr>
            <p:ph type="title"/>
          </p:nvPr>
        </p:nvSpPr>
        <p:spPr>
          <a:xfrm>
            <a:off x="457200" y="253218"/>
            <a:ext cx="8229600" cy="1143000"/>
          </a:xfrm>
          <a:prstGeom prst="rect">
            <a:avLst/>
          </a:prstGeom>
          <a:noFill/>
          <a:ln>
            <a:noFill/>
          </a:ln>
        </p:spPr>
        <p:txBody>
          <a:bodyPr anchorCtr="0" anchor="b" bIns="45700" lIns="91425" spcFirstLastPara="1" rIns="91425" wrap="square" tIns="45700">
            <a:normAutofit fontScale="90000"/>
          </a:bodyPr>
          <a:lstStyle/>
          <a:p>
            <a:pPr indent="0" lvl="0" marL="54864" rtl="0" algn="r">
              <a:spcBef>
                <a:spcPts val="0"/>
              </a:spcBef>
              <a:spcAft>
                <a:spcPts val="0"/>
              </a:spcAft>
              <a:buClr>
                <a:srgbClr val="FFCC00"/>
              </a:buClr>
              <a:buSzPct val="100000"/>
              <a:buFont typeface="Rockwell"/>
              <a:buNone/>
            </a:pPr>
            <a:r>
              <a:rPr lang="no-NO">
                <a:solidFill>
                  <a:srgbClr val="FFCC00"/>
                </a:solidFill>
              </a:rPr>
              <a:t>STUDY DESIGNS IN EPIDEMIOLOGY</a:t>
            </a:r>
            <a:endParaRPr/>
          </a:p>
        </p:txBody>
      </p:sp>
      <p:sp>
        <p:nvSpPr>
          <p:cNvPr id="692" name="Google Shape;692;p55"/>
          <p:cNvSpPr txBox="1"/>
          <p:nvPr>
            <p:ph idx="4294967295" type="body"/>
          </p:nvPr>
        </p:nvSpPr>
        <p:spPr>
          <a:xfrm>
            <a:off x="0" y="1719263"/>
            <a:ext cx="8229600" cy="4411662"/>
          </a:xfrm>
          <a:prstGeom prst="rect">
            <a:avLst/>
          </a:prstGeom>
          <a:noFill/>
          <a:ln>
            <a:noFill/>
          </a:ln>
        </p:spPr>
        <p:txBody>
          <a:bodyPr anchorCtr="0" anchor="t" bIns="45700" lIns="91425" spcFirstLastPara="1" rIns="91425" wrap="square" tIns="45700">
            <a:normAutofit lnSpcReduction="10000"/>
          </a:bodyPr>
          <a:lstStyle/>
          <a:p>
            <a:pPr indent="-292100" lvl="0" marL="292100" rtl="0" algn="l">
              <a:spcBef>
                <a:spcPts val="0"/>
              </a:spcBef>
              <a:spcAft>
                <a:spcPts val="0"/>
              </a:spcAft>
              <a:buSzPts val="2240"/>
              <a:buFont typeface="Rockwell"/>
              <a:buNone/>
            </a:pPr>
            <a:r>
              <a:rPr lang="no-NO">
                <a:solidFill>
                  <a:schemeClr val="dk1"/>
                </a:solidFill>
              </a:rPr>
              <a:t>Considerations in choosing a study design</a:t>
            </a:r>
            <a:endParaRPr/>
          </a:p>
          <a:p>
            <a:pPr indent="-292100" lvl="0" marL="292100" rtl="0" algn="l">
              <a:spcBef>
                <a:spcPts val="0"/>
              </a:spcBef>
              <a:spcAft>
                <a:spcPts val="0"/>
              </a:spcAft>
              <a:buSzPts val="2240"/>
              <a:buFont typeface="Rockwell"/>
              <a:buNone/>
            </a:pPr>
            <a:r>
              <a:rPr lang="no-NO">
                <a:solidFill>
                  <a:srgbClr val="FFCC00"/>
                </a:solidFill>
              </a:rPr>
              <a:t>Nature of the disease</a:t>
            </a:r>
            <a:endParaRPr/>
          </a:p>
          <a:p>
            <a:pPr indent="-292100" lvl="0" marL="292100" rtl="0" algn="l">
              <a:spcBef>
                <a:spcPts val="0"/>
              </a:spcBef>
              <a:spcAft>
                <a:spcPts val="0"/>
              </a:spcAft>
              <a:buSzPts val="2240"/>
              <a:buFont typeface="Rockwell"/>
              <a:buNone/>
            </a:pPr>
            <a:r>
              <a:rPr lang="no-NO">
                <a:solidFill>
                  <a:srgbClr val="FFCC00"/>
                </a:solidFill>
              </a:rPr>
              <a:t>Type of exposure</a:t>
            </a:r>
            <a:endParaRPr/>
          </a:p>
          <a:p>
            <a:pPr indent="-292100" lvl="0" marL="292100" rtl="0" algn="l">
              <a:spcBef>
                <a:spcPts val="0"/>
              </a:spcBef>
              <a:spcAft>
                <a:spcPts val="0"/>
              </a:spcAft>
              <a:buSzPts val="2240"/>
              <a:buFont typeface="Rockwell"/>
              <a:buNone/>
            </a:pPr>
            <a:r>
              <a:rPr lang="no-NO">
                <a:solidFill>
                  <a:srgbClr val="FFCC00"/>
                </a:solidFill>
              </a:rPr>
              <a:t>Available resources</a:t>
            </a:r>
            <a:endParaRPr/>
          </a:p>
          <a:p>
            <a:pPr indent="-292100" lvl="0" marL="292100" rtl="0" algn="l">
              <a:spcBef>
                <a:spcPts val="0"/>
              </a:spcBef>
              <a:spcAft>
                <a:spcPts val="0"/>
              </a:spcAft>
              <a:buSzPts val="2240"/>
              <a:buFont typeface="Rockwell"/>
              <a:buNone/>
            </a:pPr>
            <a:r>
              <a:rPr lang="no-NO">
                <a:solidFill>
                  <a:srgbClr val="FFCC00"/>
                </a:solidFill>
              </a:rPr>
              <a:t>Logistic of time</a:t>
            </a:r>
            <a:endParaRPr/>
          </a:p>
          <a:p>
            <a:pPr indent="-292100" lvl="0" marL="292100" rtl="0" algn="l">
              <a:spcBef>
                <a:spcPts val="0"/>
              </a:spcBef>
              <a:spcAft>
                <a:spcPts val="0"/>
              </a:spcAft>
              <a:buSzPts val="2240"/>
              <a:buFont typeface="Rockwell"/>
              <a:buNone/>
            </a:pPr>
            <a:r>
              <a:rPr lang="no-NO">
                <a:solidFill>
                  <a:srgbClr val="FFCC00"/>
                </a:solidFill>
              </a:rPr>
              <a:t>Availability documentation</a:t>
            </a:r>
            <a:endParaRPr/>
          </a:p>
          <a:p>
            <a:pPr indent="-292100" lvl="0" marL="292100" rtl="0" algn="l">
              <a:spcBef>
                <a:spcPts val="0"/>
              </a:spcBef>
              <a:spcAft>
                <a:spcPts val="0"/>
              </a:spcAft>
              <a:buSzPts val="2240"/>
              <a:buFont typeface="Rockwell"/>
              <a:buNone/>
            </a:pPr>
            <a:r>
              <a:rPr lang="no-NO">
                <a:solidFill>
                  <a:srgbClr val="FFCC00"/>
                </a:solidFill>
              </a:rPr>
              <a:t>Results of previous studies</a:t>
            </a:r>
            <a:endParaRPr/>
          </a:p>
          <a:p>
            <a:pPr indent="-292100" lvl="0" marL="292100" rtl="0" algn="l">
              <a:spcBef>
                <a:spcPts val="0"/>
              </a:spcBef>
              <a:spcAft>
                <a:spcPts val="0"/>
              </a:spcAft>
              <a:buSzPts val="2240"/>
              <a:buFont typeface="Rockwell"/>
              <a:buNone/>
            </a:pPr>
            <a:r>
              <a:rPr lang="no-NO">
                <a:solidFill>
                  <a:srgbClr val="FFCC00"/>
                </a:solidFill>
              </a:rPr>
              <a:t>Gaps in knowledge that remained to be filled</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691"/>
                                        </p:tgtEl>
                                        <p:attrNameLst>
                                          <p:attrName>style.visibility</p:attrName>
                                        </p:attrNameLst>
                                      </p:cBhvr>
                                      <p:to>
                                        <p:strVal val="visible"/>
                                      </p:to>
                                    </p:set>
                                    <p:animEffect filter="fade" transition="in">
                                      <p:cBhvr>
                                        <p:cTn dur="2000"/>
                                        <p:tgtEl>
                                          <p:spTgt spid="69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92">
                                            <p:txEl>
                                              <p:pRg end="0" st="0"/>
                                            </p:txEl>
                                          </p:spTgt>
                                        </p:tgtEl>
                                        <p:attrNameLst>
                                          <p:attrName>style.visibility</p:attrName>
                                        </p:attrNameLst>
                                      </p:cBhvr>
                                      <p:to>
                                        <p:strVal val="visible"/>
                                      </p:to>
                                    </p:set>
                                    <p:animEffect filter="fade" transition="in">
                                      <p:cBhvr>
                                        <p:cTn dur="500"/>
                                        <p:tgtEl>
                                          <p:spTgt spid="692">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92">
                                            <p:txEl>
                                              <p:pRg end="1" st="1"/>
                                            </p:txEl>
                                          </p:spTgt>
                                        </p:tgtEl>
                                        <p:attrNameLst>
                                          <p:attrName>style.visibility</p:attrName>
                                        </p:attrNameLst>
                                      </p:cBhvr>
                                      <p:to>
                                        <p:strVal val="visible"/>
                                      </p:to>
                                    </p:set>
                                    <p:animEffect filter="fade" transition="in">
                                      <p:cBhvr>
                                        <p:cTn dur="500"/>
                                        <p:tgtEl>
                                          <p:spTgt spid="692">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92">
                                            <p:txEl>
                                              <p:pRg end="2" st="2"/>
                                            </p:txEl>
                                          </p:spTgt>
                                        </p:tgtEl>
                                        <p:attrNameLst>
                                          <p:attrName>style.visibility</p:attrName>
                                        </p:attrNameLst>
                                      </p:cBhvr>
                                      <p:to>
                                        <p:strVal val="visible"/>
                                      </p:to>
                                    </p:set>
                                    <p:animEffect filter="fade" transition="in">
                                      <p:cBhvr>
                                        <p:cTn dur="500"/>
                                        <p:tgtEl>
                                          <p:spTgt spid="692">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92">
                                            <p:txEl>
                                              <p:pRg end="3" st="3"/>
                                            </p:txEl>
                                          </p:spTgt>
                                        </p:tgtEl>
                                        <p:attrNameLst>
                                          <p:attrName>style.visibility</p:attrName>
                                        </p:attrNameLst>
                                      </p:cBhvr>
                                      <p:to>
                                        <p:strVal val="visible"/>
                                      </p:to>
                                    </p:set>
                                    <p:animEffect filter="fade" transition="in">
                                      <p:cBhvr>
                                        <p:cTn dur="500"/>
                                        <p:tgtEl>
                                          <p:spTgt spid="692">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92">
                                            <p:txEl>
                                              <p:pRg end="4" st="4"/>
                                            </p:txEl>
                                          </p:spTgt>
                                        </p:tgtEl>
                                        <p:attrNameLst>
                                          <p:attrName>style.visibility</p:attrName>
                                        </p:attrNameLst>
                                      </p:cBhvr>
                                      <p:to>
                                        <p:strVal val="visible"/>
                                      </p:to>
                                    </p:set>
                                    <p:animEffect filter="fade" transition="in">
                                      <p:cBhvr>
                                        <p:cTn dur="500"/>
                                        <p:tgtEl>
                                          <p:spTgt spid="692">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92">
                                            <p:txEl>
                                              <p:pRg end="5" st="5"/>
                                            </p:txEl>
                                          </p:spTgt>
                                        </p:tgtEl>
                                        <p:attrNameLst>
                                          <p:attrName>style.visibility</p:attrName>
                                        </p:attrNameLst>
                                      </p:cBhvr>
                                      <p:to>
                                        <p:strVal val="visible"/>
                                      </p:to>
                                    </p:set>
                                    <p:animEffect filter="fade" transition="in">
                                      <p:cBhvr>
                                        <p:cTn dur="500"/>
                                        <p:tgtEl>
                                          <p:spTgt spid="692">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92">
                                            <p:txEl>
                                              <p:pRg end="6" st="6"/>
                                            </p:txEl>
                                          </p:spTgt>
                                        </p:tgtEl>
                                        <p:attrNameLst>
                                          <p:attrName>style.visibility</p:attrName>
                                        </p:attrNameLst>
                                      </p:cBhvr>
                                      <p:to>
                                        <p:strVal val="visible"/>
                                      </p:to>
                                    </p:set>
                                    <p:animEffect filter="fade" transition="in">
                                      <p:cBhvr>
                                        <p:cTn dur="500"/>
                                        <p:tgtEl>
                                          <p:spTgt spid="692">
                                            <p:txEl>
                                              <p:pRg end="6" st="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92">
                                            <p:txEl>
                                              <p:pRg end="7" st="7"/>
                                            </p:txEl>
                                          </p:spTgt>
                                        </p:tgtEl>
                                        <p:attrNameLst>
                                          <p:attrName>style.visibility</p:attrName>
                                        </p:attrNameLst>
                                      </p:cBhvr>
                                      <p:to>
                                        <p:strVal val="visible"/>
                                      </p:to>
                                    </p:set>
                                    <p:animEffect filter="fade" transition="in">
                                      <p:cBhvr>
                                        <p:cTn dur="500"/>
                                        <p:tgtEl>
                                          <p:spTgt spid="692">
                                            <p:txEl>
                                              <p:pRg end="7" st="7"/>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6" name="Shape 696"/>
        <p:cNvGrpSpPr/>
        <p:nvPr/>
      </p:nvGrpSpPr>
      <p:grpSpPr>
        <a:xfrm>
          <a:off x="0" y="0"/>
          <a:ext cx="0" cy="0"/>
          <a:chOff x="0" y="0"/>
          <a:chExt cx="0" cy="0"/>
        </a:xfrm>
      </p:grpSpPr>
      <p:sp>
        <p:nvSpPr>
          <p:cNvPr id="697" name="Google Shape;697;p56"/>
          <p:cNvSpPr txBox="1"/>
          <p:nvPr>
            <p:ph type="title"/>
          </p:nvPr>
        </p:nvSpPr>
        <p:spPr>
          <a:xfrm>
            <a:off x="457200" y="0"/>
            <a:ext cx="8229600" cy="1143000"/>
          </a:xfrm>
          <a:prstGeom prst="rect">
            <a:avLst/>
          </a:prstGeom>
          <a:noFill/>
          <a:ln>
            <a:noFill/>
          </a:ln>
        </p:spPr>
        <p:txBody>
          <a:bodyPr anchorCtr="0" anchor="b" bIns="45700" lIns="91425" spcFirstLastPara="1" rIns="91425" wrap="square" tIns="45700">
            <a:normAutofit fontScale="90000"/>
          </a:bodyPr>
          <a:lstStyle/>
          <a:p>
            <a:pPr indent="0" lvl="0" marL="54864" rtl="0" algn="r">
              <a:spcBef>
                <a:spcPts val="0"/>
              </a:spcBef>
              <a:spcAft>
                <a:spcPts val="0"/>
              </a:spcAft>
              <a:buClr>
                <a:srgbClr val="FFCC00"/>
              </a:buClr>
              <a:buSzPct val="100000"/>
              <a:buFont typeface="Rockwell"/>
              <a:buNone/>
            </a:pPr>
            <a:r>
              <a:rPr lang="no-NO" sz="3000">
                <a:solidFill>
                  <a:srgbClr val="FFCC00"/>
                </a:solidFill>
              </a:rPr>
              <a:t>STUDY DESIGNS IN EPIDEMIOLOGY</a:t>
            </a:r>
            <a:r>
              <a:rPr lang="no-NO" sz="1500"/>
              <a:t> </a:t>
            </a:r>
            <a:br>
              <a:rPr lang="no-NO" sz="1500"/>
            </a:br>
            <a:r>
              <a:rPr lang="no-NO" sz="2600">
                <a:solidFill>
                  <a:schemeClr val="dk1"/>
                </a:solidFill>
              </a:rPr>
              <a:t>A scheme of selecting or identifying a study design</a:t>
            </a:r>
            <a:r>
              <a:rPr lang="no-NO" sz="4800">
                <a:solidFill>
                  <a:schemeClr val="accent1"/>
                </a:solidFill>
              </a:rPr>
              <a:t>  </a:t>
            </a:r>
            <a:endParaRPr/>
          </a:p>
        </p:txBody>
      </p:sp>
      <p:pic>
        <p:nvPicPr>
          <p:cNvPr descr="study_design" id="698" name="Google Shape;698;p56"/>
          <p:cNvPicPr preferRelativeResize="0"/>
          <p:nvPr/>
        </p:nvPicPr>
        <p:blipFill rotWithShape="1">
          <a:blip r:embed="rId3">
            <a:alphaModFix/>
          </a:blip>
          <a:srcRect b="0" l="0" r="0" t="0"/>
          <a:stretch/>
        </p:blipFill>
        <p:spPr>
          <a:xfrm>
            <a:off x="304800" y="1143000"/>
            <a:ext cx="8534400" cy="5715000"/>
          </a:xfrm>
          <a:prstGeom prst="rect">
            <a:avLst/>
          </a:prstGeom>
          <a:noFill/>
          <a:ln>
            <a:noFill/>
          </a:ln>
        </p:spPr>
      </p:pic>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697"/>
                                        </p:tgtEl>
                                        <p:attrNameLst>
                                          <p:attrName>style.visibility</p:attrName>
                                        </p:attrNameLst>
                                      </p:cBhvr>
                                      <p:to>
                                        <p:strVal val="visible"/>
                                      </p:to>
                                    </p:set>
                                    <p:animEffect filter="fade" transition="in">
                                      <p:cBhvr>
                                        <p:cTn dur="1000"/>
                                        <p:tgtEl>
                                          <p:spTgt spid="69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2" name="Shape 702"/>
        <p:cNvGrpSpPr/>
        <p:nvPr/>
      </p:nvGrpSpPr>
      <p:grpSpPr>
        <a:xfrm>
          <a:off x="0" y="0"/>
          <a:ext cx="0" cy="0"/>
          <a:chOff x="0" y="0"/>
          <a:chExt cx="0" cy="0"/>
        </a:xfrm>
      </p:grpSpPr>
      <p:sp>
        <p:nvSpPr>
          <p:cNvPr id="703" name="Google Shape;703;p57"/>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fontScale="90000"/>
          </a:bodyPr>
          <a:lstStyle/>
          <a:p>
            <a:pPr indent="0" lvl="0" marL="54864" rtl="0" algn="r">
              <a:spcBef>
                <a:spcPts val="0"/>
              </a:spcBef>
              <a:spcAft>
                <a:spcPts val="0"/>
              </a:spcAft>
              <a:buClr>
                <a:srgbClr val="FFCC00"/>
              </a:buClr>
              <a:buSzPct val="100000"/>
              <a:buFont typeface="Rockwell"/>
              <a:buNone/>
            </a:pPr>
            <a:r>
              <a:rPr lang="no-NO">
                <a:solidFill>
                  <a:srgbClr val="FFCC00"/>
                </a:solidFill>
              </a:rPr>
              <a:t>STUDY DESIGNS IN EPIDEMIOLOGY</a:t>
            </a:r>
            <a:endParaRPr/>
          </a:p>
        </p:txBody>
      </p:sp>
      <p:sp>
        <p:nvSpPr>
          <p:cNvPr id="704" name="Google Shape;704;p57"/>
          <p:cNvSpPr txBox="1"/>
          <p:nvPr>
            <p:ph idx="1" type="body"/>
          </p:nvPr>
        </p:nvSpPr>
        <p:spPr>
          <a:xfrm>
            <a:off x="457200" y="1646237"/>
            <a:ext cx="8229600" cy="4526280"/>
          </a:xfrm>
          <a:prstGeom prst="rect">
            <a:avLst/>
          </a:prstGeom>
          <a:noFill/>
          <a:ln>
            <a:noFill/>
          </a:ln>
        </p:spPr>
        <p:txBody>
          <a:bodyPr anchorCtr="0" anchor="t" bIns="45700" lIns="91425" spcFirstLastPara="1" rIns="91425" wrap="square" tIns="45700">
            <a:normAutofit/>
          </a:bodyPr>
          <a:lstStyle/>
          <a:p>
            <a:pPr indent="-292100" lvl="0" marL="292100" rtl="0" algn="l">
              <a:spcBef>
                <a:spcPts val="0"/>
              </a:spcBef>
              <a:spcAft>
                <a:spcPts val="0"/>
              </a:spcAft>
              <a:buSzPts val="2240"/>
              <a:buFont typeface="Rockwell"/>
              <a:buNone/>
            </a:pPr>
            <a:r>
              <a:t/>
            </a:r>
            <a:endParaRPr>
              <a:solidFill>
                <a:schemeClr val="dk1"/>
              </a:solidFill>
            </a:endParaRPr>
          </a:p>
          <a:p>
            <a:pPr indent="-292100" lvl="0" marL="292100" rtl="0" algn="l">
              <a:spcBef>
                <a:spcPts val="0"/>
              </a:spcBef>
              <a:spcAft>
                <a:spcPts val="0"/>
              </a:spcAft>
              <a:buSzPts val="2240"/>
              <a:buFont typeface="Rockwell"/>
              <a:buNone/>
            </a:pPr>
            <a:r>
              <a:rPr lang="no-NO">
                <a:solidFill>
                  <a:schemeClr val="dk1"/>
                </a:solidFill>
              </a:rPr>
              <a:t>Generally, in epidemiology, the observational analytic studies are the most common performed by epidemiologists because they are cheaper than the clinical trials, and also they give much more information than the descriptive studies.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703"/>
                                        </p:tgtEl>
                                        <p:attrNameLst>
                                          <p:attrName>style.visibility</p:attrName>
                                        </p:attrNameLst>
                                      </p:cBhvr>
                                      <p:to>
                                        <p:strVal val="visible"/>
                                      </p:to>
                                    </p:set>
                                    <p:animEffect filter="fade" transition="in">
                                      <p:cBhvr>
                                        <p:cTn dur="2000"/>
                                        <p:tgtEl>
                                          <p:spTgt spid="70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8" name="Shape 708"/>
        <p:cNvGrpSpPr/>
        <p:nvPr/>
      </p:nvGrpSpPr>
      <p:grpSpPr>
        <a:xfrm>
          <a:off x="0" y="0"/>
          <a:ext cx="0" cy="0"/>
          <a:chOff x="0" y="0"/>
          <a:chExt cx="0" cy="0"/>
        </a:xfrm>
      </p:grpSpPr>
      <p:sp>
        <p:nvSpPr>
          <p:cNvPr id="709" name="Google Shape;709;p58"/>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fontScale="90000"/>
          </a:bodyPr>
          <a:lstStyle/>
          <a:p>
            <a:pPr indent="0" lvl="0" marL="54864" rtl="0" algn="r">
              <a:spcBef>
                <a:spcPts val="0"/>
              </a:spcBef>
              <a:spcAft>
                <a:spcPts val="0"/>
              </a:spcAft>
              <a:buClr>
                <a:srgbClr val="FFCC00"/>
              </a:buClr>
              <a:buSzPct val="100000"/>
              <a:buFont typeface="Rockwell"/>
              <a:buNone/>
            </a:pPr>
            <a:r>
              <a:rPr lang="no-NO">
                <a:solidFill>
                  <a:srgbClr val="FFCC00"/>
                </a:solidFill>
              </a:rPr>
              <a:t>STUDY DESIGNS IN EPIDEMIOLOGY</a:t>
            </a:r>
            <a:endParaRPr/>
          </a:p>
        </p:txBody>
      </p:sp>
      <p:pic>
        <p:nvPicPr>
          <p:cNvPr descr="hospenvfig1" id="710" name="Google Shape;710;p58"/>
          <p:cNvPicPr preferRelativeResize="0"/>
          <p:nvPr/>
        </p:nvPicPr>
        <p:blipFill rotWithShape="1">
          <a:blip r:embed="rId3">
            <a:alphaModFix/>
          </a:blip>
          <a:srcRect b="0" l="0" r="0" t="0"/>
          <a:stretch/>
        </p:blipFill>
        <p:spPr>
          <a:xfrm>
            <a:off x="609600" y="1752600"/>
            <a:ext cx="7391400" cy="4391025"/>
          </a:xfrm>
          <a:prstGeom prst="rect">
            <a:avLst/>
          </a:prstGeom>
          <a:noFill/>
          <a:ln>
            <a:noFill/>
          </a:ln>
        </p:spPr>
      </p:pic>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709"/>
                                        </p:tgtEl>
                                        <p:attrNameLst>
                                          <p:attrName>style.visibility</p:attrName>
                                        </p:attrNameLst>
                                      </p:cBhvr>
                                      <p:to>
                                        <p:strVal val="visible"/>
                                      </p:to>
                                    </p:set>
                                    <p:animEffect filter="fade" transition="in">
                                      <p:cBhvr>
                                        <p:cTn dur="1000"/>
                                        <p:tgtEl>
                                          <p:spTgt spid="70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4" name="Shape 714"/>
        <p:cNvGrpSpPr/>
        <p:nvPr/>
      </p:nvGrpSpPr>
      <p:grpSpPr>
        <a:xfrm>
          <a:off x="0" y="0"/>
          <a:ext cx="0" cy="0"/>
          <a:chOff x="0" y="0"/>
          <a:chExt cx="0" cy="0"/>
        </a:xfrm>
      </p:grpSpPr>
      <p:sp>
        <p:nvSpPr>
          <p:cNvPr id="715" name="Google Shape;715;p59"/>
          <p:cNvSpPr txBox="1"/>
          <p:nvPr>
            <p:ph type="ctrTitle"/>
          </p:nvPr>
        </p:nvSpPr>
        <p:spPr>
          <a:xfrm>
            <a:off x="685800" y="2339975"/>
            <a:ext cx="7772400" cy="1470025"/>
          </a:xfrm>
          <a:prstGeom prst="rect">
            <a:avLst/>
          </a:prstGeom>
          <a:noFill/>
          <a:ln>
            <a:noFill/>
          </a:ln>
        </p:spPr>
        <p:txBody>
          <a:bodyPr anchorCtr="0" anchor="b" bIns="45700" lIns="45700" spcFirstLastPara="1" rIns="228600" wrap="square" tIns="45700">
            <a:normAutofit fontScale="90000"/>
          </a:bodyPr>
          <a:lstStyle/>
          <a:p>
            <a:pPr indent="0" lvl="0" marL="0" rtl="0" algn="r">
              <a:spcBef>
                <a:spcPts val="0"/>
              </a:spcBef>
              <a:spcAft>
                <a:spcPts val="0"/>
              </a:spcAft>
              <a:buClr>
                <a:srgbClr val="FFCC00"/>
              </a:buClr>
              <a:buSzPct val="100000"/>
              <a:buFont typeface="Rockwell"/>
              <a:buNone/>
            </a:pPr>
            <a:r>
              <a:rPr b="1" i="1" lang="no-NO">
                <a:solidFill>
                  <a:srgbClr val="FFCC00"/>
                </a:solidFill>
              </a:rPr>
              <a:t>Principles of causation and Interpretation of results </a:t>
            </a:r>
            <a:endParaRPr/>
          </a:p>
        </p:txBody>
      </p:sp>
    </p:spTree>
  </p:cSld>
  <p:clrMapOvr>
    <a:masterClrMapping/>
  </p:clrMapOvr>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9" name="Shape 719"/>
        <p:cNvGrpSpPr/>
        <p:nvPr/>
      </p:nvGrpSpPr>
      <p:grpSpPr>
        <a:xfrm>
          <a:off x="0" y="0"/>
          <a:ext cx="0" cy="0"/>
          <a:chOff x="0" y="0"/>
          <a:chExt cx="0" cy="0"/>
        </a:xfrm>
      </p:grpSpPr>
      <p:grpSp>
        <p:nvGrpSpPr>
          <p:cNvPr id="720" name="Google Shape;720;p60"/>
          <p:cNvGrpSpPr/>
          <p:nvPr/>
        </p:nvGrpSpPr>
        <p:grpSpPr>
          <a:xfrm>
            <a:off x="381000" y="1447800"/>
            <a:ext cx="7924800" cy="533400"/>
            <a:chOff x="144" y="2112"/>
            <a:chExt cx="4992" cy="336"/>
          </a:xfrm>
        </p:grpSpPr>
        <p:sp>
          <p:nvSpPr>
            <p:cNvPr id="721" name="Google Shape;721;p60"/>
            <p:cNvSpPr txBox="1"/>
            <p:nvPr/>
          </p:nvSpPr>
          <p:spPr>
            <a:xfrm>
              <a:off x="144" y="2160"/>
              <a:ext cx="1632" cy="288"/>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0" lang="no-NO" sz="2400" u="none" cap="none" strike="noStrike">
                  <a:solidFill>
                    <a:srgbClr val="FFCC00"/>
                  </a:solidFill>
                  <a:latin typeface="Arial"/>
                  <a:ea typeface="Arial"/>
                  <a:cs typeface="Arial"/>
                  <a:sym typeface="Arial"/>
                </a:rPr>
                <a:t>RISK FACTOR</a:t>
              </a:r>
              <a:endParaRPr b="1" i="0" sz="2400" u="none" cap="none" strike="noStrike">
                <a:solidFill>
                  <a:srgbClr val="FFCC00"/>
                </a:solidFill>
                <a:latin typeface="Arial"/>
                <a:ea typeface="Arial"/>
                <a:cs typeface="Arial"/>
                <a:sym typeface="Arial"/>
              </a:endParaRPr>
            </a:p>
          </p:txBody>
        </p:sp>
        <p:cxnSp>
          <p:nvCxnSpPr>
            <p:cNvPr id="722" name="Google Shape;722;p60"/>
            <p:cNvCxnSpPr/>
            <p:nvPr/>
          </p:nvCxnSpPr>
          <p:spPr>
            <a:xfrm>
              <a:off x="1968" y="2304"/>
              <a:ext cx="1248" cy="0"/>
            </a:xfrm>
            <a:prstGeom prst="straightConnector1">
              <a:avLst/>
            </a:prstGeom>
            <a:noFill/>
            <a:ln cap="flat" cmpd="sng" w="57150">
              <a:solidFill>
                <a:schemeClr val="dk1"/>
              </a:solidFill>
              <a:prstDash val="solid"/>
              <a:round/>
              <a:headEnd len="med" w="med" type="none"/>
              <a:tailEnd len="med" w="med" type="triangle"/>
            </a:ln>
          </p:spPr>
        </p:cxnSp>
        <p:sp>
          <p:nvSpPr>
            <p:cNvPr id="723" name="Google Shape;723;p60"/>
            <p:cNvSpPr txBox="1"/>
            <p:nvPr/>
          </p:nvSpPr>
          <p:spPr>
            <a:xfrm>
              <a:off x="3648" y="2112"/>
              <a:ext cx="1488" cy="288"/>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0" lang="no-NO" sz="2400" u="none" cap="none" strike="noStrike">
                  <a:solidFill>
                    <a:srgbClr val="FFCC00"/>
                  </a:solidFill>
                  <a:latin typeface="Arial"/>
                  <a:ea typeface="Arial"/>
                  <a:cs typeface="Arial"/>
                  <a:sym typeface="Arial"/>
                </a:rPr>
                <a:t>DISEASE</a:t>
              </a:r>
              <a:endParaRPr b="1" i="0" sz="2400" u="none" cap="none" strike="noStrike">
                <a:solidFill>
                  <a:srgbClr val="FFCC00"/>
                </a:solidFill>
                <a:latin typeface="Arial"/>
                <a:ea typeface="Arial"/>
                <a:cs typeface="Arial"/>
                <a:sym typeface="Arial"/>
              </a:endParaRPr>
            </a:p>
          </p:txBody>
        </p:sp>
      </p:grpSp>
      <p:sp>
        <p:nvSpPr>
          <p:cNvPr id="724" name="Google Shape;724;p60"/>
          <p:cNvSpPr txBox="1"/>
          <p:nvPr/>
        </p:nvSpPr>
        <p:spPr>
          <a:xfrm>
            <a:off x="533400" y="1905000"/>
            <a:ext cx="7696200" cy="457200"/>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b="1" i="0" lang="no-NO" sz="2400" u="none" cap="none" strike="noStrike">
                <a:solidFill>
                  <a:schemeClr val="dk1"/>
                </a:solidFill>
                <a:latin typeface="Arial"/>
                <a:ea typeface="Arial"/>
                <a:cs typeface="Arial"/>
                <a:sym typeface="Arial"/>
              </a:rPr>
              <a:t>Observational study</a:t>
            </a:r>
            <a:endParaRPr b="1" i="0" sz="2400" u="none" cap="none" strike="noStrike">
              <a:solidFill>
                <a:schemeClr val="dk1"/>
              </a:solidFill>
              <a:latin typeface="Arial"/>
              <a:ea typeface="Arial"/>
              <a:cs typeface="Arial"/>
              <a:sym typeface="Arial"/>
            </a:endParaRPr>
          </a:p>
        </p:txBody>
      </p:sp>
      <p:sp>
        <p:nvSpPr>
          <p:cNvPr id="725" name="Google Shape;725;p60"/>
          <p:cNvSpPr txBox="1"/>
          <p:nvPr/>
        </p:nvSpPr>
        <p:spPr>
          <a:xfrm>
            <a:off x="1828800" y="304800"/>
            <a:ext cx="5638800" cy="762000"/>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b="1" i="1" lang="no-NO" sz="4400" u="none" cap="none" strike="noStrike">
                <a:solidFill>
                  <a:srgbClr val="FFCC00"/>
                </a:solidFill>
                <a:latin typeface="Arial"/>
                <a:ea typeface="Arial"/>
                <a:cs typeface="Arial"/>
                <a:sym typeface="Arial"/>
              </a:rPr>
              <a:t>Causation</a:t>
            </a:r>
            <a:endParaRPr b="1" i="1" sz="4400" u="none" cap="none" strike="noStrike">
              <a:solidFill>
                <a:srgbClr val="FFCC00"/>
              </a:solidFill>
              <a:latin typeface="Arial"/>
              <a:ea typeface="Arial"/>
              <a:cs typeface="Arial"/>
              <a:sym typeface="Arial"/>
            </a:endParaRPr>
          </a:p>
        </p:txBody>
      </p:sp>
      <p:sp>
        <p:nvSpPr>
          <p:cNvPr id="726" name="Google Shape;726;p60"/>
          <p:cNvSpPr txBox="1"/>
          <p:nvPr/>
        </p:nvSpPr>
        <p:spPr>
          <a:xfrm>
            <a:off x="228600" y="2895600"/>
            <a:ext cx="8305800" cy="457200"/>
          </a:xfrm>
          <a:prstGeom prst="rect">
            <a:avLst/>
          </a:prstGeom>
          <a:noFill/>
          <a:ln>
            <a:noFill/>
          </a:ln>
        </p:spPr>
        <p:txBody>
          <a:bodyPr anchorCtr="0" anchor="t" bIns="45700" lIns="91425" spcFirstLastPara="1" rIns="91425" wrap="square" tIns="45700">
            <a:spAutoFit/>
          </a:bodyPr>
          <a:lstStyle/>
          <a:p>
            <a:pPr indent="-152400" lvl="0" marL="0" marR="0" rtl="1" algn="r">
              <a:spcBef>
                <a:spcPts val="0"/>
              </a:spcBef>
              <a:spcAft>
                <a:spcPts val="0"/>
              </a:spcAft>
              <a:buClr>
                <a:schemeClr val="dk1"/>
              </a:buClr>
              <a:buSzPts val="2400"/>
              <a:buFont typeface="Arial"/>
              <a:buChar char="•"/>
            </a:pPr>
            <a:r>
              <a:rPr b="1" i="0" lang="no-NO" sz="2400" u="none" cap="none" strike="noStrike">
                <a:solidFill>
                  <a:schemeClr val="dk1"/>
                </a:solidFill>
                <a:latin typeface="Arial"/>
                <a:ea typeface="Arial"/>
                <a:cs typeface="Arial"/>
                <a:sym typeface="Arial"/>
              </a:rPr>
              <a:t>Results that show an association</a:t>
            </a:r>
            <a:endParaRPr b="1" i="0" sz="2400" u="none" cap="none" strike="noStrike">
              <a:solidFill>
                <a:schemeClr val="dk1"/>
              </a:solidFill>
              <a:latin typeface="Arial"/>
              <a:ea typeface="Arial"/>
              <a:cs typeface="Arial"/>
              <a:sym typeface="Arial"/>
            </a:endParaRPr>
          </a:p>
        </p:txBody>
      </p:sp>
      <p:sp>
        <p:nvSpPr>
          <p:cNvPr id="727" name="Google Shape;727;p60"/>
          <p:cNvSpPr txBox="1"/>
          <p:nvPr/>
        </p:nvSpPr>
        <p:spPr>
          <a:xfrm>
            <a:off x="228600" y="3581400"/>
            <a:ext cx="8305800" cy="2100263"/>
          </a:xfrm>
          <a:prstGeom prst="rect">
            <a:avLst/>
          </a:prstGeom>
          <a:noFill/>
          <a:ln>
            <a:noFill/>
          </a:ln>
        </p:spPr>
        <p:txBody>
          <a:bodyPr anchorCtr="0" anchor="t" bIns="45700" lIns="91425" spcFirstLastPara="1" rIns="91425" wrap="square" tIns="45700">
            <a:spAutoFit/>
          </a:bodyPr>
          <a:lstStyle/>
          <a:p>
            <a:pPr indent="-342900" lvl="0" marL="342900" marR="0" rtl="1" algn="r">
              <a:spcBef>
                <a:spcPts val="0"/>
              </a:spcBef>
              <a:spcAft>
                <a:spcPts val="0"/>
              </a:spcAft>
              <a:buClr>
                <a:srgbClr val="FFCC00"/>
              </a:buClr>
              <a:buSzPts val="2400"/>
              <a:buFont typeface="Arial"/>
              <a:buAutoNum type="arabicPeriod"/>
            </a:pPr>
            <a:r>
              <a:rPr b="0" i="0" lang="no-NO" sz="2400" u="none" cap="none" strike="noStrike">
                <a:solidFill>
                  <a:srgbClr val="FFCC00"/>
                </a:solidFill>
                <a:latin typeface="Arial"/>
                <a:ea typeface="Arial"/>
                <a:cs typeface="Arial"/>
                <a:sym typeface="Arial"/>
              </a:rPr>
              <a:t>Is the association due to chance?</a:t>
            </a:r>
            <a:endParaRPr/>
          </a:p>
          <a:p>
            <a:pPr indent="-342900" lvl="0" marL="342900" marR="0" rtl="1" algn="r">
              <a:spcBef>
                <a:spcPts val="1200"/>
              </a:spcBef>
              <a:spcAft>
                <a:spcPts val="0"/>
              </a:spcAft>
              <a:buClr>
                <a:srgbClr val="FFCC00"/>
              </a:buClr>
              <a:buSzPts val="2400"/>
              <a:buFont typeface="Arial"/>
              <a:buAutoNum type="arabicPeriod"/>
            </a:pPr>
            <a:r>
              <a:rPr b="0" i="0" lang="no-NO" sz="2400" u="none" cap="none" strike="noStrike">
                <a:solidFill>
                  <a:srgbClr val="FFCC00"/>
                </a:solidFill>
                <a:latin typeface="Arial"/>
                <a:ea typeface="Arial"/>
                <a:cs typeface="Arial"/>
                <a:sym typeface="Arial"/>
              </a:rPr>
              <a:t>Is the association due to Bias?</a:t>
            </a:r>
            <a:endParaRPr/>
          </a:p>
          <a:p>
            <a:pPr indent="-342900" lvl="0" marL="342900" marR="0" rtl="1" algn="r">
              <a:spcBef>
                <a:spcPts val="1200"/>
              </a:spcBef>
              <a:spcAft>
                <a:spcPts val="0"/>
              </a:spcAft>
              <a:buClr>
                <a:srgbClr val="FFCC00"/>
              </a:buClr>
              <a:buSzPts val="2400"/>
              <a:buFont typeface="Arial"/>
              <a:buAutoNum type="arabicPeriod"/>
            </a:pPr>
            <a:r>
              <a:rPr b="0" i="0" lang="no-NO" sz="2400" u="none" cap="none" strike="noStrike">
                <a:solidFill>
                  <a:srgbClr val="FFCC00"/>
                </a:solidFill>
                <a:latin typeface="Arial"/>
                <a:ea typeface="Arial"/>
                <a:cs typeface="Arial"/>
                <a:sym typeface="Arial"/>
              </a:rPr>
              <a:t>Is the association due to confounding?</a:t>
            </a:r>
            <a:endParaRPr/>
          </a:p>
          <a:p>
            <a:pPr indent="-342900" lvl="0" marL="342900" marR="0" rtl="1" algn="r">
              <a:spcBef>
                <a:spcPts val="1200"/>
              </a:spcBef>
              <a:spcAft>
                <a:spcPts val="0"/>
              </a:spcAft>
              <a:buClr>
                <a:srgbClr val="FFCC00"/>
              </a:buClr>
              <a:buSzPts val="2400"/>
              <a:buFont typeface="Arial"/>
              <a:buAutoNum type="arabicPeriod"/>
            </a:pPr>
            <a:r>
              <a:rPr b="0" i="0" lang="no-NO" sz="2400" u="none" cap="none" strike="noStrike">
                <a:solidFill>
                  <a:srgbClr val="FFCC00"/>
                </a:solidFill>
                <a:latin typeface="Arial"/>
                <a:ea typeface="Arial"/>
                <a:cs typeface="Arial"/>
                <a:sym typeface="Arial"/>
              </a:rPr>
              <a:t>Is the association a cause-effect relationship?</a:t>
            </a:r>
            <a:endParaRPr b="0" i="0" sz="2400" u="none" cap="none" strike="noStrike">
              <a:solidFill>
                <a:srgbClr val="FFCC00"/>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2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2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2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27">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27">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27">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27">
                                            <p:txEl>
                                              <p:pRg end="3" st="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1" name="Shape 731"/>
        <p:cNvGrpSpPr/>
        <p:nvPr/>
      </p:nvGrpSpPr>
      <p:grpSpPr>
        <a:xfrm>
          <a:off x="0" y="0"/>
          <a:ext cx="0" cy="0"/>
          <a:chOff x="0" y="0"/>
          <a:chExt cx="0" cy="0"/>
        </a:xfrm>
      </p:grpSpPr>
      <p:sp>
        <p:nvSpPr>
          <p:cNvPr id="732" name="Google Shape;732;p61"/>
          <p:cNvSpPr txBox="1"/>
          <p:nvPr>
            <p:ph type="title"/>
          </p:nvPr>
        </p:nvSpPr>
        <p:spPr>
          <a:xfrm>
            <a:off x="457200" y="253218"/>
            <a:ext cx="8229600" cy="1143000"/>
          </a:xfrm>
          <a:prstGeom prst="rect">
            <a:avLst/>
          </a:prstGeom>
          <a:noFill/>
          <a:ln>
            <a:noFill/>
          </a:ln>
        </p:spPr>
        <p:txBody>
          <a:bodyPr anchorCtr="0" anchor="b" bIns="45700" lIns="91425" spcFirstLastPara="1" rIns="91425" wrap="square" tIns="45700">
            <a:normAutofit fontScale="90000"/>
          </a:bodyPr>
          <a:lstStyle/>
          <a:p>
            <a:pPr indent="0" lvl="0" marL="54864" rtl="0" algn="r">
              <a:spcBef>
                <a:spcPts val="0"/>
              </a:spcBef>
              <a:spcAft>
                <a:spcPts val="0"/>
              </a:spcAft>
              <a:buClr>
                <a:srgbClr val="FFCC00"/>
              </a:buClr>
              <a:buSzPct val="100000"/>
              <a:buFont typeface="Rockwell"/>
              <a:buNone/>
            </a:pPr>
            <a:r>
              <a:rPr b="1" i="1" lang="no-NO" sz="4000">
                <a:solidFill>
                  <a:srgbClr val="FFCC00"/>
                </a:solidFill>
              </a:rPr>
              <a:t>Chance?</a:t>
            </a:r>
            <a:br>
              <a:rPr b="1" i="1" lang="no-NO" sz="4000">
                <a:solidFill>
                  <a:srgbClr val="FFCC00"/>
                </a:solidFill>
              </a:rPr>
            </a:br>
            <a:endParaRPr b="1" i="1" sz="4000">
              <a:solidFill>
                <a:srgbClr val="FFCC00"/>
              </a:solidFill>
            </a:endParaRPr>
          </a:p>
        </p:txBody>
      </p:sp>
      <p:sp>
        <p:nvSpPr>
          <p:cNvPr id="733" name="Google Shape;733;p61"/>
          <p:cNvSpPr txBox="1"/>
          <p:nvPr/>
        </p:nvSpPr>
        <p:spPr>
          <a:xfrm>
            <a:off x="457200" y="3810000"/>
            <a:ext cx="8305800" cy="1554163"/>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b="1" i="0" lang="no-NO" sz="3200" u="none" cap="none" strike="noStrike">
                <a:solidFill>
                  <a:schemeClr val="dk1"/>
                </a:solidFill>
                <a:latin typeface="Arial"/>
                <a:ea typeface="Arial"/>
                <a:cs typeface="Arial"/>
                <a:sym typeface="Arial"/>
              </a:rPr>
              <a:t>Hypothesis testing- statistical significance!!!! Rules out chance as a possible explanation of the results!!!!</a:t>
            </a:r>
            <a:endParaRPr b="1" i="0" sz="3200" u="none" cap="none" strike="noStrike">
              <a:solidFill>
                <a:schemeClr val="dk1"/>
              </a:solidFill>
              <a:latin typeface="Arial"/>
              <a:ea typeface="Arial"/>
              <a:cs typeface="Arial"/>
              <a:sym typeface="Arial"/>
            </a:endParaRPr>
          </a:p>
        </p:txBody>
      </p:sp>
      <p:sp>
        <p:nvSpPr>
          <p:cNvPr id="734" name="Google Shape;734;p61"/>
          <p:cNvSpPr/>
          <p:nvPr/>
        </p:nvSpPr>
        <p:spPr>
          <a:xfrm>
            <a:off x="609600" y="2314575"/>
            <a:ext cx="6453188" cy="519113"/>
          </a:xfrm>
          <a:prstGeom prst="rect">
            <a:avLst/>
          </a:prstGeom>
          <a:noFill/>
          <a:ln>
            <a:noFill/>
          </a:ln>
        </p:spPr>
        <p:txBody>
          <a:bodyPr anchorCtr="0" anchor="t" bIns="45700" lIns="91425" spcFirstLastPara="1" rIns="91425" wrap="square" tIns="45700">
            <a:noAutofit/>
          </a:bodyPr>
          <a:lstStyle/>
          <a:p>
            <a:pPr indent="0" lvl="0" marL="0" marR="0" rtl="1" algn="r">
              <a:spcBef>
                <a:spcPts val="0"/>
              </a:spcBef>
              <a:spcAft>
                <a:spcPts val="0"/>
              </a:spcAft>
              <a:buNone/>
            </a:pPr>
            <a:r>
              <a:rPr b="1" i="0" lang="no-NO" sz="2800" u="none" cap="none" strike="noStrike">
                <a:solidFill>
                  <a:schemeClr val="dk1"/>
                </a:solidFill>
                <a:latin typeface="Rockwell"/>
                <a:ea typeface="Rockwell"/>
                <a:cs typeface="Rockwell"/>
                <a:sym typeface="Rockwell"/>
              </a:rPr>
              <a:t>No random errors in the study result.</a:t>
            </a:r>
            <a:endParaRPr b="1" i="0" sz="2800" u="none" cap="none" strike="noStrike">
              <a:solidFill>
                <a:schemeClr val="dk1"/>
              </a:solidFill>
              <a:latin typeface="Rockwell"/>
              <a:ea typeface="Rockwell"/>
              <a:cs typeface="Rockwell"/>
              <a:sym typeface="Rockwell"/>
            </a:endParaRPr>
          </a:p>
        </p:txBody>
      </p:sp>
      <p:sp>
        <p:nvSpPr>
          <p:cNvPr id="735" name="Google Shape;735;p61"/>
          <p:cNvSpPr/>
          <p:nvPr/>
        </p:nvSpPr>
        <p:spPr>
          <a:xfrm>
            <a:off x="762000" y="1655763"/>
            <a:ext cx="2281238" cy="579437"/>
          </a:xfrm>
          <a:prstGeom prst="rect">
            <a:avLst/>
          </a:prstGeom>
          <a:noFill/>
          <a:ln>
            <a:noFill/>
          </a:ln>
        </p:spPr>
        <p:txBody>
          <a:bodyPr anchorCtr="0" anchor="t" bIns="45700" lIns="91425" spcFirstLastPara="1" rIns="91425" wrap="square" tIns="45700">
            <a:noAutofit/>
          </a:bodyPr>
          <a:lstStyle/>
          <a:p>
            <a:pPr indent="0" lvl="0" marL="0" marR="0" rtl="1" algn="r">
              <a:spcBef>
                <a:spcPts val="0"/>
              </a:spcBef>
              <a:spcAft>
                <a:spcPts val="0"/>
              </a:spcAft>
              <a:buNone/>
            </a:pPr>
            <a:r>
              <a:rPr b="1" i="1" lang="no-NO" sz="3200" u="none" cap="none" strike="noStrike">
                <a:solidFill>
                  <a:srgbClr val="FFCC00"/>
                </a:solidFill>
                <a:latin typeface="Rockwell"/>
                <a:ea typeface="Rockwell"/>
                <a:cs typeface="Rockwell"/>
                <a:sym typeface="Rockwell"/>
              </a:rPr>
              <a:t>Precision!!</a:t>
            </a:r>
            <a:endParaRPr b="1" i="1" sz="3200" u="none" cap="none" strike="noStrike">
              <a:solidFill>
                <a:srgbClr val="FFCC00"/>
              </a:solidFill>
              <a:latin typeface="Rockwell"/>
              <a:ea typeface="Rockwell"/>
              <a:cs typeface="Rockwell"/>
              <a:sym typeface="Rockwe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3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3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3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33"/>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9" name="Shape 739"/>
        <p:cNvGrpSpPr/>
        <p:nvPr/>
      </p:nvGrpSpPr>
      <p:grpSpPr>
        <a:xfrm>
          <a:off x="0" y="0"/>
          <a:ext cx="0" cy="0"/>
          <a:chOff x="0" y="0"/>
          <a:chExt cx="0" cy="0"/>
        </a:xfrm>
      </p:grpSpPr>
      <p:sp>
        <p:nvSpPr>
          <p:cNvPr id="740" name="Google Shape;740;p62"/>
          <p:cNvSpPr txBox="1"/>
          <p:nvPr>
            <p:ph type="title"/>
          </p:nvPr>
        </p:nvSpPr>
        <p:spPr>
          <a:xfrm>
            <a:off x="457200" y="253218"/>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CC00"/>
              </a:buClr>
              <a:buSzPts val="4000"/>
              <a:buFont typeface="Rockwell"/>
              <a:buNone/>
            </a:pPr>
            <a:r>
              <a:rPr b="1" i="1" lang="no-NO" sz="4000">
                <a:solidFill>
                  <a:srgbClr val="FFCC00"/>
                </a:solidFill>
              </a:rPr>
              <a:t>Is the association due to bias?</a:t>
            </a:r>
            <a:endParaRPr b="1" i="1" sz="4000">
              <a:solidFill>
                <a:srgbClr val="FFCC00"/>
              </a:solidFill>
            </a:endParaRPr>
          </a:p>
        </p:txBody>
      </p:sp>
      <p:sp>
        <p:nvSpPr>
          <p:cNvPr id="741" name="Google Shape;741;p62"/>
          <p:cNvSpPr txBox="1"/>
          <p:nvPr/>
        </p:nvSpPr>
        <p:spPr>
          <a:xfrm>
            <a:off x="304800" y="3352800"/>
            <a:ext cx="7940675" cy="579438"/>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b="1" i="0" lang="no-NO" sz="3200" u="none" cap="none" strike="noStrike">
                <a:solidFill>
                  <a:srgbClr val="FFCC00"/>
                </a:solidFill>
                <a:latin typeface="Arial"/>
                <a:ea typeface="Arial"/>
                <a:cs typeface="Arial"/>
                <a:sym typeface="Arial"/>
              </a:rPr>
              <a:t>SELECTION BIAS</a:t>
            </a:r>
            <a:endParaRPr b="1" i="0" sz="3200" u="none" cap="none" strike="noStrike">
              <a:solidFill>
                <a:srgbClr val="FFCC00"/>
              </a:solidFill>
              <a:latin typeface="Arial"/>
              <a:ea typeface="Arial"/>
              <a:cs typeface="Arial"/>
              <a:sym typeface="Arial"/>
            </a:endParaRPr>
          </a:p>
        </p:txBody>
      </p:sp>
      <p:sp>
        <p:nvSpPr>
          <p:cNvPr id="742" name="Google Shape;742;p62"/>
          <p:cNvSpPr txBox="1"/>
          <p:nvPr/>
        </p:nvSpPr>
        <p:spPr>
          <a:xfrm>
            <a:off x="381000" y="3962400"/>
            <a:ext cx="7772400" cy="579438"/>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b="1" i="0" lang="no-NO" sz="3200" u="none" cap="none" strike="noStrike">
                <a:solidFill>
                  <a:srgbClr val="FFCC00"/>
                </a:solidFill>
                <a:latin typeface="Arial"/>
                <a:ea typeface="Arial"/>
                <a:cs typeface="Arial"/>
                <a:sym typeface="Arial"/>
              </a:rPr>
              <a:t>INFORMATION BIAS</a:t>
            </a:r>
            <a:endParaRPr b="1" i="0" sz="3200" u="none" cap="none" strike="noStrike">
              <a:solidFill>
                <a:srgbClr val="FFCC00"/>
              </a:solidFill>
              <a:latin typeface="Arial"/>
              <a:ea typeface="Arial"/>
              <a:cs typeface="Arial"/>
              <a:sym typeface="Arial"/>
            </a:endParaRPr>
          </a:p>
        </p:txBody>
      </p:sp>
      <p:sp>
        <p:nvSpPr>
          <p:cNvPr id="743" name="Google Shape;743;p62"/>
          <p:cNvSpPr txBox="1"/>
          <p:nvPr/>
        </p:nvSpPr>
        <p:spPr>
          <a:xfrm>
            <a:off x="609600" y="1828800"/>
            <a:ext cx="4572000" cy="366713"/>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744" name="Google Shape;744;p62"/>
          <p:cNvSpPr/>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1" algn="r">
              <a:spcBef>
                <a:spcPts val="0"/>
              </a:spcBef>
              <a:spcAft>
                <a:spcPts val="0"/>
              </a:spcAft>
              <a:buNone/>
            </a:pPr>
            <a:r>
              <a:rPr b="1" i="1" lang="no-NO" sz="3200" u="none" cap="none" strike="noStrike">
                <a:solidFill>
                  <a:srgbClr val="FFCC00"/>
                </a:solidFill>
                <a:latin typeface="Rockwell"/>
                <a:ea typeface="Rockwell"/>
                <a:cs typeface="Rockwell"/>
                <a:sym typeface="Rockwell"/>
              </a:rPr>
              <a:t>  Validity</a:t>
            </a:r>
            <a:br>
              <a:rPr b="1" i="1" lang="no-NO" sz="3200" u="none" cap="none" strike="noStrike">
                <a:solidFill>
                  <a:srgbClr val="FFCC00"/>
                </a:solidFill>
                <a:latin typeface="Rockwell"/>
                <a:ea typeface="Rockwell"/>
                <a:cs typeface="Rockwell"/>
                <a:sym typeface="Rockwell"/>
              </a:rPr>
            </a:br>
            <a:r>
              <a:rPr b="0" i="0" lang="no-NO" sz="3200" u="none" cap="none" strike="noStrike">
                <a:solidFill>
                  <a:schemeClr val="dk1"/>
                </a:solidFill>
                <a:latin typeface="Rockwell"/>
                <a:ea typeface="Rockwell"/>
                <a:cs typeface="Rockwell"/>
                <a:sym typeface="Rockwell"/>
              </a:rPr>
              <a:t>No systematic errors (bias) in the study result.</a:t>
            </a:r>
            <a:endParaRPr b="0" i="0" sz="3200" u="none" cap="none" strike="noStrike">
              <a:solidFill>
                <a:schemeClr val="dk1"/>
              </a:solidFill>
              <a:latin typeface="Rockwell"/>
              <a:ea typeface="Rockwell"/>
              <a:cs typeface="Rockwell"/>
              <a:sym typeface="Rockwe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4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44">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4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42"/>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8" name="Shape 748"/>
        <p:cNvGrpSpPr/>
        <p:nvPr/>
      </p:nvGrpSpPr>
      <p:grpSpPr>
        <a:xfrm>
          <a:off x="0" y="0"/>
          <a:ext cx="0" cy="0"/>
          <a:chOff x="0" y="0"/>
          <a:chExt cx="0" cy="0"/>
        </a:xfrm>
      </p:grpSpPr>
      <p:sp>
        <p:nvSpPr>
          <p:cNvPr id="749" name="Google Shape;749;p63"/>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CC00"/>
              </a:buClr>
              <a:buSzPts val="4600"/>
              <a:buFont typeface="Rockwell"/>
              <a:buNone/>
            </a:pPr>
            <a:r>
              <a:rPr lang="no-NO">
                <a:solidFill>
                  <a:srgbClr val="FFCC00"/>
                </a:solidFill>
              </a:rPr>
              <a:t>Systematic vs. Random errors</a:t>
            </a:r>
            <a:endParaRPr>
              <a:solidFill>
                <a:srgbClr val="FFCC00"/>
              </a:solidFill>
            </a:endParaRPr>
          </a:p>
        </p:txBody>
      </p:sp>
      <p:cxnSp>
        <p:nvCxnSpPr>
          <p:cNvPr id="750" name="Google Shape;750;p63"/>
          <p:cNvCxnSpPr/>
          <p:nvPr/>
        </p:nvCxnSpPr>
        <p:spPr>
          <a:xfrm>
            <a:off x="685800" y="1600200"/>
            <a:ext cx="0" cy="4648200"/>
          </a:xfrm>
          <a:prstGeom prst="straightConnector1">
            <a:avLst/>
          </a:prstGeom>
          <a:noFill/>
          <a:ln cap="flat" cmpd="sng" w="9525">
            <a:solidFill>
              <a:schemeClr val="dk1"/>
            </a:solidFill>
            <a:prstDash val="solid"/>
            <a:round/>
            <a:headEnd len="med" w="med" type="none"/>
            <a:tailEnd len="med" w="med" type="none"/>
          </a:ln>
        </p:spPr>
      </p:cxnSp>
      <p:cxnSp>
        <p:nvCxnSpPr>
          <p:cNvPr id="751" name="Google Shape;751;p63"/>
          <p:cNvCxnSpPr/>
          <p:nvPr/>
        </p:nvCxnSpPr>
        <p:spPr>
          <a:xfrm>
            <a:off x="685800" y="6248400"/>
            <a:ext cx="7620000" cy="0"/>
          </a:xfrm>
          <a:prstGeom prst="straightConnector1">
            <a:avLst/>
          </a:prstGeom>
          <a:noFill/>
          <a:ln cap="flat" cmpd="sng" w="9525">
            <a:solidFill>
              <a:schemeClr val="dk1"/>
            </a:solidFill>
            <a:prstDash val="solid"/>
            <a:round/>
            <a:headEnd len="med" w="med" type="none"/>
            <a:tailEnd len="med" w="med" type="none"/>
          </a:ln>
        </p:spPr>
      </p:cxnSp>
      <p:cxnSp>
        <p:nvCxnSpPr>
          <p:cNvPr id="752" name="Google Shape;752;p63"/>
          <p:cNvCxnSpPr/>
          <p:nvPr/>
        </p:nvCxnSpPr>
        <p:spPr>
          <a:xfrm>
            <a:off x="685800" y="4191000"/>
            <a:ext cx="7620000" cy="0"/>
          </a:xfrm>
          <a:prstGeom prst="straightConnector1">
            <a:avLst/>
          </a:prstGeom>
          <a:noFill/>
          <a:ln cap="flat" cmpd="sng" w="57150">
            <a:solidFill>
              <a:srgbClr val="FF0000"/>
            </a:solidFill>
            <a:prstDash val="solid"/>
            <a:round/>
            <a:headEnd len="med" w="med" type="none"/>
            <a:tailEnd len="med" w="med" type="none"/>
          </a:ln>
        </p:spPr>
      </p:cxnSp>
      <p:sp>
        <p:nvSpPr>
          <p:cNvPr id="753" name="Google Shape;753;p63"/>
          <p:cNvSpPr txBox="1"/>
          <p:nvPr/>
        </p:nvSpPr>
        <p:spPr>
          <a:xfrm>
            <a:off x="5867400" y="3657600"/>
            <a:ext cx="2743200" cy="39687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0" lang="no-NO" sz="2000" u="none" cap="none" strike="noStrike">
                <a:solidFill>
                  <a:srgbClr val="FF0000"/>
                </a:solidFill>
                <a:latin typeface="Arial"/>
                <a:ea typeface="Arial"/>
                <a:cs typeface="Arial"/>
                <a:sym typeface="Arial"/>
              </a:rPr>
              <a:t>Systematic error</a:t>
            </a:r>
            <a:endParaRPr b="1" i="0" sz="2000" u="none" cap="none" strike="noStrike">
              <a:solidFill>
                <a:srgbClr val="FF0000"/>
              </a:solidFill>
              <a:latin typeface="Arial"/>
              <a:ea typeface="Arial"/>
              <a:cs typeface="Arial"/>
              <a:sym typeface="Arial"/>
            </a:endParaRPr>
          </a:p>
        </p:txBody>
      </p:sp>
      <p:sp>
        <p:nvSpPr>
          <p:cNvPr id="754" name="Google Shape;754;p63"/>
          <p:cNvSpPr/>
          <p:nvPr/>
        </p:nvSpPr>
        <p:spPr>
          <a:xfrm>
            <a:off x="609600" y="3276600"/>
            <a:ext cx="7086600" cy="2743200"/>
          </a:xfrm>
          <a:custGeom>
            <a:rect b="b" l="l" r="r" t="t"/>
            <a:pathLst>
              <a:path extrusionOk="0" fill="none" h="21600" w="21600">
                <a:moveTo>
                  <a:pt x="-1" y="0"/>
                </a:moveTo>
                <a:cubicBezTo>
                  <a:pt x="11929" y="0"/>
                  <a:pt x="21600" y="9670"/>
                  <a:pt x="21600" y="21600"/>
                </a:cubicBezTo>
              </a:path>
              <a:path extrusionOk="0" h="21600" w="21600">
                <a:moveTo>
                  <a:pt x="-1" y="0"/>
                </a:moveTo>
                <a:cubicBezTo>
                  <a:pt x="11929" y="0"/>
                  <a:pt x="21600" y="9670"/>
                  <a:pt x="21600" y="21600"/>
                </a:cubicBezTo>
                <a:lnTo>
                  <a:pt x="0" y="21600"/>
                </a:lnTo>
                <a:lnTo>
                  <a:pt x="-1" y="0"/>
                </a:lnTo>
                <a:close/>
              </a:path>
            </a:pathLst>
          </a:custGeom>
          <a:noFill/>
          <a:ln cap="flat" cmpd="sng" w="57150">
            <a:solidFill>
              <a:srgbClr val="FFCC00"/>
            </a:solidFill>
            <a:prstDash val="solid"/>
            <a:round/>
            <a:headEnd len="sm" w="sm" type="none"/>
            <a:tailEnd len="sm" w="sm" type="none"/>
          </a:ln>
        </p:spPr>
        <p:txBody>
          <a:bodyPr anchorCtr="0" anchor="ctr" bIns="45700" lIns="91425" spcFirstLastPara="1" rIns="91425" wrap="square" tIns="45700">
            <a:noAutofit/>
          </a:bodyPr>
          <a:lstStyle/>
          <a:p>
            <a:pPr indent="0" lvl="0" marL="0" marR="0" rtl="1" algn="r">
              <a:spcBef>
                <a:spcPts val="0"/>
              </a:spcBef>
              <a:spcAft>
                <a:spcPts val="0"/>
              </a:spcAft>
              <a:buNone/>
            </a:pPr>
            <a:r>
              <a:t/>
            </a:r>
            <a:endParaRPr sz="1800">
              <a:solidFill>
                <a:schemeClr val="lt1"/>
              </a:solidFill>
              <a:latin typeface="Rockwell"/>
              <a:ea typeface="Rockwell"/>
              <a:cs typeface="Rockwell"/>
              <a:sym typeface="Rockwell"/>
            </a:endParaRPr>
          </a:p>
        </p:txBody>
      </p:sp>
      <p:sp>
        <p:nvSpPr>
          <p:cNvPr id="755" name="Google Shape;755;p63"/>
          <p:cNvSpPr txBox="1"/>
          <p:nvPr/>
        </p:nvSpPr>
        <p:spPr>
          <a:xfrm>
            <a:off x="4648200" y="5029200"/>
            <a:ext cx="2286000" cy="39687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000" u="none">
                <a:solidFill>
                  <a:srgbClr val="FFCC00"/>
                </a:solidFill>
                <a:latin typeface="Arial"/>
                <a:ea typeface="Arial"/>
                <a:cs typeface="Arial"/>
                <a:sym typeface="Arial"/>
              </a:rPr>
              <a:t>Random error</a:t>
            </a:r>
            <a:endParaRPr b="1" sz="2000" u="none">
              <a:solidFill>
                <a:srgbClr val="FFCC00"/>
              </a:solidFill>
              <a:latin typeface="Arial"/>
              <a:ea typeface="Arial"/>
              <a:cs typeface="Arial"/>
              <a:sym typeface="Arial"/>
            </a:endParaRPr>
          </a:p>
        </p:txBody>
      </p:sp>
      <p:sp>
        <p:nvSpPr>
          <p:cNvPr id="756" name="Google Shape;756;p63"/>
          <p:cNvSpPr txBox="1"/>
          <p:nvPr/>
        </p:nvSpPr>
        <p:spPr>
          <a:xfrm>
            <a:off x="3352800" y="6400800"/>
            <a:ext cx="350520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u="none">
                <a:solidFill>
                  <a:schemeClr val="dk1"/>
                </a:solidFill>
                <a:latin typeface="Arial"/>
                <a:ea typeface="Arial"/>
                <a:cs typeface="Arial"/>
                <a:sym typeface="Arial"/>
              </a:rPr>
              <a:t>Study Size</a:t>
            </a:r>
            <a:endParaRPr b="1" sz="2400" u="none">
              <a:solidFill>
                <a:schemeClr val="dk1"/>
              </a:solidFill>
              <a:latin typeface="Arial"/>
              <a:ea typeface="Arial"/>
              <a:cs typeface="Arial"/>
              <a:sym typeface="Arial"/>
            </a:endParaRPr>
          </a:p>
        </p:txBody>
      </p:sp>
      <p:sp>
        <p:nvSpPr>
          <p:cNvPr id="757" name="Google Shape;757;p63"/>
          <p:cNvSpPr txBox="1"/>
          <p:nvPr/>
        </p:nvSpPr>
        <p:spPr>
          <a:xfrm rot="-5400000">
            <a:off x="-647700" y="3390900"/>
            <a:ext cx="175260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u="none">
                <a:solidFill>
                  <a:schemeClr val="dk1"/>
                </a:solidFill>
                <a:latin typeface="Arial"/>
                <a:ea typeface="Arial"/>
                <a:cs typeface="Arial"/>
                <a:sym typeface="Arial"/>
              </a:rPr>
              <a:t>ERROR</a:t>
            </a:r>
            <a:endParaRPr b="1" sz="2400" u="none">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5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5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5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53"/>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19"/>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fontScale="90000"/>
          </a:bodyPr>
          <a:lstStyle/>
          <a:p>
            <a:pPr indent="0" lvl="0" marL="54864" rtl="0" algn="r">
              <a:spcBef>
                <a:spcPts val="0"/>
              </a:spcBef>
              <a:spcAft>
                <a:spcPts val="0"/>
              </a:spcAft>
              <a:buClr>
                <a:schemeClr val="dk1"/>
              </a:buClr>
              <a:buSzPct val="100000"/>
              <a:buFont typeface="Rockwell"/>
              <a:buNone/>
            </a:pPr>
            <a:r>
              <a:rPr b="1" i="1" lang="no-NO" sz="4000">
                <a:solidFill>
                  <a:schemeClr val="dk1"/>
                </a:solidFill>
              </a:rPr>
              <a:t>Descriptive studies</a:t>
            </a:r>
            <a:br>
              <a:rPr b="1" i="1" lang="no-NO" sz="4000">
                <a:solidFill>
                  <a:schemeClr val="dk1"/>
                </a:solidFill>
              </a:rPr>
            </a:br>
            <a:r>
              <a:rPr b="1" i="1" lang="no-NO" sz="4000">
                <a:solidFill>
                  <a:srgbClr val="FFCC00"/>
                </a:solidFill>
              </a:rPr>
              <a:t>Ecological studies</a:t>
            </a:r>
            <a:endParaRPr b="1" i="1" sz="4000">
              <a:solidFill>
                <a:srgbClr val="FFCC00"/>
              </a:solidFill>
            </a:endParaRPr>
          </a:p>
        </p:txBody>
      </p:sp>
      <p:sp>
        <p:nvSpPr>
          <p:cNvPr id="156" name="Google Shape;156;p19"/>
          <p:cNvSpPr txBox="1"/>
          <p:nvPr>
            <p:ph idx="1" type="body"/>
          </p:nvPr>
        </p:nvSpPr>
        <p:spPr>
          <a:xfrm>
            <a:off x="457200" y="1646237"/>
            <a:ext cx="8229600" cy="4526280"/>
          </a:xfrm>
          <a:prstGeom prst="rect">
            <a:avLst/>
          </a:prstGeom>
          <a:noFill/>
          <a:ln>
            <a:noFill/>
          </a:ln>
        </p:spPr>
        <p:txBody>
          <a:bodyPr anchorCtr="0" anchor="t" bIns="45700" lIns="91425" spcFirstLastPara="1" rIns="91425" wrap="square" tIns="45700">
            <a:normAutofit/>
          </a:bodyPr>
          <a:lstStyle/>
          <a:p>
            <a:pPr indent="-292100" lvl="0" marL="292100" rtl="0" algn="l">
              <a:spcBef>
                <a:spcPts val="0"/>
              </a:spcBef>
              <a:spcAft>
                <a:spcPts val="0"/>
              </a:spcAft>
              <a:buSzPts val="2240"/>
              <a:buChar char="⦿"/>
            </a:pPr>
            <a:r>
              <a:rPr lang="no-NO">
                <a:solidFill>
                  <a:srgbClr val="FFCC00"/>
                </a:solidFill>
              </a:rPr>
              <a:t>Study the pattern of disease among populations</a:t>
            </a:r>
            <a:r>
              <a:rPr b="1" lang="no-NO">
                <a:solidFill>
                  <a:srgbClr val="FFCC00"/>
                </a:solidFill>
              </a:rPr>
              <a:t>.</a:t>
            </a:r>
            <a:endParaRPr b="1">
              <a:solidFill>
                <a:srgbClr val="FFCC00"/>
              </a:solidFill>
            </a:endParaRPr>
          </a:p>
          <a:p>
            <a:pPr indent="-292100" lvl="0" marL="292100" rtl="0" algn="l">
              <a:spcBef>
                <a:spcPts val="0"/>
              </a:spcBef>
              <a:spcAft>
                <a:spcPts val="0"/>
              </a:spcAft>
              <a:buSzPts val="2240"/>
              <a:buChar char="⦿"/>
            </a:pPr>
            <a:r>
              <a:rPr lang="no-NO">
                <a:solidFill>
                  <a:srgbClr val="FFCC00"/>
                </a:solidFill>
              </a:rPr>
              <a:t>Concerned with measurements that represent characteristics of entire populations as a whole.</a:t>
            </a:r>
            <a:endParaRPr/>
          </a:p>
          <a:p>
            <a:pPr indent="-292100" lvl="0" marL="292100" rtl="0" algn="l">
              <a:spcBef>
                <a:spcPts val="0"/>
              </a:spcBef>
              <a:spcAft>
                <a:spcPts val="0"/>
              </a:spcAft>
              <a:buSzPts val="2240"/>
              <a:buChar char="⦿"/>
            </a:pPr>
            <a:r>
              <a:rPr lang="no-NO">
                <a:solidFill>
                  <a:srgbClr val="FFCC00"/>
                </a:solidFill>
              </a:rPr>
              <a:t>Correlation coefficient r is the descriptive measure of association in ecological studies.</a:t>
            </a:r>
            <a:endParaRPr>
              <a:solidFill>
                <a:srgbClr val="FFCC00"/>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6">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6">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6">
                                            <p:txEl>
                                              <p:pRg end="2" st="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1" name="Shape 761"/>
        <p:cNvGrpSpPr/>
        <p:nvPr/>
      </p:nvGrpSpPr>
      <p:grpSpPr>
        <a:xfrm>
          <a:off x="0" y="0"/>
          <a:ext cx="0" cy="0"/>
          <a:chOff x="0" y="0"/>
          <a:chExt cx="0" cy="0"/>
        </a:xfrm>
      </p:grpSpPr>
      <p:sp>
        <p:nvSpPr>
          <p:cNvPr id="762" name="Google Shape;762;p64"/>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CC00"/>
              </a:buClr>
              <a:buSzPts val="4600"/>
              <a:buFont typeface="Rockwell"/>
              <a:buNone/>
            </a:pPr>
            <a:r>
              <a:rPr b="1" i="1" lang="no-NO">
                <a:solidFill>
                  <a:srgbClr val="FFCC00"/>
                </a:solidFill>
              </a:rPr>
              <a:t>Selection Bias</a:t>
            </a:r>
            <a:endParaRPr b="1" i="1">
              <a:solidFill>
                <a:srgbClr val="FFCC00"/>
              </a:solidFill>
            </a:endParaRPr>
          </a:p>
        </p:txBody>
      </p:sp>
      <p:sp>
        <p:nvSpPr>
          <p:cNvPr id="763" name="Google Shape;763;p64"/>
          <p:cNvSpPr txBox="1"/>
          <p:nvPr>
            <p:ph idx="1" type="body"/>
          </p:nvPr>
        </p:nvSpPr>
        <p:spPr>
          <a:xfrm>
            <a:off x="457200" y="1600200"/>
            <a:ext cx="8229600" cy="4953000"/>
          </a:xfrm>
          <a:prstGeom prst="rect">
            <a:avLst/>
          </a:prstGeom>
          <a:noFill/>
          <a:ln>
            <a:noFill/>
          </a:ln>
        </p:spPr>
        <p:txBody>
          <a:bodyPr anchorCtr="0" anchor="t" bIns="45700" lIns="91425" spcFirstLastPara="1" rIns="91425" wrap="square" tIns="45700">
            <a:normAutofit/>
          </a:bodyPr>
          <a:lstStyle/>
          <a:p>
            <a:pPr indent="-292100" lvl="0" marL="292100" rtl="0" algn="l">
              <a:lnSpc>
                <a:spcPct val="80000"/>
              </a:lnSpc>
              <a:spcBef>
                <a:spcPts val="0"/>
              </a:spcBef>
              <a:spcAft>
                <a:spcPts val="0"/>
              </a:spcAft>
              <a:buSzPts val="1680"/>
              <a:buChar char="⦿"/>
            </a:pPr>
            <a:r>
              <a:rPr lang="no-NO" sz="2400">
                <a:solidFill>
                  <a:srgbClr val="FFCC00"/>
                </a:solidFill>
              </a:rPr>
              <a:t>Definition:  </a:t>
            </a:r>
            <a:r>
              <a:rPr lang="no-NO" sz="2400">
                <a:solidFill>
                  <a:schemeClr val="dk1"/>
                </a:solidFill>
              </a:rPr>
              <a:t>is a systematic error in a study caused by the procedures used to select subjects or from factors that influence study participation. It occurs when the association between exposure and disease differ between those who participate and those who do not participate in the study.</a:t>
            </a:r>
            <a:endParaRPr/>
          </a:p>
          <a:p>
            <a:pPr indent="-292100" lvl="0" marL="292100" rtl="0" algn="l">
              <a:lnSpc>
                <a:spcPct val="80000"/>
              </a:lnSpc>
              <a:spcBef>
                <a:spcPts val="0"/>
              </a:spcBef>
              <a:spcAft>
                <a:spcPts val="0"/>
              </a:spcAft>
              <a:buSzPts val="1680"/>
              <a:buFont typeface="Rockwell"/>
              <a:buNone/>
            </a:pPr>
            <a:r>
              <a:t/>
            </a:r>
            <a:endParaRPr sz="2400">
              <a:solidFill>
                <a:schemeClr val="dk1"/>
              </a:solidFill>
            </a:endParaRPr>
          </a:p>
          <a:p>
            <a:pPr indent="-292100" lvl="0" marL="292100" rtl="0" algn="l">
              <a:lnSpc>
                <a:spcPct val="80000"/>
              </a:lnSpc>
              <a:spcBef>
                <a:spcPts val="0"/>
              </a:spcBef>
              <a:spcAft>
                <a:spcPts val="0"/>
              </a:spcAft>
              <a:buSzPts val="1680"/>
              <a:buChar char="⦿"/>
            </a:pPr>
            <a:r>
              <a:rPr lang="no-NO" sz="2400">
                <a:solidFill>
                  <a:srgbClr val="FFCC00"/>
                </a:solidFill>
              </a:rPr>
              <a:t>Examples</a:t>
            </a:r>
            <a:endParaRPr/>
          </a:p>
          <a:p>
            <a:pPr indent="-292100" lvl="0" marL="292100" rtl="0" algn="l">
              <a:lnSpc>
                <a:spcPct val="80000"/>
              </a:lnSpc>
              <a:spcBef>
                <a:spcPts val="0"/>
              </a:spcBef>
              <a:spcAft>
                <a:spcPts val="0"/>
              </a:spcAft>
              <a:buSzPts val="1680"/>
              <a:buFont typeface="Rockwell"/>
              <a:buNone/>
            </a:pPr>
            <a:r>
              <a:rPr lang="no-NO" sz="2400">
                <a:solidFill>
                  <a:srgbClr val="FFCC00"/>
                </a:solidFill>
              </a:rPr>
              <a:t>    </a:t>
            </a:r>
            <a:r>
              <a:rPr lang="no-NO" sz="2400">
                <a:solidFill>
                  <a:schemeClr val="dk1"/>
                </a:solidFill>
              </a:rPr>
              <a:t>Self selection (ill individuaks may participate at a higher rate than non ill individuals)</a:t>
            </a:r>
            <a:endParaRPr/>
          </a:p>
          <a:p>
            <a:pPr indent="-292100" lvl="0" marL="292100" rtl="0" algn="l">
              <a:lnSpc>
                <a:spcPct val="80000"/>
              </a:lnSpc>
              <a:spcBef>
                <a:spcPts val="0"/>
              </a:spcBef>
              <a:spcAft>
                <a:spcPts val="0"/>
              </a:spcAft>
              <a:buSzPts val="1680"/>
              <a:buFont typeface="Rockwell"/>
              <a:buNone/>
            </a:pPr>
            <a:r>
              <a:rPr lang="no-NO" sz="2400">
                <a:solidFill>
                  <a:srgbClr val="FFCC00"/>
                </a:solidFill>
              </a:rPr>
              <a:t>    </a:t>
            </a:r>
            <a:endParaRPr/>
          </a:p>
          <a:p>
            <a:pPr indent="-292100" lvl="0" marL="292100" rtl="0" algn="l">
              <a:lnSpc>
                <a:spcPct val="80000"/>
              </a:lnSpc>
              <a:spcBef>
                <a:spcPts val="0"/>
              </a:spcBef>
              <a:spcAft>
                <a:spcPts val="0"/>
              </a:spcAft>
              <a:buSzPts val="1680"/>
              <a:buFont typeface="Rockwell"/>
              <a:buNone/>
            </a:pPr>
            <a:r>
              <a:rPr lang="no-NO" sz="2400">
                <a:solidFill>
                  <a:schemeClr val="dk1"/>
                </a:solidFill>
              </a:rPr>
              <a:t>    Healthy worker effect (death rates among workers are generally lower than the general population) </a:t>
            </a:r>
            <a:endParaRPr/>
          </a:p>
          <a:p>
            <a:pPr indent="-292100" lvl="0" marL="292100" rtl="0" algn="l">
              <a:lnSpc>
                <a:spcPct val="80000"/>
              </a:lnSpc>
              <a:spcBef>
                <a:spcPts val="0"/>
              </a:spcBef>
              <a:spcAft>
                <a:spcPts val="0"/>
              </a:spcAft>
              <a:buSzPts val="1400"/>
              <a:buFont typeface="Rockwell"/>
              <a:buNone/>
            </a:pPr>
            <a:r>
              <a:rPr lang="no-NO" sz="2000">
                <a:solidFill>
                  <a:schemeClr val="dk1"/>
                </a:solidFill>
              </a:rPr>
              <a:t>     </a:t>
            </a:r>
            <a:endParaRPr sz="2000">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6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63">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63">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63">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63">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63">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63">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63">
                                            <p:txEl>
                                              <p:pRg end="6" st="6"/>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7" name="Shape 767"/>
        <p:cNvGrpSpPr/>
        <p:nvPr/>
      </p:nvGrpSpPr>
      <p:grpSpPr>
        <a:xfrm>
          <a:off x="0" y="0"/>
          <a:ext cx="0" cy="0"/>
          <a:chOff x="0" y="0"/>
          <a:chExt cx="0" cy="0"/>
        </a:xfrm>
      </p:grpSpPr>
      <p:sp>
        <p:nvSpPr>
          <p:cNvPr id="768" name="Google Shape;768;p65"/>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CC00"/>
              </a:buClr>
              <a:buSzPts val="4600"/>
              <a:buFont typeface="Rockwell"/>
              <a:buNone/>
            </a:pPr>
            <a:r>
              <a:rPr b="1" i="1" lang="no-NO">
                <a:solidFill>
                  <a:srgbClr val="FFCC00"/>
                </a:solidFill>
              </a:rPr>
              <a:t>Information bias</a:t>
            </a:r>
            <a:endParaRPr b="1" i="1">
              <a:solidFill>
                <a:srgbClr val="FFCC00"/>
              </a:solidFill>
            </a:endParaRPr>
          </a:p>
        </p:txBody>
      </p:sp>
      <p:sp>
        <p:nvSpPr>
          <p:cNvPr id="769" name="Google Shape;769;p65"/>
          <p:cNvSpPr txBox="1"/>
          <p:nvPr>
            <p:ph idx="1" type="body"/>
          </p:nvPr>
        </p:nvSpPr>
        <p:spPr>
          <a:xfrm>
            <a:off x="457200" y="1646237"/>
            <a:ext cx="8229600" cy="4526280"/>
          </a:xfrm>
          <a:prstGeom prst="rect">
            <a:avLst/>
          </a:prstGeom>
          <a:noFill/>
          <a:ln>
            <a:noFill/>
          </a:ln>
        </p:spPr>
        <p:txBody>
          <a:bodyPr anchorCtr="0" anchor="t" bIns="45700" lIns="91425" spcFirstLastPara="1" rIns="91425" wrap="square" tIns="45700">
            <a:normAutofit/>
          </a:bodyPr>
          <a:lstStyle/>
          <a:p>
            <a:pPr indent="-292100" lvl="0" marL="292100" rtl="0" algn="l">
              <a:lnSpc>
                <a:spcPct val="90000"/>
              </a:lnSpc>
              <a:spcBef>
                <a:spcPts val="0"/>
              </a:spcBef>
              <a:spcAft>
                <a:spcPts val="0"/>
              </a:spcAft>
              <a:buSzPts val="2240"/>
              <a:buChar char="⦿"/>
            </a:pPr>
            <a:r>
              <a:rPr lang="no-NO">
                <a:solidFill>
                  <a:srgbClr val="FFCC00"/>
                </a:solidFill>
              </a:rPr>
              <a:t>Definition:  </a:t>
            </a:r>
            <a:r>
              <a:rPr lang="no-NO">
                <a:solidFill>
                  <a:schemeClr val="dk1"/>
                </a:solidFill>
              </a:rPr>
              <a:t>is a systematic error that can occur because the information collected about or from study subjects is not exact.</a:t>
            </a:r>
            <a:endParaRPr/>
          </a:p>
          <a:p>
            <a:pPr indent="-292100" lvl="0" marL="292100" rtl="0" algn="l">
              <a:lnSpc>
                <a:spcPct val="90000"/>
              </a:lnSpc>
              <a:spcBef>
                <a:spcPts val="0"/>
              </a:spcBef>
              <a:spcAft>
                <a:spcPts val="0"/>
              </a:spcAft>
              <a:buSzPts val="2240"/>
              <a:buFont typeface="Rockwell"/>
              <a:buNone/>
            </a:pPr>
            <a:r>
              <a:t/>
            </a:r>
            <a:endParaRPr>
              <a:solidFill>
                <a:schemeClr val="dk1"/>
              </a:solidFill>
            </a:endParaRPr>
          </a:p>
          <a:p>
            <a:pPr indent="-292100" lvl="0" marL="292100" rtl="0" algn="l">
              <a:lnSpc>
                <a:spcPct val="90000"/>
              </a:lnSpc>
              <a:spcBef>
                <a:spcPts val="0"/>
              </a:spcBef>
              <a:spcAft>
                <a:spcPts val="0"/>
              </a:spcAft>
              <a:buSzPts val="2240"/>
              <a:buFont typeface="Rockwell"/>
              <a:buNone/>
            </a:pPr>
            <a:r>
              <a:rPr lang="no-NO">
                <a:solidFill>
                  <a:srgbClr val="FFCC00"/>
                </a:solidFill>
              </a:rPr>
              <a:t>Example</a:t>
            </a:r>
            <a:endParaRPr/>
          </a:p>
          <a:p>
            <a:pPr indent="-292100" lvl="0" marL="292100" rtl="0" algn="l">
              <a:lnSpc>
                <a:spcPct val="90000"/>
              </a:lnSpc>
              <a:spcBef>
                <a:spcPts val="0"/>
              </a:spcBef>
              <a:spcAft>
                <a:spcPts val="0"/>
              </a:spcAft>
              <a:buSzPts val="2240"/>
              <a:buFont typeface="Rockwell"/>
              <a:buNone/>
            </a:pPr>
            <a:r>
              <a:rPr lang="no-NO">
                <a:solidFill>
                  <a:srgbClr val="FFCC00"/>
                </a:solidFill>
              </a:rPr>
              <a:t> </a:t>
            </a:r>
            <a:r>
              <a:rPr lang="no-NO">
                <a:solidFill>
                  <a:schemeClr val="dk1"/>
                </a:solidFill>
              </a:rPr>
              <a:t>- Recall bias (individuals with a disease/condition may remember prior events better than others)</a:t>
            </a:r>
            <a:endParaRPr/>
          </a:p>
          <a:p>
            <a:pPr indent="-292100" lvl="0" marL="292100" rtl="0" algn="l">
              <a:lnSpc>
                <a:spcPct val="90000"/>
              </a:lnSpc>
              <a:spcBef>
                <a:spcPts val="0"/>
              </a:spcBef>
              <a:spcAft>
                <a:spcPts val="0"/>
              </a:spcAft>
              <a:buSzPts val="2240"/>
              <a:buFont typeface="Rockwell"/>
              <a:buNone/>
            </a:pPr>
            <a:r>
              <a:rPr lang="no-NO">
                <a:solidFill>
                  <a:schemeClr val="dk1"/>
                </a:solidFill>
              </a:rPr>
              <a:t> - Diagnostic bias (disease)</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6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69">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69">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69">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69">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69">
                                            <p:txEl>
                                              <p:pRg end="4" st="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3" name="Shape 773"/>
        <p:cNvGrpSpPr/>
        <p:nvPr/>
      </p:nvGrpSpPr>
      <p:grpSpPr>
        <a:xfrm>
          <a:off x="0" y="0"/>
          <a:ext cx="0" cy="0"/>
          <a:chOff x="0" y="0"/>
          <a:chExt cx="0" cy="0"/>
        </a:xfrm>
      </p:grpSpPr>
      <p:sp>
        <p:nvSpPr>
          <p:cNvPr id="774" name="Google Shape;774;p66"/>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fontScale="90000"/>
          </a:bodyPr>
          <a:lstStyle/>
          <a:p>
            <a:pPr indent="0" lvl="0" marL="54864" rtl="0" algn="r">
              <a:spcBef>
                <a:spcPts val="0"/>
              </a:spcBef>
              <a:spcAft>
                <a:spcPts val="0"/>
              </a:spcAft>
              <a:buClr>
                <a:srgbClr val="FFCC00"/>
              </a:buClr>
              <a:buSzPct val="100000"/>
              <a:buFont typeface="Rockwell"/>
              <a:buNone/>
            </a:pPr>
            <a:r>
              <a:rPr b="1" i="1" lang="no-NO" sz="4000">
                <a:solidFill>
                  <a:srgbClr val="FFCC00"/>
                </a:solidFill>
              </a:rPr>
              <a:t>Is the association due to confounding?</a:t>
            </a:r>
            <a:endParaRPr b="1" i="1" sz="4000">
              <a:solidFill>
                <a:srgbClr val="FFCC00"/>
              </a:solidFill>
            </a:endParaRPr>
          </a:p>
        </p:txBody>
      </p:sp>
      <p:sp>
        <p:nvSpPr>
          <p:cNvPr id="775" name="Google Shape;775;p66"/>
          <p:cNvSpPr txBox="1"/>
          <p:nvPr>
            <p:ph idx="1" type="body"/>
          </p:nvPr>
        </p:nvSpPr>
        <p:spPr>
          <a:xfrm>
            <a:off x="457200" y="1646237"/>
            <a:ext cx="8229600" cy="4526280"/>
          </a:xfrm>
          <a:prstGeom prst="rect">
            <a:avLst/>
          </a:prstGeom>
          <a:noFill/>
          <a:ln>
            <a:noFill/>
          </a:ln>
        </p:spPr>
        <p:txBody>
          <a:bodyPr anchorCtr="0" anchor="t" bIns="45700" lIns="91425" spcFirstLastPara="1" rIns="91425" wrap="square" tIns="45700">
            <a:normAutofit/>
          </a:bodyPr>
          <a:lstStyle/>
          <a:p>
            <a:pPr indent="-292100" lvl="0" marL="292100" rtl="0" algn="l">
              <a:spcBef>
                <a:spcPts val="0"/>
              </a:spcBef>
              <a:spcAft>
                <a:spcPts val="0"/>
              </a:spcAft>
              <a:buSzPts val="2240"/>
              <a:buChar char="⦿"/>
            </a:pPr>
            <a:r>
              <a:rPr lang="no-NO">
                <a:solidFill>
                  <a:srgbClr val="FFCC00"/>
                </a:solidFill>
              </a:rPr>
              <a:t>Confounding:</a:t>
            </a:r>
            <a:r>
              <a:rPr lang="no-NO">
                <a:solidFill>
                  <a:schemeClr val="dk1"/>
                </a:solidFill>
              </a:rPr>
              <a:t> when the estimate of the effect of the exposure of interest is </a:t>
            </a:r>
            <a:r>
              <a:rPr lang="no-NO">
                <a:solidFill>
                  <a:srgbClr val="FFCC00"/>
                </a:solidFill>
              </a:rPr>
              <a:t>mixed </a:t>
            </a:r>
            <a:r>
              <a:rPr lang="no-NO">
                <a:solidFill>
                  <a:schemeClr val="dk1"/>
                </a:solidFill>
              </a:rPr>
              <a:t>with the effect of an extraneous factor.</a:t>
            </a:r>
            <a:endParaRPr/>
          </a:p>
          <a:p>
            <a:pPr indent="-292100" lvl="0" marL="292100" rtl="0" algn="l">
              <a:spcBef>
                <a:spcPts val="0"/>
              </a:spcBef>
              <a:spcAft>
                <a:spcPts val="0"/>
              </a:spcAft>
              <a:buSzPts val="2240"/>
              <a:buFont typeface="Rockwell"/>
              <a:buNone/>
            </a:pPr>
            <a:r>
              <a:t/>
            </a:r>
            <a:endParaRPr>
              <a:solidFill>
                <a:schemeClr val="dk1"/>
              </a:solidFill>
            </a:endParaRPr>
          </a:p>
        </p:txBody>
      </p:sp>
      <p:sp>
        <p:nvSpPr>
          <p:cNvPr id="776" name="Google Shape;776;p66"/>
          <p:cNvSpPr/>
          <p:nvPr/>
        </p:nvSpPr>
        <p:spPr>
          <a:xfrm>
            <a:off x="609600" y="3733800"/>
            <a:ext cx="8229600" cy="2544763"/>
          </a:xfrm>
          <a:prstGeom prst="rect">
            <a:avLst/>
          </a:prstGeom>
          <a:noFill/>
          <a:ln>
            <a:noFill/>
          </a:ln>
        </p:spPr>
        <p:txBody>
          <a:bodyPr anchorCtr="0" anchor="t" bIns="45700" lIns="91425" spcFirstLastPara="1" rIns="91425" wrap="square" tIns="45700">
            <a:noAutofit/>
          </a:bodyPr>
          <a:lstStyle/>
          <a:p>
            <a:pPr indent="-342900" lvl="0" marL="342900" marR="0" rtl="1" algn="r">
              <a:spcBef>
                <a:spcPts val="0"/>
              </a:spcBef>
              <a:spcAft>
                <a:spcPts val="0"/>
              </a:spcAft>
              <a:buClr>
                <a:srgbClr val="FFCC00"/>
              </a:buClr>
              <a:buSzPts val="3200"/>
              <a:buFont typeface="Rockwell"/>
              <a:buChar char="•"/>
            </a:pPr>
            <a:r>
              <a:rPr lang="no-NO" sz="3200">
                <a:solidFill>
                  <a:srgbClr val="FFCC00"/>
                </a:solidFill>
                <a:latin typeface="Rockwell"/>
                <a:ea typeface="Rockwell"/>
                <a:cs typeface="Rockwell"/>
                <a:sym typeface="Rockwell"/>
              </a:rPr>
              <a:t>Confounding factor:</a:t>
            </a:r>
            <a:r>
              <a:rPr lang="no-NO" sz="3200">
                <a:solidFill>
                  <a:schemeClr val="dk1"/>
                </a:solidFill>
                <a:latin typeface="Rockwell"/>
                <a:ea typeface="Rockwell"/>
                <a:cs typeface="Rockwell"/>
                <a:sym typeface="Rockwell"/>
              </a:rPr>
              <a:t>  A factor that is associated both with the disease (as a risk factor) and with the exposure under study, but which is not an intermediate variable between that exposure and the disease.</a:t>
            </a:r>
            <a:endParaRPr sz="3200">
              <a:solidFill>
                <a:schemeClr val="dk1"/>
              </a:solidFill>
              <a:latin typeface="Rockwell"/>
              <a:ea typeface="Rockwell"/>
              <a:cs typeface="Rockwell"/>
              <a:sym typeface="Rockwe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7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75">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75">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76">
                                            <p:txEl>
                                              <p:pRg end="0" st="0"/>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0" name="Shape 780"/>
        <p:cNvGrpSpPr/>
        <p:nvPr/>
      </p:nvGrpSpPr>
      <p:grpSpPr>
        <a:xfrm>
          <a:off x="0" y="0"/>
          <a:ext cx="0" cy="0"/>
          <a:chOff x="0" y="0"/>
          <a:chExt cx="0" cy="0"/>
        </a:xfrm>
      </p:grpSpPr>
      <p:sp>
        <p:nvSpPr>
          <p:cNvPr id="781" name="Google Shape;781;p67"/>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CC00"/>
              </a:buClr>
              <a:buSzPts val="4600"/>
              <a:buFont typeface="Rockwell"/>
              <a:buNone/>
            </a:pPr>
            <a:r>
              <a:rPr lang="no-NO">
                <a:solidFill>
                  <a:srgbClr val="FFCC00"/>
                </a:solidFill>
              </a:rPr>
              <a:t>A confounder must…</a:t>
            </a:r>
            <a:endParaRPr/>
          </a:p>
        </p:txBody>
      </p:sp>
      <p:sp>
        <p:nvSpPr>
          <p:cNvPr id="782" name="Google Shape;782;p67"/>
          <p:cNvSpPr txBox="1"/>
          <p:nvPr>
            <p:ph idx="1" type="body"/>
          </p:nvPr>
        </p:nvSpPr>
        <p:spPr>
          <a:xfrm>
            <a:off x="457200" y="1646237"/>
            <a:ext cx="8229600" cy="4526280"/>
          </a:xfrm>
          <a:prstGeom prst="rect">
            <a:avLst/>
          </a:prstGeom>
          <a:noFill/>
          <a:ln>
            <a:noFill/>
          </a:ln>
        </p:spPr>
        <p:txBody>
          <a:bodyPr anchorCtr="0" anchor="t" bIns="45700" lIns="91425" spcFirstLastPara="1" rIns="91425" wrap="square" tIns="45700">
            <a:normAutofit/>
          </a:bodyPr>
          <a:lstStyle/>
          <a:p>
            <a:pPr indent="-292100" lvl="0" marL="292100" rtl="0" algn="l">
              <a:spcBef>
                <a:spcPts val="0"/>
              </a:spcBef>
              <a:spcAft>
                <a:spcPts val="0"/>
              </a:spcAft>
              <a:buSzPts val="2240"/>
              <a:buChar char="⦿"/>
            </a:pPr>
            <a:r>
              <a:rPr lang="no-NO">
                <a:solidFill>
                  <a:schemeClr val="dk1"/>
                </a:solidFill>
              </a:rPr>
              <a:t>Be a risk factor for disease among the unexposed.</a:t>
            </a:r>
            <a:endParaRPr/>
          </a:p>
          <a:p>
            <a:pPr indent="-292100" lvl="0" marL="292100" rtl="0" algn="l">
              <a:spcBef>
                <a:spcPts val="0"/>
              </a:spcBef>
              <a:spcAft>
                <a:spcPts val="0"/>
              </a:spcAft>
              <a:buSzPts val="2240"/>
              <a:buChar char="⦿"/>
            </a:pPr>
            <a:r>
              <a:rPr lang="no-NO">
                <a:solidFill>
                  <a:schemeClr val="dk1"/>
                </a:solidFill>
              </a:rPr>
              <a:t>Be associated with the exposure variable.</a:t>
            </a:r>
            <a:endParaRPr/>
          </a:p>
          <a:p>
            <a:pPr indent="-292100" lvl="0" marL="292100" rtl="0" algn="l">
              <a:spcBef>
                <a:spcPts val="0"/>
              </a:spcBef>
              <a:spcAft>
                <a:spcPts val="0"/>
              </a:spcAft>
              <a:buSzPts val="2240"/>
              <a:buChar char="⦿"/>
            </a:pPr>
            <a:r>
              <a:rPr lang="no-NO">
                <a:solidFill>
                  <a:schemeClr val="dk1"/>
                </a:solidFill>
              </a:rPr>
              <a:t>Should not be a factor in the pathophysiological pathway between an exposure and an outcome</a:t>
            </a:r>
            <a:endParaRPr/>
          </a:p>
        </p:txBody>
      </p:sp>
    </p:spTree>
  </p:cSld>
  <p:clrMapOvr>
    <a:masterClrMapping/>
  </p:clrMapOvr>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6" name="Shape 786"/>
        <p:cNvGrpSpPr/>
        <p:nvPr/>
      </p:nvGrpSpPr>
      <p:grpSpPr>
        <a:xfrm>
          <a:off x="0" y="0"/>
          <a:ext cx="0" cy="0"/>
          <a:chOff x="0" y="0"/>
          <a:chExt cx="0" cy="0"/>
        </a:xfrm>
      </p:grpSpPr>
      <p:sp>
        <p:nvSpPr>
          <p:cNvPr id="787" name="Google Shape;787;p68"/>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CC00"/>
              </a:buClr>
              <a:buSzPts val="4600"/>
              <a:buFont typeface="Rockwell"/>
              <a:buNone/>
            </a:pPr>
            <a:r>
              <a:rPr lang="no-NO">
                <a:solidFill>
                  <a:srgbClr val="FFCC00"/>
                </a:solidFill>
              </a:rPr>
              <a:t>A confounder must…</a:t>
            </a:r>
            <a:endParaRPr/>
          </a:p>
        </p:txBody>
      </p:sp>
      <p:sp>
        <p:nvSpPr>
          <p:cNvPr id="788" name="Google Shape;788;p68"/>
          <p:cNvSpPr txBox="1"/>
          <p:nvPr>
            <p:ph idx="1" type="body"/>
          </p:nvPr>
        </p:nvSpPr>
        <p:spPr>
          <a:xfrm>
            <a:off x="457200" y="1646238"/>
            <a:ext cx="8229600" cy="4525962"/>
          </a:xfrm>
          <a:prstGeom prst="rect">
            <a:avLst/>
          </a:prstGeom>
          <a:noFill/>
          <a:ln>
            <a:noFill/>
          </a:ln>
        </p:spPr>
        <p:txBody>
          <a:bodyPr anchorCtr="0" anchor="t" bIns="45700" lIns="91425" spcFirstLastPara="1" rIns="91425" wrap="square" tIns="45700">
            <a:normAutofit/>
          </a:bodyPr>
          <a:lstStyle/>
          <a:p>
            <a:pPr indent="-292100" lvl="0" marL="292100" rtl="0" algn="l">
              <a:spcBef>
                <a:spcPts val="0"/>
              </a:spcBef>
              <a:spcAft>
                <a:spcPts val="0"/>
              </a:spcAft>
              <a:buSzPts val="2240"/>
              <a:buChar char="⦿"/>
            </a:pPr>
            <a:r>
              <a:rPr lang="no-NO">
                <a:solidFill>
                  <a:schemeClr val="dk1"/>
                </a:solidFill>
              </a:rPr>
              <a:t>Be unequally distributed in the study groups to cause confounding.</a:t>
            </a:r>
            <a:endParaRPr/>
          </a:p>
        </p:txBody>
      </p:sp>
    </p:spTree>
  </p:cSld>
  <p:clrMapOvr>
    <a:masterClrMapping/>
  </p:clrMapOvr>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2" name="Shape 792"/>
        <p:cNvGrpSpPr/>
        <p:nvPr/>
      </p:nvGrpSpPr>
      <p:grpSpPr>
        <a:xfrm>
          <a:off x="0" y="0"/>
          <a:ext cx="0" cy="0"/>
          <a:chOff x="0" y="0"/>
          <a:chExt cx="0" cy="0"/>
        </a:xfrm>
      </p:grpSpPr>
      <p:sp>
        <p:nvSpPr>
          <p:cNvPr id="793" name="Google Shape;793;p69"/>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CC00"/>
              </a:buClr>
              <a:buSzPts val="4600"/>
              <a:buFont typeface="Rockwell"/>
              <a:buNone/>
            </a:pPr>
            <a:r>
              <a:rPr b="1" i="1" lang="no-NO">
                <a:solidFill>
                  <a:srgbClr val="FFCC00"/>
                </a:solidFill>
              </a:rPr>
              <a:t>Example</a:t>
            </a:r>
            <a:endParaRPr b="1" i="1">
              <a:solidFill>
                <a:srgbClr val="FFCC00"/>
              </a:solidFill>
            </a:endParaRPr>
          </a:p>
        </p:txBody>
      </p:sp>
      <p:sp>
        <p:nvSpPr>
          <p:cNvPr id="794" name="Google Shape;794;p69"/>
          <p:cNvSpPr txBox="1"/>
          <p:nvPr>
            <p:ph idx="1" type="body"/>
          </p:nvPr>
        </p:nvSpPr>
        <p:spPr>
          <a:xfrm>
            <a:off x="457200" y="1646237"/>
            <a:ext cx="8229600" cy="4526280"/>
          </a:xfrm>
          <a:prstGeom prst="rect">
            <a:avLst/>
          </a:prstGeom>
          <a:noFill/>
          <a:ln>
            <a:noFill/>
          </a:ln>
        </p:spPr>
        <p:txBody>
          <a:bodyPr anchorCtr="0" anchor="t" bIns="45700" lIns="91425" spcFirstLastPara="1" rIns="91425" wrap="square" tIns="45700">
            <a:normAutofit/>
          </a:bodyPr>
          <a:lstStyle/>
          <a:p>
            <a:pPr indent="-292100" lvl="0" marL="292100" rtl="0" algn="l">
              <a:spcBef>
                <a:spcPts val="0"/>
              </a:spcBef>
              <a:spcAft>
                <a:spcPts val="0"/>
              </a:spcAft>
              <a:buSzPts val="2240"/>
              <a:buFont typeface="Rockwell"/>
              <a:buNone/>
            </a:pPr>
            <a:r>
              <a:rPr lang="no-NO">
                <a:solidFill>
                  <a:srgbClr val="FFCC00"/>
                </a:solidFill>
              </a:rPr>
              <a:t>Example</a:t>
            </a:r>
            <a:r>
              <a:rPr lang="no-NO">
                <a:solidFill>
                  <a:schemeClr val="dk1"/>
                </a:solidFill>
              </a:rPr>
              <a:t>: A study shows an association between  high consumption of alcohol and lung cancer.</a:t>
            </a:r>
            <a:endParaRPr/>
          </a:p>
          <a:p>
            <a:pPr indent="-292100" lvl="0" marL="292100" rtl="0" algn="ctr">
              <a:spcBef>
                <a:spcPts val="0"/>
              </a:spcBef>
              <a:spcAft>
                <a:spcPts val="0"/>
              </a:spcAft>
              <a:buSzPts val="2240"/>
              <a:buFont typeface="Rockwell"/>
              <a:buNone/>
            </a:pPr>
            <a:r>
              <a:t/>
            </a:r>
            <a:endParaRPr i="1">
              <a:solidFill>
                <a:srgbClr val="FFCC00"/>
              </a:solidFill>
            </a:endParaRPr>
          </a:p>
          <a:p>
            <a:pPr indent="-292100" lvl="0" marL="292100" rtl="0" algn="ctr">
              <a:spcBef>
                <a:spcPts val="0"/>
              </a:spcBef>
              <a:spcAft>
                <a:spcPts val="0"/>
              </a:spcAft>
              <a:buSzPts val="2240"/>
              <a:buFont typeface="Rockwell"/>
              <a:buNone/>
            </a:pPr>
            <a:r>
              <a:t/>
            </a:r>
            <a:endParaRPr i="1">
              <a:solidFill>
                <a:srgbClr val="FFCC00"/>
              </a:solidFill>
            </a:endParaRPr>
          </a:p>
          <a:p>
            <a:pPr indent="-292100" lvl="0" marL="292100" rtl="0" algn="ctr">
              <a:spcBef>
                <a:spcPts val="0"/>
              </a:spcBef>
              <a:spcAft>
                <a:spcPts val="0"/>
              </a:spcAft>
              <a:buSzPts val="2240"/>
              <a:buFont typeface="Rockwell"/>
              <a:buNone/>
            </a:pPr>
            <a:r>
              <a:rPr i="1" lang="no-NO">
                <a:solidFill>
                  <a:srgbClr val="FFCC00"/>
                </a:solidFill>
              </a:rPr>
              <a:t>Possible explanations?</a:t>
            </a:r>
            <a:endParaRPr i="1">
              <a:solidFill>
                <a:srgbClr val="FFCC00"/>
              </a:solidFill>
            </a:endParaRPr>
          </a:p>
          <a:p>
            <a:pPr indent="-149860" lvl="0" marL="292100" rtl="0" algn="l">
              <a:spcBef>
                <a:spcPts val="0"/>
              </a:spcBef>
              <a:spcAft>
                <a:spcPts val="0"/>
              </a:spcAft>
              <a:buSzPts val="2240"/>
              <a:buNone/>
            </a:pPr>
            <a:r>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9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94">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94">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94">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94">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94">
                                            <p:txEl>
                                              <p:pRg end="4" st="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8" name="Shape 798"/>
        <p:cNvGrpSpPr/>
        <p:nvPr/>
      </p:nvGrpSpPr>
      <p:grpSpPr>
        <a:xfrm>
          <a:off x="0" y="0"/>
          <a:ext cx="0" cy="0"/>
          <a:chOff x="0" y="0"/>
          <a:chExt cx="0" cy="0"/>
        </a:xfrm>
      </p:grpSpPr>
      <p:sp>
        <p:nvSpPr>
          <p:cNvPr id="799" name="Google Shape;799;p70"/>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fontScale="90000"/>
          </a:bodyPr>
          <a:lstStyle/>
          <a:p>
            <a:pPr indent="0" lvl="0" marL="54864" rtl="0" algn="r">
              <a:spcBef>
                <a:spcPts val="0"/>
              </a:spcBef>
              <a:spcAft>
                <a:spcPts val="0"/>
              </a:spcAft>
              <a:buClr>
                <a:srgbClr val="FFCC00"/>
              </a:buClr>
              <a:buSzPct val="100000"/>
              <a:buFont typeface="Rockwell"/>
              <a:buNone/>
            </a:pPr>
            <a:r>
              <a:rPr b="1" i="1" lang="no-NO" sz="4000">
                <a:solidFill>
                  <a:srgbClr val="FFCC00"/>
                </a:solidFill>
              </a:rPr>
              <a:t>Is the association due to confounding?</a:t>
            </a:r>
            <a:endParaRPr b="1" i="1" sz="4000">
              <a:solidFill>
                <a:srgbClr val="FFCC00"/>
              </a:solidFill>
            </a:endParaRPr>
          </a:p>
        </p:txBody>
      </p:sp>
      <p:sp>
        <p:nvSpPr>
          <p:cNvPr id="800" name="Google Shape;800;p70"/>
          <p:cNvSpPr txBox="1"/>
          <p:nvPr/>
        </p:nvSpPr>
        <p:spPr>
          <a:xfrm>
            <a:off x="533400" y="2057400"/>
            <a:ext cx="2514600" cy="1004888"/>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lang="no-NO" sz="2400">
                <a:solidFill>
                  <a:srgbClr val="FFCC00"/>
                </a:solidFill>
                <a:latin typeface="Arial"/>
                <a:ea typeface="Arial"/>
                <a:cs typeface="Arial"/>
                <a:sym typeface="Arial"/>
              </a:rPr>
              <a:t>Exposure</a:t>
            </a:r>
            <a:endParaRPr/>
          </a:p>
          <a:p>
            <a:pPr indent="0" lvl="0" marL="0" marR="0" rtl="1" algn="ctr">
              <a:spcBef>
                <a:spcPts val="1200"/>
              </a:spcBef>
              <a:spcAft>
                <a:spcPts val="0"/>
              </a:spcAft>
              <a:buNone/>
            </a:pPr>
            <a:r>
              <a:rPr lang="no-NO" sz="2400">
                <a:solidFill>
                  <a:srgbClr val="FFCC00"/>
                </a:solidFill>
                <a:latin typeface="Arial"/>
                <a:ea typeface="Arial"/>
                <a:cs typeface="Arial"/>
                <a:sym typeface="Arial"/>
              </a:rPr>
              <a:t>(Alcohol)</a:t>
            </a:r>
            <a:endParaRPr sz="2400">
              <a:solidFill>
                <a:srgbClr val="FFCC00"/>
              </a:solidFill>
              <a:latin typeface="Arial"/>
              <a:ea typeface="Arial"/>
              <a:cs typeface="Arial"/>
              <a:sym typeface="Arial"/>
            </a:endParaRPr>
          </a:p>
        </p:txBody>
      </p:sp>
      <p:sp>
        <p:nvSpPr>
          <p:cNvPr id="801" name="Google Shape;801;p70"/>
          <p:cNvSpPr/>
          <p:nvPr/>
        </p:nvSpPr>
        <p:spPr>
          <a:xfrm>
            <a:off x="914400" y="1981200"/>
            <a:ext cx="1905000" cy="1295400"/>
          </a:xfrm>
          <a:prstGeom prst="rect">
            <a:avLst/>
          </a:prstGeom>
          <a:no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1" algn="r">
              <a:spcBef>
                <a:spcPts val="0"/>
              </a:spcBef>
              <a:spcAft>
                <a:spcPts val="0"/>
              </a:spcAft>
              <a:buNone/>
            </a:pPr>
            <a:r>
              <a:t/>
            </a:r>
            <a:endParaRPr sz="1800">
              <a:solidFill>
                <a:schemeClr val="lt1"/>
              </a:solidFill>
              <a:latin typeface="Rockwell"/>
              <a:ea typeface="Rockwell"/>
              <a:cs typeface="Rockwell"/>
              <a:sym typeface="Rockwell"/>
            </a:endParaRPr>
          </a:p>
        </p:txBody>
      </p:sp>
      <p:sp>
        <p:nvSpPr>
          <p:cNvPr id="802" name="Google Shape;802;p70"/>
          <p:cNvSpPr txBox="1"/>
          <p:nvPr/>
        </p:nvSpPr>
        <p:spPr>
          <a:xfrm>
            <a:off x="6096000" y="2133600"/>
            <a:ext cx="2286000" cy="1004888"/>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lang="no-NO" sz="2400">
                <a:solidFill>
                  <a:srgbClr val="FFCC00"/>
                </a:solidFill>
                <a:latin typeface="Arial"/>
                <a:ea typeface="Arial"/>
                <a:cs typeface="Arial"/>
                <a:sym typeface="Arial"/>
              </a:rPr>
              <a:t>Confounder</a:t>
            </a:r>
            <a:endParaRPr/>
          </a:p>
          <a:p>
            <a:pPr indent="0" lvl="0" marL="0" marR="0" rtl="1" algn="ctr">
              <a:spcBef>
                <a:spcPts val="1200"/>
              </a:spcBef>
              <a:spcAft>
                <a:spcPts val="0"/>
              </a:spcAft>
              <a:buNone/>
            </a:pPr>
            <a:r>
              <a:rPr lang="no-NO" sz="2400">
                <a:solidFill>
                  <a:srgbClr val="FFCC00"/>
                </a:solidFill>
                <a:latin typeface="Arial"/>
                <a:ea typeface="Arial"/>
                <a:cs typeface="Arial"/>
                <a:sym typeface="Arial"/>
              </a:rPr>
              <a:t>(Smoking)</a:t>
            </a:r>
            <a:endParaRPr sz="2400">
              <a:solidFill>
                <a:srgbClr val="FFCC00"/>
              </a:solidFill>
              <a:latin typeface="Arial"/>
              <a:ea typeface="Arial"/>
              <a:cs typeface="Arial"/>
              <a:sym typeface="Arial"/>
            </a:endParaRPr>
          </a:p>
        </p:txBody>
      </p:sp>
      <p:sp>
        <p:nvSpPr>
          <p:cNvPr id="803" name="Google Shape;803;p70"/>
          <p:cNvSpPr/>
          <p:nvPr/>
        </p:nvSpPr>
        <p:spPr>
          <a:xfrm>
            <a:off x="6172200" y="2057400"/>
            <a:ext cx="2286000" cy="1219200"/>
          </a:xfrm>
          <a:prstGeom prst="rect">
            <a:avLst/>
          </a:prstGeom>
          <a:no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1" algn="r">
              <a:spcBef>
                <a:spcPts val="0"/>
              </a:spcBef>
              <a:spcAft>
                <a:spcPts val="0"/>
              </a:spcAft>
              <a:buNone/>
            </a:pPr>
            <a:r>
              <a:t/>
            </a:r>
            <a:endParaRPr sz="1800">
              <a:solidFill>
                <a:schemeClr val="lt1"/>
              </a:solidFill>
              <a:latin typeface="Rockwell"/>
              <a:ea typeface="Rockwell"/>
              <a:cs typeface="Rockwell"/>
              <a:sym typeface="Rockwell"/>
            </a:endParaRPr>
          </a:p>
        </p:txBody>
      </p:sp>
      <p:sp>
        <p:nvSpPr>
          <p:cNvPr id="804" name="Google Shape;804;p70"/>
          <p:cNvSpPr txBox="1"/>
          <p:nvPr/>
        </p:nvSpPr>
        <p:spPr>
          <a:xfrm>
            <a:off x="2743200" y="4572000"/>
            <a:ext cx="3352800" cy="1004888"/>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lang="no-NO" sz="2400">
                <a:solidFill>
                  <a:srgbClr val="FFCC00"/>
                </a:solidFill>
                <a:latin typeface="Arial"/>
                <a:ea typeface="Arial"/>
                <a:cs typeface="Arial"/>
                <a:sym typeface="Arial"/>
              </a:rPr>
              <a:t>Disease </a:t>
            </a:r>
            <a:endParaRPr/>
          </a:p>
          <a:p>
            <a:pPr indent="0" lvl="0" marL="0" marR="0" rtl="1" algn="ctr">
              <a:spcBef>
                <a:spcPts val="1200"/>
              </a:spcBef>
              <a:spcAft>
                <a:spcPts val="0"/>
              </a:spcAft>
              <a:buNone/>
            </a:pPr>
            <a:r>
              <a:rPr lang="no-NO" sz="2400">
                <a:solidFill>
                  <a:srgbClr val="FFCC00"/>
                </a:solidFill>
                <a:latin typeface="Arial"/>
                <a:ea typeface="Arial"/>
                <a:cs typeface="Arial"/>
                <a:sym typeface="Arial"/>
              </a:rPr>
              <a:t>Lung cancer</a:t>
            </a:r>
            <a:endParaRPr sz="2400">
              <a:solidFill>
                <a:srgbClr val="FFCC00"/>
              </a:solidFill>
              <a:latin typeface="Arial"/>
              <a:ea typeface="Arial"/>
              <a:cs typeface="Arial"/>
              <a:sym typeface="Arial"/>
            </a:endParaRPr>
          </a:p>
        </p:txBody>
      </p:sp>
      <p:sp>
        <p:nvSpPr>
          <p:cNvPr id="805" name="Google Shape;805;p70"/>
          <p:cNvSpPr/>
          <p:nvPr/>
        </p:nvSpPr>
        <p:spPr>
          <a:xfrm>
            <a:off x="2971800" y="4419600"/>
            <a:ext cx="2971800" cy="1371600"/>
          </a:xfrm>
          <a:prstGeom prst="rect">
            <a:avLst/>
          </a:prstGeom>
          <a:no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1" algn="r">
              <a:spcBef>
                <a:spcPts val="0"/>
              </a:spcBef>
              <a:spcAft>
                <a:spcPts val="0"/>
              </a:spcAft>
              <a:buNone/>
            </a:pPr>
            <a:r>
              <a:t/>
            </a:r>
            <a:endParaRPr sz="1800">
              <a:solidFill>
                <a:schemeClr val="lt1"/>
              </a:solidFill>
              <a:latin typeface="Rockwell"/>
              <a:ea typeface="Rockwell"/>
              <a:cs typeface="Rockwell"/>
              <a:sym typeface="Rockwell"/>
            </a:endParaRPr>
          </a:p>
        </p:txBody>
      </p:sp>
      <p:cxnSp>
        <p:nvCxnSpPr>
          <p:cNvPr id="806" name="Google Shape;806;p70"/>
          <p:cNvCxnSpPr/>
          <p:nvPr/>
        </p:nvCxnSpPr>
        <p:spPr>
          <a:xfrm flipH="1">
            <a:off x="6248400" y="3505200"/>
            <a:ext cx="1371600" cy="1219200"/>
          </a:xfrm>
          <a:prstGeom prst="straightConnector1">
            <a:avLst/>
          </a:prstGeom>
          <a:noFill/>
          <a:ln cap="flat" cmpd="sng" w="38100">
            <a:solidFill>
              <a:schemeClr val="dk1"/>
            </a:solidFill>
            <a:prstDash val="solid"/>
            <a:round/>
            <a:headEnd len="med" w="med" type="none"/>
            <a:tailEnd len="med" w="med" type="triangle"/>
          </a:ln>
        </p:spPr>
      </p:cxnSp>
      <p:cxnSp>
        <p:nvCxnSpPr>
          <p:cNvPr id="807" name="Google Shape;807;p70"/>
          <p:cNvCxnSpPr/>
          <p:nvPr/>
        </p:nvCxnSpPr>
        <p:spPr>
          <a:xfrm>
            <a:off x="1752600" y="3505200"/>
            <a:ext cx="914400" cy="1295400"/>
          </a:xfrm>
          <a:prstGeom prst="straightConnector1">
            <a:avLst/>
          </a:prstGeom>
          <a:noFill/>
          <a:ln cap="flat" cmpd="sng" w="38100">
            <a:solidFill>
              <a:schemeClr val="dk1"/>
            </a:solidFill>
            <a:prstDash val="dash"/>
            <a:round/>
            <a:headEnd len="med" w="med" type="none"/>
            <a:tailEnd len="med" w="med" type="none"/>
          </a:ln>
        </p:spPr>
      </p:cxnSp>
      <p:sp>
        <p:nvSpPr>
          <p:cNvPr id="808" name="Google Shape;808;p70"/>
          <p:cNvSpPr txBox="1"/>
          <p:nvPr/>
        </p:nvSpPr>
        <p:spPr>
          <a:xfrm>
            <a:off x="3581400" y="2286000"/>
            <a:ext cx="1828800" cy="779463"/>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t/>
            </a:r>
            <a:endParaRPr sz="1800">
              <a:solidFill>
                <a:schemeClr val="lt1"/>
              </a:solidFill>
              <a:latin typeface="Arial"/>
              <a:ea typeface="Arial"/>
              <a:cs typeface="Arial"/>
              <a:sym typeface="Arial"/>
            </a:endParaRPr>
          </a:p>
          <a:p>
            <a:pPr indent="0" lvl="0" marL="0" marR="0" rtl="1" algn="r">
              <a:spcBef>
                <a:spcPts val="900"/>
              </a:spcBef>
              <a:spcAft>
                <a:spcPts val="0"/>
              </a:spcAft>
              <a:buNone/>
            </a:pPr>
            <a:r>
              <a:t/>
            </a:r>
            <a:endParaRPr sz="1800">
              <a:solidFill>
                <a:schemeClr val="lt1"/>
              </a:solidFill>
              <a:latin typeface="Arial"/>
              <a:ea typeface="Arial"/>
              <a:cs typeface="Arial"/>
              <a:sym typeface="Arial"/>
            </a:endParaRPr>
          </a:p>
        </p:txBody>
      </p:sp>
      <p:sp>
        <p:nvSpPr>
          <p:cNvPr id="809" name="Google Shape;809;p70"/>
          <p:cNvSpPr txBox="1"/>
          <p:nvPr/>
        </p:nvSpPr>
        <p:spPr>
          <a:xfrm>
            <a:off x="3429000" y="2209800"/>
            <a:ext cx="1981200" cy="641350"/>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b="1" lang="no-NO" sz="3600">
                <a:solidFill>
                  <a:schemeClr val="dk1"/>
                </a:solidFill>
                <a:latin typeface="Arial"/>
                <a:ea typeface="Arial"/>
                <a:cs typeface="Arial"/>
                <a:sym typeface="Arial"/>
              </a:rPr>
              <a:t>~</a:t>
            </a:r>
            <a:endParaRPr b="1" sz="3600">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9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0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80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0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0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80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0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80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0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09"/>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3" name="Shape 813"/>
        <p:cNvGrpSpPr/>
        <p:nvPr/>
      </p:nvGrpSpPr>
      <p:grpSpPr>
        <a:xfrm>
          <a:off x="0" y="0"/>
          <a:ext cx="0" cy="0"/>
          <a:chOff x="0" y="0"/>
          <a:chExt cx="0" cy="0"/>
        </a:xfrm>
      </p:grpSpPr>
      <p:sp>
        <p:nvSpPr>
          <p:cNvPr id="814" name="Google Shape;814;p71"/>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fontScale="90000"/>
          </a:bodyPr>
          <a:lstStyle/>
          <a:p>
            <a:pPr indent="0" lvl="0" marL="54864" rtl="0" algn="r">
              <a:spcBef>
                <a:spcPts val="0"/>
              </a:spcBef>
              <a:spcAft>
                <a:spcPts val="0"/>
              </a:spcAft>
              <a:buClr>
                <a:srgbClr val="FFCC00"/>
              </a:buClr>
              <a:buSzPct val="100000"/>
              <a:buFont typeface="Rockwell"/>
              <a:buNone/>
            </a:pPr>
            <a:r>
              <a:rPr b="1" i="1" lang="no-NO">
                <a:solidFill>
                  <a:srgbClr val="FFCC00"/>
                </a:solidFill>
              </a:rPr>
              <a:t>Is the association due to confounding?</a:t>
            </a:r>
            <a:endParaRPr b="1" i="1">
              <a:solidFill>
                <a:srgbClr val="FFCC00"/>
              </a:solidFill>
            </a:endParaRPr>
          </a:p>
        </p:txBody>
      </p:sp>
      <p:sp>
        <p:nvSpPr>
          <p:cNvPr id="815" name="Google Shape;815;p71"/>
          <p:cNvSpPr txBox="1"/>
          <p:nvPr/>
        </p:nvSpPr>
        <p:spPr>
          <a:xfrm>
            <a:off x="533400" y="2057400"/>
            <a:ext cx="2514600" cy="1004888"/>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lang="no-NO" sz="2400">
                <a:solidFill>
                  <a:srgbClr val="FFCC00"/>
                </a:solidFill>
                <a:latin typeface="Arial"/>
                <a:ea typeface="Arial"/>
                <a:cs typeface="Arial"/>
                <a:sym typeface="Arial"/>
              </a:rPr>
              <a:t>Exposure</a:t>
            </a:r>
            <a:endParaRPr/>
          </a:p>
          <a:p>
            <a:pPr indent="0" lvl="0" marL="0" marR="0" rtl="1" algn="ctr">
              <a:spcBef>
                <a:spcPts val="1200"/>
              </a:spcBef>
              <a:spcAft>
                <a:spcPts val="0"/>
              </a:spcAft>
              <a:buNone/>
            </a:pPr>
            <a:r>
              <a:rPr lang="no-NO" sz="2400">
                <a:solidFill>
                  <a:srgbClr val="FFCC00"/>
                </a:solidFill>
                <a:latin typeface="Arial"/>
                <a:ea typeface="Arial"/>
                <a:cs typeface="Arial"/>
                <a:sym typeface="Arial"/>
              </a:rPr>
              <a:t>(Tea)</a:t>
            </a:r>
            <a:endParaRPr sz="2400">
              <a:solidFill>
                <a:srgbClr val="FFCC00"/>
              </a:solidFill>
              <a:latin typeface="Arial"/>
              <a:ea typeface="Arial"/>
              <a:cs typeface="Arial"/>
              <a:sym typeface="Arial"/>
            </a:endParaRPr>
          </a:p>
        </p:txBody>
      </p:sp>
      <p:sp>
        <p:nvSpPr>
          <p:cNvPr id="816" name="Google Shape;816;p71"/>
          <p:cNvSpPr/>
          <p:nvPr/>
        </p:nvSpPr>
        <p:spPr>
          <a:xfrm>
            <a:off x="914400" y="1981200"/>
            <a:ext cx="1905000" cy="1295400"/>
          </a:xfrm>
          <a:prstGeom prst="rect">
            <a:avLst/>
          </a:prstGeom>
          <a:no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1" algn="r">
              <a:spcBef>
                <a:spcPts val="0"/>
              </a:spcBef>
              <a:spcAft>
                <a:spcPts val="0"/>
              </a:spcAft>
              <a:buNone/>
            </a:pPr>
            <a:r>
              <a:t/>
            </a:r>
            <a:endParaRPr sz="1800">
              <a:solidFill>
                <a:schemeClr val="lt1"/>
              </a:solidFill>
              <a:latin typeface="Rockwell"/>
              <a:ea typeface="Rockwell"/>
              <a:cs typeface="Rockwell"/>
              <a:sym typeface="Rockwell"/>
            </a:endParaRPr>
          </a:p>
        </p:txBody>
      </p:sp>
      <p:sp>
        <p:nvSpPr>
          <p:cNvPr id="817" name="Google Shape;817;p71"/>
          <p:cNvSpPr txBox="1"/>
          <p:nvPr/>
        </p:nvSpPr>
        <p:spPr>
          <a:xfrm>
            <a:off x="5562600" y="2133600"/>
            <a:ext cx="3124200" cy="1370013"/>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lang="no-NO" sz="2400">
                <a:solidFill>
                  <a:srgbClr val="FFCC00"/>
                </a:solidFill>
                <a:latin typeface="Arial"/>
                <a:ea typeface="Arial"/>
                <a:cs typeface="Arial"/>
                <a:sym typeface="Arial"/>
              </a:rPr>
              <a:t>Confounder</a:t>
            </a:r>
            <a:endParaRPr/>
          </a:p>
          <a:p>
            <a:pPr indent="0" lvl="0" marL="0" marR="0" rtl="1" algn="ctr">
              <a:spcBef>
                <a:spcPts val="1200"/>
              </a:spcBef>
              <a:spcAft>
                <a:spcPts val="0"/>
              </a:spcAft>
              <a:buNone/>
            </a:pPr>
            <a:r>
              <a:rPr lang="no-NO" sz="2400">
                <a:solidFill>
                  <a:srgbClr val="FFCC00"/>
                </a:solidFill>
                <a:latin typeface="Arial"/>
                <a:ea typeface="Arial"/>
                <a:cs typeface="Arial"/>
                <a:sym typeface="Arial"/>
              </a:rPr>
              <a:t>(calcium, vitD, smoking(</a:t>
            </a:r>
            <a:endParaRPr sz="2400">
              <a:solidFill>
                <a:srgbClr val="FFCC00"/>
              </a:solidFill>
              <a:latin typeface="Arial"/>
              <a:ea typeface="Arial"/>
              <a:cs typeface="Arial"/>
              <a:sym typeface="Arial"/>
            </a:endParaRPr>
          </a:p>
        </p:txBody>
      </p:sp>
      <p:sp>
        <p:nvSpPr>
          <p:cNvPr id="818" name="Google Shape;818;p71"/>
          <p:cNvSpPr/>
          <p:nvPr/>
        </p:nvSpPr>
        <p:spPr>
          <a:xfrm>
            <a:off x="5486400" y="2057400"/>
            <a:ext cx="2971800" cy="1752600"/>
          </a:xfrm>
          <a:prstGeom prst="rect">
            <a:avLst/>
          </a:prstGeom>
          <a:no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1" algn="r">
              <a:spcBef>
                <a:spcPts val="0"/>
              </a:spcBef>
              <a:spcAft>
                <a:spcPts val="0"/>
              </a:spcAft>
              <a:buNone/>
            </a:pPr>
            <a:r>
              <a:t/>
            </a:r>
            <a:endParaRPr sz="1800">
              <a:solidFill>
                <a:schemeClr val="lt1"/>
              </a:solidFill>
              <a:latin typeface="Rockwell"/>
              <a:ea typeface="Rockwell"/>
              <a:cs typeface="Rockwell"/>
              <a:sym typeface="Rockwell"/>
            </a:endParaRPr>
          </a:p>
        </p:txBody>
      </p:sp>
      <p:sp>
        <p:nvSpPr>
          <p:cNvPr id="819" name="Google Shape;819;p71"/>
          <p:cNvSpPr txBox="1"/>
          <p:nvPr/>
        </p:nvSpPr>
        <p:spPr>
          <a:xfrm>
            <a:off x="2743200" y="4572000"/>
            <a:ext cx="3352800" cy="457200"/>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lang="no-NO" sz="2400">
                <a:solidFill>
                  <a:srgbClr val="FFCC00"/>
                </a:solidFill>
                <a:latin typeface="Arial"/>
                <a:ea typeface="Arial"/>
                <a:cs typeface="Arial"/>
                <a:sym typeface="Arial"/>
              </a:rPr>
              <a:t>Bone mineral density</a:t>
            </a:r>
            <a:endParaRPr/>
          </a:p>
        </p:txBody>
      </p:sp>
      <p:sp>
        <p:nvSpPr>
          <p:cNvPr id="820" name="Google Shape;820;p71"/>
          <p:cNvSpPr/>
          <p:nvPr/>
        </p:nvSpPr>
        <p:spPr>
          <a:xfrm>
            <a:off x="2971800" y="4419600"/>
            <a:ext cx="2971800" cy="1371600"/>
          </a:xfrm>
          <a:prstGeom prst="rect">
            <a:avLst/>
          </a:prstGeom>
          <a:no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1" algn="r">
              <a:spcBef>
                <a:spcPts val="0"/>
              </a:spcBef>
              <a:spcAft>
                <a:spcPts val="0"/>
              </a:spcAft>
              <a:buNone/>
            </a:pPr>
            <a:r>
              <a:t/>
            </a:r>
            <a:endParaRPr sz="1800">
              <a:solidFill>
                <a:schemeClr val="lt1"/>
              </a:solidFill>
              <a:latin typeface="Rockwell"/>
              <a:ea typeface="Rockwell"/>
              <a:cs typeface="Rockwell"/>
              <a:sym typeface="Rockwell"/>
            </a:endParaRPr>
          </a:p>
        </p:txBody>
      </p:sp>
      <p:cxnSp>
        <p:nvCxnSpPr>
          <p:cNvPr id="821" name="Google Shape;821;p71"/>
          <p:cNvCxnSpPr/>
          <p:nvPr/>
        </p:nvCxnSpPr>
        <p:spPr>
          <a:xfrm flipH="1">
            <a:off x="6248400" y="3505200"/>
            <a:ext cx="1371600" cy="1219200"/>
          </a:xfrm>
          <a:prstGeom prst="straightConnector1">
            <a:avLst/>
          </a:prstGeom>
          <a:noFill/>
          <a:ln cap="flat" cmpd="sng" w="38100">
            <a:solidFill>
              <a:schemeClr val="dk1"/>
            </a:solidFill>
            <a:prstDash val="solid"/>
            <a:round/>
            <a:headEnd len="med" w="med" type="none"/>
            <a:tailEnd len="med" w="med" type="triangle"/>
          </a:ln>
        </p:spPr>
      </p:cxnSp>
      <p:cxnSp>
        <p:nvCxnSpPr>
          <p:cNvPr id="822" name="Google Shape;822;p71"/>
          <p:cNvCxnSpPr/>
          <p:nvPr/>
        </p:nvCxnSpPr>
        <p:spPr>
          <a:xfrm>
            <a:off x="1752600" y="3505200"/>
            <a:ext cx="914400" cy="1295400"/>
          </a:xfrm>
          <a:prstGeom prst="straightConnector1">
            <a:avLst/>
          </a:prstGeom>
          <a:noFill/>
          <a:ln cap="flat" cmpd="sng" w="38100">
            <a:solidFill>
              <a:schemeClr val="dk1"/>
            </a:solidFill>
            <a:prstDash val="dash"/>
            <a:round/>
            <a:headEnd len="med" w="med" type="none"/>
            <a:tailEnd len="med" w="med" type="none"/>
          </a:ln>
        </p:spPr>
      </p:cxnSp>
      <p:sp>
        <p:nvSpPr>
          <p:cNvPr id="823" name="Google Shape;823;p71"/>
          <p:cNvSpPr txBox="1"/>
          <p:nvPr/>
        </p:nvSpPr>
        <p:spPr>
          <a:xfrm>
            <a:off x="3581400" y="2286000"/>
            <a:ext cx="1828800" cy="779463"/>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t/>
            </a:r>
            <a:endParaRPr sz="1800">
              <a:solidFill>
                <a:schemeClr val="lt1"/>
              </a:solidFill>
              <a:latin typeface="Arial"/>
              <a:ea typeface="Arial"/>
              <a:cs typeface="Arial"/>
              <a:sym typeface="Arial"/>
            </a:endParaRPr>
          </a:p>
          <a:p>
            <a:pPr indent="0" lvl="0" marL="0" marR="0" rtl="1" algn="r">
              <a:spcBef>
                <a:spcPts val="900"/>
              </a:spcBef>
              <a:spcAft>
                <a:spcPts val="0"/>
              </a:spcAft>
              <a:buNone/>
            </a:pPr>
            <a:r>
              <a:t/>
            </a:r>
            <a:endParaRPr sz="1800">
              <a:solidFill>
                <a:schemeClr val="lt1"/>
              </a:solidFill>
              <a:latin typeface="Arial"/>
              <a:ea typeface="Arial"/>
              <a:cs typeface="Arial"/>
              <a:sym typeface="Arial"/>
            </a:endParaRPr>
          </a:p>
        </p:txBody>
      </p:sp>
      <p:sp>
        <p:nvSpPr>
          <p:cNvPr id="824" name="Google Shape;824;p71"/>
          <p:cNvSpPr txBox="1"/>
          <p:nvPr/>
        </p:nvSpPr>
        <p:spPr>
          <a:xfrm>
            <a:off x="3429000" y="2209800"/>
            <a:ext cx="1981200" cy="641350"/>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b="1" lang="no-NO" sz="3600">
                <a:solidFill>
                  <a:schemeClr val="dk1"/>
                </a:solidFill>
                <a:latin typeface="Arial"/>
                <a:ea typeface="Arial"/>
                <a:cs typeface="Arial"/>
                <a:sym typeface="Arial"/>
              </a:rPr>
              <a:t>~</a:t>
            </a:r>
            <a:endParaRPr b="1" sz="3600">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1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1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81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2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1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82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1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81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2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24"/>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8" name="Shape 828"/>
        <p:cNvGrpSpPr/>
        <p:nvPr/>
      </p:nvGrpSpPr>
      <p:grpSpPr>
        <a:xfrm>
          <a:off x="0" y="0"/>
          <a:ext cx="0" cy="0"/>
          <a:chOff x="0" y="0"/>
          <a:chExt cx="0" cy="0"/>
        </a:xfrm>
      </p:grpSpPr>
      <p:sp>
        <p:nvSpPr>
          <p:cNvPr id="829" name="Google Shape;829;p72"/>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fontScale="90000"/>
          </a:bodyPr>
          <a:lstStyle/>
          <a:p>
            <a:pPr indent="0" lvl="0" marL="54864" rtl="0" algn="r">
              <a:spcBef>
                <a:spcPts val="0"/>
              </a:spcBef>
              <a:spcAft>
                <a:spcPts val="0"/>
              </a:spcAft>
              <a:buClr>
                <a:srgbClr val="FFCC00"/>
              </a:buClr>
              <a:buSzPct val="100000"/>
              <a:buFont typeface="Rockwell"/>
              <a:buNone/>
            </a:pPr>
            <a:r>
              <a:rPr b="1" i="1" lang="no-NO" sz="4000">
                <a:solidFill>
                  <a:srgbClr val="FFCC00"/>
                </a:solidFill>
              </a:rPr>
              <a:t>A confounder is not an intermediate!</a:t>
            </a:r>
            <a:endParaRPr b="1" i="1" sz="4000">
              <a:solidFill>
                <a:srgbClr val="FFCC00"/>
              </a:solidFill>
            </a:endParaRPr>
          </a:p>
        </p:txBody>
      </p:sp>
      <p:sp>
        <p:nvSpPr>
          <p:cNvPr id="830" name="Google Shape;830;p72"/>
          <p:cNvSpPr txBox="1"/>
          <p:nvPr/>
        </p:nvSpPr>
        <p:spPr>
          <a:xfrm>
            <a:off x="381000" y="2133600"/>
            <a:ext cx="1981200" cy="955675"/>
          </a:xfrm>
          <a:prstGeom prst="rect">
            <a:avLst/>
          </a:prstGeom>
          <a:noFill/>
          <a:ln cap="flat" cmpd="sng" w="9525">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1" algn="ctr">
              <a:spcBef>
                <a:spcPts val="0"/>
              </a:spcBef>
              <a:spcAft>
                <a:spcPts val="0"/>
              </a:spcAft>
              <a:buNone/>
            </a:pPr>
            <a:r>
              <a:rPr lang="no-NO" sz="2800">
                <a:solidFill>
                  <a:srgbClr val="FFCC00"/>
                </a:solidFill>
                <a:latin typeface="Arial"/>
                <a:ea typeface="Arial"/>
                <a:cs typeface="Arial"/>
                <a:sym typeface="Arial"/>
              </a:rPr>
              <a:t>High fat diet</a:t>
            </a:r>
            <a:endParaRPr sz="2800">
              <a:solidFill>
                <a:srgbClr val="FFCC00"/>
              </a:solidFill>
              <a:latin typeface="Arial"/>
              <a:ea typeface="Arial"/>
              <a:cs typeface="Arial"/>
              <a:sym typeface="Arial"/>
            </a:endParaRPr>
          </a:p>
        </p:txBody>
      </p:sp>
      <p:sp>
        <p:nvSpPr>
          <p:cNvPr id="831" name="Google Shape;831;p72"/>
          <p:cNvSpPr/>
          <p:nvPr/>
        </p:nvSpPr>
        <p:spPr>
          <a:xfrm>
            <a:off x="304800" y="2057400"/>
            <a:ext cx="2133600" cy="1066800"/>
          </a:xfrm>
          <a:prstGeom prst="rect">
            <a:avLst/>
          </a:prstGeom>
          <a:no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1" algn="r">
              <a:spcBef>
                <a:spcPts val="0"/>
              </a:spcBef>
              <a:spcAft>
                <a:spcPts val="0"/>
              </a:spcAft>
              <a:buNone/>
            </a:pPr>
            <a:r>
              <a:t/>
            </a:r>
            <a:endParaRPr sz="1800">
              <a:solidFill>
                <a:schemeClr val="lt1"/>
              </a:solidFill>
              <a:latin typeface="Rockwell"/>
              <a:ea typeface="Rockwell"/>
              <a:cs typeface="Rockwell"/>
              <a:sym typeface="Rockwell"/>
            </a:endParaRPr>
          </a:p>
        </p:txBody>
      </p:sp>
      <p:sp>
        <p:nvSpPr>
          <p:cNvPr id="832" name="Google Shape;832;p72"/>
          <p:cNvSpPr txBox="1"/>
          <p:nvPr/>
        </p:nvSpPr>
        <p:spPr>
          <a:xfrm>
            <a:off x="1828800" y="4419600"/>
            <a:ext cx="4038600" cy="519113"/>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lang="no-NO" sz="2800">
                <a:solidFill>
                  <a:srgbClr val="FFCC00"/>
                </a:solidFill>
                <a:latin typeface="Arial"/>
                <a:ea typeface="Arial"/>
                <a:cs typeface="Arial"/>
                <a:sym typeface="Arial"/>
              </a:rPr>
              <a:t>Myocardial infarction</a:t>
            </a:r>
            <a:endParaRPr sz="2800">
              <a:solidFill>
                <a:srgbClr val="FFCC00"/>
              </a:solidFill>
              <a:latin typeface="Arial"/>
              <a:ea typeface="Arial"/>
              <a:cs typeface="Arial"/>
              <a:sym typeface="Arial"/>
            </a:endParaRPr>
          </a:p>
        </p:txBody>
      </p:sp>
      <p:sp>
        <p:nvSpPr>
          <p:cNvPr id="833" name="Google Shape;833;p72"/>
          <p:cNvSpPr/>
          <p:nvPr/>
        </p:nvSpPr>
        <p:spPr>
          <a:xfrm>
            <a:off x="1828800" y="4191000"/>
            <a:ext cx="4114800" cy="1066800"/>
          </a:xfrm>
          <a:prstGeom prst="rect">
            <a:avLst/>
          </a:prstGeom>
          <a:no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1" algn="r">
              <a:spcBef>
                <a:spcPts val="0"/>
              </a:spcBef>
              <a:spcAft>
                <a:spcPts val="0"/>
              </a:spcAft>
              <a:buNone/>
            </a:pPr>
            <a:r>
              <a:t/>
            </a:r>
            <a:endParaRPr sz="1800">
              <a:solidFill>
                <a:schemeClr val="lt1"/>
              </a:solidFill>
              <a:latin typeface="Rockwell"/>
              <a:ea typeface="Rockwell"/>
              <a:cs typeface="Rockwell"/>
              <a:sym typeface="Rockwell"/>
            </a:endParaRPr>
          </a:p>
        </p:txBody>
      </p:sp>
      <p:sp>
        <p:nvSpPr>
          <p:cNvPr id="834" name="Google Shape;834;p72"/>
          <p:cNvSpPr txBox="1"/>
          <p:nvPr/>
        </p:nvSpPr>
        <p:spPr>
          <a:xfrm>
            <a:off x="4953000" y="2057400"/>
            <a:ext cx="3810000" cy="946150"/>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lang="no-NO" sz="2800">
                <a:solidFill>
                  <a:srgbClr val="FFCC00"/>
                </a:solidFill>
                <a:latin typeface="Arial"/>
                <a:ea typeface="Arial"/>
                <a:cs typeface="Arial"/>
                <a:sym typeface="Arial"/>
              </a:rPr>
              <a:t>High level of blood cholesterol</a:t>
            </a:r>
            <a:endParaRPr sz="2800">
              <a:solidFill>
                <a:srgbClr val="FFCC00"/>
              </a:solidFill>
              <a:latin typeface="Arial"/>
              <a:ea typeface="Arial"/>
              <a:cs typeface="Arial"/>
              <a:sym typeface="Arial"/>
            </a:endParaRPr>
          </a:p>
        </p:txBody>
      </p:sp>
      <p:sp>
        <p:nvSpPr>
          <p:cNvPr id="835" name="Google Shape;835;p72"/>
          <p:cNvSpPr/>
          <p:nvPr/>
        </p:nvSpPr>
        <p:spPr>
          <a:xfrm>
            <a:off x="4876800" y="2057400"/>
            <a:ext cx="3962400" cy="1066800"/>
          </a:xfrm>
          <a:prstGeom prst="rect">
            <a:avLst/>
          </a:prstGeom>
          <a:no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1" algn="r">
              <a:spcBef>
                <a:spcPts val="0"/>
              </a:spcBef>
              <a:spcAft>
                <a:spcPts val="0"/>
              </a:spcAft>
              <a:buNone/>
            </a:pPr>
            <a:r>
              <a:t/>
            </a:r>
            <a:endParaRPr sz="1800">
              <a:solidFill>
                <a:schemeClr val="lt1"/>
              </a:solidFill>
              <a:latin typeface="Rockwell"/>
              <a:ea typeface="Rockwell"/>
              <a:cs typeface="Rockwell"/>
              <a:sym typeface="Rockwell"/>
            </a:endParaRPr>
          </a:p>
        </p:txBody>
      </p:sp>
      <p:cxnSp>
        <p:nvCxnSpPr>
          <p:cNvPr id="836" name="Google Shape;836;p72"/>
          <p:cNvCxnSpPr/>
          <p:nvPr/>
        </p:nvCxnSpPr>
        <p:spPr>
          <a:xfrm>
            <a:off x="2743200" y="2514600"/>
            <a:ext cx="1600200" cy="0"/>
          </a:xfrm>
          <a:prstGeom prst="straightConnector1">
            <a:avLst/>
          </a:prstGeom>
          <a:noFill/>
          <a:ln cap="flat" cmpd="sng" w="57150">
            <a:solidFill>
              <a:schemeClr val="dk1"/>
            </a:solidFill>
            <a:prstDash val="solid"/>
            <a:round/>
            <a:headEnd len="med" w="med" type="none"/>
            <a:tailEnd len="med" w="med" type="triangle"/>
          </a:ln>
        </p:spPr>
      </p:cxnSp>
      <p:cxnSp>
        <p:nvCxnSpPr>
          <p:cNvPr id="837" name="Google Shape;837;p72"/>
          <p:cNvCxnSpPr/>
          <p:nvPr/>
        </p:nvCxnSpPr>
        <p:spPr>
          <a:xfrm flipH="1">
            <a:off x="5334000" y="3352800"/>
            <a:ext cx="1066800" cy="838200"/>
          </a:xfrm>
          <a:prstGeom prst="straightConnector1">
            <a:avLst/>
          </a:prstGeom>
          <a:noFill/>
          <a:ln cap="flat" cmpd="sng" w="57150">
            <a:solidFill>
              <a:schemeClr val="dk1"/>
            </a:solidFill>
            <a:prstDash val="solid"/>
            <a:round/>
            <a:headEnd len="med" w="med" type="none"/>
            <a:tailEnd len="med" w="med" type="triangle"/>
          </a:ln>
        </p:spPr>
      </p:cxnSp>
      <p:sp>
        <p:nvSpPr>
          <p:cNvPr id="838" name="Google Shape;838;p72"/>
          <p:cNvSpPr txBox="1"/>
          <p:nvPr/>
        </p:nvSpPr>
        <p:spPr>
          <a:xfrm>
            <a:off x="0" y="5943600"/>
            <a:ext cx="9144000" cy="519113"/>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lang="no-NO" sz="2800">
                <a:solidFill>
                  <a:schemeClr val="dk1"/>
                </a:solidFill>
                <a:latin typeface="Arial"/>
                <a:ea typeface="Arial"/>
                <a:cs typeface="Arial"/>
                <a:sym typeface="Arial"/>
              </a:rPr>
              <a:t>High level of blood cholesterol is not a confounder</a:t>
            </a:r>
            <a:endParaRPr sz="2800">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2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3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83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83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83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83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83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83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83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38"/>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2" name="Shape 842"/>
        <p:cNvGrpSpPr/>
        <p:nvPr/>
      </p:nvGrpSpPr>
      <p:grpSpPr>
        <a:xfrm>
          <a:off x="0" y="0"/>
          <a:ext cx="0" cy="0"/>
          <a:chOff x="0" y="0"/>
          <a:chExt cx="0" cy="0"/>
        </a:xfrm>
      </p:grpSpPr>
      <p:sp>
        <p:nvSpPr>
          <p:cNvPr id="843" name="Google Shape;843;p73"/>
          <p:cNvSpPr txBox="1"/>
          <p:nvPr>
            <p:ph type="title"/>
          </p:nvPr>
        </p:nvSpPr>
        <p:spPr>
          <a:xfrm>
            <a:off x="457200" y="253218"/>
            <a:ext cx="8229600" cy="1143000"/>
          </a:xfrm>
          <a:prstGeom prst="rect">
            <a:avLst/>
          </a:prstGeom>
          <a:noFill/>
          <a:ln>
            <a:noFill/>
          </a:ln>
        </p:spPr>
        <p:txBody>
          <a:bodyPr anchorCtr="0" anchor="b" bIns="45700" lIns="91425" spcFirstLastPara="1" rIns="91425" wrap="square" tIns="45700">
            <a:normAutofit fontScale="90000"/>
          </a:bodyPr>
          <a:lstStyle/>
          <a:p>
            <a:pPr indent="0" lvl="0" marL="54864" rtl="0" algn="r">
              <a:spcBef>
                <a:spcPts val="0"/>
              </a:spcBef>
              <a:spcAft>
                <a:spcPts val="0"/>
              </a:spcAft>
              <a:buClr>
                <a:srgbClr val="FFCC00"/>
              </a:buClr>
              <a:buSzPct val="100000"/>
              <a:buFont typeface="Rockwell"/>
              <a:buNone/>
            </a:pPr>
            <a:r>
              <a:rPr b="1" i="1" lang="no-NO" sz="4000">
                <a:solidFill>
                  <a:srgbClr val="FFCC00"/>
                </a:solidFill>
              </a:rPr>
              <a:t>Examples</a:t>
            </a:r>
            <a:br>
              <a:rPr b="1" i="1" lang="no-NO" sz="4000">
                <a:solidFill>
                  <a:srgbClr val="FFCC00"/>
                </a:solidFill>
              </a:rPr>
            </a:br>
            <a:r>
              <a:rPr b="1" i="1" lang="no-NO" sz="4000">
                <a:solidFill>
                  <a:srgbClr val="FFCC00"/>
                </a:solidFill>
              </a:rPr>
              <a:t>positive confounding</a:t>
            </a:r>
            <a:endParaRPr b="1" i="1" sz="4000">
              <a:solidFill>
                <a:srgbClr val="FFCC00"/>
              </a:solidFill>
            </a:endParaRPr>
          </a:p>
        </p:txBody>
      </p:sp>
      <p:sp>
        <p:nvSpPr>
          <p:cNvPr id="844" name="Google Shape;844;p73"/>
          <p:cNvSpPr txBox="1"/>
          <p:nvPr/>
        </p:nvSpPr>
        <p:spPr>
          <a:xfrm>
            <a:off x="228600" y="1981200"/>
            <a:ext cx="3048000" cy="822325"/>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lang="no-NO" sz="2400">
                <a:solidFill>
                  <a:srgbClr val="FFCC00"/>
                </a:solidFill>
                <a:latin typeface="Arial"/>
                <a:ea typeface="Arial"/>
                <a:cs typeface="Arial"/>
                <a:sym typeface="Arial"/>
              </a:rPr>
              <a:t>Oral contraceptive use</a:t>
            </a:r>
            <a:endParaRPr sz="2400">
              <a:solidFill>
                <a:srgbClr val="FFCC00"/>
              </a:solidFill>
              <a:latin typeface="Arial"/>
              <a:ea typeface="Arial"/>
              <a:cs typeface="Arial"/>
              <a:sym typeface="Arial"/>
            </a:endParaRPr>
          </a:p>
        </p:txBody>
      </p:sp>
      <p:sp>
        <p:nvSpPr>
          <p:cNvPr id="845" name="Google Shape;845;p73"/>
          <p:cNvSpPr/>
          <p:nvPr/>
        </p:nvSpPr>
        <p:spPr>
          <a:xfrm>
            <a:off x="228600" y="1905000"/>
            <a:ext cx="3352800" cy="990600"/>
          </a:xfrm>
          <a:prstGeom prst="rect">
            <a:avLst/>
          </a:prstGeom>
          <a:no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1" algn="r">
              <a:spcBef>
                <a:spcPts val="0"/>
              </a:spcBef>
              <a:spcAft>
                <a:spcPts val="0"/>
              </a:spcAft>
              <a:buNone/>
            </a:pPr>
            <a:r>
              <a:t/>
            </a:r>
            <a:endParaRPr sz="1800">
              <a:solidFill>
                <a:schemeClr val="lt1"/>
              </a:solidFill>
              <a:latin typeface="Rockwell"/>
              <a:ea typeface="Rockwell"/>
              <a:cs typeface="Rockwell"/>
              <a:sym typeface="Rockwell"/>
            </a:endParaRPr>
          </a:p>
        </p:txBody>
      </p:sp>
      <p:cxnSp>
        <p:nvCxnSpPr>
          <p:cNvPr id="846" name="Google Shape;846;p73"/>
          <p:cNvCxnSpPr/>
          <p:nvPr/>
        </p:nvCxnSpPr>
        <p:spPr>
          <a:xfrm>
            <a:off x="3962400" y="2438400"/>
            <a:ext cx="1905000" cy="0"/>
          </a:xfrm>
          <a:prstGeom prst="straightConnector1">
            <a:avLst/>
          </a:prstGeom>
          <a:noFill/>
          <a:ln cap="flat" cmpd="sng" w="57150">
            <a:solidFill>
              <a:schemeClr val="dk1"/>
            </a:solidFill>
            <a:prstDash val="solid"/>
            <a:round/>
            <a:headEnd len="med" w="med" type="triangle"/>
            <a:tailEnd len="med" w="med" type="triangle"/>
          </a:ln>
        </p:spPr>
      </p:cxnSp>
      <p:sp>
        <p:nvSpPr>
          <p:cNvPr id="847" name="Google Shape;847;p73"/>
          <p:cNvSpPr txBox="1"/>
          <p:nvPr/>
        </p:nvSpPr>
        <p:spPr>
          <a:xfrm>
            <a:off x="6248400" y="1981200"/>
            <a:ext cx="2895600" cy="822325"/>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lang="no-NO" sz="2400">
                <a:solidFill>
                  <a:srgbClr val="FFCC00"/>
                </a:solidFill>
                <a:latin typeface="Arial"/>
                <a:ea typeface="Arial"/>
                <a:cs typeface="Arial"/>
                <a:sym typeface="Arial"/>
              </a:rPr>
              <a:t>Myocardial infarction</a:t>
            </a:r>
            <a:endParaRPr sz="2400">
              <a:solidFill>
                <a:srgbClr val="FFCC00"/>
              </a:solidFill>
              <a:latin typeface="Arial"/>
              <a:ea typeface="Arial"/>
              <a:cs typeface="Arial"/>
              <a:sym typeface="Arial"/>
            </a:endParaRPr>
          </a:p>
        </p:txBody>
      </p:sp>
      <p:sp>
        <p:nvSpPr>
          <p:cNvPr id="848" name="Google Shape;848;p73"/>
          <p:cNvSpPr/>
          <p:nvPr/>
        </p:nvSpPr>
        <p:spPr>
          <a:xfrm>
            <a:off x="6172200" y="1905000"/>
            <a:ext cx="2667000" cy="990600"/>
          </a:xfrm>
          <a:prstGeom prst="rect">
            <a:avLst/>
          </a:prstGeom>
          <a:no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1" algn="r">
              <a:spcBef>
                <a:spcPts val="0"/>
              </a:spcBef>
              <a:spcAft>
                <a:spcPts val="0"/>
              </a:spcAft>
              <a:buNone/>
            </a:pPr>
            <a:r>
              <a:t/>
            </a:r>
            <a:endParaRPr sz="1800">
              <a:solidFill>
                <a:schemeClr val="lt1"/>
              </a:solidFill>
              <a:latin typeface="Rockwell"/>
              <a:ea typeface="Rockwell"/>
              <a:cs typeface="Rockwell"/>
              <a:sym typeface="Rockwell"/>
            </a:endParaRPr>
          </a:p>
        </p:txBody>
      </p:sp>
      <p:sp>
        <p:nvSpPr>
          <p:cNvPr id="849" name="Google Shape;849;p73"/>
          <p:cNvSpPr/>
          <p:nvPr/>
        </p:nvSpPr>
        <p:spPr>
          <a:xfrm>
            <a:off x="3581400" y="4114800"/>
            <a:ext cx="2514600" cy="2133600"/>
          </a:xfrm>
          <a:prstGeom prst="ellipse">
            <a:avLst/>
          </a:prstGeom>
          <a:no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1" algn="ctr">
              <a:spcBef>
                <a:spcPts val="0"/>
              </a:spcBef>
              <a:spcAft>
                <a:spcPts val="0"/>
              </a:spcAft>
              <a:buNone/>
            </a:pPr>
            <a:r>
              <a:rPr lang="no-NO" sz="2400">
                <a:solidFill>
                  <a:srgbClr val="FFCC00"/>
                </a:solidFill>
                <a:latin typeface="Rockwell"/>
                <a:ea typeface="Rockwell"/>
                <a:cs typeface="Rockwell"/>
                <a:sym typeface="Rockwell"/>
              </a:rPr>
              <a:t>Smoking</a:t>
            </a:r>
            <a:endParaRPr/>
          </a:p>
          <a:p>
            <a:pPr indent="0" lvl="0" marL="0" marR="0" rtl="1" algn="ctr">
              <a:spcBef>
                <a:spcPts val="0"/>
              </a:spcBef>
              <a:spcAft>
                <a:spcPts val="0"/>
              </a:spcAft>
              <a:buNone/>
            </a:pPr>
            <a:r>
              <a:rPr lang="no-NO" sz="2400">
                <a:solidFill>
                  <a:srgbClr val="FFCC00"/>
                </a:solidFill>
                <a:latin typeface="Rockwell"/>
                <a:ea typeface="Rockwell"/>
                <a:cs typeface="Rockwell"/>
                <a:sym typeface="Rockwell"/>
              </a:rPr>
              <a:t>(confounder)</a:t>
            </a:r>
            <a:endParaRPr sz="2400">
              <a:solidFill>
                <a:srgbClr val="FFCC00"/>
              </a:solidFill>
              <a:latin typeface="Rockwell"/>
              <a:ea typeface="Rockwell"/>
              <a:cs typeface="Rockwell"/>
              <a:sym typeface="Rockwell"/>
            </a:endParaRPr>
          </a:p>
        </p:txBody>
      </p:sp>
      <p:cxnSp>
        <p:nvCxnSpPr>
          <p:cNvPr id="850" name="Google Shape;850;p73"/>
          <p:cNvCxnSpPr/>
          <p:nvPr/>
        </p:nvCxnSpPr>
        <p:spPr>
          <a:xfrm>
            <a:off x="2209800" y="3048000"/>
            <a:ext cx="1143000" cy="1295400"/>
          </a:xfrm>
          <a:prstGeom prst="straightConnector1">
            <a:avLst/>
          </a:prstGeom>
          <a:noFill/>
          <a:ln cap="flat" cmpd="sng" w="57150">
            <a:solidFill>
              <a:schemeClr val="dk1"/>
            </a:solidFill>
            <a:prstDash val="solid"/>
            <a:round/>
            <a:headEnd len="med" w="med" type="triangle"/>
            <a:tailEnd len="med" w="med" type="triangle"/>
          </a:ln>
        </p:spPr>
      </p:cxnSp>
      <p:cxnSp>
        <p:nvCxnSpPr>
          <p:cNvPr id="851" name="Google Shape;851;p73"/>
          <p:cNvCxnSpPr/>
          <p:nvPr/>
        </p:nvCxnSpPr>
        <p:spPr>
          <a:xfrm flipH="1">
            <a:off x="5791200" y="3124200"/>
            <a:ext cx="914400" cy="914400"/>
          </a:xfrm>
          <a:prstGeom prst="straightConnector1">
            <a:avLst/>
          </a:prstGeom>
          <a:noFill/>
          <a:ln cap="flat" cmpd="sng" w="57150">
            <a:solidFill>
              <a:schemeClr val="dk1"/>
            </a:solidFill>
            <a:prstDash val="solid"/>
            <a:round/>
            <a:headEnd len="med" w="med" type="triangle"/>
            <a:tailEnd len="med" w="med" type="triangle"/>
          </a:ln>
        </p:spPr>
      </p:cxnSp>
      <p:sp>
        <p:nvSpPr>
          <p:cNvPr id="852" name="Google Shape;852;p73"/>
          <p:cNvSpPr txBox="1"/>
          <p:nvPr/>
        </p:nvSpPr>
        <p:spPr>
          <a:xfrm>
            <a:off x="0" y="3352800"/>
            <a:ext cx="2743200" cy="1735138"/>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lang="no-NO" sz="2400">
                <a:solidFill>
                  <a:schemeClr val="dk1"/>
                </a:solidFill>
                <a:latin typeface="Arial"/>
                <a:ea typeface="Arial"/>
                <a:cs typeface="Arial"/>
                <a:sym typeface="Arial"/>
              </a:rPr>
              <a:t>+</a:t>
            </a:r>
            <a:endParaRPr/>
          </a:p>
          <a:p>
            <a:pPr indent="0" lvl="0" marL="0" marR="0" rtl="1" algn="ctr">
              <a:spcBef>
                <a:spcPts val="1200"/>
              </a:spcBef>
              <a:spcAft>
                <a:spcPts val="0"/>
              </a:spcAft>
              <a:buNone/>
            </a:pPr>
            <a:r>
              <a:rPr lang="no-NO" sz="2400">
                <a:solidFill>
                  <a:schemeClr val="dk1"/>
                </a:solidFill>
                <a:latin typeface="Arial"/>
                <a:ea typeface="Arial"/>
                <a:cs typeface="Arial"/>
                <a:sym typeface="Arial"/>
              </a:rPr>
              <a:t>OC users smoke more heavily than non users</a:t>
            </a:r>
            <a:endParaRPr sz="2400">
              <a:solidFill>
                <a:schemeClr val="dk1"/>
              </a:solidFill>
              <a:latin typeface="Arial"/>
              <a:ea typeface="Arial"/>
              <a:cs typeface="Arial"/>
              <a:sym typeface="Arial"/>
            </a:endParaRPr>
          </a:p>
        </p:txBody>
      </p:sp>
      <p:sp>
        <p:nvSpPr>
          <p:cNvPr id="853" name="Google Shape;853;p73"/>
          <p:cNvSpPr txBox="1"/>
          <p:nvPr/>
        </p:nvSpPr>
        <p:spPr>
          <a:xfrm>
            <a:off x="5943600" y="3276600"/>
            <a:ext cx="3429000" cy="2100263"/>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lang="no-NO" sz="2400">
                <a:solidFill>
                  <a:schemeClr val="dk1"/>
                </a:solidFill>
                <a:latin typeface="Arial"/>
                <a:ea typeface="Arial"/>
                <a:cs typeface="Arial"/>
                <a:sym typeface="Arial"/>
              </a:rPr>
              <a:t>+</a:t>
            </a:r>
            <a:endParaRPr/>
          </a:p>
          <a:p>
            <a:pPr indent="0" lvl="0" marL="0" marR="0" rtl="1" algn="ctr">
              <a:spcBef>
                <a:spcPts val="1200"/>
              </a:spcBef>
              <a:spcAft>
                <a:spcPts val="0"/>
              </a:spcAft>
              <a:buNone/>
            </a:pPr>
            <a:r>
              <a:rPr lang="no-NO" sz="2400">
                <a:solidFill>
                  <a:schemeClr val="dk1"/>
                </a:solidFill>
                <a:latin typeface="Arial"/>
                <a:ea typeface="Arial"/>
                <a:cs typeface="Arial"/>
                <a:sym typeface="Arial"/>
              </a:rPr>
              <a:t>Smokers, irrespective of OC use, have a higher risk of MI than nonsmokers</a:t>
            </a:r>
            <a:endParaRPr sz="2400">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4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4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84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4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84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84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4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85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85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5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85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5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853"/>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20"/>
          <p:cNvSpPr txBox="1"/>
          <p:nvPr>
            <p:ph type="title"/>
          </p:nvPr>
        </p:nvSpPr>
        <p:spPr>
          <a:xfrm>
            <a:off x="533400" y="0"/>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CC00"/>
              </a:buClr>
              <a:buSzPts val="4000"/>
              <a:buFont typeface="Rockwell"/>
              <a:buNone/>
            </a:pPr>
            <a:r>
              <a:rPr b="1" i="1" lang="no-NO" sz="4000">
                <a:solidFill>
                  <a:srgbClr val="FFCC00"/>
                </a:solidFill>
              </a:rPr>
              <a:t>Ecological studies</a:t>
            </a:r>
            <a:endParaRPr b="1" i="1" sz="4000">
              <a:solidFill>
                <a:srgbClr val="FFCC00"/>
              </a:solidFill>
            </a:endParaRPr>
          </a:p>
        </p:txBody>
      </p:sp>
      <p:sp>
        <p:nvSpPr>
          <p:cNvPr id="163" name="Google Shape;163;p20"/>
          <p:cNvSpPr/>
          <p:nvPr/>
        </p:nvSpPr>
        <p:spPr>
          <a:xfrm>
            <a:off x="1581150" y="1447800"/>
            <a:ext cx="6877050" cy="3663950"/>
          </a:xfrm>
          <a:prstGeom prst="rect">
            <a:avLst/>
          </a:prstGeom>
          <a:noFill/>
          <a:ln cap="flat" cmpd="sng" w="9525">
            <a:solidFill>
              <a:schemeClr val="dk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1" algn="r">
              <a:spcBef>
                <a:spcPts val="0"/>
              </a:spcBef>
              <a:spcAft>
                <a:spcPts val="0"/>
              </a:spcAft>
              <a:buNone/>
            </a:pPr>
            <a:r>
              <a:t/>
            </a:r>
            <a:endParaRPr b="0" i="0" sz="1800" u="none" cap="none" strike="noStrike">
              <a:solidFill>
                <a:schemeClr val="lt1"/>
              </a:solidFill>
              <a:latin typeface="Rockwell"/>
              <a:ea typeface="Rockwell"/>
              <a:cs typeface="Rockwell"/>
              <a:sym typeface="Rockwell"/>
            </a:endParaRPr>
          </a:p>
        </p:txBody>
      </p:sp>
      <p:cxnSp>
        <p:nvCxnSpPr>
          <p:cNvPr id="164" name="Google Shape;164;p20"/>
          <p:cNvCxnSpPr/>
          <p:nvPr/>
        </p:nvCxnSpPr>
        <p:spPr>
          <a:xfrm>
            <a:off x="1838325" y="5111750"/>
            <a:ext cx="76200" cy="1588"/>
          </a:xfrm>
          <a:prstGeom prst="straightConnector1">
            <a:avLst/>
          </a:prstGeom>
          <a:noFill/>
          <a:ln cap="flat" cmpd="sng" w="9525">
            <a:solidFill>
              <a:schemeClr val="dk1"/>
            </a:solidFill>
            <a:prstDash val="solid"/>
            <a:round/>
            <a:headEnd len="med" w="med" type="none"/>
            <a:tailEnd len="med" w="med" type="none"/>
          </a:ln>
        </p:spPr>
      </p:cxnSp>
      <p:cxnSp>
        <p:nvCxnSpPr>
          <p:cNvPr id="165" name="Google Shape;165;p20"/>
          <p:cNvCxnSpPr/>
          <p:nvPr/>
        </p:nvCxnSpPr>
        <p:spPr>
          <a:xfrm flipH="1" rot="10800000">
            <a:off x="1581150" y="5111750"/>
            <a:ext cx="1588" cy="76200"/>
          </a:xfrm>
          <a:prstGeom prst="straightConnector1">
            <a:avLst/>
          </a:prstGeom>
          <a:noFill/>
          <a:ln cap="flat" cmpd="sng" w="9525">
            <a:solidFill>
              <a:schemeClr val="dk1"/>
            </a:solidFill>
            <a:prstDash val="solid"/>
            <a:round/>
            <a:headEnd len="med" w="med" type="none"/>
            <a:tailEnd len="med" w="med" type="none"/>
          </a:ln>
        </p:spPr>
      </p:cxnSp>
      <p:cxnSp>
        <p:nvCxnSpPr>
          <p:cNvPr id="166" name="Google Shape;166;p20"/>
          <p:cNvCxnSpPr/>
          <p:nvPr/>
        </p:nvCxnSpPr>
        <p:spPr>
          <a:xfrm flipH="1" rot="10800000">
            <a:off x="2362200" y="5105400"/>
            <a:ext cx="1588" cy="76200"/>
          </a:xfrm>
          <a:prstGeom prst="straightConnector1">
            <a:avLst/>
          </a:prstGeom>
          <a:noFill/>
          <a:ln cap="flat" cmpd="sng" w="9525">
            <a:solidFill>
              <a:schemeClr val="dk1"/>
            </a:solidFill>
            <a:prstDash val="solid"/>
            <a:round/>
            <a:headEnd len="med" w="med" type="none"/>
            <a:tailEnd len="med" w="med" type="none"/>
          </a:ln>
        </p:spPr>
      </p:cxnSp>
      <p:cxnSp>
        <p:nvCxnSpPr>
          <p:cNvPr id="167" name="Google Shape;167;p20"/>
          <p:cNvCxnSpPr/>
          <p:nvPr/>
        </p:nvCxnSpPr>
        <p:spPr>
          <a:xfrm flipH="1" rot="10800000">
            <a:off x="3171825" y="5114925"/>
            <a:ext cx="1588" cy="76200"/>
          </a:xfrm>
          <a:prstGeom prst="straightConnector1">
            <a:avLst/>
          </a:prstGeom>
          <a:noFill/>
          <a:ln cap="flat" cmpd="sng" w="9525">
            <a:solidFill>
              <a:schemeClr val="dk1"/>
            </a:solidFill>
            <a:prstDash val="solid"/>
            <a:round/>
            <a:headEnd len="med" w="med" type="none"/>
            <a:tailEnd len="med" w="med" type="none"/>
          </a:ln>
        </p:spPr>
      </p:cxnSp>
      <p:cxnSp>
        <p:nvCxnSpPr>
          <p:cNvPr id="168" name="Google Shape;168;p20"/>
          <p:cNvCxnSpPr/>
          <p:nvPr/>
        </p:nvCxnSpPr>
        <p:spPr>
          <a:xfrm flipH="1" rot="10800000">
            <a:off x="3990975" y="5114925"/>
            <a:ext cx="1588" cy="76200"/>
          </a:xfrm>
          <a:prstGeom prst="straightConnector1">
            <a:avLst/>
          </a:prstGeom>
          <a:noFill/>
          <a:ln cap="flat" cmpd="sng" w="9525">
            <a:solidFill>
              <a:schemeClr val="dk1"/>
            </a:solidFill>
            <a:prstDash val="solid"/>
            <a:round/>
            <a:headEnd len="med" w="med" type="none"/>
            <a:tailEnd len="med" w="med" type="none"/>
          </a:ln>
        </p:spPr>
      </p:cxnSp>
      <p:cxnSp>
        <p:nvCxnSpPr>
          <p:cNvPr id="169" name="Google Shape;169;p20"/>
          <p:cNvCxnSpPr/>
          <p:nvPr/>
        </p:nvCxnSpPr>
        <p:spPr>
          <a:xfrm flipH="1" rot="10800000">
            <a:off x="4754563" y="5114925"/>
            <a:ext cx="1587" cy="76200"/>
          </a:xfrm>
          <a:prstGeom prst="straightConnector1">
            <a:avLst/>
          </a:prstGeom>
          <a:noFill/>
          <a:ln cap="flat" cmpd="sng" w="9525">
            <a:solidFill>
              <a:schemeClr val="dk1"/>
            </a:solidFill>
            <a:prstDash val="solid"/>
            <a:round/>
            <a:headEnd len="med" w="med" type="none"/>
            <a:tailEnd len="med" w="med" type="none"/>
          </a:ln>
        </p:spPr>
      </p:cxnSp>
      <p:cxnSp>
        <p:nvCxnSpPr>
          <p:cNvPr id="170" name="Google Shape;170;p20"/>
          <p:cNvCxnSpPr/>
          <p:nvPr/>
        </p:nvCxnSpPr>
        <p:spPr>
          <a:xfrm flipH="1" rot="10800000">
            <a:off x="5591175" y="5108575"/>
            <a:ext cx="6350" cy="82550"/>
          </a:xfrm>
          <a:prstGeom prst="straightConnector1">
            <a:avLst/>
          </a:prstGeom>
          <a:noFill/>
          <a:ln cap="flat" cmpd="sng" w="9525">
            <a:solidFill>
              <a:schemeClr val="dk1"/>
            </a:solidFill>
            <a:prstDash val="solid"/>
            <a:round/>
            <a:headEnd len="med" w="med" type="none"/>
            <a:tailEnd len="med" w="med" type="none"/>
          </a:ln>
        </p:spPr>
      </p:cxnSp>
      <p:cxnSp>
        <p:nvCxnSpPr>
          <p:cNvPr id="171" name="Google Shape;171;p20"/>
          <p:cNvCxnSpPr/>
          <p:nvPr/>
        </p:nvCxnSpPr>
        <p:spPr>
          <a:xfrm flipH="1" rot="10800000">
            <a:off x="6429375" y="5114925"/>
            <a:ext cx="1588" cy="76200"/>
          </a:xfrm>
          <a:prstGeom prst="straightConnector1">
            <a:avLst/>
          </a:prstGeom>
          <a:noFill/>
          <a:ln cap="flat" cmpd="sng" w="9525">
            <a:solidFill>
              <a:schemeClr val="dk1"/>
            </a:solidFill>
            <a:prstDash val="solid"/>
            <a:round/>
            <a:headEnd len="med" w="med" type="none"/>
            <a:tailEnd len="med" w="med" type="none"/>
          </a:ln>
        </p:spPr>
      </p:cxnSp>
      <p:cxnSp>
        <p:nvCxnSpPr>
          <p:cNvPr id="172" name="Google Shape;172;p20"/>
          <p:cNvCxnSpPr/>
          <p:nvPr/>
        </p:nvCxnSpPr>
        <p:spPr>
          <a:xfrm flipH="1" rot="10800000">
            <a:off x="7269163" y="5114925"/>
            <a:ext cx="1587" cy="76200"/>
          </a:xfrm>
          <a:prstGeom prst="straightConnector1">
            <a:avLst/>
          </a:prstGeom>
          <a:noFill/>
          <a:ln cap="flat" cmpd="sng" w="9525">
            <a:solidFill>
              <a:schemeClr val="dk1"/>
            </a:solidFill>
            <a:prstDash val="solid"/>
            <a:round/>
            <a:headEnd len="med" w="med" type="none"/>
            <a:tailEnd len="med" w="med" type="none"/>
          </a:ln>
        </p:spPr>
      </p:cxnSp>
      <p:cxnSp>
        <p:nvCxnSpPr>
          <p:cNvPr id="173" name="Google Shape;173;p20"/>
          <p:cNvCxnSpPr/>
          <p:nvPr/>
        </p:nvCxnSpPr>
        <p:spPr>
          <a:xfrm flipH="1" rot="10800000">
            <a:off x="8077200" y="5105400"/>
            <a:ext cx="1588" cy="76200"/>
          </a:xfrm>
          <a:prstGeom prst="straightConnector1">
            <a:avLst/>
          </a:prstGeom>
          <a:noFill/>
          <a:ln cap="flat" cmpd="sng" w="9525">
            <a:solidFill>
              <a:schemeClr val="dk1"/>
            </a:solidFill>
            <a:prstDash val="solid"/>
            <a:round/>
            <a:headEnd len="med" w="med" type="none"/>
            <a:tailEnd len="med" w="med" type="none"/>
          </a:ln>
        </p:spPr>
      </p:cxnSp>
      <p:sp>
        <p:nvSpPr>
          <p:cNvPr id="174" name="Google Shape;174;p20"/>
          <p:cNvSpPr/>
          <p:nvPr/>
        </p:nvSpPr>
        <p:spPr>
          <a:xfrm>
            <a:off x="1866900" y="4883150"/>
            <a:ext cx="104775" cy="104775"/>
          </a:xfrm>
          <a:prstGeom prst="rect">
            <a:avLst/>
          </a:prstGeom>
          <a:solidFill>
            <a:srgbClr val="FFCC00"/>
          </a:solidFill>
          <a:ln>
            <a:noFill/>
          </a:ln>
        </p:spPr>
        <p:txBody>
          <a:bodyPr anchorCtr="0" anchor="t" bIns="45700" lIns="91425" spcFirstLastPara="1" rIns="91425" wrap="square" tIns="45700">
            <a:noAutofit/>
          </a:bodyPr>
          <a:lstStyle/>
          <a:p>
            <a:pPr indent="0" lvl="0" marL="0" marR="0" rtl="1" algn="r">
              <a:spcBef>
                <a:spcPts val="0"/>
              </a:spcBef>
              <a:spcAft>
                <a:spcPts val="0"/>
              </a:spcAft>
              <a:buNone/>
            </a:pPr>
            <a:r>
              <a:t/>
            </a:r>
            <a:endParaRPr b="0" i="0" sz="1800" u="none" cap="none" strike="noStrike">
              <a:solidFill>
                <a:schemeClr val="lt1"/>
              </a:solidFill>
              <a:latin typeface="Rockwell"/>
              <a:ea typeface="Rockwell"/>
              <a:cs typeface="Rockwell"/>
              <a:sym typeface="Rockwell"/>
            </a:endParaRPr>
          </a:p>
        </p:txBody>
      </p:sp>
      <p:cxnSp>
        <p:nvCxnSpPr>
          <p:cNvPr id="175" name="Google Shape;175;p20"/>
          <p:cNvCxnSpPr/>
          <p:nvPr/>
        </p:nvCxnSpPr>
        <p:spPr>
          <a:xfrm rot="10800000">
            <a:off x="1866900" y="4883150"/>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176" name="Google Shape;176;p20"/>
          <p:cNvCxnSpPr/>
          <p:nvPr/>
        </p:nvCxnSpPr>
        <p:spPr>
          <a:xfrm>
            <a:off x="1914525" y="4930775"/>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177" name="Google Shape;177;p20"/>
          <p:cNvCxnSpPr/>
          <p:nvPr/>
        </p:nvCxnSpPr>
        <p:spPr>
          <a:xfrm flipH="1">
            <a:off x="1866900" y="4930775"/>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178" name="Google Shape;178;p20"/>
          <p:cNvCxnSpPr/>
          <p:nvPr/>
        </p:nvCxnSpPr>
        <p:spPr>
          <a:xfrm flipH="1" rot="10800000">
            <a:off x="1914525" y="4883150"/>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179" name="Google Shape;179;p20"/>
          <p:cNvCxnSpPr/>
          <p:nvPr/>
        </p:nvCxnSpPr>
        <p:spPr>
          <a:xfrm flipH="1" rot="10800000">
            <a:off x="1914525" y="4883150"/>
            <a:ext cx="1588" cy="47625"/>
          </a:xfrm>
          <a:prstGeom prst="straightConnector1">
            <a:avLst/>
          </a:prstGeom>
          <a:noFill/>
          <a:ln cap="flat" cmpd="sng" w="9525">
            <a:solidFill>
              <a:srgbClr val="FFCC00"/>
            </a:solidFill>
            <a:prstDash val="solid"/>
            <a:round/>
            <a:headEnd len="med" w="med" type="none"/>
            <a:tailEnd len="med" w="med" type="none"/>
          </a:ln>
        </p:spPr>
      </p:cxnSp>
      <p:cxnSp>
        <p:nvCxnSpPr>
          <p:cNvPr id="180" name="Google Shape;180;p20"/>
          <p:cNvCxnSpPr/>
          <p:nvPr/>
        </p:nvCxnSpPr>
        <p:spPr>
          <a:xfrm>
            <a:off x="1914525" y="4930775"/>
            <a:ext cx="1588" cy="47625"/>
          </a:xfrm>
          <a:prstGeom prst="straightConnector1">
            <a:avLst/>
          </a:prstGeom>
          <a:noFill/>
          <a:ln cap="flat" cmpd="sng" w="9525">
            <a:solidFill>
              <a:srgbClr val="FFCC00"/>
            </a:solidFill>
            <a:prstDash val="solid"/>
            <a:round/>
            <a:headEnd len="med" w="med" type="none"/>
            <a:tailEnd len="med" w="med" type="none"/>
          </a:ln>
        </p:spPr>
      </p:cxnSp>
      <p:grpSp>
        <p:nvGrpSpPr>
          <p:cNvPr id="181" name="Google Shape;181;p20"/>
          <p:cNvGrpSpPr/>
          <p:nvPr/>
        </p:nvGrpSpPr>
        <p:grpSpPr>
          <a:xfrm>
            <a:off x="2057400" y="4572000"/>
            <a:ext cx="104775" cy="103188"/>
            <a:chOff x="1422" y="3203"/>
            <a:chExt cx="66" cy="65"/>
          </a:xfrm>
        </p:grpSpPr>
        <p:sp>
          <p:nvSpPr>
            <p:cNvPr id="182" name="Google Shape;182;p20"/>
            <p:cNvSpPr/>
            <p:nvPr/>
          </p:nvSpPr>
          <p:spPr>
            <a:xfrm>
              <a:off x="1422" y="3203"/>
              <a:ext cx="66" cy="65"/>
            </a:xfrm>
            <a:prstGeom prst="rect">
              <a:avLst/>
            </a:prstGeom>
            <a:solidFill>
              <a:srgbClr val="FFCC00"/>
            </a:solidFill>
            <a:ln>
              <a:noFill/>
            </a:ln>
          </p:spPr>
          <p:txBody>
            <a:bodyPr anchorCtr="0" anchor="t" bIns="45700" lIns="91425" spcFirstLastPara="1" rIns="91425" wrap="square" tIns="45700">
              <a:noAutofit/>
            </a:bodyPr>
            <a:lstStyle/>
            <a:p>
              <a:pPr indent="0" lvl="0" marL="0" marR="0" rtl="1" algn="r">
                <a:spcBef>
                  <a:spcPts val="0"/>
                </a:spcBef>
                <a:spcAft>
                  <a:spcPts val="0"/>
                </a:spcAft>
                <a:buNone/>
              </a:pPr>
              <a:r>
                <a:t/>
              </a:r>
              <a:endParaRPr b="0" i="0" sz="1800" u="none" cap="none" strike="noStrike">
                <a:solidFill>
                  <a:schemeClr val="lt1"/>
                </a:solidFill>
                <a:latin typeface="Rockwell"/>
                <a:ea typeface="Rockwell"/>
                <a:cs typeface="Rockwell"/>
                <a:sym typeface="Rockwell"/>
              </a:endParaRPr>
            </a:p>
          </p:txBody>
        </p:sp>
        <p:cxnSp>
          <p:nvCxnSpPr>
            <p:cNvPr id="183" name="Google Shape;183;p20"/>
            <p:cNvCxnSpPr/>
            <p:nvPr/>
          </p:nvCxnSpPr>
          <p:spPr>
            <a:xfrm rot="10800000">
              <a:off x="1422" y="3203"/>
              <a:ext cx="30" cy="30"/>
            </a:xfrm>
            <a:prstGeom prst="straightConnector1">
              <a:avLst/>
            </a:prstGeom>
            <a:noFill/>
            <a:ln cap="flat" cmpd="sng" w="9525">
              <a:solidFill>
                <a:srgbClr val="FFCC00"/>
              </a:solidFill>
              <a:prstDash val="solid"/>
              <a:round/>
              <a:headEnd len="med" w="med" type="none"/>
              <a:tailEnd len="med" w="med" type="none"/>
            </a:ln>
          </p:spPr>
        </p:cxnSp>
        <p:cxnSp>
          <p:nvCxnSpPr>
            <p:cNvPr id="184" name="Google Shape;184;p20"/>
            <p:cNvCxnSpPr/>
            <p:nvPr/>
          </p:nvCxnSpPr>
          <p:spPr>
            <a:xfrm>
              <a:off x="1452" y="3233"/>
              <a:ext cx="30" cy="29"/>
            </a:xfrm>
            <a:prstGeom prst="straightConnector1">
              <a:avLst/>
            </a:prstGeom>
            <a:noFill/>
            <a:ln cap="flat" cmpd="sng" w="9525">
              <a:solidFill>
                <a:srgbClr val="FFCC00"/>
              </a:solidFill>
              <a:prstDash val="solid"/>
              <a:round/>
              <a:headEnd len="med" w="med" type="none"/>
              <a:tailEnd len="med" w="med" type="none"/>
            </a:ln>
          </p:spPr>
        </p:cxnSp>
        <p:cxnSp>
          <p:nvCxnSpPr>
            <p:cNvPr id="185" name="Google Shape;185;p20"/>
            <p:cNvCxnSpPr/>
            <p:nvPr/>
          </p:nvCxnSpPr>
          <p:spPr>
            <a:xfrm flipH="1">
              <a:off x="1422" y="3233"/>
              <a:ext cx="30" cy="29"/>
            </a:xfrm>
            <a:prstGeom prst="straightConnector1">
              <a:avLst/>
            </a:prstGeom>
            <a:noFill/>
            <a:ln cap="flat" cmpd="sng" w="9525">
              <a:solidFill>
                <a:srgbClr val="FFCC00"/>
              </a:solidFill>
              <a:prstDash val="solid"/>
              <a:round/>
              <a:headEnd len="med" w="med" type="none"/>
              <a:tailEnd len="med" w="med" type="none"/>
            </a:ln>
          </p:spPr>
        </p:cxnSp>
        <p:cxnSp>
          <p:nvCxnSpPr>
            <p:cNvPr id="186" name="Google Shape;186;p20"/>
            <p:cNvCxnSpPr/>
            <p:nvPr/>
          </p:nvCxnSpPr>
          <p:spPr>
            <a:xfrm flipH="1" rot="10800000">
              <a:off x="1452" y="3203"/>
              <a:ext cx="30" cy="30"/>
            </a:xfrm>
            <a:prstGeom prst="straightConnector1">
              <a:avLst/>
            </a:prstGeom>
            <a:noFill/>
            <a:ln cap="flat" cmpd="sng" w="9525">
              <a:solidFill>
                <a:srgbClr val="FFCC00"/>
              </a:solidFill>
              <a:prstDash val="solid"/>
              <a:round/>
              <a:headEnd len="med" w="med" type="none"/>
              <a:tailEnd len="med" w="med" type="none"/>
            </a:ln>
          </p:spPr>
        </p:cxnSp>
        <p:cxnSp>
          <p:nvCxnSpPr>
            <p:cNvPr id="187" name="Google Shape;187;p20"/>
            <p:cNvCxnSpPr/>
            <p:nvPr/>
          </p:nvCxnSpPr>
          <p:spPr>
            <a:xfrm flipH="1" rot="10800000">
              <a:off x="1452" y="3203"/>
              <a:ext cx="1" cy="30"/>
            </a:xfrm>
            <a:prstGeom prst="straightConnector1">
              <a:avLst/>
            </a:prstGeom>
            <a:noFill/>
            <a:ln cap="flat" cmpd="sng" w="9525">
              <a:solidFill>
                <a:srgbClr val="FFCC00"/>
              </a:solidFill>
              <a:prstDash val="solid"/>
              <a:round/>
              <a:headEnd len="med" w="med" type="none"/>
              <a:tailEnd len="med" w="med" type="none"/>
            </a:ln>
          </p:spPr>
        </p:cxnSp>
        <p:cxnSp>
          <p:nvCxnSpPr>
            <p:cNvPr id="188" name="Google Shape;188;p20"/>
            <p:cNvCxnSpPr/>
            <p:nvPr/>
          </p:nvCxnSpPr>
          <p:spPr>
            <a:xfrm flipH="1" rot="10800000">
              <a:off x="1440" y="3262"/>
              <a:ext cx="13" cy="2"/>
            </a:xfrm>
            <a:prstGeom prst="straightConnector1">
              <a:avLst/>
            </a:prstGeom>
            <a:noFill/>
            <a:ln cap="flat" cmpd="sng" w="9525">
              <a:solidFill>
                <a:srgbClr val="FFCC00"/>
              </a:solidFill>
              <a:prstDash val="solid"/>
              <a:round/>
              <a:headEnd len="med" w="med" type="none"/>
              <a:tailEnd len="med" w="med" type="none"/>
            </a:ln>
          </p:spPr>
        </p:cxnSp>
      </p:grpSp>
      <p:sp>
        <p:nvSpPr>
          <p:cNvPr id="189" name="Google Shape;189;p20"/>
          <p:cNvSpPr/>
          <p:nvPr/>
        </p:nvSpPr>
        <p:spPr>
          <a:xfrm>
            <a:off x="2847975" y="4295775"/>
            <a:ext cx="104775" cy="104775"/>
          </a:xfrm>
          <a:prstGeom prst="rect">
            <a:avLst/>
          </a:prstGeom>
          <a:solidFill>
            <a:srgbClr val="FFCC00"/>
          </a:solidFill>
          <a:ln>
            <a:noFill/>
          </a:ln>
        </p:spPr>
        <p:txBody>
          <a:bodyPr anchorCtr="0" anchor="t" bIns="45700" lIns="91425" spcFirstLastPara="1" rIns="91425" wrap="square" tIns="45700">
            <a:noAutofit/>
          </a:bodyPr>
          <a:lstStyle/>
          <a:p>
            <a:pPr indent="0" lvl="0" marL="0" marR="0" rtl="1" algn="r">
              <a:spcBef>
                <a:spcPts val="0"/>
              </a:spcBef>
              <a:spcAft>
                <a:spcPts val="0"/>
              </a:spcAft>
              <a:buNone/>
            </a:pPr>
            <a:r>
              <a:t/>
            </a:r>
            <a:endParaRPr b="0" i="0" sz="1800" u="none" cap="none" strike="noStrike">
              <a:solidFill>
                <a:schemeClr val="lt1"/>
              </a:solidFill>
              <a:latin typeface="Rockwell"/>
              <a:ea typeface="Rockwell"/>
              <a:cs typeface="Rockwell"/>
              <a:sym typeface="Rockwell"/>
            </a:endParaRPr>
          </a:p>
        </p:txBody>
      </p:sp>
      <p:cxnSp>
        <p:nvCxnSpPr>
          <p:cNvPr id="190" name="Google Shape;190;p20"/>
          <p:cNvCxnSpPr/>
          <p:nvPr/>
        </p:nvCxnSpPr>
        <p:spPr>
          <a:xfrm rot="10800000">
            <a:off x="2847975" y="4295775"/>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191" name="Google Shape;191;p20"/>
          <p:cNvCxnSpPr/>
          <p:nvPr/>
        </p:nvCxnSpPr>
        <p:spPr>
          <a:xfrm>
            <a:off x="2895600" y="4343400"/>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192" name="Google Shape;192;p20"/>
          <p:cNvCxnSpPr/>
          <p:nvPr/>
        </p:nvCxnSpPr>
        <p:spPr>
          <a:xfrm flipH="1">
            <a:off x="2847975" y="4343400"/>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193" name="Google Shape;193;p20"/>
          <p:cNvCxnSpPr/>
          <p:nvPr/>
        </p:nvCxnSpPr>
        <p:spPr>
          <a:xfrm flipH="1" rot="10800000">
            <a:off x="2895600" y="4295775"/>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194" name="Google Shape;194;p20"/>
          <p:cNvCxnSpPr/>
          <p:nvPr/>
        </p:nvCxnSpPr>
        <p:spPr>
          <a:xfrm flipH="1" rot="10800000">
            <a:off x="2895600" y="4295775"/>
            <a:ext cx="1588" cy="47625"/>
          </a:xfrm>
          <a:prstGeom prst="straightConnector1">
            <a:avLst/>
          </a:prstGeom>
          <a:noFill/>
          <a:ln cap="flat" cmpd="sng" w="9525">
            <a:solidFill>
              <a:srgbClr val="FFCC00"/>
            </a:solidFill>
            <a:prstDash val="solid"/>
            <a:round/>
            <a:headEnd len="med" w="med" type="none"/>
            <a:tailEnd len="med" w="med" type="none"/>
          </a:ln>
        </p:spPr>
      </p:cxnSp>
      <p:cxnSp>
        <p:nvCxnSpPr>
          <p:cNvPr id="195" name="Google Shape;195;p20"/>
          <p:cNvCxnSpPr/>
          <p:nvPr/>
        </p:nvCxnSpPr>
        <p:spPr>
          <a:xfrm>
            <a:off x="2895600" y="4343400"/>
            <a:ext cx="1588" cy="47625"/>
          </a:xfrm>
          <a:prstGeom prst="straightConnector1">
            <a:avLst/>
          </a:prstGeom>
          <a:noFill/>
          <a:ln cap="flat" cmpd="sng" w="9525">
            <a:solidFill>
              <a:srgbClr val="FFCC00"/>
            </a:solidFill>
            <a:prstDash val="solid"/>
            <a:round/>
            <a:headEnd len="med" w="med" type="none"/>
            <a:tailEnd len="med" w="med" type="none"/>
          </a:ln>
        </p:spPr>
      </p:cxnSp>
      <p:grpSp>
        <p:nvGrpSpPr>
          <p:cNvPr id="196" name="Google Shape;196;p20"/>
          <p:cNvGrpSpPr/>
          <p:nvPr/>
        </p:nvGrpSpPr>
        <p:grpSpPr>
          <a:xfrm>
            <a:off x="2743200" y="4114800"/>
            <a:ext cx="133350" cy="104775"/>
            <a:chOff x="1824" y="3024"/>
            <a:chExt cx="84" cy="66"/>
          </a:xfrm>
        </p:grpSpPr>
        <p:sp>
          <p:nvSpPr>
            <p:cNvPr id="197" name="Google Shape;197;p20"/>
            <p:cNvSpPr/>
            <p:nvPr/>
          </p:nvSpPr>
          <p:spPr>
            <a:xfrm>
              <a:off x="1842" y="3024"/>
              <a:ext cx="66" cy="66"/>
            </a:xfrm>
            <a:prstGeom prst="rect">
              <a:avLst/>
            </a:prstGeom>
            <a:solidFill>
              <a:srgbClr val="FFCC00"/>
            </a:solidFill>
            <a:ln>
              <a:noFill/>
            </a:ln>
          </p:spPr>
          <p:txBody>
            <a:bodyPr anchorCtr="0" anchor="t" bIns="45700" lIns="91425" spcFirstLastPara="1" rIns="91425" wrap="square" tIns="45700">
              <a:noAutofit/>
            </a:bodyPr>
            <a:lstStyle/>
            <a:p>
              <a:pPr indent="0" lvl="0" marL="0" marR="0" rtl="1" algn="r">
                <a:spcBef>
                  <a:spcPts val="0"/>
                </a:spcBef>
                <a:spcAft>
                  <a:spcPts val="0"/>
                </a:spcAft>
                <a:buNone/>
              </a:pPr>
              <a:r>
                <a:t/>
              </a:r>
              <a:endParaRPr b="0" i="0" sz="1800" u="none" cap="none" strike="noStrike">
                <a:solidFill>
                  <a:schemeClr val="lt1"/>
                </a:solidFill>
                <a:latin typeface="Rockwell"/>
                <a:ea typeface="Rockwell"/>
                <a:cs typeface="Rockwell"/>
                <a:sym typeface="Rockwell"/>
              </a:endParaRPr>
            </a:p>
          </p:txBody>
        </p:sp>
        <p:cxnSp>
          <p:nvCxnSpPr>
            <p:cNvPr id="198" name="Google Shape;198;p20"/>
            <p:cNvCxnSpPr/>
            <p:nvPr/>
          </p:nvCxnSpPr>
          <p:spPr>
            <a:xfrm rot="10800000">
              <a:off x="1842" y="3024"/>
              <a:ext cx="30" cy="30"/>
            </a:xfrm>
            <a:prstGeom prst="straightConnector1">
              <a:avLst/>
            </a:prstGeom>
            <a:noFill/>
            <a:ln cap="flat" cmpd="sng" w="9525">
              <a:solidFill>
                <a:srgbClr val="FFCC00"/>
              </a:solidFill>
              <a:prstDash val="solid"/>
              <a:round/>
              <a:headEnd len="med" w="med" type="none"/>
              <a:tailEnd len="med" w="med" type="none"/>
            </a:ln>
          </p:spPr>
        </p:cxnSp>
        <p:cxnSp>
          <p:nvCxnSpPr>
            <p:cNvPr id="199" name="Google Shape;199;p20"/>
            <p:cNvCxnSpPr/>
            <p:nvPr/>
          </p:nvCxnSpPr>
          <p:spPr>
            <a:xfrm>
              <a:off x="1872" y="3054"/>
              <a:ext cx="30" cy="30"/>
            </a:xfrm>
            <a:prstGeom prst="straightConnector1">
              <a:avLst/>
            </a:prstGeom>
            <a:noFill/>
            <a:ln cap="flat" cmpd="sng" w="9525">
              <a:solidFill>
                <a:srgbClr val="FFCC00"/>
              </a:solidFill>
              <a:prstDash val="solid"/>
              <a:round/>
              <a:headEnd len="med" w="med" type="none"/>
              <a:tailEnd len="med" w="med" type="none"/>
            </a:ln>
          </p:spPr>
        </p:cxnSp>
        <p:cxnSp>
          <p:nvCxnSpPr>
            <p:cNvPr id="200" name="Google Shape;200;p20"/>
            <p:cNvCxnSpPr/>
            <p:nvPr/>
          </p:nvCxnSpPr>
          <p:spPr>
            <a:xfrm flipH="1">
              <a:off x="1824" y="3024"/>
              <a:ext cx="30" cy="30"/>
            </a:xfrm>
            <a:prstGeom prst="straightConnector1">
              <a:avLst/>
            </a:prstGeom>
            <a:noFill/>
            <a:ln cap="flat" cmpd="sng" w="9525">
              <a:solidFill>
                <a:srgbClr val="FFCC00"/>
              </a:solidFill>
              <a:prstDash val="solid"/>
              <a:round/>
              <a:headEnd len="med" w="med" type="none"/>
              <a:tailEnd len="med" w="med" type="none"/>
            </a:ln>
          </p:spPr>
        </p:cxnSp>
        <p:cxnSp>
          <p:nvCxnSpPr>
            <p:cNvPr id="201" name="Google Shape;201;p20"/>
            <p:cNvCxnSpPr/>
            <p:nvPr/>
          </p:nvCxnSpPr>
          <p:spPr>
            <a:xfrm flipH="1" rot="10800000">
              <a:off x="1872" y="3024"/>
              <a:ext cx="30" cy="30"/>
            </a:xfrm>
            <a:prstGeom prst="straightConnector1">
              <a:avLst/>
            </a:prstGeom>
            <a:noFill/>
            <a:ln cap="flat" cmpd="sng" w="9525">
              <a:solidFill>
                <a:srgbClr val="FFCC00"/>
              </a:solidFill>
              <a:prstDash val="solid"/>
              <a:round/>
              <a:headEnd len="med" w="med" type="none"/>
              <a:tailEnd len="med" w="med" type="none"/>
            </a:ln>
          </p:spPr>
        </p:cxnSp>
        <p:cxnSp>
          <p:nvCxnSpPr>
            <p:cNvPr id="202" name="Google Shape;202;p20"/>
            <p:cNvCxnSpPr/>
            <p:nvPr/>
          </p:nvCxnSpPr>
          <p:spPr>
            <a:xfrm flipH="1" rot="10800000">
              <a:off x="1872" y="3024"/>
              <a:ext cx="1" cy="30"/>
            </a:xfrm>
            <a:prstGeom prst="straightConnector1">
              <a:avLst/>
            </a:prstGeom>
            <a:noFill/>
            <a:ln cap="flat" cmpd="sng" w="9525">
              <a:solidFill>
                <a:srgbClr val="FFCC00"/>
              </a:solidFill>
              <a:prstDash val="solid"/>
              <a:round/>
              <a:headEnd len="med" w="med" type="none"/>
              <a:tailEnd len="med" w="med" type="none"/>
            </a:ln>
          </p:spPr>
        </p:cxnSp>
        <p:cxnSp>
          <p:nvCxnSpPr>
            <p:cNvPr id="203" name="Google Shape;203;p20"/>
            <p:cNvCxnSpPr/>
            <p:nvPr/>
          </p:nvCxnSpPr>
          <p:spPr>
            <a:xfrm>
              <a:off x="1872" y="3054"/>
              <a:ext cx="1" cy="30"/>
            </a:xfrm>
            <a:prstGeom prst="straightConnector1">
              <a:avLst/>
            </a:prstGeom>
            <a:noFill/>
            <a:ln cap="flat" cmpd="sng" w="9525">
              <a:solidFill>
                <a:srgbClr val="FFCC00"/>
              </a:solidFill>
              <a:prstDash val="solid"/>
              <a:round/>
              <a:headEnd len="med" w="med" type="none"/>
              <a:tailEnd len="med" w="med" type="none"/>
            </a:ln>
          </p:spPr>
        </p:cxnSp>
      </p:grpSp>
      <p:sp>
        <p:nvSpPr>
          <p:cNvPr id="204" name="Google Shape;204;p20"/>
          <p:cNvSpPr/>
          <p:nvPr/>
        </p:nvSpPr>
        <p:spPr>
          <a:xfrm>
            <a:off x="3152775" y="4830763"/>
            <a:ext cx="104775" cy="103187"/>
          </a:xfrm>
          <a:prstGeom prst="rect">
            <a:avLst/>
          </a:prstGeom>
          <a:solidFill>
            <a:srgbClr val="FFCC00"/>
          </a:solidFill>
          <a:ln>
            <a:noFill/>
          </a:ln>
        </p:spPr>
        <p:txBody>
          <a:bodyPr anchorCtr="0" anchor="t" bIns="45700" lIns="91425" spcFirstLastPara="1" rIns="91425" wrap="square" tIns="45700">
            <a:noAutofit/>
          </a:bodyPr>
          <a:lstStyle/>
          <a:p>
            <a:pPr indent="0" lvl="0" marL="0" marR="0" rtl="1" algn="r">
              <a:spcBef>
                <a:spcPts val="0"/>
              </a:spcBef>
              <a:spcAft>
                <a:spcPts val="0"/>
              </a:spcAft>
              <a:buNone/>
            </a:pPr>
            <a:r>
              <a:t/>
            </a:r>
            <a:endParaRPr b="0" i="0" sz="1800" u="none" cap="none" strike="noStrike">
              <a:solidFill>
                <a:schemeClr val="lt1"/>
              </a:solidFill>
              <a:latin typeface="Rockwell"/>
              <a:ea typeface="Rockwell"/>
              <a:cs typeface="Rockwell"/>
              <a:sym typeface="Rockwell"/>
            </a:endParaRPr>
          </a:p>
        </p:txBody>
      </p:sp>
      <p:cxnSp>
        <p:nvCxnSpPr>
          <p:cNvPr id="205" name="Google Shape;205;p20"/>
          <p:cNvCxnSpPr/>
          <p:nvPr/>
        </p:nvCxnSpPr>
        <p:spPr>
          <a:xfrm rot="10800000">
            <a:off x="3152775" y="4830763"/>
            <a:ext cx="47625" cy="46037"/>
          </a:xfrm>
          <a:prstGeom prst="straightConnector1">
            <a:avLst/>
          </a:prstGeom>
          <a:noFill/>
          <a:ln cap="flat" cmpd="sng" w="9525">
            <a:solidFill>
              <a:srgbClr val="FFCC00"/>
            </a:solidFill>
            <a:prstDash val="solid"/>
            <a:round/>
            <a:headEnd len="med" w="med" type="none"/>
            <a:tailEnd len="med" w="med" type="none"/>
          </a:ln>
        </p:spPr>
      </p:cxnSp>
      <p:cxnSp>
        <p:nvCxnSpPr>
          <p:cNvPr id="206" name="Google Shape;206;p20"/>
          <p:cNvCxnSpPr/>
          <p:nvPr/>
        </p:nvCxnSpPr>
        <p:spPr>
          <a:xfrm>
            <a:off x="3200400" y="4876800"/>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207" name="Google Shape;207;p20"/>
          <p:cNvCxnSpPr/>
          <p:nvPr/>
        </p:nvCxnSpPr>
        <p:spPr>
          <a:xfrm flipH="1">
            <a:off x="3152775" y="4876800"/>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208" name="Google Shape;208;p20"/>
          <p:cNvCxnSpPr/>
          <p:nvPr/>
        </p:nvCxnSpPr>
        <p:spPr>
          <a:xfrm flipH="1" rot="10800000">
            <a:off x="3200400" y="4830763"/>
            <a:ext cx="47625" cy="46037"/>
          </a:xfrm>
          <a:prstGeom prst="straightConnector1">
            <a:avLst/>
          </a:prstGeom>
          <a:noFill/>
          <a:ln cap="flat" cmpd="sng" w="9525">
            <a:solidFill>
              <a:srgbClr val="FFCC00"/>
            </a:solidFill>
            <a:prstDash val="solid"/>
            <a:round/>
            <a:headEnd len="med" w="med" type="none"/>
            <a:tailEnd len="med" w="med" type="none"/>
          </a:ln>
        </p:spPr>
      </p:cxnSp>
      <p:cxnSp>
        <p:nvCxnSpPr>
          <p:cNvPr id="209" name="Google Shape;209;p20"/>
          <p:cNvCxnSpPr/>
          <p:nvPr/>
        </p:nvCxnSpPr>
        <p:spPr>
          <a:xfrm flipH="1" rot="10800000">
            <a:off x="3200400" y="4830763"/>
            <a:ext cx="1588" cy="46037"/>
          </a:xfrm>
          <a:prstGeom prst="straightConnector1">
            <a:avLst/>
          </a:prstGeom>
          <a:noFill/>
          <a:ln cap="flat" cmpd="sng" w="9525">
            <a:solidFill>
              <a:srgbClr val="FFCC00"/>
            </a:solidFill>
            <a:prstDash val="solid"/>
            <a:round/>
            <a:headEnd len="med" w="med" type="none"/>
            <a:tailEnd len="med" w="med" type="none"/>
          </a:ln>
        </p:spPr>
      </p:cxnSp>
      <p:cxnSp>
        <p:nvCxnSpPr>
          <p:cNvPr id="210" name="Google Shape;210;p20"/>
          <p:cNvCxnSpPr/>
          <p:nvPr/>
        </p:nvCxnSpPr>
        <p:spPr>
          <a:xfrm>
            <a:off x="3200400" y="4876800"/>
            <a:ext cx="1588" cy="47625"/>
          </a:xfrm>
          <a:prstGeom prst="straightConnector1">
            <a:avLst/>
          </a:prstGeom>
          <a:noFill/>
          <a:ln cap="flat" cmpd="sng" w="9525">
            <a:solidFill>
              <a:srgbClr val="FFCC00"/>
            </a:solidFill>
            <a:prstDash val="solid"/>
            <a:round/>
            <a:headEnd len="med" w="med" type="none"/>
            <a:tailEnd len="med" w="med" type="none"/>
          </a:ln>
        </p:spPr>
      </p:cxnSp>
      <p:sp>
        <p:nvSpPr>
          <p:cNvPr id="211" name="Google Shape;211;p20"/>
          <p:cNvSpPr/>
          <p:nvPr/>
        </p:nvSpPr>
        <p:spPr>
          <a:xfrm>
            <a:off x="3152775" y="4572000"/>
            <a:ext cx="104775" cy="104775"/>
          </a:xfrm>
          <a:prstGeom prst="rect">
            <a:avLst/>
          </a:prstGeom>
          <a:solidFill>
            <a:srgbClr val="FFCC00"/>
          </a:solidFill>
          <a:ln>
            <a:noFill/>
          </a:ln>
        </p:spPr>
        <p:txBody>
          <a:bodyPr anchorCtr="0" anchor="t" bIns="45700" lIns="91425" spcFirstLastPara="1" rIns="91425" wrap="square" tIns="45700">
            <a:noAutofit/>
          </a:bodyPr>
          <a:lstStyle/>
          <a:p>
            <a:pPr indent="0" lvl="0" marL="0" marR="0" rtl="1" algn="r">
              <a:spcBef>
                <a:spcPts val="0"/>
              </a:spcBef>
              <a:spcAft>
                <a:spcPts val="0"/>
              </a:spcAft>
              <a:buNone/>
            </a:pPr>
            <a:r>
              <a:t/>
            </a:r>
            <a:endParaRPr b="0" i="0" sz="1800" u="none" cap="none" strike="noStrike">
              <a:solidFill>
                <a:schemeClr val="lt1"/>
              </a:solidFill>
              <a:latin typeface="Rockwell"/>
              <a:ea typeface="Rockwell"/>
              <a:cs typeface="Rockwell"/>
              <a:sym typeface="Rockwell"/>
            </a:endParaRPr>
          </a:p>
        </p:txBody>
      </p:sp>
      <p:cxnSp>
        <p:nvCxnSpPr>
          <p:cNvPr id="212" name="Google Shape;212;p20"/>
          <p:cNvCxnSpPr/>
          <p:nvPr/>
        </p:nvCxnSpPr>
        <p:spPr>
          <a:xfrm rot="10800000">
            <a:off x="3152775" y="4572000"/>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213" name="Google Shape;213;p20"/>
          <p:cNvCxnSpPr/>
          <p:nvPr/>
        </p:nvCxnSpPr>
        <p:spPr>
          <a:xfrm flipH="1">
            <a:off x="3152775" y="4619625"/>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214" name="Google Shape;214;p20"/>
          <p:cNvCxnSpPr/>
          <p:nvPr/>
        </p:nvCxnSpPr>
        <p:spPr>
          <a:xfrm flipH="1" rot="10800000">
            <a:off x="3200400" y="4572000"/>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215" name="Google Shape;215;p20"/>
          <p:cNvCxnSpPr/>
          <p:nvPr/>
        </p:nvCxnSpPr>
        <p:spPr>
          <a:xfrm flipH="1" rot="10800000">
            <a:off x="3200400" y="4572000"/>
            <a:ext cx="1588" cy="47625"/>
          </a:xfrm>
          <a:prstGeom prst="straightConnector1">
            <a:avLst/>
          </a:prstGeom>
          <a:noFill/>
          <a:ln cap="flat" cmpd="sng" w="9525">
            <a:solidFill>
              <a:srgbClr val="FFCC00"/>
            </a:solidFill>
            <a:prstDash val="solid"/>
            <a:round/>
            <a:headEnd len="med" w="med" type="none"/>
            <a:tailEnd len="med" w="med" type="none"/>
          </a:ln>
        </p:spPr>
      </p:cxnSp>
      <p:cxnSp>
        <p:nvCxnSpPr>
          <p:cNvPr id="216" name="Google Shape;216;p20"/>
          <p:cNvCxnSpPr/>
          <p:nvPr/>
        </p:nvCxnSpPr>
        <p:spPr>
          <a:xfrm>
            <a:off x="3246438" y="4573588"/>
            <a:ext cx="1587" cy="47625"/>
          </a:xfrm>
          <a:prstGeom prst="straightConnector1">
            <a:avLst/>
          </a:prstGeom>
          <a:noFill/>
          <a:ln cap="flat" cmpd="sng" w="9525">
            <a:solidFill>
              <a:srgbClr val="FFCC00"/>
            </a:solidFill>
            <a:prstDash val="solid"/>
            <a:round/>
            <a:headEnd len="med" w="med" type="none"/>
            <a:tailEnd len="med" w="med" type="none"/>
          </a:ln>
        </p:spPr>
      </p:cxnSp>
      <p:sp>
        <p:nvSpPr>
          <p:cNvPr id="217" name="Google Shape;217;p20"/>
          <p:cNvSpPr/>
          <p:nvPr/>
        </p:nvSpPr>
        <p:spPr>
          <a:xfrm>
            <a:off x="3686175" y="4419600"/>
            <a:ext cx="104775" cy="104775"/>
          </a:xfrm>
          <a:prstGeom prst="rect">
            <a:avLst/>
          </a:prstGeom>
          <a:solidFill>
            <a:srgbClr val="FFCC00"/>
          </a:solidFill>
          <a:ln>
            <a:noFill/>
          </a:ln>
        </p:spPr>
        <p:txBody>
          <a:bodyPr anchorCtr="0" anchor="t" bIns="45700" lIns="91425" spcFirstLastPara="1" rIns="91425" wrap="square" tIns="45700">
            <a:noAutofit/>
          </a:bodyPr>
          <a:lstStyle/>
          <a:p>
            <a:pPr indent="0" lvl="0" marL="0" marR="0" rtl="1" algn="r">
              <a:spcBef>
                <a:spcPts val="0"/>
              </a:spcBef>
              <a:spcAft>
                <a:spcPts val="0"/>
              </a:spcAft>
              <a:buNone/>
            </a:pPr>
            <a:r>
              <a:t/>
            </a:r>
            <a:endParaRPr b="0" i="0" sz="1800" u="none" cap="none" strike="noStrike">
              <a:solidFill>
                <a:schemeClr val="lt1"/>
              </a:solidFill>
              <a:latin typeface="Rockwell"/>
              <a:ea typeface="Rockwell"/>
              <a:cs typeface="Rockwell"/>
              <a:sym typeface="Rockwell"/>
            </a:endParaRPr>
          </a:p>
        </p:txBody>
      </p:sp>
      <p:cxnSp>
        <p:nvCxnSpPr>
          <p:cNvPr id="218" name="Google Shape;218;p20"/>
          <p:cNvCxnSpPr/>
          <p:nvPr/>
        </p:nvCxnSpPr>
        <p:spPr>
          <a:xfrm rot="10800000">
            <a:off x="3686175" y="4419600"/>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219" name="Google Shape;219;p20"/>
          <p:cNvCxnSpPr/>
          <p:nvPr/>
        </p:nvCxnSpPr>
        <p:spPr>
          <a:xfrm>
            <a:off x="3733800" y="4467225"/>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220" name="Google Shape;220;p20"/>
          <p:cNvCxnSpPr/>
          <p:nvPr/>
        </p:nvCxnSpPr>
        <p:spPr>
          <a:xfrm flipH="1">
            <a:off x="3686175" y="4467225"/>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221" name="Google Shape;221;p20"/>
          <p:cNvCxnSpPr/>
          <p:nvPr/>
        </p:nvCxnSpPr>
        <p:spPr>
          <a:xfrm flipH="1" rot="10800000">
            <a:off x="3733800" y="4419600"/>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222" name="Google Shape;222;p20"/>
          <p:cNvCxnSpPr/>
          <p:nvPr/>
        </p:nvCxnSpPr>
        <p:spPr>
          <a:xfrm flipH="1" rot="10800000">
            <a:off x="3733800" y="4419600"/>
            <a:ext cx="1588" cy="47625"/>
          </a:xfrm>
          <a:prstGeom prst="straightConnector1">
            <a:avLst/>
          </a:prstGeom>
          <a:noFill/>
          <a:ln cap="flat" cmpd="sng" w="9525">
            <a:solidFill>
              <a:srgbClr val="FFCC00"/>
            </a:solidFill>
            <a:prstDash val="solid"/>
            <a:round/>
            <a:headEnd len="med" w="med" type="none"/>
            <a:tailEnd len="med" w="med" type="none"/>
          </a:ln>
        </p:spPr>
      </p:cxnSp>
      <p:cxnSp>
        <p:nvCxnSpPr>
          <p:cNvPr id="223" name="Google Shape;223;p20"/>
          <p:cNvCxnSpPr/>
          <p:nvPr/>
        </p:nvCxnSpPr>
        <p:spPr>
          <a:xfrm>
            <a:off x="3733800" y="4467225"/>
            <a:ext cx="1588" cy="47625"/>
          </a:xfrm>
          <a:prstGeom prst="straightConnector1">
            <a:avLst/>
          </a:prstGeom>
          <a:noFill/>
          <a:ln cap="flat" cmpd="sng" w="9525">
            <a:solidFill>
              <a:srgbClr val="FFCC00"/>
            </a:solidFill>
            <a:prstDash val="solid"/>
            <a:round/>
            <a:headEnd len="med" w="med" type="none"/>
            <a:tailEnd len="med" w="med" type="none"/>
          </a:ln>
        </p:spPr>
      </p:cxnSp>
      <p:sp>
        <p:nvSpPr>
          <p:cNvPr id="224" name="Google Shape;224;p20"/>
          <p:cNvSpPr/>
          <p:nvPr/>
        </p:nvSpPr>
        <p:spPr>
          <a:xfrm>
            <a:off x="3733800" y="4552950"/>
            <a:ext cx="104775" cy="104775"/>
          </a:xfrm>
          <a:prstGeom prst="rect">
            <a:avLst/>
          </a:prstGeom>
          <a:solidFill>
            <a:srgbClr val="FFCC00"/>
          </a:solidFill>
          <a:ln>
            <a:noFill/>
          </a:ln>
        </p:spPr>
        <p:txBody>
          <a:bodyPr anchorCtr="0" anchor="t" bIns="45700" lIns="91425" spcFirstLastPara="1" rIns="91425" wrap="square" tIns="45700">
            <a:noAutofit/>
          </a:bodyPr>
          <a:lstStyle/>
          <a:p>
            <a:pPr indent="0" lvl="0" marL="0" marR="0" rtl="1" algn="r">
              <a:spcBef>
                <a:spcPts val="0"/>
              </a:spcBef>
              <a:spcAft>
                <a:spcPts val="0"/>
              </a:spcAft>
              <a:buNone/>
            </a:pPr>
            <a:r>
              <a:t/>
            </a:r>
            <a:endParaRPr b="0" i="0" sz="1800" u="none" cap="none" strike="noStrike">
              <a:solidFill>
                <a:schemeClr val="lt1"/>
              </a:solidFill>
              <a:latin typeface="Rockwell"/>
              <a:ea typeface="Rockwell"/>
              <a:cs typeface="Rockwell"/>
              <a:sym typeface="Rockwell"/>
            </a:endParaRPr>
          </a:p>
        </p:txBody>
      </p:sp>
      <p:cxnSp>
        <p:nvCxnSpPr>
          <p:cNvPr id="225" name="Google Shape;225;p20"/>
          <p:cNvCxnSpPr/>
          <p:nvPr/>
        </p:nvCxnSpPr>
        <p:spPr>
          <a:xfrm rot="10800000">
            <a:off x="3686175" y="4476750"/>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226" name="Google Shape;226;p20"/>
          <p:cNvCxnSpPr/>
          <p:nvPr/>
        </p:nvCxnSpPr>
        <p:spPr>
          <a:xfrm>
            <a:off x="3781425" y="4600575"/>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227" name="Google Shape;227;p20"/>
          <p:cNvCxnSpPr/>
          <p:nvPr/>
        </p:nvCxnSpPr>
        <p:spPr>
          <a:xfrm flipH="1">
            <a:off x="3733800" y="4600575"/>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228" name="Google Shape;228;p20"/>
          <p:cNvCxnSpPr/>
          <p:nvPr/>
        </p:nvCxnSpPr>
        <p:spPr>
          <a:xfrm flipH="1" rot="10800000">
            <a:off x="3733800" y="4476750"/>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229" name="Google Shape;229;p20"/>
          <p:cNvCxnSpPr/>
          <p:nvPr/>
        </p:nvCxnSpPr>
        <p:spPr>
          <a:xfrm flipH="1" rot="10800000">
            <a:off x="3733800" y="4476750"/>
            <a:ext cx="1588" cy="47625"/>
          </a:xfrm>
          <a:prstGeom prst="straightConnector1">
            <a:avLst/>
          </a:prstGeom>
          <a:noFill/>
          <a:ln cap="flat" cmpd="sng" w="9525">
            <a:solidFill>
              <a:srgbClr val="FFCC00"/>
            </a:solidFill>
            <a:prstDash val="solid"/>
            <a:round/>
            <a:headEnd len="med" w="med" type="none"/>
            <a:tailEnd len="med" w="med" type="none"/>
          </a:ln>
        </p:spPr>
      </p:cxnSp>
      <p:cxnSp>
        <p:nvCxnSpPr>
          <p:cNvPr id="230" name="Google Shape;230;p20"/>
          <p:cNvCxnSpPr/>
          <p:nvPr/>
        </p:nvCxnSpPr>
        <p:spPr>
          <a:xfrm>
            <a:off x="3781425" y="4600575"/>
            <a:ext cx="1588" cy="47625"/>
          </a:xfrm>
          <a:prstGeom prst="straightConnector1">
            <a:avLst/>
          </a:prstGeom>
          <a:noFill/>
          <a:ln cap="flat" cmpd="sng" w="9525">
            <a:solidFill>
              <a:srgbClr val="FFCC00"/>
            </a:solidFill>
            <a:prstDash val="solid"/>
            <a:round/>
            <a:headEnd len="med" w="med" type="none"/>
            <a:tailEnd len="med" w="med" type="none"/>
          </a:ln>
        </p:spPr>
      </p:cxnSp>
      <p:grpSp>
        <p:nvGrpSpPr>
          <p:cNvPr id="231" name="Google Shape;231;p20"/>
          <p:cNvGrpSpPr/>
          <p:nvPr/>
        </p:nvGrpSpPr>
        <p:grpSpPr>
          <a:xfrm>
            <a:off x="3886200" y="3962400"/>
            <a:ext cx="104775" cy="104775"/>
            <a:chOff x="2323" y="2825"/>
            <a:chExt cx="66" cy="66"/>
          </a:xfrm>
        </p:grpSpPr>
        <p:sp>
          <p:nvSpPr>
            <p:cNvPr id="232" name="Google Shape;232;p20"/>
            <p:cNvSpPr/>
            <p:nvPr/>
          </p:nvSpPr>
          <p:spPr>
            <a:xfrm>
              <a:off x="2323" y="2825"/>
              <a:ext cx="66" cy="66"/>
            </a:xfrm>
            <a:prstGeom prst="rect">
              <a:avLst/>
            </a:prstGeom>
            <a:solidFill>
              <a:srgbClr val="FFCC00"/>
            </a:solidFill>
            <a:ln>
              <a:noFill/>
            </a:ln>
          </p:spPr>
          <p:txBody>
            <a:bodyPr anchorCtr="0" anchor="t" bIns="45700" lIns="91425" spcFirstLastPara="1" rIns="91425" wrap="square" tIns="45700">
              <a:noAutofit/>
            </a:bodyPr>
            <a:lstStyle/>
            <a:p>
              <a:pPr indent="0" lvl="0" marL="0" marR="0" rtl="1" algn="r">
                <a:spcBef>
                  <a:spcPts val="0"/>
                </a:spcBef>
                <a:spcAft>
                  <a:spcPts val="0"/>
                </a:spcAft>
                <a:buNone/>
              </a:pPr>
              <a:r>
                <a:t/>
              </a:r>
              <a:endParaRPr b="0" i="0" sz="1800" u="none" cap="none" strike="noStrike">
                <a:solidFill>
                  <a:schemeClr val="lt1"/>
                </a:solidFill>
                <a:latin typeface="Rockwell"/>
                <a:ea typeface="Rockwell"/>
                <a:cs typeface="Rockwell"/>
                <a:sym typeface="Rockwell"/>
              </a:endParaRPr>
            </a:p>
          </p:txBody>
        </p:sp>
        <p:cxnSp>
          <p:nvCxnSpPr>
            <p:cNvPr id="233" name="Google Shape;233;p20"/>
            <p:cNvCxnSpPr/>
            <p:nvPr/>
          </p:nvCxnSpPr>
          <p:spPr>
            <a:xfrm rot="10800000">
              <a:off x="2323" y="2825"/>
              <a:ext cx="30" cy="30"/>
            </a:xfrm>
            <a:prstGeom prst="straightConnector1">
              <a:avLst/>
            </a:prstGeom>
            <a:noFill/>
            <a:ln cap="flat" cmpd="sng" w="9525">
              <a:solidFill>
                <a:srgbClr val="FFCC00"/>
              </a:solidFill>
              <a:prstDash val="solid"/>
              <a:round/>
              <a:headEnd len="med" w="med" type="none"/>
              <a:tailEnd len="med" w="med" type="none"/>
            </a:ln>
          </p:spPr>
        </p:cxnSp>
        <p:cxnSp>
          <p:nvCxnSpPr>
            <p:cNvPr id="234" name="Google Shape;234;p20"/>
            <p:cNvCxnSpPr/>
            <p:nvPr/>
          </p:nvCxnSpPr>
          <p:spPr>
            <a:xfrm>
              <a:off x="2353" y="2855"/>
              <a:ext cx="30" cy="30"/>
            </a:xfrm>
            <a:prstGeom prst="straightConnector1">
              <a:avLst/>
            </a:prstGeom>
            <a:noFill/>
            <a:ln cap="flat" cmpd="sng" w="9525">
              <a:solidFill>
                <a:srgbClr val="FFCC00"/>
              </a:solidFill>
              <a:prstDash val="solid"/>
              <a:round/>
              <a:headEnd len="med" w="med" type="none"/>
              <a:tailEnd len="med" w="med" type="none"/>
            </a:ln>
          </p:spPr>
        </p:cxnSp>
        <p:cxnSp>
          <p:nvCxnSpPr>
            <p:cNvPr id="235" name="Google Shape;235;p20"/>
            <p:cNvCxnSpPr/>
            <p:nvPr/>
          </p:nvCxnSpPr>
          <p:spPr>
            <a:xfrm flipH="1">
              <a:off x="2323" y="2855"/>
              <a:ext cx="30" cy="30"/>
            </a:xfrm>
            <a:prstGeom prst="straightConnector1">
              <a:avLst/>
            </a:prstGeom>
            <a:noFill/>
            <a:ln cap="flat" cmpd="sng" w="9525">
              <a:solidFill>
                <a:srgbClr val="FFCC00"/>
              </a:solidFill>
              <a:prstDash val="solid"/>
              <a:round/>
              <a:headEnd len="med" w="med" type="none"/>
              <a:tailEnd len="med" w="med" type="none"/>
            </a:ln>
          </p:spPr>
        </p:cxnSp>
        <p:cxnSp>
          <p:nvCxnSpPr>
            <p:cNvPr id="236" name="Google Shape;236;p20"/>
            <p:cNvCxnSpPr/>
            <p:nvPr/>
          </p:nvCxnSpPr>
          <p:spPr>
            <a:xfrm flipH="1" rot="10800000">
              <a:off x="2353" y="2825"/>
              <a:ext cx="30" cy="30"/>
            </a:xfrm>
            <a:prstGeom prst="straightConnector1">
              <a:avLst/>
            </a:prstGeom>
            <a:noFill/>
            <a:ln cap="flat" cmpd="sng" w="9525">
              <a:solidFill>
                <a:srgbClr val="FFCC00"/>
              </a:solidFill>
              <a:prstDash val="solid"/>
              <a:round/>
              <a:headEnd len="med" w="med" type="none"/>
              <a:tailEnd len="med" w="med" type="none"/>
            </a:ln>
          </p:spPr>
        </p:cxnSp>
        <p:cxnSp>
          <p:nvCxnSpPr>
            <p:cNvPr id="237" name="Google Shape;237;p20"/>
            <p:cNvCxnSpPr/>
            <p:nvPr/>
          </p:nvCxnSpPr>
          <p:spPr>
            <a:xfrm flipH="1" rot="10800000">
              <a:off x="2353" y="2825"/>
              <a:ext cx="1" cy="30"/>
            </a:xfrm>
            <a:prstGeom prst="straightConnector1">
              <a:avLst/>
            </a:prstGeom>
            <a:noFill/>
            <a:ln cap="flat" cmpd="sng" w="9525">
              <a:solidFill>
                <a:srgbClr val="FFCC00"/>
              </a:solidFill>
              <a:prstDash val="solid"/>
              <a:round/>
              <a:headEnd len="med" w="med" type="none"/>
              <a:tailEnd len="med" w="med" type="none"/>
            </a:ln>
          </p:spPr>
        </p:cxnSp>
        <p:cxnSp>
          <p:nvCxnSpPr>
            <p:cNvPr id="238" name="Google Shape;238;p20"/>
            <p:cNvCxnSpPr/>
            <p:nvPr/>
          </p:nvCxnSpPr>
          <p:spPr>
            <a:xfrm>
              <a:off x="2353" y="2855"/>
              <a:ext cx="1" cy="30"/>
            </a:xfrm>
            <a:prstGeom prst="straightConnector1">
              <a:avLst/>
            </a:prstGeom>
            <a:noFill/>
            <a:ln cap="flat" cmpd="sng" w="9525">
              <a:solidFill>
                <a:srgbClr val="FFCC00"/>
              </a:solidFill>
              <a:prstDash val="solid"/>
              <a:round/>
              <a:headEnd len="med" w="med" type="none"/>
              <a:tailEnd len="med" w="med" type="none"/>
            </a:ln>
          </p:spPr>
        </p:cxnSp>
      </p:grpSp>
      <p:grpSp>
        <p:nvGrpSpPr>
          <p:cNvPr id="239" name="Google Shape;239;p20"/>
          <p:cNvGrpSpPr/>
          <p:nvPr/>
        </p:nvGrpSpPr>
        <p:grpSpPr>
          <a:xfrm>
            <a:off x="4419600" y="4495800"/>
            <a:ext cx="104775" cy="104775"/>
            <a:chOff x="2832" y="3120"/>
            <a:chExt cx="66" cy="66"/>
          </a:xfrm>
        </p:grpSpPr>
        <p:sp>
          <p:nvSpPr>
            <p:cNvPr id="240" name="Google Shape;240;p20"/>
            <p:cNvSpPr/>
            <p:nvPr/>
          </p:nvSpPr>
          <p:spPr>
            <a:xfrm>
              <a:off x="2832" y="3120"/>
              <a:ext cx="66" cy="66"/>
            </a:xfrm>
            <a:prstGeom prst="rect">
              <a:avLst/>
            </a:prstGeom>
            <a:solidFill>
              <a:srgbClr val="FFCC00"/>
            </a:solidFill>
            <a:ln>
              <a:noFill/>
            </a:ln>
          </p:spPr>
          <p:txBody>
            <a:bodyPr anchorCtr="0" anchor="t" bIns="45700" lIns="91425" spcFirstLastPara="1" rIns="91425" wrap="square" tIns="45700">
              <a:noAutofit/>
            </a:bodyPr>
            <a:lstStyle/>
            <a:p>
              <a:pPr indent="0" lvl="0" marL="0" marR="0" rtl="1" algn="r">
                <a:spcBef>
                  <a:spcPts val="0"/>
                </a:spcBef>
                <a:spcAft>
                  <a:spcPts val="0"/>
                </a:spcAft>
                <a:buNone/>
              </a:pPr>
              <a:r>
                <a:t/>
              </a:r>
              <a:endParaRPr b="0" i="0" sz="1800" u="none" cap="none" strike="noStrike">
                <a:solidFill>
                  <a:schemeClr val="lt1"/>
                </a:solidFill>
                <a:latin typeface="Rockwell"/>
                <a:ea typeface="Rockwell"/>
                <a:cs typeface="Rockwell"/>
                <a:sym typeface="Rockwell"/>
              </a:endParaRPr>
            </a:p>
          </p:txBody>
        </p:sp>
        <p:cxnSp>
          <p:nvCxnSpPr>
            <p:cNvPr id="241" name="Google Shape;241;p20"/>
            <p:cNvCxnSpPr/>
            <p:nvPr/>
          </p:nvCxnSpPr>
          <p:spPr>
            <a:xfrm rot="10800000">
              <a:off x="2832" y="3120"/>
              <a:ext cx="30" cy="30"/>
            </a:xfrm>
            <a:prstGeom prst="straightConnector1">
              <a:avLst/>
            </a:prstGeom>
            <a:noFill/>
            <a:ln cap="flat" cmpd="sng" w="9525">
              <a:solidFill>
                <a:srgbClr val="FFCC00"/>
              </a:solidFill>
              <a:prstDash val="solid"/>
              <a:round/>
              <a:headEnd len="med" w="med" type="none"/>
              <a:tailEnd len="med" w="med" type="none"/>
            </a:ln>
          </p:spPr>
        </p:cxnSp>
        <p:cxnSp>
          <p:nvCxnSpPr>
            <p:cNvPr id="242" name="Google Shape;242;p20"/>
            <p:cNvCxnSpPr/>
            <p:nvPr/>
          </p:nvCxnSpPr>
          <p:spPr>
            <a:xfrm>
              <a:off x="2862" y="3150"/>
              <a:ext cx="30" cy="30"/>
            </a:xfrm>
            <a:prstGeom prst="straightConnector1">
              <a:avLst/>
            </a:prstGeom>
            <a:noFill/>
            <a:ln cap="flat" cmpd="sng" w="9525">
              <a:solidFill>
                <a:srgbClr val="FFCC00"/>
              </a:solidFill>
              <a:prstDash val="solid"/>
              <a:round/>
              <a:headEnd len="med" w="med" type="none"/>
              <a:tailEnd len="med" w="med" type="none"/>
            </a:ln>
          </p:spPr>
        </p:cxnSp>
        <p:cxnSp>
          <p:nvCxnSpPr>
            <p:cNvPr id="243" name="Google Shape;243;p20"/>
            <p:cNvCxnSpPr/>
            <p:nvPr/>
          </p:nvCxnSpPr>
          <p:spPr>
            <a:xfrm flipH="1">
              <a:off x="2832" y="3150"/>
              <a:ext cx="30" cy="30"/>
            </a:xfrm>
            <a:prstGeom prst="straightConnector1">
              <a:avLst/>
            </a:prstGeom>
            <a:noFill/>
            <a:ln cap="flat" cmpd="sng" w="9525">
              <a:solidFill>
                <a:srgbClr val="FFCC00"/>
              </a:solidFill>
              <a:prstDash val="solid"/>
              <a:round/>
              <a:headEnd len="med" w="med" type="none"/>
              <a:tailEnd len="med" w="med" type="none"/>
            </a:ln>
          </p:spPr>
        </p:cxnSp>
        <p:cxnSp>
          <p:nvCxnSpPr>
            <p:cNvPr id="244" name="Google Shape;244;p20"/>
            <p:cNvCxnSpPr/>
            <p:nvPr/>
          </p:nvCxnSpPr>
          <p:spPr>
            <a:xfrm flipH="1" rot="10800000">
              <a:off x="2862" y="3120"/>
              <a:ext cx="30" cy="30"/>
            </a:xfrm>
            <a:prstGeom prst="straightConnector1">
              <a:avLst/>
            </a:prstGeom>
            <a:noFill/>
            <a:ln cap="flat" cmpd="sng" w="9525">
              <a:solidFill>
                <a:srgbClr val="FFCC00"/>
              </a:solidFill>
              <a:prstDash val="solid"/>
              <a:round/>
              <a:headEnd len="med" w="med" type="none"/>
              <a:tailEnd len="med" w="med" type="none"/>
            </a:ln>
          </p:spPr>
        </p:cxnSp>
        <p:cxnSp>
          <p:nvCxnSpPr>
            <p:cNvPr id="245" name="Google Shape;245;p20"/>
            <p:cNvCxnSpPr/>
            <p:nvPr/>
          </p:nvCxnSpPr>
          <p:spPr>
            <a:xfrm flipH="1" rot="10800000">
              <a:off x="2862" y="3120"/>
              <a:ext cx="1" cy="30"/>
            </a:xfrm>
            <a:prstGeom prst="straightConnector1">
              <a:avLst/>
            </a:prstGeom>
            <a:noFill/>
            <a:ln cap="flat" cmpd="sng" w="9525">
              <a:solidFill>
                <a:srgbClr val="FFCC00"/>
              </a:solidFill>
              <a:prstDash val="solid"/>
              <a:round/>
              <a:headEnd len="med" w="med" type="none"/>
              <a:tailEnd len="med" w="med" type="none"/>
            </a:ln>
          </p:spPr>
        </p:cxnSp>
        <p:cxnSp>
          <p:nvCxnSpPr>
            <p:cNvPr id="246" name="Google Shape;246;p20"/>
            <p:cNvCxnSpPr/>
            <p:nvPr/>
          </p:nvCxnSpPr>
          <p:spPr>
            <a:xfrm>
              <a:off x="2862" y="3150"/>
              <a:ext cx="1" cy="30"/>
            </a:xfrm>
            <a:prstGeom prst="straightConnector1">
              <a:avLst/>
            </a:prstGeom>
            <a:noFill/>
            <a:ln cap="flat" cmpd="sng" w="9525">
              <a:solidFill>
                <a:srgbClr val="FFCC00"/>
              </a:solidFill>
              <a:prstDash val="solid"/>
              <a:round/>
              <a:headEnd len="med" w="med" type="none"/>
              <a:tailEnd len="med" w="med" type="none"/>
            </a:ln>
          </p:spPr>
        </p:cxnSp>
      </p:grpSp>
      <p:sp>
        <p:nvSpPr>
          <p:cNvPr id="247" name="Google Shape;247;p20"/>
          <p:cNvSpPr/>
          <p:nvPr/>
        </p:nvSpPr>
        <p:spPr>
          <a:xfrm>
            <a:off x="4533900" y="4638675"/>
            <a:ext cx="104775" cy="104775"/>
          </a:xfrm>
          <a:prstGeom prst="rect">
            <a:avLst/>
          </a:prstGeom>
          <a:solidFill>
            <a:srgbClr val="FFCC00"/>
          </a:solidFill>
          <a:ln>
            <a:noFill/>
          </a:ln>
        </p:spPr>
        <p:txBody>
          <a:bodyPr anchorCtr="0" anchor="t" bIns="45700" lIns="91425" spcFirstLastPara="1" rIns="91425" wrap="square" tIns="45700">
            <a:noAutofit/>
          </a:bodyPr>
          <a:lstStyle/>
          <a:p>
            <a:pPr indent="0" lvl="0" marL="0" marR="0" rtl="1" algn="r">
              <a:spcBef>
                <a:spcPts val="0"/>
              </a:spcBef>
              <a:spcAft>
                <a:spcPts val="0"/>
              </a:spcAft>
              <a:buNone/>
            </a:pPr>
            <a:r>
              <a:t/>
            </a:r>
            <a:endParaRPr b="0" i="0" sz="1800" u="none" cap="none" strike="noStrike">
              <a:solidFill>
                <a:schemeClr val="lt1"/>
              </a:solidFill>
              <a:latin typeface="Rockwell"/>
              <a:ea typeface="Rockwell"/>
              <a:cs typeface="Rockwell"/>
              <a:sym typeface="Rockwell"/>
            </a:endParaRPr>
          </a:p>
        </p:txBody>
      </p:sp>
      <p:cxnSp>
        <p:nvCxnSpPr>
          <p:cNvPr id="248" name="Google Shape;248;p20"/>
          <p:cNvCxnSpPr/>
          <p:nvPr/>
        </p:nvCxnSpPr>
        <p:spPr>
          <a:xfrm rot="10800000">
            <a:off x="4533900" y="4638675"/>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249" name="Google Shape;249;p20"/>
          <p:cNvCxnSpPr/>
          <p:nvPr/>
        </p:nvCxnSpPr>
        <p:spPr>
          <a:xfrm>
            <a:off x="4610100" y="4591050"/>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250" name="Google Shape;250;p20"/>
          <p:cNvCxnSpPr/>
          <p:nvPr/>
        </p:nvCxnSpPr>
        <p:spPr>
          <a:xfrm flipH="1">
            <a:off x="4562475" y="4591050"/>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251" name="Google Shape;251;p20"/>
          <p:cNvCxnSpPr/>
          <p:nvPr/>
        </p:nvCxnSpPr>
        <p:spPr>
          <a:xfrm flipH="1" rot="10800000">
            <a:off x="4581525" y="4638675"/>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252" name="Google Shape;252;p20"/>
          <p:cNvCxnSpPr/>
          <p:nvPr/>
        </p:nvCxnSpPr>
        <p:spPr>
          <a:xfrm flipH="1" rot="10800000">
            <a:off x="4581525" y="4638675"/>
            <a:ext cx="1588" cy="47625"/>
          </a:xfrm>
          <a:prstGeom prst="straightConnector1">
            <a:avLst/>
          </a:prstGeom>
          <a:noFill/>
          <a:ln cap="flat" cmpd="sng" w="9525">
            <a:solidFill>
              <a:srgbClr val="FFCC00"/>
            </a:solidFill>
            <a:prstDash val="solid"/>
            <a:round/>
            <a:headEnd len="med" w="med" type="none"/>
            <a:tailEnd len="med" w="med" type="none"/>
          </a:ln>
        </p:spPr>
      </p:cxnSp>
      <p:cxnSp>
        <p:nvCxnSpPr>
          <p:cNvPr id="253" name="Google Shape;253;p20"/>
          <p:cNvCxnSpPr/>
          <p:nvPr/>
        </p:nvCxnSpPr>
        <p:spPr>
          <a:xfrm>
            <a:off x="4610100" y="4591050"/>
            <a:ext cx="1588" cy="47625"/>
          </a:xfrm>
          <a:prstGeom prst="straightConnector1">
            <a:avLst/>
          </a:prstGeom>
          <a:noFill/>
          <a:ln cap="flat" cmpd="sng" w="9525">
            <a:solidFill>
              <a:srgbClr val="FFCC00"/>
            </a:solidFill>
            <a:prstDash val="solid"/>
            <a:round/>
            <a:headEnd len="med" w="med" type="none"/>
            <a:tailEnd len="med" w="med" type="none"/>
          </a:ln>
        </p:spPr>
      </p:cxnSp>
      <p:sp>
        <p:nvSpPr>
          <p:cNvPr id="254" name="Google Shape;254;p20"/>
          <p:cNvSpPr/>
          <p:nvPr/>
        </p:nvSpPr>
        <p:spPr>
          <a:xfrm>
            <a:off x="4572000" y="4600575"/>
            <a:ext cx="104775" cy="103188"/>
          </a:xfrm>
          <a:prstGeom prst="rect">
            <a:avLst/>
          </a:prstGeom>
          <a:solidFill>
            <a:srgbClr val="FFCC00"/>
          </a:solidFill>
          <a:ln>
            <a:noFill/>
          </a:ln>
        </p:spPr>
        <p:txBody>
          <a:bodyPr anchorCtr="0" anchor="t" bIns="45700" lIns="91425" spcFirstLastPara="1" rIns="91425" wrap="square" tIns="45700">
            <a:noAutofit/>
          </a:bodyPr>
          <a:lstStyle/>
          <a:p>
            <a:pPr indent="0" lvl="0" marL="0" marR="0" rtl="1" algn="r">
              <a:spcBef>
                <a:spcPts val="0"/>
              </a:spcBef>
              <a:spcAft>
                <a:spcPts val="0"/>
              </a:spcAft>
              <a:buNone/>
            </a:pPr>
            <a:r>
              <a:t/>
            </a:r>
            <a:endParaRPr b="0" i="0" sz="1800" u="none" cap="none" strike="noStrike">
              <a:solidFill>
                <a:schemeClr val="lt1"/>
              </a:solidFill>
              <a:latin typeface="Rockwell"/>
              <a:ea typeface="Rockwell"/>
              <a:cs typeface="Rockwell"/>
              <a:sym typeface="Rockwell"/>
            </a:endParaRPr>
          </a:p>
        </p:txBody>
      </p:sp>
      <p:cxnSp>
        <p:nvCxnSpPr>
          <p:cNvPr id="255" name="Google Shape;255;p20"/>
          <p:cNvCxnSpPr/>
          <p:nvPr/>
        </p:nvCxnSpPr>
        <p:spPr>
          <a:xfrm rot="10800000">
            <a:off x="4572000" y="4600575"/>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256" name="Google Shape;256;p20"/>
          <p:cNvCxnSpPr/>
          <p:nvPr/>
        </p:nvCxnSpPr>
        <p:spPr>
          <a:xfrm flipH="1" rot="10800000">
            <a:off x="4619625" y="4600575"/>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257" name="Google Shape;257;p20"/>
          <p:cNvCxnSpPr/>
          <p:nvPr/>
        </p:nvCxnSpPr>
        <p:spPr>
          <a:xfrm flipH="1" rot="10800000">
            <a:off x="4619625" y="4600575"/>
            <a:ext cx="1588" cy="47625"/>
          </a:xfrm>
          <a:prstGeom prst="straightConnector1">
            <a:avLst/>
          </a:prstGeom>
          <a:noFill/>
          <a:ln cap="flat" cmpd="sng" w="9525">
            <a:solidFill>
              <a:srgbClr val="FFCC00"/>
            </a:solidFill>
            <a:prstDash val="solid"/>
            <a:round/>
            <a:headEnd len="med" w="med" type="none"/>
            <a:tailEnd len="med" w="med" type="none"/>
          </a:ln>
        </p:spPr>
      </p:cxnSp>
      <p:cxnSp>
        <p:nvCxnSpPr>
          <p:cNvPr id="258" name="Google Shape;258;p20"/>
          <p:cNvCxnSpPr/>
          <p:nvPr/>
        </p:nvCxnSpPr>
        <p:spPr>
          <a:xfrm>
            <a:off x="4619625" y="4648200"/>
            <a:ext cx="28575" cy="0"/>
          </a:xfrm>
          <a:prstGeom prst="straightConnector1">
            <a:avLst/>
          </a:prstGeom>
          <a:noFill/>
          <a:ln cap="flat" cmpd="sng" w="9525">
            <a:solidFill>
              <a:srgbClr val="FFCC00"/>
            </a:solidFill>
            <a:prstDash val="solid"/>
            <a:round/>
            <a:headEnd len="med" w="med" type="none"/>
            <a:tailEnd len="med" w="med" type="none"/>
          </a:ln>
        </p:spPr>
      </p:cxnSp>
      <p:cxnSp>
        <p:nvCxnSpPr>
          <p:cNvPr id="259" name="Google Shape;259;p20"/>
          <p:cNvCxnSpPr/>
          <p:nvPr/>
        </p:nvCxnSpPr>
        <p:spPr>
          <a:xfrm flipH="1">
            <a:off x="4572000" y="4648200"/>
            <a:ext cx="47625" cy="46038"/>
          </a:xfrm>
          <a:prstGeom prst="straightConnector1">
            <a:avLst/>
          </a:prstGeom>
          <a:noFill/>
          <a:ln cap="flat" cmpd="sng" w="9525">
            <a:solidFill>
              <a:srgbClr val="FFCC00"/>
            </a:solidFill>
            <a:prstDash val="solid"/>
            <a:round/>
            <a:headEnd len="med" w="med" type="none"/>
            <a:tailEnd len="med" w="med" type="none"/>
          </a:ln>
        </p:spPr>
      </p:cxnSp>
      <p:cxnSp>
        <p:nvCxnSpPr>
          <p:cNvPr id="260" name="Google Shape;260;p20"/>
          <p:cNvCxnSpPr/>
          <p:nvPr/>
        </p:nvCxnSpPr>
        <p:spPr>
          <a:xfrm>
            <a:off x="4619625" y="4648200"/>
            <a:ext cx="1588" cy="46038"/>
          </a:xfrm>
          <a:prstGeom prst="straightConnector1">
            <a:avLst/>
          </a:prstGeom>
          <a:noFill/>
          <a:ln cap="flat" cmpd="sng" w="9525">
            <a:solidFill>
              <a:srgbClr val="FFCC00"/>
            </a:solidFill>
            <a:prstDash val="solid"/>
            <a:round/>
            <a:headEnd len="med" w="med" type="none"/>
            <a:tailEnd len="med" w="med" type="none"/>
          </a:ln>
        </p:spPr>
      </p:cxnSp>
      <p:grpSp>
        <p:nvGrpSpPr>
          <p:cNvPr id="261" name="Google Shape;261;p20"/>
          <p:cNvGrpSpPr/>
          <p:nvPr/>
        </p:nvGrpSpPr>
        <p:grpSpPr>
          <a:xfrm>
            <a:off x="4114800" y="3886200"/>
            <a:ext cx="104775" cy="104775"/>
            <a:chOff x="2533" y="2801"/>
            <a:chExt cx="66" cy="66"/>
          </a:xfrm>
        </p:grpSpPr>
        <p:sp>
          <p:nvSpPr>
            <p:cNvPr id="262" name="Google Shape;262;p20"/>
            <p:cNvSpPr/>
            <p:nvPr/>
          </p:nvSpPr>
          <p:spPr>
            <a:xfrm>
              <a:off x="2533" y="2801"/>
              <a:ext cx="66" cy="66"/>
            </a:xfrm>
            <a:prstGeom prst="rect">
              <a:avLst/>
            </a:prstGeom>
            <a:solidFill>
              <a:srgbClr val="FFCC00"/>
            </a:solidFill>
            <a:ln>
              <a:noFill/>
            </a:ln>
          </p:spPr>
          <p:txBody>
            <a:bodyPr anchorCtr="0" anchor="t" bIns="45700" lIns="91425" spcFirstLastPara="1" rIns="91425" wrap="square" tIns="45700">
              <a:noAutofit/>
            </a:bodyPr>
            <a:lstStyle/>
            <a:p>
              <a:pPr indent="0" lvl="0" marL="0" marR="0" rtl="1" algn="r">
                <a:spcBef>
                  <a:spcPts val="0"/>
                </a:spcBef>
                <a:spcAft>
                  <a:spcPts val="0"/>
                </a:spcAft>
                <a:buNone/>
              </a:pPr>
              <a:r>
                <a:t/>
              </a:r>
              <a:endParaRPr b="0" i="0" sz="1800" u="none" cap="none" strike="noStrike">
                <a:solidFill>
                  <a:schemeClr val="lt1"/>
                </a:solidFill>
                <a:latin typeface="Rockwell"/>
                <a:ea typeface="Rockwell"/>
                <a:cs typeface="Rockwell"/>
                <a:sym typeface="Rockwell"/>
              </a:endParaRPr>
            </a:p>
          </p:txBody>
        </p:sp>
        <p:cxnSp>
          <p:nvCxnSpPr>
            <p:cNvPr id="263" name="Google Shape;263;p20"/>
            <p:cNvCxnSpPr/>
            <p:nvPr/>
          </p:nvCxnSpPr>
          <p:spPr>
            <a:xfrm rot="10800000">
              <a:off x="2533" y="2801"/>
              <a:ext cx="30" cy="30"/>
            </a:xfrm>
            <a:prstGeom prst="straightConnector1">
              <a:avLst/>
            </a:prstGeom>
            <a:noFill/>
            <a:ln cap="flat" cmpd="sng" w="9525">
              <a:solidFill>
                <a:srgbClr val="FFCC00"/>
              </a:solidFill>
              <a:prstDash val="solid"/>
              <a:round/>
              <a:headEnd len="med" w="med" type="none"/>
              <a:tailEnd len="med" w="med" type="none"/>
            </a:ln>
          </p:spPr>
        </p:cxnSp>
        <p:cxnSp>
          <p:nvCxnSpPr>
            <p:cNvPr id="264" name="Google Shape;264;p20"/>
            <p:cNvCxnSpPr/>
            <p:nvPr/>
          </p:nvCxnSpPr>
          <p:spPr>
            <a:xfrm>
              <a:off x="2563" y="2831"/>
              <a:ext cx="30" cy="30"/>
            </a:xfrm>
            <a:prstGeom prst="straightConnector1">
              <a:avLst/>
            </a:prstGeom>
            <a:noFill/>
            <a:ln cap="flat" cmpd="sng" w="9525">
              <a:solidFill>
                <a:srgbClr val="FFCC00"/>
              </a:solidFill>
              <a:prstDash val="solid"/>
              <a:round/>
              <a:headEnd len="med" w="med" type="none"/>
              <a:tailEnd len="med" w="med" type="none"/>
            </a:ln>
          </p:spPr>
        </p:cxnSp>
        <p:cxnSp>
          <p:nvCxnSpPr>
            <p:cNvPr id="265" name="Google Shape;265;p20"/>
            <p:cNvCxnSpPr/>
            <p:nvPr/>
          </p:nvCxnSpPr>
          <p:spPr>
            <a:xfrm flipH="1">
              <a:off x="2533" y="2831"/>
              <a:ext cx="30" cy="30"/>
            </a:xfrm>
            <a:prstGeom prst="straightConnector1">
              <a:avLst/>
            </a:prstGeom>
            <a:noFill/>
            <a:ln cap="flat" cmpd="sng" w="9525">
              <a:solidFill>
                <a:srgbClr val="FFCC00"/>
              </a:solidFill>
              <a:prstDash val="solid"/>
              <a:round/>
              <a:headEnd len="med" w="med" type="none"/>
              <a:tailEnd len="med" w="med" type="none"/>
            </a:ln>
          </p:spPr>
        </p:cxnSp>
        <p:cxnSp>
          <p:nvCxnSpPr>
            <p:cNvPr id="266" name="Google Shape;266;p20"/>
            <p:cNvCxnSpPr/>
            <p:nvPr/>
          </p:nvCxnSpPr>
          <p:spPr>
            <a:xfrm flipH="1" rot="10800000">
              <a:off x="2563" y="2801"/>
              <a:ext cx="30" cy="30"/>
            </a:xfrm>
            <a:prstGeom prst="straightConnector1">
              <a:avLst/>
            </a:prstGeom>
            <a:noFill/>
            <a:ln cap="flat" cmpd="sng" w="9525">
              <a:solidFill>
                <a:srgbClr val="FFCC00"/>
              </a:solidFill>
              <a:prstDash val="solid"/>
              <a:round/>
              <a:headEnd len="med" w="med" type="none"/>
              <a:tailEnd len="med" w="med" type="none"/>
            </a:ln>
          </p:spPr>
        </p:cxnSp>
        <p:cxnSp>
          <p:nvCxnSpPr>
            <p:cNvPr id="267" name="Google Shape;267;p20"/>
            <p:cNvCxnSpPr/>
            <p:nvPr/>
          </p:nvCxnSpPr>
          <p:spPr>
            <a:xfrm flipH="1" rot="10800000">
              <a:off x="2563" y="2801"/>
              <a:ext cx="1" cy="30"/>
            </a:xfrm>
            <a:prstGeom prst="straightConnector1">
              <a:avLst/>
            </a:prstGeom>
            <a:noFill/>
            <a:ln cap="flat" cmpd="sng" w="9525">
              <a:solidFill>
                <a:srgbClr val="FFCC00"/>
              </a:solidFill>
              <a:prstDash val="solid"/>
              <a:round/>
              <a:headEnd len="med" w="med" type="none"/>
              <a:tailEnd len="med" w="med" type="none"/>
            </a:ln>
          </p:spPr>
        </p:cxnSp>
        <p:cxnSp>
          <p:nvCxnSpPr>
            <p:cNvPr id="268" name="Google Shape;268;p20"/>
            <p:cNvCxnSpPr/>
            <p:nvPr/>
          </p:nvCxnSpPr>
          <p:spPr>
            <a:xfrm>
              <a:off x="2563" y="2831"/>
              <a:ext cx="1" cy="30"/>
            </a:xfrm>
            <a:prstGeom prst="straightConnector1">
              <a:avLst/>
            </a:prstGeom>
            <a:noFill/>
            <a:ln cap="flat" cmpd="sng" w="9525">
              <a:solidFill>
                <a:srgbClr val="FFCC00"/>
              </a:solidFill>
              <a:prstDash val="solid"/>
              <a:round/>
              <a:headEnd len="med" w="med" type="none"/>
              <a:tailEnd len="med" w="med" type="none"/>
            </a:ln>
          </p:spPr>
        </p:cxnSp>
      </p:grpSp>
      <p:sp>
        <p:nvSpPr>
          <p:cNvPr id="269" name="Google Shape;269;p20"/>
          <p:cNvSpPr/>
          <p:nvPr/>
        </p:nvSpPr>
        <p:spPr>
          <a:xfrm>
            <a:off x="4419600" y="3505200"/>
            <a:ext cx="104775" cy="104775"/>
          </a:xfrm>
          <a:prstGeom prst="rect">
            <a:avLst/>
          </a:prstGeom>
          <a:solidFill>
            <a:srgbClr val="FFCC00"/>
          </a:solidFill>
          <a:ln>
            <a:noFill/>
          </a:ln>
        </p:spPr>
        <p:txBody>
          <a:bodyPr anchorCtr="0" anchor="t" bIns="45700" lIns="91425" spcFirstLastPara="1" rIns="91425" wrap="square" tIns="45700">
            <a:noAutofit/>
          </a:bodyPr>
          <a:lstStyle/>
          <a:p>
            <a:pPr indent="0" lvl="0" marL="0" marR="0" rtl="1" algn="r">
              <a:spcBef>
                <a:spcPts val="0"/>
              </a:spcBef>
              <a:spcAft>
                <a:spcPts val="0"/>
              </a:spcAft>
              <a:buNone/>
            </a:pPr>
            <a:r>
              <a:t/>
            </a:r>
            <a:endParaRPr b="0" i="0" sz="1800" u="none" cap="none" strike="noStrike">
              <a:solidFill>
                <a:schemeClr val="lt1"/>
              </a:solidFill>
              <a:latin typeface="Rockwell"/>
              <a:ea typeface="Rockwell"/>
              <a:cs typeface="Rockwell"/>
              <a:sym typeface="Rockwell"/>
            </a:endParaRPr>
          </a:p>
        </p:txBody>
      </p:sp>
      <p:cxnSp>
        <p:nvCxnSpPr>
          <p:cNvPr id="270" name="Google Shape;270;p20"/>
          <p:cNvCxnSpPr/>
          <p:nvPr/>
        </p:nvCxnSpPr>
        <p:spPr>
          <a:xfrm rot="10800000">
            <a:off x="4419600" y="3505200"/>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271" name="Google Shape;271;p20"/>
          <p:cNvCxnSpPr/>
          <p:nvPr/>
        </p:nvCxnSpPr>
        <p:spPr>
          <a:xfrm>
            <a:off x="4467225" y="3552825"/>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272" name="Google Shape;272;p20"/>
          <p:cNvCxnSpPr/>
          <p:nvPr/>
        </p:nvCxnSpPr>
        <p:spPr>
          <a:xfrm flipH="1">
            <a:off x="4419600" y="3552825"/>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273" name="Google Shape;273;p20"/>
          <p:cNvCxnSpPr/>
          <p:nvPr/>
        </p:nvCxnSpPr>
        <p:spPr>
          <a:xfrm flipH="1" rot="10800000">
            <a:off x="4467225" y="3505200"/>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274" name="Google Shape;274;p20"/>
          <p:cNvCxnSpPr/>
          <p:nvPr/>
        </p:nvCxnSpPr>
        <p:spPr>
          <a:xfrm flipH="1" rot="10800000">
            <a:off x="4467225" y="3505200"/>
            <a:ext cx="1588" cy="47625"/>
          </a:xfrm>
          <a:prstGeom prst="straightConnector1">
            <a:avLst/>
          </a:prstGeom>
          <a:noFill/>
          <a:ln cap="flat" cmpd="sng" w="9525">
            <a:solidFill>
              <a:srgbClr val="FFCC00"/>
            </a:solidFill>
            <a:prstDash val="solid"/>
            <a:round/>
            <a:headEnd len="med" w="med" type="none"/>
            <a:tailEnd len="med" w="med" type="none"/>
          </a:ln>
        </p:spPr>
      </p:cxnSp>
      <p:cxnSp>
        <p:nvCxnSpPr>
          <p:cNvPr id="275" name="Google Shape;275;p20"/>
          <p:cNvCxnSpPr/>
          <p:nvPr/>
        </p:nvCxnSpPr>
        <p:spPr>
          <a:xfrm>
            <a:off x="4467225" y="3552825"/>
            <a:ext cx="1588" cy="47625"/>
          </a:xfrm>
          <a:prstGeom prst="straightConnector1">
            <a:avLst/>
          </a:prstGeom>
          <a:noFill/>
          <a:ln cap="flat" cmpd="sng" w="9525">
            <a:solidFill>
              <a:srgbClr val="FFCC00"/>
            </a:solidFill>
            <a:prstDash val="solid"/>
            <a:round/>
            <a:headEnd len="med" w="med" type="none"/>
            <a:tailEnd len="med" w="med" type="none"/>
          </a:ln>
        </p:spPr>
      </p:cxnSp>
      <p:grpSp>
        <p:nvGrpSpPr>
          <p:cNvPr id="276" name="Google Shape;276;p20"/>
          <p:cNvGrpSpPr/>
          <p:nvPr/>
        </p:nvGrpSpPr>
        <p:grpSpPr>
          <a:xfrm>
            <a:off x="4572000" y="3657600"/>
            <a:ext cx="104775" cy="104775"/>
            <a:chOff x="2958" y="2718"/>
            <a:chExt cx="66" cy="66"/>
          </a:xfrm>
        </p:grpSpPr>
        <p:sp>
          <p:nvSpPr>
            <p:cNvPr id="277" name="Google Shape;277;p20"/>
            <p:cNvSpPr/>
            <p:nvPr/>
          </p:nvSpPr>
          <p:spPr>
            <a:xfrm>
              <a:off x="2958" y="2718"/>
              <a:ext cx="66" cy="66"/>
            </a:xfrm>
            <a:prstGeom prst="rect">
              <a:avLst/>
            </a:prstGeom>
            <a:solidFill>
              <a:srgbClr val="FFCC00"/>
            </a:solidFill>
            <a:ln>
              <a:noFill/>
            </a:ln>
          </p:spPr>
          <p:txBody>
            <a:bodyPr anchorCtr="0" anchor="t" bIns="45700" lIns="91425" spcFirstLastPara="1" rIns="91425" wrap="square" tIns="45700">
              <a:noAutofit/>
            </a:bodyPr>
            <a:lstStyle/>
            <a:p>
              <a:pPr indent="0" lvl="0" marL="0" marR="0" rtl="1" algn="r">
                <a:spcBef>
                  <a:spcPts val="0"/>
                </a:spcBef>
                <a:spcAft>
                  <a:spcPts val="0"/>
                </a:spcAft>
                <a:buNone/>
              </a:pPr>
              <a:r>
                <a:t/>
              </a:r>
              <a:endParaRPr b="0" i="0" sz="1800" u="none" cap="none" strike="noStrike">
                <a:solidFill>
                  <a:schemeClr val="lt1"/>
                </a:solidFill>
                <a:latin typeface="Rockwell"/>
                <a:ea typeface="Rockwell"/>
                <a:cs typeface="Rockwell"/>
                <a:sym typeface="Rockwell"/>
              </a:endParaRPr>
            </a:p>
          </p:txBody>
        </p:sp>
        <p:cxnSp>
          <p:nvCxnSpPr>
            <p:cNvPr id="278" name="Google Shape;278;p20"/>
            <p:cNvCxnSpPr/>
            <p:nvPr/>
          </p:nvCxnSpPr>
          <p:spPr>
            <a:xfrm rot="10800000">
              <a:off x="2958" y="2718"/>
              <a:ext cx="30" cy="30"/>
            </a:xfrm>
            <a:prstGeom prst="straightConnector1">
              <a:avLst/>
            </a:prstGeom>
            <a:noFill/>
            <a:ln cap="flat" cmpd="sng" w="9525">
              <a:solidFill>
                <a:srgbClr val="FFCC00"/>
              </a:solidFill>
              <a:prstDash val="solid"/>
              <a:round/>
              <a:headEnd len="med" w="med" type="none"/>
              <a:tailEnd len="med" w="med" type="none"/>
            </a:ln>
          </p:spPr>
        </p:cxnSp>
        <p:cxnSp>
          <p:nvCxnSpPr>
            <p:cNvPr id="279" name="Google Shape;279;p20"/>
            <p:cNvCxnSpPr/>
            <p:nvPr/>
          </p:nvCxnSpPr>
          <p:spPr>
            <a:xfrm flipH="1" rot="10800000">
              <a:off x="2988" y="2718"/>
              <a:ext cx="30" cy="30"/>
            </a:xfrm>
            <a:prstGeom prst="straightConnector1">
              <a:avLst/>
            </a:prstGeom>
            <a:noFill/>
            <a:ln cap="flat" cmpd="sng" w="9525">
              <a:solidFill>
                <a:srgbClr val="FFCC00"/>
              </a:solidFill>
              <a:prstDash val="solid"/>
              <a:round/>
              <a:headEnd len="med" w="med" type="none"/>
              <a:tailEnd len="med" w="med" type="none"/>
            </a:ln>
          </p:spPr>
        </p:cxnSp>
        <p:cxnSp>
          <p:nvCxnSpPr>
            <p:cNvPr id="280" name="Google Shape;280;p20"/>
            <p:cNvCxnSpPr/>
            <p:nvPr/>
          </p:nvCxnSpPr>
          <p:spPr>
            <a:xfrm flipH="1" rot="10800000">
              <a:off x="2988" y="2718"/>
              <a:ext cx="1" cy="30"/>
            </a:xfrm>
            <a:prstGeom prst="straightConnector1">
              <a:avLst/>
            </a:prstGeom>
            <a:noFill/>
            <a:ln cap="flat" cmpd="sng" w="9525">
              <a:solidFill>
                <a:srgbClr val="FFCC00"/>
              </a:solidFill>
              <a:prstDash val="solid"/>
              <a:round/>
              <a:headEnd len="med" w="med" type="none"/>
              <a:tailEnd len="med" w="med" type="none"/>
            </a:ln>
          </p:spPr>
        </p:cxnSp>
        <p:grpSp>
          <p:nvGrpSpPr>
            <p:cNvPr id="281" name="Google Shape;281;p20"/>
            <p:cNvGrpSpPr/>
            <p:nvPr/>
          </p:nvGrpSpPr>
          <p:grpSpPr>
            <a:xfrm>
              <a:off x="2958" y="2748"/>
              <a:ext cx="60" cy="30"/>
              <a:chOff x="2958" y="2748"/>
              <a:chExt cx="60" cy="30"/>
            </a:xfrm>
          </p:grpSpPr>
          <p:cxnSp>
            <p:nvCxnSpPr>
              <p:cNvPr id="282" name="Google Shape;282;p20"/>
              <p:cNvCxnSpPr/>
              <p:nvPr/>
            </p:nvCxnSpPr>
            <p:spPr>
              <a:xfrm>
                <a:off x="2988" y="2748"/>
                <a:ext cx="30" cy="30"/>
              </a:xfrm>
              <a:prstGeom prst="straightConnector1">
                <a:avLst/>
              </a:prstGeom>
              <a:noFill/>
              <a:ln cap="flat" cmpd="sng" w="9525">
                <a:solidFill>
                  <a:srgbClr val="FFCC00"/>
                </a:solidFill>
                <a:prstDash val="solid"/>
                <a:round/>
                <a:headEnd len="med" w="med" type="none"/>
                <a:tailEnd len="med" w="med" type="none"/>
              </a:ln>
            </p:spPr>
          </p:cxnSp>
          <p:cxnSp>
            <p:nvCxnSpPr>
              <p:cNvPr id="283" name="Google Shape;283;p20"/>
              <p:cNvCxnSpPr/>
              <p:nvPr/>
            </p:nvCxnSpPr>
            <p:spPr>
              <a:xfrm flipH="1">
                <a:off x="2958" y="2748"/>
                <a:ext cx="30" cy="30"/>
              </a:xfrm>
              <a:prstGeom prst="straightConnector1">
                <a:avLst/>
              </a:prstGeom>
              <a:noFill/>
              <a:ln cap="flat" cmpd="sng" w="9525">
                <a:solidFill>
                  <a:srgbClr val="FFCC00"/>
                </a:solidFill>
                <a:prstDash val="solid"/>
                <a:round/>
                <a:headEnd len="med" w="med" type="none"/>
                <a:tailEnd len="med" w="med" type="none"/>
              </a:ln>
            </p:spPr>
          </p:cxnSp>
          <p:cxnSp>
            <p:nvCxnSpPr>
              <p:cNvPr id="284" name="Google Shape;284;p20"/>
              <p:cNvCxnSpPr/>
              <p:nvPr/>
            </p:nvCxnSpPr>
            <p:spPr>
              <a:xfrm>
                <a:off x="2988" y="2748"/>
                <a:ext cx="1" cy="30"/>
              </a:xfrm>
              <a:prstGeom prst="straightConnector1">
                <a:avLst/>
              </a:prstGeom>
              <a:noFill/>
              <a:ln cap="flat" cmpd="sng" w="9525">
                <a:solidFill>
                  <a:srgbClr val="FFCC00"/>
                </a:solidFill>
                <a:prstDash val="solid"/>
                <a:round/>
                <a:headEnd len="med" w="med" type="none"/>
                <a:tailEnd len="med" w="med" type="none"/>
              </a:ln>
            </p:spPr>
          </p:cxnSp>
        </p:grpSp>
      </p:grpSp>
      <p:sp>
        <p:nvSpPr>
          <p:cNvPr id="285" name="Google Shape;285;p20"/>
          <p:cNvSpPr/>
          <p:nvPr/>
        </p:nvSpPr>
        <p:spPr>
          <a:xfrm>
            <a:off x="5133975" y="4191000"/>
            <a:ext cx="104775" cy="104775"/>
          </a:xfrm>
          <a:prstGeom prst="rect">
            <a:avLst/>
          </a:prstGeom>
          <a:solidFill>
            <a:srgbClr val="FFCC00"/>
          </a:solidFill>
          <a:ln>
            <a:noFill/>
          </a:ln>
        </p:spPr>
        <p:txBody>
          <a:bodyPr anchorCtr="0" anchor="t" bIns="45700" lIns="91425" spcFirstLastPara="1" rIns="91425" wrap="square" tIns="45700">
            <a:noAutofit/>
          </a:bodyPr>
          <a:lstStyle/>
          <a:p>
            <a:pPr indent="0" lvl="0" marL="0" marR="0" rtl="1" algn="r">
              <a:spcBef>
                <a:spcPts val="0"/>
              </a:spcBef>
              <a:spcAft>
                <a:spcPts val="0"/>
              </a:spcAft>
              <a:buNone/>
            </a:pPr>
            <a:r>
              <a:t/>
            </a:r>
            <a:endParaRPr b="0" i="0" sz="1800" u="none" cap="none" strike="noStrike">
              <a:solidFill>
                <a:schemeClr val="lt1"/>
              </a:solidFill>
              <a:latin typeface="Rockwell"/>
              <a:ea typeface="Rockwell"/>
              <a:cs typeface="Rockwell"/>
              <a:sym typeface="Rockwell"/>
            </a:endParaRPr>
          </a:p>
        </p:txBody>
      </p:sp>
      <p:cxnSp>
        <p:nvCxnSpPr>
          <p:cNvPr id="286" name="Google Shape;286;p20"/>
          <p:cNvCxnSpPr/>
          <p:nvPr/>
        </p:nvCxnSpPr>
        <p:spPr>
          <a:xfrm>
            <a:off x="5181600" y="4238625"/>
            <a:ext cx="47625" cy="47625"/>
          </a:xfrm>
          <a:prstGeom prst="straightConnector1">
            <a:avLst/>
          </a:prstGeom>
          <a:noFill/>
          <a:ln cap="flat" cmpd="sng" w="9525">
            <a:solidFill>
              <a:srgbClr val="FFCC00"/>
            </a:solidFill>
            <a:prstDash val="solid"/>
            <a:round/>
            <a:headEnd len="med" w="med" type="none"/>
            <a:tailEnd len="med" w="med" type="none"/>
          </a:ln>
        </p:spPr>
      </p:cxnSp>
      <p:sp>
        <p:nvSpPr>
          <p:cNvPr id="287" name="Google Shape;287;p20"/>
          <p:cNvSpPr/>
          <p:nvPr/>
        </p:nvSpPr>
        <p:spPr>
          <a:xfrm>
            <a:off x="4794250" y="3132138"/>
            <a:ext cx="104775" cy="104775"/>
          </a:xfrm>
          <a:prstGeom prst="rect">
            <a:avLst/>
          </a:prstGeom>
          <a:solidFill>
            <a:srgbClr val="FFCC00"/>
          </a:solidFill>
          <a:ln>
            <a:noFill/>
          </a:ln>
        </p:spPr>
        <p:txBody>
          <a:bodyPr anchorCtr="0" anchor="t" bIns="45700" lIns="91425" spcFirstLastPara="1" rIns="91425" wrap="square" tIns="45700">
            <a:noAutofit/>
          </a:bodyPr>
          <a:lstStyle/>
          <a:p>
            <a:pPr indent="0" lvl="0" marL="0" marR="0" rtl="1" algn="r">
              <a:spcBef>
                <a:spcPts val="0"/>
              </a:spcBef>
              <a:spcAft>
                <a:spcPts val="0"/>
              </a:spcAft>
              <a:buNone/>
            </a:pPr>
            <a:r>
              <a:t/>
            </a:r>
            <a:endParaRPr b="0" i="0" sz="1800" u="none" cap="none" strike="noStrike">
              <a:solidFill>
                <a:schemeClr val="lt1"/>
              </a:solidFill>
              <a:latin typeface="Rockwell"/>
              <a:ea typeface="Rockwell"/>
              <a:cs typeface="Rockwell"/>
              <a:sym typeface="Rockwell"/>
            </a:endParaRPr>
          </a:p>
        </p:txBody>
      </p:sp>
      <p:cxnSp>
        <p:nvCxnSpPr>
          <p:cNvPr id="288" name="Google Shape;288;p20"/>
          <p:cNvCxnSpPr/>
          <p:nvPr/>
        </p:nvCxnSpPr>
        <p:spPr>
          <a:xfrm rot="10800000">
            <a:off x="4794250" y="3132138"/>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289" name="Google Shape;289;p20"/>
          <p:cNvCxnSpPr/>
          <p:nvPr/>
        </p:nvCxnSpPr>
        <p:spPr>
          <a:xfrm>
            <a:off x="4841875" y="3179763"/>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290" name="Google Shape;290;p20"/>
          <p:cNvCxnSpPr/>
          <p:nvPr/>
        </p:nvCxnSpPr>
        <p:spPr>
          <a:xfrm flipH="1">
            <a:off x="4794250" y="3179763"/>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291" name="Google Shape;291;p20"/>
          <p:cNvCxnSpPr/>
          <p:nvPr/>
        </p:nvCxnSpPr>
        <p:spPr>
          <a:xfrm flipH="1" rot="10800000">
            <a:off x="4841875" y="3132138"/>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292" name="Google Shape;292;p20"/>
          <p:cNvCxnSpPr/>
          <p:nvPr/>
        </p:nvCxnSpPr>
        <p:spPr>
          <a:xfrm flipH="1" rot="10800000">
            <a:off x="4841875" y="3132138"/>
            <a:ext cx="1588" cy="47625"/>
          </a:xfrm>
          <a:prstGeom prst="straightConnector1">
            <a:avLst/>
          </a:prstGeom>
          <a:noFill/>
          <a:ln cap="flat" cmpd="sng" w="9525">
            <a:solidFill>
              <a:srgbClr val="FFCC00"/>
            </a:solidFill>
            <a:prstDash val="solid"/>
            <a:round/>
            <a:headEnd len="med" w="med" type="none"/>
            <a:tailEnd len="med" w="med" type="none"/>
          </a:ln>
        </p:spPr>
      </p:cxnSp>
      <p:cxnSp>
        <p:nvCxnSpPr>
          <p:cNvPr id="293" name="Google Shape;293;p20"/>
          <p:cNvCxnSpPr/>
          <p:nvPr/>
        </p:nvCxnSpPr>
        <p:spPr>
          <a:xfrm>
            <a:off x="4841875" y="3179763"/>
            <a:ext cx="1588" cy="47625"/>
          </a:xfrm>
          <a:prstGeom prst="straightConnector1">
            <a:avLst/>
          </a:prstGeom>
          <a:noFill/>
          <a:ln cap="flat" cmpd="sng" w="9525">
            <a:solidFill>
              <a:srgbClr val="FFCC00"/>
            </a:solidFill>
            <a:prstDash val="solid"/>
            <a:round/>
            <a:headEnd len="med" w="med" type="none"/>
            <a:tailEnd len="med" w="med" type="none"/>
          </a:ln>
        </p:spPr>
      </p:cxnSp>
      <p:sp>
        <p:nvSpPr>
          <p:cNvPr id="294" name="Google Shape;294;p20"/>
          <p:cNvSpPr/>
          <p:nvPr/>
        </p:nvSpPr>
        <p:spPr>
          <a:xfrm>
            <a:off x="5813425" y="3341688"/>
            <a:ext cx="104775" cy="104775"/>
          </a:xfrm>
          <a:prstGeom prst="rect">
            <a:avLst/>
          </a:prstGeom>
          <a:solidFill>
            <a:srgbClr val="FFCC00"/>
          </a:solidFill>
          <a:ln>
            <a:noFill/>
          </a:ln>
        </p:spPr>
        <p:txBody>
          <a:bodyPr anchorCtr="0" anchor="t" bIns="45700" lIns="91425" spcFirstLastPara="1" rIns="91425" wrap="square" tIns="45700">
            <a:noAutofit/>
          </a:bodyPr>
          <a:lstStyle/>
          <a:p>
            <a:pPr indent="0" lvl="0" marL="0" marR="0" rtl="1" algn="r">
              <a:spcBef>
                <a:spcPts val="0"/>
              </a:spcBef>
              <a:spcAft>
                <a:spcPts val="0"/>
              </a:spcAft>
              <a:buNone/>
            </a:pPr>
            <a:r>
              <a:t/>
            </a:r>
            <a:endParaRPr b="0" i="0" sz="1800" u="none" cap="none" strike="noStrike">
              <a:solidFill>
                <a:schemeClr val="lt1"/>
              </a:solidFill>
              <a:latin typeface="Rockwell"/>
              <a:ea typeface="Rockwell"/>
              <a:cs typeface="Rockwell"/>
              <a:sym typeface="Rockwell"/>
            </a:endParaRPr>
          </a:p>
        </p:txBody>
      </p:sp>
      <p:cxnSp>
        <p:nvCxnSpPr>
          <p:cNvPr id="295" name="Google Shape;295;p20"/>
          <p:cNvCxnSpPr/>
          <p:nvPr/>
        </p:nvCxnSpPr>
        <p:spPr>
          <a:xfrm rot="10800000">
            <a:off x="5813425" y="3341688"/>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296" name="Google Shape;296;p20"/>
          <p:cNvCxnSpPr/>
          <p:nvPr/>
        </p:nvCxnSpPr>
        <p:spPr>
          <a:xfrm>
            <a:off x="5861050" y="3389313"/>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297" name="Google Shape;297;p20"/>
          <p:cNvCxnSpPr/>
          <p:nvPr/>
        </p:nvCxnSpPr>
        <p:spPr>
          <a:xfrm flipH="1">
            <a:off x="5813425" y="3389313"/>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298" name="Google Shape;298;p20"/>
          <p:cNvCxnSpPr/>
          <p:nvPr/>
        </p:nvCxnSpPr>
        <p:spPr>
          <a:xfrm flipH="1" rot="10800000">
            <a:off x="5861050" y="3341688"/>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299" name="Google Shape;299;p20"/>
          <p:cNvCxnSpPr/>
          <p:nvPr/>
        </p:nvCxnSpPr>
        <p:spPr>
          <a:xfrm flipH="1" rot="10800000">
            <a:off x="5861050" y="3341688"/>
            <a:ext cx="1588" cy="47625"/>
          </a:xfrm>
          <a:prstGeom prst="straightConnector1">
            <a:avLst/>
          </a:prstGeom>
          <a:noFill/>
          <a:ln cap="flat" cmpd="sng" w="9525">
            <a:solidFill>
              <a:srgbClr val="FFCC00"/>
            </a:solidFill>
            <a:prstDash val="solid"/>
            <a:round/>
            <a:headEnd len="med" w="med" type="none"/>
            <a:tailEnd len="med" w="med" type="none"/>
          </a:ln>
        </p:spPr>
      </p:cxnSp>
      <p:cxnSp>
        <p:nvCxnSpPr>
          <p:cNvPr id="300" name="Google Shape;300;p20"/>
          <p:cNvCxnSpPr/>
          <p:nvPr/>
        </p:nvCxnSpPr>
        <p:spPr>
          <a:xfrm>
            <a:off x="5861050" y="3389313"/>
            <a:ext cx="1588" cy="47625"/>
          </a:xfrm>
          <a:prstGeom prst="straightConnector1">
            <a:avLst/>
          </a:prstGeom>
          <a:noFill/>
          <a:ln cap="flat" cmpd="sng" w="9525">
            <a:solidFill>
              <a:srgbClr val="FFCC00"/>
            </a:solidFill>
            <a:prstDash val="solid"/>
            <a:round/>
            <a:headEnd len="med" w="med" type="none"/>
            <a:tailEnd len="med" w="med" type="none"/>
          </a:ln>
        </p:spPr>
      </p:cxnSp>
      <p:sp>
        <p:nvSpPr>
          <p:cNvPr id="301" name="Google Shape;301;p20"/>
          <p:cNvSpPr/>
          <p:nvPr/>
        </p:nvSpPr>
        <p:spPr>
          <a:xfrm>
            <a:off x="6384925" y="2989263"/>
            <a:ext cx="104775" cy="104775"/>
          </a:xfrm>
          <a:prstGeom prst="rect">
            <a:avLst/>
          </a:prstGeom>
          <a:solidFill>
            <a:srgbClr val="FFCC00"/>
          </a:solidFill>
          <a:ln>
            <a:noFill/>
          </a:ln>
        </p:spPr>
        <p:txBody>
          <a:bodyPr anchorCtr="0" anchor="t" bIns="45700" lIns="91425" spcFirstLastPara="1" rIns="91425" wrap="square" tIns="45700">
            <a:noAutofit/>
          </a:bodyPr>
          <a:lstStyle/>
          <a:p>
            <a:pPr indent="0" lvl="0" marL="0" marR="0" rtl="1" algn="r">
              <a:spcBef>
                <a:spcPts val="0"/>
              </a:spcBef>
              <a:spcAft>
                <a:spcPts val="0"/>
              </a:spcAft>
              <a:buNone/>
            </a:pPr>
            <a:r>
              <a:t/>
            </a:r>
            <a:endParaRPr b="0" i="0" sz="1800" u="none" cap="none" strike="noStrike">
              <a:solidFill>
                <a:schemeClr val="lt1"/>
              </a:solidFill>
              <a:latin typeface="Rockwell"/>
              <a:ea typeface="Rockwell"/>
              <a:cs typeface="Rockwell"/>
              <a:sym typeface="Rockwell"/>
            </a:endParaRPr>
          </a:p>
        </p:txBody>
      </p:sp>
      <p:cxnSp>
        <p:nvCxnSpPr>
          <p:cNvPr id="302" name="Google Shape;302;p20"/>
          <p:cNvCxnSpPr/>
          <p:nvPr/>
        </p:nvCxnSpPr>
        <p:spPr>
          <a:xfrm rot="10800000">
            <a:off x="6384925" y="2989263"/>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303" name="Google Shape;303;p20"/>
          <p:cNvCxnSpPr/>
          <p:nvPr/>
        </p:nvCxnSpPr>
        <p:spPr>
          <a:xfrm>
            <a:off x="6432550" y="3036888"/>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304" name="Google Shape;304;p20"/>
          <p:cNvCxnSpPr/>
          <p:nvPr/>
        </p:nvCxnSpPr>
        <p:spPr>
          <a:xfrm flipH="1">
            <a:off x="6384925" y="3036888"/>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305" name="Google Shape;305;p20"/>
          <p:cNvCxnSpPr/>
          <p:nvPr/>
        </p:nvCxnSpPr>
        <p:spPr>
          <a:xfrm flipH="1" rot="10800000">
            <a:off x="6432550" y="2989263"/>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306" name="Google Shape;306;p20"/>
          <p:cNvCxnSpPr/>
          <p:nvPr/>
        </p:nvCxnSpPr>
        <p:spPr>
          <a:xfrm flipH="1" rot="10800000">
            <a:off x="6432550" y="2989263"/>
            <a:ext cx="1588" cy="47625"/>
          </a:xfrm>
          <a:prstGeom prst="straightConnector1">
            <a:avLst/>
          </a:prstGeom>
          <a:noFill/>
          <a:ln cap="flat" cmpd="sng" w="9525">
            <a:solidFill>
              <a:srgbClr val="FFCC00"/>
            </a:solidFill>
            <a:prstDash val="solid"/>
            <a:round/>
            <a:headEnd len="med" w="med" type="none"/>
            <a:tailEnd len="med" w="med" type="none"/>
          </a:ln>
        </p:spPr>
      </p:cxnSp>
      <p:cxnSp>
        <p:nvCxnSpPr>
          <p:cNvPr id="307" name="Google Shape;307;p20"/>
          <p:cNvCxnSpPr/>
          <p:nvPr/>
        </p:nvCxnSpPr>
        <p:spPr>
          <a:xfrm>
            <a:off x="6432550" y="3036888"/>
            <a:ext cx="1588" cy="47625"/>
          </a:xfrm>
          <a:prstGeom prst="straightConnector1">
            <a:avLst/>
          </a:prstGeom>
          <a:noFill/>
          <a:ln cap="flat" cmpd="sng" w="9525">
            <a:solidFill>
              <a:srgbClr val="FFCC00"/>
            </a:solidFill>
            <a:prstDash val="solid"/>
            <a:round/>
            <a:headEnd len="med" w="med" type="none"/>
            <a:tailEnd len="med" w="med" type="none"/>
          </a:ln>
        </p:spPr>
      </p:cxnSp>
      <p:sp>
        <p:nvSpPr>
          <p:cNvPr id="308" name="Google Shape;308;p20"/>
          <p:cNvSpPr/>
          <p:nvPr/>
        </p:nvSpPr>
        <p:spPr>
          <a:xfrm>
            <a:off x="7234238" y="2522538"/>
            <a:ext cx="104775" cy="104775"/>
          </a:xfrm>
          <a:prstGeom prst="rect">
            <a:avLst/>
          </a:prstGeom>
          <a:solidFill>
            <a:srgbClr val="FFCC00"/>
          </a:solidFill>
          <a:ln>
            <a:noFill/>
          </a:ln>
        </p:spPr>
        <p:txBody>
          <a:bodyPr anchorCtr="0" anchor="t" bIns="45700" lIns="91425" spcFirstLastPara="1" rIns="91425" wrap="square" tIns="45700">
            <a:noAutofit/>
          </a:bodyPr>
          <a:lstStyle/>
          <a:p>
            <a:pPr indent="0" lvl="0" marL="0" marR="0" rtl="1" algn="r">
              <a:spcBef>
                <a:spcPts val="0"/>
              </a:spcBef>
              <a:spcAft>
                <a:spcPts val="0"/>
              </a:spcAft>
              <a:buNone/>
            </a:pPr>
            <a:r>
              <a:t/>
            </a:r>
            <a:endParaRPr b="0" i="0" sz="1800" u="none" cap="none" strike="noStrike">
              <a:solidFill>
                <a:schemeClr val="lt1"/>
              </a:solidFill>
              <a:latin typeface="Rockwell"/>
              <a:ea typeface="Rockwell"/>
              <a:cs typeface="Rockwell"/>
              <a:sym typeface="Rockwell"/>
            </a:endParaRPr>
          </a:p>
        </p:txBody>
      </p:sp>
      <p:cxnSp>
        <p:nvCxnSpPr>
          <p:cNvPr id="309" name="Google Shape;309;p20"/>
          <p:cNvCxnSpPr/>
          <p:nvPr/>
        </p:nvCxnSpPr>
        <p:spPr>
          <a:xfrm rot="10800000">
            <a:off x="7234238" y="2522538"/>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310" name="Google Shape;310;p20"/>
          <p:cNvCxnSpPr/>
          <p:nvPr/>
        </p:nvCxnSpPr>
        <p:spPr>
          <a:xfrm>
            <a:off x="7281863" y="2570163"/>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311" name="Google Shape;311;p20"/>
          <p:cNvCxnSpPr/>
          <p:nvPr/>
        </p:nvCxnSpPr>
        <p:spPr>
          <a:xfrm flipH="1">
            <a:off x="7234238" y="2570163"/>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312" name="Google Shape;312;p20"/>
          <p:cNvCxnSpPr/>
          <p:nvPr/>
        </p:nvCxnSpPr>
        <p:spPr>
          <a:xfrm flipH="1" rot="10800000">
            <a:off x="7281863" y="2522538"/>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313" name="Google Shape;313;p20"/>
          <p:cNvCxnSpPr/>
          <p:nvPr/>
        </p:nvCxnSpPr>
        <p:spPr>
          <a:xfrm flipH="1" rot="10800000">
            <a:off x="7281863" y="2522538"/>
            <a:ext cx="1587" cy="47625"/>
          </a:xfrm>
          <a:prstGeom prst="straightConnector1">
            <a:avLst/>
          </a:prstGeom>
          <a:noFill/>
          <a:ln cap="flat" cmpd="sng" w="9525">
            <a:solidFill>
              <a:srgbClr val="FFCC00"/>
            </a:solidFill>
            <a:prstDash val="solid"/>
            <a:round/>
            <a:headEnd len="med" w="med" type="none"/>
            <a:tailEnd len="med" w="med" type="none"/>
          </a:ln>
        </p:spPr>
      </p:cxnSp>
      <p:cxnSp>
        <p:nvCxnSpPr>
          <p:cNvPr id="314" name="Google Shape;314;p20"/>
          <p:cNvCxnSpPr/>
          <p:nvPr/>
        </p:nvCxnSpPr>
        <p:spPr>
          <a:xfrm>
            <a:off x="7281863" y="2570163"/>
            <a:ext cx="1587" cy="47625"/>
          </a:xfrm>
          <a:prstGeom prst="straightConnector1">
            <a:avLst/>
          </a:prstGeom>
          <a:noFill/>
          <a:ln cap="flat" cmpd="sng" w="9525">
            <a:solidFill>
              <a:srgbClr val="FFCC00"/>
            </a:solidFill>
            <a:prstDash val="solid"/>
            <a:round/>
            <a:headEnd len="med" w="med" type="none"/>
            <a:tailEnd len="med" w="med" type="none"/>
          </a:ln>
        </p:spPr>
      </p:cxnSp>
      <p:grpSp>
        <p:nvGrpSpPr>
          <p:cNvPr id="315" name="Google Shape;315;p20"/>
          <p:cNvGrpSpPr/>
          <p:nvPr/>
        </p:nvGrpSpPr>
        <p:grpSpPr>
          <a:xfrm>
            <a:off x="7772400" y="1981200"/>
            <a:ext cx="104775" cy="123825"/>
            <a:chOff x="4437" y="1824"/>
            <a:chExt cx="66" cy="78"/>
          </a:xfrm>
        </p:grpSpPr>
        <p:sp>
          <p:nvSpPr>
            <p:cNvPr id="316" name="Google Shape;316;p20"/>
            <p:cNvSpPr/>
            <p:nvPr/>
          </p:nvSpPr>
          <p:spPr>
            <a:xfrm>
              <a:off x="4437" y="1836"/>
              <a:ext cx="66" cy="66"/>
            </a:xfrm>
            <a:prstGeom prst="rect">
              <a:avLst/>
            </a:prstGeom>
            <a:solidFill>
              <a:srgbClr val="FFCC00"/>
            </a:solidFill>
            <a:ln>
              <a:noFill/>
            </a:ln>
          </p:spPr>
          <p:txBody>
            <a:bodyPr anchorCtr="0" anchor="t" bIns="45700" lIns="91425" spcFirstLastPara="1" rIns="91425" wrap="square" tIns="45700">
              <a:noAutofit/>
            </a:bodyPr>
            <a:lstStyle/>
            <a:p>
              <a:pPr indent="0" lvl="0" marL="0" marR="0" rtl="1" algn="r">
                <a:spcBef>
                  <a:spcPts val="0"/>
                </a:spcBef>
                <a:spcAft>
                  <a:spcPts val="0"/>
                </a:spcAft>
                <a:buNone/>
              </a:pPr>
              <a:r>
                <a:t/>
              </a:r>
              <a:endParaRPr b="0" i="0" sz="1800" u="none" cap="none" strike="noStrike">
                <a:solidFill>
                  <a:schemeClr val="lt1"/>
                </a:solidFill>
                <a:latin typeface="Rockwell"/>
                <a:ea typeface="Rockwell"/>
                <a:cs typeface="Rockwell"/>
                <a:sym typeface="Rockwell"/>
              </a:endParaRPr>
            </a:p>
          </p:txBody>
        </p:sp>
        <p:cxnSp>
          <p:nvCxnSpPr>
            <p:cNvPr id="317" name="Google Shape;317;p20"/>
            <p:cNvCxnSpPr/>
            <p:nvPr/>
          </p:nvCxnSpPr>
          <p:spPr>
            <a:xfrm rot="10800000">
              <a:off x="4437" y="1836"/>
              <a:ext cx="30" cy="30"/>
            </a:xfrm>
            <a:prstGeom prst="straightConnector1">
              <a:avLst/>
            </a:prstGeom>
            <a:noFill/>
            <a:ln cap="flat" cmpd="sng" w="9525">
              <a:solidFill>
                <a:srgbClr val="FFCC00"/>
              </a:solidFill>
              <a:prstDash val="solid"/>
              <a:round/>
              <a:headEnd len="med" w="med" type="none"/>
              <a:tailEnd len="med" w="med" type="none"/>
            </a:ln>
          </p:spPr>
        </p:cxnSp>
        <p:cxnSp>
          <p:nvCxnSpPr>
            <p:cNvPr id="318" name="Google Shape;318;p20"/>
            <p:cNvCxnSpPr/>
            <p:nvPr/>
          </p:nvCxnSpPr>
          <p:spPr>
            <a:xfrm>
              <a:off x="4467" y="1866"/>
              <a:ext cx="30" cy="30"/>
            </a:xfrm>
            <a:prstGeom prst="straightConnector1">
              <a:avLst/>
            </a:prstGeom>
            <a:noFill/>
            <a:ln cap="flat" cmpd="sng" w="9525">
              <a:solidFill>
                <a:srgbClr val="FFCC00"/>
              </a:solidFill>
              <a:prstDash val="solid"/>
              <a:round/>
              <a:headEnd len="med" w="med" type="none"/>
              <a:tailEnd len="med" w="med" type="none"/>
            </a:ln>
          </p:spPr>
        </p:cxnSp>
        <p:cxnSp>
          <p:nvCxnSpPr>
            <p:cNvPr id="319" name="Google Shape;319;p20"/>
            <p:cNvCxnSpPr/>
            <p:nvPr/>
          </p:nvCxnSpPr>
          <p:spPr>
            <a:xfrm flipH="1">
              <a:off x="4437" y="1866"/>
              <a:ext cx="30" cy="30"/>
            </a:xfrm>
            <a:prstGeom prst="straightConnector1">
              <a:avLst/>
            </a:prstGeom>
            <a:noFill/>
            <a:ln cap="flat" cmpd="sng" w="9525">
              <a:solidFill>
                <a:srgbClr val="FFCC00"/>
              </a:solidFill>
              <a:prstDash val="solid"/>
              <a:round/>
              <a:headEnd len="med" w="med" type="none"/>
              <a:tailEnd len="med" w="med" type="none"/>
            </a:ln>
          </p:spPr>
        </p:cxnSp>
        <p:cxnSp>
          <p:nvCxnSpPr>
            <p:cNvPr id="320" name="Google Shape;320;p20"/>
            <p:cNvCxnSpPr/>
            <p:nvPr/>
          </p:nvCxnSpPr>
          <p:spPr>
            <a:xfrm flipH="1" rot="10800000">
              <a:off x="4467" y="1836"/>
              <a:ext cx="30" cy="30"/>
            </a:xfrm>
            <a:prstGeom prst="straightConnector1">
              <a:avLst/>
            </a:prstGeom>
            <a:noFill/>
            <a:ln cap="flat" cmpd="sng" w="9525">
              <a:solidFill>
                <a:srgbClr val="FFCC00"/>
              </a:solidFill>
              <a:prstDash val="solid"/>
              <a:round/>
              <a:headEnd len="med" w="med" type="none"/>
              <a:tailEnd len="med" w="med" type="none"/>
            </a:ln>
          </p:spPr>
        </p:cxnSp>
        <p:cxnSp>
          <p:nvCxnSpPr>
            <p:cNvPr id="321" name="Google Shape;321;p20"/>
            <p:cNvCxnSpPr/>
            <p:nvPr/>
          </p:nvCxnSpPr>
          <p:spPr>
            <a:xfrm flipH="1" rot="10800000">
              <a:off x="4464" y="1824"/>
              <a:ext cx="1" cy="30"/>
            </a:xfrm>
            <a:prstGeom prst="straightConnector1">
              <a:avLst/>
            </a:prstGeom>
            <a:noFill/>
            <a:ln cap="flat" cmpd="sng" w="9525">
              <a:solidFill>
                <a:srgbClr val="FFCC00"/>
              </a:solidFill>
              <a:prstDash val="solid"/>
              <a:round/>
              <a:headEnd len="med" w="med" type="none"/>
              <a:tailEnd len="med" w="med" type="none"/>
            </a:ln>
          </p:spPr>
        </p:cxnSp>
        <p:cxnSp>
          <p:nvCxnSpPr>
            <p:cNvPr id="322" name="Google Shape;322;p20"/>
            <p:cNvCxnSpPr/>
            <p:nvPr/>
          </p:nvCxnSpPr>
          <p:spPr>
            <a:xfrm>
              <a:off x="4467" y="1866"/>
              <a:ext cx="1" cy="30"/>
            </a:xfrm>
            <a:prstGeom prst="straightConnector1">
              <a:avLst/>
            </a:prstGeom>
            <a:noFill/>
            <a:ln cap="flat" cmpd="sng" w="9525">
              <a:solidFill>
                <a:srgbClr val="FFCC00"/>
              </a:solidFill>
              <a:prstDash val="solid"/>
              <a:round/>
              <a:headEnd len="med" w="med" type="none"/>
              <a:tailEnd len="med" w="med" type="none"/>
            </a:ln>
          </p:spPr>
        </p:cxnSp>
      </p:grpSp>
      <p:sp>
        <p:nvSpPr>
          <p:cNvPr id="323" name="Google Shape;323;p20"/>
          <p:cNvSpPr/>
          <p:nvPr/>
        </p:nvSpPr>
        <p:spPr>
          <a:xfrm>
            <a:off x="1295400" y="4114800"/>
            <a:ext cx="254000" cy="274638"/>
          </a:xfrm>
          <a:prstGeom prst="rect">
            <a:avLst/>
          </a:prstGeom>
          <a:noFill/>
          <a:ln>
            <a:noFill/>
          </a:ln>
        </p:spPr>
        <p:txBody>
          <a:bodyPr anchorCtr="0" anchor="t" bIns="0" lIns="0" spcFirstLastPara="1" rIns="0" wrap="square" tIns="0">
            <a:noAutofit/>
          </a:bodyPr>
          <a:lstStyle/>
          <a:p>
            <a:pPr indent="0" lvl="0" marL="0" marR="0" rtl="1" algn="r">
              <a:spcBef>
                <a:spcPts val="0"/>
              </a:spcBef>
              <a:spcAft>
                <a:spcPts val="0"/>
              </a:spcAft>
              <a:buNone/>
            </a:pPr>
            <a:r>
              <a:rPr b="1" i="0" lang="no-NO" sz="1800" u="none" cap="none" strike="noStrike">
                <a:solidFill>
                  <a:schemeClr val="dk1"/>
                </a:solidFill>
                <a:latin typeface="Rockwell"/>
                <a:ea typeface="Rockwell"/>
                <a:cs typeface="Rockwell"/>
                <a:sym typeface="Rockwell"/>
              </a:rPr>
              <a:t>10</a:t>
            </a:r>
            <a:endParaRPr b="0" i="0" sz="1800" u="none" cap="none" strike="noStrike">
              <a:solidFill>
                <a:schemeClr val="dk1"/>
              </a:solidFill>
              <a:latin typeface="Rockwell"/>
              <a:ea typeface="Rockwell"/>
              <a:cs typeface="Rockwell"/>
              <a:sym typeface="Rockwell"/>
            </a:endParaRPr>
          </a:p>
        </p:txBody>
      </p:sp>
      <p:sp>
        <p:nvSpPr>
          <p:cNvPr id="324" name="Google Shape;324;p20"/>
          <p:cNvSpPr/>
          <p:nvPr/>
        </p:nvSpPr>
        <p:spPr>
          <a:xfrm>
            <a:off x="1295400" y="2819400"/>
            <a:ext cx="254000" cy="274638"/>
          </a:xfrm>
          <a:prstGeom prst="rect">
            <a:avLst/>
          </a:prstGeom>
          <a:noFill/>
          <a:ln>
            <a:noFill/>
          </a:ln>
        </p:spPr>
        <p:txBody>
          <a:bodyPr anchorCtr="0" anchor="t" bIns="0" lIns="0" spcFirstLastPara="1" rIns="0" wrap="square" tIns="0">
            <a:noAutofit/>
          </a:bodyPr>
          <a:lstStyle/>
          <a:p>
            <a:pPr indent="0" lvl="0" marL="0" marR="0" rtl="1" algn="r">
              <a:spcBef>
                <a:spcPts val="0"/>
              </a:spcBef>
              <a:spcAft>
                <a:spcPts val="0"/>
              </a:spcAft>
              <a:buNone/>
            </a:pPr>
            <a:r>
              <a:rPr b="1" i="0" lang="no-NO" sz="1800" u="none" cap="none" strike="noStrike">
                <a:solidFill>
                  <a:schemeClr val="dk1"/>
                </a:solidFill>
                <a:latin typeface="Rockwell"/>
                <a:ea typeface="Rockwell"/>
                <a:cs typeface="Rockwell"/>
                <a:sym typeface="Rockwell"/>
              </a:rPr>
              <a:t>30</a:t>
            </a:r>
            <a:endParaRPr b="0" i="0" sz="1800" u="none" cap="none" strike="noStrike">
              <a:solidFill>
                <a:schemeClr val="dk1"/>
              </a:solidFill>
              <a:latin typeface="Rockwell"/>
              <a:ea typeface="Rockwell"/>
              <a:cs typeface="Rockwell"/>
              <a:sym typeface="Rockwell"/>
            </a:endParaRPr>
          </a:p>
        </p:txBody>
      </p:sp>
      <p:sp>
        <p:nvSpPr>
          <p:cNvPr id="325" name="Google Shape;325;p20"/>
          <p:cNvSpPr/>
          <p:nvPr/>
        </p:nvSpPr>
        <p:spPr>
          <a:xfrm>
            <a:off x="1295400" y="1371600"/>
            <a:ext cx="254000" cy="274638"/>
          </a:xfrm>
          <a:prstGeom prst="rect">
            <a:avLst/>
          </a:prstGeom>
          <a:noFill/>
          <a:ln>
            <a:noFill/>
          </a:ln>
        </p:spPr>
        <p:txBody>
          <a:bodyPr anchorCtr="0" anchor="t" bIns="0" lIns="0" spcFirstLastPara="1" rIns="0" wrap="square" tIns="0">
            <a:noAutofit/>
          </a:bodyPr>
          <a:lstStyle/>
          <a:p>
            <a:pPr indent="0" lvl="0" marL="0" marR="0" rtl="1" algn="r">
              <a:spcBef>
                <a:spcPts val="0"/>
              </a:spcBef>
              <a:spcAft>
                <a:spcPts val="0"/>
              </a:spcAft>
              <a:buNone/>
            </a:pPr>
            <a:r>
              <a:rPr b="1" i="0" lang="no-NO" sz="1800" u="none" cap="none" strike="noStrike">
                <a:solidFill>
                  <a:schemeClr val="dk1"/>
                </a:solidFill>
                <a:latin typeface="Rockwell"/>
                <a:ea typeface="Rockwell"/>
                <a:cs typeface="Rockwell"/>
                <a:sym typeface="Rockwell"/>
              </a:rPr>
              <a:t>50</a:t>
            </a:r>
            <a:endParaRPr b="0" i="0" sz="1800" u="none" cap="none" strike="noStrike">
              <a:solidFill>
                <a:schemeClr val="dk1"/>
              </a:solidFill>
              <a:latin typeface="Rockwell"/>
              <a:ea typeface="Rockwell"/>
              <a:cs typeface="Rockwell"/>
              <a:sym typeface="Rockwell"/>
            </a:endParaRPr>
          </a:p>
        </p:txBody>
      </p:sp>
      <p:sp>
        <p:nvSpPr>
          <p:cNvPr id="326" name="Google Shape;326;p20"/>
          <p:cNvSpPr/>
          <p:nvPr/>
        </p:nvSpPr>
        <p:spPr>
          <a:xfrm>
            <a:off x="2286000" y="5181600"/>
            <a:ext cx="254000" cy="274638"/>
          </a:xfrm>
          <a:prstGeom prst="rect">
            <a:avLst/>
          </a:prstGeom>
          <a:noFill/>
          <a:ln>
            <a:noFill/>
          </a:ln>
        </p:spPr>
        <p:txBody>
          <a:bodyPr anchorCtr="0" anchor="t" bIns="0" lIns="0" spcFirstLastPara="1" rIns="0" wrap="square" tIns="0">
            <a:noAutofit/>
          </a:bodyPr>
          <a:lstStyle/>
          <a:p>
            <a:pPr indent="0" lvl="0" marL="0" marR="0" rtl="1" algn="r">
              <a:spcBef>
                <a:spcPts val="0"/>
              </a:spcBef>
              <a:spcAft>
                <a:spcPts val="0"/>
              </a:spcAft>
              <a:buNone/>
            </a:pPr>
            <a:r>
              <a:rPr b="1" i="0" lang="no-NO" sz="1800" u="none" cap="none" strike="noStrike">
                <a:solidFill>
                  <a:schemeClr val="dk1"/>
                </a:solidFill>
                <a:latin typeface="Rockwell"/>
                <a:ea typeface="Rockwell"/>
                <a:cs typeface="Rockwell"/>
                <a:sym typeface="Rockwell"/>
              </a:rPr>
              <a:t>40</a:t>
            </a:r>
            <a:endParaRPr b="0" i="0" sz="1800" u="none" cap="none" strike="noStrike">
              <a:solidFill>
                <a:schemeClr val="dk1"/>
              </a:solidFill>
              <a:latin typeface="Rockwell"/>
              <a:ea typeface="Rockwell"/>
              <a:cs typeface="Rockwell"/>
              <a:sym typeface="Rockwell"/>
            </a:endParaRPr>
          </a:p>
        </p:txBody>
      </p:sp>
      <p:sp>
        <p:nvSpPr>
          <p:cNvPr id="327" name="Google Shape;327;p20"/>
          <p:cNvSpPr/>
          <p:nvPr/>
        </p:nvSpPr>
        <p:spPr>
          <a:xfrm>
            <a:off x="3048000" y="5181600"/>
            <a:ext cx="254000" cy="274638"/>
          </a:xfrm>
          <a:prstGeom prst="rect">
            <a:avLst/>
          </a:prstGeom>
          <a:noFill/>
          <a:ln>
            <a:noFill/>
          </a:ln>
        </p:spPr>
        <p:txBody>
          <a:bodyPr anchorCtr="0" anchor="t" bIns="0" lIns="0" spcFirstLastPara="1" rIns="0" wrap="square" tIns="0">
            <a:noAutofit/>
          </a:bodyPr>
          <a:lstStyle/>
          <a:p>
            <a:pPr indent="0" lvl="0" marL="0" marR="0" rtl="1" algn="r">
              <a:spcBef>
                <a:spcPts val="0"/>
              </a:spcBef>
              <a:spcAft>
                <a:spcPts val="0"/>
              </a:spcAft>
              <a:buNone/>
            </a:pPr>
            <a:r>
              <a:rPr b="1" i="0" lang="no-NO" sz="1800" u="none" cap="none" strike="noStrike">
                <a:solidFill>
                  <a:schemeClr val="dk1"/>
                </a:solidFill>
                <a:latin typeface="Rockwell"/>
                <a:ea typeface="Rockwell"/>
                <a:cs typeface="Rockwell"/>
                <a:sym typeface="Rockwell"/>
              </a:rPr>
              <a:t>80</a:t>
            </a:r>
            <a:endParaRPr b="0" i="0" sz="1800" u="none" cap="none" strike="noStrike">
              <a:solidFill>
                <a:schemeClr val="dk1"/>
              </a:solidFill>
              <a:latin typeface="Rockwell"/>
              <a:ea typeface="Rockwell"/>
              <a:cs typeface="Rockwell"/>
              <a:sym typeface="Rockwell"/>
            </a:endParaRPr>
          </a:p>
        </p:txBody>
      </p:sp>
      <p:sp>
        <p:nvSpPr>
          <p:cNvPr id="328" name="Google Shape;328;p20"/>
          <p:cNvSpPr/>
          <p:nvPr/>
        </p:nvSpPr>
        <p:spPr>
          <a:xfrm>
            <a:off x="3810000" y="5181600"/>
            <a:ext cx="381000" cy="274638"/>
          </a:xfrm>
          <a:prstGeom prst="rect">
            <a:avLst/>
          </a:prstGeom>
          <a:noFill/>
          <a:ln>
            <a:noFill/>
          </a:ln>
        </p:spPr>
        <p:txBody>
          <a:bodyPr anchorCtr="0" anchor="t" bIns="0" lIns="0" spcFirstLastPara="1" rIns="0" wrap="square" tIns="0">
            <a:noAutofit/>
          </a:bodyPr>
          <a:lstStyle/>
          <a:p>
            <a:pPr indent="0" lvl="0" marL="0" marR="0" rtl="1" algn="r">
              <a:spcBef>
                <a:spcPts val="0"/>
              </a:spcBef>
              <a:spcAft>
                <a:spcPts val="0"/>
              </a:spcAft>
              <a:buNone/>
            </a:pPr>
            <a:r>
              <a:rPr b="1" i="0" lang="no-NO" sz="1800" u="none" cap="none" strike="noStrike">
                <a:solidFill>
                  <a:schemeClr val="dk1"/>
                </a:solidFill>
                <a:latin typeface="Rockwell"/>
                <a:ea typeface="Rockwell"/>
                <a:cs typeface="Rockwell"/>
                <a:sym typeface="Rockwell"/>
              </a:rPr>
              <a:t>120</a:t>
            </a:r>
            <a:endParaRPr b="0" i="0" sz="1800" u="none" cap="none" strike="noStrike">
              <a:solidFill>
                <a:schemeClr val="dk1"/>
              </a:solidFill>
              <a:latin typeface="Rockwell"/>
              <a:ea typeface="Rockwell"/>
              <a:cs typeface="Rockwell"/>
              <a:sym typeface="Rockwell"/>
            </a:endParaRPr>
          </a:p>
        </p:txBody>
      </p:sp>
      <p:sp>
        <p:nvSpPr>
          <p:cNvPr id="329" name="Google Shape;329;p20"/>
          <p:cNvSpPr/>
          <p:nvPr/>
        </p:nvSpPr>
        <p:spPr>
          <a:xfrm>
            <a:off x="4572000" y="5181600"/>
            <a:ext cx="381000" cy="274638"/>
          </a:xfrm>
          <a:prstGeom prst="rect">
            <a:avLst/>
          </a:prstGeom>
          <a:noFill/>
          <a:ln>
            <a:noFill/>
          </a:ln>
        </p:spPr>
        <p:txBody>
          <a:bodyPr anchorCtr="0" anchor="t" bIns="0" lIns="0" spcFirstLastPara="1" rIns="0" wrap="square" tIns="0">
            <a:noAutofit/>
          </a:bodyPr>
          <a:lstStyle/>
          <a:p>
            <a:pPr indent="0" lvl="0" marL="0" marR="0" rtl="1" algn="r">
              <a:spcBef>
                <a:spcPts val="0"/>
              </a:spcBef>
              <a:spcAft>
                <a:spcPts val="0"/>
              </a:spcAft>
              <a:buNone/>
            </a:pPr>
            <a:r>
              <a:rPr b="1" i="0" lang="no-NO" sz="1800" u="none" cap="none" strike="noStrike">
                <a:solidFill>
                  <a:schemeClr val="dk1"/>
                </a:solidFill>
                <a:latin typeface="Rockwell"/>
                <a:ea typeface="Rockwell"/>
                <a:cs typeface="Rockwell"/>
                <a:sym typeface="Rockwell"/>
              </a:rPr>
              <a:t>160</a:t>
            </a:r>
            <a:endParaRPr b="0" i="0" sz="1800" u="none" cap="none" strike="noStrike">
              <a:solidFill>
                <a:schemeClr val="dk1"/>
              </a:solidFill>
              <a:latin typeface="Rockwell"/>
              <a:ea typeface="Rockwell"/>
              <a:cs typeface="Rockwell"/>
              <a:sym typeface="Rockwell"/>
            </a:endParaRPr>
          </a:p>
        </p:txBody>
      </p:sp>
      <p:sp>
        <p:nvSpPr>
          <p:cNvPr id="330" name="Google Shape;330;p20"/>
          <p:cNvSpPr/>
          <p:nvPr/>
        </p:nvSpPr>
        <p:spPr>
          <a:xfrm>
            <a:off x="5410200" y="5181600"/>
            <a:ext cx="609600" cy="274638"/>
          </a:xfrm>
          <a:prstGeom prst="rect">
            <a:avLst/>
          </a:prstGeom>
          <a:noFill/>
          <a:ln>
            <a:noFill/>
          </a:ln>
        </p:spPr>
        <p:txBody>
          <a:bodyPr anchorCtr="0" anchor="t" bIns="0" lIns="0" spcFirstLastPara="1" rIns="0" wrap="square" tIns="0">
            <a:noAutofit/>
          </a:bodyPr>
          <a:lstStyle/>
          <a:p>
            <a:pPr indent="0" lvl="0" marL="0" marR="0" rtl="1" algn="r">
              <a:spcBef>
                <a:spcPts val="0"/>
              </a:spcBef>
              <a:spcAft>
                <a:spcPts val="0"/>
              </a:spcAft>
              <a:buNone/>
            </a:pPr>
            <a:r>
              <a:rPr b="1" i="0" lang="no-NO" sz="1800" u="none" cap="none" strike="noStrike">
                <a:solidFill>
                  <a:schemeClr val="dk1"/>
                </a:solidFill>
                <a:latin typeface="Rockwell"/>
                <a:ea typeface="Rockwell"/>
                <a:cs typeface="Rockwell"/>
                <a:sym typeface="Rockwell"/>
              </a:rPr>
              <a:t>200</a:t>
            </a:r>
            <a:endParaRPr b="0" i="0" sz="1800" u="none" cap="none" strike="noStrike">
              <a:solidFill>
                <a:schemeClr val="dk1"/>
              </a:solidFill>
              <a:latin typeface="Rockwell"/>
              <a:ea typeface="Rockwell"/>
              <a:cs typeface="Rockwell"/>
              <a:sym typeface="Rockwell"/>
            </a:endParaRPr>
          </a:p>
        </p:txBody>
      </p:sp>
      <p:sp>
        <p:nvSpPr>
          <p:cNvPr id="331" name="Google Shape;331;p20"/>
          <p:cNvSpPr/>
          <p:nvPr/>
        </p:nvSpPr>
        <p:spPr>
          <a:xfrm>
            <a:off x="6248400" y="5181600"/>
            <a:ext cx="381000" cy="274638"/>
          </a:xfrm>
          <a:prstGeom prst="rect">
            <a:avLst/>
          </a:prstGeom>
          <a:noFill/>
          <a:ln>
            <a:noFill/>
          </a:ln>
        </p:spPr>
        <p:txBody>
          <a:bodyPr anchorCtr="0" anchor="t" bIns="0" lIns="0" spcFirstLastPara="1" rIns="0" wrap="square" tIns="0">
            <a:noAutofit/>
          </a:bodyPr>
          <a:lstStyle/>
          <a:p>
            <a:pPr indent="0" lvl="0" marL="0" marR="0" rtl="1" algn="r">
              <a:spcBef>
                <a:spcPts val="0"/>
              </a:spcBef>
              <a:spcAft>
                <a:spcPts val="0"/>
              </a:spcAft>
              <a:buNone/>
            </a:pPr>
            <a:r>
              <a:rPr b="1" i="0" lang="no-NO" sz="1800" u="none" cap="none" strike="noStrike">
                <a:solidFill>
                  <a:schemeClr val="dk1"/>
                </a:solidFill>
                <a:latin typeface="Rockwell"/>
                <a:ea typeface="Rockwell"/>
                <a:cs typeface="Rockwell"/>
                <a:sym typeface="Rockwell"/>
              </a:rPr>
              <a:t>240</a:t>
            </a:r>
            <a:endParaRPr b="0" i="0" sz="1800" u="none" cap="none" strike="noStrike">
              <a:solidFill>
                <a:schemeClr val="dk1"/>
              </a:solidFill>
              <a:latin typeface="Rockwell"/>
              <a:ea typeface="Rockwell"/>
              <a:cs typeface="Rockwell"/>
              <a:sym typeface="Rockwell"/>
            </a:endParaRPr>
          </a:p>
        </p:txBody>
      </p:sp>
      <p:sp>
        <p:nvSpPr>
          <p:cNvPr id="332" name="Google Shape;332;p20"/>
          <p:cNvSpPr/>
          <p:nvPr/>
        </p:nvSpPr>
        <p:spPr>
          <a:xfrm>
            <a:off x="7086600" y="5181600"/>
            <a:ext cx="381000" cy="274638"/>
          </a:xfrm>
          <a:prstGeom prst="rect">
            <a:avLst/>
          </a:prstGeom>
          <a:noFill/>
          <a:ln>
            <a:noFill/>
          </a:ln>
        </p:spPr>
        <p:txBody>
          <a:bodyPr anchorCtr="0" anchor="t" bIns="0" lIns="0" spcFirstLastPara="1" rIns="0" wrap="square" tIns="0">
            <a:noAutofit/>
          </a:bodyPr>
          <a:lstStyle/>
          <a:p>
            <a:pPr indent="0" lvl="0" marL="0" marR="0" rtl="1" algn="r">
              <a:spcBef>
                <a:spcPts val="0"/>
              </a:spcBef>
              <a:spcAft>
                <a:spcPts val="0"/>
              </a:spcAft>
              <a:buNone/>
            </a:pPr>
            <a:r>
              <a:rPr b="1" i="0" lang="no-NO" sz="1800" u="none" cap="none" strike="noStrike">
                <a:solidFill>
                  <a:schemeClr val="dk1"/>
                </a:solidFill>
                <a:latin typeface="Rockwell"/>
                <a:ea typeface="Rockwell"/>
                <a:cs typeface="Rockwell"/>
                <a:sym typeface="Rockwell"/>
              </a:rPr>
              <a:t>280</a:t>
            </a:r>
            <a:endParaRPr b="0" i="0" sz="1800" u="none" cap="none" strike="noStrike">
              <a:solidFill>
                <a:schemeClr val="dk1"/>
              </a:solidFill>
              <a:latin typeface="Rockwell"/>
              <a:ea typeface="Rockwell"/>
              <a:cs typeface="Rockwell"/>
              <a:sym typeface="Rockwell"/>
            </a:endParaRPr>
          </a:p>
        </p:txBody>
      </p:sp>
      <p:sp>
        <p:nvSpPr>
          <p:cNvPr id="333" name="Google Shape;333;p20"/>
          <p:cNvSpPr/>
          <p:nvPr/>
        </p:nvSpPr>
        <p:spPr>
          <a:xfrm>
            <a:off x="7848600" y="5181600"/>
            <a:ext cx="381000" cy="274638"/>
          </a:xfrm>
          <a:prstGeom prst="rect">
            <a:avLst/>
          </a:prstGeom>
          <a:noFill/>
          <a:ln>
            <a:noFill/>
          </a:ln>
        </p:spPr>
        <p:txBody>
          <a:bodyPr anchorCtr="0" anchor="t" bIns="0" lIns="0" spcFirstLastPara="1" rIns="0" wrap="square" tIns="0">
            <a:noAutofit/>
          </a:bodyPr>
          <a:lstStyle/>
          <a:p>
            <a:pPr indent="0" lvl="0" marL="0" marR="0" rtl="1" algn="r">
              <a:spcBef>
                <a:spcPts val="0"/>
              </a:spcBef>
              <a:spcAft>
                <a:spcPts val="0"/>
              </a:spcAft>
              <a:buNone/>
            </a:pPr>
            <a:r>
              <a:rPr b="1" i="0" lang="no-NO" sz="1800" u="none" cap="none" strike="noStrike">
                <a:solidFill>
                  <a:schemeClr val="dk1"/>
                </a:solidFill>
                <a:latin typeface="Rockwell"/>
                <a:ea typeface="Rockwell"/>
                <a:cs typeface="Rockwell"/>
                <a:sym typeface="Rockwell"/>
              </a:rPr>
              <a:t>320</a:t>
            </a:r>
            <a:endParaRPr b="0" i="0" sz="1800" u="none" cap="none" strike="noStrike">
              <a:solidFill>
                <a:schemeClr val="dk1"/>
              </a:solidFill>
              <a:latin typeface="Rockwell"/>
              <a:ea typeface="Rockwell"/>
              <a:cs typeface="Rockwell"/>
              <a:sym typeface="Rockwell"/>
            </a:endParaRPr>
          </a:p>
        </p:txBody>
      </p:sp>
      <p:sp>
        <p:nvSpPr>
          <p:cNvPr id="334" name="Google Shape;334;p20"/>
          <p:cNvSpPr txBox="1"/>
          <p:nvPr/>
        </p:nvSpPr>
        <p:spPr>
          <a:xfrm>
            <a:off x="1905000" y="4724400"/>
            <a:ext cx="838200" cy="3048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0" lang="no-NO" sz="1400" u="none" cap="none" strike="noStrike">
                <a:solidFill>
                  <a:schemeClr val="dk1"/>
                </a:solidFill>
                <a:latin typeface="Arial"/>
                <a:ea typeface="Arial"/>
                <a:cs typeface="Arial"/>
                <a:sym typeface="Arial"/>
              </a:rPr>
              <a:t>NIG</a:t>
            </a:r>
            <a:endParaRPr b="1" i="0" sz="1400" u="none" cap="none" strike="noStrike">
              <a:solidFill>
                <a:schemeClr val="dk1"/>
              </a:solidFill>
              <a:latin typeface="Arial"/>
              <a:ea typeface="Arial"/>
              <a:cs typeface="Arial"/>
              <a:sym typeface="Arial"/>
            </a:endParaRPr>
          </a:p>
        </p:txBody>
      </p:sp>
      <p:sp>
        <p:nvSpPr>
          <p:cNvPr id="335" name="Google Shape;335;p20"/>
          <p:cNvSpPr txBox="1"/>
          <p:nvPr/>
        </p:nvSpPr>
        <p:spPr>
          <a:xfrm>
            <a:off x="1600200" y="4267200"/>
            <a:ext cx="838200" cy="33655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0" lang="no-NO" sz="1600" u="none" cap="none" strike="noStrike">
                <a:solidFill>
                  <a:schemeClr val="dk1"/>
                </a:solidFill>
                <a:latin typeface="Arial"/>
                <a:ea typeface="Arial"/>
                <a:cs typeface="Arial"/>
                <a:sym typeface="Arial"/>
              </a:rPr>
              <a:t>JAP</a:t>
            </a:r>
            <a:endParaRPr b="1" i="0" sz="1600" u="none" cap="none" strike="noStrike">
              <a:solidFill>
                <a:schemeClr val="dk1"/>
              </a:solidFill>
              <a:latin typeface="Arial"/>
              <a:ea typeface="Arial"/>
              <a:cs typeface="Arial"/>
              <a:sym typeface="Arial"/>
            </a:endParaRPr>
          </a:p>
        </p:txBody>
      </p:sp>
      <p:sp>
        <p:nvSpPr>
          <p:cNvPr id="336" name="Google Shape;336;p20"/>
          <p:cNvSpPr txBox="1"/>
          <p:nvPr/>
        </p:nvSpPr>
        <p:spPr>
          <a:xfrm>
            <a:off x="7848600" y="1905000"/>
            <a:ext cx="609600" cy="3048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0" lang="no-NO" sz="1400" u="none" cap="none" strike="noStrike">
                <a:solidFill>
                  <a:schemeClr val="dk1"/>
                </a:solidFill>
                <a:latin typeface="Arial"/>
                <a:ea typeface="Arial"/>
                <a:cs typeface="Arial"/>
                <a:sym typeface="Arial"/>
              </a:rPr>
              <a:t>NZ</a:t>
            </a:r>
            <a:endParaRPr b="1" i="0" sz="1400" u="none" cap="none" strike="noStrike">
              <a:solidFill>
                <a:schemeClr val="dk1"/>
              </a:solidFill>
              <a:latin typeface="Arial"/>
              <a:ea typeface="Arial"/>
              <a:cs typeface="Arial"/>
              <a:sym typeface="Arial"/>
            </a:endParaRPr>
          </a:p>
        </p:txBody>
      </p:sp>
      <p:sp>
        <p:nvSpPr>
          <p:cNvPr id="337" name="Google Shape;337;p20"/>
          <p:cNvSpPr txBox="1"/>
          <p:nvPr/>
        </p:nvSpPr>
        <p:spPr>
          <a:xfrm>
            <a:off x="7239000" y="2438400"/>
            <a:ext cx="914400" cy="3048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0" lang="no-NO" sz="1400" u="none" cap="none" strike="noStrike">
                <a:solidFill>
                  <a:schemeClr val="dk1"/>
                </a:solidFill>
                <a:latin typeface="Arial"/>
                <a:ea typeface="Arial"/>
                <a:cs typeface="Arial"/>
                <a:sym typeface="Arial"/>
              </a:rPr>
              <a:t>  USA</a:t>
            </a:r>
            <a:endParaRPr b="1" i="0" sz="1400" u="none" cap="none" strike="noStrike">
              <a:solidFill>
                <a:schemeClr val="dk1"/>
              </a:solidFill>
              <a:latin typeface="Arial"/>
              <a:ea typeface="Arial"/>
              <a:cs typeface="Arial"/>
              <a:sym typeface="Arial"/>
            </a:endParaRPr>
          </a:p>
        </p:txBody>
      </p:sp>
      <p:sp>
        <p:nvSpPr>
          <p:cNvPr id="338" name="Google Shape;338;p20"/>
          <p:cNvSpPr txBox="1"/>
          <p:nvPr/>
        </p:nvSpPr>
        <p:spPr>
          <a:xfrm>
            <a:off x="6477000" y="2819400"/>
            <a:ext cx="762000" cy="3048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0" lang="no-NO" sz="1400" u="none" cap="none" strike="noStrike">
                <a:solidFill>
                  <a:schemeClr val="dk1"/>
                </a:solidFill>
                <a:latin typeface="Arial"/>
                <a:ea typeface="Arial"/>
                <a:cs typeface="Arial"/>
                <a:sym typeface="Arial"/>
              </a:rPr>
              <a:t>CAN</a:t>
            </a:r>
            <a:endParaRPr b="1" i="0" sz="1400" u="none" cap="none" strike="noStrike">
              <a:solidFill>
                <a:schemeClr val="dk1"/>
              </a:solidFill>
              <a:latin typeface="Arial"/>
              <a:ea typeface="Arial"/>
              <a:cs typeface="Arial"/>
              <a:sym typeface="Arial"/>
            </a:endParaRPr>
          </a:p>
        </p:txBody>
      </p:sp>
      <p:sp>
        <p:nvSpPr>
          <p:cNvPr id="339" name="Google Shape;339;p20"/>
          <p:cNvSpPr txBox="1"/>
          <p:nvPr/>
        </p:nvSpPr>
        <p:spPr>
          <a:xfrm>
            <a:off x="5943600" y="3200400"/>
            <a:ext cx="838200" cy="3048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0" lang="no-NO" sz="1400" u="none" cap="none" strike="noStrike">
                <a:solidFill>
                  <a:schemeClr val="dk1"/>
                </a:solidFill>
                <a:latin typeface="Arial"/>
                <a:ea typeface="Arial"/>
                <a:cs typeface="Arial"/>
                <a:sym typeface="Arial"/>
              </a:rPr>
              <a:t>UK</a:t>
            </a:r>
            <a:endParaRPr b="1" i="0" sz="1400" u="none" cap="none" strike="noStrike">
              <a:solidFill>
                <a:schemeClr val="dk1"/>
              </a:solidFill>
              <a:latin typeface="Arial"/>
              <a:ea typeface="Arial"/>
              <a:cs typeface="Arial"/>
              <a:sym typeface="Arial"/>
            </a:endParaRPr>
          </a:p>
        </p:txBody>
      </p:sp>
      <p:sp>
        <p:nvSpPr>
          <p:cNvPr id="340" name="Google Shape;340;p20"/>
          <p:cNvSpPr txBox="1"/>
          <p:nvPr/>
        </p:nvSpPr>
        <p:spPr>
          <a:xfrm>
            <a:off x="4800600" y="3022600"/>
            <a:ext cx="609600" cy="3048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0" lang="no-NO" sz="1400" u="none" cap="none" strike="noStrike">
                <a:solidFill>
                  <a:schemeClr val="dk1"/>
                </a:solidFill>
                <a:latin typeface="Arial"/>
                <a:ea typeface="Arial"/>
                <a:cs typeface="Arial"/>
                <a:sym typeface="Arial"/>
              </a:rPr>
              <a:t> DEN</a:t>
            </a:r>
            <a:endParaRPr b="1" i="0" sz="1400" u="none" cap="none" strike="noStrike">
              <a:solidFill>
                <a:schemeClr val="dk1"/>
              </a:solidFill>
              <a:latin typeface="Arial"/>
              <a:ea typeface="Arial"/>
              <a:cs typeface="Arial"/>
              <a:sym typeface="Arial"/>
            </a:endParaRPr>
          </a:p>
        </p:txBody>
      </p:sp>
      <p:sp>
        <p:nvSpPr>
          <p:cNvPr id="341" name="Google Shape;341;p20"/>
          <p:cNvSpPr txBox="1"/>
          <p:nvPr/>
        </p:nvSpPr>
        <p:spPr>
          <a:xfrm>
            <a:off x="5181600" y="4191000"/>
            <a:ext cx="838200" cy="3048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0" lang="no-NO" sz="1400" u="none" cap="none" strike="noStrike">
                <a:solidFill>
                  <a:schemeClr val="dk1"/>
                </a:solidFill>
                <a:latin typeface="Arial"/>
                <a:ea typeface="Arial"/>
                <a:cs typeface="Arial"/>
                <a:sym typeface="Arial"/>
              </a:rPr>
              <a:t>DDR</a:t>
            </a:r>
            <a:endParaRPr b="1" i="0" sz="1400" u="none" cap="none" strike="noStrike">
              <a:solidFill>
                <a:schemeClr val="dk1"/>
              </a:solidFill>
              <a:latin typeface="Arial"/>
              <a:ea typeface="Arial"/>
              <a:cs typeface="Arial"/>
              <a:sym typeface="Arial"/>
            </a:endParaRPr>
          </a:p>
        </p:txBody>
      </p:sp>
      <p:sp>
        <p:nvSpPr>
          <p:cNvPr id="342" name="Google Shape;342;p20"/>
          <p:cNvSpPr/>
          <p:nvPr/>
        </p:nvSpPr>
        <p:spPr>
          <a:xfrm>
            <a:off x="5365750" y="3962400"/>
            <a:ext cx="104775" cy="104775"/>
          </a:xfrm>
          <a:prstGeom prst="rect">
            <a:avLst/>
          </a:prstGeom>
          <a:solidFill>
            <a:srgbClr val="FFCC00"/>
          </a:solidFill>
          <a:ln>
            <a:noFill/>
          </a:ln>
        </p:spPr>
        <p:txBody>
          <a:bodyPr anchorCtr="0" anchor="t" bIns="45700" lIns="91425" spcFirstLastPara="1" rIns="91425" wrap="square" tIns="45700">
            <a:noAutofit/>
          </a:bodyPr>
          <a:lstStyle/>
          <a:p>
            <a:pPr indent="0" lvl="0" marL="0" marR="0" rtl="1" algn="r">
              <a:spcBef>
                <a:spcPts val="0"/>
              </a:spcBef>
              <a:spcAft>
                <a:spcPts val="0"/>
              </a:spcAft>
              <a:buNone/>
            </a:pPr>
            <a:r>
              <a:t/>
            </a:r>
            <a:endParaRPr b="0" i="0" sz="1800" u="none" cap="none" strike="noStrike">
              <a:solidFill>
                <a:schemeClr val="lt1"/>
              </a:solidFill>
              <a:latin typeface="Rockwell"/>
              <a:ea typeface="Rockwell"/>
              <a:cs typeface="Rockwell"/>
              <a:sym typeface="Rockwell"/>
            </a:endParaRPr>
          </a:p>
        </p:txBody>
      </p:sp>
      <p:cxnSp>
        <p:nvCxnSpPr>
          <p:cNvPr id="343" name="Google Shape;343;p20"/>
          <p:cNvCxnSpPr/>
          <p:nvPr/>
        </p:nvCxnSpPr>
        <p:spPr>
          <a:xfrm rot="10800000">
            <a:off x="5365750" y="3962400"/>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344" name="Google Shape;344;p20"/>
          <p:cNvCxnSpPr/>
          <p:nvPr/>
        </p:nvCxnSpPr>
        <p:spPr>
          <a:xfrm flipH="1" rot="10800000">
            <a:off x="5413375" y="3962400"/>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345" name="Google Shape;345;p20"/>
          <p:cNvCxnSpPr/>
          <p:nvPr/>
        </p:nvCxnSpPr>
        <p:spPr>
          <a:xfrm flipH="1" rot="10800000">
            <a:off x="5413375" y="3962400"/>
            <a:ext cx="1588" cy="47625"/>
          </a:xfrm>
          <a:prstGeom prst="straightConnector1">
            <a:avLst/>
          </a:prstGeom>
          <a:noFill/>
          <a:ln cap="flat" cmpd="sng" w="9525">
            <a:solidFill>
              <a:srgbClr val="FFCC00"/>
            </a:solidFill>
            <a:prstDash val="solid"/>
            <a:round/>
            <a:headEnd len="med" w="med" type="none"/>
            <a:tailEnd len="med" w="med" type="none"/>
          </a:ln>
        </p:spPr>
      </p:cxnSp>
      <p:sp>
        <p:nvSpPr>
          <p:cNvPr id="346" name="Google Shape;346;p20"/>
          <p:cNvSpPr/>
          <p:nvPr/>
        </p:nvSpPr>
        <p:spPr>
          <a:xfrm>
            <a:off x="5699125" y="4143375"/>
            <a:ext cx="104775" cy="104775"/>
          </a:xfrm>
          <a:prstGeom prst="rect">
            <a:avLst/>
          </a:prstGeom>
          <a:solidFill>
            <a:srgbClr val="FFCC00"/>
          </a:solidFill>
          <a:ln>
            <a:noFill/>
          </a:ln>
        </p:spPr>
        <p:txBody>
          <a:bodyPr anchorCtr="0" anchor="t" bIns="45700" lIns="91425" spcFirstLastPara="1" rIns="91425" wrap="square" tIns="45700">
            <a:noAutofit/>
          </a:bodyPr>
          <a:lstStyle/>
          <a:p>
            <a:pPr indent="0" lvl="0" marL="0" marR="0" rtl="1" algn="r">
              <a:spcBef>
                <a:spcPts val="0"/>
              </a:spcBef>
              <a:spcAft>
                <a:spcPts val="0"/>
              </a:spcAft>
              <a:buNone/>
            </a:pPr>
            <a:r>
              <a:t/>
            </a:r>
            <a:endParaRPr b="0" i="0" sz="1800" u="none" cap="none" strike="noStrike">
              <a:solidFill>
                <a:schemeClr val="lt1"/>
              </a:solidFill>
              <a:latin typeface="Rockwell"/>
              <a:ea typeface="Rockwell"/>
              <a:cs typeface="Rockwell"/>
              <a:sym typeface="Rockwell"/>
            </a:endParaRPr>
          </a:p>
        </p:txBody>
      </p:sp>
      <p:cxnSp>
        <p:nvCxnSpPr>
          <p:cNvPr id="347" name="Google Shape;347;p20"/>
          <p:cNvCxnSpPr/>
          <p:nvPr/>
        </p:nvCxnSpPr>
        <p:spPr>
          <a:xfrm rot="10800000">
            <a:off x="5699125" y="4143375"/>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348" name="Google Shape;348;p20"/>
          <p:cNvCxnSpPr/>
          <p:nvPr/>
        </p:nvCxnSpPr>
        <p:spPr>
          <a:xfrm>
            <a:off x="5746750" y="4191000"/>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349" name="Google Shape;349;p20"/>
          <p:cNvCxnSpPr/>
          <p:nvPr/>
        </p:nvCxnSpPr>
        <p:spPr>
          <a:xfrm flipH="1">
            <a:off x="5699125" y="4191000"/>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350" name="Google Shape;350;p20"/>
          <p:cNvCxnSpPr/>
          <p:nvPr/>
        </p:nvCxnSpPr>
        <p:spPr>
          <a:xfrm flipH="1" rot="10800000">
            <a:off x="5746750" y="4143375"/>
            <a:ext cx="47625" cy="47625"/>
          </a:xfrm>
          <a:prstGeom prst="straightConnector1">
            <a:avLst/>
          </a:prstGeom>
          <a:noFill/>
          <a:ln cap="flat" cmpd="sng" w="9525">
            <a:solidFill>
              <a:srgbClr val="FFCC00"/>
            </a:solidFill>
            <a:prstDash val="solid"/>
            <a:round/>
            <a:headEnd len="med" w="med" type="none"/>
            <a:tailEnd len="med" w="med" type="none"/>
          </a:ln>
        </p:spPr>
      </p:cxnSp>
      <p:cxnSp>
        <p:nvCxnSpPr>
          <p:cNvPr id="351" name="Google Shape;351;p20"/>
          <p:cNvCxnSpPr/>
          <p:nvPr/>
        </p:nvCxnSpPr>
        <p:spPr>
          <a:xfrm flipH="1" rot="10800000">
            <a:off x="5715000" y="4116388"/>
            <a:ext cx="1588" cy="47625"/>
          </a:xfrm>
          <a:prstGeom prst="straightConnector1">
            <a:avLst/>
          </a:prstGeom>
          <a:noFill/>
          <a:ln cap="flat" cmpd="sng" w="9525">
            <a:solidFill>
              <a:srgbClr val="FFCC00"/>
            </a:solidFill>
            <a:prstDash val="solid"/>
            <a:round/>
            <a:headEnd len="med" w="med" type="none"/>
            <a:tailEnd len="med" w="med" type="none"/>
          </a:ln>
        </p:spPr>
      </p:cxnSp>
      <p:cxnSp>
        <p:nvCxnSpPr>
          <p:cNvPr id="352" name="Google Shape;352;p20"/>
          <p:cNvCxnSpPr/>
          <p:nvPr/>
        </p:nvCxnSpPr>
        <p:spPr>
          <a:xfrm>
            <a:off x="5746750" y="4191000"/>
            <a:ext cx="1588" cy="47625"/>
          </a:xfrm>
          <a:prstGeom prst="straightConnector1">
            <a:avLst/>
          </a:prstGeom>
          <a:noFill/>
          <a:ln cap="flat" cmpd="sng" w="9525">
            <a:solidFill>
              <a:srgbClr val="FFCC00"/>
            </a:solidFill>
            <a:prstDash val="solid"/>
            <a:round/>
            <a:headEnd len="med" w="med" type="none"/>
            <a:tailEnd len="med" w="med" type="none"/>
          </a:ln>
        </p:spPr>
      </p:cxnSp>
      <p:sp>
        <p:nvSpPr>
          <p:cNvPr id="353" name="Google Shape;353;p20"/>
          <p:cNvSpPr txBox="1"/>
          <p:nvPr/>
        </p:nvSpPr>
        <p:spPr>
          <a:xfrm>
            <a:off x="5807075" y="4049713"/>
            <a:ext cx="481013" cy="3048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0" lang="no-NO" sz="1400" u="none" cap="none" strike="noStrike">
                <a:solidFill>
                  <a:schemeClr val="dk1"/>
                </a:solidFill>
                <a:latin typeface="Arial"/>
                <a:ea typeface="Arial"/>
                <a:cs typeface="Arial"/>
                <a:sym typeface="Arial"/>
              </a:rPr>
              <a:t>ICE</a:t>
            </a:r>
            <a:endParaRPr b="1" i="0" sz="1400" u="none" cap="none" strike="noStrike">
              <a:solidFill>
                <a:schemeClr val="dk1"/>
              </a:solidFill>
              <a:latin typeface="Arial"/>
              <a:ea typeface="Arial"/>
              <a:cs typeface="Arial"/>
              <a:sym typeface="Arial"/>
            </a:endParaRPr>
          </a:p>
        </p:txBody>
      </p:sp>
      <p:sp>
        <p:nvSpPr>
          <p:cNvPr id="354" name="Google Shape;354;p20"/>
          <p:cNvSpPr txBox="1"/>
          <p:nvPr/>
        </p:nvSpPr>
        <p:spPr>
          <a:xfrm>
            <a:off x="5441950" y="3860800"/>
            <a:ext cx="549275" cy="3048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0" lang="no-NO" sz="1400" u="none" cap="none" strike="noStrike">
                <a:solidFill>
                  <a:schemeClr val="dk1"/>
                </a:solidFill>
                <a:latin typeface="Arial"/>
                <a:ea typeface="Arial"/>
                <a:cs typeface="Arial"/>
                <a:sym typeface="Arial"/>
              </a:rPr>
              <a:t>FDR</a:t>
            </a:r>
            <a:endParaRPr b="1" i="0" sz="1400" u="none" cap="none" strike="noStrike">
              <a:solidFill>
                <a:schemeClr val="dk1"/>
              </a:solidFill>
              <a:latin typeface="Arial"/>
              <a:ea typeface="Arial"/>
              <a:cs typeface="Arial"/>
              <a:sym typeface="Arial"/>
            </a:endParaRPr>
          </a:p>
        </p:txBody>
      </p:sp>
      <p:sp>
        <p:nvSpPr>
          <p:cNvPr id="355" name="Google Shape;355;p20"/>
          <p:cNvSpPr txBox="1"/>
          <p:nvPr/>
        </p:nvSpPr>
        <p:spPr>
          <a:xfrm>
            <a:off x="3200400" y="4724400"/>
            <a:ext cx="1066800" cy="3048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0" lang="no-NO" sz="1400" u="none" cap="none" strike="noStrike">
                <a:solidFill>
                  <a:schemeClr val="dk1"/>
                </a:solidFill>
                <a:latin typeface="Arial"/>
                <a:ea typeface="Arial"/>
                <a:cs typeface="Arial"/>
                <a:sym typeface="Arial"/>
              </a:rPr>
              <a:t>COL</a:t>
            </a:r>
            <a:endParaRPr b="1" i="0" sz="1400" u="none" cap="none" strike="noStrike">
              <a:solidFill>
                <a:schemeClr val="dk1"/>
              </a:solidFill>
              <a:latin typeface="Arial"/>
              <a:ea typeface="Arial"/>
              <a:cs typeface="Arial"/>
              <a:sym typeface="Arial"/>
            </a:endParaRPr>
          </a:p>
        </p:txBody>
      </p:sp>
      <p:sp>
        <p:nvSpPr>
          <p:cNvPr id="356" name="Google Shape;356;p20"/>
          <p:cNvSpPr txBox="1"/>
          <p:nvPr/>
        </p:nvSpPr>
        <p:spPr>
          <a:xfrm>
            <a:off x="4495800" y="3403600"/>
            <a:ext cx="590550" cy="3048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0" lang="no-NO" sz="1400" u="none" cap="none" strike="noStrike">
                <a:solidFill>
                  <a:schemeClr val="dk1"/>
                </a:solidFill>
                <a:latin typeface="Arial"/>
                <a:ea typeface="Arial"/>
                <a:cs typeface="Arial"/>
                <a:sym typeface="Arial"/>
              </a:rPr>
              <a:t>SWE</a:t>
            </a:r>
            <a:endParaRPr b="1" i="0" sz="1400" u="none" cap="none" strike="noStrike">
              <a:solidFill>
                <a:schemeClr val="dk1"/>
              </a:solidFill>
              <a:latin typeface="Arial"/>
              <a:ea typeface="Arial"/>
              <a:cs typeface="Arial"/>
              <a:sym typeface="Arial"/>
            </a:endParaRPr>
          </a:p>
        </p:txBody>
      </p:sp>
      <p:sp>
        <p:nvSpPr>
          <p:cNvPr id="357" name="Google Shape;357;p20"/>
          <p:cNvSpPr txBox="1"/>
          <p:nvPr/>
        </p:nvSpPr>
        <p:spPr>
          <a:xfrm>
            <a:off x="4724400" y="3632200"/>
            <a:ext cx="539750" cy="3048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0" lang="no-NO" sz="1400" u="none" cap="none" strike="noStrike">
                <a:solidFill>
                  <a:schemeClr val="dk1"/>
                </a:solidFill>
                <a:latin typeface="Arial"/>
                <a:ea typeface="Arial"/>
                <a:cs typeface="Arial"/>
                <a:sym typeface="Arial"/>
              </a:rPr>
              <a:t>NET</a:t>
            </a:r>
            <a:endParaRPr b="1" i="0" sz="1400" u="none" cap="none" strike="noStrike">
              <a:solidFill>
                <a:schemeClr val="dk1"/>
              </a:solidFill>
              <a:latin typeface="Arial"/>
              <a:ea typeface="Arial"/>
              <a:cs typeface="Arial"/>
              <a:sym typeface="Arial"/>
            </a:endParaRPr>
          </a:p>
        </p:txBody>
      </p:sp>
      <p:sp>
        <p:nvSpPr>
          <p:cNvPr id="358" name="Google Shape;358;p20"/>
          <p:cNvSpPr txBox="1"/>
          <p:nvPr/>
        </p:nvSpPr>
        <p:spPr>
          <a:xfrm>
            <a:off x="4114800" y="3784600"/>
            <a:ext cx="530225" cy="3048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0" lang="no-NO" sz="1400" u="none" cap="none" strike="noStrike">
                <a:solidFill>
                  <a:schemeClr val="dk1"/>
                </a:solidFill>
                <a:latin typeface="Arial"/>
                <a:ea typeface="Arial"/>
                <a:cs typeface="Arial"/>
                <a:sym typeface="Arial"/>
              </a:rPr>
              <a:t> ISR</a:t>
            </a:r>
            <a:endParaRPr b="1" i="0" sz="1400" u="none" cap="none" strike="noStrike">
              <a:solidFill>
                <a:schemeClr val="dk1"/>
              </a:solidFill>
              <a:latin typeface="Arial"/>
              <a:ea typeface="Arial"/>
              <a:cs typeface="Arial"/>
              <a:sym typeface="Arial"/>
            </a:endParaRPr>
          </a:p>
        </p:txBody>
      </p:sp>
      <p:sp>
        <p:nvSpPr>
          <p:cNvPr id="359" name="Google Shape;359;p20"/>
          <p:cNvSpPr txBox="1"/>
          <p:nvPr/>
        </p:nvSpPr>
        <p:spPr>
          <a:xfrm>
            <a:off x="3276600" y="3860800"/>
            <a:ext cx="579438" cy="3048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0" lang="no-NO" sz="1400" u="none" cap="none" strike="noStrike">
                <a:solidFill>
                  <a:schemeClr val="dk1"/>
                </a:solidFill>
                <a:latin typeface="Arial"/>
                <a:ea typeface="Arial"/>
                <a:cs typeface="Arial"/>
                <a:sym typeface="Arial"/>
              </a:rPr>
              <a:t>NOR</a:t>
            </a:r>
            <a:endParaRPr b="1" i="0" sz="1400" u="none" cap="none" strike="noStrike">
              <a:solidFill>
                <a:schemeClr val="dk1"/>
              </a:solidFill>
              <a:latin typeface="Arial"/>
              <a:ea typeface="Arial"/>
              <a:cs typeface="Arial"/>
              <a:sym typeface="Arial"/>
            </a:endParaRPr>
          </a:p>
        </p:txBody>
      </p:sp>
      <p:sp>
        <p:nvSpPr>
          <p:cNvPr id="360" name="Google Shape;360;p20"/>
          <p:cNvSpPr txBox="1"/>
          <p:nvPr/>
        </p:nvSpPr>
        <p:spPr>
          <a:xfrm>
            <a:off x="4419600" y="4394200"/>
            <a:ext cx="481013" cy="3048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0" lang="no-NO" sz="1400" u="none" cap="none" strike="noStrike">
                <a:solidFill>
                  <a:schemeClr val="dk1"/>
                </a:solidFill>
                <a:latin typeface="Arial"/>
                <a:ea typeface="Arial"/>
                <a:cs typeface="Arial"/>
                <a:sym typeface="Arial"/>
              </a:rPr>
              <a:t> PR</a:t>
            </a:r>
            <a:endParaRPr b="1" i="0" sz="1400" u="none" cap="none" strike="noStrike">
              <a:solidFill>
                <a:schemeClr val="dk1"/>
              </a:solidFill>
              <a:latin typeface="Arial"/>
              <a:ea typeface="Arial"/>
              <a:cs typeface="Arial"/>
              <a:sym typeface="Arial"/>
            </a:endParaRPr>
          </a:p>
        </p:txBody>
      </p:sp>
      <p:sp>
        <p:nvSpPr>
          <p:cNvPr id="361" name="Google Shape;361;p20"/>
          <p:cNvSpPr txBox="1"/>
          <p:nvPr/>
        </p:nvSpPr>
        <p:spPr>
          <a:xfrm>
            <a:off x="4708525" y="4495800"/>
            <a:ext cx="654050" cy="3048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0" lang="no-NO" sz="1400" u="none" cap="none" strike="noStrike">
                <a:solidFill>
                  <a:schemeClr val="dk1"/>
                </a:solidFill>
                <a:latin typeface="Arial"/>
                <a:ea typeface="Arial"/>
                <a:cs typeface="Arial"/>
                <a:sym typeface="Arial"/>
              </a:rPr>
              <a:t>POL</a:t>
            </a:r>
            <a:endParaRPr b="1" i="0" sz="1400" u="none" cap="none" strike="noStrike">
              <a:solidFill>
                <a:schemeClr val="dk1"/>
              </a:solidFill>
              <a:latin typeface="Arial"/>
              <a:ea typeface="Arial"/>
              <a:cs typeface="Arial"/>
              <a:sym typeface="Arial"/>
            </a:endParaRPr>
          </a:p>
        </p:txBody>
      </p:sp>
      <p:sp>
        <p:nvSpPr>
          <p:cNvPr id="362" name="Google Shape;362;p20"/>
          <p:cNvSpPr txBox="1"/>
          <p:nvPr/>
        </p:nvSpPr>
        <p:spPr>
          <a:xfrm>
            <a:off x="4648200" y="4648200"/>
            <a:ext cx="762000" cy="3048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0" lang="no-NO" sz="1400" u="none" cap="none" strike="noStrike">
                <a:solidFill>
                  <a:schemeClr val="dk1"/>
                </a:solidFill>
                <a:latin typeface="Arial"/>
                <a:ea typeface="Arial"/>
                <a:cs typeface="Arial"/>
                <a:sym typeface="Arial"/>
              </a:rPr>
              <a:t>HUN</a:t>
            </a:r>
            <a:endParaRPr b="1" i="0" sz="1400" u="none" cap="none" strike="noStrike">
              <a:solidFill>
                <a:schemeClr val="dk1"/>
              </a:solidFill>
              <a:latin typeface="Arial"/>
              <a:ea typeface="Arial"/>
              <a:cs typeface="Arial"/>
              <a:sym typeface="Arial"/>
            </a:endParaRPr>
          </a:p>
        </p:txBody>
      </p:sp>
      <p:sp>
        <p:nvSpPr>
          <p:cNvPr id="363" name="Google Shape;363;p20"/>
          <p:cNvSpPr txBox="1"/>
          <p:nvPr/>
        </p:nvSpPr>
        <p:spPr>
          <a:xfrm>
            <a:off x="3810000" y="4191000"/>
            <a:ext cx="685800" cy="3048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0" lang="no-NO" sz="1400" u="none" cap="none" strike="noStrike">
                <a:solidFill>
                  <a:schemeClr val="dk1"/>
                </a:solidFill>
                <a:latin typeface="Arial"/>
                <a:ea typeface="Arial"/>
                <a:cs typeface="Arial"/>
                <a:sym typeface="Arial"/>
              </a:rPr>
              <a:t>FIN</a:t>
            </a:r>
            <a:endParaRPr b="1" i="0" sz="1400" u="none" cap="none" strike="noStrike">
              <a:solidFill>
                <a:schemeClr val="dk1"/>
              </a:solidFill>
              <a:latin typeface="Arial"/>
              <a:ea typeface="Arial"/>
              <a:cs typeface="Arial"/>
              <a:sym typeface="Arial"/>
            </a:endParaRPr>
          </a:p>
        </p:txBody>
      </p:sp>
      <p:sp>
        <p:nvSpPr>
          <p:cNvPr id="364" name="Google Shape;364;p20"/>
          <p:cNvSpPr txBox="1"/>
          <p:nvPr/>
        </p:nvSpPr>
        <p:spPr>
          <a:xfrm>
            <a:off x="3733800" y="4470400"/>
            <a:ext cx="647700" cy="3048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0" lang="no-NO" sz="1400" u="none" cap="none" strike="noStrike">
                <a:solidFill>
                  <a:schemeClr val="dk1"/>
                </a:solidFill>
                <a:latin typeface="Arial"/>
                <a:ea typeface="Arial"/>
                <a:cs typeface="Arial"/>
                <a:sym typeface="Arial"/>
              </a:rPr>
              <a:t> ROM</a:t>
            </a:r>
            <a:endParaRPr b="1" i="0" sz="1400" u="none" cap="none" strike="noStrike">
              <a:solidFill>
                <a:schemeClr val="dk1"/>
              </a:solidFill>
              <a:latin typeface="Arial"/>
              <a:ea typeface="Arial"/>
              <a:cs typeface="Arial"/>
              <a:sym typeface="Arial"/>
            </a:endParaRPr>
          </a:p>
        </p:txBody>
      </p:sp>
      <p:sp>
        <p:nvSpPr>
          <p:cNvPr id="365" name="Google Shape;365;p20"/>
          <p:cNvSpPr txBox="1"/>
          <p:nvPr/>
        </p:nvSpPr>
        <p:spPr>
          <a:xfrm>
            <a:off x="3124200" y="4495800"/>
            <a:ext cx="577850" cy="3048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0" lang="no-NO" sz="1400" u="none" cap="none" strike="noStrike">
                <a:solidFill>
                  <a:schemeClr val="dk1"/>
                </a:solidFill>
                <a:latin typeface="Arial"/>
                <a:ea typeface="Arial"/>
                <a:cs typeface="Arial"/>
                <a:sym typeface="Arial"/>
              </a:rPr>
              <a:t> CHI</a:t>
            </a:r>
            <a:endParaRPr b="1" i="0" sz="1400" u="none" cap="none" strike="noStrike">
              <a:solidFill>
                <a:schemeClr val="dk1"/>
              </a:solidFill>
              <a:latin typeface="Arial"/>
              <a:ea typeface="Arial"/>
              <a:cs typeface="Arial"/>
              <a:sym typeface="Arial"/>
            </a:endParaRPr>
          </a:p>
        </p:txBody>
      </p:sp>
      <p:sp>
        <p:nvSpPr>
          <p:cNvPr id="366" name="Google Shape;366;p20"/>
          <p:cNvSpPr txBox="1"/>
          <p:nvPr/>
        </p:nvSpPr>
        <p:spPr>
          <a:xfrm>
            <a:off x="2286000" y="4318000"/>
            <a:ext cx="569913" cy="3048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0" lang="no-NO" sz="1400" u="none" cap="none" strike="noStrike">
                <a:solidFill>
                  <a:schemeClr val="dk1"/>
                </a:solidFill>
                <a:latin typeface="Arial"/>
                <a:ea typeface="Arial"/>
                <a:cs typeface="Arial"/>
                <a:sym typeface="Arial"/>
              </a:rPr>
              <a:t>YUG</a:t>
            </a:r>
            <a:endParaRPr b="1" i="0" sz="1400" u="none" cap="none" strike="noStrike">
              <a:solidFill>
                <a:schemeClr val="dk1"/>
              </a:solidFill>
              <a:latin typeface="Arial"/>
              <a:ea typeface="Arial"/>
              <a:cs typeface="Arial"/>
              <a:sym typeface="Arial"/>
            </a:endParaRPr>
          </a:p>
        </p:txBody>
      </p:sp>
      <p:sp>
        <p:nvSpPr>
          <p:cNvPr id="367" name="Google Shape;367;p20"/>
          <p:cNvSpPr txBox="1"/>
          <p:nvPr/>
        </p:nvSpPr>
        <p:spPr>
          <a:xfrm>
            <a:off x="2819400" y="4013200"/>
            <a:ext cx="558800" cy="3048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0" lang="no-NO" sz="1400" u="none" cap="none" strike="noStrike">
                <a:solidFill>
                  <a:schemeClr val="dk1"/>
                </a:solidFill>
                <a:latin typeface="Arial"/>
                <a:ea typeface="Arial"/>
                <a:cs typeface="Arial"/>
                <a:sym typeface="Arial"/>
              </a:rPr>
              <a:t>JAM</a:t>
            </a:r>
            <a:endParaRPr b="1" i="0" sz="1400" u="none" cap="none" strike="noStrike">
              <a:solidFill>
                <a:schemeClr val="dk1"/>
              </a:solidFill>
              <a:latin typeface="Arial"/>
              <a:ea typeface="Arial"/>
              <a:cs typeface="Arial"/>
              <a:sym typeface="Arial"/>
            </a:endParaRPr>
          </a:p>
        </p:txBody>
      </p:sp>
      <p:sp>
        <p:nvSpPr>
          <p:cNvPr id="368" name="Google Shape;368;p20"/>
          <p:cNvSpPr txBox="1"/>
          <p:nvPr/>
        </p:nvSpPr>
        <p:spPr>
          <a:xfrm>
            <a:off x="2057400" y="5486400"/>
            <a:ext cx="6629400" cy="39687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0" lang="no-NO" sz="2000" u="none" cap="none" strike="noStrike">
                <a:solidFill>
                  <a:schemeClr val="dk1"/>
                </a:solidFill>
                <a:latin typeface="Arial"/>
                <a:ea typeface="Arial"/>
                <a:cs typeface="Arial"/>
                <a:sym typeface="Arial"/>
              </a:rPr>
              <a:t>PER CAPITA DAILY MEAT CONSUMPTION- GRAMS</a:t>
            </a:r>
            <a:endParaRPr b="1" i="0" sz="2000" u="none" cap="none" strike="noStrike">
              <a:solidFill>
                <a:schemeClr val="dk1"/>
              </a:solidFill>
              <a:latin typeface="Arial"/>
              <a:ea typeface="Arial"/>
              <a:cs typeface="Arial"/>
              <a:sym typeface="Arial"/>
            </a:endParaRPr>
          </a:p>
        </p:txBody>
      </p:sp>
      <p:sp>
        <p:nvSpPr>
          <p:cNvPr id="369" name="Google Shape;369;p20"/>
          <p:cNvSpPr txBox="1"/>
          <p:nvPr/>
        </p:nvSpPr>
        <p:spPr>
          <a:xfrm rot="-5392132">
            <a:off x="-1325562" y="2925762"/>
            <a:ext cx="4267200" cy="854075"/>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b="1" i="0" lang="no-NO" sz="2000" u="none" cap="none" strike="noStrike">
                <a:solidFill>
                  <a:schemeClr val="dk1"/>
                </a:solidFill>
                <a:latin typeface="Arial"/>
                <a:ea typeface="Arial"/>
                <a:cs typeface="Arial"/>
                <a:sym typeface="Arial"/>
              </a:rPr>
              <a:t>COLON CANCER INCIDENCE </a:t>
            </a:r>
            <a:endParaRPr/>
          </a:p>
          <a:p>
            <a:pPr indent="0" lvl="0" marL="0" marR="0" rtl="1" algn="ctr">
              <a:spcBef>
                <a:spcPts val="1000"/>
              </a:spcBef>
              <a:spcAft>
                <a:spcPts val="0"/>
              </a:spcAft>
              <a:buNone/>
            </a:pPr>
            <a:r>
              <a:rPr b="1" i="0" lang="no-NO" sz="2000" u="none" cap="none" strike="noStrike">
                <a:solidFill>
                  <a:schemeClr val="dk1"/>
                </a:solidFill>
                <a:latin typeface="Arial"/>
                <a:ea typeface="Arial"/>
                <a:cs typeface="Arial"/>
                <a:sym typeface="Arial"/>
              </a:rPr>
              <a:t>100,000  WOMEN / YEAR</a:t>
            </a:r>
            <a:endParaRPr b="1" i="0" sz="2000" u="none" cap="none" strike="noStrike">
              <a:solidFill>
                <a:schemeClr val="dk1"/>
              </a:solidFill>
              <a:latin typeface="Arial"/>
              <a:ea typeface="Arial"/>
              <a:cs typeface="Arial"/>
              <a:sym typeface="Arial"/>
            </a:endParaRPr>
          </a:p>
        </p:txBody>
      </p:sp>
      <p:sp>
        <p:nvSpPr>
          <p:cNvPr id="370" name="Google Shape;370;p20"/>
          <p:cNvSpPr txBox="1"/>
          <p:nvPr/>
        </p:nvSpPr>
        <p:spPr>
          <a:xfrm>
            <a:off x="1949450" y="6096000"/>
            <a:ext cx="7194550" cy="366713"/>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0" i="1" lang="no-NO" sz="1800" u="none" cap="none" strike="noStrike">
                <a:solidFill>
                  <a:schemeClr val="dk1"/>
                </a:solidFill>
                <a:latin typeface="Arial"/>
                <a:ea typeface="Arial"/>
                <a:cs typeface="Arial"/>
                <a:sym typeface="Arial"/>
              </a:rPr>
              <a:t>Figure adapted from W. Willett, nutritional epidemiology 2nd ed. 1998</a:t>
            </a:r>
            <a:endParaRPr b="0" i="1" sz="1800" u="none" cap="none" strike="noStrike">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6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6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6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6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6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6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8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8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8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0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0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0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0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0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0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1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1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1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1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1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1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1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1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1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1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2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2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2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2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2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2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2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2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2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2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3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3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3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4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4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4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5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5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5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5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5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5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5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5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5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5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6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6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6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7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7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7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7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7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7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7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8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8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8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8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8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9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9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9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9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9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9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9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9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9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9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0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0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0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0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0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0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0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0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0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0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1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1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1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1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1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1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2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2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2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2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2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2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2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3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3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3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3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3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3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3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3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3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3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4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4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4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4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4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4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4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4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4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4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5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5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5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5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5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5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5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5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5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5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6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6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6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6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6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6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6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6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6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6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7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7" name="Shape 857"/>
        <p:cNvGrpSpPr/>
        <p:nvPr/>
      </p:nvGrpSpPr>
      <p:grpSpPr>
        <a:xfrm>
          <a:off x="0" y="0"/>
          <a:ext cx="0" cy="0"/>
          <a:chOff x="0" y="0"/>
          <a:chExt cx="0" cy="0"/>
        </a:xfrm>
      </p:grpSpPr>
      <p:sp>
        <p:nvSpPr>
          <p:cNvPr id="858" name="Google Shape;858;p74"/>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CC00"/>
              </a:buClr>
              <a:buSzPts val="4600"/>
              <a:buFont typeface="Rockwell"/>
              <a:buNone/>
            </a:pPr>
            <a:r>
              <a:rPr lang="no-NO">
                <a:solidFill>
                  <a:srgbClr val="FFCC00"/>
                </a:solidFill>
              </a:rPr>
              <a:t>Positive confounding</a:t>
            </a:r>
            <a:endParaRPr/>
          </a:p>
        </p:txBody>
      </p:sp>
      <p:sp>
        <p:nvSpPr>
          <p:cNvPr id="859" name="Google Shape;859;p74"/>
          <p:cNvSpPr txBox="1"/>
          <p:nvPr>
            <p:ph idx="1" type="body"/>
          </p:nvPr>
        </p:nvSpPr>
        <p:spPr>
          <a:xfrm>
            <a:off x="457200" y="1646237"/>
            <a:ext cx="8229600" cy="4526280"/>
          </a:xfrm>
          <a:prstGeom prst="rect">
            <a:avLst/>
          </a:prstGeom>
          <a:noFill/>
          <a:ln>
            <a:noFill/>
          </a:ln>
        </p:spPr>
        <p:txBody>
          <a:bodyPr anchorCtr="0" anchor="t" bIns="45700" lIns="91425" spcFirstLastPara="1" rIns="91425" wrap="square" tIns="45700">
            <a:normAutofit/>
          </a:bodyPr>
          <a:lstStyle/>
          <a:p>
            <a:pPr indent="-149860" lvl="0" marL="292100" rtl="0" algn="l">
              <a:spcBef>
                <a:spcPts val="0"/>
              </a:spcBef>
              <a:spcAft>
                <a:spcPts val="0"/>
              </a:spcAft>
              <a:buSzPts val="2240"/>
              <a:buNone/>
            </a:pPr>
            <a:r>
              <a:t/>
            </a:r>
            <a:endParaRPr>
              <a:solidFill>
                <a:schemeClr val="dk1"/>
              </a:solidFill>
            </a:endParaRPr>
          </a:p>
          <a:p>
            <a:pPr indent="-149860" lvl="0" marL="292100" rtl="0" algn="l">
              <a:spcBef>
                <a:spcPts val="0"/>
              </a:spcBef>
              <a:spcAft>
                <a:spcPts val="0"/>
              </a:spcAft>
              <a:buSzPts val="2240"/>
              <a:buNone/>
            </a:pPr>
            <a:r>
              <a:t/>
            </a:r>
            <a:endParaRPr>
              <a:solidFill>
                <a:schemeClr val="dk1"/>
              </a:solidFill>
            </a:endParaRPr>
          </a:p>
          <a:p>
            <a:pPr indent="-292100" lvl="0" marL="292100" rtl="0" algn="l">
              <a:spcBef>
                <a:spcPts val="0"/>
              </a:spcBef>
              <a:spcAft>
                <a:spcPts val="0"/>
              </a:spcAft>
              <a:buSzPts val="2240"/>
              <a:buChar char="⦿"/>
            </a:pPr>
            <a:r>
              <a:rPr lang="no-NO">
                <a:solidFill>
                  <a:schemeClr val="dk1"/>
                </a:solidFill>
              </a:rPr>
              <a:t>Observed estimate of the association is more extreme..than the true association.</a:t>
            </a:r>
            <a:endParaRPr/>
          </a:p>
        </p:txBody>
      </p:sp>
    </p:spTree>
  </p:cSld>
  <p:clrMapOvr>
    <a:masterClrMapping/>
  </p:clrMapOvr>
</p:sld>
</file>

<file path=ppt/slides/slide6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3" name="Shape 863"/>
        <p:cNvGrpSpPr/>
        <p:nvPr/>
      </p:nvGrpSpPr>
      <p:grpSpPr>
        <a:xfrm>
          <a:off x="0" y="0"/>
          <a:ext cx="0" cy="0"/>
          <a:chOff x="0" y="0"/>
          <a:chExt cx="0" cy="0"/>
        </a:xfrm>
      </p:grpSpPr>
      <p:sp>
        <p:nvSpPr>
          <p:cNvPr id="864" name="Google Shape;864;p75"/>
          <p:cNvSpPr txBox="1"/>
          <p:nvPr>
            <p:ph type="title"/>
          </p:nvPr>
        </p:nvSpPr>
        <p:spPr>
          <a:xfrm>
            <a:off x="457200" y="253218"/>
            <a:ext cx="8229600" cy="1143000"/>
          </a:xfrm>
          <a:prstGeom prst="rect">
            <a:avLst/>
          </a:prstGeom>
          <a:noFill/>
          <a:ln>
            <a:noFill/>
          </a:ln>
        </p:spPr>
        <p:txBody>
          <a:bodyPr anchorCtr="0" anchor="b" bIns="45700" lIns="91425" spcFirstLastPara="1" rIns="91425" wrap="square" tIns="45700">
            <a:normAutofit fontScale="90000"/>
          </a:bodyPr>
          <a:lstStyle/>
          <a:p>
            <a:pPr indent="0" lvl="0" marL="54864" rtl="0" algn="r">
              <a:spcBef>
                <a:spcPts val="0"/>
              </a:spcBef>
              <a:spcAft>
                <a:spcPts val="0"/>
              </a:spcAft>
              <a:buClr>
                <a:srgbClr val="FFCC00"/>
              </a:buClr>
              <a:buSzPct val="100000"/>
              <a:buFont typeface="Rockwell"/>
              <a:buNone/>
            </a:pPr>
            <a:r>
              <a:rPr b="1" i="1" lang="no-NO" sz="4000">
                <a:solidFill>
                  <a:srgbClr val="FFCC00"/>
                </a:solidFill>
              </a:rPr>
              <a:t>Examples</a:t>
            </a:r>
            <a:br>
              <a:rPr b="1" i="1" lang="no-NO" sz="4000">
                <a:solidFill>
                  <a:srgbClr val="FFCC00"/>
                </a:solidFill>
              </a:rPr>
            </a:br>
            <a:r>
              <a:rPr b="1" i="1" lang="no-NO" sz="4000">
                <a:solidFill>
                  <a:srgbClr val="FFCC00"/>
                </a:solidFill>
              </a:rPr>
              <a:t>negative confounding</a:t>
            </a:r>
            <a:endParaRPr b="1" i="1" sz="4000">
              <a:solidFill>
                <a:srgbClr val="FFCC00"/>
              </a:solidFill>
            </a:endParaRPr>
          </a:p>
        </p:txBody>
      </p:sp>
      <p:sp>
        <p:nvSpPr>
          <p:cNvPr id="865" name="Google Shape;865;p75"/>
          <p:cNvSpPr txBox="1"/>
          <p:nvPr/>
        </p:nvSpPr>
        <p:spPr>
          <a:xfrm>
            <a:off x="228600" y="1981200"/>
            <a:ext cx="3048000" cy="822325"/>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lang="no-NO" sz="2400">
                <a:solidFill>
                  <a:srgbClr val="FFCC00"/>
                </a:solidFill>
                <a:latin typeface="Arial"/>
                <a:ea typeface="Arial"/>
                <a:cs typeface="Arial"/>
                <a:sym typeface="Arial"/>
              </a:rPr>
              <a:t>Oral contraceptive use</a:t>
            </a:r>
            <a:endParaRPr sz="2400">
              <a:solidFill>
                <a:srgbClr val="FFCC00"/>
              </a:solidFill>
              <a:latin typeface="Arial"/>
              <a:ea typeface="Arial"/>
              <a:cs typeface="Arial"/>
              <a:sym typeface="Arial"/>
            </a:endParaRPr>
          </a:p>
        </p:txBody>
      </p:sp>
      <p:sp>
        <p:nvSpPr>
          <p:cNvPr id="866" name="Google Shape;866;p75"/>
          <p:cNvSpPr/>
          <p:nvPr/>
        </p:nvSpPr>
        <p:spPr>
          <a:xfrm>
            <a:off x="228600" y="1905000"/>
            <a:ext cx="3352800" cy="990600"/>
          </a:xfrm>
          <a:prstGeom prst="rect">
            <a:avLst/>
          </a:prstGeom>
          <a:no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1" algn="r">
              <a:spcBef>
                <a:spcPts val="0"/>
              </a:spcBef>
              <a:spcAft>
                <a:spcPts val="0"/>
              </a:spcAft>
              <a:buNone/>
            </a:pPr>
            <a:r>
              <a:t/>
            </a:r>
            <a:endParaRPr sz="1800">
              <a:solidFill>
                <a:schemeClr val="lt1"/>
              </a:solidFill>
              <a:latin typeface="Rockwell"/>
              <a:ea typeface="Rockwell"/>
              <a:cs typeface="Rockwell"/>
              <a:sym typeface="Rockwell"/>
            </a:endParaRPr>
          </a:p>
        </p:txBody>
      </p:sp>
      <p:cxnSp>
        <p:nvCxnSpPr>
          <p:cNvPr id="867" name="Google Shape;867;p75"/>
          <p:cNvCxnSpPr/>
          <p:nvPr/>
        </p:nvCxnSpPr>
        <p:spPr>
          <a:xfrm>
            <a:off x="3962400" y="2438400"/>
            <a:ext cx="1905000" cy="0"/>
          </a:xfrm>
          <a:prstGeom prst="straightConnector1">
            <a:avLst/>
          </a:prstGeom>
          <a:noFill/>
          <a:ln cap="flat" cmpd="sng" w="57150">
            <a:solidFill>
              <a:schemeClr val="dk1"/>
            </a:solidFill>
            <a:prstDash val="solid"/>
            <a:round/>
            <a:headEnd len="med" w="med" type="triangle"/>
            <a:tailEnd len="med" w="med" type="triangle"/>
          </a:ln>
        </p:spPr>
      </p:cxnSp>
      <p:sp>
        <p:nvSpPr>
          <p:cNvPr id="868" name="Google Shape;868;p75"/>
          <p:cNvSpPr txBox="1"/>
          <p:nvPr/>
        </p:nvSpPr>
        <p:spPr>
          <a:xfrm>
            <a:off x="6248400" y="1981200"/>
            <a:ext cx="2895600" cy="822325"/>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lang="no-NO" sz="2400">
                <a:solidFill>
                  <a:srgbClr val="FFCC00"/>
                </a:solidFill>
                <a:latin typeface="Arial"/>
                <a:ea typeface="Arial"/>
                <a:cs typeface="Arial"/>
                <a:sym typeface="Arial"/>
              </a:rPr>
              <a:t>Myocardial infarction</a:t>
            </a:r>
            <a:endParaRPr sz="2400">
              <a:solidFill>
                <a:srgbClr val="FFCC00"/>
              </a:solidFill>
              <a:latin typeface="Arial"/>
              <a:ea typeface="Arial"/>
              <a:cs typeface="Arial"/>
              <a:sym typeface="Arial"/>
            </a:endParaRPr>
          </a:p>
        </p:txBody>
      </p:sp>
      <p:sp>
        <p:nvSpPr>
          <p:cNvPr id="869" name="Google Shape;869;p75"/>
          <p:cNvSpPr/>
          <p:nvPr/>
        </p:nvSpPr>
        <p:spPr>
          <a:xfrm>
            <a:off x="6172200" y="1905000"/>
            <a:ext cx="2667000" cy="990600"/>
          </a:xfrm>
          <a:prstGeom prst="rect">
            <a:avLst/>
          </a:prstGeom>
          <a:no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1" algn="r">
              <a:spcBef>
                <a:spcPts val="0"/>
              </a:spcBef>
              <a:spcAft>
                <a:spcPts val="0"/>
              </a:spcAft>
              <a:buNone/>
            </a:pPr>
            <a:r>
              <a:t/>
            </a:r>
            <a:endParaRPr sz="1800">
              <a:solidFill>
                <a:schemeClr val="lt1"/>
              </a:solidFill>
              <a:latin typeface="Rockwell"/>
              <a:ea typeface="Rockwell"/>
              <a:cs typeface="Rockwell"/>
              <a:sym typeface="Rockwell"/>
            </a:endParaRPr>
          </a:p>
        </p:txBody>
      </p:sp>
      <p:sp>
        <p:nvSpPr>
          <p:cNvPr id="870" name="Google Shape;870;p75"/>
          <p:cNvSpPr/>
          <p:nvPr/>
        </p:nvSpPr>
        <p:spPr>
          <a:xfrm>
            <a:off x="3581400" y="4114800"/>
            <a:ext cx="2514600" cy="2133600"/>
          </a:xfrm>
          <a:prstGeom prst="ellipse">
            <a:avLst/>
          </a:prstGeom>
          <a:no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1" algn="ctr">
              <a:spcBef>
                <a:spcPts val="0"/>
              </a:spcBef>
              <a:spcAft>
                <a:spcPts val="0"/>
              </a:spcAft>
              <a:buNone/>
            </a:pPr>
            <a:r>
              <a:rPr lang="no-NO" sz="2400">
                <a:solidFill>
                  <a:srgbClr val="FFCC00"/>
                </a:solidFill>
                <a:latin typeface="Rockwell"/>
                <a:ea typeface="Rockwell"/>
                <a:cs typeface="Rockwell"/>
                <a:sym typeface="Rockwell"/>
              </a:rPr>
              <a:t>Obesity</a:t>
            </a:r>
            <a:endParaRPr/>
          </a:p>
          <a:p>
            <a:pPr indent="0" lvl="0" marL="0" marR="0" rtl="1" algn="ctr">
              <a:spcBef>
                <a:spcPts val="0"/>
              </a:spcBef>
              <a:spcAft>
                <a:spcPts val="0"/>
              </a:spcAft>
              <a:buNone/>
            </a:pPr>
            <a:r>
              <a:rPr lang="no-NO" sz="2400">
                <a:solidFill>
                  <a:srgbClr val="FFCC00"/>
                </a:solidFill>
                <a:latin typeface="Rockwell"/>
                <a:ea typeface="Rockwell"/>
                <a:cs typeface="Rockwell"/>
                <a:sym typeface="Rockwell"/>
              </a:rPr>
              <a:t>(confounder)</a:t>
            </a:r>
            <a:endParaRPr sz="2400">
              <a:solidFill>
                <a:srgbClr val="FFCC00"/>
              </a:solidFill>
              <a:latin typeface="Rockwell"/>
              <a:ea typeface="Rockwell"/>
              <a:cs typeface="Rockwell"/>
              <a:sym typeface="Rockwell"/>
            </a:endParaRPr>
          </a:p>
        </p:txBody>
      </p:sp>
      <p:cxnSp>
        <p:nvCxnSpPr>
          <p:cNvPr id="871" name="Google Shape;871;p75"/>
          <p:cNvCxnSpPr/>
          <p:nvPr/>
        </p:nvCxnSpPr>
        <p:spPr>
          <a:xfrm>
            <a:off x="2209800" y="3048000"/>
            <a:ext cx="1143000" cy="1295400"/>
          </a:xfrm>
          <a:prstGeom prst="straightConnector1">
            <a:avLst/>
          </a:prstGeom>
          <a:noFill/>
          <a:ln cap="flat" cmpd="sng" w="57150">
            <a:solidFill>
              <a:schemeClr val="dk1"/>
            </a:solidFill>
            <a:prstDash val="solid"/>
            <a:round/>
            <a:headEnd len="med" w="med" type="triangle"/>
            <a:tailEnd len="med" w="med" type="triangle"/>
          </a:ln>
        </p:spPr>
      </p:cxnSp>
      <p:cxnSp>
        <p:nvCxnSpPr>
          <p:cNvPr id="872" name="Google Shape;872;p75"/>
          <p:cNvCxnSpPr/>
          <p:nvPr/>
        </p:nvCxnSpPr>
        <p:spPr>
          <a:xfrm flipH="1">
            <a:off x="5791200" y="3124200"/>
            <a:ext cx="914400" cy="914400"/>
          </a:xfrm>
          <a:prstGeom prst="straightConnector1">
            <a:avLst/>
          </a:prstGeom>
          <a:noFill/>
          <a:ln cap="flat" cmpd="sng" w="57150">
            <a:solidFill>
              <a:schemeClr val="dk1"/>
            </a:solidFill>
            <a:prstDash val="solid"/>
            <a:round/>
            <a:headEnd len="med" w="med" type="triangle"/>
            <a:tailEnd len="med" w="med" type="triangle"/>
          </a:ln>
        </p:spPr>
      </p:cxnSp>
      <p:sp>
        <p:nvSpPr>
          <p:cNvPr id="873" name="Google Shape;873;p75"/>
          <p:cNvSpPr txBox="1"/>
          <p:nvPr/>
        </p:nvSpPr>
        <p:spPr>
          <a:xfrm>
            <a:off x="0" y="3352800"/>
            <a:ext cx="2743200" cy="1735138"/>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lang="no-NO" sz="2400">
                <a:solidFill>
                  <a:schemeClr val="dk1"/>
                </a:solidFill>
                <a:latin typeface="Arial"/>
                <a:ea typeface="Arial"/>
                <a:cs typeface="Arial"/>
                <a:sym typeface="Arial"/>
              </a:rPr>
              <a:t>-</a:t>
            </a:r>
            <a:endParaRPr/>
          </a:p>
          <a:p>
            <a:pPr indent="0" lvl="0" marL="0" marR="0" rtl="1" algn="ctr">
              <a:spcBef>
                <a:spcPts val="1200"/>
              </a:spcBef>
              <a:spcAft>
                <a:spcPts val="0"/>
              </a:spcAft>
              <a:buNone/>
            </a:pPr>
            <a:r>
              <a:rPr lang="no-NO" sz="2400">
                <a:solidFill>
                  <a:schemeClr val="dk1"/>
                </a:solidFill>
                <a:latin typeface="Arial"/>
                <a:ea typeface="Arial"/>
                <a:cs typeface="Arial"/>
                <a:sym typeface="Arial"/>
              </a:rPr>
              <a:t>OC users are less obese than non-users</a:t>
            </a:r>
            <a:endParaRPr sz="2400">
              <a:solidFill>
                <a:schemeClr val="dk1"/>
              </a:solidFill>
              <a:latin typeface="Arial"/>
              <a:ea typeface="Arial"/>
              <a:cs typeface="Arial"/>
              <a:sym typeface="Arial"/>
            </a:endParaRPr>
          </a:p>
        </p:txBody>
      </p:sp>
      <p:sp>
        <p:nvSpPr>
          <p:cNvPr id="874" name="Google Shape;874;p75"/>
          <p:cNvSpPr txBox="1"/>
          <p:nvPr/>
        </p:nvSpPr>
        <p:spPr>
          <a:xfrm>
            <a:off x="5943600" y="3276600"/>
            <a:ext cx="3429000" cy="1370013"/>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lang="no-NO" sz="2400">
                <a:solidFill>
                  <a:schemeClr val="dk1"/>
                </a:solidFill>
                <a:latin typeface="Arial"/>
                <a:ea typeface="Arial"/>
                <a:cs typeface="Arial"/>
                <a:sym typeface="Arial"/>
              </a:rPr>
              <a:t>+</a:t>
            </a:r>
            <a:endParaRPr/>
          </a:p>
          <a:p>
            <a:pPr indent="0" lvl="0" marL="0" marR="0" rtl="1" algn="ctr">
              <a:spcBef>
                <a:spcPts val="1200"/>
              </a:spcBef>
              <a:spcAft>
                <a:spcPts val="0"/>
              </a:spcAft>
              <a:buNone/>
            </a:pPr>
            <a:r>
              <a:rPr lang="no-NO" sz="2400">
                <a:solidFill>
                  <a:schemeClr val="dk1"/>
                </a:solidFill>
                <a:latin typeface="Arial"/>
                <a:ea typeface="Arial"/>
                <a:cs typeface="Arial"/>
                <a:sym typeface="Arial"/>
              </a:rPr>
              <a:t>Obesity increases the risk of MI</a:t>
            </a:r>
            <a:endParaRPr sz="2400">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6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6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86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86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86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86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7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7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87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7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874"/>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8" name="Shape 878"/>
        <p:cNvGrpSpPr/>
        <p:nvPr/>
      </p:nvGrpSpPr>
      <p:grpSpPr>
        <a:xfrm>
          <a:off x="0" y="0"/>
          <a:ext cx="0" cy="0"/>
          <a:chOff x="0" y="0"/>
          <a:chExt cx="0" cy="0"/>
        </a:xfrm>
      </p:grpSpPr>
      <p:sp>
        <p:nvSpPr>
          <p:cNvPr id="879" name="Google Shape;879;p76"/>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CC00"/>
              </a:buClr>
              <a:buSzPts val="4600"/>
              <a:buFont typeface="Rockwell"/>
              <a:buNone/>
            </a:pPr>
            <a:r>
              <a:rPr lang="no-NO">
                <a:solidFill>
                  <a:srgbClr val="FFCC00"/>
                </a:solidFill>
              </a:rPr>
              <a:t>Negative confounding</a:t>
            </a:r>
            <a:endParaRPr/>
          </a:p>
        </p:txBody>
      </p:sp>
      <p:sp>
        <p:nvSpPr>
          <p:cNvPr id="880" name="Google Shape;880;p76"/>
          <p:cNvSpPr txBox="1"/>
          <p:nvPr>
            <p:ph idx="1" type="body"/>
          </p:nvPr>
        </p:nvSpPr>
        <p:spPr>
          <a:xfrm>
            <a:off x="457200" y="1646237"/>
            <a:ext cx="8229600" cy="4526280"/>
          </a:xfrm>
          <a:prstGeom prst="rect">
            <a:avLst/>
          </a:prstGeom>
          <a:noFill/>
          <a:ln>
            <a:noFill/>
          </a:ln>
        </p:spPr>
        <p:txBody>
          <a:bodyPr anchorCtr="0" anchor="t" bIns="45700" lIns="91425" spcFirstLastPara="1" rIns="91425" wrap="square" tIns="45700">
            <a:normAutofit/>
          </a:bodyPr>
          <a:lstStyle/>
          <a:p>
            <a:pPr indent="-292100" lvl="0" marL="292100" rtl="0" algn="l">
              <a:spcBef>
                <a:spcPts val="0"/>
              </a:spcBef>
              <a:spcAft>
                <a:spcPts val="0"/>
              </a:spcAft>
              <a:buSzPts val="2240"/>
              <a:buChar char="⦿"/>
            </a:pPr>
            <a:r>
              <a:rPr lang="no-NO">
                <a:solidFill>
                  <a:schemeClr val="dk1"/>
                </a:solidFill>
              </a:rPr>
              <a:t>A negative confounder underestimates the true association.</a:t>
            </a:r>
            <a:endParaRPr/>
          </a:p>
        </p:txBody>
      </p:sp>
    </p:spTree>
  </p:cSld>
  <p:clrMapOvr>
    <a:masterClrMapping/>
  </p:clrMapOvr>
</p:sld>
</file>

<file path=ppt/slides/slide6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4" name="Shape 884"/>
        <p:cNvGrpSpPr/>
        <p:nvPr/>
      </p:nvGrpSpPr>
      <p:grpSpPr>
        <a:xfrm>
          <a:off x="0" y="0"/>
          <a:ext cx="0" cy="0"/>
          <a:chOff x="0" y="0"/>
          <a:chExt cx="0" cy="0"/>
        </a:xfrm>
      </p:grpSpPr>
      <p:sp>
        <p:nvSpPr>
          <p:cNvPr id="885" name="Google Shape;885;p77"/>
          <p:cNvSpPr txBox="1"/>
          <p:nvPr>
            <p:ph type="title"/>
          </p:nvPr>
        </p:nvSpPr>
        <p:spPr>
          <a:xfrm>
            <a:off x="457200" y="253218"/>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CC00"/>
              </a:buClr>
              <a:buSzPts val="4600"/>
              <a:buFont typeface="Rockwell"/>
              <a:buNone/>
            </a:pPr>
            <a:r>
              <a:rPr b="1" i="1" lang="no-NO">
                <a:solidFill>
                  <a:srgbClr val="FFCC00"/>
                </a:solidFill>
              </a:rPr>
              <a:t>Control of confounding</a:t>
            </a:r>
            <a:endParaRPr b="1" i="1">
              <a:solidFill>
                <a:srgbClr val="FFCC00"/>
              </a:solidFill>
            </a:endParaRPr>
          </a:p>
        </p:txBody>
      </p:sp>
      <p:sp>
        <p:nvSpPr>
          <p:cNvPr id="886" name="Google Shape;886;p77"/>
          <p:cNvSpPr txBox="1"/>
          <p:nvPr/>
        </p:nvSpPr>
        <p:spPr>
          <a:xfrm>
            <a:off x="457200" y="1981200"/>
            <a:ext cx="4724400" cy="155257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lang="no-NO" sz="2400">
                <a:solidFill>
                  <a:schemeClr val="dk1"/>
                </a:solidFill>
                <a:latin typeface="Arial"/>
                <a:ea typeface="Arial"/>
                <a:cs typeface="Arial"/>
                <a:sym typeface="Arial"/>
              </a:rPr>
              <a:t>In the study design</a:t>
            </a:r>
            <a:endParaRPr/>
          </a:p>
          <a:p>
            <a:pPr indent="-152400" lvl="0" marL="0" marR="0" rtl="1" algn="r">
              <a:spcBef>
                <a:spcPts val="1200"/>
              </a:spcBef>
              <a:spcAft>
                <a:spcPts val="0"/>
              </a:spcAft>
              <a:buClr>
                <a:schemeClr val="dk1"/>
              </a:buClr>
              <a:buSzPts val="2400"/>
              <a:buFont typeface="Arial"/>
              <a:buChar char="•"/>
            </a:pPr>
            <a:r>
              <a:rPr lang="no-NO" sz="2400">
                <a:solidFill>
                  <a:schemeClr val="dk1"/>
                </a:solidFill>
                <a:latin typeface="Arial"/>
                <a:ea typeface="Arial"/>
                <a:cs typeface="Arial"/>
                <a:sym typeface="Arial"/>
              </a:rPr>
              <a:t> </a:t>
            </a:r>
            <a:r>
              <a:rPr lang="no-NO" sz="2400">
                <a:solidFill>
                  <a:srgbClr val="FFCC00"/>
                </a:solidFill>
                <a:latin typeface="Arial"/>
                <a:ea typeface="Arial"/>
                <a:cs typeface="Arial"/>
                <a:sym typeface="Arial"/>
              </a:rPr>
              <a:t>restriction</a:t>
            </a:r>
            <a:endParaRPr/>
          </a:p>
          <a:p>
            <a:pPr indent="-152400" lvl="0" marL="0" marR="0" rtl="1" algn="r">
              <a:spcBef>
                <a:spcPts val="1200"/>
              </a:spcBef>
              <a:spcAft>
                <a:spcPts val="0"/>
              </a:spcAft>
              <a:buClr>
                <a:srgbClr val="FFCC00"/>
              </a:buClr>
              <a:buSzPts val="2400"/>
              <a:buFont typeface="Arial"/>
              <a:buChar char="•"/>
            </a:pPr>
            <a:r>
              <a:rPr lang="no-NO" sz="2400">
                <a:solidFill>
                  <a:srgbClr val="FFCC00"/>
                </a:solidFill>
                <a:latin typeface="Arial"/>
                <a:ea typeface="Arial"/>
                <a:cs typeface="Arial"/>
                <a:sym typeface="Arial"/>
              </a:rPr>
              <a:t> randomization</a:t>
            </a:r>
            <a:endParaRPr sz="2400">
              <a:solidFill>
                <a:srgbClr val="FFCC00"/>
              </a:solidFill>
              <a:latin typeface="Arial"/>
              <a:ea typeface="Arial"/>
              <a:cs typeface="Arial"/>
              <a:sym typeface="Arial"/>
            </a:endParaRPr>
          </a:p>
        </p:txBody>
      </p:sp>
      <p:sp>
        <p:nvSpPr>
          <p:cNvPr id="887" name="Google Shape;887;p77"/>
          <p:cNvSpPr txBox="1"/>
          <p:nvPr/>
        </p:nvSpPr>
        <p:spPr>
          <a:xfrm>
            <a:off x="381000" y="4038600"/>
            <a:ext cx="4572000" cy="155257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lang="no-NO" sz="2400">
                <a:solidFill>
                  <a:schemeClr val="dk1"/>
                </a:solidFill>
                <a:latin typeface="Arial"/>
                <a:ea typeface="Arial"/>
                <a:cs typeface="Arial"/>
                <a:sym typeface="Arial"/>
              </a:rPr>
              <a:t>In the analysis</a:t>
            </a:r>
            <a:endParaRPr/>
          </a:p>
          <a:p>
            <a:pPr indent="-152400" lvl="0" marL="0" marR="0" rtl="1" algn="r">
              <a:spcBef>
                <a:spcPts val="1200"/>
              </a:spcBef>
              <a:spcAft>
                <a:spcPts val="0"/>
              </a:spcAft>
              <a:buClr>
                <a:srgbClr val="FFCC00"/>
              </a:buClr>
              <a:buSzPts val="2400"/>
              <a:buFont typeface="Arial"/>
              <a:buChar char="•"/>
            </a:pPr>
            <a:r>
              <a:rPr lang="no-NO" sz="2400">
                <a:solidFill>
                  <a:srgbClr val="FFCC00"/>
                </a:solidFill>
                <a:latin typeface="Arial"/>
                <a:ea typeface="Arial"/>
                <a:cs typeface="Arial"/>
                <a:sym typeface="Arial"/>
              </a:rPr>
              <a:t>Stratification</a:t>
            </a:r>
            <a:endParaRPr/>
          </a:p>
          <a:p>
            <a:pPr indent="-152400" lvl="0" marL="0" marR="0" rtl="1" algn="r">
              <a:spcBef>
                <a:spcPts val="1200"/>
              </a:spcBef>
              <a:spcAft>
                <a:spcPts val="0"/>
              </a:spcAft>
              <a:buClr>
                <a:srgbClr val="FFCC00"/>
              </a:buClr>
              <a:buSzPts val="2400"/>
              <a:buFont typeface="Arial"/>
              <a:buChar char="•"/>
            </a:pPr>
            <a:r>
              <a:rPr lang="no-NO" sz="2400">
                <a:solidFill>
                  <a:srgbClr val="FFCC00"/>
                </a:solidFill>
                <a:latin typeface="Arial"/>
                <a:ea typeface="Arial"/>
                <a:cs typeface="Arial"/>
                <a:sym typeface="Arial"/>
              </a:rPr>
              <a:t>Multivariate regression analysis</a:t>
            </a:r>
            <a:endParaRPr sz="2400">
              <a:solidFill>
                <a:srgbClr val="FFCC00"/>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8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86">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86">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86">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87">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87">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87">
                                            <p:txEl>
                                              <p:pRg end="2" st="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1" name="Shape 891"/>
        <p:cNvGrpSpPr/>
        <p:nvPr/>
      </p:nvGrpSpPr>
      <p:grpSpPr>
        <a:xfrm>
          <a:off x="0" y="0"/>
          <a:ext cx="0" cy="0"/>
          <a:chOff x="0" y="0"/>
          <a:chExt cx="0" cy="0"/>
        </a:xfrm>
      </p:grpSpPr>
      <p:sp>
        <p:nvSpPr>
          <p:cNvPr id="892" name="Google Shape;892;p78"/>
          <p:cNvSpPr/>
          <p:nvPr/>
        </p:nvSpPr>
        <p:spPr>
          <a:xfrm>
            <a:off x="0" y="2667000"/>
            <a:ext cx="3962400" cy="3505200"/>
          </a:xfrm>
          <a:prstGeom prst="rect">
            <a:avLst/>
          </a:prstGeom>
          <a:noFill/>
          <a:ln cap="flat" cmpd="sng" w="9525">
            <a:solidFill>
              <a:srgbClr val="FFCC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1" algn="r">
              <a:spcBef>
                <a:spcPts val="0"/>
              </a:spcBef>
              <a:spcAft>
                <a:spcPts val="0"/>
              </a:spcAft>
              <a:buNone/>
            </a:pPr>
            <a:r>
              <a:t/>
            </a:r>
            <a:endParaRPr sz="1800">
              <a:solidFill>
                <a:schemeClr val="lt1"/>
              </a:solidFill>
              <a:latin typeface="Rockwell"/>
              <a:ea typeface="Rockwell"/>
              <a:cs typeface="Rockwell"/>
              <a:sym typeface="Rockwell"/>
            </a:endParaRPr>
          </a:p>
        </p:txBody>
      </p:sp>
      <p:sp>
        <p:nvSpPr>
          <p:cNvPr id="893" name="Google Shape;893;p78"/>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fontScale="90000"/>
          </a:bodyPr>
          <a:lstStyle/>
          <a:p>
            <a:pPr indent="0" lvl="0" marL="54864" rtl="0" algn="r">
              <a:spcBef>
                <a:spcPts val="0"/>
              </a:spcBef>
              <a:spcAft>
                <a:spcPts val="0"/>
              </a:spcAft>
              <a:buClr>
                <a:srgbClr val="FFCC00"/>
              </a:buClr>
              <a:buSzPct val="100000"/>
              <a:buFont typeface="Rockwell"/>
              <a:buNone/>
            </a:pPr>
            <a:r>
              <a:rPr lang="no-NO" sz="4000">
                <a:solidFill>
                  <a:srgbClr val="FFCC00"/>
                </a:solidFill>
              </a:rPr>
              <a:t>Control for confounding</a:t>
            </a:r>
            <a:br>
              <a:rPr lang="no-NO" sz="4000">
                <a:solidFill>
                  <a:srgbClr val="FFCC00"/>
                </a:solidFill>
              </a:rPr>
            </a:br>
            <a:r>
              <a:rPr lang="no-NO" sz="4000">
                <a:solidFill>
                  <a:srgbClr val="FFCC00"/>
                </a:solidFill>
              </a:rPr>
              <a:t>(Randomization)</a:t>
            </a:r>
            <a:endParaRPr sz="4000">
              <a:solidFill>
                <a:srgbClr val="FFCC00"/>
              </a:solidFill>
            </a:endParaRPr>
          </a:p>
        </p:txBody>
      </p:sp>
      <p:sp>
        <p:nvSpPr>
          <p:cNvPr id="894" name="Google Shape;894;p78"/>
          <p:cNvSpPr txBox="1"/>
          <p:nvPr/>
        </p:nvSpPr>
        <p:spPr>
          <a:xfrm>
            <a:off x="381000" y="2971800"/>
            <a:ext cx="2971800" cy="301625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lang="no-NO" sz="3200">
                <a:solidFill>
                  <a:schemeClr val="dk1"/>
                </a:solidFill>
                <a:latin typeface="Arial"/>
                <a:ea typeface="Arial"/>
                <a:cs typeface="Arial"/>
                <a:sym typeface="Arial"/>
              </a:rPr>
              <a:t>Control for known and unknown confounders if sample size is sufficient</a:t>
            </a:r>
            <a:endParaRPr sz="3200">
              <a:solidFill>
                <a:schemeClr val="dk1"/>
              </a:solidFill>
              <a:latin typeface="Arial"/>
              <a:ea typeface="Arial"/>
              <a:cs typeface="Arial"/>
              <a:sym typeface="Arial"/>
            </a:endParaRPr>
          </a:p>
        </p:txBody>
      </p:sp>
      <p:sp>
        <p:nvSpPr>
          <p:cNvPr id="895" name="Google Shape;895;p78"/>
          <p:cNvSpPr txBox="1"/>
          <p:nvPr/>
        </p:nvSpPr>
        <p:spPr>
          <a:xfrm>
            <a:off x="914400" y="1905000"/>
            <a:ext cx="2057400" cy="701675"/>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b="1" lang="no-NO" sz="4000">
                <a:solidFill>
                  <a:schemeClr val="dk1"/>
                </a:solidFill>
                <a:latin typeface="Arial"/>
                <a:ea typeface="Arial"/>
                <a:cs typeface="Arial"/>
                <a:sym typeface="Arial"/>
              </a:rPr>
              <a:t>+</a:t>
            </a:r>
            <a:endParaRPr b="1" sz="4000">
              <a:solidFill>
                <a:schemeClr val="dk1"/>
              </a:solidFill>
              <a:latin typeface="Arial"/>
              <a:ea typeface="Arial"/>
              <a:cs typeface="Arial"/>
              <a:sym typeface="Arial"/>
            </a:endParaRPr>
          </a:p>
        </p:txBody>
      </p:sp>
      <p:sp>
        <p:nvSpPr>
          <p:cNvPr id="896" name="Google Shape;896;p78"/>
          <p:cNvSpPr txBox="1"/>
          <p:nvPr/>
        </p:nvSpPr>
        <p:spPr>
          <a:xfrm>
            <a:off x="5334000" y="3200400"/>
            <a:ext cx="3429000" cy="204152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lang="no-NO" sz="3200">
                <a:solidFill>
                  <a:schemeClr val="dk1"/>
                </a:solidFill>
                <a:latin typeface="Arial"/>
                <a:ea typeface="Arial"/>
                <a:cs typeface="Arial"/>
                <a:sym typeface="Arial"/>
              </a:rPr>
              <a:t>Only applicable to intervention (experimental trials</a:t>
            </a:r>
            <a:endParaRPr sz="3200">
              <a:solidFill>
                <a:schemeClr val="dk1"/>
              </a:solidFill>
              <a:latin typeface="Arial"/>
              <a:ea typeface="Arial"/>
              <a:cs typeface="Arial"/>
              <a:sym typeface="Arial"/>
            </a:endParaRPr>
          </a:p>
        </p:txBody>
      </p:sp>
      <p:sp>
        <p:nvSpPr>
          <p:cNvPr id="897" name="Google Shape;897;p78"/>
          <p:cNvSpPr/>
          <p:nvPr/>
        </p:nvSpPr>
        <p:spPr>
          <a:xfrm>
            <a:off x="5105400" y="2590800"/>
            <a:ext cx="4038600" cy="3657600"/>
          </a:xfrm>
          <a:prstGeom prst="rect">
            <a:avLst/>
          </a:prstGeom>
          <a:noFill/>
          <a:ln cap="flat" cmpd="sng" w="9525">
            <a:solidFill>
              <a:srgbClr val="FFCC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1" algn="ctr">
              <a:spcBef>
                <a:spcPts val="0"/>
              </a:spcBef>
              <a:spcAft>
                <a:spcPts val="0"/>
              </a:spcAft>
              <a:buNone/>
            </a:pPr>
            <a:r>
              <a:t/>
            </a:r>
            <a:endParaRPr sz="1800">
              <a:solidFill>
                <a:schemeClr val="lt1"/>
              </a:solidFill>
              <a:latin typeface="Rockwell"/>
              <a:ea typeface="Rockwell"/>
              <a:cs typeface="Rockwell"/>
              <a:sym typeface="Rockwell"/>
            </a:endParaRPr>
          </a:p>
        </p:txBody>
      </p:sp>
      <p:sp>
        <p:nvSpPr>
          <p:cNvPr id="898" name="Google Shape;898;p78"/>
          <p:cNvSpPr txBox="1"/>
          <p:nvPr/>
        </p:nvSpPr>
        <p:spPr>
          <a:xfrm>
            <a:off x="6934200" y="1782763"/>
            <a:ext cx="354013" cy="70167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4000">
                <a:solidFill>
                  <a:schemeClr val="dk1"/>
                </a:solidFill>
                <a:latin typeface="Arial"/>
                <a:ea typeface="Arial"/>
                <a:cs typeface="Arial"/>
                <a:sym typeface="Arial"/>
              </a:rPr>
              <a:t>-</a:t>
            </a:r>
            <a:endParaRPr b="1" sz="4000">
              <a:solidFill>
                <a:schemeClr val="dk1"/>
              </a:solidFill>
              <a:latin typeface="Arial"/>
              <a:ea typeface="Arial"/>
              <a:cs typeface="Arial"/>
              <a:sym typeface="Arial"/>
            </a:endParaRPr>
          </a:p>
        </p:txBody>
      </p:sp>
    </p:spTree>
  </p:cSld>
  <p:clrMapOvr>
    <a:masterClrMapping/>
  </p:clrMapOvr>
</p:sld>
</file>

<file path=ppt/slides/slide6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2" name="Shape 902"/>
        <p:cNvGrpSpPr/>
        <p:nvPr/>
      </p:nvGrpSpPr>
      <p:grpSpPr>
        <a:xfrm>
          <a:off x="0" y="0"/>
          <a:ext cx="0" cy="0"/>
          <a:chOff x="0" y="0"/>
          <a:chExt cx="0" cy="0"/>
        </a:xfrm>
      </p:grpSpPr>
      <p:sp>
        <p:nvSpPr>
          <p:cNvPr id="903" name="Google Shape;903;p79"/>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fontScale="90000"/>
          </a:bodyPr>
          <a:lstStyle/>
          <a:p>
            <a:pPr indent="0" lvl="0" marL="54864" rtl="0" algn="r">
              <a:spcBef>
                <a:spcPts val="0"/>
              </a:spcBef>
              <a:spcAft>
                <a:spcPts val="0"/>
              </a:spcAft>
              <a:buClr>
                <a:srgbClr val="FFCC00"/>
              </a:buClr>
              <a:buSzPct val="100000"/>
              <a:buFont typeface="Rockwell"/>
              <a:buNone/>
            </a:pPr>
            <a:r>
              <a:rPr lang="no-NO" sz="4000">
                <a:solidFill>
                  <a:srgbClr val="FFCC00"/>
                </a:solidFill>
              </a:rPr>
              <a:t>Control for confounding</a:t>
            </a:r>
            <a:br>
              <a:rPr lang="no-NO" sz="4000">
                <a:solidFill>
                  <a:srgbClr val="FFCC00"/>
                </a:solidFill>
              </a:rPr>
            </a:br>
            <a:r>
              <a:rPr lang="no-NO" sz="4000">
                <a:solidFill>
                  <a:srgbClr val="FFCC00"/>
                </a:solidFill>
              </a:rPr>
              <a:t>(Restriction)</a:t>
            </a:r>
            <a:endParaRPr sz="4000">
              <a:solidFill>
                <a:srgbClr val="FFCC00"/>
              </a:solidFill>
            </a:endParaRPr>
          </a:p>
        </p:txBody>
      </p:sp>
      <p:sp>
        <p:nvSpPr>
          <p:cNvPr id="904" name="Google Shape;904;p79"/>
          <p:cNvSpPr/>
          <p:nvPr/>
        </p:nvSpPr>
        <p:spPr>
          <a:xfrm>
            <a:off x="0" y="2667000"/>
            <a:ext cx="3962400" cy="3505200"/>
          </a:xfrm>
          <a:prstGeom prst="rect">
            <a:avLst/>
          </a:prstGeom>
          <a:noFill/>
          <a:ln cap="flat" cmpd="sng" w="9525">
            <a:solidFill>
              <a:srgbClr val="FFCC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1" algn="r">
              <a:spcBef>
                <a:spcPts val="0"/>
              </a:spcBef>
              <a:spcAft>
                <a:spcPts val="0"/>
              </a:spcAft>
              <a:buNone/>
            </a:pPr>
            <a:r>
              <a:t/>
            </a:r>
            <a:endParaRPr sz="1800">
              <a:solidFill>
                <a:schemeClr val="lt1"/>
              </a:solidFill>
              <a:latin typeface="Rockwell"/>
              <a:ea typeface="Rockwell"/>
              <a:cs typeface="Rockwell"/>
              <a:sym typeface="Rockwell"/>
            </a:endParaRPr>
          </a:p>
        </p:txBody>
      </p:sp>
      <p:sp>
        <p:nvSpPr>
          <p:cNvPr id="905" name="Google Shape;905;p79"/>
          <p:cNvSpPr txBox="1"/>
          <p:nvPr/>
        </p:nvSpPr>
        <p:spPr>
          <a:xfrm>
            <a:off x="381000" y="2971800"/>
            <a:ext cx="2971800" cy="131127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lang="no-NO" sz="3200">
                <a:solidFill>
                  <a:schemeClr val="dk1"/>
                </a:solidFill>
                <a:latin typeface="Arial"/>
                <a:ea typeface="Arial"/>
                <a:cs typeface="Arial"/>
                <a:sym typeface="Arial"/>
              </a:rPr>
              <a:t>Simple</a:t>
            </a:r>
            <a:endParaRPr/>
          </a:p>
          <a:p>
            <a:pPr indent="0" lvl="0" marL="0" marR="0" rtl="1" algn="r">
              <a:spcBef>
                <a:spcPts val="1600"/>
              </a:spcBef>
              <a:spcAft>
                <a:spcPts val="0"/>
              </a:spcAft>
              <a:buNone/>
            </a:pPr>
            <a:r>
              <a:rPr lang="no-NO" sz="3200">
                <a:solidFill>
                  <a:schemeClr val="dk1"/>
                </a:solidFill>
                <a:latin typeface="Arial"/>
                <a:ea typeface="Arial"/>
                <a:cs typeface="Arial"/>
                <a:sym typeface="Arial"/>
              </a:rPr>
              <a:t>inexpensive</a:t>
            </a:r>
            <a:endParaRPr sz="3200">
              <a:solidFill>
                <a:schemeClr val="dk1"/>
              </a:solidFill>
              <a:latin typeface="Arial"/>
              <a:ea typeface="Arial"/>
              <a:cs typeface="Arial"/>
              <a:sym typeface="Arial"/>
            </a:endParaRPr>
          </a:p>
        </p:txBody>
      </p:sp>
      <p:sp>
        <p:nvSpPr>
          <p:cNvPr id="906" name="Google Shape;906;p79"/>
          <p:cNvSpPr txBox="1"/>
          <p:nvPr/>
        </p:nvSpPr>
        <p:spPr>
          <a:xfrm>
            <a:off x="914400" y="1905000"/>
            <a:ext cx="2057400" cy="701675"/>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b="1" lang="no-NO" sz="4000">
                <a:solidFill>
                  <a:schemeClr val="dk1"/>
                </a:solidFill>
                <a:latin typeface="Arial"/>
                <a:ea typeface="Arial"/>
                <a:cs typeface="Arial"/>
                <a:sym typeface="Arial"/>
              </a:rPr>
              <a:t>+</a:t>
            </a:r>
            <a:endParaRPr b="1" sz="4000">
              <a:solidFill>
                <a:schemeClr val="dk1"/>
              </a:solidFill>
              <a:latin typeface="Arial"/>
              <a:ea typeface="Arial"/>
              <a:cs typeface="Arial"/>
              <a:sym typeface="Arial"/>
            </a:endParaRPr>
          </a:p>
        </p:txBody>
      </p:sp>
      <p:sp>
        <p:nvSpPr>
          <p:cNvPr id="907" name="Google Shape;907;p79"/>
          <p:cNvSpPr txBox="1"/>
          <p:nvPr/>
        </p:nvSpPr>
        <p:spPr>
          <a:xfrm>
            <a:off x="4953000" y="2865438"/>
            <a:ext cx="4191000" cy="3505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lang="no-NO" sz="3200">
                <a:solidFill>
                  <a:schemeClr val="dk1"/>
                </a:solidFill>
                <a:latin typeface="Arial"/>
                <a:ea typeface="Arial"/>
                <a:cs typeface="Arial"/>
                <a:sym typeface="Arial"/>
              </a:rPr>
              <a:t>Reduces number of subjects</a:t>
            </a:r>
            <a:endParaRPr/>
          </a:p>
          <a:p>
            <a:pPr indent="0" lvl="0" marL="0" marR="0" rtl="1" algn="r">
              <a:spcBef>
                <a:spcPts val="1600"/>
              </a:spcBef>
              <a:spcAft>
                <a:spcPts val="0"/>
              </a:spcAft>
              <a:buNone/>
            </a:pPr>
            <a:r>
              <a:rPr lang="no-NO" sz="3200">
                <a:solidFill>
                  <a:schemeClr val="dk1"/>
                </a:solidFill>
                <a:latin typeface="Arial"/>
                <a:ea typeface="Arial"/>
                <a:cs typeface="Arial"/>
                <a:sym typeface="Arial"/>
              </a:rPr>
              <a:t>No evaluation of different levels of the confounder</a:t>
            </a:r>
            <a:endParaRPr/>
          </a:p>
          <a:p>
            <a:pPr indent="0" lvl="0" marL="0" marR="0" rtl="1" algn="r">
              <a:spcBef>
                <a:spcPts val="1600"/>
              </a:spcBef>
              <a:spcAft>
                <a:spcPts val="0"/>
              </a:spcAft>
              <a:buNone/>
            </a:pPr>
            <a:r>
              <a:rPr lang="no-NO" sz="3200">
                <a:solidFill>
                  <a:schemeClr val="dk1"/>
                </a:solidFill>
                <a:latin typeface="Arial"/>
                <a:ea typeface="Arial"/>
                <a:cs typeface="Arial"/>
                <a:sym typeface="Arial"/>
              </a:rPr>
              <a:t>Limits generaizability</a:t>
            </a:r>
            <a:endParaRPr sz="3200">
              <a:solidFill>
                <a:schemeClr val="dk1"/>
              </a:solidFill>
              <a:latin typeface="Arial"/>
              <a:ea typeface="Arial"/>
              <a:cs typeface="Arial"/>
              <a:sym typeface="Arial"/>
            </a:endParaRPr>
          </a:p>
        </p:txBody>
      </p:sp>
      <p:sp>
        <p:nvSpPr>
          <p:cNvPr id="908" name="Google Shape;908;p79"/>
          <p:cNvSpPr/>
          <p:nvPr/>
        </p:nvSpPr>
        <p:spPr>
          <a:xfrm>
            <a:off x="4724400" y="2590800"/>
            <a:ext cx="4419600" cy="3810000"/>
          </a:xfrm>
          <a:prstGeom prst="rect">
            <a:avLst/>
          </a:prstGeom>
          <a:noFill/>
          <a:ln cap="flat" cmpd="sng" w="9525">
            <a:solidFill>
              <a:srgbClr val="FFCC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1" algn="ctr">
              <a:spcBef>
                <a:spcPts val="0"/>
              </a:spcBef>
              <a:spcAft>
                <a:spcPts val="0"/>
              </a:spcAft>
              <a:buNone/>
            </a:pPr>
            <a:r>
              <a:t/>
            </a:r>
            <a:endParaRPr sz="1800">
              <a:solidFill>
                <a:schemeClr val="lt1"/>
              </a:solidFill>
              <a:latin typeface="Rockwell"/>
              <a:ea typeface="Rockwell"/>
              <a:cs typeface="Rockwell"/>
              <a:sym typeface="Rockwell"/>
            </a:endParaRPr>
          </a:p>
        </p:txBody>
      </p:sp>
      <p:sp>
        <p:nvSpPr>
          <p:cNvPr id="909" name="Google Shape;909;p79"/>
          <p:cNvSpPr txBox="1"/>
          <p:nvPr/>
        </p:nvSpPr>
        <p:spPr>
          <a:xfrm>
            <a:off x="6689725" y="1898650"/>
            <a:ext cx="354013" cy="70167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4000">
                <a:solidFill>
                  <a:schemeClr val="dk1"/>
                </a:solidFill>
                <a:latin typeface="Arial"/>
                <a:ea typeface="Arial"/>
                <a:cs typeface="Arial"/>
                <a:sym typeface="Arial"/>
              </a:rPr>
              <a:t>-</a:t>
            </a:r>
            <a:endParaRPr b="1" sz="4000">
              <a:solidFill>
                <a:schemeClr val="dk1"/>
              </a:solidFill>
              <a:latin typeface="Arial"/>
              <a:ea typeface="Arial"/>
              <a:cs typeface="Arial"/>
              <a:sym typeface="Arial"/>
            </a:endParaRPr>
          </a:p>
        </p:txBody>
      </p:sp>
    </p:spTree>
  </p:cSld>
  <p:clrMapOvr>
    <a:masterClrMapping/>
  </p:clrMapOvr>
</p:sld>
</file>

<file path=ppt/slides/slide6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3" name="Shape 913"/>
        <p:cNvGrpSpPr/>
        <p:nvPr/>
      </p:nvGrpSpPr>
      <p:grpSpPr>
        <a:xfrm>
          <a:off x="0" y="0"/>
          <a:ext cx="0" cy="0"/>
          <a:chOff x="0" y="0"/>
          <a:chExt cx="0" cy="0"/>
        </a:xfrm>
      </p:grpSpPr>
      <p:sp>
        <p:nvSpPr>
          <p:cNvPr id="914" name="Google Shape;914;p80"/>
          <p:cNvSpPr/>
          <p:nvPr/>
        </p:nvSpPr>
        <p:spPr>
          <a:xfrm>
            <a:off x="0" y="2667000"/>
            <a:ext cx="3962400" cy="3505200"/>
          </a:xfrm>
          <a:prstGeom prst="rect">
            <a:avLst/>
          </a:prstGeom>
          <a:noFill/>
          <a:ln cap="flat" cmpd="sng" w="9525">
            <a:solidFill>
              <a:srgbClr val="FFCC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1" algn="r">
              <a:spcBef>
                <a:spcPts val="0"/>
              </a:spcBef>
              <a:spcAft>
                <a:spcPts val="0"/>
              </a:spcAft>
              <a:buNone/>
            </a:pPr>
            <a:r>
              <a:t/>
            </a:r>
            <a:endParaRPr sz="1800">
              <a:solidFill>
                <a:schemeClr val="lt1"/>
              </a:solidFill>
              <a:latin typeface="Rockwell"/>
              <a:ea typeface="Rockwell"/>
              <a:cs typeface="Rockwell"/>
              <a:sym typeface="Rockwell"/>
            </a:endParaRPr>
          </a:p>
        </p:txBody>
      </p:sp>
      <p:sp>
        <p:nvSpPr>
          <p:cNvPr id="915" name="Google Shape;915;p80"/>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fontScale="90000"/>
          </a:bodyPr>
          <a:lstStyle/>
          <a:p>
            <a:pPr indent="0" lvl="0" marL="54864" rtl="0" algn="r">
              <a:spcBef>
                <a:spcPts val="0"/>
              </a:spcBef>
              <a:spcAft>
                <a:spcPts val="0"/>
              </a:spcAft>
              <a:buClr>
                <a:srgbClr val="FFCC00"/>
              </a:buClr>
              <a:buSzPct val="100000"/>
              <a:buFont typeface="Rockwell"/>
              <a:buNone/>
            </a:pPr>
            <a:r>
              <a:rPr lang="no-NO" sz="4000">
                <a:solidFill>
                  <a:srgbClr val="FFCC00"/>
                </a:solidFill>
              </a:rPr>
              <a:t>Control for confounding</a:t>
            </a:r>
            <a:br>
              <a:rPr lang="no-NO" sz="4000">
                <a:solidFill>
                  <a:srgbClr val="FFCC00"/>
                </a:solidFill>
              </a:rPr>
            </a:br>
            <a:r>
              <a:rPr lang="no-NO" sz="4000">
                <a:solidFill>
                  <a:srgbClr val="FFCC00"/>
                </a:solidFill>
              </a:rPr>
              <a:t>(stratification)</a:t>
            </a:r>
            <a:endParaRPr sz="4000">
              <a:solidFill>
                <a:srgbClr val="FFCC00"/>
              </a:solidFill>
            </a:endParaRPr>
          </a:p>
        </p:txBody>
      </p:sp>
      <p:sp>
        <p:nvSpPr>
          <p:cNvPr id="916" name="Google Shape;916;p80"/>
          <p:cNvSpPr txBox="1"/>
          <p:nvPr/>
        </p:nvSpPr>
        <p:spPr>
          <a:xfrm>
            <a:off x="381000" y="2971800"/>
            <a:ext cx="2971800" cy="2773363"/>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lang="no-NO" sz="3200">
                <a:solidFill>
                  <a:schemeClr val="dk1"/>
                </a:solidFill>
                <a:latin typeface="Arial"/>
                <a:ea typeface="Arial"/>
                <a:cs typeface="Arial"/>
                <a:sym typeface="Arial"/>
              </a:rPr>
              <a:t>Easy and easily understood.</a:t>
            </a:r>
            <a:endParaRPr/>
          </a:p>
          <a:p>
            <a:pPr indent="0" lvl="0" marL="0" marR="0" rtl="1" algn="r">
              <a:spcBef>
                <a:spcPts val="1600"/>
              </a:spcBef>
              <a:spcAft>
                <a:spcPts val="0"/>
              </a:spcAft>
              <a:buNone/>
            </a:pPr>
            <a:r>
              <a:rPr lang="no-NO" sz="3200">
                <a:solidFill>
                  <a:schemeClr val="dk1"/>
                </a:solidFill>
                <a:latin typeface="Arial"/>
                <a:ea typeface="Arial"/>
                <a:cs typeface="Arial"/>
                <a:sym typeface="Arial"/>
              </a:rPr>
              <a:t>Flexible and reversible </a:t>
            </a:r>
            <a:endParaRPr sz="3200">
              <a:solidFill>
                <a:schemeClr val="dk1"/>
              </a:solidFill>
              <a:latin typeface="Arial"/>
              <a:ea typeface="Arial"/>
              <a:cs typeface="Arial"/>
              <a:sym typeface="Arial"/>
            </a:endParaRPr>
          </a:p>
        </p:txBody>
      </p:sp>
      <p:sp>
        <p:nvSpPr>
          <p:cNvPr id="917" name="Google Shape;917;p80"/>
          <p:cNvSpPr txBox="1"/>
          <p:nvPr/>
        </p:nvSpPr>
        <p:spPr>
          <a:xfrm>
            <a:off x="914400" y="1905000"/>
            <a:ext cx="2057400" cy="701675"/>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b="1" lang="no-NO" sz="4000">
                <a:solidFill>
                  <a:schemeClr val="dk1"/>
                </a:solidFill>
                <a:latin typeface="Arial"/>
                <a:ea typeface="Arial"/>
                <a:cs typeface="Arial"/>
                <a:sym typeface="Arial"/>
              </a:rPr>
              <a:t>+</a:t>
            </a:r>
            <a:endParaRPr b="1" sz="4000">
              <a:solidFill>
                <a:schemeClr val="dk1"/>
              </a:solidFill>
              <a:latin typeface="Arial"/>
              <a:ea typeface="Arial"/>
              <a:cs typeface="Arial"/>
              <a:sym typeface="Arial"/>
            </a:endParaRPr>
          </a:p>
        </p:txBody>
      </p:sp>
      <p:sp>
        <p:nvSpPr>
          <p:cNvPr id="918" name="Google Shape;918;p80"/>
          <p:cNvSpPr txBox="1"/>
          <p:nvPr/>
        </p:nvSpPr>
        <p:spPr>
          <a:xfrm>
            <a:off x="5334000" y="3200400"/>
            <a:ext cx="3429000" cy="2528888"/>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lang="no-NO" sz="3200">
                <a:solidFill>
                  <a:schemeClr val="dk1"/>
                </a:solidFill>
                <a:latin typeface="Arial"/>
                <a:ea typeface="Arial"/>
                <a:cs typeface="Arial"/>
                <a:sym typeface="Arial"/>
              </a:rPr>
              <a:t>Inability to control simultaneously for a moderate number of confounders.</a:t>
            </a:r>
            <a:endParaRPr sz="3200">
              <a:solidFill>
                <a:schemeClr val="dk1"/>
              </a:solidFill>
              <a:latin typeface="Arial"/>
              <a:ea typeface="Arial"/>
              <a:cs typeface="Arial"/>
              <a:sym typeface="Arial"/>
            </a:endParaRPr>
          </a:p>
        </p:txBody>
      </p:sp>
      <p:sp>
        <p:nvSpPr>
          <p:cNvPr id="919" name="Google Shape;919;p80"/>
          <p:cNvSpPr/>
          <p:nvPr/>
        </p:nvSpPr>
        <p:spPr>
          <a:xfrm>
            <a:off x="5105400" y="2590800"/>
            <a:ext cx="4038600" cy="3657600"/>
          </a:xfrm>
          <a:prstGeom prst="rect">
            <a:avLst/>
          </a:prstGeom>
          <a:noFill/>
          <a:ln cap="flat" cmpd="sng" w="9525">
            <a:solidFill>
              <a:srgbClr val="FFCC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1" algn="ctr">
              <a:spcBef>
                <a:spcPts val="0"/>
              </a:spcBef>
              <a:spcAft>
                <a:spcPts val="0"/>
              </a:spcAft>
              <a:buNone/>
            </a:pPr>
            <a:r>
              <a:t/>
            </a:r>
            <a:endParaRPr sz="1800">
              <a:solidFill>
                <a:schemeClr val="lt1"/>
              </a:solidFill>
              <a:latin typeface="Rockwell"/>
              <a:ea typeface="Rockwell"/>
              <a:cs typeface="Rockwell"/>
              <a:sym typeface="Rockwell"/>
            </a:endParaRPr>
          </a:p>
        </p:txBody>
      </p:sp>
      <p:sp>
        <p:nvSpPr>
          <p:cNvPr id="920" name="Google Shape;920;p80"/>
          <p:cNvSpPr txBox="1"/>
          <p:nvPr/>
        </p:nvSpPr>
        <p:spPr>
          <a:xfrm>
            <a:off x="6934200" y="1782763"/>
            <a:ext cx="354013" cy="70167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4000">
                <a:solidFill>
                  <a:schemeClr val="dk1"/>
                </a:solidFill>
                <a:latin typeface="Arial"/>
                <a:ea typeface="Arial"/>
                <a:cs typeface="Arial"/>
                <a:sym typeface="Arial"/>
              </a:rPr>
              <a:t>-</a:t>
            </a:r>
            <a:endParaRPr b="1" sz="4000">
              <a:solidFill>
                <a:schemeClr val="dk1"/>
              </a:solidFill>
              <a:latin typeface="Arial"/>
              <a:ea typeface="Arial"/>
              <a:cs typeface="Arial"/>
              <a:sym typeface="Arial"/>
            </a:endParaRPr>
          </a:p>
        </p:txBody>
      </p:sp>
    </p:spTree>
  </p:cSld>
  <p:clrMapOvr>
    <a:masterClrMapping/>
  </p:clrMapOvr>
</p:sld>
</file>

<file path=ppt/slides/slide6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4" name="Shape 924"/>
        <p:cNvGrpSpPr/>
        <p:nvPr/>
      </p:nvGrpSpPr>
      <p:grpSpPr>
        <a:xfrm>
          <a:off x="0" y="0"/>
          <a:ext cx="0" cy="0"/>
          <a:chOff x="0" y="0"/>
          <a:chExt cx="0" cy="0"/>
        </a:xfrm>
      </p:grpSpPr>
      <p:sp>
        <p:nvSpPr>
          <p:cNvPr id="925" name="Google Shape;925;p81"/>
          <p:cNvSpPr/>
          <p:nvPr/>
        </p:nvSpPr>
        <p:spPr>
          <a:xfrm>
            <a:off x="0" y="2667000"/>
            <a:ext cx="3962400" cy="3505200"/>
          </a:xfrm>
          <a:prstGeom prst="rect">
            <a:avLst/>
          </a:prstGeom>
          <a:noFill/>
          <a:ln cap="flat" cmpd="sng" w="9525">
            <a:solidFill>
              <a:srgbClr val="FFCC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1" algn="r">
              <a:spcBef>
                <a:spcPts val="0"/>
              </a:spcBef>
              <a:spcAft>
                <a:spcPts val="0"/>
              </a:spcAft>
              <a:buNone/>
            </a:pPr>
            <a:r>
              <a:t/>
            </a:r>
            <a:endParaRPr sz="1800">
              <a:solidFill>
                <a:schemeClr val="lt1"/>
              </a:solidFill>
              <a:latin typeface="Rockwell"/>
              <a:ea typeface="Rockwell"/>
              <a:cs typeface="Rockwell"/>
              <a:sym typeface="Rockwell"/>
            </a:endParaRPr>
          </a:p>
        </p:txBody>
      </p:sp>
      <p:sp>
        <p:nvSpPr>
          <p:cNvPr id="926" name="Google Shape;926;p81"/>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fontScale="90000"/>
          </a:bodyPr>
          <a:lstStyle/>
          <a:p>
            <a:pPr indent="0" lvl="0" marL="54864" rtl="0" algn="r">
              <a:spcBef>
                <a:spcPts val="0"/>
              </a:spcBef>
              <a:spcAft>
                <a:spcPts val="0"/>
              </a:spcAft>
              <a:buClr>
                <a:srgbClr val="FFCC00"/>
              </a:buClr>
              <a:buSzPct val="100000"/>
              <a:buFont typeface="Rockwell"/>
              <a:buNone/>
            </a:pPr>
            <a:r>
              <a:rPr lang="no-NO" sz="4000">
                <a:solidFill>
                  <a:srgbClr val="FFCC00"/>
                </a:solidFill>
              </a:rPr>
              <a:t>Control for confounding</a:t>
            </a:r>
            <a:br>
              <a:rPr lang="no-NO" sz="4000">
                <a:solidFill>
                  <a:srgbClr val="FFCC00"/>
                </a:solidFill>
              </a:rPr>
            </a:br>
            <a:r>
              <a:rPr lang="no-NO" sz="4000">
                <a:solidFill>
                  <a:srgbClr val="FFCC00"/>
                </a:solidFill>
              </a:rPr>
              <a:t>(multivariate analysis)</a:t>
            </a:r>
            <a:endParaRPr sz="4000">
              <a:solidFill>
                <a:srgbClr val="FFCC00"/>
              </a:solidFill>
            </a:endParaRPr>
          </a:p>
        </p:txBody>
      </p:sp>
      <p:sp>
        <p:nvSpPr>
          <p:cNvPr id="927" name="Google Shape;927;p81"/>
          <p:cNvSpPr txBox="1"/>
          <p:nvPr/>
        </p:nvSpPr>
        <p:spPr>
          <a:xfrm>
            <a:off x="381000" y="2971800"/>
            <a:ext cx="2971800" cy="301625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lang="no-NO" sz="3200">
                <a:solidFill>
                  <a:schemeClr val="dk1"/>
                </a:solidFill>
                <a:latin typeface="Arial"/>
                <a:ea typeface="Arial"/>
                <a:cs typeface="Arial"/>
                <a:sym typeface="Arial"/>
              </a:rPr>
              <a:t>Allows controlling for a number of confounding factors simultaneously</a:t>
            </a:r>
            <a:endParaRPr sz="3200">
              <a:solidFill>
                <a:schemeClr val="dk1"/>
              </a:solidFill>
              <a:latin typeface="Arial"/>
              <a:ea typeface="Arial"/>
              <a:cs typeface="Arial"/>
              <a:sym typeface="Arial"/>
            </a:endParaRPr>
          </a:p>
        </p:txBody>
      </p:sp>
      <p:sp>
        <p:nvSpPr>
          <p:cNvPr id="928" name="Google Shape;928;p81"/>
          <p:cNvSpPr txBox="1"/>
          <p:nvPr/>
        </p:nvSpPr>
        <p:spPr>
          <a:xfrm>
            <a:off x="914400" y="1905000"/>
            <a:ext cx="2057400" cy="701675"/>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b="1" lang="no-NO" sz="4000">
                <a:solidFill>
                  <a:schemeClr val="dk1"/>
                </a:solidFill>
                <a:latin typeface="Arial"/>
                <a:ea typeface="Arial"/>
                <a:cs typeface="Arial"/>
                <a:sym typeface="Arial"/>
              </a:rPr>
              <a:t>+</a:t>
            </a:r>
            <a:endParaRPr b="1" sz="4000">
              <a:solidFill>
                <a:schemeClr val="dk1"/>
              </a:solidFill>
              <a:latin typeface="Arial"/>
              <a:ea typeface="Arial"/>
              <a:cs typeface="Arial"/>
              <a:sym typeface="Arial"/>
            </a:endParaRPr>
          </a:p>
        </p:txBody>
      </p:sp>
      <p:sp>
        <p:nvSpPr>
          <p:cNvPr id="929" name="Google Shape;929;p81"/>
          <p:cNvSpPr txBox="1"/>
          <p:nvPr/>
        </p:nvSpPr>
        <p:spPr>
          <a:xfrm>
            <a:off x="5334000" y="3200400"/>
            <a:ext cx="3429000" cy="2528888"/>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lang="no-NO" sz="3200">
                <a:solidFill>
                  <a:schemeClr val="dk1"/>
                </a:solidFill>
                <a:latin typeface="Arial"/>
                <a:ea typeface="Arial"/>
                <a:cs typeface="Arial"/>
                <a:sym typeface="Arial"/>
              </a:rPr>
              <a:t>”black box” strategy, its difficult to understand intuitively.</a:t>
            </a:r>
            <a:endParaRPr sz="3200">
              <a:solidFill>
                <a:schemeClr val="dk1"/>
              </a:solidFill>
              <a:latin typeface="Arial"/>
              <a:ea typeface="Arial"/>
              <a:cs typeface="Arial"/>
              <a:sym typeface="Arial"/>
            </a:endParaRPr>
          </a:p>
        </p:txBody>
      </p:sp>
      <p:sp>
        <p:nvSpPr>
          <p:cNvPr id="930" name="Google Shape;930;p81"/>
          <p:cNvSpPr/>
          <p:nvPr/>
        </p:nvSpPr>
        <p:spPr>
          <a:xfrm>
            <a:off x="5105400" y="2590800"/>
            <a:ext cx="4038600" cy="3657600"/>
          </a:xfrm>
          <a:prstGeom prst="rect">
            <a:avLst/>
          </a:prstGeom>
          <a:noFill/>
          <a:ln cap="flat" cmpd="sng" w="9525">
            <a:solidFill>
              <a:srgbClr val="FFCC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1" algn="ctr">
              <a:spcBef>
                <a:spcPts val="0"/>
              </a:spcBef>
              <a:spcAft>
                <a:spcPts val="0"/>
              </a:spcAft>
              <a:buNone/>
            </a:pPr>
            <a:r>
              <a:t/>
            </a:r>
            <a:endParaRPr sz="1800">
              <a:solidFill>
                <a:schemeClr val="lt1"/>
              </a:solidFill>
              <a:latin typeface="Rockwell"/>
              <a:ea typeface="Rockwell"/>
              <a:cs typeface="Rockwell"/>
              <a:sym typeface="Rockwell"/>
            </a:endParaRPr>
          </a:p>
        </p:txBody>
      </p:sp>
      <p:sp>
        <p:nvSpPr>
          <p:cNvPr id="931" name="Google Shape;931;p81"/>
          <p:cNvSpPr txBox="1"/>
          <p:nvPr/>
        </p:nvSpPr>
        <p:spPr>
          <a:xfrm>
            <a:off x="6934200" y="1782763"/>
            <a:ext cx="354013" cy="70167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4000">
                <a:solidFill>
                  <a:schemeClr val="dk1"/>
                </a:solidFill>
                <a:latin typeface="Arial"/>
                <a:ea typeface="Arial"/>
                <a:cs typeface="Arial"/>
                <a:sym typeface="Arial"/>
              </a:rPr>
              <a:t>-</a:t>
            </a:r>
            <a:endParaRPr b="1" sz="4000">
              <a:solidFill>
                <a:schemeClr val="dk1"/>
              </a:solidFill>
              <a:latin typeface="Arial"/>
              <a:ea typeface="Arial"/>
              <a:cs typeface="Arial"/>
              <a:sym typeface="Arial"/>
            </a:endParaRPr>
          </a:p>
        </p:txBody>
      </p:sp>
    </p:spTree>
  </p:cSld>
  <p:clrMapOvr>
    <a:masterClrMapping/>
  </p:clrMapOvr>
</p:sld>
</file>

<file path=ppt/slides/slide6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5" name="Shape 935"/>
        <p:cNvGrpSpPr/>
        <p:nvPr/>
      </p:nvGrpSpPr>
      <p:grpSpPr>
        <a:xfrm>
          <a:off x="0" y="0"/>
          <a:ext cx="0" cy="0"/>
          <a:chOff x="0" y="0"/>
          <a:chExt cx="0" cy="0"/>
        </a:xfrm>
      </p:grpSpPr>
      <p:sp>
        <p:nvSpPr>
          <p:cNvPr id="936" name="Google Shape;936;p82"/>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CC00"/>
              </a:buClr>
              <a:buSzPts val="4600"/>
              <a:buFont typeface="Rockwell"/>
              <a:buNone/>
            </a:pPr>
            <a:r>
              <a:rPr lang="no-NO">
                <a:solidFill>
                  <a:srgbClr val="FFCC00"/>
                </a:solidFill>
              </a:rPr>
              <a:t>Bias vs. confounding</a:t>
            </a:r>
            <a:endParaRPr>
              <a:solidFill>
                <a:srgbClr val="FFCC00"/>
              </a:solidFill>
            </a:endParaRPr>
          </a:p>
        </p:txBody>
      </p:sp>
      <p:sp>
        <p:nvSpPr>
          <p:cNvPr id="937" name="Google Shape;937;p82"/>
          <p:cNvSpPr txBox="1"/>
          <p:nvPr>
            <p:ph idx="1" type="body"/>
          </p:nvPr>
        </p:nvSpPr>
        <p:spPr>
          <a:xfrm>
            <a:off x="457200" y="1645920"/>
            <a:ext cx="4038600" cy="4526280"/>
          </a:xfrm>
          <a:prstGeom prst="rect">
            <a:avLst/>
          </a:prstGeom>
          <a:noFill/>
          <a:ln>
            <a:noFill/>
          </a:ln>
        </p:spPr>
        <p:txBody>
          <a:bodyPr anchorCtr="0" anchor="t" bIns="45700" lIns="91425" spcFirstLastPara="1" rIns="91425" wrap="square" tIns="45700">
            <a:normAutofit/>
          </a:bodyPr>
          <a:lstStyle/>
          <a:p>
            <a:pPr indent="-292100" lvl="0" marL="292100" rtl="0" algn="l">
              <a:lnSpc>
                <a:spcPct val="90000"/>
              </a:lnSpc>
              <a:spcBef>
                <a:spcPts val="0"/>
              </a:spcBef>
              <a:spcAft>
                <a:spcPts val="0"/>
              </a:spcAft>
              <a:buSzPts val="2240"/>
              <a:buChar char="⦿"/>
            </a:pPr>
            <a:r>
              <a:rPr lang="no-NO" sz="3200">
                <a:solidFill>
                  <a:schemeClr val="dk1"/>
                </a:solidFill>
              </a:rPr>
              <a:t>Introduced by the investigator /study participant.</a:t>
            </a:r>
            <a:endParaRPr/>
          </a:p>
          <a:p>
            <a:pPr indent="-292100" lvl="0" marL="292100" rtl="0" algn="l">
              <a:lnSpc>
                <a:spcPct val="90000"/>
              </a:lnSpc>
              <a:spcBef>
                <a:spcPts val="0"/>
              </a:spcBef>
              <a:spcAft>
                <a:spcPts val="0"/>
              </a:spcAft>
              <a:buSzPts val="2240"/>
              <a:buChar char="⦿"/>
            </a:pPr>
            <a:r>
              <a:rPr lang="no-NO" sz="3200">
                <a:solidFill>
                  <a:schemeClr val="dk1"/>
                </a:solidFill>
              </a:rPr>
              <a:t>Problems in study design.</a:t>
            </a:r>
            <a:endParaRPr sz="3200">
              <a:solidFill>
                <a:schemeClr val="dk1"/>
              </a:solidFill>
            </a:endParaRPr>
          </a:p>
        </p:txBody>
      </p:sp>
      <p:sp>
        <p:nvSpPr>
          <p:cNvPr id="938" name="Google Shape;938;p82"/>
          <p:cNvSpPr txBox="1"/>
          <p:nvPr>
            <p:ph idx="2" type="body"/>
          </p:nvPr>
        </p:nvSpPr>
        <p:spPr>
          <a:xfrm>
            <a:off x="4495800" y="1600200"/>
            <a:ext cx="4648200" cy="4525963"/>
          </a:xfrm>
          <a:prstGeom prst="rect">
            <a:avLst/>
          </a:prstGeom>
          <a:noFill/>
          <a:ln>
            <a:noFill/>
          </a:ln>
        </p:spPr>
        <p:txBody>
          <a:bodyPr anchorCtr="0" anchor="t" bIns="45700" lIns="91425" spcFirstLastPara="1" rIns="91425" wrap="square" tIns="45700">
            <a:normAutofit lnSpcReduction="10000"/>
          </a:bodyPr>
          <a:lstStyle/>
          <a:p>
            <a:pPr indent="-292100" lvl="0" marL="292100" rtl="0" algn="l">
              <a:lnSpc>
                <a:spcPct val="90000"/>
              </a:lnSpc>
              <a:spcBef>
                <a:spcPts val="0"/>
              </a:spcBef>
              <a:spcAft>
                <a:spcPts val="0"/>
              </a:spcAft>
              <a:buSzPts val="2240"/>
              <a:buChar char="⦿"/>
            </a:pPr>
            <a:r>
              <a:rPr lang="no-NO" sz="3200">
                <a:solidFill>
                  <a:schemeClr val="dk1"/>
                </a:solidFill>
              </a:rPr>
              <a:t>The result of an inherent and complex relationship between various exposures and the outcome.</a:t>
            </a:r>
            <a:endParaRPr/>
          </a:p>
          <a:p>
            <a:pPr indent="-292100" lvl="0" marL="292100" rtl="0" algn="l">
              <a:lnSpc>
                <a:spcPct val="90000"/>
              </a:lnSpc>
              <a:spcBef>
                <a:spcPts val="0"/>
              </a:spcBef>
              <a:spcAft>
                <a:spcPts val="0"/>
              </a:spcAft>
              <a:buSzPts val="2240"/>
              <a:buChar char="⦿"/>
            </a:pPr>
            <a:r>
              <a:rPr lang="no-NO" sz="3200">
                <a:solidFill>
                  <a:schemeClr val="dk1"/>
                </a:solidFill>
              </a:rPr>
              <a:t>The observed association is due to a mixing of effects between exposure, the disease and a third factor.</a:t>
            </a:r>
            <a:endParaRPr sz="3200">
              <a:solidFill>
                <a:schemeClr val="dk1"/>
              </a:solidFill>
            </a:endParaRPr>
          </a:p>
        </p:txBody>
      </p:sp>
      <p:sp>
        <p:nvSpPr>
          <p:cNvPr id="939" name="Google Shape;939;p82"/>
          <p:cNvSpPr/>
          <p:nvPr/>
        </p:nvSpPr>
        <p:spPr>
          <a:xfrm>
            <a:off x="0" y="1295400"/>
            <a:ext cx="4191000" cy="5562600"/>
          </a:xfrm>
          <a:prstGeom prst="rect">
            <a:avLst/>
          </a:prstGeom>
          <a:noFill/>
          <a:ln cap="flat" cmpd="sng" w="9525">
            <a:solidFill>
              <a:srgbClr val="FFCC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1" algn="r">
              <a:spcBef>
                <a:spcPts val="0"/>
              </a:spcBef>
              <a:spcAft>
                <a:spcPts val="0"/>
              </a:spcAft>
              <a:buNone/>
            </a:pPr>
            <a:r>
              <a:t/>
            </a:r>
            <a:endParaRPr sz="1800">
              <a:solidFill>
                <a:schemeClr val="lt1"/>
              </a:solidFill>
              <a:latin typeface="Rockwell"/>
              <a:ea typeface="Rockwell"/>
              <a:cs typeface="Rockwell"/>
              <a:sym typeface="Rockwell"/>
            </a:endParaRPr>
          </a:p>
        </p:txBody>
      </p:sp>
      <p:sp>
        <p:nvSpPr>
          <p:cNvPr id="940" name="Google Shape;940;p82"/>
          <p:cNvSpPr/>
          <p:nvPr/>
        </p:nvSpPr>
        <p:spPr>
          <a:xfrm>
            <a:off x="4648200" y="1295400"/>
            <a:ext cx="4495800" cy="5562600"/>
          </a:xfrm>
          <a:prstGeom prst="rect">
            <a:avLst/>
          </a:prstGeom>
          <a:noFill/>
          <a:ln cap="flat" cmpd="sng" w="9525">
            <a:solidFill>
              <a:srgbClr val="FFCC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1" algn="r">
              <a:spcBef>
                <a:spcPts val="0"/>
              </a:spcBef>
              <a:spcAft>
                <a:spcPts val="0"/>
              </a:spcAft>
              <a:buNone/>
            </a:pPr>
            <a:r>
              <a:t/>
            </a:r>
            <a:endParaRPr sz="1800">
              <a:solidFill>
                <a:schemeClr val="lt1"/>
              </a:solidFill>
              <a:latin typeface="Rockwell"/>
              <a:ea typeface="Rockwell"/>
              <a:cs typeface="Rockwell"/>
              <a:sym typeface="Rockwell"/>
            </a:endParaRPr>
          </a:p>
        </p:txBody>
      </p:sp>
    </p:spTree>
  </p:cSld>
  <p:clrMapOvr>
    <a:masterClrMapping/>
  </p:clrMapOvr>
</p:sld>
</file>

<file path=ppt/slides/slide6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5" name="Shape 945"/>
        <p:cNvGrpSpPr/>
        <p:nvPr/>
      </p:nvGrpSpPr>
      <p:grpSpPr>
        <a:xfrm>
          <a:off x="0" y="0"/>
          <a:ext cx="0" cy="0"/>
          <a:chOff x="0" y="0"/>
          <a:chExt cx="0" cy="0"/>
        </a:xfrm>
      </p:grpSpPr>
      <p:sp>
        <p:nvSpPr>
          <p:cNvPr id="946" name="Google Shape;946;p83"/>
          <p:cNvSpPr txBox="1"/>
          <p:nvPr>
            <p:ph type="title"/>
          </p:nvPr>
        </p:nvSpPr>
        <p:spPr>
          <a:xfrm>
            <a:off x="457200" y="0"/>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CC00"/>
              </a:buClr>
              <a:buSzPts val="4000"/>
              <a:buFont typeface="Rockwell"/>
              <a:buNone/>
            </a:pPr>
            <a:r>
              <a:rPr b="1" i="1" lang="no-NO" sz="4000">
                <a:solidFill>
                  <a:srgbClr val="FFCC00"/>
                </a:solidFill>
              </a:rPr>
              <a:t>Causality</a:t>
            </a:r>
            <a:endParaRPr b="1" i="1" sz="4000">
              <a:solidFill>
                <a:srgbClr val="FFCC00"/>
              </a:solidFill>
            </a:endParaRPr>
          </a:p>
        </p:txBody>
      </p:sp>
      <p:sp>
        <p:nvSpPr>
          <p:cNvPr id="947" name="Google Shape;947;p83"/>
          <p:cNvSpPr txBox="1"/>
          <p:nvPr/>
        </p:nvSpPr>
        <p:spPr>
          <a:xfrm>
            <a:off x="304800" y="1524000"/>
            <a:ext cx="3505200" cy="155257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1" lang="no-NO" sz="2400">
                <a:solidFill>
                  <a:schemeClr val="dk1"/>
                </a:solidFill>
                <a:latin typeface="Arial"/>
                <a:ea typeface="Arial"/>
                <a:cs typeface="Arial"/>
                <a:sym typeface="Arial"/>
              </a:rPr>
              <a:t>There is an Association between a risk factor and a certain disease!!</a:t>
            </a:r>
            <a:r>
              <a:rPr lang="no-NO" sz="2400">
                <a:solidFill>
                  <a:schemeClr val="lt1"/>
                </a:solidFill>
                <a:latin typeface="Arial"/>
                <a:ea typeface="Arial"/>
                <a:cs typeface="Arial"/>
                <a:sym typeface="Arial"/>
              </a:rPr>
              <a:t>      </a:t>
            </a:r>
            <a:r>
              <a:rPr lang="no-NO" sz="1800">
                <a:solidFill>
                  <a:schemeClr val="lt1"/>
                </a:solidFill>
                <a:latin typeface="Arial"/>
                <a:ea typeface="Arial"/>
                <a:cs typeface="Arial"/>
                <a:sym typeface="Arial"/>
              </a:rPr>
              <a:t> </a:t>
            </a:r>
            <a:endParaRPr sz="1800">
              <a:solidFill>
                <a:schemeClr val="lt1"/>
              </a:solidFill>
              <a:latin typeface="Arial"/>
              <a:ea typeface="Arial"/>
              <a:cs typeface="Arial"/>
              <a:sym typeface="Arial"/>
            </a:endParaRPr>
          </a:p>
        </p:txBody>
      </p:sp>
      <p:cxnSp>
        <p:nvCxnSpPr>
          <p:cNvPr id="948" name="Google Shape;948;p83"/>
          <p:cNvCxnSpPr/>
          <p:nvPr/>
        </p:nvCxnSpPr>
        <p:spPr>
          <a:xfrm>
            <a:off x="3733800" y="2286000"/>
            <a:ext cx="1828800" cy="0"/>
          </a:xfrm>
          <a:prstGeom prst="straightConnector1">
            <a:avLst/>
          </a:prstGeom>
          <a:noFill/>
          <a:ln cap="flat" cmpd="sng" w="57150">
            <a:solidFill>
              <a:srgbClr val="E10C07"/>
            </a:solidFill>
            <a:prstDash val="solid"/>
            <a:round/>
            <a:headEnd len="med" w="med" type="none"/>
            <a:tailEnd len="med" w="med" type="triangle"/>
          </a:ln>
        </p:spPr>
      </p:cxnSp>
      <p:sp>
        <p:nvSpPr>
          <p:cNvPr id="949" name="Google Shape;949;p83"/>
          <p:cNvSpPr txBox="1"/>
          <p:nvPr/>
        </p:nvSpPr>
        <p:spPr>
          <a:xfrm>
            <a:off x="5791200" y="1905000"/>
            <a:ext cx="3352800" cy="82232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1" lang="no-NO" sz="2400">
                <a:solidFill>
                  <a:schemeClr val="dk1"/>
                </a:solidFill>
                <a:latin typeface="Arial"/>
                <a:ea typeface="Arial"/>
                <a:cs typeface="Arial"/>
                <a:sym typeface="Arial"/>
              </a:rPr>
              <a:t>Is it a true cause and effect relationship?</a:t>
            </a:r>
            <a:endParaRPr b="1" i="1" sz="2400">
              <a:solidFill>
                <a:schemeClr val="dk1"/>
              </a:solidFill>
              <a:latin typeface="Arial"/>
              <a:ea typeface="Arial"/>
              <a:cs typeface="Arial"/>
              <a:sym typeface="Arial"/>
            </a:endParaRPr>
          </a:p>
        </p:txBody>
      </p:sp>
      <p:sp>
        <p:nvSpPr>
          <p:cNvPr id="950" name="Google Shape;950;p83"/>
          <p:cNvSpPr txBox="1"/>
          <p:nvPr/>
        </p:nvSpPr>
        <p:spPr>
          <a:xfrm>
            <a:off x="228600" y="3810000"/>
            <a:ext cx="7620000" cy="264795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1" lang="no-NO" sz="2400">
                <a:solidFill>
                  <a:schemeClr val="dk1"/>
                </a:solidFill>
                <a:latin typeface="Arial"/>
                <a:ea typeface="Arial"/>
                <a:cs typeface="Arial"/>
                <a:sym typeface="Arial"/>
              </a:rPr>
              <a:t>Hill’s Criteria for causality-</a:t>
            </a:r>
            <a:endParaRPr/>
          </a:p>
          <a:p>
            <a:pPr indent="0" lvl="0" marL="0" marR="0" rtl="1" algn="r">
              <a:spcBef>
                <a:spcPts val="1200"/>
              </a:spcBef>
              <a:spcAft>
                <a:spcPts val="0"/>
              </a:spcAft>
              <a:buNone/>
            </a:pPr>
            <a:r>
              <a:rPr b="1" i="1" lang="no-NO" sz="2400">
                <a:solidFill>
                  <a:srgbClr val="FFCC00"/>
                </a:solidFill>
                <a:latin typeface="Arial"/>
                <a:ea typeface="Arial"/>
                <a:cs typeface="Arial"/>
                <a:sym typeface="Arial"/>
              </a:rPr>
              <a:t>Strength        Consistency         Biologic plausibility</a:t>
            </a:r>
            <a:endParaRPr/>
          </a:p>
          <a:p>
            <a:pPr indent="0" lvl="0" marL="0" marR="0" rtl="1" algn="r">
              <a:spcBef>
                <a:spcPts val="1200"/>
              </a:spcBef>
              <a:spcAft>
                <a:spcPts val="0"/>
              </a:spcAft>
              <a:buNone/>
            </a:pPr>
            <a:r>
              <a:rPr b="1" i="1" lang="no-NO" sz="2400">
                <a:solidFill>
                  <a:srgbClr val="FFCC00"/>
                </a:solidFill>
                <a:latin typeface="Arial"/>
                <a:ea typeface="Arial"/>
                <a:cs typeface="Arial"/>
                <a:sym typeface="Arial"/>
              </a:rPr>
              <a:t>Temporality       Dose-response              Analogy </a:t>
            </a:r>
            <a:endParaRPr/>
          </a:p>
          <a:p>
            <a:pPr indent="0" lvl="0" marL="0" marR="0" rtl="1" algn="r">
              <a:spcBef>
                <a:spcPts val="1200"/>
              </a:spcBef>
              <a:spcAft>
                <a:spcPts val="0"/>
              </a:spcAft>
              <a:buNone/>
            </a:pPr>
            <a:r>
              <a:rPr b="1" i="1" lang="no-NO" sz="2400">
                <a:solidFill>
                  <a:srgbClr val="FFCC00"/>
                </a:solidFill>
                <a:latin typeface="Arial"/>
                <a:ea typeface="Arial"/>
                <a:cs typeface="Arial"/>
                <a:sym typeface="Arial"/>
              </a:rPr>
              <a:t>Specificity </a:t>
            </a:r>
            <a:endParaRPr b="1" i="1" sz="2400">
              <a:solidFill>
                <a:srgbClr val="FFCC00"/>
              </a:solidFill>
              <a:latin typeface="Arial"/>
              <a:ea typeface="Arial"/>
              <a:cs typeface="Arial"/>
              <a:sym typeface="Arial"/>
            </a:endParaRPr>
          </a:p>
          <a:p>
            <a:pPr indent="0" lvl="0" marL="0" marR="0" rtl="1" algn="r">
              <a:spcBef>
                <a:spcPts val="1200"/>
              </a:spcBef>
              <a:spcAft>
                <a:spcPts val="0"/>
              </a:spcAft>
              <a:buNone/>
            </a:pPr>
            <a:r>
              <a:t/>
            </a:r>
            <a:endParaRPr b="1" i="1" sz="2400">
              <a:solidFill>
                <a:srgbClr val="FFCC00"/>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4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4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4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4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50">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50">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50">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50">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50">
                                            <p:txEl>
                                              <p:pRg end="4" st="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5" name="Shape 375"/>
        <p:cNvGrpSpPr/>
        <p:nvPr/>
      </p:nvGrpSpPr>
      <p:grpSpPr>
        <a:xfrm>
          <a:off x="0" y="0"/>
          <a:ext cx="0" cy="0"/>
          <a:chOff x="0" y="0"/>
          <a:chExt cx="0" cy="0"/>
        </a:xfrm>
      </p:grpSpPr>
      <p:sp>
        <p:nvSpPr>
          <p:cNvPr id="376" name="Google Shape;376;p21"/>
          <p:cNvSpPr txBox="1"/>
          <p:nvPr>
            <p:ph type="title"/>
          </p:nvPr>
        </p:nvSpPr>
        <p:spPr>
          <a:xfrm>
            <a:off x="457200" y="253218"/>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CC00"/>
              </a:buClr>
              <a:buSzPts val="4000"/>
              <a:buFont typeface="Rockwell"/>
              <a:buNone/>
            </a:pPr>
            <a:r>
              <a:rPr b="1" i="1" lang="no-NO" sz="4000">
                <a:solidFill>
                  <a:srgbClr val="FFCC00"/>
                </a:solidFill>
              </a:rPr>
              <a:t>Ecological studies</a:t>
            </a:r>
            <a:endParaRPr b="1" i="1" sz="4000">
              <a:solidFill>
                <a:srgbClr val="FFCC00"/>
              </a:solidFill>
            </a:endParaRPr>
          </a:p>
        </p:txBody>
      </p:sp>
      <p:sp>
        <p:nvSpPr>
          <p:cNvPr id="377" name="Google Shape;377;p21"/>
          <p:cNvSpPr txBox="1"/>
          <p:nvPr/>
        </p:nvSpPr>
        <p:spPr>
          <a:xfrm>
            <a:off x="304800" y="1143000"/>
            <a:ext cx="2971800" cy="519113"/>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1" lang="no-NO" sz="2800" u="none" cap="none" strike="noStrike">
                <a:solidFill>
                  <a:schemeClr val="dk1"/>
                </a:solidFill>
                <a:latin typeface="Arial"/>
                <a:ea typeface="Arial"/>
                <a:cs typeface="Arial"/>
                <a:sym typeface="Arial"/>
              </a:rPr>
              <a:t>Strengths</a:t>
            </a:r>
            <a:endParaRPr b="1" i="1" sz="2800" u="none" cap="none" strike="noStrike">
              <a:solidFill>
                <a:schemeClr val="dk1"/>
              </a:solidFill>
              <a:latin typeface="Arial"/>
              <a:ea typeface="Arial"/>
              <a:cs typeface="Arial"/>
              <a:sym typeface="Arial"/>
            </a:endParaRPr>
          </a:p>
        </p:txBody>
      </p:sp>
      <p:sp>
        <p:nvSpPr>
          <p:cNvPr id="378" name="Google Shape;378;p21"/>
          <p:cNvSpPr txBox="1"/>
          <p:nvPr/>
        </p:nvSpPr>
        <p:spPr>
          <a:xfrm>
            <a:off x="304800" y="2743200"/>
            <a:ext cx="2514600" cy="519113"/>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1" lang="no-NO" sz="2800" u="none" cap="none" strike="noStrike">
                <a:solidFill>
                  <a:schemeClr val="dk1"/>
                </a:solidFill>
                <a:latin typeface="Arial"/>
                <a:ea typeface="Arial"/>
                <a:cs typeface="Arial"/>
                <a:sym typeface="Arial"/>
              </a:rPr>
              <a:t>Weaknesses</a:t>
            </a:r>
            <a:endParaRPr b="1" i="1" sz="2800" u="none" cap="none" strike="noStrike">
              <a:solidFill>
                <a:schemeClr val="dk1"/>
              </a:solidFill>
              <a:latin typeface="Arial"/>
              <a:ea typeface="Arial"/>
              <a:cs typeface="Arial"/>
              <a:sym typeface="Arial"/>
            </a:endParaRPr>
          </a:p>
        </p:txBody>
      </p:sp>
      <p:sp>
        <p:nvSpPr>
          <p:cNvPr id="379" name="Google Shape;379;p21"/>
          <p:cNvSpPr txBox="1"/>
          <p:nvPr/>
        </p:nvSpPr>
        <p:spPr>
          <a:xfrm>
            <a:off x="228600" y="1676400"/>
            <a:ext cx="8702675" cy="822325"/>
          </a:xfrm>
          <a:prstGeom prst="rect">
            <a:avLst/>
          </a:prstGeom>
          <a:noFill/>
          <a:ln>
            <a:noFill/>
          </a:ln>
        </p:spPr>
        <p:txBody>
          <a:bodyPr anchorCtr="0" anchor="t" bIns="45700" lIns="91425" spcFirstLastPara="1" rIns="91425" wrap="square" tIns="45700">
            <a:spAutoFit/>
          </a:bodyPr>
          <a:lstStyle/>
          <a:p>
            <a:pPr indent="-152400" lvl="0" marL="0" marR="0" rtl="1" algn="r">
              <a:spcBef>
                <a:spcPts val="0"/>
              </a:spcBef>
              <a:spcAft>
                <a:spcPts val="0"/>
              </a:spcAft>
              <a:buClr>
                <a:srgbClr val="FFCC00"/>
              </a:buClr>
              <a:buSzPts val="2400"/>
              <a:buFont typeface="Arial"/>
              <a:buChar char="•"/>
            </a:pPr>
            <a:r>
              <a:rPr b="0" i="0" lang="no-NO" sz="2400" u="none" cap="none" strike="noStrike">
                <a:solidFill>
                  <a:srgbClr val="FFCC00"/>
                </a:solidFill>
                <a:latin typeface="Arial"/>
                <a:ea typeface="Arial"/>
                <a:cs typeface="Arial"/>
                <a:sym typeface="Arial"/>
              </a:rPr>
              <a:t> Quick and inexpensive since readily available records are used.</a:t>
            </a:r>
            <a:endParaRPr/>
          </a:p>
        </p:txBody>
      </p:sp>
      <p:sp>
        <p:nvSpPr>
          <p:cNvPr id="380" name="Google Shape;380;p21"/>
          <p:cNvSpPr txBox="1"/>
          <p:nvPr/>
        </p:nvSpPr>
        <p:spPr>
          <a:xfrm>
            <a:off x="304800" y="3505200"/>
            <a:ext cx="8610600" cy="3317875"/>
          </a:xfrm>
          <a:prstGeom prst="rect">
            <a:avLst/>
          </a:prstGeom>
          <a:noFill/>
          <a:ln>
            <a:noFill/>
          </a:ln>
        </p:spPr>
        <p:txBody>
          <a:bodyPr anchorCtr="0" anchor="t" bIns="45700" lIns="91425" spcFirstLastPara="1" rIns="91425" wrap="square" tIns="45700">
            <a:spAutoFit/>
          </a:bodyPr>
          <a:lstStyle/>
          <a:p>
            <a:pPr indent="-152400" lvl="0" marL="0" marR="0" rtl="1" algn="r">
              <a:spcBef>
                <a:spcPts val="0"/>
              </a:spcBef>
              <a:spcAft>
                <a:spcPts val="0"/>
              </a:spcAft>
              <a:buClr>
                <a:srgbClr val="FFCC00"/>
              </a:buClr>
              <a:buSzPts val="2400"/>
              <a:buFont typeface="Arial"/>
              <a:buChar char="•"/>
            </a:pPr>
            <a:r>
              <a:rPr b="0" i="0" lang="no-NO" sz="2400" u="none" cap="none" strike="noStrike">
                <a:solidFill>
                  <a:srgbClr val="FFCC00"/>
                </a:solidFill>
                <a:latin typeface="Arial"/>
                <a:ea typeface="Arial"/>
                <a:cs typeface="Arial"/>
                <a:sym typeface="Arial"/>
              </a:rPr>
              <a:t> Inability to link exposure with disease in particular individuals. ” NO CAUSE-EFFECT relationship can be established”.</a:t>
            </a:r>
            <a:endParaRPr/>
          </a:p>
          <a:p>
            <a:pPr indent="0" lvl="0" marL="0" marR="0" rtl="1" algn="r">
              <a:spcBef>
                <a:spcPts val="0"/>
              </a:spcBef>
              <a:spcAft>
                <a:spcPts val="0"/>
              </a:spcAft>
              <a:buNone/>
            </a:pPr>
            <a:r>
              <a:t/>
            </a:r>
            <a:endParaRPr b="1" i="0" sz="2000" u="none" cap="none" strike="noStrike">
              <a:solidFill>
                <a:srgbClr val="FFCC00"/>
              </a:solidFill>
              <a:latin typeface="Arial"/>
              <a:ea typeface="Arial"/>
              <a:cs typeface="Arial"/>
              <a:sym typeface="Arial"/>
            </a:endParaRPr>
          </a:p>
          <a:p>
            <a:pPr indent="-152400" lvl="0" marL="0" marR="0" rtl="1" algn="r">
              <a:spcBef>
                <a:spcPts val="0"/>
              </a:spcBef>
              <a:spcAft>
                <a:spcPts val="0"/>
              </a:spcAft>
              <a:buClr>
                <a:srgbClr val="FFCC00"/>
              </a:buClr>
              <a:buSzPts val="2400"/>
              <a:buFont typeface="Arial"/>
              <a:buChar char="•"/>
            </a:pPr>
            <a:r>
              <a:rPr b="0" i="0" lang="no-NO" sz="2400" u="none" cap="none" strike="noStrike">
                <a:solidFill>
                  <a:srgbClr val="FFCC00"/>
                </a:solidFill>
                <a:latin typeface="Arial"/>
                <a:ea typeface="Arial"/>
                <a:cs typeface="Arial"/>
                <a:sym typeface="Arial"/>
              </a:rPr>
              <a:t> Other determinants of disease may vary between areas compared ( cannot control for confounding variables).</a:t>
            </a:r>
            <a:endParaRPr/>
          </a:p>
          <a:p>
            <a:pPr indent="0" lvl="0" marL="0" marR="0" rtl="1" algn="r">
              <a:spcBef>
                <a:spcPts val="0"/>
              </a:spcBef>
              <a:spcAft>
                <a:spcPts val="0"/>
              </a:spcAft>
              <a:buNone/>
            </a:pPr>
            <a:r>
              <a:t/>
            </a:r>
            <a:endParaRPr b="0" i="0" sz="2400" u="none" cap="none" strike="noStrike">
              <a:solidFill>
                <a:srgbClr val="FFCC00"/>
              </a:solidFill>
              <a:latin typeface="Arial"/>
              <a:ea typeface="Arial"/>
              <a:cs typeface="Arial"/>
              <a:sym typeface="Arial"/>
            </a:endParaRPr>
          </a:p>
          <a:p>
            <a:pPr indent="-152400" lvl="0" marL="0" marR="0" rtl="1" algn="r">
              <a:spcBef>
                <a:spcPts val="0"/>
              </a:spcBef>
              <a:spcAft>
                <a:spcPts val="0"/>
              </a:spcAft>
              <a:buClr>
                <a:srgbClr val="FFCC00"/>
              </a:buClr>
              <a:buSzPts val="2400"/>
              <a:buFont typeface="Arial"/>
              <a:buChar char="•"/>
            </a:pPr>
            <a:r>
              <a:rPr b="0" i="0" lang="no-NO" sz="2400" u="none" cap="none" strike="noStrike">
                <a:solidFill>
                  <a:srgbClr val="FFCC00"/>
                </a:solidFill>
                <a:latin typeface="Arial"/>
                <a:ea typeface="Arial"/>
                <a:cs typeface="Arial"/>
                <a:sym typeface="Arial"/>
              </a:rPr>
              <a:t>Data represents average exposure levels rather than actual individual values.</a:t>
            </a:r>
            <a:endParaRPr b="0" i="0" sz="2000" u="none" cap="none" strike="noStrike">
              <a:solidFill>
                <a:srgbClr val="FFCC00"/>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7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7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7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80">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80">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80">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80">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80">
                                            <p:txEl>
                                              <p:pRg end="4" st="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5" name="Shape 955"/>
        <p:cNvGrpSpPr/>
        <p:nvPr/>
      </p:nvGrpSpPr>
      <p:grpSpPr>
        <a:xfrm>
          <a:off x="0" y="0"/>
          <a:ext cx="0" cy="0"/>
          <a:chOff x="0" y="0"/>
          <a:chExt cx="0" cy="0"/>
        </a:xfrm>
      </p:grpSpPr>
      <p:sp>
        <p:nvSpPr>
          <p:cNvPr id="956" name="Google Shape;956;p84"/>
          <p:cNvSpPr txBox="1"/>
          <p:nvPr/>
        </p:nvSpPr>
        <p:spPr>
          <a:xfrm>
            <a:off x="457200" y="1600200"/>
            <a:ext cx="845820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1" lang="no-NO" sz="2400">
                <a:solidFill>
                  <a:schemeClr val="dk1"/>
                </a:solidFill>
                <a:latin typeface="Arial"/>
                <a:ea typeface="Arial"/>
                <a:cs typeface="Arial"/>
                <a:sym typeface="Arial"/>
              </a:rPr>
              <a:t>Strength of association-</a:t>
            </a:r>
            <a:r>
              <a:rPr lang="no-NO" sz="2400">
                <a:solidFill>
                  <a:schemeClr val="lt1"/>
                </a:solidFill>
                <a:latin typeface="Arial"/>
                <a:ea typeface="Arial"/>
                <a:cs typeface="Arial"/>
                <a:sym typeface="Arial"/>
              </a:rPr>
              <a:t> </a:t>
            </a:r>
            <a:r>
              <a:rPr lang="no-NO" sz="2400">
                <a:solidFill>
                  <a:srgbClr val="FFCC00"/>
                </a:solidFill>
                <a:latin typeface="Arial"/>
                <a:ea typeface="Arial"/>
                <a:cs typeface="Arial"/>
                <a:sym typeface="Arial"/>
              </a:rPr>
              <a:t> weak associations can be causal.</a:t>
            </a:r>
            <a:endParaRPr sz="1800">
              <a:solidFill>
                <a:schemeClr val="lt1"/>
              </a:solidFill>
              <a:latin typeface="Arial"/>
              <a:ea typeface="Arial"/>
              <a:cs typeface="Arial"/>
              <a:sym typeface="Arial"/>
            </a:endParaRPr>
          </a:p>
        </p:txBody>
      </p:sp>
      <p:sp>
        <p:nvSpPr>
          <p:cNvPr id="957" name="Google Shape;957;p84"/>
          <p:cNvSpPr txBox="1"/>
          <p:nvPr/>
        </p:nvSpPr>
        <p:spPr>
          <a:xfrm>
            <a:off x="457200" y="2743200"/>
            <a:ext cx="8382000" cy="155257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1" lang="no-NO" sz="2400">
                <a:solidFill>
                  <a:schemeClr val="dk1"/>
                </a:solidFill>
                <a:latin typeface="Arial"/>
                <a:ea typeface="Arial"/>
                <a:cs typeface="Arial"/>
                <a:sym typeface="Arial"/>
              </a:rPr>
              <a:t>Biologic plausibility- </a:t>
            </a:r>
            <a:r>
              <a:rPr lang="no-NO" sz="2400">
                <a:solidFill>
                  <a:srgbClr val="FFCC00"/>
                </a:solidFill>
                <a:latin typeface="Arial"/>
                <a:ea typeface="Arial"/>
                <a:cs typeface="Arial"/>
                <a:sym typeface="Arial"/>
              </a:rPr>
              <a:t>pathophysiology of most cancers and other chronic diseases is poorly understood-so lack of a well defined mechanism should not be used as evidence against causality.</a:t>
            </a:r>
            <a:endParaRPr sz="2400">
              <a:solidFill>
                <a:srgbClr val="FFCC00"/>
              </a:solidFill>
              <a:latin typeface="Arial"/>
              <a:ea typeface="Arial"/>
              <a:cs typeface="Arial"/>
              <a:sym typeface="Arial"/>
            </a:endParaRPr>
          </a:p>
        </p:txBody>
      </p:sp>
      <p:sp>
        <p:nvSpPr>
          <p:cNvPr id="958" name="Google Shape;958;p84"/>
          <p:cNvSpPr txBox="1"/>
          <p:nvPr/>
        </p:nvSpPr>
        <p:spPr>
          <a:xfrm>
            <a:off x="457200" y="4876800"/>
            <a:ext cx="8382000" cy="82232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1" lang="no-NO" sz="2400">
                <a:solidFill>
                  <a:schemeClr val="dk1"/>
                </a:solidFill>
                <a:latin typeface="Arial"/>
                <a:ea typeface="Arial"/>
                <a:cs typeface="Arial"/>
                <a:sym typeface="Arial"/>
              </a:rPr>
              <a:t>Specificity – </a:t>
            </a:r>
            <a:r>
              <a:rPr b="1" i="1" lang="no-NO" sz="2400">
                <a:solidFill>
                  <a:srgbClr val="FFCC00"/>
                </a:solidFill>
                <a:latin typeface="Arial"/>
                <a:ea typeface="Arial"/>
                <a:cs typeface="Arial"/>
                <a:sym typeface="Arial"/>
              </a:rPr>
              <a:t> </a:t>
            </a:r>
            <a:r>
              <a:rPr b="1" lang="no-NO" sz="2400">
                <a:solidFill>
                  <a:srgbClr val="FFCC00"/>
                </a:solidFill>
                <a:latin typeface="Arial"/>
                <a:ea typeface="Arial"/>
                <a:cs typeface="Arial"/>
                <a:sym typeface="Arial"/>
              </a:rPr>
              <a:t>a </a:t>
            </a:r>
            <a:r>
              <a:rPr lang="no-NO" sz="2400">
                <a:solidFill>
                  <a:srgbClr val="FFCC00"/>
                </a:solidFill>
                <a:latin typeface="Arial"/>
                <a:ea typeface="Arial"/>
                <a:cs typeface="Arial"/>
                <a:sym typeface="Arial"/>
              </a:rPr>
              <a:t>dietary factor maybe associated with many diseases and therefore this criteria is irrelevent.</a:t>
            </a:r>
            <a:endParaRPr sz="1800">
              <a:solidFill>
                <a:srgbClr val="FFCC00"/>
              </a:solidFill>
              <a:latin typeface="Arial"/>
              <a:ea typeface="Arial"/>
              <a:cs typeface="Arial"/>
              <a:sym typeface="Arial"/>
            </a:endParaRPr>
          </a:p>
        </p:txBody>
      </p:sp>
      <p:sp>
        <p:nvSpPr>
          <p:cNvPr id="959" name="Google Shape;959;p84"/>
          <p:cNvSpPr/>
          <p:nvPr/>
        </p:nvSpPr>
        <p:spPr>
          <a:xfrm>
            <a:off x="609600" y="152400"/>
            <a:ext cx="8229600" cy="1143000"/>
          </a:xfrm>
          <a:prstGeom prst="rect">
            <a:avLst/>
          </a:prstGeom>
          <a:noFill/>
          <a:ln>
            <a:noFill/>
          </a:ln>
        </p:spPr>
        <p:txBody>
          <a:bodyPr anchorCtr="0" anchor="ctr" bIns="45700" lIns="91425" spcFirstLastPara="1" rIns="91425" wrap="square" tIns="45700">
            <a:noAutofit/>
          </a:bodyPr>
          <a:lstStyle/>
          <a:p>
            <a:pPr indent="0" lvl="0" marL="0" marR="0" rtl="1" algn="ctr">
              <a:spcBef>
                <a:spcPts val="0"/>
              </a:spcBef>
              <a:spcAft>
                <a:spcPts val="0"/>
              </a:spcAft>
              <a:buNone/>
            </a:pPr>
            <a:r>
              <a:rPr b="1" i="1" lang="no-NO" sz="4000">
                <a:solidFill>
                  <a:srgbClr val="FFCC00"/>
                </a:solidFill>
                <a:latin typeface="Rockwell"/>
                <a:ea typeface="Rockwell"/>
                <a:cs typeface="Rockwell"/>
                <a:sym typeface="Rockwell"/>
              </a:rPr>
              <a:t>Problems with Hill’s ”criteria”</a:t>
            </a:r>
            <a:endParaRPr b="1" i="1" sz="4000">
              <a:solidFill>
                <a:srgbClr val="FFCC00"/>
              </a:solidFill>
              <a:latin typeface="Rockwell"/>
              <a:ea typeface="Rockwell"/>
              <a:cs typeface="Rockwell"/>
              <a:sym typeface="Rockwe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5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5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5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58"/>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4" name="Shape 964"/>
        <p:cNvGrpSpPr/>
        <p:nvPr/>
      </p:nvGrpSpPr>
      <p:grpSpPr>
        <a:xfrm>
          <a:off x="0" y="0"/>
          <a:ext cx="0" cy="0"/>
          <a:chOff x="0" y="0"/>
          <a:chExt cx="0" cy="0"/>
        </a:xfrm>
      </p:grpSpPr>
      <p:sp>
        <p:nvSpPr>
          <p:cNvPr id="965" name="Google Shape;965;p85"/>
          <p:cNvSpPr txBox="1"/>
          <p:nvPr/>
        </p:nvSpPr>
        <p:spPr>
          <a:xfrm>
            <a:off x="533400" y="1447800"/>
            <a:ext cx="6780213"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1" lang="no-NO" sz="2400">
                <a:solidFill>
                  <a:schemeClr val="dk1"/>
                </a:solidFill>
                <a:latin typeface="Arial"/>
                <a:ea typeface="Arial"/>
                <a:cs typeface="Arial"/>
                <a:sym typeface="Arial"/>
              </a:rPr>
              <a:t>Dose –response-</a:t>
            </a:r>
            <a:r>
              <a:rPr lang="no-NO" sz="2400">
                <a:solidFill>
                  <a:srgbClr val="FFCC00"/>
                </a:solidFill>
                <a:latin typeface="Arial"/>
                <a:ea typeface="Arial"/>
                <a:cs typeface="Arial"/>
                <a:sym typeface="Arial"/>
              </a:rPr>
              <a:t> not all relationships are linear.</a:t>
            </a:r>
            <a:endParaRPr b="1" i="1" sz="2400">
              <a:solidFill>
                <a:srgbClr val="FFCC00"/>
              </a:solidFill>
              <a:latin typeface="Arial"/>
              <a:ea typeface="Arial"/>
              <a:cs typeface="Arial"/>
              <a:sym typeface="Arial"/>
            </a:endParaRPr>
          </a:p>
        </p:txBody>
      </p:sp>
      <p:sp>
        <p:nvSpPr>
          <p:cNvPr id="966" name="Google Shape;966;p85"/>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CC00"/>
              </a:buClr>
              <a:buSzPts val="4600"/>
              <a:buFont typeface="Rockwell"/>
              <a:buNone/>
            </a:pPr>
            <a:r>
              <a:rPr b="1" i="1" lang="no-NO">
                <a:solidFill>
                  <a:srgbClr val="FFCC00"/>
                </a:solidFill>
              </a:rPr>
              <a:t>Causality</a:t>
            </a:r>
            <a:endParaRPr b="1" i="1">
              <a:solidFill>
                <a:srgbClr val="FFCC00"/>
              </a:solidFill>
            </a:endParaRPr>
          </a:p>
        </p:txBody>
      </p:sp>
      <p:pic>
        <p:nvPicPr>
          <p:cNvPr id="967" name="Google Shape;967;p85"/>
          <p:cNvPicPr preferRelativeResize="0"/>
          <p:nvPr/>
        </p:nvPicPr>
        <p:blipFill rotWithShape="1">
          <a:blip r:embed="rId3">
            <a:alphaModFix/>
          </a:blip>
          <a:srcRect b="0" l="0" r="0" t="0"/>
          <a:stretch/>
        </p:blipFill>
        <p:spPr>
          <a:xfrm>
            <a:off x="1876425" y="2843213"/>
            <a:ext cx="5391150" cy="2133600"/>
          </a:xfrm>
          <a:prstGeom prst="rect">
            <a:avLst/>
          </a:prstGeom>
          <a:noFill/>
          <a:ln>
            <a:noFill/>
          </a:ln>
        </p:spPr>
      </p:pic>
      <p:sp>
        <p:nvSpPr>
          <p:cNvPr id="968" name="Google Shape;968;p85"/>
          <p:cNvSpPr txBox="1"/>
          <p:nvPr/>
        </p:nvSpPr>
        <p:spPr>
          <a:xfrm>
            <a:off x="1981200" y="5486400"/>
            <a:ext cx="5562600" cy="457200"/>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b="1" i="1" lang="no-NO" sz="2400">
                <a:solidFill>
                  <a:schemeClr val="dk1"/>
                </a:solidFill>
                <a:latin typeface="Arial"/>
                <a:ea typeface="Arial"/>
                <a:cs typeface="Arial"/>
                <a:sym typeface="Arial"/>
              </a:rPr>
              <a:t>Concentration or intake of nutrient</a:t>
            </a:r>
            <a:endParaRPr b="1" i="1" sz="2400">
              <a:solidFill>
                <a:schemeClr val="dk1"/>
              </a:solidFill>
              <a:latin typeface="Arial"/>
              <a:ea typeface="Arial"/>
              <a:cs typeface="Arial"/>
              <a:sym typeface="Arial"/>
            </a:endParaRPr>
          </a:p>
        </p:txBody>
      </p:sp>
      <p:cxnSp>
        <p:nvCxnSpPr>
          <p:cNvPr id="969" name="Google Shape;969;p85"/>
          <p:cNvCxnSpPr/>
          <p:nvPr/>
        </p:nvCxnSpPr>
        <p:spPr>
          <a:xfrm>
            <a:off x="1295400" y="5715000"/>
            <a:ext cx="762000" cy="0"/>
          </a:xfrm>
          <a:prstGeom prst="straightConnector1">
            <a:avLst/>
          </a:prstGeom>
          <a:noFill/>
          <a:ln cap="flat" cmpd="sng" w="28575">
            <a:solidFill>
              <a:schemeClr val="dk1"/>
            </a:solidFill>
            <a:prstDash val="solid"/>
            <a:round/>
            <a:headEnd len="med" w="med" type="none"/>
            <a:tailEnd len="med" w="med" type="triangle"/>
          </a:ln>
        </p:spPr>
      </p:cxnSp>
      <p:cxnSp>
        <p:nvCxnSpPr>
          <p:cNvPr id="970" name="Google Shape;970;p85"/>
          <p:cNvCxnSpPr/>
          <p:nvPr/>
        </p:nvCxnSpPr>
        <p:spPr>
          <a:xfrm>
            <a:off x="7315200" y="5715000"/>
            <a:ext cx="762000" cy="0"/>
          </a:xfrm>
          <a:prstGeom prst="straightConnector1">
            <a:avLst/>
          </a:prstGeom>
          <a:noFill/>
          <a:ln cap="flat" cmpd="sng" w="28575">
            <a:solidFill>
              <a:schemeClr val="dk1"/>
            </a:solidFill>
            <a:prstDash val="solid"/>
            <a:round/>
            <a:headEnd len="med" w="med" type="none"/>
            <a:tailEnd len="med" w="med" type="triangle"/>
          </a:ln>
        </p:spPr>
      </p:cxnSp>
      <p:cxnSp>
        <p:nvCxnSpPr>
          <p:cNvPr id="971" name="Google Shape;971;p85"/>
          <p:cNvCxnSpPr/>
          <p:nvPr/>
        </p:nvCxnSpPr>
        <p:spPr>
          <a:xfrm>
            <a:off x="1676400" y="5087938"/>
            <a:ext cx="6477000" cy="0"/>
          </a:xfrm>
          <a:prstGeom prst="straightConnector1">
            <a:avLst/>
          </a:prstGeom>
          <a:noFill/>
          <a:ln cap="flat" cmpd="sng" w="38100">
            <a:solidFill>
              <a:schemeClr val="dk1"/>
            </a:solidFill>
            <a:prstDash val="solid"/>
            <a:round/>
            <a:headEnd len="med" w="med" type="none"/>
            <a:tailEnd len="med" w="med" type="none"/>
          </a:ln>
        </p:spPr>
      </p:cxnSp>
      <p:sp>
        <p:nvSpPr>
          <p:cNvPr id="972" name="Google Shape;972;p85"/>
          <p:cNvSpPr txBox="1"/>
          <p:nvPr/>
        </p:nvSpPr>
        <p:spPr>
          <a:xfrm rot="-2967891">
            <a:off x="2165350" y="2705100"/>
            <a:ext cx="160020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1" lang="no-NO" sz="2400">
                <a:solidFill>
                  <a:srgbClr val="FFCC00"/>
                </a:solidFill>
                <a:latin typeface="Arial"/>
                <a:ea typeface="Arial"/>
                <a:cs typeface="Arial"/>
                <a:sym typeface="Arial"/>
              </a:rPr>
              <a:t>Marginal</a:t>
            </a:r>
            <a:endParaRPr b="1" i="1" sz="2400">
              <a:solidFill>
                <a:srgbClr val="FFCC00"/>
              </a:solidFill>
              <a:latin typeface="Arial"/>
              <a:ea typeface="Arial"/>
              <a:cs typeface="Arial"/>
              <a:sym typeface="Arial"/>
            </a:endParaRPr>
          </a:p>
        </p:txBody>
      </p:sp>
      <p:sp>
        <p:nvSpPr>
          <p:cNvPr id="973" name="Google Shape;973;p85"/>
          <p:cNvSpPr txBox="1"/>
          <p:nvPr/>
        </p:nvSpPr>
        <p:spPr>
          <a:xfrm>
            <a:off x="4114800" y="2344738"/>
            <a:ext cx="144780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1" lang="no-NO" sz="2400">
                <a:solidFill>
                  <a:srgbClr val="FFCC00"/>
                </a:solidFill>
                <a:latin typeface="Arial"/>
                <a:ea typeface="Arial"/>
                <a:cs typeface="Arial"/>
                <a:sym typeface="Arial"/>
              </a:rPr>
              <a:t>Optimal</a:t>
            </a:r>
            <a:endParaRPr b="1" i="1" sz="2400">
              <a:solidFill>
                <a:srgbClr val="FFCC00"/>
              </a:solidFill>
              <a:latin typeface="Arial"/>
              <a:ea typeface="Arial"/>
              <a:cs typeface="Arial"/>
              <a:sym typeface="Arial"/>
            </a:endParaRPr>
          </a:p>
        </p:txBody>
      </p:sp>
      <p:sp>
        <p:nvSpPr>
          <p:cNvPr id="974" name="Google Shape;974;p85"/>
          <p:cNvSpPr txBox="1"/>
          <p:nvPr/>
        </p:nvSpPr>
        <p:spPr>
          <a:xfrm>
            <a:off x="6400800" y="4402138"/>
            <a:ext cx="160020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1" lang="no-NO" sz="2400">
                <a:solidFill>
                  <a:srgbClr val="FFCC00"/>
                </a:solidFill>
                <a:latin typeface="Arial"/>
                <a:ea typeface="Arial"/>
                <a:cs typeface="Arial"/>
                <a:sym typeface="Arial"/>
              </a:rPr>
              <a:t>Toxicity</a:t>
            </a:r>
            <a:endParaRPr b="1" i="1" sz="2400">
              <a:solidFill>
                <a:srgbClr val="FFCC00"/>
              </a:solidFill>
              <a:latin typeface="Arial"/>
              <a:ea typeface="Arial"/>
              <a:cs typeface="Arial"/>
              <a:sym typeface="Arial"/>
            </a:endParaRPr>
          </a:p>
        </p:txBody>
      </p:sp>
      <p:sp>
        <p:nvSpPr>
          <p:cNvPr id="975" name="Google Shape;975;p85"/>
          <p:cNvSpPr txBox="1"/>
          <p:nvPr/>
        </p:nvSpPr>
        <p:spPr>
          <a:xfrm rot="4235416">
            <a:off x="5753100" y="2992438"/>
            <a:ext cx="160020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1" lang="no-NO" sz="2400">
                <a:solidFill>
                  <a:srgbClr val="FFCC00"/>
                </a:solidFill>
                <a:latin typeface="Arial"/>
                <a:ea typeface="Arial"/>
                <a:cs typeface="Arial"/>
                <a:sym typeface="Arial"/>
              </a:rPr>
              <a:t>Marginal</a:t>
            </a:r>
            <a:endParaRPr b="1" i="1" sz="2400">
              <a:solidFill>
                <a:srgbClr val="FFCC00"/>
              </a:solidFill>
              <a:latin typeface="Arial"/>
              <a:ea typeface="Arial"/>
              <a:cs typeface="Arial"/>
              <a:sym typeface="Arial"/>
            </a:endParaRPr>
          </a:p>
        </p:txBody>
      </p:sp>
      <p:cxnSp>
        <p:nvCxnSpPr>
          <p:cNvPr id="976" name="Google Shape;976;p85"/>
          <p:cNvCxnSpPr/>
          <p:nvPr/>
        </p:nvCxnSpPr>
        <p:spPr>
          <a:xfrm rot="10800000">
            <a:off x="1676400" y="2573338"/>
            <a:ext cx="0" cy="2514600"/>
          </a:xfrm>
          <a:prstGeom prst="straightConnector1">
            <a:avLst/>
          </a:prstGeom>
          <a:noFill/>
          <a:ln cap="flat" cmpd="sng" w="38100">
            <a:solidFill>
              <a:schemeClr val="dk1"/>
            </a:solidFill>
            <a:prstDash val="solid"/>
            <a:round/>
            <a:headEnd len="med" w="med" type="none"/>
            <a:tailEnd len="med" w="med" type="none"/>
          </a:ln>
        </p:spPr>
      </p:cxnSp>
      <p:cxnSp>
        <p:nvCxnSpPr>
          <p:cNvPr id="977" name="Google Shape;977;p85"/>
          <p:cNvCxnSpPr/>
          <p:nvPr/>
        </p:nvCxnSpPr>
        <p:spPr>
          <a:xfrm>
            <a:off x="1676400" y="2801938"/>
            <a:ext cx="152400" cy="0"/>
          </a:xfrm>
          <a:prstGeom prst="straightConnector1">
            <a:avLst/>
          </a:prstGeom>
          <a:noFill/>
          <a:ln cap="flat" cmpd="sng" w="9525">
            <a:solidFill>
              <a:schemeClr val="dk1"/>
            </a:solidFill>
            <a:prstDash val="solid"/>
            <a:round/>
            <a:headEnd len="med" w="med" type="none"/>
            <a:tailEnd len="med" w="med" type="none"/>
          </a:ln>
        </p:spPr>
      </p:cxnSp>
      <p:sp>
        <p:nvSpPr>
          <p:cNvPr id="978" name="Google Shape;978;p85"/>
          <p:cNvSpPr txBox="1"/>
          <p:nvPr/>
        </p:nvSpPr>
        <p:spPr>
          <a:xfrm>
            <a:off x="838200" y="2565400"/>
            <a:ext cx="833438" cy="39687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lang="no-NO" sz="2000">
                <a:solidFill>
                  <a:schemeClr val="dk1"/>
                </a:solidFill>
                <a:latin typeface="Arial"/>
                <a:ea typeface="Arial"/>
                <a:cs typeface="Arial"/>
                <a:sym typeface="Arial"/>
              </a:rPr>
              <a:t>100%</a:t>
            </a:r>
            <a:endParaRPr sz="2000">
              <a:solidFill>
                <a:schemeClr val="dk1"/>
              </a:solidFill>
              <a:latin typeface="Arial"/>
              <a:ea typeface="Arial"/>
              <a:cs typeface="Arial"/>
              <a:sym typeface="Arial"/>
            </a:endParaRPr>
          </a:p>
        </p:txBody>
      </p:sp>
      <p:sp>
        <p:nvSpPr>
          <p:cNvPr id="979" name="Google Shape;979;p85"/>
          <p:cNvSpPr txBox="1"/>
          <p:nvPr/>
        </p:nvSpPr>
        <p:spPr>
          <a:xfrm rot="-5477704">
            <a:off x="30163" y="3392487"/>
            <a:ext cx="1676400" cy="82232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1" lang="no-NO" sz="2400">
                <a:solidFill>
                  <a:schemeClr val="dk1"/>
                </a:solidFill>
                <a:latin typeface="Arial"/>
                <a:ea typeface="Arial"/>
                <a:cs typeface="Arial"/>
                <a:sym typeface="Arial"/>
              </a:rPr>
              <a:t>Biological Function</a:t>
            </a:r>
            <a:endParaRPr b="1" i="1" sz="2400">
              <a:solidFill>
                <a:schemeClr val="dk1"/>
              </a:solidFill>
              <a:latin typeface="Arial"/>
              <a:ea typeface="Arial"/>
              <a:cs typeface="Arial"/>
              <a:sym typeface="Arial"/>
            </a:endParaRPr>
          </a:p>
        </p:txBody>
      </p:sp>
      <p:sp>
        <p:nvSpPr>
          <p:cNvPr id="980" name="Google Shape;980;p85"/>
          <p:cNvSpPr txBox="1"/>
          <p:nvPr/>
        </p:nvSpPr>
        <p:spPr>
          <a:xfrm>
            <a:off x="1219200" y="4419600"/>
            <a:ext cx="182880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1" lang="no-NO" sz="2400">
                <a:solidFill>
                  <a:srgbClr val="FFCC00"/>
                </a:solidFill>
                <a:latin typeface="Arial"/>
                <a:ea typeface="Arial"/>
                <a:cs typeface="Arial"/>
                <a:sym typeface="Arial"/>
              </a:rPr>
              <a:t>Deficiency</a:t>
            </a:r>
            <a:endParaRPr b="1" i="1" sz="2400">
              <a:solidFill>
                <a:srgbClr val="FFCC00"/>
              </a:solidFill>
              <a:latin typeface="Arial"/>
              <a:ea typeface="Arial"/>
              <a:cs typeface="Arial"/>
              <a:sym typeface="Arial"/>
            </a:endParaRPr>
          </a:p>
        </p:txBody>
      </p:sp>
      <p:sp>
        <p:nvSpPr>
          <p:cNvPr id="981" name="Google Shape;981;p85"/>
          <p:cNvSpPr txBox="1"/>
          <p:nvPr/>
        </p:nvSpPr>
        <p:spPr>
          <a:xfrm>
            <a:off x="1949450" y="6096000"/>
            <a:ext cx="7194550" cy="366713"/>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i="1" lang="no-NO" sz="1800">
                <a:solidFill>
                  <a:schemeClr val="dk1"/>
                </a:solidFill>
                <a:latin typeface="Arial"/>
                <a:ea typeface="Arial"/>
                <a:cs typeface="Arial"/>
                <a:sym typeface="Arial"/>
              </a:rPr>
              <a:t>Figure adapted from W. Willett, nutritional epidemiology 2nd ed. 1998</a:t>
            </a:r>
            <a:endParaRPr i="1" sz="1800">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6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96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96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97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97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97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97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97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97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97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97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97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97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98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981"/>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6" name="Shape 986"/>
        <p:cNvGrpSpPr/>
        <p:nvPr/>
      </p:nvGrpSpPr>
      <p:grpSpPr>
        <a:xfrm>
          <a:off x="0" y="0"/>
          <a:ext cx="0" cy="0"/>
          <a:chOff x="0" y="0"/>
          <a:chExt cx="0" cy="0"/>
        </a:xfrm>
      </p:grpSpPr>
      <p:grpSp>
        <p:nvGrpSpPr>
          <p:cNvPr id="987" name="Google Shape;987;p86"/>
          <p:cNvGrpSpPr/>
          <p:nvPr/>
        </p:nvGrpSpPr>
        <p:grpSpPr>
          <a:xfrm>
            <a:off x="76200" y="685800"/>
            <a:ext cx="9067800" cy="1704975"/>
            <a:chOff x="48" y="336"/>
            <a:chExt cx="5712" cy="1074"/>
          </a:xfrm>
        </p:grpSpPr>
        <p:pic>
          <p:nvPicPr>
            <p:cNvPr id="988" name="Google Shape;988;p86"/>
            <p:cNvPicPr preferRelativeResize="0"/>
            <p:nvPr/>
          </p:nvPicPr>
          <p:blipFill rotWithShape="1">
            <a:blip r:embed="rId3">
              <a:alphaModFix/>
            </a:blip>
            <a:srcRect b="0" l="0" r="0" t="0"/>
            <a:stretch/>
          </p:blipFill>
          <p:spPr>
            <a:xfrm>
              <a:off x="48" y="336"/>
              <a:ext cx="5712" cy="1074"/>
            </a:xfrm>
            <a:prstGeom prst="rect">
              <a:avLst/>
            </a:prstGeom>
            <a:noFill/>
            <a:ln>
              <a:noFill/>
            </a:ln>
          </p:spPr>
        </p:pic>
        <p:sp>
          <p:nvSpPr>
            <p:cNvPr id="989" name="Google Shape;989;p86"/>
            <p:cNvSpPr/>
            <p:nvPr/>
          </p:nvSpPr>
          <p:spPr>
            <a:xfrm>
              <a:off x="4656" y="1056"/>
              <a:ext cx="816" cy="336"/>
            </a:xfrm>
            <a:prstGeom prst="rect">
              <a:avLst/>
            </a:prstGeom>
            <a:solidFill>
              <a:schemeClr val="dk1"/>
            </a:solidFill>
            <a:ln>
              <a:noFill/>
            </a:ln>
          </p:spPr>
          <p:txBody>
            <a:bodyPr anchorCtr="0" anchor="ctr" bIns="45700" lIns="91425" spcFirstLastPara="1" rIns="91425" wrap="square" tIns="45700">
              <a:noAutofit/>
            </a:bodyPr>
            <a:lstStyle/>
            <a:p>
              <a:pPr indent="0" lvl="0" marL="0" marR="0" rtl="1" algn="r">
                <a:spcBef>
                  <a:spcPts val="0"/>
                </a:spcBef>
                <a:spcAft>
                  <a:spcPts val="0"/>
                </a:spcAft>
                <a:buNone/>
              </a:pPr>
              <a:r>
                <a:t/>
              </a:r>
              <a:endParaRPr sz="1800">
                <a:solidFill>
                  <a:schemeClr val="lt1"/>
                </a:solidFill>
                <a:latin typeface="Rockwell"/>
                <a:ea typeface="Rockwell"/>
                <a:cs typeface="Rockwell"/>
                <a:sym typeface="Rockwell"/>
              </a:endParaRPr>
            </a:p>
          </p:txBody>
        </p:sp>
      </p:grpSp>
      <p:pic>
        <p:nvPicPr>
          <p:cNvPr id="990" name="Google Shape;990;p86"/>
          <p:cNvPicPr preferRelativeResize="0"/>
          <p:nvPr/>
        </p:nvPicPr>
        <p:blipFill rotWithShape="1">
          <a:blip r:embed="rId4">
            <a:alphaModFix/>
          </a:blip>
          <a:srcRect b="0" l="0" r="0" t="0"/>
          <a:stretch/>
        </p:blipFill>
        <p:spPr>
          <a:xfrm>
            <a:off x="3733800" y="2667000"/>
            <a:ext cx="2324100" cy="3962400"/>
          </a:xfrm>
          <a:prstGeom prst="rect">
            <a:avLst/>
          </a:prstGeom>
          <a:noFill/>
          <a:ln>
            <a:noFill/>
          </a:ln>
        </p:spPr>
      </p:pic>
      <p:pic>
        <p:nvPicPr>
          <p:cNvPr id="991" name="Google Shape;991;p86"/>
          <p:cNvPicPr preferRelativeResize="0"/>
          <p:nvPr/>
        </p:nvPicPr>
        <p:blipFill rotWithShape="1">
          <a:blip r:embed="rId5">
            <a:alphaModFix/>
          </a:blip>
          <a:srcRect b="0" l="0" r="0" t="0"/>
          <a:stretch/>
        </p:blipFill>
        <p:spPr>
          <a:xfrm>
            <a:off x="6991350" y="2438400"/>
            <a:ext cx="2152650" cy="4419600"/>
          </a:xfrm>
          <a:prstGeom prst="rect">
            <a:avLst/>
          </a:prstGeom>
          <a:noFill/>
          <a:ln>
            <a:noFill/>
          </a:ln>
        </p:spPr>
      </p:pic>
      <p:pic>
        <p:nvPicPr>
          <p:cNvPr id="992" name="Google Shape;992;p86"/>
          <p:cNvPicPr preferRelativeResize="0"/>
          <p:nvPr/>
        </p:nvPicPr>
        <p:blipFill rotWithShape="1">
          <a:blip r:embed="rId6">
            <a:alphaModFix/>
          </a:blip>
          <a:srcRect b="0" l="0" r="0" t="0"/>
          <a:stretch/>
        </p:blipFill>
        <p:spPr>
          <a:xfrm>
            <a:off x="304800" y="2543175"/>
            <a:ext cx="2057400" cy="4314825"/>
          </a:xfrm>
          <a:prstGeom prst="rect">
            <a:avLst/>
          </a:prstGeom>
          <a:noFill/>
          <a:ln>
            <a:noFill/>
          </a:ln>
        </p:spPr>
      </p:pic>
      <p:sp>
        <p:nvSpPr>
          <p:cNvPr id="993" name="Google Shape;993;p86"/>
          <p:cNvSpPr txBox="1"/>
          <p:nvPr/>
        </p:nvSpPr>
        <p:spPr>
          <a:xfrm>
            <a:off x="1752600" y="76200"/>
            <a:ext cx="5638800" cy="519113"/>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lang="no-NO" sz="2800">
                <a:solidFill>
                  <a:schemeClr val="dk1"/>
                </a:solidFill>
                <a:latin typeface="Arial"/>
                <a:ea typeface="Arial"/>
                <a:cs typeface="Arial"/>
                <a:sym typeface="Arial"/>
              </a:rPr>
              <a:t>SCIENCE VOL 296 14 JULY 1995</a:t>
            </a:r>
            <a:endParaRPr sz="2800">
              <a:solidFill>
                <a:schemeClr val="dk1"/>
              </a:solidFill>
              <a:latin typeface="Arial"/>
              <a:ea typeface="Arial"/>
              <a:cs typeface="Arial"/>
              <a:sym typeface="Arial"/>
            </a:endParaRPr>
          </a:p>
        </p:txBody>
      </p:sp>
    </p:spTree>
  </p:cSld>
  <p:clrMapOvr>
    <a:masterClrMapping/>
  </p:clrMapOvr>
</p:sld>
</file>

<file path=ppt/slides/slide7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8" name="Shape 998"/>
        <p:cNvGrpSpPr/>
        <p:nvPr/>
      </p:nvGrpSpPr>
      <p:grpSpPr>
        <a:xfrm>
          <a:off x="0" y="0"/>
          <a:ext cx="0" cy="0"/>
          <a:chOff x="0" y="0"/>
          <a:chExt cx="0" cy="0"/>
        </a:xfrm>
      </p:grpSpPr>
      <p:pic>
        <p:nvPicPr>
          <p:cNvPr id="999" name="Google Shape;999;p87"/>
          <p:cNvPicPr preferRelativeResize="0"/>
          <p:nvPr/>
        </p:nvPicPr>
        <p:blipFill rotWithShape="1">
          <a:blip r:embed="rId3">
            <a:alphaModFix/>
          </a:blip>
          <a:srcRect b="0" l="0" r="0" t="0"/>
          <a:stretch/>
        </p:blipFill>
        <p:spPr>
          <a:xfrm>
            <a:off x="0" y="3505200"/>
            <a:ext cx="5867400" cy="2728913"/>
          </a:xfrm>
          <a:prstGeom prst="rect">
            <a:avLst/>
          </a:prstGeom>
          <a:noFill/>
          <a:ln>
            <a:noFill/>
          </a:ln>
        </p:spPr>
      </p:pic>
      <p:pic>
        <p:nvPicPr>
          <p:cNvPr id="1000" name="Google Shape;1000;p87"/>
          <p:cNvPicPr preferRelativeResize="0"/>
          <p:nvPr/>
        </p:nvPicPr>
        <p:blipFill rotWithShape="1">
          <a:blip r:embed="rId4">
            <a:alphaModFix/>
          </a:blip>
          <a:srcRect b="0" l="3313" r="0" t="12308"/>
          <a:stretch/>
        </p:blipFill>
        <p:spPr>
          <a:xfrm>
            <a:off x="4695825" y="5772150"/>
            <a:ext cx="4448175" cy="1085850"/>
          </a:xfrm>
          <a:prstGeom prst="rect">
            <a:avLst/>
          </a:prstGeom>
          <a:noFill/>
          <a:ln>
            <a:noFill/>
          </a:ln>
        </p:spPr>
      </p:pic>
      <p:pic>
        <p:nvPicPr>
          <p:cNvPr id="1001" name="Google Shape;1001;p87"/>
          <p:cNvPicPr preferRelativeResize="0"/>
          <p:nvPr/>
        </p:nvPicPr>
        <p:blipFill rotWithShape="1">
          <a:blip r:embed="rId5">
            <a:alphaModFix/>
          </a:blip>
          <a:srcRect b="0" l="0" r="0" t="0"/>
          <a:stretch/>
        </p:blipFill>
        <p:spPr>
          <a:xfrm>
            <a:off x="0" y="609600"/>
            <a:ext cx="6172200" cy="1990725"/>
          </a:xfrm>
          <a:prstGeom prst="rect">
            <a:avLst/>
          </a:prstGeom>
          <a:noFill/>
          <a:ln>
            <a:noFill/>
          </a:ln>
        </p:spPr>
      </p:pic>
      <p:pic>
        <p:nvPicPr>
          <p:cNvPr id="1002" name="Google Shape;1002;p87"/>
          <p:cNvPicPr preferRelativeResize="0"/>
          <p:nvPr/>
        </p:nvPicPr>
        <p:blipFill rotWithShape="1">
          <a:blip r:embed="rId6">
            <a:alphaModFix/>
          </a:blip>
          <a:srcRect b="0" l="0" r="0" t="0"/>
          <a:stretch/>
        </p:blipFill>
        <p:spPr>
          <a:xfrm>
            <a:off x="4343400" y="1828800"/>
            <a:ext cx="4800600" cy="1411288"/>
          </a:xfrm>
          <a:prstGeom prst="rect">
            <a:avLst/>
          </a:prstGeom>
          <a:noFill/>
          <a:ln>
            <a:noFill/>
          </a:ln>
        </p:spPr>
      </p:pic>
      <p:sp>
        <p:nvSpPr>
          <p:cNvPr id="1003" name="Google Shape;1003;p87"/>
          <p:cNvSpPr/>
          <p:nvPr/>
        </p:nvSpPr>
        <p:spPr>
          <a:xfrm>
            <a:off x="5410200" y="2209800"/>
            <a:ext cx="3657600" cy="457200"/>
          </a:xfrm>
          <a:prstGeom prst="ellipse">
            <a:avLst/>
          </a:prstGeom>
          <a:noFill/>
          <a:ln cap="flat" cmpd="sng" w="38100">
            <a:solidFill>
              <a:srgbClr val="FF0000"/>
            </a:solidFill>
            <a:prstDash val="solid"/>
            <a:round/>
            <a:headEnd len="sm" w="sm" type="none"/>
            <a:tailEnd len="sm" w="sm" type="none"/>
          </a:ln>
        </p:spPr>
        <p:txBody>
          <a:bodyPr anchorCtr="0" anchor="ctr" bIns="45700" lIns="91425" spcFirstLastPara="1" rIns="91425" wrap="square" tIns="45700">
            <a:noAutofit/>
          </a:bodyPr>
          <a:lstStyle/>
          <a:p>
            <a:pPr indent="0" lvl="0" marL="0" marR="0" rtl="1" algn="r">
              <a:spcBef>
                <a:spcPts val="0"/>
              </a:spcBef>
              <a:spcAft>
                <a:spcPts val="0"/>
              </a:spcAft>
              <a:buNone/>
            </a:pPr>
            <a:r>
              <a:t/>
            </a:r>
            <a:endParaRPr sz="1800">
              <a:solidFill>
                <a:schemeClr val="lt1"/>
              </a:solidFill>
              <a:latin typeface="Rockwell"/>
              <a:ea typeface="Rockwell"/>
              <a:cs typeface="Rockwell"/>
              <a:sym typeface="Rockwell"/>
            </a:endParaRPr>
          </a:p>
        </p:txBody>
      </p:sp>
      <p:sp>
        <p:nvSpPr>
          <p:cNvPr id="1004" name="Google Shape;1004;p87"/>
          <p:cNvSpPr/>
          <p:nvPr/>
        </p:nvSpPr>
        <p:spPr>
          <a:xfrm>
            <a:off x="5943600" y="5410200"/>
            <a:ext cx="2514600" cy="1219200"/>
          </a:xfrm>
          <a:prstGeom prst="ellipse">
            <a:avLst/>
          </a:prstGeom>
          <a:noFill/>
          <a:ln cap="flat" cmpd="sng" w="38100">
            <a:solidFill>
              <a:srgbClr val="FF0000"/>
            </a:solidFill>
            <a:prstDash val="solid"/>
            <a:round/>
            <a:headEnd len="sm" w="sm" type="none"/>
            <a:tailEnd len="sm" w="sm" type="none"/>
          </a:ln>
        </p:spPr>
        <p:txBody>
          <a:bodyPr anchorCtr="0" anchor="ctr" bIns="45700" lIns="91425" spcFirstLastPara="1" rIns="91425" wrap="square" tIns="45700">
            <a:noAutofit/>
          </a:bodyPr>
          <a:lstStyle/>
          <a:p>
            <a:pPr indent="0" lvl="0" marL="0" marR="0" rtl="1" algn="r">
              <a:spcBef>
                <a:spcPts val="0"/>
              </a:spcBef>
              <a:spcAft>
                <a:spcPts val="0"/>
              </a:spcAft>
              <a:buNone/>
            </a:pPr>
            <a:r>
              <a:t/>
            </a:r>
            <a:endParaRPr sz="1800">
              <a:solidFill>
                <a:schemeClr val="lt1"/>
              </a:solidFill>
              <a:latin typeface="Rockwell"/>
              <a:ea typeface="Rockwell"/>
              <a:cs typeface="Rockwell"/>
              <a:sym typeface="Rockwe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0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04"/>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9" name="Shape 1009"/>
        <p:cNvGrpSpPr/>
        <p:nvPr/>
      </p:nvGrpSpPr>
      <p:grpSpPr>
        <a:xfrm>
          <a:off x="0" y="0"/>
          <a:ext cx="0" cy="0"/>
          <a:chOff x="0" y="0"/>
          <a:chExt cx="0" cy="0"/>
        </a:xfrm>
      </p:grpSpPr>
      <p:sp>
        <p:nvSpPr>
          <p:cNvPr id="1010" name="Google Shape;1010;p88"/>
          <p:cNvSpPr txBox="1"/>
          <p:nvPr/>
        </p:nvSpPr>
        <p:spPr>
          <a:xfrm>
            <a:off x="228600" y="1143000"/>
            <a:ext cx="8915400" cy="1311275"/>
          </a:xfrm>
          <a:prstGeom prst="rect">
            <a:avLst/>
          </a:prstGeom>
          <a:noFill/>
          <a:ln>
            <a:noFill/>
          </a:ln>
        </p:spPr>
        <p:txBody>
          <a:bodyPr anchorCtr="0" anchor="t" bIns="45700" lIns="91425" spcFirstLastPara="1" rIns="91425" wrap="square" tIns="45700">
            <a:spAutoFit/>
          </a:bodyPr>
          <a:lstStyle/>
          <a:p>
            <a:pPr indent="0" lvl="1" marL="457200" marR="0" rtl="1" algn="r">
              <a:spcBef>
                <a:spcPts val="0"/>
              </a:spcBef>
              <a:spcAft>
                <a:spcPts val="0"/>
              </a:spcAft>
              <a:buNone/>
            </a:pPr>
            <a:r>
              <a:rPr b="0" i="0" lang="no-NO" sz="2000" u="none" cap="none" strike="noStrike">
                <a:solidFill>
                  <a:srgbClr val="FFCC00"/>
                </a:solidFill>
                <a:latin typeface="Arial"/>
                <a:ea typeface="Arial"/>
                <a:cs typeface="Arial"/>
                <a:sym typeface="Arial"/>
              </a:rPr>
              <a:t>CONCLUSION:</a:t>
            </a:r>
            <a:r>
              <a:rPr b="0" i="0" lang="no-NO" sz="2000" u="none" cap="none" strike="noStrike">
                <a:solidFill>
                  <a:schemeClr val="lt1"/>
                </a:solidFill>
                <a:latin typeface="Arial"/>
                <a:ea typeface="Arial"/>
                <a:cs typeface="Arial"/>
                <a:sym typeface="Arial"/>
              </a:rPr>
              <a:t> </a:t>
            </a:r>
            <a:r>
              <a:rPr b="0" i="0" lang="no-NO" sz="2000" u="none" cap="none" strike="noStrike">
                <a:solidFill>
                  <a:schemeClr val="dk1"/>
                </a:solidFill>
                <a:latin typeface="Arial"/>
                <a:ea typeface="Arial"/>
                <a:cs typeface="Arial"/>
                <a:sym typeface="Arial"/>
              </a:rPr>
              <a:t>There was no detectable association between fatty acids or food items contributing to fat intake and breast cancer risk. These analyses suggest there is a need for longer follow-up time to increase statistical power and confirm these tendencies.</a:t>
            </a:r>
            <a:endParaRPr/>
          </a:p>
        </p:txBody>
      </p:sp>
      <p:sp>
        <p:nvSpPr>
          <p:cNvPr id="1011" name="Google Shape;1011;p88"/>
          <p:cNvSpPr txBox="1"/>
          <p:nvPr/>
        </p:nvSpPr>
        <p:spPr>
          <a:xfrm>
            <a:off x="6019800" y="2133600"/>
            <a:ext cx="2971800" cy="64135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lang="no-NO" sz="1800">
                <a:solidFill>
                  <a:srgbClr val="FFCC00"/>
                </a:solidFill>
                <a:latin typeface="Arial"/>
                <a:ea typeface="Arial"/>
                <a:cs typeface="Arial"/>
                <a:sym typeface="Arial"/>
              </a:rPr>
              <a:t>Bull Cancer. 2001 Oct;88(10):954-8</a:t>
            </a:r>
            <a:endParaRPr sz="1800">
              <a:solidFill>
                <a:schemeClr val="lt1"/>
              </a:solidFill>
              <a:latin typeface="Arial"/>
              <a:ea typeface="Arial"/>
              <a:cs typeface="Arial"/>
              <a:sym typeface="Arial"/>
            </a:endParaRPr>
          </a:p>
        </p:txBody>
      </p:sp>
      <p:sp>
        <p:nvSpPr>
          <p:cNvPr id="1012" name="Google Shape;1012;p88"/>
          <p:cNvSpPr txBox="1"/>
          <p:nvPr/>
        </p:nvSpPr>
        <p:spPr>
          <a:xfrm>
            <a:off x="0" y="0"/>
            <a:ext cx="8382000" cy="1096963"/>
          </a:xfrm>
          <a:prstGeom prst="rect">
            <a:avLst/>
          </a:prstGeom>
          <a:noFill/>
          <a:ln>
            <a:noFill/>
          </a:ln>
        </p:spPr>
        <p:txBody>
          <a:bodyPr anchorCtr="0" anchor="t" bIns="45700" lIns="91425" spcFirstLastPara="1" rIns="91425" wrap="square" tIns="45700">
            <a:spAutoFit/>
          </a:bodyPr>
          <a:lstStyle/>
          <a:p>
            <a:pPr indent="0" lvl="1" marL="457200" marR="0" rtl="1" algn="r">
              <a:spcBef>
                <a:spcPts val="0"/>
              </a:spcBef>
              <a:spcAft>
                <a:spcPts val="0"/>
              </a:spcAft>
              <a:buNone/>
            </a:pPr>
            <a:br>
              <a:rPr b="0" i="0" lang="no-NO" sz="1800" u="none" cap="none" strike="noStrike">
                <a:solidFill>
                  <a:schemeClr val="lt1"/>
                </a:solidFill>
                <a:latin typeface="Arial"/>
                <a:ea typeface="Arial"/>
                <a:cs typeface="Arial"/>
                <a:sym typeface="Arial"/>
              </a:rPr>
            </a:br>
            <a:r>
              <a:rPr b="1" i="1" lang="no-NO" sz="2400" u="none" cap="none" strike="noStrike">
                <a:solidFill>
                  <a:srgbClr val="FFCC00"/>
                </a:solidFill>
                <a:latin typeface="Arial"/>
                <a:ea typeface="Arial"/>
                <a:cs typeface="Arial"/>
                <a:sym typeface="Arial"/>
              </a:rPr>
              <a:t>[Fat consumption and breast cancer: preliminary results from the E3N-Epic cohort]</a:t>
            </a:r>
            <a:endParaRPr b="0" i="1" sz="2400" u="none" cap="none" strike="noStrike">
              <a:solidFill>
                <a:srgbClr val="FFCC00"/>
              </a:solidFill>
              <a:latin typeface="Arial"/>
              <a:ea typeface="Arial"/>
              <a:cs typeface="Arial"/>
              <a:sym typeface="Arial"/>
            </a:endParaRPr>
          </a:p>
        </p:txBody>
      </p:sp>
      <p:sp>
        <p:nvSpPr>
          <p:cNvPr id="1013" name="Google Shape;1013;p88"/>
          <p:cNvSpPr txBox="1"/>
          <p:nvPr/>
        </p:nvSpPr>
        <p:spPr>
          <a:xfrm>
            <a:off x="0" y="3352800"/>
            <a:ext cx="8153400" cy="457200"/>
          </a:xfrm>
          <a:prstGeom prst="rect">
            <a:avLst/>
          </a:prstGeom>
          <a:noFill/>
          <a:ln>
            <a:noFill/>
          </a:ln>
        </p:spPr>
        <p:txBody>
          <a:bodyPr anchorCtr="0" anchor="t" bIns="45700" lIns="91425" spcFirstLastPara="1" rIns="91425" wrap="square" tIns="45700">
            <a:spAutoFit/>
          </a:bodyPr>
          <a:lstStyle/>
          <a:p>
            <a:pPr indent="0" lvl="1" marL="457200" marR="0" rtl="1" algn="r">
              <a:spcBef>
                <a:spcPts val="0"/>
              </a:spcBef>
              <a:spcAft>
                <a:spcPts val="0"/>
              </a:spcAft>
              <a:buNone/>
            </a:pPr>
            <a:r>
              <a:rPr b="1" i="1" lang="no-NO" sz="2400" u="none" cap="none" strike="noStrike">
                <a:solidFill>
                  <a:srgbClr val="FFCC00"/>
                </a:solidFill>
                <a:latin typeface="Arial"/>
                <a:ea typeface="Arial"/>
                <a:cs typeface="Arial"/>
                <a:sym typeface="Arial"/>
              </a:rPr>
              <a:t>Premenopausal fat intake and risk of breast cancer</a:t>
            </a:r>
            <a:endParaRPr b="0" i="1" sz="2400" u="none" cap="none" strike="noStrike">
              <a:solidFill>
                <a:srgbClr val="FFCC00"/>
              </a:solidFill>
              <a:latin typeface="Arial"/>
              <a:ea typeface="Arial"/>
              <a:cs typeface="Arial"/>
              <a:sym typeface="Arial"/>
            </a:endParaRPr>
          </a:p>
        </p:txBody>
      </p:sp>
      <p:sp>
        <p:nvSpPr>
          <p:cNvPr id="1014" name="Google Shape;1014;p88"/>
          <p:cNvSpPr txBox="1"/>
          <p:nvPr/>
        </p:nvSpPr>
        <p:spPr>
          <a:xfrm>
            <a:off x="5029200" y="4876800"/>
            <a:ext cx="3124200" cy="64135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lang="no-NO" sz="1800">
                <a:solidFill>
                  <a:srgbClr val="FFCC00"/>
                </a:solidFill>
                <a:latin typeface="Arial"/>
                <a:ea typeface="Arial"/>
                <a:cs typeface="Arial"/>
                <a:sym typeface="Arial"/>
              </a:rPr>
              <a:t>J Natl Cancer Inst. 2003 Jul 16;95(14):1079-85.</a:t>
            </a:r>
            <a:r>
              <a:rPr lang="no-NO" sz="1800">
                <a:solidFill>
                  <a:schemeClr val="lt1"/>
                </a:solidFill>
                <a:latin typeface="Arial"/>
                <a:ea typeface="Arial"/>
                <a:cs typeface="Arial"/>
                <a:sym typeface="Arial"/>
              </a:rPr>
              <a:t> </a:t>
            </a:r>
            <a:endParaRPr/>
          </a:p>
        </p:txBody>
      </p:sp>
      <p:sp>
        <p:nvSpPr>
          <p:cNvPr id="1015" name="Google Shape;1015;p88"/>
          <p:cNvSpPr txBox="1"/>
          <p:nvPr/>
        </p:nvSpPr>
        <p:spPr>
          <a:xfrm>
            <a:off x="304800" y="3886200"/>
            <a:ext cx="6477000" cy="1311275"/>
          </a:xfrm>
          <a:prstGeom prst="rect">
            <a:avLst/>
          </a:prstGeom>
          <a:noFill/>
          <a:ln>
            <a:noFill/>
          </a:ln>
        </p:spPr>
        <p:txBody>
          <a:bodyPr anchorCtr="0" anchor="t" bIns="45700" lIns="91425" spcFirstLastPara="1" rIns="91425" wrap="square" tIns="45700">
            <a:spAutoFit/>
          </a:bodyPr>
          <a:lstStyle/>
          <a:p>
            <a:pPr indent="0" lvl="1" marL="457200" marR="0" rtl="1" algn="r">
              <a:spcBef>
                <a:spcPts val="0"/>
              </a:spcBef>
              <a:spcAft>
                <a:spcPts val="0"/>
              </a:spcAft>
              <a:buNone/>
            </a:pPr>
            <a:r>
              <a:rPr b="0" i="0" lang="no-NO" sz="2000" u="none" cap="none" strike="noStrike">
                <a:solidFill>
                  <a:srgbClr val="FFCC00"/>
                </a:solidFill>
                <a:latin typeface="Arial"/>
                <a:ea typeface="Arial"/>
                <a:cs typeface="Arial"/>
                <a:sym typeface="Arial"/>
              </a:rPr>
              <a:t>CONCLUSIONS</a:t>
            </a:r>
            <a:r>
              <a:rPr b="0" i="0" lang="no-NO" sz="2000" u="none" cap="none" strike="noStrike">
                <a:solidFill>
                  <a:schemeClr val="dk1"/>
                </a:solidFill>
                <a:latin typeface="Arial"/>
                <a:ea typeface="Arial"/>
                <a:cs typeface="Arial"/>
                <a:sym typeface="Arial"/>
              </a:rPr>
              <a:t>: Intake of animal fat, mainly from red meat and high-fat dairy foods, during premenopausal years is associated with an increased risk of breast cancer.</a:t>
            </a:r>
            <a:endParaRPr b="0" i="0" sz="2000" u="none" cap="none" strike="noStrike">
              <a:solidFill>
                <a:schemeClr val="dk1"/>
              </a:solidFill>
              <a:latin typeface="Arial"/>
              <a:ea typeface="Arial"/>
              <a:cs typeface="Arial"/>
              <a:sym typeface="Arial"/>
            </a:endParaRPr>
          </a:p>
        </p:txBody>
      </p:sp>
      <p:sp>
        <p:nvSpPr>
          <p:cNvPr id="1016" name="Google Shape;1016;p88"/>
          <p:cNvSpPr/>
          <p:nvPr/>
        </p:nvSpPr>
        <p:spPr>
          <a:xfrm>
            <a:off x="2514600" y="990600"/>
            <a:ext cx="4343400" cy="609600"/>
          </a:xfrm>
          <a:prstGeom prst="ellipse">
            <a:avLst/>
          </a:prstGeom>
          <a:noFill/>
          <a:ln cap="flat" cmpd="sng" w="38100">
            <a:solidFill>
              <a:srgbClr val="FF0000"/>
            </a:solidFill>
            <a:prstDash val="solid"/>
            <a:round/>
            <a:headEnd len="sm" w="sm" type="none"/>
            <a:tailEnd len="sm" w="sm" type="none"/>
          </a:ln>
        </p:spPr>
        <p:txBody>
          <a:bodyPr anchorCtr="0" anchor="ctr" bIns="45700" lIns="91425" spcFirstLastPara="1" rIns="91425" wrap="square" tIns="45700">
            <a:noAutofit/>
          </a:bodyPr>
          <a:lstStyle/>
          <a:p>
            <a:pPr indent="0" lvl="0" marL="0" marR="0" rtl="1" algn="r">
              <a:spcBef>
                <a:spcPts val="0"/>
              </a:spcBef>
              <a:spcAft>
                <a:spcPts val="0"/>
              </a:spcAft>
              <a:buNone/>
            </a:pPr>
            <a:r>
              <a:t/>
            </a:r>
            <a:endParaRPr sz="1800">
              <a:solidFill>
                <a:schemeClr val="lt1"/>
              </a:solidFill>
              <a:latin typeface="Rockwell"/>
              <a:ea typeface="Rockwell"/>
              <a:cs typeface="Rockwell"/>
              <a:sym typeface="Rockwell"/>
            </a:endParaRPr>
          </a:p>
        </p:txBody>
      </p:sp>
      <p:sp>
        <p:nvSpPr>
          <p:cNvPr id="1017" name="Google Shape;1017;p88"/>
          <p:cNvSpPr/>
          <p:nvPr/>
        </p:nvSpPr>
        <p:spPr>
          <a:xfrm>
            <a:off x="457200" y="4800600"/>
            <a:ext cx="4343400" cy="457200"/>
          </a:xfrm>
          <a:prstGeom prst="ellipse">
            <a:avLst/>
          </a:prstGeom>
          <a:noFill/>
          <a:ln cap="flat" cmpd="sng" w="38100">
            <a:solidFill>
              <a:srgbClr val="FF0000"/>
            </a:solidFill>
            <a:prstDash val="solid"/>
            <a:round/>
            <a:headEnd len="sm" w="sm" type="none"/>
            <a:tailEnd len="sm" w="sm" type="none"/>
          </a:ln>
        </p:spPr>
        <p:txBody>
          <a:bodyPr anchorCtr="0" anchor="ctr" bIns="45700" lIns="91425" spcFirstLastPara="1" rIns="91425" wrap="square" tIns="45700">
            <a:noAutofit/>
          </a:bodyPr>
          <a:lstStyle/>
          <a:p>
            <a:pPr indent="0" lvl="0" marL="0" marR="0" rtl="1" algn="r">
              <a:spcBef>
                <a:spcPts val="0"/>
              </a:spcBef>
              <a:spcAft>
                <a:spcPts val="0"/>
              </a:spcAft>
              <a:buNone/>
            </a:pPr>
            <a:r>
              <a:t/>
            </a:r>
            <a:endParaRPr sz="1800">
              <a:solidFill>
                <a:schemeClr val="lt1"/>
              </a:solidFill>
              <a:latin typeface="Rockwell"/>
              <a:ea typeface="Rockwell"/>
              <a:cs typeface="Rockwell"/>
              <a:sym typeface="Rockwe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1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17"/>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2" name="Shape 1022"/>
        <p:cNvGrpSpPr/>
        <p:nvPr/>
      </p:nvGrpSpPr>
      <p:grpSpPr>
        <a:xfrm>
          <a:off x="0" y="0"/>
          <a:ext cx="0" cy="0"/>
          <a:chOff x="0" y="0"/>
          <a:chExt cx="0" cy="0"/>
        </a:xfrm>
      </p:grpSpPr>
      <p:sp>
        <p:nvSpPr>
          <p:cNvPr id="1023" name="Google Shape;1023;p89"/>
          <p:cNvSpPr txBox="1"/>
          <p:nvPr>
            <p:ph type="title"/>
          </p:nvPr>
        </p:nvSpPr>
        <p:spPr>
          <a:xfrm>
            <a:off x="457200" y="253218"/>
            <a:ext cx="8229600" cy="1143000"/>
          </a:xfrm>
          <a:prstGeom prst="rect">
            <a:avLst/>
          </a:prstGeom>
          <a:noFill/>
          <a:ln>
            <a:noFill/>
          </a:ln>
        </p:spPr>
        <p:txBody>
          <a:bodyPr anchorCtr="0" anchor="b" bIns="45700" lIns="91425" spcFirstLastPara="1" rIns="91425" wrap="square" tIns="45700">
            <a:normAutofit fontScale="90000"/>
          </a:bodyPr>
          <a:lstStyle/>
          <a:p>
            <a:pPr indent="0" lvl="0" marL="54864" rtl="0" algn="r">
              <a:spcBef>
                <a:spcPts val="0"/>
              </a:spcBef>
              <a:spcAft>
                <a:spcPts val="0"/>
              </a:spcAft>
              <a:buClr>
                <a:srgbClr val="FFCC00"/>
              </a:buClr>
              <a:buSzPct val="100000"/>
              <a:buFont typeface="Rockwell"/>
              <a:buNone/>
            </a:pPr>
            <a:r>
              <a:rPr b="1" i="1" lang="no-NO" sz="4000">
                <a:solidFill>
                  <a:srgbClr val="FFCC00"/>
                </a:solidFill>
              </a:rPr>
              <a:t>Vitamin A and lung cancer</a:t>
            </a:r>
            <a:br>
              <a:rPr b="1" i="1" lang="no-NO" sz="3200">
                <a:solidFill>
                  <a:srgbClr val="FFCC00"/>
                </a:solidFill>
              </a:rPr>
            </a:br>
            <a:r>
              <a:rPr b="1" i="1" lang="no-NO" sz="3200">
                <a:solidFill>
                  <a:srgbClr val="FFCC00"/>
                </a:solidFill>
              </a:rPr>
              <a:t>Vitamin A: function and forms</a:t>
            </a:r>
            <a:endParaRPr b="1" i="1" sz="3200">
              <a:solidFill>
                <a:srgbClr val="FFCC00"/>
              </a:solidFill>
            </a:endParaRPr>
          </a:p>
        </p:txBody>
      </p:sp>
      <p:sp>
        <p:nvSpPr>
          <p:cNvPr id="1024" name="Google Shape;1024;p89"/>
          <p:cNvSpPr txBox="1"/>
          <p:nvPr/>
        </p:nvSpPr>
        <p:spPr>
          <a:xfrm>
            <a:off x="381000" y="1600200"/>
            <a:ext cx="8763000" cy="100647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000">
                <a:solidFill>
                  <a:schemeClr val="dk1"/>
                </a:solidFill>
                <a:latin typeface="Arial"/>
                <a:ea typeface="Arial"/>
                <a:cs typeface="Arial"/>
                <a:sym typeface="Arial"/>
              </a:rPr>
              <a:t>Vitamin A functions in the regulation of cell differentiation. Loss of differentiation is a basic feature of malignancy so vitamin A maybe related to cancer incidence.</a:t>
            </a:r>
            <a:endParaRPr b="1" sz="2000">
              <a:solidFill>
                <a:schemeClr val="dk1"/>
              </a:solidFill>
              <a:latin typeface="Arial"/>
              <a:ea typeface="Arial"/>
              <a:cs typeface="Arial"/>
              <a:sym typeface="Arial"/>
            </a:endParaRPr>
          </a:p>
        </p:txBody>
      </p:sp>
      <p:sp>
        <p:nvSpPr>
          <p:cNvPr id="1025" name="Google Shape;1025;p89"/>
          <p:cNvSpPr txBox="1"/>
          <p:nvPr/>
        </p:nvSpPr>
        <p:spPr>
          <a:xfrm>
            <a:off x="304800" y="3657600"/>
            <a:ext cx="8610600" cy="366713"/>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t/>
            </a:r>
            <a:endParaRPr sz="1800">
              <a:solidFill>
                <a:schemeClr val="lt1"/>
              </a:solidFill>
              <a:latin typeface="Arial"/>
              <a:ea typeface="Arial"/>
              <a:cs typeface="Arial"/>
              <a:sym typeface="Arial"/>
            </a:endParaRPr>
          </a:p>
        </p:txBody>
      </p:sp>
      <p:sp>
        <p:nvSpPr>
          <p:cNvPr id="1026" name="Google Shape;1026;p89"/>
          <p:cNvSpPr txBox="1"/>
          <p:nvPr/>
        </p:nvSpPr>
        <p:spPr>
          <a:xfrm>
            <a:off x="304800" y="3124200"/>
            <a:ext cx="579120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1" lang="no-NO" sz="2400">
                <a:solidFill>
                  <a:srgbClr val="FFCC00"/>
                </a:solidFill>
                <a:latin typeface="Arial"/>
                <a:ea typeface="Arial"/>
                <a:cs typeface="Arial"/>
                <a:sym typeface="Arial"/>
              </a:rPr>
              <a:t>Vitamin A – diversity of sources</a:t>
            </a:r>
            <a:endParaRPr b="1" i="1" sz="2400">
              <a:solidFill>
                <a:srgbClr val="FFCC00"/>
              </a:solidFill>
              <a:latin typeface="Arial"/>
              <a:ea typeface="Arial"/>
              <a:cs typeface="Arial"/>
              <a:sym typeface="Arial"/>
            </a:endParaRPr>
          </a:p>
        </p:txBody>
      </p:sp>
      <p:sp>
        <p:nvSpPr>
          <p:cNvPr id="1027" name="Google Shape;1027;p89"/>
          <p:cNvSpPr txBox="1"/>
          <p:nvPr/>
        </p:nvSpPr>
        <p:spPr>
          <a:xfrm>
            <a:off x="381000" y="3810000"/>
            <a:ext cx="8382000" cy="131127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000">
                <a:solidFill>
                  <a:schemeClr val="dk1"/>
                </a:solidFill>
                <a:latin typeface="Arial"/>
                <a:ea typeface="Arial"/>
                <a:cs typeface="Arial"/>
                <a:sym typeface="Arial"/>
              </a:rPr>
              <a:t>Animal sources    -   vitamin A pre-formed    -     retinol</a:t>
            </a:r>
            <a:endParaRPr/>
          </a:p>
          <a:p>
            <a:pPr indent="0" lvl="0" marL="0" marR="0" rtl="1" algn="r">
              <a:spcBef>
                <a:spcPts val="1000"/>
              </a:spcBef>
              <a:spcAft>
                <a:spcPts val="0"/>
              </a:spcAft>
              <a:buNone/>
            </a:pPr>
            <a:r>
              <a:t/>
            </a:r>
            <a:endParaRPr b="1" sz="2000">
              <a:solidFill>
                <a:schemeClr val="dk1"/>
              </a:solidFill>
              <a:latin typeface="Arial"/>
              <a:ea typeface="Arial"/>
              <a:cs typeface="Arial"/>
              <a:sym typeface="Arial"/>
            </a:endParaRPr>
          </a:p>
          <a:p>
            <a:pPr indent="0" lvl="0" marL="0" marR="0" rtl="1" algn="r">
              <a:spcBef>
                <a:spcPts val="1000"/>
              </a:spcBef>
              <a:spcAft>
                <a:spcPts val="0"/>
              </a:spcAft>
              <a:buNone/>
            </a:pPr>
            <a:r>
              <a:rPr b="1" lang="no-NO" sz="2000">
                <a:solidFill>
                  <a:schemeClr val="dk1"/>
                </a:solidFill>
                <a:latin typeface="Arial"/>
                <a:ea typeface="Arial"/>
                <a:cs typeface="Arial"/>
                <a:sym typeface="Arial"/>
              </a:rPr>
              <a:t>Plant sources -  Carotenoids – Beta-carotene             retinol</a:t>
            </a:r>
            <a:endParaRPr/>
          </a:p>
        </p:txBody>
      </p:sp>
      <p:cxnSp>
        <p:nvCxnSpPr>
          <p:cNvPr id="1028" name="Google Shape;1028;p89"/>
          <p:cNvCxnSpPr/>
          <p:nvPr/>
        </p:nvCxnSpPr>
        <p:spPr>
          <a:xfrm>
            <a:off x="6096000" y="4953000"/>
            <a:ext cx="609600" cy="0"/>
          </a:xfrm>
          <a:prstGeom prst="straightConnector1">
            <a:avLst/>
          </a:prstGeom>
          <a:noFill/>
          <a:ln cap="flat" cmpd="sng" w="9525">
            <a:solidFill>
              <a:schemeClr val="dk1"/>
            </a:solidFill>
            <a:prstDash val="solid"/>
            <a:round/>
            <a:headEnd len="med" w="med" type="none"/>
            <a:tailEnd len="med" w="med" type="triangle"/>
          </a:ln>
        </p:spPr>
      </p:cxnSp>
    </p:spTree>
  </p:cSld>
  <p:clrMapOvr>
    <a:masterClrMapping/>
  </p:clrMapOvr>
</p:sld>
</file>

<file path=ppt/slides/slide7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3" name="Shape 1033"/>
        <p:cNvGrpSpPr/>
        <p:nvPr/>
      </p:nvGrpSpPr>
      <p:grpSpPr>
        <a:xfrm>
          <a:off x="0" y="0"/>
          <a:ext cx="0" cy="0"/>
          <a:chOff x="0" y="0"/>
          <a:chExt cx="0" cy="0"/>
        </a:xfrm>
      </p:grpSpPr>
      <p:sp>
        <p:nvSpPr>
          <p:cNvPr id="1034" name="Google Shape;1034;p90"/>
          <p:cNvSpPr txBox="1"/>
          <p:nvPr>
            <p:ph type="title"/>
          </p:nvPr>
        </p:nvSpPr>
        <p:spPr>
          <a:xfrm>
            <a:off x="457200" y="253218"/>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CC00"/>
              </a:buClr>
              <a:buSzPts val="4000"/>
              <a:buFont typeface="Rockwell"/>
              <a:buNone/>
            </a:pPr>
            <a:r>
              <a:rPr b="1" i="1" lang="no-NO" sz="4000">
                <a:solidFill>
                  <a:srgbClr val="FFCC00"/>
                </a:solidFill>
              </a:rPr>
              <a:t>Vitamin A and lung cancer</a:t>
            </a:r>
            <a:endParaRPr b="1" i="1" sz="4000">
              <a:solidFill>
                <a:srgbClr val="FFCC00"/>
              </a:solidFill>
            </a:endParaRPr>
          </a:p>
        </p:txBody>
      </p:sp>
      <p:sp>
        <p:nvSpPr>
          <p:cNvPr id="1035" name="Google Shape;1035;p90"/>
          <p:cNvSpPr txBox="1"/>
          <p:nvPr/>
        </p:nvSpPr>
        <p:spPr>
          <a:xfrm>
            <a:off x="228600" y="1828800"/>
            <a:ext cx="3733800" cy="519113"/>
          </a:xfrm>
          <a:prstGeom prst="rect">
            <a:avLst/>
          </a:prstGeom>
          <a:noFill/>
          <a:ln>
            <a:noFill/>
          </a:ln>
        </p:spPr>
        <p:txBody>
          <a:bodyPr anchorCtr="0" anchor="t" bIns="45700" lIns="91425" spcFirstLastPara="1" rIns="91425" wrap="square" tIns="45700">
            <a:spAutoFit/>
          </a:bodyPr>
          <a:lstStyle/>
          <a:p>
            <a:pPr indent="-177800" lvl="0" marL="0" marR="0" rtl="1" algn="r">
              <a:spcBef>
                <a:spcPts val="0"/>
              </a:spcBef>
              <a:spcAft>
                <a:spcPts val="0"/>
              </a:spcAft>
              <a:buClr>
                <a:schemeClr val="dk1"/>
              </a:buClr>
              <a:buSzPts val="2800"/>
              <a:buFont typeface="Arial"/>
              <a:buChar char="•"/>
            </a:pPr>
            <a:r>
              <a:rPr b="1" i="1" lang="no-NO" sz="2800">
                <a:solidFill>
                  <a:schemeClr val="dk1"/>
                </a:solidFill>
                <a:latin typeface="Arial"/>
                <a:ea typeface="Arial"/>
                <a:cs typeface="Arial"/>
                <a:sym typeface="Arial"/>
              </a:rPr>
              <a:t> Animal studies</a:t>
            </a:r>
            <a:endParaRPr b="1" i="1" sz="2800">
              <a:solidFill>
                <a:schemeClr val="dk1"/>
              </a:solidFill>
              <a:latin typeface="Arial"/>
              <a:ea typeface="Arial"/>
              <a:cs typeface="Arial"/>
              <a:sym typeface="Arial"/>
            </a:endParaRPr>
          </a:p>
        </p:txBody>
      </p:sp>
      <p:sp>
        <p:nvSpPr>
          <p:cNvPr id="1036" name="Google Shape;1036;p90"/>
          <p:cNvSpPr txBox="1"/>
          <p:nvPr/>
        </p:nvSpPr>
        <p:spPr>
          <a:xfrm>
            <a:off x="228600" y="3505200"/>
            <a:ext cx="4191000" cy="2990850"/>
          </a:xfrm>
          <a:prstGeom prst="rect">
            <a:avLst/>
          </a:prstGeom>
          <a:noFill/>
          <a:ln>
            <a:noFill/>
          </a:ln>
        </p:spPr>
        <p:txBody>
          <a:bodyPr anchorCtr="0" anchor="t" bIns="45700" lIns="91425" spcFirstLastPara="1" rIns="91425" wrap="square" tIns="45700">
            <a:spAutoFit/>
          </a:bodyPr>
          <a:lstStyle/>
          <a:p>
            <a:pPr indent="-177800" lvl="0" marL="0" marR="0" rtl="1" algn="r">
              <a:spcBef>
                <a:spcPts val="0"/>
              </a:spcBef>
              <a:spcAft>
                <a:spcPts val="0"/>
              </a:spcAft>
              <a:buClr>
                <a:schemeClr val="dk1"/>
              </a:buClr>
              <a:buSzPts val="2800"/>
              <a:buFont typeface="Arial"/>
              <a:buChar char="•"/>
            </a:pPr>
            <a:r>
              <a:rPr b="1" i="1" lang="no-NO" sz="2800">
                <a:solidFill>
                  <a:schemeClr val="dk1"/>
                </a:solidFill>
                <a:latin typeface="Arial"/>
                <a:ea typeface="Arial"/>
                <a:cs typeface="Arial"/>
                <a:sym typeface="Arial"/>
              </a:rPr>
              <a:t> Epidemilogic studies</a:t>
            </a:r>
            <a:endParaRPr/>
          </a:p>
          <a:p>
            <a:pPr indent="-177800" lvl="1" marL="457200" marR="0" rtl="1" algn="r">
              <a:spcBef>
                <a:spcPts val="1400"/>
              </a:spcBef>
              <a:spcAft>
                <a:spcPts val="0"/>
              </a:spcAft>
              <a:buClr>
                <a:schemeClr val="dk1"/>
              </a:buClr>
              <a:buSzPts val="2800"/>
              <a:buFont typeface="Arial"/>
              <a:buChar char="•"/>
            </a:pPr>
            <a:r>
              <a:rPr b="1" i="1" lang="no-NO" sz="2800" u="none" cap="none" strike="noStrike">
                <a:solidFill>
                  <a:schemeClr val="dk1"/>
                </a:solidFill>
                <a:latin typeface="Arial"/>
                <a:ea typeface="Arial"/>
                <a:cs typeface="Arial"/>
                <a:sym typeface="Arial"/>
              </a:rPr>
              <a:t>Case-control – diet</a:t>
            </a:r>
            <a:endParaRPr/>
          </a:p>
          <a:p>
            <a:pPr indent="-177800" lvl="0" marL="0" marR="0" rtl="1" algn="ctr">
              <a:spcBef>
                <a:spcPts val="1400"/>
              </a:spcBef>
              <a:spcAft>
                <a:spcPts val="0"/>
              </a:spcAft>
              <a:buClr>
                <a:schemeClr val="dk1"/>
              </a:buClr>
              <a:buSzPts val="2800"/>
              <a:buFont typeface="Arial"/>
              <a:buChar char="•"/>
            </a:pPr>
            <a:r>
              <a:rPr b="1" i="1" lang="no-NO" sz="2800">
                <a:solidFill>
                  <a:schemeClr val="dk1"/>
                </a:solidFill>
                <a:latin typeface="Arial"/>
                <a:ea typeface="Arial"/>
                <a:cs typeface="Arial"/>
                <a:sym typeface="Arial"/>
              </a:rPr>
              <a:t>Cohort –diet</a:t>
            </a:r>
            <a:endParaRPr/>
          </a:p>
          <a:p>
            <a:pPr indent="-177800" lvl="2" marL="914400" marR="0" rtl="1" algn="ctr">
              <a:spcBef>
                <a:spcPts val="1400"/>
              </a:spcBef>
              <a:spcAft>
                <a:spcPts val="0"/>
              </a:spcAft>
              <a:buClr>
                <a:schemeClr val="dk1"/>
              </a:buClr>
              <a:buSzPts val="2800"/>
              <a:buFont typeface="Arial"/>
              <a:buChar char="•"/>
            </a:pPr>
            <a:r>
              <a:rPr b="1" i="1" lang="no-NO" sz="2800" u="none" cap="none" strike="noStrike">
                <a:solidFill>
                  <a:schemeClr val="dk1"/>
                </a:solidFill>
                <a:latin typeface="Arial"/>
                <a:ea typeface="Arial"/>
                <a:cs typeface="Arial"/>
                <a:sym typeface="Arial"/>
              </a:rPr>
              <a:t> serum</a:t>
            </a:r>
            <a:endParaRPr/>
          </a:p>
          <a:p>
            <a:pPr indent="0" lvl="2" marL="914400" marR="0" rtl="1" algn="ctr">
              <a:spcBef>
                <a:spcPts val="1200"/>
              </a:spcBef>
              <a:spcAft>
                <a:spcPts val="0"/>
              </a:spcAft>
              <a:buNone/>
            </a:pPr>
            <a:r>
              <a:t/>
            </a:r>
            <a:endParaRPr b="1" i="1" sz="2400" u="none" cap="none" strike="noStrike">
              <a:solidFill>
                <a:schemeClr val="lt1"/>
              </a:solidFill>
              <a:latin typeface="Arial"/>
              <a:ea typeface="Arial"/>
              <a:cs typeface="Arial"/>
              <a:sym typeface="Arial"/>
            </a:endParaRPr>
          </a:p>
        </p:txBody>
      </p:sp>
      <p:sp>
        <p:nvSpPr>
          <p:cNvPr id="1037" name="Google Shape;1037;p90"/>
          <p:cNvSpPr txBox="1"/>
          <p:nvPr/>
        </p:nvSpPr>
        <p:spPr>
          <a:xfrm>
            <a:off x="533400" y="2362200"/>
            <a:ext cx="8610600" cy="70167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000">
                <a:solidFill>
                  <a:schemeClr val="dk1"/>
                </a:solidFill>
                <a:latin typeface="Arial"/>
                <a:ea typeface="Arial"/>
                <a:cs typeface="Arial"/>
                <a:sym typeface="Arial"/>
              </a:rPr>
              <a:t>Animal studies showed that Vitamin A inhibited the occurence of induced tumors.</a:t>
            </a:r>
            <a:endParaRPr b="1" sz="2000">
              <a:solidFill>
                <a:schemeClr val="dk1"/>
              </a:solidFill>
              <a:latin typeface="Arial"/>
              <a:ea typeface="Arial"/>
              <a:cs typeface="Arial"/>
              <a:sym typeface="Arial"/>
            </a:endParaRPr>
          </a:p>
        </p:txBody>
      </p:sp>
    </p:spTree>
  </p:cSld>
  <p:clrMapOvr>
    <a:masterClrMapping/>
  </p:clrMapOvr>
</p:sld>
</file>

<file path=ppt/slides/slide7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2" name="Shape 1042"/>
        <p:cNvGrpSpPr/>
        <p:nvPr/>
      </p:nvGrpSpPr>
      <p:grpSpPr>
        <a:xfrm>
          <a:off x="0" y="0"/>
          <a:ext cx="0" cy="0"/>
          <a:chOff x="0" y="0"/>
          <a:chExt cx="0" cy="0"/>
        </a:xfrm>
      </p:grpSpPr>
      <p:sp>
        <p:nvSpPr>
          <p:cNvPr id="1043" name="Google Shape;1043;p91"/>
          <p:cNvSpPr txBox="1"/>
          <p:nvPr>
            <p:ph type="title"/>
          </p:nvPr>
        </p:nvSpPr>
        <p:spPr>
          <a:xfrm>
            <a:off x="457200" y="-228600"/>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CC00"/>
              </a:buClr>
              <a:buSzPts val="3200"/>
              <a:buFont typeface="Rockwell"/>
              <a:buNone/>
            </a:pPr>
            <a:r>
              <a:rPr b="1" i="1" lang="no-NO" sz="3200">
                <a:solidFill>
                  <a:srgbClr val="FFCC00"/>
                </a:solidFill>
              </a:rPr>
              <a:t>Vitamin A and lung cancer</a:t>
            </a:r>
            <a:endParaRPr b="1" i="1" sz="3200">
              <a:solidFill>
                <a:srgbClr val="FFCC00"/>
              </a:solidFill>
            </a:endParaRPr>
          </a:p>
        </p:txBody>
      </p:sp>
      <p:sp>
        <p:nvSpPr>
          <p:cNvPr id="1044" name="Google Shape;1044;p91"/>
          <p:cNvSpPr txBox="1"/>
          <p:nvPr/>
        </p:nvSpPr>
        <p:spPr>
          <a:xfrm>
            <a:off x="-152400" y="533400"/>
            <a:ext cx="9144000" cy="1311275"/>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b="1" i="1" lang="no-NO" sz="4000">
                <a:solidFill>
                  <a:schemeClr val="dk1"/>
                </a:solidFill>
                <a:latin typeface="Arial"/>
                <a:ea typeface="Arial"/>
                <a:cs typeface="Arial"/>
                <a:sym typeface="Arial"/>
              </a:rPr>
              <a:t>Cohort studies of vitamin A intake and lung cancer</a:t>
            </a:r>
            <a:endParaRPr b="1" i="1" sz="4000">
              <a:solidFill>
                <a:schemeClr val="dk1"/>
              </a:solidFill>
              <a:latin typeface="Arial"/>
              <a:ea typeface="Arial"/>
              <a:cs typeface="Arial"/>
              <a:sym typeface="Arial"/>
            </a:endParaRPr>
          </a:p>
        </p:txBody>
      </p:sp>
      <p:sp>
        <p:nvSpPr>
          <p:cNvPr id="1045" name="Google Shape;1045;p91"/>
          <p:cNvSpPr txBox="1"/>
          <p:nvPr/>
        </p:nvSpPr>
        <p:spPr>
          <a:xfrm>
            <a:off x="304800" y="4495800"/>
            <a:ext cx="4267200" cy="701675"/>
          </a:xfrm>
          <a:prstGeom prst="rect">
            <a:avLst/>
          </a:prstGeom>
          <a:noFill/>
          <a:ln>
            <a:noFill/>
          </a:ln>
        </p:spPr>
        <p:txBody>
          <a:bodyPr anchorCtr="0" anchor="t" bIns="45700" lIns="91425" spcFirstLastPara="1" rIns="91425" wrap="square" tIns="45700">
            <a:spAutoFit/>
          </a:bodyPr>
          <a:lstStyle/>
          <a:p>
            <a:pPr indent="-127000" lvl="0" marL="0" marR="0" rtl="1" algn="r">
              <a:spcBef>
                <a:spcPts val="0"/>
              </a:spcBef>
              <a:spcAft>
                <a:spcPts val="0"/>
              </a:spcAft>
              <a:buClr>
                <a:srgbClr val="FFCC00"/>
              </a:buClr>
              <a:buSzPts val="2000"/>
              <a:buFont typeface="Arial"/>
              <a:buChar char="•"/>
            </a:pPr>
            <a:r>
              <a:rPr b="1" lang="no-NO" sz="2000">
                <a:solidFill>
                  <a:srgbClr val="FFCC00"/>
                </a:solidFill>
                <a:latin typeface="Arial"/>
                <a:ea typeface="Arial"/>
                <a:cs typeface="Arial"/>
                <a:sym typeface="Arial"/>
              </a:rPr>
              <a:t> Kvåle 1983- extended follow-up of the same cohort.</a:t>
            </a:r>
            <a:endParaRPr b="1" sz="2000">
              <a:solidFill>
                <a:srgbClr val="FFCC00"/>
              </a:solidFill>
              <a:latin typeface="Arial"/>
              <a:ea typeface="Arial"/>
              <a:cs typeface="Arial"/>
              <a:sym typeface="Arial"/>
            </a:endParaRPr>
          </a:p>
        </p:txBody>
      </p:sp>
      <p:sp>
        <p:nvSpPr>
          <p:cNvPr id="1046" name="Google Shape;1046;p91"/>
          <p:cNvSpPr txBox="1"/>
          <p:nvPr/>
        </p:nvSpPr>
        <p:spPr>
          <a:xfrm>
            <a:off x="3886200" y="3352800"/>
            <a:ext cx="5257800" cy="366713"/>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lang="no-NO" sz="1800">
                <a:solidFill>
                  <a:schemeClr val="lt1"/>
                </a:solidFill>
                <a:latin typeface="Arial"/>
                <a:ea typeface="Arial"/>
                <a:cs typeface="Arial"/>
                <a:sym typeface="Arial"/>
              </a:rPr>
              <a:t>              </a:t>
            </a:r>
            <a:r>
              <a:rPr b="1" lang="no-NO" sz="1800">
                <a:solidFill>
                  <a:srgbClr val="FFCC00"/>
                </a:solidFill>
                <a:latin typeface="Arial"/>
                <a:ea typeface="Arial"/>
                <a:cs typeface="Arial"/>
                <a:sym typeface="Arial"/>
              </a:rPr>
              <a:t>Total       pre-formed          carotenoid</a:t>
            </a:r>
            <a:endParaRPr b="1" sz="1800">
              <a:solidFill>
                <a:srgbClr val="FFCC00"/>
              </a:solidFill>
              <a:latin typeface="Arial"/>
              <a:ea typeface="Arial"/>
              <a:cs typeface="Arial"/>
              <a:sym typeface="Arial"/>
            </a:endParaRPr>
          </a:p>
        </p:txBody>
      </p:sp>
      <p:sp>
        <p:nvSpPr>
          <p:cNvPr id="1047" name="Google Shape;1047;p91"/>
          <p:cNvSpPr txBox="1"/>
          <p:nvPr/>
        </p:nvSpPr>
        <p:spPr>
          <a:xfrm>
            <a:off x="3276600" y="2819400"/>
            <a:ext cx="586740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1" lang="no-NO" sz="2400" u="sng">
                <a:solidFill>
                  <a:srgbClr val="FFCC00"/>
                </a:solidFill>
                <a:latin typeface="Arial"/>
                <a:ea typeface="Arial"/>
                <a:cs typeface="Arial"/>
                <a:sym typeface="Arial"/>
              </a:rPr>
              <a:t>RR for High vs. Low intake categories</a:t>
            </a:r>
            <a:endParaRPr b="1" i="1" sz="2400" u="sng">
              <a:solidFill>
                <a:srgbClr val="FFCC00"/>
              </a:solidFill>
              <a:latin typeface="Arial"/>
              <a:ea typeface="Arial"/>
              <a:cs typeface="Arial"/>
              <a:sym typeface="Arial"/>
            </a:endParaRPr>
          </a:p>
        </p:txBody>
      </p:sp>
      <p:sp>
        <p:nvSpPr>
          <p:cNvPr id="1048" name="Google Shape;1048;p91"/>
          <p:cNvSpPr txBox="1"/>
          <p:nvPr/>
        </p:nvSpPr>
        <p:spPr>
          <a:xfrm>
            <a:off x="228600" y="3810000"/>
            <a:ext cx="9144000" cy="396875"/>
          </a:xfrm>
          <a:prstGeom prst="rect">
            <a:avLst/>
          </a:prstGeom>
          <a:noFill/>
          <a:ln>
            <a:noFill/>
          </a:ln>
        </p:spPr>
        <p:txBody>
          <a:bodyPr anchorCtr="0" anchor="t" bIns="45700" lIns="91425" spcFirstLastPara="1" rIns="91425" wrap="square" tIns="45700">
            <a:spAutoFit/>
          </a:bodyPr>
          <a:lstStyle/>
          <a:p>
            <a:pPr indent="-127000" lvl="0" marL="0" marR="0" rtl="1" algn="r">
              <a:spcBef>
                <a:spcPts val="0"/>
              </a:spcBef>
              <a:spcAft>
                <a:spcPts val="0"/>
              </a:spcAft>
              <a:buClr>
                <a:srgbClr val="FFCC00"/>
              </a:buClr>
              <a:buSzPts val="2000"/>
              <a:buFont typeface="Arial"/>
              <a:buChar char="•"/>
            </a:pPr>
            <a:r>
              <a:rPr b="1" lang="no-NO" sz="2000">
                <a:solidFill>
                  <a:srgbClr val="FFCC00"/>
                </a:solidFill>
                <a:latin typeface="Arial"/>
                <a:ea typeface="Arial"/>
                <a:cs typeface="Arial"/>
                <a:sym typeface="Arial"/>
              </a:rPr>
              <a:t> Bjelke (1975)- 8278 Norwegian men    </a:t>
            </a:r>
            <a:r>
              <a:rPr b="1" i="1" lang="no-NO" sz="2000">
                <a:solidFill>
                  <a:schemeClr val="dk1"/>
                </a:solidFill>
                <a:latin typeface="Arial"/>
                <a:ea typeface="Arial"/>
                <a:cs typeface="Arial"/>
                <a:sym typeface="Arial"/>
              </a:rPr>
              <a:t>0.4  </a:t>
            </a:r>
            <a:endParaRPr b="1" i="1" sz="2000">
              <a:solidFill>
                <a:schemeClr val="dk1"/>
              </a:solidFill>
              <a:latin typeface="Arial"/>
              <a:ea typeface="Arial"/>
              <a:cs typeface="Arial"/>
              <a:sym typeface="Arial"/>
            </a:endParaRPr>
          </a:p>
        </p:txBody>
      </p:sp>
      <p:sp>
        <p:nvSpPr>
          <p:cNvPr id="1049" name="Google Shape;1049;p91"/>
          <p:cNvSpPr txBox="1"/>
          <p:nvPr/>
        </p:nvSpPr>
        <p:spPr>
          <a:xfrm>
            <a:off x="4876800" y="4648200"/>
            <a:ext cx="4572000" cy="39687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1" lang="no-NO" sz="2000">
                <a:solidFill>
                  <a:schemeClr val="dk1"/>
                </a:solidFill>
                <a:latin typeface="Arial"/>
                <a:ea typeface="Arial"/>
                <a:cs typeface="Arial"/>
                <a:sym typeface="Arial"/>
              </a:rPr>
              <a:t>0.5</a:t>
            </a:r>
            <a:endParaRPr b="1" i="1" sz="2000">
              <a:solidFill>
                <a:schemeClr val="dk1"/>
              </a:solidFill>
              <a:latin typeface="Arial"/>
              <a:ea typeface="Arial"/>
              <a:cs typeface="Arial"/>
              <a:sym typeface="Arial"/>
            </a:endParaRPr>
          </a:p>
        </p:txBody>
      </p:sp>
      <p:cxnSp>
        <p:nvCxnSpPr>
          <p:cNvPr id="1050" name="Google Shape;1050;p91"/>
          <p:cNvCxnSpPr/>
          <p:nvPr/>
        </p:nvCxnSpPr>
        <p:spPr>
          <a:xfrm>
            <a:off x="6172200" y="4876800"/>
            <a:ext cx="533400" cy="0"/>
          </a:xfrm>
          <a:prstGeom prst="straightConnector1">
            <a:avLst/>
          </a:prstGeom>
          <a:noFill/>
          <a:ln cap="flat" cmpd="sng" w="9525">
            <a:solidFill>
              <a:schemeClr val="dk1"/>
            </a:solidFill>
            <a:prstDash val="solid"/>
            <a:round/>
            <a:headEnd len="med" w="med" type="none"/>
            <a:tailEnd len="med" w="med" type="none"/>
          </a:ln>
        </p:spPr>
      </p:cxnSp>
      <p:cxnSp>
        <p:nvCxnSpPr>
          <p:cNvPr id="1051" name="Google Shape;1051;p91"/>
          <p:cNvCxnSpPr/>
          <p:nvPr/>
        </p:nvCxnSpPr>
        <p:spPr>
          <a:xfrm>
            <a:off x="8229600" y="4876800"/>
            <a:ext cx="533400" cy="0"/>
          </a:xfrm>
          <a:prstGeom prst="straightConnector1">
            <a:avLst/>
          </a:prstGeom>
          <a:noFill/>
          <a:ln cap="flat" cmpd="sng" w="9525">
            <a:solidFill>
              <a:schemeClr val="dk1"/>
            </a:solidFill>
            <a:prstDash val="solid"/>
            <a:round/>
            <a:headEnd len="med" w="med" type="none"/>
            <a:tailEnd len="med" w="med" type="none"/>
          </a:ln>
        </p:spPr>
      </p:cxnSp>
      <p:cxnSp>
        <p:nvCxnSpPr>
          <p:cNvPr id="1052" name="Google Shape;1052;p91"/>
          <p:cNvCxnSpPr/>
          <p:nvPr/>
        </p:nvCxnSpPr>
        <p:spPr>
          <a:xfrm>
            <a:off x="6096000" y="4038600"/>
            <a:ext cx="533400" cy="0"/>
          </a:xfrm>
          <a:prstGeom prst="straightConnector1">
            <a:avLst/>
          </a:prstGeom>
          <a:noFill/>
          <a:ln cap="flat" cmpd="sng" w="9525">
            <a:solidFill>
              <a:schemeClr val="dk1"/>
            </a:solidFill>
            <a:prstDash val="solid"/>
            <a:round/>
            <a:headEnd len="med" w="med" type="none"/>
            <a:tailEnd len="med" w="med" type="none"/>
          </a:ln>
        </p:spPr>
      </p:cxnSp>
      <p:cxnSp>
        <p:nvCxnSpPr>
          <p:cNvPr id="1053" name="Google Shape;1053;p91"/>
          <p:cNvCxnSpPr/>
          <p:nvPr/>
        </p:nvCxnSpPr>
        <p:spPr>
          <a:xfrm>
            <a:off x="8305800" y="4038600"/>
            <a:ext cx="533400" cy="0"/>
          </a:xfrm>
          <a:prstGeom prst="straightConnector1">
            <a:avLst/>
          </a:prstGeom>
          <a:noFill/>
          <a:ln cap="flat" cmpd="sng" w="9525">
            <a:solidFill>
              <a:schemeClr val="dk1"/>
            </a:solidFill>
            <a:prstDash val="solid"/>
            <a:round/>
            <a:headEnd len="med" w="med" type="none"/>
            <a:tailEnd len="med" w="med" type="none"/>
          </a:ln>
        </p:spPr>
      </p:cxnSp>
      <p:sp>
        <p:nvSpPr>
          <p:cNvPr id="1054" name="Google Shape;1054;p91"/>
          <p:cNvSpPr txBox="1"/>
          <p:nvPr/>
        </p:nvSpPr>
        <p:spPr>
          <a:xfrm>
            <a:off x="228600" y="5410200"/>
            <a:ext cx="9144000" cy="396875"/>
          </a:xfrm>
          <a:prstGeom prst="rect">
            <a:avLst/>
          </a:prstGeom>
          <a:noFill/>
          <a:ln>
            <a:noFill/>
          </a:ln>
        </p:spPr>
        <p:txBody>
          <a:bodyPr anchorCtr="0" anchor="t" bIns="45700" lIns="91425" spcFirstLastPara="1" rIns="91425" wrap="square" tIns="45700">
            <a:spAutoFit/>
          </a:bodyPr>
          <a:lstStyle/>
          <a:p>
            <a:pPr indent="-127000" lvl="0" marL="0" marR="0" rtl="1" algn="r">
              <a:spcBef>
                <a:spcPts val="0"/>
              </a:spcBef>
              <a:spcAft>
                <a:spcPts val="0"/>
              </a:spcAft>
              <a:buClr>
                <a:srgbClr val="FFCC00"/>
              </a:buClr>
              <a:buSzPts val="2000"/>
              <a:buFont typeface="Arial"/>
              <a:buChar char="•"/>
            </a:pPr>
            <a:r>
              <a:rPr b="1" lang="no-NO" sz="2000">
                <a:solidFill>
                  <a:srgbClr val="FFCC00"/>
                </a:solidFill>
                <a:latin typeface="Arial"/>
                <a:ea typeface="Arial"/>
                <a:cs typeface="Arial"/>
                <a:sym typeface="Arial"/>
              </a:rPr>
              <a:t> Shekelle et al 1981                                                  </a:t>
            </a:r>
            <a:r>
              <a:rPr b="1" i="1" lang="no-NO" sz="2000">
                <a:solidFill>
                  <a:schemeClr val="dk1"/>
                </a:solidFill>
                <a:latin typeface="Arial"/>
                <a:ea typeface="Arial"/>
                <a:cs typeface="Arial"/>
                <a:sym typeface="Arial"/>
              </a:rPr>
              <a:t>NS                         0.1</a:t>
            </a:r>
            <a:endParaRPr b="1" i="1" sz="2000">
              <a:solidFill>
                <a:schemeClr val="dk1"/>
              </a:solidFill>
              <a:latin typeface="Arial"/>
              <a:ea typeface="Arial"/>
              <a:cs typeface="Arial"/>
              <a:sym typeface="Arial"/>
            </a:endParaRPr>
          </a:p>
        </p:txBody>
      </p:sp>
      <p:cxnSp>
        <p:nvCxnSpPr>
          <p:cNvPr id="1055" name="Google Shape;1055;p91"/>
          <p:cNvCxnSpPr/>
          <p:nvPr/>
        </p:nvCxnSpPr>
        <p:spPr>
          <a:xfrm>
            <a:off x="304800" y="6172200"/>
            <a:ext cx="8534400" cy="0"/>
          </a:xfrm>
          <a:prstGeom prst="straightConnector1">
            <a:avLst/>
          </a:prstGeom>
          <a:noFill/>
          <a:ln cap="flat" cmpd="sng" w="28575">
            <a:solidFill>
              <a:srgbClr val="FFCC00"/>
            </a:solidFill>
            <a:prstDash val="solid"/>
            <a:round/>
            <a:headEnd len="med" w="med" type="none"/>
            <a:tailEnd len="med" w="med" type="none"/>
          </a:ln>
        </p:spPr>
      </p:cxnSp>
    </p:spTree>
  </p:cSld>
  <p:clrMapOvr>
    <a:masterClrMapping/>
  </p:clrMapOvr>
</p:sld>
</file>

<file path=ppt/slides/slide7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0" name="Shape 1060"/>
        <p:cNvGrpSpPr/>
        <p:nvPr/>
      </p:nvGrpSpPr>
      <p:grpSpPr>
        <a:xfrm>
          <a:off x="0" y="0"/>
          <a:ext cx="0" cy="0"/>
          <a:chOff x="0" y="0"/>
          <a:chExt cx="0" cy="0"/>
        </a:xfrm>
      </p:grpSpPr>
      <p:sp>
        <p:nvSpPr>
          <p:cNvPr id="1061" name="Google Shape;1061;p92"/>
          <p:cNvSpPr txBox="1"/>
          <p:nvPr>
            <p:ph type="title"/>
          </p:nvPr>
        </p:nvSpPr>
        <p:spPr>
          <a:xfrm>
            <a:off x="457200" y="-228600"/>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CC00"/>
              </a:buClr>
              <a:buSzPts val="3200"/>
              <a:buFont typeface="Rockwell"/>
              <a:buNone/>
            </a:pPr>
            <a:r>
              <a:rPr b="1" i="1" lang="no-NO" sz="3200">
                <a:solidFill>
                  <a:srgbClr val="FFCC00"/>
                </a:solidFill>
              </a:rPr>
              <a:t>Vitamin A and lung cancer</a:t>
            </a:r>
            <a:endParaRPr b="1" i="1" sz="3200">
              <a:solidFill>
                <a:srgbClr val="FFCC00"/>
              </a:solidFill>
            </a:endParaRPr>
          </a:p>
        </p:txBody>
      </p:sp>
      <p:sp>
        <p:nvSpPr>
          <p:cNvPr id="1062" name="Google Shape;1062;p92"/>
          <p:cNvSpPr txBox="1"/>
          <p:nvPr/>
        </p:nvSpPr>
        <p:spPr>
          <a:xfrm>
            <a:off x="0" y="533400"/>
            <a:ext cx="9144000" cy="1311275"/>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b="1" i="1" lang="no-NO" sz="4000">
                <a:solidFill>
                  <a:schemeClr val="dk1"/>
                </a:solidFill>
                <a:latin typeface="Arial"/>
                <a:ea typeface="Arial"/>
                <a:cs typeface="Arial"/>
                <a:sym typeface="Arial"/>
              </a:rPr>
              <a:t>Case-control studies of vitamin A intake and lung cancer</a:t>
            </a:r>
            <a:endParaRPr b="1" i="1" sz="4000">
              <a:solidFill>
                <a:schemeClr val="dk1"/>
              </a:solidFill>
              <a:latin typeface="Arial"/>
              <a:ea typeface="Arial"/>
              <a:cs typeface="Arial"/>
              <a:sym typeface="Arial"/>
            </a:endParaRPr>
          </a:p>
        </p:txBody>
      </p:sp>
      <p:sp>
        <p:nvSpPr>
          <p:cNvPr id="1063" name="Google Shape;1063;p92"/>
          <p:cNvSpPr txBox="1"/>
          <p:nvPr/>
        </p:nvSpPr>
        <p:spPr>
          <a:xfrm>
            <a:off x="0" y="4038600"/>
            <a:ext cx="3810000" cy="396875"/>
          </a:xfrm>
          <a:prstGeom prst="rect">
            <a:avLst/>
          </a:prstGeom>
          <a:noFill/>
          <a:ln>
            <a:noFill/>
          </a:ln>
        </p:spPr>
        <p:txBody>
          <a:bodyPr anchorCtr="0" anchor="t" bIns="45700" lIns="91425" spcFirstLastPara="1" rIns="91425" wrap="square" tIns="45700">
            <a:spAutoFit/>
          </a:bodyPr>
          <a:lstStyle/>
          <a:p>
            <a:pPr indent="-127000" lvl="0" marL="0" marR="0" rtl="1" algn="r">
              <a:spcBef>
                <a:spcPts val="0"/>
              </a:spcBef>
              <a:spcAft>
                <a:spcPts val="0"/>
              </a:spcAft>
              <a:buClr>
                <a:srgbClr val="FFCC00"/>
              </a:buClr>
              <a:buSzPts val="2000"/>
              <a:buFont typeface="Arial"/>
              <a:buChar char="•"/>
            </a:pPr>
            <a:r>
              <a:rPr b="1" lang="no-NO" sz="2000">
                <a:solidFill>
                  <a:srgbClr val="FFCC00"/>
                </a:solidFill>
                <a:latin typeface="Arial"/>
                <a:ea typeface="Arial"/>
                <a:cs typeface="Arial"/>
                <a:sym typeface="Arial"/>
              </a:rPr>
              <a:t>Zigler et al 1984 </a:t>
            </a:r>
            <a:endParaRPr b="1" sz="2000">
              <a:solidFill>
                <a:srgbClr val="FFCC00"/>
              </a:solidFill>
              <a:latin typeface="Arial"/>
              <a:ea typeface="Arial"/>
              <a:cs typeface="Arial"/>
              <a:sym typeface="Arial"/>
            </a:endParaRPr>
          </a:p>
        </p:txBody>
      </p:sp>
      <p:sp>
        <p:nvSpPr>
          <p:cNvPr id="1064" name="Google Shape;1064;p92"/>
          <p:cNvSpPr txBox="1"/>
          <p:nvPr/>
        </p:nvSpPr>
        <p:spPr>
          <a:xfrm>
            <a:off x="3505200" y="2971800"/>
            <a:ext cx="5638800" cy="366713"/>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lang="no-NO" sz="1800">
                <a:solidFill>
                  <a:schemeClr val="lt1"/>
                </a:solidFill>
                <a:latin typeface="Arial"/>
                <a:ea typeface="Arial"/>
                <a:cs typeface="Arial"/>
                <a:sym typeface="Arial"/>
              </a:rPr>
              <a:t>              </a:t>
            </a:r>
            <a:r>
              <a:rPr b="1" lang="no-NO" sz="1800">
                <a:solidFill>
                  <a:srgbClr val="FFCC00"/>
                </a:solidFill>
                <a:latin typeface="Arial"/>
                <a:ea typeface="Arial"/>
                <a:cs typeface="Arial"/>
                <a:sym typeface="Arial"/>
              </a:rPr>
              <a:t>Total           preformed               carotenoid</a:t>
            </a:r>
            <a:endParaRPr b="1" sz="1800">
              <a:solidFill>
                <a:srgbClr val="FFCC00"/>
              </a:solidFill>
              <a:latin typeface="Arial"/>
              <a:ea typeface="Arial"/>
              <a:cs typeface="Arial"/>
              <a:sym typeface="Arial"/>
            </a:endParaRPr>
          </a:p>
        </p:txBody>
      </p:sp>
      <p:sp>
        <p:nvSpPr>
          <p:cNvPr id="1065" name="Google Shape;1065;p92"/>
          <p:cNvSpPr txBox="1"/>
          <p:nvPr/>
        </p:nvSpPr>
        <p:spPr>
          <a:xfrm>
            <a:off x="3527425" y="2362200"/>
            <a:ext cx="5616575"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1" lang="no-NO" sz="2400" u="sng">
                <a:solidFill>
                  <a:srgbClr val="FFCC00"/>
                </a:solidFill>
                <a:latin typeface="Arial"/>
                <a:ea typeface="Arial"/>
                <a:cs typeface="Arial"/>
                <a:sym typeface="Arial"/>
              </a:rPr>
              <a:t>RR for high vs. Low intake categories</a:t>
            </a:r>
            <a:endParaRPr b="1" i="1" sz="2400" u="sng">
              <a:solidFill>
                <a:srgbClr val="FFCC00"/>
              </a:solidFill>
              <a:latin typeface="Arial"/>
              <a:ea typeface="Arial"/>
              <a:cs typeface="Arial"/>
              <a:sym typeface="Arial"/>
            </a:endParaRPr>
          </a:p>
        </p:txBody>
      </p:sp>
      <p:sp>
        <p:nvSpPr>
          <p:cNvPr id="1066" name="Google Shape;1066;p92"/>
          <p:cNvSpPr txBox="1"/>
          <p:nvPr/>
        </p:nvSpPr>
        <p:spPr>
          <a:xfrm>
            <a:off x="0" y="3352800"/>
            <a:ext cx="4038600" cy="396875"/>
          </a:xfrm>
          <a:prstGeom prst="rect">
            <a:avLst/>
          </a:prstGeom>
          <a:noFill/>
          <a:ln>
            <a:noFill/>
          </a:ln>
        </p:spPr>
        <p:txBody>
          <a:bodyPr anchorCtr="0" anchor="t" bIns="45700" lIns="91425" spcFirstLastPara="1" rIns="91425" wrap="square" tIns="45700">
            <a:spAutoFit/>
          </a:bodyPr>
          <a:lstStyle/>
          <a:p>
            <a:pPr indent="-127000" lvl="0" marL="0" marR="0" rtl="1" algn="r">
              <a:spcBef>
                <a:spcPts val="0"/>
              </a:spcBef>
              <a:spcAft>
                <a:spcPts val="0"/>
              </a:spcAft>
              <a:buClr>
                <a:srgbClr val="FFCC00"/>
              </a:buClr>
              <a:buSzPts val="2000"/>
              <a:buFont typeface="Arial"/>
              <a:buChar char="•"/>
            </a:pPr>
            <a:r>
              <a:rPr b="1" lang="no-NO" sz="2000">
                <a:solidFill>
                  <a:srgbClr val="FFCC00"/>
                </a:solidFill>
                <a:latin typeface="Arial"/>
                <a:ea typeface="Arial"/>
                <a:cs typeface="Arial"/>
                <a:sym typeface="Arial"/>
              </a:rPr>
              <a:t> MacLennan et al 1977</a:t>
            </a:r>
            <a:endParaRPr b="1" sz="2000">
              <a:solidFill>
                <a:srgbClr val="FFCC00"/>
              </a:solidFill>
              <a:latin typeface="Arial"/>
              <a:ea typeface="Arial"/>
              <a:cs typeface="Arial"/>
              <a:sym typeface="Arial"/>
            </a:endParaRPr>
          </a:p>
        </p:txBody>
      </p:sp>
      <p:cxnSp>
        <p:nvCxnSpPr>
          <p:cNvPr id="1067" name="Google Shape;1067;p92"/>
          <p:cNvCxnSpPr/>
          <p:nvPr/>
        </p:nvCxnSpPr>
        <p:spPr>
          <a:xfrm>
            <a:off x="5943600" y="3505200"/>
            <a:ext cx="533400" cy="0"/>
          </a:xfrm>
          <a:prstGeom prst="straightConnector1">
            <a:avLst/>
          </a:prstGeom>
          <a:noFill/>
          <a:ln cap="flat" cmpd="sng" w="9525">
            <a:solidFill>
              <a:schemeClr val="dk1"/>
            </a:solidFill>
            <a:prstDash val="solid"/>
            <a:round/>
            <a:headEnd len="med" w="med" type="none"/>
            <a:tailEnd len="med" w="med" type="none"/>
          </a:ln>
        </p:spPr>
      </p:cxnSp>
      <p:cxnSp>
        <p:nvCxnSpPr>
          <p:cNvPr id="1068" name="Google Shape;1068;p92"/>
          <p:cNvCxnSpPr/>
          <p:nvPr/>
        </p:nvCxnSpPr>
        <p:spPr>
          <a:xfrm>
            <a:off x="4572000" y="3505200"/>
            <a:ext cx="533400" cy="0"/>
          </a:xfrm>
          <a:prstGeom prst="straightConnector1">
            <a:avLst/>
          </a:prstGeom>
          <a:noFill/>
          <a:ln cap="flat" cmpd="sng" w="9525">
            <a:solidFill>
              <a:schemeClr val="dk1"/>
            </a:solidFill>
            <a:prstDash val="solid"/>
            <a:round/>
            <a:headEnd len="med" w="med" type="none"/>
            <a:tailEnd len="med" w="med" type="none"/>
          </a:ln>
        </p:spPr>
      </p:cxnSp>
      <p:sp>
        <p:nvSpPr>
          <p:cNvPr id="1069" name="Google Shape;1069;p92"/>
          <p:cNvSpPr txBox="1"/>
          <p:nvPr/>
        </p:nvSpPr>
        <p:spPr>
          <a:xfrm>
            <a:off x="4343400" y="4038600"/>
            <a:ext cx="4572000" cy="39687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1" lang="no-NO" sz="2000">
                <a:solidFill>
                  <a:schemeClr val="dk1"/>
                </a:solidFill>
                <a:latin typeface="Arial"/>
                <a:ea typeface="Arial"/>
                <a:cs typeface="Arial"/>
                <a:sym typeface="Arial"/>
              </a:rPr>
              <a:t>   1.1                 1.3                          0.8</a:t>
            </a:r>
            <a:endParaRPr b="1" i="1" sz="2000">
              <a:solidFill>
                <a:schemeClr val="dk1"/>
              </a:solidFill>
              <a:latin typeface="Arial"/>
              <a:ea typeface="Arial"/>
              <a:cs typeface="Arial"/>
              <a:sym typeface="Arial"/>
            </a:endParaRPr>
          </a:p>
        </p:txBody>
      </p:sp>
      <p:sp>
        <p:nvSpPr>
          <p:cNvPr id="1070" name="Google Shape;1070;p92"/>
          <p:cNvSpPr txBox="1"/>
          <p:nvPr/>
        </p:nvSpPr>
        <p:spPr>
          <a:xfrm>
            <a:off x="0" y="5029200"/>
            <a:ext cx="9144000" cy="396875"/>
          </a:xfrm>
          <a:prstGeom prst="rect">
            <a:avLst/>
          </a:prstGeom>
          <a:noFill/>
          <a:ln>
            <a:noFill/>
          </a:ln>
        </p:spPr>
        <p:txBody>
          <a:bodyPr anchorCtr="0" anchor="t" bIns="45700" lIns="91425" spcFirstLastPara="1" rIns="91425" wrap="square" tIns="45700">
            <a:spAutoFit/>
          </a:bodyPr>
          <a:lstStyle/>
          <a:p>
            <a:pPr indent="-127000" lvl="0" marL="0" marR="0" rtl="1" algn="r">
              <a:spcBef>
                <a:spcPts val="0"/>
              </a:spcBef>
              <a:spcAft>
                <a:spcPts val="0"/>
              </a:spcAft>
              <a:buClr>
                <a:srgbClr val="FFCC00"/>
              </a:buClr>
              <a:buSzPts val="2000"/>
              <a:buFont typeface="Arial"/>
              <a:buChar char="•"/>
            </a:pPr>
            <a:r>
              <a:rPr b="1" lang="no-NO" sz="2000">
                <a:solidFill>
                  <a:srgbClr val="FFCC00"/>
                </a:solidFill>
                <a:latin typeface="Arial"/>
                <a:ea typeface="Arial"/>
                <a:cs typeface="Arial"/>
                <a:sym typeface="Arial"/>
              </a:rPr>
              <a:t>Le Marchand et al 1989        Men        </a:t>
            </a:r>
            <a:r>
              <a:rPr b="1" i="1" lang="no-NO" sz="2000">
                <a:solidFill>
                  <a:schemeClr val="dk1"/>
                </a:solidFill>
                <a:latin typeface="Arial"/>
                <a:ea typeface="Arial"/>
                <a:cs typeface="Arial"/>
                <a:sym typeface="Arial"/>
              </a:rPr>
              <a:t>0.6                  1.1                          0.5</a:t>
            </a:r>
            <a:endParaRPr b="1" i="1" sz="2000">
              <a:solidFill>
                <a:schemeClr val="dk1"/>
              </a:solidFill>
              <a:latin typeface="Arial"/>
              <a:ea typeface="Arial"/>
              <a:cs typeface="Arial"/>
              <a:sym typeface="Arial"/>
            </a:endParaRPr>
          </a:p>
        </p:txBody>
      </p:sp>
      <p:cxnSp>
        <p:nvCxnSpPr>
          <p:cNvPr id="1071" name="Google Shape;1071;p92"/>
          <p:cNvCxnSpPr/>
          <p:nvPr/>
        </p:nvCxnSpPr>
        <p:spPr>
          <a:xfrm>
            <a:off x="228600" y="6096000"/>
            <a:ext cx="8686800" cy="0"/>
          </a:xfrm>
          <a:prstGeom prst="straightConnector1">
            <a:avLst/>
          </a:prstGeom>
          <a:noFill/>
          <a:ln cap="flat" cmpd="sng" w="9525">
            <a:solidFill>
              <a:schemeClr val="dk1"/>
            </a:solidFill>
            <a:prstDash val="solid"/>
            <a:round/>
            <a:headEnd len="med" w="med" type="none"/>
            <a:tailEnd len="med" w="med" type="none"/>
          </a:ln>
        </p:spPr>
      </p:cxnSp>
      <p:sp>
        <p:nvSpPr>
          <p:cNvPr id="1072" name="Google Shape;1072;p92"/>
          <p:cNvSpPr txBox="1"/>
          <p:nvPr/>
        </p:nvSpPr>
        <p:spPr>
          <a:xfrm>
            <a:off x="8061325" y="3287713"/>
            <a:ext cx="973138" cy="39687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1" lang="no-NO" sz="2000">
                <a:solidFill>
                  <a:schemeClr val="dk1"/>
                </a:solidFill>
                <a:latin typeface="Arial"/>
                <a:ea typeface="Arial"/>
                <a:cs typeface="Arial"/>
                <a:sym typeface="Arial"/>
              </a:rPr>
              <a:t>0.6-0.7</a:t>
            </a:r>
            <a:endParaRPr b="1" i="1" sz="2000">
              <a:solidFill>
                <a:schemeClr val="dk1"/>
              </a:solidFill>
              <a:latin typeface="Arial"/>
              <a:ea typeface="Arial"/>
              <a:cs typeface="Arial"/>
              <a:sym typeface="Arial"/>
            </a:endParaRPr>
          </a:p>
        </p:txBody>
      </p:sp>
      <p:sp>
        <p:nvSpPr>
          <p:cNvPr id="1073" name="Google Shape;1073;p92"/>
          <p:cNvSpPr txBox="1"/>
          <p:nvPr/>
        </p:nvSpPr>
        <p:spPr>
          <a:xfrm>
            <a:off x="3200400" y="5638800"/>
            <a:ext cx="5943600" cy="39687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000">
                <a:solidFill>
                  <a:srgbClr val="FFCC00"/>
                </a:solidFill>
                <a:latin typeface="Arial"/>
                <a:ea typeface="Arial"/>
                <a:cs typeface="Arial"/>
                <a:sym typeface="Arial"/>
              </a:rPr>
              <a:t>Women      </a:t>
            </a:r>
            <a:r>
              <a:rPr b="1" i="1" lang="no-NO" sz="2000">
                <a:solidFill>
                  <a:schemeClr val="dk1"/>
                </a:solidFill>
                <a:latin typeface="Arial"/>
                <a:ea typeface="Arial"/>
                <a:cs typeface="Arial"/>
                <a:sym typeface="Arial"/>
              </a:rPr>
              <a:t>0.4                 1.0                           0.4</a:t>
            </a:r>
            <a:endParaRPr b="1" i="1" sz="2000">
              <a:solidFill>
                <a:schemeClr val="dk1"/>
              </a:solidFill>
              <a:latin typeface="Arial"/>
              <a:ea typeface="Arial"/>
              <a:cs typeface="Arial"/>
              <a:sym typeface="Arial"/>
            </a:endParaRPr>
          </a:p>
        </p:txBody>
      </p:sp>
    </p:spTree>
  </p:cSld>
  <p:clrMapOvr>
    <a:masterClrMapping/>
  </p:clrMapOvr>
</p:sld>
</file>

<file path=ppt/slides/slide7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8" name="Shape 1078"/>
        <p:cNvGrpSpPr/>
        <p:nvPr/>
      </p:nvGrpSpPr>
      <p:grpSpPr>
        <a:xfrm>
          <a:off x="0" y="0"/>
          <a:ext cx="0" cy="0"/>
          <a:chOff x="0" y="0"/>
          <a:chExt cx="0" cy="0"/>
        </a:xfrm>
      </p:grpSpPr>
      <p:sp>
        <p:nvSpPr>
          <p:cNvPr id="1079" name="Google Shape;1079;p93"/>
          <p:cNvSpPr txBox="1"/>
          <p:nvPr>
            <p:ph type="title"/>
          </p:nvPr>
        </p:nvSpPr>
        <p:spPr>
          <a:xfrm>
            <a:off x="457200" y="0"/>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CC00"/>
              </a:buClr>
              <a:buSzPts val="3200"/>
              <a:buFont typeface="Rockwell"/>
              <a:buNone/>
            </a:pPr>
            <a:r>
              <a:rPr b="1" i="1" lang="no-NO" sz="3200">
                <a:solidFill>
                  <a:srgbClr val="FFCC00"/>
                </a:solidFill>
              </a:rPr>
              <a:t>Vitamin A and lung cancer</a:t>
            </a:r>
            <a:endParaRPr b="1" i="1" sz="3200">
              <a:solidFill>
                <a:srgbClr val="FFCC00"/>
              </a:solidFill>
            </a:endParaRPr>
          </a:p>
        </p:txBody>
      </p:sp>
      <p:sp>
        <p:nvSpPr>
          <p:cNvPr id="1080" name="Google Shape;1080;p93"/>
          <p:cNvSpPr txBox="1"/>
          <p:nvPr/>
        </p:nvSpPr>
        <p:spPr>
          <a:xfrm>
            <a:off x="-128588" y="914400"/>
            <a:ext cx="9272588" cy="701675"/>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b="1" i="1" lang="no-NO" sz="4000">
                <a:solidFill>
                  <a:schemeClr val="dk1"/>
                </a:solidFill>
                <a:latin typeface="Arial"/>
                <a:ea typeface="Arial"/>
                <a:cs typeface="Arial"/>
                <a:sym typeface="Arial"/>
              </a:rPr>
              <a:t>Serum beta-carotene and lung cancer</a:t>
            </a:r>
            <a:endParaRPr b="1" i="1" sz="4000">
              <a:solidFill>
                <a:schemeClr val="dk1"/>
              </a:solidFill>
              <a:latin typeface="Arial"/>
              <a:ea typeface="Arial"/>
              <a:cs typeface="Arial"/>
              <a:sym typeface="Arial"/>
            </a:endParaRPr>
          </a:p>
        </p:txBody>
      </p:sp>
      <p:sp>
        <p:nvSpPr>
          <p:cNvPr id="1081" name="Google Shape;1081;p93"/>
          <p:cNvSpPr txBox="1"/>
          <p:nvPr/>
        </p:nvSpPr>
        <p:spPr>
          <a:xfrm>
            <a:off x="0" y="4343400"/>
            <a:ext cx="899160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rgbClr val="FFCC00"/>
                </a:solidFill>
                <a:latin typeface="Arial"/>
                <a:ea typeface="Arial"/>
                <a:cs typeface="Arial"/>
                <a:sym typeface="Arial"/>
              </a:rPr>
              <a:t>Nomura et al (1985)</a:t>
            </a:r>
            <a:r>
              <a:rPr lang="no-NO" sz="1800">
                <a:solidFill>
                  <a:schemeClr val="lt1"/>
                </a:solidFill>
                <a:latin typeface="Arial"/>
                <a:ea typeface="Arial"/>
                <a:cs typeface="Arial"/>
                <a:sym typeface="Arial"/>
              </a:rPr>
              <a:t>                                                               </a:t>
            </a:r>
            <a:r>
              <a:rPr b="1" i="1" lang="no-NO" sz="2400">
                <a:solidFill>
                  <a:schemeClr val="dk1"/>
                </a:solidFill>
                <a:latin typeface="Arial"/>
                <a:ea typeface="Arial"/>
                <a:cs typeface="Arial"/>
                <a:sym typeface="Arial"/>
              </a:rPr>
              <a:t>0.5</a:t>
            </a:r>
            <a:endParaRPr b="1" i="1" sz="2400">
              <a:solidFill>
                <a:schemeClr val="dk1"/>
              </a:solidFill>
              <a:latin typeface="Arial"/>
              <a:ea typeface="Arial"/>
              <a:cs typeface="Arial"/>
              <a:sym typeface="Arial"/>
            </a:endParaRPr>
          </a:p>
        </p:txBody>
      </p:sp>
      <p:sp>
        <p:nvSpPr>
          <p:cNvPr id="1082" name="Google Shape;1082;p93"/>
          <p:cNvSpPr txBox="1"/>
          <p:nvPr/>
        </p:nvSpPr>
        <p:spPr>
          <a:xfrm>
            <a:off x="0" y="5029200"/>
            <a:ext cx="914400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rgbClr val="FFCC00"/>
                </a:solidFill>
                <a:latin typeface="Arial"/>
                <a:ea typeface="Arial"/>
                <a:cs typeface="Arial"/>
                <a:sym typeface="Arial"/>
              </a:rPr>
              <a:t>Menkes et al (1986)</a:t>
            </a:r>
            <a:r>
              <a:rPr b="1" i="1" lang="no-NO" sz="2400">
                <a:solidFill>
                  <a:schemeClr val="lt1"/>
                </a:solidFill>
                <a:latin typeface="Arial"/>
                <a:ea typeface="Arial"/>
                <a:cs typeface="Arial"/>
                <a:sym typeface="Arial"/>
              </a:rPr>
              <a:t>                                               </a:t>
            </a:r>
            <a:r>
              <a:rPr b="1" i="1" lang="no-NO" sz="2400">
                <a:solidFill>
                  <a:schemeClr val="dk1"/>
                </a:solidFill>
                <a:latin typeface="Arial"/>
                <a:ea typeface="Arial"/>
                <a:cs typeface="Arial"/>
                <a:sym typeface="Arial"/>
              </a:rPr>
              <a:t>0.5</a:t>
            </a:r>
            <a:r>
              <a:rPr lang="no-NO" sz="1800">
                <a:solidFill>
                  <a:schemeClr val="dk1"/>
                </a:solidFill>
                <a:latin typeface="Arial"/>
                <a:ea typeface="Arial"/>
                <a:cs typeface="Arial"/>
                <a:sym typeface="Arial"/>
              </a:rPr>
              <a:t> </a:t>
            </a:r>
            <a:endParaRPr sz="1800">
              <a:solidFill>
                <a:schemeClr val="dk1"/>
              </a:solidFill>
              <a:latin typeface="Arial"/>
              <a:ea typeface="Arial"/>
              <a:cs typeface="Arial"/>
              <a:sym typeface="Arial"/>
            </a:endParaRPr>
          </a:p>
        </p:txBody>
      </p:sp>
      <p:sp>
        <p:nvSpPr>
          <p:cNvPr id="1083" name="Google Shape;1083;p93"/>
          <p:cNvSpPr txBox="1"/>
          <p:nvPr/>
        </p:nvSpPr>
        <p:spPr>
          <a:xfrm>
            <a:off x="6096000" y="2667000"/>
            <a:ext cx="2286000" cy="1187450"/>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b="1" i="1" lang="no-NO" sz="2400" u="sng">
                <a:solidFill>
                  <a:srgbClr val="FFCC00"/>
                </a:solidFill>
                <a:latin typeface="Arial"/>
                <a:ea typeface="Arial"/>
                <a:cs typeface="Arial"/>
                <a:sym typeface="Arial"/>
              </a:rPr>
              <a:t>RR for </a:t>
            </a:r>
            <a:endParaRPr/>
          </a:p>
          <a:p>
            <a:pPr indent="0" lvl="0" marL="0" marR="0" rtl="1" algn="ctr">
              <a:spcBef>
                <a:spcPts val="0"/>
              </a:spcBef>
              <a:spcAft>
                <a:spcPts val="0"/>
              </a:spcAft>
              <a:buNone/>
            </a:pPr>
            <a:r>
              <a:rPr b="1" i="1" lang="no-NO" sz="2400" u="sng">
                <a:solidFill>
                  <a:srgbClr val="FFCC00"/>
                </a:solidFill>
                <a:latin typeface="Arial"/>
                <a:ea typeface="Arial"/>
                <a:cs typeface="Arial"/>
                <a:sym typeface="Arial"/>
              </a:rPr>
              <a:t>High vs. Low category</a:t>
            </a:r>
            <a:endParaRPr b="1" i="1" sz="2400" u="sng">
              <a:solidFill>
                <a:srgbClr val="FFCC00"/>
              </a:solidFill>
              <a:latin typeface="Arial"/>
              <a:ea typeface="Arial"/>
              <a:cs typeface="Arial"/>
              <a:sym typeface="Arial"/>
            </a:endParaRPr>
          </a:p>
        </p:txBody>
      </p:sp>
      <p:cxnSp>
        <p:nvCxnSpPr>
          <p:cNvPr id="1084" name="Google Shape;1084;p93"/>
          <p:cNvCxnSpPr/>
          <p:nvPr/>
        </p:nvCxnSpPr>
        <p:spPr>
          <a:xfrm>
            <a:off x="304800" y="5867400"/>
            <a:ext cx="8305800" cy="0"/>
          </a:xfrm>
          <a:prstGeom prst="straightConnector1">
            <a:avLst/>
          </a:prstGeom>
          <a:noFill/>
          <a:ln cap="flat" cmpd="sng" w="9525">
            <a:solidFill>
              <a:srgbClr val="FFCC00"/>
            </a:solidFill>
            <a:prstDash val="solid"/>
            <a:round/>
            <a:headEnd len="med" w="med" type="none"/>
            <a:tailEnd len="med" w="med" type="none"/>
          </a:ln>
        </p:spPr>
      </p:cxn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4" name="Shape 384"/>
        <p:cNvGrpSpPr/>
        <p:nvPr/>
      </p:nvGrpSpPr>
      <p:grpSpPr>
        <a:xfrm>
          <a:off x="0" y="0"/>
          <a:ext cx="0" cy="0"/>
          <a:chOff x="0" y="0"/>
          <a:chExt cx="0" cy="0"/>
        </a:xfrm>
      </p:grpSpPr>
      <p:sp>
        <p:nvSpPr>
          <p:cNvPr id="385" name="Google Shape;385;p22"/>
          <p:cNvSpPr txBox="1"/>
          <p:nvPr>
            <p:ph type="title"/>
          </p:nvPr>
        </p:nvSpPr>
        <p:spPr>
          <a:xfrm>
            <a:off x="457200" y="0"/>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CC00"/>
              </a:buClr>
              <a:buSzPts val="4000"/>
              <a:buFont typeface="Rockwell"/>
              <a:buNone/>
            </a:pPr>
            <a:r>
              <a:rPr b="1" i="1" lang="no-NO" sz="4000">
                <a:solidFill>
                  <a:srgbClr val="FFCC00"/>
                </a:solidFill>
              </a:rPr>
              <a:t>Case reports and case series</a:t>
            </a:r>
            <a:endParaRPr b="1" i="1" sz="4000">
              <a:solidFill>
                <a:srgbClr val="FFCC00"/>
              </a:solidFill>
            </a:endParaRPr>
          </a:p>
        </p:txBody>
      </p:sp>
      <p:sp>
        <p:nvSpPr>
          <p:cNvPr id="386" name="Google Shape;386;p22"/>
          <p:cNvSpPr txBox="1"/>
          <p:nvPr>
            <p:ph idx="1" type="body"/>
          </p:nvPr>
        </p:nvSpPr>
        <p:spPr>
          <a:xfrm>
            <a:off x="457200" y="1143000"/>
            <a:ext cx="8229600" cy="762000"/>
          </a:xfrm>
          <a:prstGeom prst="rect">
            <a:avLst/>
          </a:prstGeom>
          <a:noFill/>
          <a:ln>
            <a:noFill/>
          </a:ln>
        </p:spPr>
        <p:txBody>
          <a:bodyPr anchorCtr="0" anchor="t" bIns="45700" lIns="91425" spcFirstLastPara="1" rIns="91425" wrap="square" tIns="45700">
            <a:normAutofit lnSpcReduction="10000"/>
          </a:bodyPr>
          <a:lstStyle/>
          <a:p>
            <a:pPr indent="-292100" lvl="0" marL="292100" rtl="0" algn="l">
              <a:spcBef>
                <a:spcPts val="0"/>
              </a:spcBef>
              <a:spcAft>
                <a:spcPts val="0"/>
              </a:spcAft>
              <a:buSzPts val="1680"/>
              <a:buChar char="⦿"/>
            </a:pPr>
            <a:r>
              <a:rPr lang="no-NO" sz="2400">
                <a:solidFill>
                  <a:schemeClr val="dk1"/>
                </a:solidFill>
              </a:rPr>
              <a:t>Describe the experience of a single patient or a group of patients with a similar diagnosis.</a:t>
            </a:r>
            <a:endParaRPr sz="2400">
              <a:solidFill>
                <a:schemeClr val="dk1"/>
              </a:solidFill>
            </a:endParaRPr>
          </a:p>
        </p:txBody>
      </p:sp>
      <p:sp>
        <p:nvSpPr>
          <p:cNvPr id="387" name="Google Shape;387;p22"/>
          <p:cNvSpPr txBox="1"/>
          <p:nvPr/>
        </p:nvSpPr>
        <p:spPr>
          <a:xfrm>
            <a:off x="228600" y="2133600"/>
            <a:ext cx="2743200" cy="519113"/>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1" lang="no-NO" sz="2800" u="sng" cap="none" strike="noStrike">
                <a:solidFill>
                  <a:srgbClr val="FFCC00"/>
                </a:solidFill>
                <a:latin typeface="Arial"/>
                <a:ea typeface="Arial"/>
                <a:cs typeface="Arial"/>
                <a:sym typeface="Arial"/>
              </a:rPr>
              <a:t>Case reports</a:t>
            </a:r>
            <a:endParaRPr b="1" i="1" sz="2800" u="sng" cap="none" strike="noStrike">
              <a:solidFill>
                <a:srgbClr val="FFCC00"/>
              </a:solidFill>
              <a:latin typeface="Arial"/>
              <a:ea typeface="Arial"/>
              <a:cs typeface="Arial"/>
              <a:sym typeface="Arial"/>
            </a:endParaRPr>
          </a:p>
        </p:txBody>
      </p:sp>
      <p:sp>
        <p:nvSpPr>
          <p:cNvPr id="388" name="Google Shape;388;p22"/>
          <p:cNvSpPr txBox="1"/>
          <p:nvPr/>
        </p:nvSpPr>
        <p:spPr>
          <a:xfrm>
            <a:off x="304800" y="2743200"/>
            <a:ext cx="8458200" cy="1370013"/>
          </a:xfrm>
          <a:prstGeom prst="rect">
            <a:avLst/>
          </a:prstGeom>
          <a:noFill/>
          <a:ln>
            <a:noFill/>
          </a:ln>
        </p:spPr>
        <p:txBody>
          <a:bodyPr anchorCtr="0" anchor="t" bIns="45700" lIns="91425" spcFirstLastPara="1" rIns="91425" wrap="square" tIns="45700">
            <a:spAutoFit/>
          </a:bodyPr>
          <a:lstStyle/>
          <a:p>
            <a:pPr indent="-152400" lvl="0" marL="0" marR="0" rtl="1" algn="r">
              <a:spcBef>
                <a:spcPts val="0"/>
              </a:spcBef>
              <a:spcAft>
                <a:spcPts val="0"/>
              </a:spcAft>
              <a:buClr>
                <a:schemeClr val="dk1"/>
              </a:buClr>
              <a:buSzPts val="2400"/>
              <a:buFont typeface="Arial"/>
              <a:buChar char="•"/>
            </a:pPr>
            <a:r>
              <a:rPr b="0" i="0" lang="no-NO" sz="2400" u="none" cap="none" strike="noStrike">
                <a:solidFill>
                  <a:schemeClr val="dk1"/>
                </a:solidFill>
                <a:latin typeface="Arial"/>
                <a:ea typeface="Arial"/>
                <a:cs typeface="Arial"/>
                <a:sym typeface="Arial"/>
              </a:rPr>
              <a:t> Document unusual medical occurrences. </a:t>
            </a:r>
            <a:endParaRPr/>
          </a:p>
          <a:p>
            <a:pPr indent="-152400" lvl="0" marL="0" marR="0" rtl="1" algn="r">
              <a:spcBef>
                <a:spcPts val="1200"/>
              </a:spcBef>
              <a:spcAft>
                <a:spcPts val="0"/>
              </a:spcAft>
              <a:buClr>
                <a:schemeClr val="dk1"/>
              </a:buClr>
              <a:buSzPts val="2400"/>
              <a:buFont typeface="Arial"/>
              <a:buChar char="•"/>
            </a:pPr>
            <a:r>
              <a:rPr b="0" i="0" lang="no-NO" sz="2400" u="none" cap="none" strike="noStrike">
                <a:solidFill>
                  <a:schemeClr val="dk1"/>
                </a:solidFill>
                <a:latin typeface="Arial"/>
                <a:ea typeface="Arial"/>
                <a:cs typeface="Arial"/>
                <a:sym typeface="Arial"/>
              </a:rPr>
              <a:t> Represent the first clues in the identification of new diseases or adverse effects of exposures.</a:t>
            </a:r>
            <a:endParaRPr b="0" i="0" sz="2400" u="none" cap="none" strike="noStrike">
              <a:solidFill>
                <a:schemeClr val="dk1"/>
              </a:solidFill>
              <a:latin typeface="Arial"/>
              <a:ea typeface="Arial"/>
              <a:cs typeface="Arial"/>
              <a:sym typeface="Arial"/>
            </a:endParaRPr>
          </a:p>
        </p:txBody>
      </p:sp>
      <p:sp>
        <p:nvSpPr>
          <p:cNvPr id="389" name="Google Shape;389;p22"/>
          <p:cNvSpPr txBox="1"/>
          <p:nvPr/>
        </p:nvSpPr>
        <p:spPr>
          <a:xfrm>
            <a:off x="228600" y="4419600"/>
            <a:ext cx="3200400" cy="519113"/>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1" lang="no-NO" sz="2800" u="sng" cap="none" strike="noStrike">
                <a:solidFill>
                  <a:srgbClr val="FFCC00"/>
                </a:solidFill>
                <a:latin typeface="Arial"/>
                <a:ea typeface="Arial"/>
                <a:cs typeface="Arial"/>
                <a:sym typeface="Arial"/>
              </a:rPr>
              <a:t>Case series</a:t>
            </a:r>
            <a:endParaRPr b="1" i="1" sz="2800" u="sng" cap="none" strike="noStrike">
              <a:solidFill>
                <a:srgbClr val="FFCC00"/>
              </a:solidFill>
              <a:latin typeface="Arial"/>
              <a:ea typeface="Arial"/>
              <a:cs typeface="Arial"/>
              <a:sym typeface="Arial"/>
            </a:endParaRPr>
          </a:p>
        </p:txBody>
      </p:sp>
      <p:sp>
        <p:nvSpPr>
          <p:cNvPr id="390" name="Google Shape;390;p22"/>
          <p:cNvSpPr txBox="1"/>
          <p:nvPr/>
        </p:nvSpPr>
        <p:spPr>
          <a:xfrm>
            <a:off x="228600" y="5105400"/>
            <a:ext cx="8686800" cy="1754188"/>
          </a:xfrm>
          <a:prstGeom prst="rect">
            <a:avLst/>
          </a:prstGeom>
          <a:noFill/>
          <a:ln>
            <a:noFill/>
          </a:ln>
        </p:spPr>
        <p:txBody>
          <a:bodyPr anchorCtr="0" anchor="t" bIns="45700" lIns="91425" spcFirstLastPara="1" rIns="91425" wrap="square" tIns="45700">
            <a:spAutoFit/>
          </a:bodyPr>
          <a:lstStyle/>
          <a:p>
            <a:pPr indent="-152400" lvl="0" marL="0" marR="0" rtl="1" algn="r">
              <a:spcBef>
                <a:spcPts val="0"/>
              </a:spcBef>
              <a:spcAft>
                <a:spcPts val="0"/>
              </a:spcAft>
              <a:buClr>
                <a:schemeClr val="dk1"/>
              </a:buClr>
              <a:buSzPts val="2400"/>
              <a:buFont typeface="Arial"/>
              <a:buChar char="•"/>
            </a:pPr>
            <a:r>
              <a:rPr b="0" i="0" lang="no-NO" sz="2400" u="none" cap="none" strike="noStrike">
                <a:solidFill>
                  <a:schemeClr val="dk1"/>
                </a:solidFill>
                <a:latin typeface="Arial"/>
                <a:ea typeface="Arial"/>
                <a:cs typeface="Arial"/>
                <a:sym typeface="Arial"/>
              </a:rPr>
              <a:t> Collections of individual case reports  which may occur within a fairly short period of time.</a:t>
            </a:r>
            <a:endParaRPr/>
          </a:p>
          <a:p>
            <a:pPr indent="-152400" lvl="0" marL="0" marR="0" rtl="1" algn="r">
              <a:spcBef>
                <a:spcPts val="1200"/>
              </a:spcBef>
              <a:spcAft>
                <a:spcPts val="0"/>
              </a:spcAft>
              <a:buClr>
                <a:schemeClr val="dk1"/>
              </a:buClr>
              <a:buSzPts val="2400"/>
              <a:buFont typeface="Arial"/>
              <a:buChar char="•"/>
            </a:pPr>
            <a:r>
              <a:rPr b="0" i="0" lang="no-NO" sz="2400" u="none" cap="none" strike="noStrike">
                <a:solidFill>
                  <a:schemeClr val="dk1"/>
                </a:solidFill>
                <a:latin typeface="Arial"/>
                <a:ea typeface="Arial"/>
                <a:cs typeface="Arial"/>
                <a:sym typeface="Arial"/>
              </a:rPr>
              <a:t> Historically has often been used as an early means to identify the begining or the presence of an epidemic.</a:t>
            </a:r>
            <a:endParaRPr b="0" i="0" sz="2400" u="none" cap="none" strike="noStrike">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8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86">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8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88">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88">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8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90">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90">
                                            <p:txEl>
                                              <p:pRg end="1" st="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9" name="Shape 1089"/>
        <p:cNvGrpSpPr/>
        <p:nvPr/>
      </p:nvGrpSpPr>
      <p:grpSpPr>
        <a:xfrm>
          <a:off x="0" y="0"/>
          <a:ext cx="0" cy="0"/>
          <a:chOff x="0" y="0"/>
          <a:chExt cx="0" cy="0"/>
        </a:xfrm>
      </p:grpSpPr>
      <p:sp>
        <p:nvSpPr>
          <p:cNvPr id="1090" name="Google Shape;1090;p94"/>
          <p:cNvSpPr/>
          <p:nvPr/>
        </p:nvSpPr>
        <p:spPr>
          <a:xfrm>
            <a:off x="1752600" y="1600200"/>
            <a:ext cx="5638800" cy="838200"/>
          </a:xfrm>
          <a:prstGeom prst="rect">
            <a:avLst/>
          </a:prstGeom>
          <a:noFill/>
          <a:ln cap="flat" cmpd="sng" w="38100">
            <a:solidFill>
              <a:srgbClr val="E10C0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1" algn="r">
              <a:spcBef>
                <a:spcPts val="0"/>
              </a:spcBef>
              <a:spcAft>
                <a:spcPts val="0"/>
              </a:spcAft>
              <a:buNone/>
            </a:pPr>
            <a:r>
              <a:t/>
            </a:r>
            <a:endParaRPr sz="1800">
              <a:solidFill>
                <a:schemeClr val="lt1"/>
              </a:solidFill>
              <a:latin typeface="Rockwell"/>
              <a:ea typeface="Rockwell"/>
              <a:cs typeface="Rockwell"/>
              <a:sym typeface="Rockwell"/>
            </a:endParaRPr>
          </a:p>
        </p:txBody>
      </p:sp>
      <p:sp>
        <p:nvSpPr>
          <p:cNvPr id="1091" name="Google Shape;1091;p94"/>
          <p:cNvSpPr txBox="1"/>
          <p:nvPr>
            <p:ph type="title"/>
          </p:nvPr>
        </p:nvSpPr>
        <p:spPr>
          <a:xfrm>
            <a:off x="457200" y="0"/>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CC00"/>
              </a:buClr>
              <a:buSzPts val="3200"/>
              <a:buFont typeface="Rockwell"/>
              <a:buNone/>
            </a:pPr>
            <a:r>
              <a:rPr b="1" i="1" lang="no-NO" sz="3200">
                <a:solidFill>
                  <a:srgbClr val="FFCC00"/>
                </a:solidFill>
              </a:rPr>
              <a:t>Vitamin A and lung cancer</a:t>
            </a:r>
            <a:endParaRPr b="1" i="1" sz="3200">
              <a:solidFill>
                <a:srgbClr val="FFCC00"/>
              </a:solidFill>
            </a:endParaRPr>
          </a:p>
        </p:txBody>
      </p:sp>
      <p:sp>
        <p:nvSpPr>
          <p:cNvPr id="1092" name="Google Shape;1092;p94"/>
          <p:cNvSpPr txBox="1"/>
          <p:nvPr/>
        </p:nvSpPr>
        <p:spPr>
          <a:xfrm>
            <a:off x="228600" y="914400"/>
            <a:ext cx="8686800" cy="701675"/>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b="1" i="1" lang="no-NO" sz="4000">
                <a:solidFill>
                  <a:schemeClr val="dk1"/>
                </a:solidFill>
                <a:latin typeface="Arial"/>
                <a:ea typeface="Arial"/>
                <a:cs typeface="Arial"/>
                <a:sym typeface="Arial"/>
              </a:rPr>
              <a:t>Causality</a:t>
            </a:r>
            <a:endParaRPr b="1" i="1" sz="4000">
              <a:solidFill>
                <a:schemeClr val="dk1"/>
              </a:solidFill>
              <a:latin typeface="Arial"/>
              <a:ea typeface="Arial"/>
              <a:cs typeface="Arial"/>
              <a:sym typeface="Arial"/>
            </a:endParaRPr>
          </a:p>
        </p:txBody>
      </p:sp>
      <p:sp>
        <p:nvSpPr>
          <p:cNvPr id="1093" name="Google Shape;1093;p94"/>
          <p:cNvSpPr txBox="1"/>
          <p:nvPr/>
        </p:nvSpPr>
        <p:spPr>
          <a:xfrm>
            <a:off x="0" y="5257800"/>
            <a:ext cx="9144000" cy="118745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1" lang="no-NO" sz="2400">
                <a:solidFill>
                  <a:schemeClr val="dk1"/>
                </a:solidFill>
                <a:latin typeface="Arial"/>
                <a:ea typeface="Arial"/>
                <a:cs typeface="Arial"/>
                <a:sym typeface="Arial"/>
              </a:rPr>
              <a:t>Consistency of the association between carotenoid intake and lung cancer  as seen in case-control and cohort studies as well as those based on biochemical measurments</a:t>
            </a:r>
            <a:endParaRPr/>
          </a:p>
        </p:txBody>
      </p:sp>
      <p:sp>
        <p:nvSpPr>
          <p:cNvPr id="1094" name="Google Shape;1094;p94"/>
          <p:cNvSpPr txBox="1"/>
          <p:nvPr/>
        </p:nvSpPr>
        <p:spPr>
          <a:xfrm>
            <a:off x="1752600" y="1752600"/>
            <a:ext cx="5715000" cy="1160463"/>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b="1" i="1" lang="no-NO" sz="2800">
                <a:solidFill>
                  <a:schemeClr val="dk1"/>
                </a:solidFill>
                <a:latin typeface="Arial"/>
                <a:ea typeface="Arial"/>
                <a:cs typeface="Arial"/>
                <a:sym typeface="Arial"/>
              </a:rPr>
              <a:t>Is this relationship CAUSAL?</a:t>
            </a:r>
            <a:endParaRPr b="1" i="1" sz="2800">
              <a:solidFill>
                <a:schemeClr val="dk1"/>
              </a:solidFill>
              <a:latin typeface="Arial"/>
              <a:ea typeface="Arial"/>
              <a:cs typeface="Arial"/>
              <a:sym typeface="Arial"/>
            </a:endParaRPr>
          </a:p>
          <a:p>
            <a:pPr indent="0" lvl="0" marL="0" marR="0" rtl="1" algn="r">
              <a:spcBef>
                <a:spcPts val="1400"/>
              </a:spcBef>
              <a:spcAft>
                <a:spcPts val="0"/>
              </a:spcAft>
              <a:buNone/>
            </a:pPr>
            <a:r>
              <a:t/>
            </a:r>
            <a:endParaRPr sz="2800">
              <a:solidFill>
                <a:schemeClr val="lt1"/>
              </a:solidFill>
              <a:latin typeface="Arial"/>
              <a:ea typeface="Arial"/>
              <a:cs typeface="Arial"/>
              <a:sym typeface="Arial"/>
            </a:endParaRPr>
          </a:p>
        </p:txBody>
      </p:sp>
      <p:sp>
        <p:nvSpPr>
          <p:cNvPr id="1095" name="Google Shape;1095;p94"/>
          <p:cNvSpPr txBox="1"/>
          <p:nvPr/>
        </p:nvSpPr>
        <p:spPr>
          <a:xfrm>
            <a:off x="685800" y="2667000"/>
            <a:ext cx="7620000" cy="2100263"/>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1" lang="no-NO" sz="2400">
                <a:solidFill>
                  <a:schemeClr val="dk1"/>
                </a:solidFill>
                <a:latin typeface="Arial"/>
                <a:ea typeface="Arial"/>
                <a:cs typeface="Arial"/>
                <a:sym typeface="Arial"/>
              </a:rPr>
              <a:t>Hill’s Criteria for causality-</a:t>
            </a:r>
            <a:endParaRPr/>
          </a:p>
          <a:p>
            <a:pPr indent="0" lvl="0" marL="0" marR="0" rtl="1" algn="r">
              <a:spcBef>
                <a:spcPts val="1200"/>
              </a:spcBef>
              <a:spcAft>
                <a:spcPts val="0"/>
              </a:spcAft>
              <a:buNone/>
            </a:pPr>
            <a:r>
              <a:rPr b="1" i="1" lang="no-NO" sz="2400">
                <a:solidFill>
                  <a:srgbClr val="FFCC00"/>
                </a:solidFill>
                <a:latin typeface="Arial"/>
                <a:ea typeface="Arial"/>
                <a:cs typeface="Arial"/>
                <a:sym typeface="Arial"/>
              </a:rPr>
              <a:t>Strength        Consistency        Biologic plausibility</a:t>
            </a:r>
            <a:endParaRPr/>
          </a:p>
          <a:p>
            <a:pPr indent="0" lvl="0" marL="0" marR="0" rtl="1" algn="r">
              <a:spcBef>
                <a:spcPts val="1200"/>
              </a:spcBef>
              <a:spcAft>
                <a:spcPts val="0"/>
              </a:spcAft>
              <a:buNone/>
            </a:pPr>
            <a:r>
              <a:rPr b="1" i="1" lang="no-NO" sz="2400">
                <a:solidFill>
                  <a:srgbClr val="FFCC00"/>
                </a:solidFill>
                <a:latin typeface="Arial"/>
                <a:ea typeface="Arial"/>
                <a:cs typeface="Arial"/>
                <a:sym typeface="Arial"/>
              </a:rPr>
              <a:t>Temporality       Dose-response              Analogy </a:t>
            </a:r>
            <a:endParaRPr/>
          </a:p>
          <a:p>
            <a:pPr indent="0" lvl="0" marL="0" marR="0" rtl="1" algn="r">
              <a:spcBef>
                <a:spcPts val="1200"/>
              </a:spcBef>
              <a:spcAft>
                <a:spcPts val="0"/>
              </a:spcAft>
              <a:buNone/>
            </a:pPr>
            <a:r>
              <a:rPr b="1" i="1" lang="no-NO" sz="2400">
                <a:solidFill>
                  <a:srgbClr val="FFCC00"/>
                </a:solidFill>
                <a:latin typeface="Arial"/>
                <a:ea typeface="Arial"/>
                <a:cs typeface="Arial"/>
                <a:sym typeface="Arial"/>
              </a:rPr>
              <a:t>Specificity</a:t>
            </a:r>
            <a:endParaRPr b="1" i="1" sz="2400">
              <a:solidFill>
                <a:srgbClr val="FFCC00"/>
              </a:solidFill>
              <a:latin typeface="Arial"/>
              <a:ea typeface="Arial"/>
              <a:cs typeface="Arial"/>
              <a:sym typeface="Arial"/>
            </a:endParaRPr>
          </a:p>
        </p:txBody>
      </p:sp>
      <p:sp>
        <p:nvSpPr>
          <p:cNvPr id="1096" name="Google Shape;1096;p94"/>
          <p:cNvSpPr txBox="1"/>
          <p:nvPr/>
        </p:nvSpPr>
        <p:spPr>
          <a:xfrm>
            <a:off x="228600" y="3124200"/>
            <a:ext cx="609600" cy="70167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1" lang="no-NO" sz="4000">
                <a:solidFill>
                  <a:srgbClr val="E10C07"/>
                </a:solidFill>
                <a:latin typeface="Arial"/>
                <a:ea typeface="Arial"/>
                <a:cs typeface="Arial"/>
                <a:sym typeface="Arial"/>
              </a:rPr>
              <a:t>✓</a:t>
            </a:r>
            <a:endParaRPr b="1" i="1" sz="4000">
              <a:solidFill>
                <a:srgbClr val="E10C07"/>
              </a:solidFill>
              <a:latin typeface="Arial"/>
              <a:ea typeface="Arial"/>
              <a:cs typeface="Arial"/>
              <a:sym typeface="Arial"/>
            </a:endParaRPr>
          </a:p>
        </p:txBody>
      </p:sp>
      <p:sp>
        <p:nvSpPr>
          <p:cNvPr id="1097" name="Google Shape;1097;p94"/>
          <p:cNvSpPr txBox="1"/>
          <p:nvPr/>
        </p:nvSpPr>
        <p:spPr>
          <a:xfrm>
            <a:off x="2209800" y="3124200"/>
            <a:ext cx="762000" cy="70167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1" lang="no-NO" sz="4000">
                <a:solidFill>
                  <a:srgbClr val="E10C07"/>
                </a:solidFill>
                <a:latin typeface="Arial"/>
                <a:ea typeface="Arial"/>
                <a:cs typeface="Arial"/>
                <a:sym typeface="Arial"/>
              </a:rPr>
              <a:t>✓</a:t>
            </a:r>
            <a:endParaRPr b="1" i="1" sz="4000">
              <a:solidFill>
                <a:srgbClr val="E10C07"/>
              </a:solidFill>
              <a:latin typeface="Arial"/>
              <a:ea typeface="Arial"/>
              <a:cs typeface="Arial"/>
              <a:sym typeface="Arial"/>
            </a:endParaRPr>
          </a:p>
        </p:txBody>
      </p:sp>
      <p:sp>
        <p:nvSpPr>
          <p:cNvPr id="1098" name="Google Shape;1098;p94"/>
          <p:cNvSpPr txBox="1"/>
          <p:nvPr/>
        </p:nvSpPr>
        <p:spPr>
          <a:xfrm>
            <a:off x="4572000" y="3124200"/>
            <a:ext cx="685800" cy="70167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1" lang="no-NO" sz="4000">
                <a:solidFill>
                  <a:srgbClr val="E10C07"/>
                </a:solidFill>
                <a:latin typeface="Arial"/>
                <a:ea typeface="Arial"/>
                <a:cs typeface="Arial"/>
                <a:sym typeface="Arial"/>
              </a:rPr>
              <a:t>✓</a:t>
            </a:r>
            <a:endParaRPr b="1" i="1" sz="4000">
              <a:solidFill>
                <a:srgbClr val="E10C07"/>
              </a:solidFill>
              <a:latin typeface="Arial"/>
              <a:ea typeface="Arial"/>
              <a:cs typeface="Arial"/>
              <a:sym typeface="Arial"/>
            </a:endParaRPr>
          </a:p>
        </p:txBody>
      </p:sp>
      <p:sp>
        <p:nvSpPr>
          <p:cNvPr id="1099" name="Google Shape;1099;p94"/>
          <p:cNvSpPr txBox="1"/>
          <p:nvPr/>
        </p:nvSpPr>
        <p:spPr>
          <a:xfrm>
            <a:off x="228600" y="3657600"/>
            <a:ext cx="762000" cy="70167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1" lang="no-NO" sz="4000">
                <a:solidFill>
                  <a:srgbClr val="E10C07"/>
                </a:solidFill>
                <a:latin typeface="Arial"/>
                <a:ea typeface="Arial"/>
                <a:cs typeface="Arial"/>
                <a:sym typeface="Arial"/>
              </a:rPr>
              <a:t>✓</a:t>
            </a:r>
            <a:endParaRPr b="1" i="1" sz="4000">
              <a:solidFill>
                <a:srgbClr val="E10C07"/>
              </a:solidFill>
              <a:latin typeface="Arial"/>
              <a:ea typeface="Arial"/>
              <a:cs typeface="Arial"/>
              <a:sym typeface="Arial"/>
            </a:endParaRPr>
          </a:p>
        </p:txBody>
      </p:sp>
      <p:sp>
        <p:nvSpPr>
          <p:cNvPr id="1100" name="Google Shape;1100;p94"/>
          <p:cNvSpPr txBox="1"/>
          <p:nvPr/>
        </p:nvSpPr>
        <p:spPr>
          <a:xfrm>
            <a:off x="6019800" y="3581400"/>
            <a:ext cx="573088" cy="70167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1" lang="no-NO" sz="4000">
                <a:solidFill>
                  <a:srgbClr val="E10C07"/>
                </a:solidFill>
                <a:latin typeface="Arial"/>
                <a:ea typeface="Arial"/>
                <a:cs typeface="Arial"/>
                <a:sym typeface="Arial"/>
              </a:rPr>
              <a:t>✓</a:t>
            </a:r>
            <a:endParaRPr b="1" i="1" sz="4000">
              <a:solidFill>
                <a:srgbClr val="E10C07"/>
              </a:solidFill>
              <a:latin typeface="Arial"/>
              <a:ea typeface="Arial"/>
              <a:cs typeface="Arial"/>
              <a:sym typeface="Arial"/>
            </a:endParaRPr>
          </a:p>
        </p:txBody>
      </p:sp>
      <p:sp>
        <p:nvSpPr>
          <p:cNvPr id="1101" name="Google Shape;1101;p94"/>
          <p:cNvSpPr txBox="1"/>
          <p:nvPr/>
        </p:nvSpPr>
        <p:spPr>
          <a:xfrm>
            <a:off x="1736725" y="3236913"/>
            <a:ext cx="184150" cy="366712"/>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sld>
</file>

<file path=ppt/slides/slide8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6" name="Shape 1106"/>
        <p:cNvGrpSpPr/>
        <p:nvPr/>
      </p:nvGrpSpPr>
      <p:grpSpPr>
        <a:xfrm>
          <a:off x="0" y="0"/>
          <a:ext cx="0" cy="0"/>
          <a:chOff x="0" y="0"/>
          <a:chExt cx="0" cy="0"/>
        </a:xfrm>
      </p:grpSpPr>
      <p:sp>
        <p:nvSpPr>
          <p:cNvPr id="1107" name="Google Shape;1107;p95"/>
          <p:cNvSpPr/>
          <p:nvPr/>
        </p:nvSpPr>
        <p:spPr>
          <a:xfrm>
            <a:off x="457200" y="0"/>
            <a:ext cx="8229600" cy="1143000"/>
          </a:xfrm>
          <a:prstGeom prst="rect">
            <a:avLst/>
          </a:prstGeom>
          <a:noFill/>
          <a:ln>
            <a:noFill/>
          </a:ln>
        </p:spPr>
        <p:txBody>
          <a:bodyPr anchorCtr="0" anchor="ctr" bIns="45700" lIns="91425" spcFirstLastPara="1" rIns="91425" wrap="square" tIns="45700">
            <a:noAutofit/>
          </a:bodyPr>
          <a:lstStyle/>
          <a:p>
            <a:pPr indent="0" lvl="0" marL="0" marR="0" rtl="1" algn="ctr">
              <a:spcBef>
                <a:spcPts val="0"/>
              </a:spcBef>
              <a:spcAft>
                <a:spcPts val="0"/>
              </a:spcAft>
              <a:buNone/>
            </a:pPr>
            <a:r>
              <a:rPr b="1" i="1" lang="no-NO" sz="3200">
                <a:solidFill>
                  <a:srgbClr val="FFCC00"/>
                </a:solidFill>
                <a:latin typeface="Rockwell"/>
                <a:ea typeface="Rockwell"/>
                <a:cs typeface="Rockwell"/>
                <a:sym typeface="Rockwell"/>
              </a:rPr>
              <a:t>Vitamin A and lung cancer</a:t>
            </a:r>
            <a:endParaRPr b="1" i="1" sz="3200">
              <a:solidFill>
                <a:srgbClr val="FFCC00"/>
              </a:solidFill>
              <a:latin typeface="Rockwell"/>
              <a:ea typeface="Rockwell"/>
              <a:cs typeface="Rockwell"/>
              <a:sym typeface="Rockwell"/>
            </a:endParaRPr>
          </a:p>
        </p:txBody>
      </p:sp>
      <p:sp>
        <p:nvSpPr>
          <p:cNvPr id="1108" name="Google Shape;1108;p95"/>
          <p:cNvSpPr txBox="1"/>
          <p:nvPr/>
        </p:nvSpPr>
        <p:spPr>
          <a:xfrm>
            <a:off x="304800" y="914400"/>
            <a:ext cx="8610600" cy="701675"/>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b="1" i="1" lang="no-NO" sz="4000">
                <a:solidFill>
                  <a:schemeClr val="dk1"/>
                </a:solidFill>
                <a:latin typeface="Arial"/>
                <a:ea typeface="Arial"/>
                <a:cs typeface="Arial"/>
                <a:sym typeface="Arial"/>
              </a:rPr>
              <a:t>Randomized Trials</a:t>
            </a:r>
            <a:endParaRPr b="1" i="1" sz="4000">
              <a:solidFill>
                <a:schemeClr val="dk1"/>
              </a:solidFill>
              <a:latin typeface="Arial"/>
              <a:ea typeface="Arial"/>
              <a:cs typeface="Arial"/>
              <a:sym typeface="Arial"/>
            </a:endParaRPr>
          </a:p>
        </p:txBody>
      </p:sp>
      <p:sp>
        <p:nvSpPr>
          <p:cNvPr id="1109" name="Google Shape;1109;p95"/>
          <p:cNvSpPr txBox="1"/>
          <p:nvPr/>
        </p:nvSpPr>
        <p:spPr>
          <a:xfrm>
            <a:off x="0" y="2133600"/>
            <a:ext cx="441960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1" lang="no-NO" sz="2400">
                <a:solidFill>
                  <a:srgbClr val="FFCC00"/>
                </a:solidFill>
                <a:latin typeface="Arial"/>
                <a:ea typeface="Arial"/>
                <a:cs typeface="Arial"/>
                <a:sym typeface="Arial"/>
              </a:rPr>
              <a:t>3 large Randomized Trials</a:t>
            </a:r>
            <a:endParaRPr b="1" i="1" sz="2400">
              <a:solidFill>
                <a:srgbClr val="FFCC00"/>
              </a:solidFill>
              <a:latin typeface="Arial"/>
              <a:ea typeface="Arial"/>
              <a:cs typeface="Arial"/>
              <a:sym typeface="Arial"/>
            </a:endParaRPr>
          </a:p>
        </p:txBody>
      </p:sp>
      <p:sp>
        <p:nvSpPr>
          <p:cNvPr id="1110" name="Google Shape;1110;p95"/>
          <p:cNvSpPr txBox="1"/>
          <p:nvPr/>
        </p:nvSpPr>
        <p:spPr>
          <a:xfrm>
            <a:off x="0" y="1981200"/>
            <a:ext cx="9144000" cy="39687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000">
                <a:solidFill>
                  <a:schemeClr val="dk1"/>
                </a:solidFill>
                <a:latin typeface="Arial"/>
                <a:ea typeface="Arial"/>
                <a:cs typeface="Arial"/>
                <a:sym typeface="Arial"/>
              </a:rPr>
              <a:t> </a:t>
            </a:r>
            <a:endParaRPr b="1" sz="1200">
              <a:solidFill>
                <a:schemeClr val="dk1"/>
              </a:solidFill>
              <a:latin typeface="Arial"/>
              <a:ea typeface="Arial"/>
              <a:cs typeface="Arial"/>
              <a:sym typeface="Arial"/>
            </a:endParaRPr>
          </a:p>
        </p:txBody>
      </p:sp>
      <p:sp>
        <p:nvSpPr>
          <p:cNvPr id="1111" name="Google Shape;1111;p95"/>
          <p:cNvSpPr txBox="1"/>
          <p:nvPr/>
        </p:nvSpPr>
        <p:spPr>
          <a:xfrm>
            <a:off x="0" y="2743200"/>
            <a:ext cx="9144000" cy="274638"/>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Clr>
                <a:schemeClr val="lt1"/>
              </a:buClr>
              <a:buSzPts val="1200"/>
              <a:buFont typeface="Arial"/>
              <a:buNone/>
            </a:pPr>
            <a:r>
              <a:t/>
            </a:r>
            <a:endParaRPr b="1" sz="1200">
              <a:solidFill>
                <a:schemeClr val="dk1"/>
              </a:solidFill>
              <a:latin typeface="Arial"/>
              <a:ea typeface="Arial"/>
              <a:cs typeface="Arial"/>
              <a:sym typeface="Arial"/>
            </a:endParaRPr>
          </a:p>
        </p:txBody>
      </p:sp>
      <p:sp>
        <p:nvSpPr>
          <p:cNvPr id="1112" name="Google Shape;1112;p95"/>
          <p:cNvSpPr txBox="1"/>
          <p:nvPr/>
        </p:nvSpPr>
        <p:spPr>
          <a:xfrm>
            <a:off x="0" y="2743200"/>
            <a:ext cx="9144000" cy="822325"/>
          </a:xfrm>
          <a:prstGeom prst="rect">
            <a:avLst/>
          </a:prstGeom>
          <a:noFill/>
          <a:ln>
            <a:noFill/>
          </a:ln>
        </p:spPr>
        <p:txBody>
          <a:bodyPr anchorCtr="0" anchor="t" bIns="45700" lIns="91425" spcFirstLastPara="1" rIns="91425" wrap="square" tIns="45700">
            <a:spAutoFit/>
          </a:bodyPr>
          <a:lstStyle/>
          <a:p>
            <a:pPr indent="-152400" lvl="0" marL="0" marR="0" rtl="1" algn="r">
              <a:spcBef>
                <a:spcPts val="0"/>
              </a:spcBef>
              <a:spcAft>
                <a:spcPts val="0"/>
              </a:spcAft>
              <a:buClr>
                <a:srgbClr val="FFCC00"/>
              </a:buClr>
              <a:buSzPts val="2400"/>
              <a:buFont typeface="Arial"/>
              <a:buChar char="•"/>
            </a:pPr>
            <a:r>
              <a:rPr lang="no-NO" sz="2400">
                <a:solidFill>
                  <a:srgbClr val="FFCC00"/>
                </a:solidFill>
                <a:latin typeface="Arial"/>
                <a:ea typeface="Arial"/>
                <a:cs typeface="Arial"/>
                <a:sym typeface="Arial"/>
              </a:rPr>
              <a:t> </a:t>
            </a:r>
            <a:r>
              <a:rPr b="1" lang="no-NO" sz="2400">
                <a:solidFill>
                  <a:srgbClr val="FFCC00"/>
                </a:solidFill>
                <a:latin typeface="Arial"/>
                <a:ea typeface="Arial"/>
                <a:cs typeface="Arial"/>
                <a:sym typeface="Arial"/>
              </a:rPr>
              <a:t>The Alpha-Tocopherol Beta-Carotene Cancer Prevention Study, 1994</a:t>
            </a:r>
            <a:endParaRPr b="1" sz="2400">
              <a:solidFill>
                <a:srgbClr val="FFCC00"/>
              </a:solidFill>
              <a:latin typeface="Arial"/>
              <a:ea typeface="Arial"/>
              <a:cs typeface="Arial"/>
              <a:sym typeface="Arial"/>
            </a:endParaRPr>
          </a:p>
        </p:txBody>
      </p:sp>
      <p:sp>
        <p:nvSpPr>
          <p:cNvPr id="1113" name="Google Shape;1113;p95"/>
          <p:cNvSpPr txBox="1"/>
          <p:nvPr/>
        </p:nvSpPr>
        <p:spPr>
          <a:xfrm>
            <a:off x="457200" y="3505200"/>
            <a:ext cx="7848600" cy="39687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000">
                <a:solidFill>
                  <a:schemeClr val="dk1"/>
                </a:solidFill>
                <a:latin typeface="Arial"/>
                <a:ea typeface="Arial"/>
                <a:cs typeface="Arial"/>
                <a:sym typeface="Arial"/>
              </a:rPr>
              <a:t>- Conducted among smoking men in Finland</a:t>
            </a:r>
            <a:endParaRPr b="1" sz="2000">
              <a:solidFill>
                <a:schemeClr val="dk1"/>
              </a:solidFill>
              <a:latin typeface="Arial"/>
              <a:ea typeface="Arial"/>
              <a:cs typeface="Arial"/>
              <a:sym typeface="Arial"/>
            </a:endParaRPr>
          </a:p>
        </p:txBody>
      </p:sp>
      <p:grpSp>
        <p:nvGrpSpPr>
          <p:cNvPr id="1114" name="Google Shape;1114;p95"/>
          <p:cNvGrpSpPr/>
          <p:nvPr/>
        </p:nvGrpSpPr>
        <p:grpSpPr>
          <a:xfrm>
            <a:off x="0" y="4114800"/>
            <a:ext cx="9144000" cy="1676400"/>
            <a:chOff x="0" y="2592"/>
            <a:chExt cx="5760" cy="1056"/>
          </a:xfrm>
        </p:grpSpPr>
        <p:sp>
          <p:nvSpPr>
            <p:cNvPr id="1115" name="Google Shape;1115;p95"/>
            <p:cNvSpPr txBox="1"/>
            <p:nvPr/>
          </p:nvSpPr>
          <p:spPr>
            <a:xfrm>
              <a:off x="0" y="2592"/>
              <a:ext cx="5760" cy="288"/>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b="1" lang="no-NO" sz="2400">
                  <a:solidFill>
                    <a:srgbClr val="FFCC00"/>
                  </a:solidFill>
                  <a:latin typeface="Arial"/>
                  <a:ea typeface="Arial"/>
                  <a:cs typeface="Arial"/>
                  <a:sym typeface="Arial"/>
                </a:rPr>
                <a:t>STOPPED after 6 Years</a:t>
              </a:r>
              <a:endParaRPr b="1" sz="2400">
                <a:solidFill>
                  <a:srgbClr val="FFCC00"/>
                </a:solidFill>
                <a:latin typeface="Arial"/>
                <a:ea typeface="Arial"/>
                <a:cs typeface="Arial"/>
                <a:sym typeface="Arial"/>
              </a:endParaRPr>
            </a:p>
          </p:txBody>
        </p:sp>
        <p:sp>
          <p:nvSpPr>
            <p:cNvPr id="1116" name="Google Shape;1116;p95"/>
            <p:cNvSpPr txBox="1"/>
            <p:nvPr/>
          </p:nvSpPr>
          <p:spPr>
            <a:xfrm>
              <a:off x="0" y="3120"/>
              <a:ext cx="5760" cy="518"/>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b="1" lang="no-NO" sz="2400">
                  <a:solidFill>
                    <a:schemeClr val="dk1"/>
                  </a:solidFill>
                  <a:latin typeface="Arial"/>
                  <a:ea typeface="Arial"/>
                  <a:cs typeface="Arial"/>
                  <a:sym typeface="Arial"/>
                </a:rPr>
                <a:t>Incidence of lung cancer was 18% higher in the treatment group</a:t>
              </a:r>
              <a:r>
                <a:rPr b="1" lang="no-NO" sz="2000">
                  <a:solidFill>
                    <a:schemeClr val="dk1"/>
                  </a:solidFill>
                  <a:latin typeface="Arial"/>
                  <a:ea typeface="Arial"/>
                  <a:cs typeface="Arial"/>
                  <a:sym typeface="Arial"/>
                </a:rPr>
                <a:t> </a:t>
              </a:r>
              <a:endParaRPr b="1" sz="2000">
                <a:solidFill>
                  <a:schemeClr val="dk1"/>
                </a:solidFill>
                <a:latin typeface="Arial"/>
                <a:ea typeface="Arial"/>
                <a:cs typeface="Arial"/>
                <a:sym typeface="Arial"/>
              </a:endParaRPr>
            </a:p>
          </p:txBody>
        </p:sp>
        <p:cxnSp>
          <p:nvCxnSpPr>
            <p:cNvPr id="1117" name="Google Shape;1117;p95"/>
            <p:cNvCxnSpPr/>
            <p:nvPr/>
          </p:nvCxnSpPr>
          <p:spPr>
            <a:xfrm>
              <a:off x="240" y="3360"/>
              <a:ext cx="5328" cy="0"/>
            </a:xfrm>
            <a:prstGeom prst="straightConnector1">
              <a:avLst/>
            </a:prstGeom>
            <a:noFill/>
            <a:ln cap="flat" cmpd="sng" w="38100">
              <a:solidFill>
                <a:srgbClr val="E10C07"/>
              </a:solidFill>
              <a:prstDash val="solid"/>
              <a:round/>
              <a:headEnd len="med" w="med" type="none"/>
              <a:tailEnd len="med" w="med" type="none"/>
            </a:ln>
          </p:spPr>
        </p:cxnSp>
        <p:cxnSp>
          <p:nvCxnSpPr>
            <p:cNvPr id="1118" name="Google Shape;1118;p95"/>
            <p:cNvCxnSpPr/>
            <p:nvPr/>
          </p:nvCxnSpPr>
          <p:spPr>
            <a:xfrm>
              <a:off x="1776" y="2880"/>
              <a:ext cx="2304" cy="0"/>
            </a:xfrm>
            <a:prstGeom prst="straightConnector1">
              <a:avLst/>
            </a:prstGeom>
            <a:noFill/>
            <a:ln cap="flat" cmpd="sng" w="38100">
              <a:solidFill>
                <a:srgbClr val="E10C07"/>
              </a:solidFill>
              <a:prstDash val="solid"/>
              <a:round/>
              <a:headEnd len="med" w="med" type="none"/>
              <a:tailEnd len="med" w="med" type="none"/>
            </a:ln>
          </p:spPr>
        </p:cxnSp>
        <p:cxnSp>
          <p:nvCxnSpPr>
            <p:cNvPr id="1119" name="Google Shape;1119;p95"/>
            <p:cNvCxnSpPr/>
            <p:nvPr/>
          </p:nvCxnSpPr>
          <p:spPr>
            <a:xfrm>
              <a:off x="2544" y="3648"/>
              <a:ext cx="624" cy="0"/>
            </a:xfrm>
            <a:prstGeom prst="straightConnector1">
              <a:avLst/>
            </a:prstGeom>
            <a:noFill/>
            <a:ln cap="flat" cmpd="sng" w="38100">
              <a:solidFill>
                <a:srgbClr val="E10C07"/>
              </a:solidFill>
              <a:prstDash val="solid"/>
              <a:round/>
              <a:headEnd len="med" w="med" type="none"/>
              <a:tailEnd len="med" w="med" type="none"/>
            </a:ln>
          </p:spPr>
        </p:cxnSp>
      </p:gr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14"/>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4" name="Shape 1124"/>
        <p:cNvGrpSpPr/>
        <p:nvPr/>
      </p:nvGrpSpPr>
      <p:grpSpPr>
        <a:xfrm>
          <a:off x="0" y="0"/>
          <a:ext cx="0" cy="0"/>
          <a:chOff x="0" y="0"/>
          <a:chExt cx="0" cy="0"/>
        </a:xfrm>
      </p:grpSpPr>
      <p:sp>
        <p:nvSpPr>
          <p:cNvPr id="1125" name="Google Shape;1125;p96"/>
          <p:cNvSpPr txBox="1"/>
          <p:nvPr>
            <p:ph type="title"/>
          </p:nvPr>
        </p:nvSpPr>
        <p:spPr>
          <a:xfrm>
            <a:off x="457200" y="0"/>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CC00"/>
              </a:buClr>
              <a:buSzPts val="3200"/>
              <a:buFont typeface="Rockwell"/>
              <a:buNone/>
            </a:pPr>
            <a:r>
              <a:rPr b="1" i="1" lang="no-NO" sz="3200">
                <a:solidFill>
                  <a:srgbClr val="FFCC00"/>
                </a:solidFill>
              </a:rPr>
              <a:t>Vitamin A and lung cancer</a:t>
            </a:r>
            <a:endParaRPr b="1" i="1" sz="3200">
              <a:solidFill>
                <a:srgbClr val="FFCC00"/>
              </a:solidFill>
            </a:endParaRPr>
          </a:p>
        </p:txBody>
      </p:sp>
      <p:sp>
        <p:nvSpPr>
          <p:cNvPr id="1126" name="Google Shape;1126;p96"/>
          <p:cNvSpPr txBox="1"/>
          <p:nvPr/>
        </p:nvSpPr>
        <p:spPr>
          <a:xfrm>
            <a:off x="304800" y="914400"/>
            <a:ext cx="8610600" cy="701675"/>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b="1" i="1" lang="no-NO" sz="4000">
                <a:solidFill>
                  <a:schemeClr val="dk1"/>
                </a:solidFill>
                <a:latin typeface="Arial"/>
                <a:ea typeface="Arial"/>
                <a:cs typeface="Arial"/>
                <a:sym typeface="Arial"/>
              </a:rPr>
              <a:t>Randomized Trials</a:t>
            </a:r>
            <a:endParaRPr b="1" i="1" sz="4000">
              <a:solidFill>
                <a:schemeClr val="dk1"/>
              </a:solidFill>
              <a:latin typeface="Arial"/>
              <a:ea typeface="Arial"/>
              <a:cs typeface="Arial"/>
              <a:sym typeface="Arial"/>
            </a:endParaRPr>
          </a:p>
        </p:txBody>
      </p:sp>
      <p:sp>
        <p:nvSpPr>
          <p:cNvPr id="1127" name="Google Shape;1127;p96"/>
          <p:cNvSpPr txBox="1"/>
          <p:nvPr/>
        </p:nvSpPr>
        <p:spPr>
          <a:xfrm>
            <a:off x="152400" y="1752600"/>
            <a:ext cx="8534400" cy="366713"/>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t/>
            </a:r>
            <a:endParaRPr sz="1800">
              <a:solidFill>
                <a:schemeClr val="lt1"/>
              </a:solidFill>
              <a:latin typeface="Arial"/>
              <a:ea typeface="Arial"/>
              <a:cs typeface="Arial"/>
              <a:sym typeface="Arial"/>
            </a:endParaRPr>
          </a:p>
        </p:txBody>
      </p:sp>
      <p:sp>
        <p:nvSpPr>
          <p:cNvPr id="1128" name="Google Shape;1128;p96"/>
          <p:cNvSpPr txBox="1"/>
          <p:nvPr/>
        </p:nvSpPr>
        <p:spPr>
          <a:xfrm>
            <a:off x="0" y="1828800"/>
            <a:ext cx="8610600" cy="457200"/>
          </a:xfrm>
          <a:prstGeom prst="rect">
            <a:avLst/>
          </a:prstGeom>
          <a:noFill/>
          <a:ln>
            <a:noFill/>
          </a:ln>
        </p:spPr>
        <p:txBody>
          <a:bodyPr anchorCtr="0" anchor="t" bIns="45700" lIns="91425" spcFirstLastPara="1" rIns="91425" wrap="square" tIns="45700">
            <a:spAutoFit/>
          </a:bodyPr>
          <a:lstStyle/>
          <a:p>
            <a:pPr indent="-152400" lvl="0" marL="0" marR="0" rtl="1" algn="r">
              <a:spcBef>
                <a:spcPts val="0"/>
              </a:spcBef>
              <a:spcAft>
                <a:spcPts val="0"/>
              </a:spcAft>
              <a:buClr>
                <a:srgbClr val="FFCC00"/>
              </a:buClr>
              <a:buSzPts val="2400"/>
              <a:buFont typeface="Arial"/>
              <a:buChar char="•"/>
            </a:pPr>
            <a:r>
              <a:rPr b="1" lang="no-NO" sz="2400">
                <a:solidFill>
                  <a:srgbClr val="FFCC00"/>
                </a:solidFill>
                <a:latin typeface="Arial"/>
                <a:ea typeface="Arial"/>
                <a:cs typeface="Arial"/>
                <a:sym typeface="Arial"/>
              </a:rPr>
              <a:t> Carotene and Retinol Efficacy Trial, CARET Study, 1996</a:t>
            </a:r>
            <a:endParaRPr b="1" sz="2400">
              <a:solidFill>
                <a:srgbClr val="FFCC00"/>
              </a:solidFill>
              <a:latin typeface="Arial"/>
              <a:ea typeface="Arial"/>
              <a:cs typeface="Arial"/>
              <a:sym typeface="Arial"/>
            </a:endParaRPr>
          </a:p>
        </p:txBody>
      </p:sp>
      <p:sp>
        <p:nvSpPr>
          <p:cNvPr id="1129" name="Google Shape;1129;p96"/>
          <p:cNvSpPr txBox="1"/>
          <p:nvPr/>
        </p:nvSpPr>
        <p:spPr>
          <a:xfrm>
            <a:off x="0" y="2438400"/>
            <a:ext cx="8001000" cy="366713"/>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t/>
            </a:r>
            <a:endParaRPr sz="1800">
              <a:solidFill>
                <a:schemeClr val="lt1"/>
              </a:solidFill>
              <a:latin typeface="Arial"/>
              <a:ea typeface="Arial"/>
              <a:cs typeface="Arial"/>
              <a:sym typeface="Arial"/>
            </a:endParaRPr>
          </a:p>
        </p:txBody>
      </p:sp>
      <p:sp>
        <p:nvSpPr>
          <p:cNvPr id="1130" name="Google Shape;1130;p96"/>
          <p:cNvSpPr txBox="1"/>
          <p:nvPr/>
        </p:nvSpPr>
        <p:spPr>
          <a:xfrm>
            <a:off x="304800" y="2286000"/>
            <a:ext cx="8839200" cy="1463675"/>
          </a:xfrm>
          <a:prstGeom prst="rect">
            <a:avLst/>
          </a:prstGeom>
          <a:noFill/>
          <a:ln>
            <a:noFill/>
          </a:ln>
        </p:spPr>
        <p:txBody>
          <a:bodyPr anchorCtr="0" anchor="t" bIns="45700" lIns="91425" spcFirstLastPara="1" rIns="91425" wrap="square" tIns="45700">
            <a:spAutoFit/>
          </a:bodyPr>
          <a:lstStyle/>
          <a:p>
            <a:pPr indent="-127000" lvl="0" marL="0" marR="0" rtl="1" algn="r">
              <a:spcBef>
                <a:spcPts val="0"/>
              </a:spcBef>
              <a:spcAft>
                <a:spcPts val="0"/>
              </a:spcAft>
              <a:buClr>
                <a:schemeClr val="dk1"/>
              </a:buClr>
              <a:buSzPts val="2000"/>
              <a:buFont typeface="Arial"/>
              <a:buChar char="-"/>
            </a:pPr>
            <a:r>
              <a:rPr b="1" lang="no-NO" sz="2000">
                <a:solidFill>
                  <a:schemeClr val="dk1"/>
                </a:solidFill>
                <a:latin typeface="Arial"/>
                <a:ea typeface="Arial"/>
                <a:cs typeface="Arial"/>
                <a:sym typeface="Arial"/>
              </a:rPr>
              <a:t>conducted among men who were at high risk due to smoking or asbestos exposure.</a:t>
            </a:r>
            <a:endParaRPr/>
          </a:p>
          <a:p>
            <a:pPr indent="-127000" lvl="0" marL="0" marR="0" rtl="1" algn="r">
              <a:spcBef>
                <a:spcPts val="1000"/>
              </a:spcBef>
              <a:spcAft>
                <a:spcPts val="0"/>
              </a:spcAft>
              <a:buClr>
                <a:schemeClr val="dk1"/>
              </a:buClr>
              <a:buSzPts val="2000"/>
              <a:buFont typeface="Arial"/>
              <a:buChar char="-"/>
            </a:pPr>
            <a:r>
              <a:rPr b="1" lang="no-NO" sz="2000">
                <a:solidFill>
                  <a:schemeClr val="dk1"/>
                </a:solidFill>
                <a:latin typeface="Arial"/>
                <a:ea typeface="Arial"/>
                <a:cs typeface="Arial"/>
                <a:sym typeface="Arial"/>
              </a:rPr>
              <a:t>A combination of beta-carotene and preformed vitamin A was compared with placebo</a:t>
            </a:r>
            <a:endParaRPr b="1" sz="2000">
              <a:solidFill>
                <a:schemeClr val="dk1"/>
              </a:solidFill>
              <a:latin typeface="Arial"/>
              <a:ea typeface="Arial"/>
              <a:cs typeface="Arial"/>
              <a:sym typeface="Arial"/>
            </a:endParaRPr>
          </a:p>
        </p:txBody>
      </p:sp>
      <p:grpSp>
        <p:nvGrpSpPr>
          <p:cNvPr id="1131" name="Google Shape;1131;p96"/>
          <p:cNvGrpSpPr/>
          <p:nvPr/>
        </p:nvGrpSpPr>
        <p:grpSpPr>
          <a:xfrm>
            <a:off x="0" y="3810000"/>
            <a:ext cx="9144000" cy="1431925"/>
            <a:chOff x="0" y="2400"/>
            <a:chExt cx="5760" cy="902"/>
          </a:xfrm>
        </p:grpSpPr>
        <p:sp>
          <p:nvSpPr>
            <p:cNvPr id="1132" name="Google Shape;1132;p96"/>
            <p:cNvSpPr txBox="1"/>
            <p:nvPr/>
          </p:nvSpPr>
          <p:spPr>
            <a:xfrm>
              <a:off x="1680" y="2400"/>
              <a:ext cx="2304" cy="288"/>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rgbClr val="FFCC00"/>
                  </a:solidFill>
                  <a:latin typeface="Arial"/>
                  <a:ea typeface="Arial"/>
                  <a:cs typeface="Arial"/>
                  <a:sym typeface="Arial"/>
                </a:rPr>
                <a:t>Stopped prematurely</a:t>
              </a:r>
              <a:endParaRPr b="1" sz="2400">
                <a:solidFill>
                  <a:srgbClr val="FFCC00"/>
                </a:solidFill>
                <a:latin typeface="Arial"/>
                <a:ea typeface="Arial"/>
                <a:cs typeface="Arial"/>
                <a:sym typeface="Arial"/>
              </a:endParaRPr>
            </a:p>
          </p:txBody>
        </p:sp>
        <p:sp>
          <p:nvSpPr>
            <p:cNvPr id="1133" name="Google Shape;1133;p96"/>
            <p:cNvSpPr txBox="1"/>
            <p:nvPr/>
          </p:nvSpPr>
          <p:spPr>
            <a:xfrm>
              <a:off x="0" y="2784"/>
              <a:ext cx="5760" cy="518"/>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b="1" lang="no-NO" sz="2400">
                  <a:solidFill>
                    <a:schemeClr val="dk1"/>
                  </a:solidFill>
                  <a:latin typeface="Arial"/>
                  <a:ea typeface="Arial"/>
                  <a:cs typeface="Arial"/>
                  <a:sym typeface="Arial"/>
                </a:rPr>
                <a:t>28% increase in the incidence of lung cancer among men receiving the supplements</a:t>
              </a:r>
              <a:endParaRPr sz="1800">
                <a:solidFill>
                  <a:schemeClr val="dk1"/>
                </a:solidFill>
                <a:latin typeface="Arial"/>
                <a:ea typeface="Arial"/>
                <a:cs typeface="Arial"/>
                <a:sym typeface="Arial"/>
              </a:endParaRPr>
            </a:p>
          </p:txBody>
        </p:sp>
        <p:cxnSp>
          <p:nvCxnSpPr>
            <p:cNvPr id="1134" name="Google Shape;1134;p96"/>
            <p:cNvCxnSpPr/>
            <p:nvPr/>
          </p:nvCxnSpPr>
          <p:spPr>
            <a:xfrm>
              <a:off x="1728" y="2640"/>
              <a:ext cx="1968" cy="0"/>
            </a:xfrm>
            <a:prstGeom prst="straightConnector1">
              <a:avLst/>
            </a:prstGeom>
            <a:noFill/>
            <a:ln cap="flat" cmpd="sng" w="38100">
              <a:solidFill>
                <a:srgbClr val="E10C07"/>
              </a:solidFill>
              <a:prstDash val="solid"/>
              <a:round/>
              <a:headEnd len="med" w="med" type="none"/>
              <a:tailEnd len="med" w="med" type="none"/>
            </a:ln>
          </p:spPr>
        </p:cxnSp>
        <p:cxnSp>
          <p:nvCxnSpPr>
            <p:cNvPr id="1135" name="Google Shape;1135;p96"/>
            <p:cNvCxnSpPr/>
            <p:nvPr/>
          </p:nvCxnSpPr>
          <p:spPr>
            <a:xfrm>
              <a:off x="336" y="3024"/>
              <a:ext cx="5232" cy="0"/>
            </a:xfrm>
            <a:prstGeom prst="straightConnector1">
              <a:avLst/>
            </a:prstGeom>
            <a:noFill/>
            <a:ln cap="flat" cmpd="sng" w="38100">
              <a:solidFill>
                <a:srgbClr val="E10C07"/>
              </a:solidFill>
              <a:prstDash val="solid"/>
              <a:round/>
              <a:headEnd len="med" w="med" type="none"/>
              <a:tailEnd len="med" w="med" type="none"/>
            </a:ln>
          </p:spPr>
        </p:cxnSp>
        <p:cxnSp>
          <p:nvCxnSpPr>
            <p:cNvPr id="1136" name="Google Shape;1136;p96"/>
            <p:cNvCxnSpPr/>
            <p:nvPr/>
          </p:nvCxnSpPr>
          <p:spPr>
            <a:xfrm>
              <a:off x="1632" y="3264"/>
              <a:ext cx="2592" cy="0"/>
            </a:xfrm>
            <a:prstGeom prst="straightConnector1">
              <a:avLst/>
            </a:prstGeom>
            <a:noFill/>
            <a:ln cap="flat" cmpd="sng" w="38100">
              <a:solidFill>
                <a:srgbClr val="E10C07"/>
              </a:solidFill>
              <a:prstDash val="solid"/>
              <a:round/>
              <a:headEnd len="med" w="med" type="none"/>
              <a:tailEnd len="med" w="med" type="none"/>
            </a:ln>
          </p:spPr>
        </p:cxnSp>
      </p:gr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31"/>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1" name="Shape 1141"/>
        <p:cNvGrpSpPr/>
        <p:nvPr/>
      </p:nvGrpSpPr>
      <p:grpSpPr>
        <a:xfrm>
          <a:off x="0" y="0"/>
          <a:ext cx="0" cy="0"/>
          <a:chOff x="0" y="0"/>
          <a:chExt cx="0" cy="0"/>
        </a:xfrm>
      </p:grpSpPr>
      <p:sp>
        <p:nvSpPr>
          <p:cNvPr id="1142" name="Google Shape;1142;p97"/>
          <p:cNvSpPr txBox="1"/>
          <p:nvPr/>
        </p:nvSpPr>
        <p:spPr>
          <a:xfrm>
            <a:off x="0" y="2057400"/>
            <a:ext cx="8763000" cy="457200"/>
          </a:xfrm>
          <a:prstGeom prst="rect">
            <a:avLst/>
          </a:prstGeom>
          <a:noFill/>
          <a:ln>
            <a:noFill/>
          </a:ln>
        </p:spPr>
        <p:txBody>
          <a:bodyPr anchorCtr="0" anchor="t" bIns="45700" lIns="91425" spcFirstLastPara="1" rIns="91425" wrap="square" tIns="45700">
            <a:spAutoFit/>
          </a:bodyPr>
          <a:lstStyle/>
          <a:p>
            <a:pPr indent="-127000" lvl="0" marL="0" marR="0" rtl="1" algn="r">
              <a:spcBef>
                <a:spcPts val="0"/>
              </a:spcBef>
              <a:spcAft>
                <a:spcPts val="0"/>
              </a:spcAft>
              <a:buClr>
                <a:srgbClr val="FFCC00"/>
              </a:buClr>
              <a:buSzPts val="2000"/>
              <a:buFont typeface="Arial"/>
              <a:buChar char="•"/>
            </a:pPr>
            <a:r>
              <a:rPr b="1" lang="no-NO" sz="2000">
                <a:solidFill>
                  <a:srgbClr val="FFCC00"/>
                </a:solidFill>
                <a:latin typeface="Arial"/>
                <a:ea typeface="Arial"/>
                <a:cs typeface="Arial"/>
                <a:sym typeface="Arial"/>
              </a:rPr>
              <a:t> </a:t>
            </a:r>
            <a:r>
              <a:rPr b="1" lang="no-NO" sz="2400">
                <a:solidFill>
                  <a:srgbClr val="FFCC00"/>
                </a:solidFill>
                <a:latin typeface="Arial"/>
                <a:ea typeface="Arial"/>
                <a:cs typeface="Arial"/>
                <a:sym typeface="Arial"/>
              </a:rPr>
              <a:t>The physicians health study, 1996</a:t>
            </a:r>
            <a:endParaRPr b="1" sz="2400">
              <a:solidFill>
                <a:srgbClr val="FFCC00"/>
              </a:solidFill>
              <a:latin typeface="Arial"/>
              <a:ea typeface="Arial"/>
              <a:cs typeface="Arial"/>
              <a:sym typeface="Arial"/>
            </a:endParaRPr>
          </a:p>
        </p:txBody>
      </p:sp>
      <p:sp>
        <p:nvSpPr>
          <p:cNvPr id="1143" name="Google Shape;1143;p97"/>
          <p:cNvSpPr/>
          <p:nvPr/>
        </p:nvSpPr>
        <p:spPr>
          <a:xfrm>
            <a:off x="457200" y="0"/>
            <a:ext cx="8229600" cy="1143000"/>
          </a:xfrm>
          <a:prstGeom prst="rect">
            <a:avLst/>
          </a:prstGeom>
          <a:noFill/>
          <a:ln>
            <a:noFill/>
          </a:ln>
        </p:spPr>
        <p:txBody>
          <a:bodyPr anchorCtr="0" anchor="ctr" bIns="45700" lIns="91425" spcFirstLastPara="1" rIns="91425" wrap="square" tIns="45700">
            <a:noAutofit/>
          </a:bodyPr>
          <a:lstStyle/>
          <a:p>
            <a:pPr indent="0" lvl="0" marL="0" marR="0" rtl="1" algn="ctr">
              <a:spcBef>
                <a:spcPts val="0"/>
              </a:spcBef>
              <a:spcAft>
                <a:spcPts val="0"/>
              </a:spcAft>
              <a:buNone/>
            </a:pPr>
            <a:r>
              <a:rPr b="1" i="1" lang="no-NO" sz="3200">
                <a:solidFill>
                  <a:srgbClr val="FFCC00"/>
                </a:solidFill>
                <a:latin typeface="Rockwell"/>
                <a:ea typeface="Rockwell"/>
                <a:cs typeface="Rockwell"/>
                <a:sym typeface="Rockwell"/>
              </a:rPr>
              <a:t>Vitamin A and lung cancer</a:t>
            </a:r>
            <a:endParaRPr b="1" i="1" sz="3200">
              <a:solidFill>
                <a:srgbClr val="FFCC00"/>
              </a:solidFill>
              <a:latin typeface="Rockwell"/>
              <a:ea typeface="Rockwell"/>
              <a:cs typeface="Rockwell"/>
              <a:sym typeface="Rockwell"/>
            </a:endParaRPr>
          </a:p>
        </p:txBody>
      </p:sp>
      <p:sp>
        <p:nvSpPr>
          <p:cNvPr id="1144" name="Google Shape;1144;p97"/>
          <p:cNvSpPr txBox="1"/>
          <p:nvPr/>
        </p:nvSpPr>
        <p:spPr>
          <a:xfrm>
            <a:off x="304800" y="914400"/>
            <a:ext cx="8610600" cy="701675"/>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b="1" i="1" lang="no-NO" sz="4000">
                <a:solidFill>
                  <a:schemeClr val="dk1"/>
                </a:solidFill>
                <a:latin typeface="Arial"/>
                <a:ea typeface="Arial"/>
                <a:cs typeface="Arial"/>
                <a:sym typeface="Arial"/>
              </a:rPr>
              <a:t>Randomized Trials</a:t>
            </a:r>
            <a:endParaRPr b="1" i="1" sz="4000">
              <a:solidFill>
                <a:schemeClr val="dk1"/>
              </a:solidFill>
              <a:latin typeface="Arial"/>
              <a:ea typeface="Arial"/>
              <a:cs typeface="Arial"/>
              <a:sym typeface="Arial"/>
            </a:endParaRPr>
          </a:p>
        </p:txBody>
      </p:sp>
      <p:sp>
        <p:nvSpPr>
          <p:cNvPr id="1145" name="Google Shape;1145;p97"/>
          <p:cNvSpPr txBox="1"/>
          <p:nvPr/>
        </p:nvSpPr>
        <p:spPr>
          <a:xfrm>
            <a:off x="0" y="2971800"/>
            <a:ext cx="8458200" cy="70167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000">
                <a:solidFill>
                  <a:schemeClr val="dk1"/>
                </a:solidFill>
                <a:latin typeface="Arial"/>
                <a:ea typeface="Arial"/>
                <a:cs typeface="Arial"/>
                <a:sym typeface="Arial"/>
              </a:rPr>
              <a:t>-Conducted among US physicians  who received beta-carotene supplements for 12 years.</a:t>
            </a:r>
            <a:endParaRPr b="1" sz="2000">
              <a:solidFill>
                <a:schemeClr val="dk1"/>
              </a:solidFill>
              <a:latin typeface="Arial"/>
              <a:ea typeface="Arial"/>
              <a:cs typeface="Arial"/>
              <a:sym typeface="Arial"/>
            </a:endParaRPr>
          </a:p>
        </p:txBody>
      </p:sp>
      <p:sp>
        <p:nvSpPr>
          <p:cNvPr id="1146" name="Google Shape;1146;p97"/>
          <p:cNvSpPr txBox="1"/>
          <p:nvPr/>
        </p:nvSpPr>
        <p:spPr>
          <a:xfrm>
            <a:off x="0" y="4343400"/>
            <a:ext cx="8763000" cy="457200"/>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b="1" lang="no-NO" sz="2400">
                <a:solidFill>
                  <a:srgbClr val="FFCC00"/>
                </a:solidFill>
                <a:latin typeface="Arial"/>
                <a:ea typeface="Arial"/>
                <a:cs typeface="Arial"/>
                <a:sym typeface="Arial"/>
              </a:rPr>
              <a:t>No increase or decrease in lung cancer (relative risk= 0.93)</a:t>
            </a:r>
            <a:endParaRPr b="1" sz="2400">
              <a:solidFill>
                <a:srgbClr val="FFCC00"/>
              </a:solidFill>
              <a:latin typeface="Arial"/>
              <a:ea typeface="Arial"/>
              <a:cs typeface="Arial"/>
              <a:sym typeface="Arial"/>
            </a:endParaRPr>
          </a:p>
        </p:txBody>
      </p:sp>
      <p:cxnSp>
        <p:nvCxnSpPr>
          <p:cNvPr id="1147" name="Google Shape;1147;p97"/>
          <p:cNvCxnSpPr/>
          <p:nvPr/>
        </p:nvCxnSpPr>
        <p:spPr>
          <a:xfrm>
            <a:off x="228600" y="4800600"/>
            <a:ext cx="8305800" cy="0"/>
          </a:xfrm>
          <a:prstGeom prst="straightConnector1">
            <a:avLst/>
          </a:prstGeom>
          <a:noFill/>
          <a:ln cap="flat" cmpd="sng" w="38100">
            <a:solidFill>
              <a:srgbClr val="E10C07"/>
            </a:solidFill>
            <a:prstDash val="solid"/>
            <a:round/>
            <a:headEnd len="med" w="med" type="none"/>
            <a:tailEnd len="med" w="med" type="none"/>
          </a:ln>
        </p:spPr>
      </p:cxnSp>
    </p:spTree>
  </p:cSld>
  <p:clrMapOvr>
    <a:masterClrMapping/>
  </p:clrMapOvr>
</p:sld>
</file>

<file path=ppt/slides/slide8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2" name="Shape 1152"/>
        <p:cNvGrpSpPr/>
        <p:nvPr/>
      </p:nvGrpSpPr>
      <p:grpSpPr>
        <a:xfrm>
          <a:off x="0" y="0"/>
          <a:ext cx="0" cy="0"/>
          <a:chOff x="0" y="0"/>
          <a:chExt cx="0" cy="0"/>
        </a:xfrm>
      </p:grpSpPr>
      <p:sp>
        <p:nvSpPr>
          <p:cNvPr id="1153" name="Google Shape;1153;p98"/>
          <p:cNvSpPr/>
          <p:nvPr/>
        </p:nvSpPr>
        <p:spPr>
          <a:xfrm>
            <a:off x="533400" y="304800"/>
            <a:ext cx="8229600" cy="1143000"/>
          </a:xfrm>
          <a:prstGeom prst="rect">
            <a:avLst/>
          </a:prstGeom>
          <a:noFill/>
          <a:ln>
            <a:noFill/>
          </a:ln>
        </p:spPr>
        <p:txBody>
          <a:bodyPr anchorCtr="0" anchor="ctr" bIns="45700" lIns="91425" spcFirstLastPara="1" rIns="91425" wrap="square" tIns="45700">
            <a:noAutofit/>
          </a:bodyPr>
          <a:lstStyle/>
          <a:p>
            <a:pPr indent="0" lvl="0" marL="0" marR="0" rtl="1" algn="ctr">
              <a:spcBef>
                <a:spcPts val="0"/>
              </a:spcBef>
              <a:spcAft>
                <a:spcPts val="0"/>
              </a:spcAft>
              <a:buNone/>
            </a:pPr>
            <a:r>
              <a:rPr b="1" i="1" lang="no-NO" sz="4000">
                <a:solidFill>
                  <a:srgbClr val="FFCC00"/>
                </a:solidFill>
                <a:latin typeface="Rockwell"/>
                <a:ea typeface="Rockwell"/>
                <a:cs typeface="Rockwell"/>
                <a:sym typeface="Rockwell"/>
              </a:rPr>
              <a:t>Vitamin A and lung cancer</a:t>
            </a:r>
            <a:endParaRPr b="1" i="1" sz="4000">
              <a:solidFill>
                <a:srgbClr val="FFCC00"/>
              </a:solidFill>
              <a:latin typeface="Rockwell"/>
              <a:ea typeface="Rockwell"/>
              <a:cs typeface="Rockwell"/>
              <a:sym typeface="Rockwell"/>
            </a:endParaRPr>
          </a:p>
        </p:txBody>
      </p:sp>
      <p:sp>
        <p:nvSpPr>
          <p:cNvPr id="1154" name="Google Shape;1154;p98"/>
          <p:cNvSpPr txBox="1"/>
          <p:nvPr/>
        </p:nvSpPr>
        <p:spPr>
          <a:xfrm>
            <a:off x="228600" y="1676400"/>
            <a:ext cx="213360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rgbClr val="FFCC00"/>
                </a:solidFill>
                <a:latin typeface="Arial"/>
                <a:ea typeface="Arial"/>
                <a:cs typeface="Arial"/>
                <a:sym typeface="Arial"/>
              </a:rPr>
              <a:t>Conclusions</a:t>
            </a:r>
            <a:endParaRPr b="1" sz="2400">
              <a:solidFill>
                <a:srgbClr val="FFCC00"/>
              </a:solidFill>
              <a:latin typeface="Arial"/>
              <a:ea typeface="Arial"/>
              <a:cs typeface="Arial"/>
              <a:sym typeface="Arial"/>
            </a:endParaRPr>
          </a:p>
        </p:txBody>
      </p:sp>
      <p:sp>
        <p:nvSpPr>
          <p:cNvPr id="1155" name="Google Shape;1155;p98"/>
          <p:cNvSpPr txBox="1"/>
          <p:nvPr/>
        </p:nvSpPr>
        <p:spPr>
          <a:xfrm>
            <a:off x="0" y="2743200"/>
            <a:ext cx="9144000" cy="274638"/>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Clr>
                <a:schemeClr val="lt1"/>
              </a:buClr>
              <a:buSzPts val="1200"/>
              <a:buFont typeface="Arial"/>
              <a:buNone/>
            </a:pPr>
            <a:r>
              <a:t/>
            </a:r>
            <a:endParaRPr sz="1200">
              <a:solidFill>
                <a:schemeClr val="dk1"/>
              </a:solidFill>
              <a:latin typeface="Arial"/>
              <a:ea typeface="Arial"/>
              <a:cs typeface="Arial"/>
              <a:sym typeface="Arial"/>
            </a:endParaRPr>
          </a:p>
        </p:txBody>
      </p:sp>
      <p:sp>
        <p:nvSpPr>
          <p:cNvPr id="1156" name="Google Shape;1156;p98"/>
          <p:cNvSpPr txBox="1"/>
          <p:nvPr/>
        </p:nvSpPr>
        <p:spPr>
          <a:xfrm>
            <a:off x="0" y="3581400"/>
            <a:ext cx="9144000" cy="274638"/>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t/>
            </a:r>
            <a:endParaRPr sz="1200">
              <a:solidFill>
                <a:schemeClr val="lt1"/>
              </a:solidFill>
              <a:latin typeface="Arial"/>
              <a:ea typeface="Arial"/>
              <a:cs typeface="Arial"/>
              <a:sym typeface="Arial"/>
            </a:endParaRPr>
          </a:p>
        </p:txBody>
      </p:sp>
      <p:sp>
        <p:nvSpPr>
          <p:cNvPr id="1157" name="Google Shape;1157;p98"/>
          <p:cNvSpPr txBox="1"/>
          <p:nvPr/>
        </p:nvSpPr>
        <p:spPr>
          <a:xfrm>
            <a:off x="228600" y="4876800"/>
            <a:ext cx="8915400" cy="274638"/>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t/>
            </a:r>
            <a:endParaRPr sz="1200">
              <a:solidFill>
                <a:schemeClr val="lt1"/>
              </a:solidFill>
              <a:latin typeface="Arial"/>
              <a:ea typeface="Arial"/>
              <a:cs typeface="Arial"/>
              <a:sym typeface="Arial"/>
            </a:endParaRPr>
          </a:p>
        </p:txBody>
      </p:sp>
      <p:sp>
        <p:nvSpPr>
          <p:cNvPr id="1158" name="Google Shape;1158;p98"/>
          <p:cNvSpPr txBox="1"/>
          <p:nvPr/>
        </p:nvSpPr>
        <p:spPr>
          <a:xfrm>
            <a:off x="304800" y="2133600"/>
            <a:ext cx="8839200" cy="1006475"/>
          </a:xfrm>
          <a:prstGeom prst="rect">
            <a:avLst/>
          </a:prstGeom>
          <a:noFill/>
          <a:ln>
            <a:noFill/>
          </a:ln>
        </p:spPr>
        <p:txBody>
          <a:bodyPr anchorCtr="0" anchor="t" bIns="45700" lIns="91425" spcFirstLastPara="1" rIns="91425" wrap="square" tIns="45700">
            <a:spAutoFit/>
          </a:bodyPr>
          <a:lstStyle/>
          <a:p>
            <a:pPr indent="-127000" lvl="0" marL="0" marR="0" rtl="1" algn="r">
              <a:spcBef>
                <a:spcPts val="0"/>
              </a:spcBef>
              <a:spcAft>
                <a:spcPts val="0"/>
              </a:spcAft>
              <a:buClr>
                <a:schemeClr val="dk1"/>
              </a:buClr>
              <a:buSzPts val="2000"/>
              <a:buFont typeface="Arial"/>
              <a:buChar char="•"/>
            </a:pPr>
            <a:r>
              <a:rPr b="1" lang="no-NO" sz="2000">
                <a:solidFill>
                  <a:schemeClr val="dk1"/>
                </a:solidFill>
                <a:latin typeface="Arial"/>
                <a:ea typeface="Arial"/>
                <a:cs typeface="Arial"/>
                <a:sym typeface="Arial"/>
              </a:rPr>
              <a:t> The inverse relationship between intake of vegetables and fruits and the risk of lung cancer, represents one of the best established associations in the field of nutritional epidemiology.</a:t>
            </a:r>
            <a:endParaRPr b="1" sz="2000">
              <a:solidFill>
                <a:schemeClr val="dk1"/>
              </a:solidFill>
              <a:latin typeface="Arial"/>
              <a:ea typeface="Arial"/>
              <a:cs typeface="Arial"/>
              <a:sym typeface="Arial"/>
            </a:endParaRPr>
          </a:p>
        </p:txBody>
      </p:sp>
      <p:sp>
        <p:nvSpPr>
          <p:cNvPr id="1159" name="Google Shape;1159;p98"/>
          <p:cNvSpPr txBox="1"/>
          <p:nvPr/>
        </p:nvSpPr>
        <p:spPr>
          <a:xfrm>
            <a:off x="304800" y="3200400"/>
            <a:ext cx="8839200" cy="1311275"/>
          </a:xfrm>
          <a:prstGeom prst="rect">
            <a:avLst/>
          </a:prstGeom>
          <a:noFill/>
          <a:ln>
            <a:noFill/>
          </a:ln>
        </p:spPr>
        <p:txBody>
          <a:bodyPr anchorCtr="0" anchor="t" bIns="45700" lIns="91425" spcFirstLastPara="1" rIns="91425" wrap="square" tIns="45700">
            <a:spAutoFit/>
          </a:bodyPr>
          <a:lstStyle/>
          <a:p>
            <a:pPr indent="-127000" lvl="0" marL="0" marR="0" rtl="1" algn="r">
              <a:spcBef>
                <a:spcPts val="0"/>
              </a:spcBef>
              <a:spcAft>
                <a:spcPts val="0"/>
              </a:spcAft>
              <a:buClr>
                <a:schemeClr val="dk1"/>
              </a:buClr>
              <a:buSzPts val="2000"/>
              <a:buFont typeface="Arial"/>
              <a:buChar char="•"/>
            </a:pPr>
            <a:r>
              <a:rPr b="1" lang="no-NO" sz="2000">
                <a:solidFill>
                  <a:schemeClr val="dk1"/>
                </a:solidFill>
                <a:latin typeface="Arial"/>
                <a:ea typeface="Arial"/>
                <a:cs typeface="Arial"/>
                <a:sym typeface="Arial"/>
              </a:rPr>
              <a:t> Randomized trials indicate that this is unlikely to be due to a protective effect of beta carotene. It is more likely that other carotenoids or chemically unrelated, but correlated constituents are the active agents.</a:t>
            </a:r>
            <a:endParaRPr b="1" sz="2000">
              <a:solidFill>
                <a:schemeClr val="dk1"/>
              </a:solidFill>
              <a:latin typeface="Arial"/>
              <a:ea typeface="Arial"/>
              <a:cs typeface="Arial"/>
              <a:sym typeface="Arial"/>
            </a:endParaRPr>
          </a:p>
        </p:txBody>
      </p:sp>
      <p:sp>
        <p:nvSpPr>
          <p:cNvPr id="1160" name="Google Shape;1160;p98"/>
          <p:cNvSpPr txBox="1"/>
          <p:nvPr/>
        </p:nvSpPr>
        <p:spPr>
          <a:xfrm>
            <a:off x="304800" y="4648200"/>
            <a:ext cx="8458200" cy="222567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000">
                <a:solidFill>
                  <a:schemeClr val="dk1"/>
                </a:solidFill>
                <a:latin typeface="Arial"/>
                <a:ea typeface="Arial"/>
                <a:cs typeface="Arial"/>
                <a:sym typeface="Arial"/>
              </a:rPr>
              <a:t>More specific and detailed analyses of observational data could be of great value- </a:t>
            </a:r>
            <a:endParaRPr/>
          </a:p>
          <a:p>
            <a:pPr indent="-127000" lvl="0" marL="0" marR="0" rtl="1" algn="r">
              <a:spcBef>
                <a:spcPts val="1000"/>
              </a:spcBef>
              <a:spcAft>
                <a:spcPts val="0"/>
              </a:spcAft>
              <a:buClr>
                <a:srgbClr val="FFCC00"/>
              </a:buClr>
              <a:buSzPts val="2000"/>
              <a:buFont typeface="Arial"/>
              <a:buChar char="-"/>
            </a:pPr>
            <a:r>
              <a:rPr b="1" lang="no-NO" sz="2000">
                <a:solidFill>
                  <a:srgbClr val="FFCC00"/>
                </a:solidFill>
                <a:latin typeface="Arial"/>
                <a:ea typeface="Arial"/>
                <a:cs typeface="Arial"/>
                <a:sym typeface="Arial"/>
              </a:rPr>
              <a:t>Dietary measurments-data analysis for individual foods and for known nutrients</a:t>
            </a:r>
            <a:endParaRPr/>
          </a:p>
          <a:p>
            <a:pPr indent="0" lvl="0" marL="0" marR="0" rtl="1" algn="r">
              <a:spcBef>
                <a:spcPts val="1000"/>
              </a:spcBef>
              <a:spcAft>
                <a:spcPts val="0"/>
              </a:spcAft>
              <a:buNone/>
            </a:pPr>
            <a:r>
              <a:rPr b="1" lang="no-NO" sz="2000">
                <a:solidFill>
                  <a:srgbClr val="FFCC00"/>
                </a:solidFill>
                <a:latin typeface="Arial"/>
                <a:ea typeface="Arial"/>
                <a:cs typeface="Arial"/>
                <a:sym typeface="Arial"/>
              </a:rPr>
              <a:t>-Biochemical measurements measure a wide variety of factors, including other specific carotenoids</a:t>
            </a:r>
            <a:endParaRPr b="1" sz="2000">
              <a:solidFill>
                <a:srgbClr val="FFCC00"/>
              </a:solidFill>
              <a:latin typeface="Arial"/>
              <a:ea typeface="Arial"/>
              <a:cs typeface="Arial"/>
              <a:sym typeface="Arial"/>
            </a:endParaRPr>
          </a:p>
        </p:txBody>
      </p:sp>
    </p:spTree>
  </p:cSld>
  <p:clrMapOvr>
    <a:masterClrMapping/>
  </p:clrMapOvr>
</p:sld>
</file>

<file path=ppt/slides/slide8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5" name="Shape 1165"/>
        <p:cNvGrpSpPr/>
        <p:nvPr/>
      </p:nvGrpSpPr>
      <p:grpSpPr>
        <a:xfrm>
          <a:off x="0" y="0"/>
          <a:ext cx="0" cy="0"/>
          <a:chOff x="0" y="0"/>
          <a:chExt cx="0" cy="0"/>
        </a:xfrm>
      </p:grpSpPr>
      <p:sp>
        <p:nvSpPr>
          <p:cNvPr id="1166" name="Google Shape;1166;p99"/>
          <p:cNvSpPr/>
          <p:nvPr/>
        </p:nvSpPr>
        <p:spPr>
          <a:xfrm>
            <a:off x="4340225" y="2714625"/>
            <a:ext cx="184150" cy="366713"/>
          </a:xfrm>
          <a:prstGeom prst="rect">
            <a:avLst/>
          </a:prstGeom>
          <a:noFill/>
          <a:ln>
            <a:noFill/>
          </a:ln>
        </p:spPr>
        <p:txBody>
          <a:bodyPr anchorCtr="0" anchor="t" bIns="45700" lIns="91425" spcFirstLastPara="1" rIns="91425" wrap="square" tIns="45700">
            <a:noAutofit/>
          </a:bodyPr>
          <a:lstStyle/>
          <a:p>
            <a:pPr indent="0" lvl="0" marL="0" marR="0" rtl="1" algn="r">
              <a:spcBef>
                <a:spcPts val="0"/>
              </a:spcBef>
              <a:spcAft>
                <a:spcPts val="0"/>
              </a:spcAft>
              <a:buNone/>
            </a:pPr>
            <a:r>
              <a:t/>
            </a:r>
            <a:endParaRPr sz="1800">
              <a:solidFill>
                <a:schemeClr val="lt1"/>
              </a:solidFill>
              <a:latin typeface="Rockwell"/>
              <a:ea typeface="Rockwell"/>
              <a:cs typeface="Rockwell"/>
              <a:sym typeface="Rockwell"/>
            </a:endParaRPr>
          </a:p>
        </p:txBody>
      </p:sp>
      <p:sp>
        <p:nvSpPr>
          <p:cNvPr id="1167" name="Google Shape;1167;p99"/>
          <p:cNvSpPr txBox="1"/>
          <p:nvPr/>
        </p:nvSpPr>
        <p:spPr>
          <a:xfrm>
            <a:off x="228600" y="762000"/>
            <a:ext cx="8153400" cy="822325"/>
          </a:xfrm>
          <a:prstGeom prst="rect">
            <a:avLst/>
          </a:prstGeom>
          <a:noFill/>
          <a:ln>
            <a:noFill/>
          </a:ln>
        </p:spPr>
        <p:txBody>
          <a:bodyPr anchorCtr="0" anchor="t" bIns="45700" lIns="91425" spcFirstLastPara="1" rIns="91425" wrap="square" tIns="45700">
            <a:spAutoFit/>
          </a:bodyPr>
          <a:lstStyle/>
          <a:p>
            <a:pPr indent="0" lvl="1" marL="457200" marR="0" rtl="1" algn="r">
              <a:spcBef>
                <a:spcPts val="0"/>
              </a:spcBef>
              <a:spcAft>
                <a:spcPts val="0"/>
              </a:spcAft>
              <a:buNone/>
            </a:pPr>
            <a:r>
              <a:rPr b="1" i="1" lang="no-NO" sz="2400" u="none" cap="none" strike="noStrike">
                <a:solidFill>
                  <a:srgbClr val="FFCC00"/>
                </a:solidFill>
                <a:latin typeface="Arial"/>
                <a:ea typeface="Arial"/>
                <a:cs typeface="Arial"/>
                <a:sym typeface="Arial"/>
              </a:rPr>
              <a:t>Prospective study of fruit and vegetable consumption and risk of lung cancer among men and women</a:t>
            </a:r>
            <a:endParaRPr b="0" i="1" sz="2400" u="none" cap="none" strike="noStrike">
              <a:solidFill>
                <a:srgbClr val="FFCC00"/>
              </a:solidFill>
              <a:latin typeface="Arial"/>
              <a:ea typeface="Arial"/>
              <a:cs typeface="Arial"/>
              <a:sym typeface="Arial"/>
            </a:endParaRPr>
          </a:p>
        </p:txBody>
      </p:sp>
      <p:sp>
        <p:nvSpPr>
          <p:cNvPr id="1168" name="Google Shape;1168;p99"/>
          <p:cNvSpPr txBox="1"/>
          <p:nvPr/>
        </p:nvSpPr>
        <p:spPr>
          <a:xfrm>
            <a:off x="533400" y="2971800"/>
            <a:ext cx="7315200" cy="39687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i="1" lang="no-NO" sz="2000">
                <a:solidFill>
                  <a:srgbClr val="FFCC00"/>
                </a:solidFill>
                <a:latin typeface="Arial"/>
                <a:ea typeface="Arial"/>
                <a:cs typeface="Arial"/>
                <a:sym typeface="Arial"/>
              </a:rPr>
              <a:t>J Natl Cancer Inst. 2000 Nov 15;92(22):1812-23</a:t>
            </a:r>
            <a:endParaRPr/>
          </a:p>
        </p:txBody>
      </p:sp>
      <p:sp>
        <p:nvSpPr>
          <p:cNvPr id="1169" name="Google Shape;1169;p99"/>
          <p:cNvSpPr txBox="1"/>
          <p:nvPr/>
        </p:nvSpPr>
        <p:spPr>
          <a:xfrm>
            <a:off x="838200" y="3657600"/>
            <a:ext cx="8305800" cy="1616075"/>
          </a:xfrm>
          <a:prstGeom prst="rect">
            <a:avLst/>
          </a:prstGeom>
          <a:noFill/>
          <a:ln>
            <a:noFill/>
          </a:ln>
        </p:spPr>
        <p:txBody>
          <a:bodyPr anchorCtr="0" anchor="t" bIns="45700" lIns="91425" spcFirstLastPara="1" rIns="91425" wrap="square" tIns="45700">
            <a:spAutoFit/>
          </a:bodyPr>
          <a:lstStyle/>
          <a:p>
            <a:pPr indent="0" lvl="1" marL="457200" marR="0" rtl="1" algn="r">
              <a:spcBef>
                <a:spcPts val="0"/>
              </a:spcBef>
              <a:spcAft>
                <a:spcPts val="0"/>
              </a:spcAft>
              <a:buNone/>
            </a:pPr>
            <a:r>
              <a:rPr b="0" i="0" lang="no-NO" sz="2000" u="none" cap="none" strike="noStrike">
                <a:solidFill>
                  <a:srgbClr val="FFCC00"/>
                </a:solidFill>
                <a:latin typeface="Arial"/>
                <a:ea typeface="Arial"/>
                <a:cs typeface="Arial"/>
                <a:sym typeface="Arial"/>
              </a:rPr>
              <a:t>CONCLUSION:</a:t>
            </a:r>
            <a:r>
              <a:rPr b="0" i="0" lang="no-NO" sz="2000" u="none" cap="none" strike="noStrike">
                <a:solidFill>
                  <a:schemeClr val="dk1"/>
                </a:solidFill>
                <a:latin typeface="Arial"/>
                <a:ea typeface="Arial"/>
                <a:cs typeface="Arial"/>
                <a:sym typeface="Arial"/>
              </a:rPr>
              <a:t> Higher fruit and vegetable intakes were associated with lower risks of lung cancer in women but not in men. It is possible that the inverse association among the women remained confounded by unmeasured smoking characteristics, although fruits and vegetables were protective in both men and women who never smoked.</a:t>
            </a:r>
            <a:endParaRPr b="0" i="0" sz="2000" u="none" cap="none" strike="noStrike">
              <a:solidFill>
                <a:schemeClr val="dk1"/>
              </a:solidFill>
              <a:latin typeface="Arial"/>
              <a:ea typeface="Arial"/>
              <a:cs typeface="Arial"/>
              <a:sym typeface="Arial"/>
            </a:endParaRPr>
          </a:p>
        </p:txBody>
      </p:sp>
      <p:sp>
        <p:nvSpPr>
          <p:cNvPr id="1170" name="Google Shape;1170;p99"/>
          <p:cNvSpPr txBox="1"/>
          <p:nvPr/>
        </p:nvSpPr>
        <p:spPr>
          <a:xfrm>
            <a:off x="0" y="2057400"/>
            <a:ext cx="7696200" cy="70167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lang="no-NO" sz="2000">
                <a:solidFill>
                  <a:schemeClr val="dk1"/>
                </a:solidFill>
                <a:latin typeface="Arial"/>
                <a:ea typeface="Arial"/>
                <a:cs typeface="Arial"/>
                <a:sym typeface="Arial"/>
              </a:rPr>
              <a:t>(47 778 men Health Professionals' Follow-up Study</a:t>
            </a:r>
            <a:endParaRPr sz="2000">
              <a:solidFill>
                <a:schemeClr val="dk1"/>
              </a:solidFill>
              <a:latin typeface="Arial"/>
              <a:ea typeface="Arial"/>
              <a:cs typeface="Arial"/>
              <a:sym typeface="Arial"/>
            </a:endParaRPr>
          </a:p>
          <a:p>
            <a:pPr indent="0" lvl="0" marL="0" marR="0" rtl="1" algn="r">
              <a:spcBef>
                <a:spcPts val="0"/>
              </a:spcBef>
              <a:spcAft>
                <a:spcPts val="0"/>
              </a:spcAft>
              <a:buNone/>
            </a:pPr>
            <a:r>
              <a:rPr lang="no-NO" sz="2000">
                <a:solidFill>
                  <a:schemeClr val="dk1"/>
                </a:solidFill>
                <a:latin typeface="Arial"/>
                <a:ea typeface="Arial"/>
                <a:cs typeface="Arial"/>
                <a:sym typeface="Arial"/>
              </a:rPr>
              <a:t> and 77 283 women in the Nurses' Health Study )</a:t>
            </a:r>
            <a:endParaRPr sz="2000">
              <a:solidFill>
                <a:schemeClr val="dk1"/>
              </a:solidFill>
              <a:latin typeface="Arial"/>
              <a:ea typeface="Arial"/>
              <a:cs typeface="Arial"/>
              <a:sym typeface="Arial"/>
            </a:endParaRPr>
          </a:p>
        </p:txBody>
      </p:sp>
      <p:sp>
        <p:nvSpPr>
          <p:cNvPr id="1171" name="Google Shape;1171;p99"/>
          <p:cNvSpPr/>
          <p:nvPr/>
        </p:nvSpPr>
        <p:spPr>
          <a:xfrm>
            <a:off x="4724400" y="3810000"/>
            <a:ext cx="3048000" cy="838200"/>
          </a:xfrm>
          <a:prstGeom prst="ellipse">
            <a:avLst/>
          </a:prstGeom>
          <a:noFill/>
          <a:ln cap="flat" cmpd="sng" w="38100">
            <a:solidFill>
              <a:srgbClr val="FF0000"/>
            </a:solidFill>
            <a:prstDash val="solid"/>
            <a:round/>
            <a:headEnd len="sm" w="sm" type="none"/>
            <a:tailEnd len="sm" w="sm" type="none"/>
          </a:ln>
        </p:spPr>
        <p:txBody>
          <a:bodyPr anchorCtr="0" anchor="ctr" bIns="45700" lIns="91425" spcFirstLastPara="1" rIns="91425" wrap="square" tIns="45700">
            <a:noAutofit/>
          </a:bodyPr>
          <a:lstStyle/>
          <a:p>
            <a:pPr indent="0" lvl="0" marL="0" marR="0" rtl="1" algn="r">
              <a:spcBef>
                <a:spcPts val="0"/>
              </a:spcBef>
              <a:spcAft>
                <a:spcPts val="0"/>
              </a:spcAft>
              <a:buNone/>
            </a:pPr>
            <a:r>
              <a:t/>
            </a:r>
            <a:endParaRPr sz="1800">
              <a:solidFill>
                <a:schemeClr val="lt1"/>
              </a:solidFill>
              <a:latin typeface="Rockwell"/>
              <a:ea typeface="Rockwell"/>
              <a:cs typeface="Rockwell"/>
              <a:sym typeface="Rockwell"/>
            </a:endParaRPr>
          </a:p>
        </p:txBody>
      </p:sp>
    </p:spTree>
  </p:cSld>
  <p:clrMapOvr>
    <a:masterClrMapping/>
  </p:clrMapOvr>
</p:sld>
</file>

<file path=ppt/slides/slide8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6" name="Shape 1176"/>
        <p:cNvGrpSpPr/>
        <p:nvPr/>
      </p:nvGrpSpPr>
      <p:grpSpPr>
        <a:xfrm>
          <a:off x="0" y="0"/>
          <a:ext cx="0" cy="0"/>
          <a:chOff x="0" y="0"/>
          <a:chExt cx="0" cy="0"/>
        </a:xfrm>
      </p:grpSpPr>
      <p:sp>
        <p:nvSpPr>
          <p:cNvPr id="1177" name="Google Shape;1177;p100"/>
          <p:cNvSpPr/>
          <p:nvPr/>
        </p:nvSpPr>
        <p:spPr>
          <a:xfrm>
            <a:off x="0" y="1066800"/>
            <a:ext cx="7696200" cy="1187450"/>
          </a:xfrm>
          <a:prstGeom prst="rect">
            <a:avLst/>
          </a:prstGeom>
          <a:noFill/>
          <a:ln>
            <a:noFill/>
          </a:ln>
        </p:spPr>
        <p:txBody>
          <a:bodyPr anchorCtr="0" anchor="t" bIns="45700" lIns="91425" spcFirstLastPara="1" rIns="91425" wrap="square" tIns="45700">
            <a:noAutofit/>
          </a:bodyPr>
          <a:lstStyle/>
          <a:p>
            <a:pPr indent="0" lvl="1" marL="457200" marR="0" rtl="1" algn="r">
              <a:spcBef>
                <a:spcPts val="0"/>
              </a:spcBef>
              <a:spcAft>
                <a:spcPts val="0"/>
              </a:spcAft>
              <a:buNone/>
            </a:pPr>
            <a:r>
              <a:rPr b="1" i="1" lang="no-NO" sz="2400" u="none" cap="none" strike="noStrike">
                <a:solidFill>
                  <a:srgbClr val="FFCC00"/>
                </a:solidFill>
                <a:latin typeface="Rockwell"/>
                <a:ea typeface="Rockwell"/>
                <a:cs typeface="Rockwell"/>
                <a:sym typeface="Rockwell"/>
              </a:rPr>
              <a:t>Fruits and vegetables and lung cancer: Findings from the European prospective investigation into cancer and nutrition (EPIC)</a:t>
            </a:r>
            <a:endParaRPr/>
          </a:p>
        </p:txBody>
      </p:sp>
      <p:sp>
        <p:nvSpPr>
          <p:cNvPr id="1178" name="Google Shape;1178;p100"/>
          <p:cNvSpPr/>
          <p:nvPr/>
        </p:nvSpPr>
        <p:spPr>
          <a:xfrm>
            <a:off x="1371600" y="3657600"/>
            <a:ext cx="7620000" cy="2225675"/>
          </a:xfrm>
          <a:prstGeom prst="rect">
            <a:avLst/>
          </a:prstGeom>
          <a:noFill/>
          <a:ln>
            <a:noFill/>
          </a:ln>
        </p:spPr>
        <p:txBody>
          <a:bodyPr anchorCtr="0" anchor="t" bIns="45700" lIns="91425" spcFirstLastPara="1" rIns="91425" wrap="square" tIns="45700">
            <a:noAutofit/>
          </a:bodyPr>
          <a:lstStyle/>
          <a:p>
            <a:pPr indent="0" lvl="1" marL="457200" marR="0" rtl="1" algn="r">
              <a:spcBef>
                <a:spcPts val="0"/>
              </a:spcBef>
              <a:spcAft>
                <a:spcPts val="0"/>
              </a:spcAft>
              <a:buNone/>
            </a:pPr>
            <a:r>
              <a:rPr b="0" i="0" lang="no-NO" sz="2000" u="none" cap="none" strike="noStrike">
                <a:solidFill>
                  <a:srgbClr val="FFCC00"/>
                </a:solidFill>
                <a:latin typeface="Rockwell"/>
                <a:ea typeface="Rockwell"/>
                <a:cs typeface="Rockwell"/>
                <a:sym typeface="Rockwell"/>
              </a:rPr>
              <a:t>CONCLUSION:</a:t>
            </a:r>
            <a:r>
              <a:rPr b="0" i="0" lang="no-NO" sz="2000" u="none" cap="none" strike="noStrike">
                <a:solidFill>
                  <a:schemeClr val="dk1"/>
                </a:solidFill>
                <a:latin typeface="Rockwell"/>
                <a:ea typeface="Rockwell"/>
                <a:cs typeface="Rockwell"/>
                <a:sym typeface="Rockwell"/>
              </a:rPr>
              <a:t> There was no association between vegetable consumption or vegetable subtypes and lung cancer risk. After adjustment for age, smoking, height, weight and gender, there was a significant inverse association between fruit consumption and lung cancer risk: the hazard ratio for the highest quintile of consumption relative to the lowest being 0.60 (95% Confidence Interval 0.46-0.78), </a:t>
            </a:r>
            <a:r>
              <a:rPr b="0" i="1" lang="no-NO" sz="2000" u="none" cap="none" strike="noStrike">
                <a:solidFill>
                  <a:schemeClr val="dk1"/>
                </a:solidFill>
                <a:latin typeface="Rockwell"/>
                <a:ea typeface="Rockwell"/>
                <a:cs typeface="Rockwell"/>
                <a:sym typeface="Rockwell"/>
              </a:rPr>
              <a:t>p</a:t>
            </a:r>
            <a:r>
              <a:rPr b="0" i="0" lang="no-NO" sz="2000" u="none" cap="none" strike="noStrike">
                <a:solidFill>
                  <a:schemeClr val="dk1"/>
                </a:solidFill>
                <a:latin typeface="Rockwell"/>
                <a:ea typeface="Rockwell"/>
                <a:cs typeface="Rockwell"/>
                <a:sym typeface="Rockwell"/>
              </a:rPr>
              <a:t> for trend 0.0099</a:t>
            </a:r>
            <a:endParaRPr/>
          </a:p>
        </p:txBody>
      </p:sp>
      <p:sp>
        <p:nvSpPr>
          <p:cNvPr id="1179" name="Google Shape;1179;p100"/>
          <p:cNvSpPr txBox="1"/>
          <p:nvPr/>
        </p:nvSpPr>
        <p:spPr>
          <a:xfrm>
            <a:off x="762000" y="2514600"/>
            <a:ext cx="8001000" cy="39687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i="1" lang="no-NO" sz="2000">
                <a:solidFill>
                  <a:srgbClr val="FFCC00"/>
                </a:solidFill>
                <a:latin typeface="Arial"/>
                <a:ea typeface="Arial"/>
                <a:cs typeface="Arial"/>
                <a:sym typeface="Arial"/>
              </a:rPr>
              <a:t>Int J Cancer. 2004 Jan 10;108(2):269-276</a:t>
            </a:r>
            <a:endParaRPr/>
          </a:p>
        </p:txBody>
      </p:sp>
      <p:sp>
        <p:nvSpPr>
          <p:cNvPr id="1180" name="Google Shape;1180;p100"/>
          <p:cNvSpPr txBox="1"/>
          <p:nvPr/>
        </p:nvSpPr>
        <p:spPr>
          <a:xfrm>
            <a:off x="990600" y="2895600"/>
            <a:ext cx="6421438" cy="396875"/>
          </a:xfrm>
          <a:prstGeom prst="rect">
            <a:avLst/>
          </a:prstGeom>
          <a:noFill/>
          <a:ln>
            <a:noFill/>
          </a:ln>
        </p:spPr>
        <p:txBody>
          <a:bodyPr anchorCtr="0" anchor="t" bIns="45700" lIns="91425" spcFirstLastPara="1" rIns="91425" wrap="square" tIns="45700">
            <a:spAutoFit/>
          </a:bodyPr>
          <a:lstStyle/>
          <a:p>
            <a:pPr indent="0" lvl="1" marL="457200" marR="0" rtl="1" algn="r">
              <a:spcBef>
                <a:spcPts val="0"/>
              </a:spcBef>
              <a:spcAft>
                <a:spcPts val="0"/>
              </a:spcAft>
              <a:buNone/>
            </a:pPr>
            <a:r>
              <a:rPr b="0" i="0" lang="no-NO" sz="2000" u="none" cap="none" strike="noStrike">
                <a:solidFill>
                  <a:schemeClr val="dk1"/>
                </a:solidFill>
                <a:latin typeface="Arial"/>
                <a:ea typeface="Arial"/>
                <a:cs typeface="Arial"/>
                <a:sym typeface="Arial"/>
              </a:rPr>
              <a:t>Data on 478,021 individuls from 10 European countries</a:t>
            </a:r>
            <a:r>
              <a:rPr b="0" i="0" lang="no-NO" sz="1200" u="none" cap="none" strike="noStrike">
                <a:solidFill>
                  <a:schemeClr val="lt1"/>
                </a:solidFill>
                <a:latin typeface="Arial"/>
                <a:ea typeface="Arial"/>
                <a:cs typeface="Arial"/>
                <a:sym typeface="Arial"/>
              </a:rPr>
              <a:t>.</a:t>
            </a:r>
            <a:endParaRPr b="0" i="0" sz="1800" u="none" cap="none" strike="noStrike">
              <a:solidFill>
                <a:schemeClr val="lt1"/>
              </a:solidFill>
              <a:latin typeface="Arial"/>
              <a:ea typeface="Arial"/>
              <a:cs typeface="Arial"/>
              <a:sym typeface="Arial"/>
            </a:endParaRPr>
          </a:p>
        </p:txBody>
      </p:sp>
      <p:sp>
        <p:nvSpPr>
          <p:cNvPr id="1181" name="Google Shape;1181;p100"/>
          <p:cNvSpPr/>
          <p:nvPr/>
        </p:nvSpPr>
        <p:spPr>
          <a:xfrm>
            <a:off x="4876800" y="3505200"/>
            <a:ext cx="4267200" cy="609600"/>
          </a:xfrm>
          <a:prstGeom prst="ellipse">
            <a:avLst/>
          </a:prstGeom>
          <a:noFill/>
          <a:ln cap="flat" cmpd="sng" w="38100">
            <a:solidFill>
              <a:srgbClr val="FF0000"/>
            </a:solidFill>
            <a:prstDash val="solid"/>
            <a:round/>
            <a:headEnd len="sm" w="sm" type="none"/>
            <a:tailEnd len="sm" w="sm" type="none"/>
          </a:ln>
        </p:spPr>
        <p:txBody>
          <a:bodyPr anchorCtr="0" anchor="ctr" bIns="45700" lIns="91425" spcFirstLastPara="1" rIns="91425" wrap="square" tIns="45700">
            <a:noAutofit/>
          </a:bodyPr>
          <a:lstStyle/>
          <a:p>
            <a:pPr indent="0" lvl="0" marL="0" marR="0" rtl="1" algn="r">
              <a:spcBef>
                <a:spcPts val="0"/>
              </a:spcBef>
              <a:spcAft>
                <a:spcPts val="0"/>
              </a:spcAft>
              <a:buNone/>
            </a:pPr>
            <a:r>
              <a:t/>
            </a:r>
            <a:endParaRPr sz="1800">
              <a:solidFill>
                <a:schemeClr val="lt1"/>
              </a:solidFill>
              <a:latin typeface="Rockwell"/>
              <a:ea typeface="Rockwell"/>
              <a:cs typeface="Rockwell"/>
              <a:sym typeface="Rockwell"/>
            </a:endParaRPr>
          </a:p>
        </p:txBody>
      </p:sp>
      <p:sp>
        <p:nvSpPr>
          <p:cNvPr id="1182" name="Google Shape;1182;p100"/>
          <p:cNvSpPr/>
          <p:nvPr/>
        </p:nvSpPr>
        <p:spPr>
          <a:xfrm>
            <a:off x="3200400" y="4495800"/>
            <a:ext cx="5410200" cy="609600"/>
          </a:xfrm>
          <a:prstGeom prst="ellipse">
            <a:avLst/>
          </a:prstGeom>
          <a:noFill/>
          <a:ln cap="flat" cmpd="sng" w="38100">
            <a:solidFill>
              <a:srgbClr val="FF0000"/>
            </a:solidFill>
            <a:prstDash val="solid"/>
            <a:round/>
            <a:headEnd len="sm" w="sm" type="none"/>
            <a:tailEnd len="sm" w="sm" type="none"/>
          </a:ln>
        </p:spPr>
        <p:txBody>
          <a:bodyPr anchorCtr="0" anchor="ctr" bIns="45700" lIns="91425" spcFirstLastPara="1" rIns="91425" wrap="square" tIns="45700">
            <a:noAutofit/>
          </a:bodyPr>
          <a:lstStyle/>
          <a:p>
            <a:pPr indent="0" lvl="0" marL="0" marR="0" rtl="1" algn="r">
              <a:spcBef>
                <a:spcPts val="0"/>
              </a:spcBef>
              <a:spcAft>
                <a:spcPts val="0"/>
              </a:spcAft>
              <a:buNone/>
            </a:pPr>
            <a:r>
              <a:t/>
            </a:r>
            <a:endParaRPr sz="1800">
              <a:solidFill>
                <a:schemeClr val="lt1"/>
              </a:solidFill>
              <a:latin typeface="Rockwell"/>
              <a:ea typeface="Rockwell"/>
              <a:cs typeface="Rockwell"/>
              <a:sym typeface="Rockwell"/>
            </a:endParaRPr>
          </a:p>
        </p:txBody>
      </p:sp>
    </p:spTree>
  </p:cSld>
  <p:clrMapOvr>
    <a:masterClrMapping/>
  </p:clrMapOvr>
</p:sld>
</file>

<file path=ppt/slides/slide8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6" name="Shape 1186"/>
        <p:cNvGrpSpPr/>
        <p:nvPr/>
      </p:nvGrpSpPr>
      <p:grpSpPr>
        <a:xfrm>
          <a:off x="0" y="0"/>
          <a:ext cx="0" cy="0"/>
          <a:chOff x="0" y="0"/>
          <a:chExt cx="0" cy="0"/>
        </a:xfrm>
      </p:grpSpPr>
      <p:sp>
        <p:nvSpPr>
          <p:cNvPr id="1187" name="Google Shape;1187;p101"/>
          <p:cNvSpPr txBox="1"/>
          <p:nvPr>
            <p:ph type="ctrTitle"/>
          </p:nvPr>
        </p:nvSpPr>
        <p:spPr>
          <a:xfrm>
            <a:off x="685800" y="2133600"/>
            <a:ext cx="7772400" cy="1470025"/>
          </a:xfrm>
          <a:prstGeom prst="rect">
            <a:avLst/>
          </a:prstGeom>
          <a:noFill/>
          <a:ln>
            <a:noFill/>
          </a:ln>
        </p:spPr>
        <p:txBody>
          <a:bodyPr anchorCtr="0" anchor="b" bIns="45700" lIns="45700" spcFirstLastPara="1" rIns="228600" wrap="square" tIns="45700">
            <a:normAutofit fontScale="90000"/>
          </a:bodyPr>
          <a:lstStyle/>
          <a:p>
            <a:pPr indent="0" lvl="0" marL="0" rtl="0" algn="r">
              <a:spcBef>
                <a:spcPts val="0"/>
              </a:spcBef>
              <a:spcAft>
                <a:spcPts val="0"/>
              </a:spcAft>
              <a:buClr>
                <a:srgbClr val="FF9900"/>
              </a:buClr>
              <a:buSzPct val="100000"/>
              <a:buFont typeface="Rockwell"/>
              <a:buNone/>
            </a:pPr>
            <a:r>
              <a:rPr b="1" i="1" lang="no-NO">
                <a:solidFill>
                  <a:srgbClr val="FF9900"/>
                </a:solidFill>
              </a:rPr>
              <a:t>Epidemiology and prevention</a:t>
            </a:r>
            <a:endParaRPr b="1" i="1">
              <a:solidFill>
                <a:srgbClr val="FF9900"/>
              </a:solidFill>
            </a:endParaRPr>
          </a:p>
        </p:txBody>
      </p:sp>
    </p:spTree>
  </p:cSld>
  <p:clrMapOvr>
    <a:masterClrMapping/>
  </p:clrMapOvr>
</p:sld>
</file>

<file path=ppt/slides/slide8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1" name="Shape 1191"/>
        <p:cNvGrpSpPr/>
        <p:nvPr/>
      </p:nvGrpSpPr>
      <p:grpSpPr>
        <a:xfrm>
          <a:off x="0" y="0"/>
          <a:ext cx="0" cy="0"/>
          <a:chOff x="0" y="0"/>
          <a:chExt cx="0" cy="0"/>
        </a:xfrm>
      </p:grpSpPr>
      <p:sp>
        <p:nvSpPr>
          <p:cNvPr id="1192" name="Google Shape;1192;p102"/>
          <p:cNvSpPr txBox="1"/>
          <p:nvPr>
            <p:ph type="title"/>
          </p:nvPr>
        </p:nvSpPr>
        <p:spPr>
          <a:xfrm>
            <a:off x="457200" y="253218"/>
            <a:ext cx="8229600" cy="1143000"/>
          </a:xfrm>
          <a:prstGeom prst="rect">
            <a:avLst/>
          </a:prstGeom>
          <a:noFill/>
          <a:ln>
            <a:noFill/>
          </a:ln>
        </p:spPr>
        <p:txBody>
          <a:bodyPr anchorCtr="0" anchor="b" bIns="45700" lIns="91425" spcFirstLastPara="1" rIns="91425" wrap="square" tIns="45700">
            <a:normAutofit fontScale="90000"/>
          </a:bodyPr>
          <a:lstStyle/>
          <a:p>
            <a:pPr indent="0" lvl="0" marL="54864" rtl="0" algn="r">
              <a:spcBef>
                <a:spcPts val="0"/>
              </a:spcBef>
              <a:spcAft>
                <a:spcPts val="0"/>
              </a:spcAft>
              <a:buClr>
                <a:srgbClr val="FF9900"/>
              </a:buClr>
              <a:buSzPct val="100000"/>
              <a:buFont typeface="Rockwell"/>
              <a:buNone/>
            </a:pPr>
            <a:r>
              <a:rPr b="1" i="1" lang="no-NO">
                <a:solidFill>
                  <a:srgbClr val="FF9900"/>
                </a:solidFill>
              </a:rPr>
              <a:t>Epidemiology and prevention</a:t>
            </a:r>
            <a:endParaRPr b="1" i="1">
              <a:solidFill>
                <a:srgbClr val="FF9900"/>
              </a:solidFill>
            </a:endParaRPr>
          </a:p>
        </p:txBody>
      </p:sp>
      <p:sp>
        <p:nvSpPr>
          <p:cNvPr id="1193" name="Google Shape;1193;p102"/>
          <p:cNvSpPr txBox="1"/>
          <p:nvPr/>
        </p:nvSpPr>
        <p:spPr>
          <a:xfrm>
            <a:off x="0" y="1676400"/>
            <a:ext cx="9144000" cy="82232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chemeClr val="dk1"/>
                </a:solidFill>
                <a:latin typeface="Arial"/>
                <a:ea typeface="Arial"/>
                <a:cs typeface="Arial"/>
                <a:sym typeface="Arial"/>
              </a:rPr>
              <a:t>Epidemiology plays a central role in disease prevention by identifying causes of disease!</a:t>
            </a:r>
            <a:endParaRPr b="1" sz="2400">
              <a:solidFill>
                <a:schemeClr val="dk1"/>
              </a:solidFill>
              <a:latin typeface="Arial"/>
              <a:ea typeface="Arial"/>
              <a:cs typeface="Arial"/>
              <a:sym typeface="Arial"/>
            </a:endParaRPr>
          </a:p>
        </p:txBody>
      </p:sp>
      <p:sp>
        <p:nvSpPr>
          <p:cNvPr id="1194" name="Google Shape;1194;p102"/>
          <p:cNvSpPr txBox="1"/>
          <p:nvPr/>
        </p:nvSpPr>
        <p:spPr>
          <a:xfrm>
            <a:off x="0" y="2819400"/>
            <a:ext cx="9144000" cy="82232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rgbClr val="FF9900"/>
                </a:solidFill>
                <a:latin typeface="Arial"/>
                <a:ea typeface="Arial"/>
                <a:cs typeface="Arial"/>
                <a:sym typeface="Arial"/>
              </a:rPr>
              <a:t>e.g. Decline in mortality from CVD was due to prevention of disease by decreasing known risk factors!</a:t>
            </a:r>
            <a:endParaRPr b="1" sz="2400">
              <a:solidFill>
                <a:srgbClr val="FF9900"/>
              </a:solidFill>
              <a:latin typeface="Arial"/>
              <a:ea typeface="Arial"/>
              <a:cs typeface="Arial"/>
              <a:sym typeface="Arial"/>
            </a:endParaRPr>
          </a:p>
        </p:txBody>
      </p:sp>
      <p:sp>
        <p:nvSpPr>
          <p:cNvPr id="1195" name="Google Shape;1195;p102"/>
          <p:cNvSpPr txBox="1"/>
          <p:nvPr/>
        </p:nvSpPr>
        <p:spPr>
          <a:xfrm>
            <a:off x="0" y="3962400"/>
            <a:ext cx="579120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chemeClr val="dk1"/>
                </a:solidFill>
                <a:latin typeface="Arial"/>
                <a:ea typeface="Arial"/>
                <a:cs typeface="Arial"/>
                <a:sym typeface="Arial"/>
              </a:rPr>
              <a:t>Why is prevention important?</a:t>
            </a:r>
            <a:endParaRPr b="1" sz="2400">
              <a:solidFill>
                <a:schemeClr val="dk1"/>
              </a:solidFill>
              <a:latin typeface="Arial"/>
              <a:ea typeface="Arial"/>
              <a:cs typeface="Arial"/>
              <a:sym typeface="Arial"/>
            </a:endParaRPr>
          </a:p>
        </p:txBody>
      </p:sp>
      <p:sp>
        <p:nvSpPr>
          <p:cNvPr id="1196" name="Google Shape;1196;p102"/>
          <p:cNvSpPr txBox="1"/>
          <p:nvPr/>
        </p:nvSpPr>
        <p:spPr>
          <a:xfrm>
            <a:off x="304800" y="4724400"/>
            <a:ext cx="7848600" cy="1004888"/>
          </a:xfrm>
          <a:prstGeom prst="rect">
            <a:avLst/>
          </a:prstGeom>
          <a:noFill/>
          <a:ln>
            <a:noFill/>
          </a:ln>
        </p:spPr>
        <p:txBody>
          <a:bodyPr anchorCtr="0" anchor="t" bIns="45700" lIns="91425" spcFirstLastPara="1" rIns="91425" wrap="square" tIns="45700">
            <a:spAutoFit/>
          </a:bodyPr>
          <a:lstStyle/>
          <a:p>
            <a:pPr indent="-152400" lvl="0" marL="0" marR="0" rtl="1" algn="r">
              <a:spcBef>
                <a:spcPts val="0"/>
              </a:spcBef>
              <a:spcAft>
                <a:spcPts val="0"/>
              </a:spcAft>
              <a:buClr>
                <a:srgbClr val="FF9900"/>
              </a:buClr>
              <a:buSzPts val="2400"/>
              <a:buFont typeface="Arial"/>
              <a:buChar char="•"/>
            </a:pPr>
            <a:r>
              <a:rPr b="1" lang="no-NO" sz="2400">
                <a:solidFill>
                  <a:srgbClr val="FF9900"/>
                </a:solidFill>
                <a:latin typeface="Arial"/>
                <a:ea typeface="Arial"/>
                <a:cs typeface="Arial"/>
                <a:sym typeface="Arial"/>
              </a:rPr>
              <a:t> Limitations of modern medicine in curing diseases.</a:t>
            </a:r>
            <a:endParaRPr/>
          </a:p>
          <a:p>
            <a:pPr indent="-152400" lvl="0" marL="0" marR="0" rtl="1" algn="r">
              <a:spcBef>
                <a:spcPts val="1200"/>
              </a:spcBef>
              <a:spcAft>
                <a:spcPts val="0"/>
              </a:spcAft>
              <a:buClr>
                <a:srgbClr val="FF9900"/>
              </a:buClr>
              <a:buSzPts val="2400"/>
              <a:buFont typeface="Arial"/>
              <a:buChar char="•"/>
            </a:pPr>
            <a:r>
              <a:rPr b="1" lang="no-NO" sz="2400">
                <a:solidFill>
                  <a:srgbClr val="FF9900"/>
                </a:solidFill>
                <a:latin typeface="Arial"/>
                <a:ea typeface="Arial"/>
                <a:cs typeface="Arial"/>
                <a:sym typeface="Arial"/>
              </a:rPr>
              <a:t> High cost of medical care</a:t>
            </a:r>
            <a:endParaRPr b="1" sz="2400">
              <a:solidFill>
                <a:srgbClr val="FF9900"/>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9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9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9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96">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96">
                                            <p:txEl>
                                              <p:pRg end="1" st="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0" name="Shape 1200"/>
        <p:cNvGrpSpPr/>
        <p:nvPr/>
      </p:nvGrpSpPr>
      <p:grpSpPr>
        <a:xfrm>
          <a:off x="0" y="0"/>
          <a:ext cx="0" cy="0"/>
          <a:chOff x="0" y="0"/>
          <a:chExt cx="0" cy="0"/>
        </a:xfrm>
      </p:grpSpPr>
      <p:sp>
        <p:nvSpPr>
          <p:cNvPr id="1201" name="Google Shape;1201;p103"/>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9900"/>
              </a:buClr>
              <a:buSzPts val="4600"/>
              <a:buFont typeface="Rockwell"/>
              <a:buNone/>
            </a:pPr>
            <a:r>
              <a:rPr b="1" i="1" lang="no-NO">
                <a:solidFill>
                  <a:srgbClr val="FF9900"/>
                </a:solidFill>
              </a:rPr>
              <a:t>Levels of prevention</a:t>
            </a:r>
            <a:endParaRPr b="1" i="1">
              <a:solidFill>
                <a:srgbClr val="FF9900"/>
              </a:solidFill>
            </a:endParaRPr>
          </a:p>
        </p:txBody>
      </p:sp>
      <p:sp>
        <p:nvSpPr>
          <p:cNvPr id="1202" name="Google Shape;1202;p103"/>
          <p:cNvSpPr txBox="1"/>
          <p:nvPr>
            <p:ph idx="1" type="body"/>
          </p:nvPr>
        </p:nvSpPr>
        <p:spPr>
          <a:xfrm>
            <a:off x="457200" y="1646237"/>
            <a:ext cx="8229600" cy="4526280"/>
          </a:xfrm>
          <a:prstGeom prst="rect">
            <a:avLst/>
          </a:prstGeom>
          <a:noFill/>
          <a:ln>
            <a:noFill/>
          </a:ln>
        </p:spPr>
        <p:txBody>
          <a:bodyPr anchorCtr="0" anchor="t" bIns="45700" lIns="91425" spcFirstLastPara="1" rIns="91425" wrap="square" tIns="45700">
            <a:normAutofit/>
          </a:bodyPr>
          <a:lstStyle/>
          <a:p>
            <a:pPr indent="-292100" lvl="0" marL="292100" rtl="0" algn="l">
              <a:spcBef>
                <a:spcPts val="0"/>
              </a:spcBef>
              <a:spcAft>
                <a:spcPts val="0"/>
              </a:spcAft>
              <a:buSzPts val="2240"/>
              <a:buFont typeface="Rockwell"/>
              <a:buNone/>
            </a:pPr>
            <a:r>
              <a:rPr b="1" lang="no-NO">
                <a:solidFill>
                  <a:schemeClr val="dk1"/>
                </a:solidFill>
              </a:rPr>
              <a:t>4 levels of prevention:</a:t>
            </a:r>
            <a:endParaRPr/>
          </a:p>
          <a:p>
            <a:pPr indent="-292100" lvl="0" marL="292100" rtl="0" algn="l">
              <a:spcBef>
                <a:spcPts val="0"/>
              </a:spcBef>
              <a:spcAft>
                <a:spcPts val="0"/>
              </a:spcAft>
              <a:buSzPts val="2240"/>
              <a:buChar char="⦿"/>
            </a:pPr>
            <a:r>
              <a:rPr b="1" lang="no-NO">
                <a:solidFill>
                  <a:srgbClr val="FF9900"/>
                </a:solidFill>
              </a:rPr>
              <a:t>Primordial</a:t>
            </a:r>
            <a:endParaRPr/>
          </a:p>
          <a:p>
            <a:pPr indent="-292100" lvl="0" marL="292100" rtl="0" algn="l">
              <a:spcBef>
                <a:spcPts val="0"/>
              </a:spcBef>
              <a:spcAft>
                <a:spcPts val="0"/>
              </a:spcAft>
              <a:buSzPts val="2240"/>
              <a:buChar char="⦿"/>
            </a:pPr>
            <a:r>
              <a:rPr b="1" lang="no-NO">
                <a:solidFill>
                  <a:srgbClr val="FF9900"/>
                </a:solidFill>
              </a:rPr>
              <a:t>Primary</a:t>
            </a:r>
            <a:endParaRPr/>
          </a:p>
          <a:p>
            <a:pPr indent="-292100" lvl="0" marL="292100" rtl="0" algn="l">
              <a:spcBef>
                <a:spcPts val="0"/>
              </a:spcBef>
              <a:spcAft>
                <a:spcPts val="0"/>
              </a:spcAft>
              <a:buSzPts val="2240"/>
              <a:buChar char="⦿"/>
            </a:pPr>
            <a:r>
              <a:rPr b="1" lang="no-NO">
                <a:solidFill>
                  <a:srgbClr val="FF9900"/>
                </a:solidFill>
              </a:rPr>
              <a:t>Secondary</a:t>
            </a:r>
            <a:endParaRPr/>
          </a:p>
          <a:p>
            <a:pPr indent="-292100" lvl="0" marL="292100" rtl="0" algn="l">
              <a:spcBef>
                <a:spcPts val="0"/>
              </a:spcBef>
              <a:spcAft>
                <a:spcPts val="0"/>
              </a:spcAft>
              <a:buSzPts val="2240"/>
              <a:buChar char="⦿"/>
            </a:pPr>
            <a:r>
              <a:rPr b="1" lang="no-NO">
                <a:solidFill>
                  <a:srgbClr val="FF9900"/>
                </a:solidFill>
              </a:rPr>
              <a:t>Tertiary</a:t>
            </a:r>
            <a:endParaRPr/>
          </a:p>
          <a:p>
            <a:pPr indent="-292100" lvl="0" marL="292100" rtl="0" algn="l">
              <a:spcBef>
                <a:spcPts val="0"/>
              </a:spcBef>
              <a:spcAft>
                <a:spcPts val="0"/>
              </a:spcAft>
              <a:buSzPts val="2240"/>
              <a:buFont typeface="Rockwell"/>
              <a:buNone/>
            </a:pPr>
            <a:r>
              <a:t/>
            </a:r>
            <a:endParaRPr b="1">
              <a:solidFill>
                <a:srgbClr val="FF9900"/>
              </a:solidFill>
            </a:endParaRPr>
          </a:p>
        </p:txBody>
      </p:sp>
      <p:sp>
        <p:nvSpPr>
          <p:cNvPr id="1203" name="Google Shape;1203;p103"/>
          <p:cNvSpPr/>
          <p:nvPr/>
        </p:nvSpPr>
        <p:spPr>
          <a:xfrm>
            <a:off x="2895600" y="2286000"/>
            <a:ext cx="762000" cy="1066800"/>
          </a:xfrm>
          <a:prstGeom prst="rightBrace">
            <a:avLst>
              <a:gd fmla="val 11667" name="adj1"/>
              <a:gd fmla="val 50000" name="adj2"/>
            </a:avLst>
          </a:prstGeom>
          <a:noFill/>
          <a:ln cap="flat" cmpd="sng" w="381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1" algn="r">
              <a:spcBef>
                <a:spcPts val="0"/>
              </a:spcBef>
              <a:spcAft>
                <a:spcPts val="0"/>
              </a:spcAft>
              <a:buNone/>
            </a:pPr>
            <a:r>
              <a:t/>
            </a:r>
            <a:endParaRPr sz="1800">
              <a:solidFill>
                <a:schemeClr val="lt1"/>
              </a:solidFill>
              <a:latin typeface="Rockwell"/>
              <a:ea typeface="Rockwell"/>
              <a:cs typeface="Rockwell"/>
              <a:sym typeface="Rockwell"/>
            </a:endParaRPr>
          </a:p>
        </p:txBody>
      </p:sp>
      <p:sp>
        <p:nvSpPr>
          <p:cNvPr id="1204" name="Google Shape;1204;p103"/>
          <p:cNvSpPr txBox="1"/>
          <p:nvPr/>
        </p:nvSpPr>
        <p:spPr>
          <a:xfrm>
            <a:off x="4038600" y="2438400"/>
            <a:ext cx="4572000" cy="70167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000">
                <a:solidFill>
                  <a:schemeClr val="dk1"/>
                </a:solidFill>
                <a:latin typeface="Arial"/>
                <a:ea typeface="Arial"/>
                <a:cs typeface="Arial"/>
                <a:sym typeface="Arial"/>
              </a:rPr>
              <a:t>Contributes the most to health and wellbeing of the whole population!</a:t>
            </a:r>
            <a:endParaRPr b="1" sz="2000">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02">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02">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02">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02">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02">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02">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03"/>
                                        </p:tgtEl>
                                        <p:attrNameLst>
                                          <p:attrName>style.visibility</p:attrName>
                                        </p:attrNameLst>
                                      </p:cBhvr>
                                      <p:to>
                                        <p:strVal val="visible"/>
                                      </p:to>
                                    </p:set>
                                    <p:animEffect filter="fade" transition="in">
                                      <p:cBhvr>
                                        <p:cTn dur="1000"/>
                                        <p:tgtEl>
                                          <p:spTgt spid="120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04"/>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4" name="Shape 394"/>
        <p:cNvGrpSpPr/>
        <p:nvPr/>
      </p:nvGrpSpPr>
      <p:grpSpPr>
        <a:xfrm>
          <a:off x="0" y="0"/>
          <a:ext cx="0" cy="0"/>
          <a:chOff x="0" y="0"/>
          <a:chExt cx="0" cy="0"/>
        </a:xfrm>
      </p:grpSpPr>
      <p:sp>
        <p:nvSpPr>
          <p:cNvPr id="395" name="Google Shape;395;p23"/>
          <p:cNvSpPr txBox="1"/>
          <p:nvPr>
            <p:ph idx="1" type="body"/>
          </p:nvPr>
        </p:nvSpPr>
        <p:spPr>
          <a:xfrm>
            <a:off x="457200" y="1646237"/>
            <a:ext cx="8229600" cy="4526280"/>
          </a:xfrm>
          <a:prstGeom prst="rect">
            <a:avLst/>
          </a:prstGeom>
          <a:noFill/>
          <a:ln>
            <a:noFill/>
          </a:ln>
        </p:spPr>
        <p:txBody>
          <a:bodyPr anchorCtr="0" anchor="t" bIns="45700" lIns="91425" spcFirstLastPara="1" rIns="91425" wrap="square" tIns="45700">
            <a:normAutofit/>
          </a:bodyPr>
          <a:lstStyle/>
          <a:p>
            <a:pPr indent="-292100" lvl="0" marL="292100" rtl="0" algn="l">
              <a:spcBef>
                <a:spcPts val="0"/>
              </a:spcBef>
              <a:spcAft>
                <a:spcPts val="0"/>
              </a:spcAft>
              <a:buSzPts val="2240"/>
              <a:buFont typeface="Rockwell"/>
              <a:buNone/>
            </a:pPr>
            <a:r>
              <a:t/>
            </a:r>
            <a:endParaRPr/>
          </a:p>
          <a:p>
            <a:pPr indent="-292100" lvl="0" marL="292100" rtl="0" algn="l">
              <a:spcBef>
                <a:spcPts val="0"/>
              </a:spcBef>
              <a:spcAft>
                <a:spcPts val="0"/>
              </a:spcAft>
              <a:buSzPts val="2240"/>
              <a:buFont typeface="Rockwell"/>
              <a:buNone/>
            </a:pPr>
            <a:r>
              <a:t/>
            </a:r>
            <a:endParaRPr/>
          </a:p>
          <a:p>
            <a:pPr indent="-292100" lvl="0" marL="292100" rtl="0" algn="l">
              <a:spcBef>
                <a:spcPts val="0"/>
              </a:spcBef>
              <a:spcAft>
                <a:spcPts val="0"/>
              </a:spcAft>
              <a:buSzPts val="2240"/>
              <a:buFont typeface="Rockwell"/>
              <a:buNone/>
            </a:pPr>
            <a:r>
              <a:t/>
            </a:r>
            <a:endParaRPr/>
          </a:p>
        </p:txBody>
      </p:sp>
      <p:pic>
        <p:nvPicPr>
          <p:cNvPr descr="series" id="396" name="Google Shape;396;p23"/>
          <p:cNvPicPr preferRelativeResize="0"/>
          <p:nvPr/>
        </p:nvPicPr>
        <p:blipFill rotWithShape="1">
          <a:blip r:embed="rId3">
            <a:alphaModFix/>
          </a:blip>
          <a:srcRect b="0" l="0" r="0" t="0"/>
          <a:stretch/>
        </p:blipFill>
        <p:spPr>
          <a:xfrm>
            <a:off x="838200" y="2667000"/>
            <a:ext cx="7772400" cy="3635375"/>
          </a:xfrm>
          <a:prstGeom prst="rect">
            <a:avLst/>
          </a:prstGeom>
          <a:noFill/>
          <a:ln>
            <a:noFill/>
          </a:ln>
        </p:spPr>
      </p:pic>
      <p:sp>
        <p:nvSpPr>
          <p:cNvPr id="397" name="Google Shape;397;p23"/>
          <p:cNvSpPr txBox="1"/>
          <p:nvPr/>
        </p:nvSpPr>
        <p:spPr>
          <a:xfrm>
            <a:off x="1219200" y="685800"/>
            <a:ext cx="7010400" cy="1066800"/>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b="1" i="1" lang="no-NO" sz="3200" u="none" cap="none" strike="noStrike">
                <a:solidFill>
                  <a:srgbClr val="FFCC00"/>
                </a:solidFill>
                <a:latin typeface="Arial"/>
                <a:ea typeface="Arial"/>
                <a:cs typeface="Arial"/>
                <a:sym typeface="Arial"/>
              </a:rPr>
              <a:t>Schematic design of a Case report &amp; Case series studies</a:t>
            </a:r>
            <a:endParaRP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95">
                                            <p:txEl>
                                              <p:pRg end="0" st="0"/>
                                            </p:txEl>
                                          </p:spTgt>
                                        </p:tgtEl>
                                        <p:attrNameLst>
                                          <p:attrName>style.visibility</p:attrName>
                                        </p:attrNameLst>
                                      </p:cBhvr>
                                      <p:to>
                                        <p:strVal val="visible"/>
                                      </p:to>
                                    </p:set>
                                    <p:animEffect filter="fade" transition="in">
                                      <p:cBhvr>
                                        <p:cTn dur="500"/>
                                        <p:tgtEl>
                                          <p:spTgt spid="395">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95">
                                            <p:txEl>
                                              <p:pRg end="1" st="1"/>
                                            </p:txEl>
                                          </p:spTgt>
                                        </p:tgtEl>
                                        <p:attrNameLst>
                                          <p:attrName>style.visibility</p:attrName>
                                        </p:attrNameLst>
                                      </p:cBhvr>
                                      <p:to>
                                        <p:strVal val="visible"/>
                                      </p:to>
                                    </p:set>
                                    <p:animEffect filter="fade" transition="in">
                                      <p:cBhvr>
                                        <p:cTn dur="500"/>
                                        <p:tgtEl>
                                          <p:spTgt spid="395">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95">
                                            <p:txEl>
                                              <p:pRg end="2" st="2"/>
                                            </p:txEl>
                                          </p:spTgt>
                                        </p:tgtEl>
                                        <p:attrNameLst>
                                          <p:attrName>style.visibility</p:attrName>
                                        </p:attrNameLst>
                                      </p:cBhvr>
                                      <p:to>
                                        <p:strVal val="visible"/>
                                      </p:to>
                                    </p:set>
                                    <p:animEffect filter="fade" transition="in">
                                      <p:cBhvr>
                                        <p:cTn dur="500"/>
                                        <p:tgtEl>
                                          <p:spTgt spid="395">
                                            <p:txEl>
                                              <p:pRg end="2" st="2"/>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8" name="Shape 1208"/>
        <p:cNvGrpSpPr/>
        <p:nvPr/>
      </p:nvGrpSpPr>
      <p:grpSpPr>
        <a:xfrm>
          <a:off x="0" y="0"/>
          <a:ext cx="0" cy="0"/>
          <a:chOff x="0" y="0"/>
          <a:chExt cx="0" cy="0"/>
        </a:xfrm>
      </p:grpSpPr>
      <p:sp>
        <p:nvSpPr>
          <p:cNvPr id="1209" name="Google Shape;1209;p104"/>
          <p:cNvSpPr txBox="1"/>
          <p:nvPr>
            <p:ph type="title"/>
          </p:nvPr>
        </p:nvSpPr>
        <p:spPr>
          <a:xfrm>
            <a:off x="457200" y="0"/>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9900"/>
              </a:buClr>
              <a:buSzPts val="4600"/>
              <a:buFont typeface="Rockwell"/>
              <a:buNone/>
            </a:pPr>
            <a:r>
              <a:rPr b="1" i="1" lang="no-NO">
                <a:solidFill>
                  <a:srgbClr val="FF9900"/>
                </a:solidFill>
              </a:rPr>
              <a:t>Primordial prevention</a:t>
            </a:r>
            <a:endParaRPr b="1" i="1">
              <a:solidFill>
                <a:srgbClr val="FF9900"/>
              </a:solidFill>
            </a:endParaRPr>
          </a:p>
        </p:txBody>
      </p:sp>
      <p:sp>
        <p:nvSpPr>
          <p:cNvPr id="1210" name="Google Shape;1210;p104"/>
          <p:cNvSpPr txBox="1"/>
          <p:nvPr/>
        </p:nvSpPr>
        <p:spPr>
          <a:xfrm>
            <a:off x="609600" y="990600"/>
            <a:ext cx="8001000" cy="155257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chemeClr val="dk1"/>
                </a:solidFill>
                <a:latin typeface="Arial"/>
                <a:ea typeface="Arial"/>
                <a:cs typeface="Arial"/>
                <a:sym typeface="Arial"/>
              </a:rPr>
              <a:t>Aim is to avoid the emergence and establishment of the social, economic and cultural patterns of living that are known to contribute to an elevated risk of disease.</a:t>
            </a:r>
            <a:endParaRPr b="1" sz="2400">
              <a:solidFill>
                <a:schemeClr val="dk1"/>
              </a:solidFill>
              <a:latin typeface="Arial"/>
              <a:ea typeface="Arial"/>
              <a:cs typeface="Arial"/>
              <a:sym typeface="Arial"/>
            </a:endParaRPr>
          </a:p>
        </p:txBody>
      </p:sp>
      <p:sp>
        <p:nvSpPr>
          <p:cNvPr id="1211" name="Google Shape;1211;p104"/>
          <p:cNvSpPr txBox="1"/>
          <p:nvPr/>
        </p:nvSpPr>
        <p:spPr>
          <a:xfrm>
            <a:off x="685800" y="3429000"/>
            <a:ext cx="251460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rgbClr val="FF9900"/>
                </a:solidFill>
                <a:latin typeface="Arial"/>
                <a:ea typeface="Arial"/>
                <a:cs typeface="Arial"/>
                <a:sym typeface="Arial"/>
              </a:rPr>
              <a:t>Examples</a:t>
            </a:r>
            <a:endParaRPr b="1" sz="2400">
              <a:solidFill>
                <a:srgbClr val="FF9900"/>
              </a:solidFill>
              <a:latin typeface="Arial"/>
              <a:ea typeface="Arial"/>
              <a:cs typeface="Arial"/>
              <a:sym typeface="Arial"/>
            </a:endParaRPr>
          </a:p>
        </p:txBody>
      </p:sp>
      <p:sp>
        <p:nvSpPr>
          <p:cNvPr id="1212" name="Google Shape;1212;p104"/>
          <p:cNvSpPr txBox="1"/>
          <p:nvPr/>
        </p:nvSpPr>
        <p:spPr>
          <a:xfrm>
            <a:off x="685800" y="3962400"/>
            <a:ext cx="845820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chemeClr val="dk1"/>
                </a:solidFill>
                <a:latin typeface="Arial"/>
                <a:ea typeface="Arial"/>
                <a:cs typeface="Arial"/>
                <a:sym typeface="Arial"/>
              </a:rPr>
              <a:t>-High risk behaviour- CVD- smoking</a:t>
            </a:r>
            <a:endParaRPr b="1" sz="2400">
              <a:solidFill>
                <a:schemeClr val="dk1"/>
              </a:solidFill>
              <a:latin typeface="Arial"/>
              <a:ea typeface="Arial"/>
              <a:cs typeface="Arial"/>
              <a:sym typeface="Arial"/>
            </a:endParaRPr>
          </a:p>
        </p:txBody>
      </p:sp>
      <p:sp>
        <p:nvSpPr>
          <p:cNvPr id="1213" name="Google Shape;1213;p104"/>
          <p:cNvSpPr txBox="1"/>
          <p:nvPr/>
        </p:nvSpPr>
        <p:spPr>
          <a:xfrm>
            <a:off x="609600" y="4495800"/>
            <a:ext cx="8534400" cy="82232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chemeClr val="dk1"/>
                </a:solidFill>
                <a:latin typeface="Arial"/>
                <a:ea typeface="Arial"/>
                <a:cs typeface="Arial"/>
                <a:sym typeface="Arial"/>
              </a:rPr>
              <a:t>- Global effects of air pollution (green house effect, ozone depletion)</a:t>
            </a:r>
            <a:endParaRPr b="1" sz="2400">
              <a:solidFill>
                <a:schemeClr val="dk1"/>
              </a:solidFill>
              <a:latin typeface="Arial"/>
              <a:ea typeface="Arial"/>
              <a:cs typeface="Arial"/>
              <a:sym typeface="Arial"/>
            </a:endParaRPr>
          </a:p>
        </p:txBody>
      </p:sp>
      <p:sp>
        <p:nvSpPr>
          <p:cNvPr id="1214" name="Google Shape;1214;p104"/>
          <p:cNvSpPr txBox="1"/>
          <p:nvPr/>
        </p:nvSpPr>
        <p:spPr>
          <a:xfrm>
            <a:off x="593725" y="5449888"/>
            <a:ext cx="6481763"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chemeClr val="dk1"/>
                </a:solidFill>
                <a:latin typeface="Arial"/>
                <a:ea typeface="Arial"/>
                <a:cs typeface="Arial"/>
                <a:sym typeface="Arial"/>
              </a:rPr>
              <a:t>- Urban smog ( lung disease, heart disease)</a:t>
            </a:r>
            <a:endParaRPr b="1" sz="2400">
              <a:solidFill>
                <a:schemeClr val="dk1"/>
              </a:solidFill>
              <a:latin typeface="Arial"/>
              <a:ea typeface="Arial"/>
              <a:cs typeface="Arial"/>
              <a:sym typeface="Arial"/>
            </a:endParaRPr>
          </a:p>
        </p:txBody>
      </p:sp>
      <p:sp>
        <p:nvSpPr>
          <p:cNvPr id="1215" name="Google Shape;1215;p104"/>
          <p:cNvSpPr txBox="1"/>
          <p:nvPr/>
        </p:nvSpPr>
        <p:spPr>
          <a:xfrm>
            <a:off x="685800" y="2895600"/>
            <a:ext cx="7315200" cy="457200"/>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b="1" lang="no-NO" sz="2400">
                <a:solidFill>
                  <a:srgbClr val="FF9900"/>
                </a:solidFill>
                <a:latin typeface="Arial"/>
                <a:ea typeface="Arial"/>
                <a:cs typeface="Arial"/>
                <a:sym typeface="Arial"/>
              </a:rPr>
              <a:t>Has to do with policies and regulations!</a:t>
            </a:r>
            <a:endParaRPr b="1" sz="2400">
              <a:solidFill>
                <a:srgbClr val="FF9900"/>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1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1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1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1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1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14"/>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9" name="Shape 1219"/>
        <p:cNvGrpSpPr/>
        <p:nvPr/>
      </p:nvGrpSpPr>
      <p:grpSpPr>
        <a:xfrm>
          <a:off x="0" y="0"/>
          <a:ext cx="0" cy="0"/>
          <a:chOff x="0" y="0"/>
          <a:chExt cx="0" cy="0"/>
        </a:xfrm>
      </p:grpSpPr>
      <p:sp>
        <p:nvSpPr>
          <p:cNvPr id="1220" name="Google Shape;1220;p105"/>
          <p:cNvSpPr txBox="1"/>
          <p:nvPr>
            <p:ph type="title"/>
          </p:nvPr>
        </p:nvSpPr>
        <p:spPr>
          <a:xfrm>
            <a:off x="457200" y="0"/>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9900"/>
              </a:buClr>
              <a:buSzPts val="4600"/>
              <a:buFont typeface="Rockwell"/>
              <a:buNone/>
            </a:pPr>
            <a:r>
              <a:rPr b="1" i="1" lang="no-NO">
                <a:solidFill>
                  <a:srgbClr val="FF9900"/>
                </a:solidFill>
              </a:rPr>
              <a:t>Primary prevention</a:t>
            </a:r>
            <a:endParaRPr b="1" i="1">
              <a:solidFill>
                <a:srgbClr val="FF9900"/>
              </a:solidFill>
            </a:endParaRPr>
          </a:p>
        </p:txBody>
      </p:sp>
      <p:sp>
        <p:nvSpPr>
          <p:cNvPr id="1221" name="Google Shape;1221;p105"/>
          <p:cNvSpPr txBox="1"/>
          <p:nvPr/>
        </p:nvSpPr>
        <p:spPr>
          <a:xfrm>
            <a:off x="533400" y="1600200"/>
            <a:ext cx="8001000" cy="82232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chemeClr val="dk1"/>
                </a:solidFill>
                <a:latin typeface="Arial"/>
                <a:ea typeface="Arial"/>
                <a:cs typeface="Arial"/>
                <a:sym typeface="Arial"/>
              </a:rPr>
              <a:t>Aim is to limit the incidence of disease by controling causes and risk factors.</a:t>
            </a:r>
            <a:endParaRPr b="1" sz="2400">
              <a:solidFill>
                <a:schemeClr val="dk1"/>
              </a:solidFill>
              <a:latin typeface="Arial"/>
              <a:ea typeface="Arial"/>
              <a:cs typeface="Arial"/>
              <a:sym typeface="Arial"/>
            </a:endParaRPr>
          </a:p>
        </p:txBody>
      </p:sp>
      <p:sp>
        <p:nvSpPr>
          <p:cNvPr id="1222" name="Google Shape;1222;p105"/>
          <p:cNvSpPr txBox="1"/>
          <p:nvPr/>
        </p:nvSpPr>
        <p:spPr>
          <a:xfrm>
            <a:off x="609600" y="4114800"/>
            <a:ext cx="3124200" cy="457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rgbClr val="FF9900"/>
                </a:solidFill>
                <a:latin typeface="Arial"/>
                <a:ea typeface="Arial"/>
                <a:cs typeface="Arial"/>
                <a:sym typeface="Arial"/>
              </a:rPr>
              <a:t>examples</a:t>
            </a:r>
            <a:endParaRPr b="1" sz="2400">
              <a:solidFill>
                <a:srgbClr val="FF9900"/>
              </a:solidFill>
              <a:latin typeface="Arial"/>
              <a:ea typeface="Arial"/>
              <a:cs typeface="Arial"/>
              <a:sym typeface="Arial"/>
            </a:endParaRPr>
          </a:p>
        </p:txBody>
      </p:sp>
      <p:sp>
        <p:nvSpPr>
          <p:cNvPr id="1223" name="Google Shape;1223;p105"/>
          <p:cNvSpPr txBox="1"/>
          <p:nvPr/>
        </p:nvSpPr>
        <p:spPr>
          <a:xfrm>
            <a:off x="533400" y="2743200"/>
            <a:ext cx="7848600" cy="82232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chemeClr val="dk1"/>
                </a:solidFill>
                <a:latin typeface="Arial"/>
                <a:ea typeface="Arial"/>
                <a:cs typeface="Arial"/>
                <a:sym typeface="Arial"/>
              </a:rPr>
              <a:t>Primary prevention depends on widespread changes that reduce the average risk in the whole population.</a:t>
            </a:r>
            <a:endParaRPr b="1" sz="2400">
              <a:solidFill>
                <a:schemeClr val="dk1"/>
              </a:solidFill>
              <a:latin typeface="Arial"/>
              <a:ea typeface="Arial"/>
              <a:cs typeface="Arial"/>
              <a:sym typeface="Arial"/>
            </a:endParaRPr>
          </a:p>
        </p:txBody>
      </p:sp>
      <p:sp>
        <p:nvSpPr>
          <p:cNvPr id="1224" name="Google Shape;1224;p105"/>
          <p:cNvSpPr txBox="1"/>
          <p:nvPr/>
        </p:nvSpPr>
        <p:spPr>
          <a:xfrm>
            <a:off x="685800" y="4648200"/>
            <a:ext cx="7620000" cy="1552575"/>
          </a:xfrm>
          <a:prstGeom prst="rect">
            <a:avLst/>
          </a:prstGeom>
          <a:noFill/>
          <a:ln>
            <a:noFill/>
          </a:ln>
        </p:spPr>
        <p:txBody>
          <a:bodyPr anchorCtr="0" anchor="t" bIns="45700" lIns="91425" spcFirstLastPara="1" rIns="91425" wrap="square" tIns="45700">
            <a:spAutoFit/>
          </a:bodyPr>
          <a:lstStyle/>
          <a:p>
            <a:pPr indent="-152400" lvl="0" marL="0" marR="0" rtl="1" algn="r">
              <a:spcBef>
                <a:spcPts val="0"/>
              </a:spcBef>
              <a:spcAft>
                <a:spcPts val="0"/>
              </a:spcAft>
              <a:buClr>
                <a:schemeClr val="dk1"/>
              </a:buClr>
              <a:buSzPts val="2400"/>
              <a:buFont typeface="Arial"/>
              <a:buChar char="•"/>
            </a:pPr>
            <a:r>
              <a:rPr b="1" lang="no-NO" sz="2400">
                <a:solidFill>
                  <a:schemeClr val="dk1"/>
                </a:solidFill>
                <a:latin typeface="Arial"/>
                <a:ea typeface="Arial"/>
                <a:cs typeface="Arial"/>
                <a:sym typeface="Arial"/>
              </a:rPr>
              <a:t> Use of condoms- prevention of HIV</a:t>
            </a:r>
            <a:endParaRPr/>
          </a:p>
          <a:p>
            <a:pPr indent="-152400" lvl="0" marL="0" marR="0" rtl="1" algn="r">
              <a:spcBef>
                <a:spcPts val="1200"/>
              </a:spcBef>
              <a:spcAft>
                <a:spcPts val="0"/>
              </a:spcAft>
              <a:buClr>
                <a:schemeClr val="dk1"/>
              </a:buClr>
              <a:buSzPts val="2400"/>
              <a:buFont typeface="Arial"/>
              <a:buChar char="•"/>
            </a:pPr>
            <a:r>
              <a:rPr b="1" lang="no-NO" sz="2400">
                <a:solidFill>
                  <a:schemeClr val="dk1"/>
                </a:solidFill>
                <a:latin typeface="Arial"/>
                <a:ea typeface="Arial"/>
                <a:cs typeface="Arial"/>
                <a:sym typeface="Arial"/>
              </a:rPr>
              <a:t> educational programs</a:t>
            </a:r>
            <a:endParaRPr/>
          </a:p>
          <a:p>
            <a:pPr indent="-152400" lvl="0" marL="0" marR="0" rtl="1" algn="r">
              <a:spcBef>
                <a:spcPts val="1200"/>
              </a:spcBef>
              <a:spcAft>
                <a:spcPts val="0"/>
              </a:spcAft>
              <a:buClr>
                <a:schemeClr val="dk1"/>
              </a:buClr>
              <a:buSzPts val="2400"/>
              <a:buFont typeface="Arial"/>
              <a:buChar char="•"/>
            </a:pPr>
            <a:r>
              <a:rPr b="1" lang="no-NO" sz="2400">
                <a:solidFill>
                  <a:schemeClr val="dk1"/>
                </a:solidFill>
                <a:latin typeface="Arial"/>
                <a:ea typeface="Arial"/>
                <a:cs typeface="Arial"/>
                <a:sym typeface="Arial"/>
              </a:rPr>
              <a:t> Immunizations</a:t>
            </a:r>
            <a:endParaRPr b="1" sz="2400">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2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2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2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24">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24">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24">
                                            <p:txEl>
                                              <p:pRg end="2" st="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8" name="Shape 1228"/>
        <p:cNvGrpSpPr/>
        <p:nvPr/>
      </p:nvGrpSpPr>
      <p:grpSpPr>
        <a:xfrm>
          <a:off x="0" y="0"/>
          <a:ext cx="0" cy="0"/>
          <a:chOff x="0" y="0"/>
          <a:chExt cx="0" cy="0"/>
        </a:xfrm>
      </p:grpSpPr>
      <p:sp>
        <p:nvSpPr>
          <p:cNvPr id="1229" name="Google Shape;1229;p106"/>
          <p:cNvSpPr txBox="1"/>
          <p:nvPr>
            <p:ph type="title"/>
          </p:nvPr>
        </p:nvSpPr>
        <p:spPr>
          <a:xfrm>
            <a:off x="457200" y="274638"/>
            <a:ext cx="8229600" cy="1143000"/>
          </a:xfrm>
          <a:prstGeom prst="rect">
            <a:avLst/>
          </a:prstGeom>
          <a:noFill/>
          <a:ln>
            <a:noFill/>
          </a:ln>
        </p:spPr>
        <p:txBody>
          <a:bodyPr anchorCtr="0" anchor="b" bIns="45700" lIns="91425" spcFirstLastPara="1" rIns="91425" wrap="square" tIns="45700">
            <a:normAutofit fontScale="90000"/>
          </a:bodyPr>
          <a:lstStyle/>
          <a:p>
            <a:pPr indent="0" lvl="0" marL="54864" rtl="0" algn="r">
              <a:spcBef>
                <a:spcPts val="0"/>
              </a:spcBef>
              <a:spcAft>
                <a:spcPts val="0"/>
              </a:spcAft>
              <a:buClr>
                <a:srgbClr val="FFCC00"/>
              </a:buClr>
              <a:buSzPct val="100000"/>
              <a:buFont typeface="Rockwell"/>
              <a:buNone/>
            </a:pPr>
            <a:r>
              <a:rPr b="1" i="1" lang="no-NO" sz="4000">
                <a:solidFill>
                  <a:srgbClr val="FFCC00"/>
                </a:solidFill>
              </a:rPr>
              <a:t>Population strategy vs. High risk strategy</a:t>
            </a:r>
            <a:endParaRPr b="1" i="1" sz="4000">
              <a:solidFill>
                <a:srgbClr val="FFCC00"/>
              </a:solidFill>
            </a:endParaRPr>
          </a:p>
        </p:txBody>
      </p:sp>
      <p:cxnSp>
        <p:nvCxnSpPr>
          <p:cNvPr id="1230" name="Google Shape;1230;p106"/>
          <p:cNvCxnSpPr/>
          <p:nvPr/>
        </p:nvCxnSpPr>
        <p:spPr>
          <a:xfrm>
            <a:off x="298450" y="3952875"/>
            <a:ext cx="4191000" cy="0"/>
          </a:xfrm>
          <a:prstGeom prst="straightConnector1">
            <a:avLst/>
          </a:prstGeom>
          <a:noFill/>
          <a:ln cap="flat" cmpd="sng" w="9525">
            <a:solidFill>
              <a:schemeClr val="dk1"/>
            </a:solidFill>
            <a:prstDash val="solid"/>
            <a:round/>
            <a:headEnd len="med" w="med" type="none"/>
            <a:tailEnd len="med" w="med" type="none"/>
          </a:ln>
        </p:spPr>
      </p:cxnSp>
      <p:sp>
        <p:nvSpPr>
          <p:cNvPr id="1231" name="Google Shape;1231;p106"/>
          <p:cNvSpPr/>
          <p:nvPr/>
        </p:nvSpPr>
        <p:spPr>
          <a:xfrm>
            <a:off x="685800" y="2438400"/>
            <a:ext cx="4241800" cy="1392238"/>
          </a:xfrm>
          <a:custGeom>
            <a:rect b="b" l="l" r="r" t="t"/>
            <a:pathLst>
              <a:path extrusionOk="0" h="863" w="2851">
                <a:moveTo>
                  <a:pt x="0" y="863"/>
                </a:moveTo>
                <a:cubicBezTo>
                  <a:pt x="113" y="857"/>
                  <a:pt x="242" y="862"/>
                  <a:pt x="342" y="795"/>
                </a:cubicBezTo>
                <a:cubicBezTo>
                  <a:pt x="406" y="752"/>
                  <a:pt x="443" y="683"/>
                  <a:pt x="518" y="658"/>
                </a:cubicBezTo>
                <a:cubicBezTo>
                  <a:pt x="528" y="645"/>
                  <a:pt x="535" y="630"/>
                  <a:pt x="547" y="619"/>
                </a:cubicBezTo>
                <a:cubicBezTo>
                  <a:pt x="565" y="603"/>
                  <a:pt x="606" y="580"/>
                  <a:pt x="606" y="580"/>
                </a:cubicBezTo>
                <a:cubicBezTo>
                  <a:pt x="654" y="505"/>
                  <a:pt x="698" y="396"/>
                  <a:pt x="791" y="375"/>
                </a:cubicBezTo>
                <a:cubicBezTo>
                  <a:pt x="829" y="336"/>
                  <a:pt x="870" y="305"/>
                  <a:pt x="908" y="267"/>
                </a:cubicBezTo>
                <a:cubicBezTo>
                  <a:pt x="937" y="238"/>
                  <a:pt x="958" y="198"/>
                  <a:pt x="986" y="170"/>
                </a:cubicBezTo>
                <a:cubicBezTo>
                  <a:pt x="1041" y="115"/>
                  <a:pt x="1097" y="105"/>
                  <a:pt x="1162" y="62"/>
                </a:cubicBezTo>
                <a:cubicBezTo>
                  <a:pt x="1233" y="15"/>
                  <a:pt x="1200" y="33"/>
                  <a:pt x="1260" y="4"/>
                </a:cubicBezTo>
                <a:cubicBezTo>
                  <a:pt x="1337" y="10"/>
                  <a:pt x="1383" y="0"/>
                  <a:pt x="1445" y="33"/>
                </a:cubicBezTo>
                <a:cubicBezTo>
                  <a:pt x="1466" y="44"/>
                  <a:pt x="1504" y="72"/>
                  <a:pt x="1504" y="72"/>
                </a:cubicBezTo>
                <a:cubicBezTo>
                  <a:pt x="1556" y="142"/>
                  <a:pt x="1627" y="195"/>
                  <a:pt x="1689" y="258"/>
                </a:cubicBezTo>
                <a:cubicBezTo>
                  <a:pt x="1723" y="293"/>
                  <a:pt x="1698" y="278"/>
                  <a:pt x="1719" y="316"/>
                </a:cubicBezTo>
                <a:cubicBezTo>
                  <a:pt x="1730" y="337"/>
                  <a:pt x="1745" y="355"/>
                  <a:pt x="1758" y="375"/>
                </a:cubicBezTo>
                <a:cubicBezTo>
                  <a:pt x="1771" y="394"/>
                  <a:pt x="1816" y="414"/>
                  <a:pt x="1816" y="414"/>
                </a:cubicBezTo>
                <a:cubicBezTo>
                  <a:pt x="1819" y="424"/>
                  <a:pt x="1819" y="436"/>
                  <a:pt x="1826" y="443"/>
                </a:cubicBezTo>
                <a:cubicBezTo>
                  <a:pt x="1843" y="460"/>
                  <a:pt x="1885" y="482"/>
                  <a:pt x="1885" y="482"/>
                </a:cubicBezTo>
                <a:cubicBezTo>
                  <a:pt x="1909" y="558"/>
                  <a:pt x="1873" y="470"/>
                  <a:pt x="1924" y="521"/>
                </a:cubicBezTo>
                <a:cubicBezTo>
                  <a:pt x="1931" y="528"/>
                  <a:pt x="1926" y="543"/>
                  <a:pt x="1933" y="550"/>
                </a:cubicBezTo>
                <a:cubicBezTo>
                  <a:pt x="1946" y="563"/>
                  <a:pt x="2021" y="608"/>
                  <a:pt x="2041" y="619"/>
                </a:cubicBezTo>
                <a:cubicBezTo>
                  <a:pt x="2054" y="626"/>
                  <a:pt x="2067" y="633"/>
                  <a:pt x="2080" y="638"/>
                </a:cubicBezTo>
                <a:cubicBezTo>
                  <a:pt x="2099" y="646"/>
                  <a:pt x="2138" y="658"/>
                  <a:pt x="2138" y="658"/>
                </a:cubicBezTo>
                <a:cubicBezTo>
                  <a:pt x="2233" y="750"/>
                  <a:pt x="2140" y="673"/>
                  <a:pt x="2431" y="697"/>
                </a:cubicBezTo>
                <a:cubicBezTo>
                  <a:pt x="2527" y="705"/>
                  <a:pt x="2604" y="762"/>
                  <a:pt x="2695" y="785"/>
                </a:cubicBezTo>
                <a:cubicBezTo>
                  <a:pt x="2844" y="775"/>
                  <a:pt x="2792" y="775"/>
                  <a:pt x="2851" y="775"/>
                </a:cubicBezTo>
              </a:path>
            </a:pathLst>
          </a:custGeom>
          <a:noFill/>
          <a:ln cap="flat" cmpd="sng" w="57150">
            <a:solidFill>
              <a:srgbClr val="FFCC00"/>
            </a:solidFill>
            <a:prstDash val="dash"/>
            <a:round/>
            <a:headEnd len="sm" w="sm" type="none"/>
            <a:tailEnd len="sm" w="sm" type="none"/>
          </a:ln>
        </p:spPr>
        <p:txBody>
          <a:bodyPr anchorCtr="0" anchor="t" bIns="45700" lIns="91425" spcFirstLastPara="1" rIns="91425" wrap="square" tIns="45700">
            <a:noAutofit/>
          </a:bodyPr>
          <a:lstStyle/>
          <a:p>
            <a:pPr indent="0" lvl="0" marL="0" marR="0" rtl="1" algn="r">
              <a:spcBef>
                <a:spcPts val="0"/>
              </a:spcBef>
              <a:spcAft>
                <a:spcPts val="0"/>
              </a:spcAft>
              <a:buNone/>
            </a:pPr>
            <a:r>
              <a:t/>
            </a:r>
            <a:endParaRPr sz="1800">
              <a:solidFill>
                <a:schemeClr val="lt1"/>
              </a:solidFill>
              <a:latin typeface="Rockwell"/>
              <a:ea typeface="Rockwell"/>
              <a:cs typeface="Rockwell"/>
              <a:sym typeface="Rockwell"/>
            </a:endParaRPr>
          </a:p>
        </p:txBody>
      </p:sp>
      <p:sp>
        <p:nvSpPr>
          <p:cNvPr id="1232" name="Google Shape;1232;p106"/>
          <p:cNvSpPr/>
          <p:nvPr/>
        </p:nvSpPr>
        <p:spPr>
          <a:xfrm>
            <a:off x="685800" y="2438400"/>
            <a:ext cx="4241800" cy="1392238"/>
          </a:xfrm>
          <a:custGeom>
            <a:rect b="b" l="l" r="r" t="t"/>
            <a:pathLst>
              <a:path extrusionOk="0" h="863" w="2851">
                <a:moveTo>
                  <a:pt x="0" y="863"/>
                </a:moveTo>
                <a:cubicBezTo>
                  <a:pt x="113" y="857"/>
                  <a:pt x="242" y="862"/>
                  <a:pt x="342" y="795"/>
                </a:cubicBezTo>
                <a:cubicBezTo>
                  <a:pt x="406" y="752"/>
                  <a:pt x="443" y="683"/>
                  <a:pt x="518" y="658"/>
                </a:cubicBezTo>
                <a:cubicBezTo>
                  <a:pt x="528" y="645"/>
                  <a:pt x="535" y="630"/>
                  <a:pt x="547" y="619"/>
                </a:cubicBezTo>
                <a:cubicBezTo>
                  <a:pt x="565" y="603"/>
                  <a:pt x="606" y="580"/>
                  <a:pt x="606" y="580"/>
                </a:cubicBezTo>
                <a:cubicBezTo>
                  <a:pt x="654" y="505"/>
                  <a:pt x="698" y="396"/>
                  <a:pt x="791" y="375"/>
                </a:cubicBezTo>
                <a:cubicBezTo>
                  <a:pt x="829" y="336"/>
                  <a:pt x="870" y="305"/>
                  <a:pt x="908" y="267"/>
                </a:cubicBezTo>
                <a:cubicBezTo>
                  <a:pt x="937" y="238"/>
                  <a:pt x="958" y="198"/>
                  <a:pt x="986" y="170"/>
                </a:cubicBezTo>
                <a:cubicBezTo>
                  <a:pt x="1041" y="115"/>
                  <a:pt x="1097" y="105"/>
                  <a:pt x="1162" y="62"/>
                </a:cubicBezTo>
                <a:cubicBezTo>
                  <a:pt x="1233" y="15"/>
                  <a:pt x="1200" y="33"/>
                  <a:pt x="1260" y="4"/>
                </a:cubicBezTo>
                <a:cubicBezTo>
                  <a:pt x="1337" y="10"/>
                  <a:pt x="1383" y="0"/>
                  <a:pt x="1445" y="33"/>
                </a:cubicBezTo>
                <a:cubicBezTo>
                  <a:pt x="1466" y="44"/>
                  <a:pt x="1504" y="72"/>
                  <a:pt x="1504" y="72"/>
                </a:cubicBezTo>
                <a:cubicBezTo>
                  <a:pt x="1556" y="142"/>
                  <a:pt x="1627" y="195"/>
                  <a:pt x="1689" y="258"/>
                </a:cubicBezTo>
                <a:cubicBezTo>
                  <a:pt x="1723" y="293"/>
                  <a:pt x="1698" y="278"/>
                  <a:pt x="1719" y="316"/>
                </a:cubicBezTo>
                <a:cubicBezTo>
                  <a:pt x="1730" y="337"/>
                  <a:pt x="1745" y="355"/>
                  <a:pt x="1758" y="375"/>
                </a:cubicBezTo>
                <a:cubicBezTo>
                  <a:pt x="1771" y="394"/>
                  <a:pt x="1816" y="414"/>
                  <a:pt x="1816" y="414"/>
                </a:cubicBezTo>
                <a:cubicBezTo>
                  <a:pt x="1819" y="424"/>
                  <a:pt x="1819" y="436"/>
                  <a:pt x="1826" y="443"/>
                </a:cubicBezTo>
                <a:cubicBezTo>
                  <a:pt x="1843" y="460"/>
                  <a:pt x="1885" y="482"/>
                  <a:pt x="1885" y="482"/>
                </a:cubicBezTo>
                <a:cubicBezTo>
                  <a:pt x="1909" y="558"/>
                  <a:pt x="1873" y="470"/>
                  <a:pt x="1924" y="521"/>
                </a:cubicBezTo>
                <a:cubicBezTo>
                  <a:pt x="1931" y="528"/>
                  <a:pt x="1926" y="543"/>
                  <a:pt x="1933" y="550"/>
                </a:cubicBezTo>
                <a:cubicBezTo>
                  <a:pt x="1946" y="563"/>
                  <a:pt x="2021" y="608"/>
                  <a:pt x="2041" y="619"/>
                </a:cubicBezTo>
                <a:cubicBezTo>
                  <a:pt x="2054" y="626"/>
                  <a:pt x="2067" y="633"/>
                  <a:pt x="2080" y="638"/>
                </a:cubicBezTo>
                <a:cubicBezTo>
                  <a:pt x="2099" y="646"/>
                  <a:pt x="2138" y="658"/>
                  <a:pt x="2138" y="658"/>
                </a:cubicBezTo>
                <a:cubicBezTo>
                  <a:pt x="2233" y="750"/>
                  <a:pt x="2140" y="673"/>
                  <a:pt x="2431" y="697"/>
                </a:cubicBezTo>
                <a:cubicBezTo>
                  <a:pt x="2527" y="705"/>
                  <a:pt x="2604" y="762"/>
                  <a:pt x="2695" y="785"/>
                </a:cubicBezTo>
                <a:cubicBezTo>
                  <a:pt x="2844" y="775"/>
                  <a:pt x="2792" y="775"/>
                  <a:pt x="2851" y="775"/>
                </a:cubicBezTo>
              </a:path>
            </a:pathLst>
          </a:custGeom>
          <a:noFill/>
          <a:ln cap="flat" cmpd="sng" w="571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1" algn="r">
              <a:spcBef>
                <a:spcPts val="0"/>
              </a:spcBef>
              <a:spcAft>
                <a:spcPts val="0"/>
              </a:spcAft>
              <a:buNone/>
            </a:pPr>
            <a:r>
              <a:t/>
            </a:r>
            <a:endParaRPr sz="1800">
              <a:solidFill>
                <a:schemeClr val="lt1"/>
              </a:solidFill>
              <a:latin typeface="Rockwell"/>
              <a:ea typeface="Rockwell"/>
              <a:cs typeface="Rockwell"/>
              <a:sym typeface="Rockwell"/>
            </a:endParaRPr>
          </a:p>
        </p:txBody>
      </p:sp>
      <p:sp>
        <p:nvSpPr>
          <p:cNvPr id="1233" name="Google Shape;1233;p106"/>
          <p:cNvSpPr/>
          <p:nvPr/>
        </p:nvSpPr>
        <p:spPr>
          <a:xfrm>
            <a:off x="3810000" y="4343400"/>
            <a:ext cx="4241800" cy="1392238"/>
          </a:xfrm>
          <a:custGeom>
            <a:rect b="b" l="l" r="r" t="t"/>
            <a:pathLst>
              <a:path extrusionOk="0" h="863" w="2851">
                <a:moveTo>
                  <a:pt x="0" y="863"/>
                </a:moveTo>
                <a:cubicBezTo>
                  <a:pt x="113" y="857"/>
                  <a:pt x="242" y="862"/>
                  <a:pt x="342" y="795"/>
                </a:cubicBezTo>
                <a:cubicBezTo>
                  <a:pt x="406" y="752"/>
                  <a:pt x="443" y="683"/>
                  <a:pt x="518" y="658"/>
                </a:cubicBezTo>
                <a:cubicBezTo>
                  <a:pt x="528" y="645"/>
                  <a:pt x="535" y="630"/>
                  <a:pt x="547" y="619"/>
                </a:cubicBezTo>
                <a:cubicBezTo>
                  <a:pt x="565" y="603"/>
                  <a:pt x="606" y="580"/>
                  <a:pt x="606" y="580"/>
                </a:cubicBezTo>
                <a:cubicBezTo>
                  <a:pt x="654" y="505"/>
                  <a:pt x="698" y="396"/>
                  <a:pt x="791" y="375"/>
                </a:cubicBezTo>
                <a:cubicBezTo>
                  <a:pt x="829" y="336"/>
                  <a:pt x="870" y="305"/>
                  <a:pt x="908" y="267"/>
                </a:cubicBezTo>
                <a:cubicBezTo>
                  <a:pt x="937" y="238"/>
                  <a:pt x="958" y="198"/>
                  <a:pt x="986" y="170"/>
                </a:cubicBezTo>
                <a:cubicBezTo>
                  <a:pt x="1041" y="115"/>
                  <a:pt x="1097" y="105"/>
                  <a:pt x="1162" y="62"/>
                </a:cubicBezTo>
                <a:cubicBezTo>
                  <a:pt x="1233" y="15"/>
                  <a:pt x="1200" y="33"/>
                  <a:pt x="1260" y="4"/>
                </a:cubicBezTo>
                <a:cubicBezTo>
                  <a:pt x="1337" y="10"/>
                  <a:pt x="1383" y="0"/>
                  <a:pt x="1445" y="33"/>
                </a:cubicBezTo>
                <a:cubicBezTo>
                  <a:pt x="1466" y="44"/>
                  <a:pt x="1504" y="72"/>
                  <a:pt x="1504" y="72"/>
                </a:cubicBezTo>
                <a:cubicBezTo>
                  <a:pt x="1556" y="142"/>
                  <a:pt x="1627" y="195"/>
                  <a:pt x="1689" y="258"/>
                </a:cubicBezTo>
                <a:cubicBezTo>
                  <a:pt x="1723" y="293"/>
                  <a:pt x="1698" y="278"/>
                  <a:pt x="1719" y="316"/>
                </a:cubicBezTo>
                <a:cubicBezTo>
                  <a:pt x="1730" y="337"/>
                  <a:pt x="1745" y="355"/>
                  <a:pt x="1758" y="375"/>
                </a:cubicBezTo>
                <a:cubicBezTo>
                  <a:pt x="1771" y="394"/>
                  <a:pt x="1816" y="414"/>
                  <a:pt x="1816" y="414"/>
                </a:cubicBezTo>
                <a:cubicBezTo>
                  <a:pt x="1819" y="424"/>
                  <a:pt x="1819" y="436"/>
                  <a:pt x="1826" y="443"/>
                </a:cubicBezTo>
                <a:cubicBezTo>
                  <a:pt x="1843" y="460"/>
                  <a:pt x="1885" y="482"/>
                  <a:pt x="1885" y="482"/>
                </a:cubicBezTo>
                <a:cubicBezTo>
                  <a:pt x="1909" y="558"/>
                  <a:pt x="1873" y="470"/>
                  <a:pt x="1924" y="521"/>
                </a:cubicBezTo>
                <a:cubicBezTo>
                  <a:pt x="1931" y="528"/>
                  <a:pt x="1926" y="543"/>
                  <a:pt x="1933" y="550"/>
                </a:cubicBezTo>
                <a:cubicBezTo>
                  <a:pt x="1946" y="563"/>
                  <a:pt x="2021" y="608"/>
                  <a:pt x="2041" y="619"/>
                </a:cubicBezTo>
                <a:cubicBezTo>
                  <a:pt x="2054" y="626"/>
                  <a:pt x="2067" y="633"/>
                  <a:pt x="2080" y="638"/>
                </a:cubicBezTo>
                <a:cubicBezTo>
                  <a:pt x="2099" y="646"/>
                  <a:pt x="2138" y="658"/>
                  <a:pt x="2138" y="658"/>
                </a:cubicBezTo>
                <a:cubicBezTo>
                  <a:pt x="2233" y="750"/>
                  <a:pt x="2140" y="673"/>
                  <a:pt x="2431" y="697"/>
                </a:cubicBezTo>
                <a:cubicBezTo>
                  <a:pt x="2527" y="705"/>
                  <a:pt x="2604" y="762"/>
                  <a:pt x="2695" y="785"/>
                </a:cubicBezTo>
                <a:cubicBezTo>
                  <a:pt x="2844" y="775"/>
                  <a:pt x="2792" y="775"/>
                  <a:pt x="2851" y="775"/>
                </a:cubicBezTo>
              </a:path>
            </a:pathLst>
          </a:custGeom>
          <a:noFill/>
          <a:ln cap="flat" cmpd="sng" w="571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1" algn="r">
              <a:spcBef>
                <a:spcPts val="0"/>
              </a:spcBef>
              <a:spcAft>
                <a:spcPts val="0"/>
              </a:spcAft>
              <a:buNone/>
            </a:pPr>
            <a:r>
              <a:t/>
            </a:r>
            <a:endParaRPr sz="1800">
              <a:solidFill>
                <a:schemeClr val="lt1"/>
              </a:solidFill>
              <a:latin typeface="Rockwell"/>
              <a:ea typeface="Rockwell"/>
              <a:cs typeface="Rockwell"/>
              <a:sym typeface="Rockwell"/>
            </a:endParaRPr>
          </a:p>
        </p:txBody>
      </p:sp>
      <p:cxnSp>
        <p:nvCxnSpPr>
          <p:cNvPr id="1234" name="Google Shape;1234;p106"/>
          <p:cNvCxnSpPr/>
          <p:nvPr/>
        </p:nvCxnSpPr>
        <p:spPr>
          <a:xfrm>
            <a:off x="3886200" y="5867400"/>
            <a:ext cx="4191000" cy="0"/>
          </a:xfrm>
          <a:prstGeom prst="straightConnector1">
            <a:avLst/>
          </a:prstGeom>
          <a:noFill/>
          <a:ln cap="flat" cmpd="sng" w="9525">
            <a:solidFill>
              <a:schemeClr val="dk1"/>
            </a:solidFill>
            <a:prstDash val="solid"/>
            <a:round/>
            <a:headEnd len="med" w="med" type="none"/>
            <a:tailEnd len="med" w="med" type="none"/>
          </a:ln>
        </p:spPr>
      </p:cxnSp>
      <p:cxnSp>
        <p:nvCxnSpPr>
          <p:cNvPr id="1235" name="Google Shape;1235;p106"/>
          <p:cNvCxnSpPr/>
          <p:nvPr/>
        </p:nvCxnSpPr>
        <p:spPr>
          <a:xfrm>
            <a:off x="7010400" y="5257800"/>
            <a:ext cx="0" cy="838200"/>
          </a:xfrm>
          <a:prstGeom prst="straightConnector1">
            <a:avLst/>
          </a:prstGeom>
          <a:noFill/>
          <a:ln cap="flat" cmpd="sng" w="38100">
            <a:solidFill>
              <a:srgbClr val="FF0000"/>
            </a:solidFill>
            <a:prstDash val="solid"/>
            <a:round/>
            <a:headEnd len="med" w="med" type="none"/>
            <a:tailEnd len="med" w="med" type="none"/>
          </a:ln>
        </p:spPr>
      </p:cxnSp>
      <p:cxnSp>
        <p:nvCxnSpPr>
          <p:cNvPr id="1236" name="Google Shape;1236;p106"/>
          <p:cNvCxnSpPr/>
          <p:nvPr/>
        </p:nvCxnSpPr>
        <p:spPr>
          <a:xfrm flipH="1">
            <a:off x="6934200" y="5562600"/>
            <a:ext cx="228600" cy="228600"/>
          </a:xfrm>
          <a:prstGeom prst="straightConnector1">
            <a:avLst/>
          </a:prstGeom>
          <a:noFill/>
          <a:ln cap="flat" cmpd="sng" w="9525">
            <a:solidFill>
              <a:srgbClr val="FF0000"/>
            </a:solidFill>
            <a:prstDash val="solid"/>
            <a:round/>
            <a:headEnd len="med" w="med" type="none"/>
            <a:tailEnd len="med" w="med" type="none"/>
          </a:ln>
        </p:spPr>
      </p:cxnSp>
      <p:cxnSp>
        <p:nvCxnSpPr>
          <p:cNvPr id="1237" name="Google Shape;1237;p106"/>
          <p:cNvCxnSpPr/>
          <p:nvPr/>
        </p:nvCxnSpPr>
        <p:spPr>
          <a:xfrm flipH="1">
            <a:off x="7086600" y="5562600"/>
            <a:ext cx="228600" cy="228600"/>
          </a:xfrm>
          <a:prstGeom prst="straightConnector1">
            <a:avLst/>
          </a:prstGeom>
          <a:noFill/>
          <a:ln cap="flat" cmpd="sng" w="28575">
            <a:solidFill>
              <a:srgbClr val="FF0000"/>
            </a:solidFill>
            <a:prstDash val="solid"/>
            <a:round/>
            <a:headEnd len="med" w="med" type="none"/>
            <a:tailEnd len="med" w="med" type="none"/>
          </a:ln>
        </p:spPr>
      </p:cxnSp>
      <p:cxnSp>
        <p:nvCxnSpPr>
          <p:cNvPr id="1238" name="Google Shape;1238;p106"/>
          <p:cNvCxnSpPr/>
          <p:nvPr/>
        </p:nvCxnSpPr>
        <p:spPr>
          <a:xfrm flipH="1">
            <a:off x="7315200" y="5638800"/>
            <a:ext cx="228600" cy="228600"/>
          </a:xfrm>
          <a:prstGeom prst="straightConnector1">
            <a:avLst/>
          </a:prstGeom>
          <a:noFill/>
          <a:ln cap="flat" cmpd="sng" w="28575">
            <a:solidFill>
              <a:srgbClr val="FF0000"/>
            </a:solidFill>
            <a:prstDash val="solid"/>
            <a:round/>
            <a:headEnd len="med" w="med" type="none"/>
            <a:tailEnd len="med" w="med" type="none"/>
          </a:ln>
        </p:spPr>
      </p:cxnSp>
      <p:cxnSp>
        <p:nvCxnSpPr>
          <p:cNvPr id="1239" name="Google Shape;1239;p106"/>
          <p:cNvCxnSpPr/>
          <p:nvPr/>
        </p:nvCxnSpPr>
        <p:spPr>
          <a:xfrm flipH="1">
            <a:off x="7543800" y="5638800"/>
            <a:ext cx="228600" cy="228600"/>
          </a:xfrm>
          <a:prstGeom prst="straightConnector1">
            <a:avLst/>
          </a:prstGeom>
          <a:noFill/>
          <a:ln cap="flat" cmpd="sng" w="28575">
            <a:solidFill>
              <a:srgbClr val="FF0000"/>
            </a:solidFill>
            <a:prstDash val="solid"/>
            <a:round/>
            <a:headEnd len="med" w="med" type="none"/>
            <a:tailEnd len="med" w="med" type="none"/>
          </a:ln>
        </p:spPr>
      </p:cxnSp>
      <p:cxnSp>
        <p:nvCxnSpPr>
          <p:cNvPr id="1240" name="Google Shape;1240;p106"/>
          <p:cNvCxnSpPr/>
          <p:nvPr/>
        </p:nvCxnSpPr>
        <p:spPr>
          <a:xfrm flipH="1">
            <a:off x="7239000" y="5562600"/>
            <a:ext cx="228600" cy="228600"/>
          </a:xfrm>
          <a:prstGeom prst="straightConnector1">
            <a:avLst/>
          </a:prstGeom>
          <a:noFill/>
          <a:ln cap="flat" cmpd="sng" w="28575">
            <a:solidFill>
              <a:srgbClr val="FF0000"/>
            </a:solidFill>
            <a:prstDash val="solid"/>
            <a:round/>
            <a:headEnd len="med" w="med" type="none"/>
            <a:tailEnd len="med" w="med" type="none"/>
          </a:ln>
        </p:spPr>
      </p:cxnSp>
      <p:cxnSp>
        <p:nvCxnSpPr>
          <p:cNvPr id="1241" name="Google Shape;1241;p106"/>
          <p:cNvCxnSpPr/>
          <p:nvPr/>
        </p:nvCxnSpPr>
        <p:spPr>
          <a:xfrm flipH="1">
            <a:off x="7772400" y="5638800"/>
            <a:ext cx="228600" cy="228600"/>
          </a:xfrm>
          <a:prstGeom prst="straightConnector1">
            <a:avLst/>
          </a:prstGeom>
          <a:noFill/>
          <a:ln cap="flat" cmpd="sng" w="28575">
            <a:solidFill>
              <a:srgbClr val="FF0000"/>
            </a:solidFill>
            <a:prstDash val="solid"/>
            <a:round/>
            <a:headEnd len="med" w="med" type="none"/>
            <a:tailEnd len="med" w="med" type="none"/>
          </a:ln>
        </p:spPr>
      </p:cxnSp>
      <p:cxnSp>
        <p:nvCxnSpPr>
          <p:cNvPr id="1242" name="Google Shape;1242;p106"/>
          <p:cNvCxnSpPr/>
          <p:nvPr/>
        </p:nvCxnSpPr>
        <p:spPr>
          <a:xfrm flipH="1">
            <a:off x="6858000" y="5638800"/>
            <a:ext cx="228600" cy="228600"/>
          </a:xfrm>
          <a:prstGeom prst="straightConnector1">
            <a:avLst/>
          </a:prstGeom>
          <a:noFill/>
          <a:ln cap="flat" cmpd="sng" w="28575">
            <a:solidFill>
              <a:srgbClr val="FF0000"/>
            </a:solidFill>
            <a:prstDash val="solid"/>
            <a:round/>
            <a:headEnd len="med" w="med" type="none"/>
            <a:tailEnd len="med" w="med" type="none"/>
          </a:ln>
        </p:spPr>
      </p:cxnSp>
      <p:cxnSp>
        <p:nvCxnSpPr>
          <p:cNvPr id="1243" name="Google Shape;1243;p106"/>
          <p:cNvCxnSpPr/>
          <p:nvPr/>
        </p:nvCxnSpPr>
        <p:spPr>
          <a:xfrm flipH="1">
            <a:off x="7010400" y="5638800"/>
            <a:ext cx="228600" cy="228600"/>
          </a:xfrm>
          <a:prstGeom prst="straightConnector1">
            <a:avLst/>
          </a:prstGeom>
          <a:noFill/>
          <a:ln cap="flat" cmpd="sng" w="9525">
            <a:solidFill>
              <a:srgbClr val="FF0000"/>
            </a:solidFill>
            <a:prstDash val="solid"/>
            <a:round/>
            <a:headEnd len="med" w="med" type="none"/>
            <a:tailEnd len="med" w="med" type="none"/>
          </a:ln>
        </p:spPr>
      </p:cxnSp>
      <p:sp>
        <p:nvSpPr>
          <p:cNvPr id="1244" name="Google Shape;1244;p106"/>
          <p:cNvSpPr txBox="1"/>
          <p:nvPr/>
        </p:nvSpPr>
        <p:spPr>
          <a:xfrm>
            <a:off x="762000" y="4191000"/>
            <a:ext cx="3124200" cy="396875"/>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b="1" lang="no-NO" sz="2000">
                <a:solidFill>
                  <a:srgbClr val="FFCC00"/>
                </a:solidFill>
                <a:latin typeface="Arial"/>
                <a:ea typeface="Arial"/>
                <a:cs typeface="Arial"/>
                <a:sym typeface="Arial"/>
              </a:rPr>
              <a:t>Population strategy</a:t>
            </a:r>
            <a:endParaRPr b="1" sz="2000">
              <a:solidFill>
                <a:srgbClr val="FFCC00"/>
              </a:solidFill>
              <a:latin typeface="Arial"/>
              <a:ea typeface="Arial"/>
              <a:cs typeface="Arial"/>
              <a:sym typeface="Arial"/>
            </a:endParaRPr>
          </a:p>
        </p:txBody>
      </p:sp>
      <p:sp>
        <p:nvSpPr>
          <p:cNvPr id="1245" name="Google Shape;1245;p106"/>
          <p:cNvSpPr txBox="1"/>
          <p:nvPr/>
        </p:nvSpPr>
        <p:spPr>
          <a:xfrm>
            <a:off x="4343400" y="6096000"/>
            <a:ext cx="3124200" cy="396875"/>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b="1" lang="no-NO" sz="2000">
                <a:solidFill>
                  <a:srgbClr val="FFCC00"/>
                </a:solidFill>
                <a:latin typeface="Arial"/>
                <a:ea typeface="Arial"/>
                <a:cs typeface="Arial"/>
                <a:sym typeface="Arial"/>
              </a:rPr>
              <a:t>High risk strategy</a:t>
            </a:r>
            <a:endParaRPr b="1" sz="2000">
              <a:solidFill>
                <a:srgbClr val="FFCC00"/>
              </a:solidFill>
              <a:latin typeface="Arial"/>
              <a:ea typeface="Arial"/>
              <a:cs typeface="Arial"/>
              <a:sym typeface="Arial"/>
            </a:endParaRPr>
          </a:p>
        </p:txBody>
      </p:sp>
      <p:cxnSp>
        <p:nvCxnSpPr>
          <p:cNvPr id="1246" name="Google Shape;1246;p106"/>
          <p:cNvCxnSpPr/>
          <p:nvPr/>
        </p:nvCxnSpPr>
        <p:spPr>
          <a:xfrm rot="10800000">
            <a:off x="1752600" y="1981200"/>
            <a:ext cx="2057400" cy="0"/>
          </a:xfrm>
          <a:prstGeom prst="straightConnector1">
            <a:avLst/>
          </a:prstGeom>
          <a:noFill/>
          <a:ln cap="flat" cmpd="sng" w="38100">
            <a:solidFill>
              <a:srgbClr val="FFCC00"/>
            </a:solidFill>
            <a:prstDash val="solid"/>
            <a:round/>
            <a:headEnd len="med" w="med" type="none"/>
            <a:tailEnd len="med" w="med" type="triangle"/>
          </a:ln>
        </p:spPr>
      </p:cxnSp>
      <p:cxnSp>
        <p:nvCxnSpPr>
          <p:cNvPr id="1247" name="Google Shape;1247;p106"/>
          <p:cNvCxnSpPr/>
          <p:nvPr/>
        </p:nvCxnSpPr>
        <p:spPr>
          <a:xfrm rot="10800000">
            <a:off x="7010400" y="6096000"/>
            <a:ext cx="533400" cy="0"/>
          </a:xfrm>
          <a:prstGeom prst="straightConnector1">
            <a:avLst/>
          </a:prstGeom>
          <a:noFill/>
          <a:ln cap="flat" cmpd="sng" w="38100">
            <a:solidFill>
              <a:srgbClr val="FFCC00"/>
            </a:solidFill>
            <a:prstDash val="solid"/>
            <a:round/>
            <a:headEnd len="med" w="med" type="none"/>
            <a:tailEnd len="med" w="med" type="triangle"/>
          </a:ln>
        </p:spPr>
      </p:cxnSp>
    </p:spTree>
  </p:cSld>
  <p:clrMapOvr>
    <a:masterClrMapping/>
  </p:clrMapOvr>
</p:sld>
</file>

<file path=ppt/slides/slide9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1" name="Shape 1251"/>
        <p:cNvGrpSpPr/>
        <p:nvPr/>
      </p:nvGrpSpPr>
      <p:grpSpPr>
        <a:xfrm>
          <a:off x="0" y="0"/>
          <a:ext cx="0" cy="0"/>
          <a:chOff x="0" y="0"/>
          <a:chExt cx="0" cy="0"/>
        </a:xfrm>
      </p:grpSpPr>
      <p:sp>
        <p:nvSpPr>
          <p:cNvPr id="1252" name="Google Shape;1252;p107"/>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fontScale="90000"/>
          </a:bodyPr>
          <a:lstStyle/>
          <a:p>
            <a:pPr indent="0" lvl="0" marL="54864" rtl="0" algn="r">
              <a:spcBef>
                <a:spcPts val="0"/>
              </a:spcBef>
              <a:spcAft>
                <a:spcPts val="0"/>
              </a:spcAft>
              <a:buClr>
                <a:srgbClr val="FF9900"/>
              </a:buClr>
              <a:buSzPct val="100000"/>
              <a:buFont typeface="Rockwell"/>
              <a:buNone/>
            </a:pPr>
            <a:r>
              <a:rPr b="1" i="1" lang="no-NO" sz="4000">
                <a:solidFill>
                  <a:srgbClr val="FF9900"/>
                </a:solidFill>
              </a:rPr>
              <a:t>Advantages and disadvantages of high-risk strategy</a:t>
            </a:r>
            <a:endParaRPr b="1" i="1" sz="4000">
              <a:solidFill>
                <a:srgbClr val="FF9900"/>
              </a:solidFill>
            </a:endParaRPr>
          </a:p>
        </p:txBody>
      </p:sp>
      <p:sp>
        <p:nvSpPr>
          <p:cNvPr id="1253" name="Google Shape;1253;p107"/>
          <p:cNvSpPr txBox="1"/>
          <p:nvPr>
            <p:ph idx="1" type="body"/>
          </p:nvPr>
        </p:nvSpPr>
        <p:spPr>
          <a:xfrm>
            <a:off x="381000" y="2133600"/>
            <a:ext cx="8229600" cy="4525963"/>
          </a:xfrm>
          <a:prstGeom prst="rect">
            <a:avLst/>
          </a:prstGeom>
          <a:noFill/>
          <a:ln>
            <a:noFill/>
          </a:ln>
        </p:spPr>
        <p:txBody>
          <a:bodyPr anchorCtr="0" anchor="t" bIns="45700" lIns="91425" spcFirstLastPara="1" rIns="91425" wrap="square" tIns="45700">
            <a:normAutofit/>
          </a:bodyPr>
          <a:lstStyle/>
          <a:p>
            <a:pPr indent="-292100" lvl="0" marL="292100" rtl="0" algn="l">
              <a:spcBef>
                <a:spcPts val="0"/>
              </a:spcBef>
              <a:spcAft>
                <a:spcPts val="0"/>
              </a:spcAft>
              <a:buSzPts val="2520"/>
              <a:buChar char="⦿"/>
            </a:pPr>
            <a:r>
              <a:rPr b="1" lang="no-NO" sz="3600">
                <a:solidFill>
                  <a:srgbClr val="FF9900"/>
                </a:solidFill>
              </a:rPr>
              <a:t>Advantages-</a:t>
            </a:r>
            <a:endParaRPr/>
          </a:p>
          <a:p>
            <a:pPr indent="-292100" lvl="0" marL="292100" rtl="0" algn="l">
              <a:spcBef>
                <a:spcPts val="0"/>
              </a:spcBef>
              <a:spcAft>
                <a:spcPts val="0"/>
              </a:spcAft>
              <a:buSzPts val="2520"/>
              <a:buChar char="⦿"/>
            </a:pPr>
            <a:r>
              <a:rPr b="1" lang="no-NO" sz="3600">
                <a:solidFill>
                  <a:schemeClr val="dk1"/>
                </a:solidFill>
              </a:rPr>
              <a:t>Appropriate to individuals</a:t>
            </a:r>
            <a:endParaRPr/>
          </a:p>
          <a:p>
            <a:pPr indent="-292100" lvl="0" marL="292100" rtl="0" algn="l">
              <a:spcBef>
                <a:spcPts val="0"/>
              </a:spcBef>
              <a:spcAft>
                <a:spcPts val="0"/>
              </a:spcAft>
              <a:buSzPts val="2520"/>
              <a:buChar char="⦿"/>
            </a:pPr>
            <a:r>
              <a:rPr b="1" lang="no-NO" sz="3600">
                <a:solidFill>
                  <a:schemeClr val="dk1"/>
                </a:solidFill>
              </a:rPr>
              <a:t>Subject motivation</a:t>
            </a:r>
            <a:endParaRPr/>
          </a:p>
          <a:p>
            <a:pPr indent="-292100" lvl="0" marL="292100" rtl="0" algn="l">
              <a:spcBef>
                <a:spcPts val="0"/>
              </a:spcBef>
              <a:spcAft>
                <a:spcPts val="0"/>
              </a:spcAft>
              <a:buSzPts val="2520"/>
              <a:buChar char="⦿"/>
            </a:pPr>
            <a:r>
              <a:rPr b="1" lang="no-NO" sz="3600">
                <a:solidFill>
                  <a:schemeClr val="dk1"/>
                </a:solidFill>
              </a:rPr>
              <a:t>Physician motivation</a:t>
            </a:r>
            <a:endParaRPr/>
          </a:p>
          <a:p>
            <a:pPr indent="-292100" lvl="0" marL="292100" rtl="0" algn="l">
              <a:spcBef>
                <a:spcPts val="0"/>
              </a:spcBef>
              <a:spcAft>
                <a:spcPts val="0"/>
              </a:spcAft>
              <a:buSzPts val="2520"/>
              <a:buChar char="⦿"/>
            </a:pPr>
            <a:r>
              <a:rPr b="1" lang="no-NO" sz="3600">
                <a:solidFill>
                  <a:schemeClr val="dk1"/>
                </a:solidFill>
              </a:rPr>
              <a:t>Favourable benefit-to-risk ratio</a:t>
            </a:r>
            <a:endParaRPr b="1" sz="3600">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53">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53">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53">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53">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53">
                                            <p:txEl>
                                              <p:pRg end="4" st="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7" name="Shape 1257"/>
        <p:cNvGrpSpPr/>
        <p:nvPr/>
      </p:nvGrpSpPr>
      <p:grpSpPr>
        <a:xfrm>
          <a:off x="0" y="0"/>
          <a:ext cx="0" cy="0"/>
          <a:chOff x="0" y="0"/>
          <a:chExt cx="0" cy="0"/>
        </a:xfrm>
      </p:grpSpPr>
      <p:sp>
        <p:nvSpPr>
          <p:cNvPr id="1258" name="Google Shape;1258;p108"/>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fontScale="90000"/>
          </a:bodyPr>
          <a:lstStyle/>
          <a:p>
            <a:pPr indent="0" lvl="0" marL="54864" rtl="0" algn="r">
              <a:spcBef>
                <a:spcPts val="0"/>
              </a:spcBef>
              <a:spcAft>
                <a:spcPts val="0"/>
              </a:spcAft>
              <a:buClr>
                <a:srgbClr val="FF9900"/>
              </a:buClr>
              <a:buSzPct val="100000"/>
              <a:buFont typeface="Rockwell"/>
              <a:buNone/>
            </a:pPr>
            <a:r>
              <a:rPr b="1" i="1" lang="no-NO" sz="4000">
                <a:solidFill>
                  <a:srgbClr val="FF9900"/>
                </a:solidFill>
              </a:rPr>
              <a:t>Advantages and disadvantages of high-risk strategy</a:t>
            </a:r>
            <a:endParaRPr b="1" i="1" sz="4000">
              <a:solidFill>
                <a:srgbClr val="FF9900"/>
              </a:solidFill>
            </a:endParaRPr>
          </a:p>
        </p:txBody>
      </p:sp>
      <p:sp>
        <p:nvSpPr>
          <p:cNvPr id="1259" name="Google Shape;1259;p108"/>
          <p:cNvSpPr txBox="1"/>
          <p:nvPr>
            <p:ph idx="1" type="body"/>
          </p:nvPr>
        </p:nvSpPr>
        <p:spPr>
          <a:xfrm>
            <a:off x="457200" y="1646237"/>
            <a:ext cx="8229600" cy="4526280"/>
          </a:xfrm>
          <a:prstGeom prst="rect">
            <a:avLst/>
          </a:prstGeom>
          <a:noFill/>
          <a:ln>
            <a:noFill/>
          </a:ln>
        </p:spPr>
        <p:txBody>
          <a:bodyPr anchorCtr="0" anchor="t" bIns="45700" lIns="91425" spcFirstLastPara="1" rIns="91425" wrap="square" tIns="45700">
            <a:normAutofit/>
          </a:bodyPr>
          <a:lstStyle/>
          <a:p>
            <a:pPr indent="-292100" lvl="0" marL="292100" rtl="0" algn="l">
              <a:spcBef>
                <a:spcPts val="0"/>
              </a:spcBef>
              <a:spcAft>
                <a:spcPts val="0"/>
              </a:spcAft>
              <a:buSzPts val="2520"/>
              <a:buChar char="⦿"/>
            </a:pPr>
            <a:r>
              <a:rPr b="1" lang="no-NO" sz="3600">
                <a:solidFill>
                  <a:srgbClr val="FF9900"/>
                </a:solidFill>
              </a:rPr>
              <a:t>Disadvanteges</a:t>
            </a:r>
            <a:endParaRPr/>
          </a:p>
          <a:p>
            <a:pPr indent="-292100" lvl="0" marL="292100" rtl="0" algn="l">
              <a:spcBef>
                <a:spcPts val="0"/>
              </a:spcBef>
              <a:spcAft>
                <a:spcPts val="0"/>
              </a:spcAft>
              <a:buSzPts val="2520"/>
              <a:buChar char="⦿"/>
            </a:pPr>
            <a:r>
              <a:rPr b="1" lang="no-NO" sz="3600">
                <a:solidFill>
                  <a:schemeClr val="dk1"/>
                </a:solidFill>
              </a:rPr>
              <a:t>Difficulties identifying high-risk individuals.</a:t>
            </a:r>
            <a:endParaRPr/>
          </a:p>
          <a:p>
            <a:pPr indent="-292100" lvl="0" marL="292100" rtl="0" algn="l">
              <a:spcBef>
                <a:spcPts val="0"/>
              </a:spcBef>
              <a:spcAft>
                <a:spcPts val="0"/>
              </a:spcAft>
              <a:buSzPts val="2520"/>
              <a:buChar char="⦿"/>
            </a:pPr>
            <a:r>
              <a:rPr b="1" lang="no-NO" sz="3600">
                <a:solidFill>
                  <a:schemeClr val="dk1"/>
                </a:solidFill>
              </a:rPr>
              <a:t>Temporary effect.</a:t>
            </a:r>
            <a:endParaRPr/>
          </a:p>
          <a:p>
            <a:pPr indent="-292100" lvl="0" marL="292100" rtl="0" algn="l">
              <a:spcBef>
                <a:spcPts val="0"/>
              </a:spcBef>
              <a:spcAft>
                <a:spcPts val="0"/>
              </a:spcAft>
              <a:buSzPts val="2520"/>
              <a:buChar char="⦿"/>
            </a:pPr>
            <a:r>
              <a:rPr b="1" lang="no-NO" sz="3600">
                <a:solidFill>
                  <a:schemeClr val="dk1"/>
                </a:solidFill>
              </a:rPr>
              <a:t>Limited effect</a:t>
            </a:r>
            <a:endParaRPr/>
          </a:p>
          <a:p>
            <a:pPr indent="-292100" lvl="0" marL="292100" rtl="0" algn="l">
              <a:spcBef>
                <a:spcPts val="0"/>
              </a:spcBef>
              <a:spcAft>
                <a:spcPts val="0"/>
              </a:spcAft>
              <a:buSzPts val="2520"/>
              <a:buChar char="⦿"/>
            </a:pPr>
            <a:r>
              <a:rPr b="1" lang="no-NO" sz="3600">
                <a:solidFill>
                  <a:schemeClr val="dk1"/>
                </a:solidFill>
              </a:rPr>
              <a:t>Behaviourally inappropriate.</a:t>
            </a:r>
            <a:endParaRPr b="1" sz="3600">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59">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59">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59">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59">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59">
                                            <p:txEl>
                                              <p:pRg end="4" st="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3" name="Shape 1263"/>
        <p:cNvGrpSpPr/>
        <p:nvPr/>
      </p:nvGrpSpPr>
      <p:grpSpPr>
        <a:xfrm>
          <a:off x="0" y="0"/>
          <a:ext cx="0" cy="0"/>
          <a:chOff x="0" y="0"/>
          <a:chExt cx="0" cy="0"/>
        </a:xfrm>
      </p:grpSpPr>
      <p:sp>
        <p:nvSpPr>
          <p:cNvPr id="1264" name="Google Shape;1264;p109"/>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fontScale="90000"/>
          </a:bodyPr>
          <a:lstStyle/>
          <a:p>
            <a:pPr indent="0" lvl="0" marL="54864" rtl="0" algn="r">
              <a:spcBef>
                <a:spcPts val="0"/>
              </a:spcBef>
              <a:spcAft>
                <a:spcPts val="0"/>
              </a:spcAft>
              <a:buClr>
                <a:srgbClr val="FF9900"/>
              </a:buClr>
              <a:buSzPct val="100000"/>
              <a:buFont typeface="Rockwell"/>
              <a:buNone/>
            </a:pPr>
            <a:r>
              <a:rPr b="1" i="1" lang="no-NO" sz="4000">
                <a:solidFill>
                  <a:srgbClr val="FF9900"/>
                </a:solidFill>
              </a:rPr>
              <a:t>Advantages and disadvantages of population-strategy</a:t>
            </a:r>
            <a:endParaRPr b="1" i="1" sz="4000">
              <a:solidFill>
                <a:srgbClr val="FF9900"/>
              </a:solidFill>
            </a:endParaRPr>
          </a:p>
        </p:txBody>
      </p:sp>
      <p:sp>
        <p:nvSpPr>
          <p:cNvPr id="1265" name="Google Shape;1265;p109"/>
          <p:cNvSpPr txBox="1"/>
          <p:nvPr>
            <p:ph idx="1" type="body"/>
          </p:nvPr>
        </p:nvSpPr>
        <p:spPr>
          <a:xfrm>
            <a:off x="457200" y="1646237"/>
            <a:ext cx="8229600" cy="4526280"/>
          </a:xfrm>
          <a:prstGeom prst="rect">
            <a:avLst/>
          </a:prstGeom>
          <a:noFill/>
          <a:ln>
            <a:noFill/>
          </a:ln>
        </p:spPr>
        <p:txBody>
          <a:bodyPr anchorCtr="0" anchor="t" bIns="45700" lIns="91425" spcFirstLastPara="1" rIns="91425" wrap="square" tIns="45700">
            <a:normAutofit/>
          </a:bodyPr>
          <a:lstStyle/>
          <a:p>
            <a:pPr indent="-292100" lvl="0" marL="292100" rtl="0" algn="l">
              <a:spcBef>
                <a:spcPts val="0"/>
              </a:spcBef>
              <a:spcAft>
                <a:spcPts val="0"/>
              </a:spcAft>
              <a:buSzPts val="2520"/>
              <a:buChar char="⦿"/>
            </a:pPr>
            <a:r>
              <a:rPr b="1" lang="no-NO" sz="3600">
                <a:solidFill>
                  <a:srgbClr val="FF9900"/>
                </a:solidFill>
              </a:rPr>
              <a:t>Advantages</a:t>
            </a:r>
            <a:endParaRPr/>
          </a:p>
          <a:p>
            <a:pPr indent="-292100" lvl="0" marL="292100" rtl="0" algn="l">
              <a:spcBef>
                <a:spcPts val="0"/>
              </a:spcBef>
              <a:spcAft>
                <a:spcPts val="0"/>
              </a:spcAft>
              <a:buSzPts val="2520"/>
              <a:buChar char="⦿"/>
            </a:pPr>
            <a:r>
              <a:rPr b="1" lang="no-NO" sz="3600">
                <a:solidFill>
                  <a:schemeClr val="dk1"/>
                </a:solidFill>
              </a:rPr>
              <a:t>Radical</a:t>
            </a:r>
            <a:endParaRPr/>
          </a:p>
          <a:p>
            <a:pPr indent="-292100" lvl="0" marL="292100" rtl="0" algn="l">
              <a:spcBef>
                <a:spcPts val="0"/>
              </a:spcBef>
              <a:spcAft>
                <a:spcPts val="0"/>
              </a:spcAft>
              <a:buSzPts val="2520"/>
              <a:buChar char="⦿"/>
            </a:pPr>
            <a:r>
              <a:rPr b="1" lang="no-NO" sz="3600">
                <a:solidFill>
                  <a:schemeClr val="dk1"/>
                </a:solidFill>
              </a:rPr>
              <a:t>Large potential for whole population</a:t>
            </a:r>
            <a:endParaRPr/>
          </a:p>
          <a:p>
            <a:pPr indent="-292100" lvl="0" marL="292100" rtl="0" algn="l">
              <a:spcBef>
                <a:spcPts val="0"/>
              </a:spcBef>
              <a:spcAft>
                <a:spcPts val="0"/>
              </a:spcAft>
              <a:buSzPts val="2520"/>
              <a:buChar char="⦿"/>
            </a:pPr>
            <a:r>
              <a:rPr b="1" lang="no-NO" sz="3600">
                <a:solidFill>
                  <a:schemeClr val="dk1"/>
                </a:solidFill>
              </a:rPr>
              <a:t>Behaviorally appropriate.</a:t>
            </a:r>
            <a:endParaRPr b="1" sz="3600">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65">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65">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65">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65">
                                            <p:txEl>
                                              <p:pRg end="3" st="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9" name="Shape 1269"/>
        <p:cNvGrpSpPr/>
        <p:nvPr/>
      </p:nvGrpSpPr>
      <p:grpSpPr>
        <a:xfrm>
          <a:off x="0" y="0"/>
          <a:ext cx="0" cy="0"/>
          <a:chOff x="0" y="0"/>
          <a:chExt cx="0" cy="0"/>
        </a:xfrm>
      </p:grpSpPr>
      <p:sp>
        <p:nvSpPr>
          <p:cNvPr id="1270" name="Google Shape;1270;p110"/>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fontScale="90000"/>
          </a:bodyPr>
          <a:lstStyle/>
          <a:p>
            <a:pPr indent="0" lvl="0" marL="54864" rtl="0" algn="r">
              <a:spcBef>
                <a:spcPts val="0"/>
              </a:spcBef>
              <a:spcAft>
                <a:spcPts val="0"/>
              </a:spcAft>
              <a:buClr>
                <a:srgbClr val="FF9900"/>
              </a:buClr>
              <a:buSzPct val="100000"/>
              <a:buFont typeface="Rockwell"/>
              <a:buNone/>
            </a:pPr>
            <a:r>
              <a:rPr b="1" i="1" lang="no-NO" sz="4000">
                <a:solidFill>
                  <a:srgbClr val="FF9900"/>
                </a:solidFill>
              </a:rPr>
              <a:t>Advantages and disadvantages of population-strategy</a:t>
            </a:r>
            <a:endParaRPr b="1" i="1" sz="4000">
              <a:solidFill>
                <a:srgbClr val="FF9900"/>
              </a:solidFill>
            </a:endParaRPr>
          </a:p>
        </p:txBody>
      </p:sp>
      <p:sp>
        <p:nvSpPr>
          <p:cNvPr id="1271" name="Google Shape;1271;p110"/>
          <p:cNvSpPr txBox="1"/>
          <p:nvPr>
            <p:ph idx="1" type="body"/>
          </p:nvPr>
        </p:nvSpPr>
        <p:spPr>
          <a:xfrm>
            <a:off x="304800" y="2133600"/>
            <a:ext cx="8229600" cy="4525963"/>
          </a:xfrm>
          <a:prstGeom prst="rect">
            <a:avLst/>
          </a:prstGeom>
          <a:noFill/>
          <a:ln>
            <a:noFill/>
          </a:ln>
        </p:spPr>
        <p:txBody>
          <a:bodyPr anchorCtr="0" anchor="t" bIns="45700" lIns="91425" spcFirstLastPara="1" rIns="91425" wrap="square" tIns="45700">
            <a:normAutofit/>
          </a:bodyPr>
          <a:lstStyle/>
          <a:p>
            <a:pPr indent="-292100" lvl="0" marL="292100" rtl="0" algn="l">
              <a:spcBef>
                <a:spcPts val="0"/>
              </a:spcBef>
              <a:spcAft>
                <a:spcPts val="0"/>
              </a:spcAft>
              <a:buSzPts val="2520"/>
              <a:buChar char="⦿"/>
            </a:pPr>
            <a:r>
              <a:rPr b="1" lang="no-NO" sz="3600">
                <a:solidFill>
                  <a:srgbClr val="FF9900"/>
                </a:solidFill>
              </a:rPr>
              <a:t>Disadvanteges</a:t>
            </a:r>
            <a:endParaRPr/>
          </a:p>
          <a:p>
            <a:pPr indent="-292100" lvl="0" marL="292100" rtl="0" algn="l">
              <a:spcBef>
                <a:spcPts val="0"/>
              </a:spcBef>
              <a:spcAft>
                <a:spcPts val="0"/>
              </a:spcAft>
              <a:buSzPts val="2520"/>
              <a:buChar char="⦿"/>
            </a:pPr>
            <a:r>
              <a:rPr b="1" lang="no-NO" sz="3600">
                <a:solidFill>
                  <a:schemeClr val="dk1"/>
                </a:solidFill>
              </a:rPr>
              <a:t>Small benefit to individuals.</a:t>
            </a:r>
            <a:endParaRPr/>
          </a:p>
          <a:p>
            <a:pPr indent="-292100" lvl="0" marL="292100" rtl="0" algn="l">
              <a:spcBef>
                <a:spcPts val="0"/>
              </a:spcBef>
              <a:spcAft>
                <a:spcPts val="0"/>
              </a:spcAft>
              <a:buSzPts val="2520"/>
              <a:buChar char="⦿"/>
            </a:pPr>
            <a:r>
              <a:rPr b="1" lang="no-NO" sz="3600">
                <a:solidFill>
                  <a:schemeClr val="dk1"/>
                </a:solidFill>
              </a:rPr>
              <a:t>Poor motivation of subject.</a:t>
            </a:r>
            <a:endParaRPr/>
          </a:p>
          <a:p>
            <a:pPr indent="-292100" lvl="0" marL="292100" rtl="0" algn="l">
              <a:spcBef>
                <a:spcPts val="0"/>
              </a:spcBef>
              <a:spcAft>
                <a:spcPts val="0"/>
              </a:spcAft>
              <a:buSzPts val="2520"/>
              <a:buChar char="⦿"/>
            </a:pPr>
            <a:r>
              <a:rPr b="1" lang="no-NO" sz="3600">
                <a:solidFill>
                  <a:schemeClr val="dk1"/>
                </a:solidFill>
              </a:rPr>
              <a:t>Poor motivation of physician.</a:t>
            </a:r>
            <a:endParaRPr/>
          </a:p>
          <a:p>
            <a:pPr indent="-292100" lvl="0" marL="292100" rtl="0" algn="l">
              <a:spcBef>
                <a:spcPts val="0"/>
              </a:spcBef>
              <a:spcAft>
                <a:spcPts val="0"/>
              </a:spcAft>
              <a:buSzPts val="2520"/>
              <a:buChar char="⦿"/>
            </a:pPr>
            <a:r>
              <a:rPr b="1" lang="no-NO" sz="3600">
                <a:solidFill>
                  <a:schemeClr val="dk1"/>
                </a:solidFill>
              </a:rPr>
              <a:t>Benefit-to-risk ratio may be low.</a:t>
            </a:r>
            <a:endParaRPr b="1" sz="3600">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71">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71">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71">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71">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71">
                                            <p:txEl>
                                              <p:pRg end="4" st="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5" name="Shape 1275"/>
        <p:cNvGrpSpPr/>
        <p:nvPr/>
      </p:nvGrpSpPr>
      <p:grpSpPr>
        <a:xfrm>
          <a:off x="0" y="0"/>
          <a:ext cx="0" cy="0"/>
          <a:chOff x="0" y="0"/>
          <a:chExt cx="0" cy="0"/>
        </a:xfrm>
      </p:grpSpPr>
      <p:sp>
        <p:nvSpPr>
          <p:cNvPr id="1276" name="Google Shape;1276;p111"/>
          <p:cNvSpPr txBox="1"/>
          <p:nvPr/>
        </p:nvSpPr>
        <p:spPr>
          <a:xfrm>
            <a:off x="533400" y="2514600"/>
            <a:ext cx="8153400" cy="118745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rgbClr val="FFCC00"/>
                </a:solidFill>
                <a:latin typeface="Arial"/>
                <a:ea typeface="Arial"/>
                <a:cs typeface="Arial"/>
                <a:sym typeface="Arial"/>
              </a:rPr>
              <a:t>A large number of people exposed to a small risk may generate many more cases than a small group or number exposed to a higher risk. </a:t>
            </a:r>
            <a:r>
              <a:rPr b="1" lang="no-NO" sz="2400">
                <a:solidFill>
                  <a:schemeClr val="dk1"/>
                </a:solidFill>
                <a:latin typeface="Arial"/>
                <a:ea typeface="Arial"/>
                <a:cs typeface="Arial"/>
                <a:sym typeface="Arial"/>
              </a:rPr>
              <a:t>(Rose)</a:t>
            </a:r>
            <a:endParaRPr b="1" sz="2400">
              <a:solidFill>
                <a:schemeClr val="dk1"/>
              </a:solidFill>
              <a:latin typeface="Arial"/>
              <a:ea typeface="Arial"/>
              <a:cs typeface="Arial"/>
              <a:sym typeface="Arial"/>
            </a:endParaRPr>
          </a:p>
        </p:txBody>
      </p:sp>
      <p:sp>
        <p:nvSpPr>
          <p:cNvPr id="1277" name="Google Shape;1277;p111"/>
          <p:cNvSpPr txBox="1"/>
          <p:nvPr>
            <p:ph type="title"/>
          </p:nvPr>
        </p:nvSpPr>
        <p:spPr>
          <a:xfrm>
            <a:off x="457200" y="609600"/>
            <a:ext cx="8229600" cy="1143000"/>
          </a:xfrm>
          <a:prstGeom prst="rect">
            <a:avLst/>
          </a:prstGeom>
          <a:noFill/>
          <a:ln>
            <a:noFill/>
          </a:ln>
        </p:spPr>
        <p:txBody>
          <a:bodyPr anchorCtr="0" anchor="b" bIns="45700" lIns="91425" spcFirstLastPara="1" rIns="91425" wrap="square" tIns="45700">
            <a:normAutofit fontScale="90000"/>
          </a:bodyPr>
          <a:lstStyle/>
          <a:p>
            <a:pPr indent="0" lvl="0" marL="54864" rtl="0" algn="r">
              <a:spcBef>
                <a:spcPts val="0"/>
              </a:spcBef>
              <a:spcAft>
                <a:spcPts val="0"/>
              </a:spcAft>
              <a:buClr>
                <a:srgbClr val="FFCC00"/>
              </a:buClr>
              <a:buSzPct val="100000"/>
              <a:buFont typeface="Rockwell"/>
              <a:buNone/>
            </a:pPr>
            <a:r>
              <a:rPr b="1" i="1" lang="no-NO">
                <a:solidFill>
                  <a:srgbClr val="FFCC00"/>
                </a:solidFill>
              </a:rPr>
              <a:t>Population strategy vs. High risk strategy- </a:t>
            </a:r>
            <a:r>
              <a:rPr b="1" i="1" lang="no-NO">
                <a:solidFill>
                  <a:schemeClr val="dk1"/>
                </a:solidFill>
              </a:rPr>
              <a:t>the prevention paradox</a:t>
            </a:r>
            <a:endParaRPr b="1" i="1">
              <a:solidFill>
                <a:schemeClr val="dk1"/>
              </a:solidFill>
            </a:endParaRPr>
          </a:p>
        </p:txBody>
      </p:sp>
      <p:sp>
        <p:nvSpPr>
          <p:cNvPr id="1278" name="Google Shape;1278;p111"/>
          <p:cNvSpPr txBox="1"/>
          <p:nvPr/>
        </p:nvSpPr>
        <p:spPr>
          <a:xfrm>
            <a:off x="457200" y="4038600"/>
            <a:ext cx="8158163" cy="118745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rgbClr val="FFCC00"/>
                </a:solidFill>
                <a:latin typeface="Arial"/>
                <a:ea typeface="Arial"/>
                <a:cs typeface="Arial"/>
                <a:sym typeface="Arial"/>
              </a:rPr>
              <a:t> A preventive measure that brings large benefits to the </a:t>
            </a:r>
            <a:endParaRPr/>
          </a:p>
          <a:p>
            <a:pPr indent="0" lvl="0" marL="0" marR="0" rtl="1" algn="r">
              <a:spcBef>
                <a:spcPts val="0"/>
              </a:spcBef>
              <a:spcAft>
                <a:spcPts val="0"/>
              </a:spcAft>
              <a:buNone/>
            </a:pPr>
            <a:r>
              <a:rPr b="1" lang="no-NO" sz="2400">
                <a:solidFill>
                  <a:srgbClr val="FFCC00"/>
                </a:solidFill>
                <a:latin typeface="Arial"/>
                <a:ea typeface="Arial"/>
                <a:cs typeface="Arial"/>
                <a:sym typeface="Arial"/>
              </a:rPr>
              <a:t>community offers little to each participating </a:t>
            </a:r>
            <a:endParaRPr/>
          </a:p>
          <a:p>
            <a:pPr indent="0" lvl="0" marL="0" marR="0" rtl="1" algn="r">
              <a:spcBef>
                <a:spcPts val="0"/>
              </a:spcBef>
              <a:spcAft>
                <a:spcPts val="0"/>
              </a:spcAft>
              <a:buNone/>
            </a:pPr>
            <a:r>
              <a:rPr b="1" lang="no-NO" sz="2400">
                <a:solidFill>
                  <a:srgbClr val="FFCC00"/>
                </a:solidFill>
                <a:latin typeface="Arial"/>
                <a:ea typeface="Arial"/>
                <a:cs typeface="Arial"/>
                <a:sym typeface="Arial"/>
              </a:rPr>
              <a:t>individual. </a:t>
            </a:r>
            <a:r>
              <a:rPr b="1" lang="no-NO" sz="2400">
                <a:solidFill>
                  <a:schemeClr val="dk1"/>
                </a:solidFill>
                <a:latin typeface="Arial"/>
                <a:ea typeface="Arial"/>
                <a:cs typeface="Arial"/>
                <a:sym typeface="Arial"/>
              </a:rPr>
              <a:t>(Rose)</a:t>
            </a:r>
            <a:endParaRPr b="1" sz="2400">
              <a:solidFill>
                <a:schemeClr val="dk1"/>
              </a:solidFill>
              <a:latin typeface="Arial"/>
              <a:ea typeface="Arial"/>
              <a:cs typeface="Arial"/>
              <a:sym typeface="Arial"/>
            </a:endParaRPr>
          </a:p>
        </p:txBody>
      </p:sp>
      <p:sp>
        <p:nvSpPr>
          <p:cNvPr id="1279" name="Google Shape;1279;p111"/>
          <p:cNvSpPr txBox="1"/>
          <p:nvPr/>
        </p:nvSpPr>
        <p:spPr>
          <a:xfrm>
            <a:off x="2819400" y="5867400"/>
            <a:ext cx="3657600" cy="457200"/>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b="1" lang="no-NO" sz="2400">
                <a:solidFill>
                  <a:schemeClr val="dk1"/>
                </a:solidFill>
                <a:latin typeface="Arial"/>
                <a:ea typeface="Arial"/>
                <a:cs typeface="Arial"/>
                <a:sym typeface="Arial"/>
              </a:rPr>
              <a:t>Prevention paradox</a:t>
            </a:r>
            <a:endParaRPr b="1" sz="2400">
              <a:solidFill>
                <a:schemeClr val="dk1"/>
              </a:solidFill>
              <a:latin typeface="Arial"/>
              <a:ea typeface="Arial"/>
              <a:cs typeface="Arial"/>
              <a:sym typeface="Arial"/>
            </a:endParaRPr>
          </a:p>
        </p:txBody>
      </p:sp>
      <p:cxnSp>
        <p:nvCxnSpPr>
          <p:cNvPr id="1280" name="Google Shape;1280;p111"/>
          <p:cNvCxnSpPr/>
          <p:nvPr/>
        </p:nvCxnSpPr>
        <p:spPr>
          <a:xfrm>
            <a:off x="4114800" y="5029200"/>
            <a:ext cx="0" cy="914400"/>
          </a:xfrm>
          <a:prstGeom prst="straightConnector1">
            <a:avLst/>
          </a:prstGeom>
          <a:noFill/>
          <a:ln cap="flat" cmpd="sng" w="57150">
            <a:solidFill>
              <a:schemeClr val="dk1"/>
            </a:solidFill>
            <a:prstDash val="solid"/>
            <a:round/>
            <a:headEnd len="med" w="med" type="none"/>
            <a:tailEnd len="med" w="med" type="triangle"/>
          </a:ln>
        </p:spPr>
      </p:cxn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7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7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8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79"/>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4" name="Shape 1284"/>
        <p:cNvGrpSpPr/>
        <p:nvPr/>
      </p:nvGrpSpPr>
      <p:grpSpPr>
        <a:xfrm>
          <a:off x="0" y="0"/>
          <a:ext cx="0" cy="0"/>
          <a:chOff x="0" y="0"/>
          <a:chExt cx="0" cy="0"/>
        </a:xfrm>
      </p:grpSpPr>
      <p:sp>
        <p:nvSpPr>
          <p:cNvPr id="1285" name="Google Shape;1285;p112"/>
          <p:cNvSpPr txBox="1"/>
          <p:nvPr>
            <p:ph type="title"/>
          </p:nvPr>
        </p:nvSpPr>
        <p:spPr>
          <a:xfrm>
            <a:off x="457200" y="0"/>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9900"/>
              </a:buClr>
              <a:buSzPts val="4600"/>
              <a:buFont typeface="Rockwell"/>
              <a:buNone/>
            </a:pPr>
            <a:r>
              <a:rPr b="1" i="1" lang="no-NO">
                <a:solidFill>
                  <a:srgbClr val="FF9900"/>
                </a:solidFill>
              </a:rPr>
              <a:t>Secondary prevention</a:t>
            </a:r>
            <a:endParaRPr b="1" i="1">
              <a:solidFill>
                <a:srgbClr val="FF9900"/>
              </a:solidFill>
            </a:endParaRPr>
          </a:p>
        </p:txBody>
      </p:sp>
      <p:sp>
        <p:nvSpPr>
          <p:cNvPr id="1286" name="Google Shape;1286;p112"/>
          <p:cNvSpPr txBox="1"/>
          <p:nvPr/>
        </p:nvSpPr>
        <p:spPr>
          <a:xfrm>
            <a:off x="228600" y="1295400"/>
            <a:ext cx="8610600" cy="118745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chemeClr val="dk1"/>
                </a:solidFill>
                <a:latin typeface="Arial"/>
                <a:ea typeface="Arial"/>
                <a:cs typeface="Arial"/>
                <a:sym typeface="Arial"/>
              </a:rPr>
              <a:t>Aims to cure patients and reduce the more serious consequences of disease through early diagnosis and treatment.</a:t>
            </a:r>
            <a:endParaRPr b="1" sz="2400">
              <a:solidFill>
                <a:schemeClr val="dk1"/>
              </a:solidFill>
              <a:latin typeface="Arial"/>
              <a:ea typeface="Arial"/>
              <a:cs typeface="Arial"/>
              <a:sym typeface="Arial"/>
            </a:endParaRPr>
          </a:p>
        </p:txBody>
      </p:sp>
      <p:sp>
        <p:nvSpPr>
          <p:cNvPr id="1287" name="Google Shape;1287;p112"/>
          <p:cNvSpPr txBox="1"/>
          <p:nvPr/>
        </p:nvSpPr>
        <p:spPr>
          <a:xfrm>
            <a:off x="381000" y="2667000"/>
            <a:ext cx="8458200" cy="118745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rgbClr val="FF9900"/>
                </a:solidFill>
                <a:latin typeface="Arial"/>
                <a:ea typeface="Arial"/>
                <a:cs typeface="Arial"/>
                <a:sym typeface="Arial"/>
              </a:rPr>
              <a:t>Can be applied only to diseases in which the natural history includes an early period when it is easily identified and treated.</a:t>
            </a:r>
            <a:endParaRPr b="1" sz="2400">
              <a:solidFill>
                <a:srgbClr val="FF9900"/>
              </a:solidFill>
              <a:latin typeface="Arial"/>
              <a:ea typeface="Arial"/>
              <a:cs typeface="Arial"/>
              <a:sym typeface="Arial"/>
            </a:endParaRPr>
          </a:p>
        </p:txBody>
      </p:sp>
      <p:sp>
        <p:nvSpPr>
          <p:cNvPr id="1288" name="Google Shape;1288;p112"/>
          <p:cNvSpPr txBox="1"/>
          <p:nvPr/>
        </p:nvSpPr>
        <p:spPr>
          <a:xfrm>
            <a:off x="304800" y="4419600"/>
            <a:ext cx="8610600" cy="19177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no-NO" sz="2400">
                <a:solidFill>
                  <a:schemeClr val="dk1"/>
                </a:solidFill>
                <a:latin typeface="Arial"/>
                <a:ea typeface="Arial"/>
                <a:cs typeface="Arial"/>
                <a:sym typeface="Arial"/>
              </a:rPr>
              <a:t>2 requirements for useful secondary prevention programs</a:t>
            </a:r>
            <a:endParaRPr/>
          </a:p>
          <a:p>
            <a:pPr indent="0" lvl="0" marL="0" marR="0" rtl="1" algn="r">
              <a:spcBef>
                <a:spcPts val="1200"/>
              </a:spcBef>
              <a:spcAft>
                <a:spcPts val="0"/>
              </a:spcAft>
              <a:buNone/>
            </a:pPr>
            <a:r>
              <a:rPr b="1" lang="no-NO" sz="2400">
                <a:solidFill>
                  <a:schemeClr val="dk1"/>
                </a:solidFill>
                <a:latin typeface="Arial"/>
                <a:ea typeface="Arial"/>
                <a:cs typeface="Arial"/>
                <a:sym typeface="Arial"/>
              </a:rPr>
              <a:t> 1. A safe and accurate method of detection of diseases ( prefereably at a preclinical stage).</a:t>
            </a:r>
            <a:endParaRPr/>
          </a:p>
          <a:p>
            <a:pPr indent="0" lvl="0" marL="0" marR="0" rtl="1" algn="r">
              <a:spcBef>
                <a:spcPts val="1200"/>
              </a:spcBef>
              <a:spcAft>
                <a:spcPts val="0"/>
              </a:spcAft>
              <a:buNone/>
            </a:pPr>
            <a:r>
              <a:rPr b="1" lang="no-NO" sz="2400">
                <a:solidFill>
                  <a:schemeClr val="dk1"/>
                </a:solidFill>
                <a:latin typeface="Arial"/>
                <a:ea typeface="Arial"/>
                <a:cs typeface="Arial"/>
                <a:sym typeface="Arial"/>
              </a:rPr>
              <a:t> 2. Effective methods of intervention.</a:t>
            </a:r>
            <a:endParaRPr b="1" sz="2400">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8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8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88">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88">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88">
                                            <p:txEl>
                                              <p:pRg end="2" st="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2" name="Shape 1292"/>
        <p:cNvGrpSpPr/>
        <p:nvPr/>
      </p:nvGrpSpPr>
      <p:grpSpPr>
        <a:xfrm>
          <a:off x="0" y="0"/>
          <a:ext cx="0" cy="0"/>
          <a:chOff x="0" y="0"/>
          <a:chExt cx="0" cy="0"/>
        </a:xfrm>
      </p:grpSpPr>
      <p:sp>
        <p:nvSpPr>
          <p:cNvPr id="1293" name="Google Shape;1293;p113"/>
          <p:cNvSpPr txBox="1"/>
          <p:nvPr>
            <p:ph type="title"/>
          </p:nvPr>
        </p:nvSpPr>
        <p:spPr>
          <a:xfrm>
            <a:off x="457200" y="253536"/>
            <a:ext cx="8229600" cy="1143000"/>
          </a:xfrm>
          <a:prstGeom prst="rect">
            <a:avLst/>
          </a:prstGeom>
          <a:noFill/>
          <a:ln>
            <a:noFill/>
          </a:ln>
        </p:spPr>
        <p:txBody>
          <a:bodyPr anchorCtr="0" anchor="b" bIns="45700" lIns="91425" spcFirstLastPara="1" rIns="91425" wrap="square" tIns="45700">
            <a:normAutofit/>
          </a:bodyPr>
          <a:lstStyle/>
          <a:p>
            <a:pPr indent="0" lvl="0" marL="54864" rtl="0" algn="r">
              <a:spcBef>
                <a:spcPts val="0"/>
              </a:spcBef>
              <a:spcAft>
                <a:spcPts val="0"/>
              </a:spcAft>
              <a:buClr>
                <a:srgbClr val="FF9900"/>
              </a:buClr>
              <a:buSzPts val="4600"/>
              <a:buFont typeface="Rockwell"/>
              <a:buNone/>
            </a:pPr>
            <a:r>
              <a:rPr b="1" i="1" lang="no-NO">
                <a:solidFill>
                  <a:srgbClr val="FF9900"/>
                </a:solidFill>
              </a:rPr>
              <a:t>Secondary prevention</a:t>
            </a:r>
            <a:endParaRPr b="1" i="1">
              <a:solidFill>
                <a:srgbClr val="FF9900"/>
              </a:solidFill>
            </a:endParaRPr>
          </a:p>
        </p:txBody>
      </p:sp>
      <p:sp>
        <p:nvSpPr>
          <p:cNvPr id="1294" name="Google Shape;1294;p113"/>
          <p:cNvSpPr txBox="1"/>
          <p:nvPr>
            <p:ph idx="1" type="body"/>
          </p:nvPr>
        </p:nvSpPr>
        <p:spPr>
          <a:xfrm>
            <a:off x="457200" y="1646237"/>
            <a:ext cx="8229600" cy="4526280"/>
          </a:xfrm>
          <a:prstGeom prst="rect">
            <a:avLst/>
          </a:prstGeom>
          <a:noFill/>
          <a:ln>
            <a:noFill/>
          </a:ln>
        </p:spPr>
        <p:txBody>
          <a:bodyPr anchorCtr="0" anchor="t" bIns="45700" lIns="91425" spcFirstLastPara="1" rIns="91425" wrap="square" tIns="45700">
            <a:normAutofit/>
          </a:bodyPr>
          <a:lstStyle/>
          <a:p>
            <a:pPr indent="-292100" lvl="0" marL="292100" rtl="0" algn="l">
              <a:spcBef>
                <a:spcPts val="0"/>
              </a:spcBef>
              <a:spcAft>
                <a:spcPts val="0"/>
              </a:spcAft>
              <a:buSzPts val="2240"/>
              <a:buFont typeface="Rockwell"/>
              <a:buNone/>
            </a:pPr>
            <a:r>
              <a:rPr b="1" lang="no-NO">
                <a:solidFill>
                  <a:srgbClr val="FF9900"/>
                </a:solidFill>
              </a:rPr>
              <a:t>Examples</a:t>
            </a:r>
            <a:endParaRPr/>
          </a:p>
          <a:p>
            <a:pPr indent="-292100" lvl="0" marL="292100" rtl="0" algn="l">
              <a:spcBef>
                <a:spcPts val="0"/>
              </a:spcBef>
              <a:spcAft>
                <a:spcPts val="0"/>
              </a:spcAft>
              <a:buSzPts val="2240"/>
              <a:buChar char="⦿"/>
            </a:pPr>
            <a:r>
              <a:rPr lang="no-NO">
                <a:solidFill>
                  <a:schemeClr val="dk1"/>
                </a:solidFill>
              </a:rPr>
              <a:t>Screening for cervical cancer</a:t>
            </a:r>
            <a:endParaRPr/>
          </a:p>
          <a:p>
            <a:pPr indent="-292100" lvl="0" marL="292100" rtl="0" algn="l">
              <a:spcBef>
                <a:spcPts val="0"/>
              </a:spcBef>
              <a:spcAft>
                <a:spcPts val="0"/>
              </a:spcAft>
              <a:buSzPts val="2240"/>
              <a:buChar char="⦿"/>
            </a:pPr>
            <a:r>
              <a:rPr lang="no-NO">
                <a:solidFill>
                  <a:schemeClr val="dk1"/>
                </a:solidFill>
              </a:rPr>
              <a:t>Screening for phenylketonuria in newborn children</a:t>
            </a:r>
            <a:endParaRPr/>
          </a:p>
          <a:p>
            <a:pPr indent="-292100" lvl="0" marL="292100" rtl="0" algn="l">
              <a:spcBef>
                <a:spcPts val="0"/>
              </a:spcBef>
              <a:spcAft>
                <a:spcPts val="0"/>
              </a:spcAft>
              <a:buSzPts val="2240"/>
              <a:buChar char="⦿"/>
            </a:pPr>
            <a:r>
              <a:rPr lang="no-NO">
                <a:solidFill>
                  <a:schemeClr val="dk1"/>
                </a:solidFill>
              </a:rPr>
              <a:t>Blood pressure measurements and treatment of hypertension in middle aged and elderly people.</a:t>
            </a:r>
            <a:endParaRPr/>
          </a:p>
          <a:p>
            <a:pPr indent="-292100" lvl="0" marL="292100" rtl="0" algn="l">
              <a:spcBef>
                <a:spcPts val="0"/>
              </a:spcBef>
              <a:spcAft>
                <a:spcPts val="0"/>
              </a:spcAft>
              <a:buSzPts val="2240"/>
              <a:buChar char="⦿"/>
            </a:pPr>
            <a:r>
              <a:rPr lang="no-NO">
                <a:solidFill>
                  <a:schemeClr val="dk1"/>
                </a:solidFill>
              </a:rPr>
              <a:t>Chest x-rays for diagnosis of Tb.</a:t>
            </a:r>
            <a:endParaRPr>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94">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94">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94">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94">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94">
                                            <p:txEl>
                                              <p:pRg end="4" st="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Foundry">
  <a:themeElements>
    <a:clrScheme name="Foundry">
      <a:dk1>
        <a:srgbClr val="000000"/>
      </a:dk1>
      <a:lt1>
        <a:srgbClr val="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