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6" r:id="rId2"/>
    <p:sldId id="280" r:id="rId3"/>
    <p:sldId id="257" r:id="rId4"/>
    <p:sldId id="258" r:id="rId5"/>
    <p:sldId id="281" r:id="rId6"/>
    <p:sldId id="260" r:id="rId7"/>
    <p:sldId id="270" r:id="rId8"/>
    <p:sldId id="271" r:id="rId9"/>
    <p:sldId id="272" r:id="rId10"/>
    <p:sldId id="275" r:id="rId11"/>
    <p:sldId id="277" r:id="rId12"/>
    <p:sldId id="278" r:id="rId13"/>
    <p:sldId id="276" r:id="rId14"/>
    <p:sldId id="282" r:id="rId15"/>
    <p:sldId id="283" r:id="rId16"/>
    <p:sldId id="284" r:id="rId17"/>
    <p:sldId id="285" r:id="rId18"/>
    <p:sldId id="286" r:id="rId19"/>
    <p:sldId id="287" r:id="rId20"/>
    <p:sldId id="288" r:id="rId21"/>
    <p:sldId id="289" r:id="rId22"/>
    <p:sldId id="290" r:id="rId23"/>
    <p:sldId id="291" r:id="rId24"/>
    <p:sldId id="292" r:id="rId25"/>
    <p:sldId id="293" r:id="rId26"/>
    <p:sldId id="294" r:id="rId27"/>
  </p:sldIdLst>
  <p:sldSz cx="9144000" cy="6858000" type="screen4x3"/>
  <p:notesSz cx="6858000" cy="9144000"/>
  <p:custDataLst>
    <p:tags r:id="rId30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00FF"/>
    <a:srgbClr val="000030"/>
    <a:srgbClr val="FF6600"/>
    <a:srgbClr val="663300"/>
    <a:srgbClr val="FF0000"/>
    <a:srgbClr val="83C6CB"/>
    <a:srgbClr val="3C8A90"/>
    <a:srgbClr val="0A3777"/>
    <a:srgbClr val="00007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84" y="-4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52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ags" Target="tags/tag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5156C10-01A8-4BA6-82C7-EC55F72C66C2}" type="datetimeFigureOut">
              <a:rPr lang="en-US"/>
              <a:pPr>
                <a:defRPr/>
              </a:pPr>
              <a:t>3/16/2013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2E668DB-EFF9-4DDB-BFE3-BD18BB2D94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5338662-7D81-46F1-87A5-901DD44960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89B0A6-16CB-4F1F-8E2E-2DEEA9945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7BF630-9A39-4ECC-BF98-958FF34B16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838200"/>
            <a:ext cx="19431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838200"/>
            <a:ext cx="5676900" cy="5257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1EB964-9E79-4D26-BF8D-D4B108B5D3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>
                <a:latin typeface="Times New Roman" pitchFamily="18" charset="0"/>
                <a:cs typeface="Times New Roman" pitchFamily="18" charset="0"/>
              </a:defRPr>
            </a:lvl1pPr>
            <a:lvl2pPr>
              <a:defRPr sz="2400">
                <a:latin typeface="Times New Roman" pitchFamily="18" charset="0"/>
                <a:cs typeface="Times New Roman" pitchFamily="18" charset="0"/>
              </a:defRPr>
            </a:lvl2pPr>
            <a:lvl3pPr>
              <a:defRPr sz="2400">
                <a:latin typeface="Times New Roman" pitchFamily="18" charset="0"/>
                <a:cs typeface="Times New Roman" pitchFamily="18" charset="0"/>
              </a:defRPr>
            </a:lvl3pPr>
            <a:lvl4pPr>
              <a:defRPr sz="2400">
                <a:latin typeface="Times New Roman" pitchFamily="18" charset="0"/>
                <a:cs typeface="Times New Roman" pitchFamily="18" charset="0"/>
              </a:defRPr>
            </a:lvl4pPr>
            <a:lvl5pPr>
              <a:defRPr sz="2400">
                <a:latin typeface="Times New Roman" pitchFamily="18" charset="0"/>
                <a:cs typeface="Times New Roman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ABBDBA-57B1-4F4C-8017-13ECFD0D9F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589792-EBFF-42E2-89DF-2CF4DCD2BC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286000"/>
            <a:ext cx="38100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86000"/>
            <a:ext cx="38100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D3512D-7360-4386-9FD8-F7B186CEC0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33F5EF-900E-446D-AE19-F0284AE9AC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C8A9D1-895C-4AAE-87F0-F5D4C2C4A3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70655A-25A0-4892-B709-6B87E925E5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AE6B2F-7F25-426C-8522-2396ECE92B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296E1E-C905-408B-ACD4-A9B770D8AB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838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286000"/>
            <a:ext cx="77724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2CB39DF-4393-4129-A5F7-6966DAD723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A3777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A3777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A3777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A3777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A3777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rgbClr val="0A3777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rgbClr val="0A3777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rgbClr val="0A3777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rgbClr val="0A3777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41C46290-83C9-45F6-92E7-B1987FBC957B}" type="slidenum">
              <a:rPr lang="en-US" smtClean="0"/>
              <a:pPr/>
              <a:t>1</a:t>
            </a:fld>
            <a:endParaRPr lang="en-US" smtClean="0"/>
          </a:p>
        </p:txBody>
      </p:sp>
      <p:pic>
        <p:nvPicPr>
          <p:cNvPr id="2051" name="Picture 4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88"/>
            <a:ext cx="9144000" cy="685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Text Box 14"/>
          <p:cNvSpPr txBox="1">
            <a:spLocks noChangeArrowheads="1"/>
          </p:cNvSpPr>
          <p:nvPr/>
        </p:nvSpPr>
        <p:spPr bwMode="auto">
          <a:xfrm>
            <a:off x="685800" y="1447800"/>
            <a:ext cx="792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CA"/>
          </a:p>
        </p:txBody>
      </p:sp>
      <p:sp>
        <p:nvSpPr>
          <p:cNvPr id="2053" name="Rectangle 40"/>
          <p:cNvSpPr>
            <a:spLocks noGrp="1" noChangeArrowheads="1"/>
          </p:cNvSpPr>
          <p:nvPr>
            <p:ph type="subTitle" idx="1"/>
          </p:nvPr>
        </p:nvSpPr>
        <p:spPr>
          <a:xfrm>
            <a:off x="0" y="4419600"/>
            <a:ext cx="9144000" cy="1143000"/>
          </a:xfrm>
        </p:spPr>
        <p:txBody>
          <a:bodyPr/>
          <a:lstStyle/>
          <a:p>
            <a:pPr eaLnBrk="1" hangingPunct="1"/>
            <a:r>
              <a:rPr lang="en-US" sz="4000" dirty="0" smtClean="0">
                <a:latin typeface="Times New Roman" pitchFamily="18" charset="0"/>
              </a:rPr>
              <a:t>External Fraud Schemes</a:t>
            </a:r>
            <a:endParaRPr lang="en-US" sz="4000" dirty="0" smtClean="0">
              <a:latin typeface="Times New Roman" pitchFamily="18" charset="0"/>
            </a:endParaRPr>
          </a:p>
        </p:txBody>
      </p:sp>
      <p:sp>
        <p:nvSpPr>
          <p:cNvPr id="2054" name="Rectangle 42"/>
          <p:cNvSpPr>
            <a:spLocks noGrp="1" noChangeArrowheads="1"/>
          </p:cNvSpPr>
          <p:nvPr>
            <p:ph type="ctrTitle"/>
          </p:nvPr>
        </p:nvSpPr>
        <p:spPr>
          <a:xfrm>
            <a:off x="0" y="2286000"/>
            <a:ext cx="9144000" cy="1143000"/>
          </a:xfrm>
        </p:spPr>
        <p:txBody>
          <a:bodyPr/>
          <a:lstStyle/>
          <a:p>
            <a:pPr eaLnBrk="1" hangingPunct="1"/>
            <a:r>
              <a:rPr lang="en-US" sz="5400" b="1" dirty="0" smtClean="0">
                <a:solidFill>
                  <a:srgbClr val="0000CC"/>
                </a:solidFill>
                <a:latin typeface="Times New Roman" pitchFamily="18" charset="0"/>
              </a:rPr>
              <a:t>Chapter </a:t>
            </a:r>
            <a:r>
              <a:rPr lang="en-US" sz="5400" b="1" dirty="0" smtClean="0">
                <a:solidFill>
                  <a:srgbClr val="0000CC"/>
                </a:solidFill>
                <a:latin typeface="Times New Roman" pitchFamily="18" charset="0"/>
              </a:rPr>
              <a:t>13</a:t>
            </a:r>
            <a:endParaRPr lang="en-US" sz="5400" b="1" dirty="0" smtClean="0">
              <a:solidFill>
                <a:srgbClr val="0000CC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0632BF6-EA1D-43A2-A891-2351EEE7B148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8382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00CC"/>
                </a:solidFill>
                <a:latin typeface="Times New Roman" pitchFamily="18" charset="0"/>
              </a:rPr>
              <a:t>Check Fraud</a:t>
            </a:r>
            <a:endParaRPr lang="en-US" b="1" dirty="0" smtClean="0">
              <a:solidFill>
                <a:srgbClr val="0000CC"/>
              </a:solidFill>
              <a:latin typeface="Times New Roman" pitchFamily="18" charset="0"/>
            </a:endParaRP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495800"/>
          </a:xfrm>
        </p:spPr>
        <p:txBody>
          <a:bodyPr/>
          <a:lstStyle/>
          <a:p>
            <a:pPr eaLnBrk="1" hangingPunct="1"/>
            <a:r>
              <a:rPr lang="en-US" sz="3200" b="1" dirty="0" smtClean="0">
                <a:latin typeface="Times New Roman" pitchFamily="18" charset="0"/>
              </a:rPr>
              <a:t>Counterfeit checks</a:t>
            </a:r>
          </a:p>
          <a:p>
            <a:pPr lvl="1" eaLnBrk="1" hangingPunct="1"/>
            <a:r>
              <a:rPr lang="en-US" sz="2400" dirty="0" smtClean="0">
                <a:latin typeface="Times New Roman" pitchFamily="18" charset="0"/>
              </a:rPr>
              <a:t>Easy to produce</a:t>
            </a:r>
          </a:p>
          <a:p>
            <a:pPr lvl="1" eaLnBrk="1" hangingPunct="1"/>
            <a:r>
              <a:rPr lang="en-US" sz="2400" dirty="0" smtClean="0">
                <a:latin typeface="Times New Roman" pitchFamily="18" charset="0"/>
              </a:rPr>
              <a:t>Small business employees do not have the time, resources, or expertise to scrutinize all checks</a:t>
            </a:r>
          </a:p>
          <a:p>
            <a:pPr lvl="1" eaLnBrk="1" hangingPunct="1"/>
            <a:r>
              <a:rPr lang="en-US" sz="2400" dirty="0" smtClean="0">
                <a:latin typeface="Times New Roman" pitchFamily="18" charset="0"/>
              </a:rPr>
              <a:t>Paperhanger – an expert in check fraud</a:t>
            </a:r>
          </a:p>
          <a:p>
            <a:pPr eaLnBrk="1" hangingPunct="1"/>
            <a:r>
              <a:rPr lang="en-US" sz="2800" b="1" dirty="0" smtClean="0">
                <a:latin typeface="Times New Roman" pitchFamily="18" charset="0"/>
              </a:rPr>
              <a:t>E-Commerce check scams</a:t>
            </a:r>
          </a:p>
          <a:p>
            <a:pPr lvl="1" eaLnBrk="1" hangingPunct="1"/>
            <a:r>
              <a:rPr lang="en-US" sz="2400" dirty="0" smtClean="0">
                <a:latin typeface="Times New Roman" pitchFamily="18" charset="0"/>
              </a:rPr>
              <a:t>Victim offers something for sale on the Internet</a:t>
            </a:r>
          </a:p>
          <a:p>
            <a:pPr lvl="1" eaLnBrk="1" hangingPunct="1"/>
            <a:r>
              <a:rPr lang="en-US" sz="2400" dirty="0" smtClean="0">
                <a:latin typeface="Times New Roman" pitchFamily="18" charset="0"/>
              </a:rPr>
              <a:t>After check is deposited but doesn’t clear, fraudster asks for a refund and pockets the cash</a:t>
            </a:r>
            <a:endParaRPr lang="en-US" sz="2400" dirty="0" smtClean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51B5D2B6-067C-4516-B64F-93ED68F4156B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838200"/>
          </a:xfrm>
        </p:spPr>
        <p:txBody>
          <a:bodyPr/>
          <a:lstStyle/>
          <a:p>
            <a:pPr eaLnBrk="1" hangingPunct="1"/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</a:rPr>
              <a:t>Preventing and Detecting </a:t>
            </a:r>
            <a:br>
              <a:rPr lang="en-US" sz="4000" b="1" dirty="0" smtClean="0">
                <a:solidFill>
                  <a:srgbClr val="0000CC"/>
                </a:solidFill>
                <a:latin typeface="Times New Roman" pitchFamily="18" charset="0"/>
              </a:rPr>
            </a:b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</a:rPr>
              <a:t>Check </a:t>
            </a:r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</a:rPr>
              <a:t>Fraud</a:t>
            </a:r>
            <a:endParaRPr lang="en-US" sz="4000" b="1" dirty="0" smtClean="0">
              <a:latin typeface="Times New Roman" pitchFamily="18" charset="0"/>
            </a:endParaRP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41910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Times New Roman" pitchFamily="18" charset="0"/>
              </a:rPr>
              <a:t>Check use is </a:t>
            </a:r>
            <a:r>
              <a:rPr lang="en-US" dirty="0" smtClean="0">
                <a:latin typeface="Times New Roman" pitchFamily="18" charset="0"/>
              </a:rPr>
              <a:t>on the decline; the United States is the only country in the world that still uses a significant amount of personal checks</a:t>
            </a:r>
          </a:p>
          <a:p>
            <a:pPr eaLnBrk="1" hangingPunct="1"/>
            <a:r>
              <a:rPr lang="en-US" dirty="0" smtClean="0">
                <a:latin typeface="Times New Roman" pitchFamily="18" charset="0"/>
              </a:rPr>
              <a:t>Educate employees on how to spot a fraudulent check</a:t>
            </a:r>
          </a:p>
          <a:p>
            <a:pPr eaLnBrk="1" hangingPunct="1"/>
            <a:r>
              <a:rPr lang="en-US" dirty="0" smtClean="0">
                <a:latin typeface="Times New Roman" pitchFamily="18" charset="0"/>
              </a:rPr>
              <a:t>Request identification from patrons using checks</a:t>
            </a:r>
          </a:p>
          <a:p>
            <a:pPr eaLnBrk="1" hangingPunct="1"/>
            <a:r>
              <a:rPr lang="en-US" dirty="0" smtClean="0">
                <a:latin typeface="Times New Roman" pitchFamily="18" charset="0"/>
              </a:rPr>
              <a:t>Adopt a no personal check policy</a:t>
            </a:r>
            <a:endParaRPr lang="en-US" dirty="0" smtClean="0">
              <a:latin typeface="Times New Roman" pitchFamily="18" charset="0"/>
            </a:endParaRPr>
          </a:p>
          <a:p>
            <a:pPr eaLnBrk="1" hangingPunct="1"/>
            <a:endParaRPr lang="en-US" dirty="0" smtClean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555927E-6418-4E19-9462-805F987C821D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00CC"/>
                </a:solidFill>
                <a:latin typeface="Times New Roman" pitchFamily="18" charset="0"/>
              </a:rPr>
              <a:t>Credit Card Fraud</a:t>
            </a:r>
            <a:endParaRPr lang="en-US" b="1" dirty="0" smtClean="0">
              <a:solidFill>
                <a:srgbClr val="0000CC"/>
              </a:solidFill>
              <a:latin typeface="Times New Roman" pitchFamily="18" charset="0"/>
            </a:endParaRP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Times New Roman" pitchFamily="18" charset="0"/>
              </a:rPr>
              <a:t>The misuse of a credit card to make purchases without authorization, or counterfeiting a credit card</a:t>
            </a:r>
          </a:p>
          <a:p>
            <a:pPr lvl="1" eaLnBrk="1" hangingPunct="1"/>
            <a:r>
              <a:rPr lang="en-US" sz="2400" dirty="0" smtClean="0">
                <a:latin typeface="Times New Roman" pitchFamily="18" charset="0"/>
              </a:rPr>
              <a:t>Unauthorized use of a lost or stolen card</a:t>
            </a:r>
          </a:p>
          <a:p>
            <a:pPr lvl="1" eaLnBrk="1" hangingPunct="1"/>
            <a:r>
              <a:rPr lang="en-US" sz="2400" dirty="0" smtClean="0">
                <a:latin typeface="Times New Roman" pitchFamily="18" charset="0"/>
              </a:rPr>
              <a:t>Stolen card numbers</a:t>
            </a:r>
          </a:p>
          <a:p>
            <a:pPr lvl="2" eaLnBrk="1" hangingPunct="1"/>
            <a:r>
              <a:rPr lang="en-US" sz="2400" dirty="0" smtClean="0">
                <a:latin typeface="Times New Roman" pitchFamily="18" charset="0"/>
              </a:rPr>
              <a:t>Albert Gonzalez case</a:t>
            </a:r>
          </a:p>
          <a:p>
            <a:pPr lvl="2" eaLnBrk="1" hangingPunct="1"/>
            <a:r>
              <a:rPr lang="en-US" sz="2400" dirty="0" smtClean="0">
                <a:latin typeface="Times New Roman" pitchFamily="18" charset="0"/>
              </a:rPr>
              <a:t>Usually obtained via the Internet</a:t>
            </a:r>
          </a:p>
          <a:p>
            <a:pPr lvl="1" eaLnBrk="1" hangingPunct="1"/>
            <a:r>
              <a:rPr lang="en-US" sz="2600" dirty="0" smtClean="0">
                <a:latin typeface="Times New Roman" pitchFamily="18" charset="0"/>
              </a:rPr>
              <a:t>Counterfeit cards</a:t>
            </a:r>
            <a:endParaRPr lang="en-US" sz="2600" dirty="0" smtClean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97E605A1-8930-4049-BA84-385B1974FC1E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00CC"/>
                </a:solidFill>
                <a:latin typeface="Times New Roman" pitchFamily="18" charset="0"/>
              </a:rPr>
              <a:t>Preventing and Detecting </a:t>
            </a:r>
            <a:br>
              <a:rPr lang="en-US" b="1" dirty="0" smtClean="0">
                <a:solidFill>
                  <a:srgbClr val="0000CC"/>
                </a:solidFill>
                <a:latin typeface="Times New Roman" pitchFamily="18" charset="0"/>
              </a:rPr>
            </a:br>
            <a:r>
              <a:rPr lang="en-US" b="1" dirty="0" smtClean="0">
                <a:solidFill>
                  <a:srgbClr val="0000CC"/>
                </a:solidFill>
                <a:latin typeface="Times New Roman" pitchFamily="18" charset="0"/>
              </a:rPr>
              <a:t>Credit Card Fraud</a:t>
            </a:r>
            <a:endParaRPr lang="en-US" b="1" dirty="0" smtClean="0">
              <a:solidFill>
                <a:srgbClr val="0000CC"/>
              </a:solidFill>
              <a:latin typeface="Times New Roman" pitchFamily="18" charset="0"/>
            </a:endParaRP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905000"/>
            <a:ext cx="7772400" cy="45720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Times New Roman" pitchFamily="18" charset="0"/>
              </a:rPr>
              <a:t>Educate employees responsible for processing customer payments</a:t>
            </a:r>
          </a:p>
          <a:p>
            <a:pPr eaLnBrk="1" hangingPunct="1"/>
            <a:r>
              <a:rPr lang="en-US" dirty="0" smtClean="0">
                <a:latin typeface="Times New Roman" pitchFamily="18" charset="0"/>
              </a:rPr>
              <a:t>Ask for identification from all credit card users</a:t>
            </a:r>
          </a:p>
          <a:p>
            <a:pPr eaLnBrk="1" hangingPunct="1"/>
            <a:r>
              <a:rPr lang="en-US" dirty="0" smtClean="0">
                <a:latin typeface="Times New Roman" pitchFamily="18" charset="0"/>
              </a:rPr>
              <a:t>Learn the red flags of customers using a fraudulent credit card</a:t>
            </a:r>
          </a:p>
          <a:p>
            <a:pPr lvl="1" eaLnBrk="1" hangingPunct="1"/>
            <a:r>
              <a:rPr lang="en-US" sz="2400" dirty="0" smtClean="0">
                <a:latin typeface="Times New Roman" pitchFamily="18" charset="0"/>
              </a:rPr>
              <a:t>Customer purchases a large item and insists on taking it at the time</a:t>
            </a:r>
          </a:p>
          <a:p>
            <a:pPr lvl="1" eaLnBrk="1" hangingPunct="1"/>
            <a:r>
              <a:rPr lang="en-US" sz="2400" dirty="0" smtClean="0">
                <a:latin typeface="Times New Roman" pitchFamily="18" charset="0"/>
              </a:rPr>
              <a:t>Customer becomes argumentative or appears to be rushed</a:t>
            </a:r>
          </a:p>
          <a:p>
            <a:pPr lvl="1" eaLnBrk="1" hangingPunct="1"/>
            <a:r>
              <a:rPr lang="en-US" sz="2400" dirty="0" smtClean="0">
                <a:latin typeface="Times New Roman" pitchFamily="18" charset="0"/>
              </a:rPr>
              <a:t>Customer pulls card directly from pocket rather than from a wallet</a:t>
            </a:r>
            <a:endParaRPr lang="en-US" sz="2400" dirty="0" smtClean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Threats from Vendors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necessary to conduct business with </a:t>
            </a:r>
            <a:r>
              <a:rPr lang="en-US" dirty="0" smtClean="0"/>
              <a:t>v</a:t>
            </a:r>
            <a:r>
              <a:rPr lang="en-US" dirty="0" smtClean="0"/>
              <a:t>endors</a:t>
            </a:r>
          </a:p>
          <a:p>
            <a:pPr lvl="1"/>
            <a:r>
              <a:rPr lang="en-US" dirty="0" smtClean="0"/>
              <a:t>Inefficient and impractical for a company to do everything themselves</a:t>
            </a:r>
          </a:p>
          <a:p>
            <a:pPr lvl="1"/>
            <a:r>
              <a:rPr lang="en-US" dirty="0" smtClean="0"/>
              <a:t>Vendors might have the expertise or can provide goods and services at a lower price</a:t>
            </a:r>
          </a:p>
          <a:p>
            <a:pPr lvl="1"/>
            <a:r>
              <a:rPr lang="en-US" dirty="0" smtClean="0"/>
              <a:t>Customer must have a contract with the vendor, but this alone does not prevent fraud from occurring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9ABBDBA-57B1-4F4C-8017-13ECFD0D9F1C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Threats from Vendors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Collusion among contractors</a:t>
            </a:r>
          </a:p>
          <a:p>
            <a:pPr lvl="1"/>
            <a:r>
              <a:rPr lang="en-US" dirty="0" smtClean="0"/>
              <a:t>Complementary bids – competitors submit token bids that are too high to be accepted</a:t>
            </a:r>
          </a:p>
          <a:p>
            <a:pPr lvl="1"/>
            <a:r>
              <a:rPr lang="en-US" dirty="0" smtClean="0"/>
              <a:t>Bid rotation – two or more contractors conspire to alternate the business between them on a rotating basis</a:t>
            </a:r>
          </a:p>
          <a:p>
            <a:pPr lvl="1"/>
            <a:r>
              <a:rPr lang="en-US" dirty="0" smtClean="0"/>
              <a:t>Phantom bids – phony bids from shell companies to create the illusion of competition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9ABBDBA-57B1-4F4C-8017-13ECFD0D9F1C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Threats from Vendors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Contract performance schemes</a:t>
            </a:r>
          </a:p>
          <a:p>
            <a:pPr lvl="1"/>
            <a:r>
              <a:rPr lang="en-US" dirty="0" smtClean="0"/>
              <a:t>Product substitution</a:t>
            </a:r>
          </a:p>
          <a:p>
            <a:pPr lvl="2"/>
            <a:r>
              <a:rPr lang="en-US" dirty="0" smtClean="0"/>
              <a:t>Delivery of inferior material</a:t>
            </a:r>
          </a:p>
          <a:p>
            <a:pPr lvl="2"/>
            <a:r>
              <a:rPr lang="en-US" dirty="0" smtClean="0"/>
              <a:t>Delivery of used, surplus, or reworked </a:t>
            </a:r>
            <a:r>
              <a:rPr lang="en-US" dirty="0" smtClean="0"/>
              <a:t>parts</a:t>
            </a:r>
          </a:p>
          <a:p>
            <a:pPr lvl="1"/>
            <a:r>
              <a:rPr lang="en-US" dirty="0" smtClean="0"/>
              <a:t>Cost mischarging – contractor charges the procuring entity for costs that are not allowable, unreasonable, or cannot be allocated directly to the contract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9ABBDBA-57B1-4F4C-8017-13ECFD0D9F1C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Preventing and Detecting </a:t>
            </a:r>
            <a:br>
              <a:rPr lang="en-US" dirty="0" smtClean="0"/>
            </a:br>
            <a:r>
              <a:rPr lang="en-US" dirty="0" smtClean="0"/>
              <a:t>Vendor Fraud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Vendor audits</a:t>
            </a:r>
          </a:p>
          <a:p>
            <a:r>
              <a:rPr lang="en-US" dirty="0" smtClean="0"/>
              <a:t>Ensure integrity of contractors</a:t>
            </a:r>
          </a:p>
          <a:p>
            <a:r>
              <a:rPr lang="en-US" dirty="0" smtClean="0"/>
              <a:t>Look for red flags of unscrupulous vendors</a:t>
            </a:r>
          </a:p>
          <a:p>
            <a:pPr lvl="1"/>
            <a:r>
              <a:rPr lang="en-US" dirty="0" smtClean="0"/>
              <a:t>Contractor’s address, telephone number, or bank account info matches that of an employee</a:t>
            </a:r>
          </a:p>
          <a:p>
            <a:pPr lvl="1"/>
            <a:r>
              <a:rPr lang="en-US" dirty="0" smtClean="0"/>
              <a:t>Contractor’s address is incomplete</a:t>
            </a:r>
          </a:p>
          <a:p>
            <a:pPr lvl="1"/>
            <a:r>
              <a:rPr lang="en-US" dirty="0" smtClean="0"/>
              <a:t>Excessive number of change orders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9ABBDBA-57B1-4F4C-8017-13ECFD0D9F1C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Threats from Unrelated Third Parties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Companies choose to interact with customer and vendors; unrelated third parties target the company for a variety of reasons</a:t>
            </a:r>
          </a:p>
          <a:p>
            <a:r>
              <a:rPr lang="en-US" dirty="0" smtClean="0"/>
              <a:t>Countless number of threats, chapter focuses on:</a:t>
            </a:r>
          </a:p>
          <a:p>
            <a:pPr lvl="1"/>
            <a:r>
              <a:rPr lang="en-US" dirty="0" smtClean="0"/>
              <a:t>Computer fraud</a:t>
            </a:r>
          </a:p>
          <a:p>
            <a:pPr lvl="1"/>
            <a:r>
              <a:rPr lang="en-US" dirty="0" smtClean="0"/>
              <a:t>Corporate espionage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9ABBDBA-57B1-4F4C-8017-13ECFD0D9F1C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Computer Fraud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Practically all companies use computers and the Internet</a:t>
            </a:r>
          </a:p>
          <a:p>
            <a:r>
              <a:rPr lang="en-US" dirty="0" smtClean="0"/>
              <a:t>Computer crimes are difficult for fraud examiners because:</a:t>
            </a:r>
          </a:p>
          <a:p>
            <a:pPr lvl="1"/>
            <a:r>
              <a:rPr lang="en-US" dirty="0" smtClean="0"/>
              <a:t>They lack a traditional paper audit trail</a:t>
            </a:r>
          </a:p>
          <a:p>
            <a:pPr lvl="1"/>
            <a:r>
              <a:rPr lang="en-US" dirty="0" smtClean="0"/>
              <a:t>They require an understanding of the technology used in the crime</a:t>
            </a:r>
          </a:p>
          <a:p>
            <a:pPr lvl="1"/>
            <a:r>
              <a:rPr lang="en-US" dirty="0" smtClean="0"/>
              <a:t>They often require help from specialists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9ABBDBA-57B1-4F4C-8017-13ECFD0D9F1C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6334B24F-86F0-41C5-8B2C-FF9FB14C4038}" type="slidenum">
              <a:rPr lang="en-US" smtClean="0"/>
              <a:pPr/>
              <a:t>2</a:t>
            </a:fld>
            <a:endParaRPr lang="en-US" smtClean="0"/>
          </a:p>
        </p:txBody>
      </p:sp>
      <p:pic>
        <p:nvPicPr>
          <p:cNvPr id="3075" name="Picture 6" descr="j039008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9943"/>
              </a:clrFrom>
              <a:clrTo>
                <a:srgbClr val="FF9943">
                  <a:alpha val="0"/>
                </a:srgbClr>
              </a:clrTo>
            </a:clrChange>
            <a:lum bright="34000" contrast="24000"/>
          </a:blip>
          <a:srcRect t="6500" b="17000"/>
          <a:stretch>
            <a:fillRect/>
          </a:stretch>
        </p:blipFill>
        <p:spPr bwMode="auto">
          <a:xfrm>
            <a:off x="2286000" y="1219200"/>
            <a:ext cx="4824413" cy="5173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400" b="1" dirty="0" smtClean="0">
                <a:solidFill>
                  <a:srgbClr val="0000CC"/>
                </a:solidFill>
                <a:latin typeface="Times New Roman" pitchFamily="18" charset="0"/>
              </a:rPr>
              <a:t>Pop Quiz</a:t>
            </a:r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2362200"/>
            <a:ext cx="7772400" cy="3810000"/>
          </a:xfrm>
        </p:spPr>
        <p:txBody>
          <a:bodyPr/>
          <a:lstStyle/>
          <a:p>
            <a:pPr marL="0" indent="0" eaLnBrk="1" hangingPunct="1">
              <a:spcAft>
                <a:spcPct val="25000"/>
              </a:spcAft>
              <a:buFontTx/>
              <a:buNone/>
            </a:pPr>
            <a:r>
              <a:rPr lang="en-US" sz="3200" b="1" dirty="0" smtClean="0">
                <a:latin typeface="Times New Roman" pitchFamily="18" charset="0"/>
              </a:rPr>
              <a:t>What </a:t>
            </a:r>
            <a:r>
              <a:rPr lang="en-US" sz="3200" b="1" dirty="0" smtClean="0">
                <a:latin typeface="Times New Roman" pitchFamily="18" charset="0"/>
              </a:rPr>
              <a:t>are some sources of external fraud threats?</a:t>
            </a:r>
            <a:endParaRPr lang="en-US" sz="3200" b="1" dirty="0" smtClean="0">
              <a:latin typeface="Times New Roman" pitchFamily="18" charset="0"/>
            </a:endParaRPr>
          </a:p>
          <a:p>
            <a:pPr marL="0" indent="0" eaLnBrk="1" hangingPunct="1">
              <a:buFontTx/>
              <a:buNone/>
            </a:pPr>
            <a:r>
              <a:rPr lang="en-US" sz="2800" dirty="0" smtClean="0">
                <a:latin typeface="Times New Roman" pitchFamily="18" charset="0"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358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500"/>
                                        <p:tgtEl>
                                          <p:spTgt spid="358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5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Computer Fraud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Computer</a:t>
            </a:r>
            <a:r>
              <a:rPr lang="en-US" dirty="0" smtClean="0"/>
              <a:t> </a:t>
            </a:r>
            <a:r>
              <a:rPr lang="en-US" b="1" dirty="0" smtClean="0"/>
              <a:t>Hacking</a:t>
            </a:r>
            <a:r>
              <a:rPr lang="en-US" dirty="0" smtClean="0"/>
              <a:t> – The use of technology to gain unauthorized access to sensitive information on a computer system</a:t>
            </a:r>
          </a:p>
          <a:p>
            <a:pPr lvl="1"/>
            <a:r>
              <a:rPr lang="en-US" dirty="0" smtClean="0"/>
              <a:t>Methods used to gain unauthorized access:</a:t>
            </a:r>
          </a:p>
          <a:p>
            <a:pPr lvl="2"/>
            <a:r>
              <a:rPr lang="en-US" dirty="0" smtClean="0"/>
              <a:t>Password cracking</a:t>
            </a:r>
          </a:p>
          <a:p>
            <a:pPr lvl="2"/>
            <a:r>
              <a:rPr lang="en-US" dirty="0" smtClean="0"/>
              <a:t>Social engineering</a:t>
            </a:r>
          </a:p>
          <a:p>
            <a:pPr lvl="2"/>
            <a:r>
              <a:rPr lang="en-US" dirty="0" smtClean="0"/>
              <a:t>Phishing</a:t>
            </a:r>
          </a:p>
          <a:p>
            <a:pPr lvl="2"/>
            <a:r>
              <a:rPr lang="en-US" dirty="0" smtClean="0"/>
              <a:t>Wire tapping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9ABBDBA-57B1-4F4C-8017-13ECFD0D9F1C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Computer Fraud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 manipulation and Destruction</a:t>
            </a:r>
          </a:p>
          <a:p>
            <a:pPr lvl="1"/>
            <a:r>
              <a:rPr lang="en-US" b="1" dirty="0" smtClean="0"/>
              <a:t>Data manipulation </a:t>
            </a:r>
            <a:r>
              <a:rPr lang="en-US" dirty="0" smtClean="0"/>
              <a:t>– the use or manipulation of a computer to perpetrate a crime</a:t>
            </a:r>
          </a:p>
          <a:p>
            <a:pPr lvl="1"/>
            <a:r>
              <a:rPr lang="en-US" b="1" dirty="0" smtClean="0"/>
              <a:t>Data destruction </a:t>
            </a:r>
            <a:r>
              <a:rPr lang="en-US" dirty="0" smtClean="0"/>
              <a:t>– the unauthorized modification, suppression, or erasure of computer data or computer functions, with the intent to alter or hinder the normal functions of the targeted system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9ABBDBA-57B1-4F4C-8017-13ECFD0D9F1C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Preventing and Detecting </a:t>
            </a:r>
            <a:br>
              <a:rPr lang="en-US" dirty="0" smtClean="0"/>
            </a:br>
            <a:r>
              <a:rPr lang="en-US" dirty="0" smtClean="0"/>
              <a:t>Computer Fraud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Establish a formal security policy</a:t>
            </a:r>
          </a:p>
          <a:p>
            <a:r>
              <a:rPr lang="en-US" dirty="0" smtClean="0"/>
              <a:t>Implement firewalls</a:t>
            </a:r>
          </a:p>
          <a:p>
            <a:r>
              <a:rPr lang="en-US" dirty="0" smtClean="0"/>
              <a:t>Implement an intrusion detection system</a:t>
            </a:r>
          </a:p>
          <a:p>
            <a:r>
              <a:rPr lang="en-US" dirty="0" smtClean="0"/>
              <a:t>Encrypt data</a:t>
            </a:r>
          </a:p>
          <a:p>
            <a:r>
              <a:rPr lang="en-US" dirty="0" smtClean="0"/>
              <a:t>Terminate network connection after:</a:t>
            </a:r>
          </a:p>
          <a:p>
            <a:pPr lvl="1"/>
            <a:r>
              <a:rPr lang="en-US" dirty="0" smtClean="0"/>
              <a:t>A certain number of unsuccessful login attempts</a:t>
            </a:r>
          </a:p>
          <a:p>
            <a:pPr lvl="1"/>
            <a:r>
              <a:rPr lang="en-US" dirty="0" smtClean="0"/>
              <a:t>A period of inactivity</a:t>
            </a:r>
          </a:p>
          <a:p>
            <a:r>
              <a:rPr lang="en-US" dirty="0" smtClean="0"/>
              <a:t>Security software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9ABBDBA-57B1-4F4C-8017-13ECFD0D9F1C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Corporate Espionage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do companies resort to corporate espionage?</a:t>
            </a:r>
          </a:p>
          <a:p>
            <a:pPr lvl="1"/>
            <a:r>
              <a:rPr lang="en-US" dirty="0" smtClean="0"/>
              <a:t>Much information is already available in the public domain</a:t>
            </a:r>
          </a:p>
          <a:p>
            <a:pPr lvl="1"/>
            <a:r>
              <a:rPr lang="en-US" dirty="0" smtClean="0"/>
              <a:t>Raw data is just the first step of the intelligence gathering process; data must be analyzed to be valuable</a:t>
            </a:r>
          </a:p>
          <a:p>
            <a:pPr lvl="1"/>
            <a:r>
              <a:rPr lang="en-US" dirty="0" smtClean="0"/>
              <a:t>The most valuable information is confidential and safeguarded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9ABBDBA-57B1-4F4C-8017-13ECFD0D9F1C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Corporate Espionage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Favorite targets of corporate spies include:</a:t>
            </a:r>
          </a:p>
          <a:p>
            <a:pPr lvl="1"/>
            <a:r>
              <a:rPr lang="en-US" dirty="0" smtClean="0"/>
              <a:t>Research and development</a:t>
            </a:r>
          </a:p>
          <a:p>
            <a:pPr lvl="1"/>
            <a:r>
              <a:rPr lang="en-US" dirty="0" smtClean="0"/>
              <a:t>Marketing</a:t>
            </a:r>
          </a:p>
          <a:p>
            <a:pPr lvl="1"/>
            <a:r>
              <a:rPr lang="en-US" dirty="0" smtClean="0"/>
              <a:t>Manufacturing and production</a:t>
            </a:r>
          </a:p>
          <a:p>
            <a:pPr lvl="1"/>
            <a:r>
              <a:rPr lang="en-US" dirty="0" smtClean="0"/>
              <a:t>Human resources</a:t>
            </a:r>
          </a:p>
          <a:p>
            <a:r>
              <a:rPr lang="en-US" dirty="0" smtClean="0"/>
              <a:t>Spies obtain information by:</a:t>
            </a:r>
          </a:p>
          <a:p>
            <a:pPr lvl="1"/>
            <a:r>
              <a:rPr lang="en-US" dirty="0" smtClean="0"/>
              <a:t>Posing as an employee or contract laborer</a:t>
            </a:r>
          </a:p>
          <a:p>
            <a:pPr lvl="1"/>
            <a:r>
              <a:rPr lang="en-US" dirty="0" smtClean="0"/>
              <a:t>Surveillance</a:t>
            </a:r>
          </a:p>
          <a:p>
            <a:pPr lvl="1"/>
            <a:r>
              <a:rPr lang="en-US" dirty="0" smtClean="0"/>
              <a:t>Sorting through discarded trash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9ABBDBA-57B1-4F4C-8017-13ECFD0D9F1C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Preventing and Detecting </a:t>
            </a:r>
            <a:br>
              <a:rPr lang="en-US" dirty="0" smtClean="0"/>
            </a:br>
            <a:r>
              <a:rPr lang="en-US" dirty="0" smtClean="0"/>
              <a:t>Corporate Espionage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Protecting physical data</a:t>
            </a:r>
          </a:p>
          <a:p>
            <a:pPr lvl="1"/>
            <a:r>
              <a:rPr lang="en-US" dirty="0" smtClean="0"/>
              <a:t>Place sensitive documents in locked filing cabinets</a:t>
            </a:r>
          </a:p>
          <a:p>
            <a:pPr lvl="1"/>
            <a:r>
              <a:rPr lang="en-US" dirty="0" smtClean="0"/>
              <a:t>Use a shredder for discarded sensitive material</a:t>
            </a:r>
          </a:p>
          <a:p>
            <a:pPr lvl="1"/>
            <a:r>
              <a:rPr lang="en-US" dirty="0" smtClean="0"/>
              <a:t>Send and receive mail at a secure site and use a locked mailbox</a:t>
            </a:r>
          </a:p>
          <a:p>
            <a:pPr lvl="1"/>
            <a:r>
              <a:rPr lang="en-US" dirty="0" smtClean="0"/>
              <a:t>Guard the physical premises</a:t>
            </a:r>
          </a:p>
          <a:p>
            <a:pPr lvl="1"/>
            <a:r>
              <a:rPr lang="en-US" dirty="0" smtClean="0"/>
              <a:t>Lock and secure outdoor waste receptacles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9ABBDBA-57B1-4F4C-8017-13ECFD0D9F1C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Preventing and Detecting </a:t>
            </a:r>
            <a:br>
              <a:rPr lang="en-US" dirty="0" smtClean="0"/>
            </a:br>
            <a:r>
              <a:rPr lang="en-US" dirty="0" smtClean="0"/>
              <a:t>Corporate Espionage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Preventing espionage</a:t>
            </a:r>
          </a:p>
          <a:p>
            <a:pPr lvl="1"/>
            <a:r>
              <a:rPr lang="en-US" dirty="0" smtClean="0"/>
              <a:t>Safeguard all materials bearing proprietary data</a:t>
            </a:r>
          </a:p>
          <a:p>
            <a:pPr lvl="1"/>
            <a:r>
              <a:rPr lang="en-US" dirty="0" smtClean="0"/>
              <a:t>Do not allow these materials to be in plain view, even on company premises</a:t>
            </a:r>
          </a:p>
          <a:p>
            <a:pPr lvl="1"/>
            <a:r>
              <a:rPr lang="en-US" dirty="0" smtClean="0"/>
              <a:t>All visitors must be verified and escorted while on company property</a:t>
            </a:r>
          </a:p>
          <a:p>
            <a:pPr lvl="1"/>
            <a:r>
              <a:rPr lang="en-US" dirty="0" smtClean="0"/>
              <a:t>Employees must sign </a:t>
            </a:r>
            <a:r>
              <a:rPr lang="en-US" smtClean="0"/>
              <a:t>nondisclosure agreements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9ABBDBA-57B1-4F4C-8017-13ECFD0D9F1C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A0CF486-B4DA-49A9-985A-FC716F98A06E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419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>
                <a:latin typeface="Times New Roman"/>
                <a:ea typeface="Calibri"/>
              </a:rPr>
              <a:t>List the three sources of external </a:t>
            </a:r>
            <a:r>
              <a:rPr lang="en-US" dirty="0" smtClean="0">
                <a:latin typeface="Times New Roman"/>
                <a:ea typeface="Calibri"/>
              </a:rPr>
              <a:t>fraud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>
                <a:latin typeface="Times New Roman"/>
                <a:ea typeface="Calibri"/>
              </a:rPr>
              <a:t>Explain why organizations are vulnerable to external fraud.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>
                <a:latin typeface="Times New Roman"/>
                <a:ea typeface="Calibri"/>
              </a:rPr>
              <a:t>Discuss the types of fraud threats posed by customers.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>
                <a:latin typeface="Times New Roman"/>
                <a:ea typeface="Calibri"/>
              </a:rPr>
              <a:t>Identify two types of check fraud schemes.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>
                <a:latin typeface="Times New Roman"/>
                <a:ea typeface="Calibri"/>
              </a:rPr>
              <a:t>Define the term “paperhanger.”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>
                <a:latin typeface="Times New Roman"/>
                <a:ea typeface="Calibri"/>
              </a:rPr>
              <a:t>Be familiar with the methods identified for preventing and detecting check fraud.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>
                <a:latin typeface="Times New Roman"/>
                <a:ea typeface="Calibri"/>
              </a:rPr>
              <a:t>Define credit card fraud and identify two types of credit card schemes.</a:t>
            </a:r>
          </a:p>
        </p:txBody>
      </p:sp>
      <p:sp>
        <p:nvSpPr>
          <p:cNvPr id="4100" name="Rectangle 5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pPr eaLnBrk="1" hangingPunct="1"/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</a:rPr>
              <a:t>Learning Objectives</a:t>
            </a:r>
            <a:endParaRPr lang="en-US" sz="4000" b="1" dirty="0" smtClean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75A66AEB-E585-41A9-9EB2-E30DDB752BE3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5720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Times New Roman"/>
                <a:ea typeface="Calibri"/>
              </a:rPr>
              <a:t>Be familiar with the methods identified for preventing and detecting credit card fraud</a:t>
            </a:r>
            <a:r>
              <a:rPr lang="en-US" dirty="0" smtClean="0">
                <a:latin typeface="Times New Roman"/>
                <a:ea typeface="Calibri"/>
              </a:rPr>
              <a:t>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Be able to discuss the various types of collusion that happen between contractors.</a:t>
            </a:r>
          </a:p>
          <a:p>
            <a:pPr eaLnBrk="1" hangingPunct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Be able to discuss the type of fraud that typically happens in the performance phase of a contract.</a:t>
            </a:r>
          </a:p>
          <a:p>
            <a:pPr eaLnBrk="1" hangingPunct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Define product substitution and list some common product substitution schemes</a:t>
            </a:r>
            <a:r>
              <a:rPr lang="en-US" dirty="0" smtClean="0">
                <a:latin typeface="Times New Roman" pitchFamily="18" charset="0"/>
              </a:rPr>
              <a:t>.</a:t>
            </a:r>
          </a:p>
          <a:p>
            <a:pPr eaLnBrk="1" hangingPunct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Be familiar with the methods for preventing and detecting vendor fraud.</a:t>
            </a:r>
          </a:p>
          <a:p>
            <a:pPr eaLnBrk="1" hangingPunct="1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0" y="685800"/>
            <a:ext cx="7772400" cy="609600"/>
          </a:xfrm>
        </p:spPr>
        <p:txBody>
          <a:bodyPr/>
          <a:lstStyle/>
          <a:p>
            <a:pPr eaLnBrk="1" hangingPunct="1"/>
            <a:r>
              <a:rPr lang="en-US" sz="4000" b="1" dirty="0" smtClean="0">
                <a:solidFill>
                  <a:srgbClr val="0000CC"/>
                </a:solidFill>
                <a:latin typeface="Times New Roman" pitchFamily="18" charset="0"/>
              </a:rPr>
              <a:t>Learning Objectives</a:t>
            </a:r>
            <a:endParaRPr lang="en-US" sz="4000" b="1" dirty="0" smtClean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75A66AEB-E585-41A9-9EB2-E30DDB752BE3}" type="slidenum">
              <a:rPr lang="en-US" smtClean="0"/>
              <a:pPr/>
              <a:t>5</a:t>
            </a:fld>
            <a:endParaRPr lang="en-US" dirty="0" smtClean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5720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Explain how unrelated third parties can commit fraud against a company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hangingPunct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Discuss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why organizations are targeted by corporate spies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Name some of the types of information and departments targeted by corporate spies.</a:t>
            </a:r>
          </a:p>
          <a:p>
            <a:pPr eaLnBrk="1" hangingPunct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Describe some of the methods by which a company can mitigate the risk of computer hacking.</a:t>
            </a:r>
          </a:p>
          <a:p>
            <a:pPr eaLnBrk="1" hangingPunct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Describe some of the precautions a company should take to protect its physical and intellectual property.</a:t>
            </a:r>
          </a:p>
          <a:p>
            <a:pPr eaLnBrk="1" hangingPunct="1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0" y="685800"/>
            <a:ext cx="7772400" cy="6096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00CC"/>
                </a:solidFill>
                <a:latin typeface="Times New Roman" pitchFamily="18" charset="0"/>
              </a:rPr>
              <a:t>Learning Objectives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A538BA1-AC48-4F62-8CE8-701B6EDCB697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00CC"/>
                </a:solidFill>
                <a:latin typeface="Times New Roman" pitchFamily="18" charset="0"/>
              </a:rPr>
              <a:t>External Fraud</a:t>
            </a:r>
            <a:endParaRPr lang="en-US" b="1" dirty="0" smtClean="0">
              <a:solidFill>
                <a:srgbClr val="0000CC"/>
              </a:solidFill>
              <a:latin typeface="Times New Roman" pitchFamily="18" charset="0"/>
            </a:endParaRP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3200" dirty="0" smtClean="0">
                <a:latin typeface="Times New Roman" pitchFamily="18" charset="0"/>
              </a:rPr>
              <a:t>Unauthorized activity, theft, or fraud carried out by a third party outside the institution that is the subject of the fraudulent </a:t>
            </a:r>
            <a:r>
              <a:rPr lang="en-US" sz="3200" dirty="0" smtClean="0">
                <a:latin typeface="Times New Roman" pitchFamily="18" charset="0"/>
              </a:rPr>
              <a:t>behavior.</a:t>
            </a:r>
          </a:p>
          <a:p>
            <a:pPr eaLnBrk="1" hangingPunct="1"/>
            <a:r>
              <a:rPr lang="en-US" sz="3200" dirty="0" smtClean="0">
                <a:latin typeface="Times New Roman" pitchFamily="18" charset="0"/>
              </a:rPr>
              <a:t>Sources of external fraud</a:t>
            </a:r>
          </a:p>
          <a:p>
            <a:pPr lvl="1" eaLnBrk="1" hangingPunct="1"/>
            <a:r>
              <a:rPr lang="en-US" sz="2400" dirty="0" smtClean="0">
                <a:latin typeface="Times New Roman" pitchFamily="18" charset="0"/>
              </a:rPr>
              <a:t>Customers</a:t>
            </a:r>
          </a:p>
          <a:p>
            <a:pPr lvl="1" eaLnBrk="1" hangingPunct="1"/>
            <a:r>
              <a:rPr lang="en-US" sz="2400" dirty="0" smtClean="0">
                <a:latin typeface="Times New Roman" pitchFamily="18" charset="0"/>
              </a:rPr>
              <a:t>Vendors</a:t>
            </a:r>
          </a:p>
          <a:p>
            <a:pPr lvl="1" eaLnBrk="1" hangingPunct="1"/>
            <a:r>
              <a:rPr lang="en-US" sz="2400" dirty="0" smtClean="0">
                <a:latin typeface="Times New Roman" pitchFamily="18" charset="0"/>
              </a:rPr>
              <a:t>Unrelated third parties</a:t>
            </a:r>
            <a:endParaRPr lang="en-US" sz="2400" dirty="0" smtClean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4FD831C2-894A-496C-A873-17CD9F7B3501}" type="slidenum">
              <a:rPr lang="en-US" smtClean="0"/>
              <a:pPr/>
              <a:t>7</a:t>
            </a:fld>
            <a:endParaRPr lang="en-US" dirty="0" smtClean="0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924800" cy="1143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00CC"/>
                </a:solidFill>
                <a:latin typeface="Times New Roman" pitchFamily="18" charset="0"/>
              </a:rPr>
              <a:t>Why Should an Organization be Concerned About External Fraud?</a:t>
            </a:r>
            <a:endParaRPr lang="en-US" b="1" dirty="0" smtClean="0">
              <a:solidFill>
                <a:srgbClr val="0000CC"/>
              </a:solidFill>
              <a:latin typeface="Times New Roman" pitchFamily="18" charset="0"/>
            </a:endParaRP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8001000" cy="3810000"/>
          </a:xfrm>
        </p:spPr>
        <p:txBody>
          <a:bodyPr/>
          <a:lstStyle/>
          <a:p>
            <a:pPr eaLnBrk="1" hangingPunct="1"/>
            <a:r>
              <a:rPr lang="en-US" sz="3200" dirty="0" smtClean="0">
                <a:latin typeface="Times New Roman" pitchFamily="18" charset="0"/>
              </a:rPr>
              <a:t>No organization is immune</a:t>
            </a:r>
          </a:p>
          <a:p>
            <a:pPr eaLnBrk="1" hangingPunct="1"/>
            <a:r>
              <a:rPr lang="en-US" sz="3200" dirty="0" smtClean="0">
                <a:latin typeface="Times New Roman" pitchFamily="18" charset="0"/>
              </a:rPr>
              <a:t>It is impossible to conduct business without interacting with outsiders</a:t>
            </a:r>
          </a:p>
          <a:p>
            <a:pPr eaLnBrk="1" hangingPunct="1"/>
            <a:r>
              <a:rPr lang="en-US" sz="3200" dirty="0" smtClean="0">
                <a:latin typeface="Times New Roman" pitchFamily="18" charset="0"/>
              </a:rPr>
              <a:t>All businesses have exposure to the public</a:t>
            </a:r>
            <a:endParaRPr lang="en-US" sz="2400" dirty="0" smtClean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E3CB42D0-25F1-468A-92B7-ECB89093162D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00CC"/>
                </a:solidFill>
                <a:latin typeface="Times New Roman" pitchFamily="18" charset="0"/>
              </a:rPr>
              <a:t>Organizations That Should Be Particularly Concerned </a:t>
            </a:r>
            <a:endParaRPr lang="en-US" b="1" dirty="0" smtClean="0">
              <a:solidFill>
                <a:srgbClr val="0000CC"/>
              </a:solidFill>
              <a:latin typeface="Times New Roman" pitchFamily="18" charset="0"/>
            </a:endParaRP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3200" dirty="0" smtClean="0">
                <a:latin typeface="Times New Roman" pitchFamily="18" charset="0"/>
              </a:rPr>
              <a:t>Any organization which:</a:t>
            </a:r>
          </a:p>
          <a:p>
            <a:pPr lvl="1" eaLnBrk="1" hangingPunct="1"/>
            <a:r>
              <a:rPr lang="en-US" sz="2400" dirty="0" smtClean="0">
                <a:latin typeface="Times New Roman" pitchFamily="18" charset="0"/>
              </a:rPr>
              <a:t>Is in possession of large amounts of proprietary data</a:t>
            </a:r>
          </a:p>
          <a:p>
            <a:pPr lvl="1" eaLnBrk="1" hangingPunct="1"/>
            <a:r>
              <a:rPr lang="en-US" sz="2400" dirty="0" smtClean="0">
                <a:latin typeface="Times New Roman" pitchFamily="18" charset="0"/>
              </a:rPr>
              <a:t>Houses large amounts of customer payment data</a:t>
            </a:r>
          </a:p>
          <a:p>
            <a:pPr lvl="1" eaLnBrk="1" hangingPunct="1"/>
            <a:r>
              <a:rPr lang="en-US" sz="2400" dirty="0" smtClean="0">
                <a:latin typeface="Times New Roman" pitchFamily="18" charset="0"/>
              </a:rPr>
              <a:t>Has in-house manufacturing facilities</a:t>
            </a:r>
          </a:p>
          <a:p>
            <a:pPr lvl="1" eaLnBrk="1" hangingPunct="1"/>
            <a:r>
              <a:rPr lang="en-US" sz="2400" dirty="0" smtClean="0">
                <a:latin typeface="Times New Roman" pitchFamily="18" charset="0"/>
              </a:rPr>
              <a:t>Participates in significant R&amp;D</a:t>
            </a:r>
            <a:endParaRPr lang="en-US" sz="2400" dirty="0" smtClean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1F39F670-1679-4666-9AC1-2DFFB8946BCC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906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0000CC"/>
                </a:solidFill>
                <a:latin typeface="Times New Roman" pitchFamily="18" charset="0"/>
              </a:rPr>
              <a:t>Threats from Customers</a:t>
            </a:r>
            <a:endParaRPr lang="en-US" b="1" dirty="0" smtClean="0">
              <a:solidFill>
                <a:srgbClr val="0000CC"/>
              </a:solidFill>
              <a:latin typeface="Times New Roman" pitchFamily="18" charset="0"/>
            </a:endParaRP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153400" cy="4495800"/>
          </a:xfrm>
        </p:spPr>
        <p:txBody>
          <a:bodyPr/>
          <a:lstStyle/>
          <a:p>
            <a:pPr eaLnBrk="1" hangingPunct="1"/>
            <a:r>
              <a:rPr lang="en-US" sz="3200" dirty="0" smtClean="0">
                <a:latin typeface="Times New Roman" pitchFamily="18" charset="0"/>
              </a:rPr>
              <a:t>Unique fraud schemes to every industry</a:t>
            </a:r>
          </a:p>
          <a:p>
            <a:pPr eaLnBrk="1" hangingPunct="1"/>
            <a:r>
              <a:rPr lang="en-US" sz="3200" dirty="0" smtClean="0">
                <a:latin typeface="Times New Roman" pitchFamily="18" charset="0"/>
              </a:rPr>
              <a:t>Universally applicable:</a:t>
            </a:r>
          </a:p>
          <a:p>
            <a:pPr lvl="1" eaLnBrk="1" hangingPunct="1"/>
            <a:r>
              <a:rPr lang="en-US" sz="2400" dirty="0" smtClean="0">
                <a:latin typeface="Times New Roman" pitchFamily="18" charset="0"/>
              </a:rPr>
              <a:t>Check Fraud</a:t>
            </a:r>
          </a:p>
          <a:p>
            <a:pPr lvl="1" eaLnBrk="1" hangingPunct="1"/>
            <a:r>
              <a:rPr lang="en-US" sz="2400" dirty="0" smtClean="0">
                <a:latin typeface="Times New Roman" pitchFamily="18" charset="0"/>
              </a:rPr>
              <a:t>Credit Card Fraud</a:t>
            </a:r>
            <a:endParaRPr lang="en-US" sz="2400" dirty="0" smtClean="0">
              <a:latin typeface="Times New Roman" pitchFamily="18" charset="0"/>
            </a:endParaRPr>
          </a:p>
          <a:p>
            <a:pPr eaLnBrk="1" hangingPunct="1">
              <a:buNone/>
            </a:pPr>
            <a:endParaRPr lang="en-US" sz="2800" dirty="0" smtClean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1857</TotalTime>
  <Words>1143</Words>
  <Application>Microsoft Office PowerPoint</Application>
  <PresentationFormat>On-screen Show (4:3)</PresentationFormat>
  <Paragraphs>181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Blank Presentation</vt:lpstr>
      <vt:lpstr>Chapter 13</vt:lpstr>
      <vt:lpstr>Pop Quiz</vt:lpstr>
      <vt:lpstr>Learning Objectives</vt:lpstr>
      <vt:lpstr>Learning Objectives</vt:lpstr>
      <vt:lpstr>Learning Objectives</vt:lpstr>
      <vt:lpstr>External Fraud</vt:lpstr>
      <vt:lpstr>Why Should an Organization be Concerned About External Fraud?</vt:lpstr>
      <vt:lpstr>Organizations That Should Be Particularly Concerned </vt:lpstr>
      <vt:lpstr>Threats from Customers</vt:lpstr>
      <vt:lpstr>Check Fraud</vt:lpstr>
      <vt:lpstr>Preventing and Detecting  Check Fraud</vt:lpstr>
      <vt:lpstr>Credit Card Fraud</vt:lpstr>
      <vt:lpstr>Preventing and Detecting  Credit Card Fraud</vt:lpstr>
      <vt:lpstr>Threats from Vendors</vt:lpstr>
      <vt:lpstr>Threats from Vendors</vt:lpstr>
      <vt:lpstr>Threats from Vendors</vt:lpstr>
      <vt:lpstr>Preventing and Detecting  Vendor Fraud</vt:lpstr>
      <vt:lpstr>Threats from Unrelated Third Parties</vt:lpstr>
      <vt:lpstr>Computer Fraud</vt:lpstr>
      <vt:lpstr>Computer Fraud</vt:lpstr>
      <vt:lpstr>Computer Fraud</vt:lpstr>
      <vt:lpstr>Preventing and Detecting  Computer Fraud</vt:lpstr>
      <vt:lpstr>Corporate Espionage</vt:lpstr>
      <vt:lpstr>Corporate Espionage</vt:lpstr>
      <vt:lpstr>Preventing and Detecting  Corporate Espionage</vt:lpstr>
      <vt:lpstr>Preventing and Detecting  Corporate Espionage</vt:lpstr>
    </vt:vector>
  </TitlesOfParts>
  <Company>뿿쬐뿿쩰ɢÔ뿿��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2004 ACFE Post-Conference</dc:title>
  <dc:subject>General Sessions</dc:subject>
  <dc:creator>Tony Rolston</dc:creator>
  <cp:lastModifiedBy>clofland</cp:lastModifiedBy>
  <cp:revision>40</cp:revision>
  <dcterms:created xsi:type="dcterms:W3CDTF">2004-02-25T21:57:05Z</dcterms:created>
  <dcterms:modified xsi:type="dcterms:W3CDTF">2013-03-16T19:08:38Z</dcterms:modified>
</cp:coreProperties>
</file>