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3"/>
  </p:notesMasterIdLst>
  <p:handoutMasterIdLst>
    <p:handoutMasterId r:id="rId84"/>
  </p:handoutMasterIdLst>
  <p:sldIdLst>
    <p:sldId id="844" r:id="rId2"/>
    <p:sldId id="845" r:id="rId3"/>
    <p:sldId id="626" r:id="rId4"/>
    <p:sldId id="614" r:id="rId5"/>
    <p:sldId id="627" r:id="rId6"/>
    <p:sldId id="693" r:id="rId7"/>
    <p:sldId id="630" r:id="rId8"/>
    <p:sldId id="694" r:id="rId9"/>
    <p:sldId id="695" r:id="rId10"/>
    <p:sldId id="826" r:id="rId11"/>
    <p:sldId id="631" r:id="rId12"/>
    <p:sldId id="633" r:id="rId13"/>
    <p:sldId id="696" r:id="rId14"/>
    <p:sldId id="697" r:id="rId15"/>
    <p:sldId id="698" r:id="rId16"/>
    <p:sldId id="700" r:id="rId17"/>
    <p:sldId id="699" r:id="rId18"/>
    <p:sldId id="701" r:id="rId19"/>
    <p:sldId id="702" r:id="rId20"/>
    <p:sldId id="703" r:id="rId21"/>
    <p:sldId id="704" r:id="rId22"/>
    <p:sldId id="798" r:id="rId23"/>
    <p:sldId id="706" r:id="rId24"/>
    <p:sldId id="827" r:id="rId25"/>
    <p:sldId id="764" r:id="rId26"/>
    <p:sldId id="708" r:id="rId27"/>
    <p:sldId id="709" r:id="rId28"/>
    <p:sldId id="765" r:id="rId29"/>
    <p:sldId id="710" r:id="rId30"/>
    <p:sldId id="711" r:id="rId31"/>
    <p:sldId id="712" r:id="rId32"/>
    <p:sldId id="713" r:id="rId33"/>
    <p:sldId id="714" r:id="rId34"/>
    <p:sldId id="715" r:id="rId35"/>
    <p:sldId id="716" r:id="rId36"/>
    <p:sldId id="828" r:id="rId37"/>
    <p:sldId id="829" r:id="rId38"/>
    <p:sldId id="804" r:id="rId39"/>
    <p:sldId id="805" r:id="rId40"/>
    <p:sldId id="806" r:id="rId41"/>
    <p:sldId id="807" r:id="rId42"/>
    <p:sldId id="830" r:id="rId43"/>
    <p:sldId id="831" r:id="rId44"/>
    <p:sldId id="721" r:id="rId45"/>
    <p:sldId id="788" r:id="rId46"/>
    <p:sldId id="789" r:id="rId47"/>
    <p:sldId id="790" r:id="rId48"/>
    <p:sldId id="791" r:id="rId49"/>
    <p:sldId id="792" r:id="rId50"/>
    <p:sldId id="793" r:id="rId51"/>
    <p:sldId id="725" r:id="rId52"/>
    <p:sldId id="751" r:id="rId53"/>
    <p:sldId id="810" r:id="rId54"/>
    <p:sldId id="811" r:id="rId55"/>
    <p:sldId id="812" r:id="rId56"/>
    <p:sldId id="832" r:id="rId57"/>
    <p:sldId id="833" r:id="rId58"/>
    <p:sldId id="846" r:id="rId59"/>
    <p:sldId id="813" r:id="rId60"/>
    <p:sldId id="834" r:id="rId61"/>
    <p:sldId id="729" r:id="rId62"/>
    <p:sldId id="753" r:id="rId63"/>
    <p:sldId id="731" r:id="rId64"/>
    <p:sldId id="761" r:id="rId65"/>
    <p:sldId id="732" r:id="rId66"/>
    <p:sldId id="733" r:id="rId67"/>
    <p:sldId id="734" r:id="rId68"/>
    <p:sldId id="735" r:id="rId69"/>
    <p:sldId id="736" r:id="rId70"/>
    <p:sldId id="737" r:id="rId71"/>
    <p:sldId id="738" r:id="rId72"/>
    <p:sldId id="768" r:id="rId73"/>
    <p:sldId id="814" r:id="rId74"/>
    <p:sldId id="835" r:id="rId75"/>
    <p:sldId id="836" r:id="rId76"/>
    <p:sldId id="837" r:id="rId77"/>
    <p:sldId id="838" r:id="rId78"/>
    <p:sldId id="820" r:id="rId79"/>
    <p:sldId id="821" r:id="rId80"/>
    <p:sldId id="822" r:id="rId81"/>
    <p:sldId id="839" r:id="rId82"/>
  </p:sldIdLst>
  <p:sldSz cx="9144000" cy="6858000" type="screen4x3"/>
  <p:notesSz cx="7004050" cy="929005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0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0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0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0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000" kern="1200">
        <a:solidFill>
          <a:schemeClr val="tx1"/>
        </a:solidFill>
        <a:latin typeface="Comic Sans MS" pitchFamily="66" charset="0"/>
        <a:ea typeface="+mn-ea"/>
        <a:cs typeface="+mn-cs"/>
      </a:defRPr>
    </a:lvl5pPr>
    <a:lvl6pPr marL="2286000" algn="l" defTabSz="914400" rtl="0" eaLnBrk="1" latinLnBrk="0" hangingPunct="1">
      <a:defRPr sz="2000" kern="1200">
        <a:solidFill>
          <a:schemeClr val="tx1"/>
        </a:solidFill>
        <a:latin typeface="Comic Sans MS" pitchFamily="66" charset="0"/>
        <a:ea typeface="+mn-ea"/>
        <a:cs typeface="+mn-cs"/>
      </a:defRPr>
    </a:lvl6pPr>
    <a:lvl7pPr marL="2743200" algn="l" defTabSz="914400" rtl="0" eaLnBrk="1" latinLnBrk="0" hangingPunct="1">
      <a:defRPr sz="2000" kern="1200">
        <a:solidFill>
          <a:schemeClr val="tx1"/>
        </a:solidFill>
        <a:latin typeface="Comic Sans MS" pitchFamily="66" charset="0"/>
        <a:ea typeface="+mn-ea"/>
        <a:cs typeface="+mn-cs"/>
      </a:defRPr>
    </a:lvl7pPr>
    <a:lvl8pPr marL="3200400" algn="l" defTabSz="914400" rtl="0" eaLnBrk="1" latinLnBrk="0" hangingPunct="1">
      <a:defRPr sz="2000" kern="1200">
        <a:solidFill>
          <a:schemeClr val="tx1"/>
        </a:solidFill>
        <a:latin typeface="Comic Sans MS" pitchFamily="66" charset="0"/>
        <a:ea typeface="+mn-ea"/>
        <a:cs typeface="+mn-cs"/>
      </a:defRPr>
    </a:lvl8pPr>
    <a:lvl9pPr marL="3657600" algn="l" defTabSz="914400" rtl="0" eaLnBrk="1" latinLnBrk="0" hangingPunct="1">
      <a:defRPr sz="20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5">
          <p15:clr>
            <a:srgbClr val="A4A3A4"/>
          </p15:clr>
        </p15:guide>
        <p15:guide id="2" pos="220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00"/>
    <a:srgbClr val="0027A4"/>
    <a:srgbClr val="006600"/>
    <a:srgbClr val="800000"/>
    <a:srgbClr val="AD0000"/>
    <a:srgbClr val="5393FB"/>
    <a:srgbClr val="4FA7FF"/>
    <a:srgbClr val="2D96FF"/>
    <a:srgbClr val="0077EE"/>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4671" autoAdjust="0"/>
  </p:normalViewPr>
  <p:slideViewPr>
    <p:cSldViewPr>
      <p:cViewPr varScale="1">
        <p:scale>
          <a:sx n="92" d="100"/>
          <a:sy n="92" d="100"/>
        </p:scale>
        <p:origin x="1350" y="9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Lst>
  </p:outlineViewPr>
  <p:notesTextViewPr>
    <p:cViewPr>
      <p:scale>
        <a:sx n="100" d="100"/>
        <a:sy n="100" d="100"/>
      </p:scale>
      <p:origin x="0" y="0"/>
    </p:cViewPr>
  </p:notesTextViewPr>
  <p:sorterViewPr>
    <p:cViewPr>
      <p:scale>
        <a:sx n="100" d="100"/>
        <a:sy n="100" d="100"/>
      </p:scale>
      <p:origin x="0" y="9792"/>
    </p:cViewPr>
  </p:sorterViewPr>
  <p:notesViewPr>
    <p:cSldViewPr>
      <p:cViewPr>
        <p:scale>
          <a:sx n="75" d="100"/>
          <a:sy n="75" d="100"/>
        </p:scale>
        <p:origin x="-2310" y="72"/>
      </p:cViewPr>
      <p:guideLst>
        <p:guide orient="horz" pos="2925"/>
        <p:guide pos="2206"/>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_rels/viewProps.xml.rels><?xml version="1.0" encoding="UTF-8" standalone="yes"?>
<Relationships xmlns="http://schemas.openxmlformats.org/package/2006/relationships"><Relationship Id="rId13" Type="http://schemas.openxmlformats.org/officeDocument/2006/relationships/slide" Target="slides/slide14.xml"/><Relationship Id="rId18" Type="http://schemas.openxmlformats.org/officeDocument/2006/relationships/slide" Target="slides/slide19.xml"/><Relationship Id="rId26" Type="http://schemas.openxmlformats.org/officeDocument/2006/relationships/slide" Target="slides/slide27.xml"/><Relationship Id="rId39" Type="http://schemas.openxmlformats.org/officeDocument/2006/relationships/slide" Target="slides/slide41.xml"/><Relationship Id="rId21" Type="http://schemas.openxmlformats.org/officeDocument/2006/relationships/slide" Target="slides/slide22.xml"/><Relationship Id="rId34" Type="http://schemas.openxmlformats.org/officeDocument/2006/relationships/slide" Target="slides/slide36.xml"/><Relationship Id="rId42" Type="http://schemas.openxmlformats.org/officeDocument/2006/relationships/slide" Target="slides/slide44.xml"/><Relationship Id="rId47" Type="http://schemas.openxmlformats.org/officeDocument/2006/relationships/slide" Target="slides/slide55.xml"/><Relationship Id="rId50" Type="http://schemas.openxmlformats.org/officeDocument/2006/relationships/slide" Target="slides/slide58.xml"/><Relationship Id="rId55" Type="http://schemas.openxmlformats.org/officeDocument/2006/relationships/slide" Target="slides/slide73.xml"/><Relationship Id="rId7" Type="http://schemas.openxmlformats.org/officeDocument/2006/relationships/slide" Target="slides/slide8.xml"/><Relationship Id="rId2" Type="http://schemas.openxmlformats.org/officeDocument/2006/relationships/slide" Target="slides/slide3.xml"/><Relationship Id="rId16" Type="http://schemas.openxmlformats.org/officeDocument/2006/relationships/slide" Target="slides/slide17.xml"/><Relationship Id="rId29" Type="http://schemas.openxmlformats.org/officeDocument/2006/relationships/slide" Target="slides/slide30.xml"/><Relationship Id="rId11" Type="http://schemas.openxmlformats.org/officeDocument/2006/relationships/slide" Target="slides/slide12.xml"/><Relationship Id="rId24" Type="http://schemas.openxmlformats.org/officeDocument/2006/relationships/slide" Target="slides/slide25.xml"/><Relationship Id="rId32" Type="http://schemas.openxmlformats.org/officeDocument/2006/relationships/slide" Target="slides/slide34.xml"/><Relationship Id="rId37" Type="http://schemas.openxmlformats.org/officeDocument/2006/relationships/slide" Target="slides/slide39.xml"/><Relationship Id="rId40" Type="http://schemas.openxmlformats.org/officeDocument/2006/relationships/slide" Target="slides/slide42.xml"/><Relationship Id="rId45" Type="http://schemas.openxmlformats.org/officeDocument/2006/relationships/slide" Target="slides/slide53.xml"/><Relationship Id="rId53" Type="http://schemas.openxmlformats.org/officeDocument/2006/relationships/slide" Target="slides/slide61.xml"/><Relationship Id="rId5" Type="http://schemas.openxmlformats.org/officeDocument/2006/relationships/slide" Target="slides/slide6.xml"/><Relationship Id="rId10" Type="http://schemas.openxmlformats.org/officeDocument/2006/relationships/slide" Target="slides/slide11.xml"/><Relationship Id="rId19" Type="http://schemas.openxmlformats.org/officeDocument/2006/relationships/slide" Target="slides/slide20.xml"/><Relationship Id="rId31" Type="http://schemas.openxmlformats.org/officeDocument/2006/relationships/slide" Target="slides/slide32.xml"/><Relationship Id="rId44" Type="http://schemas.openxmlformats.org/officeDocument/2006/relationships/slide" Target="slides/slide52.xml"/><Relationship Id="rId52" Type="http://schemas.openxmlformats.org/officeDocument/2006/relationships/slide" Target="slides/slide60.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3.xml"/><Relationship Id="rId27" Type="http://schemas.openxmlformats.org/officeDocument/2006/relationships/slide" Target="slides/slide28.xml"/><Relationship Id="rId30" Type="http://schemas.openxmlformats.org/officeDocument/2006/relationships/slide" Target="slides/slide31.xml"/><Relationship Id="rId35" Type="http://schemas.openxmlformats.org/officeDocument/2006/relationships/slide" Target="slides/slide37.xml"/><Relationship Id="rId43" Type="http://schemas.openxmlformats.org/officeDocument/2006/relationships/slide" Target="slides/slide51.xml"/><Relationship Id="rId48" Type="http://schemas.openxmlformats.org/officeDocument/2006/relationships/slide" Target="slides/slide56.xml"/><Relationship Id="rId8" Type="http://schemas.openxmlformats.org/officeDocument/2006/relationships/slide" Target="slides/slide9.xml"/><Relationship Id="rId51" Type="http://schemas.openxmlformats.org/officeDocument/2006/relationships/slide" Target="slides/slide59.xml"/><Relationship Id="rId3" Type="http://schemas.openxmlformats.org/officeDocument/2006/relationships/slide" Target="slides/slide4.xml"/><Relationship Id="rId12" Type="http://schemas.openxmlformats.org/officeDocument/2006/relationships/slide" Target="slides/slide13.xml"/><Relationship Id="rId17" Type="http://schemas.openxmlformats.org/officeDocument/2006/relationships/slide" Target="slides/slide18.xml"/><Relationship Id="rId25" Type="http://schemas.openxmlformats.org/officeDocument/2006/relationships/slide" Target="slides/slide26.xml"/><Relationship Id="rId33" Type="http://schemas.openxmlformats.org/officeDocument/2006/relationships/slide" Target="slides/slide35.xml"/><Relationship Id="rId38" Type="http://schemas.openxmlformats.org/officeDocument/2006/relationships/slide" Target="slides/slide40.xml"/><Relationship Id="rId46" Type="http://schemas.openxmlformats.org/officeDocument/2006/relationships/slide" Target="slides/slide54.xml"/><Relationship Id="rId20" Type="http://schemas.openxmlformats.org/officeDocument/2006/relationships/slide" Target="slides/slide21.xml"/><Relationship Id="rId41" Type="http://schemas.openxmlformats.org/officeDocument/2006/relationships/slide" Target="slides/slide43.xml"/><Relationship Id="rId54" Type="http://schemas.openxmlformats.org/officeDocument/2006/relationships/slide" Target="slides/slide62.xml"/><Relationship Id="rId1" Type="http://schemas.openxmlformats.org/officeDocument/2006/relationships/slide" Target="slides/slide2.xml"/><Relationship Id="rId6" Type="http://schemas.openxmlformats.org/officeDocument/2006/relationships/slide" Target="slides/slide7.xml"/><Relationship Id="rId15" Type="http://schemas.openxmlformats.org/officeDocument/2006/relationships/slide" Target="slides/slide16.xml"/><Relationship Id="rId23" Type="http://schemas.openxmlformats.org/officeDocument/2006/relationships/slide" Target="slides/slide24.xml"/><Relationship Id="rId28" Type="http://schemas.openxmlformats.org/officeDocument/2006/relationships/slide" Target="slides/slide29.xml"/><Relationship Id="rId36" Type="http://schemas.openxmlformats.org/officeDocument/2006/relationships/slide" Target="slides/slide38.xml"/><Relationship Id="rId49" Type="http://schemas.openxmlformats.org/officeDocument/2006/relationships/slide" Target="slides/slide5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25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8938" y="4413250"/>
            <a:ext cx="6303962" cy="417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71" tIns="45130" rIns="91871" bIns="4513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27" name="Rectangle 3"/>
          <p:cNvSpPr>
            <a:spLocks noGrp="1" noRot="1" noChangeAspect="1" noChangeArrowheads="1" noTextEdit="1"/>
          </p:cNvSpPr>
          <p:nvPr>
            <p:ph type="sldImg" idx="2"/>
          </p:nvPr>
        </p:nvSpPr>
        <p:spPr bwMode="auto">
          <a:xfrm>
            <a:off x="1189038" y="703263"/>
            <a:ext cx="4627562" cy="34702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38616346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2638471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90625" y="703263"/>
            <a:ext cx="4627563" cy="3470275"/>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855456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991850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815929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892981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802428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971117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083404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648274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5523873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942161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89038" y="703263"/>
            <a:ext cx="4625975" cy="3470275"/>
          </a:xfrm>
          <a:ln/>
        </p:spPr>
      </p:sp>
      <p:sp>
        <p:nvSpPr>
          <p:cNvPr id="8192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881633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973093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047018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078371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89038" y="703263"/>
            <a:ext cx="4625975" cy="3470275"/>
          </a:xfrm>
          <a:ln/>
        </p:spPr>
      </p:sp>
      <p:sp>
        <p:nvSpPr>
          <p:cNvPr id="10240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038120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90625" y="703263"/>
            <a:ext cx="4627563" cy="3470275"/>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517448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8169418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6005575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817238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6328913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472827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89038" y="703263"/>
            <a:ext cx="4625975" cy="3470275"/>
          </a:xfrm>
          <a:ln/>
        </p:spPr>
      </p:sp>
      <p:sp>
        <p:nvSpPr>
          <p:cNvPr id="8294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0601756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3063648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5966985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4421506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189038" y="703263"/>
            <a:ext cx="4625975" cy="3470275"/>
          </a:xfrm>
          <a:ln/>
        </p:spPr>
      </p:sp>
      <p:sp>
        <p:nvSpPr>
          <p:cNvPr id="11161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397809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8800743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6100578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90625" y="703263"/>
            <a:ext cx="4627563" cy="3470275"/>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550027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90625" y="703263"/>
            <a:ext cx="4627563" cy="3470275"/>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1343098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7579790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599897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5006275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8657929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5788055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90625" y="703263"/>
            <a:ext cx="4627563" cy="3470275"/>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3341906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90625" y="703263"/>
            <a:ext cx="4627563" cy="3470275"/>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6077115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690282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0039771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0249727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5797465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1719032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18981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537401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5120055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8308165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2898142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7516676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1026"/>
          <p:cNvSpPr>
            <a:spLocks noGrp="1" noRot="1" noChangeAspect="1" noChangeArrowheads="1" noTextEdit="1"/>
          </p:cNvSpPr>
          <p:nvPr>
            <p:ph type="sldImg"/>
          </p:nvPr>
        </p:nvSpPr>
        <p:spPr>
          <a:ln/>
        </p:spPr>
      </p:sp>
      <p:sp>
        <p:nvSpPr>
          <p:cNvPr id="129027" name="Rectangle 1027"/>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0821779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8832569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90625" y="703263"/>
            <a:ext cx="4627563" cy="3470275"/>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2406119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90625" y="703263"/>
            <a:ext cx="4627563" cy="3470275"/>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8071323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90625" y="703263"/>
            <a:ext cx="4627563" cy="3470275"/>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66384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416474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6137957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8861703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4147987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8610221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1125473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9318534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2300403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98058552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81951080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601208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535309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23297645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54179908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58842003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86055338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59509125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p>
        </p:txBody>
      </p:sp>
    </p:spTree>
    <p:extLst>
      <p:ext uri="{BB962C8B-B14F-4D97-AF65-F5344CB8AC3E}">
        <p14:creationId xmlns:p14="http://schemas.microsoft.com/office/powerpoint/2010/main" val="124895557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p>
        </p:txBody>
      </p:sp>
    </p:spTree>
    <p:extLst>
      <p:ext uri="{BB962C8B-B14F-4D97-AF65-F5344CB8AC3E}">
        <p14:creationId xmlns:p14="http://schemas.microsoft.com/office/powerpoint/2010/main" val="377971455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p>
        </p:txBody>
      </p:sp>
    </p:spTree>
    <p:extLst>
      <p:ext uri="{BB962C8B-B14F-4D97-AF65-F5344CB8AC3E}">
        <p14:creationId xmlns:p14="http://schemas.microsoft.com/office/powerpoint/2010/main" val="205203040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p>
        </p:txBody>
      </p:sp>
    </p:spTree>
    <p:extLst>
      <p:ext uri="{BB962C8B-B14F-4D97-AF65-F5344CB8AC3E}">
        <p14:creationId xmlns:p14="http://schemas.microsoft.com/office/powerpoint/2010/main" val="211981585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p>
        </p:txBody>
      </p:sp>
    </p:spTree>
    <p:extLst>
      <p:ext uri="{BB962C8B-B14F-4D97-AF65-F5344CB8AC3E}">
        <p14:creationId xmlns:p14="http://schemas.microsoft.com/office/powerpoint/2010/main" val="19881479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p>
        </p:txBody>
      </p:sp>
    </p:spTree>
    <p:extLst>
      <p:ext uri="{BB962C8B-B14F-4D97-AF65-F5344CB8AC3E}">
        <p14:creationId xmlns:p14="http://schemas.microsoft.com/office/powerpoint/2010/main" val="2782792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0232720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p>
        </p:txBody>
      </p:sp>
    </p:spTree>
    <p:extLst>
      <p:ext uri="{BB962C8B-B14F-4D97-AF65-F5344CB8AC3E}">
        <p14:creationId xmlns:p14="http://schemas.microsoft.com/office/powerpoint/2010/main" val="4033757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82688" y="698500"/>
            <a:ext cx="4638675" cy="3479800"/>
          </a:xfrm>
          <a:solidFill>
            <a:srgbClr val="FFFFFF"/>
          </a:solidFill>
          <a:ln cap="fla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3" name="Rectangle 3"/>
          <p:cNvSpPr>
            <a:spLocks noGrp="1" noChangeArrowheads="1"/>
          </p:cNvSpPr>
          <p:nvPr>
            <p:ph type="body" idx="1"/>
          </p:nvPr>
        </p:nvSpPr>
        <p:spPr>
          <a:xfrm>
            <a:off x="933450" y="4413250"/>
            <a:ext cx="5137150"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482" tIns="46742" rIns="93482" bIns="46742"/>
          <a:lstStyle/>
          <a:p>
            <a:endParaRPr lang="en-US" altLang="en-US" dirty="0" smtClean="0">
              <a:latin typeface="Arial" charset="0"/>
            </a:endParaRPr>
          </a:p>
        </p:txBody>
      </p:sp>
    </p:spTree>
    <p:extLst>
      <p:ext uri="{BB962C8B-B14F-4D97-AF65-F5344CB8AC3E}">
        <p14:creationId xmlns:p14="http://schemas.microsoft.com/office/powerpoint/2010/main" val="2872706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328106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41166421"/>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5833887"/>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54013"/>
            <a:ext cx="2095500" cy="5589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54013"/>
            <a:ext cx="6134100"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4816029"/>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242702"/>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354013"/>
            <a:ext cx="7607300" cy="5603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143000"/>
            <a:ext cx="4114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1976080"/>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6570624"/>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60261496"/>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1915259"/>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3488665"/>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35469993"/>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3989100"/>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84126182"/>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32082697"/>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Grp="1" noChangeArrowheads="1"/>
          </p:cNvSpPr>
          <p:nvPr>
            <p:ph type="title"/>
          </p:nvPr>
        </p:nvSpPr>
        <p:spPr bwMode="auto">
          <a:xfrm>
            <a:off x="1149350" y="354013"/>
            <a:ext cx="7607300" cy="560387"/>
          </a:xfrm>
          <a:prstGeom prst="rect">
            <a:avLst/>
          </a:prstGeom>
          <a:solidFill>
            <a:srgbClr val="003399"/>
          </a:solidFill>
          <a:ln w="63500">
            <a:solidFill>
              <a:srgbClr val="54385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8" name="Rectangle 14"/>
          <p:cNvSpPr>
            <a:spLocks noGrp="1" noChangeArrowheads="1"/>
          </p:cNvSpPr>
          <p:nvPr>
            <p:ph type="body" idx="1"/>
          </p:nvPr>
        </p:nvSpPr>
        <p:spPr bwMode="auto">
          <a:xfrm>
            <a:off x="381000" y="1143000"/>
            <a:ext cx="8382000" cy="4800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Text Box 16"/>
          <p:cNvSpPr txBox="1">
            <a:spLocks noChangeArrowheads="1"/>
          </p:cNvSpPr>
          <p:nvPr/>
        </p:nvSpPr>
        <p:spPr bwMode="auto">
          <a:xfrm>
            <a:off x="76200" y="6400800"/>
            <a:ext cx="762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1200" b="1" dirty="0">
                <a:latin typeface="Arial" charset="0"/>
              </a:rPr>
              <a:t>5-</a:t>
            </a:r>
            <a:fld id="{A312235D-5B42-4B5B-810B-1423FE49CC39}" type="slidenum">
              <a:rPr lang="en-US" altLang="en-US" sz="1200" b="1">
                <a:latin typeface="Arial" charset="0"/>
              </a:rPr>
              <a:pPr>
                <a:spcBef>
                  <a:spcPct val="50000"/>
                </a:spcBef>
              </a:pPr>
              <a:t>‹#›</a:t>
            </a:fld>
            <a:endParaRPr lang="en-US" altLang="en-US" sz="1200" b="1" dirty="0">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dir="r"/>
  </p:transition>
  <p:timing>
    <p:tnLst>
      <p:par>
        <p:cTn id="1" dur="indefinite" restart="never" nodeType="tmRoot"/>
      </p:par>
    </p:tnLst>
  </p:timing>
  <p:txStyles>
    <p:titleStyle>
      <a:lvl1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2pPr>
      <a:lvl3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3pPr>
      <a:lvl4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4pPr>
      <a:lvl5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5pPr>
      <a:lvl6pPr marL="4572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6pPr>
      <a:lvl7pPr marL="9144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7pPr>
      <a:lvl8pPr marL="13716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8pPr>
      <a:lvl9pPr marL="18288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9.png"/><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0.emf"/><Relationship Id="rId4" Type="http://schemas.openxmlformats.org/officeDocument/2006/relationships/oleObject" Target="../embeddings/Microsoft_Excel_97-2003_Worksheet1.xls"/></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1.e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microsoft.com/office/2007/relationships/hdphoto" Target="../media/hdphoto6.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microsoft.com/office/2007/relationships/hdphoto" Target="../media/hdphoto7.wdp"/></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microsoft.com/office/2007/relationships/hdphoto" Target="../media/hdphoto1.wdp"/><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microsoft.com/office/2007/relationships/hdphoto" Target="../media/hdphoto9.wdp"/><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31.png"/><Relationship Id="rId5" Type="http://schemas.microsoft.com/office/2007/relationships/hdphoto" Target="../media/hdphoto8.wdp"/><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microsoft.com/office/2007/relationships/hdphoto" Target="../media/hdphoto9.wdp"/><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31.png"/><Relationship Id="rId5" Type="http://schemas.microsoft.com/office/2007/relationships/hdphoto" Target="../media/hdphoto8.wdp"/><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microsoft.com/office/2007/relationships/hdphoto" Target="../media/hdphoto9.wdp"/><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31.png"/><Relationship Id="rId5" Type="http://schemas.microsoft.com/office/2007/relationships/hdphoto" Target="../media/hdphoto8.wdp"/><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microsoft.com/office/2007/relationships/hdphoto" Target="../media/hdphoto9.wdp"/><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31.png"/><Relationship Id="rId5" Type="http://schemas.microsoft.com/office/2007/relationships/hdphoto" Target="../media/hdphoto8.wdp"/><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9.png"/><Relationship Id="rId7" Type="http://schemas.microsoft.com/office/2007/relationships/hdphoto" Target="../media/hdphoto10.wdp"/><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33.png"/><Relationship Id="rId5" Type="http://schemas.microsoft.com/office/2007/relationships/hdphoto" Target="../media/hdphoto8.wdp"/><Relationship Id="rId10" Type="http://schemas.openxmlformats.org/officeDocument/2006/relationships/image" Target="../media/image32.png"/><Relationship Id="rId4" Type="http://schemas.openxmlformats.org/officeDocument/2006/relationships/image" Target="../media/image30.png"/><Relationship Id="rId9" Type="http://schemas.microsoft.com/office/2007/relationships/hdphoto" Target="../media/hdphoto9.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5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microsoft.com/office/2007/relationships/hdphoto" Target="../media/hdphoto9.wdp"/><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31.png"/><Relationship Id="rId5" Type="http://schemas.microsoft.com/office/2007/relationships/hdphoto" Target="../media/hdphoto8.wdp"/><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8.png"/><Relationship Id="rId7" Type="http://schemas.openxmlformats.org/officeDocument/2006/relationships/image" Target="../media/image15.png"/><Relationship Id="rId2" Type="http://schemas.openxmlformats.org/officeDocument/2006/relationships/notesSlide" Target="../notesSlides/notesSlide56.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7.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8.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5"/>
          <p:cNvSpPr>
            <a:spLocks noChangeArrowheads="1"/>
          </p:cNvSpPr>
          <p:nvPr/>
        </p:nvSpPr>
        <p:spPr bwMode="auto">
          <a:xfrm>
            <a:off x="0" y="228600"/>
            <a:ext cx="9144000" cy="1752600"/>
          </a:xfrm>
          <a:prstGeom prst="rect">
            <a:avLst/>
          </a:prstGeom>
          <a:solidFill>
            <a:srgbClr val="C5C5FF"/>
          </a:solidFill>
          <a:ln>
            <a:noFill/>
          </a:ln>
          <a:effectLst/>
        </p:spPr>
        <p:txBody>
          <a:bodyPr wrap="none" anchor="ctr"/>
          <a:lstStyle/>
          <a:p>
            <a:endParaRPr lang="en-US" dirty="0">
              <a:latin typeface="Liberation Sans" panose="020B0604020202020204" pitchFamily="34" charset="0"/>
            </a:endParaRPr>
          </a:p>
        </p:txBody>
      </p:sp>
      <p:sp>
        <p:nvSpPr>
          <p:cNvPr id="8" name="Rectangle 6"/>
          <p:cNvSpPr>
            <a:spLocks noChangeArrowheads="1"/>
          </p:cNvSpPr>
          <p:nvPr/>
        </p:nvSpPr>
        <p:spPr bwMode="auto">
          <a:xfrm>
            <a:off x="0" y="685800"/>
            <a:ext cx="2514600" cy="914400"/>
          </a:xfrm>
          <a:prstGeom prst="rect">
            <a:avLst/>
          </a:prstGeom>
          <a:solidFill>
            <a:schemeClr val="bg1">
              <a:lumMod val="6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9" name="Rectangle 8"/>
          <p:cNvSpPr txBox="1">
            <a:spLocks noChangeArrowheads="1"/>
          </p:cNvSpPr>
          <p:nvPr/>
        </p:nvSpPr>
        <p:spPr>
          <a:xfrm>
            <a:off x="2514600" y="533400"/>
            <a:ext cx="6400800" cy="1200329"/>
          </a:xfrm>
          <a:prstGeom prst="rect">
            <a:avLst/>
          </a:prstGeom>
          <a:solidFill>
            <a:schemeClr val="bg1"/>
          </a:solidFill>
          <a:ln w="28575" cap="flat" cmpd="sng" algn="ctr">
            <a:solidFill>
              <a:schemeClr val="bg1">
                <a:lumMod val="65000"/>
              </a:schemeClr>
            </a:solidFill>
            <a:prstDash val="solid"/>
            <a:miter lim="800000"/>
            <a:headEnd/>
            <a:tailEnd/>
          </a:ln>
        </p:spPr>
        <p:txBody>
          <a:bodyPr wrap="square" lIns="91440" tIns="45720" rIns="91440" bIns="45720" anchor="ctr" anchorCtr="0">
            <a:noAutofit/>
          </a:bodyPr>
          <a:lstStyle>
            <a:defPPr>
              <a:defRPr lang="en-US"/>
            </a:defPPr>
            <a:lvl1pPr marL="58738" indent="0" algn="l">
              <a:spcBef>
                <a:spcPct val="50000"/>
              </a:spcBef>
              <a:buClr>
                <a:schemeClr val="accent2"/>
              </a:buClr>
              <a:buSzTx/>
              <a:buFontTx/>
              <a:buNone/>
              <a:defRPr sz="3800" b="1" kern="0">
                <a:solidFill>
                  <a:srgbClr val="CC0000"/>
                </a:solidFill>
                <a:effectLst/>
                <a:latin typeface="Liberation Sans" panose="020B0604020202020204" pitchFamily="34" charset="0"/>
              </a:defRPr>
            </a:lvl1pPr>
            <a:lvl2pPr marL="742950" indent="-285750" algn="l">
              <a:spcBef>
                <a:spcPct val="20000"/>
              </a:spcBef>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a:spcBef>
                <a:spcPct val="20000"/>
              </a:spcBef>
              <a:buClr>
                <a:schemeClr val="accent2"/>
              </a:buClr>
              <a:buSzPct val="75000"/>
              <a:buFont typeface="Wingdings" pitchFamily="2" charset="2"/>
              <a:buChar char="l"/>
              <a:defRPr b="1">
                <a:solidFill>
                  <a:schemeClr val="bg2"/>
                </a:solidFill>
                <a:effectLst>
                  <a:outerShdw blurRad="38100" dist="38100" dir="2700000" algn="tl">
                    <a:srgbClr val="C0C0C0"/>
                  </a:outerShdw>
                </a:effectLst>
                <a:latin typeface="+mn-lt"/>
              </a:defRPr>
            </a:lvl3pPr>
            <a:lvl4pPr marL="1600200" indent="-228600" algn="l">
              <a:spcBef>
                <a:spcPct val="20000"/>
              </a:spcBef>
              <a:buClr>
                <a:schemeClr val="accent2"/>
              </a:buClr>
              <a:buSzPct val="75000"/>
              <a:buFont typeface="Wingdings" pitchFamily="2" charset="2"/>
              <a:buChar char="l"/>
              <a:defRPr b="1">
                <a:solidFill>
                  <a:schemeClr val="bg2"/>
                </a:solidFill>
                <a:effectLst>
                  <a:outerShdw blurRad="38100" dist="38100" dir="2700000" algn="tl">
                    <a:srgbClr val="C0C0C0"/>
                  </a:outerShdw>
                </a:effectLst>
                <a:latin typeface="+mn-lt"/>
              </a:defRPr>
            </a:lvl4pPr>
            <a:lvl5pPr marL="2057400" indent="-228600" algn="l">
              <a:spcBef>
                <a:spcPct val="20000"/>
              </a:spcBef>
              <a:buClr>
                <a:schemeClr val="accent2"/>
              </a:buClr>
              <a:buSzPct val="75000"/>
              <a:buFont typeface="Wingdings" pitchFamily="2" charset="2"/>
              <a:buChar char="l"/>
              <a:defRPr b="1">
                <a:solidFill>
                  <a:schemeClr val="bg2"/>
                </a:solidFill>
                <a:effectLst>
                  <a:outerShdw blurRad="38100" dist="38100" dir="2700000" algn="tl">
                    <a:srgbClr val="C0C0C0"/>
                  </a:outerShdw>
                </a:effectLst>
                <a:latin typeface="+mn-lt"/>
              </a:defRPr>
            </a:lvl5pPr>
            <a:lvl6pPr marL="2514600" indent="-228600" eaLnBrk="0" fontAlgn="base" hangingPunct="0">
              <a:spcBef>
                <a:spcPct val="20000"/>
              </a:spcBef>
              <a:spcAft>
                <a:spcPct val="0"/>
              </a:spcAft>
              <a:buClr>
                <a:schemeClr val="accent2"/>
              </a:buClr>
              <a:buSzPct val="75000"/>
              <a:buFont typeface="Wingdings" pitchFamily="2" charset="2"/>
              <a:buChar char="l"/>
              <a:defRPr b="1">
                <a:solidFill>
                  <a:schemeClr val="bg2"/>
                </a:solidFill>
                <a:effectLst>
                  <a:outerShdw blurRad="38100" dist="38100" dir="2700000" algn="tl">
                    <a:srgbClr val="C0C0C0"/>
                  </a:outerShdw>
                </a:effectLst>
                <a:latin typeface="+mn-lt"/>
              </a:defRPr>
            </a:lvl6pPr>
            <a:lvl7pPr marL="2971800" indent="-228600" eaLnBrk="0" fontAlgn="base" hangingPunct="0">
              <a:spcBef>
                <a:spcPct val="20000"/>
              </a:spcBef>
              <a:spcAft>
                <a:spcPct val="0"/>
              </a:spcAft>
              <a:buClr>
                <a:schemeClr val="accent2"/>
              </a:buClr>
              <a:buSzPct val="75000"/>
              <a:buFont typeface="Wingdings" pitchFamily="2" charset="2"/>
              <a:buChar char="l"/>
              <a:defRPr b="1">
                <a:solidFill>
                  <a:schemeClr val="bg2"/>
                </a:solidFill>
                <a:effectLst>
                  <a:outerShdw blurRad="38100" dist="38100" dir="2700000" algn="tl">
                    <a:srgbClr val="C0C0C0"/>
                  </a:outerShdw>
                </a:effectLst>
                <a:latin typeface="+mn-lt"/>
              </a:defRPr>
            </a:lvl7pPr>
            <a:lvl8pPr marL="3429000" indent="-228600" eaLnBrk="0" fontAlgn="base" hangingPunct="0">
              <a:spcBef>
                <a:spcPct val="20000"/>
              </a:spcBef>
              <a:spcAft>
                <a:spcPct val="0"/>
              </a:spcAft>
              <a:buClr>
                <a:schemeClr val="accent2"/>
              </a:buClr>
              <a:buSzPct val="75000"/>
              <a:buFont typeface="Wingdings" pitchFamily="2" charset="2"/>
              <a:buChar char="l"/>
              <a:defRPr b="1">
                <a:solidFill>
                  <a:schemeClr val="bg2"/>
                </a:solidFill>
                <a:effectLst>
                  <a:outerShdw blurRad="38100" dist="38100" dir="2700000" algn="tl">
                    <a:srgbClr val="C0C0C0"/>
                  </a:outerShdw>
                </a:effectLst>
                <a:latin typeface="+mn-lt"/>
              </a:defRPr>
            </a:lvl8pPr>
            <a:lvl9pPr marL="3886200" indent="-228600" eaLnBrk="0" fontAlgn="base" hangingPunct="0">
              <a:spcBef>
                <a:spcPct val="20000"/>
              </a:spcBef>
              <a:spcAft>
                <a:spcPct val="0"/>
              </a:spcAft>
              <a:buClr>
                <a:schemeClr val="accent2"/>
              </a:buClr>
              <a:buSzPct val="75000"/>
              <a:buFont typeface="Wingdings" pitchFamily="2" charset="2"/>
              <a:buChar char="l"/>
              <a:defRPr b="1">
                <a:solidFill>
                  <a:schemeClr val="bg2"/>
                </a:solidFill>
                <a:effectLst>
                  <a:outerShdw blurRad="38100" dist="38100" dir="2700000" algn="tl">
                    <a:srgbClr val="C0C0C0"/>
                  </a:outerShdw>
                </a:effectLst>
                <a:latin typeface="+mn-lt"/>
              </a:defRPr>
            </a:lvl9pPr>
          </a:lstStyle>
          <a:p>
            <a:r>
              <a:rPr lang="en-US" altLang="en-US" dirty="0"/>
              <a:t>Accounting for Merchandising Operations</a:t>
            </a:r>
          </a:p>
        </p:txBody>
      </p:sp>
      <p:sp>
        <p:nvSpPr>
          <p:cNvPr id="10" name="Oval 9"/>
          <p:cNvSpPr/>
          <p:nvPr/>
        </p:nvSpPr>
        <p:spPr bwMode="auto">
          <a:xfrm>
            <a:off x="762000" y="381000"/>
            <a:ext cx="1447800" cy="1447800"/>
          </a:xfrm>
          <a:prstGeom prst="ellipse">
            <a:avLst/>
          </a:prstGeom>
          <a:solidFill>
            <a:srgbClr val="0027A4"/>
          </a:solidFill>
          <a:ln w="12700" cap="flat" cmpd="sng" algn="ctr">
            <a:noFill/>
            <a:prstDash val="solid"/>
            <a:round/>
            <a:headEnd type="none" w="med" len="med"/>
            <a:tailEnd type="none" w="med" len="med"/>
          </a:ln>
          <a:effectLst/>
        </p:spPr>
        <p:txBody>
          <a:bodyPr vert="horz" wrap="square" lIns="91440" tIns="0" rIns="91440" bIns="45720" numCol="1" rtlCol="0" anchor="ctr" anchorCtr="0" compatLnSpc="1">
            <a:prstTxWarp prst="textNoShape">
              <a:avLst/>
            </a:prstTxWarp>
          </a:bodyPr>
          <a:lstStyle/>
          <a:p>
            <a:r>
              <a:rPr lang="en-US" sz="10000" dirty="0">
                <a:solidFill>
                  <a:schemeClr val="bg1"/>
                </a:solidFill>
                <a:latin typeface="Liberation Sans" panose="020B0604020202020204" pitchFamily="34" charset="0"/>
              </a:rPr>
              <a:t>5</a:t>
            </a:r>
          </a:p>
        </p:txBody>
      </p:sp>
      <p:sp>
        <p:nvSpPr>
          <p:cNvPr id="11" name="Rectangle 6"/>
          <p:cNvSpPr>
            <a:spLocks noChangeArrowheads="1"/>
          </p:cNvSpPr>
          <p:nvPr/>
        </p:nvSpPr>
        <p:spPr bwMode="auto">
          <a:xfrm>
            <a:off x="0" y="3477768"/>
            <a:ext cx="1447800" cy="722376"/>
          </a:xfrm>
          <a:prstGeom prst="rect">
            <a:avLst/>
          </a:prstGeom>
          <a:solidFill>
            <a:schemeClr val="bg1">
              <a:lumMod val="7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12" name="Rectangle 6"/>
          <p:cNvSpPr>
            <a:spLocks noChangeArrowheads="1"/>
          </p:cNvSpPr>
          <p:nvPr/>
        </p:nvSpPr>
        <p:spPr bwMode="auto">
          <a:xfrm>
            <a:off x="0" y="2667000"/>
            <a:ext cx="1447800" cy="722376"/>
          </a:xfrm>
          <a:prstGeom prst="rect">
            <a:avLst/>
          </a:prstGeom>
          <a:solidFill>
            <a:schemeClr val="bg1">
              <a:lumMod val="7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13" name="Rectangle 10"/>
          <p:cNvSpPr>
            <a:spLocks noChangeArrowheads="1"/>
          </p:cNvSpPr>
          <p:nvPr/>
        </p:nvSpPr>
        <p:spPr bwMode="auto">
          <a:xfrm>
            <a:off x="457200" y="2057400"/>
            <a:ext cx="4419600" cy="523220"/>
          </a:xfrm>
          <a:prstGeom prst="rect">
            <a:avLst/>
          </a:prstGeom>
          <a:noFill/>
          <a:ln>
            <a:noFill/>
          </a:ln>
          <a:effectLst/>
        </p:spPr>
        <p:txBody>
          <a:bodyPr wrap="square">
            <a:spAutoFit/>
          </a:bodyPr>
          <a:lstStyle/>
          <a:p>
            <a:pPr algn="l" eaLnBrk="1" hangingPunct="1">
              <a:spcBef>
                <a:spcPct val="30000"/>
              </a:spcBef>
            </a:pPr>
            <a:r>
              <a:rPr lang="en-US" altLang="en-US" sz="2800" b="1" dirty="0">
                <a:latin typeface="Liberation Sans" panose="020B0604020202020204" pitchFamily="34" charset="0"/>
              </a:rPr>
              <a:t>Learning Objectives</a:t>
            </a:r>
          </a:p>
        </p:txBody>
      </p:sp>
      <p:sp>
        <p:nvSpPr>
          <p:cNvPr id="14" name="Rectangle 5"/>
          <p:cNvSpPr>
            <a:spLocks noChangeArrowheads="1"/>
          </p:cNvSpPr>
          <p:nvPr/>
        </p:nvSpPr>
        <p:spPr bwMode="auto">
          <a:xfrm>
            <a:off x="1447800" y="2667000"/>
            <a:ext cx="7696200" cy="722376"/>
          </a:xfrm>
          <a:prstGeom prst="rect">
            <a:avLst/>
          </a:prstGeom>
          <a:solidFill>
            <a:srgbClr val="0027A4"/>
          </a:solidFill>
          <a:ln>
            <a:noFill/>
          </a:ln>
          <a:effectLst/>
        </p:spPr>
        <p:txBody>
          <a:bodyPr wrap="square" tIns="27432" rIns="365760" anchor="ctr"/>
          <a:lstStyle/>
          <a:p>
            <a:pPr marL="117475" algn="l"/>
            <a:r>
              <a:rPr lang="en-US" b="1" dirty="0">
                <a:solidFill>
                  <a:schemeClr val="accent3"/>
                </a:solidFill>
                <a:latin typeface="Liberation Sans" panose="020B0604020202020204" pitchFamily="34" charset="0"/>
              </a:rPr>
              <a:t>Describe merchandising </a:t>
            </a:r>
            <a:r>
              <a:rPr lang="en-US" b="1" dirty="0" smtClean="0">
                <a:solidFill>
                  <a:schemeClr val="accent3"/>
                </a:solidFill>
                <a:latin typeface="Liberation Sans" panose="020B0604020202020204" pitchFamily="34" charset="0"/>
              </a:rPr>
              <a:t>operations and </a:t>
            </a:r>
            <a:r>
              <a:rPr lang="en-US" b="1" dirty="0">
                <a:solidFill>
                  <a:schemeClr val="accent3"/>
                </a:solidFill>
                <a:latin typeface="Liberation Sans" panose="020B0604020202020204" pitchFamily="34" charset="0"/>
              </a:rPr>
              <a:t>inventory systems.</a:t>
            </a:r>
          </a:p>
        </p:txBody>
      </p:sp>
      <p:sp>
        <p:nvSpPr>
          <p:cNvPr id="15" name="Rectangle 5"/>
          <p:cNvSpPr>
            <a:spLocks noChangeArrowheads="1"/>
          </p:cNvSpPr>
          <p:nvPr/>
        </p:nvSpPr>
        <p:spPr bwMode="auto">
          <a:xfrm>
            <a:off x="1447800" y="3477768"/>
            <a:ext cx="7696200" cy="722376"/>
          </a:xfrm>
          <a:prstGeom prst="rect">
            <a:avLst/>
          </a:prstGeom>
          <a:solidFill>
            <a:srgbClr val="0027A4"/>
          </a:solidFill>
          <a:ln>
            <a:noFill/>
          </a:ln>
          <a:effectLst/>
        </p:spPr>
        <p:txBody>
          <a:bodyPr wrap="square" tIns="27432" rIns="365760" anchor="ctr"/>
          <a:lstStyle/>
          <a:p>
            <a:pPr marL="117475" algn="l"/>
            <a:r>
              <a:rPr lang="en-US" b="1" dirty="0">
                <a:solidFill>
                  <a:schemeClr val="accent3"/>
                </a:solidFill>
                <a:latin typeface="Liberation Sans" panose="020B0604020202020204" pitchFamily="34" charset="0"/>
              </a:rPr>
              <a:t>Record purchases under a </a:t>
            </a:r>
            <a:r>
              <a:rPr lang="en-US" b="1" dirty="0" smtClean="0">
                <a:solidFill>
                  <a:schemeClr val="accent3"/>
                </a:solidFill>
                <a:latin typeface="Liberation Sans" panose="020B0604020202020204" pitchFamily="34" charset="0"/>
              </a:rPr>
              <a:t>perpetual inventory </a:t>
            </a:r>
            <a:r>
              <a:rPr lang="en-US" b="1" dirty="0">
                <a:solidFill>
                  <a:schemeClr val="accent3"/>
                </a:solidFill>
                <a:latin typeface="Liberation Sans" panose="020B0604020202020204" pitchFamily="34" charset="0"/>
              </a:rPr>
              <a:t>system.</a:t>
            </a:r>
          </a:p>
        </p:txBody>
      </p:sp>
      <p:sp>
        <p:nvSpPr>
          <p:cNvPr id="16" name="Rectangle 6"/>
          <p:cNvSpPr>
            <a:spLocks noChangeArrowheads="1"/>
          </p:cNvSpPr>
          <p:nvPr/>
        </p:nvSpPr>
        <p:spPr bwMode="auto">
          <a:xfrm>
            <a:off x="0" y="4279392"/>
            <a:ext cx="1447800" cy="722376"/>
          </a:xfrm>
          <a:prstGeom prst="rect">
            <a:avLst/>
          </a:prstGeom>
          <a:solidFill>
            <a:schemeClr val="bg1">
              <a:lumMod val="7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17" name="Rectangle 5"/>
          <p:cNvSpPr>
            <a:spLocks noChangeArrowheads="1"/>
          </p:cNvSpPr>
          <p:nvPr/>
        </p:nvSpPr>
        <p:spPr bwMode="auto">
          <a:xfrm>
            <a:off x="1447800" y="4279392"/>
            <a:ext cx="7696200" cy="722376"/>
          </a:xfrm>
          <a:prstGeom prst="rect">
            <a:avLst/>
          </a:prstGeom>
          <a:solidFill>
            <a:srgbClr val="0027A4"/>
          </a:solidFill>
          <a:ln>
            <a:noFill/>
          </a:ln>
          <a:effectLst/>
        </p:spPr>
        <p:txBody>
          <a:bodyPr wrap="square" tIns="27432" rIns="365760" anchor="ctr"/>
          <a:lstStyle/>
          <a:p>
            <a:pPr marL="117475" algn="l"/>
            <a:r>
              <a:rPr lang="en-US" b="1" dirty="0">
                <a:solidFill>
                  <a:schemeClr val="accent3"/>
                </a:solidFill>
                <a:latin typeface="Liberation Sans" panose="020B0604020202020204" pitchFamily="34" charset="0"/>
              </a:rPr>
              <a:t>Record sales under a </a:t>
            </a:r>
            <a:r>
              <a:rPr lang="en-US" b="1" dirty="0" smtClean="0">
                <a:solidFill>
                  <a:schemeClr val="accent3"/>
                </a:solidFill>
                <a:latin typeface="Liberation Sans" panose="020B0604020202020204" pitchFamily="34" charset="0"/>
              </a:rPr>
              <a:t>perpetual inventory </a:t>
            </a:r>
            <a:r>
              <a:rPr lang="en-US" b="1" dirty="0">
                <a:solidFill>
                  <a:schemeClr val="accent3"/>
                </a:solidFill>
                <a:latin typeface="Liberation Sans" panose="020B0604020202020204" pitchFamily="34" charset="0"/>
              </a:rPr>
              <a:t>system.</a:t>
            </a:r>
          </a:p>
        </p:txBody>
      </p:sp>
      <p:sp>
        <p:nvSpPr>
          <p:cNvPr id="18" name="Oval 17"/>
          <p:cNvSpPr/>
          <p:nvPr/>
        </p:nvSpPr>
        <p:spPr bwMode="auto">
          <a:xfrm>
            <a:off x="685800" y="4364736"/>
            <a:ext cx="548640" cy="54864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3</a:t>
            </a:r>
          </a:p>
        </p:txBody>
      </p:sp>
      <p:sp>
        <p:nvSpPr>
          <p:cNvPr id="19" name="Rectangle 5"/>
          <p:cNvSpPr>
            <a:spLocks noChangeArrowheads="1"/>
          </p:cNvSpPr>
          <p:nvPr/>
        </p:nvSpPr>
        <p:spPr bwMode="auto">
          <a:xfrm>
            <a:off x="1447800" y="5077968"/>
            <a:ext cx="7696200" cy="722376"/>
          </a:xfrm>
          <a:prstGeom prst="rect">
            <a:avLst/>
          </a:prstGeom>
          <a:solidFill>
            <a:srgbClr val="0027A4"/>
          </a:solidFill>
          <a:ln>
            <a:noFill/>
          </a:ln>
          <a:effectLst/>
        </p:spPr>
        <p:txBody>
          <a:bodyPr wrap="square" tIns="27432" rIns="365760" anchor="ctr"/>
          <a:lstStyle/>
          <a:p>
            <a:pPr marL="117475" algn="l"/>
            <a:r>
              <a:rPr lang="en-US" b="1" dirty="0">
                <a:solidFill>
                  <a:schemeClr val="accent3"/>
                </a:solidFill>
                <a:latin typeface="Liberation Sans" panose="020B0604020202020204" pitchFamily="34" charset="0"/>
              </a:rPr>
              <a:t>Apply the steps in the </a:t>
            </a:r>
            <a:r>
              <a:rPr lang="en-US" b="1" dirty="0" smtClean="0">
                <a:solidFill>
                  <a:schemeClr val="accent3"/>
                </a:solidFill>
                <a:latin typeface="Liberation Sans" panose="020B0604020202020204" pitchFamily="34" charset="0"/>
              </a:rPr>
              <a:t>accounting cycle </a:t>
            </a:r>
            <a:r>
              <a:rPr lang="en-US" b="1" dirty="0">
                <a:solidFill>
                  <a:schemeClr val="accent3"/>
                </a:solidFill>
                <a:latin typeface="Liberation Sans" panose="020B0604020202020204" pitchFamily="34" charset="0"/>
              </a:rPr>
              <a:t>to a merchandising company.</a:t>
            </a:r>
          </a:p>
        </p:txBody>
      </p:sp>
      <p:sp>
        <p:nvSpPr>
          <p:cNvPr id="20" name="Oval 19"/>
          <p:cNvSpPr/>
          <p:nvPr/>
        </p:nvSpPr>
        <p:spPr bwMode="auto">
          <a:xfrm>
            <a:off x="685800" y="3575304"/>
            <a:ext cx="548640" cy="54864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2</a:t>
            </a:r>
          </a:p>
        </p:txBody>
      </p:sp>
      <p:sp>
        <p:nvSpPr>
          <p:cNvPr id="21" name="Oval 20"/>
          <p:cNvSpPr/>
          <p:nvPr/>
        </p:nvSpPr>
        <p:spPr bwMode="auto">
          <a:xfrm>
            <a:off x="685800" y="2752344"/>
            <a:ext cx="548640" cy="54864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1</a:t>
            </a:r>
          </a:p>
        </p:txBody>
      </p:sp>
      <p:sp>
        <p:nvSpPr>
          <p:cNvPr id="22" name="Rectangle 6"/>
          <p:cNvSpPr>
            <a:spLocks noChangeArrowheads="1"/>
          </p:cNvSpPr>
          <p:nvPr/>
        </p:nvSpPr>
        <p:spPr bwMode="auto">
          <a:xfrm>
            <a:off x="0" y="5077968"/>
            <a:ext cx="1447800" cy="722376"/>
          </a:xfrm>
          <a:prstGeom prst="rect">
            <a:avLst/>
          </a:prstGeom>
          <a:solidFill>
            <a:schemeClr val="bg1">
              <a:lumMod val="7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23" name="Oval 22"/>
          <p:cNvSpPr/>
          <p:nvPr/>
        </p:nvSpPr>
        <p:spPr bwMode="auto">
          <a:xfrm>
            <a:off x="685800" y="5175504"/>
            <a:ext cx="548640" cy="54864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4</a:t>
            </a:r>
          </a:p>
        </p:txBody>
      </p:sp>
      <p:sp>
        <p:nvSpPr>
          <p:cNvPr id="24" name="Rectangle 5"/>
          <p:cNvSpPr>
            <a:spLocks noChangeArrowheads="1"/>
          </p:cNvSpPr>
          <p:nvPr/>
        </p:nvSpPr>
        <p:spPr bwMode="auto">
          <a:xfrm>
            <a:off x="1447800" y="5907024"/>
            <a:ext cx="7696200" cy="722376"/>
          </a:xfrm>
          <a:prstGeom prst="rect">
            <a:avLst/>
          </a:prstGeom>
          <a:solidFill>
            <a:srgbClr val="0027A4"/>
          </a:solidFill>
          <a:ln>
            <a:noFill/>
          </a:ln>
          <a:effectLst/>
        </p:spPr>
        <p:txBody>
          <a:bodyPr wrap="square" tIns="27432" rIns="365760" anchor="ctr"/>
          <a:lstStyle/>
          <a:p>
            <a:pPr marL="117475" algn="l"/>
            <a:r>
              <a:rPr lang="en-US" b="1" dirty="0">
                <a:solidFill>
                  <a:schemeClr val="accent3"/>
                </a:solidFill>
                <a:latin typeface="Liberation Sans" panose="020B0604020202020204" pitchFamily="34" charset="0"/>
              </a:rPr>
              <a:t>Compare a multiple-step with </a:t>
            </a:r>
            <a:r>
              <a:rPr lang="en-US" b="1" dirty="0" smtClean="0">
                <a:solidFill>
                  <a:schemeClr val="accent3"/>
                </a:solidFill>
                <a:latin typeface="Liberation Sans" panose="020B0604020202020204" pitchFamily="34" charset="0"/>
              </a:rPr>
              <a:t>a single-step </a:t>
            </a:r>
            <a:r>
              <a:rPr lang="en-US" b="1" dirty="0">
                <a:solidFill>
                  <a:schemeClr val="accent3"/>
                </a:solidFill>
                <a:latin typeface="Liberation Sans" panose="020B0604020202020204" pitchFamily="34" charset="0"/>
              </a:rPr>
              <a:t>income statement.</a:t>
            </a:r>
          </a:p>
        </p:txBody>
      </p:sp>
      <p:sp>
        <p:nvSpPr>
          <p:cNvPr id="25" name="Rectangle 6"/>
          <p:cNvSpPr>
            <a:spLocks noChangeArrowheads="1"/>
          </p:cNvSpPr>
          <p:nvPr/>
        </p:nvSpPr>
        <p:spPr bwMode="auto">
          <a:xfrm>
            <a:off x="0" y="5907024"/>
            <a:ext cx="1447800" cy="722376"/>
          </a:xfrm>
          <a:prstGeom prst="rect">
            <a:avLst/>
          </a:prstGeom>
          <a:solidFill>
            <a:schemeClr val="bg1">
              <a:lumMod val="7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26" name="Oval 25"/>
          <p:cNvSpPr/>
          <p:nvPr/>
        </p:nvSpPr>
        <p:spPr bwMode="auto">
          <a:xfrm>
            <a:off x="685800" y="6004560"/>
            <a:ext cx="548640" cy="54864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5</a:t>
            </a:r>
          </a:p>
        </p:txBody>
      </p:sp>
    </p:spTree>
    <p:extLst>
      <p:ext uri="{BB962C8B-B14F-4D97-AF65-F5344CB8AC3E}">
        <p14:creationId xmlns:p14="http://schemas.microsoft.com/office/powerpoint/2010/main" val="875975823"/>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609600" y="1447800"/>
            <a:ext cx="6858000" cy="440120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ts val="1200"/>
              </a:spcBef>
              <a:buClrTx/>
              <a:buSzTx/>
              <a:buFontTx/>
              <a:buNone/>
            </a:pPr>
            <a:r>
              <a:rPr lang="en-US" sz="2000" b="0" dirty="0" smtClean="0">
                <a:solidFill>
                  <a:schemeClr val="tx1"/>
                </a:solidFill>
                <a:latin typeface="Liberation Sans" panose="020B0604020202020204" pitchFamily="34" charset="0"/>
              </a:rPr>
              <a:t>Indicate </a:t>
            </a:r>
            <a:r>
              <a:rPr lang="en-US" sz="2000" b="0" dirty="0">
                <a:solidFill>
                  <a:schemeClr val="tx1"/>
                </a:solidFill>
                <a:latin typeface="Liberation Sans" panose="020B0604020202020204" pitchFamily="34" charset="0"/>
              </a:rPr>
              <a:t>whether the following statements are </a:t>
            </a:r>
            <a:r>
              <a:rPr lang="en-US" sz="2000" dirty="0">
                <a:solidFill>
                  <a:schemeClr val="tx1"/>
                </a:solidFill>
                <a:latin typeface="Liberation Sans" panose="020B0604020202020204" pitchFamily="34" charset="0"/>
              </a:rPr>
              <a:t>true</a:t>
            </a:r>
            <a:r>
              <a:rPr lang="en-US" sz="2000" b="0" dirty="0">
                <a:solidFill>
                  <a:schemeClr val="tx1"/>
                </a:solidFill>
                <a:latin typeface="Liberation Sans" panose="020B0604020202020204" pitchFamily="34" charset="0"/>
              </a:rPr>
              <a:t> or </a:t>
            </a:r>
            <a:r>
              <a:rPr lang="en-US" sz="2000" dirty="0">
                <a:solidFill>
                  <a:schemeClr val="tx1"/>
                </a:solidFill>
                <a:latin typeface="Liberation Sans" panose="020B0604020202020204" pitchFamily="34" charset="0"/>
              </a:rPr>
              <a:t>false</a:t>
            </a:r>
            <a:r>
              <a:rPr lang="en-US" sz="2000" b="0" dirty="0" smtClean="0">
                <a:solidFill>
                  <a:schemeClr val="tx1"/>
                </a:solidFill>
                <a:latin typeface="Liberation Sans" panose="020B0604020202020204" pitchFamily="34" charset="0"/>
              </a:rPr>
              <a:t>.</a:t>
            </a:r>
          </a:p>
          <a:p>
            <a:pPr marL="457200" indent="-457200">
              <a:lnSpc>
                <a:spcPct val="120000"/>
              </a:lnSpc>
              <a:spcBef>
                <a:spcPts val="1200"/>
              </a:spcBef>
              <a:buClrTx/>
              <a:buSzTx/>
              <a:buFont typeface="+mj-lt"/>
              <a:buAutoNum type="arabicPeriod"/>
            </a:pPr>
            <a:r>
              <a:rPr lang="en-US" sz="2000" b="0" dirty="0" smtClean="0">
                <a:solidFill>
                  <a:schemeClr val="tx1"/>
                </a:solidFill>
                <a:latin typeface="Liberation Sans" panose="020B0604020202020204" pitchFamily="34" charset="0"/>
              </a:rPr>
              <a:t>The </a:t>
            </a:r>
            <a:r>
              <a:rPr lang="en-US" sz="2000" b="0" dirty="0">
                <a:solidFill>
                  <a:schemeClr val="tx1"/>
                </a:solidFill>
                <a:latin typeface="Liberation Sans" panose="020B0604020202020204" pitchFamily="34" charset="0"/>
              </a:rPr>
              <a:t>primary source of revenue for a merchandising company results from </a:t>
            </a:r>
            <a:r>
              <a:rPr lang="en-US" sz="2000" b="0" dirty="0" smtClean="0">
                <a:solidFill>
                  <a:schemeClr val="tx1"/>
                </a:solidFill>
                <a:latin typeface="Liberation Sans" panose="020B0604020202020204" pitchFamily="34" charset="0"/>
              </a:rPr>
              <a:t>performing services </a:t>
            </a:r>
            <a:r>
              <a:rPr lang="en-US" sz="2000" b="0" dirty="0">
                <a:solidFill>
                  <a:schemeClr val="tx1"/>
                </a:solidFill>
                <a:latin typeface="Liberation Sans" panose="020B0604020202020204" pitchFamily="34" charset="0"/>
              </a:rPr>
              <a:t>for </a:t>
            </a:r>
            <a:r>
              <a:rPr lang="en-US" sz="2000" b="0" dirty="0" smtClean="0">
                <a:solidFill>
                  <a:schemeClr val="tx1"/>
                </a:solidFill>
                <a:latin typeface="Liberation Sans" panose="020B0604020202020204" pitchFamily="34" charset="0"/>
              </a:rPr>
              <a:t>customers.</a:t>
            </a:r>
          </a:p>
          <a:p>
            <a:pPr marL="457200" indent="-457200">
              <a:lnSpc>
                <a:spcPct val="120000"/>
              </a:lnSpc>
              <a:spcBef>
                <a:spcPts val="1200"/>
              </a:spcBef>
              <a:buClrTx/>
              <a:buSzTx/>
              <a:buFont typeface="+mj-lt"/>
              <a:buAutoNum type="arabicPeriod"/>
            </a:pPr>
            <a:r>
              <a:rPr lang="en-US" sz="2000" b="0" dirty="0" smtClean="0">
                <a:solidFill>
                  <a:schemeClr val="tx1"/>
                </a:solidFill>
                <a:latin typeface="Liberation Sans" panose="020B0604020202020204" pitchFamily="34" charset="0"/>
              </a:rPr>
              <a:t>The </a:t>
            </a:r>
            <a:r>
              <a:rPr lang="en-US" sz="2000" b="0" dirty="0">
                <a:solidFill>
                  <a:schemeClr val="tx1"/>
                </a:solidFill>
                <a:latin typeface="Liberation Sans" panose="020B0604020202020204" pitchFamily="34" charset="0"/>
              </a:rPr>
              <a:t>operating cycle of a service company is usually shorter than that of a </a:t>
            </a:r>
            <a:r>
              <a:rPr lang="en-US" sz="2000" b="0" dirty="0" smtClean="0">
                <a:solidFill>
                  <a:schemeClr val="tx1"/>
                </a:solidFill>
                <a:latin typeface="Liberation Sans" panose="020B0604020202020204" pitchFamily="34" charset="0"/>
              </a:rPr>
              <a:t>merchandising  company.</a:t>
            </a:r>
          </a:p>
          <a:p>
            <a:pPr marL="457200" indent="-457200">
              <a:lnSpc>
                <a:spcPct val="120000"/>
              </a:lnSpc>
              <a:spcBef>
                <a:spcPts val="1200"/>
              </a:spcBef>
              <a:buClrTx/>
              <a:buSzTx/>
              <a:buFont typeface="+mj-lt"/>
              <a:buAutoNum type="arabicPeriod"/>
            </a:pPr>
            <a:r>
              <a:rPr lang="en-US" sz="2000" b="0" dirty="0" smtClean="0">
                <a:solidFill>
                  <a:schemeClr val="tx1"/>
                </a:solidFill>
                <a:latin typeface="Liberation Sans" panose="020B0604020202020204" pitchFamily="34" charset="0"/>
              </a:rPr>
              <a:t>Sales </a:t>
            </a:r>
            <a:r>
              <a:rPr lang="en-US" sz="2000" b="0" dirty="0">
                <a:solidFill>
                  <a:schemeClr val="tx1"/>
                </a:solidFill>
                <a:latin typeface="Liberation Sans" panose="020B0604020202020204" pitchFamily="34" charset="0"/>
              </a:rPr>
              <a:t>revenue less cost of goods sold equals gross </a:t>
            </a:r>
            <a:r>
              <a:rPr lang="en-US" sz="2000" b="0" dirty="0" smtClean="0">
                <a:solidFill>
                  <a:schemeClr val="tx1"/>
                </a:solidFill>
                <a:latin typeface="Liberation Sans" panose="020B0604020202020204" pitchFamily="34" charset="0"/>
              </a:rPr>
              <a:t>profit.</a:t>
            </a:r>
          </a:p>
          <a:p>
            <a:pPr marL="457200" indent="-457200">
              <a:lnSpc>
                <a:spcPct val="120000"/>
              </a:lnSpc>
              <a:spcBef>
                <a:spcPts val="1200"/>
              </a:spcBef>
              <a:buClrTx/>
              <a:buSzTx/>
              <a:buFont typeface="+mj-lt"/>
              <a:buAutoNum type="arabicPeriod"/>
            </a:pPr>
            <a:r>
              <a:rPr lang="en-US" sz="2000" b="0" dirty="0" smtClean="0">
                <a:solidFill>
                  <a:schemeClr val="tx1"/>
                </a:solidFill>
                <a:latin typeface="Liberation Sans" panose="020B0604020202020204" pitchFamily="34" charset="0"/>
              </a:rPr>
              <a:t>Ending </a:t>
            </a:r>
            <a:r>
              <a:rPr lang="en-US" sz="2000" b="0" dirty="0">
                <a:solidFill>
                  <a:schemeClr val="tx1"/>
                </a:solidFill>
                <a:latin typeface="Liberation Sans" panose="020B0604020202020204" pitchFamily="34" charset="0"/>
              </a:rPr>
              <a:t>inventory plus the cost of goods purchased equals cost of goods </a:t>
            </a:r>
            <a:r>
              <a:rPr lang="en-US" sz="2000" b="0" dirty="0" smtClean="0">
                <a:solidFill>
                  <a:schemeClr val="tx1"/>
                </a:solidFill>
                <a:latin typeface="Liberation Sans" panose="020B0604020202020204" pitchFamily="34" charset="0"/>
              </a:rPr>
              <a:t>available for </a:t>
            </a:r>
            <a:r>
              <a:rPr lang="en-US" sz="2000" b="0" dirty="0">
                <a:solidFill>
                  <a:schemeClr val="tx1"/>
                </a:solidFill>
                <a:latin typeface="Liberation Sans" panose="020B0604020202020204" pitchFamily="34" charset="0"/>
              </a:rPr>
              <a:t>sale.</a:t>
            </a:r>
            <a:endParaRPr lang="en-US" altLang="en-US" sz="2000" b="0" dirty="0">
              <a:solidFill>
                <a:schemeClr val="tx1"/>
              </a:solidFill>
              <a:latin typeface="Liberation Sans" panose="020B0604020202020204" pitchFamily="34" charset="0"/>
            </a:endParaRPr>
          </a:p>
        </p:txBody>
      </p:sp>
      <p:sp>
        <p:nvSpPr>
          <p:cNvPr id="18" name="Line 29"/>
          <p:cNvSpPr>
            <a:spLocks noChangeShapeType="1"/>
          </p:cNvSpPr>
          <p:nvPr/>
        </p:nvSpPr>
        <p:spPr bwMode="auto">
          <a:xfrm>
            <a:off x="290286" y="784324"/>
            <a:ext cx="8636000" cy="1489"/>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85593" tIns="42045" rIns="85593" bIns="42045"/>
          <a:lstStyle/>
          <a:p>
            <a:endParaRPr lang="en-US" dirty="0">
              <a:latin typeface="Liberation Sans" panose="020B0604020202020204" pitchFamily="34" charset="0"/>
            </a:endParaRPr>
          </a:p>
        </p:txBody>
      </p:sp>
      <p:pic>
        <p:nvPicPr>
          <p:cNvPr id="19"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71" y="395883"/>
            <a:ext cx="1669143" cy="6042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20"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1"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2"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3" name="TextBox 22"/>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a:solidFill>
                  <a:srgbClr val="FF6600"/>
                </a:solidFill>
                <a:latin typeface="Liberation Sans" panose="020B0604020202020204" pitchFamily="34" charset="0"/>
              </a:rPr>
              <a:t>1</a:t>
            </a:r>
          </a:p>
        </p:txBody>
      </p:sp>
      <p:sp>
        <p:nvSpPr>
          <p:cNvPr id="24" name="TextBox 23"/>
          <p:cNvSpPr txBox="1"/>
          <p:nvPr/>
        </p:nvSpPr>
        <p:spPr>
          <a:xfrm>
            <a:off x="3276600" y="457200"/>
            <a:ext cx="5649686" cy="641336"/>
          </a:xfrm>
          <a:prstGeom prst="rect">
            <a:avLst/>
          </a:prstGeom>
          <a:solidFill>
            <a:srgbClr val="0027A4"/>
          </a:solidFill>
        </p:spPr>
        <p:txBody>
          <a:bodyPr wrap="square" lIns="86493" tIns="43247" rIns="86493" bIns="43247" rtlCol="0">
            <a:spAutoFit/>
          </a:bodyPr>
          <a:lstStyle/>
          <a:p>
            <a:pPr marL="111120" algn="l"/>
            <a:r>
              <a:rPr lang="en-US" sz="1800" b="1" dirty="0" smtClean="0">
                <a:solidFill>
                  <a:schemeClr val="bg1"/>
                </a:solidFill>
                <a:latin typeface="Liberation Sans" panose="020B0604020202020204" pitchFamily="34" charset="0"/>
              </a:rPr>
              <a:t>Merchandising </a:t>
            </a:r>
            <a:r>
              <a:rPr lang="en-US" sz="1800" b="1" dirty="0">
                <a:solidFill>
                  <a:schemeClr val="bg1"/>
                </a:solidFill>
                <a:latin typeface="Liberation Sans" panose="020B0604020202020204" pitchFamily="34" charset="0"/>
              </a:rPr>
              <a:t>Operations and Inventory Systems</a:t>
            </a:r>
          </a:p>
        </p:txBody>
      </p:sp>
      <p:pic>
        <p:nvPicPr>
          <p:cNvPr id="2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6" name="TextBox 25"/>
          <p:cNvSpPr txBox="1"/>
          <p:nvPr/>
        </p:nvSpPr>
        <p:spPr>
          <a:xfrm>
            <a:off x="152400" y="381000"/>
            <a:ext cx="2209800" cy="738664"/>
          </a:xfrm>
          <a:prstGeom prst="rect">
            <a:avLst/>
          </a:prstGeom>
          <a:noFill/>
        </p:spPr>
        <p:txBody>
          <a:bodyPr wrap="square" rtlCol="0">
            <a:spAutoFit/>
          </a:bodyPr>
          <a:lstStyle/>
          <a:p>
            <a:r>
              <a:rPr lang="en-US" sz="4200" b="1" dirty="0" smtClean="0">
                <a:solidFill>
                  <a:srgbClr val="FF6600"/>
                </a:solidFill>
                <a:latin typeface="Liberation Sans" panose="020B0604020202020204" pitchFamily="34" charset="0"/>
              </a:rPr>
              <a:t>DO IT!</a:t>
            </a:r>
            <a:endParaRPr lang="en-US" sz="4200" b="1" dirty="0">
              <a:solidFill>
                <a:srgbClr val="FF6600"/>
              </a:solidFill>
              <a:latin typeface="Liberation Sans" panose="020B0604020202020204" pitchFamily="34" charset="0"/>
            </a:endParaRPr>
          </a:p>
        </p:txBody>
      </p:sp>
      <p:sp>
        <p:nvSpPr>
          <p:cNvPr id="27"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
        <p:nvSpPr>
          <p:cNvPr id="2" name="Rectangle 1"/>
          <p:cNvSpPr/>
          <p:nvPr/>
        </p:nvSpPr>
        <p:spPr bwMode="auto">
          <a:xfrm>
            <a:off x="7315200" y="2209800"/>
            <a:ext cx="1386115" cy="533400"/>
          </a:xfrm>
          <a:prstGeom prst="rect">
            <a:avLst/>
          </a:prstGeom>
          <a:solidFill>
            <a:schemeClr val="accent3"/>
          </a:solidFill>
          <a:ln w="12700" cap="sq" cmpd="sng" algn="ctr">
            <a:solidFill>
              <a:schemeClr val="tx1"/>
            </a:solidFill>
            <a:prstDash val="solid"/>
            <a:round/>
            <a:headEnd type="none" w="sm" len="sm"/>
            <a:tailEnd type="none" w="sm" len="sm"/>
          </a:ln>
          <a:effectLst>
            <a:innerShdw blurRad="114300">
              <a:prstClr val="black"/>
            </a:innerShdw>
          </a:effectLst>
          <a:ex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Liberation Sans" panose="020B0604020202020204" pitchFamily="34" charset="0"/>
              </a:rPr>
              <a:t>False</a:t>
            </a:r>
          </a:p>
        </p:txBody>
      </p:sp>
      <p:sp>
        <p:nvSpPr>
          <p:cNvPr id="28" name="Rectangle 27"/>
          <p:cNvSpPr/>
          <p:nvPr/>
        </p:nvSpPr>
        <p:spPr bwMode="auto">
          <a:xfrm>
            <a:off x="7315200" y="3429000"/>
            <a:ext cx="1386115" cy="533400"/>
          </a:xfrm>
          <a:prstGeom prst="rect">
            <a:avLst/>
          </a:prstGeom>
          <a:solidFill>
            <a:schemeClr val="accent3"/>
          </a:solidFill>
          <a:ln w="12700" cap="sq" cmpd="sng" algn="ctr">
            <a:solidFill>
              <a:schemeClr val="tx1"/>
            </a:solidFill>
            <a:prstDash val="solid"/>
            <a:round/>
            <a:headEnd type="none" w="sm" len="sm"/>
            <a:tailEnd type="none" w="sm" len="sm"/>
          </a:ln>
          <a:effectLst>
            <a:innerShdw blurRad="114300">
              <a:prstClr val="black"/>
            </a:innerShdw>
          </a:effectLst>
          <a:ex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Liberation Sans" panose="020B0604020202020204" pitchFamily="34" charset="0"/>
              </a:rPr>
              <a:t>True</a:t>
            </a:r>
          </a:p>
        </p:txBody>
      </p:sp>
      <p:sp>
        <p:nvSpPr>
          <p:cNvPr id="29" name="Rectangle 28"/>
          <p:cNvSpPr/>
          <p:nvPr/>
        </p:nvSpPr>
        <p:spPr bwMode="auto">
          <a:xfrm>
            <a:off x="7315200" y="4267200"/>
            <a:ext cx="1386115" cy="533400"/>
          </a:xfrm>
          <a:prstGeom prst="rect">
            <a:avLst/>
          </a:prstGeom>
          <a:solidFill>
            <a:schemeClr val="accent3"/>
          </a:solidFill>
          <a:ln w="12700" cap="sq" cmpd="sng" algn="ctr">
            <a:solidFill>
              <a:schemeClr val="tx1"/>
            </a:solidFill>
            <a:prstDash val="solid"/>
            <a:round/>
            <a:headEnd type="none" w="sm" len="sm"/>
            <a:tailEnd type="none" w="sm" len="sm"/>
          </a:ln>
          <a:effectLst>
            <a:innerShdw blurRad="114300">
              <a:prstClr val="black"/>
            </a:innerShdw>
          </a:effectLst>
          <a:ex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Liberation Sans" panose="020B0604020202020204" pitchFamily="34" charset="0"/>
              </a:rPr>
              <a:t>True</a:t>
            </a:r>
          </a:p>
        </p:txBody>
      </p:sp>
      <p:sp>
        <p:nvSpPr>
          <p:cNvPr id="30" name="Rectangle 29"/>
          <p:cNvSpPr/>
          <p:nvPr/>
        </p:nvSpPr>
        <p:spPr bwMode="auto">
          <a:xfrm>
            <a:off x="7315200" y="5181600"/>
            <a:ext cx="1386115" cy="533400"/>
          </a:xfrm>
          <a:prstGeom prst="rect">
            <a:avLst/>
          </a:prstGeom>
          <a:solidFill>
            <a:schemeClr val="accent3"/>
          </a:solidFill>
          <a:ln w="12700" cap="sq" cmpd="sng" algn="ctr">
            <a:solidFill>
              <a:schemeClr val="tx1"/>
            </a:solidFill>
            <a:prstDash val="solid"/>
            <a:round/>
            <a:headEnd type="none" w="sm" len="sm"/>
            <a:tailEnd type="none" w="sm" len="sm"/>
          </a:ln>
          <a:effectLst>
            <a:innerShdw blurRad="114300">
              <a:prstClr val="black"/>
            </a:innerShdw>
          </a:effectLst>
          <a:extLst/>
        </p:spPr>
        <p:txBody>
          <a:bodyPr vert="horz" wrap="square" lIns="91440" tIns="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Liberation Sans" panose="020B0604020202020204" pitchFamily="34" charset="0"/>
              </a:rPr>
              <a:t>False</a:t>
            </a:r>
          </a:p>
        </p:txBody>
      </p:sp>
    </p:spTree>
    <p:extLst>
      <p:ext uri="{BB962C8B-B14F-4D97-AF65-F5344CB8AC3E}">
        <p14:creationId xmlns:p14="http://schemas.microsoft.com/office/powerpoint/2010/main" val="19920334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8" grpId="0" animBg="1"/>
      <p:bldP spid="29"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609600" y="1483412"/>
            <a:ext cx="6629400" cy="5324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30000"/>
              </a:lnSpc>
              <a:spcBef>
                <a:spcPct val="40000"/>
              </a:spcBef>
              <a:spcAft>
                <a:spcPct val="20000"/>
              </a:spcAft>
              <a:buClr>
                <a:srgbClr val="800000"/>
              </a:buClr>
              <a:buSzPct val="80000"/>
              <a:buFont typeface="Wingdings" pitchFamily="2" charset="2"/>
              <a:buChar char="u"/>
            </a:pPr>
            <a:r>
              <a:rPr lang="en-US" altLang="en-US" sz="2200" dirty="0">
                <a:latin typeface="Liberation Sans" panose="020B0604020202020204" pitchFamily="34" charset="0"/>
              </a:rPr>
              <a:t>Made using </a:t>
            </a:r>
            <a:r>
              <a:rPr lang="en-US" altLang="en-US" sz="2200" b="1" dirty="0">
                <a:latin typeface="Liberation Sans" panose="020B0604020202020204" pitchFamily="34" charset="0"/>
              </a:rPr>
              <a:t>cash or credit</a:t>
            </a:r>
            <a:r>
              <a:rPr lang="en-US" altLang="en-US" sz="2200" dirty="0">
                <a:latin typeface="Liberation Sans" panose="020B0604020202020204" pitchFamily="34" charset="0"/>
              </a:rPr>
              <a:t> (on account).</a:t>
            </a:r>
          </a:p>
        </p:txBody>
      </p:sp>
      <p:sp>
        <p:nvSpPr>
          <p:cNvPr id="13316" name="Text Box 15"/>
          <p:cNvSpPr txBox="1">
            <a:spLocks noChangeArrowheads="1"/>
          </p:cNvSpPr>
          <p:nvPr/>
        </p:nvSpPr>
        <p:spPr bwMode="auto">
          <a:xfrm>
            <a:off x="609600" y="2169212"/>
            <a:ext cx="3886200" cy="2936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30000"/>
              </a:lnSpc>
              <a:spcBef>
                <a:spcPct val="40000"/>
              </a:spcBef>
              <a:spcAft>
                <a:spcPct val="20000"/>
              </a:spcAft>
              <a:buClr>
                <a:srgbClr val="800000"/>
              </a:buClr>
              <a:buSzPct val="80000"/>
              <a:buFont typeface="Wingdings" pitchFamily="2" charset="2"/>
              <a:buChar char="u"/>
            </a:pPr>
            <a:r>
              <a:rPr lang="en-US" altLang="en-US" sz="2200" dirty="0">
                <a:latin typeface="Liberation Sans" panose="020B0604020202020204" pitchFamily="34" charset="0"/>
              </a:rPr>
              <a:t>Normally </a:t>
            </a:r>
            <a:r>
              <a:rPr lang="en-US" altLang="en-US" sz="2200" b="1" dirty="0">
                <a:latin typeface="Liberation Sans" panose="020B0604020202020204" pitchFamily="34" charset="0"/>
              </a:rPr>
              <a:t>record when </a:t>
            </a:r>
            <a:r>
              <a:rPr lang="en-US" altLang="en-US" sz="2200" dirty="0">
                <a:latin typeface="Liberation Sans" panose="020B0604020202020204" pitchFamily="34" charset="0"/>
              </a:rPr>
              <a:t>goods are received from the seller.</a:t>
            </a:r>
          </a:p>
          <a:p>
            <a:pPr algn="l">
              <a:lnSpc>
                <a:spcPct val="130000"/>
              </a:lnSpc>
              <a:spcBef>
                <a:spcPct val="40000"/>
              </a:spcBef>
              <a:spcAft>
                <a:spcPct val="20000"/>
              </a:spcAft>
              <a:buClr>
                <a:srgbClr val="800000"/>
              </a:buClr>
              <a:buSzPct val="80000"/>
              <a:buFont typeface="Wingdings" pitchFamily="2" charset="2"/>
              <a:buChar char="u"/>
            </a:pPr>
            <a:r>
              <a:rPr lang="en-US" altLang="en-US" sz="2200" b="1" dirty="0">
                <a:solidFill>
                  <a:srgbClr val="000066"/>
                </a:solidFill>
                <a:latin typeface="Liberation Sans" panose="020B0604020202020204" pitchFamily="34" charset="0"/>
              </a:rPr>
              <a:t>Purchase invoice</a:t>
            </a:r>
            <a:r>
              <a:rPr lang="en-US" altLang="en-US" sz="2200" dirty="0">
                <a:latin typeface="Liberation Sans" panose="020B0604020202020204" pitchFamily="34" charset="0"/>
              </a:rPr>
              <a:t> should support each credit purchase.</a:t>
            </a:r>
          </a:p>
        </p:txBody>
      </p:sp>
      <p:sp>
        <p:nvSpPr>
          <p:cNvPr id="9" name="Rectangle 8"/>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10"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lIns="86493" tIns="27432" rIns="86493" bIns="43247" anchor="ctr"/>
          <a:lstStyle/>
          <a:p>
            <a:pPr marL="111120" algn="l"/>
            <a:r>
              <a:rPr lang="en-US" sz="2400" b="1" dirty="0">
                <a:solidFill>
                  <a:schemeClr val="accent3"/>
                </a:solidFill>
                <a:latin typeface="Liberation Sans" panose="020B0604020202020204" pitchFamily="34" charset="0"/>
              </a:rPr>
              <a:t>Record purchases under a perpetual inventory system.</a:t>
            </a:r>
          </a:p>
        </p:txBody>
      </p:sp>
      <p:sp>
        <p:nvSpPr>
          <p:cNvPr id="11" name="Oval 10"/>
          <p:cNvSpPr/>
          <p:nvPr/>
        </p:nvSpPr>
        <p:spPr bwMode="auto">
          <a:xfrm>
            <a:off x="1872343" y="485775"/>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smtClean="0">
                <a:solidFill>
                  <a:schemeClr val="bg1"/>
                </a:solidFill>
                <a:latin typeface="Liberation Sans" panose="020B0604020202020204" pitchFamily="34" charset="0"/>
              </a:rPr>
              <a:t>2</a:t>
            </a:r>
            <a:endParaRPr lang="en-US" sz="2500" b="1" dirty="0">
              <a:solidFill>
                <a:schemeClr val="bg1"/>
              </a:solidFill>
              <a:latin typeface="Liberation Sans" panose="020B0604020202020204" pitchFamily="34" charset="0"/>
            </a:endParaRPr>
          </a:p>
        </p:txBody>
      </p:sp>
      <p:sp>
        <p:nvSpPr>
          <p:cNvPr id="2" name="Rectangle 1"/>
          <p:cNvSpPr/>
          <p:nvPr/>
        </p:nvSpPr>
        <p:spPr>
          <a:xfrm>
            <a:off x="2286000" y="5715000"/>
            <a:ext cx="2388033" cy="646331"/>
          </a:xfrm>
          <a:prstGeom prst="rect">
            <a:avLst/>
          </a:prstGeom>
        </p:spPr>
        <p:txBody>
          <a:bodyPr wrap="square">
            <a:spAutoFit/>
          </a:bodyPr>
          <a:lstStyle/>
          <a:p>
            <a:pPr algn="l"/>
            <a:r>
              <a:rPr lang="en-US" sz="1200" b="1" dirty="0">
                <a:latin typeface="Liberation Sans" panose="020B0604020202020204" pitchFamily="34" charset="0"/>
              </a:rPr>
              <a:t>Illustration 5-6</a:t>
            </a:r>
          </a:p>
          <a:p>
            <a:pPr algn="l"/>
            <a:r>
              <a:rPr lang="en-US" sz="1200" dirty="0">
                <a:latin typeface="Liberation Sans" panose="020B0604020202020204" pitchFamily="34" charset="0"/>
              </a:rPr>
              <a:t>Sales invoice used as purchase</a:t>
            </a:r>
          </a:p>
          <a:p>
            <a:pPr algn="l"/>
            <a:r>
              <a:rPr lang="en-US" sz="1200" dirty="0">
                <a:latin typeface="Liberation Sans" panose="020B0604020202020204" pitchFamily="34" charset="0"/>
              </a:rPr>
              <a:t>invoice by Sauk Stereo</a:t>
            </a:r>
          </a:p>
        </p:txBody>
      </p:sp>
      <p:pic>
        <p:nvPicPr>
          <p:cNvPr id="13321" name="Picture 9"/>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4733261" y="2143664"/>
            <a:ext cx="4029739" cy="421766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1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533400" y="1295400"/>
            <a:ext cx="4343400" cy="3613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30000"/>
              </a:lnSpc>
            </a:pPr>
            <a:r>
              <a:rPr lang="en-US" altLang="en-US" sz="2200" b="1" dirty="0">
                <a:latin typeface="Liberation Sans" panose="020B0604020202020204" pitchFamily="34" charset="0"/>
              </a:rPr>
              <a:t>Illustration:  </a:t>
            </a:r>
            <a:r>
              <a:rPr lang="en-US" altLang="en-US" sz="2200" dirty="0">
                <a:latin typeface="Liberation Sans" panose="020B0604020202020204" pitchFamily="34" charset="0"/>
              </a:rPr>
              <a:t>Sauk Stereo (the buyer) uses as a purchase invoice the sales invoice prepared by PW Audio Supply, Inc. (the seller).  </a:t>
            </a:r>
            <a:r>
              <a:rPr lang="en-US" altLang="en-US" sz="2200" b="1" dirty="0">
                <a:latin typeface="Liberation Sans" panose="020B0604020202020204" pitchFamily="34" charset="0"/>
              </a:rPr>
              <a:t>Prepare the journal entry</a:t>
            </a:r>
            <a:r>
              <a:rPr lang="en-US" altLang="en-US" sz="2200" dirty="0">
                <a:latin typeface="Liberation Sans" panose="020B0604020202020204" pitchFamily="34" charset="0"/>
              </a:rPr>
              <a:t> for Sauk Stereo for the invoice from PW Audio Supply.</a:t>
            </a:r>
          </a:p>
        </p:txBody>
      </p:sp>
      <p:sp>
        <p:nvSpPr>
          <p:cNvPr id="719876" name="Text Box 4"/>
          <p:cNvSpPr txBox="1">
            <a:spLocks noChangeArrowheads="1"/>
          </p:cNvSpPr>
          <p:nvPr/>
        </p:nvSpPr>
        <p:spPr bwMode="auto">
          <a:xfrm>
            <a:off x="1981200" y="5257800"/>
            <a:ext cx="6400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800600" algn="r"/>
              </a:tabLst>
              <a:defRPr sz="2000">
                <a:solidFill>
                  <a:schemeClr val="tx1"/>
                </a:solidFill>
                <a:latin typeface="Comic Sans MS" pitchFamily="66" charset="0"/>
              </a:defRPr>
            </a:lvl1pPr>
            <a:lvl2pPr marL="742950" indent="-285750">
              <a:tabLst>
                <a:tab pos="4800600" algn="r"/>
              </a:tabLst>
              <a:defRPr sz="2000">
                <a:solidFill>
                  <a:schemeClr val="tx1"/>
                </a:solidFill>
                <a:latin typeface="Comic Sans MS" pitchFamily="66" charset="0"/>
              </a:defRPr>
            </a:lvl2pPr>
            <a:lvl3pPr marL="1143000" indent="-228600">
              <a:tabLst>
                <a:tab pos="4800600" algn="r"/>
              </a:tabLst>
              <a:defRPr sz="2000">
                <a:solidFill>
                  <a:schemeClr val="tx1"/>
                </a:solidFill>
                <a:latin typeface="Comic Sans MS" pitchFamily="66" charset="0"/>
              </a:defRPr>
            </a:lvl3pPr>
            <a:lvl4pPr marL="1600200" indent="-228600">
              <a:tabLst>
                <a:tab pos="4800600" algn="r"/>
              </a:tabLst>
              <a:defRPr sz="2000">
                <a:solidFill>
                  <a:schemeClr val="tx1"/>
                </a:solidFill>
                <a:latin typeface="Comic Sans MS" pitchFamily="66" charset="0"/>
              </a:defRPr>
            </a:lvl4pPr>
            <a:lvl5pPr marL="2057400" indent="-228600">
              <a:tabLst>
                <a:tab pos="48006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8006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8006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8006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8006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Inventory	3,800</a:t>
            </a:r>
          </a:p>
        </p:txBody>
      </p:sp>
      <p:sp>
        <p:nvSpPr>
          <p:cNvPr id="14340" name="Text Box 5"/>
          <p:cNvSpPr txBox="1">
            <a:spLocks noChangeArrowheads="1"/>
          </p:cNvSpPr>
          <p:nvPr/>
        </p:nvSpPr>
        <p:spPr bwMode="auto">
          <a:xfrm>
            <a:off x="685800" y="5257800"/>
            <a:ext cx="1524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4</a:t>
            </a:r>
          </a:p>
        </p:txBody>
      </p:sp>
      <p:sp>
        <p:nvSpPr>
          <p:cNvPr id="719878" name="Text Box 6"/>
          <p:cNvSpPr txBox="1">
            <a:spLocks noChangeArrowheads="1"/>
          </p:cNvSpPr>
          <p:nvPr/>
        </p:nvSpPr>
        <p:spPr bwMode="auto">
          <a:xfrm>
            <a:off x="1981200" y="5715000"/>
            <a:ext cx="6400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6110288" algn="r"/>
              </a:tabLst>
              <a:defRPr sz="2000">
                <a:solidFill>
                  <a:schemeClr val="tx1"/>
                </a:solidFill>
                <a:latin typeface="Comic Sans MS" pitchFamily="66" charset="0"/>
              </a:defRPr>
            </a:lvl1pPr>
            <a:lvl2pPr marL="742950" indent="-285750">
              <a:tabLst>
                <a:tab pos="4745038" algn="r"/>
                <a:tab pos="6110288" algn="r"/>
              </a:tabLst>
              <a:defRPr sz="2000">
                <a:solidFill>
                  <a:schemeClr val="tx1"/>
                </a:solidFill>
                <a:latin typeface="Comic Sans MS" pitchFamily="66" charset="0"/>
              </a:defRPr>
            </a:lvl2pPr>
            <a:lvl3pPr marL="1143000" indent="-228600">
              <a:tabLst>
                <a:tab pos="4745038" algn="r"/>
                <a:tab pos="6110288" algn="r"/>
              </a:tabLst>
              <a:defRPr sz="2000">
                <a:solidFill>
                  <a:schemeClr val="tx1"/>
                </a:solidFill>
                <a:latin typeface="Comic Sans MS" pitchFamily="66" charset="0"/>
              </a:defRPr>
            </a:lvl3pPr>
            <a:lvl4pPr marL="1600200" indent="-228600">
              <a:tabLst>
                <a:tab pos="4745038" algn="r"/>
                <a:tab pos="6110288" algn="r"/>
              </a:tabLst>
              <a:defRPr sz="2000">
                <a:solidFill>
                  <a:schemeClr val="tx1"/>
                </a:solidFill>
                <a:latin typeface="Comic Sans MS" pitchFamily="66" charset="0"/>
              </a:defRPr>
            </a:lvl4pPr>
            <a:lvl5pPr marL="2057400" indent="-228600">
              <a:tabLst>
                <a:tab pos="4745038" algn="r"/>
                <a:tab pos="611028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Payable  		3,800</a:t>
            </a:r>
          </a:p>
        </p:txBody>
      </p:sp>
      <p:sp>
        <p:nvSpPr>
          <p:cNvPr id="14343" name="Text Box 18"/>
          <p:cNvSpPr txBox="1">
            <a:spLocks noChangeArrowheads="1"/>
          </p:cNvSpPr>
          <p:nvPr/>
        </p:nvSpPr>
        <p:spPr bwMode="auto">
          <a:xfrm>
            <a:off x="7391400" y="1219200"/>
            <a:ext cx="1371600" cy="2444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r>
              <a:rPr lang="en-US" altLang="en-US" sz="1000" b="1" dirty="0">
                <a:latin typeface="Liberation Sans" panose="020B0604020202020204" pitchFamily="34" charset="0"/>
              </a:rPr>
              <a:t>Illustration 5-6</a:t>
            </a:r>
          </a:p>
        </p:txBody>
      </p:sp>
      <p:sp>
        <p:nvSpPr>
          <p:cNvPr id="14345" name="Rectangle 10"/>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a:latin typeface="Liberation Sans" panose="020B0604020202020204" pitchFamily="34" charset="0"/>
              </a:rPr>
              <a:t>Recording Purchases of Merchandise</a:t>
            </a:r>
          </a:p>
        </p:txBody>
      </p:sp>
      <p:sp>
        <p:nvSpPr>
          <p:cNvPr id="14346"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11" name="Picture 9"/>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5350793" y="1524000"/>
            <a:ext cx="3412207" cy="3571336"/>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9876"/>
                                        </p:tgtEl>
                                        <p:attrNameLst>
                                          <p:attrName>style.visibility</p:attrName>
                                        </p:attrNameLst>
                                      </p:cBhvr>
                                      <p:to>
                                        <p:strVal val="visible"/>
                                      </p:to>
                                    </p:set>
                                    <p:animEffect transition="in" filter="wipe(left)">
                                      <p:cBhvr>
                                        <p:cTn id="7" dur="500"/>
                                        <p:tgtEl>
                                          <p:spTgt spid="7198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9878"/>
                                        </p:tgtEl>
                                        <p:attrNameLst>
                                          <p:attrName>style.visibility</p:attrName>
                                        </p:attrNameLst>
                                      </p:cBhvr>
                                      <p:to>
                                        <p:strVal val="visible"/>
                                      </p:to>
                                    </p:set>
                                    <p:animEffect transition="in" filter="wipe(left)">
                                      <p:cBhvr>
                                        <p:cTn id="12" dur="500"/>
                                        <p:tgtEl>
                                          <p:spTgt spid="719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876" grpId="0" autoUpdateAnimBg="0"/>
      <p:bldP spid="71987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ChangeArrowheads="1"/>
          </p:cNvSpPr>
          <p:nvPr/>
        </p:nvSpPr>
        <p:spPr bwMode="auto">
          <a:xfrm rot="16200000">
            <a:off x="4572000" y="4262438"/>
            <a:ext cx="381000" cy="381000"/>
          </a:xfrm>
          <a:prstGeom prst="downArrow">
            <a:avLst>
              <a:gd name="adj1" fmla="val 50000"/>
              <a:gd name="adj2" fmla="val 25000"/>
            </a:avLst>
          </a:prstGeom>
          <a:solidFill>
            <a:srgbClr val="8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5363" name="Text Box 4"/>
          <p:cNvSpPr txBox="1">
            <a:spLocks noChangeArrowheads="1"/>
          </p:cNvSpPr>
          <p:nvPr/>
        </p:nvSpPr>
        <p:spPr bwMode="auto">
          <a:xfrm>
            <a:off x="228600" y="5472113"/>
            <a:ext cx="1371600" cy="4572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1200" b="1" dirty="0">
                <a:latin typeface="Liberation Sans" panose="020B0604020202020204" pitchFamily="34" charset="0"/>
              </a:rPr>
              <a:t>Illustration 5-7 </a:t>
            </a:r>
            <a:r>
              <a:rPr lang="en-US" altLang="en-US" sz="1200" dirty="0">
                <a:latin typeface="Liberation Sans" panose="020B0604020202020204" pitchFamily="34" charset="0"/>
              </a:rPr>
              <a:t>Shipping terms</a:t>
            </a:r>
          </a:p>
        </p:txBody>
      </p:sp>
      <p:sp>
        <p:nvSpPr>
          <p:cNvPr id="15364" name="Rectangle 5"/>
          <p:cNvSpPr>
            <a:spLocks noChangeArrowheads="1"/>
          </p:cNvSpPr>
          <p:nvPr/>
        </p:nvSpPr>
        <p:spPr bwMode="auto">
          <a:xfrm>
            <a:off x="5029200" y="1600200"/>
            <a:ext cx="3733800" cy="1530350"/>
          </a:xfrm>
          <a:prstGeom prst="rect">
            <a:avLst/>
          </a:prstGeom>
          <a:noFill/>
          <a:ln w="28575"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nSpc>
                <a:spcPct val="110000"/>
              </a:lnSpc>
              <a:spcBef>
                <a:spcPct val="50000"/>
              </a:spcBef>
            </a:pPr>
            <a:r>
              <a:rPr lang="en-US" altLang="en-US" sz="2100" dirty="0">
                <a:solidFill>
                  <a:srgbClr val="000000"/>
                </a:solidFill>
                <a:latin typeface="Liberation Sans" panose="020B0604020202020204" pitchFamily="34" charset="0"/>
              </a:rPr>
              <a:t>Ownership of the goods passes to the buyer when the public carrier accepts the goods from the seller.</a:t>
            </a:r>
          </a:p>
        </p:txBody>
      </p:sp>
      <p:sp>
        <p:nvSpPr>
          <p:cNvPr id="15365" name="Rectangle 6"/>
          <p:cNvSpPr>
            <a:spLocks noChangeArrowheads="1"/>
          </p:cNvSpPr>
          <p:nvPr/>
        </p:nvSpPr>
        <p:spPr bwMode="auto">
          <a:xfrm>
            <a:off x="5029200" y="3881438"/>
            <a:ext cx="3733800" cy="1177925"/>
          </a:xfrm>
          <a:prstGeom prst="rect">
            <a:avLst/>
          </a:prstGeom>
          <a:noFill/>
          <a:ln w="28575"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nSpc>
                <a:spcPct val="110000"/>
              </a:lnSpc>
              <a:spcBef>
                <a:spcPct val="50000"/>
              </a:spcBef>
            </a:pPr>
            <a:r>
              <a:rPr lang="en-US" altLang="en-US" sz="2100" dirty="0">
                <a:solidFill>
                  <a:srgbClr val="000000"/>
                </a:solidFill>
                <a:latin typeface="Liberation Sans" panose="020B0604020202020204" pitchFamily="34" charset="0"/>
              </a:rPr>
              <a:t>Ownership of the goods remains with the seller until the goods reach the buyer.</a:t>
            </a:r>
          </a:p>
        </p:txBody>
      </p:sp>
      <p:sp>
        <p:nvSpPr>
          <p:cNvPr id="15366" name="AutoShape 7"/>
          <p:cNvSpPr>
            <a:spLocks noChangeArrowheads="1"/>
          </p:cNvSpPr>
          <p:nvPr/>
        </p:nvSpPr>
        <p:spPr bwMode="auto">
          <a:xfrm rot="16200000">
            <a:off x="4572000" y="2209800"/>
            <a:ext cx="381000" cy="381000"/>
          </a:xfrm>
          <a:prstGeom prst="downArrow">
            <a:avLst>
              <a:gd name="adj1" fmla="val 50000"/>
              <a:gd name="adj2" fmla="val 25000"/>
            </a:avLst>
          </a:prstGeom>
          <a:solidFill>
            <a:srgbClr val="8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5368" name="Rectangle 11"/>
          <p:cNvSpPr>
            <a:spLocks noChangeArrowheads="1"/>
          </p:cNvSpPr>
          <p:nvPr/>
        </p:nvSpPr>
        <p:spPr bwMode="auto">
          <a:xfrm>
            <a:off x="3276600" y="5700713"/>
            <a:ext cx="4876800" cy="646331"/>
          </a:xfrm>
          <a:prstGeom prst="rect">
            <a:avLst/>
          </a:prstGeom>
          <a:solidFill>
            <a:srgbClr val="FAEFB6"/>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1800" dirty="0">
                <a:latin typeface="Liberation Sans" panose="020B0604020202020204" pitchFamily="34" charset="0"/>
              </a:rPr>
              <a:t>Freight costs incurred by the seller are an </a:t>
            </a:r>
            <a:r>
              <a:rPr lang="en-US" altLang="en-US" sz="1800" b="1" dirty="0">
                <a:latin typeface="Liberation Sans" panose="020B0604020202020204" pitchFamily="34" charset="0"/>
              </a:rPr>
              <a:t>operating expense</a:t>
            </a:r>
            <a:r>
              <a:rPr lang="en-US" altLang="en-US" sz="1800" dirty="0">
                <a:latin typeface="Liberation Sans" panose="020B0604020202020204" pitchFamily="34" charset="0"/>
              </a:rPr>
              <a:t>.</a:t>
            </a:r>
          </a:p>
        </p:txBody>
      </p:sp>
      <p:pic>
        <p:nvPicPr>
          <p:cNvPr id="15369" name="Picture 17"/>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4800" y="3500438"/>
            <a:ext cx="4267200" cy="1900237"/>
          </a:xfrm>
          <a:prstGeom prst="rect">
            <a:avLst/>
          </a:prstGeom>
          <a:noFill/>
          <a:ln w="28575"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0" name="Picture 18"/>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04800" y="1447800"/>
            <a:ext cx="4267200" cy="1900238"/>
          </a:xfrm>
          <a:prstGeom prst="rect">
            <a:avLst/>
          </a:prstGeom>
          <a:noFill/>
          <a:ln w="28575"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72" name="Rectangle 13"/>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smtClean="0">
                <a:solidFill>
                  <a:schemeClr val="tx2">
                    <a:lumMod val="75000"/>
                  </a:schemeClr>
                </a:solidFill>
                <a:latin typeface="Liberation Sans" panose="020B0604020202020204" pitchFamily="34" charset="0"/>
              </a:rPr>
              <a:t>Freight Costs</a:t>
            </a:r>
            <a:endParaRPr lang="en-US" altLang="en-US" sz="3200" b="1" dirty="0">
              <a:solidFill>
                <a:schemeClr val="tx2">
                  <a:lumMod val="75000"/>
                </a:schemeClr>
              </a:solidFill>
              <a:latin typeface="Liberation Sans" panose="020B0604020202020204" pitchFamily="34" charset="0"/>
            </a:endParaRPr>
          </a:p>
        </p:txBody>
      </p:sp>
      <p:sp>
        <p:nvSpPr>
          <p:cNvPr id="15373"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533400" y="1295400"/>
            <a:ext cx="8077200"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15000"/>
              </a:lnSpc>
              <a:spcBef>
                <a:spcPct val="70000"/>
              </a:spcBef>
            </a:pPr>
            <a:r>
              <a:rPr lang="en-US" altLang="en-US" sz="2100" b="1" dirty="0">
                <a:latin typeface="Liberation Sans" panose="020B0604020202020204" pitchFamily="34" charset="0"/>
              </a:rPr>
              <a:t>Illustration:</a:t>
            </a:r>
            <a:r>
              <a:rPr lang="en-US" altLang="en-US" sz="2100" dirty="0">
                <a:latin typeface="Liberation Sans" panose="020B0604020202020204" pitchFamily="34" charset="0"/>
              </a:rPr>
              <a:t>  Assume upon delivery of the goods on May 6, </a:t>
            </a:r>
            <a:r>
              <a:rPr lang="en-US" altLang="en-US" sz="2100" b="1" dirty="0">
                <a:latin typeface="Liberation Sans" panose="020B0604020202020204" pitchFamily="34" charset="0"/>
              </a:rPr>
              <a:t>Sauk Stereo pays</a:t>
            </a:r>
            <a:r>
              <a:rPr lang="en-US" altLang="en-US" sz="2100" dirty="0">
                <a:latin typeface="Liberation Sans" panose="020B0604020202020204" pitchFamily="34" charset="0"/>
              </a:rPr>
              <a:t> Public Freight Company $150 for </a:t>
            </a:r>
            <a:r>
              <a:rPr lang="en-US" altLang="en-US" sz="2100" b="1" dirty="0">
                <a:latin typeface="Liberation Sans" panose="020B0604020202020204" pitchFamily="34" charset="0"/>
              </a:rPr>
              <a:t>freight charges</a:t>
            </a:r>
            <a:r>
              <a:rPr lang="en-US" altLang="en-US" sz="2100" dirty="0">
                <a:latin typeface="Liberation Sans" panose="020B0604020202020204" pitchFamily="34" charset="0"/>
              </a:rPr>
              <a:t>, the entry on Sauk Stereo’s books is:</a:t>
            </a:r>
          </a:p>
        </p:txBody>
      </p:sp>
      <p:sp>
        <p:nvSpPr>
          <p:cNvPr id="860163" name="Text Box 3"/>
          <p:cNvSpPr txBox="1">
            <a:spLocks noChangeArrowheads="1"/>
          </p:cNvSpPr>
          <p:nvPr/>
        </p:nvSpPr>
        <p:spPr bwMode="auto">
          <a:xfrm>
            <a:off x="1981200" y="2667000"/>
            <a:ext cx="56388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065588" algn="r"/>
              </a:tabLst>
              <a:defRPr sz="2000">
                <a:solidFill>
                  <a:schemeClr val="tx1"/>
                </a:solidFill>
                <a:latin typeface="Comic Sans MS" pitchFamily="66" charset="0"/>
              </a:defRPr>
            </a:lvl1pPr>
            <a:lvl2pPr marL="742950" indent="-285750">
              <a:tabLst>
                <a:tab pos="4065588" algn="r"/>
              </a:tabLst>
              <a:defRPr sz="2000">
                <a:solidFill>
                  <a:schemeClr val="tx1"/>
                </a:solidFill>
                <a:latin typeface="Comic Sans MS" pitchFamily="66" charset="0"/>
              </a:defRPr>
            </a:lvl2pPr>
            <a:lvl3pPr marL="1143000" indent="-228600">
              <a:tabLst>
                <a:tab pos="4065588" algn="r"/>
              </a:tabLst>
              <a:defRPr sz="2000">
                <a:solidFill>
                  <a:schemeClr val="tx1"/>
                </a:solidFill>
                <a:latin typeface="Comic Sans MS" pitchFamily="66" charset="0"/>
              </a:defRPr>
            </a:lvl3pPr>
            <a:lvl4pPr marL="1600200" indent="-228600">
              <a:tabLst>
                <a:tab pos="4065588" algn="r"/>
              </a:tabLst>
              <a:defRPr sz="2000">
                <a:solidFill>
                  <a:schemeClr val="tx1"/>
                </a:solidFill>
                <a:latin typeface="Comic Sans MS" pitchFamily="66" charset="0"/>
              </a:defRPr>
            </a:lvl4pPr>
            <a:lvl5pPr marL="2057400" indent="-228600">
              <a:tabLst>
                <a:tab pos="406558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06558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06558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06558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065588" algn="r"/>
              </a:tabLst>
              <a:defRPr sz="2000">
                <a:solidFill>
                  <a:schemeClr val="tx1"/>
                </a:solidFill>
                <a:latin typeface="Comic Sans MS" pitchFamily="66" charset="0"/>
              </a:defRPr>
            </a:lvl9pPr>
          </a:lstStyle>
          <a:p>
            <a:pPr algn="l">
              <a:spcBef>
                <a:spcPct val="50000"/>
              </a:spcBef>
            </a:pPr>
            <a:r>
              <a:rPr lang="en-US" altLang="en-US" sz="2100" dirty="0">
                <a:latin typeface="Liberation Sans" panose="020B0604020202020204" pitchFamily="34" charset="0"/>
                <a:cs typeface="Arial" charset="0"/>
              </a:rPr>
              <a:t>Inventory	150</a:t>
            </a:r>
          </a:p>
        </p:txBody>
      </p:sp>
      <p:sp>
        <p:nvSpPr>
          <p:cNvPr id="16388" name="Text Box 4"/>
          <p:cNvSpPr txBox="1">
            <a:spLocks noChangeArrowheads="1"/>
          </p:cNvSpPr>
          <p:nvPr/>
        </p:nvSpPr>
        <p:spPr bwMode="auto">
          <a:xfrm>
            <a:off x="609600" y="2667000"/>
            <a:ext cx="15240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15000"/>
              </a:lnSpc>
              <a:spcBef>
                <a:spcPct val="70000"/>
              </a:spcBef>
            </a:pPr>
            <a:r>
              <a:rPr lang="en-US" altLang="en-US" sz="2100" dirty="0">
                <a:solidFill>
                  <a:srgbClr val="000000"/>
                </a:solidFill>
                <a:latin typeface="Liberation Sans" panose="020B0604020202020204" pitchFamily="34" charset="0"/>
                <a:cs typeface="Arial" charset="0"/>
              </a:rPr>
              <a:t>May 6</a:t>
            </a:r>
          </a:p>
        </p:txBody>
      </p:sp>
      <p:sp>
        <p:nvSpPr>
          <p:cNvPr id="860165" name="Text Box 5"/>
          <p:cNvSpPr txBox="1">
            <a:spLocks noChangeArrowheads="1"/>
          </p:cNvSpPr>
          <p:nvPr/>
        </p:nvSpPr>
        <p:spPr bwMode="auto">
          <a:xfrm>
            <a:off x="1981200" y="3124200"/>
            <a:ext cx="56388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5372100" algn="r"/>
                <a:tab pos="6286500" algn="r"/>
              </a:tabLst>
              <a:defRPr sz="2000">
                <a:solidFill>
                  <a:schemeClr val="tx1"/>
                </a:solidFill>
                <a:latin typeface="Comic Sans MS" pitchFamily="66" charset="0"/>
              </a:defRPr>
            </a:lvl1pPr>
            <a:lvl2pPr marL="742950" indent="-285750">
              <a:tabLst>
                <a:tab pos="5372100" algn="r"/>
                <a:tab pos="6286500" algn="r"/>
              </a:tabLst>
              <a:defRPr sz="2000">
                <a:solidFill>
                  <a:schemeClr val="tx1"/>
                </a:solidFill>
                <a:latin typeface="Comic Sans MS" pitchFamily="66" charset="0"/>
              </a:defRPr>
            </a:lvl2pPr>
            <a:lvl3pPr marL="1143000" indent="-228600">
              <a:tabLst>
                <a:tab pos="5372100" algn="r"/>
                <a:tab pos="6286500" algn="r"/>
              </a:tabLst>
              <a:defRPr sz="2000">
                <a:solidFill>
                  <a:schemeClr val="tx1"/>
                </a:solidFill>
                <a:latin typeface="Comic Sans MS" pitchFamily="66" charset="0"/>
              </a:defRPr>
            </a:lvl3pPr>
            <a:lvl4pPr marL="1600200" indent="-228600">
              <a:tabLst>
                <a:tab pos="5372100" algn="r"/>
                <a:tab pos="6286500" algn="r"/>
              </a:tabLst>
              <a:defRPr sz="2000">
                <a:solidFill>
                  <a:schemeClr val="tx1"/>
                </a:solidFill>
                <a:latin typeface="Comic Sans MS" pitchFamily="66" charset="0"/>
              </a:defRPr>
            </a:lvl4pPr>
            <a:lvl5pPr marL="2057400" indent="-228600">
              <a:tabLst>
                <a:tab pos="5372100" algn="r"/>
                <a:tab pos="62865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5372100" algn="r"/>
                <a:tab pos="62865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5372100" algn="r"/>
                <a:tab pos="62865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5372100" algn="r"/>
                <a:tab pos="62865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5372100" algn="r"/>
                <a:tab pos="6286500" algn="r"/>
              </a:tabLst>
              <a:defRPr sz="2000">
                <a:solidFill>
                  <a:schemeClr val="tx1"/>
                </a:solidFill>
                <a:latin typeface="Comic Sans MS" pitchFamily="66" charset="0"/>
              </a:defRPr>
            </a:lvl9pPr>
          </a:lstStyle>
          <a:p>
            <a:pPr algn="l">
              <a:spcBef>
                <a:spcPct val="50000"/>
              </a:spcBef>
            </a:pPr>
            <a:r>
              <a:rPr lang="en-US" altLang="en-US" sz="2100" dirty="0">
                <a:latin typeface="Liberation Sans" panose="020B0604020202020204" pitchFamily="34" charset="0"/>
                <a:cs typeface="Arial" charset="0"/>
              </a:rPr>
              <a:t>Cash  	150</a:t>
            </a:r>
          </a:p>
        </p:txBody>
      </p:sp>
      <p:sp>
        <p:nvSpPr>
          <p:cNvPr id="16391" name="Text Box 8"/>
          <p:cNvSpPr txBox="1">
            <a:spLocks noChangeArrowheads="1"/>
          </p:cNvSpPr>
          <p:nvPr/>
        </p:nvSpPr>
        <p:spPr bwMode="auto">
          <a:xfrm>
            <a:off x="533400" y="3962400"/>
            <a:ext cx="8077200"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15000"/>
              </a:lnSpc>
              <a:spcBef>
                <a:spcPct val="70000"/>
              </a:spcBef>
            </a:pPr>
            <a:r>
              <a:rPr lang="en-US" altLang="en-US" sz="2100" dirty="0">
                <a:solidFill>
                  <a:srgbClr val="000000"/>
                </a:solidFill>
                <a:latin typeface="Liberation Sans" panose="020B0604020202020204" pitchFamily="34" charset="0"/>
              </a:rPr>
              <a:t>Assume the freight terms on the invoice in Illustration 5-6 had required </a:t>
            </a:r>
            <a:r>
              <a:rPr lang="en-US" altLang="en-US" sz="2100" b="1" dirty="0">
                <a:solidFill>
                  <a:srgbClr val="000000"/>
                </a:solidFill>
                <a:latin typeface="Liberation Sans" panose="020B0604020202020204" pitchFamily="34" charset="0"/>
              </a:rPr>
              <a:t>PW Audio Supply to pay the freight charges</a:t>
            </a:r>
            <a:r>
              <a:rPr lang="en-US" altLang="en-US" sz="2100" dirty="0">
                <a:solidFill>
                  <a:srgbClr val="000000"/>
                </a:solidFill>
                <a:latin typeface="Liberation Sans" panose="020B0604020202020204" pitchFamily="34" charset="0"/>
              </a:rPr>
              <a:t>, the entry by PW Audio Supply would have been:</a:t>
            </a:r>
          </a:p>
        </p:txBody>
      </p:sp>
      <p:sp>
        <p:nvSpPr>
          <p:cNvPr id="860169" name="Text Box 9"/>
          <p:cNvSpPr txBox="1">
            <a:spLocks noChangeArrowheads="1"/>
          </p:cNvSpPr>
          <p:nvPr/>
        </p:nvSpPr>
        <p:spPr bwMode="auto">
          <a:xfrm>
            <a:off x="1981200" y="5334000"/>
            <a:ext cx="55626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065588" algn="r"/>
              </a:tabLst>
              <a:defRPr sz="2000">
                <a:solidFill>
                  <a:schemeClr val="tx1"/>
                </a:solidFill>
                <a:latin typeface="Comic Sans MS" pitchFamily="66" charset="0"/>
              </a:defRPr>
            </a:lvl1pPr>
            <a:lvl2pPr marL="742950" indent="-285750">
              <a:tabLst>
                <a:tab pos="4065588" algn="r"/>
              </a:tabLst>
              <a:defRPr sz="2000">
                <a:solidFill>
                  <a:schemeClr val="tx1"/>
                </a:solidFill>
                <a:latin typeface="Comic Sans MS" pitchFamily="66" charset="0"/>
              </a:defRPr>
            </a:lvl2pPr>
            <a:lvl3pPr marL="1143000" indent="-228600">
              <a:tabLst>
                <a:tab pos="4065588" algn="r"/>
              </a:tabLst>
              <a:defRPr sz="2000">
                <a:solidFill>
                  <a:schemeClr val="tx1"/>
                </a:solidFill>
                <a:latin typeface="Comic Sans MS" pitchFamily="66" charset="0"/>
              </a:defRPr>
            </a:lvl3pPr>
            <a:lvl4pPr marL="1600200" indent="-228600">
              <a:tabLst>
                <a:tab pos="4065588" algn="r"/>
              </a:tabLst>
              <a:defRPr sz="2000">
                <a:solidFill>
                  <a:schemeClr val="tx1"/>
                </a:solidFill>
                <a:latin typeface="Comic Sans MS" pitchFamily="66" charset="0"/>
              </a:defRPr>
            </a:lvl4pPr>
            <a:lvl5pPr marL="2057400" indent="-228600">
              <a:tabLst>
                <a:tab pos="406558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06558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06558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06558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065588" algn="r"/>
              </a:tabLst>
              <a:defRPr sz="2000">
                <a:solidFill>
                  <a:schemeClr val="tx1"/>
                </a:solidFill>
                <a:latin typeface="Comic Sans MS" pitchFamily="66" charset="0"/>
              </a:defRPr>
            </a:lvl9pPr>
          </a:lstStyle>
          <a:p>
            <a:pPr algn="l">
              <a:spcBef>
                <a:spcPct val="50000"/>
              </a:spcBef>
            </a:pPr>
            <a:r>
              <a:rPr lang="en-US" altLang="en-US" sz="2100" dirty="0">
                <a:latin typeface="Liberation Sans" panose="020B0604020202020204" pitchFamily="34" charset="0"/>
              </a:rPr>
              <a:t>Freight-Out</a:t>
            </a:r>
            <a:r>
              <a:rPr lang="en-US" altLang="en-US" sz="2100" dirty="0">
                <a:latin typeface="Liberation Sans" panose="020B0604020202020204" pitchFamily="34" charset="0"/>
                <a:cs typeface="Arial" charset="0"/>
              </a:rPr>
              <a:t>	150</a:t>
            </a:r>
          </a:p>
        </p:txBody>
      </p:sp>
      <p:sp>
        <p:nvSpPr>
          <p:cNvPr id="16393" name="Text Box 10"/>
          <p:cNvSpPr txBox="1">
            <a:spLocks noChangeArrowheads="1"/>
          </p:cNvSpPr>
          <p:nvPr/>
        </p:nvSpPr>
        <p:spPr bwMode="auto">
          <a:xfrm>
            <a:off x="685800" y="5334000"/>
            <a:ext cx="15240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100" dirty="0">
                <a:latin typeface="Liberation Sans" panose="020B0604020202020204" pitchFamily="34" charset="0"/>
                <a:cs typeface="Arial" charset="0"/>
              </a:rPr>
              <a:t>May 4</a:t>
            </a:r>
          </a:p>
        </p:txBody>
      </p:sp>
      <p:sp>
        <p:nvSpPr>
          <p:cNvPr id="860171" name="Text Box 11"/>
          <p:cNvSpPr txBox="1">
            <a:spLocks noChangeArrowheads="1"/>
          </p:cNvSpPr>
          <p:nvPr/>
        </p:nvSpPr>
        <p:spPr bwMode="auto">
          <a:xfrm>
            <a:off x="1981200" y="5791200"/>
            <a:ext cx="55626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5372100" algn="r"/>
                <a:tab pos="6286500" algn="r"/>
              </a:tabLst>
              <a:defRPr sz="2000">
                <a:solidFill>
                  <a:schemeClr val="tx1"/>
                </a:solidFill>
                <a:latin typeface="Comic Sans MS" pitchFamily="66" charset="0"/>
              </a:defRPr>
            </a:lvl1pPr>
            <a:lvl2pPr marL="742950" indent="-285750">
              <a:tabLst>
                <a:tab pos="5372100" algn="r"/>
                <a:tab pos="6286500" algn="r"/>
              </a:tabLst>
              <a:defRPr sz="2000">
                <a:solidFill>
                  <a:schemeClr val="tx1"/>
                </a:solidFill>
                <a:latin typeface="Comic Sans MS" pitchFamily="66" charset="0"/>
              </a:defRPr>
            </a:lvl2pPr>
            <a:lvl3pPr marL="1143000" indent="-228600">
              <a:tabLst>
                <a:tab pos="5372100" algn="r"/>
                <a:tab pos="6286500" algn="r"/>
              </a:tabLst>
              <a:defRPr sz="2000">
                <a:solidFill>
                  <a:schemeClr val="tx1"/>
                </a:solidFill>
                <a:latin typeface="Comic Sans MS" pitchFamily="66" charset="0"/>
              </a:defRPr>
            </a:lvl3pPr>
            <a:lvl4pPr marL="1600200" indent="-228600">
              <a:tabLst>
                <a:tab pos="5372100" algn="r"/>
                <a:tab pos="6286500" algn="r"/>
              </a:tabLst>
              <a:defRPr sz="2000">
                <a:solidFill>
                  <a:schemeClr val="tx1"/>
                </a:solidFill>
                <a:latin typeface="Comic Sans MS" pitchFamily="66" charset="0"/>
              </a:defRPr>
            </a:lvl4pPr>
            <a:lvl5pPr marL="2057400" indent="-228600">
              <a:tabLst>
                <a:tab pos="5372100" algn="r"/>
                <a:tab pos="62865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5372100" algn="r"/>
                <a:tab pos="62865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5372100" algn="r"/>
                <a:tab pos="62865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5372100" algn="r"/>
                <a:tab pos="62865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5372100" algn="r"/>
                <a:tab pos="6286500" algn="r"/>
              </a:tabLst>
              <a:defRPr sz="2000">
                <a:solidFill>
                  <a:schemeClr val="tx1"/>
                </a:solidFill>
                <a:latin typeface="Comic Sans MS" pitchFamily="66" charset="0"/>
              </a:defRPr>
            </a:lvl9pPr>
          </a:lstStyle>
          <a:p>
            <a:pPr algn="l">
              <a:spcBef>
                <a:spcPct val="50000"/>
              </a:spcBef>
            </a:pPr>
            <a:r>
              <a:rPr lang="en-US" altLang="en-US" sz="2100" dirty="0">
                <a:latin typeface="Liberation Sans" panose="020B0604020202020204" pitchFamily="34" charset="0"/>
                <a:cs typeface="Arial" charset="0"/>
              </a:rPr>
              <a:t>Cash  	150</a:t>
            </a:r>
          </a:p>
        </p:txBody>
      </p:sp>
      <p:sp>
        <p:nvSpPr>
          <p:cNvPr id="16395" name="Line 12"/>
          <p:cNvSpPr>
            <a:spLocks noChangeShapeType="1"/>
          </p:cNvSpPr>
          <p:nvPr/>
        </p:nvSpPr>
        <p:spPr bwMode="auto">
          <a:xfrm>
            <a:off x="304800" y="3810000"/>
            <a:ext cx="8534400"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6397"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 name="Rectangle 13"/>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smtClean="0">
                <a:solidFill>
                  <a:schemeClr val="tx2">
                    <a:lumMod val="75000"/>
                  </a:schemeClr>
                </a:solidFill>
                <a:latin typeface="Liberation Sans" panose="020B0604020202020204" pitchFamily="34" charset="0"/>
              </a:rPr>
              <a:t>Freight Costs</a:t>
            </a:r>
            <a:endParaRPr lang="en-US" altLang="en-US" sz="3200" b="1" dirty="0">
              <a:solidFill>
                <a:schemeClr val="tx2">
                  <a:lumMod val="75000"/>
                </a:schemeClr>
              </a:solidFill>
              <a:latin typeface="Liberation Sans" panose="020B0604020202020204" pitchFamily="34" charset="0"/>
            </a:endParaRPr>
          </a:p>
        </p:txBody>
      </p:sp>
      <p:sp>
        <p:nvSpPr>
          <p:cNvPr id="1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0163"/>
                                        </p:tgtEl>
                                        <p:attrNameLst>
                                          <p:attrName>style.visibility</p:attrName>
                                        </p:attrNameLst>
                                      </p:cBhvr>
                                      <p:to>
                                        <p:strVal val="visible"/>
                                      </p:to>
                                    </p:set>
                                    <p:animEffect transition="in" filter="wipe(left)">
                                      <p:cBhvr>
                                        <p:cTn id="7" dur="500"/>
                                        <p:tgtEl>
                                          <p:spTgt spid="8601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0165"/>
                                        </p:tgtEl>
                                        <p:attrNameLst>
                                          <p:attrName>style.visibility</p:attrName>
                                        </p:attrNameLst>
                                      </p:cBhvr>
                                      <p:to>
                                        <p:strVal val="visible"/>
                                      </p:to>
                                    </p:set>
                                    <p:animEffect transition="in" filter="wipe(left)">
                                      <p:cBhvr>
                                        <p:cTn id="12" dur="500"/>
                                        <p:tgtEl>
                                          <p:spTgt spid="8601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60169"/>
                                        </p:tgtEl>
                                        <p:attrNameLst>
                                          <p:attrName>style.visibility</p:attrName>
                                        </p:attrNameLst>
                                      </p:cBhvr>
                                      <p:to>
                                        <p:strVal val="visible"/>
                                      </p:to>
                                    </p:set>
                                    <p:animEffect transition="in" filter="wipe(left)">
                                      <p:cBhvr>
                                        <p:cTn id="17" dur="500"/>
                                        <p:tgtEl>
                                          <p:spTgt spid="8601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60171"/>
                                        </p:tgtEl>
                                        <p:attrNameLst>
                                          <p:attrName>style.visibility</p:attrName>
                                        </p:attrNameLst>
                                      </p:cBhvr>
                                      <p:to>
                                        <p:strVal val="visible"/>
                                      </p:to>
                                    </p:set>
                                    <p:animEffect transition="in" filter="wipe(left)">
                                      <p:cBhvr>
                                        <p:cTn id="22" dur="500"/>
                                        <p:tgtEl>
                                          <p:spTgt spid="860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63" grpId="0" autoUpdateAnimBg="0"/>
      <p:bldP spid="860165" grpId="0" autoUpdateAnimBg="0"/>
      <p:bldP spid="860169" grpId="0" autoUpdateAnimBg="0"/>
      <p:bldP spid="860171"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533400" y="1295400"/>
            <a:ext cx="8153400" cy="904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0000"/>
              </a:lnSpc>
              <a:spcBef>
                <a:spcPct val="30000"/>
              </a:spcBef>
              <a:spcAft>
                <a:spcPct val="20000"/>
              </a:spcAft>
              <a:buSzPct val="80000"/>
            </a:pPr>
            <a:r>
              <a:rPr lang="en-US" altLang="en-US" sz="2200" b="1" dirty="0">
                <a:latin typeface="Liberation Sans" panose="020B0604020202020204" pitchFamily="34" charset="0"/>
              </a:rPr>
              <a:t>Purchaser may be dissatisfied</a:t>
            </a:r>
            <a:r>
              <a:rPr lang="en-US" altLang="en-US" sz="2200" dirty="0">
                <a:latin typeface="Liberation Sans" panose="020B0604020202020204" pitchFamily="34" charset="0"/>
              </a:rPr>
              <a:t> because goods are damaged or defective, of inferior quality, or do not meet specifications.</a:t>
            </a:r>
          </a:p>
        </p:txBody>
      </p:sp>
      <p:sp>
        <p:nvSpPr>
          <p:cNvPr id="17412" name="Rectangle 5"/>
          <p:cNvSpPr>
            <a:spLocks noChangeArrowheads="1"/>
          </p:cNvSpPr>
          <p:nvPr/>
        </p:nvSpPr>
        <p:spPr bwMode="auto">
          <a:xfrm>
            <a:off x="685800" y="3081337"/>
            <a:ext cx="3581400" cy="1446213"/>
          </a:xfrm>
          <a:prstGeom prst="rect">
            <a:avLst/>
          </a:prstGeom>
          <a:noFill/>
          <a:ln w="28575" cap="sq">
            <a:solidFill>
              <a:schemeClr val="tx1"/>
            </a:solidFill>
            <a:miter lim="800000"/>
            <a:headEnd type="none" w="sm" len="sm"/>
            <a:tailEnd type="none" w="sm" len="sm"/>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nSpc>
                <a:spcPct val="110000"/>
              </a:lnSpc>
              <a:spcBef>
                <a:spcPct val="50000"/>
              </a:spcBef>
            </a:pPr>
            <a:r>
              <a:rPr lang="en-US" altLang="en-US" dirty="0">
                <a:latin typeface="Liberation Sans" panose="020B0604020202020204" pitchFamily="34" charset="0"/>
              </a:rPr>
              <a:t>Return goods for credit if the sale was made on credit, or for a cash refund if the purchase was for cash.</a:t>
            </a:r>
          </a:p>
        </p:txBody>
      </p:sp>
      <p:sp>
        <p:nvSpPr>
          <p:cNvPr id="17413" name="Rectangle 6"/>
          <p:cNvSpPr>
            <a:spLocks noChangeArrowheads="1"/>
          </p:cNvSpPr>
          <p:nvPr/>
        </p:nvSpPr>
        <p:spPr bwMode="auto">
          <a:xfrm>
            <a:off x="4800600" y="3081337"/>
            <a:ext cx="3581400" cy="1446213"/>
          </a:xfrm>
          <a:prstGeom prst="rect">
            <a:avLst/>
          </a:prstGeom>
          <a:noFill/>
          <a:ln w="28575" cap="sq">
            <a:solidFill>
              <a:schemeClr val="tx1"/>
            </a:solidFill>
            <a:miter lim="800000"/>
            <a:headEnd type="none" w="sm" len="sm"/>
            <a:tailEnd type="none" w="sm" len="sm"/>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nSpc>
                <a:spcPct val="110000"/>
              </a:lnSpc>
              <a:spcBef>
                <a:spcPct val="50000"/>
              </a:spcBef>
            </a:pPr>
            <a:r>
              <a:rPr lang="en-US" altLang="en-US" dirty="0">
                <a:latin typeface="Liberation Sans" panose="020B0604020202020204" pitchFamily="34" charset="0"/>
              </a:rPr>
              <a:t>May choose to keep the merchandise if the seller will grant a reduction of the purchase price.</a:t>
            </a:r>
          </a:p>
        </p:txBody>
      </p:sp>
      <p:sp>
        <p:nvSpPr>
          <p:cNvPr id="17414" name="Rectangle 7"/>
          <p:cNvSpPr>
            <a:spLocks noChangeArrowheads="1"/>
          </p:cNvSpPr>
          <p:nvPr/>
        </p:nvSpPr>
        <p:spPr bwMode="auto">
          <a:xfrm>
            <a:off x="685800" y="2592387"/>
            <a:ext cx="3581400" cy="461665"/>
          </a:xfrm>
          <a:prstGeom prst="rect">
            <a:avLst/>
          </a:prstGeom>
          <a:solidFill>
            <a:srgbClr val="FFFF99"/>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2400" b="1" dirty="0">
                <a:latin typeface="Liberation Sans" panose="020B0604020202020204" pitchFamily="34" charset="0"/>
              </a:rPr>
              <a:t>Purchase Return</a:t>
            </a:r>
          </a:p>
        </p:txBody>
      </p:sp>
      <p:sp>
        <p:nvSpPr>
          <p:cNvPr id="17415" name="Rectangle 8"/>
          <p:cNvSpPr>
            <a:spLocks noChangeArrowheads="1"/>
          </p:cNvSpPr>
          <p:nvPr/>
        </p:nvSpPr>
        <p:spPr bwMode="auto">
          <a:xfrm>
            <a:off x="4800600" y="2590800"/>
            <a:ext cx="3581400" cy="461665"/>
          </a:xfrm>
          <a:prstGeom prst="rect">
            <a:avLst/>
          </a:prstGeom>
          <a:solidFill>
            <a:srgbClr val="FFFF99"/>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2400" b="1" dirty="0">
                <a:latin typeface="Liberation Sans" panose="020B0604020202020204" pitchFamily="34" charset="0"/>
              </a:rPr>
              <a:t>Purchase Allowance</a:t>
            </a:r>
          </a:p>
        </p:txBody>
      </p:sp>
      <p:sp>
        <p:nvSpPr>
          <p:cNvPr id="17417" name="Rectangle 10"/>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Purchase Returns and Allowances</a:t>
            </a:r>
            <a:endParaRPr lang="en-US" altLang="en-US" sz="3200" b="1" dirty="0">
              <a:solidFill>
                <a:schemeClr val="tx2">
                  <a:lumMod val="75000"/>
                </a:schemeClr>
              </a:solidFill>
              <a:latin typeface="Liberation Sans" panose="020B0604020202020204" pitchFamily="34" charset="0"/>
            </a:endParaRPr>
          </a:p>
        </p:txBody>
      </p:sp>
      <p:sp>
        <p:nvSpPr>
          <p:cNvPr id="17418"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4"/>
          <p:cNvSpPr txBox="1">
            <a:spLocks noChangeArrowheads="1"/>
          </p:cNvSpPr>
          <p:nvPr/>
        </p:nvSpPr>
        <p:spPr bwMode="auto">
          <a:xfrm>
            <a:off x="533400" y="1295400"/>
            <a:ext cx="7772400"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70000"/>
              </a:spcBef>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Assume Sauk Stereo returned goods costing $300 to PW Audio Supply on May 8.</a:t>
            </a:r>
          </a:p>
        </p:txBody>
      </p:sp>
      <p:sp>
        <p:nvSpPr>
          <p:cNvPr id="866309" name="Text Box 5"/>
          <p:cNvSpPr txBox="1">
            <a:spLocks noChangeArrowheads="1"/>
          </p:cNvSpPr>
          <p:nvPr/>
        </p:nvSpPr>
        <p:spPr bwMode="auto">
          <a:xfrm>
            <a:off x="1905000" y="2616200"/>
            <a:ext cx="66294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686300" algn="r"/>
              </a:tabLst>
              <a:defRPr sz="2000">
                <a:solidFill>
                  <a:schemeClr val="tx1"/>
                </a:solidFill>
                <a:latin typeface="Comic Sans MS" pitchFamily="66" charset="0"/>
              </a:defRPr>
            </a:lvl1pPr>
            <a:lvl2pPr marL="742950" indent="-285750">
              <a:tabLst>
                <a:tab pos="4686300" algn="r"/>
              </a:tabLst>
              <a:defRPr sz="2000">
                <a:solidFill>
                  <a:schemeClr val="tx1"/>
                </a:solidFill>
                <a:latin typeface="Comic Sans MS" pitchFamily="66" charset="0"/>
              </a:defRPr>
            </a:lvl2pPr>
            <a:lvl3pPr marL="1143000" indent="-228600">
              <a:tabLst>
                <a:tab pos="4686300" algn="r"/>
              </a:tabLst>
              <a:defRPr sz="2000">
                <a:solidFill>
                  <a:schemeClr val="tx1"/>
                </a:solidFill>
                <a:latin typeface="Comic Sans MS" pitchFamily="66" charset="0"/>
              </a:defRPr>
            </a:lvl3pPr>
            <a:lvl4pPr marL="1600200" indent="-228600">
              <a:tabLst>
                <a:tab pos="4686300" algn="r"/>
              </a:tabLst>
              <a:defRPr sz="2000">
                <a:solidFill>
                  <a:schemeClr val="tx1"/>
                </a:solidFill>
                <a:latin typeface="Comic Sans MS" pitchFamily="66" charset="0"/>
              </a:defRPr>
            </a:lvl4pPr>
            <a:lvl5pPr marL="2057400" indent="-228600">
              <a:tabLst>
                <a:tab pos="46863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6863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6863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6863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6863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Payable	300</a:t>
            </a:r>
          </a:p>
        </p:txBody>
      </p:sp>
      <p:sp>
        <p:nvSpPr>
          <p:cNvPr id="18437" name="Text Box 6"/>
          <p:cNvSpPr txBox="1">
            <a:spLocks noChangeArrowheads="1"/>
          </p:cNvSpPr>
          <p:nvPr/>
        </p:nvSpPr>
        <p:spPr bwMode="auto">
          <a:xfrm>
            <a:off x="685800" y="2616200"/>
            <a:ext cx="1066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8</a:t>
            </a:r>
          </a:p>
        </p:txBody>
      </p:sp>
      <p:sp>
        <p:nvSpPr>
          <p:cNvPr id="866311" name="Text Box 7"/>
          <p:cNvSpPr txBox="1">
            <a:spLocks noChangeArrowheads="1"/>
          </p:cNvSpPr>
          <p:nvPr/>
        </p:nvSpPr>
        <p:spPr bwMode="auto">
          <a:xfrm>
            <a:off x="1905000" y="3103563"/>
            <a:ext cx="66294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5886450" algn="r"/>
              </a:tabLst>
              <a:defRPr sz="2000">
                <a:solidFill>
                  <a:schemeClr val="tx1"/>
                </a:solidFill>
                <a:latin typeface="Comic Sans MS" pitchFamily="66" charset="0"/>
              </a:defRPr>
            </a:lvl1pPr>
            <a:lvl2pPr marL="742950" indent="-285750">
              <a:tabLst>
                <a:tab pos="4745038" algn="r"/>
                <a:tab pos="5886450" algn="r"/>
              </a:tabLst>
              <a:defRPr sz="2000">
                <a:solidFill>
                  <a:schemeClr val="tx1"/>
                </a:solidFill>
                <a:latin typeface="Comic Sans MS" pitchFamily="66" charset="0"/>
              </a:defRPr>
            </a:lvl2pPr>
            <a:lvl3pPr marL="1143000" indent="-228600">
              <a:tabLst>
                <a:tab pos="4745038" algn="r"/>
                <a:tab pos="5886450" algn="r"/>
              </a:tabLst>
              <a:defRPr sz="2000">
                <a:solidFill>
                  <a:schemeClr val="tx1"/>
                </a:solidFill>
                <a:latin typeface="Comic Sans MS" pitchFamily="66" charset="0"/>
              </a:defRPr>
            </a:lvl3pPr>
            <a:lvl4pPr marL="1600200" indent="-228600">
              <a:tabLst>
                <a:tab pos="4745038" algn="r"/>
                <a:tab pos="5886450" algn="r"/>
              </a:tabLst>
              <a:defRPr sz="2000">
                <a:solidFill>
                  <a:schemeClr val="tx1"/>
                </a:solidFill>
                <a:latin typeface="Comic Sans MS" pitchFamily="66" charset="0"/>
              </a:defRPr>
            </a:lvl4pPr>
            <a:lvl5pPr marL="2057400" indent="-228600">
              <a:tabLst>
                <a:tab pos="4745038" algn="r"/>
                <a:tab pos="588645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588645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588645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588645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588645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rPr>
              <a:t>Inventory</a:t>
            </a:r>
            <a:r>
              <a:rPr lang="en-US" altLang="en-US" sz="2200" dirty="0">
                <a:latin typeface="Liberation Sans" panose="020B0604020202020204" pitchFamily="34" charset="0"/>
                <a:cs typeface="Arial" charset="0"/>
              </a:rPr>
              <a:t> 		300</a:t>
            </a:r>
          </a:p>
        </p:txBody>
      </p:sp>
      <p:sp>
        <p:nvSpPr>
          <p:cNvPr id="18440"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Rectangle 10"/>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Purchase Returns and Allowances</a:t>
            </a:r>
            <a:endParaRPr lang="en-US" altLang="en-US" sz="3200" b="1" dirty="0">
              <a:solidFill>
                <a:schemeClr val="tx2">
                  <a:lumMod val="75000"/>
                </a:schemeClr>
              </a:solidFill>
              <a:latin typeface="Liberation Sans" panose="020B0604020202020204" pitchFamily="34" charset="0"/>
            </a:endParaRP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6309"/>
                                        </p:tgtEl>
                                        <p:attrNameLst>
                                          <p:attrName>style.visibility</p:attrName>
                                        </p:attrNameLst>
                                      </p:cBhvr>
                                      <p:to>
                                        <p:strVal val="visible"/>
                                      </p:to>
                                    </p:set>
                                    <p:animEffect transition="in" filter="wipe(left)">
                                      <p:cBhvr>
                                        <p:cTn id="7" dur="500"/>
                                        <p:tgtEl>
                                          <p:spTgt spid="8663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6311"/>
                                        </p:tgtEl>
                                        <p:attrNameLst>
                                          <p:attrName>style.visibility</p:attrName>
                                        </p:attrNameLst>
                                      </p:cBhvr>
                                      <p:to>
                                        <p:strVal val="visible"/>
                                      </p:to>
                                    </p:set>
                                    <p:animEffect transition="in" filter="wipe(left)">
                                      <p:cBhvr>
                                        <p:cTn id="12" dur="500"/>
                                        <p:tgtEl>
                                          <p:spTgt spid="866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6309" grpId="0" autoUpdateAnimBg="0"/>
      <p:bldP spid="86631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457200" y="1890713"/>
            <a:ext cx="8001000" cy="36576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82562" tIns="46038" rIns="182562" bIns="46038"/>
          <a:lstStyle>
            <a:lvl1pPr>
              <a:defRPr sz="2000">
                <a:solidFill>
                  <a:schemeClr val="tx1"/>
                </a:solidFill>
                <a:latin typeface="Comic Sans MS" pitchFamily="66" charset="0"/>
              </a:defRPr>
            </a:lvl1pPr>
            <a:lvl2pPr marL="692150" indent="-45720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0000"/>
              </a:lnSpc>
              <a:spcBef>
                <a:spcPct val="40000"/>
              </a:spcBef>
              <a:buClr>
                <a:schemeClr val="tx1"/>
              </a:buClr>
              <a:buFont typeface="Wingdings" pitchFamily="2" charset="2"/>
              <a:buNone/>
            </a:pPr>
            <a:r>
              <a:rPr lang="en-US" altLang="en-US" sz="2300" dirty="0">
                <a:latin typeface="Liberation Sans" panose="020B0604020202020204" pitchFamily="34" charset="0"/>
                <a:cs typeface="Times New Roman" pitchFamily="18" charset="0"/>
              </a:rPr>
              <a:t>In a perpetual inventory system, a return of defective merchandise by a purchaser is recorded by crediting:  </a:t>
            </a:r>
          </a:p>
          <a:p>
            <a:pPr marL="804863" lvl="1" indent="-463550" algn="l">
              <a:lnSpc>
                <a:spcPct val="120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Purchases  </a:t>
            </a:r>
          </a:p>
          <a:p>
            <a:pPr marL="804863" lvl="1" indent="-463550" algn="l">
              <a:lnSpc>
                <a:spcPct val="120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Purchase Returns  </a:t>
            </a:r>
          </a:p>
          <a:p>
            <a:pPr marL="804863" lvl="1" indent="-463550" algn="l">
              <a:lnSpc>
                <a:spcPct val="120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Purchase Allowance  </a:t>
            </a:r>
          </a:p>
          <a:p>
            <a:pPr marL="804863" lvl="1" indent="-463550" algn="l">
              <a:lnSpc>
                <a:spcPct val="120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Inventory</a:t>
            </a:r>
          </a:p>
        </p:txBody>
      </p:sp>
      <p:sp>
        <p:nvSpPr>
          <p:cNvPr id="19460" name="Text Box 9"/>
          <p:cNvSpPr txBox="1">
            <a:spLocks noChangeArrowheads="1"/>
          </p:cNvSpPr>
          <p:nvPr/>
        </p:nvSpPr>
        <p:spPr bwMode="auto">
          <a:xfrm>
            <a:off x="533400" y="1295400"/>
            <a:ext cx="6843713"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000" b="1" dirty="0" smtClean="0">
                <a:solidFill>
                  <a:schemeClr val="tx2">
                    <a:lumMod val="75000"/>
                  </a:schemeClr>
                </a:solidFill>
                <a:latin typeface="Liberation Sans" panose="020B0604020202020204" pitchFamily="34" charset="0"/>
              </a:rPr>
              <a:t>Question</a:t>
            </a:r>
            <a:endParaRPr lang="en-US" altLang="en-US" sz="3000" b="1" dirty="0">
              <a:solidFill>
                <a:schemeClr val="tx2">
                  <a:lumMod val="75000"/>
                </a:schemeClr>
              </a:solidFill>
              <a:latin typeface="Liberation Sans" panose="020B0604020202020204" pitchFamily="34" charset="0"/>
            </a:endParaRPr>
          </a:p>
        </p:txBody>
      </p:sp>
      <p:sp>
        <p:nvSpPr>
          <p:cNvPr id="19462"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 name="Rectangle 10"/>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Purchase Returns and Allowances</a:t>
            </a:r>
            <a:endParaRPr lang="en-US" altLang="en-US" sz="3200" b="1" dirty="0">
              <a:solidFill>
                <a:schemeClr val="tx2">
                  <a:lumMod val="75000"/>
                </a:schemeClr>
              </a:solidFill>
              <a:latin typeface="Liberation Sans" panose="020B0604020202020204" pitchFamily="34" charset="0"/>
            </a:endParaRPr>
          </a:p>
        </p:txBody>
      </p:sp>
      <p:sp>
        <p:nvSpPr>
          <p:cNvPr id="9" name="Notched Right Arrow 8"/>
          <p:cNvSpPr/>
          <p:nvPr/>
        </p:nvSpPr>
        <p:spPr bwMode="auto">
          <a:xfrm>
            <a:off x="152400" y="4572000"/>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533400" y="1295400"/>
            <a:ext cx="7696200" cy="3382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692150" indent="-45720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50000"/>
              </a:spcBef>
              <a:spcAft>
                <a:spcPct val="20000"/>
              </a:spcAft>
              <a:buSzPct val="80000"/>
            </a:pPr>
            <a:r>
              <a:rPr lang="en-US" altLang="en-US" sz="2300" b="1" dirty="0">
                <a:latin typeface="Liberation Sans" panose="020B0604020202020204" pitchFamily="34" charset="0"/>
              </a:rPr>
              <a:t>Credit terms</a:t>
            </a:r>
            <a:r>
              <a:rPr lang="en-US" altLang="en-US" sz="2300" dirty="0">
                <a:latin typeface="Liberation Sans" panose="020B0604020202020204" pitchFamily="34" charset="0"/>
              </a:rPr>
              <a:t> may permit buyer to claim a cash discount for prompt payment.</a:t>
            </a:r>
          </a:p>
          <a:p>
            <a:pPr algn="l">
              <a:lnSpc>
                <a:spcPct val="125000"/>
              </a:lnSpc>
              <a:spcBef>
                <a:spcPct val="50000"/>
              </a:spcBef>
              <a:spcAft>
                <a:spcPct val="20000"/>
              </a:spcAft>
              <a:buSzPct val="80000"/>
            </a:pPr>
            <a:r>
              <a:rPr lang="en-US" altLang="en-US" sz="2300" b="1" dirty="0">
                <a:latin typeface="Liberation Sans" panose="020B0604020202020204" pitchFamily="34" charset="0"/>
              </a:rPr>
              <a:t>Advantages:</a:t>
            </a:r>
          </a:p>
          <a:p>
            <a:pPr lvl="1" algn="l">
              <a:lnSpc>
                <a:spcPct val="125000"/>
              </a:lnSpc>
              <a:spcBef>
                <a:spcPct val="50000"/>
              </a:spcBef>
              <a:spcAft>
                <a:spcPct val="20000"/>
              </a:spcAft>
              <a:buClr>
                <a:srgbClr val="800000"/>
              </a:buClr>
              <a:buSzPct val="80000"/>
              <a:buFont typeface="Wingdings" pitchFamily="2" charset="2"/>
              <a:buChar char="u"/>
            </a:pPr>
            <a:r>
              <a:rPr lang="en-US" altLang="en-US" sz="2100" dirty="0">
                <a:latin typeface="Liberation Sans" panose="020B0604020202020204" pitchFamily="34" charset="0"/>
              </a:rPr>
              <a:t>Purchaser saves money.</a:t>
            </a:r>
          </a:p>
          <a:p>
            <a:pPr lvl="1" algn="l">
              <a:lnSpc>
                <a:spcPct val="125000"/>
              </a:lnSpc>
              <a:spcBef>
                <a:spcPct val="50000"/>
              </a:spcBef>
              <a:spcAft>
                <a:spcPct val="20000"/>
              </a:spcAft>
              <a:buClr>
                <a:srgbClr val="800000"/>
              </a:buClr>
              <a:buSzPct val="80000"/>
              <a:buFont typeface="Wingdings" pitchFamily="2" charset="2"/>
              <a:buChar char="u"/>
            </a:pPr>
            <a:r>
              <a:rPr lang="en-US" altLang="en-US" sz="2100" dirty="0">
                <a:latin typeface="Liberation Sans" panose="020B0604020202020204" pitchFamily="34" charset="0"/>
              </a:rPr>
              <a:t>Seller shortens the operating cycle by converting the accounts receivable into cash earlier.</a:t>
            </a:r>
          </a:p>
        </p:txBody>
      </p:sp>
      <p:sp>
        <p:nvSpPr>
          <p:cNvPr id="20484" name="Rectangle 5"/>
          <p:cNvSpPr>
            <a:spLocks noChangeArrowheads="1"/>
          </p:cNvSpPr>
          <p:nvPr/>
        </p:nvSpPr>
        <p:spPr bwMode="auto">
          <a:xfrm>
            <a:off x="5105400" y="2281237"/>
            <a:ext cx="2895600" cy="769938"/>
          </a:xfrm>
          <a:prstGeom prst="rect">
            <a:avLst/>
          </a:prstGeom>
          <a:solidFill>
            <a:srgbClr val="FAEFB6"/>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b="1" dirty="0">
                <a:solidFill>
                  <a:srgbClr val="800000"/>
                </a:solidFill>
                <a:latin typeface="Liberation Sans" panose="020B0604020202020204" pitchFamily="34" charset="0"/>
              </a:rPr>
              <a:t>Example: </a:t>
            </a:r>
            <a:r>
              <a:rPr lang="en-US" altLang="en-US" dirty="0">
                <a:latin typeface="Liberation Sans" panose="020B0604020202020204" pitchFamily="34" charset="0"/>
              </a:rPr>
              <a:t>Credit terms may read </a:t>
            </a:r>
            <a:r>
              <a:rPr lang="en-US" altLang="en-US" sz="2200" b="1" dirty="0">
                <a:solidFill>
                  <a:srgbClr val="800000"/>
                </a:solidFill>
                <a:latin typeface="Liberation Sans" panose="020B0604020202020204" pitchFamily="34" charset="0"/>
              </a:rPr>
              <a:t>2/10, n/30</a:t>
            </a:r>
            <a:r>
              <a:rPr lang="en-US" altLang="en-US" dirty="0">
                <a:latin typeface="Liberation Sans" panose="020B0604020202020204" pitchFamily="34" charset="0"/>
              </a:rPr>
              <a:t>.</a:t>
            </a:r>
          </a:p>
        </p:txBody>
      </p:sp>
      <p:sp>
        <p:nvSpPr>
          <p:cNvPr id="20486"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Purchase Discounts </a:t>
            </a:r>
            <a:endParaRPr lang="en-US" altLang="en-US" sz="3200" b="1" dirty="0">
              <a:solidFill>
                <a:schemeClr val="tx2">
                  <a:lumMod val="75000"/>
                </a:schemeClr>
              </a:solidFill>
              <a:latin typeface="Liberation Sans" panose="020B0604020202020204" pitchFamily="34" charset="0"/>
            </a:endParaRPr>
          </a:p>
        </p:txBody>
      </p:sp>
      <p:sp>
        <p:nvSpPr>
          <p:cNvPr id="20487"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609600" y="2516188"/>
            <a:ext cx="2438400" cy="2128837"/>
          </a:xfrm>
          <a:prstGeom prst="rect">
            <a:avLst/>
          </a:prstGeom>
          <a:solidFill>
            <a:srgbClr val="CCECFF"/>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nSpc>
                <a:spcPct val="120000"/>
              </a:lnSpc>
              <a:spcBef>
                <a:spcPct val="50000"/>
              </a:spcBef>
            </a:pPr>
            <a:r>
              <a:rPr lang="en-US" altLang="en-US" sz="2200" dirty="0">
                <a:solidFill>
                  <a:srgbClr val="000000"/>
                </a:solidFill>
                <a:latin typeface="Liberation Sans" panose="020B0604020202020204" pitchFamily="34" charset="0"/>
              </a:rPr>
              <a:t>2% discount if paid within 10 days, otherwise net amount due within 30 days.</a:t>
            </a:r>
          </a:p>
        </p:txBody>
      </p:sp>
      <p:sp>
        <p:nvSpPr>
          <p:cNvPr id="21507" name="Rectangle 5"/>
          <p:cNvSpPr>
            <a:spLocks noChangeArrowheads="1"/>
          </p:cNvSpPr>
          <p:nvPr/>
        </p:nvSpPr>
        <p:spPr bwMode="auto">
          <a:xfrm>
            <a:off x="3352800" y="2514600"/>
            <a:ext cx="2438400" cy="1727200"/>
          </a:xfrm>
          <a:prstGeom prst="rect">
            <a:avLst/>
          </a:prstGeom>
          <a:solidFill>
            <a:srgbClr val="CCECFF"/>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nSpc>
                <a:spcPct val="120000"/>
              </a:lnSpc>
              <a:spcBef>
                <a:spcPct val="50000"/>
              </a:spcBef>
            </a:pPr>
            <a:r>
              <a:rPr lang="en-US" altLang="en-US" sz="2200" dirty="0">
                <a:solidFill>
                  <a:srgbClr val="000000"/>
                </a:solidFill>
                <a:latin typeface="Liberation Sans" panose="020B0604020202020204" pitchFamily="34" charset="0"/>
              </a:rPr>
              <a:t>1% discount if paid within first 10 days of next month.</a:t>
            </a:r>
          </a:p>
        </p:txBody>
      </p:sp>
      <p:sp>
        <p:nvSpPr>
          <p:cNvPr id="21508" name="Rectangle 6"/>
          <p:cNvSpPr>
            <a:spLocks noChangeArrowheads="1"/>
          </p:cNvSpPr>
          <p:nvPr/>
        </p:nvSpPr>
        <p:spPr bwMode="auto">
          <a:xfrm>
            <a:off x="609600" y="1524000"/>
            <a:ext cx="2438400" cy="990600"/>
          </a:xfrm>
          <a:prstGeom prst="rect">
            <a:avLst/>
          </a:prstGeom>
          <a:solidFill>
            <a:srgbClr val="FFFF99"/>
          </a:solidFill>
          <a:ln w="381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2400" b="1" dirty="0">
                <a:latin typeface="Liberation Sans" panose="020B0604020202020204" pitchFamily="34" charset="0"/>
              </a:rPr>
              <a:t>2/10, n/30</a:t>
            </a:r>
          </a:p>
        </p:txBody>
      </p:sp>
      <p:sp>
        <p:nvSpPr>
          <p:cNvPr id="21509" name="Rectangle 7"/>
          <p:cNvSpPr>
            <a:spLocks noChangeArrowheads="1"/>
          </p:cNvSpPr>
          <p:nvPr/>
        </p:nvSpPr>
        <p:spPr bwMode="auto">
          <a:xfrm>
            <a:off x="3352800" y="1524000"/>
            <a:ext cx="2438400" cy="990600"/>
          </a:xfrm>
          <a:prstGeom prst="rect">
            <a:avLst/>
          </a:prstGeom>
          <a:solidFill>
            <a:srgbClr val="FFFF99"/>
          </a:solidFill>
          <a:ln w="381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2400" b="1" dirty="0">
                <a:latin typeface="Liberation Sans" panose="020B0604020202020204" pitchFamily="34" charset="0"/>
              </a:rPr>
              <a:t>1/10 EOM</a:t>
            </a:r>
          </a:p>
        </p:txBody>
      </p:sp>
      <p:sp>
        <p:nvSpPr>
          <p:cNvPr id="21510" name="Rectangle 8"/>
          <p:cNvSpPr>
            <a:spLocks noChangeArrowheads="1"/>
          </p:cNvSpPr>
          <p:nvPr/>
        </p:nvSpPr>
        <p:spPr bwMode="auto">
          <a:xfrm>
            <a:off x="6096000" y="2514600"/>
            <a:ext cx="2438400" cy="1727200"/>
          </a:xfrm>
          <a:prstGeom prst="rect">
            <a:avLst/>
          </a:prstGeom>
          <a:solidFill>
            <a:srgbClr val="CCECFF"/>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nSpc>
                <a:spcPct val="120000"/>
              </a:lnSpc>
              <a:spcBef>
                <a:spcPct val="50000"/>
              </a:spcBef>
            </a:pPr>
            <a:r>
              <a:rPr lang="en-US" altLang="en-US" sz="2200" dirty="0">
                <a:solidFill>
                  <a:srgbClr val="000000"/>
                </a:solidFill>
                <a:latin typeface="Liberation Sans" panose="020B0604020202020204" pitchFamily="34" charset="0"/>
              </a:rPr>
              <a:t>Net amount due within the first 10 days of the next month.</a:t>
            </a:r>
          </a:p>
        </p:txBody>
      </p:sp>
      <p:sp>
        <p:nvSpPr>
          <p:cNvPr id="21511" name="Rectangle 9"/>
          <p:cNvSpPr>
            <a:spLocks noChangeArrowheads="1"/>
          </p:cNvSpPr>
          <p:nvPr/>
        </p:nvSpPr>
        <p:spPr bwMode="auto">
          <a:xfrm>
            <a:off x="6096000" y="1524000"/>
            <a:ext cx="2438400" cy="990600"/>
          </a:xfrm>
          <a:prstGeom prst="rect">
            <a:avLst/>
          </a:prstGeom>
          <a:solidFill>
            <a:srgbClr val="FFFF99"/>
          </a:solidFill>
          <a:ln w="381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2400" b="1" dirty="0">
                <a:latin typeface="Liberation Sans" panose="020B0604020202020204" pitchFamily="34" charset="0"/>
              </a:rPr>
              <a:t>n/10 EOM</a:t>
            </a:r>
          </a:p>
        </p:txBody>
      </p:sp>
      <p:sp>
        <p:nvSpPr>
          <p:cNvPr id="21515"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Purchase Discounts </a:t>
            </a:r>
            <a:endParaRPr lang="en-US" altLang="en-US" sz="3200" b="1" dirty="0">
              <a:solidFill>
                <a:schemeClr val="tx2">
                  <a:lumMod val="75000"/>
                </a:schemeClr>
              </a:solidFill>
              <a:latin typeface="Liberation Sans" panose="020B0604020202020204" pitchFamily="34" charset="0"/>
            </a:endParaRPr>
          </a:p>
        </p:txBody>
      </p:sp>
      <p:sp>
        <p:nvSpPr>
          <p:cNvPr id="13"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85800" y="3244850"/>
            <a:ext cx="8077200" cy="2133600"/>
          </a:xfrm>
          <a:prstGeom prst="rect">
            <a:avLst/>
          </a:prstGeom>
          <a:solidFill>
            <a:srgbClr val="FFFFCC"/>
          </a:solidFill>
          <a:ln w="381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pic>
        <p:nvPicPr>
          <p:cNvPr id="5123" name="Picture 56" descr="ANd9GcSOIdLGanUplF9A3LzYBZEGvJqfPRDVr8zSqH6bhWCHER6lIVz-U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0425" y="3349625"/>
            <a:ext cx="234315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5"/>
          <p:cNvSpPr>
            <a:spLocks noChangeArrowheads="1"/>
          </p:cNvSpPr>
          <p:nvPr/>
        </p:nvSpPr>
        <p:spPr bwMode="auto">
          <a:xfrm>
            <a:off x="457200" y="1492250"/>
            <a:ext cx="5638800" cy="1066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82562" tIns="46038" rIns="182562" bIns="46038"/>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0000"/>
              </a:lnSpc>
              <a:spcBef>
                <a:spcPct val="25000"/>
              </a:spcBef>
              <a:buClr>
                <a:schemeClr val="tx1"/>
              </a:buClr>
              <a:buFont typeface="Wingdings" pitchFamily="2" charset="2"/>
              <a:buNone/>
            </a:pPr>
            <a:r>
              <a:rPr lang="en-US" altLang="en-US" sz="2600" b="1" dirty="0">
                <a:latin typeface="Liberation Sans" panose="020B0604020202020204" pitchFamily="34" charset="0"/>
              </a:rPr>
              <a:t>Merchandising Companies</a:t>
            </a:r>
          </a:p>
          <a:p>
            <a:pPr algn="l">
              <a:lnSpc>
                <a:spcPct val="120000"/>
              </a:lnSpc>
              <a:spcBef>
                <a:spcPct val="25000"/>
              </a:spcBef>
              <a:buClr>
                <a:schemeClr val="tx1"/>
              </a:buClr>
              <a:buFont typeface="Wingdings" pitchFamily="2" charset="2"/>
              <a:buNone/>
            </a:pPr>
            <a:r>
              <a:rPr lang="en-US" altLang="en-US" sz="2400" dirty="0">
                <a:latin typeface="Liberation Sans" panose="020B0604020202020204" pitchFamily="34" charset="0"/>
              </a:rPr>
              <a:t>Buy and Sell Goods </a:t>
            </a:r>
          </a:p>
        </p:txBody>
      </p:sp>
      <p:pic>
        <p:nvPicPr>
          <p:cNvPr id="512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427413"/>
            <a:ext cx="1333500" cy="1227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7" name="Text Box 13"/>
          <p:cNvSpPr txBox="1">
            <a:spLocks noChangeArrowheads="1"/>
          </p:cNvSpPr>
          <p:nvPr/>
        </p:nvSpPr>
        <p:spPr bwMode="auto">
          <a:xfrm>
            <a:off x="762000" y="4799013"/>
            <a:ext cx="18288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2200" dirty="0">
                <a:latin typeface="Liberation Sans" panose="020B0604020202020204" pitchFamily="34" charset="0"/>
              </a:rPr>
              <a:t>Wholesaler</a:t>
            </a:r>
          </a:p>
        </p:txBody>
      </p:sp>
      <p:pic>
        <p:nvPicPr>
          <p:cNvPr id="512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4041775"/>
            <a:ext cx="1524000"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9" name="Text Box 16"/>
          <p:cNvSpPr txBox="1">
            <a:spLocks noChangeArrowheads="1"/>
          </p:cNvSpPr>
          <p:nvPr/>
        </p:nvSpPr>
        <p:spPr bwMode="auto">
          <a:xfrm>
            <a:off x="6553200" y="4799013"/>
            <a:ext cx="18288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2200" dirty="0">
                <a:latin typeface="Liberation Sans" panose="020B0604020202020204" pitchFamily="34" charset="0"/>
              </a:rPr>
              <a:t>Consumer</a:t>
            </a:r>
          </a:p>
        </p:txBody>
      </p:sp>
      <p:sp>
        <p:nvSpPr>
          <p:cNvPr id="5130" name="AutoShape 17"/>
          <p:cNvSpPr>
            <a:spLocks noChangeArrowheads="1"/>
          </p:cNvSpPr>
          <p:nvPr/>
        </p:nvSpPr>
        <p:spPr bwMode="auto">
          <a:xfrm>
            <a:off x="2667000" y="4006850"/>
            <a:ext cx="457200" cy="228600"/>
          </a:xfrm>
          <a:prstGeom prst="rightArrow">
            <a:avLst>
              <a:gd name="adj1" fmla="val 50000"/>
              <a:gd name="adj2" fmla="val 50000"/>
            </a:avLst>
          </a:prstGeom>
          <a:solidFill>
            <a:srgbClr val="8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5131" name="AutoShape 18"/>
          <p:cNvSpPr>
            <a:spLocks noChangeArrowheads="1"/>
          </p:cNvSpPr>
          <p:nvPr/>
        </p:nvSpPr>
        <p:spPr bwMode="auto">
          <a:xfrm>
            <a:off x="5867400" y="4006850"/>
            <a:ext cx="457200" cy="228600"/>
          </a:xfrm>
          <a:prstGeom prst="rightArrow">
            <a:avLst>
              <a:gd name="adj1" fmla="val 50000"/>
              <a:gd name="adj2" fmla="val 50000"/>
            </a:avLst>
          </a:prstGeom>
          <a:solidFill>
            <a:srgbClr val="8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5132" name="Rectangle 20"/>
          <p:cNvSpPr>
            <a:spLocks noChangeArrowheads="1"/>
          </p:cNvSpPr>
          <p:nvPr/>
        </p:nvSpPr>
        <p:spPr bwMode="auto">
          <a:xfrm>
            <a:off x="685800" y="5638800"/>
            <a:ext cx="8077200" cy="762000"/>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2200" dirty="0">
                <a:latin typeface="Liberation Sans" panose="020B0604020202020204" pitchFamily="34" charset="0"/>
              </a:rPr>
              <a:t>The primary source of revenues is referred to as                    </a:t>
            </a:r>
            <a:r>
              <a:rPr lang="en-US" altLang="en-US" sz="2200" b="1" dirty="0">
                <a:solidFill>
                  <a:srgbClr val="000066"/>
                </a:solidFill>
                <a:latin typeface="Liberation Sans" panose="020B0604020202020204" pitchFamily="34" charset="0"/>
              </a:rPr>
              <a:t>sales revenue</a:t>
            </a:r>
            <a:r>
              <a:rPr lang="en-US" altLang="en-US" sz="2200" dirty="0">
                <a:latin typeface="Liberation Sans" panose="020B0604020202020204" pitchFamily="34" charset="0"/>
              </a:rPr>
              <a:t> or </a:t>
            </a:r>
            <a:r>
              <a:rPr lang="en-US" altLang="en-US" sz="2200" b="1" dirty="0">
                <a:latin typeface="Liberation Sans" panose="020B0604020202020204" pitchFamily="34" charset="0"/>
              </a:rPr>
              <a:t>sales</a:t>
            </a:r>
            <a:r>
              <a:rPr lang="en-US" altLang="en-US" sz="2200" dirty="0">
                <a:latin typeface="Liberation Sans" panose="020B0604020202020204" pitchFamily="34" charset="0"/>
              </a:rPr>
              <a:t>.</a:t>
            </a:r>
          </a:p>
        </p:txBody>
      </p:sp>
      <p:pic>
        <p:nvPicPr>
          <p:cNvPr id="5133" name="Picture 24" descr="REI-Logo_BW_for_we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57800" y="1492250"/>
            <a:ext cx="117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28" descr="walmar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1682750"/>
            <a:ext cx="1905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26" descr="ANd9GcRhX1pE3Ou562T-Qx-OjhgeGG43OEnHyUZfSLd9Cq6b8Yyo2YOeb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72163" y="2482850"/>
            <a:ext cx="2281237"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6" name="AutoShape 32" descr="2Q=="/>
          <p:cNvSpPr>
            <a:spLocks noChangeAspect="1" noChangeArrowheads="1"/>
          </p:cNvSpPr>
          <p:nvPr/>
        </p:nvSpPr>
        <p:spPr bwMode="auto">
          <a:xfrm>
            <a:off x="3733800" y="3273425"/>
            <a:ext cx="16764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5137" name="AutoShape 34" descr="2Q=="/>
          <p:cNvSpPr>
            <a:spLocks noChangeAspect="1" noChangeArrowheads="1"/>
          </p:cNvSpPr>
          <p:nvPr/>
        </p:nvSpPr>
        <p:spPr bwMode="auto">
          <a:xfrm>
            <a:off x="3733800" y="3273425"/>
            <a:ext cx="16764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5138" name="AutoShape 36" descr="2Q=="/>
          <p:cNvSpPr>
            <a:spLocks noChangeAspect="1" noChangeArrowheads="1"/>
          </p:cNvSpPr>
          <p:nvPr/>
        </p:nvSpPr>
        <p:spPr bwMode="auto">
          <a:xfrm>
            <a:off x="3733800" y="3273425"/>
            <a:ext cx="16764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5139" name="AutoShape 40" descr="9k="/>
          <p:cNvSpPr>
            <a:spLocks noChangeAspect="1" noChangeArrowheads="1"/>
          </p:cNvSpPr>
          <p:nvPr/>
        </p:nvSpPr>
        <p:spPr bwMode="auto">
          <a:xfrm>
            <a:off x="3829050" y="2940050"/>
            <a:ext cx="14859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5140" name="AutoShape 48" descr="2Q=="/>
          <p:cNvSpPr>
            <a:spLocks noChangeAspect="1" noChangeArrowheads="1"/>
          </p:cNvSpPr>
          <p:nvPr/>
        </p:nvSpPr>
        <p:spPr bwMode="auto">
          <a:xfrm>
            <a:off x="3733800" y="3273425"/>
            <a:ext cx="16764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5141" name="AutoShape 50" descr="2Q=="/>
          <p:cNvSpPr>
            <a:spLocks noChangeAspect="1" noChangeArrowheads="1"/>
          </p:cNvSpPr>
          <p:nvPr/>
        </p:nvSpPr>
        <p:spPr bwMode="auto">
          <a:xfrm>
            <a:off x="3733800" y="3273425"/>
            <a:ext cx="16764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5142" name="Text Box 15"/>
          <p:cNvSpPr txBox="1">
            <a:spLocks noChangeArrowheads="1"/>
          </p:cNvSpPr>
          <p:nvPr/>
        </p:nvSpPr>
        <p:spPr bwMode="auto">
          <a:xfrm>
            <a:off x="3886200" y="2711450"/>
            <a:ext cx="1219200" cy="427038"/>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2200" dirty="0">
                <a:latin typeface="Liberation Sans" panose="020B0604020202020204" pitchFamily="34" charset="0"/>
              </a:rPr>
              <a:t>Retailer</a:t>
            </a:r>
          </a:p>
        </p:txBody>
      </p:sp>
      <p:pic>
        <p:nvPicPr>
          <p:cNvPr id="5143" name="Picture 60" descr="ANd9GcTYZPScEQjb4ydq5g8E7L4821jXXgIQ8JM7wGG2k5-1XggLFgD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7000" y="3549650"/>
            <a:ext cx="20574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27"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lIns="86493" tIns="27432" rIns="86493" bIns="43247" anchor="ctr"/>
          <a:lstStyle/>
          <a:p>
            <a:pPr marL="111120" algn="l"/>
            <a:r>
              <a:rPr lang="en-US" sz="2400" b="1" dirty="0" smtClean="0">
                <a:solidFill>
                  <a:schemeClr val="bg1"/>
                </a:solidFill>
                <a:latin typeface="Liberation Sans" panose="020B0604020202020204" pitchFamily="34" charset="0"/>
              </a:rPr>
              <a:t>Describe </a:t>
            </a:r>
            <a:r>
              <a:rPr lang="en-US" sz="2400" b="1" dirty="0">
                <a:solidFill>
                  <a:schemeClr val="bg1"/>
                </a:solidFill>
                <a:latin typeface="Liberation Sans" panose="020B0604020202020204" pitchFamily="34" charset="0"/>
              </a:rPr>
              <a:t>merchandising </a:t>
            </a:r>
            <a:r>
              <a:rPr lang="en-US" sz="2400" b="1" dirty="0" smtClean="0">
                <a:solidFill>
                  <a:schemeClr val="bg1"/>
                </a:solidFill>
                <a:latin typeface="Liberation Sans" panose="020B0604020202020204" pitchFamily="34" charset="0"/>
              </a:rPr>
              <a:t>operations and </a:t>
            </a:r>
            <a:r>
              <a:rPr lang="en-US" sz="2400" b="1" dirty="0">
                <a:solidFill>
                  <a:schemeClr val="bg1"/>
                </a:solidFill>
                <a:latin typeface="Liberation Sans" panose="020B0604020202020204" pitchFamily="34" charset="0"/>
              </a:rPr>
              <a:t>inventory systems.</a:t>
            </a:r>
          </a:p>
        </p:txBody>
      </p:sp>
      <p:sp>
        <p:nvSpPr>
          <p:cNvPr id="28" name="Oval 27"/>
          <p:cNvSpPr/>
          <p:nvPr/>
        </p:nvSpPr>
        <p:spPr bwMode="auto">
          <a:xfrm>
            <a:off x="1872343" y="485775"/>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r>
              <a:rPr lang="en-US" sz="2400" b="1" dirty="0">
                <a:solidFill>
                  <a:schemeClr val="accent3"/>
                </a:solidFill>
                <a:latin typeface="Liberation Sans" panose="020B0604020202020204" pitchFamily="34" charset="0"/>
              </a:rPr>
              <a:t>1</a:t>
            </a:r>
          </a:p>
        </p:txBody>
      </p:sp>
      <p:sp>
        <p:nvSpPr>
          <p:cNvPr id="2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extLst>
      <p:ext uri="{BB962C8B-B14F-4D97-AF65-F5344CB8AC3E}">
        <p14:creationId xmlns:p14="http://schemas.microsoft.com/office/powerpoint/2010/main" val="1702378747"/>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0" name="Text Box 2"/>
          <p:cNvSpPr txBox="1">
            <a:spLocks noChangeArrowheads="1"/>
          </p:cNvSpPr>
          <p:nvPr/>
        </p:nvSpPr>
        <p:spPr bwMode="auto">
          <a:xfrm>
            <a:off x="1905000" y="3803650"/>
            <a:ext cx="6400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Payable	3,500</a:t>
            </a:r>
          </a:p>
        </p:txBody>
      </p:sp>
      <p:sp>
        <p:nvSpPr>
          <p:cNvPr id="22531" name="Text Box 3"/>
          <p:cNvSpPr txBox="1">
            <a:spLocks noChangeArrowheads="1"/>
          </p:cNvSpPr>
          <p:nvPr/>
        </p:nvSpPr>
        <p:spPr bwMode="auto">
          <a:xfrm>
            <a:off x="533400" y="3810000"/>
            <a:ext cx="1143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14</a:t>
            </a:r>
          </a:p>
        </p:txBody>
      </p:sp>
      <p:sp>
        <p:nvSpPr>
          <p:cNvPr id="872452" name="Text Box 4"/>
          <p:cNvSpPr txBox="1">
            <a:spLocks noChangeArrowheads="1"/>
          </p:cNvSpPr>
          <p:nvPr/>
        </p:nvSpPr>
        <p:spPr bwMode="auto">
          <a:xfrm>
            <a:off x="1905000" y="4794250"/>
            <a:ext cx="6400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5715000" algn="r"/>
              </a:tabLst>
              <a:defRPr sz="2000">
                <a:solidFill>
                  <a:schemeClr val="tx1"/>
                </a:solidFill>
                <a:latin typeface="Comic Sans MS" pitchFamily="66" charset="0"/>
              </a:defRPr>
            </a:lvl1pPr>
            <a:lvl2pPr marL="742950" indent="-285750">
              <a:tabLst>
                <a:tab pos="4745038" algn="r"/>
                <a:tab pos="5715000" algn="r"/>
              </a:tabLst>
              <a:defRPr sz="2000">
                <a:solidFill>
                  <a:schemeClr val="tx1"/>
                </a:solidFill>
                <a:latin typeface="Comic Sans MS" pitchFamily="66" charset="0"/>
              </a:defRPr>
            </a:lvl2pPr>
            <a:lvl3pPr marL="1143000" indent="-228600">
              <a:tabLst>
                <a:tab pos="4745038" algn="r"/>
                <a:tab pos="5715000" algn="r"/>
              </a:tabLst>
              <a:defRPr sz="2000">
                <a:solidFill>
                  <a:schemeClr val="tx1"/>
                </a:solidFill>
                <a:latin typeface="Comic Sans MS" pitchFamily="66" charset="0"/>
              </a:defRPr>
            </a:lvl3pPr>
            <a:lvl4pPr marL="1600200" indent="-228600">
              <a:tabLst>
                <a:tab pos="4745038" algn="r"/>
                <a:tab pos="5715000" algn="r"/>
              </a:tabLst>
              <a:defRPr sz="2000">
                <a:solidFill>
                  <a:schemeClr val="tx1"/>
                </a:solidFill>
                <a:latin typeface="Comic Sans MS" pitchFamily="66" charset="0"/>
              </a:defRPr>
            </a:lvl4pPr>
            <a:lvl5pPr marL="2057400" indent="-228600">
              <a:tabLst>
                <a:tab pos="4745038" algn="r"/>
                <a:tab pos="5715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Cash 	    	3,430</a:t>
            </a:r>
          </a:p>
        </p:txBody>
      </p:sp>
      <p:sp>
        <p:nvSpPr>
          <p:cNvPr id="872454" name="Text Box 6"/>
          <p:cNvSpPr txBox="1">
            <a:spLocks noChangeArrowheads="1"/>
          </p:cNvSpPr>
          <p:nvPr/>
        </p:nvSpPr>
        <p:spPr bwMode="auto">
          <a:xfrm>
            <a:off x="1905000" y="4308475"/>
            <a:ext cx="6400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5715000" algn="r"/>
              </a:tabLst>
              <a:defRPr sz="2000">
                <a:solidFill>
                  <a:schemeClr val="tx1"/>
                </a:solidFill>
                <a:latin typeface="Comic Sans MS" pitchFamily="66" charset="0"/>
              </a:defRPr>
            </a:lvl1pPr>
            <a:lvl2pPr marL="742950" indent="-285750">
              <a:tabLst>
                <a:tab pos="4745038" algn="r"/>
                <a:tab pos="5715000" algn="r"/>
              </a:tabLst>
              <a:defRPr sz="2000">
                <a:solidFill>
                  <a:schemeClr val="tx1"/>
                </a:solidFill>
                <a:latin typeface="Comic Sans MS" pitchFamily="66" charset="0"/>
              </a:defRPr>
            </a:lvl2pPr>
            <a:lvl3pPr marL="1143000" indent="-228600">
              <a:tabLst>
                <a:tab pos="4745038" algn="r"/>
                <a:tab pos="5715000" algn="r"/>
              </a:tabLst>
              <a:defRPr sz="2000">
                <a:solidFill>
                  <a:schemeClr val="tx1"/>
                </a:solidFill>
                <a:latin typeface="Comic Sans MS" pitchFamily="66" charset="0"/>
              </a:defRPr>
            </a:lvl3pPr>
            <a:lvl4pPr marL="1600200" indent="-228600">
              <a:tabLst>
                <a:tab pos="4745038" algn="r"/>
                <a:tab pos="5715000" algn="r"/>
              </a:tabLst>
              <a:defRPr sz="2000">
                <a:solidFill>
                  <a:schemeClr val="tx1"/>
                </a:solidFill>
                <a:latin typeface="Comic Sans MS" pitchFamily="66" charset="0"/>
              </a:defRPr>
            </a:lvl4pPr>
            <a:lvl5pPr marL="2057400" indent="-228600">
              <a:tabLst>
                <a:tab pos="4745038" algn="r"/>
                <a:tab pos="5715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Inventory 		70</a:t>
            </a:r>
          </a:p>
        </p:txBody>
      </p:sp>
      <p:sp>
        <p:nvSpPr>
          <p:cNvPr id="872455" name="Text Box 7"/>
          <p:cNvSpPr txBox="1">
            <a:spLocks noChangeArrowheads="1"/>
          </p:cNvSpPr>
          <p:nvPr/>
        </p:nvSpPr>
        <p:spPr bwMode="auto">
          <a:xfrm>
            <a:off x="457200" y="5602288"/>
            <a:ext cx="4038600" cy="3667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745038" algn="r"/>
              </a:tabLst>
              <a:defRPr sz="2000">
                <a:solidFill>
                  <a:schemeClr val="tx1"/>
                </a:solidFill>
                <a:latin typeface="Comic Sans MS" pitchFamily="66" charset="0"/>
              </a:defRPr>
            </a:lvl1pPr>
            <a:lvl2pPr marL="742950" indent="-285750">
              <a:tabLst>
                <a:tab pos="4745038" algn="r"/>
              </a:tabLst>
              <a:defRPr sz="2000">
                <a:solidFill>
                  <a:schemeClr val="tx1"/>
                </a:solidFill>
                <a:latin typeface="Comic Sans MS" pitchFamily="66" charset="0"/>
              </a:defRPr>
            </a:lvl2pPr>
            <a:lvl3pPr marL="1143000" indent="-228600">
              <a:tabLst>
                <a:tab pos="4745038" algn="r"/>
              </a:tabLst>
              <a:defRPr sz="2000">
                <a:solidFill>
                  <a:schemeClr val="tx1"/>
                </a:solidFill>
                <a:latin typeface="Comic Sans MS" pitchFamily="66" charset="0"/>
              </a:defRPr>
            </a:lvl3pPr>
            <a:lvl4pPr marL="1600200" indent="-228600">
              <a:tabLst>
                <a:tab pos="4745038" algn="r"/>
              </a:tabLst>
              <a:defRPr sz="2000">
                <a:solidFill>
                  <a:schemeClr val="tx1"/>
                </a:solidFill>
                <a:latin typeface="Comic Sans MS" pitchFamily="66" charset="0"/>
              </a:defRPr>
            </a:lvl4pPr>
            <a:lvl5pPr marL="2057400" indent="-228600">
              <a:tabLst>
                <a:tab pos="474503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Lst>
              <a:defRPr sz="2000">
                <a:solidFill>
                  <a:schemeClr val="tx1"/>
                </a:solidFill>
                <a:latin typeface="Comic Sans MS" pitchFamily="66" charset="0"/>
              </a:defRPr>
            </a:lvl9pPr>
          </a:lstStyle>
          <a:p>
            <a:pPr algn="r">
              <a:spcBef>
                <a:spcPct val="50000"/>
              </a:spcBef>
            </a:pPr>
            <a:r>
              <a:rPr lang="en-US" altLang="en-US" sz="1800" dirty="0">
                <a:latin typeface="Liberation Sans" panose="020B0604020202020204" pitchFamily="34" charset="0"/>
                <a:cs typeface="Arial" charset="0"/>
              </a:rPr>
              <a:t>(Discount = $3,500 x 2% = </a:t>
            </a:r>
            <a:r>
              <a:rPr lang="en-US" altLang="en-US" sz="1800" b="1" dirty="0">
                <a:latin typeface="Liberation Sans" panose="020B0604020202020204" pitchFamily="34" charset="0"/>
                <a:cs typeface="Arial" charset="0"/>
              </a:rPr>
              <a:t>$70</a:t>
            </a:r>
            <a:r>
              <a:rPr lang="en-US" altLang="en-US" sz="1800" dirty="0">
                <a:latin typeface="Liberation Sans" panose="020B0604020202020204" pitchFamily="34" charset="0"/>
                <a:cs typeface="Arial" charset="0"/>
              </a:rPr>
              <a:t>)</a:t>
            </a:r>
          </a:p>
        </p:txBody>
      </p:sp>
      <p:sp>
        <p:nvSpPr>
          <p:cNvPr id="22536" name="Text Box 9"/>
          <p:cNvSpPr txBox="1">
            <a:spLocks noChangeArrowheads="1"/>
          </p:cNvSpPr>
          <p:nvPr/>
        </p:nvSpPr>
        <p:spPr bwMode="auto">
          <a:xfrm>
            <a:off x="533400" y="1295400"/>
            <a:ext cx="7848600" cy="218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70000"/>
              </a:spcBef>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Assume Sauk Stereo pays the balance due of $3,500 (gross invoice price of $3,800 less purchase returns and allowances of $300) on May 14, the last day of the discount period.  Prepare the journal entry Sauk Stereo makes on May 14 to record the payment.</a:t>
            </a:r>
          </a:p>
        </p:txBody>
      </p:sp>
      <p:sp>
        <p:nvSpPr>
          <p:cNvPr id="22538"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Purchase Discounts </a:t>
            </a:r>
            <a:endParaRPr lang="en-US" altLang="en-US" sz="3200" b="1" dirty="0">
              <a:solidFill>
                <a:schemeClr val="tx2">
                  <a:lumMod val="75000"/>
                </a:schemeClr>
              </a:solidFill>
              <a:latin typeface="Liberation Sans" panose="020B0604020202020204" pitchFamily="34" charset="0"/>
            </a:endParaRP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2450"/>
                                        </p:tgtEl>
                                        <p:attrNameLst>
                                          <p:attrName>style.visibility</p:attrName>
                                        </p:attrNameLst>
                                      </p:cBhvr>
                                      <p:to>
                                        <p:strVal val="visible"/>
                                      </p:to>
                                    </p:set>
                                    <p:animEffect transition="in" filter="wipe(left)">
                                      <p:cBhvr>
                                        <p:cTn id="7" dur="500"/>
                                        <p:tgtEl>
                                          <p:spTgt spid="8724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2454"/>
                                        </p:tgtEl>
                                        <p:attrNameLst>
                                          <p:attrName>style.visibility</p:attrName>
                                        </p:attrNameLst>
                                      </p:cBhvr>
                                      <p:to>
                                        <p:strVal val="visible"/>
                                      </p:to>
                                    </p:set>
                                    <p:animEffect transition="in" filter="wipe(left)">
                                      <p:cBhvr>
                                        <p:cTn id="12" dur="500"/>
                                        <p:tgtEl>
                                          <p:spTgt spid="872454"/>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72455"/>
                                        </p:tgtEl>
                                        <p:attrNameLst>
                                          <p:attrName>style.visibility</p:attrName>
                                        </p:attrNameLst>
                                      </p:cBhvr>
                                      <p:to>
                                        <p:strVal val="visible"/>
                                      </p:to>
                                    </p:set>
                                    <p:animEffect transition="in" filter="wipe(left)">
                                      <p:cBhvr>
                                        <p:cTn id="16" dur="500"/>
                                        <p:tgtEl>
                                          <p:spTgt spid="87245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72452"/>
                                        </p:tgtEl>
                                        <p:attrNameLst>
                                          <p:attrName>style.visibility</p:attrName>
                                        </p:attrNameLst>
                                      </p:cBhvr>
                                      <p:to>
                                        <p:strVal val="visible"/>
                                      </p:to>
                                    </p:set>
                                    <p:animEffect transition="in" filter="wipe(left)">
                                      <p:cBhvr>
                                        <p:cTn id="21" dur="500"/>
                                        <p:tgtEl>
                                          <p:spTgt spid="872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2450" grpId="0" autoUpdateAnimBg="0"/>
      <p:bldP spid="872452" grpId="0" autoUpdateAnimBg="0"/>
      <p:bldP spid="872454" grpId="0" autoUpdateAnimBg="0"/>
      <p:bldP spid="87245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8" name="Text Box 2"/>
          <p:cNvSpPr txBox="1">
            <a:spLocks noChangeArrowheads="1"/>
          </p:cNvSpPr>
          <p:nvPr/>
        </p:nvSpPr>
        <p:spPr bwMode="auto">
          <a:xfrm>
            <a:off x="1905000" y="2963863"/>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Payable	3,500</a:t>
            </a:r>
          </a:p>
        </p:txBody>
      </p:sp>
      <p:sp>
        <p:nvSpPr>
          <p:cNvPr id="23555" name="Text Box 3"/>
          <p:cNvSpPr txBox="1">
            <a:spLocks noChangeArrowheads="1"/>
          </p:cNvSpPr>
          <p:nvPr/>
        </p:nvSpPr>
        <p:spPr bwMode="auto">
          <a:xfrm>
            <a:off x="533400" y="2963863"/>
            <a:ext cx="1066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June 3</a:t>
            </a:r>
          </a:p>
        </p:txBody>
      </p:sp>
      <p:sp>
        <p:nvSpPr>
          <p:cNvPr id="874501" name="Text Box 5"/>
          <p:cNvSpPr txBox="1">
            <a:spLocks noChangeArrowheads="1"/>
          </p:cNvSpPr>
          <p:nvPr/>
        </p:nvSpPr>
        <p:spPr bwMode="auto">
          <a:xfrm>
            <a:off x="1905000" y="3468688"/>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5715000" algn="r"/>
              </a:tabLst>
              <a:defRPr sz="2000">
                <a:solidFill>
                  <a:schemeClr val="tx1"/>
                </a:solidFill>
                <a:latin typeface="Comic Sans MS" pitchFamily="66" charset="0"/>
              </a:defRPr>
            </a:lvl1pPr>
            <a:lvl2pPr marL="742950" indent="-285750">
              <a:tabLst>
                <a:tab pos="4745038" algn="r"/>
                <a:tab pos="5715000" algn="r"/>
              </a:tabLst>
              <a:defRPr sz="2000">
                <a:solidFill>
                  <a:schemeClr val="tx1"/>
                </a:solidFill>
                <a:latin typeface="Comic Sans MS" pitchFamily="66" charset="0"/>
              </a:defRPr>
            </a:lvl2pPr>
            <a:lvl3pPr marL="1143000" indent="-228600">
              <a:tabLst>
                <a:tab pos="4745038" algn="r"/>
                <a:tab pos="5715000" algn="r"/>
              </a:tabLst>
              <a:defRPr sz="2000">
                <a:solidFill>
                  <a:schemeClr val="tx1"/>
                </a:solidFill>
                <a:latin typeface="Comic Sans MS" pitchFamily="66" charset="0"/>
              </a:defRPr>
            </a:lvl3pPr>
            <a:lvl4pPr marL="1600200" indent="-228600">
              <a:tabLst>
                <a:tab pos="4745038" algn="r"/>
                <a:tab pos="5715000" algn="r"/>
              </a:tabLst>
              <a:defRPr sz="2000">
                <a:solidFill>
                  <a:schemeClr val="tx1"/>
                </a:solidFill>
                <a:latin typeface="Comic Sans MS" pitchFamily="66" charset="0"/>
              </a:defRPr>
            </a:lvl4pPr>
            <a:lvl5pPr marL="2057400" indent="-228600">
              <a:tabLst>
                <a:tab pos="4745038" algn="r"/>
                <a:tab pos="5715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Cash 		3,500</a:t>
            </a:r>
          </a:p>
        </p:txBody>
      </p:sp>
      <p:sp>
        <p:nvSpPr>
          <p:cNvPr id="23558" name="Text Box 9"/>
          <p:cNvSpPr txBox="1">
            <a:spLocks noChangeArrowheads="1"/>
          </p:cNvSpPr>
          <p:nvPr/>
        </p:nvSpPr>
        <p:spPr bwMode="auto">
          <a:xfrm>
            <a:off x="533400" y="1295400"/>
            <a:ext cx="8001000"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70000"/>
              </a:spcBef>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If Sauk Stereo failed to take the discount, and instead made full payment of $3,500 on June 3, the journal entry would be:</a:t>
            </a:r>
          </a:p>
        </p:txBody>
      </p:sp>
      <p:sp>
        <p:nvSpPr>
          <p:cNvPr id="23560"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Purchase Discounts </a:t>
            </a:r>
            <a:endParaRPr lang="en-US" altLang="en-US" sz="3200" b="1" dirty="0">
              <a:solidFill>
                <a:schemeClr val="tx2">
                  <a:lumMod val="75000"/>
                </a:schemeClr>
              </a:solidFill>
              <a:latin typeface="Liberation Sans" panose="020B0604020202020204" pitchFamily="34" charset="0"/>
            </a:endParaRP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4498"/>
                                        </p:tgtEl>
                                        <p:attrNameLst>
                                          <p:attrName>style.visibility</p:attrName>
                                        </p:attrNameLst>
                                      </p:cBhvr>
                                      <p:to>
                                        <p:strVal val="visible"/>
                                      </p:to>
                                    </p:set>
                                    <p:animEffect transition="in" filter="wipe(left)">
                                      <p:cBhvr>
                                        <p:cTn id="7" dur="500"/>
                                        <p:tgtEl>
                                          <p:spTgt spid="8744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4501"/>
                                        </p:tgtEl>
                                        <p:attrNameLst>
                                          <p:attrName>style.visibility</p:attrName>
                                        </p:attrNameLst>
                                      </p:cBhvr>
                                      <p:to>
                                        <p:strVal val="visible"/>
                                      </p:to>
                                    </p:set>
                                    <p:animEffect transition="in" filter="wipe(left)">
                                      <p:cBhvr>
                                        <p:cTn id="12" dur="500"/>
                                        <p:tgtEl>
                                          <p:spTgt spid="874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4498" grpId="0" autoUpdateAnimBg="0"/>
      <p:bldP spid="874501"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533400" y="1371600"/>
            <a:ext cx="8153400" cy="4670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10000"/>
              </a:lnSpc>
              <a:spcBef>
                <a:spcPct val="70000"/>
              </a:spcBef>
              <a:spcAft>
                <a:spcPct val="20000"/>
              </a:spcAft>
              <a:buSzPct val="80000"/>
            </a:pPr>
            <a:r>
              <a:rPr lang="en-US" altLang="en-US" sz="2400" b="1" dirty="0">
                <a:solidFill>
                  <a:srgbClr val="000000"/>
                </a:solidFill>
                <a:latin typeface="Liberation Sans" panose="020B0604020202020204" pitchFamily="34" charset="0"/>
              </a:rPr>
              <a:t>Should discounts be taken</a:t>
            </a:r>
            <a:r>
              <a:rPr lang="en-US" altLang="en-US" sz="2400" dirty="0">
                <a:solidFill>
                  <a:srgbClr val="000000"/>
                </a:solidFill>
                <a:latin typeface="Liberation Sans" panose="020B0604020202020204" pitchFamily="34" charset="0"/>
              </a:rPr>
              <a:t> when offered?</a:t>
            </a:r>
          </a:p>
        </p:txBody>
      </p:sp>
      <p:graphicFrame>
        <p:nvGraphicFramePr>
          <p:cNvPr id="24580" name="Object 5"/>
          <p:cNvGraphicFramePr>
            <a:graphicFrameLocks noChangeAspect="1"/>
          </p:cNvGraphicFramePr>
          <p:nvPr>
            <p:extLst>
              <p:ext uri="{D42A27DB-BD31-4B8C-83A1-F6EECF244321}">
                <p14:modId xmlns:p14="http://schemas.microsoft.com/office/powerpoint/2010/main" val="69303900"/>
              </p:ext>
            </p:extLst>
          </p:nvPr>
        </p:nvGraphicFramePr>
        <p:xfrm>
          <a:off x="661988" y="1935163"/>
          <a:ext cx="7553325" cy="1720850"/>
        </p:xfrm>
        <a:graphic>
          <a:graphicData uri="http://schemas.openxmlformats.org/presentationml/2006/ole">
            <mc:AlternateContent xmlns:mc="http://schemas.openxmlformats.org/markup-compatibility/2006">
              <mc:Choice xmlns:v="urn:schemas-microsoft-com:vml" Requires="v">
                <p:oleObj spid="_x0000_s24691" name="Worksheet" r:id="rId4" imgW="4524479" imgH="1038165" progId="Excel.Sheet.8">
                  <p:embed/>
                </p:oleObj>
              </mc:Choice>
              <mc:Fallback>
                <p:oleObj name="Worksheet" r:id="rId4" imgW="4524479" imgH="1038165" progId="Excel.Sheet.8">
                  <p:embed/>
                  <p:pic>
                    <p:nvPicPr>
                      <p:cNvPr id="0" name="Object 5"/>
                      <p:cNvPicPr>
                        <a:picLocks noChangeAspect="1" noChangeArrowheads="1"/>
                      </p:cNvPicPr>
                      <p:nvPr/>
                    </p:nvPicPr>
                    <p:blipFill>
                      <a:blip r:embed="rId5"/>
                      <a:srcRect/>
                      <a:stretch>
                        <a:fillRect/>
                      </a:stretch>
                    </p:blipFill>
                    <p:spPr bwMode="auto">
                      <a:xfrm>
                        <a:off x="661988" y="1935163"/>
                        <a:ext cx="7553325" cy="1720850"/>
                      </a:xfrm>
                      <a:prstGeom prst="rect">
                        <a:avLst/>
                      </a:prstGeom>
                      <a:solidFill>
                        <a:schemeClr val="bg1"/>
                      </a:solidFill>
                      <a:ln>
                        <a:noFill/>
                      </a:ln>
                      <a:effectLst/>
                      <a:extLs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1" name="Rectangle 6"/>
          <p:cNvSpPr>
            <a:spLocks noChangeArrowheads="1"/>
          </p:cNvSpPr>
          <p:nvPr/>
        </p:nvSpPr>
        <p:spPr bwMode="auto">
          <a:xfrm>
            <a:off x="1052513" y="4144963"/>
            <a:ext cx="7010400" cy="985837"/>
          </a:xfrm>
          <a:prstGeom prst="rect">
            <a:avLst/>
          </a:prstGeom>
          <a:solidFill>
            <a:srgbClr val="FAEFB6"/>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nSpc>
                <a:spcPct val="115000"/>
              </a:lnSpc>
              <a:spcBef>
                <a:spcPct val="40000"/>
              </a:spcBef>
            </a:pPr>
            <a:r>
              <a:rPr lang="en-US" altLang="en-US" sz="2100" b="1" dirty="0">
                <a:solidFill>
                  <a:srgbClr val="800000"/>
                </a:solidFill>
                <a:latin typeface="Liberation Sans" panose="020B0604020202020204" pitchFamily="34" charset="0"/>
              </a:rPr>
              <a:t>Example:</a:t>
            </a:r>
            <a:r>
              <a:rPr lang="en-US" altLang="en-US" sz="2100" dirty="0">
                <a:latin typeface="Liberation Sans" panose="020B0604020202020204" pitchFamily="34" charset="0"/>
              </a:rPr>
              <a:t>  2% for 20 days = Annual rate of 36.5%</a:t>
            </a:r>
          </a:p>
          <a:p>
            <a:pPr>
              <a:lnSpc>
                <a:spcPct val="115000"/>
              </a:lnSpc>
              <a:spcBef>
                <a:spcPct val="40000"/>
              </a:spcBef>
            </a:pPr>
            <a:r>
              <a:rPr lang="en-US" altLang="en-US" sz="2100" dirty="0">
                <a:latin typeface="Liberation Sans" panose="020B0604020202020204" pitchFamily="34" charset="0"/>
              </a:rPr>
              <a:t>$3,500 x 36.5% x 20 </a:t>
            </a:r>
            <a:r>
              <a:rPr lang="en-US" altLang="en-US" sz="2100" dirty="0">
                <a:latin typeface="Liberation Sans" panose="020B0604020202020204" pitchFamily="34" charset="0"/>
                <a:cs typeface="Arial" charset="0"/>
              </a:rPr>
              <a:t>÷ </a:t>
            </a:r>
            <a:r>
              <a:rPr lang="en-US" altLang="en-US" sz="2100" dirty="0">
                <a:latin typeface="Liberation Sans" panose="020B0604020202020204" pitchFamily="34" charset="0"/>
              </a:rPr>
              <a:t>365 = $70</a:t>
            </a:r>
          </a:p>
        </p:txBody>
      </p:sp>
      <p:sp>
        <p:nvSpPr>
          <p:cNvPr id="24584"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Purchase Discounts </a:t>
            </a:r>
            <a:endParaRPr lang="en-US" altLang="en-US" sz="3200" b="1" dirty="0">
              <a:solidFill>
                <a:schemeClr val="tx2">
                  <a:lumMod val="75000"/>
                </a:schemeClr>
              </a:solidFill>
              <a:latin typeface="Liberation Sans" panose="020B0604020202020204" pitchFamily="34" charset="0"/>
            </a:endParaRP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2"/>
          <p:cNvGraphicFramePr>
            <a:graphicFrameLocks noChangeAspect="1"/>
          </p:cNvGraphicFramePr>
          <p:nvPr>
            <p:extLst>
              <p:ext uri="{D42A27DB-BD31-4B8C-83A1-F6EECF244321}">
                <p14:modId xmlns:p14="http://schemas.microsoft.com/office/powerpoint/2010/main" val="724940775"/>
              </p:ext>
            </p:extLst>
          </p:nvPr>
        </p:nvGraphicFramePr>
        <p:xfrm>
          <a:off x="1676400" y="1219200"/>
          <a:ext cx="5867400" cy="4400550"/>
        </p:xfrm>
        <a:graphic>
          <a:graphicData uri="http://schemas.openxmlformats.org/presentationml/2006/ole">
            <mc:AlternateContent xmlns:mc="http://schemas.openxmlformats.org/markup-compatibility/2006">
              <mc:Choice xmlns:v="urn:schemas-microsoft-com:vml" Requires="v">
                <p:oleObj spid="_x0000_s25723" name="Slide" r:id="rId4" imgW="4523402" imgH="3392563" progId="PowerPoint.Slide.8">
                  <p:embed/>
                </p:oleObj>
              </mc:Choice>
              <mc:Fallback>
                <p:oleObj name="Slide" r:id="rId4" imgW="4523402" imgH="3392563" progId="PowerPoint.Slid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219200"/>
                        <a:ext cx="586740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3" name="Text Box 3"/>
          <p:cNvSpPr txBox="1">
            <a:spLocks noChangeArrowheads="1"/>
          </p:cNvSpPr>
          <p:nvPr/>
        </p:nvSpPr>
        <p:spPr bwMode="auto">
          <a:xfrm>
            <a:off x="2667000" y="2895600"/>
            <a:ext cx="1665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spcBef>
                <a:spcPct val="50000"/>
              </a:spcBef>
            </a:pPr>
            <a:r>
              <a:rPr lang="en-US" altLang="en-US" sz="2400" dirty="0">
                <a:latin typeface="Liberation Sans" panose="020B0604020202020204" pitchFamily="34" charset="0"/>
              </a:rPr>
              <a:t>3,800</a:t>
            </a:r>
          </a:p>
        </p:txBody>
      </p:sp>
      <p:sp>
        <p:nvSpPr>
          <p:cNvPr id="25604" name="Text Box 4"/>
          <p:cNvSpPr txBox="1">
            <a:spLocks noChangeArrowheads="1"/>
          </p:cNvSpPr>
          <p:nvPr/>
        </p:nvSpPr>
        <p:spPr bwMode="auto">
          <a:xfrm>
            <a:off x="6705600" y="2895600"/>
            <a:ext cx="2201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400" dirty="0">
                <a:latin typeface="Liberation Sans" panose="020B0604020202020204" pitchFamily="34" charset="0"/>
              </a:rPr>
              <a:t>8</a:t>
            </a:r>
            <a:r>
              <a:rPr lang="en-US" altLang="en-US" sz="2400" baseline="30000" dirty="0">
                <a:latin typeface="Liberation Sans" panose="020B0604020202020204" pitchFamily="34" charset="0"/>
              </a:rPr>
              <a:t>th</a:t>
            </a:r>
            <a:r>
              <a:rPr lang="en-US" altLang="en-US" sz="2400" dirty="0">
                <a:latin typeface="Liberation Sans" panose="020B0604020202020204" pitchFamily="34" charset="0"/>
              </a:rPr>
              <a:t> - Return</a:t>
            </a:r>
          </a:p>
        </p:txBody>
      </p:sp>
      <p:sp>
        <p:nvSpPr>
          <p:cNvPr id="25605" name="Text Box 5"/>
          <p:cNvSpPr txBox="1">
            <a:spLocks noChangeArrowheads="1"/>
          </p:cNvSpPr>
          <p:nvPr/>
        </p:nvSpPr>
        <p:spPr bwMode="auto">
          <a:xfrm>
            <a:off x="4953000" y="28956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spcBef>
                <a:spcPct val="50000"/>
              </a:spcBef>
            </a:pPr>
            <a:r>
              <a:rPr lang="en-US" altLang="en-US" sz="2400" dirty="0">
                <a:latin typeface="Liberation Sans" panose="020B0604020202020204" pitchFamily="34" charset="0"/>
              </a:rPr>
              <a:t>300</a:t>
            </a:r>
          </a:p>
        </p:txBody>
      </p:sp>
      <p:sp>
        <p:nvSpPr>
          <p:cNvPr id="25606" name="Text Box 6"/>
          <p:cNvSpPr txBox="1">
            <a:spLocks noChangeArrowheads="1"/>
          </p:cNvSpPr>
          <p:nvPr/>
        </p:nvSpPr>
        <p:spPr bwMode="auto">
          <a:xfrm>
            <a:off x="228600" y="42672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spcBef>
                <a:spcPct val="50000"/>
              </a:spcBef>
            </a:pPr>
            <a:r>
              <a:rPr lang="en-US" altLang="en-US" sz="2400" dirty="0">
                <a:latin typeface="Liberation Sans" panose="020B0604020202020204" pitchFamily="34" charset="0"/>
              </a:rPr>
              <a:t>Balance</a:t>
            </a:r>
          </a:p>
        </p:txBody>
      </p:sp>
      <p:sp>
        <p:nvSpPr>
          <p:cNvPr id="25607" name="Text Box 7"/>
          <p:cNvSpPr txBox="1">
            <a:spLocks noChangeArrowheads="1"/>
          </p:cNvSpPr>
          <p:nvPr/>
        </p:nvSpPr>
        <p:spPr bwMode="auto">
          <a:xfrm>
            <a:off x="152400" y="28956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spcBef>
                <a:spcPct val="50000"/>
              </a:spcBef>
            </a:pPr>
            <a:r>
              <a:rPr lang="en-US" altLang="en-US" sz="2400" dirty="0">
                <a:latin typeface="Liberation Sans" panose="020B0604020202020204" pitchFamily="34" charset="0"/>
              </a:rPr>
              <a:t>4</a:t>
            </a:r>
            <a:r>
              <a:rPr lang="en-US" altLang="en-US" sz="2400" baseline="30000" dirty="0">
                <a:latin typeface="Liberation Sans" panose="020B0604020202020204" pitchFamily="34" charset="0"/>
              </a:rPr>
              <a:t>th</a:t>
            </a:r>
            <a:r>
              <a:rPr lang="en-US" altLang="en-US" sz="2400" dirty="0">
                <a:latin typeface="Liberation Sans" panose="020B0604020202020204" pitchFamily="34" charset="0"/>
              </a:rPr>
              <a:t> - Purchase</a:t>
            </a:r>
          </a:p>
        </p:txBody>
      </p:sp>
      <p:sp>
        <p:nvSpPr>
          <p:cNvPr id="25608" name="Text Box 8"/>
          <p:cNvSpPr txBox="1">
            <a:spLocks noChangeArrowheads="1"/>
          </p:cNvSpPr>
          <p:nvPr/>
        </p:nvSpPr>
        <p:spPr bwMode="auto">
          <a:xfrm>
            <a:off x="2590800" y="4267200"/>
            <a:ext cx="1752600" cy="457200"/>
          </a:xfrm>
          <a:prstGeom prst="rect">
            <a:avLst/>
          </a:prstGeom>
          <a:noFill/>
          <a:ln>
            <a:noFill/>
          </a:ln>
          <a:effectLst/>
          <a:extLst>
            <a:ext uri="{909E8E84-426E-40DD-AFC4-6F175D3DCCD1}">
              <a14:hiddenFill xmlns:a14="http://schemas.microsoft.com/office/drawing/2010/main">
                <a:solidFill>
                  <a:srgbClr val="F7F48B"/>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204913" algn="r"/>
              </a:tabLst>
              <a:defRPr sz="2000">
                <a:solidFill>
                  <a:schemeClr val="tx1"/>
                </a:solidFill>
                <a:latin typeface="Comic Sans MS" pitchFamily="66" charset="0"/>
              </a:defRPr>
            </a:lvl1pPr>
            <a:lvl2pPr marL="742950" indent="-285750">
              <a:tabLst>
                <a:tab pos="1204913" algn="r"/>
              </a:tabLst>
              <a:defRPr sz="2000">
                <a:solidFill>
                  <a:schemeClr val="tx1"/>
                </a:solidFill>
                <a:latin typeface="Comic Sans MS" pitchFamily="66" charset="0"/>
              </a:defRPr>
            </a:lvl2pPr>
            <a:lvl3pPr marL="1143000" indent="-228600">
              <a:tabLst>
                <a:tab pos="1204913" algn="r"/>
              </a:tabLst>
              <a:defRPr sz="2000">
                <a:solidFill>
                  <a:schemeClr val="tx1"/>
                </a:solidFill>
                <a:latin typeface="Comic Sans MS" pitchFamily="66" charset="0"/>
              </a:defRPr>
            </a:lvl3pPr>
            <a:lvl4pPr marL="1600200" indent="-228600">
              <a:tabLst>
                <a:tab pos="1204913" algn="r"/>
              </a:tabLst>
              <a:defRPr sz="2000">
                <a:solidFill>
                  <a:schemeClr val="tx1"/>
                </a:solidFill>
                <a:latin typeface="Comic Sans MS" pitchFamily="66" charset="0"/>
              </a:defRPr>
            </a:lvl4pPr>
            <a:lvl5pPr marL="2057400" indent="-228600">
              <a:tabLst>
                <a:tab pos="1204913"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1204913"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1204913"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1204913"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1204913" algn="r"/>
              </a:tabLst>
              <a:defRPr sz="2000">
                <a:solidFill>
                  <a:schemeClr val="tx1"/>
                </a:solidFill>
                <a:latin typeface="Comic Sans MS" pitchFamily="66" charset="0"/>
              </a:defRPr>
            </a:lvl9pPr>
          </a:lstStyle>
          <a:p>
            <a:pPr algn="r">
              <a:spcBef>
                <a:spcPct val="50000"/>
              </a:spcBef>
            </a:pPr>
            <a:r>
              <a:rPr lang="en-US" altLang="en-US" sz="2400" dirty="0">
                <a:latin typeface="Liberation Sans" panose="020B0604020202020204" pitchFamily="34" charset="0"/>
              </a:rPr>
              <a:t>	3,580</a:t>
            </a:r>
          </a:p>
        </p:txBody>
      </p:sp>
      <p:sp>
        <p:nvSpPr>
          <p:cNvPr id="25609" name="Text Box 9"/>
          <p:cNvSpPr txBox="1">
            <a:spLocks noChangeArrowheads="1"/>
          </p:cNvSpPr>
          <p:nvPr/>
        </p:nvSpPr>
        <p:spPr bwMode="auto">
          <a:xfrm>
            <a:off x="4953000" y="3336925"/>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spcBef>
                <a:spcPct val="50000"/>
              </a:spcBef>
            </a:pPr>
            <a:r>
              <a:rPr lang="en-US" altLang="en-US" sz="2400" dirty="0">
                <a:latin typeface="Liberation Sans" panose="020B0604020202020204" pitchFamily="34" charset="0"/>
              </a:rPr>
              <a:t>70</a:t>
            </a:r>
          </a:p>
        </p:txBody>
      </p:sp>
      <p:sp>
        <p:nvSpPr>
          <p:cNvPr id="25610" name="Text Box 10"/>
          <p:cNvSpPr txBox="1">
            <a:spLocks noChangeArrowheads="1"/>
          </p:cNvSpPr>
          <p:nvPr/>
        </p:nvSpPr>
        <p:spPr bwMode="auto">
          <a:xfrm>
            <a:off x="6705600" y="3336925"/>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400" dirty="0">
                <a:latin typeface="Liberation Sans" panose="020B0604020202020204" pitchFamily="34" charset="0"/>
              </a:rPr>
              <a:t>14</a:t>
            </a:r>
            <a:r>
              <a:rPr lang="en-US" altLang="en-US" sz="2400" baseline="30000" dirty="0">
                <a:latin typeface="Liberation Sans" panose="020B0604020202020204" pitchFamily="34" charset="0"/>
              </a:rPr>
              <a:t>th</a:t>
            </a:r>
            <a:r>
              <a:rPr lang="en-US" altLang="en-US" sz="2400" dirty="0">
                <a:latin typeface="Liberation Sans" panose="020B0604020202020204" pitchFamily="34" charset="0"/>
              </a:rPr>
              <a:t> - Discount</a:t>
            </a:r>
          </a:p>
        </p:txBody>
      </p:sp>
      <p:sp>
        <p:nvSpPr>
          <p:cNvPr id="25612" name="Text Box 13"/>
          <p:cNvSpPr txBox="1">
            <a:spLocks noChangeArrowheads="1"/>
          </p:cNvSpPr>
          <p:nvPr/>
        </p:nvSpPr>
        <p:spPr bwMode="auto">
          <a:xfrm>
            <a:off x="2667000" y="3336925"/>
            <a:ext cx="1665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spcBef>
                <a:spcPct val="50000"/>
              </a:spcBef>
            </a:pPr>
            <a:r>
              <a:rPr lang="en-US" altLang="en-US" sz="2400" dirty="0">
                <a:latin typeface="Liberation Sans" panose="020B0604020202020204" pitchFamily="34" charset="0"/>
              </a:rPr>
              <a:t>150</a:t>
            </a:r>
          </a:p>
        </p:txBody>
      </p:sp>
      <p:sp>
        <p:nvSpPr>
          <p:cNvPr id="25613" name="Text Box 14"/>
          <p:cNvSpPr txBox="1">
            <a:spLocks noChangeArrowheads="1"/>
          </p:cNvSpPr>
          <p:nvPr/>
        </p:nvSpPr>
        <p:spPr bwMode="auto">
          <a:xfrm>
            <a:off x="0" y="3336925"/>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spcBef>
                <a:spcPct val="50000"/>
              </a:spcBef>
            </a:pPr>
            <a:r>
              <a:rPr lang="en-US" altLang="en-US" sz="2400" dirty="0">
                <a:latin typeface="Liberation Sans" panose="020B0604020202020204" pitchFamily="34" charset="0"/>
              </a:rPr>
              <a:t>6</a:t>
            </a:r>
            <a:r>
              <a:rPr lang="en-US" altLang="en-US" sz="2400" baseline="30000" dirty="0">
                <a:latin typeface="Liberation Sans" panose="020B0604020202020204" pitchFamily="34" charset="0"/>
              </a:rPr>
              <a:t>th</a:t>
            </a:r>
            <a:r>
              <a:rPr lang="en-US" altLang="en-US" sz="2400" dirty="0">
                <a:latin typeface="Liberation Sans" panose="020B0604020202020204" pitchFamily="34" charset="0"/>
              </a:rPr>
              <a:t> – Freight-in</a:t>
            </a:r>
          </a:p>
        </p:txBody>
      </p:sp>
      <p:sp>
        <p:nvSpPr>
          <p:cNvPr id="25616"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7"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Summary of Purchasing Transactions </a:t>
            </a:r>
            <a:endParaRPr lang="en-US" altLang="en-US" sz="3200" b="1" dirty="0">
              <a:solidFill>
                <a:schemeClr val="tx2">
                  <a:lumMod val="75000"/>
                </a:schemeClr>
              </a:solidFill>
              <a:latin typeface="Liberation Sans" panose="020B0604020202020204" pitchFamily="34" charset="0"/>
            </a:endParaRPr>
          </a:p>
        </p:txBody>
      </p:sp>
      <p:sp>
        <p:nvSpPr>
          <p:cNvPr id="1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609600" y="1447800"/>
            <a:ext cx="8077200" cy="2492542"/>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ts val="1200"/>
              </a:spcBef>
              <a:buClrTx/>
              <a:buSzTx/>
              <a:buFontTx/>
              <a:buNone/>
            </a:pPr>
            <a:r>
              <a:rPr lang="en-US" sz="2200" b="0" dirty="0" smtClean="0">
                <a:solidFill>
                  <a:schemeClr val="tx1"/>
                </a:solidFill>
                <a:latin typeface="Liberation Sans" panose="020B0604020202020204" pitchFamily="34" charset="0"/>
              </a:rPr>
              <a:t>On </a:t>
            </a:r>
            <a:r>
              <a:rPr lang="en-US" sz="2200" b="0" dirty="0">
                <a:solidFill>
                  <a:schemeClr val="tx1"/>
                </a:solidFill>
                <a:latin typeface="Liberation Sans" panose="020B0604020202020204" pitchFamily="34" charset="0"/>
              </a:rPr>
              <a:t>September 5, De La Hoya Company buys merchandise on account from Junot </a:t>
            </a:r>
            <a:r>
              <a:rPr lang="en-US" sz="2200" b="0" dirty="0" smtClean="0">
                <a:solidFill>
                  <a:schemeClr val="tx1"/>
                </a:solidFill>
                <a:latin typeface="Liberation Sans" panose="020B0604020202020204" pitchFamily="34" charset="0"/>
              </a:rPr>
              <a:t>Diaz Company</a:t>
            </a:r>
            <a:r>
              <a:rPr lang="en-US" sz="2200" b="0" dirty="0">
                <a:solidFill>
                  <a:schemeClr val="tx1"/>
                </a:solidFill>
                <a:latin typeface="Liberation Sans" panose="020B0604020202020204" pitchFamily="34" charset="0"/>
              </a:rPr>
              <a:t>. The selling price of the goods is $1,500, and the cost to Diaz Company </a:t>
            </a:r>
            <a:r>
              <a:rPr lang="en-US" sz="2200" b="0" dirty="0" smtClean="0">
                <a:solidFill>
                  <a:schemeClr val="tx1"/>
                </a:solidFill>
                <a:latin typeface="Liberation Sans" panose="020B0604020202020204" pitchFamily="34" charset="0"/>
              </a:rPr>
              <a:t>was $</a:t>
            </a:r>
            <a:r>
              <a:rPr lang="en-US" sz="2200" b="0" dirty="0">
                <a:solidFill>
                  <a:schemeClr val="tx1"/>
                </a:solidFill>
                <a:latin typeface="Liberation Sans" panose="020B0604020202020204" pitchFamily="34" charset="0"/>
              </a:rPr>
              <a:t>800. On September 8, De La Hoya returns defective goods with a selling price of $200</a:t>
            </a:r>
            <a:r>
              <a:rPr lang="en-US" sz="2200" b="0" dirty="0" smtClean="0">
                <a:solidFill>
                  <a:schemeClr val="tx1"/>
                </a:solidFill>
                <a:latin typeface="Liberation Sans" panose="020B0604020202020204" pitchFamily="34" charset="0"/>
              </a:rPr>
              <a:t>. Record </a:t>
            </a:r>
            <a:r>
              <a:rPr lang="en-US" sz="2200" b="0" dirty="0">
                <a:solidFill>
                  <a:schemeClr val="tx1"/>
                </a:solidFill>
                <a:latin typeface="Liberation Sans" panose="020B0604020202020204" pitchFamily="34" charset="0"/>
              </a:rPr>
              <a:t>the transactions on the books of De La Hoya Company.</a:t>
            </a:r>
          </a:p>
        </p:txBody>
      </p:sp>
      <p:sp>
        <p:nvSpPr>
          <p:cNvPr id="18" name="Line 29"/>
          <p:cNvSpPr>
            <a:spLocks noChangeShapeType="1"/>
          </p:cNvSpPr>
          <p:nvPr/>
        </p:nvSpPr>
        <p:spPr bwMode="auto">
          <a:xfrm>
            <a:off x="290286" y="784324"/>
            <a:ext cx="8636000" cy="1489"/>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85593" tIns="42045" rIns="85593" bIns="42045"/>
          <a:lstStyle/>
          <a:p>
            <a:endParaRPr lang="en-US" dirty="0">
              <a:latin typeface="Liberation Sans" panose="020B0604020202020204" pitchFamily="34" charset="0"/>
            </a:endParaRPr>
          </a:p>
        </p:txBody>
      </p:sp>
      <p:pic>
        <p:nvPicPr>
          <p:cNvPr id="19"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71" y="395883"/>
            <a:ext cx="1669143" cy="6042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20"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1"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2"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3" name="TextBox 22"/>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smtClean="0">
                <a:solidFill>
                  <a:srgbClr val="FF6600"/>
                </a:solidFill>
                <a:latin typeface="Liberation Sans" panose="020B0604020202020204" pitchFamily="34" charset="0"/>
              </a:rPr>
              <a:t>2</a:t>
            </a:r>
            <a:endParaRPr lang="en-US" sz="3600" b="1" dirty="0">
              <a:solidFill>
                <a:srgbClr val="FF6600"/>
              </a:solidFill>
              <a:latin typeface="Liberation Sans" panose="020B0604020202020204" pitchFamily="34" charset="0"/>
            </a:endParaRPr>
          </a:p>
        </p:txBody>
      </p:sp>
      <p:sp>
        <p:nvSpPr>
          <p:cNvPr id="24" name="TextBox 23"/>
          <p:cNvSpPr txBox="1"/>
          <p:nvPr/>
        </p:nvSpPr>
        <p:spPr>
          <a:xfrm>
            <a:off x="3262085" y="457200"/>
            <a:ext cx="5664201" cy="662464"/>
          </a:xfrm>
          <a:prstGeom prst="rect">
            <a:avLst/>
          </a:prstGeom>
          <a:solidFill>
            <a:srgbClr val="0027A4"/>
          </a:solidFill>
        </p:spPr>
        <p:txBody>
          <a:bodyPr wrap="square" lIns="86493" tIns="43247" rIns="86493" bIns="43247" rtlCol="0" anchor="ctr" anchorCtr="0">
            <a:noAutofit/>
          </a:bodyPr>
          <a:lstStyle/>
          <a:p>
            <a:pPr marL="111120" algn="l"/>
            <a:r>
              <a:rPr lang="en-US" sz="2800" b="1" dirty="0" smtClean="0">
                <a:solidFill>
                  <a:schemeClr val="bg1"/>
                </a:solidFill>
                <a:latin typeface="Liberation Sans" panose="020B0604020202020204" pitchFamily="34" charset="0"/>
              </a:rPr>
              <a:t>Purchase Transactions</a:t>
            </a:r>
            <a:endParaRPr lang="en-US" sz="2800" b="1" dirty="0">
              <a:solidFill>
                <a:schemeClr val="bg1"/>
              </a:solidFill>
              <a:latin typeface="Liberation Sans" panose="020B0604020202020204" pitchFamily="34" charset="0"/>
            </a:endParaRPr>
          </a:p>
        </p:txBody>
      </p:sp>
      <p:pic>
        <p:nvPicPr>
          <p:cNvPr id="2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6" name="TextBox 25"/>
          <p:cNvSpPr txBox="1"/>
          <p:nvPr/>
        </p:nvSpPr>
        <p:spPr>
          <a:xfrm>
            <a:off x="152400" y="381000"/>
            <a:ext cx="2209800" cy="738664"/>
          </a:xfrm>
          <a:prstGeom prst="rect">
            <a:avLst/>
          </a:prstGeom>
          <a:noFill/>
        </p:spPr>
        <p:txBody>
          <a:bodyPr wrap="square" rtlCol="0">
            <a:spAutoFit/>
          </a:bodyPr>
          <a:lstStyle/>
          <a:p>
            <a:r>
              <a:rPr lang="en-US" sz="4200" b="1" dirty="0" smtClean="0">
                <a:solidFill>
                  <a:srgbClr val="FF6600"/>
                </a:solidFill>
                <a:latin typeface="Liberation Sans" panose="020B0604020202020204" pitchFamily="34" charset="0"/>
              </a:rPr>
              <a:t>DO IT!</a:t>
            </a:r>
            <a:endParaRPr lang="en-US" sz="4200" b="1" dirty="0">
              <a:solidFill>
                <a:srgbClr val="FF6600"/>
              </a:solidFill>
              <a:latin typeface="Liberation Sans" panose="020B0604020202020204" pitchFamily="34" charset="0"/>
            </a:endParaRPr>
          </a:p>
        </p:txBody>
      </p:sp>
      <p:sp>
        <p:nvSpPr>
          <p:cNvPr id="17" name="Text Box 2"/>
          <p:cNvSpPr txBox="1">
            <a:spLocks noChangeArrowheads="1"/>
          </p:cNvSpPr>
          <p:nvPr/>
        </p:nvSpPr>
        <p:spPr bwMode="auto">
          <a:xfrm>
            <a:off x="1981200" y="4144963"/>
            <a:ext cx="6629400" cy="183127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Inventory 	1,500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Accounts </a:t>
            </a:r>
            <a:r>
              <a:rPr lang="en-US" sz="2200" dirty="0">
                <a:latin typeface="Liberation Sans" panose="020B0604020202020204" pitchFamily="34" charset="0"/>
                <a:cs typeface="Arial" charset="0"/>
              </a:rPr>
              <a:t>Payable </a:t>
            </a:r>
            <a:r>
              <a:rPr lang="en-US" sz="2200" dirty="0" smtClean="0">
                <a:latin typeface="Liberation Sans" panose="020B0604020202020204" pitchFamily="34" charset="0"/>
                <a:cs typeface="Arial" charset="0"/>
              </a:rPr>
              <a:t>		1,500</a:t>
            </a:r>
          </a:p>
          <a:p>
            <a:pPr marL="463550" indent="-463550" algn="l">
              <a:spcBef>
                <a:spcPts val="1800"/>
              </a:spcBef>
              <a:tabLst>
                <a:tab pos="4913313" algn="r"/>
                <a:tab pos="6223000" algn="r"/>
              </a:tabLst>
            </a:pPr>
            <a:r>
              <a:rPr lang="en-US" sz="2200" dirty="0" smtClean="0">
                <a:latin typeface="Liberation Sans" panose="020B0604020202020204" pitchFamily="34" charset="0"/>
                <a:cs typeface="Arial" charset="0"/>
              </a:rPr>
              <a:t>Accounts </a:t>
            </a:r>
            <a:r>
              <a:rPr lang="en-US" sz="2200" dirty="0">
                <a:latin typeface="Liberation Sans" panose="020B0604020202020204" pitchFamily="34" charset="0"/>
                <a:cs typeface="Arial" charset="0"/>
              </a:rPr>
              <a:t>Payable </a:t>
            </a:r>
            <a:r>
              <a:rPr lang="en-US" sz="2200" dirty="0" smtClean="0">
                <a:latin typeface="Liberation Sans" panose="020B0604020202020204" pitchFamily="34" charset="0"/>
                <a:cs typeface="Arial" charset="0"/>
              </a:rPr>
              <a:t>	200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Inventory 		200</a:t>
            </a:r>
            <a:endParaRPr lang="en-US" altLang="en-US" sz="2200" dirty="0">
              <a:latin typeface="Liberation Sans" panose="020B0604020202020204" pitchFamily="34" charset="0"/>
              <a:cs typeface="Arial" charset="0"/>
            </a:endParaRPr>
          </a:p>
        </p:txBody>
      </p:sp>
      <p:sp>
        <p:nvSpPr>
          <p:cNvPr id="31" name="Text Box 3"/>
          <p:cNvSpPr txBox="1">
            <a:spLocks noChangeArrowheads="1"/>
          </p:cNvSpPr>
          <p:nvPr/>
        </p:nvSpPr>
        <p:spPr bwMode="auto">
          <a:xfrm>
            <a:off x="609600" y="4144963"/>
            <a:ext cx="1066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smtClean="0">
                <a:latin typeface="Liberation Sans" panose="020B0604020202020204" pitchFamily="34" charset="0"/>
                <a:cs typeface="Arial" charset="0"/>
              </a:rPr>
              <a:t>Sept. 5</a:t>
            </a:r>
            <a:endParaRPr lang="en-US" altLang="en-US" sz="2200" dirty="0">
              <a:latin typeface="Liberation Sans" panose="020B0604020202020204" pitchFamily="34" charset="0"/>
              <a:cs typeface="Arial" charset="0"/>
            </a:endParaRPr>
          </a:p>
        </p:txBody>
      </p:sp>
      <p:sp>
        <p:nvSpPr>
          <p:cNvPr id="32" name="Text Box 3"/>
          <p:cNvSpPr txBox="1">
            <a:spLocks noChangeArrowheads="1"/>
          </p:cNvSpPr>
          <p:nvPr/>
        </p:nvSpPr>
        <p:spPr bwMode="auto">
          <a:xfrm>
            <a:off x="609600" y="5105400"/>
            <a:ext cx="1066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smtClean="0">
                <a:latin typeface="Liberation Sans" panose="020B0604020202020204" pitchFamily="34" charset="0"/>
                <a:cs typeface="Arial" charset="0"/>
              </a:rPr>
              <a:t>Sept. 8</a:t>
            </a:r>
            <a:endParaRPr lang="en-US" altLang="en-US" sz="2200" dirty="0">
              <a:latin typeface="Liberation Sans" panose="020B0604020202020204" pitchFamily="34" charset="0"/>
              <a:cs typeface="Arial" charset="0"/>
            </a:endParaRPr>
          </a:p>
        </p:txBody>
      </p:sp>
      <p:sp>
        <p:nvSpPr>
          <p:cNvPr id="33"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2</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6953644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left)">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wipe(left)">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wipe(left)">
                                      <p:cBhvr>
                                        <p:cTn id="22"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bldLvl="2"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9"/>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4902201" y="2207551"/>
            <a:ext cx="3860800" cy="4040849"/>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26626" name="Text Box 2"/>
          <p:cNvSpPr txBox="1">
            <a:spLocks noChangeArrowheads="1"/>
          </p:cNvSpPr>
          <p:nvPr/>
        </p:nvSpPr>
        <p:spPr bwMode="auto">
          <a:xfrm>
            <a:off x="609600" y="1460500"/>
            <a:ext cx="6629400" cy="50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30000"/>
              </a:lnSpc>
              <a:spcBef>
                <a:spcPct val="40000"/>
              </a:spcBef>
              <a:spcAft>
                <a:spcPct val="20000"/>
              </a:spcAft>
              <a:buClr>
                <a:srgbClr val="800000"/>
              </a:buClr>
              <a:buSzPct val="80000"/>
              <a:buFont typeface="Wingdings" pitchFamily="2" charset="2"/>
              <a:buChar char="u"/>
            </a:pPr>
            <a:r>
              <a:rPr lang="en-US" altLang="en-US" sz="2100" dirty="0">
                <a:latin typeface="Liberation Sans" panose="020B0604020202020204" pitchFamily="34" charset="0"/>
              </a:rPr>
              <a:t>Made using </a:t>
            </a:r>
            <a:r>
              <a:rPr lang="en-US" altLang="en-US" sz="2100" b="1" dirty="0">
                <a:latin typeface="Liberation Sans" panose="020B0604020202020204" pitchFamily="34" charset="0"/>
              </a:rPr>
              <a:t>cash or credit</a:t>
            </a:r>
            <a:r>
              <a:rPr lang="en-US" altLang="en-US" sz="2100" dirty="0">
                <a:latin typeface="Liberation Sans" panose="020B0604020202020204" pitchFamily="34" charset="0"/>
              </a:rPr>
              <a:t> (on account).</a:t>
            </a:r>
          </a:p>
        </p:txBody>
      </p:sp>
      <p:sp>
        <p:nvSpPr>
          <p:cNvPr id="26627" name="Text Box 6"/>
          <p:cNvSpPr txBox="1">
            <a:spLocks noChangeArrowheads="1"/>
          </p:cNvSpPr>
          <p:nvPr/>
        </p:nvSpPr>
        <p:spPr bwMode="auto">
          <a:xfrm>
            <a:off x="609600" y="2070100"/>
            <a:ext cx="3962400" cy="425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0000"/>
              </a:lnSpc>
              <a:spcBef>
                <a:spcPct val="50000"/>
              </a:spcBef>
              <a:buClr>
                <a:srgbClr val="800000"/>
              </a:buClr>
              <a:buSzPct val="80000"/>
              <a:buFont typeface="Wingdings" pitchFamily="2" charset="2"/>
              <a:buChar char="u"/>
            </a:pPr>
            <a:r>
              <a:rPr lang="en-US" altLang="en-US" sz="2100" dirty="0">
                <a:latin typeface="Liberation Sans" panose="020B0604020202020204" pitchFamily="34" charset="0"/>
              </a:rPr>
              <a:t>Sales revenue, like service revenue, is recorded when the performance obligation is satisfied.</a:t>
            </a:r>
          </a:p>
          <a:p>
            <a:pPr algn="l">
              <a:lnSpc>
                <a:spcPct val="120000"/>
              </a:lnSpc>
              <a:spcBef>
                <a:spcPct val="50000"/>
              </a:spcBef>
              <a:buClr>
                <a:srgbClr val="800000"/>
              </a:buClr>
              <a:buSzPct val="80000"/>
              <a:buFont typeface="Wingdings" pitchFamily="2" charset="2"/>
              <a:buChar char="u"/>
            </a:pPr>
            <a:r>
              <a:rPr lang="en-US" altLang="en-US" sz="2100" dirty="0">
                <a:latin typeface="Liberation Sans" panose="020B0604020202020204" pitchFamily="34" charset="0"/>
              </a:rPr>
              <a:t>Performance obligation is satisfied when the goods are transferred from the seller to the buyer.</a:t>
            </a:r>
          </a:p>
          <a:p>
            <a:pPr algn="l">
              <a:lnSpc>
                <a:spcPct val="120000"/>
              </a:lnSpc>
              <a:spcBef>
                <a:spcPct val="50000"/>
              </a:spcBef>
              <a:buClr>
                <a:srgbClr val="800000"/>
              </a:buClr>
              <a:buSzPct val="80000"/>
              <a:buFont typeface="Wingdings" pitchFamily="2" charset="2"/>
              <a:buChar char="u"/>
            </a:pPr>
            <a:r>
              <a:rPr lang="en-US" altLang="en-US" sz="2100" dirty="0">
                <a:latin typeface="Liberation Sans" panose="020B0604020202020204" pitchFamily="34" charset="0"/>
              </a:rPr>
              <a:t>Sales invoice should support each credit sale.</a:t>
            </a:r>
          </a:p>
        </p:txBody>
      </p:sp>
      <p:sp>
        <p:nvSpPr>
          <p:cNvPr id="26630" name="Text Box 13"/>
          <p:cNvSpPr txBox="1">
            <a:spLocks noChangeArrowheads="1"/>
          </p:cNvSpPr>
          <p:nvPr/>
        </p:nvSpPr>
        <p:spPr bwMode="auto">
          <a:xfrm>
            <a:off x="7467600" y="1858962"/>
            <a:ext cx="1371600" cy="27463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r>
              <a:rPr lang="en-US" altLang="en-US" sz="1200" b="1" dirty="0">
                <a:latin typeface="Liberation Sans" panose="020B0604020202020204" pitchFamily="34" charset="0"/>
              </a:rPr>
              <a:t>Illustration 5-6</a:t>
            </a:r>
          </a:p>
        </p:txBody>
      </p:sp>
      <p:sp>
        <p:nvSpPr>
          <p:cNvPr id="9" name="Rectangle 8"/>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10"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lIns="86493" tIns="27432" rIns="86493" bIns="43247" anchor="ctr"/>
          <a:lstStyle/>
          <a:p>
            <a:pPr marL="111120" algn="l"/>
            <a:r>
              <a:rPr lang="en-US" sz="2400" b="1" dirty="0">
                <a:solidFill>
                  <a:schemeClr val="accent3"/>
                </a:solidFill>
                <a:latin typeface="Liberation Sans" panose="020B0604020202020204" pitchFamily="34" charset="0"/>
              </a:rPr>
              <a:t>Record </a:t>
            </a:r>
            <a:r>
              <a:rPr lang="en-US" sz="2400" b="1" dirty="0" smtClean="0">
                <a:solidFill>
                  <a:schemeClr val="accent3"/>
                </a:solidFill>
                <a:latin typeface="Liberation Sans" panose="020B0604020202020204" pitchFamily="34" charset="0"/>
              </a:rPr>
              <a:t>sales </a:t>
            </a:r>
            <a:r>
              <a:rPr lang="en-US" sz="2400" b="1" dirty="0">
                <a:solidFill>
                  <a:schemeClr val="accent3"/>
                </a:solidFill>
                <a:latin typeface="Liberation Sans" panose="020B0604020202020204" pitchFamily="34" charset="0"/>
              </a:rPr>
              <a:t>under a perpetual inventory system.</a:t>
            </a:r>
          </a:p>
        </p:txBody>
      </p:sp>
      <p:sp>
        <p:nvSpPr>
          <p:cNvPr id="11" name="Oval 10"/>
          <p:cNvSpPr/>
          <p:nvPr/>
        </p:nvSpPr>
        <p:spPr bwMode="auto">
          <a:xfrm>
            <a:off x="1872343" y="485775"/>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smtClean="0">
                <a:solidFill>
                  <a:schemeClr val="bg1"/>
                </a:solidFill>
                <a:latin typeface="Liberation Sans" panose="020B0604020202020204" pitchFamily="34" charset="0"/>
              </a:rPr>
              <a:t>3</a:t>
            </a:r>
            <a:endParaRPr lang="en-US" sz="2500" b="1" dirty="0">
              <a:solidFill>
                <a:schemeClr val="bg1"/>
              </a:solidFill>
              <a:latin typeface="Liberation Sans" panose="020B0604020202020204" pitchFamily="34" charset="0"/>
            </a:endParaRPr>
          </a:p>
        </p:txBody>
      </p:sp>
      <p:sp>
        <p:nvSpPr>
          <p:cNvPr id="13"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533400" y="1295400"/>
            <a:ext cx="84582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10000"/>
              </a:lnSpc>
              <a:spcBef>
                <a:spcPct val="50000"/>
              </a:spcBef>
            </a:pPr>
            <a:r>
              <a:rPr lang="en-US" altLang="en-US" sz="2800" b="1" dirty="0">
                <a:latin typeface="Liberation Sans" panose="020B0604020202020204" pitchFamily="34" charset="0"/>
              </a:rPr>
              <a:t>Journal Entries to Record a Sale</a:t>
            </a:r>
          </a:p>
        </p:txBody>
      </p:sp>
      <p:sp>
        <p:nvSpPr>
          <p:cNvPr id="27651" name="Text Box 3"/>
          <p:cNvSpPr txBox="1">
            <a:spLocks noChangeArrowheads="1"/>
          </p:cNvSpPr>
          <p:nvPr/>
        </p:nvSpPr>
        <p:spPr bwMode="auto">
          <a:xfrm>
            <a:off x="1219200" y="2362200"/>
            <a:ext cx="7239000" cy="4429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084763" algn="r"/>
              </a:tabLst>
              <a:defRPr sz="2000">
                <a:solidFill>
                  <a:schemeClr val="tx1"/>
                </a:solidFill>
                <a:latin typeface="Comic Sans MS" pitchFamily="66" charset="0"/>
              </a:defRPr>
            </a:lvl1pPr>
            <a:lvl2pPr marL="742950" indent="-285750">
              <a:tabLst>
                <a:tab pos="5084763" algn="r"/>
              </a:tabLst>
              <a:defRPr sz="2000">
                <a:solidFill>
                  <a:schemeClr val="tx1"/>
                </a:solidFill>
                <a:latin typeface="Comic Sans MS" pitchFamily="66" charset="0"/>
              </a:defRPr>
            </a:lvl2pPr>
            <a:lvl3pPr marL="1143000" indent="-228600">
              <a:tabLst>
                <a:tab pos="5084763" algn="r"/>
              </a:tabLst>
              <a:defRPr sz="2000">
                <a:solidFill>
                  <a:schemeClr val="tx1"/>
                </a:solidFill>
                <a:latin typeface="Comic Sans MS" pitchFamily="66" charset="0"/>
              </a:defRPr>
            </a:lvl3pPr>
            <a:lvl4pPr marL="1600200" indent="-228600">
              <a:tabLst>
                <a:tab pos="5084763" algn="r"/>
              </a:tabLst>
              <a:defRPr sz="2000">
                <a:solidFill>
                  <a:schemeClr val="tx1"/>
                </a:solidFill>
                <a:latin typeface="Comic Sans MS" pitchFamily="66" charset="0"/>
              </a:defRPr>
            </a:lvl4pPr>
            <a:lvl5pPr marL="2057400" indent="-228600">
              <a:tabLst>
                <a:tab pos="5084763"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5084763"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5084763"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5084763"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5084763" algn="r"/>
              </a:tabLst>
              <a:defRPr sz="2000">
                <a:solidFill>
                  <a:schemeClr val="tx1"/>
                </a:solidFill>
                <a:latin typeface="Comic Sans MS" pitchFamily="66" charset="0"/>
              </a:defRPr>
            </a:lvl9pPr>
          </a:lstStyle>
          <a:p>
            <a:pPr algn="l">
              <a:spcBef>
                <a:spcPct val="50000"/>
              </a:spcBef>
            </a:pPr>
            <a:r>
              <a:rPr lang="en-US" altLang="en-US" sz="2300" dirty="0">
                <a:latin typeface="Liberation Sans" panose="020B0604020202020204" pitchFamily="34" charset="0"/>
                <a:cs typeface="Arial" charset="0"/>
              </a:rPr>
              <a:t>Cash </a:t>
            </a:r>
            <a:r>
              <a:rPr lang="en-US" altLang="en-US" sz="2300" b="1" dirty="0">
                <a:solidFill>
                  <a:srgbClr val="800000"/>
                </a:solidFill>
                <a:latin typeface="Liberation Sans" panose="020B0604020202020204" pitchFamily="34" charset="0"/>
                <a:cs typeface="Arial" charset="0"/>
              </a:rPr>
              <a:t>or</a:t>
            </a:r>
            <a:r>
              <a:rPr lang="en-US" altLang="en-US" sz="2300" dirty="0">
                <a:latin typeface="Liberation Sans" panose="020B0604020202020204" pitchFamily="34" charset="0"/>
                <a:cs typeface="Arial" charset="0"/>
              </a:rPr>
              <a:t> Accounts receivable	XXX</a:t>
            </a:r>
          </a:p>
        </p:txBody>
      </p:sp>
      <p:sp>
        <p:nvSpPr>
          <p:cNvPr id="27652" name="Text Box 4"/>
          <p:cNvSpPr txBox="1">
            <a:spLocks noChangeArrowheads="1"/>
          </p:cNvSpPr>
          <p:nvPr/>
        </p:nvSpPr>
        <p:spPr bwMode="auto">
          <a:xfrm>
            <a:off x="1219200" y="2819400"/>
            <a:ext cx="7239000" cy="4429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6054725" algn="r"/>
              </a:tabLst>
              <a:defRPr sz="2000">
                <a:solidFill>
                  <a:schemeClr val="tx1"/>
                </a:solidFill>
                <a:latin typeface="Comic Sans MS" pitchFamily="66" charset="0"/>
              </a:defRPr>
            </a:lvl1pPr>
            <a:lvl2pPr marL="742950" indent="-285750">
              <a:tabLst>
                <a:tab pos="4745038" algn="r"/>
                <a:tab pos="6054725" algn="r"/>
              </a:tabLst>
              <a:defRPr sz="2000">
                <a:solidFill>
                  <a:schemeClr val="tx1"/>
                </a:solidFill>
                <a:latin typeface="Comic Sans MS" pitchFamily="66" charset="0"/>
              </a:defRPr>
            </a:lvl2pPr>
            <a:lvl3pPr marL="1143000" indent="-228600">
              <a:tabLst>
                <a:tab pos="4745038" algn="r"/>
                <a:tab pos="6054725" algn="r"/>
              </a:tabLst>
              <a:defRPr sz="2000">
                <a:solidFill>
                  <a:schemeClr val="tx1"/>
                </a:solidFill>
                <a:latin typeface="Comic Sans MS" pitchFamily="66" charset="0"/>
              </a:defRPr>
            </a:lvl3pPr>
            <a:lvl4pPr marL="1600200" indent="-228600">
              <a:tabLst>
                <a:tab pos="4745038" algn="r"/>
                <a:tab pos="6054725" algn="r"/>
              </a:tabLst>
              <a:defRPr sz="2000">
                <a:solidFill>
                  <a:schemeClr val="tx1"/>
                </a:solidFill>
                <a:latin typeface="Comic Sans MS" pitchFamily="66" charset="0"/>
              </a:defRPr>
            </a:lvl4pPr>
            <a:lvl5pPr marL="2057400" indent="-228600">
              <a:tabLst>
                <a:tab pos="4745038" algn="r"/>
                <a:tab pos="6054725"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6054725"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6054725"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6054725"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6054725" algn="r"/>
              </a:tabLst>
              <a:defRPr sz="2000">
                <a:solidFill>
                  <a:schemeClr val="tx1"/>
                </a:solidFill>
                <a:latin typeface="Comic Sans MS" pitchFamily="66" charset="0"/>
              </a:defRPr>
            </a:lvl9pPr>
          </a:lstStyle>
          <a:p>
            <a:pPr algn="l">
              <a:spcBef>
                <a:spcPct val="50000"/>
              </a:spcBef>
            </a:pPr>
            <a:r>
              <a:rPr lang="en-US" altLang="en-US" sz="2300" dirty="0">
                <a:latin typeface="Liberation Sans" panose="020B0604020202020204" pitchFamily="34" charset="0"/>
                <a:cs typeface="Arial" charset="0"/>
              </a:rPr>
              <a:t>Sales revenue 		XXX</a:t>
            </a:r>
          </a:p>
        </p:txBody>
      </p:sp>
      <p:sp>
        <p:nvSpPr>
          <p:cNvPr id="27654" name="Text Box 7"/>
          <p:cNvSpPr txBox="1">
            <a:spLocks noChangeArrowheads="1"/>
          </p:cNvSpPr>
          <p:nvPr/>
        </p:nvSpPr>
        <p:spPr bwMode="auto">
          <a:xfrm>
            <a:off x="304800" y="2362200"/>
            <a:ext cx="685800" cy="446276"/>
          </a:xfrm>
          <a:prstGeom prst="rect">
            <a:avLst/>
          </a:prstGeom>
          <a:solidFill>
            <a:srgbClr val="FFFF99"/>
          </a:solidFill>
          <a:ln w="2857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597525" algn="r"/>
              </a:tabLst>
              <a:defRPr sz="2000">
                <a:solidFill>
                  <a:schemeClr val="tx1"/>
                </a:solidFill>
                <a:latin typeface="Comic Sans MS" pitchFamily="66" charset="0"/>
              </a:defRPr>
            </a:lvl1pPr>
            <a:lvl2pPr marL="742950" indent="-285750">
              <a:tabLst>
                <a:tab pos="5597525" algn="r"/>
              </a:tabLst>
              <a:defRPr sz="2000">
                <a:solidFill>
                  <a:schemeClr val="tx1"/>
                </a:solidFill>
                <a:latin typeface="Comic Sans MS" pitchFamily="66" charset="0"/>
              </a:defRPr>
            </a:lvl2pPr>
            <a:lvl3pPr marL="1143000" indent="-228600">
              <a:tabLst>
                <a:tab pos="5597525" algn="r"/>
              </a:tabLst>
              <a:defRPr sz="2000">
                <a:solidFill>
                  <a:schemeClr val="tx1"/>
                </a:solidFill>
                <a:latin typeface="Comic Sans MS" pitchFamily="66" charset="0"/>
              </a:defRPr>
            </a:lvl3pPr>
            <a:lvl4pPr marL="1600200" indent="-228600">
              <a:tabLst>
                <a:tab pos="5597525" algn="r"/>
              </a:tabLst>
              <a:defRPr sz="2000">
                <a:solidFill>
                  <a:schemeClr val="tx1"/>
                </a:solidFill>
                <a:latin typeface="Comic Sans MS" pitchFamily="66" charset="0"/>
              </a:defRPr>
            </a:lvl4pPr>
            <a:lvl5pPr marL="2057400" indent="-228600">
              <a:tabLst>
                <a:tab pos="5597525"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5597525"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5597525"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5597525"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5597525" algn="r"/>
              </a:tabLst>
              <a:defRPr sz="2000">
                <a:solidFill>
                  <a:schemeClr val="tx1"/>
                </a:solidFill>
                <a:latin typeface="Comic Sans MS" pitchFamily="66" charset="0"/>
              </a:defRPr>
            </a:lvl9pPr>
          </a:lstStyle>
          <a:p>
            <a:pPr>
              <a:spcBef>
                <a:spcPct val="50000"/>
              </a:spcBef>
            </a:pPr>
            <a:r>
              <a:rPr lang="en-US" altLang="en-US" sz="2300" b="1" dirty="0">
                <a:solidFill>
                  <a:srgbClr val="800000"/>
                </a:solidFill>
                <a:latin typeface="Liberation Sans" panose="020B0604020202020204" pitchFamily="34" charset="0"/>
                <a:cs typeface="Arial" charset="0"/>
              </a:rPr>
              <a:t>#1</a:t>
            </a:r>
          </a:p>
        </p:txBody>
      </p:sp>
      <p:sp>
        <p:nvSpPr>
          <p:cNvPr id="27655" name="Text Box 8"/>
          <p:cNvSpPr txBox="1">
            <a:spLocks noChangeArrowheads="1"/>
          </p:cNvSpPr>
          <p:nvPr/>
        </p:nvSpPr>
        <p:spPr bwMode="auto">
          <a:xfrm>
            <a:off x="1219200" y="4038600"/>
            <a:ext cx="7239000" cy="4429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084763" algn="r"/>
              </a:tabLst>
              <a:defRPr sz="2000">
                <a:solidFill>
                  <a:schemeClr val="tx1"/>
                </a:solidFill>
                <a:latin typeface="Comic Sans MS" pitchFamily="66" charset="0"/>
              </a:defRPr>
            </a:lvl1pPr>
            <a:lvl2pPr marL="742950" indent="-285750">
              <a:tabLst>
                <a:tab pos="5084763" algn="r"/>
              </a:tabLst>
              <a:defRPr sz="2000">
                <a:solidFill>
                  <a:schemeClr val="tx1"/>
                </a:solidFill>
                <a:latin typeface="Comic Sans MS" pitchFamily="66" charset="0"/>
              </a:defRPr>
            </a:lvl2pPr>
            <a:lvl3pPr marL="1143000" indent="-228600">
              <a:tabLst>
                <a:tab pos="5084763" algn="r"/>
              </a:tabLst>
              <a:defRPr sz="2000">
                <a:solidFill>
                  <a:schemeClr val="tx1"/>
                </a:solidFill>
                <a:latin typeface="Comic Sans MS" pitchFamily="66" charset="0"/>
              </a:defRPr>
            </a:lvl3pPr>
            <a:lvl4pPr marL="1600200" indent="-228600">
              <a:tabLst>
                <a:tab pos="5084763" algn="r"/>
              </a:tabLst>
              <a:defRPr sz="2000">
                <a:solidFill>
                  <a:schemeClr val="tx1"/>
                </a:solidFill>
                <a:latin typeface="Comic Sans MS" pitchFamily="66" charset="0"/>
              </a:defRPr>
            </a:lvl4pPr>
            <a:lvl5pPr marL="2057400" indent="-228600">
              <a:tabLst>
                <a:tab pos="5084763"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5084763"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5084763"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5084763"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5084763" algn="r"/>
              </a:tabLst>
              <a:defRPr sz="2000">
                <a:solidFill>
                  <a:schemeClr val="tx1"/>
                </a:solidFill>
                <a:latin typeface="Comic Sans MS" pitchFamily="66" charset="0"/>
              </a:defRPr>
            </a:lvl9pPr>
          </a:lstStyle>
          <a:p>
            <a:pPr algn="l">
              <a:spcBef>
                <a:spcPct val="50000"/>
              </a:spcBef>
            </a:pPr>
            <a:r>
              <a:rPr lang="en-US" altLang="en-US" sz="2300" dirty="0">
                <a:latin typeface="Liberation Sans" panose="020B0604020202020204" pitchFamily="34" charset="0"/>
                <a:cs typeface="Arial" charset="0"/>
              </a:rPr>
              <a:t>Cost of goods sold	XXX</a:t>
            </a:r>
          </a:p>
        </p:txBody>
      </p:sp>
      <p:sp>
        <p:nvSpPr>
          <p:cNvPr id="27656" name="Text Box 9"/>
          <p:cNvSpPr txBox="1">
            <a:spLocks noChangeArrowheads="1"/>
          </p:cNvSpPr>
          <p:nvPr/>
        </p:nvSpPr>
        <p:spPr bwMode="auto">
          <a:xfrm>
            <a:off x="1219200" y="4495800"/>
            <a:ext cx="7239000" cy="4429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6054725" algn="r"/>
              </a:tabLst>
              <a:defRPr sz="2000">
                <a:solidFill>
                  <a:schemeClr val="tx1"/>
                </a:solidFill>
                <a:latin typeface="Comic Sans MS" pitchFamily="66" charset="0"/>
              </a:defRPr>
            </a:lvl1pPr>
            <a:lvl2pPr marL="742950" indent="-285750">
              <a:tabLst>
                <a:tab pos="4745038" algn="r"/>
                <a:tab pos="6054725" algn="r"/>
              </a:tabLst>
              <a:defRPr sz="2000">
                <a:solidFill>
                  <a:schemeClr val="tx1"/>
                </a:solidFill>
                <a:latin typeface="Comic Sans MS" pitchFamily="66" charset="0"/>
              </a:defRPr>
            </a:lvl2pPr>
            <a:lvl3pPr marL="1143000" indent="-228600">
              <a:tabLst>
                <a:tab pos="4745038" algn="r"/>
                <a:tab pos="6054725" algn="r"/>
              </a:tabLst>
              <a:defRPr sz="2000">
                <a:solidFill>
                  <a:schemeClr val="tx1"/>
                </a:solidFill>
                <a:latin typeface="Comic Sans MS" pitchFamily="66" charset="0"/>
              </a:defRPr>
            </a:lvl3pPr>
            <a:lvl4pPr marL="1600200" indent="-228600">
              <a:tabLst>
                <a:tab pos="4745038" algn="r"/>
                <a:tab pos="6054725" algn="r"/>
              </a:tabLst>
              <a:defRPr sz="2000">
                <a:solidFill>
                  <a:schemeClr val="tx1"/>
                </a:solidFill>
                <a:latin typeface="Comic Sans MS" pitchFamily="66" charset="0"/>
              </a:defRPr>
            </a:lvl4pPr>
            <a:lvl5pPr marL="2057400" indent="-228600">
              <a:tabLst>
                <a:tab pos="4745038" algn="r"/>
                <a:tab pos="6054725"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6054725"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6054725"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6054725"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6054725" algn="r"/>
              </a:tabLst>
              <a:defRPr sz="2000">
                <a:solidFill>
                  <a:schemeClr val="tx1"/>
                </a:solidFill>
                <a:latin typeface="Comic Sans MS" pitchFamily="66" charset="0"/>
              </a:defRPr>
            </a:lvl9pPr>
          </a:lstStyle>
          <a:p>
            <a:pPr algn="l">
              <a:spcBef>
                <a:spcPct val="50000"/>
              </a:spcBef>
            </a:pPr>
            <a:r>
              <a:rPr lang="en-US" altLang="en-US" sz="2300" dirty="0">
                <a:latin typeface="Liberation Sans" panose="020B0604020202020204" pitchFamily="34" charset="0"/>
                <a:cs typeface="Arial" charset="0"/>
              </a:rPr>
              <a:t>Inventory  		XXX</a:t>
            </a:r>
          </a:p>
        </p:txBody>
      </p:sp>
      <p:sp>
        <p:nvSpPr>
          <p:cNvPr id="27657" name="Text Box 10"/>
          <p:cNvSpPr txBox="1">
            <a:spLocks noChangeArrowheads="1"/>
          </p:cNvSpPr>
          <p:nvPr/>
        </p:nvSpPr>
        <p:spPr bwMode="auto">
          <a:xfrm>
            <a:off x="304800" y="4024313"/>
            <a:ext cx="685800" cy="446276"/>
          </a:xfrm>
          <a:prstGeom prst="rect">
            <a:avLst/>
          </a:prstGeom>
          <a:solidFill>
            <a:srgbClr val="FFFF99"/>
          </a:solidFill>
          <a:ln w="2857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597525" algn="r"/>
              </a:tabLst>
              <a:defRPr sz="2000">
                <a:solidFill>
                  <a:schemeClr val="tx1"/>
                </a:solidFill>
                <a:latin typeface="Comic Sans MS" pitchFamily="66" charset="0"/>
              </a:defRPr>
            </a:lvl1pPr>
            <a:lvl2pPr marL="742950" indent="-285750">
              <a:tabLst>
                <a:tab pos="5597525" algn="r"/>
              </a:tabLst>
              <a:defRPr sz="2000">
                <a:solidFill>
                  <a:schemeClr val="tx1"/>
                </a:solidFill>
                <a:latin typeface="Comic Sans MS" pitchFamily="66" charset="0"/>
              </a:defRPr>
            </a:lvl2pPr>
            <a:lvl3pPr marL="1143000" indent="-228600">
              <a:tabLst>
                <a:tab pos="5597525" algn="r"/>
              </a:tabLst>
              <a:defRPr sz="2000">
                <a:solidFill>
                  <a:schemeClr val="tx1"/>
                </a:solidFill>
                <a:latin typeface="Comic Sans MS" pitchFamily="66" charset="0"/>
              </a:defRPr>
            </a:lvl3pPr>
            <a:lvl4pPr marL="1600200" indent="-228600">
              <a:tabLst>
                <a:tab pos="5597525" algn="r"/>
              </a:tabLst>
              <a:defRPr sz="2000">
                <a:solidFill>
                  <a:schemeClr val="tx1"/>
                </a:solidFill>
                <a:latin typeface="Comic Sans MS" pitchFamily="66" charset="0"/>
              </a:defRPr>
            </a:lvl4pPr>
            <a:lvl5pPr marL="2057400" indent="-228600">
              <a:tabLst>
                <a:tab pos="5597525"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5597525"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5597525"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5597525"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5597525" algn="r"/>
              </a:tabLst>
              <a:defRPr sz="2000">
                <a:solidFill>
                  <a:schemeClr val="tx1"/>
                </a:solidFill>
                <a:latin typeface="Comic Sans MS" pitchFamily="66" charset="0"/>
              </a:defRPr>
            </a:lvl9pPr>
          </a:lstStyle>
          <a:p>
            <a:pPr>
              <a:spcBef>
                <a:spcPct val="50000"/>
              </a:spcBef>
            </a:pPr>
            <a:r>
              <a:rPr lang="en-US" altLang="en-US" sz="2300" b="1" dirty="0">
                <a:solidFill>
                  <a:srgbClr val="800000"/>
                </a:solidFill>
                <a:latin typeface="Liberation Sans" panose="020B0604020202020204" pitchFamily="34" charset="0"/>
                <a:cs typeface="Arial" charset="0"/>
              </a:rPr>
              <a:t>#2</a:t>
            </a:r>
          </a:p>
        </p:txBody>
      </p:sp>
      <p:sp>
        <p:nvSpPr>
          <p:cNvPr id="27658" name="AutoShape 11"/>
          <p:cNvSpPr>
            <a:spLocks/>
          </p:cNvSpPr>
          <p:nvPr/>
        </p:nvSpPr>
        <p:spPr bwMode="auto">
          <a:xfrm>
            <a:off x="7543800" y="2362200"/>
            <a:ext cx="304800" cy="1066800"/>
          </a:xfrm>
          <a:prstGeom prst="rightBrace">
            <a:avLst>
              <a:gd name="adj1" fmla="val 29167"/>
              <a:gd name="adj2" fmla="val 50000"/>
            </a:avLst>
          </a:prstGeom>
          <a:noFill/>
          <a:ln w="28575" cap="sq">
            <a:solidFill>
              <a:srgbClr val="8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27659" name="Text Box 12"/>
          <p:cNvSpPr txBox="1">
            <a:spLocks noChangeArrowheads="1"/>
          </p:cNvSpPr>
          <p:nvPr/>
        </p:nvSpPr>
        <p:spPr bwMode="auto">
          <a:xfrm>
            <a:off x="7848600" y="2514600"/>
            <a:ext cx="10668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2100" b="1" dirty="0">
                <a:solidFill>
                  <a:srgbClr val="800000"/>
                </a:solidFill>
                <a:latin typeface="Liberation Sans" panose="020B0604020202020204" pitchFamily="34" charset="0"/>
              </a:rPr>
              <a:t>Selling Price</a:t>
            </a:r>
          </a:p>
        </p:txBody>
      </p:sp>
      <p:sp>
        <p:nvSpPr>
          <p:cNvPr id="27660" name="AutoShape 13"/>
          <p:cNvSpPr>
            <a:spLocks/>
          </p:cNvSpPr>
          <p:nvPr/>
        </p:nvSpPr>
        <p:spPr bwMode="auto">
          <a:xfrm>
            <a:off x="7543800" y="3962400"/>
            <a:ext cx="304800" cy="1066800"/>
          </a:xfrm>
          <a:prstGeom prst="rightBrace">
            <a:avLst>
              <a:gd name="adj1" fmla="val 29167"/>
              <a:gd name="adj2" fmla="val 50000"/>
            </a:avLst>
          </a:prstGeom>
          <a:noFill/>
          <a:ln w="28575" cap="sq">
            <a:solidFill>
              <a:srgbClr val="8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27661" name="Text Box 14"/>
          <p:cNvSpPr txBox="1">
            <a:spLocks noChangeArrowheads="1"/>
          </p:cNvSpPr>
          <p:nvPr/>
        </p:nvSpPr>
        <p:spPr bwMode="auto">
          <a:xfrm>
            <a:off x="7848600" y="4221163"/>
            <a:ext cx="10668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2100" b="1" dirty="0">
                <a:solidFill>
                  <a:srgbClr val="800000"/>
                </a:solidFill>
                <a:latin typeface="Liberation Sans" panose="020B0604020202020204" pitchFamily="34" charset="0"/>
              </a:rPr>
              <a:t>Cost</a:t>
            </a:r>
          </a:p>
        </p:txBody>
      </p:sp>
      <p:sp>
        <p:nvSpPr>
          <p:cNvPr id="27662" name="Rectangle 15"/>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a:latin typeface="Liberation Sans" panose="020B0604020202020204" pitchFamily="34" charset="0"/>
              </a:rPr>
              <a:t>Recording Sales of Merchandise</a:t>
            </a:r>
          </a:p>
        </p:txBody>
      </p:sp>
      <p:sp>
        <p:nvSpPr>
          <p:cNvPr id="27663"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6"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740" name="Text Box 4"/>
          <p:cNvSpPr txBox="1">
            <a:spLocks noChangeArrowheads="1"/>
          </p:cNvSpPr>
          <p:nvPr/>
        </p:nvSpPr>
        <p:spPr bwMode="auto">
          <a:xfrm>
            <a:off x="1905000" y="3411538"/>
            <a:ext cx="67056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Receivable	3,800</a:t>
            </a:r>
          </a:p>
        </p:txBody>
      </p:sp>
      <p:sp>
        <p:nvSpPr>
          <p:cNvPr id="28676" name="Text Box 5"/>
          <p:cNvSpPr txBox="1">
            <a:spLocks noChangeArrowheads="1"/>
          </p:cNvSpPr>
          <p:nvPr/>
        </p:nvSpPr>
        <p:spPr bwMode="auto">
          <a:xfrm>
            <a:off x="-76200" y="3411538"/>
            <a:ext cx="1524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spcBef>
                <a:spcPct val="50000"/>
              </a:spcBef>
            </a:pPr>
            <a:r>
              <a:rPr lang="en-US" altLang="en-US" sz="2200" dirty="0">
                <a:latin typeface="Liberation Sans" panose="020B0604020202020204" pitchFamily="34" charset="0"/>
                <a:cs typeface="Arial" charset="0"/>
              </a:rPr>
              <a:t>May 4</a:t>
            </a:r>
          </a:p>
        </p:txBody>
      </p:sp>
      <p:sp>
        <p:nvSpPr>
          <p:cNvPr id="884742" name="Text Box 6"/>
          <p:cNvSpPr txBox="1">
            <a:spLocks noChangeArrowheads="1"/>
          </p:cNvSpPr>
          <p:nvPr/>
        </p:nvSpPr>
        <p:spPr bwMode="auto">
          <a:xfrm>
            <a:off x="1905000" y="3916363"/>
            <a:ext cx="67056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5715000" algn="r"/>
              </a:tabLst>
              <a:defRPr sz="2000">
                <a:solidFill>
                  <a:schemeClr val="tx1"/>
                </a:solidFill>
                <a:latin typeface="Comic Sans MS" pitchFamily="66" charset="0"/>
              </a:defRPr>
            </a:lvl1pPr>
            <a:lvl2pPr marL="742950" indent="-285750">
              <a:tabLst>
                <a:tab pos="4745038" algn="r"/>
                <a:tab pos="5715000" algn="r"/>
              </a:tabLst>
              <a:defRPr sz="2000">
                <a:solidFill>
                  <a:schemeClr val="tx1"/>
                </a:solidFill>
                <a:latin typeface="Comic Sans MS" pitchFamily="66" charset="0"/>
              </a:defRPr>
            </a:lvl2pPr>
            <a:lvl3pPr marL="1143000" indent="-228600">
              <a:tabLst>
                <a:tab pos="4745038" algn="r"/>
                <a:tab pos="5715000" algn="r"/>
              </a:tabLst>
              <a:defRPr sz="2000">
                <a:solidFill>
                  <a:schemeClr val="tx1"/>
                </a:solidFill>
                <a:latin typeface="Comic Sans MS" pitchFamily="66" charset="0"/>
              </a:defRPr>
            </a:lvl3pPr>
            <a:lvl4pPr marL="1600200" indent="-228600">
              <a:tabLst>
                <a:tab pos="4745038" algn="r"/>
                <a:tab pos="5715000" algn="r"/>
              </a:tabLst>
              <a:defRPr sz="2000">
                <a:solidFill>
                  <a:schemeClr val="tx1"/>
                </a:solidFill>
                <a:latin typeface="Comic Sans MS" pitchFamily="66" charset="0"/>
              </a:defRPr>
            </a:lvl4pPr>
            <a:lvl5pPr marL="2057400" indent="-228600">
              <a:tabLst>
                <a:tab pos="4745038" algn="r"/>
                <a:tab pos="5715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Sales Revenue 		3,800</a:t>
            </a:r>
          </a:p>
        </p:txBody>
      </p:sp>
      <p:sp>
        <p:nvSpPr>
          <p:cNvPr id="28678" name="Text Box 7"/>
          <p:cNvSpPr txBox="1">
            <a:spLocks noChangeArrowheads="1"/>
          </p:cNvSpPr>
          <p:nvPr/>
        </p:nvSpPr>
        <p:spPr bwMode="auto">
          <a:xfrm>
            <a:off x="533400" y="1295400"/>
            <a:ext cx="76962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70000"/>
              </a:spcBef>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PW Audio Supply records the sale of $3,800 on May 4 to Sauk Stereo on account (Illustration 5-6) as follows (assume the merchandise cost PW Audio Supply $2,400).</a:t>
            </a:r>
          </a:p>
        </p:txBody>
      </p:sp>
      <p:sp>
        <p:nvSpPr>
          <p:cNvPr id="884744" name="Text Box 8"/>
          <p:cNvSpPr txBox="1">
            <a:spLocks noChangeArrowheads="1"/>
          </p:cNvSpPr>
          <p:nvPr/>
        </p:nvSpPr>
        <p:spPr bwMode="auto">
          <a:xfrm>
            <a:off x="1905000" y="4783138"/>
            <a:ext cx="67056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Cost of Goods Sold	2,400</a:t>
            </a:r>
          </a:p>
        </p:txBody>
      </p:sp>
      <p:sp>
        <p:nvSpPr>
          <p:cNvPr id="28680" name="Text Box 9"/>
          <p:cNvSpPr txBox="1">
            <a:spLocks noChangeArrowheads="1"/>
          </p:cNvSpPr>
          <p:nvPr/>
        </p:nvSpPr>
        <p:spPr bwMode="auto">
          <a:xfrm>
            <a:off x="-76200" y="4783138"/>
            <a:ext cx="1524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spcBef>
                <a:spcPct val="50000"/>
              </a:spcBef>
            </a:pPr>
            <a:r>
              <a:rPr lang="en-US" altLang="en-US" sz="2200" dirty="0">
                <a:latin typeface="Liberation Sans" panose="020B0604020202020204" pitchFamily="34" charset="0"/>
                <a:cs typeface="Arial" charset="0"/>
              </a:rPr>
              <a:t>4</a:t>
            </a:r>
          </a:p>
        </p:txBody>
      </p:sp>
      <p:sp>
        <p:nvSpPr>
          <p:cNvPr id="884746" name="Text Box 10"/>
          <p:cNvSpPr txBox="1">
            <a:spLocks noChangeArrowheads="1"/>
          </p:cNvSpPr>
          <p:nvPr/>
        </p:nvSpPr>
        <p:spPr bwMode="auto">
          <a:xfrm>
            <a:off x="1905000" y="5287963"/>
            <a:ext cx="67056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5715000" algn="r"/>
              </a:tabLst>
              <a:defRPr sz="2000">
                <a:solidFill>
                  <a:schemeClr val="tx1"/>
                </a:solidFill>
                <a:latin typeface="Comic Sans MS" pitchFamily="66" charset="0"/>
              </a:defRPr>
            </a:lvl1pPr>
            <a:lvl2pPr marL="742950" indent="-285750">
              <a:tabLst>
                <a:tab pos="4745038" algn="r"/>
                <a:tab pos="5715000" algn="r"/>
              </a:tabLst>
              <a:defRPr sz="2000">
                <a:solidFill>
                  <a:schemeClr val="tx1"/>
                </a:solidFill>
                <a:latin typeface="Comic Sans MS" pitchFamily="66" charset="0"/>
              </a:defRPr>
            </a:lvl2pPr>
            <a:lvl3pPr marL="1143000" indent="-228600">
              <a:tabLst>
                <a:tab pos="4745038" algn="r"/>
                <a:tab pos="5715000" algn="r"/>
              </a:tabLst>
              <a:defRPr sz="2000">
                <a:solidFill>
                  <a:schemeClr val="tx1"/>
                </a:solidFill>
                <a:latin typeface="Comic Sans MS" pitchFamily="66" charset="0"/>
              </a:defRPr>
            </a:lvl3pPr>
            <a:lvl4pPr marL="1600200" indent="-228600">
              <a:tabLst>
                <a:tab pos="4745038" algn="r"/>
                <a:tab pos="5715000" algn="r"/>
              </a:tabLst>
              <a:defRPr sz="2000">
                <a:solidFill>
                  <a:schemeClr val="tx1"/>
                </a:solidFill>
                <a:latin typeface="Comic Sans MS" pitchFamily="66" charset="0"/>
              </a:defRPr>
            </a:lvl4pPr>
            <a:lvl5pPr marL="2057400" indent="-228600">
              <a:tabLst>
                <a:tab pos="4745038" algn="r"/>
                <a:tab pos="5715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5715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Inventory 		2,400</a:t>
            </a:r>
          </a:p>
        </p:txBody>
      </p:sp>
      <p:sp>
        <p:nvSpPr>
          <p:cNvPr id="28682" name="Rectangle 11"/>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a:latin typeface="Liberation Sans" panose="020B0604020202020204" pitchFamily="34" charset="0"/>
              </a:rPr>
              <a:t>Recording Sales of Merchandise</a:t>
            </a:r>
          </a:p>
        </p:txBody>
      </p:sp>
      <p:sp>
        <p:nvSpPr>
          <p:cNvPr id="28683"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4740"/>
                                        </p:tgtEl>
                                        <p:attrNameLst>
                                          <p:attrName>style.visibility</p:attrName>
                                        </p:attrNameLst>
                                      </p:cBhvr>
                                      <p:to>
                                        <p:strVal val="visible"/>
                                      </p:to>
                                    </p:set>
                                    <p:animEffect transition="in" filter="wipe(left)">
                                      <p:cBhvr>
                                        <p:cTn id="7" dur="500"/>
                                        <p:tgtEl>
                                          <p:spTgt spid="8847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4742"/>
                                        </p:tgtEl>
                                        <p:attrNameLst>
                                          <p:attrName>style.visibility</p:attrName>
                                        </p:attrNameLst>
                                      </p:cBhvr>
                                      <p:to>
                                        <p:strVal val="visible"/>
                                      </p:to>
                                    </p:set>
                                    <p:animEffect transition="in" filter="wipe(left)">
                                      <p:cBhvr>
                                        <p:cTn id="12" dur="500"/>
                                        <p:tgtEl>
                                          <p:spTgt spid="8847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4744"/>
                                        </p:tgtEl>
                                        <p:attrNameLst>
                                          <p:attrName>style.visibility</p:attrName>
                                        </p:attrNameLst>
                                      </p:cBhvr>
                                      <p:to>
                                        <p:strVal val="visible"/>
                                      </p:to>
                                    </p:set>
                                    <p:animEffect transition="in" filter="wipe(left)">
                                      <p:cBhvr>
                                        <p:cTn id="17" dur="500"/>
                                        <p:tgtEl>
                                          <p:spTgt spid="88474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84746"/>
                                        </p:tgtEl>
                                        <p:attrNameLst>
                                          <p:attrName>style.visibility</p:attrName>
                                        </p:attrNameLst>
                                      </p:cBhvr>
                                      <p:to>
                                        <p:strVal val="visible"/>
                                      </p:to>
                                    </p:set>
                                    <p:animEffect transition="in" filter="wipe(left)">
                                      <p:cBhvr>
                                        <p:cTn id="22" dur="500"/>
                                        <p:tgtEl>
                                          <p:spTgt spid="884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4740" grpId="0" autoUpdateAnimBg="0"/>
      <p:bldP spid="884742" grpId="0" autoUpdateAnimBg="0"/>
      <p:bldP spid="884744" grpId="0" autoUpdateAnimBg="0"/>
      <p:bldP spid="884746"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7"/>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457200" y="447675"/>
            <a:ext cx="8180388" cy="587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2510" name="Rectangle 14"/>
          <p:cNvSpPr>
            <a:spLocks noChangeArrowheads="1"/>
          </p:cNvSpPr>
          <p:nvPr/>
        </p:nvSpPr>
        <p:spPr bwMode="auto">
          <a:xfrm>
            <a:off x="609600" y="4038600"/>
            <a:ext cx="7924800" cy="1828800"/>
          </a:xfrm>
          <a:prstGeom prst="rect">
            <a:avLst/>
          </a:prstGeom>
          <a:solidFill>
            <a:schemeClr val="bg1"/>
          </a:solidFill>
          <a:ln w="1905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p>
        </p:txBody>
      </p:sp>
      <p:sp>
        <p:nvSpPr>
          <p:cNvPr id="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1002510"/>
                                        </p:tgtEl>
                                      </p:cBhvr>
                                    </p:animEffect>
                                    <p:set>
                                      <p:cBhvr>
                                        <p:cTn id="7" dur="1" fill="hold">
                                          <p:stCondLst>
                                            <p:cond delay="499"/>
                                          </p:stCondLst>
                                        </p:cTn>
                                        <p:tgtEl>
                                          <p:spTgt spid="10025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25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685800" y="1295400"/>
            <a:ext cx="7924800" cy="3405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a:solidFill>
                  <a:schemeClr val="tx1"/>
                </a:solidFill>
                <a:latin typeface="Comic Sans MS" pitchFamily="66" charset="0"/>
              </a:defRPr>
            </a:lvl1pPr>
            <a:lvl2pPr marL="1028700" indent="-45720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65000"/>
              </a:spcBef>
              <a:buClr>
                <a:srgbClr val="800000"/>
              </a:buClr>
              <a:buSzPct val="80000"/>
              <a:buFont typeface="Wingdings" pitchFamily="2" charset="2"/>
              <a:buChar char="u"/>
            </a:pPr>
            <a:r>
              <a:rPr lang="en-US" altLang="en-US" sz="2200" b="1" dirty="0">
                <a:latin typeface="Liberation Sans" panose="020B0604020202020204" pitchFamily="34" charset="0"/>
              </a:rPr>
              <a:t>“Flip side”</a:t>
            </a:r>
            <a:r>
              <a:rPr lang="en-US" altLang="en-US" sz="2200" dirty="0">
                <a:latin typeface="Liberation Sans" panose="020B0604020202020204" pitchFamily="34" charset="0"/>
              </a:rPr>
              <a:t> of purchase returns and allowances.</a:t>
            </a:r>
          </a:p>
          <a:p>
            <a:pPr algn="l">
              <a:lnSpc>
                <a:spcPct val="125000"/>
              </a:lnSpc>
              <a:spcBef>
                <a:spcPct val="65000"/>
              </a:spcBef>
              <a:buClr>
                <a:srgbClr val="800000"/>
              </a:buClr>
              <a:buSzPct val="80000"/>
              <a:buFont typeface="Wingdings" pitchFamily="2" charset="2"/>
              <a:buChar char="u"/>
            </a:pPr>
            <a:r>
              <a:rPr lang="en-US" altLang="en-US" sz="2200" b="1" dirty="0">
                <a:latin typeface="Liberation Sans" panose="020B0604020202020204" pitchFamily="34" charset="0"/>
              </a:rPr>
              <a:t>Contra-revenue account</a:t>
            </a:r>
            <a:r>
              <a:rPr lang="en-US" altLang="en-US" sz="2200" dirty="0">
                <a:latin typeface="Liberation Sans" panose="020B0604020202020204" pitchFamily="34" charset="0"/>
              </a:rPr>
              <a:t> to Sales Revenue (debit).</a:t>
            </a:r>
          </a:p>
          <a:p>
            <a:pPr algn="l">
              <a:lnSpc>
                <a:spcPct val="125000"/>
              </a:lnSpc>
              <a:spcBef>
                <a:spcPct val="65000"/>
              </a:spcBef>
              <a:buClr>
                <a:srgbClr val="800000"/>
              </a:buClr>
              <a:buSzPct val="80000"/>
              <a:buFont typeface="Wingdings" pitchFamily="2" charset="2"/>
              <a:buChar char="u"/>
            </a:pPr>
            <a:r>
              <a:rPr lang="en-US" altLang="en-US" sz="2200" b="1" dirty="0">
                <a:latin typeface="Liberation Sans" panose="020B0604020202020204" pitchFamily="34" charset="0"/>
              </a:rPr>
              <a:t>Sales not reduced</a:t>
            </a:r>
            <a:r>
              <a:rPr lang="en-US" altLang="en-US" sz="2200" dirty="0">
                <a:latin typeface="Liberation Sans" panose="020B0604020202020204" pitchFamily="34" charset="0"/>
              </a:rPr>
              <a:t> (debited) because:</a:t>
            </a:r>
          </a:p>
          <a:p>
            <a:pPr lvl="1" algn="l">
              <a:lnSpc>
                <a:spcPct val="125000"/>
              </a:lnSpc>
              <a:spcBef>
                <a:spcPct val="65000"/>
              </a:spcBef>
              <a:buClr>
                <a:srgbClr val="800000"/>
              </a:buClr>
              <a:buSzPct val="80000"/>
              <a:buFont typeface="Arial" charset="0"/>
              <a:buChar char="►"/>
            </a:pPr>
            <a:r>
              <a:rPr lang="en-US" altLang="en-US" sz="2100" dirty="0">
                <a:latin typeface="Liberation Sans" panose="020B0604020202020204" pitchFamily="34" charset="0"/>
              </a:rPr>
              <a:t>Would obscure importance of sales returns and allowances as a percentage of sales. </a:t>
            </a:r>
          </a:p>
          <a:p>
            <a:pPr lvl="1" algn="l">
              <a:lnSpc>
                <a:spcPct val="125000"/>
              </a:lnSpc>
              <a:spcBef>
                <a:spcPct val="65000"/>
              </a:spcBef>
              <a:buClr>
                <a:srgbClr val="800000"/>
              </a:buClr>
              <a:buSzPct val="80000"/>
              <a:buFont typeface="Arial" charset="0"/>
              <a:buChar char="►"/>
            </a:pPr>
            <a:r>
              <a:rPr lang="en-US" altLang="en-US" sz="2100" dirty="0">
                <a:latin typeface="Liberation Sans" panose="020B0604020202020204" pitchFamily="34" charset="0"/>
              </a:rPr>
              <a:t>Could distort comparisons.</a:t>
            </a:r>
          </a:p>
        </p:txBody>
      </p:sp>
      <p:sp>
        <p:nvSpPr>
          <p:cNvPr id="30725"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Sales Returns and Allowances </a:t>
            </a:r>
            <a:endParaRPr lang="en-US" altLang="en-US" sz="3200" b="1" dirty="0">
              <a:solidFill>
                <a:schemeClr val="tx2">
                  <a:lumMod val="75000"/>
                </a:schemeClr>
              </a:solidFill>
              <a:latin typeface="Liberation Sans" panose="020B0604020202020204" pitchFamily="34" charset="0"/>
            </a:endParaRPr>
          </a:p>
        </p:txBody>
      </p:sp>
      <p:sp>
        <p:nvSpPr>
          <p:cNvPr id="30726"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7"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5"/>
          <p:cNvSpPr>
            <a:spLocks noChangeArrowheads="1"/>
          </p:cNvSpPr>
          <p:nvPr/>
        </p:nvSpPr>
        <p:spPr bwMode="auto">
          <a:xfrm>
            <a:off x="457200" y="1295400"/>
            <a:ext cx="5638800" cy="533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82562" tIns="46038" rIns="182562" bIns="46038"/>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Clr>
                <a:schemeClr val="tx1"/>
              </a:buClr>
              <a:buFont typeface="Wingdings" pitchFamily="2" charset="2"/>
              <a:buNone/>
            </a:pPr>
            <a:r>
              <a:rPr lang="en-US" altLang="en-US" sz="2600" b="1" dirty="0">
                <a:latin typeface="Liberation Sans" panose="020B0604020202020204" pitchFamily="34" charset="0"/>
              </a:rPr>
              <a:t>Income Measurement</a:t>
            </a:r>
            <a:endParaRPr lang="en-US" altLang="en-US" sz="2600" dirty="0">
              <a:latin typeface="Liberation Sans" panose="020B0604020202020204" pitchFamily="34" charset="0"/>
            </a:endParaRPr>
          </a:p>
        </p:txBody>
      </p:sp>
      <p:sp>
        <p:nvSpPr>
          <p:cNvPr id="6148" name="Rectangle 24"/>
          <p:cNvSpPr>
            <a:spLocks noChangeArrowheads="1"/>
          </p:cNvSpPr>
          <p:nvPr/>
        </p:nvSpPr>
        <p:spPr bwMode="auto">
          <a:xfrm>
            <a:off x="533400" y="4648200"/>
            <a:ext cx="3886200" cy="1200150"/>
          </a:xfrm>
          <a:prstGeom prst="rect">
            <a:avLst/>
          </a:prstGeom>
          <a:solidFill>
            <a:schemeClr val="bg1"/>
          </a:solidFill>
          <a:ln>
            <a:noFill/>
          </a:ln>
          <a:effectLst/>
          <a:extLs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nSpc>
                <a:spcPct val="120000"/>
              </a:lnSpc>
            </a:pPr>
            <a:r>
              <a:rPr lang="en-US" altLang="en-US" b="1" dirty="0">
                <a:solidFill>
                  <a:srgbClr val="000066"/>
                </a:solidFill>
                <a:latin typeface="Liberation Sans" panose="020B0604020202020204" pitchFamily="34" charset="0"/>
              </a:rPr>
              <a:t>Cost of goods sold </a:t>
            </a:r>
            <a:r>
              <a:rPr lang="en-US" altLang="en-US" dirty="0">
                <a:latin typeface="Liberation Sans" panose="020B0604020202020204" pitchFamily="34" charset="0"/>
              </a:rPr>
              <a:t>is the total cost of merchandise sold during the period.</a:t>
            </a:r>
          </a:p>
        </p:txBody>
      </p:sp>
      <p:sp>
        <p:nvSpPr>
          <p:cNvPr id="6149" name="Rectangle 26"/>
          <p:cNvSpPr>
            <a:spLocks noChangeArrowheads="1"/>
          </p:cNvSpPr>
          <p:nvPr/>
        </p:nvSpPr>
        <p:spPr bwMode="auto">
          <a:xfrm>
            <a:off x="3048000" y="2025650"/>
            <a:ext cx="2286000" cy="641350"/>
          </a:xfrm>
          <a:prstGeom prst="rect">
            <a:avLst/>
          </a:prstGeom>
          <a:solidFill>
            <a:schemeClr val="bg1"/>
          </a:solidFill>
          <a:ln>
            <a:noFill/>
          </a:ln>
          <a:effectLst/>
          <a:extLs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1800" dirty="0">
                <a:latin typeface="Liberation Sans" panose="020B0604020202020204" pitchFamily="34" charset="0"/>
              </a:rPr>
              <a:t>Not used in a Service business.</a:t>
            </a:r>
          </a:p>
        </p:txBody>
      </p:sp>
      <p:sp>
        <p:nvSpPr>
          <p:cNvPr id="6150" name="Line 27"/>
          <p:cNvSpPr>
            <a:spLocks noChangeShapeType="1"/>
          </p:cNvSpPr>
          <p:nvPr/>
        </p:nvSpPr>
        <p:spPr bwMode="auto">
          <a:xfrm flipH="1">
            <a:off x="3200400" y="2667000"/>
            <a:ext cx="533400" cy="457200"/>
          </a:xfrm>
          <a:prstGeom prst="line">
            <a:avLst/>
          </a:prstGeom>
          <a:noFill/>
          <a:ln w="28575"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151" name="Line 28"/>
          <p:cNvSpPr>
            <a:spLocks noChangeShapeType="1"/>
          </p:cNvSpPr>
          <p:nvPr/>
        </p:nvSpPr>
        <p:spPr bwMode="auto">
          <a:xfrm>
            <a:off x="3733800" y="2667000"/>
            <a:ext cx="609600" cy="457200"/>
          </a:xfrm>
          <a:prstGeom prst="line">
            <a:avLst/>
          </a:prstGeom>
          <a:noFill/>
          <a:ln w="28575"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152" name="Rectangle 34"/>
          <p:cNvSpPr>
            <a:spLocks noChangeArrowheads="1"/>
          </p:cNvSpPr>
          <p:nvPr/>
        </p:nvSpPr>
        <p:spPr bwMode="auto">
          <a:xfrm>
            <a:off x="7391400" y="4419600"/>
            <a:ext cx="1524000" cy="1066800"/>
          </a:xfrm>
          <a:prstGeom prst="rect">
            <a:avLst/>
          </a:prstGeom>
          <a:solidFill>
            <a:srgbClr val="FAEFB6"/>
          </a:solidFill>
          <a:ln w="28575"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1900" b="1" dirty="0">
                <a:latin typeface="Liberation Sans" panose="020B0604020202020204" pitchFamily="34" charset="0"/>
              </a:rPr>
              <a:t>Net </a:t>
            </a:r>
          </a:p>
          <a:p>
            <a:r>
              <a:rPr lang="en-US" altLang="en-US" sz="1900" b="1" dirty="0">
                <a:latin typeface="Liberation Sans" panose="020B0604020202020204" pitchFamily="34" charset="0"/>
              </a:rPr>
              <a:t>Income </a:t>
            </a:r>
          </a:p>
          <a:p>
            <a:r>
              <a:rPr lang="en-US" altLang="en-US" sz="1900" b="1" dirty="0">
                <a:latin typeface="Liberation Sans" panose="020B0604020202020204" pitchFamily="34" charset="0"/>
              </a:rPr>
              <a:t>(Loss)</a:t>
            </a:r>
          </a:p>
        </p:txBody>
      </p:sp>
      <p:cxnSp>
        <p:nvCxnSpPr>
          <p:cNvPr id="6153" name="AutoShape 37"/>
          <p:cNvCxnSpPr>
            <a:cxnSpLocks noChangeShapeType="1"/>
            <a:stCxn id="6161" idx="3"/>
            <a:endCxn id="6162" idx="0"/>
          </p:cNvCxnSpPr>
          <p:nvPr/>
        </p:nvCxnSpPr>
        <p:spPr bwMode="auto">
          <a:xfrm>
            <a:off x="1995488" y="2476500"/>
            <a:ext cx="442912" cy="785813"/>
          </a:xfrm>
          <a:prstGeom prst="bentConnector2">
            <a:avLst/>
          </a:prstGeom>
          <a:noFill/>
          <a:ln w="38100" cap="sq">
            <a:solidFill>
              <a:srgbClr val="800000"/>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54" name="Text Box 38"/>
          <p:cNvSpPr txBox="1">
            <a:spLocks noChangeArrowheads="1"/>
          </p:cNvSpPr>
          <p:nvPr/>
        </p:nvSpPr>
        <p:spPr bwMode="auto">
          <a:xfrm>
            <a:off x="1905000" y="2178050"/>
            <a:ext cx="76200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1300" b="1" dirty="0">
                <a:latin typeface="Liberation Sans" panose="020B0604020202020204" pitchFamily="34" charset="0"/>
              </a:rPr>
              <a:t>Less</a:t>
            </a:r>
          </a:p>
        </p:txBody>
      </p:sp>
      <p:cxnSp>
        <p:nvCxnSpPr>
          <p:cNvPr id="6155" name="AutoShape 41"/>
          <p:cNvCxnSpPr>
            <a:cxnSpLocks noChangeShapeType="1"/>
            <a:stCxn id="6163" idx="3"/>
            <a:endCxn id="6164" idx="0"/>
          </p:cNvCxnSpPr>
          <p:nvPr/>
        </p:nvCxnSpPr>
        <p:spPr bwMode="auto">
          <a:xfrm>
            <a:off x="5424488" y="3695700"/>
            <a:ext cx="442912" cy="785813"/>
          </a:xfrm>
          <a:prstGeom prst="bentConnector2">
            <a:avLst/>
          </a:prstGeom>
          <a:noFill/>
          <a:ln w="38100" cap="sq">
            <a:solidFill>
              <a:srgbClr val="800000"/>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56" name="Text Box 42"/>
          <p:cNvSpPr txBox="1">
            <a:spLocks noChangeArrowheads="1"/>
          </p:cNvSpPr>
          <p:nvPr/>
        </p:nvSpPr>
        <p:spPr bwMode="auto">
          <a:xfrm>
            <a:off x="5334000" y="3397250"/>
            <a:ext cx="76200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1300" b="1" dirty="0">
                <a:latin typeface="Liberation Sans" panose="020B0604020202020204" pitchFamily="34" charset="0"/>
              </a:rPr>
              <a:t>Less</a:t>
            </a:r>
          </a:p>
        </p:txBody>
      </p:sp>
      <p:cxnSp>
        <p:nvCxnSpPr>
          <p:cNvPr id="6157" name="AutoShape 43"/>
          <p:cNvCxnSpPr>
            <a:cxnSpLocks noChangeShapeType="1"/>
            <a:stCxn id="6162" idx="3"/>
            <a:endCxn id="6163" idx="1"/>
          </p:cNvCxnSpPr>
          <p:nvPr/>
        </p:nvCxnSpPr>
        <p:spPr bwMode="auto">
          <a:xfrm>
            <a:off x="3214688" y="3695700"/>
            <a:ext cx="657225" cy="0"/>
          </a:xfrm>
          <a:prstGeom prst="straightConnector1">
            <a:avLst/>
          </a:prstGeom>
          <a:noFill/>
          <a:ln w="38100" cap="sq">
            <a:solidFill>
              <a:srgbClr val="8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8" name="AutoShape 46"/>
          <p:cNvCxnSpPr>
            <a:cxnSpLocks noChangeShapeType="1"/>
            <a:endCxn id="6152" idx="1"/>
          </p:cNvCxnSpPr>
          <p:nvPr/>
        </p:nvCxnSpPr>
        <p:spPr bwMode="auto">
          <a:xfrm>
            <a:off x="6643688" y="4953000"/>
            <a:ext cx="733425" cy="0"/>
          </a:xfrm>
          <a:prstGeom prst="straightConnector1">
            <a:avLst/>
          </a:prstGeom>
          <a:noFill/>
          <a:ln w="38100" cap="sq">
            <a:solidFill>
              <a:srgbClr val="8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59" name="Text Box 47"/>
          <p:cNvSpPr txBox="1">
            <a:spLocks noChangeArrowheads="1"/>
          </p:cNvSpPr>
          <p:nvPr/>
        </p:nvSpPr>
        <p:spPr bwMode="auto">
          <a:xfrm>
            <a:off x="3124200" y="3352800"/>
            <a:ext cx="83820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1300" b="1" dirty="0">
                <a:latin typeface="Liberation Sans" panose="020B0604020202020204" pitchFamily="34" charset="0"/>
              </a:rPr>
              <a:t>Equals</a:t>
            </a:r>
          </a:p>
        </p:txBody>
      </p:sp>
      <p:sp>
        <p:nvSpPr>
          <p:cNvPr id="6160" name="Text Box 48"/>
          <p:cNvSpPr txBox="1">
            <a:spLocks noChangeArrowheads="1"/>
          </p:cNvSpPr>
          <p:nvPr/>
        </p:nvSpPr>
        <p:spPr bwMode="auto">
          <a:xfrm>
            <a:off x="6629400" y="4572000"/>
            <a:ext cx="76200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1300" b="1" dirty="0">
                <a:latin typeface="Liberation Sans" panose="020B0604020202020204" pitchFamily="34" charset="0"/>
              </a:rPr>
              <a:t>Equals</a:t>
            </a:r>
          </a:p>
        </p:txBody>
      </p:sp>
      <p:sp>
        <p:nvSpPr>
          <p:cNvPr id="6161" name="Rectangle 30"/>
          <p:cNvSpPr>
            <a:spLocks noChangeArrowheads="1"/>
          </p:cNvSpPr>
          <p:nvPr/>
        </p:nvSpPr>
        <p:spPr bwMode="auto">
          <a:xfrm>
            <a:off x="457200" y="2057400"/>
            <a:ext cx="1524000" cy="838200"/>
          </a:xfrm>
          <a:prstGeom prst="rect">
            <a:avLst/>
          </a:prstGeom>
          <a:solidFill>
            <a:srgbClr val="FAEFB6"/>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1900" b="1" dirty="0">
                <a:latin typeface="Liberation Sans" panose="020B0604020202020204" pitchFamily="34" charset="0"/>
              </a:rPr>
              <a:t>Sales</a:t>
            </a:r>
          </a:p>
          <a:p>
            <a:r>
              <a:rPr lang="en-US" altLang="en-US" sz="1900" b="1" dirty="0">
                <a:latin typeface="Liberation Sans" panose="020B0604020202020204" pitchFamily="34" charset="0"/>
              </a:rPr>
              <a:t>Revenue</a:t>
            </a:r>
          </a:p>
        </p:txBody>
      </p:sp>
      <p:sp>
        <p:nvSpPr>
          <p:cNvPr id="6162" name="Rectangle 31"/>
          <p:cNvSpPr>
            <a:spLocks noChangeArrowheads="1"/>
          </p:cNvSpPr>
          <p:nvPr/>
        </p:nvSpPr>
        <p:spPr bwMode="auto">
          <a:xfrm>
            <a:off x="1676400" y="3276600"/>
            <a:ext cx="1524000" cy="838200"/>
          </a:xfrm>
          <a:prstGeom prst="rect">
            <a:avLst/>
          </a:prstGeom>
          <a:solidFill>
            <a:srgbClr val="66FFFF"/>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1900" b="1" dirty="0">
                <a:latin typeface="Liberation Sans" panose="020B0604020202020204" pitchFamily="34" charset="0"/>
              </a:rPr>
              <a:t>Cost of </a:t>
            </a:r>
          </a:p>
          <a:p>
            <a:r>
              <a:rPr lang="en-US" altLang="en-US" sz="1900" b="1" dirty="0">
                <a:latin typeface="Liberation Sans" panose="020B0604020202020204" pitchFamily="34" charset="0"/>
              </a:rPr>
              <a:t>Goods Sold</a:t>
            </a:r>
          </a:p>
        </p:txBody>
      </p:sp>
      <p:sp>
        <p:nvSpPr>
          <p:cNvPr id="6163" name="Rectangle 32"/>
          <p:cNvSpPr>
            <a:spLocks noChangeArrowheads="1"/>
          </p:cNvSpPr>
          <p:nvPr/>
        </p:nvSpPr>
        <p:spPr bwMode="auto">
          <a:xfrm>
            <a:off x="3886200" y="3276600"/>
            <a:ext cx="1524000" cy="838200"/>
          </a:xfrm>
          <a:prstGeom prst="rect">
            <a:avLst/>
          </a:prstGeom>
          <a:solidFill>
            <a:srgbClr val="66FFFF"/>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1900" b="1" dirty="0">
                <a:latin typeface="Liberation Sans" panose="020B0604020202020204" pitchFamily="34" charset="0"/>
              </a:rPr>
              <a:t>Gross </a:t>
            </a:r>
          </a:p>
          <a:p>
            <a:r>
              <a:rPr lang="en-US" altLang="en-US" sz="1900" b="1" dirty="0">
                <a:latin typeface="Liberation Sans" panose="020B0604020202020204" pitchFamily="34" charset="0"/>
              </a:rPr>
              <a:t>Profit</a:t>
            </a:r>
          </a:p>
        </p:txBody>
      </p:sp>
      <p:sp>
        <p:nvSpPr>
          <p:cNvPr id="6164" name="Rectangle 33"/>
          <p:cNvSpPr>
            <a:spLocks noChangeArrowheads="1"/>
          </p:cNvSpPr>
          <p:nvPr/>
        </p:nvSpPr>
        <p:spPr bwMode="auto">
          <a:xfrm>
            <a:off x="5105400" y="4495800"/>
            <a:ext cx="1524000" cy="838200"/>
          </a:xfrm>
          <a:prstGeom prst="rect">
            <a:avLst/>
          </a:prstGeom>
          <a:solidFill>
            <a:srgbClr val="FAEFB6"/>
          </a:solidFill>
          <a:ln w="28575"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1900" b="1" dirty="0">
                <a:latin typeface="Liberation Sans" panose="020B0604020202020204" pitchFamily="34" charset="0"/>
              </a:rPr>
              <a:t>Operating </a:t>
            </a:r>
          </a:p>
          <a:p>
            <a:r>
              <a:rPr lang="en-US" altLang="en-US" sz="1900" b="1" dirty="0">
                <a:latin typeface="Liberation Sans" panose="020B0604020202020204" pitchFamily="34" charset="0"/>
              </a:rPr>
              <a:t>Expenses</a:t>
            </a:r>
          </a:p>
        </p:txBody>
      </p:sp>
      <p:sp>
        <p:nvSpPr>
          <p:cNvPr id="6165" name="Rectangle 49"/>
          <p:cNvSpPr>
            <a:spLocks noChangeArrowheads="1"/>
          </p:cNvSpPr>
          <p:nvPr/>
        </p:nvSpPr>
        <p:spPr bwMode="auto">
          <a:xfrm>
            <a:off x="6172200" y="2286000"/>
            <a:ext cx="2590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1200" b="1" dirty="0">
                <a:latin typeface="Liberation Sans" panose="020B0604020202020204" pitchFamily="34" charset="0"/>
              </a:rPr>
              <a:t>Illustration 5-1 </a:t>
            </a:r>
          </a:p>
          <a:p>
            <a:pPr algn="l"/>
            <a:r>
              <a:rPr lang="en-US" altLang="en-US" sz="1200" dirty="0">
                <a:latin typeface="Liberation Sans" panose="020B0604020202020204" pitchFamily="34" charset="0"/>
              </a:rPr>
              <a:t>Income measurement process for a merchandising company</a:t>
            </a:r>
          </a:p>
        </p:txBody>
      </p:sp>
      <p:sp>
        <p:nvSpPr>
          <p:cNvPr id="6166"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l"/>
            <a:r>
              <a:rPr lang="en-US" altLang="en-US" sz="3200" b="1" dirty="0">
                <a:latin typeface="Liberation Sans" panose="020B0604020202020204" pitchFamily="34" charset="0"/>
              </a:rPr>
              <a:t>Merchandising Operations</a:t>
            </a:r>
          </a:p>
        </p:txBody>
      </p:sp>
      <p:sp>
        <p:nvSpPr>
          <p:cNvPr id="6167"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533400" y="1295400"/>
            <a:ext cx="79248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70000"/>
              </a:spcBef>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Prepare the entry PW Audio Supply would make to record the credit for returned goods that had a $300 selling price (assume a $140 cost).  Assume the </a:t>
            </a:r>
            <a:r>
              <a:rPr lang="en-US" altLang="en-US" sz="2200" b="1" dirty="0">
                <a:latin typeface="Liberation Sans" panose="020B0604020202020204" pitchFamily="34" charset="0"/>
              </a:rPr>
              <a:t>goods were not defective</a:t>
            </a:r>
            <a:r>
              <a:rPr lang="en-US" altLang="en-US" sz="2200" dirty="0">
                <a:latin typeface="Liberation Sans" panose="020B0604020202020204" pitchFamily="34" charset="0"/>
              </a:rPr>
              <a:t>.</a:t>
            </a:r>
          </a:p>
        </p:txBody>
      </p:sp>
      <p:sp>
        <p:nvSpPr>
          <p:cNvPr id="888837" name="Text Box 5"/>
          <p:cNvSpPr txBox="1">
            <a:spLocks noChangeArrowheads="1"/>
          </p:cNvSpPr>
          <p:nvPr/>
        </p:nvSpPr>
        <p:spPr bwMode="auto">
          <a:xfrm>
            <a:off x="1828800" y="3352800"/>
            <a:ext cx="6781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029200" algn="r"/>
              </a:tabLst>
              <a:defRPr sz="2000">
                <a:solidFill>
                  <a:schemeClr val="tx1"/>
                </a:solidFill>
                <a:latin typeface="Comic Sans MS" pitchFamily="66" charset="0"/>
              </a:defRPr>
            </a:lvl1pPr>
            <a:lvl2pPr marL="742950" indent="-285750">
              <a:tabLst>
                <a:tab pos="5029200" algn="r"/>
              </a:tabLst>
              <a:defRPr sz="2000">
                <a:solidFill>
                  <a:schemeClr val="tx1"/>
                </a:solidFill>
                <a:latin typeface="Comic Sans MS" pitchFamily="66" charset="0"/>
              </a:defRPr>
            </a:lvl2pPr>
            <a:lvl3pPr marL="1143000" indent="-228600">
              <a:tabLst>
                <a:tab pos="5029200" algn="r"/>
              </a:tabLst>
              <a:defRPr sz="2000">
                <a:solidFill>
                  <a:schemeClr val="tx1"/>
                </a:solidFill>
                <a:latin typeface="Comic Sans MS" pitchFamily="66" charset="0"/>
              </a:defRPr>
            </a:lvl3pPr>
            <a:lvl4pPr marL="1600200" indent="-228600">
              <a:tabLst>
                <a:tab pos="5029200" algn="r"/>
              </a:tabLst>
              <a:defRPr sz="2000">
                <a:solidFill>
                  <a:schemeClr val="tx1"/>
                </a:solidFill>
                <a:latin typeface="Comic Sans MS" pitchFamily="66" charset="0"/>
              </a:defRPr>
            </a:lvl4pPr>
            <a:lvl5pPr marL="2057400" indent="-228600">
              <a:tabLst>
                <a:tab pos="50292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50292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50292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50292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50292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Sales Returns and Allowances  	300</a:t>
            </a:r>
          </a:p>
        </p:txBody>
      </p:sp>
      <p:sp>
        <p:nvSpPr>
          <p:cNvPr id="31749" name="Text Box 6"/>
          <p:cNvSpPr txBox="1">
            <a:spLocks noChangeArrowheads="1"/>
          </p:cNvSpPr>
          <p:nvPr/>
        </p:nvSpPr>
        <p:spPr bwMode="auto">
          <a:xfrm>
            <a:off x="533400" y="3352800"/>
            <a:ext cx="1143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8</a:t>
            </a:r>
          </a:p>
        </p:txBody>
      </p:sp>
      <p:sp>
        <p:nvSpPr>
          <p:cNvPr id="888839" name="Text Box 7"/>
          <p:cNvSpPr txBox="1">
            <a:spLocks noChangeArrowheads="1"/>
          </p:cNvSpPr>
          <p:nvPr/>
        </p:nvSpPr>
        <p:spPr bwMode="auto">
          <a:xfrm>
            <a:off x="1828800" y="3856038"/>
            <a:ext cx="6781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6057900" algn="r"/>
              </a:tabLst>
              <a:defRPr sz="2000">
                <a:solidFill>
                  <a:schemeClr val="tx1"/>
                </a:solidFill>
                <a:latin typeface="Comic Sans MS" pitchFamily="66" charset="0"/>
              </a:defRPr>
            </a:lvl1pPr>
            <a:lvl2pPr marL="742950" indent="-285750">
              <a:tabLst>
                <a:tab pos="4862513" algn="r"/>
                <a:tab pos="6057900" algn="r"/>
              </a:tabLst>
              <a:defRPr sz="2000">
                <a:solidFill>
                  <a:schemeClr val="tx1"/>
                </a:solidFill>
                <a:latin typeface="Comic Sans MS" pitchFamily="66" charset="0"/>
              </a:defRPr>
            </a:lvl2pPr>
            <a:lvl3pPr marL="1143000" indent="-228600">
              <a:tabLst>
                <a:tab pos="4862513" algn="r"/>
                <a:tab pos="6057900" algn="r"/>
              </a:tabLst>
              <a:defRPr sz="2000">
                <a:solidFill>
                  <a:schemeClr val="tx1"/>
                </a:solidFill>
                <a:latin typeface="Comic Sans MS" pitchFamily="66" charset="0"/>
              </a:defRPr>
            </a:lvl3pPr>
            <a:lvl4pPr marL="1600200" indent="-228600">
              <a:tabLst>
                <a:tab pos="4862513" algn="r"/>
                <a:tab pos="6057900" algn="r"/>
              </a:tabLst>
              <a:defRPr sz="2000">
                <a:solidFill>
                  <a:schemeClr val="tx1"/>
                </a:solidFill>
                <a:latin typeface="Comic Sans MS" pitchFamily="66" charset="0"/>
              </a:defRPr>
            </a:lvl4pPr>
            <a:lvl5pPr marL="2057400" indent="-228600">
              <a:tabLst>
                <a:tab pos="4862513" algn="r"/>
                <a:tab pos="60579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Receivable		300</a:t>
            </a:r>
          </a:p>
        </p:txBody>
      </p:sp>
      <p:sp>
        <p:nvSpPr>
          <p:cNvPr id="888840" name="Text Box 8"/>
          <p:cNvSpPr txBox="1">
            <a:spLocks noChangeArrowheads="1"/>
          </p:cNvSpPr>
          <p:nvPr/>
        </p:nvSpPr>
        <p:spPr bwMode="auto">
          <a:xfrm>
            <a:off x="1828800" y="4602163"/>
            <a:ext cx="6781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029200" algn="r"/>
              </a:tabLst>
              <a:defRPr sz="2000">
                <a:solidFill>
                  <a:schemeClr val="tx1"/>
                </a:solidFill>
                <a:latin typeface="Comic Sans MS" pitchFamily="66" charset="0"/>
              </a:defRPr>
            </a:lvl1pPr>
            <a:lvl2pPr marL="742950" indent="-285750">
              <a:tabLst>
                <a:tab pos="5029200" algn="r"/>
              </a:tabLst>
              <a:defRPr sz="2000">
                <a:solidFill>
                  <a:schemeClr val="tx1"/>
                </a:solidFill>
                <a:latin typeface="Comic Sans MS" pitchFamily="66" charset="0"/>
              </a:defRPr>
            </a:lvl2pPr>
            <a:lvl3pPr marL="1143000" indent="-228600">
              <a:tabLst>
                <a:tab pos="5029200" algn="r"/>
              </a:tabLst>
              <a:defRPr sz="2000">
                <a:solidFill>
                  <a:schemeClr val="tx1"/>
                </a:solidFill>
                <a:latin typeface="Comic Sans MS" pitchFamily="66" charset="0"/>
              </a:defRPr>
            </a:lvl3pPr>
            <a:lvl4pPr marL="1600200" indent="-228600">
              <a:tabLst>
                <a:tab pos="5029200" algn="r"/>
              </a:tabLst>
              <a:defRPr sz="2000">
                <a:solidFill>
                  <a:schemeClr val="tx1"/>
                </a:solidFill>
                <a:latin typeface="Comic Sans MS" pitchFamily="66" charset="0"/>
              </a:defRPr>
            </a:lvl4pPr>
            <a:lvl5pPr marL="2057400" indent="-228600">
              <a:tabLst>
                <a:tab pos="50292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50292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50292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50292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50292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Inventory  	140</a:t>
            </a:r>
          </a:p>
        </p:txBody>
      </p:sp>
      <p:sp>
        <p:nvSpPr>
          <p:cNvPr id="31752" name="Text Box 9"/>
          <p:cNvSpPr txBox="1">
            <a:spLocks noChangeArrowheads="1"/>
          </p:cNvSpPr>
          <p:nvPr/>
        </p:nvSpPr>
        <p:spPr bwMode="auto">
          <a:xfrm>
            <a:off x="228600" y="4602163"/>
            <a:ext cx="1143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spcBef>
                <a:spcPct val="50000"/>
              </a:spcBef>
            </a:pPr>
            <a:r>
              <a:rPr lang="en-US" altLang="en-US" sz="2200" dirty="0">
                <a:latin typeface="Liberation Sans" panose="020B0604020202020204" pitchFamily="34" charset="0"/>
                <a:cs typeface="Arial" charset="0"/>
              </a:rPr>
              <a:t>8</a:t>
            </a:r>
          </a:p>
        </p:txBody>
      </p:sp>
      <p:sp>
        <p:nvSpPr>
          <p:cNvPr id="888842" name="Text Box 10"/>
          <p:cNvSpPr txBox="1">
            <a:spLocks noChangeArrowheads="1"/>
          </p:cNvSpPr>
          <p:nvPr/>
        </p:nvSpPr>
        <p:spPr bwMode="auto">
          <a:xfrm>
            <a:off x="1828800" y="5105400"/>
            <a:ext cx="6781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6057900" algn="r"/>
              </a:tabLst>
              <a:defRPr sz="2000">
                <a:solidFill>
                  <a:schemeClr val="tx1"/>
                </a:solidFill>
                <a:latin typeface="Comic Sans MS" pitchFamily="66" charset="0"/>
              </a:defRPr>
            </a:lvl1pPr>
            <a:lvl2pPr marL="742950" indent="-285750">
              <a:tabLst>
                <a:tab pos="4862513" algn="r"/>
                <a:tab pos="6057900" algn="r"/>
              </a:tabLst>
              <a:defRPr sz="2000">
                <a:solidFill>
                  <a:schemeClr val="tx1"/>
                </a:solidFill>
                <a:latin typeface="Comic Sans MS" pitchFamily="66" charset="0"/>
              </a:defRPr>
            </a:lvl2pPr>
            <a:lvl3pPr marL="1143000" indent="-228600">
              <a:tabLst>
                <a:tab pos="4862513" algn="r"/>
                <a:tab pos="6057900" algn="r"/>
              </a:tabLst>
              <a:defRPr sz="2000">
                <a:solidFill>
                  <a:schemeClr val="tx1"/>
                </a:solidFill>
                <a:latin typeface="Comic Sans MS" pitchFamily="66" charset="0"/>
              </a:defRPr>
            </a:lvl3pPr>
            <a:lvl4pPr marL="1600200" indent="-228600">
              <a:tabLst>
                <a:tab pos="4862513" algn="r"/>
                <a:tab pos="6057900" algn="r"/>
              </a:tabLst>
              <a:defRPr sz="2000">
                <a:solidFill>
                  <a:schemeClr val="tx1"/>
                </a:solidFill>
                <a:latin typeface="Comic Sans MS" pitchFamily="66" charset="0"/>
              </a:defRPr>
            </a:lvl4pPr>
            <a:lvl5pPr marL="2057400" indent="-228600">
              <a:tabLst>
                <a:tab pos="4862513" algn="r"/>
                <a:tab pos="60579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Cost of Goods Sold		140</a:t>
            </a:r>
          </a:p>
        </p:txBody>
      </p:sp>
      <p:sp>
        <p:nvSpPr>
          <p:cNvPr id="31755"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Sales Returns and Allowances </a:t>
            </a:r>
            <a:endParaRPr lang="en-US" altLang="en-US" sz="3200" b="1" dirty="0">
              <a:solidFill>
                <a:schemeClr val="tx2">
                  <a:lumMod val="75000"/>
                </a:schemeClr>
              </a:solidFill>
              <a:latin typeface="Liberation Sans" panose="020B0604020202020204" pitchFamily="34" charset="0"/>
            </a:endParaRPr>
          </a:p>
        </p:txBody>
      </p:sp>
      <p:sp>
        <p:nvSpPr>
          <p:cNvPr id="13"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8837"/>
                                        </p:tgtEl>
                                        <p:attrNameLst>
                                          <p:attrName>style.visibility</p:attrName>
                                        </p:attrNameLst>
                                      </p:cBhvr>
                                      <p:to>
                                        <p:strVal val="visible"/>
                                      </p:to>
                                    </p:set>
                                    <p:animEffect transition="in" filter="wipe(left)">
                                      <p:cBhvr>
                                        <p:cTn id="7" dur="500"/>
                                        <p:tgtEl>
                                          <p:spTgt spid="8888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8839"/>
                                        </p:tgtEl>
                                        <p:attrNameLst>
                                          <p:attrName>style.visibility</p:attrName>
                                        </p:attrNameLst>
                                      </p:cBhvr>
                                      <p:to>
                                        <p:strVal val="visible"/>
                                      </p:to>
                                    </p:set>
                                    <p:animEffect transition="in" filter="wipe(left)">
                                      <p:cBhvr>
                                        <p:cTn id="12" dur="500"/>
                                        <p:tgtEl>
                                          <p:spTgt spid="8888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8840"/>
                                        </p:tgtEl>
                                        <p:attrNameLst>
                                          <p:attrName>style.visibility</p:attrName>
                                        </p:attrNameLst>
                                      </p:cBhvr>
                                      <p:to>
                                        <p:strVal val="visible"/>
                                      </p:to>
                                    </p:set>
                                    <p:animEffect transition="in" filter="wipe(left)">
                                      <p:cBhvr>
                                        <p:cTn id="17" dur="500"/>
                                        <p:tgtEl>
                                          <p:spTgt spid="88884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88842"/>
                                        </p:tgtEl>
                                        <p:attrNameLst>
                                          <p:attrName>style.visibility</p:attrName>
                                        </p:attrNameLst>
                                      </p:cBhvr>
                                      <p:to>
                                        <p:strVal val="visible"/>
                                      </p:to>
                                    </p:set>
                                    <p:animEffect transition="in" filter="wipe(left)">
                                      <p:cBhvr>
                                        <p:cTn id="22" dur="500"/>
                                        <p:tgtEl>
                                          <p:spTgt spid="888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8837" grpId="0" autoUpdateAnimBg="0"/>
      <p:bldP spid="888839" grpId="0" autoUpdateAnimBg="0"/>
      <p:bldP spid="888840" grpId="0" autoUpdateAnimBg="0"/>
      <p:bldP spid="888842"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5"/>
          <p:cNvSpPr txBox="1">
            <a:spLocks noChangeArrowheads="1"/>
          </p:cNvSpPr>
          <p:nvPr/>
        </p:nvSpPr>
        <p:spPr bwMode="auto">
          <a:xfrm>
            <a:off x="1828800" y="2895600"/>
            <a:ext cx="6781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029200" algn="r"/>
              </a:tabLst>
              <a:defRPr sz="2000">
                <a:solidFill>
                  <a:schemeClr val="tx1"/>
                </a:solidFill>
                <a:latin typeface="Comic Sans MS" pitchFamily="66" charset="0"/>
              </a:defRPr>
            </a:lvl1pPr>
            <a:lvl2pPr marL="742950" indent="-285750">
              <a:tabLst>
                <a:tab pos="5029200" algn="r"/>
              </a:tabLst>
              <a:defRPr sz="2000">
                <a:solidFill>
                  <a:schemeClr val="tx1"/>
                </a:solidFill>
                <a:latin typeface="Comic Sans MS" pitchFamily="66" charset="0"/>
              </a:defRPr>
            </a:lvl2pPr>
            <a:lvl3pPr marL="1143000" indent="-228600">
              <a:tabLst>
                <a:tab pos="5029200" algn="r"/>
              </a:tabLst>
              <a:defRPr sz="2000">
                <a:solidFill>
                  <a:schemeClr val="tx1"/>
                </a:solidFill>
                <a:latin typeface="Comic Sans MS" pitchFamily="66" charset="0"/>
              </a:defRPr>
            </a:lvl3pPr>
            <a:lvl4pPr marL="1600200" indent="-228600">
              <a:tabLst>
                <a:tab pos="5029200" algn="r"/>
              </a:tabLst>
              <a:defRPr sz="2000">
                <a:solidFill>
                  <a:schemeClr val="tx1"/>
                </a:solidFill>
                <a:latin typeface="Comic Sans MS" pitchFamily="66" charset="0"/>
              </a:defRPr>
            </a:lvl4pPr>
            <a:lvl5pPr marL="2057400" indent="-228600">
              <a:tabLst>
                <a:tab pos="50292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50292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50292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50292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50292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Sales Returns and Allowances  	300</a:t>
            </a:r>
          </a:p>
        </p:txBody>
      </p:sp>
      <p:sp>
        <p:nvSpPr>
          <p:cNvPr id="32772" name="Text Box 7"/>
          <p:cNvSpPr txBox="1">
            <a:spLocks noChangeArrowheads="1"/>
          </p:cNvSpPr>
          <p:nvPr/>
        </p:nvSpPr>
        <p:spPr bwMode="auto">
          <a:xfrm>
            <a:off x="1828800" y="3398838"/>
            <a:ext cx="6781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6057900" algn="r"/>
              </a:tabLst>
              <a:defRPr sz="2000">
                <a:solidFill>
                  <a:schemeClr val="tx1"/>
                </a:solidFill>
                <a:latin typeface="Comic Sans MS" pitchFamily="66" charset="0"/>
              </a:defRPr>
            </a:lvl1pPr>
            <a:lvl2pPr marL="742950" indent="-285750">
              <a:tabLst>
                <a:tab pos="4862513" algn="r"/>
                <a:tab pos="6057900" algn="r"/>
              </a:tabLst>
              <a:defRPr sz="2000">
                <a:solidFill>
                  <a:schemeClr val="tx1"/>
                </a:solidFill>
                <a:latin typeface="Comic Sans MS" pitchFamily="66" charset="0"/>
              </a:defRPr>
            </a:lvl2pPr>
            <a:lvl3pPr marL="1143000" indent="-228600">
              <a:tabLst>
                <a:tab pos="4862513" algn="r"/>
                <a:tab pos="6057900" algn="r"/>
              </a:tabLst>
              <a:defRPr sz="2000">
                <a:solidFill>
                  <a:schemeClr val="tx1"/>
                </a:solidFill>
                <a:latin typeface="Comic Sans MS" pitchFamily="66" charset="0"/>
              </a:defRPr>
            </a:lvl3pPr>
            <a:lvl4pPr marL="1600200" indent="-228600">
              <a:tabLst>
                <a:tab pos="4862513" algn="r"/>
                <a:tab pos="6057900" algn="r"/>
              </a:tabLst>
              <a:defRPr sz="2000">
                <a:solidFill>
                  <a:schemeClr val="tx1"/>
                </a:solidFill>
                <a:latin typeface="Comic Sans MS" pitchFamily="66" charset="0"/>
              </a:defRPr>
            </a:lvl4pPr>
            <a:lvl5pPr marL="2057400" indent="-228600">
              <a:tabLst>
                <a:tab pos="4862513" algn="r"/>
                <a:tab pos="60579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Receivable		300</a:t>
            </a:r>
          </a:p>
        </p:txBody>
      </p:sp>
      <p:sp>
        <p:nvSpPr>
          <p:cNvPr id="890888" name="Text Box 8"/>
          <p:cNvSpPr txBox="1">
            <a:spLocks noChangeArrowheads="1"/>
          </p:cNvSpPr>
          <p:nvPr/>
        </p:nvSpPr>
        <p:spPr bwMode="auto">
          <a:xfrm>
            <a:off x="1828800" y="4144963"/>
            <a:ext cx="6781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029200" algn="r"/>
              </a:tabLst>
              <a:defRPr sz="2000">
                <a:solidFill>
                  <a:schemeClr val="tx1"/>
                </a:solidFill>
                <a:latin typeface="Comic Sans MS" pitchFamily="66" charset="0"/>
              </a:defRPr>
            </a:lvl1pPr>
            <a:lvl2pPr marL="742950" indent="-285750">
              <a:tabLst>
                <a:tab pos="5029200" algn="r"/>
              </a:tabLst>
              <a:defRPr sz="2000">
                <a:solidFill>
                  <a:schemeClr val="tx1"/>
                </a:solidFill>
                <a:latin typeface="Comic Sans MS" pitchFamily="66" charset="0"/>
              </a:defRPr>
            </a:lvl2pPr>
            <a:lvl3pPr marL="1143000" indent="-228600">
              <a:tabLst>
                <a:tab pos="5029200" algn="r"/>
              </a:tabLst>
              <a:defRPr sz="2000">
                <a:solidFill>
                  <a:schemeClr val="tx1"/>
                </a:solidFill>
                <a:latin typeface="Comic Sans MS" pitchFamily="66" charset="0"/>
              </a:defRPr>
            </a:lvl3pPr>
            <a:lvl4pPr marL="1600200" indent="-228600">
              <a:tabLst>
                <a:tab pos="5029200" algn="r"/>
              </a:tabLst>
              <a:defRPr sz="2000">
                <a:solidFill>
                  <a:schemeClr val="tx1"/>
                </a:solidFill>
                <a:latin typeface="Comic Sans MS" pitchFamily="66" charset="0"/>
              </a:defRPr>
            </a:lvl4pPr>
            <a:lvl5pPr marL="2057400" indent="-228600">
              <a:tabLst>
                <a:tab pos="50292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50292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50292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50292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50292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Inventory  	50</a:t>
            </a:r>
          </a:p>
        </p:txBody>
      </p:sp>
      <p:sp>
        <p:nvSpPr>
          <p:cNvPr id="890890" name="Text Box 10"/>
          <p:cNvSpPr txBox="1">
            <a:spLocks noChangeArrowheads="1"/>
          </p:cNvSpPr>
          <p:nvPr/>
        </p:nvSpPr>
        <p:spPr bwMode="auto">
          <a:xfrm>
            <a:off x="1828800" y="4648200"/>
            <a:ext cx="6781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6057900" algn="r"/>
              </a:tabLst>
              <a:defRPr sz="2000">
                <a:solidFill>
                  <a:schemeClr val="tx1"/>
                </a:solidFill>
                <a:latin typeface="Comic Sans MS" pitchFamily="66" charset="0"/>
              </a:defRPr>
            </a:lvl1pPr>
            <a:lvl2pPr marL="742950" indent="-285750">
              <a:tabLst>
                <a:tab pos="4862513" algn="r"/>
                <a:tab pos="6057900" algn="r"/>
              </a:tabLst>
              <a:defRPr sz="2000">
                <a:solidFill>
                  <a:schemeClr val="tx1"/>
                </a:solidFill>
                <a:latin typeface="Comic Sans MS" pitchFamily="66" charset="0"/>
              </a:defRPr>
            </a:lvl2pPr>
            <a:lvl3pPr marL="1143000" indent="-228600">
              <a:tabLst>
                <a:tab pos="4862513" algn="r"/>
                <a:tab pos="6057900" algn="r"/>
              </a:tabLst>
              <a:defRPr sz="2000">
                <a:solidFill>
                  <a:schemeClr val="tx1"/>
                </a:solidFill>
                <a:latin typeface="Comic Sans MS" pitchFamily="66" charset="0"/>
              </a:defRPr>
            </a:lvl3pPr>
            <a:lvl4pPr marL="1600200" indent="-228600">
              <a:tabLst>
                <a:tab pos="4862513" algn="r"/>
                <a:tab pos="6057900" algn="r"/>
              </a:tabLst>
              <a:defRPr sz="2000">
                <a:solidFill>
                  <a:schemeClr val="tx1"/>
                </a:solidFill>
                <a:latin typeface="Comic Sans MS" pitchFamily="66" charset="0"/>
              </a:defRPr>
            </a:lvl4pPr>
            <a:lvl5pPr marL="2057400" indent="-228600">
              <a:tabLst>
                <a:tab pos="4862513" algn="r"/>
                <a:tab pos="60579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862513" algn="r"/>
                <a:tab pos="60579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Cost of Goods Sold		50</a:t>
            </a:r>
          </a:p>
        </p:txBody>
      </p:sp>
      <p:sp>
        <p:nvSpPr>
          <p:cNvPr id="32775" name="Text Box 11"/>
          <p:cNvSpPr txBox="1">
            <a:spLocks noChangeArrowheads="1"/>
          </p:cNvSpPr>
          <p:nvPr/>
        </p:nvSpPr>
        <p:spPr bwMode="auto">
          <a:xfrm>
            <a:off x="533400" y="1295400"/>
            <a:ext cx="7924800"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70000"/>
              </a:spcBef>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Assume the </a:t>
            </a:r>
            <a:r>
              <a:rPr lang="en-US" altLang="en-US" sz="2200" b="1" dirty="0">
                <a:latin typeface="Liberation Sans" panose="020B0604020202020204" pitchFamily="34" charset="0"/>
              </a:rPr>
              <a:t>returned goods were defective</a:t>
            </a:r>
            <a:r>
              <a:rPr lang="en-US" altLang="en-US" sz="2200" dirty="0">
                <a:latin typeface="Liberation Sans" panose="020B0604020202020204" pitchFamily="34" charset="0"/>
              </a:rPr>
              <a:t> and had a scrap value of $50, PW Audio would make the following entries:</a:t>
            </a:r>
          </a:p>
        </p:txBody>
      </p:sp>
      <p:sp>
        <p:nvSpPr>
          <p:cNvPr id="32776" name="Text Box 13"/>
          <p:cNvSpPr txBox="1">
            <a:spLocks noChangeArrowheads="1"/>
          </p:cNvSpPr>
          <p:nvPr/>
        </p:nvSpPr>
        <p:spPr bwMode="auto">
          <a:xfrm>
            <a:off x="533400" y="2895600"/>
            <a:ext cx="1143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8</a:t>
            </a:r>
          </a:p>
        </p:txBody>
      </p:sp>
      <p:sp>
        <p:nvSpPr>
          <p:cNvPr id="32777" name="Text Box 14"/>
          <p:cNvSpPr txBox="1">
            <a:spLocks noChangeArrowheads="1"/>
          </p:cNvSpPr>
          <p:nvPr/>
        </p:nvSpPr>
        <p:spPr bwMode="auto">
          <a:xfrm>
            <a:off x="228600" y="4144963"/>
            <a:ext cx="1143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spcBef>
                <a:spcPct val="50000"/>
              </a:spcBef>
            </a:pPr>
            <a:r>
              <a:rPr lang="en-US" altLang="en-US" sz="2200" dirty="0">
                <a:latin typeface="Liberation Sans" panose="020B0604020202020204" pitchFamily="34" charset="0"/>
                <a:cs typeface="Arial" charset="0"/>
              </a:rPr>
              <a:t>8</a:t>
            </a:r>
          </a:p>
        </p:txBody>
      </p:sp>
      <p:sp>
        <p:nvSpPr>
          <p:cNvPr id="32779"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Sales Returns and Allowances </a:t>
            </a:r>
            <a:endParaRPr lang="en-US" altLang="en-US" sz="3200" b="1" dirty="0">
              <a:solidFill>
                <a:schemeClr val="tx2">
                  <a:lumMod val="75000"/>
                </a:schemeClr>
              </a:solidFill>
              <a:latin typeface="Liberation Sans" panose="020B0604020202020204" pitchFamily="34" charset="0"/>
            </a:endParaRPr>
          </a:p>
        </p:txBody>
      </p:sp>
      <p:sp>
        <p:nvSpPr>
          <p:cNvPr id="13"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90888"/>
                                        </p:tgtEl>
                                        <p:attrNameLst>
                                          <p:attrName>style.visibility</p:attrName>
                                        </p:attrNameLst>
                                      </p:cBhvr>
                                      <p:to>
                                        <p:strVal val="visible"/>
                                      </p:to>
                                    </p:set>
                                    <p:animEffect transition="in" filter="wipe(left)">
                                      <p:cBhvr>
                                        <p:cTn id="7" dur="500"/>
                                        <p:tgtEl>
                                          <p:spTgt spid="8908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90890"/>
                                        </p:tgtEl>
                                        <p:attrNameLst>
                                          <p:attrName>style.visibility</p:attrName>
                                        </p:attrNameLst>
                                      </p:cBhvr>
                                      <p:to>
                                        <p:strVal val="visible"/>
                                      </p:to>
                                    </p:set>
                                    <p:animEffect transition="in" filter="wipe(left)">
                                      <p:cBhvr>
                                        <p:cTn id="12" dur="500"/>
                                        <p:tgtEl>
                                          <p:spTgt spid="890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888" grpId="0" autoUpdateAnimBg="0"/>
      <p:bldP spid="890890"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8"/>
          <p:cNvSpPr>
            <a:spLocks noChangeArrowheads="1"/>
          </p:cNvSpPr>
          <p:nvPr/>
        </p:nvSpPr>
        <p:spPr bwMode="auto">
          <a:xfrm>
            <a:off x="457200" y="1890713"/>
            <a:ext cx="7696200" cy="39624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82562" tIns="46038" rIns="182562" bIns="46038"/>
          <a:lstStyle>
            <a:lvl1pPr>
              <a:defRPr sz="2000">
                <a:solidFill>
                  <a:schemeClr val="tx1"/>
                </a:solidFill>
                <a:latin typeface="Comic Sans MS" pitchFamily="66" charset="0"/>
              </a:defRPr>
            </a:lvl1pPr>
            <a:lvl2pPr marL="692150" indent="-45720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0000"/>
              </a:lnSpc>
              <a:spcBef>
                <a:spcPct val="40000"/>
              </a:spcBef>
              <a:buClr>
                <a:schemeClr val="tx1"/>
              </a:buClr>
              <a:buFont typeface="Wingdings" pitchFamily="2" charset="2"/>
              <a:buNone/>
            </a:pPr>
            <a:r>
              <a:rPr lang="en-US" altLang="en-US" sz="2300" dirty="0">
                <a:latin typeface="Liberation Sans" panose="020B0604020202020204" pitchFamily="34" charset="0"/>
                <a:cs typeface="Times New Roman" pitchFamily="18" charset="0"/>
              </a:rPr>
              <a:t>The cost of goods sold is determined and recorded each time a sale occurs in:  </a:t>
            </a:r>
          </a:p>
          <a:p>
            <a:pPr lvl="1" algn="l">
              <a:lnSpc>
                <a:spcPct val="120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periodic inventory system only.  </a:t>
            </a:r>
          </a:p>
          <a:p>
            <a:pPr lvl="1" algn="l">
              <a:lnSpc>
                <a:spcPct val="120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a perpetual inventory system only.  </a:t>
            </a:r>
          </a:p>
          <a:p>
            <a:pPr lvl="1" algn="l">
              <a:lnSpc>
                <a:spcPct val="120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both a periodic and perpetual inventory system.  </a:t>
            </a:r>
          </a:p>
          <a:p>
            <a:pPr lvl="1" algn="l">
              <a:lnSpc>
                <a:spcPct val="120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neither a periodic nor perpetual inventory system.</a:t>
            </a:r>
          </a:p>
        </p:txBody>
      </p:sp>
      <p:sp>
        <p:nvSpPr>
          <p:cNvPr id="33796" name="Text Box 10"/>
          <p:cNvSpPr txBox="1">
            <a:spLocks noChangeArrowheads="1"/>
          </p:cNvSpPr>
          <p:nvPr/>
        </p:nvSpPr>
        <p:spPr bwMode="auto">
          <a:xfrm>
            <a:off x="533400" y="1295400"/>
            <a:ext cx="6843713"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000" b="1" dirty="0" smtClean="0">
                <a:solidFill>
                  <a:schemeClr val="tx2">
                    <a:lumMod val="75000"/>
                  </a:schemeClr>
                </a:solidFill>
                <a:latin typeface="Liberation Sans" panose="020B0604020202020204" pitchFamily="34" charset="0"/>
              </a:rPr>
              <a:t>Question </a:t>
            </a:r>
            <a:endParaRPr lang="en-US" altLang="en-US" sz="3000" b="1" dirty="0">
              <a:solidFill>
                <a:schemeClr val="tx2">
                  <a:lumMod val="75000"/>
                </a:schemeClr>
              </a:solidFill>
              <a:latin typeface="Liberation Sans" panose="020B0604020202020204" pitchFamily="34" charset="0"/>
            </a:endParaRPr>
          </a:p>
        </p:txBody>
      </p:sp>
      <p:sp>
        <p:nvSpPr>
          <p:cNvPr id="33798"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Sales Returns and Allowances </a:t>
            </a:r>
            <a:endParaRPr lang="en-US" altLang="en-US" sz="3200" b="1" dirty="0">
              <a:solidFill>
                <a:schemeClr val="tx2">
                  <a:lumMod val="75000"/>
                </a:schemeClr>
              </a:solidFill>
              <a:latin typeface="Liberation Sans" panose="020B0604020202020204" pitchFamily="34" charset="0"/>
            </a:endParaRPr>
          </a:p>
        </p:txBody>
      </p:sp>
      <p:sp>
        <p:nvSpPr>
          <p:cNvPr id="10" name="Notched Right Arrow 9"/>
          <p:cNvSpPr/>
          <p:nvPr/>
        </p:nvSpPr>
        <p:spPr bwMode="auto">
          <a:xfrm>
            <a:off x="152400" y="3483864"/>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1"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355362"/>
            <a:ext cx="8508999" cy="4435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287" y="533400"/>
            <a:ext cx="7732713"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762000" y="1295400"/>
            <a:ext cx="7696200" cy="15650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40000"/>
              </a:spcBef>
              <a:spcAft>
                <a:spcPct val="20000"/>
              </a:spcAft>
              <a:buClr>
                <a:srgbClr val="800000"/>
              </a:buClr>
              <a:buSzPct val="80000"/>
              <a:buFont typeface="Wingdings" pitchFamily="2" charset="2"/>
              <a:buChar char="u"/>
            </a:pPr>
            <a:r>
              <a:rPr lang="en-US" altLang="en-US" sz="2200" dirty="0">
                <a:latin typeface="Liberation Sans" panose="020B0604020202020204" pitchFamily="34" charset="0"/>
              </a:rPr>
              <a:t>Offered to customers to </a:t>
            </a:r>
            <a:r>
              <a:rPr lang="en-US" altLang="en-US" sz="2200" b="1" dirty="0">
                <a:latin typeface="Liberation Sans" panose="020B0604020202020204" pitchFamily="34" charset="0"/>
              </a:rPr>
              <a:t>promote prompt payment </a:t>
            </a:r>
            <a:r>
              <a:rPr lang="en-US" altLang="en-US" sz="2200" dirty="0">
                <a:latin typeface="Liberation Sans" panose="020B0604020202020204" pitchFamily="34" charset="0"/>
              </a:rPr>
              <a:t>of the balance due.</a:t>
            </a:r>
          </a:p>
          <a:p>
            <a:pPr algn="l">
              <a:lnSpc>
                <a:spcPct val="125000"/>
              </a:lnSpc>
              <a:spcBef>
                <a:spcPct val="40000"/>
              </a:spcBef>
              <a:spcAft>
                <a:spcPct val="20000"/>
              </a:spcAft>
              <a:buClr>
                <a:srgbClr val="800000"/>
              </a:buClr>
              <a:buSzPct val="80000"/>
              <a:buFont typeface="Wingdings" pitchFamily="2" charset="2"/>
              <a:buChar char="u"/>
            </a:pPr>
            <a:r>
              <a:rPr lang="en-US" altLang="en-US" sz="2200" b="1" dirty="0">
                <a:latin typeface="Liberation Sans" panose="020B0604020202020204" pitchFamily="34" charset="0"/>
              </a:rPr>
              <a:t>Contra-revenue account</a:t>
            </a:r>
            <a:r>
              <a:rPr lang="en-US" altLang="en-US" sz="2200" dirty="0">
                <a:latin typeface="Liberation Sans" panose="020B0604020202020204" pitchFamily="34" charset="0"/>
              </a:rPr>
              <a:t> (debit) to Sales Revenue.</a:t>
            </a:r>
          </a:p>
        </p:txBody>
      </p:sp>
      <p:pic>
        <p:nvPicPr>
          <p:cNvPr id="35845" name="Picture 10"/>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457200" y="3219450"/>
            <a:ext cx="8305800" cy="1809750"/>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6"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Sales Discount </a:t>
            </a:r>
            <a:endParaRPr lang="en-US" altLang="en-US" sz="3200" b="1" dirty="0">
              <a:solidFill>
                <a:schemeClr val="tx2">
                  <a:lumMod val="75000"/>
                </a:schemeClr>
              </a:solidFill>
              <a:latin typeface="Liberation Sans" panose="020B0604020202020204" pitchFamily="34" charset="0"/>
            </a:endParaRPr>
          </a:p>
        </p:txBody>
      </p:sp>
      <p:sp>
        <p:nvSpPr>
          <p:cNvPr id="35847"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6" name="Text Box 4"/>
          <p:cNvSpPr txBox="1">
            <a:spLocks noChangeArrowheads="1"/>
          </p:cNvSpPr>
          <p:nvPr/>
        </p:nvSpPr>
        <p:spPr bwMode="auto">
          <a:xfrm>
            <a:off x="1981200" y="3810000"/>
            <a:ext cx="65532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Cash	3,430</a:t>
            </a:r>
          </a:p>
        </p:txBody>
      </p:sp>
      <p:sp>
        <p:nvSpPr>
          <p:cNvPr id="36868" name="Text Box 5"/>
          <p:cNvSpPr txBox="1">
            <a:spLocks noChangeArrowheads="1"/>
          </p:cNvSpPr>
          <p:nvPr/>
        </p:nvSpPr>
        <p:spPr bwMode="auto">
          <a:xfrm>
            <a:off x="609600" y="3810000"/>
            <a:ext cx="1143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14</a:t>
            </a:r>
          </a:p>
        </p:txBody>
      </p:sp>
      <p:sp>
        <p:nvSpPr>
          <p:cNvPr id="899078" name="Text Box 6"/>
          <p:cNvSpPr txBox="1">
            <a:spLocks noChangeArrowheads="1"/>
          </p:cNvSpPr>
          <p:nvPr/>
        </p:nvSpPr>
        <p:spPr bwMode="auto">
          <a:xfrm>
            <a:off x="1981200" y="4770438"/>
            <a:ext cx="65532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5715000" algn="r"/>
              </a:tabLst>
              <a:defRPr sz="2000">
                <a:solidFill>
                  <a:schemeClr val="tx1"/>
                </a:solidFill>
                <a:latin typeface="Comic Sans MS" pitchFamily="66" charset="0"/>
              </a:defRPr>
            </a:lvl1pPr>
            <a:lvl2pPr marL="742950" indent="-285750">
              <a:tabLst>
                <a:tab pos="4862513" algn="r"/>
                <a:tab pos="5715000" algn="r"/>
              </a:tabLst>
              <a:defRPr sz="2000">
                <a:solidFill>
                  <a:schemeClr val="tx1"/>
                </a:solidFill>
                <a:latin typeface="Comic Sans MS" pitchFamily="66" charset="0"/>
              </a:defRPr>
            </a:lvl2pPr>
            <a:lvl3pPr marL="1143000" indent="-228600">
              <a:tabLst>
                <a:tab pos="4862513" algn="r"/>
                <a:tab pos="5715000" algn="r"/>
              </a:tabLst>
              <a:defRPr sz="2000">
                <a:solidFill>
                  <a:schemeClr val="tx1"/>
                </a:solidFill>
                <a:latin typeface="Comic Sans MS" pitchFamily="66" charset="0"/>
              </a:defRPr>
            </a:lvl3pPr>
            <a:lvl4pPr marL="1600200" indent="-228600">
              <a:tabLst>
                <a:tab pos="4862513" algn="r"/>
                <a:tab pos="5715000" algn="r"/>
              </a:tabLst>
              <a:defRPr sz="2000">
                <a:solidFill>
                  <a:schemeClr val="tx1"/>
                </a:solidFill>
                <a:latin typeface="Comic Sans MS" pitchFamily="66" charset="0"/>
              </a:defRPr>
            </a:lvl4pPr>
            <a:lvl5pPr marL="2057400" indent="-228600">
              <a:tabLst>
                <a:tab pos="4862513" algn="r"/>
                <a:tab pos="5715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862513" algn="r"/>
                <a:tab pos="5715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862513" algn="r"/>
                <a:tab pos="5715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862513" algn="r"/>
                <a:tab pos="5715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862513" algn="r"/>
                <a:tab pos="5715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Receivable		3,500</a:t>
            </a:r>
          </a:p>
        </p:txBody>
      </p:sp>
      <p:sp>
        <p:nvSpPr>
          <p:cNvPr id="899079" name="Text Box 7"/>
          <p:cNvSpPr txBox="1">
            <a:spLocks noChangeArrowheads="1"/>
          </p:cNvSpPr>
          <p:nvPr/>
        </p:nvSpPr>
        <p:spPr bwMode="auto">
          <a:xfrm>
            <a:off x="1981200" y="4313238"/>
            <a:ext cx="65532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Sales Discounts	70</a:t>
            </a:r>
          </a:p>
        </p:txBody>
      </p:sp>
      <p:sp>
        <p:nvSpPr>
          <p:cNvPr id="899080" name="Rectangle 8"/>
          <p:cNvSpPr>
            <a:spLocks noChangeArrowheads="1"/>
          </p:cNvSpPr>
          <p:nvPr/>
        </p:nvSpPr>
        <p:spPr bwMode="auto">
          <a:xfrm>
            <a:off x="782638" y="5724525"/>
            <a:ext cx="274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512763" indent="-512763">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1800" dirty="0">
                <a:solidFill>
                  <a:srgbClr val="800000"/>
                </a:solidFill>
                <a:latin typeface="Liberation Sans" panose="020B0604020202020204" pitchFamily="34" charset="0"/>
              </a:rPr>
              <a:t>*  </a:t>
            </a:r>
            <a:r>
              <a:rPr lang="en-US" altLang="en-US" sz="1800" dirty="0">
                <a:latin typeface="Liberation Sans" panose="020B0604020202020204" pitchFamily="34" charset="0"/>
              </a:rPr>
              <a:t>[($3,800 – $300) X 2%]</a:t>
            </a:r>
          </a:p>
        </p:txBody>
      </p:sp>
      <p:sp>
        <p:nvSpPr>
          <p:cNvPr id="899081" name="Text Box 9"/>
          <p:cNvSpPr txBox="1">
            <a:spLocks noChangeArrowheads="1"/>
          </p:cNvSpPr>
          <p:nvPr/>
        </p:nvSpPr>
        <p:spPr bwMode="auto">
          <a:xfrm>
            <a:off x="6629400" y="4327525"/>
            <a:ext cx="30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dirty="0">
                <a:solidFill>
                  <a:srgbClr val="800000"/>
                </a:solidFill>
                <a:latin typeface="Liberation Sans" panose="020B0604020202020204" pitchFamily="34" charset="0"/>
              </a:rPr>
              <a:t>*</a:t>
            </a:r>
          </a:p>
        </p:txBody>
      </p:sp>
      <p:sp>
        <p:nvSpPr>
          <p:cNvPr id="36873" name="Text Box 10"/>
          <p:cNvSpPr txBox="1">
            <a:spLocks noChangeArrowheads="1"/>
          </p:cNvSpPr>
          <p:nvPr/>
        </p:nvSpPr>
        <p:spPr bwMode="auto">
          <a:xfrm>
            <a:off x="533400" y="1295400"/>
            <a:ext cx="8001000" cy="218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70000"/>
              </a:spcBef>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Assume Sauk Stereo pays the balance due of $3,500 (gross invoice price of $3,800 less purchase returns and allowances of $300) on May 14, the last day of the discount period.  Prepare the journal entry PW Audio Supply makes to record the receipt on May 14.</a:t>
            </a:r>
          </a:p>
        </p:txBody>
      </p:sp>
      <p:sp>
        <p:nvSpPr>
          <p:cNvPr id="36875"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Sales Discount </a:t>
            </a:r>
            <a:endParaRPr lang="en-US" altLang="en-US" sz="3200" b="1" dirty="0">
              <a:solidFill>
                <a:schemeClr val="tx2">
                  <a:lumMod val="75000"/>
                </a:schemeClr>
              </a:solidFill>
              <a:latin typeface="Liberation Sans" panose="020B0604020202020204" pitchFamily="34" charset="0"/>
            </a:endParaRPr>
          </a:p>
        </p:txBody>
      </p:sp>
      <p:sp>
        <p:nvSpPr>
          <p:cNvPr id="13"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99078"/>
                                        </p:tgtEl>
                                        <p:attrNameLst>
                                          <p:attrName>style.visibility</p:attrName>
                                        </p:attrNameLst>
                                      </p:cBhvr>
                                      <p:to>
                                        <p:strVal val="visible"/>
                                      </p:to>
                                    </p:set>
                                    <p:animEffect transition="in" filter="wipe(left)">
                                      <p:cBhvr>
                                        <p:cTn id="7" dur="500"/>
                                        <p:tgtEl>
                                          <p:spTgt spid="8990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99079"/>
                                        </p:tgtEl>
                                        <p:attrNameLst>
                                          <p:attrName>style.visibility</p:attrName>
                                        </p:attrNameLst>
                                      </p:cBhvr>
                                      <p:to>
                                        <p:strVal val="visible"/>
                                      </p:to>
                                    </p:set>
                                    <p:animEffect transition="in" filter="wipe(left)">
                                      <p:cBhvr>
                                        <p:cTn id="12" dur="500"/>
                                        <p:tgtEl>
                                          <p:spTgt spid="899079"/>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99080"/>
                                        </p:tgtEl>
                                        <p:attrNameLst>
                                          <p:attrName>style.visibility</p:attrName>
                                        </p:attrNameLst>
                                      </p:cBhvr>
                                      <p:to>
                                        <p:strVal val="visible"/>
                                      </p:to>
                                    </p:set>
                                    <p:animEffect transition="in" filter="wipe(left)">
                                      <p:cBhvr>
                                        <p:cTn id="16" dur="500"/>
                                        <p:tgtEl>
                                          <p:spTgt spid="899080"/>
                                        </p:tgtEl>
                                      </p:cBhvr>
                                    </p:animEffec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99081"/>
                                        </p:tgtEl>
                                        <p:attrNameLst>
                                          <p:attrName>style.visibility</p:attrName>
                                        </p:attrNameLst>
                                      </p:cBhvr>
                                      <p:to>
                                        <p:strVal val="visible"/>
                                      </p:to>
                                    </p:set>
                                    <p:animEffect transition="in" filter="wipe(left)">
                                      <p:cBhvr>
                                        <p:cTn id="20" dur="500"/>
                                        <p:tgtEl>
                                          <p:spTgt spid="89908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99076"/>
                                        </p:tgtEl>
                                        <p:attrNameLst>
                                          <p:attrName>style.visibility</p:attrName>
                                        </p:attrNameLst>
                                      </p:cBhvr>
                                      <p:to>
                                        <p:strVal val="visible"/>
                                      </p:to>
                                    </p:set>
                                    <p:animEffect transition="in" filter="wipe(left)">
                                      <p:cBhvr>
                                        <p:cTn id="25" dur="500"/>
                                        <p:tgtEl>
                                          <p:spTgt spid="899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9076" grpId="0"/>
      <p:bldP spid="899078" grpId="0"/>
      <p:bldP spid="899079" grpId="0"/>
      <p:bldP spid="899080" grpId="0"/>
      <p:bldP spid="89908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609600" y="1447800"/>
            <a:ext cx="8077200" cy="2529923"/>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ts val="1200"/>
              </a:spcBef>
              <a:buClrTx/>
              <a:buSzTx/>
              <a:buFontTx/>
              <a:buNone/>
            </a:pPr>
            <a:r>
              <a:rPr lang="en-US" sz="2200" b="0" dirty="0" smtClean="0">
                <a:solidFill>
                  <a:schemeClr val="tx1"/>
                </a:solidFill>
                <a:latin typeface="Liberation Sans" panose="020B0604020202020204" pitchFamily="34" charset="0"/>
              </a:rPr>
              <a:t>On </a:t>
            </a:r>
            <a:r>
              <a:rPr lang="en-US" sz="2200" b="0" dirty="0">
                <a:solidFill>
                  <a:schemeClr val="tx1"/>
                </a:solidFill>
                <a:latin typeface="Liberation Sans" panose="020B0604020202020204" pitchFamily="34" charset="0"/>
              </a:rPr>
              <a:t>September 5, De La Hoya Company buys merchandise on account from Junot </a:t>
            </a:r>
            <a:r>
              <a:rPr lang="en-US" sz="2200" b="0" dirty="0" smtClean="0">
                <a:solidFill>
                  <a:schemeClr val="tx1"/>
                </a:solidFill>
                <a:latin typeface="Liberation Sans" panose="020B0604020202020204" pitchFamily="34" charset="0"/>
              </a:rPr>
              <a:t>Diaz Company</a:t>
            </a:r>
            <a:r>
              <a:rPr lang="en-US" sz="2200" b="0" dirty="0">
                <a:solidFill>
                  <a:schemeClr val="tx1"/>
                </a:solidFill>
                <a:latin typeface="Liberation Sans" panose="020B0604020202020204" pitchFamily="34" charset="0"/>
              </a:rPr>
              <a:t>. The selling price of the goods is $1,500, and the cost to Diaz Company </a:t>
            </a:r>
            <a:r>
              <a:rPr lang="en-US" sz="2200" b="0" dirty="0" smtClean="0">
                <a:solidFill>
                  <a:schemeClr val="tx1"/>
                </a:solidFill>
                <a:latin typeface="Liberation Sans" panose="020B0604020202020204" pitchFamily="34" charset="0"/>
              </a:rPr>
              <a:t>was $</a:t>
            </a:r>
            <a:r>
              <a:rPr lang="en-US" sz="2200" b="0" dirty="0">
                <a:solidFill>
                  <a:schemeClr val="tx1"/>
                </a:solidFill>
                <a:latin typeface="Liberation Sans" panose="020B0604020202020204" pitchFamily="34" charset="0"/>
              </a:rPr>
              <a:t>800. On September 8, De La Hoya returns defective goods with a selling price of $</a:t>
            </a:r>
            <a:r>
              <a:rPr lang="en-US" sz="2200" b="0" dirty="0" smtClean="0">
                <a:solidFill>
                  <a:schemeClr val="tx1"/>
                </a:solidFill>
                <a:latin typeface="Liberation Sans" panose="020B0604020202020204" pitchFamily="34" charset="0"/>
              </a:rPr>
              <a:t>200 and a fair value of $30. Record </a:t>
            </a:r>
            <a:r>
              <a:rPr lang="en-US" sz="2200" b="0" dirty="0">
                <a:solidFill>
                  <a:schemeClr val="tx1"/>
                </a:solidFill>
                <a:latin typeface="Liberation Sans" panose="020B0604020202020204" pitchFamily="34" charset="0"/>
              </a:rPr>
              <a:t>the transactions on the books of </a:t>
            </a:r>
            <a:r>
              <a:rPr lang="en-US" sz="2200" b="0" dirty="0" smtClean="0">
                <a:solidFill>
                  <a:schemeClr val="tx1"/>
                </a:solidFill>
                <a:latin typeface="Liberation Sans" panose="020B0604020202020204" pitchFamily="34" charset="0"/>
              </a:rPr>
              <a:t>Junot Diaz Company</a:t>
            </a:r>
            <a:r>
              <a:rPr lang="en-US" sz="2200" b="0" dirty="0">
                <a:solidFill>
                  <a:schemeClr val="tx1"/>
                </a:solidFill>
                <a:latin typeface="Liberation Sans" panose="020B0604020202020204" pitchFamily="34" charset="0"/>
              </a:rPr>
              <a:t>.</a:t>
            </a:r>
          </a:p>
        </p:txBody>
      </p:sp>
      <p:sp>
        <p:nvSpPr>
          <p:cNvPr id="18" name="Line 29"/>
          <p:cNvSpPr>
            <a:spLocks noChangeShapeType="1"/>
          </p:cNvSpPr>
          <p:nvPr/>
        </p:nvSpPr>
        <p:spPr bwMode="auto">
          <a:xfrm>
            <a:off x="290286" y="784324"/>
            <a:ext cx="8636000" cy="1489"/>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85593" tIns="42045" rIns="85593" bIns="42045"/>
          <a:lstStyle/>
          <a:p>
            <a:endParaRPr lang="en-US" dirty="0">
              <a:latin typeface="Liberation Sans" panose="020B0604020202020204" pitchFamily="34" charset="0"/>
            </a:endParaRPr>
          </a:p>
        </p:txBody>
      </p:sp>
      <p:pic>
        <p:nvPicPr>
          <p:cNvPr id="19"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71" y="395883"/>
            <a:ext cx="1669143" cy="6042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20"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1"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2"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3" name="TextBox 22"/>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smtClean="0">
                <a:solidFill>
                  <a:srgbClr val="FF6600"/>
                </a:solidFill>
                <a:latin typeface="Liberation Sans" panose="020B0604020202020204" pitchFamily="34" charset="0"/>
              </a:rPr>
              <a:t>3</a:t>
            </a:r>
            <a:endParaRPr lang="en-US" sz="3600" b="1" dirty="0">
              <a:solidFill>
                <a:srgbClr val="FF6600"/>
              </a:solidFill>
              <a:latin typeface="Liberation Sans" panose="020B0604020202020204" pitchFamily="34" charset="0"/>
            </a:endParaRPr>
          </a:p>
        </p:txBody>
      </p:sp>
      <p:sp>
        <p:nvSpPr>
          <p:cNvPr id="24" name="TextBox 23"/>
          <p:cNvSpPr txBox="1"/>
          <p:nvPr/>
        </p:nvSpPr>
        <p:spPr>
          <a:xfrm>
            <a:off x="3276600" y="457199"/>
            <a:ext cx="5649686" cy="662465"/>
          </a:xfrm>
          <a:prstGeom prst="rect">
            <a:avLst/>
          </a:prstGeom>
          <a:solidFill>
            <a:srgbClr val="0027A4"/>
          </a:solidFill>
        </p:spPr>
        <p:txBody>
          <a:bodyPr wrap="square" lIns="86493" tIns="43247" rIns="86493" bIns="43247" rtlCol="0" anchor="ctr" anchorCtr="0">
            <a:noAutofit/>
          </a:bodyPr>
          <a:lstStyle>
            <a:defPPr>
              <a:defRPr lang="en-US"/>
            </a:defPPr>
            <a:lvl1pPr marL="111120" algn="l">
              <a:defRPr sz="2800" b="1">
                <a:solidFill>
                  <a:schemeClr val="bg1"/>
                </a:solidFill>
                <a:latin typeface="Liberation Sans" panose="020B0604020202020204" pitchFamily="34" charset="0"/>
              </a:defRPr>
            </a:lvl1pPr>
          </a:lstStyle>
          <a:p>
            <a:r>
              <a:rPr lang="en-US" dirty="0"/>
              <a:t>Sales Transactions</a:t>
            </a:r>
          </a:p>
        </p:txBody>
      </p:sp>
      <p:pic>
        <p:nvPicPr>
          <p:cNvPr id="2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6" name="TextBox 25"/>
          <p:cNvSpPr txBox="1"/>
          <p:nvPr/>
        </p:nvSpPr>
        <p:spPr>
          <a:xfrm>
            <a:off x="152400" y="381000"/>
            <a:ext cx="2209800" cy="738664"/>
          </a:xfrm>
          <a:prstGeom prst="rect">
            <a:avLst/>
          </a:prstGeom>
          <a:noFill/>
        </p:spPr>
        <p:txBody>
          <a:bodyPr wrap="square" rtlCol="0">
            <a:spAutoFit/>
          </a:bodyPr>
          <a:lstStyle/>
          <a:p>
            <a:r>
              <a:rPr lang="en-US" sz="4200" b="1" dirty="0" smtClean="0">
                <a:solidFill>
                  <a:srgbClr val="FF6600"/>
                </a:solidFill>
                <a:latin typeface="Liberation Sans" panose="020B0604020202020204" pitchFamily="34" charset="0"/>
              </a:rPr>
              <a:t>DO IT!</a:t>
            </a:r>
            <a:endParaRPr lang="en-US" sz="4200" b="1" dirty="0">
              <a:solidFill>
                <a:srgbClr val="FF6600"/>
              </a:solidFill>
              <a:latin typeface="Liberation Sans" panose="020B0604020202020204" pitchFamily="34" charset="0"/>
            </a:endParaRPr>
          </a:p>
        </p:txBody>
      </p:sp>
      <p:sp>
        <p:nvSpPr>
          <p:cNvPr id="17" name="Text Box 2"/>
          <p:cNvSpPr txBox="1">
            <a:spLocks noChangeArrowheads="1"/>
          </p:cNvSpPr>
          <p:nvPr/>
        </p:nvSpPr>
        <p:spPr bwMode="auto">
          <a:xfrm>
            <a:off x="1981200" y="4144963"/>
            <a:ext cx="6629400" cy="183127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Accounts </a:t>
            </a:r>
            <a:r>
              <a:rPr lang="en-US" sz="2200" dirty="0">
                <a:latin typeface="Liberation Sans" panose="020B0604020202020204" pitchFamily="34" charset="0"/>
                <a:cs typeface="Arial" charset="0"/>
              </a:rPr>
              <a:t>Receivable </a:t>
            </a:r>
            <a:r>
              <a:rPr lang="en-US" sz="2200" dirty="0" smtClean="0">
                <a:latin typeface="Liberation Sans" panose="020B0604020202020204" pitchFamily="34" charset="0"/>
                <a:cs typeface="Arial" charset="0"/>
              </a:rPr>
              <a:t>	1,500</a:t>
            </a:r>
          </a:p>
          <a:p>
            <a:pPr marL="463550" indent="-463550" algn="l">
              <a:spcBef>
                <a:spcPts val="600"/>
              </a:spcBef>
              <a:tabLst>
                <a:tab pos="4913313" algn="r"/>
                <a:tab pos="6223000" algn="r"/>
              </a:tabLst>
            </a:pPr>
            <a:r>
              <a:rPr lang="en-US" sz="2200" dirty="0">
                <a:latin typeface="Liberation Sans" panose="020B0604020202020204" pitchFamily="34" charset="0"/>
                <a:cs typeface="Arial" charset="0"/>
              </a:rPr>
              <a:t>	</a:t>
            </a:r>
            <a:r>
              <a:rPr lang="en-US" sz="2200" dirty="0" smtClean="0">
                <a:latin typeface="Liberation Sans" panose="020B0604020202020204" pitchFamily="34" charset="0"/>
                <a:cs typeface="Arial" charset="0"/>
              </a:rPr>
              <a:t>Sales </a:t>
            </a:r>
            <a:r>
              <a:rPr lang="en-US" sz="2200" dirty="0">
                <a:latin typeface="Liberation Sans" panose="020B0604020202020204" pitchFamily="34" charset="0"/>
                <a:cs typeface="Arial" charset="0"/>
              </a:rPr>
              <a:t>Revenue </a:t>
            </a:r>
            <a:r>
              <a:rPr lang="en-US" sz="2200" dirty="0" smtClean="0">
                <a:latin typeface="Liberation Sans" panose="020B0604020202020204" pitchFamily="34" charset="0"/>
                <a:cs typeface="Arial" charset="0"/>
              </a:rPr>
              <a:t>		1,500</a:t>
            </a:r>
          </a:p>
          <a:p>
            <a:pPr marL="463550" indent="-463550" algn="l">
              <a:spcBef>
                <a:spcPts val="1800"/>
              </a:spcBef>
              <a:tabLst>
                <a:tab pos="4913313" algn="r"/>
                <a:tab pos="6223000" algn="r"/>
              </a:tabLst>
            </a:pPr>
            <a:r>
              <a:rPr lang="en-US" sz="2200" dirty="0" smtClean="0">
                <a:latin typeface="Liberation Sans" panose="020B0604020202020204" pitchFamily="34" charset="0"/>
                <a:cs typeface="Arial" charset="0"/>
              </a:rPr>
              <a:t>Cost </a:t>
            </a:r>
            <a:r>
              <a:rPr lang="en-US" sz="2200" dirty="0">
                <a:latin typeface="Liberation Sans" panose="020B0604020202020204" pitchFamily="34" charset="0"/>
                <a:cs typeface="Arial" charset="0"/>
              </a:rPr>
              <a:t>of Goods Sold </a:t>
            </a:r>
            <a:r>
              <a:rPr lang="en-US" sz="2200" dirty="0" smtClean="0">
                <a:latin typeface="Liberation Sans" panose="020B0604020202020204" pitchFamily="34" charset="0"/>
                <a:cs typeface="Arial" charset="0"/>
              </a:rPr>
              <a:t>	800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Inventory 		800</a:t>
            </a:r>
            <a:endParaRPr lang="en-US" altLang="en-US" sz="2200" dirty="0">
              <a:latin typeface="Liberation Sans" panose="020B0604020202020204" pitchFamily="34" charset="0"/>
              <a:cs typeface="Arial" charset="0"/>
            </a:endParaRPr>
          </a:p>
        </p:txBody>
      </p:sp>
      <p:sp>
        <p:nvSpPr>
          <p:cNvPr id="31" name="Text Box 3"/>
          <p:cNvSpPr txBox="1">
            <a:spLocks noChangeArrowheads="1"/>
          </p:cNvSpPr>
          <p:nvPr/>
        </p:nvSpPr>
        <p:spPr bwMode="auto">
          <a:xfrm>
            <a:off x="609600" y="4144963"/>
            <a:ext cx="1066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smtClean="0">
                <a:latin typeface="Liberation Sans" panose="020B0604020202020204" pitchFamily="34" charset="0"/>
                <a:cs typeface="Arial" charset="0"/>
              </a:rPr>
              <a:t>Sept. 5</a:t>
            </a:r>
            <a:endParaRPr lang="en-US" altLang="en-US" sz="2200" dirty="0">
              <a:latin typeface="Liberation Sans" panose="020B0604020202020204" pitchFamily="34" charset="0"/>
              <a:cs typeface="Arial" charset="0"/>
            </a:endParaRPr>
          </a:p>
        </p:txBody>
      </p:sp>
      <p:sp>
        <p:nvSpPr>
          <p:cNvPr id="32" name="Text Box 3"/>
          <p:cNvSpPr txBox="1">
            <a:spLocks noChangeArrowheads="1"/>
          </p:cNvSpPr>
          <p:nvPr/>
        </p:nvSpPr>
        <p:spPr bwMode="auto">
          <a:xfrm>
            <a:off x="609600" y="5111496"/>
            <a:ext cx="1066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smtClean="0">
                <a:latin typeface="Liberation Sans" panose="020B0604020202020204" pitchFamily="34" charset="0"/>
                <a:cs typeface="Arial" charset="0"/>
              </a:rPr>
              <a:t>Sept. 5</a:t>
            </a:r>
            <a:endParaRPr lang="en-US" altLang="en-US" sz="2200" dirty="0">
              <a:latin typeface="Liberation Sans" panose="020B0604020202020204" pitchFamily="34" charset="0"/>
              <a:cs typeface="Arial" charset="0"/>
            </a:endParaRPr>
          </a:p>
        </p:txBody>
      </p:sp>
      <p:sp>
        <p:nvSpPr>
          <p:cNvPr id="16"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1865560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left)">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wipe(left)">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wipe(left)">
                                      <p:cBhvr>
                                        <p:cTn id="22"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bldLvl="2"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609600" y="1447800"/>
            <a:ext cx="8077200" cy="2529923"/>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ts val="1200"/>
              </a:spcBef>
              <a:buClrTx/>
              <a:buSzTx/>
              <a:buFontTx/>
              <a:buNone/>
            </a:pPr>
            <a:r>
              <a:rPr lang="en-US" sz="2200" b="0" dirty="0" smtClean="0">
                <a:solidFill>
                  <a:schemeClr val="tx1"/>
                </a:solidFill>
                <a:latin typeface="Liberation Sans" panose="020B0604020202020204" pitchFamily="34" charset="0"/>
              </a:rPr>
              <a:t>On </a:t>
            </a:r>
            <a:r>
              <a:rPr lang="en-US" sz="2200" b="0" dirty="0">
                <a:solidFill>
                  <a:schemeClr val="tx1"/>
                </a:solidFill>
                <a:latin typeface="Liberation Sans" panose="020B0604020202020204" pitchFamily="34" charset="0"/>
              </a:rPr>
              <a:t>September 5, De La Hoya Company buys merchandise on account from Junot </a:t>
            </a:r>
            <a:r>
              <a:rPr lang="en-US" sz="2200" b="0" dirty="0" smtClean="0">
                <a:solidFill>
                  <a:schemeClr val="tx1"/>
                </a:solidFill>
                <a:latin typeface="Liberation Sans" panose="020B0604020202020204" pitchFamily="34" charset="0"/>
              </a:rPr>
              <a:t>Diaz Company</a:t>
            </a:r>
            <a:r>
              <a:rPr lang="en-US" sz="2200" b="0" dirty="0">
                <a:solidFill>
                  <a:schemeClr val="tx1"/>
                </a:solidFill>
                <a:latin typeface="Liberation Sans" panose="020B0604020202020204" pitchFamily="34" charset="0"/>
              </a:rPr>
              <a:t>. The selling price of the goods is $1,500, and the cost to Diaz Company </a:t>
            </a:r>
            <a:r>
              <a:rPr lang="en-US" sz="2200" b="0" dirty="0" smtClean="0">
                <a:solidFill>
                  <a:schemeClr val="tx1"/>
                </a:solidFill>
                <a:latin typeface="Liberation Sans" panose="020B0604020202020204" pitchFamily="34" charset="0"/>
              </a:rPr>
              <a:t>was $</a:t>
            </a:r>
            <a:r>
              <a:rPr lang="en-US" sz="2200" b="0" dirty="0">
                <a:solidFill>
                  <a:schemeClr val="tx1"/>
                </a:solidFill>
                <a:latin typeface="Liberation Sans" panose="020B0604020202020204" pitchFamily="34" charset="0"/>
              </a:rPr>
              <a:t>800. On September 8, De La Hoya returns defective goods with a selling price of $</a:t>
            </a:r>
            <a:r>
              <a:rPr lang="en-US" sz="2200" b="0" dirty="0" smtClean="0">
                <a:solidFill>
                  <a:schemeClr val="tx1"/>
                </a:solidFill>
                <a:latin typeface="Liberation Sans" panose="020B0604020202020204" pitchFamily="34" charset="0"/>
              </a:rPr>
              <a:t>200 and a fair value of $30. Record </a:t>
            </a:r>
            <a:r>
              <a:rPr lang="en-US" sz="2200" b="0" dirty="0">
                <a:solidFill>
                  <a:schemeClr val="tx1"/>
                </a:solidFill>
                <a:latin typeface="Liberation Sans" panose="020B0604020202020204" pitchFamily="34" charset="0"/>
              </a:rPr>
              <a:t>the transactions on the books of </a:t>
            </a:r>
            <a:r>
              <a:rPr lang="en-US" sz="2200" b="0" dirty="0" smtClean="0">
                <a:solidFill>
                  <a:schemeClr val="tx1"/>
                </a:solidFill>
                <a:latin typeface="Liberation Sans" panose="020B0604020202020204" pitchFamily="34" charset="0"/>
              </a:rPr>
              <a:t>Junot Diaz Company</a:t>
            </a:r>
            <a:r>
              <a:rPr lang="en-US" sz="2200" b="0" dirty="0">
                <a:solidFill>
                  <a:schemeClr val="tx1"/>
                </a:solidFill>
                <a:latin typeface="Liberation Sans" panose="020B0604020202020204" pitchFamily="34" charset="0"/>
              </a:rPr>
              <a:t>.</a:t>
            </a:r>
          </a:p>
        </p:txBody>
      </p:sp>
      <p:sp>
        <p:nvSpPr>
          <p:cNvPr id="18" name="Line 29"/>
          <p:cNvSpPr>
            <a:spLocks noChangeShapeType="1"/>
          </p:cNvSpPr>
          <p:nvPr/>
        </p:nvSpPr>
        <p:spPr bwMode="auto">
          <a:xfrm>
            <a:off x="290286" y="784324"/>
            <a:ext cx="8636000" cy="1489"/>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85593" tIns="42045" rIns="85593" bIns="42045"/>
          <a:lstStyle/>
          <a:p>
            <a:endParaRPr lang="en-US" dirty="0">
              <a:latin typeface="Liberation Sans" panose="020B0604020202020204" pitchFamily="34" charset="0"/>
            </a:endParaRPr>
          </a:p>
        </p:txBody>
      </p:sp>
      <p:pic>
        <p:nvPicPr>
          <p:cNvPr id="19"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71" y="395883"/>
            <a:ext cx="1669143" cy="6042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20"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1"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2"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3" name="TextBox 22"/>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smtClean="0">
                <a:solidFill>
                  <a:srgbClr val="FF6600"/>
                </a:solidFill>
                <a:latin typeface="Liberation Sans" panose="020B0604020202020204" pitchFamily="34" charset="0"/>
              </a:rPr>
              <a:t>3</a:t>
            </a:r>
            <a:endParaRPr lang="en-US" sz="3600" b="1" dirty="0">
              <a:solidFill>
                <a:srgbClr val="FF6600"/>
              </a:solidFill>
              <a:latin typeface="Liberation Sans" panose="020B0604020202020204" pitchFamily="34" charset="0"/>
            </a:endParaRPr>
          </a:p>
        </p:txBody>
      </p:sp>
      <p:pic>
        <p:nvPicPr>
          <p:cNvPr id="2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6" name="TextBox 25"/>
          <p:cNvSpPr txBox="1"/>
          <p:nvPr/>
        </p:nvSpPr>
        <p:spPr>
          <a:xfrm>
            <a:off x="152400" y="381000"/>
            <a:ext cx="2209800" cy="738664"/>
          </a:xfrm>
          <a:prstGeom prst="rect">
            <a:avLst/>
          </a:prstGeom>
          <a:noFill/>
        </p:spPr>
        <p:txBody>
          <a:bodyPr wrap="square" rtlCol="0">
            <a:spAutoFit/>
          </a:bodyPr>
          <a:lstStyle/>
          <a:p>
            <a:r>
              <a:rPr lang="en-US" sz="4200" b="1" dirty="0" smtClean="0">
                <a:solidFill>
                  <a:srgbClr val="FF6600"/>
                </a:solidFill>
                <a:latin typeface="Liberation Sans" panose="020B0604020202020204" pitchFamily="34" charset="0"/>
              </a:rPr>
              <a:t>DO IT!</a:t>
            </a:r>
            <a:endParaRPr lang="en-US" sz="4200" b="1" dirty="0">
              <a:solidFill>
                <a:srgbClr val="FF6600"/>
              </a:solidFill>
              <a:latin typeface="Liberation Sans" panose="020B0604020202020204" pitchFamily="34" charset="0"/>
            </a:endParaRPr>
          </a:p>
        </p:txBody>
      </p:sp>
      <p:sp>
        <p:nvSpPr>
          <p:cNvPr id="17" name="Text Box 2"/>
          <p:cNvSpPr txBox="1">
            <a:spLocks noChangeArrowheads="1"/>
          </p:cNvSpPr>
          <p:nvPr/>
        </p:nvSpPr>
        <p:spPr bwMode="auto">
          <a:xfrm>
            <a:off x="1981200" y="4144963"/>
            <a:ext cx="6629400" cy="183127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Sales </a:t>
            </a:r>
            <a:r>
              <a:rPr lang="en-US" sz="2200" dirty="0">
                <a:latin typeface="Liberation Sans" panose="020B0604020202020204" pitchFamily="34" charset="0"/>
                <a:cs typeface="Arial" charset="0"/>
              </a:rPr>
              <a:t>Returns and Allowances </a:t>
            </a:r>
            <a:r>
              <a:rPr lang="en-US" sz="2200" dirty="0" smtClean="0">
                <a:latin typeface="Liberation Sans" panose="020B0604020202020204" pitchFamily="34" charset="0"/>
                <a:cs typeface="Arial" charset="0"/>
              </a:rPr>
              <a:t>	200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Accounts Receivable 		200</a:t>
            </a:r>
          </a:p>
          <a:p>
            <a:pPr marL="463550" indent="-463550" algn="l">
              <a:spcBef>
                <a:spcPts val="1800"/>
              </a:spcBef>
              <a:tabLst>
                <a:tab pos="4913313" algn="r"/>
                <a:tab pos="6223000" algn="r"/>
              </a:tabLst>
            </a:pPr>
            <a:r>
              <a:rPr lang="en-US" sz="2200" dirty="0" smtClean="0">
                <a:latin typeface="Liberation Sans" panose="020B0604020202020204" pitchFamily="34" charset="0"/>
                <a:cs typeface="Arial" charset="0"/>
              </a:rPr>
              <a:t>Inventory 	30</a:t>
            </a:r>
          </a:p>
          <a:p>
            <a:pPr marL="463550" indent="-463550" algn="l">
              <a:spcBef>
                <a:spcPts val="600"/>
              </a:spcBef>
              <a:tabLst>
                <a:tab pos="4913313" algn="r"/>
                <a:tab pos="6223000" algn="r"/>
              </a:tabLst>
            </a:pPr>
            <a:r>
              <a:rPr lang="en-US" altLang="en-US" sz="2200" dirty="0" smtClean="0">
                <a:latin typeface="Liberation Sans" panose="020B0604020202020204" pitchFamily="34" charset="0"/>
                <a:cs typeface="Arial" charset="0"/>
              </a:rPr>
              <a:t>	Cost of Goods Sold		30</a:t>
            </a:r>
            <a:endParaRPr lang="en-US" altLang="en-US" sz="2200" dirty="0">
              <a:latin typeface="Liberation Sans" panose="020B0604020202020204" pitchFamily="34" charset="0"/>
              <a:cs typeface="Arial" charset="0"/>
            </a:endParaRPr>
          </a:p>
        </p:txBody>
      </p:sp>
      <p:sp>
        <p:nvSpPr>
          <p:cNvPr id="31" name="Text Box 3"/>
          <p:cNvSpPr txBox="1">
            <a:spLocks noChangeArrowheads="1"/>
          </p:cNvSpPr>
          <p:nvPr/>
        </p:nvSpPr>
        <p:spPr bwMode="auto">
          <a:xfrm>
            <a:off x="609600" y="4144963"/>
            <a:ext cx="1066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smtClean="0">
                <a:latin typeface="Liberation Sans" panose="020B0604020202020204" pitchFamily="34" charset="0"/>
                <a:cs typeface="Arial" charset="0"/>
              </a:rPr>
              <a:t>Sept. 8</a:t>
            </a:r>
            <a:endParaRPr lang="en-US" altLang="en-US" sz="2200" dirty="0">
              <a:latin typeface="Liberation Sans" panose="020B0604020202020204" pitchFamily="34" charset="0"/>
              <a:cs typeface="Arial" charset="0"/>
            </a:endParaRPr>
          </a:p>
        </p:txBody>
      </p:sp>
      <p:sp>
        <p:nvSpPr>
          <p:cNvPr id="32" name="Text Box 3"/>
          <p:cNvSpPr txBox="1">
            <a:spLocks noChangeArrowheads="1"/>
          </p:cNvSpPr>
          <p:nvPr/>
        </p:nvSpPr>
        <p:spPr bwMode="auto">
          <a:xfrm>
            <a:off x="609600" y="5111496"/>
            <a:ext cx="1066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smtClean="0">
                <a:latin typeface="Liberation Sans" panose="020B0604020202020204" pitchFamily="34" charset="0"/>
                <a:cs typeface="Arial" charset="0"/>
              </a:rPr>
              <a:t>Sept. 8</a:t>
            </a:r>
            <a:endParaRPr lang="en-US" altLang="en-US" sz="2200" dirty="0">
              <a:latin typeface="Liberation Sans" panose="020B0604020202020204" pitchFamily="34" charset="0"/>
              <a:cs typeface="Arial" charset="0"/>
            </a:endParaRPr>
          </a:p>
        </p:txBody>
      </p:sp>
      <p:sp>
        <p:nvSpPr>
          <p:cNvPr id="16"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3</a:t>
            </a:r>
            <a:endParaRPr lang="en-US" altLang="en-US" sz="1600" i="1" dirty="0">
              <a:latin typeface="Liberation Sans" panose="020B0604020202020204" pitchFamily="34" charset="0"/>
            </a:endParaRPr>
          </a:p>
        </p:txBody>
      </p:sp>
      <p:sp>
        <p:nvSpPr>
          <p:cNvPr id="27" name="TextBox 26"/>
          <p:cNvSpPr txBox="1"/>
          <p:nvPr/>
        </p:nvSpPr>
        <p:spPr>
          <a:xfrm>
            <a:off x="3276600" y="457199"/>
            <a:ext cx="5649686" cy="662465"/>
          </a:xfrm>
          <a:prstGeom prst="rect">
            <a:avLst/>
          </a:prstGeom>
          <a:solidFill>
            <a:srgbClr val="0027A4"/>
          </a:solidFill>
        </p:spPr>
        <p:txBody>
          <a:bodyPr wrap="square" lIns="86493" tIns="43247" rIns="86493" bIns="43247" rtlCol="0" anchor="ctr" anchorCtr="0">
            <a:noAutofit/>
          </a:bodyPr>
          <a:lstStyle>
            <a:defPPr>
              <a:defRPr lang="en-US"/>
            </a:defPPr>
            <a:lvl1pPr marL="111120" algn="l">
              <a:defRPr sz="2800" b="1">
                <a:solidFill>
                  <a:schemeClr val="bg1"/>
                </a:solidFill>
                <a:latin typeface="Liberation Sans" panose="020B0604020202020204" pitchFamily="34" charset="0"/>
              </a:defRPr>
            </a:lvl1pPr>
          </a:lstStyle>
          <a:p>
            <a:r>
              <a:rPr lang="en-US" dirty="0"/>
              <a:t>Sales Transactions</a:t>
            </a:r>
          </a:p>
        </p:txBody>
      </p:sp>
    </p:spTree>
    <p:extLst>
      <p:ext uri="{BB962C8B-B14F-4D97-AF65-F5344CB8AC3E}">
        <p14:creationId xmlns:p14="http://schemas.microsoft.com/office/powerpoint/2010/main" val="18523663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left)">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wipe(left)">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wipe(left)">
                                      <p:cBhvr>
                                        <p:cTn id="22"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bldLvl="2"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762000" y="2089150"/>
            <a:ext cx="7924800" cy="28176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40000"/>
              </a:spcBef>
              <a:spcAft>
                <a:spcPct val="20000"/>
              </a:spcAft>
              <a:buClr>
                <a:srgbClr val="800000"/>
              </a:buClr>
              <a:buSzPct val="80000"/>
              <a:buFont typeface="Wingdings" pitchFamily="2" charset="2"/>
              <a:buChar char="u"/>
            </a:pPr>
            <a:r>
              <a:rPr lang="en-US" altLang="en-US" sz="2200" dirty="0">
                <a:solidFill>
                  <a:srgbClr val="000000"/>
                </a:solidFill>
                <a:latin typeface="Liberation Sans" panose="020B0604020202020204" pitchFamily="34" charset="0"/>
              </a:rPr>
              <a:t>Generally the same as a service company. </a:t>
            </a:r>
          </a:p>
          <a:p>
            <a:pPr algn="l">
              <a:lnSpc>
                <a:spcPct val="125000"/>
              </a:lnSpc>
              <a:spcBef>
                <a:spcPct val="40000"/>
              </a:spcBef>
              <a:spcAft>
                <a:spcPct val="20000"/>
              </a:spcAft>
              <a:buClr>
                <a:srgbClr val="800000"/>
              </a:buClr>
              <a:buSzPct val="80000"/>
              <a:buFont typeface="Wingdings" pitchFamily="2" charset="2"/>
              <a:buChar char="u"/>
            </a:pPr>
            <a:r>
              <a:rPr lang="en-US" altLang="en-US" sz="2200" dirty="0">
                <a:solidFill>
                  <a:srgbClr val="000000"/>
                </a:solidFill>
                <a:latin typeface="Liberation Sans" panose="020B0604020202020204" pitchFamily="34" charset="0"/>
              </a:rPr>
              <a:t>One additional adjustment to make the records agree with the actual inventory on hand.</a:t>
            </a:r>
          </a:p>
          <a:p>
            <a:pPr algn="l">
              <a:lnSpc>
                <a:spcPct val="125000"/>
              </a:lnSpc>
              <a:spcBef>
                <a:spcPct val="40000"/>
              </a:spcBef>
              <a:spcAft>
                <a:spcPct val="20000"/>
              </a:spcAft>
              <a:buClr>
                <a:srgbClr val="800000"/>
              </a:buClr>
              <a:buSzPct val="80000"/>
              <a:buFont typeface="Wingdings" pitchFamily="2" charset="2"/>
              <a:buChar char="u"/>
            </a:pPr>
            <a:r>
              <a:rPr lang="en-US" altLang="en-US" sz="2200" dirty="0">
                <a:solidFill>
                  <a:srgbClr val="000000"/>
                </a:solidFill>
                <a:latin typeface="Liberation Sans" panose="020B0604020202020204" pitchFamily="34" charset="0"/>
              </a:rPr>
              <a:t>Involves adjusting Inventory and Cost of Goods Sold.</a:t>
            </a:r>
          </a:p>
          <a:p>
            <a:pPr algn="l">
              <a:lnSpc>
                <a:spcPct val="125000"/>
              </a:lnSpc>
              <a:spcBef>
                <a:spcPct val="40000"/>
              </a:spcBef>
              <a:spcAft>
                <a:spcPct val="20000"/>
              </a:spcAft>
              <a:buClr>
                <a:srgbClr val="800000"/>
              </a:buClr>
              <a:buSzPct val="80000"/>
              <a:buFont typeface="Wingdings" pitchFamily="2" charset="2"/>
              <a:buChar char="u"/>
            </a:pPr>
            <a:endParaRPr lang="en-US" altLang="en-US" sz="2200" dirty="0">
              <a:solidFill>
                <a:srgbClr val="000000"/>
              </a:solidFill>
              <a:latin typeface="Liberation Sans" panose="020B0604020202020204" pitchFamily="34" charset="0"/>
            </a:endParaRPr>
          </a:p>
        </p:txBody>
      </p:sp>
      <p:sp>
        <p:nvSpPr>
          <p:cNvPr id="37894" name="Text Box 9"/>
          <p:cNvSpPr txBox="1">
            <a:spLocks noChangeArrowheads="1"/>
          </p:cNvSpPr>
          <p:nvPr/>
        </p:nvSpPr>
        <p:spPr bwMode="auto">
          <a:xfrm>
            <a:off x="533400" y="1447800"/>
            <a:ext cx="6843713"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2800" b="1" dirty="0">
                <a:solidFill>
                  <a:schemeClr val="tx2">
                    <a:lumMod val="75000"/>
                  </a:schemeClr>
                </a:solidFill>
                <a:latin typeface="Liberation Sans" panose="020B0604020202020204" pitchFamily="34" charset="0"/>
              </a:rPr>
              <a:t>Adjusting Entries </a:t>
            </a:r>
          </a:p>
        </p:txBody>
      </p:sp>
      <p:sp>
        <p:nvSpPr>
          <p:cNvPr id="7" name="Rectangle 6"/>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8"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lIns="86493" tIns="27432" rIns="86493" bIns="43247" anchor="ctr"/>
          <a:lstStyle/>
          <a:p>
            <a:pPr marL="109538" algn="l"/>
            <a:r>
              <a:rPr lang="en-US" sz="2400" b="1" dirty="0" smtClean="0">
                <a:solidFill>
                  <a:schemeClr val="accent3"/>
                </a:solidFill>
                <a:latin typeface="Liberation Sans" panose="020B0604020202020204" pitchFamily="34" charset="0"/>
              </a:rPr>
              <a:t>Apply </a:t>
            </a:r>
            <a:r>
              <a:rPr lang="en-US" sz="2400" b="1" dirty="0">
                <a:solidFill>
                  <a:schemeClr val="accent3"/>
                </a:solidFill>
                <a:latin typeface="Liberation Sans" panose="020B0604020202020204" pitchFamily="34" charset="0"/>
              </a:rPr>
              <a:t>the steps in the accounting </a:t>
            </a:r>
            <a:r>
              <a:rPr lang="en-US" sz="2400" b="1" dirty="0" smtClean="0">
                <a:solidFill>
                  <a:schemeClr val="accent3"/>
                </a:solidFill>
                <a:latin typeface="Liberation Sans" panose="020B0604020202020204" pitchFamily="34" charset="0"/>
              </a:rPr>
              <a:t>cycle to a merchandising </a:t>
            </a:r>
            <a:r>
              <a:rPr lang="en-US" sz="2400" b="1" dirty="0">
                <a:solidFill>
                  <a:schemeClr val="accent3"/>
                </a:solidFill>
                <a:latin typeface="Liberation Sans" panose="020B0604020202020204" pitchFamily="34" charset="0"/>
              </a:rPr>
              <a:t>company.</a:t>
            </a:r>
          </a:p>
        </p:txBody>
      </p:sp>
      <p:sp>
        <p:nvSpPr>
          <p:cNvPr id="9" name="Oval 8"/>
          <p:cNvSpPr/>
          <p:nvPr/>
        </p:nvSpPr>
        <p:spPr bwMode="auto">
          <a:xfrm>
            <a:off x="1872343" y="485775"/>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smtClean="0">
                <a:solidFill>
                  <a:schemeClr val="bg1"/>
                </a:solidFill>
                <a:latin typeface="Liberation Sans" panose="020B0604020202020204" pitchFamily="34" charset="0"/>
              </a:rPr>
              <a:t>4</a:t>
            </a:r>
            <a:endParaRPr lang="en-US" sz="2500" b="1" dirty="0">
              <a:solidFill>
                <a:schemeClr val="bg1"/>
              </a:solidFill>
              <a:latin typeface="Liberation Sans" panose="020B0604020202020204" pitchFamily="34" charset="0"/>
            </a:endParaRP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11"/>
          <p:cNvSpPr txBox="1">
            <a:spLocks noChangeArrowheads="1"/>
          </p:cNvSpPr>
          <p:nvPr/>
        </p:nvSpPr>
        <p:spPr bwMode="auto">
          <a:xfrm>
            <a:off x="533400" y="1295400"/>
            <a:ext cx="83820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0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Suppose that PW Audio Supply has an unadjusted balance of $40,500 in Merchandise Inventory. Through a physical count, PW Audio determines that its actual merchandise inventory at year-end is $40,000. The company would make an adjusting entry as follows.</a:t>
            </a:r>
          </a:p>
        </p:txBody>
      </p:sp>
      <p:sp>
        <p:nvSpPr>
          <p:cNvPr id="781324" name="Text Box 12"/>
          <p:cNvSpPr txBox="1">
            <a:spLocks noChangeArrowheads="1"/>
          </p:cNvSpPr>
          <p:nvPr/>
        </p:nvSpPr>
        <p:spPr bwMode="auto">
          <a:xfrm>
            <a:off x="1295400" y="3757613"/>
            <a:ext cx="6781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541963" algn="r"/>
              </a:tabLst>
              <a:defRPr sz="2000">
                <a:solidFill>
                  <a:schemeClr val="tx1"/>
                </a:solidFill>
                <a:latin typeface="Comic Sans MS" pitchFamily="66" charset="0"/>
              </a:defRPr>
            </a:lvl1pPr>
            <a:lvl2pPr marL="742950" indent="-285750">
              <a:tabLst>
                <a:tab pos="5541963" algn="r"/>
              </a:tabLst>
              <a:defRPr sz="2000">
                <a:solidFill>
                  <a:schemeClr val="tx1"/>
                </a:solidFill>
                <a:latin typeface="Comic Sans MS" pitchFamily="66" charset="0"/>
              </a:defRPr>
            </a:lvl2pPr>
            <a:lvl3pPr marL="1143000" indent="-228600">
              <a:tabLst>
                <a:tab pos="5541963" algn="r"/>
              </a:tabLst>
              <a:defRPr sz="2000">
                <a:solidFill>
                  <a:schemeClr val="tx1"/>
                </a:solidFill>
                <a:latin typeface="Comic Sans MS" pitchFamily="66" charset="0"/>
              </a:defRPr>
            </a:lvl3pPr>
            <a:lvl4pPr marL="1600200" indent="-228600">
              <a:tabLst>
                <a:tab pos="5541963" algn="r"/>
              </a:tabLst>
              <a:defRPr sz="2000">
                <a:solidFill>
                  <a:schemeClr val="tx1"/>
                </a:solidFill>
                <a:latin typeface="Comic Sans MS" pitchFamily="66" charset="0"/>
              </a:defRPr>
            </a:lvl4pPr>
            <a:lvl5pPr marL="2057400" indent="-228600">
              <a:tabLst>
                <a:tab pos="5541963"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5541963"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5541963"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5541963"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5541963"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Cost of Goods Sold  	500</a:t>
            </a:r>
          </a:p>
        </p:txBody>
      </p:sp>
      <p:sp>
        <p:nvSpPr>
          <p:cNvPr id="781326" name="Text Box 14"/>
          <p:cNvSpPr txBox="1">
            <a:spLocks noChangeArrowheads="1"/>
          </p:cNvSpPr>
          <p:nvPr/>
        </p:nvSpPr>
        <p:spPr bwMode="auto">
          <a:xfrm>
            <a:off x="1295400" y="4260850"/>
            <a:ext cx="6781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6511925" algn="r"/>
              </a:tabLst>
              <a:defRPr sz="2000">
                <a:solidFill>
                  <a:schemeClr val="tx1"/>
                </a:solidFill>
                <a:latin typeface="Comic Sans MS" pitchFamily="66" charset="0"/>
              </a:defRPr>
            </a:lvl1pPr>
            <a:lvl2pPr marL="742950" indent="-285750">
              <a:tabLst>
                <a:tab pos="4862513" algn="r"/>
                <a:tab pos="6511925" algn="r"/>
              </a:tabLst>
              <a:defRPr sz="2000">
                <a:solidFill>
                  <a:schemeClr val="tx1"/>
                </a:solidFill>
                <a:latin typeface="Comic Sans MS" pitchFamily="66" charset="0"/>
              </a:defRPr>
            </a:lvl2pPr>
            <a:lvl3pPr marL="1143000" indent="-228600">
              <a:tabLst>
                <a:tab pos="4862513" algn="r"/>
                <a:tab pos="6511925" algn="r"/>
              </a:tabLst>
              <a:defRPr sz="2000">
                <a:solidFill>
                  <a:schemeClr val="tx1"/>
                </a:solidFill>
                <a:latin typeface="Comic Sans MS" pitchFamily="66" charset="0"/>
              </a:defRPr>
            </a:lvl3pPr>
            <a:lvl4pPr marL="1600200" indent="-228600">
              <a:tabLst>
                <a:tab pos="4862513" algn="r"/>
                <a:tab pos="6511925" algn="r"/>
              </a:tabLst>
              <a:defRPr sz="2000">
                <a:solidFill>
                  <a:schemeClr val="tx1"/>
                </a:solidFill>
                <a:latin typeface="Comic Sans MS" pitchFamily="66" charset="0"/>
              </a:defRPr>
            </a:lvl4pPr>
            <a:lvl5pPr marL="2057400" indent="-228600">
              <a:tabLst>
                <a:tab pos="4862513" algn="r"/>
                <a:tab pos="6511925"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862513" algn="r"/>
                <a:tab pos="6511925"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862513" algn="r"/>
                <a:tab pos="6511925"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862513" algn="r"/>
                <a:tab pos="6511925"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862513" algn="r"/>
                <a:tab pos="6511925"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Inventory		500</a:t>
            </a:r>
          </a:p>
        </p:txBody>
      </p:sp>
      <p:sp>
        <p:nvSpPr>
          <p:cNvPr id="38918"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smtClean="0">
                <a:solidFill>
                  <a:schemeClr val="tx2">
                    <a:lumMod val="75000"/>
                  </a:schemeClr>
                </a:solidFill>
                <a:latin typeface="Liberation Sans" panose="020B0604020202020204" pitchFamily="34" charset="0"/>
              </a:rPr>
              <a:t>Adjusting Entries</a:t>
            </a:r>
            <a:endParaRPr lang="en-US" altLang="en-US" sz="3200" b="1" dirty="0">
              <a:solidFill>
                <a:schemeClr val="tx2">
                  <a:lumMod val="75000"/>
                </a:schemeClr>
              </a:solidFill>
              <a:latin typeface="Liberation Sans" panose="020B0604020202020204" pitchFamily="34" charset="0"/>
            </a:endParaRPr>
          </a:p>
        </p:txBody>
      </p:sp>
      <p:sp>
        <p:nvSpPr>
          <p:cNvPr id="38919" name="Line 1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81324"/>
                                        </p:tgtEl>
                                        <p:attrNameLst>
                                          <p:attrName>style.visibility</p:attrName>
                                        </p:attrNameLst>
                                      </p:cBhvr>
                                      <p:to>
                                        <p:strVal val="visible"/>
                                      </p:to>
                                    </p:set>
                                    <p:animEffect transition="in" filter="wipe(left)">
                                      <p:cBhvr>
                                        <p:cTn id="7" dur="500"/>
                                        <p:tgtEl>
                                          <p:spTgt spid="7813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81326"/>
                                        </p:tgtEl>
                                        <p:attrNameLst>
                                          <p:attrName>style.visibility</p:attrName>
                                        </p:attrNameLst>
                                      </p:cBhvr>
                                      <p:to>
                                        <p:strVal val="visible"/>
                                      </p:to>
                                    </p:set>
                                    <p:animEffect transition="in" filter="wipe(left)">
                                      <p:cBhvr>
                                        <p:cTn id="12" dur="500"/>
                                        <p:tgtEl>
                                          <p:spTgt spid="781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1324" grpId="0" autoUpdateAnimBg="0"/>
      <p:bldP spid="78132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6"/>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2895600" y="1374775"/>
            <a:ext cx="6096000" cy="48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Text Box 2"/>
          <p:cNvSpPr txBox="1">
            <a:spLocks noChangeArrowheads="1"/>
          </p:cNvSpPr>
          <p:nvPr/>
        </p:nvSpPr>
        <p:spPr bwMode="auto">
          <a:xfrm>
            <a:off x="381000" y="1295400"/>
            <a:ext cx="2362200" cy="3432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30000"/>
              </a:lnSpc>
              <a:spcBef>
                <a:spcPct val="50000"/>
              </a:spcBef>
            </a:pPr>
            <a:r>
              <a:rPr lang="en-US" altLang="en-US" sz="2100" dirty="0">
                <a:latin typeface="Liberation Sans" panose="020B0604020202020204" pitchFamily="34" charset="0"/>
                <a:cs typeface="Arial" charset="0"/>
              </a:rPr>
              <a:t>The operating cycle of a </a:t>
            </a:r>
            <a:r>
              <a:rPr lang="en-US" altLang="en-US" sz="2100" b="1" dirty="0">
                <a:latin typeface="Liberation Sans" panose="020B0604020202020204" pitchFamily="34" charset="0"/>
                <a:cs typeface="Arial" charset="0"/>
              </a:rPr>
              <a:t>merchandising company</a:t>
            </a:r>
            <a:r>
              <a:rPr lang="en-US" altLang="en-US" sz="2100" dirty="0">
                <a:latin typeface="Liberation Sans" panose="020B0604020202020204" pitchFamily="34" charset="0"/>
                <a:cs typeface="Arial" charset="0"/>
              </a:rPr>
              <a:t> ordinarily is longer than that of a </a:t>
            </a:r>
            <a:r>
              <a:rPr lang="en-US" altLang="en-US" sz="2100" b="1" dirty="0">
                <a:latin typeface="Liberation Sans" panose="020B0604020202020204" pitchFamily="34" charset="0"/>
                <a:cs typeface="Arial" charset="0"/>
              </a:rPr>
              <a:t>service company</a:t>
            </a:r>
            <a:r>
              <a:rPr lang="en-US" altLang="en-US" sz="2100" dirty="0">
                <a:latin typeface="Liberation Sans" panose="020B0604020202020204" pitchFamily="34" charset="0"/>
                <a:cs typeface="Arial" charset="0"/>
              </a:rPr>
              <a:t>.</a:t>
            </a:r>
          </a:p>
        </p:txBody>
      </p:sp>
      <p:sp>
        <p:nvSpPr>
          <p:cNvPr id="7172" name="Text Box 10"/>
          <p:cNvSpPr txBox="1">
            <a:spLocks noChangeArrowheads="1"/>
          </p:cNvSpPr>
          <p:nvPr/>
        </p:nvSpPr>
        <p:spPr bwMode="auto">
          <a:xfrm>
            <a:off x="7391400" y="1265238"/>
            <a:ext cx="1295400" cy="274637"/>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1200" b="1" dirty="0">
                <a:latin typeface="Liberation Sans" panose="020B0604020202020204" pitchFamily="34" charset="0"/>
              </a:rPr>
              <a:t>Illustration 5-2</a:t>
            </a:r>
          </a:p>
        </p:txBody>
      </p:sp>
      <p:sp>
        <p:nvSpPr>
          <p:cNvPr id="7175"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smtClean="0">
                <a:solidFill>
                  <a:schemeClr val="tx2">
                    <a:lumMod val="75000"/>
                  </a:schemeClr>
                </a:solidFill>
                <a:latin typeface="Liberation Sans" panose="020B0604020202020204" pitchFamily="34" charset="0"/>
              </a:rPr>
              <a:t>Operating Cycles</a:t>
            </a:r>
            <a:endParaRPr lang="en-US" altLang="en-US" sz="3200" b="1" dirty="0">
              <a:solidFill>
                <a:schemeClr val="tx2">
                  <a:lumMod val="75000"/>
                </a:schemeClr>
              </a:solidFill>
              <a:latin typeface="Liberation Sans" panose="020B0604020202020204" pitchFamily="34" charset="0"/>
            </a:endParaRPr>
          </a:p>
        </p:txBody>
      </p:sp>
      <p:sp>
        <p:nvSpPr>
          <p:cNvPr id="7176"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7177" name="Text Box 10"/>
          <p:cNvSpPr txBox="1">
            <a:spLocks noChangeArrowheads="1"/>
          </p:cNvSpPr>
          <p:nvPr/>
        </p:nvSpPr>
        <p:spPr bwMode="auto">
          <a:xfrm>
            <a:off x="1524000" y="5943600"/>
            <a:ext cx="1295400" cy="274638"/>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1200" b="1" dirty="0">
                <a:latin typeface="Liberation Sans" panose="020B0604020202020204" pitchFamily="34" charset="0"/>
              </a:rPr>
              <a:t>Illustration 5-3</a:t>
            </a: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667000"/>
            <a:ext cx="8839200" cy="3265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939" name="Line 2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smtClean="0">
                <a:solidFill>
                  <a:schemeClr val="tx2">
                    <a:lumMod val="75000"/>
                  </a:schemeClr>
                </a:solidFill>
                <a:latin typeface="Liberation Sans" panose="020B0604020202020204" pitchFamily="34" charset="0"/>
              </a:rPr>
              <a:t>Closing Entries</a:t>
            </a:r>
            <a:endParaRPr lang="en-US" altLang="en-US" sz="3200" b="1" dirty="0">
              <a:solidFill>
                <a:schemeClr val="tx2">
                  <a:lumMod val="75000"/>
                </a:schemeClr>
              </a:solidFill>
              <a:latin typeface="Liberation Sans" panose="020B0604020202020204" pitchFamily="34" charset="0"/>
            </a:endParaRPr>
          </a:p>
        </p:txBody>
      </p: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pic>
        <p:nvPicPr>
          <p:cNvPr id="266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355" y="1295400"/>
            <a:ext cx="8786044" cy="1169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Line 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smtClean="0">
                <a:solidFill>
                  <a:schemeClr val="tx2">
                    <a:lumMod val="75000"/>
                  </a:schemeClr>
                </a:solidFill>
                <a:latin typeface="Liberation Sans" panose="020B0604020202020204" pitchFamily="34" charset="0"/>
              </a:rPr>
              <a:t>Closing Entries</a:t>
            </a:r>
            <a:endParaRPr lang="en-US" altLang="en-US" sz="3200" b="1" dirty="0">
              <a:solidFill>
                <a:schemeClr val="tx2">
                  <a:lumMod val="75000"/>
                </a:schemeClr>
              </a:solidFill>
              <a:latin typeface="Liberation Sans" panose="020B0604020202020204" pitchFamily="34" charset="0"/>
            </a:endParaRPr>
          </a:p>
        </p:txBody>
      </p: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1295399"/>
            <a:ext cx="8670599" cy="1911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609600" y="1447800"/>
            <a:ext cx="8077200" cy="2936188"/>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ts val="1200"/>
              </a:spcBef>
              <a:buClrTx/>
              <a:buSzTx/>
              <a:buFontTx/>
              <a:buNone/>
            </a:pPr>
            <a:r>
              <a:rPr lang="en-US" sz="2200" b="0" dirty="0" smtClean="0">
                <a:solidFill>
                  <a:schemeClr val="tx1"/>
                </a:solidFill>
                <a:latin typeface="Liberation Sans" panose="020B0604020202020204" pitchFamily="34" charset="0"/>
              </a:rPr>
              <a:t>The </a:t>
            </a:r>
            <a:r>
              <a:rPr lang="en-US" sz="2200" b="0" dirty="0">
                <a:solidFill>
                  <a:schemeClr val="tx1"/>
                </a:solidFill>
                <a:latin typeface="Liberation Sans" panose="020B0604020202020204" pitchFamily="34" charset="0"/>
              </a:rPr>
              <a:t>trial balance of Celine’s Sports Wear Shop at December 31 shows Inventory $25,000</a:t>
            </a:r>
            <a:r>
              <a:rPr lang="en-US" sz="2200" b="0" dirty="0" smtClean="0">
                <a:solidFill>
                  <a:schemeClr val="tx1"/>
                </a:solidFill>
                <a:latin typeface="Liberation Sans" panose="020B0604020202020204" pitchFamily="34" charset="0"/>
              </a:rPr>
              <a:t>, Sales </a:t>
            </a:r>
            <a:r>
              <a:rPr lang="en-US" sz="2200" b="0" dirty="0">
                <a:solidFill>
                  <a:schemeClr val="tx1"/>
                </a:solidFill>
                <a:latin typeface="Liberation Sans" panose="020B0604020202020204" pitchFamily="34" charset="0"/>
              </a:rPr>
              <a:t>Revenue $162,400, Sales Returns and Allowances $4,800, Sales Discounts $3,600</a:t>
            </a:r>
            <a:r>
              <a:rPr lang="en-US" sz="2200" b="0" dirty="0" smtClean="0">
                <a:solidFill>
                  <a:schemeClr val="tx1"/>
                </a:solidFill>
                <a:latin typeface="Liberation Sans" panose="020B0604020202020204" pitchFamily="34" charset="0"/>
              </a:rPr>
              <a:t>, Cost </a:t>
            </a:r>
            <a:r>
              <a:rPr lang="en-US" sz="2200" b="0" dirty="0">
                <a:solidFill>
                  <a:schemeClr val="tx1"/>
                </a:solidFill>
                <a:latin typeface="Liberation Sans" panose="020B0604020202020204" pitchFamily="34" charset="0"/>
              </a:rPr>
              <a:t>of Goods Sold $110,000, Rent Revenue $6,000, Freight-Out $1,800, Rent </a:t>
            </a:r>
            <a:r>
              <a:rPr lang="en-US" sz="2200" b="0" dirty="0" smtClean="0">
                <a:solidFill>
                  <a:schemeClr val="tx1"/>
                </a:solidFill>
                <a:latin typeface="Liberation Sans" panose="020B0604020202020204" pitchFamily="34" charset="0"/>
              </a:rPr>
              <a:t>Expense $8,800</a:t>
            </a:r>
            <a:r>
              <a:rPr lang="en-US" sz="2200" b="0" dirty="0">
                <a:solidFill>
                  <a:schemeClr val="tx1"/>
                </a:solidFill>
                <a:latin typeface="Liberation Sans" panose="020B0604020202020204" pitchFamily="34" charset="0"/>
              </a:rPr>
              <a:t>, and Salaries and Wages Expense $22,000. Prepare the closing entries for </a:t>
            </a:r>
            <a:r>
              <a:rPr lang="en-US" sz="2200" b="0" dirty="0" smtClean="0">
                <a:solidFill>
                  <a:schemeClr val="tx1"/>
                </a:solidFill>
                <a:latin typeface="Liberation Sans" panose="020B0604020202020204" pitchFamily="34" charset="0"/>
              </a:rPr>
              <a:t>the above </a:t>
            </a:r>
            <a:r>
              <a:rPr lang="en-US" sz="2200" b="0" dirty="0">
                <a:solidFill>
                  <a:schemeClr val="tx1"/>
                </a:solidFill>
                <a:latin typeface="Liberation Sans" panose="020B0604020202020204" pitchFamily="34" charset="0"/>
              </a:rPr>
              <a:t>accounts.</a:t>
            </a:r>
          </a:p>
        </p:txBody>
      </p:sp>
      <p:sp>
        <p:nvSpPr>
          <p:cNvPr id="18" name="Line 29"/>
          <p:cNvSpPr>
            <a:spLocks noChangeShapeType="1"/>
          </p:cNvSpPr>
          <p:nvPr/>
        </p:nvSpPr>
        <p:spPr bwMode="auto">
          <a:xfrm>
            <a:off x="290286" y="784324"/>
            <a:ext cx="8636000" cy="1489"/>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85593" tIns="42045" rIns="85593" bIns="42045"/>
          <a:lstStyle/>
          <a:p>
            <a:endParaRPr lang="en-US" dirty="0">
              <a:latin typeface="Liberation Sans" panose="020B0604020202020204" pitchFamily="34" charset="0"/>
            </a:endParaRPr>
          </a:p>
        </p:txBody>
      </p:sp>
      <p:pic>
        <p:nvPicPr>
          <p:cNvPr id="19"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71" y="395883"/>
            <a:ext cx="1669143" cy="6042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20"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1"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2"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3" name="TextBox 22"/>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smtClean="0">
                <a:solidFill>
                  <a:srgbClr val="800000"/>
                </a:solidFill>
                <a:latin typeface="Liberation Sans" panose="020B0604020202020204" pitchFamily="34" charset="0"/>
              </a:rPr>
              <a:t>4</a:t>
            </a:r>
            <a:endParaRPr lang="en-US" sz="3600" b="1" dirty="0">
              <a:solidFill>
                <a:srgbClr val="800000"/>
              </a:solidFill>
              <a:latin typeface="Liberation Sans" panose="020B0604020202020204" pitchFamily="34" charset="0"/>
            </a:endParaRPr>
          </a:p>
        </p:txBody>
      </p:sp>
      <p:pic>
        <p:nvPicPr>
          <p:cNvPr id="2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6" name="TextBox 25"/>
          <p:cNvSpPr txBox="1"/>
          <p:nvPr/>
        </p:nvSpPr>
        <p:spPr>
          <a:xfrm>
            <a:off x="152400" y="381000"/>
            <a:ext cx="2209800" cy="738664"/>
          </a:xfrm>
          <a:prstGeom prst="rect">
            <a:avLst/>
          </a:prstGeom>
          <a:noFill/>
        </p:spPr>
        <p:txBody>
          <a:bodyPr wrap="square" rtlCol="0">
            <a:spAutoFit/>
          </a:bodyPr>
          <a:lstStyle/>
          <a:p>
            <a:r>
              <a:rPr lang="en-US" sz="4200" b="1" dirty="0" smtClean="0">
                <a:solidFill>
                  <a:srgbClr val="A50021"/>
                </a:solidFill>
                <a:latin typeface="Liberation Sans" panose="020B0604020202020204" pitchFamily="34" charset="0"/>
              </a:rPr>
              <a:t>DO IT!</a:t>
            </a:r>
            <a:endParaRPr lang="en-US" sz="4200" b="1" dirty="0">
              <a:solidFill>
                <a:srgbClr val="A50021"/>
              </a:solidFill>
              <a:latin typeface="Liberation Sans" panose="020B0604020202020204" pitchFamily="34" charset="0"/>
            </a:endParaRPr>
          </a:p>
        </p:txBody>
      </p:sp>
      <p:sp>
        <p:nvSpPr>
          <p:cNvPr id="17" name="Text Box 2"/>
          <p:cNvSpPr txBox="1">
            <a:spLocks noChangeArrowheads="1"/>
          </p:cNvSpPr>
          <p:nvPr/>
        </p:nvSpPr>
        <p:spPr bwMode="auto">
          <a:xfrm>
            <a:off x="1981200" y="4493329"/>
            <a:ext cx="6629400" cy="126188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Sales </a:t>
            </a:r>
            <a:r>
              <a:rPr lang="en-US" sz="2200" dirty="0">
                <a:latin typeface="Liberation Sans" panose="020B0604020202020204" pitchFamily="34" charset="0"/>
                <a:cs typeface="Arial" charset="0"/>
              </a:rPr>
              <a:t>Revenue </a:t>
            </a:r>
            <a:r>
              <a:rPr lang="en-US" sz="2200" dirty="0" smtClean="0">
                <a:latin typeface="Liberation Sans" panose="020B0604020202020204" pitchFamily="34" charset="0"/>
                <a:cs typeface="Arial" charset="0"/>
              </a:rPr>
              <a:t>	162,400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Rent </a:t>
            </a:r>
            <a:r>
              <a:rPr lang="en-US" sz="2200" dirty="0">
                <a:latin typeface="Liberation Sans" panose="020B0604020202020204" pitchFamily="34" charset="0"/>
                <a:cs typeface="Arial" charset="0"/>
              </a:rPr>
              <a:t>Revenue </a:t>
            </a:r>
            <a:r>
              <a:rPr lang="en-US" sz="2200" dirty="0" smtClean="0">
                <a:latin typeface="Liberation Sans" panose="020B0604020202020204" pitchFamily="34" charset="0"/>
                <a:cs typeface="Arial" charset="0"/>
              </a:rPr>
              <a:t>	6,000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Income </a:t>
            </a:r>
            <a:r>
              <a:rPr lang="en-US" sz="2200" dirty="0">
                <a:latin typeface="Liberation Sans" panose="020B0604020202020204" pitchFamily="34" charset="0"/>
                <a:cs typeface="Arial" charset="0"/>
              </a:rPr>
              <a:t>Summary </a:t>
            </a:r>
            <a:r>
              <a:rPr lang="en-US" sz="2200" dirty="0" smtClean="0">
                <a:latin typeface="Liberation Sans" panose="020B0604020202020204" pitchFamily="34" charset="0"/>
                <a:cs typeface="Arial" charset="0"/>
              </a:rPr>
              <a:t>		168,400</a:t>
            </a:r>
            <a:endParaRPr lang="en-US" altLang="en-US" sz="2200" dirty="0">
              <a:latin typeface="Liberation Sans" panose="020B0604020202020204" pitchFamily="34" charset="0"/>
              <a:cs typeface="Arial" charset="0"/>
            </a:endParaRPr>
          </a:p>
        </p:txBody>
      </p:sp>
      <p:sp>
        <p:nvSpPr>
          <p:cNvPr id="31" name="Text Box 3"/>
          <p:cNvSpPr txBox="1">
            <a:spLocks noChangeArrowheads="1"/>
          </p:cNvSpPr>
          <p:nvPr/>
        </p:nvSpPr>
        <p:spPr bwMode="auto">
          <a:xfrm>
            <a:off x="609600" y="4493329"/>
            <a:ext cx="1066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smtClean="0">
                <a:latin typeface="Liberation Sans" panose="020B0604020202020204" pitchFamily="34" charset="0"/>
                <a:cs typeface="Arial" charset="0"/>
              </a:rPr>
              <a:t>Dec. 31</a:t>
            </a:r>
            <a:endParaRPr lang="en-US" altLang="en-US" sz="2200" dirty="0">
              <a:latin typeface="Liberation Sans" panose="020B0604020202020204" pitchFamily="34" charset="0"/>
              <a:cs typeface="Arial" charset="0"/>
            </a:endParaRPr>
          </a:p>
        </p:txBody>
      </p:sp>
      <p:sp>
        <p:nvSpPr>
          <p:cNvPr id="16"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
        <p:nvSpPr>
          <p:cNvPr id="15" name="TextBox 14"/>
          <p:cNvSpPr txBox="1"/>
          <p:nvPr/>
        </p:nvSpPr>
        <p:spPr>
          <a:xfrm>
            <a:off x="3276600" y="457199"/>
            <a:ext cx="5649686" cy="662465"/>
          </a:xfrm>
          <a:prstGeom prst="rect">
            <a:avLst/>
          </a:prstGeom>
          <a:solidFill>
            <a:srgbClr val="0027A4"/>
          </a:solidFill>
        </p:spPr>
        <p:txBody>
          <a:bodyPr wrap="square" lIns="86493" tIns="43247" rIns="86493" bIns="43247" rtlCol="0" anchor="ctr" anchorCtr="0">
            <a:noAutofit/>
          </a:bodyPr>
          <a:lstStyle>
            <a:defPPr>
              <a:defRPr lang="en-US"/>
            </a:defPPr>
            <a:lvl1pPr marL="111120" algn="l">
              <a:defRPr sz="2800" b="1">
                <a:solidFill>
                  <a:schemeClr val="bg1"/>
                </a:solidFill>
                <a:latin typeface="Liberation Sans" panose="020B0604020202020204" pitchFamily="34" charset="0"/>
              </a:defRPr>
            </a:lvl1pPr>
          </a:lstStyle>
          <a:p>
            <a:r>
              <a:rPr lang="en-US" dirty="0" smtClean="0"/>
              <a:t>Closing Entries</a:t>
            </a:r>
            <a:endParaRPr lang="en-US" dirty="0"/>
          </a:p>
        </p:txBody>
      </p:sp>
    </p:spTree>
    <p:extLst>
      <p:ext uri="{BB962C8B-B14F-4D97-AF65-F5344CB8AC3E}">
        <p14:creationId xmlns:p14="http://schemas.microsoft.com/office/powerpoint/2010/main" val="15352155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left)">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wipe(left)">
                                      <p:cBhvr>
                                        <p:cTn id="17"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bldLvl="2"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609600" y="457200"/>
            <a:ext cx="8077200" cy="2936188"/>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ts val="1200"/>
              </a:spcBef>
              <a:buClrTx/>
              <a:buSzTx/>
              <a:buFontTx/>
              <a:buNone/>
            </a:pPr>
            <a:r>
              <a:rPr lang="en-US" sz="2200" b="0" dirty="0" smtClean="0">
                <a:solidFill>
                  <a:schemeClr val="tx1"/>
                </a:solidFill>
                <a:latin typeface="Liberation Sans" panose="020B0604020202020204" pitchFamily="34" charset="0"/>
              </a:rPr>
              <a:t>The </a:t>
            </a:r>
            <a:r>
              <a:rPr lang="en-US" sz="2200" b="0" dirty="0">
                <a:solidFill>
                  <a:schemeClr val="tx1"/>
                </a:solidFill>
                <a:latin typeface="Liberation Sans" panose="020B0604020202020204" pitchFamily="34" charset="0"/>
              </a:rPr>
              <a:t>trial balance of Celine’s Sports Wear Shop at December 31 shows Inventory $25,000</a:t>
            </a:r>
            <a:r>
              <a:rPr lang="en-US" sz="2200" b="0" dirty="0" smtClean="0">
                <a:solidFill>
                  <a:schemeClr val="tx1"/>
                </a:solidFill>
                <a:latin typeface="Liberation Sans" panose="020B0604020202020204" pitchFamily="34" charset="0"/>
              </a:rPr>
              <a:t>, Sales </a:t>
            </a:r>
            <a:r>
              <a:rPr lang="en-US" sz="2200" b="0" dirty="0">
                <a:solidFill>
                  <a:schemeClr val="tx1"/>
                </a:solidFill>
                <a:latin typeface="Liberation Sans" panose="020B0604020202020204" pitchFamily="34" charset="0"/>
              </a:rPr>
              <a:t>Revenue $162,400, Sales Returns and Allowances $4,800, Sales Discounts $3,600</a:t>
            </a:r>
            <a:r>
              <a:rPr lang="en-US" sz="2200" b="0" dirty="0" smtClean="0">
                <a:solidFill>
                  <a:schemeClr val="tx1"/>
                </a:solidFill>
                <a:latin typeface="Liberation Sans" panose="020B0604020202020204" pitchFamily="34" charset="0"/>
              </a:rPr>
              <a:t>, Cost </a:t>
            </a:r>
            <a:r>
              <a:rPr lang="en-US" sz="2200" b="0" dirty="0">
                <a:solidFill>
                  <a:schemeClr val="tx1"/>
                </a:solidFill>
                <a:latin typeface="Liberation Sans" panose="020B0604020202020204" pitchFamily="34" charset="0"/>
              </a:rPr>
              <a:t>of Goods Sold $110,000, Rent Revenue $6,000, Freight-Out $1,800, Rent </a:t>
            </a:r>
            <a:r>
              <a:rPr lang="en-US" sz="2200" b="0" dirty="0" smtClean="0">
                <a:solidFill>
                  <a:schemeClr val="tx1"/>
                </a:solidFill>
                <a:latin typeface="Liberation Sans" panose="020B0604020202020204" pitchFamily="34" charset="0"/>
              </a:rPr>
              <a:t>Expense $8,800</a:t>
            </a:r>
            <a:r>
              <a:rPr lang="en-US" sz="2200" b="0" dirty="0">
                <a:solidFill>
                  <a:schemeClr val="tx1"/>
                </a:solidFill>
                <a:latin typeface="Liberation Sans" panose="020B0604020202020204" pitchFamily="34" charset="0"/>
              </a:rPr>
              <a:t>, and Salaries and Wages Expense $22,000. Prepare the closing entries for </a:t>
            </a:r>
            <a:r>
              <a:rPr lang="en-US" sz="2200" b="0" dirty="0" smtClean="0">
                <a:solidFill>
                  <a:schemeClr val="tx1"/>
                </a:solidFill>
                <a:latin typeface="Liberation Sans" panose="020B0604020202020204" pitchFamily="34" charset="0"/>
              </a:rPr>
              <a:t>the above </a:t>
            </a:r>
            <a:r>
              <a:rPr lang="en-US" sz="2200" b="0" dirty="0">
                <a:solidFill>
                  <a:schemeClr val="tx1"/>
                </a:solidFill>
                <a:latin typeface="Liberation Sans" panose="020B0604020202020204" pitchFamily="34" charset="0"/>
              </a:rPr>
              <a:t>accounts.</a:t>
            </a:r>
          </a:p>
        </p:txBody>
      </p:sp>
      <p:sp>
        <p:nvSpPr>
          <p:cNvPr id="17" name="Text Box 2"/>
          <p:cNvSpPr txBox="1">
            <a:spLocks noChangeArrowheads="1"/>
          </p:cNvSpPr>
          <p:nvPr/>
        </p:nvSpPr>
        <p:spPr bwMode="auto">
          <a:xfrm>
            <a:off x="1981200" y="3502729"/>
            <a:ext cx="6629400" cy="292387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Income </a:t>
            </a:r>
            <a:r>
              <a:rPr lang="en-US" sz="2200" dirty="0">
                <a:latin typeface="Liberation Sans" panose="020B0604020202020204" pitchFamily="34" charset="0"/>
                <a:cs typeface="Arial" charset="0"/>
              </a:rPr>
              <a:t>Summary </a:t>
            </a:r>
            <a:r>
              <a:rPr lang="en-US" sz="2200" dirty="0" smtClean="0">
                <a:latin typeface="Liberation Sans" panose="020B0604020202020204" pitchFamily="34" charset="0"/>
                <a:cs typeface="Arial" charset="0"/>
              </a:rPr>
              <a:t>	151,000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Cost </a:t>
            </a:r>
            <a:r>
              <a:rPr lang="en-US" sz="2200" dirty="0">
                <a:latin typeface="Liberation Sans" panose="020B0604020202020204" pitchFamily="34" charset="0"/>
                <a:cs typeface="Arial" charset="0"/>
              </a:rPr>
              <a:t>of Goods Sold </a:t>
            </a:r>
            <a:r>
              <a:rPr lang="en-US" sz="2200" dirty="0" smtClean="0">
                <a:latin typeface="Liberation Sans" panose="020B0604020202020204" pitchFamily="34" charset="0"/>
                <a:cs typeface="Arial" charset="0"/>
              </a:rPr>
              <a:t>		110,000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Sales </a:t>
            </a:r>
            <a:r>
              <a:rPr lang="en-US" sz="2200" dirty="0">
                <a:latin typeface="Liberation Sans" panose="020B0604020202020204" pitchFamily="34" charset="0"/>
                <a:cs typeface="Arial" charset="0"/>
              </a:rPr>
              <a:t>Returns and Allowances </a:t>
            </a:r>
            <a:r>
              <a:rPr lang="en-US" sz="2200" dirty="0" smtClean="0">
                <a:latin typeface="Liberation Sans" panose="020B0604020202020204" pitchFamily="34" charset="0"/>
                <a:cs typeface="Arial" charset="0"/>
              </a:rPr>
              <a:t>		4,800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Sales </a:t>
            </a:r>
            <a:r>
              <a:rPr lang="en-US" sz="2200" dirty="0">
                <a:latin typeface="Liberation Sans" panose="020B0604020202020204" pitchFamily="34" charset="0"/>
                <a:cs typeface="Arial" charset="0"/>
              </a:rPr>
              <a:t>Discounts </a:t>
            </a:r>
            <a:r>
              <a:rPr lang="en-US" sz="2200" dirty="0" smtClean="0">
                <a:latin typeface="Liberation Sans" panose="020B0604020202020204" pitchFamily="34" charset="0"/>
                <a:cs typeface="Arial" charset="0"/>
              </a:rPr>
              <a:t>		3,600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Freight-Out 		1,800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Rent </a:t>
            </a:r>
            <a:r>
              <a:rPr lang="en-US" sz="2200" dirty="0">
                <a:latin typeface="Liberation Sans" panose="020B0604020202020204" pitchFamily="34" charset="0"/>
                <a:cs typeface="Arial" charset="0"/>
              </a:rPr>
              <a:t>Expense </a:t>
            </a:r>
            <a:r>
              <a:rPr lang="en-US" sz="2200" dirty="0" smtClean="0">
                <a:latin typeface="Liberation Sans" panose="020B0604020202020204" pitchFamily="34" charset="0"/>
                <a:cs typeface="Arial" charset="0"/>
              </a:rPr>
              <a:t>		8,800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Salaries </a:t>
            </a:r>
            <a:r>
              <a:rPr lang="en-US" sz="2200" dirty="0">
                <a:latin typeface="Liberation Sans" panose="020B0604020202020204" pitchFamily="34" charset="0"/>
                <a:cs typeface="Arial" charset="0"/>
              </a:rPr>
              <a:t>and Wages Expense </a:t>
            </a:r>
            <a:r>
              <a:rPr lang="en-US" sz="2200" dirty="0" smtClean="0">
                <a:latin typeface="Liberation Sans" panose="020B0604020202020204" pitchFamily="34" charset="0"/>
                <a:cs typeface="Arial" charset="0"/>
              </a:rPr>
              <a:t>		22,000</a:t>
            </a:r>
            <a:endParaRPr lang="en-US" altLang="en-US" sz="2200" dirty="0">
              <a:latin typeface="Liberation Sans" panose="020B0604020202020204" pitchFamily="34" charset="0"/>
              <a:cs typeface="Arial" charset="0"/>
            </a:endParaRPr>
          </a:p>
        </p:txBody>
      </p:sp>
      <p:sp>
        <p:nvSpPr>
          <p:cNvPr id="31" name="Text Box 3"/>
          <p:cNvSpPr txBox="1">
            <a:spLocks noChangeArrowheads="1"/>
          </p:cNvSpPr>
          <p:nvPr/>
        </p:nvSpPr>
        <p:spPr bwMode="auto">
          <a:xfrm>
            <a:off x="609600" y="3502729"/>
            <a:ext cx="1066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smtClean="0">
                <a:latin typeface="Liberation Sans" panose="020B0604020202020204" pitchFamily="34" charset="0"/>
                <a:cs typeface="Arial" charset="0"/>
              </a:rPr>
              <a:t>Dec. 31</a:t>
            </a:r>
            <a:endParaRPr lang="en-US" altLang="en-US" sz="2200" dirty="0">
              <a:latin typeface="Liberation Sans" panose="020B0604020202020204" pitchFamily="34" charset="0"/>
              <a:cs typeface="Arial" charset="0"/>
            </a:endParaRPr>
          </a:p>
        </p:txBody>
      </p:sp>
      <p:sp>
        <p:nvSpPr>
          <p:cNvPr id="1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9605279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left)">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wipe(left)">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wipe(left)">
                                      <p:cBhvr>
                                        <p:cTn id="22" dur="500"/>
                                        <p:tgtEl>
                                          <p:spTgt spid="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animEffect transition="in" filter="wipe(left)">
                                      <p:cBhvr>
                                        <p:cTn id="27" dur="500"/>
                                        <p:tgtEl>
                                          <p:spTgt spid="1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
                                            <p:txEl>
                                              <p:pRg st="5" end="5"/>
                                            </p:txEl>
                                          </p:spTgt>
                                        </p:tgtEl>
                                        <p:attrNameLst>
                                          <p:attrName>style.visibility</p:attrName>
                                        </p:attrNameLst>
                                      </p:cBhvr>
                                      <p:to>
                                        <p:strVal val="visible"/>
                                      </p:to>
                                    </p:set>
                                    <p:animEffect transition="in" filter="wipe(left)">
                                      <p:cBhvr>
                                        <p:cTn id="32" dur="500"/>
                                        <p:tgtEl>
                                          <p:spTgt spid="1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
                                            <p:txEl>
                                              <p:pRg st="6" end="6"/>
                                            </p:txEl>
                                          </p:spTgt>
                                        </p:tgtEl>
                                        <p:attrNameLst>
                                          <p:attrName>style.visibility</p:attrName>
                                        </p:attrNameLst>
                                      </p:cBhvr>
                                      <p:to>
                                        <p:strVal val="visible"/>
                                      </p:to>
                                    </p:set>
                                    <p:animEffect transition="in" filter="wipe(left)">
                                      <p:cBhvr>
                                        <p:cTn id="37" dur="500"/>
                                        <p:tgtEl>
                                          <p:spTgt spid="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bldLvl="2"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9"/>
          <p:cNvSpPr txBox="1">
            <a:spLocks noChangeArrowheads="1"/>
          </p:cNvSpPr>
          <p:nvPr/>
        </p:nvSpPr>
        <p:spPr bwMode="auto">
          <a:xfrm>
            <a:off x="547688" y="1447800"/>
            <a:ext cx="6843712"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2800" b="1" dirty="0">
                <a:solidFill>
                  <a:schemeClr val="tx2">
                    <a:lumMod val="75000"/>
                  </a:schemeClr>
                </a:solidFill>
                <a:latin typeface="Liberation Sans" panose="020B0604020202020204" pitchFamily="34" charset="0"/>
              </a:rPr>
              <a:t>Multiple-Step Income Statement</a:t>
            </a:r>
          </a:p>
        </p:txBody>
      </p:sp>
      <p:sp>
        <p:nvSpPr>
          <p:cNvPr id="41989" name="Text Box 2"/>
          <p:cNvSpPr txBox="1">
            <a:spLocks noChangeArrowheads="1"/>
          </p:cNvSpPr>
          <p:nvPr/>
        </p:nvSpPr>
        <p:spPr bwMode="auto">
          <a:xfrm>
            <a:off x="762000" y="2098675"/>
            <a:ext cx="7924800" cy="21913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40000"/>
              </a:spcBef>
              <a:spcAft>
                <a:spcPct val="20000"/>
              </a:spcAft>
              <a:buClr>
                <a:srgbClr val="800000"/>
              </a:buClr>
              <a:buSzPct val="80000"/>
              <a:buFont typeface="Wingdings" pitchFamily="2" charset="2"/>
              <a:buChar char="u"/>
            </a:pPr>
            <a:r>
              <a:rPr lang="en-US" altLang="en-US" sz="2200" dirty="0">
                <a:solidFill>
                  <a:srgbClr val="000000"/>
                </a:solidFill>
                <a:latin typeface="Liberation Sans" panose="020B0604020202020204" pitchFamily="34" charset="0"/>
              </a:rPr>
              <a:t>Shows several steps in determining net income.</a:t>
            </a:r>
          </a:p>
          <a:p>
            <a:pPr algn="l">
              <a:lnSpc>
                <a:spcPct val="125000"/>
              </a:lnSpc>
              <a:spcBef>
                <a:spcPct val="40000"/>
              </a:spcBef>
              <a:spcAft>
                <a:spcPct val="20000"/>
              </a:spcAft>
              <a:buClr>
                <a:srgbClr val="800000"/>
              </a:buClr>
              <a:buSzPct val="80000"/>
              <a:buFont typeface="Wingdings" pitchFamily="2" charset="2"/>
              <a:buChar char="u"/>
            </a:pPr>
            <a:r>
              <a:rPr lang="en-US" altLang="en-US" sz="2200" dirty="0">
                <a:solidFill>
                  <a:srgbClr val="000000"/>
                </a:solidFill>
                <a:latin typeface="Liberation Sans" panose="020B0604020202020204" pitchFamily="34" charset="0"/>
              </a:rPr>
              <a:t>Two steps relate to principal operating activities. </a:t>
            </a:r>
          </a:p>
          <a:p>
            <a:pPr algn="l">
              <a:lnSpc>
                <a:spcPct val="125000"/>
              </a:lnSpc>
              <a:spcBef>
                <a:spcPct val="40000"/>
              </a:spcBef>
              <a:spcAft>
                <a:spcPct val="20000"/>
              </a:spcAft>
              <a:buClr>
                <a:srgbClr val="800000"/>
              </a:buClr>
              <a:buSzPct val="80000"/>
              <a:buFont typeface="Wingdings" pitchFamily="2" charset="2"/>
              <a:buChar char="u"/>
            </a:pPr>
            <a:r>
              <a:rPr lang="en-US" altLang="en-US" sz="2200" dirty="0">
                <a:solidFill>
                  <a:srgbClr val="000000"/>
                </a:solidFill>
                <a:latin typeface="Liberation Sans" panose="020B0604020202020204" pitchFamily="34" charset="0"/>
              </a:rPr>
              <a:t>Distinguishes between operating and non-operating activities.</a:t>
            </a:r>
          </a:p>
        </p:txBody>
      </p:sp>
      <p:sp>
        <p:nvSpPr>
          <p:cNvPr id="7" name="Rectangle 6"/>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8"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lIns="86493" tIns="27432" rIns="86493" bIns="43247" anchor="ctr"/>
          <a:lstStyle/>
          <a:p>
            <a:pPr marL="109538" algn="l"/>
            <a:r>
              <a:rPr lang="en-US" sz="2400" b="1" dirty="0" smtClean="0">
                <a:solidFill>
                  <a:schemeClr val="accent3"/>
                </a:solidFill>
                <a:latin typeface="Liberation Sans" panose="020B0604020202020204" pitchFamily="34" charset="0"/>
              </a:rPr>
              <a:t>Compare </a:t>
            </a:r>
            <a:r>
              <a:rPr lang="en-US" sz="2400" b="1" dirty="0">
                <a:solidFill>
                  <a:schemeClr val="accent3"/>
                </a:solidFill>
                <a:latin typeface="Liberation Sans" panose="020B0604020202020204" pitchFamily="34" charset="0"/>
              </a:rPr>
              <a:t>a multiple-step </a:t>
            </a:r>
            <a:r>
              <a:rPr lang="en-US" sz="2400" b="1" dirty="0" smtClean="0">
                <a:solidFill>
                  <a:schemeClr val="accent3"/>
                </a:solidFill>
                <a:latin typeface="Liberation Sans" panose="020B0604020202020204" pitchFamily="34" charset="0"/>
              </a:rPr>
              <a:t>with </a:t>
            </a:r>
            <a:r>
              <a:rPr lang="en-US" sz="2400" b="1" dirty="0">
                <a:solidFill>
                  <a:schemeClr val="accent3"/>
                </a:solidFill>
                <a:latin typeface="Liberation Sans" panose="020B0604020202020204" pitchFamily="34" charset="0"/>
              </a:rPr>
              <a:t>a single-step income statement.</a:t>
            </a:r>
          </a:p>
        </p:txBody>
      </p:sp>
      <p:sp>
        <p:nvSpPr>
          <p:cNvPr id="9" name="Oval 8"/>
          <p:cNvSpPr/>
          <p:nvPr/>
        </p:nvSpPr>
        <p:spPr bwMode="auto">
          <a:xfrm>
            <a:off x="1872343" y="485775"/>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smtClean="0">
                <a:solidFill>
                  <a:schemeClr val="bg1"/>
                </a:solidFill>
                <a:latin typeface="Liberation Sans" panose="020B0604020202020204" pitchFamily="34" charset="0"/>
              </a:rPr>
              <a:t>5</a:t>
            </a:r>
            <a:endParaRPr lang="en-US" sz="2500" b="1" dirty="0">
              <a:solidFill>
                <a:schemeClr val="bg1"/>
              </a:solidFill>
              <a:latin typeface="Liberation Sans" panose="020B0604020202020204" pitchFamily="34" charset="0"/>
            </a:endParaRP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Line 3"/>
          <p:cNvSpPr>
            <a:spLocks noChangeShapeType="1"/>
          </p:cNvSpPr>
          <p:nvPr/>
        </p:nvSpPr>
        <p:spPr bwMode="auto">
          <a:xfrm>
            <a:off x="304800" y="1524000"/>
            <a:ext cx="2667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3011" name="AutoShape 10"/>
          <p:cNvSpPr>
            <a:spLocks/>
          </p:cNvSpPr>
          <p:nvPr/>
        </p:nvSpPr>
        <p:spPr bwMode="auto">
          <a:xfrm>
            <a:off x="3124200" y="1143000"/>
            <a:ext cx="76200" cy="990600"/>
          </a:xfrm>
          <a:prstGeom prst="leftBracket">
            <a:avLst>
              <a:gd name="adj" fmla="val 108333"/>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43012" name="Line 11"/>
          <p:cNvSpPr>
            <a:spLocks noChangeShapeType="1"/>
          </p:cNvSpPr>
          <p:nvPr/>
        </p:nvSpPr>
        <p:spPr bwMode="auto">
          <a:xfrm flipV="1">
            <a:off x="1981200" y="1676400"/>
            <a:ext cx="1143000" cy="9144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56782" name="Rectangle 14"/>
          <p:cNvSpPr>
            <a:spLocks noGrp="1" noChangeArrowheads="1"/>
          </p:cNvSpPr>
          <p:nvPr>
            <p:ph type="title" idx="4294967295"/>
          </p:nvPr>
        </p:nvSpPr>
        <p:spPr>
          <a:xfrm>
            <a:off x="381000" y="328613"/>
            <a:ext cx="2209800" cy="1074737"/>
          </a:xfrm>
          <a:noFill/>
          <a:ln>
            <a:noFill/>
          </a:ln>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defRPr/>
            </a:pPr>
            <a:r>
              <a:rPr lang="en-US" sz="3200" i="0" kern="1200" dirty="0" smtClean="0">
                <a:solidFill>
                  <a:schemeClr val="tx2">
                    <a:lumMod val="75000"/>
                  </a:schemeClr>
                </a:solidFill>
                <a:effectLst/>
                <a:latin typeface="Liberation Sans" panose="020B0604020202020204" pitchFamily="34" charset="0"/>
                <a:ea typeface="+mn-ea"/>
                <a:cs typeface="+mn-cs"/>
              </a:rPr>
              <a:t>Multiple- Step</a:t>
            </a:r>
          </a:p>
        </p:txBody>
      </p:sp>
      <p:sp>
        <p:nvSpPr>
          <p:cNvPr id="1056784" name="Text Box 16"/>
          <p:cNvSpPr txBox="1">
            <a:spLocks noChangeArrowheads="1"/>
          </p:cNvSpPr>
          <p:nvPr/>
        </p:nvSpPr>
        <p:spPr bwMode="auto">
          <a:xfrm>
            <a:off x="7640638" y="228600"/>
            <a:ext cx="1371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1200" b="1" dirty="0">
                <a:solidFill>
                  <a:schemeClr val="accent3"/>
                </a:solidFill>
                <a:latin typeface="Liberation Sans" panose="020B0604020202020204" pitchFamily="34" charset="0"/>
              </a:rPr>
              <a:t>Illustration 5-14</a:t>
            </a:r>
          </a:p>
        </p:txBody>
      </p:sp>
      <p:pic>
        <p:nvPicPr>
          <p:cNvPr id="43016"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34963"/>
            <a:ext cx="5257800" cy="606583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7" name="Picture 20"/>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276600" y="1123950"/>
            <a:ext cx="5238750" cy="528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8" name="Text Box 3"/>
          <p:cNvSpPr txBox="1">
            <a:spLocks noChangeArrowheads="1"/>
          </p:cNvSpPr>
          <p:nvPr/>
        </p:nvSpPr>
        <p:spPr bwMode="auto">
          <a:xfrm>
            <a:off x="228600" y="1819275"/>
            <a:ext cx="2590800" cy="1047750"/>
          </a:xfrm>
          <a:prstGeom prst="rect">
            <a:avLst/>
          </a:prstGeom>
          <a:solidFill>
            <a:schemeClr val="bg1"/>
          </a:solidFill>
          <a:ln>
            <a:noFill/>
          </a:ln>
          <a:effectLst/>
          <a:extLs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0000"/>
              </a:lnSpc>
              <a:spcBef>
                <a:spcPct val="50000"/>
              </a:spcBef>
              <a:buSzPct val="80000"/>
            </a:pPr>
            <a:r>
              <a:rPr lang="en-US" altLang="en-US" sz="2200" b="1" dirty="0">
                <a:latin typeface="Liberation Sans" panose="020B0604020202020204" pitchFamily="34" charset="0"/>
              </a:rPr>
              <a:t>Key Items:</a:t>
            </a:r>
          </a:p>
          <a:p>
            <a:pPr algn="l">
              <a:lnSpc>
                <a:spcPct val="120000"/>
              </a:lnSpc>
              <a:spcBef>
                <a:spcPct val="50000"/>
              </a:spcBef>
              <a:buClr>
                <a:srgbClr val="800000"/>
              </a:buClr>
              <a:buSzPct val="80000"/>
              <a:buFont typeface="Wingdings" pitchFamily="2" charset="2"/>
              <a:buChar char="u"/>
            </a:pPr>
            <a:r>
              <a:rPr lang="en-US" altLang="en-US" sz="2100" b="1" dirty="0">
                <a:solidFill>
                  <a:srgbClr val="800000"/>
                </a:solidFill>
                <a:latin typeface="Liberation Sans" panose="020B0604020202020204" pitchFamily="34" charset="0"/>
              </a:rPr>
              <a:t>Net sales</a:t>
            </a:r>
          </a:p>
        </p:txBody>
      </p:sp>
      <p:sp>
        <p:nvSpPr>
          <p:cNvPr id="43019" name="Text Box 17"/>
          <p:cNvSpPr txBox="1">
            <a:spLocks noChangeArrowheads="1"/>
          </p:cNvSpPr>
          <p:nvPr/>
        </p:nvSpPr>
        <p:spPr bwMode="auto">
          <a:xfrm>
            <a:off x="1676400" y="6126163"/>
            <a:ext cx="1371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1200" b="1" dirty="0">
                <a:latin typeface="Liberation Sans" panose="020B0604020202020204" pitchFamily="34" charset="0"/>
              </a:rPr>
              <a:t>Illustration 5-14</a:t>
            </a:r>
          </a:p>
        </p:txBody>
      </p:sp>
      <p:pic>
        <p:nvPicPr>
          <p:cNvPr id="43020" name="Picture 12"/>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4114800" y="356888"/>
            <a:ext cx="3617119" cy="72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13" name="Text Box 9"/>
          <p:cNvSpPr txBox="1">
            <a:spLocks noChangeArrowheads="1"/>
          </p:cNvSpPr>
          <p:nvPr/>
        </p:nvSpPr>
        <p:spPr bwMode="auto">
          <a:xfrm>
            <a:off x="8229600" y="6443246"/>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pic>
        <p:nvPicPr>
          <p:cNvPr id="286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338328"/>
            <a:ext cx="5257800" cy="755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7"/>
          <p:cNvSpPr txBox="1">
            <a:spLocks noChangeArrowheads="1"/>
          </p:cNvSpPr>
          <p:nvPr/>
        </p:nvSpPr>
        <p:spPr bwMode="auto">
          <a:xfrm>
            <a:off x="1676400" y="6126163"/>
            <a:ext cx="1371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1200" b="1" dirty="0">
                <a:latin typeface="Liberation Sans" panose="020B0604020202020204" pitchFamily="34" charset="0"/>
              </a:rPr>
              <a:t>Illustration 5-14</a:t>
            </a:r>
          </a:p>
        </p:txBody>
      </p:sp>
      <p:sp>
        <p:nvSpPr>
          <p:cNvPr id="10" name="Rectangle 14"/>
          <p:cNvSpPr txBox="1">
            <a:spLocks noChangeArrowheads="1"/>
          </p:cNvSpPr>
          <p:nvPr/>
        </p:nvSpPr>
        <p:spPr bwMode="auto">
          <a:xfrm>
            <a:off x="381000" y="328613"/>
            <a:ext cx="2209800" cy="1074737"/>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a:defRPr sz="3200" b="1" i="0">
                <a:solidFill>
                  <a:schemeClr val="tx2">
                    <a:lumMod val="75000"/>
                  </a:schemeClr>
                </a:solidFill>
                <a:effectLst/>
                <a:latin typeface="Arial" charset="0"/>
              </a:defRPr>
            </a:lvl1pPr>
            <a:lvl2pPr>
              <a:defRPr sz="3000" b="1" i="1">
                <a:effectLst>
                  <a:outerShdw blurRad="38100" dist="38100" dir="2700000" algn="tl">
                    <a:srgbClr val="FFFFFF"/>
                  </a:outerShdw>
                </a:effectLst>
              </a:defRPr>
            </a:lvl2pPr>
            <a:lvl3pPr>
              <a:defRPr sz="3000" b="1" i="1">
                <a:effectLst>
                  <a:outerShdw blurRad="38100" dist="38100" dir="2700000" algn="tl">
                    <a:srgbClr val="FFFFFF"/>
                  </a:outerShdw>
                </a:effectLst>
              </a:defRPr>
            </a:lvl3pPr>
            <a:lvl4pPr>
              <a:defRPr sz="3000" b="1" i="1">
                <a:effectLst>
                  <a:outerShdw blurRad="38100" dist="38100" dir="2700000" algn="tl">
                    <a:srgbClr val="FFFFFF"/>
                  </a:outerShdw>
                </a:effectLst>
              </a:defRPr>
            </a:lvl4pPr>
            <a:lvl5pPr>
              <a:defRPr sz="3000" b="1" i="1">
                <a:effectLst>
                  <a:outerShdw blurRad="38100" dist="38100" dir="2700000" algn="tl">
                    <a:srgbClr val="FFFFFF"/>
                  </a:outerShdw>
                </a:effectLst>
              </a:defRPr>
            </a:lvl5pPr>
            <a:lvl6pPr marL="457200" algn="ctr" eaLnBrk="0" fontAlgn="base" hangingPunct="0">
              <a:spcBef>
                <a:spcPct val="0"/>
              </a:spcBef>
              <a:spcAft>
                <a:spcPct val="0"/>
              </a:spcAft>
              <a:defRPr sz="3000" b="1" i="1">
                <a:effectLst>
                  <a:outerShdw blurRad="38100" dist="38100" dir="2700000" algn="tl">
                    <a:srgbClr val="FFFFFF"/>
                  </a:outerShdw>
                </a:effectLst>
              </a:defRPr>
            </a:lvl6pPr>
            <a:lvl7pPr marL="914400" algn="ctr" eaLnBrk="0" fontAlgn="base" hangingPunct="0">
              <a:spcBef>
                <a:spcPct val="0"/>
              </a:spcBef>
              <a:spcAft>
                <a:spcPct val="0"/>
              </a:spcAft>
              <a:defRPr sz="3000" b="1" i="1">
                <a:effectLst>
                  <a:outerShdw blurRad="38100" dist="38100" dir="2700000" algn="tl">
                    <a:srgbClr val="FFFFFF"/>
                  </a:outerShdw>
                </a:effectLst>
              </a:defRPr>
            </a:lvl7pPr>
            <a:lvl8pPr marL="1371600" algn="ctr" eaLnBrk="0" fontAlgn="base" hangingPunct="0">
              <a:spcBef>
                <a:spcPct val="0"/>
              </a:spcBef>
              <a:spcAft>
                <a:spcPct val="0"/>
              </a:spcAft>
              <a:defRPr sz="3000" b="1" i="1">
                <a:effectLst>
                  <a:outerShdw blurRad="38100" dist="38100" dir="2700000" algn="tl">
                    <a:srgbClr val="FFFFFF"/>
                  </a:outerShdw>
                </a:effectLst>
              </a:defRPr>
            </a:lvl8pPr>
            <a:lvl9pPr marL="1828800" algn="ctr" eaLnBrk="0" fontAlgn="base" hangingPunct="0">
              <a:spcBef>
                <a:spcPct val="0"/>
              </a:spcBef>
              <a:spcAft>
                <a:spcPct val="0"/>
              </a:spcAft>
              <a:defRPr sz="3000" b="1" i="1">
                <a:effectLst>
                  <a:outerShdw blurRad="38100" dist="38100" dir="2700000" algn="tl">
                    <a:srgbClr val="FFFFFF"/>
                  </a:outerShdw>
                </a:effectLst>
              </a:defRPr>
            </a:lvl9pPr>
          </a:lstStyle>
          <a:p>
            <a:r>
              <a:rPr lang="en-US" dirty="0">
                <a:latin typeface="Liberation Sans" panose="020B0604020202020204" pitchFamily="34" charset="0"/>
              </a:rPr>
              <a:t>Multiple- Step</a:t>
            </a:r>
          </a:p>
        </p:txBody>
      </p:sp>
      <p:sp>
        <p:nvSpPr>
          <p:cNvPr id="11" name="Text Box 16"/>
          <p:cNvSpPr txBox="1">
            <a:spLocks noChangeArrowheads="1"/>
          </p:cNvSpPr>
          <p:nvPr/>
        </p:nvSpPr>
        <p:spPr bwMode="auto">
          <a:xfrm>
            <a:off x="7640638" y="228600"/>
            <a:ext cx="1371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1200" b="1" dirty="0">
                <a:solidFill>
                  <a:schemeClr val="accent3"/>
                </a:solidFill>
                <a:latin typeface="Liberation Sans" panose="020B0604020202020204" pitchFamily="34" charset="0"/>
              </a:rPr>
              <a:t>Illustration 5-14</a:t>
            </a:r>
          </a:p>
        </p:txBody>
      </p:sp>
      <p:sp>
        <p:nvSpPr>
          <p:cNvPr id="44038" name="Line 3"/>
          <p:cNvSpPr>
            <a:spLocks noChangeShapeType="1"/>
          </p:cNvSpPr>
          <p:nvPr/>
        </p:nvSpPr>
        <p:spPr bwMode="auto">
          <a:xfrm>
            <a:off x="304800" y="1524000"/>
            <a:ext cx="2667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44039"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34963"/>
            <a:ext cx="5257800" cy="606583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40" name="Picture 20"/>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276600" y="1123950"/>
            <a:ext cx="5238750" cy="528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41" name="AutoShape 5"/>
          <p:cNvSpPr>
            <a:spLocks/>
          </p:cNvSpPr>
          <p:nvPr/>
        </p:nvSpPr>
        <p:spPr bwMode="auto">
          <a:xfrm>
            <a:off x="3124200" y="1143000"/>
            <a:ext cx="46038" cy="1524000"/>
          </a:xfrm>
          <a:prstGeom prst="leftBracket">
            <a:avLst>
              <a:gd name="adj" fmla="val 148964"/>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44042" name="Line 6"/>
          <p:cNvSpPr>
            <a:spLocks noChangeShapeType="1"/>
          </p:cNvSpPr>
          <p:nvPr/>
        </p:nvSpPr>
        <p:spPr bwMode="auto">
          <a:xfrm flipV="1">
            <a:off x="2362200" y="1787525"/>
            <a:ext cx="762000" cy="1184275"/>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4043" name="Text Box 3"/>
          <p:cNvSpPr txBox="1">
            <a:spLocks noChangeArrowheads="1"/>
          </p:cNvSpPr>
          <p:nvPr/>
        </p:nvSpPr>
        <p:spPr bwMode="auto">
          <a:xfrm>
            <a:off x="228600" y="1819275"/>
            <a:ext cx="2590800" cy="1597025"/>
          </a:xfrm>
          <a:prstGeom prst="rect">
            <a:avLst/>
          </a:prstGeom>
          <a:solidFill>
            <a:schemeClr val="bg1"/>
          </a:solidFill>
          <a:ln>
            <a:noFill/>
          </a:ln>
          <a:effectLst/>
          <a:extLs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0000"/>
              </a:lnSpc>
              <a:spcBef>
                <a:spcPct val="50000"/>
              </a:spcBef>
              <a:buSzPct val="80000"/>
            </a:pPr>
            <a:r>
              <a:rPr lang="en-US" altLang="en-US" sz="2200" b="1" dirty="0">
                <a:latin typeface="Liberation Sans" panose="020B0604020202020204" pitchFamily="34" charset="0"/>
              </a:rPr>
              <a:t>Key Items:</a:t>
            </a:r>
          </a:p>
          <a:p>
            <a:pPr algn="l">
              <a:lnSpc>
                <a:spcPct val="120000"/>
              </a:lnSpc>
              <a:spcBef>
                <a:spcPct val="50000"/>
              </a:spcBef>
              <a:buClr>
                <a:srgbClr val="800000"/>
              </a:buClr>
              <a:buSzPct val="80000"/>
              <a:buFont typeface="Wingdings" pitchFamily="2" charset="2"/>
              <a:buChar char="u"/>
            </a:pPr>
            <a:r>
              <a:rPr lang="en-US" altLang="en-US" sz="2100" dirty="0">
                <a:latin typeface="Liberation Sans" panose="020B0604020202020204" pitchFamily="34" charset="0"/>
              </a:rPr>
              <a:t>Net sales</a:t>
            </a:r>
          </a:p>
          <a:p>
            <a:pPr algn="l">
              <a:lnSpc>
                <a:spcPct val="120000"/>
              </a:lnSpc>
              <a:spcBef>
                <a:spcPct val="50000"/>
              </a:spcBef>
              <a:buClr>
                <a:srgbClr val="800000"/>
              </a:buClr>
              <a:buSzPct val="80000"/>
              <a:buFont typeface="Wingdings" pitchFamily="2" charset="2"/>
              <a:buChar char="u"/>
            </a:pPr>
            <a:r>
              <a:rPr lang="en-US" altLang="en-US" sz="2100" b="1" dirty="0">
                <a:solidFill>
                  <a:srgbClr val="800000"/>
                </a:solidFill>
                <a:latin typeface="Liberation Sans" panose="020B0604020202020204" pitchFamily="34" charset="0"/>
              </a:rPr>
              <a:t>Gross profit</a:t>
            </a:r>
          </a:p>
        </p:txBody>
      </p:sp>
      <p:pic>
        <p:nvPicPr>
          <p:cNvPr id="12" name="Picture 12"/>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4114800" y="356888"/>
            <a:ext cx="3617119" cy="72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13" name="Text Box 9"/>
          <p:cNvSpPr txBox="1">
            <a:spLocks noChangeArrowheads="1"/>
          </p:cNvSpPr>
          <p:nvPr/>
        </p:nvSpPr>
        <p:spPr bwMode="auto">
          <a:xfrm>
            <a:off x="8229600" y="6443246"/>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338328"/>
            <a:ext cx="5257800" cy="755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3"/>
          <p:cNvSpPr txBox="1">
            <a:spLocks noChangeArrowheads="1"/>
          </p:cNvSpPr>
          <p:nvPr/>
        </p:nvSpPr>
        <p:spPr bwMode="auto">
          <a:xfrm>
            <a:off x="228600" y="1819275"/>
            <a:ext cx="2590800" cy="3600450"/>
          </a:xfrm>
          <a:prstGeom prst="rect">
            <a:avLst/>
          </a:prstGeom>
          <a:solidFill>
            <a:schemeClr val="bg1"/>
          </a:solidFill>
          <a:ln>
            <a:noFill/>
          </a:ln>
          <a:effectLst/>
          <a:extLs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0000"/>
              </a:lnSpc>
              <a:spcBef>
                <a:spcPct val="50000"/>
              </a:spcBef>
              <a:buSzPct val="80000"/>
            </a:pPr>
            <a:r>
              <a:rPr lang="en-US" altLang="en-US" sz="2200" b="1" dirty="0">
                <a:latin typeface="Liberation Sans" panose="020B0604020202020204" pitchFamily="34" charset="0"/>
              </a:rPr>
              <a:t>Key Items:</a:t>
            </a:r>
          </a:p>
          <a:p>
            <a:pPr algn="l">
              <a:lnSpc>
                <a:spcPct val="120000"/>
              </a:lnSpc>
              <a:spcBef>
                <a:spcPct val="50000"/>
              </a:spcBef>
              <a:buClr>
                <a:srgbClr val="800000"/>
              </a:buClr>
              <a:buSzPct val="80000"/>
              <a:buFont typeface="Wingdings" pitchFamily="2" charset="2"/>
              <a:buChar char="u"/>
            </a:pPr>
            <a:r>
              <a:rPr lang="en-US" altLang="en-US" sz="2100" dirty="0">
                <a:latin typeface="Liberation Sans" panose="020B0604020202020204" pitchFamily="34" charset="0"/>
              </a:rPr>
              <a:t>Net sales</a:t>
            </a:r>
          </a:p>
          <a:p>
            <a:pPr algn="l">
              <a:lnSpc>
                <a:spcPct val="120000"/>
              </a:lnSpc>
              <a:spcBef>
                <a:spcPct val="50000"/>
              </a:spcBef>
              <a:buClr>
                <a:srgbClr val="800000"/>
              </a:buClr>
              <a:buSzPct val="80000"/>
              <a:buFont typeface="Wingdings" pitchFamily="2" charset="2"/>
              <a:buChar char="u"/>
            </a:pPr>
            <a:r>
              <a:rPr lang="en-US" altLang="en-US" sz="2100" dirty="0">
                <a:latin typeface="Liberation Sans" panose="020B0604020202020204" pitchFamily="34" charset="0"/>
              </a:rPr>
              <a:t>Gross profit</a:t>
            </a:r>
          </a:p>
          <a:p>
            <a:pPr algn="l">
              <a:lnSpc>
                <a:spcPct val="120000"/>
              </a:lnSpc>
              <a:spcBef>
                <a:spcPct val="50000"/>
              </a:spcBef>
              <a:buClr>
                <a:srgbClr val="800000"/>
              </a:buClr>
              <a:buSzPct val="80000"/>
              <a:buFont typeface="Wingdings" pitchFamily="2" charset="2"/>
              <a:buChar char="u"/>
            </a:pPr>
            <a:r>
              <a:rPr lang="en-US" altLang="en-US" sz="2100" b="1" dirty="0">
                <a:solidFill>
                  <a:srgbClr val="800000"/>
                </a:solidFill>
                <a:latin typeface="Liberation Sans" panose="020B0604020202020204" pitchFamily="34" charset="0"/>
              </a:rPr>
              <a:t>Operating expenses</a:t>
            </a:r>
          </a:p>
          <a:p>
            <a:pPr algn="l">
              <a:lnSpc>
                <a:spcPct val="120000"/>
              </a:lnSpc>
              <a:spcBef>
                <a:spcPct val="50000"/>
              </a:spcBef>
              <a:buClr>
                <a:srgbClr val="800000"/>
              </a:buClr>
              <a:buSzPct val="80000"/>
              <a:buFont typeface="Wingdings" pitchFamily="2" charset="2"/>
              <a:buChar char="u"/>
            </a:pPr>
            <a:endParaRPr lang="en-US" altLang="en-US" sz="2100" b="1" dirty="0">
              <a:solidFill>
                <a:schemeClr val="hlink"/>
              </a:solidFill>
              <a:latin typeface="Liberation Sans" panose="020B0604020202020204" pitchFamily="34" charset="0"/>
            </a:endParaRPr>
          </a:p>
          <a:p>
            <a:pPr algn="l">
              <a:lnSpc>
                <a:spcPct val="120000"/>
              </a:lnSpc>
              <a:spcBef>
                <a:spcPct val="50000"/>
              </a:spcBef>
              <a:buClr>
                <a:srgbClr val="800000"/>
              </a:buClr>
              <a:buSzPct val="80000"/>
              <a:buFont typeface="Wingdings" pitchFamily="2" charset="2"/>
              <a:buChar char="u"/>
            </a:pPr>
            <a:endParaRPr lang="en-US" altLang="en-US" sz="2100" b="1" dirty="0">
              <a:solidFill>
                <a:schemeClr val="hlink"/>
              </a:solidFill>
              <a:latin typeface="Liberation Sans" panose="020B0604020202020204" pitchFamily="34" charset="0"/>
            </a:endParaRPr>
          </a:p>
        </p:txBody>
      </p:sp>
      <p:sp>
        <p:nvSpPr>
          <p:cNvPr id="45059" name="AutoShape 5"/>
          <p:cNvSpPr>
            <a:spLocks/>
          </p:cNvSpPr>
          <p:nvPr/>
        </p:nvSpPr>
        <p:spPr bwMode="auto">
          <a:xfrm>
            <a:off x="3124200" y="1143000"/>
            <a:ext cx="46038" cy="1524000"/>
          </a:xfrm>
          <a:prstGeom prst="leftBracket">
            <a:avLst>
              <a:gd name="adj" fmla="val 148964"/>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45060" name="Line 6"/>
          <p:cNvSpPr>
            <a:spLocks noChangeShapeType="1"/>
          </p:cNvSpPr>
          <p:nvPr/>
        </p:nvSpPr>
        <p:spPr bwMode="auto">
          <a:xfrm flipV="1">
            <a:off x="2362200" y="1787525"/>
            <a:ext cx="762000" cy="1184275"/>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5061" name="AutoShape 9"/>
          <p:cNvSpPr>
            <a:spLocks/>
          </p:cNvSpPr>
          <p:nvPr/>
        </p:nvSpPr>
        <p:spPr bwMode="auto">
          <a:xfrm>
            <a:off x="3124200" y="2667000"/>
            <a:ext cx="76200" cy="1524000"/>
          </a:xfrm>
          <a:prstGeom prst="leftBracket">
            <a:avLst>
              <a:gd name="adj" fmla="val 166667"/>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45062" name="Line 10"/>
          <p:cNvSpPr>
            <a:spLocks noChangeShapeType="1"/>
          </p:cNvSpPr>
          <p:nvPr/>
        </p:nvSpPr>
        <p:spPr bwMode="auto">
          <a:xfrm flipV="1">
            <a:off x="2133600" y="3200400"/>
            <a:ext cx="990600" cy="6096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2" name="Rectangle 14"/>
          <p:cNvSpPr txBox="1">
            <a:spLocks noChangeArrowheads="1"/>
          </p:cNvSpPr>
          <p:nvPr/>
        </p:nvSpPr>
        <p:spPr bwMode="auto">
          <a:xfrm>
            <a:off x="381000" y="328613"/>
            <a:ext cx="2209800" cy="1074737"/>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a:defRPr sz="3200" b="1" i="0">
                <a:solidFill>
                  <a:schemeClr val="tx2">
                    <a:lumMod val="75000"/>
                  </a:schemeClr>
                </a:solidFill>
                <a:effectLst/>
                <a:latin typeface="Arial" charset="0"/>
              </a:defRPr>
            </a:lvl1pPr>
            <a:lvl2pPr>
              <a:defRPr sz="3000" b="1" i="1">
                <a:effectLst>
                  <a:outerShdw blurRad="38100" dist="38100" dir="2700000" algn="tl">
                    <a:srgbClr val="FFFFFF"/>
                  </a:outerShdw>
                </a:effectLst>
              </a:defRPr>
            </a:lvl2pPr>
            <a:lvl3pPr>
              <a:defRPr sz="3000" b="1" i="1">
                <a:effectLst>
                  <a:outerShdw blurRad="38100" dist="38100" dir="2700000" algn="tl">
                    <a:srgbClr val="FFFFFF"/>
                  </a:outerShdw>
                </a:effectLst>
              </a:defRPr>
            </a:lvl3pPr>
            <a:lvl4pPr>
              <a:defRPr sz="3000" b="1" i="1">
                <a:effectLst>
                  <a:outerShdw blurRad="38100" dist="38100" dir="2700000" algn="tl">
                    <a:srgbClr val="FFFFFF"/>
                  </a:outerShdw>
                </a:effectLst>
              </a:defRPr>
            </a:lvl4pPr>
            <a:lvl5pPr>
              <a:defRPr sz="3000" b="1" i="1">
                <a:effectLst>
                  <a:outerShdw blurRad="38100" dist="38100" dir="2700000" algn="tl">
                    <a:srgbClr val="FFFFFF"/>
                  </a:outerShdw>
                </a:effectLst>
              </a:defRPr>
            </a:lvl5pPr>
            <a:lvl6pPr marL="457200" algn="ctr" eaLnBrk="0" fontAlgn="base" hangingPunct="0">
              <a:spcBef>
                <a:spcPct val="0"/>
              </a:spcBef>
              <a:spcAft>
                <a:spcPct val="0"/>
              </a:spcAft>
              <a:defRPr sz="3000" b="1" i="1">
                <a:effectLst>
                  <a:outerShdw blurRad="38100" dist="38100" dir="2700000" algn="tl">
                    <a:srgbClr val="FFFFFF"/>
                  </a:outerShdw>
                </a:effectLst>
              </a:defRPr>
            </a:lvl6pPr>
            <a:lvl7pPr marL="914400" algn="ctr" eaLnBrk="0" fontAlgn="base" hangingPunct="0">
              <a:spcBef>
                <a:spcPct val="0"/>
              </a:spcBef>
              <a:spcAft>
                <a:spcPct val="0"/>
              </a:spcAft>
              <a:defRPr sz="3000" b="1" i="1">
                <a:effectLst>
                  <a:outerShdw blurRad="38100" dist="38100" dir="2700000" algn="tl">
                    <a:srgbClr val="FFFFFF"/>
                  </a:outerShdw>
                </a:effectLst>
              </a:defRPr>
            </a:lvl7pPr>
            <a:lvl8pPr marL="1371600" algn="ctr" eaLnBrk="0" fontAlgn="base" hangingPunct="0">
              <a:spcBef>
                <a:spcPct val="0"/>
              </a:spcBef>
              <a:spcAft>
                <a:spcPct val="0"/>
              </a:spcAft>
              <a:defRPr sz="3000" b="1" i="1">
                <a:effectLst>
                  <a:outerShdw blurRad="38100" dist="38100" dir="2700000" algn="tl">
                    <a:srgbClr val="FFFFFF"/>
                  </a:outerShdw>
                </a:effectLst>
              </a:defRPr>
            </a:lvl8pPr>
            <a:lvl9pPr marL="1828800" algn="ctr" eaLnBrk="0" fontAlgn="base" hangingPunct="0">
              <a:spcBef>
                <a:spcPct val="0"/>
              </a:spcBef>
              <a:spcAft>
                <a:spcPct val="0"/>
              </a:spcAft>
              <a:defRPr sz="3000" b="1" i="1">
                <a:effectLst>
                  <a:outerShdw blurRad="38100" dist="38100" dir="2700000" algn="tl">
                    <a:srgbClr val="FFFFFF"/>
                  </a:outerShdw>
                </a:effectLst>
              </a:defRPr>
            </a:lvl9pPr>
          </a:lstStyle>
          <a:p>
            <a:r>
              <a:rPr lang="en-US" dirty="0">
                <a:latin typeface="Liberation Sans" panose="020B0604020202020204" pitchFamily="34" charset="0"/>
              </a:rPr>
              <a:t>Multiple- Step</a:t>
            </a:r>
          </a:p>
        </p:txBody>
      </p:sp>
      <p:sp>
        <p:nvSpPr>
          <p:cNvPr id="13" name="Text Box 16"/>
          <p:cNvSpPr txBox="1">
            <a:spLocks noChangeArrowheads="1"/>
          </p:cNvSpPr>
          <p:nvPr/>
        </p:nvSpPr>
        <p:spPr bwMode="auto">
          <a:xfrm>
            <a:off x="7640638" y="228600"/>
            <a:ext cx="1371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1200" b="1" dirty="0">
                <a:solidFill>
                  <a:schemeClr val="accent3"/>
                </a:solidFill>
                <a:latin typeface="Liberation Sans" panose="020B0604020202020204" pitchFamily="34" charset="0"/>
              </a:rPr>
              <a:t>Illustration 5-14</a:t>
            </a:r>
          </a:p>
        </p:txBody>
      </p:sp>
      <p:sp>
        <p:nvSpPr>
          <p:cNvPr id="45066" name="Line 3"/>
          <p:cNvSpPr>
            <a:spLocks noChangeShapeType="1"/>
          </p:cNvSpPr>
          <p:nvPr/>
        </p:nvSpPr>
        <p:spPr bwMode="auto">
          <a:xfrm>
            <a:off x="304800" y="1524000"/>
            <a:ext cx="2667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45067"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34963"/>
            <a:ext cx="5257800" cy="606583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8" name="Text Box 17"/>
          <p:cNvSpPr txBox="1">
            <a:spLocks noChangeArrowheads="1"/>
          </p:cNvSpPr>
          <p:nvPr/>
        </p:nvSpPr>
        <p:spPr bwMode="auto">
          <a:xfrm>
            <a:off x="1676400" y="6126163"/>
            <a:ext cx="1371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1200" b="1" dirty="0">
                <a:latin typeface="Liberation Sans" panose="020B0604020202020204" pitchFamily="34" charset="0"/>
              </a:rPr>
              <a:t>Illustration 5-14</a:t>
            </a:r>
          </a:p>
        </p:txBody>
      </p:sp>
      <p:pic>
        <p:nvPicPr>
          <p:cNvPr id="45069" name="Picture 20"/>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276600" y="1123950"/>
            <a:ext cx="5238750" cy="528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2"/>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4114800" y="356888"/>
            <a:ext cx="3617119" cy="72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15" name="Text Box 9"/>
          <p:cNvSpPr txBox="1">
            <a:spLocks noChangeArrowheads="1"/>
          </p:cNvSpPr>
          <p:nvPr/>
        </p:nvSpPr>
        <p:spPr bwMode="auto">
          <a:xfrm>
            <a:off x="8229600" y="6443246"/>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pic>
        <p:nvPicPr>
          <p:cNvPr id="1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338328"/>
            <a:ext cx="5257800" cy="755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3"/>
          <p:cNvSpPr txBox="1">
            <a:spLocks noChangeArrowheads="1"/>
          </p:cNvSpPr>
          <p:nvPr/>
        </p:nvSpPr>
        <p:spPr bwMode="auto">
          <a:xfrm>
            <a:off x="228600" y="1819275"/>
            <a:ext cx="2590800" cy="4529138"/>
          </a:xfrm>
          <a:prstGeom prst="rect">
            <a:avLst/>
          </a:prstGeom>
          <a:solidFill>
            <a:schemeClr val="bg1"/>
          </a:solidFill>
          <a:ln>
            <a:noFill/>
          </a:ln>
          <a:effectLst/>
          <a:extLs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0000"/>
              </a:lnSpc>
              <a:spcBef>
                <a:spcPct val="50000"/>
              </a:spcBef>
              <a:buSzPct val="80000"/>
            </a:pPr>
            <a:r>
              <a:rPr lang="en-US" altLang="en-US" sz="2200" b="1" dirty="0">
                <a:latin typeface="Liberation Sans" panose="020B0604020202020204" pitchFamily="34" charset="0"/>
              </a:rPr>
              <a:t>Key Items:</a:t>
            </a:r>
          </a:p>
          <a:p>
            <a:pPr algn="l">
              <a:lnSpc>
                <a:spcPct val="120000"/>
              </a:lnSpc>
              <a:spcBef>
                <a:spcPct val="50000"/>
              </a:spcBef>
              <a:buClr>
                <a:srgbClr val="800000"/>
              </a:buClr>
              <a:buSzPct val="80000"/>
              <a:buFont typeface="Wingdings" pitchFamily="2" charset="2"/>
              <a:buChar char="u"/>
            </a:pPr>
            <a:r>
              <a:rPr lang="en-US" altLang="en-US" sz="2100" dirty="0">
                <a:latin typeface="Liberation Sans" panose="020B0604020202020204" pitchFamily="34" charset="0"/>
              </a:rPr>
              <a:t>Net sales</a:t>
            </a:r>
          </a:p>
          <a:p>
            <a:pPr algn="l">
              <a:lnSpc>
                <a:spcPct val="120000"/>
              </a:lnSpc>
              <a:spcBef>
                <a:spcPct val="50000"/>
              </a:spcBef>
              <a:buClr>
                <a:srgbClr val="800000"/>
              </a:buClr>
              <a:buSzPct val="80000"/>
              <a:buFont typeface="Wingdings" pitchFamily="2" charset="2"/>
              <a:buChar char="u"/>
            </a:pPr>
            <a:r>
              <a:rPr lang="en-US" altLang="en-US" sz="2100" dirty="0">
                <a:latin typeface="Liberation Sans" panose="020B0604020202020204" pitchFamily="34" charset="0"/>
              </a:rPr>
              <a:t>Gross profit</a:t>
            </a:r>
          </a:p>
          <a:p>
            <a:pPr algn="l">
              <a:lnSpc>
                <a:spcPct val="120000"/>
              </a:lnSpc>
              <a:spcBef>
                <a:spcPct val="50000"/>
              </a:spcBef>
              <a:buClr>
                <a:srgbClr val="800000"/>
              </a:buClr>
              <a:buSzPct val="80000"/>
              <a:buFont typeface="Wingdings" pitchFamily="2" charset="2"/>
              <a:buChar char="u"/>
            </a:pPr>
            <a:r>
              <a:rPr lang="en-US" altLang="en-US" sz="2100" dirty="0">
                <a:latin typeface="Liberation Sans" panose="020B0604020202020204" pitchFamily="34" charset="0"/>
              </a:rPr>
              <a:t>Operating expenses</a:t>
            </a:r>
          </a:p>
          <a:p>
            <a:pPr algn="l">
              <a:lnSpc>
                <a:spcPct val="120000"/>
              </a:lnSpc>
              <a:spcBef>
                <a:spcPct val="50000"/>
              </a:spcBef>
              <a:buClr>
                <a:srgbClr val="800000"/>
              </a:buClr>
              <a:buSzPct val="80000"/>
              <a:buFont typeface="Wingdings" pitchFamily="2" charset="2"/>
              <a:buChar char="u"/>
            </a:pPr>
            <a:r>
              <a:rPr lang="en-US" altLang="en-US" sz="2100" b="1" dirty="0">
                <a:solidFill>
                  <a:srgbClr val="800000"/>
                </a:solidFill>
                <a:latin typeface="Liberation Sans" panose="020B0604020202020204" pitchFamily="34" charset="0"/>
              </a:rPr>
              <a:t>Nonoperating activities</a:t>
            </a:r>
          </a:p>
          <a:p>
            <a:pPr algn="l">
              <a:lnSpc>
                <a:spcPct val="120000"/>
              </a:lnSpc>
              <a:spcBef>
                <a:spcPct val="50000"/>
              </a:spcBef>
              <a:buClr>
                <a:srgbClr val="800000"/>
              </a:buClr>
              <a:buSzPct val="80000"/>
              <a:buFont typeface="Wingdings" pitchFamily="2" charset="2"/>
              <a:buChar char="u"/>
            </a:pPr>
            <a:endParaRPr lang="en-US" altLang="en-US" sz="2100" b="1" dirty="0">
              <a:solidFill>
                <a:schemeClr val="hlink"/>
              </a:solidFill>
              <a:latin typeface="Liberation Sans" panose="020B0604020202020204" pitchFamily="34" charset="0"/>
            </a:endParaRPr>
          </a:p>
          <a:p>
            <a:pPr algn="l">
              <a:lnSpc>
                <a:spcPct val="120000"/>
              </a:lnSpc>
              <a:spcBef>
                <a:spcPct val="50000"/>
              </a:spcBef>
              <a:buClr>
                <a:srgbClr val="800000"/>
              </a:buClr>
              <a:buSzPct val="80000"/>
              <a:buFont typeface="Wingdings" pitchFamily="2" charset="2"/>
              <a:buChar char="u"/>
            </a:pPr>
            <a:endParaRPr lang="en-US" altLang="en-US" sz="2100" b="1" dirty="0">
              <a:solidFill>
                <a:schemeClr val="hlink"/>
              </a:solidFill>
              <a:latin typeface="Liberation Sans" panose="020B0604020202020204" pitchFamily="34" charset="0"/>
            </a:endParaRPr>
          </a:p>
        </p:txBody>
      </p:sp>
      <p:sp>
        <p:nvSpPr>
          <p:cNvPr id="46083" name="AutoShape 10"/>
          <p:cNvSpPr>
            <a:spLocks/>
          </p:cNvSpPr>
          <p:nvPr/>
        </p:nvSpPr>
        <p:spPr bwMode="auto">
          <a:xfrm>
            <a:off x="3124200" y="4267200"/>
            <a:ext cx="76200" cy="1676400"/>
          </a:xfrm>
          <a:prstGeom prst="leftBracket">
            <a:avLst>
              <a:gd name="adj" fmla="val 133324"/>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46084" name="Line 11"/>
          <p:cNvSpPr>
            <a:spLocks noChangeShapeType="1"/>
          </p:cNvSpPr>
          <p:nvPr/>
        </p:nvSpPr>
        <p:spPr bwMode="auto">
          <a:xfrm>
            <a:off x="2590800" y="4800600"/>
            <a:ext cx="533400" cy="762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 name="Rectangle 14"/>
          <p:cNvSpPr txBox="1">
            <a:spLocks noChangeArrowheads="1"/>
          </p:cNvSpPr>
          <p:nvPr/>
        </p:nvSpPr>
        <p:spPr bwMode="auto">
          <a:xfrm>
            <a:off x="381000" y="328613"/>
            <a:ext cx="2209800" cy="1074737"/>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a:defRPr sz="3200" b="1" i="0">
                <a:solidFill>
                  <a:schemeClr val="tx2">
                    <a:lumMod val="75000"/>
                  </a:schemeClr>
                </a:solidFill>
                <a:effectLst/>
                <a:latin typeface="Arial" charset="0"/>
              </a:defRPr>
            </a:lvl1pPr>
            <a:lvl2pPr>
              <a:defRPr sz="3000" b="1" i="1">
                <a:effectLst>
                  <a:outerShdw blurRad="38100" dist="38100" dir="2700000" algn="tl">
                    <a:srgbClr val="FFFFFF"/>
                  </a:outerShdw>
                </a:effectLst>
              </a:defRPr>
            </a:lvl2pPr>
            <a:lvl3pPr>
              <a:defRPr sz="3000" b="1" i="1">
                <a:effectLst>
                  <a:outerShdw blurRad="38100" dist="38100" dir="2700000" algn="tl">
                    <a:srgbClr val="FFFFFF"/>
                  </a:outerShdw>
                </a:effectLst>
              </a:defRPr>
            </a:lvl3pPr>
            <a:lvl4pPr>
              <a:defRPr sz="3000" b="1" i="1">
                <a:effectLst>
                  <a:outerShdw blurRad="38100" dist="38100" dir="2700000" algn="tl">
                    <a:srgbClr val="FFFFFF"/>
                  </a:outerShdw>
                </a:effectLst>
              </a:defRPr>
            </a:lvl4pPr>
            <a:lvl5pPr>
              <a:defRPr sz="3000" b="1" i="1">
                <a:effectLst>
                  <a:outerShdw blurRad="38100" dist="38100" dir="2700000" algn="tl">
                    <a:srgbClr val="FFFFFF"/>
                  </a:outerShdw>
                </a:effectLst>
              </a:defRPr>
            </a:lvl5pPr>
            <a:lvl6pPr marL="457200" algn="ctr" eaLnBrk="0" fontAlgn="base" hangingPunct="0">
              <a:spcBef>
                <a:spcPct val="0"/>
              </a:spcBef>
              <a:spcAft>
                <a:spcPct val="0"/>
              </a:spcAft>
              <a:defRPr sz="3000" b="1" i="1">
                <a:effectLst>
                  <a:outerShdw blurRad="38100" dist="38100" dir="2700000" algn="tl">
                    <a:srgbClr val="FFFFFF"/>
                  </a:outerShdw>
                </a:effectLst>
              </a:defRPr>
            </a:lvl6pPr>
            <a:lvl7pPr marL="914400" algn="ctr" eaLnBrk="0" fontAlgn="base" hangingPunct="0">
              <a:spcBef>
                <a:spcPct val="0"/>
              </a:spcBef>
              <a:spcAft>
                <a:spcPct val="0"/>
              </a:spcAft>
              <a:defRPr sz="3000" b="1" i="1">
                <a:effectLst>
                  <a:outerShdw blurRad="38100" dist="38100" dir="2700000" algn="tl">
                    <a:srgbClr val="FFFFFF"/>
                  </a:outerShdw>
                </a:effectLst>
              </a:defRPr>
            </a:lvl7pPr>
            <a:lvl8pPr marL="1371600" algn="ctr" eaLnBrk="0" fontAlgn="base" hangingPunct="0">
              <a:spcBef>
                <a:spcPct val="0"/>
              </a:spcBef>
              <a:spcAft>
                <a:spcPct val="0"/>
              </a:spcAft>
              <a:defRPr sz="3000" b="1" i="1">
                <a:effectLst>
                  <a:outerShdw blurRad="38100" dist="38100" dir="2700000" algn="tl">
                    <a:srgbClr val="FFFFFF"/>
                  </a:outerShdw>
                </a:effectLst>
              </a:defRPr>
            </a:lvl8pPr>
            <a:lvl9pPr marL="1828800" algn="ctr" eaLnBrk="0" fontAlgn="base" hangingPunct="0">
              <a:spcBef>
                <a:spcPct val="0"/>
              </a:spcBef>
              <a:spcAft>
                <a:spcPct val="0"/>
              </a:spcAft>
              <a:defRPr sz="3000" b="1" i="1">
                <a:effectLst>
                  <a:outerShdw blurRad="38100" dist="38100" dir="2700000" algn="tl">
                    <a:srgbClr val="FFFFFF"/>
                  </a:outerShdw>
                </a:effectLst>
              </a:defRPr>
            </a:lvl9pPr>
          </a:lstStyle>
          <a:p>
            <a:r>
              <a:rPr lang="en-US" dirty="0">
                <a:latin typeface="Liberation Sans" panose="020B0604020202020204" pitchFamily="34" charset="0"/>
              </a:rPr>
              <a:t>Multiple- Step</a:t>
            </a:r>
          </a:p>
        </p:txBody>
      </p:sp>
      <p:sp>
        <p:nvSpPr>
          <p:cNvPr id="46087" name="Line 3"/>
          <p:cNvSpPr>
            <a:spLocks noChangeShapeType="1"/>
          </p:cNvSpPr>
          <p:nvPr/>
        </p:nvSpPr>
        <p:spPr bwMode="auto">
          <a:xfrm>
            <a:off x="304800" y="1524000"/>
            <a:ext cx="2667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46088"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34963"/>
            <a:ext cx="5257800" cy="606583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9" name="AutoShape 5"/>
          <p:cNvSpPr>
            <a:spLocks/>
          </p:cNvSpPr>
          <p:nvPr/>
        </p:nvSpPr>
        <p:spPr bwMode="auto">
          <a:xfrm>
            <a:off x="3124200" y="1143000"/>
            <a:ext cx="46038" cy="1524000"/>
          </a:xfrm>
          <a:prstGeom prst="leftBracket">
            <a:avLst>
              <a:gd name="adj" fmla="val 148964"/>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46090" name="Line 6"/>
          <p:cNvSpPr>
            <a:spLocks noChangeShapeType="1"/>
          </p:cNvSpPr>
          <p:nvPr/>
        </p:nvSpPr>
        <p:spPr bwMode="auto">
          <a:xfrm flipV="1">
            <a:off x="2362200" y="1787525"/>
            <a:ext cx="762000" cy="1184275"/>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6091" name="AutoShape 9"/>
          <p:cNvSpPr>
            <a:spLocks/>
          </p:cNvSpPr>
          <p:nvPr/>
        </p:nvSpPr>
        <p:spPr bwMode="auto">
          <a:xfrm>
            <a:off x="3124200" y="2667000"/>
            <a:ext cx="76200" cy="1524000"/>
          </a:xfrm>
          <a:prstGeom prst="leftBracket">
            <a:avLst>
              <a:gd name="adj" fmla="val 166667"/>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46092" name="Line 10"/>
          <p:cNvSpPr>
            <a:spLocks noChangeShapeType="1"/>
          </p:cNvSpPr>
          <p:nvPr/>
        </p:nvSpPr>
        <p:spPr bwMode="auto">
          <a:xfrm flipV="1">
            <a:off x="2133600" y="3200400"/>
            <a:ext cx="990600" cy="6096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6093" name="Text Box 17"/>
          <p:cNvSpPr txBox="1">
            <a:spLocks noChangeArrowheads="1"/>
          </p:cNvSpPr>
          <p:nvPr/>
        </p:nvSpPr>
        <p:spPr bwMode="auto">
          <a:xfrm>
            <a:off x="1676400" y="6126163"/>
            <a:ext cx="1371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1200" b="1" dirty="0">
                <a:latin typeface="Liberation Sans" panose="020B0604020202020204" pitchFamily="34" charset="0"/>
              </a:rPr>
              <a:t>Illustration 5-14</a:t>
            </a:r>
          </a:p>
        </p:txBody>
      </p:sp>
      <p:pic>
        <p:nvPicPr>
          <p:cNvPr id="46094" name="Picture 20"/>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276600" y="1123950"/>
            <a:ext cx="5238750" cy="528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2"/>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4114800" y="356888"/>
            <a:ext cx="3617119" cy="72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16" name="Text Box 9"/>
          <p:cNvSpPr txBox="1">
            <a:spLocks noChangeArrowheads="1"/>
          </p:cNvSpPr>
          <p:nvPr/>
        </p:nvSpPr>
        <p:spPr bwMode="auto">
          <a:xfrm>
            <a:off x="8229600" y="6443246"/>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pic>
        <p:nvPicPr>
          <p:cNvPr id="1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338328"/>
            <a:ext cx="5257800" cy="755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34963"/>
            <a:ext cx="5257800" cy="606583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7" name="Picture 20"/>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276600" y="1123950"/>
            <a:ext cx="5238750" cy="528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8" name="Text Box 3"/>
          <p:cNvSpPr txBox="1">
            <a:spLocks noChangeArrowheads="1"/>
          </p:cNvSpPr>
          <p:nvPr/>
        </p:nvSpPr>
        <p:spPr bwMode="auto">
          <a:xfrm>
            <a:off x="228600" y="1819275"/>
            <a:ext cx="2590800" cy="4529138"/>
          </a:xfrm>
          <a:prstGeom prst="rect">
            <a:avLst/>
          </a:prstGeom>
          <a:solidFill>
            <a:schemeClr val="bg1"/>
          </a:solidFill>
          <a:ln>
            <a:noFill/>
          </a:ln>
          <a:effectLst/>
          <a:extLs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0000"/>
              </a:lnSpc>
              <a:spcBef>
                <a:spcPct val="50000"/>
              </a:spcBef>
              <a:buSzPct val="80000"/>
            </a:pPr>
            <a:r>
              <a:rPr lang="en-US" altLang="en-US" sz="2200" b="1" dirty="0">
                <a:latin typeface="Liberation Sans" panose="020B0604020202020204" pitchFamily="34" charset="0"/>
              </a:rPr>
              <a:t>Key Items:</a:t>
            </a:r>
          </a:p>
          <a:p>
            <a:pPr algn="l">
              <a:lnSpc>
                <a:spcPct val="120000"/>
              </a:lnSpc>
              <a:spcBef>
                <a:spcPct val="50000"/>
              </a:spcBef>
              <a:buClr>
                <a:srgbClr val="800000"/>
              </a:buClr>
              <a:buSzPct val="80000"/>
              <a:buFont typeface="Wingdings" pitchFamily="2" charset="2"/>
              <a:buChar char="u"/>
            </a:pPr>
            <a:r>
              <a:rPr lang="en-US" altLang="en-US" sz="2100" dirty="0">
                <a:latin typeface="Liberation Sans" panose="020B0604020202020204" pitchFamily="34" charset="0"/>
              </a:rPr>
              <a:t>Net sales</a:t>
            </a:r>
          </a:p>
          <a:p>
            <a:pPr algn="l">
              <a:lnSpc>
                <a:spcPct val="120000"/>
              </a:lnSpc>
              <a:spcBef>
                <a:spcPct val="50000"/>
              </a:spcBef>
              <a:buClr>
                <a:srgbClr val="800000"/>
              </a:buClr>
              <a:buSzPct val="80000"/>
              <a:buFont typeface="Wingdings" pitchFamily="2" charset="2"/>
              <a:buChar char="u"/>
            </a:pPr>
            <a:r>
              <a:rPr lang="en-US" altLang="en-US" sz="2100" dirty="0">
                <a:latin typeface="Liberation Sans" panose="020B0604020202020204" pitchFamily="34" charset="0"/>
              </a:rPr>
              <a:t>Gross profit</a:t>
            </a:r>
          </a:p>
          <a:p>
            <a:pPr algn="l">
              <a:lnSpc>
                <a:spcPct val="120000"/>
              </a:lnSpc>
              <a:spcBef>
                <a:spcPct val="50000"/>
              </a:spcBef>
              <a:buClr>
                <a:srgbClr val="800000"/>
              </a:buClr>
              <a:buSzPct val="80000"/>
              <a:buFont typeface="Wingdings" pitchFamily="2" charset="2"/>
              <a:buChar char="u"/>
            </a:pPr>
            <a:r>
              <a:rPr lang="en-US" altLang="en-US" sz="2100" dirty="0">
                <a:latin typeface="Liberation Sans" panose="020B0604020202020204" pitchFamily="34" charset="0"/>
              </a:rPr>
              <a:t>Operating expenses</a:t>
            </a:r>
          </a:p>
          <a:p>
            <a:pPr algn="l">
              <a:lnSpc>
                <a:spcPct val="120000"/>
              </a:lnSpc>
              <a:spcBef>
                <a:spcPct val="50000"/>
              </a:spcBef>
              <a:buClr>
                <a:srgbClr val="800000"/>
              </a:buClr>
              <a:buSzPct val="80000"/>
              <a:buFont typeface="Wingdings" pitchFamily="2" charset="2"/>
              <a:buChar char="u"/>
            </a:pPr>
            <a:r>
              <a:rPr lang="en-US" altLang="en-US" sz="2100" b="1" dirty="0">
                <a:solidFill>
                  <a:srgbClr val="800000"/>
                </a:solidFill>
                <a:latin typeface="Liberation Sans" panose="020B0604020202020204" pitchFamily="34" charset="0"/>
              </a:rPr>
              <a:t>Nonoperating activities</a:t>
            </a:r>
          </a:p>
          <a:p>
            <a:pPr algn="l">
              <a:lnSpc>
                <a:spcPct val="120000"/>
              </a:lnSpc>
              <a:spcBef>
                <a:spcPct val="50000"/>
              </a:spcBef>
              <a:buClr>
                <a:srgbClr val="800000"/>
              </a:buClr>
              <a:buSzPct val="80000"/>
              <a:buFont typeface="Wingdings" pitchFamily="2" charset="2"/>
              <a:buChar char="u"/>
            </a:pPr>
            <a:endParaRPr lang="en-US" altLang="en-US" sz="2100" b="1" dirty="0">
              <a:solidFill>
                <a:schemeClr val="hlink"/>
              </a:solidFill>
              <a:latin typeface="Liberation Sans" panose="020B0604020202020204" pitchFamily="34" charset="0"/>
            </a:endParaRPr>
          </a:p>
          <a:p>
            <a:pPr algn="l">
              <a:lnSpc>
                <a:spcPct val="120000"/>
              </a:lnSpc>
              <a:spcBef>
                <a:spcPct val="50000"/>
              </a:spcBef>
              <a:buClr>
                <a:srgbClr val="800000"/>
              </a:buClr>
              <a:buSzPct val="80000"/>
              <a:buFont typeface="Wingdings" pitchFamily="2" charset="2"/>
              <a:buChar char="u"/>
            </a:pPr>
            <a:endParaRPr lang="en-US" altLang="en-US" sz="2100" b="1" dirty="0">
              <a:solidFill>
                <a:schemeClr val="hlink"/>
              </a:solidFill>
              <a:latin typeface="Liberation Sans" panose="020B0604020202020204" pitchFamily="34" charset="0"/>
            </a:endParaRPr>
          </a:p>
        </p:txBody>
      </p:sp>
      <p:sp>
        <p:nvSpPr>
          <p:cNvPr id="47109" name="AutoShape 5"/>
          <p:cNvSpPr>
            <a:spLocks/>
          </p:cNvSpPr>
          <p:nvPr/>
        </p:nvSpPr>
        <p:spPr bwMode="auto">
          <a:xfrm>
            <a:off x="3124200" y="1143000"/>
            <a:ext cx="76200" cy="1371600"/>
          </a:xfrm>
          <a:prstGeom prst="leftBracket">
            <a:avLst>
              <a:gd name="adj" fmla="val 150000"/>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47110" name="Line 6"/>
          <p:cNvSpPr>
            <a:spLocks noChangeShapeType="1"/>
          </p:cNvSpPr>
          <p:nvPr/>
        </p:nvSpPr>
        <p:spPr bwMode="auto">
          <a:xfrm flipV="1">
            <a:off x="2362200" y="1787525"/>
            <a:ext cx="762000" cy="1184275"/>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7111" name="AutoShape 8"/>
          <p:cNvSpPr>
            <a:spLocks/>
          </p:cNvSpPr>
          <p:nvPr/>
        </p:nvSpPr>
        <p:spPr bwMode="auto">
          <a:xfrm>
            <a:off x="3124200" y="2514600"/>
            <a:ext cx="76200" cy="1524000"/>
          </a:xfrm>
          <a:prstGeom prst="leftBracket">
            <a:avLst>
              <a:gd name="adj" fmla="val 166667"/>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47112" name="Line 9"/>
          <p:cNvSpPr>
            <a:spLocks noChangeShapeType="1"/>
          </p:cNvSpPr>
          <p:nvPr/>
        </p:nvSpPr>
        <p:spPr bwMode="auto">
          <a:xfrm flipV="1">
            <a:off x="2133600" y="3200400"/>
            <a:ext cx="990600" cy="6096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5" name="Rectangle 14"/>
          <p:cNvSpPr txBox="1">
            <a:spLocks noChangeArrowheads="1"/>
          </p:cNvSpPr>
          <p:nvPr/>
        </p:nvSpPr>
        <p:spPr bwMode="auto">
          <a:xfrm>
            <a:off x="381000" y="328613"/>
            <a:ext cx="2209800" cy="1074737"/>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a:defRPr sz="3200" b="1" i="0">
                <a:solidFill>
                  <a:schemeClr val="tx2">
                    <a:lumMod val="75000"/>
                  </a:schemeClr>
                </a:solidFill>
                <a:effectLst/>
                <a:latin typeface="Arial" charset="0"/>
              </a:defRPr>
            </a:lvl1pPr>
            <a:lvl2pPr>
              <a:defRPr sz="3000" b="1" i="1">
                <a:effectLst>
                  <a:outerShdw blurRad="38100" dist="38100" dir="2700000" algn="tl">
                    <a:srgbClr val="FFFFFF"/>
                  </a:outerShdw>
                </a:effectLst>
              </a:defRPr>
            </a:lvl2pPr>
            <a:lvl3pPr>
              <a:defRPr sz="3000" b="1" i="1">
                <a:effectLst>
                  <a:outerShdw blurRad="38100" dist="38100" dir="2700000" algn="tl">
                    <a:srgbClr val="FFFFFF"/>
                  </a:outerShdw>
                </a:effectLst>
              </a:defRPr>
            </a:lvl3pPr>
            <a:lvl4pPr>
              <a:defRPr sz="3000" b="1" i="1">
                <a:effectLst>
                  <a:outerShdw blurRad="38100" dist="38100" dir="2700000" algn="tl">
                    <a:srgbClr val="FFFFFF"/>
                  </a:outerShdw>
                </a:effectLst>
              </a:defRPr>
            </a:lvl4pPr>
            <a:lvl5pPr>
              <a:defRPr sz="3000" b="1" i="1">
                <a:effectLst>
                  <a:outerShdw blurRad="38100" dist="38100" dir="2700000" algn="tl">
                    <a:srgbClr val="FFFFFF"/>
                  </a:outerShdw>
                </a:effectLst>
              </a:defRPr>
            </a:lvl5pPr>
            <a:lvl6pPr marL="457200" algn="ctr" eaLnBrk="0" fontAlgn="base" hangingPunct="0">
              <a:spcBef>
                <a:spcPct val="0"/>
              </a:spcBef>
              <a:spcAft>
                <a:spcPct val="0"/>
              </a:spcAft>
              <a:defRPr sz="3000" b="1" i="1">
                <a:effectLst>
                  <a:outerShdw blurRad="38100" dist="38100" dir="2700000" algn="tl">
                    <a:srgbClr val="FFFFFF"/>
                  </a:outerShdw>
                </a:effectLst>
              </a:defRPr>
            </a:lvl6pPr>
            <a:lvl7pPr marL="914400" algn="ctr" eaLnBrk="0" fontAlgn="base" hangingPunct="0">
              <a:spcBef>
                <a:spcPct val="0"/>
              </a:spcBef>
              <a:spcAft>
                <a:spcPct val="0"/>
              </a:spcAft>
              <a:defRPr sz="3000" b="1" i="1">
                <a:effectLst>
                  <a:outerShdw blurRad="38100" dist="38100" dir="2700000" algn="tl">
                    <a:srgbClr val="FFFFFF"/>
                  </a:outerShdw>
                </a:effectLst>
              </a:defRPr>
            </a:lvl7pPr>
            <a:lvl8pPr marL="1371600" algn="ctr" eaLnBrk="0" fontAlgn="base" hangingPunct="0">
              <a:spcBef>
                <a:spcPct val="0"/>
              </a:spcBef>
              <a:spcAft>
                <a:spcPct val="0"/>
              </a:spcAft>
              <a:defRPr sz="3000" b="1" i="1">
                <a:effectLst>
                  <a:outerShdw blurRad="38100" dist="38100" dir="2700000" algn="tl">
                    <a:srgbClr val="FFFFFF"/>
                  </a:outerShdw>
                </a:effectLst>
              </a:defRPr>
            </a:lvl8pPr>
            <a:lvl9pPr marL="1828800" algn="ctr" eaLnBrk="0" fontAlgn="base" hangingPunct="0">
              <a:spcBef>
                <a:spcPct val="0"/>
              </a:spcBef>
              <a:spcAft>
                <a:spcPct val="0"/>
              </a:spcAft>
              <a:defRPr sz="3000" b="1" i="1">
                <a:effectLst>
                  <a:outerShdw blurRad="38100" dist="38100" dir="2700000" algn="tl">
                    <a:srgbClr val="FFFFFF"/>
                  </a:outerShdw>
                </a:effectLst>
              </a:defRPr>
            </a:lvl9pPr>
          </a:lstStyle>
          <a:p>
            <a:r>
              <a:rPr lang="en-US" dirty="0">
                <a:latin typeface="Liberation Sans" panose="020B0604020202020204" pitchFamily="34" charset="0"/>
              </a:rPr>
              <a:t>Multiple- Step</a:t>
            </a:r>
          </a:p>
        </p:txBody>
      </p:sp>
      <p:sp>
        <p:nvSpPr>
          <p:cNvPr id="47115" name="Line 3"/>
          <p:cNvSpPr>
            <a:spLocks noChangeShapeType="1"/>
          </p:cNvSpPr>
          <p:nvPr/>
        </p:nvSpPr>
        <p:spPr bwMode="auto">
          <a:xfrm>
            <a:off x="304800" y="1524000"/>
            <a:ext cx="2667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47116" name="Picture 12"/>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292475" y="4270375"/>
            <a:ext cx="5241925" cy="2130425"/>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17" name="AutoShape 10"/>
          <p:cNvSpPr>
            <a:spLocks/>
          </p:cNvSpPr>
          <p:nvPr/>
        </p:nvSpPr>
        <p:spPr bwMode="auto">
          <a:xfrm>
            <a:off x="3124200" y="4267200"/>
            <a:ext cx="76200" cy="1676400"/>
          </a:xfrm>
          <a:prstGeom prst="leftBracket">
            <a:avLst>
              <a:gd name="adj" fmla="val 133324"/>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47118" name="Line 11"/>
          <p:cNvSpPr>
            <a:spLocks noChangeShapeType="1"/>
          </p:cNvSpPr>
          <p:nvPr/>
        </p:nvSpPr>
        <p:spPr bwMode="auto">
          <a:xfrm>
            <a:off x="2590800" y="4800600"/>
            <a:ext cx="533400" cy="762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7119" name="Text Box 17"/>
          <p:cNvSpPr txBox="1">
            <a:spLocks noChangeArrowheads="1"/>
          </p:cNvSpPr>
          <p:nvPr/>
        </p:nvSpPr>
        <p:spPr bwMode="auto">
          <a:xfrm>
            <a:off x="1676400" y="6126163"/>
            <a:ext cx="1371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1200" b="1" dirty="0">
                <a:latin typeface="Liberation Sans" panose="020B0604020202020204" pitchFamily="34" charset="0"/>
              </a:rPr>
              <a:t>Illustration 5-14</a:t>
            </a:r>
          </a:p>
        </p:txBody>
      </p:sp>
      <p:pic>
        <p:nvPicPr>
          <p:cNvPr id="16" name="Picture 12"/>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4114800" y="356888"/>
            <a:ext cx="3617119" cy="72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17" name="Text Box 9"/>
          <p:cNvSpPr txBox="1">
            <a:spLocks noChangeArrowheads="1"/>
          </p:cNvSpPr>
          <p:nvPr/>
        </p:nvSpPr>
        <p:spPr bwMode="auto">
          <a:xfrm>
            <a:off x="8229600" y="6443246"/>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pic>
        <p:nvPicPr>
          <p:cNvPr id="1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6600" y="338328"/>
            <a:ext cx="5257800" cy="755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28"/>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1143000" y="1443037"/>
            <a:ext cx="6781800" cy="381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6" name="Rectangle 7"/>
          <p:cNvSpPr>
            <a:spLocks noChangeArrowheads="1"/>
          </p:cNvSpPr>
          <p:nvPr/>
        </p:nvSpPr>
        <p:spPr bwMode="auto">
          <a:xfrm>
            <a:off x="609600" y="5454650"/>
            <a:ext cx="8305800" cy="832279"/>
          </a:xfrm>
          <a:prstGeom prst="rect">
            <a:avLst/>
          </a:prstGeom>
          <a:noFill/>
          <a:ln>
            <a:noFill/>
          </a:ln>
          <a:effectLst/>
          <a:extLst>
            <a:ext uri="{909E8E84-426E-40DD-AFC4-6F175D3DCCD1}">
              <a14:hiddenFill xmlns:a14="http://schemas.microsoft.com/office/drawing/2010/main">
                <a:solidFill>
                  <a:srgbClr val="FAEFB6"/>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0000"/>
              </a:lnSpc>
            </a:pPr>
            <a:r>
              <a:rPr lang="en-US" altLang="en-US" sz="2100" dirty="0">
                <a:latin typeface="Liberation Sans" panose="020B0604020202020204" pitchFamily="34" charset="0"/>
              </a:rPr>
              <a:t>Companies use either a </a:t>
            </a:r>
            <a:r>
              <a:rPr lang="en-US" altLang="en-US" sz="2100" b="1" dirty="0">
                <a:latin typeface="Liberation Sans" panose="020B0604020202020204" pitchFamily="34" charset="0"/>
              </a:rPr>
              <a:t>perpetual inventory system </a:t>
            </a:r>
            <a:r>
              <a:rPr lang="en-US" altLang="en-US" sz="2100" dirty="0">
                <a:latin typeface="Liberation Sans" panose="020B0604020202020204" pitchFamily="34" charset="0"/>
              </a:rPr>
              <a:t>or a </a:t>
            </a:r>
            <a:r>
              <a:rPr lang="en-US" altLang="en-US" sz="2100" b="1" dirty="0">
                <a:latin typeface="Liberation Sans" panose="020B0604020202020204" pitchFamily="34" charset="0"/>
              </a:rPr>
              <a:t>periodic inventory system</a:t>
            </a:r>
            <a:r>
              <a:rPr lang="en-US" altLang="en-US" sz="2100" dirty="0">
                <a:latin typeface="Liberation Sans" panose="020B0604020202020204" pitchFamily="34" charset="0"/>
              </a:rPr>
              <a:t> to account for inventory.</a:t>
            </a:r>
          </a:p>
        </p:txBody>
      </p:sp>
      <p:sp>
        <p:nvSpPr>
          <p:cNvPr id="8198" name="Text Box 15"/>
          <p:cNvSpPr txBox="1">
            <a:spLocks noChangeArrowheads="1"/>
          </p:cNvSpPr>
          <p:nvPr/>
        </p:nvSpPr>
        <p:spPr bwMode="auto">
          <a:xfrm>
            <a:off x="6705600" y="1143000"/>
            <a:ext cx="1295400" cy="274637"/>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1200" b="1" dirty="0">
                <a:latin typeface="Liberation Sans" panose="020B0604020202020204" pitchFamily="34" charset="0"/>
              </a:rPr>
              <a:t>Illustration 5-4</a:t>
            </a:r>
          </a:p>
        </p:txBody>
      </p:sp>
      <p:sp>
        <p:nvSpPr>
          <p:cNvPr id="8199"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smtClean="0">
                <a:solidFill>
                  <a:schemeClr val="tx2">
                    <a:lumMod val="75000"/>
                  </a:schemeClr>
                </a:solidFill>
                <a:latin typeface="Liberation Sans" panose="020B0604020202020204" pitchFamily="34" charset="0"/>
              </a:rPr>
              <a:t>Flow of Costs</a:t>
            </a:r>
            <a:endParaRPr lang="en-US" altLang="en-US" sz="3200" b="1" dirty="0">
              <a:solidFill>
                <a:schemeClr val="tx2">
                  <a:lumMod val="75000"/>
                </a:schemeClr>
              </a:solidFill>
              <a:latin typeface="Liberation Sans" panose="020B0604020202020204" pitchFamily="34" charset="0"/>
            </a:endParaRPr>
          </a:p>
        </p:txBody>
      </p:sp>
      <p:sp>
        <p:nvSpPr>
          <p:cNvPr id="8200"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txBox="1">
            <a:spLocks noChangeArrowheads="1"/>
          </p:cNvSpPr>
          <p:nvPr/>
        </p:nvSpPr>
        <p:spPr bwMode="auto">
          <a:xfrm>
            <a:off x="381000" y="328613"/>
            <a:ext cx="2209800" cy="1074737"/>
          </a:xfrm>
          <a:prstGeom prst="rect">
            <a:avLst/>
          </a:prstGeom>
          <a:noFill/>
          <a:ln w="635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a:defRPr sz="3200" b="1" i="0">
                <a:solidFill>
                  <a:schemeClr val="tx2">
                    <a:lumMod val="75000"/>
                  </a:schemeClr>
                </a:solidFill>
                <a:effectLst/>
                <a:latin typeface="Arial" charset="0"/>
              </a:defRPr>
            </a:lvl1pPr>
            <a:lvl2pPr>
              <a:defRPr sz="3000" b="1" i="1">
                <a:effectLst>
                  <a:outerShdw blurRad="38100" dist="38100" dir="2700000" algn="tl">
                    <a:srgbClr val="FFFFFF"/>
                  </a:outerShdw>
                </a:effectLst>
              </a:defRPr>
            </a:lvl2pPr>
            <a:lvl3pPr>
              <a:defRPr sz="3000" b="1" i="1">
                <a:effectLst>
                  <a:outerShdw blurRad="38100" dist="38100" dir="2700000" algn="tl">
                    <a:srgbClr val="FFFFFF"/>
                  </a:outerShdw>
                </a:effectLst>
              </a:defRPr>
            </a:lvl3pPr>
            <a:lvl4pPr>
              <a:defRPr sz="3000" b="1" i="1">
                <a:effectLst>
                  <a:outerShdw blurRad="38100" dist="38100" dir="2700000" algn="tl">
                    <a:srgbClr val="FFFFFF"/>
                  </a:outerShdw>
                </a:effectLst>
              </a:defRPr>
            </a:lvl4pPr>
            <a:lvl5pPr>
              <a:defRPr sz="3000" b="1" i="1">
                <a:effectLst>
                  <a:outerShdw blurRad="38100" dist="38100" dir="2700000" algn="tl">
                    <a:srgbClr val="FFFFFF"/>
                  </a:outerShdw>
                </a:effectLst>
              </a:defRPr>
            </a:lvl5pPr>
            <a:lvl6pPr marL="457200" algn="ctr" eaLnBrk="0" fontAlgn="base" hangingPunct="0">
              <a:spcBef>
                <a:spcPct val="0"/>
              </a:spcBef>
              <a:spcAft>
                <a:spcPct val="0"/>
              </a:spcAft>
              <a:defRPr sz="3000" b="1" i="1">
                <a:effectLst>
                  <a:outerShdw blurRad="38100" dist="38100" dir="2700000" algn="tl">
                    <a:srgbClr val="FFFFFF"/>
                  </a:outerShdw>
                </a:effectLst>
              </a:defRPr>
            </a:lvl6pPr>
            <a:lvl7pPr marL="914400" algn="ctr" eaLnBrk="0" fontAlgn="base" hangingPunct="0">
              <a:spcBef>
                <a:spcPct val="0"/>
              </a:spcBef>
              <a:spcAft>
                <a:spcPct val="0"/>
              </a:spcAft>
              <a:defRPr sz="3000" b="1" i="1">
                <a:effectLst>
                  <a:outerShdw blurRad="38100" dist="38100" dir="2700000" algn="tl">
                    <a:srgbClr val="FFFFFF"/>
                  </a:outerShdw>
                </a:effectLst>
              </a:defRPr>
            </a:lvl7pPr>
            <a:lvl8pPr marL="1371600" algn="ctr" eaLnBrk="0" fontAlgn="base" hangingPunct="0">
              <a:spcBef>
                <a:spcPct val="0"/>
              </a:spcBef>
              <a:spcAft>
                <a:spcPct val="0"/>
              </a:spcAft>
              <a:defRPr sz="3000" b="1" i="1">
                <a:effectLst>
                  <a:outerShdw blurRad="38100" dist="38100" dir="2700000" algn="tl">
                    <a:srgbClr val="FFFFFF"/>
                  </a:outerShdw>
                </a:effectLst>
              </a:defRPr>
            </a:lvl8pPr>
            <a:lvl9pPr marL="1828800" algn="ctr" eaLnBrk="0" fontAlgn="base" hangingPunct="0">
              <a:spcBef>
                <a:spcPct val="0"/>
              </a:spcBef>
              <a:spcAft>
                <a:spcPct val="0"/>
              </a:spcAft>
              <a:defRPr sz="3000" b="1" i="1">
                <a:effectLst>
                  <a:outerShdw blurRad="38100" dist="38100" dir="2700000" algn="tl">
                    <a:srgbClr val="FFFFFF"/>
                  </a:outerShdw>
                </a:effectLst>
              </a:defRPr>
            </a:lvl9pPr>
          </a:lstStyle>
          <a:p>
            <a:r>
              <a:rPr lang="en-US" dirty="0">
                <a:latin typeface="Liberation Sans" panose="020B0604020202020204" pitchFamily="34" charset="0"/>
              </a:rPr>
              <a:t>Multiple- Step</a:t>
            </a:r>
          </a:p>
        </p:txBody>
      </p:sp>
      <p:sp>
        <p:nvSpPr>
          <p:cNvPr id="48131" name="Text Box 3"/>
          <p:cNvSpPr txBox="1">
            <a:spLocks noChangeArrowheads="1"/>
          </p:cNvSpPr>
          <p:nvPr/>
        </p:nvSpPr>
        <p:spPr bwMode="auto">
          <a:xfrm>
            <a:off x="228600" y="1819275"/>
            <a:ext cx="2590800" cy="3984625"/>
          </a:xfrm>
          <a:prstGeom prst="rect">
            <a:avLst/>
          </a:prstGeom>
          <a:solidFill>
            <a:schemeClr val="bg1"/>
          </a:solidFill>
          <a:ln>
            <a:noFill/>
          </a:ln>
          <a:effectLst/>
          <a:extLs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0000"/>
              </a:lnSpc>
              <a:spcBef>
                <a:spcPct val="50000"/>
              </a:spcBef>
              <a:buSzPct val="80000"/>
            </a:pPr>
            <a:r>
              <a:rPr lang="en-US" altLang="en-US" sz="2200" b="1" dirty="0">
                <a:latin typeface="Liberation Sans" panose="020B0604020202020204" pitchFamily="34" charset="0"/>
              </a:rPr>
              <a:t>Key Items:</a:t>
            </a:r>
          </a:p>
          <a:p>
            <a:pPr algn="l">
              <a:lnSpc>
                <a:spcPct val="120000"/>
              </a:lnSpc>
              <a:spcBef>
                <a:spcPct val="50000"/>
              </a:spcBef>
              <a:buClr>
                <a:srgbClr val="800000"/>
              </a:buClr>
              <a:buSzPct val="80000"/>
              <a:buFont typeface="Wingdings" pitchFamily="2" charset="2"/>
              <a:buChar char="u"/>
            </a:pPr>
            <a:r>
              <a:rPr lang="en-US" altLang="en-US" sz="2100" dirty="0">
                <a:latin typeface="Liberation Sans" panose="020B0604020202020204" pitchFamily="34" charset="0"/>
              </a:rPr>
              <a:t>Net sales</a:t>
            </a:r>
          </a:p>
          <a:p>
            <a:pPr algn="l">
              <a:lnSpc>
                <a:spcPct val="120000"/>
              </a:lnSpc>
              <a:spcBef>
                <a:spcPct val="50000"/>
              </a:spcBef>
              <a:buClr>
                <a:srgbClr val="800000"/>
              </a:buClr>
              <a:buSzPct val="80000"/>
              <a:buFont typeface="Wingdings" pitchFamily="2" charset="2"/>
              <a:buChar char="u"/>
            </a:pPr>
            <a:r>
              <a:rPr lang="en-US" altLang="en-US" sz="2100" dirty="0">
                <a:latin typeface="Liberation Sans" panose="020B0604020202020204" pitchFamily="34" charset="0"/>
              </a:rPr>
              <a:t>Gross profit</a:t>
            </a:r>
          </a:p>
          <a:p>
            <a:pPr algn="l">
              <a:lnSpc>
                <a:spcPct val="120000"/>
              </a:lnSpc>
              <a:spcBef>
                <a:spcPct val="50000"/>
              </a:spcBef>
              <a:buClr>
                <a:srgbClr val="800000"/>
              </a:buClr>
              <a:buSzPct val="80000"/>
              <a:buFont typeface="Wingdings" pitchFamily="2" charset="2"/>
              <a:buChar char="u"/>
            </a:pPr>
            <a:r>
              <a:rPr lang="en-US" altLang="en-US" sz="2100" dirty="0">
                <a:latin typeface="Liberation Sans" panose="020B0604020202020204" pitchFamily="34" charset="0"/>
              </a:rPr>
              <a:t>Operating expenses</a:t>
            </a:r>
          </a:p>
          <a:p>
            <a:pPr algn="l">
              <a:lnSpc>
                <a:spcPct val="120000"/>
              </a:lnSpc>
              <a:spcBef>
                <a:spcPct val="50000"/>
              </a:spcBef>
              <a:buClr>
                <a:srgbClr val="800000"/>
              </a:buClr>
              <a:buSzPct val="80000"/>
              <a:buFont typeface="Wingdings" pitchFamily="2" charset="2"/>
              <a:buChar char="u"/>
            </a:pPr>
            <a:r>
              <a:rPr lang="en-US" altLang="en-US" sz="2100" dirty="0">
                <a:latin typeface="Liberation Sans" panose="020B0604020202020204" pitchFamily="34" charset="0"/>
              </a:rPr>
              <a:t>Nonoperating activities</a:t>
            </a:r>
          </a:p>
          <a:p>
            <a:pPr algn="l">
              <a:lnSpc>
                <a:spcPct val="120000"/>
              </a:lnSpc>
              <a:spcBef>
                <a:spcPct val="50000"/>
              </a:spcBef>
              <a:buClr>
                <a:srgbClr val="800000"/>
              </a:buClr>
              <a:buSzPct val="80000"/>
              <a:buFont typeface="Wingdings" pitchFamily="2" charset="2"/>
              <a:buChar char="u"/>
            </a:pPr>
            <a:r>
              <a:rPr lang="en-US" altLang="en-US" sz="2100" b="1" dirty="0">
                <a:solidFill>
                  <a:srgbClr val="800000"/>
                </a:solidFill>
                <a:latin typeface="Liberation Sans" panose="020B0604020202020204" pitchFamily="34" charset="0"/>
              </a:rPr>
              <a:t>Net income</a:t>
            </a:r>
          </a:p>
        </p:txBody>
      </p:sp>
      <p:sp>
        <p:nvSpPr>
          <p:cNvPr id="48132" name="Line 13"/>
          <p:cNvSpPr>
            <a:spLocks noChangeShapeType="1"/>
          </p:cNvSpPr>
          <p:nvPr/>
        </p:nvSpPr>
        <p:spPr bwMode="auto">
          <a:xfrm>
            <a:off x="2362200" y="5638800"/>
            <a:ext cx="762000" cy="4572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8134" name="Line 3"/>
          <p:cNvSpPr>
            <a:spLocks noChangeShapeType="1"/>
          </p:cNvSpPr>
          <p:nvPr/>
        </p:nvSpPr>
        <p:spPr bwMode="auto">
          <a:xfrm>
            <a:off x="304800" y="1524000"/>
            <a:ext cx="2667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48135"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34963"/>
            <a:ext cx="5257800" cy="606583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6" name="AutoShape 5"/>
          <p:cNvSpPr>
            <a:spLocks/>
          </p:cNvSpPr>
          <p:nvPr/>
        </p:nvSpPr>
        <p:spPr bwMode="auto">
          <a:xfrm>
            <a:off x="3124200" y="1143000"/>
            <a:ext cx="76200" cy="1371600"/>
          </a:xfrm>
          <a:prstGeom prst="leftBracket">
            <a:avLst>
              <a:gd name="adj" fmla="val 150000"/>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48137" name="Line 6"/>
          <p:cNvSpPr>
            <a:spLocks noChangeShapeType="1"/>
          </p:cNvSpPr>
          <p:nvPr/>
        </p:nvSpPr>
        <p:spPr bwMode="auto">
          <a:xfrm flipV="1">
            <a:off x="2362200" y="1787525"/>
            <a:ext cx="762000" cy="1184275"/>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8138" name="AutoShape 8"/>
          <p:cNvSpPr>
            <a:spLocks/>
          </p:cNvSpPr>
          <p:nvPr/>
        </p:nvSpPr>
        <p:spPr bwMode="auto">
          <a:xfrm>
            <a:off x="3124200" y="2514600"/>
            <a:ext cx="76200" cy="1524000"/>
          </a:xfrm>
          <a:prstGeom prst="leftBracket">
            <a:avLst>
              <a:gd name="adj" fmla="val 166667"/>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48139" name="Line 9"/>
          <p:cNvSpPr>
            <a:spLocks noChangeShapeType="1"/>
          </p:cNvSpPr>
          <p:nvPr/>
        </p:nvSpPr>
        <p:spPr bwMode="auto">
          <a:xfrm flipV="1">
            <a:off x="2133600" y="3200400"/>
            <a:ext cx="990600" cy="6096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8140" name="AutoShape 10"/>
          <p:cNvSpPr>
            <a:spLocks/>
          </p:cNvSpPr>
          <p:nvPr/>
        </p:nvSpPr>
        <p:spPr bwMode="auto">
          <a:xfrm>
            <a:off x="3124200" y="4267200"/>
            <a:ext cx="76200" cy="1676400"/>
          </a:xfrm>
          <a:prstGeom prst="leftBracket">
            <a:avLst>
              <a:gd name="adj" fmla="val 133324"/>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48141" name="Line 11"/>
          <p:cNvSpPr>
            <a:spLocks noChangeShapeType="1"/>
          </p:cNvSpPr>
          <p:nvPr/>
        </p:nvSpPr>
        <p:spPr bwMode="auto">
          <a:xfrm>
            <a:off x="2590800" y="4800600"/>
            <a:ext cx="533400" cy="762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48142" name="Text Box 17"/>
          <p:cNvSpPr txBox="1">
            <a:spLocks noChangeArrowheads="1"/>
          </p:cNvSpPr>
          <p:nvPr/>
        </p:nvSpPr>
        <p:spPr bwMode="auto">
          <a:xfrm>
            <a:off x="1676400" y="6126163"/>
            <a:ext cx="1371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1200" b="1" dirty="0">
                <a:latin typeface="Liberation Sans" panose="020B0604020202020204" pitchFamily="34" charset="0"/>
              </a:rPr>
              <a:t>Illustration 5-14</a:t>
            </a:r>
          </a:p>
        </p:txBody>
      </p:sp>
      <p:pic>
        <p:nvPicPr>
          <p:cNvPr id="48143" name="Picture 20"/>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276600" y="1123950"/>
            <a:ext cx="5238750" cy="528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2"/>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4114800" y="356888"/>
            <a:ext cx="3617119" cy="72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17" name="Text Box 9"/>
          <p:cNvSpPr txBox="1">
            <a:spLocks noChangeArrowheads="1"/>
          </p:cNvSpPr>
          <p:nvPr/>
        </p:nvSpPr>
        <p:spPr bwMode="auto">
          <a:xfrm>
            <a:off x="8229600" y="6443246"/>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pic>
        <p:nvPicPr>
          <p:cNvPr id="1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338328"/>
            <a:ext cx="5257800" cy="755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457200" y="1890713"/>
            <a:ext cx="8001000" cy="36576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82562" tIns="46038" rIns="182562" bIns="46038"/>
          <a:lstStyle>
            <a:lvl1pPr>
              <a:defRPr sz="2000">
                <a:solidFill>
                  <a:schemeClr val="tx1"/>
                </a:solidFill>
                <a:latin typeface="Comic Sans MS" pitchFamily="66" charset="0"/>
              </a:defRPr>
            </a:lvl1pPr>
            <a:lvl2pPr marL="692150" indent="-45720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40000"/>
              </a:spcBef>
              <a:buClr>
                <a:schemeClr val="tx1"/>
              </a:buClr>
              <a:buFont typeface="Wingdings" pitchFamily="2" charset="2"/>
              <a:buNone/>
            </a:pPr>
            <a:r>
              <a:rPr lang="en-US" altLang="en-US" sz="2300" dirty="0">
                <a:latin typeface="Liberation Sans" panose="020B0604020202020204" pitchFamily="34" charset="0"/>
                <a:cs typeface="Times New Roman" pitchFamily="18" charset="0"/>
              </a:rPr>
              <a:t>The multiple-step income statement for a merchandiser shows each of the following features except:  </a:t>
            </a:r>
          </a:p>
          <a:p>
            <a:pPr marL="801688" lvl="1" algn="l">
              <a:lnSpc>
                <a:spcPct val="125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gross profit.  </a:t>
            </a:r>
          </a:p>
          <a:p>
            <a:pPr marL="801688" lvl="1" algn="l">
              <a:lnSpc>
                <a:spcPct val="125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cost of goods sold.  </a:t>
            </a:r>
          </a:p>
          <a:p>
            <a:pPr marL="801688" lvl="1" algn="l">
              <a:lnSpc>
                <a:spcPct val="125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a sales revenue section.</a:t>
            </a:r>
          </a:p>
          <a:p>
            <a:pPr marL="801688" lvl="1" algn="l">
              <a:lnSpc>
                <a:spcPct val="125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investing activities section.</a:t>
            </a:r>
          </a:p>
        </p:txBody>
      </p:sp>
      <p:sp>
        <p:nvSpPr>
          <p:cNvPr id="49155" name="Text Box 11"/>
          <p:cNvSpPr txBox="1">
            <a:spLocks noChangeArrowheads="1"/>
          </p:cNvSpPr>
          <p:nvPr/>
        </p:nvSpPr>
        <p:spPr bwMode="auto">
          <a:xfrm>
            <a:off x="547688" y="1295400"/>
            <a:ext cx="6843712"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000" b="1" dirty="0" smtClean="0">
                <a:solidFill>
                  <a:schemeClr val="tx2">
                    <a:lumMod val="75000"/>
                  </a:schemeClr>
                </a:solidFill>
                <a:latin typeface="Liberation Sans" panose="020B0604020202020204" pitchFamily="34" charset="0"/>
              </a:rPr>
              <a:t>Question </a:t>
            </a:r>
            <a:endParaRPr lang="en-US" altLang="en-US" sz="3000" b="1" dirty="0">
              <a:solidFill>
                <a:schemeClr val="tx2">
                  <a:lumMod val="75000"/>
                </a:schemeClr>
              </a:solidFill>
              <a:latin typeface="Liberation Sans" panose="020B0604020202020204" pitchFamily="34" charset="0"/>
            </a:endParaRPr>
          </a:p>
        </p:txBody>
      </p:sp>
      <p:sp>
        <p:nvSpPr>
          <p:cNvPr id="49157" name="Line 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Notched Right Arrow 8"/>
          <p:cNvSpPr/>
          <p:nvPr/>
        </p:nvSpPr>
        <p:spPr bwMode="auto">
          <a:xfrm>
            <a:off x="228600" y="4709160"/>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0"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Multiple-Step Income Statement</a:t>
            </a:r>
            <a:endParaRPr lang="en-US" altLang="en-US" sz="3200" b="1" dirty="0">
              <a:solidFill>
                <a:schemeClr val="tx2">
                  <a:lumMod val="75000"/>
                </a:schemeClr>
              </a:solidFill>
              <a:latin typeface="Liberation Sans" panose="020B0604020202020204" pitchFamily="34" charset="0"/>
            </a:endParaRPr>
          </a:p>
        </p:txBody>
      </p:sp>
      <p:sp>
        <p:nvSpPr>
          <p:cNvPr id="11"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121419"/>
            <a:ext cx="8610600" cy="5272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6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016" y="381000"/>
            <a:ext cx="566737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762000" y="1295400"/>
            <a:ext cx="7924800" cy="278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a:solidFill>
                  <a:schemeClr val="tx1"/>
                </a:solidFill>
                <a:latin typeface="Comic Sans MS" pitchFamily="66" charset="0"/>
              </a:defRPr>
            </a:lvl1pPr>
            <a:lvl2pPr marL="1028700" indent="-45720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40000"/>
              </a:spcBef>
              <a:spcAft>
                <a:spcPct val="20000"/>
              </a:spcAft>
              <a:buClr>
                <a:srgbClr val="800000"/>
              </a:buClr>
              <a:buSzPct val="80000"/>
              <a:buFont typeface="Wingdings" pitchFamily="2" charset="2"/>
              <a:buChar char="u"/>
            </a:pPr>
            <a:r>
              <a:rPr lang="en-US" altLang="en-US" sz="2200" dirty="0">
                <a:solidFill>
                  <a:srgbClr val="000000"/>
                </a:solidFill>
                <a:latin typeface="Liberation Sans" panose="020B0604020202020204" pitchFamily="34" charset="0"/>
              </a:rPr>
              <a:t>Subtract total expenses from total revenues</a:t>
            </a:r>
          </a:p>
          <a:p>
            <a:pPr algn="l">
              <a:lnSpc>
                <a:spcPct val="125000"/>
              </a:lnSpc>
              <a:spcBef>
                <a:spcPct val="40000"/>
              </a:spcBef>
              <a:spcAft>
                <a:spcPct val="20000"/>
              </a:spcAft>
              <a:buClr>
                <a:srgbClr val="800000"/>
              </a:buClr>
              <a:buSzPct val="80000"/>
              <a:buFont typeface="Wingdings" pitchFamily="2" charset="2"/>
              <a:buChar char="u"/>
            </a:pPr>
            <a:r>
              <a:rPr lang="en-US" altLang="en-US" sz="2200" dirty="0">
                <a:solidFill>
                  <a:srgbClr val="000000"/>
                </a:solidFill>
                <a:latin typeface="Liberation Sans" panose="020B0604020202020204" pitchFamily="34" charset="0"/>
              </a:rPr>
              <a:t>Two reasons for using the single-step format: </a:t>
            </a:r>
          </a:p>
          <a:p>
            <a:pPr lvl="1" algn="l">
              <a:lnSpc>
                <a:spcPct val="125000"/>
              </a:lnSpc>
              <a:spcBef>
                <a:spcPct val="40000"/>
              </a:spcBef>
              <a:spcAft>
                <a:spcPct val="20000"/>
              </a:spcAft>
              <a:buClr>
                <a:srgbClr val="800000"/>
              </a:buClr>
              <a:buFont typeface="Wingdings" pitchFamily="2" charset="2"/>
              <a:buAutoNum type="arabicPeriod"/>
            </a:pPr>
            <a:r>
              <a:rPr lang="en-US" altLang="en-US" sz="2200" dirty="0">
                <a:solidFill>
                  <a:srgbClr val="000000"/>
                </a:solidFill>
                <a:latin typeface="Liberation Sans" panose="020B0604020202020204" pitchFamily="34" charset="0"/>
              </a:rPr>
              <a:t>Company does not realize any profit until total revenues exceed total expenses. </a:t>
            </a:r>
          </a:p>
          <a:p>
            <a:pPr lvl="1" algn="l">
              <a:lnSpc>
                <a:spcPct val="125000"/>
              </a:lnSpc>
              <a:spcBef>
                <a:spcPct val="40000"/>
              </a:spcBef>
              <a:spcAft>
                <a:spcPct val="20000"/>
              </a:spcAft>
              <a:buClr>
                <a:srgbClr val="800000"/>
              </a:buClr>
              <a:buFont typeface="Wingdings" pitchFamily="2" charset="2"/>
              <a:buAutoNum type="arabicPeriod"/>
            </a:pPr>
            <a:r>
              <a:rPr lang="en-US" altLang="en-US" sz="2200" dirty="0">
                <a:solidFill>
                  <a:srgbClr val="000000"/>
                </a:solidFill>
                <a:latin typeface="Liberation Sans" panose="020B0604020202020204" pitchFamily="34" charset="0"/>
              </a:rPr>
              <a:t>Format is simpler and easier to read.</a:t>
            </a:r>
          </a:p>
        </p:txBody>
      </p:sp>
      <p:sp>
        <p:nvSpPr>
          <p:cNvPr id="51203"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1205"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Single-Step Income Statement</a:t>
            </a:r>
            <a:endParaRPr lang="en-US" altLang="en-US" sz="3200" b="1" dirty="0">
              <a:solidFill>
                <a:schemeClr val="tx2">
                  <a:lumMod val="75000"/>
                </a:schemeClr>
              </a:solidFill>
              <a:latin typeface="Liberation Sans" panose="020B0604020202020204" pitchFamily="34" charset="0"/>
            </a:endParaRPr>
          </a:p>
        </p:txBody>
      </p:sp>
      <p:sp>
        <p:nvSpPr>
          <p:cNvPr id="7"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74906"/>
            <a:ext cx="8006992" cy="4873494"/>
          </a:xfrm>
          <a:prstGeom prst="rect">
            <a:avLst/>
          </a:prstGeom>
          <a:noFill/>
          <a:ln w="12700" cap="sq" cmpd="sng">
            <a:solidFill>
              <a:schemeClr val="tx1"/>
            </a:solidFill>
            <a:prstDash val="solid"/>
            <a:miter lim="800000"/>
            <a:headEnd type="none" w="sm" len="sm"/>
            <a:tailEnd type="none" w="sm" len="sm"/>
          </a:ln>
          <a:extLst>
            <a:ext uri="{909E8E84-426E-40DD-AFC4-6F175D3DCCD1}">
              <a14:hiddenFill xmlns:a14="http://schemas.microsoft.com/office/drawing/2010/main">
                <a:solidFill>
                  <a:schemeClr val="accent1"/>
                </a:solidFill>
              </a14:hiddenFill>
            </a:ext>
          </a:extLst>
        </p:spPr>
      </p:pic>
      <p:sp>
        <p:nvSpPr>
          <p:cNvPr id="52228"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Single-Step Income Statement</a:t>
            </a:r>
            <a:endParaRPr lang="en-US" altLang="en-US" sz="3200" b="1" dirty="0">
              <a:solidFill>
                <a:schemeClr val="tx2">
                  <a:lumMod val="75000"/>
                </a:schemeClr>
              </a:solidFill>
              <a:latin typeface="Liberation Sans" panose="020B0604020202020204" pitchFamily="34" charset="0"/>
            </a:endParaRPr>
          </a:p>
        </p:txBody>
      </p:sp>
      <p:sp>
        <p:nvSpPr>
          <p:cNvPr id="11"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
        <p:nvSpPr>
          <p:cNvPr id="2" name="Rectangle 1"/>
          <p:cNvSpPr/>
          <p:nvPr/>
        </p:nvSpPr>
        <p:spPr>
          <a:xfrm>
            <a:off x="7135402" y="1447800"/>
            <a:ext cx="1322798" cy="276999"/>
          </a:xfrm>
          <a:prstGeom prst="rect">
            <a:avLst/>
          </a:prstGeom>
          <a:noFill/>
        </p:spPr>
        <p:txBody>
          <a:bodyPr wrap="none">
            <a:spAutoFit/>
          </a:bodyPr>
          <a:lstStyle/>
          <a:p>
            <a:r>
              <a:rPr lang="en-US" sz="1200" b="1" dirty="0">
                <a:solidFill>
                  <a:schemeClr val="accent3"/>
                </a:solidFill>
                <a:latin typeface="Liberation Sans" panose="020B0604020202020204" pitchFamily="34" charset="0"/>
              </a:rPr>
              <a:t>Illustration 5-15</a:t>
            </a:r>
            <a:endParaRPr lang="en-US" sz="1200" dirty="0">
              <a:solidFill>
                <a:schemeClr val="accent3"/>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845" y="1371600"/>
            <a:ext cx="8273955" cy="4070980"/>
          </a:xfrm>
          <a:prstGeom prst="rect">
            <a:avLst/>
          </a:prstGeom>
          <a:noFill/>
          <a:ln w="12700" cap="sq" cmpd="sng">
            <a:solidFill>
              <a:schemeClr val="tx1"/>
            </a:solidFill>
            <a:prstDash val="solid"/>
            <a:miter lim="800000"/>
            <a:headEnd type="none" w="sm" len="sm"/>
            <a:tailEnd type="none" w="sm" len="sm"/>
          </a:ln>
          <a:extLst>
            <a:ext uri="{909E8E84-426E-40DD-AFC4-6F175D3DCCD1}">
              <a14:hiddenFill xmlns:a14="http://schemas.microsoft.com/office/drawing/2010/main">
                <a:solidFill>
                  <a:schemeClr val="accent1"/>
                </a:solidFill>
              </a14:hiddenFill>
            </a:ext>
          </a:extLst>
        </p:spPr>
      </p:pic>
      <p:sp>
        <p:nvSpPr>
          <p:cNvPr id="53251" name="Line 1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3254"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Arial" charset="0"/>
              </a:rPr>
              <a:t>Classified Balance Sheet</a:t>
            </a:r>
            <a:endParaRPr lang="en-US" altLang="en-US" sz="3200" b="1" dirty="0">
              <a:solidFill>
                <a:schemeClr val="tx2">
                  <a:lumMod val="75000"/>
                </a:schemeClr>
              </a:solidFill>
              <a:latin typeface="Arial" charset="0"/>
            </a:endParaRP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
        <p:nvSpPr>
          <p:cNvPr id="8" name="Rectangle 7"/>
          <p:cNvSpPr/>
          <p:nvPr/>
        </p:nvSpPr>
        <p:spPr>
          <a:xfrm>
            <a:off x="7287801" y="1447800"/>
            <a:ext cx="1322799" cy="276999"/>
          </a:xfrm>
          <a:prstGeom prst="rect">
            <a:avLst/>
          </a:prstGeom>
          <a:noFill/>
        </p:spPr>
        <p:txBody>
          <a:bodyPr wrap="none">
            <a:spAutoFit/>
          </a:bodyPr>
          <a:lstStyle/>
          <a:p>
            <a:r>
              <a:rPr lang="en-US" sz="1200" b="1" dirty="0">
                <a:solidFill>
                  <a:schemeClr val="accent3"/>
                </a:solidFill>
                <a:latin typeface="Liberation Sans" panose="020B0604020202020204" pitchFamily="34" charset="0"/>
              </a:rPr>
              <a:t>Illustration </a:t>
            </a:r>
            <a:r>
              <a:rPr lang="en-US" sz="1200" b="1" dirty="0" smtClean="0">
                <a:solidFill>
                  <a:schemeClr val="accent3"/>
                </a:solidFill>
                <a:latin typeface="Liberation Sans" panose="020B0604020202020204" pitchFamily="34" charset="0"/>
              </a:rPr>
              <a:t>5-16</a:t>
            </a:r>
            <a:endParaRPr lang="en-US" sz="1200" dirty="0">
              <a:solidFill>
                <a:schemeClr val="accent3"/>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86" y="2480814"/>
            <a:ext cx="8656836" cy="3310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58" name="Rectangle 3"/>
          <p:cNvSpPr>
            <a:spLocks noChangeArrowheads="1"/>
          </p:cNvSpPr>
          <p:nvPr/>
        </p:nvSpPr>
        <p:spPr bwMode="auto">
          <a:xfrm>
            <a:off x="609600" y="1447800"/>
            <a:ext cx="8077200" cy="904863"/>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ts val="1200"/>
              </a:spcBef>
              <a:buClrTx/>
              <a:buSzTx/>
              <a:buFontTx/>
              <a:buNone/>
            </a:pPr>
            <a:r>
              <a:rPr lang="en-US" sz="2200" b="0" dirty="0" smtClean="0">
                <a:solidFill>
                  <a:schemeClr val="tx1"/>
                </a:solidFill>
                <a:latin typeface="Liberation Sans" panose="020B0604020202020204" pitchFamily="34" charset="0"/>
              </a:rPr>
              <a:t>Indicate </a:t>
            </a:r>
            <a:r>
              <a:rPr lang="en-US" sz="2200" b="0" dirty="0">
                <a:solidFill>
                  <a:schemeClr val="tx1"/>
                </a:solidFill>
                <a:latin typeface="Liberation Sans" panose="020B0604020202020204" pitchFamily="34" charset="0"/>
              </a:rPr>
              <a:t>in which </a:t>
            </a:r>
            <a:r>
              <a:rPr lang="en-US" sz="2200" b="0" dirty="0" smtClean="0">
                <a:solidFill>
                  <a:schemeClr val="tx1"/>
                </a:solidFill>
                <a:latin typeface="Liberation Sans" panose="020B0604020202020204" pitchFamily="34" charset="0"/>
              </a:rPr>
              <a:t>financial </a:t>
            </a:r>
            <a:r>
              <a:rPr lang="en-US" sz="2200" b="0" dirty="0">
                <a:solidFill>
                  <a:schemeClr val="tx1"/>
                </a:solidFill>
                <a:latin typeface="Liberation Sans" panose="020B0604020202020204" pitchFamily="34" charset="0"/>
              </a:rPr>
              <a:t>statement and under </a:t>
            </a:r>
            <a:r>
              <a:rPr lang="en-US" sz="2200" b="0" dirty="0" smtClean="0">
                <a:solidFill>
                  <a:schemeClr val="tx1"/>
                </a:solidFill>
                <a:latin typeface="Liberation Sans" panose="020B0604020202020204" pitchFamily="34" charset="0"/>
              </a:rPr>
              <a:t>what classification </a:t>
            </a:r>
            <a:r>
              <a:rPr lang="en-US" sz="2200" b="0" dirty="0">
                <a:solidFill>
                  <a:schemeClr val="tx1"/>
                </a:solidFill>
                <a:latin typeface="Liberation Sans" panose="020B0604020202020204" pitchFamily="34" charset="0"/>
              </a:rPr>
              <a:t>each of the </a:t>
            </a:r>
            <a:r>
              <a:rPr lang="en-US" sz="2200" b="0" dirty="0" smtClean="0">
                <a:solidFill>
                  <a:schemeClr val="tx1"/>
                </a:solidFill>
                <a:latin typeface="Liberation Sans" panose="020B0604020202020204" pitchFamily="34" charset="0"/>
              </a:rPr>
              <a:t>following accounts </a:t>
            </a:r>
            <a:r>
              <a:rPr lang="en-US" sz="2200" b="0" dirty="0">
                <a:solidFill>
                  <a:schemeClr val="tx1"/>
                </a:solidFill>
                <a:latin typeface="Liberation Sans" panose="020B0604020202020204" pitchFamily="34" charset="0"/>
              </a:rPr>
              <a:t>would be reported.</a:t>
            </a:r>
          </a:p>
        </p:txBody>
      </p:sp>
      <p:sp>
        <p:nvSpPr>
          <p:cNvPr id="18" name="Line 29"/>
          <p:cNvSpPr>
            <a:spLocks noChangeShapeType="1"/>
          </p:cNvSpPr>
          <p:nvPr/>
        </p:nvSpPr>
        <p:spPr bwMode="auto">
          <a:xfrm>
            <a:off x="290286" y="784324"/>
            <a:ext cx="8636000" cy="1489"/>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85593" tIns="42045" rIns="85593" bIns="42045"/>
          <a:lstStyle/>
          <a:p>
            <a:endParaRPr lang="en-US" dirty="0">
              <a:latin typeface="Liberation Sans" panose="020B0604020202020204" pitchFamily="34" charset="0"/>
            </a:endParaRPr>
          </a:p>
        </p:txBody>
      </p:sp>
      <p:pic>
        <p:nvPicPr>
          <p:cNvPr id="19"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571" y="395883"/>
            <a:ext cx="1669143" cy="6042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20"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1" name="Picture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22" name="Picture 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3" name="TextBox 22"/>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smtClean="0">
                <a:solidFill>
                  <a:srgbClr val="FF6600"/>
                </a:solidFill>
                <a:latin typeface="Liberation Sans" panose="020B0604020202020204" pitchFamily="34" charset="0"/>
              </a:rPr>
              <a:t>5</a:t>
            </a:r>
            <a:endParaRPr lang="en-US" sz="3600" b="1" dirty="0">
              <a:solidFill>
                <a:srgbClr val="FF6600"/>
              </a:solidFill>
              <a:latin typeface="Liberation Sans" panose="020B0604020202020204" pitchFamily="34" charset="0"/>
            </a:endParaRPr>
          </a:p>
        </p:txBody>
      </p:sp>
      <p:sp>
        <p:nvSpPr>
          <p:cNvPr id="24" name="TextBox 23"/>
          <p:cNvSpPr txBox="1"/>
          <p:nvPr/>
        </p:nvSpPr>
        <p:spPr>
          <a:xfrm>
            <a:off x="3276600" y="457200"/>
            <a:ext cx="5649686" cy="662464"/>
          </a:xfrm>
          <a:prstGeom prst="rect">
            <a:avLst/>
          </a:prstGeom>
          <a:solidFill>
            <a:srgbClr val="0027A4"/>
          </a:solidFill>
        </p:spPr>
        <p:txBody>
          <a:bodyPr wrap="square" lIns="86493" tIns="43247" rIns="86493" bIns="43247" rtlCol="0" anchor="ctr" anchorCtr="0">
            <a:noAutofit/>
          </a:bodyPr>
          <a:lstStyle/>
          <a:p>
            <a:pPr marL="53975" algn="l"/>
            <a:r>
              <a:rPr lang="en-US" sz="2400" b="1" dirty="0" smtClean="0">
                <a:solidFill>
                  <a:schemeClr val="bg1"/>
                </a:solidFill>
                <a:latin typeface="Liberation Sans" panose="020B0604020202020204" pitchFamily="34" charset="0"/>
              </a:rPr>
              <a:t>Financial Statement Classifications</a:t>
            </a:r>
            <a:endParaRPr lang="en-US" sz="2400" b="1" dirty="0">
              <a:solidFill>
                <a:schemeClr val="bg1"/>
              </a:solidFill>
              <a:latin typeface="Liberation Sans" panose="020B0604020202020204" pitchFamily="34" charset="0"/>
            </a:endParaRPr>
          </a:p>
        </p:txBody>
      </p:sp>
      <p:pic>
        <p:nvPicPr>
          <p:cNvPr id="2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6" name="TextBox 25"/>
          <p:cNvSpPr txBox="1"/>
          <p:nvPr/>
        </p:nvSpPr>
        <p:spPr>
          <a:xfrm>
            <a:off x="152400" y="381000"/>
            <a:ext cx="2209800" cy="738664"/>
          </a:xfrm>
          <a:prstGeom prst="rect">
            <a:avLst/>
          </a:prstGeom>
          <a:noFill/>
        </p:spPr>
        <p:txBody>
          <a:bodyPr wrap="square" rtlCol="0">
            <a:spAutoFit/>
          </a:bodyPr>
          <a:lstStyle/>
          <a:p>
            <a:r>
              <a:rPr lang="en-US" sz="4200" b="1" dirty="0" smtClean="0">
                <a:solidFill>
                  <a:srgbClr val="FF6600"/>
                </a:solidFill>
                <a:latin typeface="Liberation Sans" panose="020B0604020202020204" pitchFamily="34" charset="0"/>
              </a:rPr>
              <a:t>DO IT!</a:t>
            </a:r>
            <a:endParaRPr lang="en-US" sz="4200" b="1" dirty="0">
              <a:solidFill>
                <a:srgbClr val="FF6600"/>
              </a:solidFill>
              <a:latin typeface="Liberation Sans" panose="020B0604020202020204" pitchFamily="34" charset="0"/>
            </a:endParaRPr>
          </a:p>
        </p:txBody>
      </p:sp>
      <p:sp>
        <p:nvSpPr>
          <p:cNvPr id="3" name="Rectangle 2"/>
          <p:cNvSpPr/>
          <p:nvPr/>
        </p:nvSpPr>
        <p:spPr bwMode="auto">
          <a:xfrm>
            <a:off x="3505200" y="3124200"/>
            <a:ext cx="5348515" cy="2286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29" name="Rectangle 28"/>
          <p:cNvSpPr/>
          <p:nvPr/>
        </p:nvSpPr>
        <p:spPr bwMode="auto">
          <a:xfrm>
            <a:off x="3505200" y="3429000"/>
            <a:ext cx="5348515" cy="2286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30" name="Rectangle 29"/>
          <p:cNvSpPr/>
          <p:nvPr/>
        </p:nvSpPr>
        <p:spPr bwMode="auto">
          <a:xfrm>
            <a:off x="3505200" y="3657599"/>
            <a:ext cx="5348515" cy="533401"/>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32" name="Rectangle 31"/>
          <p:cNvSpPr/>
          <p:nvPr/>
        </p:nvSpPr>
        <p:spPr bwMode="auto">
          <a:xfrm>
            <a:off x="3505200" y="4191000"/>
            <a:ext cx="5348515" cy="5334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33" name="Rectangle 32"/>
          <p:cNvSpPr/>
          <p:nvPr/>
        </p:nvSpPr>
        <p:spPr bwMode="auto">
          <a:xfrm>
            <a:off x="3505200" y="4724400"/>
            <a:ext cx="5348515" cy="2286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34" name="Rectangle 33"/>
          <p:cNvSpPr/>
          <p:nvPr/>
        </p:nvSpPr>
        <p:spPr bwMode="auto">
          <a:xfrm>
            <a:off x="3505200" y="4953000"/>
            <a:ext cx="5348515" cy="5334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36" name="Rectangle 35"/>
          <p:cNvSpPr/>
          <p:nvPr/>
        </p:nvSpPr>
        <p:spPr bwMode="auto">
          <a:xfrm>
            <a:off x="3505200" y="5486400"/>
            <a:ext cx="5348515" cy="3048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3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5908919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29"/>
                                        </p:tgtEl>
                                      </p:cBhvr>
                                    </p:animEffect>
                                    <p:set>
                                      <p:cBhvr>
                                        <p:cTn id="12" dur="1" fill="hold">
                                          <p:stCondLst>
                                            <p:cond delay="499"/>
                                          </p:stCondLst>
                                        </p:cTn>
                                        <p:tgtEl>
                                          <p:spTgt spid="2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30"/>
                                        </p:tgtEl>
                                      </p:cBhvr>
                                    </p:animEffect>
                                    <p:set>
                                      <p:cBhvr>
                                        <p:cTn id="17" dur="1" fill="hold">
                                          <p:stCondLst>
                                            <p:cond delay="499"/>
                                          </p:stCondLst>
                                        </p:cTn>
                                        <p:tgtEl>
                                          <p:spTgt spid="3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32"/>
                                        </p:tgtEl>
                                      </p:cBhvr>
                                    </p:animEffect>
                                    <p:set>
                                      <p:cBhvr>
                                        <p:cTn id="22" dur="1" fill="hold">
                                          <p:stCondLst>
                                            <p:cond delay="499"/>
                                          </p:stCondLst>
                                        </p:cTn>
                                        <p:tgtEl>
                                          <p:spTgt spid="3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0" nodeType="clickEffect">
                                  <p:stCondLst>
                                    <p:cond delay="0"/>
                                  </p:stCondLst>
                                  <p:childTnLst>
                                    <p:animEffect transition="out" filter="wipe(left)">
                                      <p:cBhvr>
                                        <p:cTn id="26" dur="500"/>
                                        <p:tgtEl>
                                          <p:spTgt spid="33"/>
                                        </p:tgtEl>
                                      </p:cBhvr>
                                    </p:animEffect>
                                    <p:set>
                                      <p:cBhvr>
                                        <p:cTn id="27" dur="1" fill="hold">
                                          <p:stCondLst>
                                            <p:cond delay="499"/>
                                          </p:stCondLst>
                                        </p:cTn>
                                        <p:tgtEl>
                                          <p:spTgt spid="3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34"/>
                                        </p:tgtEl>
                                      </p:cBhvr>
                                    </p:animEffect>
                                    <p:set>
                                      <p:cBhvr>
                                        <p:cTn id="32" dur="1" fill="hold">
                                          <p:stCondLst>
                                            <p:cond delay="499"/>
                                          </p:stCondLst>
                                        </p:cTn>
                                        <p:tgtEl>
                                          <p:spTgt spid="3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8" fill="hold" grpId="0" nodeType="clickEffect">
                                  <p:stCondLst>
                                    <p:cond delay="0"/>
                                  </p:stCondLst>
                                  <p:childTnLst>
                                    <p:animEffect transition="out" filter="wipe(left)">
                                      <p:cBhvr>
                                        <p:cTn id="36" dur="500"/>
                                        <p:tgtEl>
                                          <p:spTgt spid="36"/>
                                        </p:tgtEl>
                                      </p:cBhvr>
                                    </p:animEffect>
                                    <p:set>
                                      <p:cBhvr>
                                        <p:cTn id="37"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9" grpId="0" animBg="1"/>
      <p:bldP spid="30" grpId="0" animBg="1"/>
      <p:bldP spid="32" grpId="0" animBg="1"/>
      <p:bldP spid="33" grpId="0" animBg="1"/>
      <p:bldP spid="34" grpId="0" animBg="1"/>
      <p:bldP spid="3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86" y="381000"/>
            <a:ext cx="8656836" cy="3310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6" y="1064962"/>
            <a:ext cx="8636000" cy="3735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Rectangle 27"/>
          <p:cNvSpPr/>
          <p:nvPr/>
        </p:nvSpPr>
        <p:spPr bwMode="auto">
          <a:xfrm>
            <a:off x="3505200" y="1066800"/>
            <a:ext cx="5348515" cy="2667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31" name="Rectangle 30"/>
          <p:cNvSpPr/>
          <p:nvPr/>
        </p:nvSpPr>
        <p:spPr bwMode="auto">
          <a:xfrm>
            <a:off x="3505200" y="1371600"/>
            <a:ext cx="5421086" cy="5334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38" name="Rectangle 37"/>
          <p:cNvSpPr/>
          <p:nvPr/>
        </p:nvSpPr>
        <p:spPr bwMode="auto">
          <a:xfrm>
            <a:off x="3505200" y="1905000"/>
            <a:ext cx="5348515" cy="3048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39" name="Rectangle 38"/>
          <p:cNvSpPr/>
          <p:nvPr/>
        </p:nvSpPr>
        <p:spPr bwMode="auto">
          <a:xfrm>
            <a:off x="3505200" y="2186940"/>
            <a:ext cx="5348515" cy="50292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40" name="Rectangle 39"/>
          <p:cNvSpPr/>
          <p:nvPr/>
        </p:nvSpPr>
        <p:spPr bwMode="auto">
          <a:xfrm>
            <a:off x="3505200" y="2667000"/>
            <a:ext cx="5348515" cy="3048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41" name="Rectangle 40"/>
          <p:cNvSpPr/>
          <p:nvPr/>
        </p:nvSpPr>
        <p:spPr bwMode="auto">
          <a:xfrm>
            <a:off x="3505200" y="2971800"/>
            <a:ext cx="5348515" cy="4572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43" name="Rectangle 42"/>
          <p:cNvSpPr/>
          <p:nvPr/>
        </p:nvSpPr>
        <p:spPr bwMode="auto">
          <a:xfrm>
            <a:off x="3505200" y="3442648"/>
            <a:ext cx="5348515" cy="2286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44" name="Rectangle 43"/>
          <p:cNvSpPr/>
          <p:nvPr/>
        </p:nvSpPr>
        <p:spPr bwMode="auto">
          <a:xfrm>
            <a:off x="3505200" y="3733800"/>
            <a:ext cx="5421086" cy="2286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45" name="Rectangle 44"/>
          <p:cNvSpPr/>
          <p:nvPr/>
        </p:nvSpPr>
        <p:spPr bwMode="auto">
          <a:xfrm>
            <a:off x="3505200" y="4011304"/>
            <a:ext cx="5348515" cy="484496"/>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47" name="Rectangle 46"/>
          <p:cNvSpPr/>
          <p:nvPr/>
        </p:nvSpPr>
        <p:spPr bwMode="auto">
          <a:xfrm>
            <a:off x="3505200" y="4495800"/>
            <a:ext cx="5348515" cy="3048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5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5615619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31"/>
                                        </p:tgtEl>
                                      </p:cBhvr>
                                    </p:animEffect>
                                    <p:set>
                                      <p:cBhvr>
                                        <p:cTn id="12" dur="1" fill="hold">
                                          <p:stCondLst>
                                            <p:cond delay="499"/>
                                          </p:stCondLst>
                                        </p:cTn>
                                        <p:tgtEl>
                                          <p:spTgt spid="3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38"/>
                                        </p:tgtEl>
                                      </p:cBhvr>
                                    </p:animEffect>
                                    <p:set>
                                      <p:cBhvr>
                                        <p:cTn id="17" dur="1" fill="hold">
                                          <p:stCondLst>
                                            <p:cond delay="499"/>
                                          </p:stCondLst>
                                        </p:cTn>
                                        <p:tgtEl>
                                          <p:spTgt spid="3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39"/>
                                        </p:tgtEl>
                                      </p:cBhvr>
                                    </p:animEffect>
                                    <p:set>
                                      <p:cBhvr>
                                        <p:cTn id="22" dur="1" fill="hold">
                                          <p:stCondLst>
                                            <p:cond delay="499"/>
                                          </p:stCondLst>
                                        </p:cTn>
                                        <p:tgtEl>
                                          <p:spTgt spid="3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0" nodeType="clickEffect">
                                  <p:stCondLst>
                                    <p:cond delay="0"/>
                                  </p:stCondLst>
                                  <p:childTnLst>
                                    <p:animEffect transition="out" filter="wipe(left)">
                                      <p:cBhvr>
                                        <p:cTn id="26" dur="500"/>
                                        <p:tgtEl>
                                          <p:spTgt spid="40"/>
                                        </p:tgtEl>
                                      </p:cBhvr>
                                    </p:animEffect>
                                    <p:set>
                                      <p:cBhvr>
                                        <p:cTn id="27" dur="1" fill="hold">
                                          <p:stCondLst>
                                            <p:cond delay="499"/>
                                          </p:stCondLst>
                                        </p:cTn>
                                        <p:tgtEl>
                                          <p:spTgt spid="4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41"/>
                                        </p:tgtEl>
                                      </p:cBhvr>
                                    </p:animEffect>
                                    <p:set>
                                      <p:cBhvr>
                                        <p:cTn id="32" dur="1" fill="hold">
                                          <p:stCondLst>
                                            <p:cond delay="499"/>
                                          </p:stCondLst>
                                        </p:cTn>
                                        <p:tgtEl>
                                          <p:spTgt spid="4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8" fill="hold" grpId="0" nodeType="clickEffect">
                                  <p:stCondLst>
                                    <p:cond delay="0"/>
                                  </p:stCondLst>
                                  <p:childTnLst>
                                    <p:animEffect transition="out" filter="wipe(left)">
                                      <p:cBhvr>
                                        <p:cTn id="36" dur="500"/>
                                        <p:tgtEl>
                                          <p:spTgt spid="43"/>
                                        </p:tgtEl>
                                      </p:cBhvr>
                                    </p:animEffect>
                                    <p:set>
                                      <p:cBhvr>
                                        <p:cTn id="37" dur="1" fill="hold">
                                          <p:stCondLst>
                                            <p:cond delay="499"/>
                                          </p:stCondLst>
                                        </p:cTn>
                                        <p:tgtEl>
                                          <p:spTgt spid="4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grpId="0" nodeType="clickEffect">
                                  <p:stCondLst>
                                    <p:cond delay="0"/>
                                  </p:stCondLst>
                                  <p:childTnLst>
                                    <p:animEffect transition="out" filter="wipe(left)">
                                      <p:cBhvr>
                                        <p:cTn id="41" dur="500"/>
                                        <p:tgtEl>
                                          <p:spTgt spid="44"/>
                                        </p:tgtEl>
                                      </p:cBhvr>
                                    </p:animEffect>
                                    <p:set>
                                      <p:cBhvr>
                                        <p:cTn id="42" dur="1" fill="hold">
                                          <p:stCondLst>
                                            <p:cond delay="499"/>
                                          </p:stCondLst>
                                        </p:cTn>
                                        <p:tgtEl>
                                          <p:spTgt spid="4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xit" presetSubtype="8" fill="hold" grpId="0" nodeType="clickEffect">
                                  <p:stCondLst>
                                    <p:cond delay="0"/>
                                  </p:stCondLst>
                                  <p:childTnLst>
                                    <p:animEffect transition="out" filter="wipe(left)">
                                      <p:cBhvr>
                                        <p:cTn id="46" dur="500"/>
                                        <p:tgtEl>
                                          <p:spTgt spid="45"/>
                                        </p:tgtEl>
                                      </p:cBhvr>
                                    </p:animEffect>
                                    <p:set>
                                      <p:cBhvr>
                                        <p:cTn id="47" dur="1" fill="hold">
                                          <p:stCondLst>
                                            <p:cond delay="499"/>
                                          </p:stCondLst>
                                        </p:cTn>
                                        <p:tgtEl>
                                          <p:spTgt spid="4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xit" presetSubtype="8" fill="hold" grpId="0" nodeType="clickEffect">
                                  <p:stCondLst>
                                    <p:cond delay="0"/>
                                  </p:stCondLst>
                                  <p:childTnLst>
                                    <p:animEffect transition="out" filter="wipe(left)">
                                      <p:cBhvr>
                                        <p:cTn id="51" dur="500"/>
                                        <p:tgtEl>
                                          <p:spTgt spid="47"/>
                                        </p:tgtEl>
                                      </p:cBhvr>
                                    </p:animEffect>
                                    <p:set>
                                      <p:cBhvr>
                                        <p:cTn id="52" dur="1" fill="hold">
                                          <p:stCondLst>
                                            <p:cond delay="4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3" grpId="0" animBg="1"/>
      <p:bldP spid="44" grpId="0" animBg="1"/>
      <p:bldP spid="45" grpId="0" animBg="1"/>
      <p:bldP spid="4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86" y="381000"/>
            <a:ext cx="8656836" cy="3310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Rectangle 27"/>
          <p:cNvSpPr/>
          <p:nvPr/>
        </p:nvSpPr>
        <p:spPr bwMode="auto">
          <a:xfrm>
            <a:off x="3505200" y="1066800"/>
            <a:ext cx="5348515" cy="5334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31" name="Rectangle 30"/>
          <p:cNvSpPr/>
          <p:nvPr/>
        </p:nvSpPr>
        <p:spPr bwMode="auto">
          <a:xfrm>
            <a:off x="3505200" y="1600200"/>
            <a:ext cx="5421086" cy="5334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39" name="Rectangle 38"/>
          <p:cNvSpPr/>
          <p:nvPr/>
        </p:nvSpPr>
        <p:spPr bwMode="auto">
          <a:xfrm>
            <a:off x="3505200" y="2133600"/>
            <a:ext cx="5348515" cy="226563"/>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40" name="Rectangle 39"/>
          <p:cNvSpPr/>
          <p:nvPr/>
        </p:nvSpPr>
        <p:spPr bwMode="auto">
          <a:xfrm>
            <a:off x="3505200" y="2449694"/>
            <a:ext cx="5348515" cy="184404"/>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43" name="Rectangle 42"/>
          <p:cNvSpPr/>
          <p:nvPr/>
        </p:nvSpPr>
        <p:spPr bwMode="auto">
          <a:xfrm>
            <a:off x="3505200" y="2591875"/>
            <a:ext cx="5348515" cy="276606"/>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5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
        <p:nvSpPr>
          <p:cNvPr id="16" name="Rectangle 15"/>
          <p:cNvSpPr/>
          <p:nvPr/>
        </p:nvSpPr>
        <p:spPr bwMode="auto">
          <a:xfrm>
            <a:off x="3505200" y="2895600"/>
            <a:ext cx="5348515" cy="25146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17" name="Rectangle 16"/>
          <p:cNvSpPr/>
          <p:nvPr/>
        </p:nvSpPr>
        <p:spPr bwMode="auto">
          <a:xfrm>
            <a:off x="3505200" y="3177540"/>
            <a:ext cx="5348515" cy="25146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18" name="Rectangle 17"/>
          <p:cNvSpPr/>
          <p:nvPr/>
        </p:nvSpPr>
        <p:spPr bwMode="auto">
          <a:xfrm>
            <a:off x="3505200" y="3482340"/>
            <a:ext cx="5348515" cy="25146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pic>
        <p:nvPicPr>
          <p:cNvPr id="348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6" y="1066800"/>
            <a:ext cx="8636000" cy="2693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2164080" y="2971800"/>
            <a:ext cx="91440" cy="10287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26322529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31"/>
                                        </p:tgtEl>
                                      </p:cBhvr>
                                    </p:animEffect>
                                    <p:set>
                                      <p:cBhvr>
                                        <p:cTn id="12" dur="1" fill="hold">
                                          <p:stCondLst>
                                            <p:cond delay="499"/>
                                          </p:stCondLst>
                                        </p:cTn>
                                        <p:tgtEl>
                                          <p:spTgt spid="3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39"/>
                                        </p:tgtEl>
                                      </p:cBhvr>
                                    </p:animEffect>
                                    <p:set>
                                      <p:cBhvr>
                                        <p:cTn id="17" dur="1" fill="hold">
                                          <p:stCondLst>
                                            <p:cond delay="499"/>
                                          </p:stCondLst>
                                        </p:cTn>
                                        <p:tgtEl>
                                          <p:spTgt spid="3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40"/>
                                        </p:tgtEl>
                                      </p:cBhvr>
                                    </p:animEffect>
                                    <p:set>
                                      <p:cBhvr>
                                        <p:cTn id="22" dur="1" fill="hold">
                                          <p:stCondLst>
                                            <p:cond delay="499"/>
                                          </p:stCondLst>
                                        </p:cTn>
                                        <p:tgtEl>
                                          <p:spTgt spid="4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0" nodeType="clickEffect">
                                  <p:stCondLst>
                                    <p:cond delay="0"/>
                                  </p:stCondLst>
                                  <p:childTnLst>
                                    <p:animEffect transition="out" filter="wipe(left)">
                                      <p:cBhvr>
                                        <p:cTn id="26" dur="500"/>
                                        <p:tgtEl>
                                          <p:spTgt spid="43"/>
                                        </p:tgtEl>
                                      </p:cBhvr>
                                    </p:animEffect>
                                    <p:set>
                                      <p:cBhvr>
                                        <p:cTn id="27" dur="1" fill="hold">
                                          <p:stCondLst>
                                            <p:cond delay="499"/>
                                          </p:stCondLst>
                                        </p:cTn>
                                        <p:tgtEl>
                                          <p:spTgt spid="4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16"/>
                                        </p:tgtEl>
                                      </p:cBhvr>
                                    </p:animEffect>
                                    <p:set>
                                      <p:cBhvr>
                                        <p:cTn id="32" dur="1" fill="hold">
                                          <p:stCondLst>
                                            <p:cond delay="499"/>
                                          </p:stCondLst>
                                        </p:cTn>
                                        <p:tgtEl>
                                          <p:spTgt spid="1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8" fill="hold" grpId="0" nodeType="clickEffect">
                                  <p:stCondLst>
                                    <p:cond delay="0"/>
                                  </p:stCondLst>
                                  <p:childTnLst>
                                    <p:animEffect transition="out" filter="wipe(left)">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grpId="0" nodeType="clickEffect">
                                  <p:stCondLst>
                                    <p:cond delay="0"/>
                                  </p:stCondLst>
                                  <p:childTnLst>
                                    <p:animEffect transition="out" filter="wipe(left)">
                                      <p:cBhvr>
                                        <p:cTn id="41" dur="500"/>
                                        <p:tgtEl>
                                          <p:spTgt spid="18"/>
                                        </p:tgtEl>
                                      </p:cBhvr>
                                    </p:animEffect>
                                    <p:set>
                                      <p:cBhvr>
                                        <p:cTn id="42"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9" grpId="0" animBg="1"/>
      <p:bldP spid="40" grpId="0" animBg="1"/>
      <p:bldP spid="43" grpId="0" animBg="1"/>
      <p:bldP spid="16" grpId="0" animBg="1"/>
      <p:bldP spid="17" grpId="0" animBg="1"/>
      <p:bldP spid="1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4"/>
          <p:cNvSpPr txBox="1">
            <a:spLocks noChangeArrowheads="1"/>
          </p:cNvSpPr>
          <p:nvPr/>
        </p:nvSpPr>
        <p:spPr bwMode="auto">
          <a:xfrm>
            <a:off x="1219200" y="6469063"/>
            <a:ext cx="762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endParaRPr lang="en-US" altLang="en-US" dirty="0">
              <a:latin typeface="Liberation Sans" panose="020B0604020202020204" pitchFamily="34" charset="0"/>
            </a:endParaRPr>
          </a:p>
        </p:txBody>
      </p:sp>
      <p:sp>
        <p:nvSpPr>
          <p:cNvPr id="11" name="Rectangle 10"/>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12"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lIns="86493" tIns="27432" rIns="86493" bIns="43247" anchor="ctr"/>
          <a:lstStyle/>
          <a:p>
            <a:pPr marL="109538" algn="l"/>
            <a:r>
              <a:rPr lang="en-US" sz="2400" b="1" dirty="0" smtClean="0">
                <a:solidFill>
                  <a:schemeClr val="accent3"/>
                </a:solidFill>
                <a:latin typeface="Liberation Sans" panose="020B0604020202020204" pitchFamily="34" charset="0"/>
              </a:rPr>
              <a:t>APPENDIX </a:t>
            </a:r>
            <a:r>
              <a:rPr lang="en-US" sz="2400" b="1" dirty="0">
                <a:solidFill>
                  <a:schemeClr val="accent3"/>
                </a:solidFill>
                <a:latin typeface="Liberation Sans" panose="020B0604020202020204" pitchFamily="34" charset="0"/>
              </a:rPr>
              <a:t>5A: Prepare a worksheet for </a:t>
            </a:r>
            <a:endParaRPr lang="en-US" sz="2400" b="1" dirty="0" smtClean="0">
              <a:solidFill>
                <a:schemeClr val="accent3"/>
              </a:solidFill>
              <a:latin typeface="Liberation Sans" panose="020B0604020202020204" pitchFamily="34" charset="0"/>
            </a:endParaRPr>
          </a:p>
          <a:p>
            <a:pPr marL="109538" algn="l"/>
            <a:r>
              <a:rPr lang="en-US" sz="2400" b="1" dirty="0" smtClean="0">
                <a:solidFill>
                  <a:schemeClr val="accent3"/>
                </a:solidFill>
                <a:latin typeface="Liberation Sans" panose="020B0604020202020204" pitchFamily="34" charset="0"/>
              </a:rPr>
              <a:t>a </a:t>
            </a:r>
            <a:r>
              <a:rPr lang="en-US" sz="2400" b="1" dirty="0">
                <a:solidFill>
                  <a:schemeClr val="accent3"/>
                </a:solidFill>
                <a:latin typeface="Liberation Sans" panose="020B0604020202020204" pitchFamily="34" charset="0"/>
              </a:rPr>
              <a:t>merchandising company.</a:t>
            </a:r>
          </a:p>
        </p:txBody>
      </p:sp>
      <p:sp>
        <p:nvSpPr>
          <p:cNvPr id="13" name="Oval 12"/>
          <p:cNvSpPr/>
          <p:nvPr/>
        </p:nvSpPr>
        <p:spPr bwMode="auto">
          <a:xfrm>
            <a:off x="1872343" y="485775"/>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smtClean="0">
                <a:solidFill>
                  <a:schemeClr val="bg1"/>
                </a:solidFill>
                <a:latin typeface="Liberation Sans" panose="020B0604020202020204" pitchFamily="34" charset="0"/>
              </a:rPr>
              <a:t>6</a:t>
            </a:r>
            <a:endParaRPr lang="en-US" sz="2500" b="1" dirty="0">
              <a:solidFill>
                <a:schemeClr val="bg1"/>
              </a:solidFill>
              <a:latin typeface="Liberation Sans" panose="020B0604020202020204" pitchFamily="34" charset="0"/>
            </a:endParaRPr>
          </a:p>
        </p:txBody>
      </p:sp>
      <p:sp>
        <p:nvSpPr>
          <p:cNvPr id="14" name="Rectangle 7"/>
          <p:cNvSpPr>
            <a:spLocks noChangeArrowheads="1"/>
          </p:cNvSpPr>
          <p:nvPr/>
        </p:nvSpPr>
        <p:spPr bwMode="auto">
          <a:xfrm>
            <a:off x="533400" y="1447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000" b="1" dirty="0" smtClean="0">
                <a:solidFill>
                  <a:schemeClr val="tx2">
                    <a:lumMod val="75000"/>
                  </a:schemeClr>
                </a:solidFill>
                <a:latin typeface="Liberation Sans" panose="020B0604020202020204" pitchFamily="34" charset="0"/>
              </a:rPr>
              <a:t>Using a Worksheet</a:t>
            </a:r>
            <a:endParaRPr lang="en-US" altLang="en-US" sz="3000" b="1" dirty="0">
              <a:solidFill>
                <a:schemeClr val="tx2">
                  <a:lumMod val="75000"/>
                </a:schemeClr>
              </a:solidFill>
              <a:latin typeface="Liberation Sans" panose="020B0604020202020204" pitchFamily="34" charset="0"/>
            </a:endParaRPr>
          </a:p>
        </p:txBody>
      </p:sp>
      <p:sp>
        <p:nvSpPr>
          <p:cNvPr id="2" name="Rectangle 1"/>
          <p:cNvSpPr/>
          <p:nvPr/>
        </p:nvSpPr>
        <p:spPr>
          <a:xfrm>
            <a:off x="533400" y="2081748"/>
            <a:ext cx="8153400" cy="3342453"/>
          </a:xfrm>
          <a:prstGeom prst="rect">
            <a:avLst/>
          </a:prstGeom>
        </p:spPr>
        <p:txBody>
          <a:bodyPr wrap="square">
            <a:spAutoFit/>
          </a:bodyPr>
          <a:lstStyle/>
          <a:p>
            <a:pPr algn="l">
              <a:lnSpc>
                <a:spcPct val="120000"/>
              </a:lnSpc>
              <a:spcBef>
                <a:spcPts val="1200"/>
              </a:spcBef>
            </a:pPr>
            <a:r>
              <a:rPr lang="en-US" sz="2200" dirty="0">
                <a:latin typeface="Liberation Sans" panose="020B0604020202020204" pitchFamily="34" charset="0"/>
              </a:rPr>
              <a:t>As indicated in Chapter 4, a worksheet enables companies to prepare </a:t>
            </a:r>
            <a:r>
              <a:rPr lang="en-US" sz="2200" dirty="0" smtClean="0">
                <a:latin typeface="Liberation Sans" panose="020B0604020202020204" pitchFamily="34" charset="0"/>
              </a:rPr>
              <a:t>financial statements </a:t>
            </a:r>
            <a:r>
              <a:rPr lang="en-US" sz="2200" dirty="0">
                <a:latin typeface="Liberation Sans" panose="020B0604020202020204" pitchFamily="34" charset="0"/>
              </a:rPr>
              <a:t>before they journalize and post adjusting entries. The steps in </a:t>
            </a:r>
            <a:r>
              <a:rPr lang="en-US" sz="2200" dirty="0" smtClean="0">
                <a:latin typeface="Liberation Sans" panose="020B0604020202020204" pitchFamily="34" charset="0"/>
              </a:rPr>
              <a:t>preparing a </a:t>
            </a:r>
            <a:r>
              <a:rPr lang="en-US" sz="2200" dirty="0">
                <a:latin typeface="Liberation Sans" panose="020B0604020202020204" pitchFamily="34" charset="0"/>
              </a:rPr>
              <a:t>worksheet for a merchandising company are the same as for a service </a:t>
            </a:r>
            <a:r>
              <a:rPr lang="en-US" sz="2200" dirty="0" smtClean="0">
                <a:latin typeface="Liberation Sans" panose="020B0604020202020204" pitchFamily="34" charset="0"/>
              </a:rPr>
              <a:t>company. </a:t>
            </a:r>
            <a:r>
              <a:rPr lang="en-US" sz="2200" dirty="0">
                <a:latin typeface="Liberation Sans" panose="020B0604020202020204" pitchFamily="34" charset="0"/>
              </a:rPr>
              <a:t>Illustration 5A-1 </a:t>
            </a:r>
            <a:r>
              <a:rPr lang="en-US" sz="2200" dirty="0" smtClean="0">
                <a:latin typeface="Liberation Sans" panose="020B0604020202020204" pitchFamily="34" charset="0"/>
              </a:rPr>
              <a:t>shows </a:t>
            </a:r>
            <a:r>
              <a:rPr lang="en-US" sz="2200" dirty="0">
                <a:latin typeface="Liberation Sans" panose="020B0604020202020204" pitchFamily="34" charset="0"/>
              </a:rPr>
              <a:t>the worksheet </a:t>
            </a:r>
            <a:r>
              <a:rPr lang="en-US" sz="2200" dirty="0" smtClean="0">
                <a:latin typeface="Liberation Sans" panose="020B0604020202020204" pitchFamily="34" charset="0"/>
              </a:rPr>
              <a:t>for PW </a:t>
            </a:r>
            <a:r>
              <a:rPr lang="en-US" sz="2200" dirty="0">
                <a:latin typeface="Liberation Sans" panose="020B0604020202020204" pitchFamily="34" charset="0"/>
              </a:rPr>
              <a:t>Audio Supply, Inc. (excluding nonoperating items). The unique accounts </a:t>
            </a:r>
            <a:r>
              <a:rPr lang="en-US" sz="2200" dirty="0" smtClean="0">
                <a:latin typeface="Liberation Sans" panose="020B0604020202020204" pitchFamily="34" charset="0"/>
              </a:rPr>
              <a:t>for a </a:t>
            </a:r>
            <a:r>
              <a:rPr lang="en-US" sz="2200" dirty="0">
                <a:latin typeface="Liberation Sans" panose="020B0604020202020204" pitchFamily="34" charset="0"/>
              </a:rPr>
              <a:t>merchandiser using a </a:t>
            </a:r>
            <a:r>
              <a:rPr lang="en-US" sz="2200" b="1" dirty="0">
                <a:latin typeface="Liberation Sans" panose="020B0604020202020204" pitchFamily="34" charset="0"/>
              </a:rPr>
              <a:t>perpetual </a:t>
            </a:r>
            <a:r>
              <a:rPr lang="en-US" sz="2200" b="1" dirty="0" smtClean="0">
                <a:latin typeface="Liberation Sans" panose="020B0604020202020204" pitchFamily="34" charset="0"/>
              </a:rPr>
              <a:t>inventory </a:t>
            </a:r>
            <a:r>
              <a:rPr lang="en-US" sz="2200" b="1" dirty="0">
                <a:latin typeface="Liberation Sans" panose="020B0604020202020204" pitchFamily="34" charset="0"/>
              </a:rPr>
              <a:t>system </a:t>
            </a:r>
            <a:r>
              <a:rPr lang="en-US" sz="2200" dirty="0">
                <a:latin typeface="Liberation Sans" panose="020B0604020202020204" pitchFamily="34" charset="0"/>
              </a:rPr>
              <a:t>are in </a:t>
            </a:r>
            <a:r>
              <a:rPr lang="en-US" sz="2200" b="1" dirty="0">
                <a:solidFill>
                  <a:schemeClr val="accent6">
                    <a:lumMod val="75000"/>
                  </a:schemeClr>
                </a:solidFill>
                <a:latin typeface="Liberation Sans" panose="020B0604020202020204" pitchFamily="34" charset="0"/>
              </a:rPr>
              <a:t>red</a:t>
            </a:r>
            <a:r>
              <a:rPr lang="en-US" sz="2200" dirty="0">
                <a:latin typeface="Liberation Sans" panose="020B0604020202020204" pitchFamily="34" charset="0"/>
              </a:rPr>
              <a:t>.</a:t>
            </a:r>
          </a:p>
        </p:txBody>
      </p:sp>
      <p:sp>
        <p:nvSpPr>
          <p:cNvPr id="16"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533400" y="1295400"/>
            <a:ext cx="48768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30000"/>
              </a:spcBef>
              <a:spcAft>
                <a:spcPct val="20000"/>
              </a:spcAft>
              <a:buSzPct val="80000"/>
            </a:pPr>
            <a:r>
              <a:rPr lang="en-US" altLang="en-US" sz="2800" b="1" dirty="0" smtClean="0">
                <a:latin typeface="Liberation Sans" panose="020B0604020202020204" pitchFamily="34" charset="0"/>
              </a:rPr>
              <a:t>PERPETUAL SYSTEM</a:t>
            </a:r>
            <a:endParaRPr lang="en-US" altLang="en-US" sz="2800" b="1" dirty="0">
              <a:latin typeface="Liberation Sans" panose="020B0604020202020204" pitchFamily="34" charset="0"/>
            </a:endParaRPr>
          </a:p>
        </p:txBody>
      </p:sp>
      <p:sp>
        <p:nvSpPr>
          <p:cNvPr id="9220" name="Rectangle 11"/>
          <p:cNvSpPr>
            <a:spLocks noChangeArrowheads="1"/>
          </p:cNvSpPr>
          <p:nvPr/>
        </p:nvSpPr>
        <p:spPr bwMode="auto">
          <a:xfrm>
            <a:off x="533400" y="1900237"/>
            <a:ext cx="7543800" cy="282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000">
                <a:solidFill>
                  <a:schemeClr val="tx1"/>
                </a:solidFill>
                <a:latin typeface="Comic Sans MS" pitchFamily="66" charset="0"/>
              </a:defRPr>
            </a:lvl1pPr>
            <a:lvl2pPr marL="685800" indent="-45720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lvl="1" algn="l">
              <a:lnSpc>
                <a:spcPct val="125000"/>
              </a:lnSpc>
              <a:spcBef>
                <a:spcPts val="1200"/>
              </a:spcBef>
              <a:buClr>
                <a:srgbClr val="800000"/>
              </a:buClr>
              <a:buSzPct val="80000"/>
              <a:buFont typeface="Wingdings" pitchFamily="2" charset="2"/>
              <a:buChar char="u"/>
            </a:pPr>
            <a:r>
              <a:rPr lang="en-US" altLang="en-US" sz="2100" dirty="0">
                <a:latin typeface="Liberation Sans" panose="020B0604020202020204" pitchFamily="34" charset="0"/>
              </a:rPr>
              <a:t>Maintain </a:t>
            </a:r>
            <a:r>
              <a:rPr lang="en-US" altLang="en-US" sz="2100" b="1" dirty="0">
                <a:latin typeface="Liberation Sans" panose="020B0604020202020204" pitchFamily="34" charset="0"/>
              </a:rPr>
              <a:t>detailed records </a:t>
            </a:r>
            <a:r>
              <a:rPr lang="en-US" altLang="en-US" sz="2100" dirty="0">
                <a:latin typeface="Liberation Sans" panose="020B0604020202020204" pitchFamily="34" charset="0"/>
              </a:rPr>
              <a:t>of the cost of each inventory purchase and sale.</a:t>
            </a:r>
          </a:p>
          <a:p>
            <a:pPr lvl="1" algn="l">
              <a:lnSpc>
                <a:spcPct val="125000"/>
              </a:lnSpc>
              <a:spcBef>
                <a:spcPts val="1200"/>
              </a:spcBef>
              <a:buClr>
                <a:srgbClr val="800000"/>
              </a:buClr>
              <a:buSzPct val="80000"/>
              <a:buFont typeface="Wingdings" pitchFamily="2" charset="2"/>
              <a:buChar char="u"/>
            </a:pPr>
            <a:r>
              <a:rPr lang="en-US" altLang="en-US" sz="2100" dirty="0">
                <a:latin typeface="Liberation Sans" panose="020B0604020202020204" pitchFamily="34" charset="0"/>
              </a:rPr>
              <a:t>Records </a:t>
            </a:r>
            <a:r>
              <a:rPr lang="en-US" altLang="en-US" sz="2100" b="1" dirty="0">
                <a:latin typeface="Liberation Sans" panose="020B0604020202020204" pitchFamily="34" charset="0"/>
              </a:rPr>
              <a:t>continuously</a:t>
            </a:r>
            <a:r>
              <a:rPr lang="en-US" altLang="en-US" sz="2100" dirty="0">
                <a:latin typeface="Liberation Sans" panose="020B0604020202020204" pitchFamily="34" charset="0"/>
              </a:rPr>
              <a:t> show inventory that should be on hand </a:t>
            </a:r>
            <a:r>
              <a:rPr lang="en-US" altLang="en-US" sz="2100" b="1" dirty="0">
                <a:latin typeface="Liberation Sans" panose="020B0604020202020204" pitchFamily="34" charset="0"/>
              </a:rPr>
              <a:t>for every item</a:t>
            </a:r>
            <a:r>
              <a:rPr lang="en-US" altLang="en-US" sz="2100" dirty="0">
                <a:latin typeface="Liberation Sans" panose="020B0604020202020204" pitchFamily="34" charset="0"/>
              </a:rPr>
              <a:t>.</a:t>
            </a:r>
          </a:p>
          <a:p>
            <a:pPr lvl="1" algn="l">
              <a:lnSpc>
                <a:spcPct val="125000"/>
              </a:lnSpc>
              <a:spcBef>
                <a:spcPts val="1200"/>
              </a:spcBef>
              <a:buClr>
                <a:srgbClr val="800000"/>
              </a:buClr>
              <a:buSzPct val="80000"/>
              <a:buFont typeface="Wingdings" pitchFamily="2" charset="2"/>
              <a:buChar char="u"/>
            </a:pPr>
            <a:r>
              <a:rPr lang="en-US" altLang="en-US" sz="2100" dirty="0">
                <a:latin typeface="Liberation Sans" panose="020B0604020202020204" pitchFamily="34" charset="0"/>
              </a:rPr>
              <a:t>Company </a:t>
            </a:r>
            <a:r>
              <a:rPr lang="en-US" altLang="en-US" sz="2100" b="1" dirty="0">
                <a:latin typeface="Liberation Sans" panose="020B0604020202020204" pitchFamily="34" charset="0"/>
              </a:rPr>
              <a:t>determines cost of goods sold </a:t>
            </a:r>
            <a:r>
              <a:rPr lang="en-US" altLang="en-US" sz="2100" dirty="0">
                <a:latin typeface="Liberation Sans" panose="020B0604020202020204" pitchFamily="34" charset="0"/>
              </a:rPr>
              <a:t>each time a sale occurs.</a:t>
            </a:r>
          </a:p>
        </p:txBody>
      </p:sp>
      <p:sp>
        <p:nvSpPr>
          <p:cNvPr id="9223"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smtClean="0">
                <a:solidFill>
                  <a:schemeClr val="tx2">
                    <a:lumMod val="75000"/>
                  </a:schemeClr>
                </a:solidFill>
                <a:latin typeface="Liberation Sans" panose="020B0604020202020204" pitchFamily="34" charset="0"/>
              </a:rPr>
              <a:t>Flow of Costs</a:t>
            </a:r>
            <a:endParaRPr lang="en-US" altLang="en-US" sz="3200" b="1" dirty="0">
              <a:solidFill>
                <a:schemeClr val="tx2">
                  <a:lumMod val="75000"/>
                </a:schemeClr>
              </a:solidFill>
              <a:latin typeface="Liberation Sans" panose="020B0604020202020204" pitchFamily="34" charset="0"/>
            </a:endParaRPr>
          </a:p>
        </p:txBody>
      </p: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81000"/>
            <a:ext cx="7508665" cy="6128328"/>
          </a:xfrm>
          <a:prstGeom prst="rect">
            <a:avLst/>
          </a:prstGeom>
          <a:noFill/>
          <a:ln w="12700" cap="sq" cmpd="sng">
            <a:solidFill>
              <a:schemeClr val="tx1"/>
            </a:solidFill>
            <a:prstDash val="solid"/>
            <a:miter lim="800000"/>
            <a:headEnd type="none" w="sm" len="sm"/>
            <a:tailEnd type="none" w="sm" len="sm"/>
          </a:ln>
          <a:extLst>
            <a:ext uri="{909E8E84-426E-40DD-AFC4-6F175D3DCCD1}">
              <a14:hiddenFill xmlns:a14="http://schemas.microsoft.com/office/drawing/2010/main">
                <a:solidFill>
                  <a:schemeClr val="accent1"/>
                </a:solidFill>
              </a14:hiddenFill>
            </a:ext>
          </a:extLst>
        </p:spPr>
      </p:pic>
      <p:sp>
        <p:nvSpPr>
          <p:cNvPr id="54274" name="Text Box 4"/>
          <p:cNvSpPr txBox="1">
            <a:spLocks noChangeArrowheads="1"/>
          </p:cNvSpPr>
          <p:nvPr/>
        </p:nvSpPr>
        <p:spPr bwMode="auto">
          <a:xfrm>
            <a:off x="1219200" y="6469063"/>
            <a:ext cx="762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endParaRPr lang="en-US" altLang="en-US" dirty="0">
              <a:latin typeface="Liberation Sans" panose="020B0604020202020204" pitchFamily="34" charset="0"/>
            </a:endParaRPr>
          </a:p>
        </p:txBody>
      </p:sp>
      <p:sp>
        <p:nvSpPr>
          <p:cNvPr id="54275" name="Text Box 7"/>
          <p:cNvSpPr txBox="1">
            <a:spLocks noChangeArrowheads="1"/>
          </p:cNvSpPr>
          <p:nvPr/>
        </p:nvSpPr>
        <p:spPr bwMode="auto">
          <a:xfrm>
            <a:off x="7391400" y="762000"/>
            <a:ext cx="1447800" cy="274637"/>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1200" b="1" dirty="0">
                <a:latin typeface="Liberation Sans" panose="020B0604020202020204" pitchFamily="34" charset="0"/>
              </a:rPr>
              <a:t>Illustration 5A-1</a:t>
            </a:r>
          </a:p>
        </p:txBody>
      </p:sp>
    </p:spTree>
    <p:extLst>
      <p:ext uri="{BB962C8B-B14F-4D97-AF65-F5344CB8AC3E}">
        <p14:creationId xmlns:p14="http://schemas.microsoft.com/office/powerpoint/2010/main" val="1121220042"/>
      </p:ext>
    </p:extLst>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914400" y="2514600"/>
            <a:ext cx="7467600" cy="21236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0000"/>
              </a:lnSpc>
              <a:spcBef>
                <a:spcPct val="40000"/>
              </a:spcBef>
              <a:spcAft>
                <a:spcPct val="20000"/>
              </a:spcAft>
              <a:buClr>
                <a:srgbClr val="800000"/>
              </a:buClr>
              <a:buSzPct val="80000"/>
              <a:buFont typeface="Wingdings" pitchFamily="2" charset="2"/>
              <a:buChar char="u"/>
            </a:pPr>
            <a:r>
              <a:rPr lang="en-US" altLang="en-US" sz="2200" dirty="0">
                <a:solidFill>
                  <a:srgbClr val="000000"/>
                </a:solidFill>
                <a:latin typeface="Liberation Sans" panose="020B0604020202020204" pitchFamily="34" charset="0"/>
              </a:rPr>
              <a:t>No running account of changes in inventory.</a:t>
            </a:r>
          </a:p>
          <a:p>
            <a:pPr algn="l">
              <a:lnSpc>
                <a:spcPct val="120000"/>
              </a:lnSpc>
              <a:spcBef>
                <a:spcPct val="40000"/>
              </a:spcBef>
              <a:spcAft>
                <a:spcPct val="20000"/>
              </a:spcAft>
              <a:buClr>
                <a:srgbClr val="800000"/>
              </a:buClr>
              <a:buSzPct val="80000"/>
              <a:buFont typeface="Wingdings" pitchFamily="2" charset="2"/>
              <a:buChar char="u"/>
            </a:pPr>
            <a:r>
              <a:rPr lang="en-US" altLang="en-US" sz="2200" dirty="0">
                <a:solidFill>
                  <a:srgbClr val="000000"/>
                </a:solidFill>
                <a:latin typeface="Liberation Sans" panose="020B0604020202020204" pitchFamily="34" charset="0"/>
              </a:rPr>
              <a:t>Ending inventory determined by physical count.</a:t>
            </a:r>
          </a:p>
          <a:p>
            <a:pPr algn="l">
              <a:lnSpc>
                <a:spcPct val="120000"/>
              </a:lnSpc>
              <a:spcBef>
                <a:spcPct val="40000"/>
              </a:spcBef>
              <a:spcAft>
                <a:spcPct val="20000"/>
              </a:spcAft>
              <a:buClr>
                <a:srgbClr val="800000"/>
              </a:buClr>
              <a:buSzPct val="80000"/>
              <a:buFont typeface="Wingdings" pitchFamily="2" charset="2"/>
              <a:buChar char="u"/>
            </a:pPr>
            <a:r>
              <a:rPr lang="en-US" altLang="en-US" sz="2200" dirty="0">
                <a:solidFill>
                  <a:srgbClr val="000000"/>
                </a:solidFill>
                <a:latin typeface="Liberation Sans" panose="020B0604020202020204" pitchFamily="34" charset="0"/>
              </a:rPr>
              <a:t>Cost of goods sold not determined until the end of the period.</a:t>
            </a:r>
          </a:p>
        </p:txBody>
      </p:sp>
      <p:sp>
        <p:nvSpPr>
          <p:cNvPr id="925702" name="Text Box 6"/>
          <p:cNvSpPr txBox="1">
            <a:spLocks noChangeArrowheads="1"/>
          </p:cNvSpPr>
          <p:nvPr/>
        </p:nvSpPr>
        <p:spPr bwMode="auto">
          <a:xfrm>
            <a:off x="685800" y="1447800"/>
            <a:ext cx="830580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SzPct val="80000"/>
              <a:defRPr/>
            </a:pPr>
            <a:r>
              <a:rPr lang="en-US" sz="2800" b="1" dirty="0" smtClean="0">
                <a:solidFill>
                  <a:schemeClr val="tx2">
                    <a:lumMod val="75000"/>
                  </a:schemeClr>
                </a:solidFill>
                <a:latin typeface="Liberation Sans" panose="020B0604020202020204" pitchFamily="34" charset="0"/>
              </a:rPr>
              <a:t>Determining Cost of Goods Sold Under a Periodic System</a:t>
            </a:r>
          </a:p>
        </p:txBody>
      </p:sp>
      <p:sp>
        <p:nvSpPr>
          <p:cNvPr id="9" name="Rectangle 8"/>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10"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lIns="86493" tIns="27432" rIns="86493" bIns="43247" anchor="ctr"/>
          <a:lstStyle/>
          <a:p>
            <a:pPr marL="109538" algn="l"/>
            <a:r>
              <a:rPr lang="en-US" sz="2300" b="1" dirty="0" smtClean="0">
                <a:solidFill>
                  <a:schemeClr val="accent3"/>
                </a:solidFill>
                <a:latin typeface="Liberation Sans" panose="020B0604020202020204" pitchFamily="34" charset="0"/>
              </a:rPr>
              <a:t>APPENDIX </a:t>
            </a:r>
            <a:r>
              <a:rPr lang="en-US" sz="2300" b="1" dirty="0">
                <a:solidFill>
                  <a:schemeClr val="accent3"/>
                </a:solidFill>
                <a:latin typeface="Liberation Sans" panose="020B0604020202020204" pitchFamily="34" charset="0"/>
              </a:rPr>
              <a:t>5B: Record purchases and sales under a </a:t>
            </a:r>
            <a:r>
              <a:rPr lang="en-US" sz="2300" b="1" dirty="0" smtClean="0">
                <a:solidFill>
                  <a:schemeClr val="accent3"/>
                </a:solidFill>
                <a:latin typeface="Liberation Sans" panose="020B0604020202020204" pitchFamily="34" charset="0"/>
              </a:rPr>
              <a:t>periodic inventory system</a:t>
            </a:r>
            <a:r>
              <a:rPr lang="en-US" sz="2300" b="1" dirty="0">
                <a:solidFill>
                  <a:schemeClr val="accent3"/>
                </a:solidFill>
                <a:latin typeface="Liberation Sans" panose="020B0604020202020204" pitchFamily="34" charset="0"/>
              </a:rPr>
              <a:t>.</a:t>
            </a:r>
          </a:p>
        </p:txBody>
      </p:sp>
      <p:sp>
        <p:nvSpPr>
          <p:cNvPr id="11" name="Oval 10"/>
          <p:cNvSpPr/>
          <p:nvPr/>
        </p:nvSpPr>
        <p:spPr bwMode="auto">
          <a:xfrm>
            <a:off x="1872343" y="485775"/>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smtClean="0">
                <a:solidFill>
                  <a:schemeClr val="bg1"/>
                </a:solidFill>
                <a:latin typeface="Liberation Sans" panose="020B0604020202020204" pitchFamily="34" charset="0"/>
              </a:rPr>
              <a:t>7</a:t>
            </a:r>
            <a:endParaRPr lang="en-US" sz="2500" b="1" dirty="0">
              <a:solidFill>
                <a:schemeClr val="bg1"/>
              </a:solidFill>
              <a:latin typeface="Liberation Sans" panose="020B0604020202020204" pitchFamily="34" charset="0"/>
            </a:endParaRP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7"/>
          <p:cNvSpPr>
            <a:spLocks noChangeArrowheads="1"/>
          </p:cNvSpPr>
          <p:nvPr/>
        </p:nvSpPr>
        <p:spPr bwMode="auto">
          <a:xfrm>
            <a:off x="6019800" y="2184400"/>
            <a:ext cx="2133600" cy="274638"/>
          </a:xfrm>
          <a:prstGeom prst="rect">
            <a:avLst/>
          </a:prstGeom>
          <a:solidFill>
            <a:schemeClr val="bg1"/>
          </a:solidFill>
          <a:ln>
            <a:noFill/>
          </a:ln>
          <a:effectLst/>
          <a:extLs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r>
              <a:rPr lang="en-US" altLang="en-US" sz="1200" b="1" dirty="0">
                <a:latin typeface="Arial" charset="0"/>
              </a:rPr>
              <a:t>Illustration 5B-2 </a:t>
            </a:r>
          </a:p>
        </p:txBody>
      </p:sp>
      <p:sp>
        <p:nvSpPr>
          <p:cNvPr id="8" name="Line 22"/>
          <p:cNvSpPr>
            <a:spLocks noChangeShapeType="1"/>
          </p:cNvSpPr>
          <p:nvPr/>
        </p:nvSpPr>
        <p:spPr bwMode="auto">
          <a:xfrm>
            <a:off x="304800" y="14478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defRPr/>
            </a:pPr>
            <a:r>
              <a:rPr lang="en-US" sz="3200" b="1" dirty="0">
                <a:solidFill>
                  <a:schemeClr val="tx2">
                    <a:lumMod val="75000"/>
                  </a:schemeClr>
                </a:solidFill>
                <a:latin typeface="Arial" charset="0"/>
              </a:rPr>
              <a:t>Determining Cost of Goods Sold Under a Periodic System</a:t>
            </a:r>
          </a:p>
        </p:txBody>
      </p:sp>
      <p:sp>
        <p:nvSpPr>
          <p:cNvPr id="2" name="Rectangle 1"/>
          <p:cNvSpPr/>
          <p:nvPr/>
        </p:nvSpPr>
        <p:spPr>
          <a:xfrm>
            <a:off x="6705600" y="865188"/>
            <a:ext cx="2286000" cy="830997"/>
          </a:xfrm>
          <a:prstGeom prst="rect">
            <a:avLst/>
          </a:prstGeom>
          <a:solidFill>
            <a:schemeClr val="accent3"/>
          </a:solidFill>
        </p:spPr>
        <p:txBody>
          <a:bodyPr wrap="square">
            <a:spAutoFit/>
          </a:bodyPr>
          <a:lstStyle/>
          <a:p>
            <a:pPr algn="l"/>
            <a:r>
              <a:rPr lang="en-US" sz="1200" b="1" dirty="0">
                <a:latin typeface="Liberation Sans" panose="020B0604020202020204" pitchFamily="34" charset="0"/>
              </a:rPr>
              <a:t>Illustration 5B-2</a:t>
            </a:r>
          </a:p>
          <a:p>
            <a:pPr algn="l"/>
            <a:r>
              <a:rPr lang="en-US" sz="1200" dirty="0">
                <a:latin typeface="Liberation Sans" panose="020B0604020202020204" pitchFamily="34" charset="0"/>
              </a:rPr>
              <a:t>Cost of goods sold for a</a:t>
            </a:r>
          </a:p>
          <a:p>
            <a:pPr algn="l"/>
            <a:r>
              <a:rPr lang="en-US" sz="1200" dirty="0">
                <a:latin typeface="Liberation Sans" panose="020B0604020202020204" pitchFamily="34" charset="0"/>
              </a:rPr>
              <a:t>merchandiser using a periodic</a:t>
            </a:r>
          </a:p>
          <a:p>
            <a:pPr algn="l"/>
            <a:r>
              <a:rPr lang="en-US" sz="1200" dirty="0">
                <a:latin typeface="Liberation Sans" panose="020B0604020202020204" pitchFamily="34" charset="0"/>
              </a:rPr>
              <a:t>inventory system</a:t>
            </a:r>
          </a:p>
        </p:txBody>
      </p:sp>
      <p:sp>
        <p:nvSpPr>
          <p:cNvPr id="1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55725"/>
            <a:ext cx="8329587" cy="4492675"/>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 Box 4"/>
          <p:cNvSpPr txBox="1">
            <a:spLocks noChangeArrowheads="1"/>
          </p:cNvSpPr>
          <p:nvPr/>
        </p:nvSpPr>
        <p:spPr bwMode="auto">
          <a:xfrm>
            <a:off x="533400" y="1295400"/>
            <a:ext cx="7772400" cy="4404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a:solidFill>
                  <a:schemeClr val="tx1"/>
                </a:solidFill>
                <a:latin typeface="Comic Sans MS" pitchFamily="66" charset="0"/>
              </a:defRPr>
            </a:lvl1pPr>
            <a:lvl2pPr marL="1143000" indent="-45720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marL="682625" indent="-450850" algn="l">
              <a:lnSpc>
                <a:spcPct val="120000"/>
              </a:lnSpc>
              <a:spcBef>
                <a:spcPct val="45000"/>
              </a:spcBef>
              <a:buClr>
                <a:srgbClr val="800000"/>
              </a:buClr>
              <a:buSzPct val="80000"/>
              <a:buFont typeface="Wingdings" pitchFamily="2" charset="2"/>
              <a:buChar char="u"/>
            </a:pPr>
            <a:r>
              <a:rPr lang="en-US" altLang="en-US" sz="2100" dirty="0">
                <a:latin typeface="Liberation Sans" panose="020B0604020202020204" pitchFamily="34" charset="0"/>
              </a:rPr>
              <a:t>Record revenues when sales are made.</a:t>
            </a:r>
          </a:p>
          <a:p>
            <a:pPr marL="682625" indent="-450850" algn="l">
              <a:lnSpc>
                <a:spcPct val="120000"/>
              </a:lnSpc>
              <a:spcBef>
                <a:spcPct val="45000"/>
              </a:spcBef>
              <a:buClr>
                <a:srgbClr val="800000"/>
              </a:buClr>
              <a:buSzPct val="80000"/>
              <a:buFont typeface="Wingdings" pitchFamily="2" charset="2"/>
              <a:buChar char="u"/>
            </a:pPr>
            <a:r>
              <a:rPr lang="en-US" altLang="en-US" sz="2100" dirty="0">
                <a:latin typeface="Liberation Sans" panose="020B0604020202020204" pitchFamily="34" charset="0"/>
              </a:rPr>
              <a:t>Do not record cost of merchandise sold on the date of sale. </a:t>
            </a:r>
          </a:p>
          <a:p>
            <a:pPr marL="682625" indent="-450850" algn="l">
              <a:lnSpc>
                <a:spcPct val="120000"/>
              </a:lnSpc>
              <a:spcBef>
                <a:spcPct val="45000"/>
              </a:spcBef>
              <a:buClr>
                <a:srgbClr val="800000"/>
              </a:buClr>
              <a:buSzPct val="80000"/>
              <a:buFont typeface="Wingdings" pitchFamily="2" charset="2"/>
              <a:buChar char="u"/>
            </a:pPr>
            <a:r>
              <a:rPr lang="en-US" altLang="en-US" sz="2100" dirty="0">
                <a:latin typeface="Liberation Sans" panose="020B0604020202020204" pitchFamily="34" charset="0"/>
              </a:rPr>
              <a:t>Physical inventory count determines: </a:t>
            </a:r>
          </a:p>
          <a:p>
            <a:pPr marL="1377950" lvl="1" indent="-463550" algn="l">
              <a:lnSpc>
                <a:spcPct val="120000"/>
              </a:lnSpc>
              <a:spcBef>
                <a:spcPct val="45000"/>
              </a:spcBef>
              <a:buClr>
                <a:srgbClr val="800000"/>
              </a:buClr>
              <a:buSzPct val="80000"/>
              <a:buFont typeface="Arial" charset="0"/>
              <a:buChar char="►"/>
            </a:pPr>
            <a:r>
              <a:rPr lang="en-US" altLang="en-US" dirty="0">
                <a:latin typeface="Liberation Sans" panose="020B0604020202020204" pitchFamily="34" charset="0"/>
              </a:rPr>
              <a:t>Cost of merchandise </a:t>
            </a:r>
            <a:r>
              <a:rPr lang="en-US" altLang="en-US" b="1" dirty="0">
                <a:latin typeface="Liberation Sans" panose="020B0604020202020204" pitchFamily="34" charset="0"/>
              </a:rPr>
              <a:t>on hand</a:t>
            </a:r>
            <a:r>
              <a:rPr lang="en-US" altLang="en-US" dirty="0">
                <a:latin typeface="Liberation Sans" panose="020B0604020202020204" pitchFamily="34" charset="0"/>
              </a:rPr>
              <a:t> and </a:t>
            </a:r>
          </a:p>
          <a:p>
            <a:pPr marL="1377950" lvl="1" indent="-463550" algn="l">
              <a:lnSpc>
                <a:spcPct val="120000"/>
              </a:lnSpc>
              <a:spcBef>
                <a:spcPct val="45000"/>
              </a:spcBef>
              <a:buClr>
                <a:srgbClr val="800000"/>
              </a:buClr>
              <a:buSzPct val="80000"/>
              <a:buFont typeface="Arial" charset="0"/>
              <a:buChar char="►"/>
            </a:pPr>
            <a:r>
              <a:rPr lang="en-US" altLang="en-US" dirty="0">
                <a:latin typeface="Liberation Sans" panose="020B0604020202020204" pitchFamily="34" charset="0"/>
              </a:rPr>
              <a:t>Cost of merchandise </a:t>
            </a:r>
            <a:r>
              <a:rPr lang="en-US" altLang="en-US" b="1" dirty="0">
                <a:latin typeface="Liberation Sans" panose="020B0604020202020204" pitchFamily="34" charset="0"/>
              </a:rPr>
              <a:t>sold</a:t>
            </a:r>
            <a:r>
              <a:rPr lang="en-US" altLang="en-US" dirty="0">
                <a:latin typeface="Liberation Sans" panose="020B0604020202020204" pitchFamily="34" charset="0"/>
              </a:rPr>
              <a:t> during the period. </a:t>
            </a:r>
          </a:p>
          <a:p>
            <a:pPr marL="682625" indent="-450850" algn="l">
              <a:lnSpc>
                <a:spcPct val="120000"/>
              </a:lnSpc>
              <a:spcBef>
                <a:spcPct val="45000"/>
              </a:spcBef>
              <a:buClr>
                <a:srgbClr val="800000"/>
              </a:buClr>
              <a:buSzPct val="80000"/>
              <a:buFont typeface="Wingdings" pitchFamily="2" charset="2"/>
              <a:buChar char="u"/>
            </a:pPr>
            <a:r>
              <a:rPr lang="en-US" altLang="en-US" sz="2100" dirty="0">
                <a:latin typeface="Liberation Sans" panose="020B0604020202020204" pitchFamily="34" charset="0"/>
              </a:rPr>
              <a:t>Record purchases in Purchases account. </a:t>
            </a:r>
          </a:p>
          <a:p>
            <a:pPr marL="682625" indent="-450850" algn="l">
              <a:lnSpc>
                <a:spcPct val="120000"/>
              </a:lnSpc>
              <a:spcBef>
                <a:spcPct val="45000"/>
              </a:spcBef>
              <a:buClr>
                <a:srgbClr val="800000"/>
              </a:buClr>
              <a:buSzPct val="80000"/>
              <a:buFont typeface="Wingdings" pitchFamily="2" charset="2"/>
              <a:buChar char="u"/>
            </a:pPr>
            <a:r>
              <a:rPr lang="en-US" altLang="en-US" sz="2100" dirty="0">
                <a:latin typeface="Liberation Sans" panose="020B0604020202020204" pitchFamily="34" charset="0"/>
              </a:rPr>
              <a:t>Purchase returns and allowances, Purchase discounts, and Freight costs are recorded in separate accounts.</a:t>
            </a:r>
          </a:p>
        </p:txBody>
      </p:sp>
      <p:sp>
        <p:nvSpPr>
          <p:cNvPr id="7"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Recording Merchandise Transactions</a:t>
            </a:r>
            <a:endParaRPr lang="en-US" altLang="en-US" sz="3200" b="1" dirty="0">
              <a:solidFill>
                <a:schemeClr val="tx2">
                  <a:lumMod val="75000"/>
                </a:schemeClr>
              </a:solidFill>
              <a:latin typeface="Liberation Sans" panose="020B0604020202020204" pitchFamily="34" charset="0"/>
            </a:endParaRPr>
          </a:p>
        </p:txBody>
      </p:sp>
      <p:sp>
        <p:nvSpPr>
          <p:cNvPr id="11"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ext Box 3"/>
          <p:cNvSpPr txBox="1">
            <a:spLocks noChangeArrowheads="1"/>
          </p:cNvSpPr>
          <p:nvPr/>
        </p:nvSpPr>
        <p:spPr bwMode="auto">
          <a:xfrm>
            <a:off x="533400" y="1295400"/>
            <a:ext cx="8077200"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On the basis of the sales invoice (Illustration 5-6) and receipt of the merchandise ordered from PW Audio Supply, Sauk Stereo records the $3,800 purchase as follows.</a:t>
            </a:r>
          </a:p>
        </p:txBody>
      </p:sp>
      <p:sp>
        <p:nvSpPr>
          <p:cNvPr id="990212" name="Text Box 4"/>
          <p:cNvSpPr txBox="1">
            <a:spLocks noChangeArrowheads="1"/>
          </p:cNvSpPr>
          <p:nvPr/>
        </p:nvSpPr>
        <p:spPr bwMode="auto">
          <a:xfrm>
            <a:off x="1752600" y="3055938"/>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745038" algn="r"/>
              </a:tabLst>
              <a:defRPr sz="2000">
                <a:solidFill>
                  <a:schemeClr val="tx1"/>
                </a:solidFill>
                <a:latin typeface="Comic Sans MS" pitchFamily="66" charset="0"/>
              </a:defRPr>
            </a:lvl1pPr>
            <a:lvl2pPr marL="742950" indent="-285750">
              <a:tabLst>
                <a:tab pos="4745038" algn="r"/>
              </a:tabLst>
              <a:defRPr sz="2000">
                <a:solidFill>
                  <a:schemeClr val="tx1"/>
                </a:solidFill>
                <a:latin typeface="Comic Sans MS" pitchFamily="66" charset="0"/>
              </a:defRPr>
            </a:lvl2pPr>
            <a:lvl3pPr marL="1143000" indent="-228600">
              <a:tabLst>
                <a:tab pos="4745038" algn="r"/>
              </a:tabLst>
              <a:defRPr sz="2000">
                <a:solidFill>
                  <a:schemeClr val="tx1"/>
                </a:solidFill>
                <a:latin typeface="Comic Sans MS" pitchFamily="66" charset="0"/>
              </a:defRPr>
            </a:lvl3pPr>
            <a:lvl4pPr marL="1600200" indent="-228600">
              <a:tabLst>
                <a:tab pos="4745038" algn="r"/>
              </a:tabLst>
              <a:defRPr sz="2000">
                <a:solidFill>
                  <a:schemeClr val="tx1"/>
                </a:solidFill>
                <a:latin typeface="Comic Sans MS" pitchFamily="66" charset="0"/>
              </a:defRPr>
            </a:lvl4pPr>
            <a:lvl5pPr marL="2057400" indent="-228600">
              <a:tabLst>
                <a:tab pos="474503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Purchases	3,800</a:t>
            </a:r>
          </a:p>
        </p:txBody>
      </p:sp>
      <p:sp>
        <p:nvSpPr>
          <p:cNvPr id="58373" name="Text Box 5"/>
          <p:cNvSpPr txBox="1">
            <a:spLocks noChangeArrowheads="1"/>
          </p:cNvSpPr>
          <p:nvPr/>
        </p:nvSpPr>
        <p:spPr bwMode="auto">
          <a:xfrm>
            <a:off x="533400" y="3055938"/>
            <a:ext cx="1524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4</a:t>
            </a:r>
          </a:p>
        </p:txBody>
      </p:sp>
      <p:sp>
        <p:nvSpPr>
          <p:cNvPr id="990214" name="Text Box 6"/>
          <p:cNvSpPr txBox="1">
            <a:spLocks noChangeArrowheads="1"/>
          </p:cNvSpPr>
          <p:nvPr/>
        </p:nvSpPr>
        <p:spPr bwMode="auto">
          <a:xfrm>
            <a:off x="1752600" y="3589338"/>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6110288" algn="r"/>
              </a:tabLst>
              <a:defRPr sz="2000">
                <a:solidFill>
                  <a:schemeClr val="tx1"/>
                </a:solidFill>
                <a:latin typeface="Comic Sans MS" pitchFamily="66" charset="0"/>
              </a:defRPr>
            </a:lvl1pPr>
            <a:lvl2pPr marL="742950" indent="-285750">
              <a:tabLst>
                <a:tab pos="4745038" algn="r"/>
                <a:tab pos="6110288" algn="r"/>
              </a:tabLst>
              <a:defRPr sz="2000">
                <a:solidFill>
                  <a:schemeClr val="tx1"/>
                </a:solidFill>
                <a:latin typeface="Comic Sans MS" pitchFamily="66" charset="0"/>
              </a:defRPr>
            </a:lvl2pPr>
            <a:lvl3pPr marL="1143000" indent="-228600">
              <a:tabLst>
                <a:tab pos="4745038" algn="r"/>
                <a:tab pos="6110288" algn="r"/>
              </a:tabLst>
              <a:defRPr sz="2000">
                <a:solidFill>
                  <a:schemeClr val="tx1"/>
                </a:solidFill>
                <a:latin typeface="Comic Sans MS" pitchFamily="66" charset="0"/>
              </a:defRPr>
            </a:lvl3pPr>
            <a:lvl4pPr marL="1600200" indent="-228600">
              <a:tabLst>
                <a:tab pos="4745038" algn="r"/>
                <a:tab pos="6110288" algn="r"/>
              </a:tabLst>
              <a:defRPr sz="2000">
                <a:solidFill>
                  <a:schemeClr val="tx1"/>
                </a:solidFill>
                <a:latin typeface="Comic Sans MS" pitchFamily="66" charset="0"/>
              </a:defRPr>
            </a:lvl4pPr>
            <a:lvl5pPr marL="2057400" indent="-228600">
              <a:tabLst>
                <a:tab pos="4745038" algn="r"/>
                <a:tab pos="611028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Payable  		3,800</a:t>
            </a:r>
          </a:p>
        </p:txBody>
      </p:sp>
      <p:sp>
        <p:nvSpPr>
          <p:cNvPr id="12"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3"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Recording Purchases of Merchandise</a:t>
            </a:r>
            <a:endParaRPr lang="en-US" altLang="en-US" sz="3200" b="1" dirty="0">
              <a:solidFill>
                <a:schemeClr val="tx2">
                  <a:lumMod val="75000"/>
                </a:schemeClr>
              </a:solidFill>
              <a:latin typeface="Liberation Sans" panose="020B0604020202020204" pitchFamily="34" charset="0"/>
            </a:endParaRPr>
          </a:p>
        </p:txBody>
      </p:sp>
      <p:sp>
        <p:nvSpPr>
          <p:cNvPr id="1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90212"/>
                                        </p:tgtEl>
                                        <p:attrNameLst>
                                          <p:attrName>style.visibility</p:attrName>
                                        </p:attrNameLst>
                                      </p:cBhvr>
                                      <p:to>
                                        <p:strVal val="visible"/>
                                      </p:to>
                                    </p:set>
                                    <p:animEffect transition="in" filter="wipe(left)">
                                      <p:cBhvr>
                                        <p:cTn id="7" dur="500"/>
                                        <p:tgtEl>
                                          <p:spTgt spid="9902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90214"/>
                                        </p:tgtEl>
                                        <p:attrNameLst>
                                          <p:attrName>style.visibility</p:attrName>
                                        </p:attrNameLst>
                                      </p:cBhvr>
                                      <p:to>
                                        <p:strVal val="visible"/>
                                      </p:to>
                                    </p:set>
                                    <p:animEffect transition="in" filter="wipe(left)">
                                      <p:cBhvr>
                                        <p:cTn id="12" dur="500"/>
                                        <p:tgtEl>
                                          <p:spTgt spid="990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0212" grpId="0" autoUpdateAnimBg="0"/>
      <p:bldP spid="990214"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4"/>
          <p:cNvSpPr txBox="1">
            <a:spLocks noChangeArrowheads="1"/>
          </p:cNvSpPr>
          <p:nvPr/>
        </p:nvSpPr>
        <p:spPr bwMode="auto">
          <a:xfrm>
            <a:off x="533400" y="1905000"/>
            <a:ext cx="7924800"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If Sauk pays Public Freight Company $150</a:t>
            </a:r>
          </a:p>
          <a:p>
            <a:pPr algn="l">
              <a:lnSpc>
                <a:spcPct val="125000"/>
              </a:lnSpc>
            </a:pPr>
            <a:r>
              <a:rPr lang="en-US" altLang="en-US" sz="2200" dirty="0">
                <a:latin typeface="Liberation Sans" panose="020B0604020202020204" pitchFamily="34" charset="0"/>
              </a:rPr>
              <a:t>for freight charges on its purchase from PW Audio Supply on May 6, the entry on Sauk’s books is:</a:t>
            </a:r>
          </a:p>
        </p:txBody>
      </p:sp>
      <p:sp>
        <p:nvSpPr>
          <p:cNvPr id="931845" name="Text Box 5"/>
          <p:cNvSpPr txBox="1">
            <a:spLocks noChangeArrowheads="1"/>
          </p:cNvSpPr>
          <p:nvPr/>
        </p:nvSpPr>
        <p:spPr bwMode="auto">
          <a:xfrm>
            <a:off x="1752600" y="3673475"/>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914900" algn="r"/>
              </a:tabLst>
              <a:defRPr sz="2000">
                <a:solidFill>
                  <a:schemeClr val="tx1"/>
                </a:solidFill>
                <a:latin typeface="Comic Sans MS" pitchFamily="66" charset="0"/>
              </a:defRPr>
            </a:lvl1pPr>
            <a:lvl2pPr marL="742950" indent="-285750">
              <a:tabLst>
                <a:tab pos="4914900" algn="r"/>
              </a:tabLst>
              <a:defRPr sz="2000">
                <a:solidFill>
                  <a:schemeClr val="tx1"/>
                </a:solidFill>
                <a:latin typeface="Comic Sans MS" pitchFamily="66" charset="0"/>
              </a:defRPr>
            </a:lvl2pPr>
            <a:lvl3pPr marL="1143000" indent="-228600">
              <a:tabLst>
                <a:tab pos="4914900" algn="r"/>
              </a:tabLst>
              <a:defRPr sz="2000">
                <a:solidFill>
                  <a:schemeClr val="tx1"/>
                </a:solidFill>
                <a:latin typeface="Comic Sans MS" pitchFamily="66" charset="0"/>
              </a:defRPr>
            </a:lvl3pPr>
            <a:lvl4pPr marL="1600200" indent="-228600">
              <a:tabLst>
                <a:tab pos="4914900" algn="r"/>
              </a:tabLst>
              <a:defRPr sz="2000">
                <a:solidFill>
                  <a:schemeClr val="tx1"/>
                </a:solidFill>
                <a:latin typeface="Comic Sans MS" pitchFamily="66" charset="0"/>
              </a:defRPr>
            </a:lvl4pPr>
            <a:lvl5pPr marL="2057400" indent="-228600">
              <a:tabLst>
                <a:tab pos="49149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9149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9149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9149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914900" algn="r"/>
              </a:tabLst>
              <a:defRPr sz="2000">
                <a:solidFill>
                  <a:schemeClr val="tx1"/>
                </a:solidFill>
                <a:latin typeface="Comic Sans MS" pitchFamily="66" charset="0"/>
              </a:defRPr>
            </a:lvl9pPr>
          </a:lstStyle>
          <a:p>
            <a:pPr algn="l">
              <a:spcBef>
                <a:spcPct val="50000"/>
              </a:spcBef>
            </a:pPr>
            <a:r>
              <a:rPr lang="en-US" altLang="en-US" sz="2200" dirty="0" smtClean="0">
                <a:latin typeface="Liberation Sans" panose="020B0604020202020204" pitchFamily="34" charset="0"/>
              </a:rPr>
              <a:t>Freight-In </a:t>
            </a:r>
            <a:r>
              <a:rPr lang="en-US" altLang="en-US" sz="2200" dirty="0">
                <a:latin typeface="Liberation Sans" panose="020B0604020202020204" pitchFamily="34" charset="0"/>
              </a:rPr>
              <a:t>(Transportation-In)</a:t>
            </a:r>
            <a:r>
              <a:rPr lang="en-US" altLang="en-US" sz="2200" dirty="0">
                <a:latin typeface="Liberation Sans" panose="020B0604020202020204" pitchFamily="34" charset="0"/>
                <a:cs typeface="Arial" charset="0"/>
              </a:rPr>
              <a:t>	150</a:t>
            </a:r>
          </a:p>
        </p:txBody>
      </p:sp>
      <p:sp>
        <p:nvSpPr>
          <p:cNvPr id="59396" name="Text Box 6"/>
          <p:cNvSpPr txBox="1">
            <a:spLocks noChangeArrowheads="1"/>
          </p:cNvSpPr>
          <p:nvPr/>
        </p:nvSpPr>
        <p:spPr bwMode="auto">
          <a:xfrm>
            <a:off x="533400" y="3673475"/>
            <a:ext cx="1524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6</a:t>
            </a:r>
          </a:p>
        </p:txBody>
      </p:sp>
      <p:sp>
        <p:nvSpPr>
          <p:cNvPr id="931847" name="Text Box 7"/>
          <p:cNvSpPr txBox="1">
            <a:spLocks noChangeArrowheads="1"/>
          </p:cNvSpPr>
          <p:nvPr/>
        </p:nvSpPr>
        <p:spPr bwMode="auto">
          <a:xfrm>
            <a:off x="1752600" y="4206875"/>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6110288" algn="r"/>
              </a:tabLst>
              <a:defRPr sz="2000">
                <a:solidFill>
                  <a:schemeClr val="tx1"/>
                </a:solidFill>
                <a:latin typeface="Comic Sans MS" pitchFamily="66" charset="0"/>
              </a:defRPr>
            </a:lvl1pPr>
            <a:lvl2pPr marL="742950" indent="-285750">
              <a:tabLst>
                <a:tab pos="4745038" algn="r"/>
                <a:tab pos="6110288" algn="r"/>
              </a:tabLst>
              <a:defRPr sz="2000">
                <a:solidFill>
                  <a:schemeClr val="tx1"/>
                </a:solidFill>
                <a:latin typeface="Comic Sans MS" pitchFamily="66" charset="0"/>
              </a:defRPr>
            </a:lvl2pPr>
            <a:lvl3pPr marL="1143000" indent="-228600">
              <a:tabLst>
                <a:tab pos="4745038" algn="r"/>
                <a:tab pos="6110288" algn="r"/>
              </a:tabLst>
              <a:defRPr sz="2000">
                <a:solidFill>
                  <a:schemeClr val="tx1"/>
                </a:solidFill>
                <a:latin typeface="Comic Sans MS" pitchFamily="66" charset="0"/>
              </a:defRPr>
            </a:lvl3pPr>
            <a:lvl4pPr marL="1600200" indent="-228600">
              <a:tabLst>
                <a:tab pos="4745038" algn="r"/>
                <a:tab pos="6110288" algn="r"/>
              </a:tabLst>
              <a:defRPr sz="2000">
                <a:solidFill>
                  <a:schemeClr val="tx1"/>
                </a:solidFill>
                <a:latin typeface="Comic Sans MS" pitchFamily="66" charset="0"/>
              </a:defRPr>
            </a:lvl4pPr>
            <a:lvl5pPr marL="2057400" indent="-228600">
              <a:tabLst>
                <a:tab pos="4745038" algn="r"/>
                <a:tab pos="611028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Cash  		150</a:t>
            </a:r>
          </a:p>
        </p:txBody>
      </p:sp>
      <p:sp>
        <p:nvSpPr>
          <p:cNvPr id="59399" name="Text Box 12"/>
          <p:cNvSpPr txBox="1">
            <a:spLocks noChangeArrowheads="1"/>
          </p:cNvSpPr>
          <p:nvPr/>
        </p:nvSpPr>
        <p:spPr bwMode="auto">
          <a:xfrm>
            <a:off x="533400" y="1295400"/>
            <a:ext cx="79248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2800" b="1" dirty="0" smtClean="0">
                <a:latin typeface="Liberation Sans" panose="020B0604020202020204" pitchFamily="34" charset="0"/>
              </a:rPr>
              <a:t>FREIGHT COSTS</a:t>
            </a:r>
            <a:endParaRPr lang="en-US" altLang="en-US" sz="2800" b="1" dirty="0">
              <a:latin typeface="Liberation Sans" panose="020B0604020202020204" pitchFamily="34" charset="0"/>
            </a:endParaRPr>
          </a:p>
        </p:txBody>
      </p:sp>
      <p:sp>
        <p:nvSpPr>
          <p:cNvPr id="12"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3"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Recording Purchases of Merchandise</a:t>
            </a:r>
            <a:endParaRPr lang="en-US" altLang="en-US" sz="3200" b="1" dirty="0">
              <a:solidFill>
                <a:schemeClr val="tx2">
                  <a:lumMod val="75000"/>
                </a:schemeClr>
              </a:solidFill>
              <a:latin typeface="Liberation Sans" panose="020B0604020202020204" pitchFamily="34" charset="0"/>
            </a:endParaRPr>
          </a:p>
        </p:txBody>
      </p:sp>
      <p:sp>
        <p:nvSpPr>
          <p:cNvPr id="1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1845"/>
                                        </p:tgtEl>
                                        <p:attrNameLst>
                                          <p:attrName>style.visibility</p:attrName>
                                        </p:attrNameLst>
                                      </p:cBhvr>
                                      <p:to>
                                        <p:strVal val="visible"/>
                                      </p:to>
                                    </p:set>
                                    <p:animEffect transition="in" filter="wipe(left)">
                                      <p:cBhvr>
                                        <p:cTn id="7" dur="500"/>
                                        <p:tgtEl>
                                          <p:spTgt spid="9318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1847"/>
                                        </p:tgtEl>
                                        <p:attrNameLst>
                                          <p:attrName>style.visibility</p:attrName>
                                        </p:attrNameLst>
                                      </p:cBhvr>
                                      <p:to>
                                        <p:strVal val="visible"/>
                                      </p:to>
                                    </p:set>
                                    <p:animEffect transition="in" filter="wipe(left)">
                                      <p:cBhvr>
                                        <p:cTn id="12" dur="500"/>
                                        <p:tgtEl>
                                          <p:spTgt spid="931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45" grpId="0" autoUpdateAnimBg="0"/>
      <p:bldP spid="931847"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3" name="Text Box 5"/>
          <p:cNvSpPr txBox="1">
            <a:spLocks noChangeArrowheads="1"/>
          </p:cNvSpPr>
          <p:nvPr/>
        </p:nvSpPr>
        <p:spPr bwMode="auto">
          <a:xfrm>
            <a:off x="1752600" y="3663950"/>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914900" algn="r"/>
              </a:tabLst>
              <a:defRPr sz="2000">
                <a:solidFill>
                  <a:schemeClr val="tx1"/>
                </a:solidFill>
                <a:latin typeface="Comic Sans MS" pitchFamily="66" charset="0"/>
              </a:defRPr>
            </a:lvl1pPr>
            <a:lvl2pPr marL="742950" indent="-285750">
              <a:tabLst>
                <a:tab pos="4914900" algn="r"/>
              </a:tabLst>
              <a:defRPr sz="2000">
                <a:solidFill>
                  <a:schemeClr val="tx1"/>
                </a:solidFill>
                <a:latin typeface="Comic Sans MS" pitchFamily="66" charset="0"/>
              </a:defRPr>
            </a:lvl2pPr>
            <a:lvl3pPr marL="1143000" indent="-228600">
              <a:tabLst>
                <a:tab pos="4914900" algn="r"/>
              </a:tabLst>
              <a:defRPr sz="2000">
                <a:solidFill>
                  <a:schemeClr val="tx1"/>
                </a:solidFill>
                <a:latin typeface="Comic Sans MS" pitchFamily="66" charset="0"/>
              </a:defRPr>
            </a:lvl3pPr>
            <a:lvl4pPr marL="1600200" indent="-228600">
              <a:tabLst>
                <a:tab pos="4914900" algn="r"/>
              </a:tabLst>
              <a:defRPr sz="2000">
                <a:solidFill>
                  <a:schemeClr val="tx1"/>
                </a:solidFill>
                <a:latin typeface="Comic Sans MS" pitchFamily="66" charset="0"/>
              </a:defRPr>
            </a:lvl4pPr>
            <a:lvl5pPr marL="2057400" indent="-228600">
              <a:tabLst>
                <a:tab pos="49149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9149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9149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9149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9149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rPr>
              <a:t>Accounts payable</a:t>
            </a:r>
            <a:r>
              <a:rPr lang="en-US" altLang="en-US" sz="2200" dirty="0">
                <a:latin typeface="Liberation Sans" panose="020B0604020202020204" pitchFamily="34" charset="0"/>
                <a:cs typeface="Arial" charset="0"/>
              </a:rPr>
              <a:t>	300</a:t>
            </a:r>
          </a:p>
        </p:txBody>
      </p:sp>
      <p:sp>
        <p:nvSpPr>
          <p:cNvPr id="60419" name="Text Box 6"/>
          <p:cNvSpPr txBox="1">
            <a:spLocks noChangeArrowheads="1"/>
          </p:cNvSpPr>
          <p:nvPr/>
        </p:nvSpPr>
        <p:spPr bwMode="auto">
          <a:xfrm>
            <a:off x="533400" y="3663950"/>
            <a:ext cx="1524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8</a:t>
            </a:r>
          </a:p>
        </p:txBody>
      </p:sp>
      <p:sp>
        <p:nvSpPr>
          <p:cNvPr id="933895" name="Text Box 7"/>
          <p:cNvSpPr txBox="1">
            <a:spLocks noChangeArrowheads="1"/>
          </p:cNvSpPr>
          <p:nvPr/>
        </p:nvSpPr>
        <p:spPr bwMode="auto">
          <a:xfrm>
            <a:off x="1752600" y="4197350"/>
            <a:ext cx="6934200" cy="4302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6110288" algn="r"/>
              </a:tabLst>
              <a:defRPr sz="2000">
                <a:solidFill>
                  <a:schemeClr val="tx1"/>
                </a:solidFill>
                <a:latin typeface="Comic Sans MS" pitchFamily="66" charset="0"/>
              </a:defRPr>
            </a:lvl1pPr>
            <a:lvl2pPr marL="742950" indent="-285750">
              <a:tabLst>
                <a:tab pos="4745038" algn="r"/>
                <a:tab pos="6110288" algn="r"/>
              </a:tabLst>
              <a:defRPr sz="2000">
                <a:solidFill>
                  <a:schemeClr val="tx1"/>
                </a:solidFill>
                <a:latin typeface="Comic Sans MS" pitchFamily="66" charset="0"/>
              </a:defRPr>
            </a:lvl2pPr>
            <a:lvl3pPr marL="1143000" indent="-228600">
              <a:tabLst>
                <a:tab pos="4745038" algn="r"/>
                <a:tab pos="6110288" algn="r"/>
              </a:tabLst>
              <a:defRPr sz="2000">
                <a:solidFill>
                  <a:schemeClr val="tx1"/>
                </a:solidFill>
                <a:latin typeface="Comic Sans MS" pitchFamily="66" charset="0"/>
              </a:defRPr>
            </a:lvl3pPr>
            <a:lvl4pPr marL="1600200" indent="-228600">
              <a:tabLst>
                <a:tab pos="4745038" algn="r"/>
                <a:tab pos="6110288" algn="r"/>
              </a:tabLst>
              <a:defRPr sz="2000">
                <a:solidFill>
                  <a:schemeClr val="tx1"/>
                </a:solidFill>
                <a:latin typeface="Comic Sans MS" pitchFamily="66" charset="0"/>
              </a:defRPr>
            </a:lvl4pPr>
            <a:lvl5pPr marL="2057400" indent="-228600">
              <a:tabLst>
                <a:tab pos="4745038" algn="r"/>
                <a:tab pos="611028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rPr>
              <a:t>Purchase Returns and Allowances</a:t>
            </a:r>
            <a:r>
              <a:rPr lang="en-US" altLang="en-US" sz="2200" dirty="0">
                <a:latin typeface="Liberation Sans" panose="020B0604020202020204" pitchFamily="34" charset="0"/>
                <a:cs typeface="Arial" charset="0"/>
              </a:rPr>
              <a:t> 	300</a:t>
            </a:r>
          </a:p>
        </p:txBody>
      </p:sp>
      <p:sp>
        <p:nvSpPr>
          <p:cNvPr id="60421" name="Text Box 8"/>
          <p:cNvSpPr txBox="1">
            <a:spLocks noChangeArrowheads="1"/>
          </p:cNvSpPr>
          <p:nvPr/>
        </p:nvSpPr>
        <p:spPr bwMode="auto">
          <a:xfrm>
            <a:off x="533400" y="1295400"/>
            <a:ext cx="7467600" cy="483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05000"/>
              </a:lnSpc>
              <a:spcBef>
                <a:spcPct val="30000"/>
              </a:spcBef>
              <a:buSzPct val="80000"/>
            </a:pPr>
            <a:r>
              <a:rPr lang="en-US" altLang="en-US" sz="2600" b="1" dirty="0" smtClean="0">
                <a:latin typeface="Liberation Sans" panose="020B0604020202020204" pitchFamily="34" charset="0"/>
              </a:rPr>
              <a:t>PURCHASE RETURNS AND ALLOWANCES</a:t>
            </a:r>
            <a:endParaRPr lang="en-US" altLang="en-US" sz="2600" b="1" dirty="0">
              <a:latin typeface="Liberation Sans" panose="020B0604020202020204" pitchFamily="34" charset="0"/>
            </a:endParaRPr>
          </a:p>
        </p:txBody>
      </p:sp>
      <p:sp>
        <p:nvSpPr>
          <p:cNvPr id="60423" name="Text Box 13"/>
          <p:cNvSpPr txBox="1">
            <a:spLocks noChangeArrowheads="1"/>
          </p:cNvSpPr>
          <p:nvPr/>
        </p:nvSpPr>
        <p:spPr bwMode="auto">
          <a:xfrm>
            <a:off x="533400" y="1903412"/>
            <a:ext cx="7924800"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Sauk Stereo returns $300 of goods to PW Audio Supply and prepares the following entry to recognize the return.</a:t>
            </a:r>
          </a:p>
        </p:txBody>
      </p:sp>
      <p:sp>
        <p:nvSpPr>
          <p:cNvPr id="12"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3"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Recording Purchases of Merchandise</a:t>
            </a:r>
            <a:endParaRPr lang="en-US" altLang="en-US" sz="3200" b="1" dirty="0">
              <a:solidFill>
                <a:schemeClr val="tx2">
                  <a:lumMod val="75000"/>
                </a:schemeClr>
              </a:solidFill>
              <a:latin typeface="Liberation Sans" panose="020B0604020202020204" pitchFamily="34" charset="0"/>
            </a:endParaRPr>
          </a:p>
        </p:txBody>
      </p:sp>
      <p:sp>
        <p:nvSpPr>
          <p:cNvPr id="1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3893"/>
                                        </p:tgtEl>
                                        <p:attrNameLst>
                                          <p:attrName>style.visibility</p:attrName>
                                        </p:attrNameLst>
                                      </p:cBhvr>
                                      <p:to>
                                        <p:strVal val="visible"/>
                                      </p:to>
                                    </p:set>
                                    <p:animEffect transition="in" filter="wipe(left)">
                                      <p:cBhvr>
                                        <p:cTn id="7" dur="500"/>
                                        <p:tgtEl>
                                          <p:spTgt spid="9338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3895"/>
                                        </p:tgtEl>
                                        <p:attrNameLst>
                                          <p:attrName>style.visibility</p:attrName>
                                        </p:attrNameLst>
                                      </p:cBhvr>
                                      <p:to>
                                        <p:strVal val="visible"/>
                                      </p:to>
                                    </p:set>
                                    <p:animEffect transition="in" filter="wipe(left)">
                                      <p:cBhvr>
                                        <p:cTn id="12" dur="500"/>
                                        <p:tgtEl>
                                          <p:spTgt spid="933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3893" grpId="0" autoUpdateAnimBg="0"/>
      <p:bldP spid="933895"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41" name="Text Box 5"/>
          <p:cNvSpPr txBox="1">
            <a:spLocks noChangeArrowheads="1"/>
          </p:cNvSpPr>
          <p:nvPr/>
        </p:nvSpPr>
        <p:spPr bwMode="auto">
          <a:xfrm>
            <a:off x="1828800" y="3922712"/>
            <a:ext cx="6400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914900" algn="r"/>
              </a:tabLst>
              <a:defRPr sz="2000">
                <a:solidFill>
                  <a:schemeClr val="tx1"/>
                </a:solidFill>
                <a:latin typeface="Comic Sans MS" pitchFamily="66" charset="0"/>
              </a:defRPr>
            </a:lvl1pPr>
            <a:lvl2pPr marL="742950" indent="-285750">
              <a:tabLst>
                <a:tab pos="4914900" algn="r"/>
              </a:tabLst>
              <a:defRPr sz="2000">
                <a:solidFill>
                  <a:schemeClr val="tx1"/>
                </a:solidFill>
                <a:latin typeface="Comic Sans MS" pitchFamily="66" charset="0"/>
              </a:defRPr>
            </a:lvl2pPr>
            <a:lvl3pPr marL="1143000" indent="-228600">
              <a:tabLst>
                <a:tab pos="4914900" algn="r"/>
              </a:tabLst>
              <a:defRPr sz="2000">
                <a:solidFill>
                  <a:schemeClr val="tx1"/>
                </a:solidFill>
                <a:latin typeface="Comic Sans MS" pitchFamily="66" charset="0"/>
              </a:defRPr>
            </a:lvl3pPr>
            <a:lvl4pPr marL="1600200" indent="-228600">
              <a:tabLst>
                <a:tab pos="4914900" algn="r"/>
              </a:tabLst>
              <a:defRPr sz="2000">
                <a:solidFill>
                  <a:schemeClr val="tx1"/>
                </a:solidFill>
                <a:latin typeface="Comic Sans MS" pitchFamily="66" charset="0"/>
              </a:defRPr>
            </a:lvl4pPr>
            <a:lvl5pPr marL="2057400" indent="-228600">
              <a:tabLst>
                <a:tab pos="49149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9149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9149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9149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9149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rPr>
              <a:t>Accounts Payable</a:t>
            </a:r>
            <a:r>
              <a:rPr lang="en-US" altLang="en-US" sz="2200" dirty="0">
                <a:latin typeface="Liberation Sans" panose="020B0604020202020204" pitchFamily="34" charset="0"/>
                <a:cs typeface="Arial" charset="0"/>
              </a:rPr>
              <a:t>	3,500</a:t>
            </a:r>
          </a:p>
        </p:txBody>
      </p:sp>
      <p:sp>
        <p:nvSpPr>
          <p:cNvPr id="61443" name="Text Box 6"/>
          <p:cNvSpPr txBox="1">
            <a:spLocks noChangeArrowheads="1"/>
          </p:cNvSpPr>
          <p:nvPr/>
        </p:nvSpPr>
        <p:spPr bwMode="auto">
          <a:xfrm>
            <a:off x="533400" y="3922712"/>
            <a:ext cx="1524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14</a:t>
            </a:r>
          </a:p>
        </p:txBody>
      </p:sp>
      <p:sp>
        <p:nvSpPr>
          <p:cNvPr id="935943" name="Text Box 7"/>
          <p:cNvSpPr txBox="1">
            <a:spLocks noChangeArrowheads="1"/>
          </p:cNvSpPr>
          <p:nvPr/>
        </p:nvSpPr>
        <p:spPr bwMode="auto">
          <a:xfrm>
            <a:off x="1828800" y="4456112"/>
            <a:ext cx="6400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6110288" algn="r"/>
              </a:tabLst>
              <a:defRPr sz="2000">
                <a:solidFill>
                  <a:schemeClr val="tx1"/>
                </a:solidFill>
                <a:latin typeface="Comic Sans MS" pitchFamily="66" charset="0"/>
              </a:defRPr>
            </a:lvl1pPr>
            <a:lvl2pPr marL="742950" indent="-285750">
              <a:tabLst>
                <a:tab pos="4745038" algn="r"/>
                <a:tab pos="6110288" algn="r"/>
              </a:tabLst>
              <a:defRPr sz="2000">
                <a:solidFill>
                  <a:schemeClr val="tx1"/>
                </a:solidFill>
                <a:latin typeface="Comic Sans MS" pitchFamily="66" charset="0"/>
              </a:defRPr>
            </a:lvl2pPr>
            <a:lvl3pPr marL="1143000" indent="-228600">
              <a:tabLst>
                <a:tab pos="4745038" algn="r"/>
                <a:tab pos="6110288" algn="r"/>
              </a:tabLst>
              <a:defRPr sz="2000">
                <a:solidFill>
                  <a:schemeClr val="tx1"/>
                </a:solidFill>
                <a:latin typeface="Comic Sans MS" pitchFamily="66" charset="0"/>
              </a:defRPr>
            </a:lvl3pPr>
            <a:lvl4pPr marL="1600200" indent="-228600">
              <a:tabLst>
                <a:tab pos="4745038" algn="r"/>
                <a:tab pos="6110288" algn="r"/>
              </a:tabLst>
              <a:defRPr sz="2000">
                <a:solidFill>
                  <a:schemeClr val="tx1"/>
                </a:solidFill>
                <a:latin typeface="Comic Sans MS" pitchFamily="66" charset="0"/>
              </a:defRPr>
            </a:lvl4pPr>
            <a:lvl5pPr marL="2057400" indent="-228600">
              <a:tabLst>
                <a:tab pos="4745038" algn="r"/>
                <a:tab pos="611028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rPr>
              <a:t>Purchase Discounts</a:t>
            </a:r>
            <a:r>
              <a:rPr lang="en-US" altLang="en-US" sz="2200" dirty="0">
                <a:latin typeface="Liberation Sans" panose="020B0604020202020204" pitchFamily="34" charset="0"/>
                <a:cs typeface="Arial" charset="0"/>
              </a:rPr>
              <a:t> 		70</a:t>
            </a:r>
          </a:p>
        </p:txBody>
      </p:sp>
      <p:sp>
        <p:nvSpPr>
          <p:cNvPr id="61445" name="Text Box 8"/>
          <p:cNvSpPr txBox="1">
            <a:spLocks noChangeArrowheads="1"/>
          </p:cNvSpPr>
          <p:nvPr/>
        </p:nvSpPr>
        <p:spPr bwMode="auto">
          <a:xfrm>
            <a:off x="533400" y="1295400"/>
            <a:ext cx="6248400" cy="483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05000"/>
              </a:lnSpc>
              <a:spcBef>
                <a:spcPct val="30000"/>
              </a:spcBef>
              <a:buSzPct val="80000"/>
            </a:pPr>
            <a:r>
              <a:rPr lang="en-US" altLang="en-US" sz="2600" b="1" dirty="0" smtClean="0">
                <a:latin typeface="Liberation Sans" panose="020B0604020202020204" pitchFamily="34" charset="0"/>
              </a:rPr>
              <a:t>PURCHASE DISCOUNTS</a:t>
            </a:r>
            <a:endParaRPr lang="en-US" altLang="en-US" sz="2600" b="1" dirty="0">
              <a:latin typeface="Liberation Sans" panose="020B0604020202020204" pitchFamily="34" charset="0"/>
            </a:endParaRPr>
          </a:p>
        </p:txBody>
      </p:sp>
      <p:sp>
        <p:nvSpPr>
          <p:cNvPr id="935945" name="Text Box 9"/>
          <p:cNvSpPr txBox="1">
            <a:spLocks noChangeArrowheads="1"/>
          </p:cNvSpPr>
          <p:nvPr/>
        </p:nvSpPr>
        <p:spPr bwMode="auto">
          <a:xfrm>
            <a:off x="1828800" y="4959350"/>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6110288" algn="r"/>
              </a:tabLst>
              <a:defRPr sz="2000">
                <a:solidFill>
                  <a:schemeClr val="tx1"/>
                </a:solidFill>
                <a:latin typeface="Comic Sans MS" pitchFamily="66" charset="0"/>
              </a:defRPr>
            </a:lvl1pPr>
            <a:lvl2pPr marL="742950" indent="-285750">
              <a:tabLst>
                <a:tab pos="4745038" algn="r"/>
                <a:tab pos="6110288" algn="r"/>
              </a:tabLst>
              <a:defRPr sz="2000">
                <a:solidFill>
                  <a:schemeClr val="tx1"/>
                </a:solidFill>
                <a:latin typeface="Comic Sans MS" pitchFamily="66" charset="0"/>
              </a:defRPr>
            </a:lvl2pPr>
            <a:lvl3pPr marL="1143000" indent="-228600">
              <a:tabLst>
                <a:tab pos="4745038" algn="r"/>
                <a:tab pos="6110288" algn="r"/>
              </a:tabLst>
              <a:defRPr sz="2000">
                <a:solidFill>
                  <a:schemeClr val="tx1"/>
                </a:solidFill>
                <a:latin typeface="Comic Sans MS" pitchFamily="66" charset="0"/>
              </a:defRPr>
            </a:lvl3pPr>
            <a:lvl4pPr marL="1600200" indent="-228600">
              <a:tabLst>
                <a:tab pos="4745038" algn="r"/>
                <a:tab pos="6110288" algn="r"/>
              </a:tabLst>
              <a:defRPr sz="2000">
                <a:solidFill>
                  <a:schemeClr val="tx1"/>
                </a:solidFill>
                <a:latin typeface="Comic Sans MS" pitchFamily="66" charset="0"/>
              </a:defRPr>
            </a:lvl4pPr>
            <a:lvl5pPr marL="2057400" indent="-228600">
              <a:tabLst>
                <a:tab pos="4745038" algn="r"/>
                <a:tab pos="611028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rPr>
              <a:t>Cash	</a:t>
            </a:r>
            <a:r>
              <a:rPr lang="en-US" altLang="en-US" sz="2200" dirty="0">
                <a:latin typeface="Liberation Sans" panose="020B0604020202020204" pitchFamily="34" charset="0"/>
                <a:cs typeface="Arial" charset="0"/>
              </a:rPr>
              <a:t> 	3,430</a:t>
            </a:r>
          </a:p>
        </p:txBody>
      </p:sp>
      <p:sp>
        <p:nvSpPr>
          <p:cNvPr id="61448" name="Text Box 13"/>
          <p:cNvSpPr txBox="1">
            <a:spLocks noChangeArrowheads="1"/>
          </p:cNvSpPr>
          <p:nvPr/>
        </p:nvSpPr>
        <p:spPr bwMode="auto">
          <a:xfrm>
            <a:off x="533400" y="1903412"/>
            <a:ext cx="79248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On May 14 Sauk Stereo pays the balance due on account to PW Audio Supply, taking the 2% cash discount allowed by PW Audio for payment within 10 days. Sauk</a:t>
            </a:r>
          </a:p>
          <a:p>
            <a:pPr algn="l">
              <a:lnSpc>
                <a:spcPct val="125000"/>
              </a:lnSpc>
            </a:pPr>
            <a:r>
              <a:rPr lang="en-US" altLang="en-US" sz="2200" dirty="0">
                <a:latin typeface="Liberation Sans" panose="020B0604020202020204" pitchFamily="34" charset="0"/>
              </a:rPr>
              <a:t>Stereo records the payment and discount as follows.</a:t>
            </a:r>
          </a:p>
        </p:txBody>
      </p:sp>
      <p:sp>
        <p:nvSpPr>
          <p:cNvPr id="13"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Recording Purchases of Merchandise</a:t>
            </a:r>
            <a:endParaRPr lang="en-US" altLang="en-US" sz="3200" b="1" dirty="0">
              <a:solidFill>
                <a:schemeClr val="tx2">
                  <a:lumMod val="75000"/>
                </a:schemeClr>
              </a:solidFill>
              <a:latin typeface="Liberation Sans" panose="020B0604020202020204" pitchFamily="34" charset="0"/>
            </a:endParaRPr>
          </a:p>
        </p:txBody>
      </p:sp>
      <p:sp>
        <p:nvSpPr>
          <p:cNvPr id="1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5941"/>
                                        </p:tgtEl>
                                        <p:attrNameLst>
                                          <p:attrName>style.visibility</p:attrName>
                                        </p:attrNameLst>
                                      </p:cBhvr>
                                      <p:to>
                                        <p:strVal val="visible"/>
                                      </p:to>
                                    </p:set>
                                    <p:animEffect transition="in" filter="wipe(left)">
                                      <p:cBhvr>
                                        <p:cTn id="7" dur="500"/>
                                        <p:tgtEl>
                                          <p:spTgt spid="9359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5943"/>
                                        </p:tgtEl>
                                        <p:attrNameLst>
                                          <p:attrName>style.visibility</p:attrName>
                                        </p:attrNameLst>
                                      </p:cBhvr>
                                      <p:to>
                                        <p:strVal val="visible"/>
                                      </p:to>
                                    </p:set>
                                    <p:animEffect transition="in" filter="wipe(left)">
                                      <p:cBhvr>
                                        <p:cTn id="12" dur="500"/>
                                        <p:tgtEl>
                                          <p:spTgt spid="9359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35945"/>
                                        </p:tgtEl>
                                        <p:attrNameLst>
                                          <p:attrName>style.visibility</p:attrName>
                                        </p:attrNameLst>
                                      </p:cBhvr>
                                      <p:to>
                                        <p:strVal val="visible"/>
                                      </p:to>
                                    </p:set>
                                    <p:animEffect transition="in" filter="wipe(left)">
                                      <p:cBhvr>
                                        <p:cTn id="17" dur="500"/>
                                        <p:tgtEl>
                                          <p:spTgt spid="9359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5941" grpId="0" autoUpdateAnimBg="0"/>
      <p:bldP spid="935943" grpId="0" autoUpdateAnimBg="0"/>
      <p:bldP spid="935945"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685800" y="4381500"/>
            <a:ext cx="7543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b="1" dirty="0">
                <a:solidFill>
                  <a:srgbClr val="800000"/>
                </a:solidFill>
                <a:latin typeface="Liberation Sans" panose="020B0604020202020204" pitchFamily="34" charset="0"/>
              </a:rPr>
              <a:t>No entry is recorded for cost of goods sold at the time of the sale under a periodic system.</a:t>
            </a:r>
          </a:p>
        </p:txBody>
      </p:sp>
      <p:sp>
        <p:nvSpPr>
          <p:cNvPr id="62467" name="Text Box 5"/>
          <p:cNvSpPr txBox="1">
            <a:spLocks noChangeArrowheads="1"/>
          </p:cNvSpPr>
          <p:nvPr/>
        </p:nvSpPr>
        <p:spPr bwMode="auto">
          <a:xfrm>
            <a:off x="533400" y="1295400"/>
            <a:ext cx="8153400"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PW Audio Supply, records the sale of $3,800 of merchandise to Sauk Stereo on May 4 (sales invoice No. 731, Illustration 5-6) as follows.</a:t>
            </a:r>
          </a:p>
        </p:txBody>
      </p:sp>
      <p:sp>
        <p:nvSpPr>
          <p:cNvPr id="937990" name="Text Box 6"/>
          <p:cNvSpPr txBox="1">
            <a:spLocks noChangeArrowheads="1"/>
          </p:cNvSpPr>
          <p:nvPr/>
        </p:nvSpPr>
        <p:spPr bwMode="auto">
          <a:xfrm>
            <a:off x="1828800" y="3040063"/>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745038" algn="r"/>
              </a:tabLst>
              <a:defRPr sz="2000">
                <a:solidFill>
                  <a:schemeClr val="tx1"/>
                </a:solidFill>
                <a:latin typeface="Comic Sans MS" pitchFamily="66" charset="0"/>
              </a:defRPr>
            </a:lvl1pPr>
            <a:lvl2pPr marL="742950" indent="-285750">
              <a:tabLst>
                <a:tab pos="4745038" algn="r"/>
              </a:tabLst>
              <a:defRPr sz="2000">
                <a:solidFill>
                  <a:schemeClr val="tx1"/>
                </a:solidFill>
                <a:latin typeface="Comic Sans MS" pitchFamily="66" charset="0"/>
              </a:defRPr>
            </a:lvl2pPr>
            <a:lvl3pPr marL="1143000" indent="-228600">
              <a:tabLst>
                <a:tab pos="4745038" algn="r"/>
              </a:tabLst>
              <a:defRPr sz="2000">
                <a:solidFill>
                  <a:schemeClr val="tx1"/>
                </a:solidFill>
                <a:latin typeface="Comic Sans MS" pitchFamily="66" charset="0"/>
              </a:defRPr>
            </a:lvl3pPr>
            <a:lvl4pPr marL="1600200" indent="-228600">
              <a:tabLst>
                <a:tab pos="4745038" algn="r"/>
              </a:tabLst>
              <a:defRPr sz="2000">
                <a:solidFill>
                  <a:schemeClr val="tx1"/>
                </a:solidFill>
                <a:latin typeface="Comic Sans MS" pitchFamily="66" charset="0"/>
              </a:defRPr>
            </a:lvl4pPr>
            <a:lvl5pPr marL="2057400" indent="-228600">
              <a:tabLst>
                <a:tab pos="474503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Receivable	3,800</a:t>
            </a:r>
          </a:p>
        </p:txBody>
      </p:sp>
      <p:sp>
        <p:nvSpPr>
          <p:cNvPr id="62469" name="Text Box 7"/>
          <p:cNvSpPr txBox="1">
            <a:spLocks noChangeArrowheads="1"/>
          </p:cNvSpPr>
          <p:nvPr/>
        </p:nvSpPr>
        <p:spPr bwMode="auto">
          <a:xfrm>
            <a:off x="533400" y="3040063"/>
            <a:ext cx="1524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4</a:t>
            </a:r>
          </a:p>
        </p:txBody>
      </p:sp>
      <p:sp>
        <p:nvSpPr>
          <p:cNvPr id="937992" name="Text Box 8"/>
          <p:cNvSpPr txBox="1">
            <a:spLocks noChangeArrowheads="1"/>
          </p:cNvSpPr>
          <p:nvPr/>
        </p:nvSpPr>
        <p:spPr bwMode="auto">
          <a:xfrm>
            <a:off x="1828800" y="3573463"/>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6110288" algn="r"/>
              </a:tabLst>
              <a:defRPr sz="2000">
                <a:solidFill>
                  <a:schemeClr val="tx1"/>
                </a:solidFill>
                <a:latin typeface="Comic Sans MS" pitchFamily="66" charset="0"/>
              </a:defRPr>
            </a:lvl1pPr>
            <a:lvl2pPr marL="742950" indent="-285750">
              <a:tabLst>
                <a:tab pos="4745038" algn="r"/>
                <a:tab pos="6110288" algn="r"/>
              </a:tabLst>
              <a:defRPr sz="2000">
                <a:solidFill>
                  <a:schemeClr val="tx1"/>
                </a:solidFill>
                <a:latin typeface="Comic Sans MS" pitchFamily="66" charset="0"/>
              </a:defRPr>
            </a:lvl2pPr>
            <a:lvl3pPr marL="1143000" indent="-228600">
              <a:tabLst>
                <a:tab pos="4745038" algn="r"/>
                <a:tab pos="6110288" algn="r"/>
              </a:tabLst>
              <a:defRPr sz="2000">
                <a:solidFill>
                  <a:schemeClr val="tx1"/>
                </a:solidFill>
                <a:latin typeface="Comic Sans MS" pitchFamily="66" charset="0"/>
              </a:defRPr>
            </a:lvl3pPr>
            <a:lvl4pPr marL="1600200" indent="-228600">
              <a:tabLst>
                <a:tab pos="4745038" algn="r"/>
                <a:tab pos="6110288" algn="r"/>
              </a:tabLst>
              <a:defRPr sz="2000">
                <a:solidFill>
                  <a:schemeClr val="tx1"/>
                </a:solidFill>
                <a:latin typeface="Comic Sans MS" pitchFamily="66" charset="0"/>
              </a:defRPr>
            </a:lvl4pPr>
            <a:lvl5pPr marL="2057400" indent="-228600">
              <a:tabLst>
                <a:tab pos="4745038" algn="r"/>
                <a:tab pos="611028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Sales Revenue  		3,800</a:t>
            </a:r>
          </a:p>
        </p:txBody>
      </p:sp>
      <p:sp>
        <p:nvSpPr>
          <p:cNvPr id="13"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Recording Sales of Merchandise</a:t>
            </a:r>
            <a:endParaRPr lang="en-US" altLang="en-US" sz="3200" b="1" dirty="0">
              <a:solidFill>
                <a:schemeClr val="tx2">
                  <a:lumMod val="75000"/>
                </a:schemeClr>
              </a:solidFill>
              <a:latin typeface="Liberation Sans" panose="020B0604020202020204" pitchFamily="34" charset="0"/>
            </a:endParaRPr>
          </a:p>
        </p:txBody>
      </p:sp>
      <p:sp>
        <p:nvSpPr>
          <p:cNvPr id="1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7990"/>
                                        </p:tgtEl>
                                        <p:attrNameLst>
                                          <p:attrName>style.visibility</p:attrName>
                                        </p:attrNameLst>
                                      </p:cBhvr>
                                      <p:to>
                                        <p:strVal val="visible"/>
                                      </p:to>
                                    </p:set>
                                    <p:animEffect transition="in" filter="wipe(left)">
                                      <p:cBhvr>
                                        <p:cTn id="7" dur="500"/>
                                        <p:tgtEl>
                                          <p:spTgt spid="9379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7992"/>
                                        </p:tgtEl>
                                        <p:attrNameLst>
                                          <p:attrName>style.visibility</p:attrName>
                                        </p:attrNameLst>
                                      </p:cBhvr>
                                      <p:to>
                                        <p:strVal val="visible"/>
                                      </p:to>
                                    </p:set>
                                    <p:animEffect transition="in" filter="wipe(left)">
                                      <p:cBhvr>
                                        <p:cTn id="12" dur="500"/>
                                        <p:tgtEl>
                                          <p:spTgt spid="937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7990" grpId="0" autoUpdateAnimBg="0"/>
      <p:bldP spid="937992"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3"/>
          <p:cNvSpPr txBox="1">
            <a:spLocks noChangeArrowheads="1"/>
          </p:cNvSpPr>
          <p:nvPr/>
        </p:nvSpPr>
        <p:spPr bwMode="auto">
          <a:xfrm>
            <a:off x="533400" y="1903412"/>
            <a:ext cx="8001000"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To record the returned goods received from Sauk Stereo on May 8, PW Audio Supply records the $300 sales return as follows.</a:t>
            </a:r>
          </a:p>
        </p:txBody>
      </p:sp>
      <p:sp>
        <p:nvSpPr>
          <p:cNvPr id="940036" name="Text Box 4"/>
          <p:cNvSpPr txBox="1">
            <a:spLocks noChangeArrowheads="1"/>
          </p:cNvSpPr>
          <p:nvPr/>
        </p:nvSpPr>
        <p:spPr bwMode="auto">
          <a:xfrm>
            <a:off x="1828800" y="3557587"/>
            <a:ext cx="6400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914900" algn="r"/>
              </a:tabLst>
              <a:defRPr sz="2000">
                <a:solidFill>
                  <a:schemeClr val="tx1"/>
                </a:solidFill>
                <a:latin typeface="Comic Sans MS" pitchFamily="66" charset="0"/>
              </a:defRPr>
            </a:lvl1pPr>
            <a:lvl2pPr marL="742950" indent="-285750">
              <a:tabLst>
                <a:tab pos="4914900" algn="r"/>
              </a:tabLst>
              <a:defRPr sz="2000">
                <a:solidFill>
                  <a:schemeClr val="tx1"/>
                </a:solidFill>
                <a:latin typeface="Comic Sans MS" pitchFamily="66" charset="0"/>
              </a:defRPr>
            </a:lvl2pPr>
            <a:lvl3pPr marL="1143000" indent="-228600">
              <a:tabLst>
                <a:tab pos="4914900" algn="r"/>
              </a:tabLst>
              <a:defRPr sz="2000">
                <a:solidFill>
                  <a:schemeClr val="tx1"/>
                </a:solidFill>
                <a:latin typeface="Comic Sans MS" pitchFamily="66" charset="0"/>
              </a:defRPr>
            </a:lvl3pPr>
            <a:lvl4pPr marL="1600200" indent="-228600">
              <a:tabLst>
                <a:tab pos="4914900" algn="r"/>
              </a:tabLst>
              <a:defRPr sz="2000">
                <a:solidFill>
                  <a:schemeClr val="tx1"/>
                </a:solidFill>
                <a:latin typeface="Comic Sans MS" pitchFamily="66" charset="0"/>
              </a:defRPr>
            </a:lvl4pPr>
            <a:lvl5pPr marL="2057400" indent="-228600">
              <a:tabLst>
                <a:tab pos="49149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9149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9149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9149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9149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rPr>
              <a:t>Sales Returns and Allowances</a:t>
            </a:r>
            <a:r>
              <a:rPr lang="en-US" altLang="en-US" sz="2200" dirty="0">
                <a:latin typeface="Liberation Sans" panose="020B0604020202020204" pitchFamily="34" charset="0"/>
                <a:cs typeface="Arial" charset="0"/>
              </a:rPr>
              <a:t>	300</a:t>
            </a:r>
          </a:p>
        </p:txBody>
      </p:sp>
      <p:sp>
        <p:nvSpPr>
          <p:cNvPr id="63492" name="Text Box 5"/>
          <p:cNvSpPr txBox="1">
            <a:spLocks noChangeArrowheads="1"/>
          </p:cNvSpPr>
          <p:nvPr/>
        </p:nvSpPr>
        <p:spPr bwMode="auto">
          <a:xfrm>
            <a:off x="533400" y="3557587"/>
            <a:ext cx="1524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8</a:t>
            </a:r>
          </a:p>
        </p:txBody>
      </p:sp>
      <p:sp>
        <p:nvSpPr>
          <p:cNvPr id="940038" name="Text Box 6"/>
          <p:cNvSpPr txBox="1">
            <a:spLocks noChangeArrowheads="1"/>
          </p:cNvSpPr>
          <p:nvPr/>
        </p:nvSpPr>
        <p:spPr bwMode="auto">
          <a:xfrm>
            <a:off x="1828800" y="4121150"/>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6110288" algn="r"/>
              </a:tabLst>
              <a:defRPr sz="2000">
                <a:solidFill>
                  <a:schemeClr val="tx1"/>
                </a:solidFill>
                <a:latin typeface="Comic Sans MS" pitchFamily="66" charset="0"/>
              </a:defRPr>
            </a:lvl1pPr>
            <a:lvl2pPr marL="742950" indent="-285750">
              <a:tabLst>
                <a:tab pos="4745038" algn="r"/>
                <a:tab pos="6110288" algn="r"/>
              </a:tabLst>
              <a:defRPr sz="2000">
                <a:solidFill>
                  <a:schemeClr val="tx1"/>
                </a:solidFill>
                <a:latin typeface="Comic Sans MS" pitchFamily="66" charset="0"/>
              </a:defRPr>
            </a:lvl2pPr>
            <a:lvl3pPr marL="1143000" indent="-228600">
              <a:tabLst>
                <a:tab pos="4745038" algn="r"/>
                <a:tab pos="6110288" algn="r"/>
              </a:tabLst>
              <a:defRPr sz="2000">
                <a:solidFill>
                  <a:schemeClr val="tx1"/>
                </a:solidFill>
                <a:latin typeface="Comic Sans MS" pitchFamily="66" charset="0"/>
              </a:defRPr>
            </a:lvl3pPr>
            <a:lvl4pPr marL="1600200" indent="-228600">
              <a:tabLst>
                <a:tab pos="4745038" algn="r"/>
                <a:tab pos="6110288" algn="r"/>
              </a:tabLst>
              <a:defRPr sz="2000">
                <a:solidFill>
                  <a:schemeClr val="tx1"/>
                </a:solidFill>
                <a:latin typeface="Comic Sans MS" pitchFamily="66" charset="0"/>
              </a:defRPr>
            </a:lvl4pPr>
            <a:lvl5pPr marL="2057400" indent="-228600">
              <a:tabLst>
                <a:tab pos="4745038" algn="r"/>
                <a:tab pos="611028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rPr>
              <a:t>Accounts Receivable</a:t>
            </a:r>
            <a:r>
              <a:rPr lang="en-US" altLang="en-US" sz="2200" dirty="0">
                <a:latin typeface="Liberation Sans" panose="020B0604020202020204" pitchFamily="34" charset="0"/>
                <a:cs typeface="Arial" charset="0"/>
              </a:rPr>
              <a:t> 		300</a:t>
            </a:r>
          </a:p>
        </p:txBody>
      </p:sp>
      <p:sp>
        <p:nvSpPr>
          <p:cNvPr id="63494" name="Text Box 7"/>
          <p:cNvSpPr txBox="1">
            <a:spLocks noChangeArrowheads="1"/>
          </p:cNvSpPr>
          <p:nvPr/>
        </p:nvSpPr>
        <p:spPr bwMode="auto">
          <a:xfrm>
            <a:off x="533400" y="1295400"/>
            <a:ext cx="6248400" cy="483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05000"/>
              </a:lnSpc>
              <a:spcBef>
                <a:spcPct val="30000"/>
              </a:spcBef>
              <a:buSzPct val="80000"/>
            </a:pPr>
            <a:r>
              <a:rPr lang="en-US" altLang="en-US" sz="2600" b="1" dirty="0" smtClean="0">
                <a:latin typeface="Liberation Sans" panose="020B0604020202020204" pitchFamily="34" charset="0"/>
              </a:rPr>
              <a:t>SALES RETURNS AND ALLOWANCES</a:t>
            </a:r>
            <a:endParaRPr lang="en-US" altLang="en-US" sz="2600" b="1" dirty="0">
              <a:latin typeface="Liberation Sans" panose="020B0604020202020204" pitchFamily="34" charset="0"/>
            </a:endParaRPr>
          </a:p>
        </p:txBody>
      </p:sp>
      <p:sp>
        <p:nvSpPr>
          <p:cNvPr id="12"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3"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Recording Sales of Merchandise</a:t>
            </a:r>
            <a:endParaRPr lang="en-US" altLang="en-US" sz="3200" b="1" dirty="0">
              <a:solidFill>
                <a:schemeClr val="tx2">
                  <a:lumMod val="75000"/>
                </a:schemeClr>
              </a:solidFill>
              <a:latin typeface="Liberation Sans" panose="020B0604020202020204" pitchFamily="34" charset="0"/>
            </a:endParaRPr>
          </a:p>
        </p:txBody>
      </p:sp>
      <p:sp>
        <p:nvSpPr>
          <p:cNvPr id="1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0036"/>
                                        </p:tgtEl>
                                        <p:attrNameLst>
                                          <p:attrName>style.visibility</p:attrName>
                                        </p:attrNameLst>
                                      </p:cBhvr>
                                      <p:to>
                                        <p:strVal val="visible"/>
                                      </p:to>
                                    </p:set>
                                    <p:animEffect transition="in" filter="wipe(left)">
                                      <p:cBhvr>
                                        <p:cTn id="7" dur="500"/>
                                        <p:tgtEl>
                                          <p:spTgt spid="9400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40038"/>
                                        </p:tgtEl>
                                        <p:attrNameLst>
                                          <p:attrName>style.visibility</p:attrName>
                                        </p:attrNameLst>
                                      </p:cBhvr>
                                      <p:to>
                                        <p:strVal val="visible"/>
                                      </p:to>
                                    </p:set>
                                    <p:animEffect transition="in" filter="wipe(left)">
                                      <p:cBhvr>
                                        <p:cTn id="12" dur="500"/>
                                        <p:tgtEl>
                                          <p:spTgt spid="940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0036" grpId="0" autoUpdateAnimBg="0"/>
      <p:bldP spid="94003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533400" y="1905000"/>
            <a:ext cx="7391400" cy="200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000">
                <a:solidFill>
                  <a:schemeClr val="tx1"/>
                </a:solidFill>
                <a:latin typeface="Comic Sans MS" pitchFamily="66" charset="0"/>
              </a:defRPr>
            </a:lvl1pPr>
            <a:lvl2pPr marL="685800" indent="-45720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lvl="1" algn="l">
              <a:lnSpc>
                <a:spcPct val="125000"/>
              </a:lnSpc>
              <a:spcBef>
                <a:spcPts val="1200"/>
              </a:spcBef>
              <a:buClr>
                <a:srgbClr val="800000"/>
              </a:buClr>
              <a:buSzPct val="80000"/>
              <a:buFont typeface="Wingdings" pitchFamily="2" charset="2"/>
              <a:buChar char="u"/>
            </a:pPr>
            <a:r>
              <a:rPr lang="en-US" altLang="en-US" sz="2100" b="1" dirty="0">
                <a:latin typeface="Liberation Sans" panose="020B0604020202020204" pitchFamily="34" charset="0"/>
              </a:rPr>
              <a:t>Do not keep detailed records </a:t>
            </a:r>
            <a:r>
              <a:rPr lang="en-US" altLang="en-US" sz="2100" dirty="0">
                <a:latin typeface="Liberation Sans" panose="020B0604020202020204" pitchFamily="34" charset="0"/>
              </a:rPr>
              <a:t>of the goods on hand.</a:t>
            </a:r>
          </a:p>
          <a:p>
            <a:pPr lvl="1" algn="l">
              <a:lnSpc>
                <a:spcPct val="125000"/>
              </a:lnSpc>
              <a:spcBef>
                <a:spcPts val="1200"/>
              </a:spcBef>
              <a:buClr>
                <a:srgbClr val="800000"/>
              </a:buClr>
              <a:buSzPct val="80000"/>
              <a:buFont typeface="Wingdings" pitchFamily="2" charset="2"/>
              <a:buChar char="u"/>
            </a:pPr>
            <a:r>
              <a:rPr lang="en-US" altLang="en-US" sz="2100" dirty="0">
                <a:latin typeface="Liberation Sans" panose="020B0604020202020204" pitchFamily="34" charset="0"/>
              </a:rPr>
              <a:t>Cost of goods sold </a:t>
            </a:r>
            <a:r>
              <a:rPr lang="en-US" altLang="en-US" sz="2100" b="1" dirty="0">
                <a:latin typeface="Liberation Sans" panose="020B0604020202020204" pitchFamily="34" charset="0"/>
              </a:rPr>
              <a:t>determined by count </a:t>
            </a:r>
            <a:r>
              <a:rPr lang="en-US" altLang="en-US" sz="2100" dirty="0">
                <a:latin typeface="Liberation Sans" panose="020B0604020202020204" pitchFamily="34" charset="0"/>
              </a:rPr>
              <a:t>at the end of the accounting period.</a:t>
            </a:r>
          </a:p>
          <a:p>
            <a:pPr lvl="1" algn="l">
              <a:lnSpc>
                <a:spcPct val="125000"/>
              </a:lnSpc>
              <a:spcBef>
                <a:spcPts val="1200"/>
              </a:spcBef>
              <a:buClr>
                <a:srgbClr val="800000"/>
              </a:buClr>
              <a:buSzPct val="80000"/>
              <a:buFont typeface="Wingdings" pitchFamily="2" charset="2"/>
              <a:buChar char="u"/>
            </a:pPr>
            <a:r>
              <a:rPr lang="en-US" altLang="en-US" sz="2100" dirty="0">
                <a:latin typeface="Liberation Sans" panose="020B0604020202020204" pitchFamily="34" charset="0"/>
              </a:rPr>
              <a:t>Calculation of Cost of Goods Sold:</a:t>
            </a:r>
          </a:p>
        </p:txBody>
      </p:sp>
      <p:sp>
        <p:nvSpPr>
          <p:cNvPr id="10243" name="Text Box 8"/>
          <p:cNvSpPr txBox="1">
            <a:spLocks noChangeArrowheads="1"/>
          </p:cNvSpPr>
          <p:nvPr/>
        </p:nvSpPr>
        <p:spPr bwMode="auto">
          <a:xfrm>
            <a:off x="1600200" y="4025900"/>
            <a:ext cx="5638800" cy="1788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5832475" algn="r"/>
              </a:tabLst>
              <a:defRPr sz="2000">
                <a:solidFill>
                  <a:schemeClr val="tx1"/>
                </a:solidFill>
                <a:latin typeface="Comic Sans MS" pitchFamily="66" charset="0"/>
              </a:defRPr>
            </a:lvl1pPr>
            <a:lvl2pPr marL="742950" indent="-285750">
              <a:tabLst>
                <a:tab pos="5832475" algn="r"/>
              </a:tabLst>
              <a:defRPr sz="2000">
                <a:solidFill>
                  <a:schemeClr val="tx1"/>
                </a:solidFill>
                <a:latin typeface="Comic Sans MS" pitchFamily="66" charset="0"/>
              </a:defRPr>
            </a:lvl2pPr>
            <a:lvl3pPr marL="1143000" indent="-228600">
              <a:tabLst>
                <a:tab pos="5832475" algn="r"/>
              </a:tabLst>
              <a:defRPr sz="2000">
                <a:solidFill>
                  <a:schemeClr val="tx1"/>
                </a:solidFill>
                <a:latin typeface="Comic Sans MS" pitchFamily="66" charset="0"/>
              </a:defRPr>
            </a:lvl3pPr>
            <a:lvl4pPr marL="1600200" indent="-228600">
              <a:tabLst>
                <a:tab pos="5832475" algn="r"/>
              </a:tabLst>
              <a:defRPr sz="2000">
                <a:solidFill>
                  <a:schemeClr val="tx1"/>
                </a:solidFill>
                <a:latin typeface="Comic Sans MS" pitchFamily="66" charset="0"/>
              </a:defRPr>
            </a:lvl4pPr>
            <a:lvl5pPr marL="2057400" indent="-228600">
              <a:tabLst>
                <a:tab pos="5832475"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5832475"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5832475"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5832475"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5832475" algn="r"/>
              </a:tabLst>
              <a:defRPr sz="2000">
                <a:solidFill>
                  <a:schemeClr val="tx1"/>
                </a:solidFill>
                <a:latin typeface="Comic Sans MS" pitchFamily="66" charset="0"/>
              </a:defRPr>
            </a:lvl9pPr>
          </a:lstStyle>
          <a:p>
            <a:pPr algn="l">
              <a:spcBef>
                <a:spcPct val="20000"/>
              </a:spcBef>
              <a:buClr>
                <a:srgbClr val="800000"/>
              </a:buClr>
              <a:buSzPct val="95000"/>
            </a:pPr>
            <a:r>
              <a:rPr lang="en-US" altLang="en-US" sz="1900" dirty="0">
                <a:latin typeface="Liberation Sans" panose="020B0604020202020204" pitchFamily="34" charset="0"/>
              </a:rPr>
              <a:t>Beginning inventory	$ 100,000</a:t>
            </a:r>
          </a:p>
          <a:p>
            <a:pPr algn="l">
              <a:spcBef>
                <a:spcPct val="20000"/>
              </a:spcBef>
              <a:buClr>
                <a:srgbClr val="800000"/>
              </a:buClr>
              <a:buSzPct val="95000"/>
            </a:pPr>
            <a:r>
              <a:rPr lang="en-US" altLang="en-US" sz="1900" dirty="0">
                <a:latin typeface="Liberation Sans" panose="020B0604020202020204" pitchFamily="34" charset="0"/>
              </a:rPr>
              <a:t>Add: Purchases, net	800,000</a:t>
            </a:r>
          </a:p>
          <a:p>
            <a:pPr algn="l">
              <a:spcBef>
                <a:spcPct val="20000"/>
              </a:spcBef>
              <a:buClr>
                <a:srgbClr val="800000"/>
              </a:buClr>
              <a:buSzPct val="95000"/>
            </a:pPr>
            <a:r>
              <a:rPr lang="en-US" altLang="en-US" sz="1900" dirty="0">
                <a:latin typeface="Liberation Sans" panose="020B0604020202020204" pitchFamily="34" charset="0"/>
              </a:rPr>
              <a:t>Goods available for sale	900,000</a:t>
            </a:r>
          </a:p>
          <a:p>
            <a:pPr algn="l">
              <a:spcBef>
                <a:spcPct val="20000"/>
              </a:spcBef>
              <a:buClr>
                <a:srgbClr val="800000"/>
              </a:buClr>
              <a:buSzPct val="95000"/>
            </a:pPr>
            <a:r>
              <a:rPr lang="en-US" altLang="en-US" sz="1900" dirty="0">
                <a:latin typeface="Liberation Sans" panose="020B0604020202020204" pitchFamily="34" charset="0"/>
              </a:rPr>
              <a:t>Less: Ending inventory	125,000</a:t>
            </a:r>
          </a:p>
          <a:p>
            <a:pPr algn="l">
              <a:spcBef>
                <a:spcPct val="20000"/>
              </a:spcBef>
              <a:buClr>
                <a:srgbClr val="800000"/>
              </a:buClr>
              <a:buSzPct val="95000"/>
            </a:pPr>
            <a:r>
              <a:rPr lang="en-US" altLang="en-US" sz="1900" dirty="0">
                <a:latin typeface="Liberation Sans" panose="020B0604020202020204" pitchFamily="34" charset="0"/>
              </a:rPr>
              <a:t>Cost of goods sold	$ 775,000</a:t>
            </a:r>
          </a:p>
        </p:txBody>
      </p:sp>
      <p:sp>
        <p:nvSpPr>
          <p:cNvPr id="10244" name="Line 9"/>
          <p:cNvSpPr>
            <a:spLocks noChangeShapeType="1"/>
          </p:cNvSpPr>
          <p:nvPr/>
        </p:nvSpPr>
        <p:spPr bwMode="auto">
          <a:xfrm>
            <a:off x="5791200" y="4724400"/>
            <a:ext cx="14478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245" name="Line 10"/>
          <p:cNvSpPr>
            <a:spLocks noChangeShapeType="1"/>
          </p:cNvSpPr>
          <p:nvPr/>
        </p:nvSpPr>
        <p:spPr bwMode="auto">
          <a:xfrm>
            <a:off x="5791200" y="5410200"/>
            <a:ext cx="14478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246" name="Line 11"/>
          <p:cNvSpPr>
            <a:spLocks noChangeShapeType="1"/>
          </p:cNvSpPr>
          <p:nvPr/>
        </p:nvSpPr>
        <p:spPr bwMode="auto">
          <a:xfrm>
            <a:off x="5791200" y="5867400"/>
            <a:ext cx="14478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247" name="Line 12"/>
          <p:cNvSpPr>
            <a:spLocks noChangeShapeType="1"/>
          </p:cNvSpPr>
          <p:nvPr/>
        </p:nvSpPr>
        <p:spPr bwMode="auto">
          <a:xfrm>
            <a:off x="5791200" y="5791200"/>
            <a:ext cx="14478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250"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251" name="Text Box 2"/>
          <p:cNvSpPr txBox="1">
            <a:spLocks noChangeArrowheads="1"/>
          </p:cNvSpPr>
          <p:nvPr/>
        </p:nvSpPr>
        <p:spPr bwMode="auto">
          <a:xfrm>
            <a:off x="533400" y="1295400"/>
            <a:ext cx="47244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l">
              <a:spcBef>
                <a:spcPct val="30000"/>
              </a:spcBef>
              <a:spcAft>
                <a:spcPct val="20000"/>
              </a:spcAft>
              <a:buSzPct val="80000"/>
              <a:defRPr sz="2800" b="1">
                <a:solidFill>
                  <a:srgbClr val="006600"/>
                </a:solidFill>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smtClean="0">
                <a:solidFill>
                  <a:schemeClr val="tx1"/>
                </a:solidFill>
              </a:rPr>
              <a:t>PERIODIC SYSTEM</a:t>
            </a:r>
            <a:endParaRPr lang="en-US" altLang="en-US" dirty="0">
              <a:solidFill>
                <a:schemeClr val="tx1"/>
              </a:solidFill>
            </a:endParaRPr>
          </a:p>
        </p:txBody>
      </p:sp>
      <p:sp>
        <p:nvSpPr>
          <p:cNvPr id="13"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smtClean="0">
                <a:solidFill>
                  <a:schemeClr val="tx2">
                    <a:lumMod val="75000"/>
                  </a:schemeClr>
                </a:solidFill>
                <a:latin typeface="Liberation Sans" panose="020B0604020202020204" pitchFamily="34" charset="0"/>
              </a:rPr>
              <a:t>Flow of Costs</a:t>
            </a:r>
            <a:endParaRPr lang="en-US" altLang="en-US" sz="3200" b="1" dirty="0">
              <a:solidFill>
                <a:schemeClr val="tx2">
                  <a:lumMod val="75000"/>
                </a:schemeClr>
              </a:solidFill>
              <a:latin typeface="Liberation Sans" panose="020B0604020202020204" pitchFamily="34" charset="0"/>
            </a:endParaRPr>
          </a:p>
        </p:txBody>
      </p:sp>
      <p:sp>
        <p:nvSpPr>
          <p:cNvPr id="1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6" name="Text Box 6"/>
          <p:cNvSpPr txBox="1">
            <a:spLocks noChangeArrowheads="1"/>
          </p:cNvSpPr>
          <p:nvPr/>
        </p:nvSpPr>
        <p:spPr bwMode="auto">
          <a:xfrm>
            <a:off x="1905000" y="3898900"/>
            <a:ext cx="65532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Cash	3,430</a:t>
            </a:r>
          </a:p>
        </p:txBody>
      </p:sp>
      <p:sp>
        <p:nvSpPr>
          <p:cNvPr id="64515" name="Text Box 7"/>
          <p:cNvSpPr txBox="1">
            <a:spLocks noChangeArrowheads="1"/>
          </p:cNvSpPr>
          <p:nvPr/>
        </p:nvSpPr>
        <p:spPr bwMode="auto">
          <a:xfrm>
            <a:off x="533400" y="3898900"/>
            <a:ext cx="1143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14</a:t>
            </a:r>
          </a:p>
        </p:txBody>
      </p:sp>
      <p:sp>
        <p:nvSpPr>
          <p:cNvPr id="942088" name="Text Box 8"/>
          <p:cNvSpPr txBox="1">
            <a:spLocks noChangeArrowheads="1"/>
          </p:cNvSpPr>
          <p:nvPr/>
        </p:nvSpPr>
        <p:spPr bwMode="auto">
          <a:xfrm>
            <a:off x="1905000" y="4981575"/>
            <a:ext cx="65532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5715000" algn="r"/>
              </a:tabLst>
              <a:defRPr sz="2000">
                <a:solidFill>
                  <a:schemeClr val="tx1"/>
                </a:solidFill>
                <a:latin typeface="Comic Sans MS" pitchFamily="66" charset="0"/>
              </a:defRPr>
            </a:lvl1pPr>
            <a:lvl2pPr marL="742950" indent="-285750">
              <a:tabLst>
                <a:tab pos="4862513" algn="r"/>
                <a:tab pos="5715000" algn="r"/>
              </a:tabLst>
              <a:defRPr sz="2000">
                <a:solidFill>
                  <a:schemeClr val="tx1"/>
                </a:solidFill>
                <a:latin typeface="Comic Sans MS" pitchFamily="66" charset="0"/>
              </a:defRPr>
            </a:lvl2pPr>
            <a:lvl3pPr marL="1143000" indent="-228600">
              <a:tabLst>
                <a:tab pos="4862513" algn="r"/>
                <a:tab pos="5715000" algn="r"/>
              </a:tabLst>
              <a:defRPr sz="2000">
                <a:solidFill>
                  <a:schemeClr val="tx1"/>
                </a:solidFill>
                <a:latin typeface="Comic Sans MS" pitchFamily="66" charset="0"/>
              </a:defRPr>
            </a:lvl3pPr>
            <a:lvl4pPr marL="1600200" indent="-228600">
              <a:tabLst>
                <a:tab pos="4862513" algn="r"/>
                <a:tab pos="5715000" algn="r"/>
              </a:tabLst>
              <a:defRPr sz="2000">
                <a:solidFill>
                  <a:schemeClr val="tx1"/>
                </a:solidFill>
                <a:latin typeface="Comic Sans MS" pitchFamily="66" charset="0"/>
              </a:defRPr>
            </a:lvl4pPr>
            <a:lvl5pPr marL="2057400" indent="-228600">
              <a:tabLst>
                <a:tab pos="4862513" algn="r"/>
                <a:tab pos="5715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862513" algn="r"/>
                <a:tab pos="5715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862513" algn="r"/>
                <a:tab pos="5715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862513" algn="r"/>
                <a:tab pos="5715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862513" algn="r"/>
                <a:tab pos="5715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Receivable		3,500</a:t>
            </a:r>
          </a:p>
        </p:txBody>
      </p:sp>
      <p:sp>
        <p:nvSpPr>
          <p:cNvPr id="942089" name="Text Box 9"/>
          <p:cNvSpPr txBox="1">
            <a:spLocks noChangeArrowheads="1"/>
          </p:cNvSpPr>
          <p:nvPr/>
        </p:nvSpPr>
        <p:spPr bwMode="auto">
          <a:xfrm>
            <a:off x="1905000" y="4449762"/>
            <a:ext cx="65532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Sales Discounts	70</a:t>
            </a:r>
          </a:p>
        </p:txBody>
      </p:sp>
      <p:sp>
        <p:nvSpPr>
          <p:cNvPr id="64519" name="Text Box 20"/>
          <p:cNvSpPr txBox="1">
            <a:spLocks noChangeArrowheads="1"/>
          </p:cNvSpPr>
          <p:nvPr/>
        </p:nvSpPr>
        <p:spPr bwMode="auto">
          <a:xfrm>
            <a:off x="533400" y="1295400"/>
            <a:ext cx="6248400" cy="483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05000"/>
              </a:lnSpc>
              <a:spcBef>
                <a:spcPct val="30000"/>
              </a:spcBef>
              <a:buSzPct val="80000"/>
              <a:defRPr sz="2600" b="1">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SALES DISCOUNTS</a:t>
            </a:r>
          </a:p>
        </p:txBody>
      </p:sp>
      <p:sp>
        <p:nvSpPr>
          <p:cNvPr id="64520" name="Text Box 21"/>
          <p:cNvSpPr txBox="1">
            <a:spLocks noChangeArrowheads="1"/>
          </p:cNvSpPr>
          <p:nvPr/>
        </p:nvSpPr>
        <p:spPr bwMode="auto">
          <a:xfrm>
            <a:off x="533400" y="1903412"/>
            <a:ext cx="80010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pPr>
            <a:r>
              <a:rPr lang="en-US" altLang="en-US" sz="2200" b="1" dirty="0">
                <a:latin typeface="Liberation Sans" panose="020B0604020202020204" pitchFamily="34" charset="0"/>
              </a:rPr>
              <a:t>Illustration:  </a:t>
            </a:r>
            <a:r>
              <a:rPr lang="en-US" altLang="en-US" sz="2200" dirty="0">
                <a:latin typeface="Liberation Sans" panose="020B0604020202020204" pitchFamily="34" charset="0"/>
              </a:rPr>
              <a:t>On May 14, PW Audio Supply receives payment of $3,430 on account from Sauk Stereo. PW Audio honors the 2% cash discount and records the payment of Sauk’s account receivable in full as follows.</a:t>
            </a:r>
          </a:p>
        </p:txBody>
      </p:sp>
      <p:sp>
        <p:nvSpPr>
          <p:cNvPr id="13"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Recording Sales of Merchandise</a:t>
            </a:r>
            <a:endParaRPr lang="en-US" altLang="en-US" sz="3200" b="1" dirty="0">
              <a:solidFill>
                <a:schemeClr val="tx2">
                  <a:lumMod val="75000"/>
                </a:schemeClr>
              </a:solidFill>
              <a:latin typeface="Liberation Sans" panose="020B0604020202020204" pitchFamily="34" charset="0"/>
            </a:endParaRPr>
          </a:p>
        </p:txBody>
      </p:sp>
      <p:sp>
        <p:nvSpPr>
          <p:cNvPr id="1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2086"/>
                                        </p:tgtEl>
                                        <p:attrNameLst>
                                          <p:attrName>style.visibility</p:attrName>
                                        </p:attrNameLst>
                                      </p:cBhvr>
                                      <p:to>
                                        <p:strVal val="visible"/>
                                      </p:to>
                                    </p:set>
                                    <p:animEffect transition="in" filter="wipe(left)">
                                      <p:cBhvr>
                                        <p:cTn id="7" dur="500"/>
                                        <p:tgtEl>
                                          <p:spTgt spid="9420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42089"/>
                                        </p:tgtEl>
                                        <p:attrNameLst>
                                          <p:attrName>style.visibility</p:attrName>
                                        </p:attrNameLst>
                                      </p:cBhvr>
                                      <p:to>
                                        <p:strVal val="visible"/>
                                      </p:to>
                                    </p:set>
                                    <p:animEffect transition="in" filter="wipe(left)">
                                      <p:cBhvr>
                                        <p:cTn id="12" dur="500"/>
                                        <p:tgtEl>
                                          <p:spTgt spid="9420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42088"/>
                                        </p:tgtEl>
                                        <p:attrNameLst>
                                          <p:attrName>style.visibility</p:attrName>
                                        </p:attrNameLst>
                                      </p:cBhvr>
                                      <p:to>
                                        <p:strVal val="visible"/>
                                      </p:to>
                                    </p:set>
                                    <p:animEffect transition="in" filter="wipe(left)">
                                      <p:cBhvr>
                                        <p:cTn id="17" dur="500"/>
                                        <p:tgtEl>
                                          <p:spTgt spid="942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086" grpId="0"/>
      <p:bldP spid="942088" grpId="0"/>
      <p:bldP spid="942089"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Text Box 11"/>
          <p:cNvSpPr txBox="1">
            <a:spLocks noChangeArrowheads="1"/>
          </p:cNvSpPr>
          <p:nvPr/>
        </p:nvSpPr>
        <p:spPr bwMode="auto">
          <a:xfrm>
            <a:off x="533400" y="1295400"/>
            <a:ext cx="6248400" cy="483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05000"/>
              </a:lnSpc>
              <a:spcBef>
                <a:spcPct val="30000"/>
              </a:spcBef>
              <a:buSzPct val="80000"/>
              <a:defRPr sz="2600" b="1">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COMPARISON OF ENTRIES</a:t>
            </a:r>
          </a:p>
        </p:txBody>
      </p:sp>
      <p:sp>
        <p:nvSpPr>
          <p:cNvPr id="65543" name="Rectangle 7"/>
          <p:cNvSpPr>
            <a:spLocks noChangeArrowheads="1"/>
          </p:cNvSpPr>
          <p:nvPr/>
        </p:nvSpPr>
        <p:spPr bwMode="auto">
          <a:xfrm>
            <a:off x="6781800" y="1782763"/>
            <a:ext cx="2133600" cy="274637"/>
          </a:xfrm>
          <a:prstGeom prst="rect">
            <a:avLst/>
          </a:prstGeom>
          <a:solidFill>
            <a:schemeClr val="bg1"/>
          </a:solidFill>
          <a:ln>
            <a:noFill/>
          </a:ln>
          <a:effectLst/>
          <a:extLs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r>
              <a:rPr lang="en-US" altLang="en-US" sz="1200" b="1" dirty="0">
                <a:latin typeface="Arial" charset="0"/>
              </a:rPr>
              <a:t>Illustration 5B-3 </a:t>
            </a:r>
          </a:p>
        </p:txBody>
      </p:sp>
      <p:sp>
        <p:nvSpPr>
          <p:cNvPr id="9"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Recording Sales of Merchandise</a:t>
            </a:r>
            <a:endParaRPr lang="en-US" altLang="en-US" sz="3200" b="1" dirty="0">
              <a:solidFill>
                <a:schemeClr val="tx2">
                  <a:lumMod val="75000"/>
                </a:schemeClr>
              </a:solidFill>
              <a:latin typeface="Liberation Sans" panose="020B0604020202020204" pitchFamily="34" charset="0"/>
            </a:endParaRPr>
          </a:p>
        </p:txBody>
      </p:sp>
      <p:sp>
        <p:nvSpPr>
          <p:cNvPr id="11"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2133600"/>
            <a:ext cx="8782050" cy="307371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7" name="Rectangle 7"/>
          <p:cNvSpPr>
            <a:spLocks noChangeArrowheads="1"/>
          </p:cNvSpPr>
          <p:nvPr/>
        </p:nvSpPr>
        <p:spPr bwMode="auto">
          <a:xfrm>
            <a:off x="6781800" y="1782763"/>
            <a:ext cx="2133600" cy="274637"/>
          </a:xfrm>
          <a:prstGeom prst="rect">
            <a:avLst/>
          </a:prstGeom>
          <a:solidFill>
            <a:schemeClr val="bg1"/>
          </a:solidFill>
          <a:ln>
            <a:noFill/>
          </a:ln>
          <a:effectLst/>
          <a:extLs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r>
              <a:rPr lang="en-US" altLang="en-US" sz="1200" b="1" dirty="0">
                <a:latin typeface="Arial" charset="0"/>
              </a:rPr>
              <a:t>Illustration 5B-3 </a:t>
            </a:r>
          </a:p>
        </p:txBody>
      </p:sp>
      <p:sp>
        <p:nvSpPr>
          <p:cNvPr id="9"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chemeClr val="tx2">
                    <a:lumMod val="75000"/>
                  </a:schemeClr>
                </a:solidFill>
                <a:latin typeface="Liberation Sans" panose="020B0604020202020204" pitchFamily="34" charset="0"/>
              </a:rPr>
              <a:t>Recording Sales of Merchandise</a:t>
            </a:r>
            <a:endParaRPr lang="en-US" altLang="en-US" sz="3200" b="1" dirty="0">
              <a:solidFill>
                <a:schemeClr val="tx2">
                  <a:lumMod val="75000"/>
                </a:schemeClr>
              </a:solidFill>
              <a:latin typeface="Liberation Sans" panose="020B0604020202020204" pitchFamily="34" charset="0"/>
            </a:endParaRPr>
          </a:p>
        </p:txBody>
      </p:sp>
      <p:sp>
        <p:nvSpPr>
          <p:cNvPr id="11" name="Text Box 11"/>
          <p:cNvSpPr txBox="1">
            <a:spLocks noChangeArrowheads="1"/>
          </p:cNvSpPr>
          <p:nvPr/>
        </p:nvSpPr>
        <p:spPr bwMode="auto">
          <a:xfrm>
            <a:off x="533400" y="1295400"/>
            <a:ext cx="6248400" cy="483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05000"/>
              </a:lnSpc>
              <a:spcBef>
                <a:spcPct val="30000"/>
              </a:spcBef>
              <a:buSzPct val="80000"/>
              <a:defRPr sz="2600" b="1">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COMPARISON OF ENTRIES</a:t>
            </a: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33600"/>
            <a:ext cx="8705850" cy="35286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93" name="Text Box 17"/>
          <p:cNvSpPr txBox="1">
            <a:spLocks noChangeArrowheads="1"/>
          </p:cNvSpPr>
          <p:nvPr/>
        </p:nvSpPr>
        <p:spPr bwMode="auto">
          <a:xfrm>
            <a:off x="228600" y="432137"/>
            <a:ext cx="1524000"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1200" b="1" dirty="0">
                <a:latin typeface="Liberation Sans" panose="020B0604020202020204" pitchFamily="34" charset="0"/>
              </a:rPr>
              <a:t>Illustration 5B-5</a:t>
            </a:r>
          </a:p>
          <a:p>
            <a:pPr algn="l"/>
            <a:r>
              <a:rPr lang="en-US" altLang="en-US" sz="1200" dirty="0">
                <a:latin typeface="Liberation Sans" panose="020B0604020202020204" pitchFamily="34" charset="0"/>
              </a:rPr>
              <a:t>Worksheet for merchandising</a:t>
            </a:r>
          </a:p>
          <a:p>
            <a:pPr algn="l"/>
            <a:r>
              <a:rPr lang="en-US" altLang="en-US" sz="1200" dirty="0">
                <a:latin typeface="Liberation Sans" panose="020B0604020202020204" pitchFamily="34" charset="0"/>
              </a:rPr>
              <a:t>company—periodic inventory system</a:t>
            </a:r>
            <a:endParaRPr lang="en-US" altLang="en-US" sz="1200" b="1" dirty="0">
              <a:latin typeface="Liberation Sans" panose="020B0604020202020204" pitchFamily="34" charset="0"/>
            </a:endParaRPr>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5110" y="304800"/>
            <a:ext cx="6845490" cy="635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ChangeArrowheads="1"/>
          </p:cNvSpPr>
          <p:nvPr/>
        </p:nvSpPr>
        <p:spPr bwMode="auto">
          <a:xfrm>
            <a:off x="533400" y="2895600"/>
            <a:ext cx="8153400" cy="2884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257300" indent="-4572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nSpc>
                <a:spcPct val="115000"/>
              </a:lnSpc>
              <a:spcBef>
                <a:spcPct val="50000"/>
              </a:spcBef>
              <a:buClr>
                <a:srgbClr val="800000"/>
              </a:buClr>
              <a:buSzPct val="80000"/>
              <a:buNone/>
            </a:pPr>
            <a:r>
              <a:rPr lang="en-US" altLang="en-US" sz="1900" dirty="0" smtClean="0">
                <a:solidFill>
                  <a:schemeClr val="tx1"/>
                </a:solidFill>
                <a:latin typeface="Liberation Sans" panose="020B0604020202020204" pitchFamily="34" charset="0"/>
              </a:rPr>
              <a:t>Similarities</a:t>
            </a:r>
          </a:p>
          <a:p>
            <a:pPr lvl="1">
              <a:lnSpc>
                <a:spcPct val="115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Under </a:t>
            </a:r>
            <a:r>
              <a:rPr lang="en-US" sz="1900" b="0" dirty="0">
                <a:solidFill>
                  <a:schemeClr val="tx1"/>
                </a:solidFill>
                <a:latin typeface="Liberation Sans" panose="020B0604020202020204" pitchFamily="34" charset="0"/>
              </a:rPr>
              <a:t>both GAAP and IFRS, a company can choose to use either a perpetual or a periodic </a:t>
            </a:r>
            <a:r>
              <a:rPr lang="en-US" sz="1900" b="0" dirty="0" smtClean="0">
                <a:solidFill>
                  <a:schemeClr val="tx1"/>
                </a:solidFill>
                <a:latin typeface="Liberation Sans" panose="020B0604020202020204" pitchFamily="34" charset="0"/>
              </a:rPr>
              <a:t>inventory system.</a:t>
            </a:r>
          </a:p>
          <a:p>
            <a:pPr lvl="1">
              <a:lnSpc>
                <a:spcPct val="115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The definition </a:t>
            </a:r>
            <a:r>
              <a:rPr lang="en-US" sz="1900" b="0" dirty="0">
                <a:solidFill>
                  <a:schemeClr val="tx1"/>
                </a:solidFill>
                <a:latin typeface="Liberation Sans" panose="020B0604020202020204" pitchFamily="34" charset="0"/>
              </a:rPr>
              <a:t>of inventories is basically the same under GAAP and IFRS</a:t>
            </a:r>
            <a:r>
              <a:rPr lang="en-US" sz="1900" b="0" dirty="0" smtClean="0">
                <a:solidFill>
                  <a:schemeClr val="tx1"/>
                </a:solidFill>
                <a:latin typeface="Liberation Sans" panose="020B0604020202020204" pitchFamily="34" charset="0"/>
              </a:rPr>
              <a:t>.</a:t>
            </a:r>
          </a:p>
          <a:p>
            <a:pPr lvl="1">
              <a:lnSpc>
                <a:spcPct val="115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As </a:t>
            </a:r>
            <a:r>
              <a:rPr lang="en-US" sz="1900" b="0" dirty="0">
                <a:solidFill>
                  <a:schemeClr val="tx1"/>
                </a:solidFill>
                <a:latin typeface="Liberation Sans" panose="020B0604020202020204" pitchFamily="34" charset="0"/>
              </a:rPr>
              <a:t>indicated above, the basic accounting entries for merchandising are the same under both </a:t>
            </a:r>
            <a:r>
              <a:rPr lang="en-US" sz="1900" b="0" dirty="0" smtClean="0">
                <a:solidFill>
                  <a:schemeClr val="tx1"/>
                </a:solidFill>
                <a:latin typeface="Liberation Sans" panose="020B0604020202020204" pitchFamily="34" charset="0"/>
              </a:rPr>
              <a:t>GAAP and </a:t>
            </a:r>
            <a:r>
              <a:rPr lang="en-US" sz="1900" b="0" dirty="0">
                <a:solidFill>
                  <a:schemeClr val="tx1"/>
                </a:solidFill>
                <a:latin typeface="Liberation Sans" panose="020B0604020202020204" pitchFamily="34" charset="0"/>
              </a:rPr>
              <a:t>IFRS</a:t>
            </a:r>
            <a:r>
              <a:rPr lang="en-US" sz="1900" b="0" dirty="0" smtClean="0">
                <a:solidFill>
                  <a:schemeClr val="tx1"/>
                </a:solidFill>
                <a:latin typeface="Liberation Sans" panose="020B0604020202020204" pitchFamily="34" charset="0"/>
              </a:rPr>
              <a:t>.</a:t>
            </a:r>
          </a:p>
        </p:txBody>
      </p:sp>
      <p:sp>
        <p:nvSpPr>
          <p:cNvPr id="62467" name="Rectangle 2"/>
          <p:cNvSpPr>
            <a:spLocks noChangeArrowheads="1"/>
          </p:cNvSpPr>
          <p:nvPr/>
        </p:nvSpPr>
        <p:spPr bwMode="auto">
          <a:xfrm>
            <a:off x="533400" y="2362200"/>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defRPr/>
            </a:pPr>
            <a:r>
              <a:rPr lang="en-US" altLang="en-US" sz="2400" b="1" dirty="0">
                <a:solidFill>
                  <a:schemeClr val="accent6">
                    <a:lumMod val="75000"/>
                  </a:schemeClr>
                </a:solidFill>
                <a:latin typeface="Liberation Sans" panose="020B0604020202020204" pitchFamily="34" charset="0"/>
              </a:rPr>
              <a:t>Key Points</a:t>
            </a:r>
          </a:p>
        </p:txBody>
      </p:sp>
      <p:sp>
        <p:nvSpPr>
          <p:cNvPr id="8" name="Rectangle 7"/>
          <p:cNvSpPr>
            <a:spLocks noChangeArrowheads="1"/>
          </p:cNvSpPr>
          <p:nvPr/>
        </p:nvSpPr>
        <p:spPr bwMode="auto">
          <a:xfrm>
            <a:off x="290286" y="1488757"/>
            <a:ext cx="2249714" cy="677228"/>
          </a:xfrm>
          <a:prstGeom prst="rect">
            <a:avLst/>
          </a:prstGeom>
          <a:solidFill>
            <a:schemeClr val="bg1">
              <a:lumMod val="85000"/>
            </a:schemeClr>
          </a:solidFill>
          <a:ln>
            <a:noFill/>
          </a:ln>
          <a:effectLst/>
        </p:spPr>
        <p:txBody>
          <a:bodyPr wrap="none" lIns="86493" tIns="43247" rIns="86493" bIns="43247" anchor="ctr"/>
          <a:lstStyle/>
          <a:p>
            <a:pPr algn="l"/>
            <a:r>
              <a:rPr lang="en-US" altLang="en-US" sz="1700" b="1" dirty="0">
                <a:solidFill>
                  <a:schemeClr val="tx1"/>
                </a:solidFill>
                <a:latin typeface="Liberation Sans" panose="020B0604020202020204" pitchFamily="34" charset="0"/>
              </a:rPr>
              <a:t>LEARNING</a:t>
            </a:r>
          </a:p>
          <a:p>
            <a:pPr algn="l"/>
            <a:r>
              <a:rPr lang="en-US" altLang="en-US" sz="1700" b="1" dirty="0">
                <a:solidFill>
                  <a:schemeClr val="tx1"/>
                </a:solidFill>
                <a:latin typeface="Liberation Sans" panose="020B0604020202020204" pitchFamily="34" charset="0"/>
              </a:rPr>
              <a:t>OBJECTIVE</a:t>
            </a:r>
          </a:p>
        </p:txBody>
      </p:sp>
      <p:sp>
        <p:nvSpPr>
          <p:cNvPr id="9" name="Rectangle 5"/>
          <p:cNvSpPr>
            <a:spLocks noChangeArrowheads="1"/>
          </p:cNvSpPr>
          <p:nvPr/>
        </p:nvSpPr>
        <p:spPr bwMode="auto">
          <a:xfrm>
            <a:off x="2540000" y="1488757"/>
            <a:ext cx="6241143" cy="677228"/>
          </a:xfrm>
          <a:prstGeom prst="rect">
            <a:avLst/>
          </a:prstGeom>
          <a:solidFill>
            <a:srgbClr val="0027A4"/>
          </a:solidFill>
          <a:ln>
            <a:noFill/>
          </a:ln>
          <a:effectLst/>
        </p:spPr>
        <p:txBody>
          <a:bodyPr wrap="square" lIns="86493" tIns="27432" rIns="86493" bIns="43247" anchor="ctr"/>
          <a:lstStyle/>
          <a:p>
            <a:pPr marL="111120" algn="l"/>
            <a:r>
              <a:rPr lang="en-US" b="1" dirty="0" smtClean="0">
                <a:solidFill>
                  <a:schemeClr val="bg1"/>
                </a:solidFill>
                <a:latin typeface="Liberation Sans" panose="020B0604020202020204" pitchFamily="34" charset="0"/>
              </a:rPr>
              <a:t>Compare </a:t>
            </a:r>
            <a:r>
              <a:rPr lang="en-US" b="1" dirty="0">
                <a:solidFill>
                  <a:schemeClr val="bg1"/>
                </a:solidFill>
                <a:latin typeface="Liberation Sans" panose="020B0604020202020204" pitchFamily="34" charset="0"/>
              </a:rPr>
              <a:t>the accounting for merchandising under GAAP and IFRS.</a:t>
            </a:r>
          </a:p>
        </p:txBody>
      </p:sp>
      <p:sp>
        <p:nvSpPr>
          <p:cNvPr id="10" name="Oval 9"/>
          <p:cNvSpPr/>
          <p:nvPr/>
        </p:nvSpPr>
        <p:spPr bwMode="auto">
          <a:xfrm>
            <a:off x="1872343" y="1568767"/>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smtClean="0">
                <a:solidFill>
                  <a:schemeClr val="bg1"/>
                </a:solidFill>
                <a:latin typeface="Liberation Sans" panose="020B0604020202020204" pitchFamily="34" charset="0"/>
              </a:rPr>
              <a:t>8</a:t>
            </a:r>
            <a:endParaRPr lang="en-US" sz="2500" b="1" dirty="0">
              <a:solidFill>
                <a:schemeClr val="bg1"/>
              </a:solidFill>
              <a:latin typeface="Liberation Sans" panose="020B0604020202020204" pitchFamily="34" charset="0"/>
            </a:endParaRP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8</a:t>
            </a:r>
            <a:endParaRPr lang="en-US" altLang="en-US" sz="1600" i="1" dirty="0">
              <a:latin typeface="Liberation Sans" panose="020B0604020202020204" pitchFamily="34" charset="0"/>
            </a:endParaRPr>
          </a:p>
        </p:txBody>
      </p:sp>
      <p:sp>
        <p:nvSpPr>
          <p:cNvPr id="11"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13"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1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5" name="Text Box 8"/>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l">
              <a:spcBef>
                <a:spcPct val="50000"/>
              </a:spcBef>
            </a:pPr>
            <a:r>
              <a:rPr lang="en-US" altLang="en-US" sz="3200" dirty="0">
                <a:latin typeface="Liberation Sans" panose="020B0604020202020204" pitchFamily="34" charset="0"/>
              </a:rPr>
              <a:t>A Look at IFRS</a:t>
            </a:r>
          </a:p>
        </p:txBody>
      </p:sp>
    </p:spTree>
    <p:extLst>
      <p:ext uri="{BB962C8B-B14F-4D97-AF65-F5344CB8AC3E}">
        <p14:creationId xmlns:p14="http://schemas.microsoft.com/office/powerpoint/2010/main" val="815111714"/>
      </p:ext>
    </p:extLst>
  </p:cSld>
  <p:clrMapOvr>
    <a:masterClrMapping/>
  </p:clrMapOvr>
  <p:transition>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533400" y="1981200"/>
            <a:ext cx="8229600" cy="4565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nSpc>
                <a:spcPct val="115000"/>
              </a:lnSpc>
              <a:spcBef>
                <a:spcPct val="50000"/>
              </a:spcBef>
              <a:buClr>
                <a:srgbClr val="800000"/>
              </a:buClr>
              <a:buSzPct val="80000"/>
              <a:buNone/>
            </a:pPr>
            <a:r>
              <a:rPr lang="en-US" altLang="en-US" sz="1900" dirty="0" smtClean="0">
                <a:solidFill>
                  <a:schemeClr val="tx1"/>
                </a:solidFill>
                <a:latin typeface="Liberation Sans" panose="020B0604020202020204" pitchFamily="34" charset="0"/>
              </a:rPr>
              <a:t>Similarities</a:t>
            </a:r>
          </a:p>
          <a:p>
            <a:pPr lvl="1">
              <a:lnSpc>
                <a:spcPct val="115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IFRS </a:t>
            </a:r>
            <a:r>
              <a:rPr lang="en-US" sz="1900" b="0" dirty="0">
                <a:solidFill>
                  <a:schemeClr val="tx1"/>
                </a:solidFill>
                <a:latin typeface="Liberation Sans" panose="020B0604020202020204" pitchFamily="34" charset="0"/>
              </a:rPr>
              <a:t>requires that 2 years of income statement information be presented, </a:t>
            </a:r>
            <a:r>
              <a:rPr lang="en-US" sz="1900" b="0" dirty="0" smtClean="0">
                <a:solidFill>
                  <a:schemeClr val="tx1"/>
                </a:solidFill>
                <a:latin typeface="Liberation Sans" panose="020B0604020202020204" pitchFamily="34" charset="0"/>
              </a:rPr>
              <a:t>whereas GAAP </a:t>
            </a:r>
            <a:r>
              <a:rPr lang="en-US" sz="1900" b="0" dirty="0">
                <a:solidFill>
                  <a:schemeClr val="tx1"/>
                </a:solidFill>
                <a:latin typeface="Liberation Sans" panose="020B0604020202020204" pitchFamily="34" charset="0"/>
              </a:rPr>
              <a:t>requires 3 years</a:t>
            </a:r>
            <a:r>
              <a:rPr lang="en-US" sz="1900" b="0" dirty="0" smtClean="0">
                <a:solidFill>
                  <a:schemeClr val="tx1"/>
                </a:solidFill>
                <a:latin typeface="Liberation Sans" panose="020B0604020202020204" pitchFamily="34" charset="0"/>
              </a:rPr>
              <a:t>.</a:t>
            </a:r>
          </a:p>
          <a:p>
            <a:pPr marL="0" lvl="1" indent="0">
              <a:lnSpc>
                <a:spcPct val="115000"/>
              </a:lnSpc>
              <a:spcBef>
                <a:spcPct val="50000"/>
              </a:spcBef>
              <a:buClr>
                <a:srgbClr val="800000"/>
              </a:buClr>
              <a:buSzPct val="80000"/>
              <a:buNone/>
            </a:pPr>
            <a:r>
              <a:rPr lang="en-US" altLang="en-US" sz="1900" dirty="0" smtClean="0">
                <a:solidFill>
                  <a:schemeClr val="tx1"/>
                </a:solidFill>
                <a:latin typeface="Liberation Sans" panose="020B0604020202020204" pitchFamily="34" charset="0"/>
              </a:rPr>
              <a:t>Differences</a:t>
            </a:r>
          </a:p>
          <a:p>
            <a:pPr lvl="1">
              <a:lnSpc>
                <a:spcPct val="115000"/>
              </a:lnSpc>
              <a:spcBef>
                <a:spcPct val="50000"/>
              </a:spcBef>
              <a:buClr>
                <a:srgbClr val="800000"/>
              </a:buClr>
              <a:buSzPct val="80000"/>
              <a:buFont typeface="Wingdings" pitchFamily="2" charset="2"/>
              <a:buChar char="u"/>
            </a:pPr>
            <a:r>
              <a:rPr lang="en-US" sz="1900" b="0" dirty="0">
                <a:solidFill>
                  <a:schemeClr val="tx1"/>
                </a:solidFill>
                <a:latin typeface="Liberation Sans" panose="020B0604020202020204" pitchFamily="34" charset="0"/>
              </a:rPr>
              <a:t>Under GAAP, </a:t>
            </a:r>
            <a:r>
              <a:rPr lang="en-US" sz="1900" b="0" dirty="0" smtClean="0">
                <a:solidFill>
                  <a:schemeClr val="tx1"/>
                </a:solidFill>
                <a:latin typeface="Liberation Sans" panose="020B0604020202020204" pitchFamily="34" charset="0"/>
              </a:rPr>
              <a:t>companies </a:t>
            </a:r>
            <a:r>
              <a:rPr lang="en-US" sz="1900" b="0" dirty="0">
                <a:solidFill>
                  <a:schemeClr val="tx1"/>
                </a:solidFill>
                <a:latin typeface="Liberation Sans" panose="020B0604020202020204" pitchFamily="34" charset="0"/>
              </a:rPr>
              <a:t>generally classify income statement items by function. Classification by function leads to descriptions like administration, distribution, and manufacturing. Under IFRS, companies must classify expenses either by nature or by function. Classification by nature leads to descriptions such as the following: salaries, depreciation expense, and utilities expense. If a company uses the functional-expense method on the income statement, disclosure by nature is required in the </a:t>
            </a:r>
            <a:r>
              <a:rPr lang="en-US" sz="1900" b="0" dirty="0" smtClean="0">
                <a:solidFill>
                  <a:schemeClr val="tx1"/>
                </a:solidFill>
                <a:latin typeface="Liberation Sans" panose="020B0604020202020204" pitchFamily="34" charset="0"/>
              </a:rPr>
              <a:t>notes.</a:t>
            </a:r>
            <a:endParaRPr lang="en-US" altLang="en-US" sz="1900" b="0" dirty="0">
              <a:solidFill>
                <a:schemeClr val="tx1"/>
              </a:solidFill>
              <a:latin typeface="Liberation Sans" panose="020B0604020202020204" pitchFamily="34" charset="0"/>
            </a:endParaRPr>
          </a:p>
        </p:txBody>
      </p:sp>
      <p:sp>
        <p:nvSpPr>
          <p:cNvPr id="63491" name="Rectangle 2"/>
          <p:cNvSpPr>
            <a:spLocks noChangeArrowheads="1"/>
          </p:cNvSpPr>
          <p:nvPr/>
        </p:nvSpPr>
        <p:spPr bwMode="auto">
          <a:xfrm>
            <a:off x="533400" y="1447800"/>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r>
              <a:rPr lang="en-US" altLang="en-US" sz="2400" b="1" dirty="0">
                <a:solidFill>
                  <a:schemeClr val="accent6">
                    <a:lumMod val="75000"/>
                  </a:schemeClr>
                </a:solidFill>
                <a:latin typeface="Liberation Sans" panose="020B0604020202020204" pitchFamily="34" charset="0"/>
              </a:rPr>
              <a:t>Key Points</a:t>
            </a:r>
          </a:p>
        </p:txBody>
      </p: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8</a:t>
            </a:r>
            <a:endParaRPr lang="en-US" altLang="en-US" sz="1600" i="1" dirty="0">
              <a:latin typeface="Liberation Sans" panose="020B0604020202020204" pitchFamily="34" charset="0"/>
            </a:endParaRPr>
          </a:p>
        </p:txBody>
      </p:sp>
      <p:sp>
        <p:nvSpPr>
          <p:cNvPr id="6"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7"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0" name="Text Box 8"/>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l">
              <a:spcBef>
                <a:spcPct val="50000"/>
              </a:spcBef>
            </a:pPr>
            <a:r>
              <a:rPr lang="en-US" altLang="en-US" sz="3200" dirty="0">
                <a:latin typeface="Liberation Sans" panose="020B0604020202020204" pitchFamily="34" charset="0"/>
              </a:rPr>
              <a:t>A Look at IFRS</a:t>
            </a:r>
          </a:p>
        </p:txBody>
      </p:sp>
    </p:spTree>
    <p:extLst>
      <p:ext uri="{BB962C8B-B14F-4D97-AF65-F5344CB8AC3E}">
        <p14:creationId xmlns:p14="http://schemas.microsoft.com/office/powerpoint/2010/main" val="2043768674"/>
      </p:ext>
    </p:extLst>
  </p:cSld>
  <p:clrMapOvr>
    <a:masterClrMapping/>
  </p:clrMapOvr>
  <p:transition>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533400" y="1981200"/>
            <a:ext cx="7924800" cy="4083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nSpc>
                <a:spcPct val="115000"/>
              </a:lnSpc>
              <a:spcBef>
                <a:spcPct val="50000"/>
              </a:spcBef>
              <a:buClr>
                <a:srgbClr val="800000"/>
              </a:buClr>
              <a:buSzPct val="80000"/>
              <a:buNone/>
            </a:pPr>
            <a:r>
              <a:rPr lang="en-US" altLang="en-US" sz="1900" dirty="0" smtClean="0">
                <a:solidFill>
                  <a:schemeClr val="tx1"/>
                </a:solidFill>
                <a:latin typeface="Liberation Sans" panose="020B0604020202020204" pitchFamily="34" charset="0"/>
              </a:rPr>
              <a:t>Differences</a:t>
            </a:r>
          </a:p>
          <a:p>
            <a:pPr lvl="1">
              <a:lnSpc>
                <a:spcPct val="115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Presentation </a:t>
            </a:r>
            <a:r>
              <a:rPr lang="en-US" sz="1900" b="0" dirty="0">
                <a:solidFill>
                  <a:schemeClr val="tx1"/>
                </a:solidFill>
                <a:latin typeface="Liberation Sans" panose="020B0604020202020204" pitchFamily="34" charset="0"/>
              </a:rPr>
              <a:t>of the income statement under GAAP follows either a single-step or </a:t>
            </a:r>
            <a:r>
              <a:rPr lang="en-US" sz="1900" b="0" dirty="0" smtClean="0">
                <a:solidFill>
                  <a:schemeClr val="tx1"/>
                </a:solidFill>
                <a:latin typeface="Liberation Sans" panose="020B0604020202020204" pitchFamily="34" charset="0"/>
              </a:rPr>
              <a:t>multiple-step format</a:t>
            </a:r>
            <a:r>
              <a:rPr lang="en-US" sz="1900" b="0" dirty="0">
                <a:solidFill>
                  <a:schemeClr val="tx1"/>
                </a:solidFill>
                <a:latin typeface="Liberation Sans" panose="020B0604020202020204" pitchFamily="34" charset="0"/>
              </a:rPr>
              <a:t>. IFRS does not mention a single-step or multiple-step approach</a:t>
            </a:r>
            <a:r>
              <a:rPr lang="en-US" sz="1900" b="0" dirty="0" smtClean="0">
                <a:solidFill>
                  <a:schemeClr val="tx1"/>
                </a:solidFill>
                <a:latin typeface="Liberation Sans" panose="020B0604020202020204" pitchFamily="34" charset="0"/>
              </a:rPr>
              <a:t>.</a:t>
            </a:r>
          </a:p>
          <a:p>
            <a:pPr lvl="1">
              <a:lnSpc>
                <a:spcPct val="115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Under </a:t>
            </a:r>
            <a:r>
              <a:rPr lang="en-US" sz="1900" b="0" dirty="0">
                <a:solidFill>
                  <a:schemeClr val="tx1"/>
                </a:solidFill>
                <a:latin typeface="Liberation Sans" panose="020B0604020202020204" pitchFamily="34" charset="0"/>
              </a:rPr>
              <a:t>IFRS, revaluation of land, buildings, and intangible assets is permitted. The initial gains </a:t>
            </a:r>
            <a:r>
              <a:rPr lang="en-US" sz="1900" b="0" dirty="0" smtClean="0">
                <a:solidFill>
                  <a:schemeClr val="tx1"/>
                </a:solidFill>
                <a:latin typeface="Liberation Sans" panose="020B0604020202020204" pitchFamily="34" charset="0"/>
              </a:rPr>
              <a:t>and losses </a:t>
            </a:r>
            <a:r>
              <a:rPr lang="en-US" sz="1900" b="0" dirty="0">
                <a:solidFill>
                  <a:schemeClr val="tx1"/>
                </a:solidFill>
                <a:latin typeface="Liberation Sans" panose="020B0604020202020204" pitchFamily="34" charset="0"/>
              </a:rPr>
              <a:t>resulting from this revaluation are reported as adjustments to equity, often referred to </a:t>
            </a:r>
            <a:r>
              <a:rPr lang="en-US" sz="1900" b="0" dirty="0" smtClean="0">
                <a:solidFill>
                  <a:schemeClr val="tx1"/>
                </a:solidFill>
                <a:latin typeface="Liberation Sans" panose="020B0604020202020204" pitchFamily="34" charset="0"/>
              </a:rPr>
              <a:t>as </a:t>
            </a:r>
            <a:r>
              <a:rPr lang="en-US" sz="1900" dirty="0" smtClean="0">
                <a:solidFill>
                  <a:schemeClr val="tx1"/>
                </a:solidFill>
                <a:latin typeface="Liberation Sans" panose="020B0604020202020204" pitchFamily="34" charset="0"/>
              </a:rPr>
              <a:t>other </a:t>
            </a:r>
            <a:r>
              <a:rPr lang="en-US" sz="1900" dirty="0">
                <a:solidFill>
                  <a:schemeClr val="tx1"/>
                </a:solidFill>
                <a:latin typeface="Liberation Sans" panose="020B0604020202020204" pitchFamily="34" charset="0"/>
              </a:rPr>
              <a:t>comprehensive income </a:t>
            </a:r>
            <a:r>
              <a:rPr lang="en-US" sz="1900" b="0" dirty="0">
                <a:solidFill>
                  <a:schemeClr val="tx1"/>
                </a:solidFill>
                <a:latin typeface="Liberation Sans" panose="020B0604020202020204" pitchFamily="34" charset="0"/>
              </a:rPr>
              <a:t>. The effect of this difference is that the use of IFRS result in </a:t>
            </a:r>
            <a:r>
              <a:rPr lang="en-US" sz="1900" b="0" dirty="0" smtClean="0">
                <a:solidFill>
                  <a:schemeClr val="tx1"/>
                </a:solidFill>
                <a:latin typeface="Liberation Sans" panose="020B0604020202020204" pitchFamily="34" charset="0"/>
              </a:rPr>
              <a:t>more transactions </a:t>
            </a:r>
            <a:r>
              <a:rPr lang="en-US" sz="1900" b="0" dirty="0">
                <a:solidFill>
                  <a:schemeClr val="tx1"/>
                </a:solidFill>
                <a:latin typeface="Liberation Sans" panose="020B0604020202020204" pitchFamily="34" charset="0"/>
              </a:rPr>
              <a:t>affecting equity (other comprehensive income) but not net income.</a:t>
            </a:r>
          </a:p>
        </p:txBody>
      </p:sp>
      <p:sp>
        <p:nvSpPr>
          <p:cNvPr id="63491" name="Rectangle 2"/>
          <p:cNvSpPr>
            <a:spLocks noChangeArrowheads="1"/>
          </p:cNvSpPr>
          <p:nvPr/>
        </p:nvSpPr>
        <p:spPr bwMode="auto">
          <a:xfrm>
            <a:off x="533400" y="1447800"/>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r>
              <a:rPr lang="en-US" altLang="en-US" sz="2400" b="1" dirty="0">
                <a:solidFill>
                  <a:schemeClr val="accent6">
                    <a:lumMod val="75000"/>
                  </a:schemeClr>
                </a:solidFill>
                <a:latin typeface="Liberation Sans" panose="020B0604020202020204" pitchFamily="34" charset="0"/>
              </a:rPr>
              <a:t>Key Points</a:t>
            </a:r>
          </a:p>
        </p:txBody>
      </p:sp>
      <p:sp>
        <p:nvSpPr>
          <p:cNvPr id="7"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8</a:t>
            </a:r>
            <a:endParaRPr lang="en-US" altLang="en-US" sz="1600" i="1" dirty="0">
              <a:latin typeface="Liberation Sans" panose="020B0604020202020204" pitchFamily="34" charset="0"/>
            </a:endParaRPr>
          </a:p>
        </p:txBody>
      </p:sp>
      <p:sp>
        <p:nvSpPr>
          <p:cNvPr id="6"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8"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0" name="Text Box 8"/>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l">
              <a:spcBef>
                <a:spcPct val="50000"/>
              </a:spcBef>
            </a:pPr>
            <a:r>
              <a:rPr lang="en-US" altLang="en-US" sz="3200" dirty="0">
                <a:latin typeface="Liberation Sans" panose="020B0604020202020204" pitchFamily="34" charset="0"/>
              </a:rPr>
              <a:t>A Look at IFRS</a:t>
            </a:r>
          </a:p>
        </p:txBody>
      </p:sp>
    </p:spTree>
    <p:extLst>
      <p:ext uri="{BB962C8B-B14F-4D97-AF65-F5344CB8AC3E}">
        <p14:creationId xmlns:p14="http://schemas.microsoft.com/office/powerpoint/2010/main" val="2632339102"/>
      </p:ext>
    </p:extLst>
  </p:cSld>
  <p:clrMapOvr>
    <a:masterClrMapping/>
  </p:clrMapOvr>
  <p:transition>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533400" y="1447800"/>
            <a:ext cx="381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r>
              <a:rPr lang="en-US" altLang="en-US" sz="2400" b="1" dirty="0">
                <a:solidFill>
                  <a:schemeClr val="accent6">
                    <a:lumMod val="75000"/>
                  </a:schemeClr>
                </a:solidFill>
                <a:latin typeface="Liberation Sans" panose="020B0604020202020204" pitchFamily="34" charset="0"/>
              </a:rPr>
              <a:t>Looking to the Future</a:t>
            </a:r>
          </a:p>
        </p:txBody>
      </p:sp>
      <p:sp>
        <p:nvSpPr>
          <p:cNvPr id="65539" name="Rectangle 3"/>
          <p:cNvSpPr>
            <a:spLocks noChangeArrowheads="1"/>
          </p:cNvSpPr>
          <p:nvPr/>
        </p:nvSpPr>
        <p:spPr bwMode="auto">
          <a:xfrm>
            <a:off x="533400" y="1981200"/>
            <a:ext cx="8077200" cy="4552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50000"/>
              </a:spcBef>
              <a:buClr>
                <a:srgbClr val="800000"/>
              </a:buClr>
              <a:buSzPct val="80000"/>
              <a:buFont typeface="Wingdings" pitchFamily="2" charset="2"/>
              <a:buNone/>
            </a:pPr>
            <a:r>
              <a:rPr lang="en-US" sz="1800" b="0" dirty="0" smtClean="0">
                <a:latin typeface="Liberation Sans" panose="020B0604020202020204" pitchFamily="34" charset="0"/>
              </a:rPr>
              <a:t>The </a:t>
            </a:r>
            <a:r>
              <a:rPr lang="en-US" sz="1800" b="0" dirty="0">
                <a:latin typeface="Liberation Sans" panose="020B0604020202020204" pitchFamily="34" charset="0"/>
              </a:rPr>
              <a:t>IASB and FASB are working on a project that would rework the structure of </a:t>
            </a:r>
            <a:r>
              <a:rPr lang="en-US" sz="1800" b="0" dirty="0" smtClean="0">
                <a:latin typeface="Liberation Sans" panose="020B0604020202020204" pitchFamily="34" charset="0"/>
              </a:rPr>
              <a:t>financial </a:t>
            </a:r>
            <a:r>
              <a:rPr lang="en-US" sz="1800" b="0" dirty="0">
                <a:latin typeface="Liberation Sans" panose="020B0604020202020204" pitchFamily="34" charset="0"/>
              </a:rPr>
              <a:t>statements</a:t>
            </a:r>
            <a:r>
              <a:rPr lang="en-US" sz="1800" b="0" dirty="0" smtClean="0">
                <a:latin typeface="Liberation Sans" panose="020B0604020202020204" pitchFamily="34" charset="0"/>
              </a:rPr>
              <a:t>. Specifically</a:t>
            </a:r>
            <a:r>
              <a:rPr lang="en-US" sz="1800" b="0" dirty="0">
                <a:latin typeface="Liberation Sans" panose="020B0604020202020204" pitchFamily="34" charset="0"/>
              </a:rPr>
              <a:t>, this project will address the issue of how to classify various items in the income statement</a:t>
            </a:r>
            <a:r>
              <a:rPr lang="en-US" sz="1800" b="0" dirty="0" smtClean="0">
                <a:latin typeface="Liberation Sans" panose="020B0604020202020204" pitchFamily="34" charset="0"/>
              </a:rPr>
              <a:t>. A </a:t>
            </a:r>
            <a:r>
              <a:rPr lang="en-US" sz="1800" b="0" dirty="0">
                <a:latin typeface="Liberation Sans" panose="020B0604020202020204" pitchFamily="34" charset="0"/>
              </a:rPr>
              <a:t>main goal of this new approach is to provide information that better represents how </a:t>
            </a:r>
            <a:r>
              <a:rPr lang="en-US" sz="1800" b="0" dirty="0" smtClean="0">
                <a:latin typeface="Liberation Sans" panose="020B0604020202020204" pitchFamily="34" charset="0"/>
              </a:rPr>
              <a:t>businesses are </a:t>
            </a:r>
            <a:r>
              <a:rPr lang="en-US" sz="1800" b="0" dirty="0">
                <a:latin typeface="Liberation Sans" panose="020B0604020202020204" pitchFamily="34" charset="0"/>
              </a:rPr>
              <a:t>run. In addition, this approach draws attention away from just one number—net income. </a:t>
            </a:r>
            <a:r>
              <a:rPr lang="en-US" sz="1800" b="0" dirty="0" smtClean="0">
                <a:latin typeface="Liberation Sans" panose="020B0604020202020204" pitchFamily="34" charset="0"/>
              </a:rPr>
              <a:t>It will </a:t>
            </a:r>
            <a:r>
              <a:rPr lang="en-US" sz="1800" b="0" dirty="0">
                <a:latin typeface="Liberation Sans" panose="020B0604020202020204" pitchFamily="34" charset="0"/>
              </a:rPr>
              <a:t>adopt major groupings similar to those currently used by the statement of cash </a:t>
            </a:r>
            <a:r>
              <a:rPr lang="en-US" sz="1800" b="0" dirty="0" smtClean="0">
                <a:latin typeface="Liberation Sans" panose="020B0604020202020204" pitchFamily="34" charset="0"/>
              </a:rPr>
              <a:t>flows </a:t>
            </a:r>
            <a:r>
              <a:rPr lang="en-US" sz="1800" b="0" dirty="0">
                <a:latin typeface="Liberation Sans" panose="020B0604020202020204" pitchFamily="34" charset="0"/>
              </a:rPr>
              <a:t>(operating</a:t>
            </a:r>
            <a:r>
              <a:rPr lang="en-US" sz="1800" b="0" dirty="0" smtClean="0">
                <a:latin typeface="Liberation Sans" panose="020B0604020202020204" pitchFamily="34" charset="0"/>
              </a:rPr>
              <a:t>, investing</a:t>
            </a:r>
            <a:r>
              <a:rPr lang="en-US" sz="1800" b="0" dirty="0">
                <a:latin typeface="Liberation Sans" panose="020B0604020202020204" pitchFamily="34" charset="0"/>
              </a:rPr>
              <a:t>, and </a:t>
            </a:r>
            <a:r>
              <a:rPr lang="en-US" sz="1800" b="0" dirty="0" smtClean="0">
                <a:latin typeface="Liberation Sans" panose="020B0604020202020204" pitchFamily="34" charset="0"/>
              </a:rPr>
              <a:t>financing</a:t>
            </a:r>
            <a:r>
              <a:rPr lang="en-US" sz="1800" b="0" dirty="0">
                <a:latin typeface="Liberation Sans" panose="020B0604020202020204" pitchFamily="34" charset="0"/>
              </a:rPr>
              <a:t>), so that numbers can be more readily traced across statements. For example</a:t>
            </a:r>
            <a:r>
              <a:rPr lang="en-US" sz="1800" b="0" dirty="0" smtClean="0">
                <a:latin typeface="Liberation Sans" panose="020B0604020202020204" pitchFamily="34" charset="0"/>
              </a:rPr>
              <a:t>, the </a:t>
            </a:r>
            <a:r>
              <a:rPr lang="en-US" sz="1800" b="0" dirty="0">
                <a:latin typeface="Liberation Sans" panose="020B0604020202020204" pitchFamily="34" charset="0"/>
              </a:rPr>
              <a:t>amount of income that is generated by operations would be traceable to the assets and </a:t>
            </a:r>
            <a:r>
              <a:rPr lang="en-US" sz="1800" b="0" dirty="0" smtClean="0">
                <a:latin typeface="Liberation Sans" panose="020B0604020202020204" pitchFamily="34" charset="0"/>
              </a:rPr>
              <a:t>liabilities used </a:t>
            </a:r>
            <a:r>
              <a:rPr lang="en-US" sz="1800" b="0" dirty="0">
                <a:latin typeface="Liberation Sans" panose="020B0604020202020204" pitchFamily="34" charset="0"/>
              </a:rPr>
              <a:t>to generate the income. Finally, this approach would also provide detail, beyond that </a:t>
            </a:r>
            <a:r>
              <a:rPr lang="en-US" sz="1800" b="0" dirty="0" smtClean="0">
                <a:latin typeface="Liberation Sans" panose="020B0604020202020204" pitchFamily="34" charset="0"/>
              </a:rPr>
              <a:t>currently seen </a:t>
            </a:r>
            <a:r>
              <a:rPr lang="en-US" sz="1800" b="0" dirty="0">
                <a:latin typeface="Liberation Sans" panose="020B0604020202020204" pitchFamily="34" charset="0"/>
              </a:rPr>
              <a:t>in most statements (either GAAP or IFRS), by requiring that line items be presented both </a:t>
            </a:r>
            <a:r>
              <a:rPr lang="en-US" sz="1800" b="0" dirty="0" smtClean="0">
                <a:latin typeface="Liberation Sans" panose="020B0604020202020204" pitchFamily="34" charset="0"/>
              </a:rPr>
              <a:t>by function </a:t>
            </a:r>
            <a:r>
              <a:rPr lang="en-US" sz="1800" b="0" dirty="0">
                <a:latin typeface="Liberation Sans" panose="020B0604020202020204" pitchFamily="34" charset="0"/>
              </a:rPr>
              <a:t>and by nature. The new </a:t>
            </a:r>
            <a:r>
              <a:rPr lang="en-US" sz="1800" b="0" dirty="0" smtClean="0">
                <a:latin typeface="Liberation Sans" panose="020B0604020202020204" pitchFamily="34" charset="0"/>
              </a:rPr>
              <a:t>financial </a:t>
            </a:r>
            <a:r>
              <a:rPr lang="en-US" sz="1800" b="0" dirty="0">
                <a:latin typeface="Liberation Sans" panose="020B0604020202020204" pitchFamily="34" charset="0"/>
              </a:rPr>
              <a:t>statement format was heavily </a:t>
            </a:r>
            <a:r>
              <a:rPr lang="en-US" sz="1800" b="0" dirty="0" smtClean="0">
                <a:latin typeface="Liberation Sans" panose="020B0604020202020204" pitchFamily="34" charset="0"/>
              </a:rPr>
              <a:t>influenced </a:t>
            </a:r>
            <a:r>
              <a:rPr lang="en-US" sz="1800" b="0" dirty="0">
                <a:latin typeface="Liberation Sans" panose="020B0604020202020204" pitchFamily="34" charset="0"/>
              </a:rPr>
              <a:t>by </a:t>
            </a:r>
            <a:r>
              <a:rPr lang="en-US" sz="1800" b="0" dirty="0" smtClean="0">
                <a:latin typeface="Liberation Sans" panose="020B0604020202020204" pitchFamily="34" charset="0"/>
              </a:rPr>
              <a:t>suggestions from financial </a:t>
            </a:r>
            <a:r>
              <a:rPr lang="en-US" sz="1800" b="0" dirty="0">
                <a:latin typeface="Liberation Sans" panose="020B0604020202020204" pitchFamily="34" charset="0"/>
              </a:rPr>
              <a:t>statement analysts.</a:t>
            </a:r>
            <a:endParaRPr lang="en-US" altLang="en-US" sz="1800" b="0" dirty="0">
              <a:latin typeface="Liberation Sans" panose="020B0604020202020204" pitchFamily="34" charset="0"/>
            </a:endParaRPr>
          </a:p>
        </p:txBody>
      </p:sp>
      <p:sp>
        <p:nvSpPr>
          <p:cNvPr id="7"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8</a:t>
            </a:r>
            <a:endParaRPr lang="en-US" altLang="en-US" sz="1600" i="1" dirty="0">
              <a:latin typeface="Liberation Sans" panose="020B0604020202020204" pitchFamily="34" charset="0"/>
            </a:endParaRPr>
          </a:p>
        </p:txBody>
      </p:sp>
      <p:sp>
        <p:nvSpPr>
          <p:cNvPr id="6"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8"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0" name="Text Box 8"/>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l">
              <a:spcBef>
                <a:spcPct val="50000"/>
              </a:spcBef>
            </a:pPr>
            <a:r>
              <a:rPr lang="en-US" altLang="en-US" sz="3200" dirty="0">
                <a:latin typeface="Liberation Sans" panose="020B0604020202020204" pitchFamily="34" charset="0"/>
              </a:rPr>
              <a:t>A Look at IFRS</a:t>
            </a:r>
          </a:p>
        </p:txBody>
      </p:sp>
    </p:spTree>
    <p:extLst>
      <p:ext uri="{BB962C8B-B14F-4D97-AF65-F5344CB8AC3E}">
        <p14:creationId xmlns:p14="http://schemas.microsoft.com/office/powerpoint/2010/main" val="3117903104"/>
      </p:ext>
    </p:extLst>
  </p:cSld>
  <p:clrMapOvr>
    <a:masterClrMapping/>
  </p:clrMapOvr>
  <p:transition>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533400" y="1447800"/>
            <a:ext cx="4191000"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r>
              <a:rPr lang="en-US" altLang="en-US" sz="2400" b="1" dirty="0">
                <a:solidFill>
                  <a:schemeClr val="tx1">
                    <a:lumMod val="75000"/>
                    <a:lumOff val="25000"/>
                  </a:schemeClr>
                </a:solidFill>
                <a:latin typeface="Liberation Sans" panose="020B0604020202020204" pitchFamily="34" charset="0"/>
              </a:rPr>
              <a:t>IFRS Self-Test Questions</a:t>
            </a:r>
          </a:p>
        </p:txBody>
      </p:sp>
      <p:sp>
        <p:nvSpPr>
          <p:cNvPr id="73736" name="Rectangle 9"/>
          <p:cNvSpPr>
            <a:spLocks noChangeArrowheads="1"/>
          </p:cNvSpPr>
          <p:nvPr/>
        </p:nvSpPr>
        <p:spPr bwMode="auto">
          <a:xfrm>
            <a:off x="533400" y="1981200"/>
            <a:ext cx="7924800" cy="336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685800" indent="-45720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50000"/>
              </a:spcBef>
              <a:buClr>
                <a:srgbClr val="800000"/>
              </a:buClr>
              <a:buSzPct val="80000"/>
              <a:buFont typeface="Wingdings" pitchFamily="2" charset="2"/>
              <a:buNone/>
            </a:pPr>
            <a:r>
              <a:rPr lang="en-US" altLang="en-US" dirty="0">
                <a:latin typeface="Liberation Sans" panose="020B0604020202020204" pitchFamily="34" charset="0"/>
              </a:rPr>
              <a:t>Which of the following would not be included in the definition of inventory under IFRS?</a:t>
            </a:r>
          </a:p>
          <a:p>
            <a:pPr lvl="1" algn="l">
              <a:lnSpc>
                <a:spcPct val="125000"/>
              </a:lnSpc>
              <a:spcBef>
                <a:spcPct val="50000"/>
              </a:spcBef>
              <a:buClr>
                <a:schemeClr val="tx1"/>
              </a:buClr>
              <a:buFont typeface="Wingdings" pitchFamily="2" charset="2"/>
              <a:buAutoNum type="alphaLcParenR"/>
            </a:pPr>
            <a:r>
              <a:rPr lang="en-US" altLang="en-US" dirty="0">
                <a:latin typeface="Liberation Sans" panose="020B0604020202020204" pitchFamily="34" charset="0"/>
              </a:rPr>
              <a:t>Photocopy paper held for sale by an office-supply store.</a:t>
            </a:r>
          </a:p>
          <a:p>
            <a:pPr lvl="1" algn="l">
              <a:lnSpc>
                <a:spcPct val="125000"/>
              </a:lnSpc>
              <a:spcBef>
                <a:spcPct val="50000"/>
              </a:spcBef>
              <a:buClr>
                <a:schemeClr val="tx1"/>
              </a:buClr>
              <a:buFont typeface="Wingdings" pitchFamily="2" charset="2"/>
              <a:buAutoNum type="alphaLcParenR"/>
            </a:pPr>
            <a:r>
              <a:rPr lang="en-US" altLang="en-US" dirty="0">
                <a:latin typeface="Liberation Sans" panose="020B0604020202020204" pitchFamily="34" charset="0"/>
              </a:rPr>
              <a:t>Stereo equipment held for sale by an electronics store.</a:t>
            </a:r>
          </a:p>
          <a:p>
            <a:pPr lvl="1" algn="l">
              <a:lnSpc>
                <a:spcPct val="125000"/>
              </a:lnSpc>
              <a:spcBef>
                <a:spcPct val="50000"/>
              </a:spcBef>
              <a:buClr>
                <a:schemeClr val="tx1"/>
              </a:buClr>
              <a:buFont typeface="Wingdings" pitchFamily="2" charset="2"/>
              <a:buAutoNum type="alphaLcParenR"/>
            </a:pPr>
            <a:r>
              <a:rPr lang="en-US" altLang="en-US" dirty="0">
                <a:latin typeface="Liberation Sans" panose="020B0604020202020204" pitchFamily="34" charset="0"/>
              </a:rPr>
              <a:t>Used office equipment held for sale by the human relations department of a plastics company.</a:t>
            </a:r>
          </a:p>
          <a:p>
            <a:pPr lvl="1" algn="l">
              <a:lnSpc>
                <a:spcPct val="125000"/>
              </a:lnSpc>
              <a:spcBef>
                <a:spcPct val="50000"/>
              </a:spcBef>
              <a:buClr>
                <a:schemeClr val="tx1"/>
              </a:buClr>
              <a:buFont typeface="Wingdings" pitchFamily="2" charset="2"/>
              <a:buAutoNum type="alphaLcParenR"/>
            </a:pPr>
            <a:r>
              <a:rPr lang="en-US" altLang="en-US" dirty="0">
                <a:latin typeface="Liberation Sans" panose="020B0604020202020204" pitchFamily="34" charset="0"/>
              </a:rPr>
              <a:t>All of the above would meet the definition.</a:t>
            </a:r>
          </a:p>
        </p:txBody>
      </p:sp>
      <p:sp>
        <p:nvSpPr>
          <p:cNvPr id="14" name="Notched Right Arrow 13"/>
          <p:cNvSpPr/>
          <p:nvPr/>
        </p:nvSpPr>
        <p:spPr bwMode="auto">
          <a:xfrm>
            <a:off x="152400" y="4038600"/>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8</a:t>
            </a:r>
            <a:endParaRPr lang="en-US" altLang="en-US" sz="1600" i="1" dirty="0">
              <a:latin typeface="Liberation Sans" panose="020B0604020202020204" pitchFamily="34" charset="0"/>
            </a:endParaRPr>
          </a:p>
        </p:txBody>
      </p:sp>
      <p:sp>
        <p:nvSpPr>
          <p:cNvPr id="7"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8"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0" name="Text Box 8"/>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l">
              <a:spcBef>
                <a:spcPct val="50000"/>
              </a:spcBef>
            </a:pPr>
            <a:r>
              <a:rPr lang="en-US" altLang="en-US" sz="3200" dirty="0">
                <a:latin typeface="Liberation Sans" panose="020B0604020202020204" pitchFamily="34" charset="0"/>
              </a:rPr>
              <a:t>A Look at IFRS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533400" y="1447800"/>
            <a:ext cx="4191000"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r>
              <a:rPr lang="en-US" altLang="en-US" sz="2400" b="1" dirty="0">
                <a:solidFill>
                  <a:schemeClr val="tx1">
                    <a:lumMod val="75000"/>
                    <a:lumOff val="25000"/>
                  </a:schemeClr>
                </a:solidFill>
                <a:latin typeface="Liberation Sans" panose="020B0604020202020204" pitchFamily="34" charset="0"/>
              </a:rPr>
              <a:t>IFRS Self-Test Questions</a:t>
            </a:r>
          </a:p>
        </p:txBody>
      </p:sp>
      <p:sp>
        <p:nvSpPr>
          <p:cNvPr id="74760" name="Rectangle 9"/>
          <p:cNvSpPr>
            <a:spLocks noChangeArrowheads="1"/>
          </p:cNvSpPr>
          <p:nvPr/>
        </p:nvSpPr>
        <p:spPr bwMode="auto">
          <a:xfrm>
            <a:off x="533400" y="1981200"/>
            <a:ext cx="7924800" cy="298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685800" indent="-45720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50000"/>
              </a:spcBef>
              <a:buClr>
                <a:srgbClr val="800000"/>
              </a:buClr>
              <a:buSzPct val="80000"/>
              <a:buFont typeface="Wingdings" pitchFamily="2" charset="2"/>
              <a:buNone/>
            </a:pPr>
            <a:r>
              <a:rPr lang="en-US" altLang="en-US" dirty="0">
                <a:latin typeface="Liberation Sans" panose="020B0604020202020204" pitchFamily="34" charset="0"/>
              </a:rPr>
              <a:t>Which of the following would not be a line item of a company reporting costs by nature?</a:t>
            </a:r>
          </a:p>
          <a:p>
            <a:pPr lvl="1" algn="l">
              <a:lnSpc>
                <a:spcPct val="125000"/>
              </a:lnSpc>
              <a:spcBef>
                <a:spcPct val="50000"/>
              </a:spcBef>
              <a:buClr>
                <a:schemeClr val="tx1"/>
              </a:buClr>
              <a:buFont typeface="Wingdings" pitchFamily="2" charset="2"/>
              <a:buAutoNum type="alphaLcParenR"/>
            </a:pPr>
            <a:r>
              <a:rPr lang="en-US" altLang="en-US" dirty="0">
                <a:latin typeface="Liberation Sans" panose="020B0604020202020204" pitchFamily="34" charset="0"/>
              </a:rPr>
              <a:t>Depreciation expense.</a:t>
            </a:r>
          </a:p>
          <a:p>
            <a:pPr lvl="1" algn="l">
              <a:lnSpc>
                <a:spcPct val="125000"/>
              </a:lnSpc>
              <a:spcBef>
                <a:spcPct val="50000"/>
              </a:spcBef>
              <a:buClr>
                <a:schemeClr val="tx1"/>
              </a:buClr>
              <a:buFont typeface="Wingdings" pitchFamily="2" charset="2"/>
              <a:buAutoNum type="alphaLcParenR"/>
            </a:pPr>
            <a:r>
              <a:rPr lang="en-US" altLang="en-US" dirty="0">
                <a:latin typeface="Liberation Sans" panose="020B0604020202020204" pitchFamily="34" charset="0"/>
              </a:rPr>
              <a:t>Salaries expense.</a:t>
            </a:r>
          </a:p>
          <a:p>
            <a:pPr lvl="1" algn="l">
              <a:lnSpc>
                <a:spcPct val="125000"/>
              </a:lnSpc>
              <a:spcBef>
                <a:spcPct val="50000"/>
              </a:spcBef>
              <a:buClr>
                <a:schemeClr val="tx1"/>
              </a:buClr>
              <a:buFont typeface="Wingdings" pitchFamily="2" charset="2"/>
              <a:buAutoNum type="alphaLcParenR"/>
            </a:pPr>
            <a:r>
              <a:rPr lang="en-US" altLang="en-US" dirty="0">
                <a:latin typeface="Liberation Sans" panose="020B0604020202020204" pitchFamily="34" charset="0"/>
              </a:rPr>
              <a:t>Interest expense.</a:t>
            </a:r>
          </a:p>
          <a:p>
            <a:pPr lvl="1" algn="l">
              <a:lnSpc>
                <a:spcPct val="125000"/>
              </a:lnSpc>
              <a:spcBef>
                <a:spcPct val="50000"/>
              </a:spcBef>
              <a:buClr>
                <a:schemeClr val="tx1"/>
              </a:buClr>
              <a:buFont typeface="Wingdings" pitchFamily="2" charset="2"/>
              <a:buAutoNum type="alphaLcParenR"/>
            </a:pPr>
            <a:r>
              <a:rPr lang="en-US" altLang="en-US" dirty="0">
                <a:latin typeface="Liberation Sans" panose="020B0604020202020204" pitchFamily="34" charset="0"/>
              </a:rPr>
              <a:t>Manufacturing expense.</a:t>
            </a:r>
          </a:p>
        </p:txBody>
      </p:sp>
      <p:sp>
        <p:nvSpPr>
          <p:cNvPr id="12" name="Notched Right Arrow 11"/>
          <p:cNvSpPr/>
          <p:nvPr/>
        </p:nvSpPr>
        <p:spPr bwMode="auto">
          <a:xfrm>
            <a:off x="152400" y="4495800"/>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3"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8</a:t>
            </a:r>
            <a:endParaRPr lang="en-US" altLang="en-US" sz="1600" i="1" dirty="0">
              <a:latin typeface="Liberation Sans" panose="020B0604020202020204" pitchFamily="34" charset="0"/>
            </a:endParaRPr>
          </a:p>
        </p:txBody>
      </p:sp>
      <p:sp>
        <p:nvSpPr>
          <p:cNvPr id="7"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8"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0" name="Text Box 8"/>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l">
              <a:spcBef>
                <a:spcPct val="50000"/>
              </a:spcBef>
            </a:pPr>
            <a:r>
              <a:rPr lang="en-US" altLang="en-US" sz="3200" dirty="0">
                <a:latin typeface="Liberation Sans" panose="020B0604020202020204" pitchFamily="34" charset="0"/>
              </a:rPr>
              <a:t>A Look at IFRS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533400" y="1905000"/>
            <a:ext cx="7696200" cy="2939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000">
                <a:solidFill>
                  <a:schemeClr val="tx1"/>
                </a:solidFill>
                <a:latin typeface="Comic Sans MS" pitchFamily="66" charset="0"/>
              </a:defRPr>
            </a:lvl1pPr>
            <a:lvl2pPr marL="685800" indent="-45720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lvl="1" algn="l">
              <a:lnSpc>
                <a:spcPct val="125000"/>
              </a:lnSpc>
              <a:spcBef>
                <a:spcPts val="1200"/>
              </a:spcBef>
              <a:buClr>
                <a:srgbClr val="800000"/>
              </a:buClr>
              <a:buSzPct val="80000"/>
              <a:buFont typeface="Wingdings" pitchFamily="2" charset="2"/>
              <a:buChar char="u"/>
            </a:pPr>
            <a:r>
              <a:rPr lang="en-US" altLang="en-US" sz="2200" dirty="0">
                <a:latin typeface="Liberation Sans" panose="020B0604020202020204" pitchFamily="34" charset="0"/>
              </a:rPr>
              <a:t>Traditionally used for merchandise with high unit values.</a:t>
            </a:r>
          </a:p>
          <a:p>
            <a:pPr lvl="1" algn="l">
              <a:lnSpc>
                <a:spcPct val="125000"/>
              </a:lnSpc>
              <a:spcBef>
                <a:spcPts val="1200"/>
              </a:spcBef>
              <a:buClr>
                <a:srgbClr val="800000"/>
              </a:buClr>
              <a:buSzPct val="80000"/>
              <a:buFont typeface="Wingdings" pitchFamily="2" charset="2"/>
              <a:buChar char="u"/>
            </a:pPr>
            <a:r>
              <a:rPr lang="en-US" altLang="en-US" sz="2200" dirty="0">
                <a:latin typeface="Liberation Sans" panose="020B0604020202020204" pitchFamily="34" charset="0"/>
              </a:rPr>
              <a:t>Shows the </a:t>
            </a:r>
            <a:r>
              <a:rPr lang="en-US" altLang="en-US" sz="2200" b="1" dirty="0">
                <a:latin typeface="Liberation Sans" panose="020B0604020202020204" pitchFamily="34" charset="0"/>
              </a:rPr>
              <a:t>quantity and cost of the inventory </a:t>
            </a:r>
            <a:r>
              <a:rPr lang="en-US" altLang="en-US" sz="2200" dirty="0">
                <a:latin typeface="Liberation Sans" panose="020B0604020202020204" pitchFamily="34" charset="0"/>
              </a:rPr>
              <a:t>that should be on hand at any time.</a:t>
            </a:r>
          </a:p>
          <a:p>
            <a:pPr lvl="1" algn="l">
              <a:lnSpc>
                <a:spcPct val="125000"/>
              </a:lnSpc>
              <a:spcBef>
                <a:spcPts val="1200"/>
              </a:spcBef>
              <a:buClr>
                <a:srgbClr val="800000"/>
              </a:buClr>
              <a:buSzPct val="80000"/>
              <a:buFont typeface="Wingdings" pitchFamily="2" charset="2"/>
              <a:buChar char="u"/>
            </a:pPr>
            <a:r>
              <a:rPr lang="en-US" altLang="en-US" sz="2200" dirty="0">
                <a:latin typeface="Liberation Sans" panose="020B0604020202020204" pitchFamily="34" charset="0"/>
              </a:rPr>
              <a:t>Provides </a:t>
            </a:r>
            <a:r>
              <a:rPr lang="en-US" altLang="en-US" sz="2200" b="1" dirty="0">
                <a:latin typeface="Liberation Sans" panose="020B0604020202020204" pitchFamily="34" charset="0"/>
              </a:rPr>
              <a:t>better control </a:t>
            </a:r>
            <a:r>
              <a:rPr lang="en-US" altLang="en-US" sz="2200" dirty="0">
                <a:latin typeface="Liberation Sans" panose="020B0604020202020204" pitchFamily="34" charset="0"/>
              </a:rPr>
              <a:t>over inventories than a periodic system.</a:t>
            </a:r>
          </a:p>
        </p:txBody>
      </p:sp>
      <p:sp>
        <p:nvSpPr>
          <p:cNvPr id="11269" name="Text Box 16"/>
          <p:cNvSpPr txBox="1">
            <a:spLocks noChangeArrowheads="1"/>
          </p:cNvSpPr>
          <p:nvPr/>
        </p:nvSpPr>
        <p:spPr bwMode="auto">
          <a:xfrm>
            <a:off x="533400" y="1295400"/>
            <a:ext cx="81534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57200" indent="-457200" algn="l">
              <a:spcBef>
                <a:spcPct val="30000"/>
              </a:spcBef>
              <a:spcAft>
                <a:spcPct val="20000"/>
              </a:spcAft>
              <a:buSzPct val="80000"/>
              <a:defRPr sz="2800" b="1">
                <a:solidFill>
                  <a:srgbClr val="006600"/>
                </a:solidFill>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smtClean="0">
                <a:solidFill>
                  <a:schemeClr val="tx1"/>
                </a:solidFill>
              </a:rPr>
              <a:t>ADVANTAGES OF THE PERPETUAL SYSTEM</a:t>
            </a:r>
            <a:endParaRPr lang="en-US" altLang="en-US" dirty="0">
              <a:solidFill>
                <a:schemeClr val="tx1"/>
              </a:solidFill>
            </a:endParaRPr>
          </a:p>
        </p:txBody>
      </p:sp>
      <p:sp>
        <p:nvSpPr>
          <p:cNvPr id="11271"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smtClean="0">
                <a:solidFill>
                  <a:schemeClr val="tx2">
                    <a:lumMod val="75000"/>
                  </a:schemeClr>
                </a:solidFill>
                <a:latin typeface="Liberation Sans" panose="020B0604020202020204" pitchFamily="34" charset="0"/>
              </a:rPr>
              <a:t>Flow of Costs</a:t>
            </a:r>
            <a:endParaRPr lang="en-US" altLang="en-US" sz="3200" b="1" dirty="0">
              <a:solidFill>
                <a:schemeClr val="tx2">
                  <a:lumMod val="75000"/>
                </a:schemeClr>
              </a:solidFill>
              <a:latin typeface="Liberation Sans" panose="020B0604020202020204" pitchFamily="34" charset="0"/>
            </a:endParaRPr>
          </a:p>
        </p:txBody>
      </p: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533400" y="1447800"/>
            <a:ext cx="4191000"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r>
              <a:rPr lang="en-US" altLang="en-US" sz="2400" b="1" dirty="0">
                <a:solidFill>
                  <a:schemeClr val="tx1">
                    <a:lumMod val="75000"/>
                    <a:lumOff val="25000"/>
                  </a:schemeClr>
                </a:solidFill>
                <a:latin typeface="Liberation Sans" panose="020B0604020202020204" pitchFamily="34" charset="0"/>
              </a:rPr>
              <a:t>IFRS Self-Test Questions</a:t>
            </a:r>
          </a:p>
        </p:txBody>
      </p:sp>
      <p:sp>
        <p:nvSpPr>
          <p:cNvPr id="75784" name="Rectangle 9"/>
          <p:cNvSpPr>
            <a:spLocks noChangeArrowheads="1"/>
          </p:cNvSpPr>
          <p:nvPr/>
        </p:nvSpPr>
        <p:spPr bwMode="auto">
          <a:xfrm>
            <a:off x="533400" y="1981200"/>
            <a:ext cx="7924800" cy="298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685800" indent="-45720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50000"/>
              </a:spcBef>
              <a:buClr>
                <a:srgbClr val="800000"/>
              </a:buClr>
              <a:buSzPct val="80000"/>
              <a:buFont typeface="Wingdings" pitchFamily="2" charset="2"/>
              <a:buNone/>
            </a:pPr>
            <a:r>
              <a:rPr lang="en-US" altLang="en-US" dirty="0">
                <a:latin typeface="Liberation Sans" panose="020B0604020202020204" pitchFamily="34" charset="0"/>
              </a:rPr>
              <a:t>Which of the following would not be a line item of a company reporting costs by function?</a:t>
            </a:r>
          </a:p>
          <a:p>
            <a:pPr lvl="1" algn="l">
              <a:lnSpc>
                <a:spcPct val="125000"/>
              </a:lnSpc>
              <a:spcBef>
                <a:spcPct val="50000"/>
              </a:spcBef>
              <a:buClr>
                <a:schemeClr val="tx1"/>
              </a:buClr>
              <a:buFont typeface="Wingdings" pitchFamily="2" charset="2"/>
              <a:buAutoNum type="alphaLcParenR"/>
            </a:pPr>
            <a:r>
              <a:rPr lang="en-US" altLang="en-US" dirty="0">
                <a:latin typeface="Liberation Sans" panose="020B0604020202020204" pitchFamily="34" charset="0"/>
              </a:rPr>
              <a:t>Administration.</a:t>
            </a:r>
          </a:p>
          <a:p>
            <a:pPr lvl="1" algn="l">
              <a:lnSpc>
                <a:spcPct val="125000"/>
              </a:lnSpc>
              <a:spcBef>
                <a:spcPct val="50000"/>
              </a:spcBef>
              <a:buClr>
                <a:schemeClr val="tx1"/>
              </a:buClr>
              <a:buFont typeface="Wingdings" pitchFamily="2" charset="2"/>
              <a:buAutoNum type="alphaLcParenR"/>
            </a:pPr>
            <a:r>
              <a:rPr lang="en-US" altLang="en-US" dirty="0">
                <a:latin typeface="Liberation Sans" panose="020B0604020202020204" pitchFamily="34" charset="0"/>
              </a:rPr>
              <a:t>Manufacturing.</a:t>
            </a:r>
          </a:p>
          <a:p>
            <a:pPr lvl="1" algn="l">
              <a:lnSpc>
                <a:spcPct val="125000"/>
              </a:lnSpc>
              <a:spcBef>
                <a:spcPct val="50000"/>
              </a:spcBef>
              <a:buClr>
                <a:schemeClr val="tx1"/>
              </a:buClr>
              <a:buFont typeface="Wingdings" pitchFamily="2" charset="2"/>
              <a:buAutoNum type="alphaLcParenR"/>
            </a:pPr>
            <a:r>
              <a:rPr lang="en-US" altLang="en-US" dirty="0">
                <a:latin typeface="Liberation Sans" panose="020B0604020202020204" pitchFamily="34" charset="0"/>
              </a:rPr>
              <a:t>Utilities expense.</a:t>
            </a:r>
          </a:p>
          <a:p>
            <a:pPr lvl="1" algn="l">
              <a:lnSpc>
                <a:spcPct val="125000"/>
              </a:lnSpc>
              <a:spcBef>
                <a:spcPct val="50000"/>
              </a:spcBef>
              <a:buClr>
                <a:schemeClr val="tx1"/>
              </a:buClr>
              <a:buFont typeface="Wingdings" pitchFamily="2" charset="2"/>
              <a:buAutoNum type="alphaLcParenR"/>
            </a:pPr>
            <a:r>
              <a:rPr lang="en-US" altLang="en-US" dirty="0">
                <a:latin typeface="Liberation Sans" panose="020B0604020202020204" pitchFamily="34" charset="0"/>
              </a:rPr>
              <a:t>Distribution.</a:t>
            </a:r>
          </a:p>
        </p:txBody>
      </p:sp>
      <p:sp>
        <p:nvSpPr>
          <p:cNvPr id="12" name="Notched Right Arrow 11"/>
          <p:cNvSpPr/>
          <p:nvPr/>
        </p:nvSpPr>
        <p:spPr bwMode="auto">
          <a:xfrm>
            <a:off x="152400" y="3977640"/>
            <a:ext cx="609600" cy="457200"/>
          </a:xfrm>
          <a:prstGeom prst="notchedRightArrow">
            <a:avLst/>
          </a:prstGeom>
          <a:solidFill>
            <a:schemeClr val="tx2">
              <a:lumMod val="75000"/>
            </a:schemeClr>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3"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8</a:t>
            </a:r>
            <a:endParaRPr lang="en-US" altLang="en-US" sz="1600" i="1" dirty="0">
              <a:latin typeface="Liberation Sans" panose="020B0604020202020204" pitchFamily="34" charset="0"/>
            </a:endParaRPr>
          </a:p>
        </p:txBody>
      </p:sp>
      <p:sp>
        <p:nvSpPr>
          <p:cNvPr id="7"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8"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0" name="Text Box 8"/>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l">
              <a:spcBef>
                <a:spcPct val="50000"/>
              </a:spcBef>
            </a:pPr>
            <a:r>
              <a:rPr lang="en-US" altLang="en-US" sz="3200" dirty="0">
                <a:latin typeface="Liberation Sans" panose="020B0604020202020204" pitchFamily="34" charset="0"/>
              </a:rPr>
              <a:t>A Look at IFRS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838200" y="1371600"/>
            <a:ext cx="7772400"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30000"/>
              </a:lnSpc>
            </a:pPr>
            <a:r>
              <a:rPr lang="en-US" altLang="en-US" sz="2000" dirty="0">
                <a:latin typeface="Liberation Sans" panose="020B0604020202020204" pitchFamily="34" charset="0"/>
              </a:rPr>
              <a:t>“Copyright © </a:t>
            </a:r>
            <a:r>
              <a:rPr lang="en-US" altLang="en-US" sz="2000" dirty="0" smtClean="0">
                <a:latin typeface="Liberation Sans" panose="020B0604020202020204" pitchFamily="34" charset="0"/>
              </a:rPr>
              <a:t>2015 </a:t>
            </a:r>
            <a:r>
              <a:rPr lang="en-US" altLang="en-US" sz="2000" dirty="0">
                <a:latin typeface="Liberation Sans" panose="020B0604020202020204" pitchFamily="34" charset="0"/>
              </a:rPr>
              <a:t>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54275" name="Line 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5"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smtClean="0">
                <a:solidFill>
                  <a:schemeClr val="tx2">
                    <a:lumMod val="75000"/>
                  </a:schemeClr>
                </a:solidFill>
                <a:latin typeface="Liberation Sans" panose="020B0604020202020204" pitchFamily="34" charset="0"/>
              </a:rPr>
              <a:t>Copyright</a:t>
            </a:r>
            <a:endParaRPr lang="en-US" altLang="en-US" sz="3200" b="1" dirty="0">
              <a:solidFill>
                <a:schemeClr val="tx2">
                  <a:lumMod val="75000"/>
                </a:schemeClr>
              </a:solidFill>
              <a:latin typeface="Liberation Sans" panose="020B0604020202020204" pitchFamily="34" charset="0"/>
            </a:endParaRPr>
          </a:p>
        </p:txBody>
      </p:sp>
    </p:spTree>
    <p:extLst>
      <p:ext uri="{BB962C8B-B14F-4D97-AF65-F5344CB8AC3E}">
        <p14:creationId xmlns:p14="http://schemas.microsoft.com/office/powerpoint/2010/main" val="2966081784"/>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0481"/>
            <a:ext cx="8534400" cy="4274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 y="628650"/>
            <a:ext cx="331470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FF"/>
    </a:dk2>
    <a:lt2>
      <a:srgbClr val="000000"/>
    </a:lt2>
    <a:accent1>
      <a:srgbClr val="000000"/>
    </a:accent1>
    <a:accent2>
      <a:srgbClr val="FF0000"/>
    </a:accent2>
    <a:accent3>
      <a:srgbClr val="FFFFFF"/>
    </a:accent3>
    <a:accent4>
      <a:srgbClr val="000000"/>
    </a:accent4>
    <a:accent5>
      <a:srgbClr val="AAAAAA"/>
    </a:accent5>
    <a:accent6>
      <a:srgbClr val="E70000"/>
    </a:accent6>
    <a:hlink>
      <a:srgbClr val="00FF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13941</TotalTime>
  <Pages>43</Pages>
  <Words>3688</Words>
  <Application>Microsoft Office PowerPoint</Application>
  <PresentationFormat>On-screen Show (4:3)</PresentationFormat>
  <Paragraphs>576</Paragraphs>
  <Slides>81</Slides>
  <Notes>81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81</vt:i4>
      </vt:variant>
    </vt:vector>
  </HeadingPairs>
  <TitlesOfParts>
    <vt:vector size="89" baseType="lpstr">
      <vt:lpstr>Arial</vt:lpstr>
      <vt:lpstr>Comic Sans MS</vt:lpstr>
      <vt:lpstr>Liberation Sans</vt:lpstr>
      <vt:lpstr>Times New Roman</vt:lpstr>
      <vt:lpstr>Wingdings</vt:lpstr>
      <vt:lpstr>movnglnc</vt:lpstr>
      <vt:lpstr>Worksheet</vt:lpstr>
      <vt:lpstr>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Multiple- Step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ليلى عامر</cp:lastModifiedBy>
  <cp:revision>2104</cp:revision>
  <cp:lastPrinted>1999-09-16T17:08:20Z</cp:lastPrinted>
  <dcterms:created xsi:type="dcterms:W3CDTF">1997-03-28T18:03:02Z</dcterms:created>
  <dcterms:modified xsi:type="dcterms:W3CDTF">2021-05-20T09:48:57Z</dcterms:modified>
</cp:coreProperties>
</file>