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2"/>
  </p:notesMasterIdLst>
  <p:handoutMasterIdLst>
    <p:handoutMasterId r:id="rId93"/>
  </p:handoutMasterIdLst>
  <p:sldIdLst>
    <p:sldId id="692" r:id="rId2"/>
    <p:sldId id="672" r:id="rId3"/>
    <p:sldId id="673" r:id="rId4"/>
    <p:sldId id="354" r:id="rId5"/>
    <p:sldId id="439" r:id="rId6"/>
    <p:sldId id="538" r:id="rId7"/>
    <p:sldId id="654" r:id="rId8"/>
    <p:sldId id="543" r:id="rId9"/>
    <p:sldId id="599" r:id="rId10"/>
    <p:sldId id="541" r:id="rId11"/>
    <p:sldId id="601" r:id="rId12"/>
    <p:sldId id="675" r:id="rId13"/>
    <p:sldId id="545" r:id="rId14"/>
    <p:sldId id="602" r:id="rId15"/>
    <p:sldId id="603" r:id="rId16"/>
    <p:sldId id="604" r:id="rId17"/>
    <p:sldId id="546" r:id="rId18"/>
    <p:sldId id="547" r:id="rId19"/>
    <p:sldId id="676" r:id="rId20"/>
    <p:sldId id="548" r:id="rId21"/>
    <p:sldId id="549" r:id="rId22"/>
    <p:sldId id="605" r:id="rId23"/>
    <p:sldId id="610" r:id="rId24"/>
    <p:sldId id="609" r:id="rId25"/>
    <p:sldId id="550" r:id="rId26"/>
    <p:sldId id="551" r:id="rId27"/>
    <p:sldId id="612" r:id="rId28"/>
    <p:sldId id="613" r:id="rId29"/>
    <p:sldId id="614" r:id="rId30"/>
    <p:sldId id="615" r:id="rId31"/>
    <p:sldId id="560" r:id="rId32"/>
    <p:sldId id="616" r:id="rId33"/>
    <p:sldId id="618" r:id="rId34"/>
    <p:sldId id="619" r:id="rId35"/>
    <p:sldId id="620" r:id="rId36"/>
    <p:sldId id="622" r:id="rId37"/>
    <p:sldId id="621" r:id="rId38"/>
    <p:sldId id="623" r:id="rId39"/>
    <p:sldId id="677" r:id="rId40"/>
    <p:sldId id="567" r:id="rId41"/>
    <p:sldId id="568" r:id="rId42"/>
    <p:sldId id="624" r:id="rId43"/>
    <p:sldId id="625" r:id="rId44"/>
    <p:sldId id="626" r:id="rId45"/>
    <p:sldId id="627" r:id="rId46"/>
    <p:sldId id="629" r:id="rId47"/>
    <p:sldId id="569" r:id="rId48"/>
    <p:sldId id="571" r:id="rId49"/>
    <p:sldId id="572" r:id="rId50"/>
    <p:sldId id="630" r:id="rId51"/>
    <p:sldId id="681" r:id="rId52"/>
    <p:sldId id="682" r:id="rId53"/>
    <p:sldId id="683" r:id="rId54"/>
    <p:sldId id="684" r:id="rId55"/>
    <p:sldId id="631" r:id="rId56"/>
    <p:sldId id="632" r:id="rId57"/>
    <p:sldId id="633" r:id="rId58"/>
    <p:sldId id="634" r:id="rId59"/>
    <p:sldId id="573" r:id="rId60"/>
    <p:sldId id="575" r:id="rId61"/>
    <p:sldId id="685" r:id="rId62"/>
    <p:sldId id="577" r:id="rId63"/>
    <p:sldId id="636" r:id="rId64"/>
    <p:sldId id="637" r:id="rId65"/>
    <p:sldId id="638" r:id="rId66"/>
    <p:sldId id="582" r:id="rId67"/>
    <p:sldId id="579" r:id="rId68"/>
    <p:sldId id="686" r:id="rId69"/>
    <p:sldId id="687" r:id="rId70"/>
    <p:sldId id="584" r:id="rId71"/>
    <p:sldId id="639" r:id="rId72"/>
    <p:sldId id="640" r:id="rId73"/>
    <p:sldId id="585" r:id="rId74"/>
    <p:sldId id="642" r:id="rId75"/>
    <p:sldId id="643" r:id="rId76"/>
    <p:sldId id="668" r:id="rId77"/>
    <p:sldId id="688" r:id="rId78"/>
    <p:sldId id="588" r:id="rId79"/>
    <p:sldId id="589" r:id="rId80"/>
    <p:sldId id="590" r:id="rId81"/>
    <p:sldId id="591" r:id="rId82"/>
    <p:sldId id="644" r:id="rId83"/>
    <p:sldId id="594" r:id="rId84"/>
    <p:sldId id="645" r:id="rId85"/>
    <p:sldId id="595" r:id="rId86"/>
    <p:sldId id="649" r:id="rId87"/>
    <p:sldId id="689" r:id="rId88"/>
    <p:sldId id="690" r:id="rId89"/>
    <p:sldId id="691" r:id="rId90"/>
    <p:sldId id="674" r:id="rId91"/>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FFFFCC"/>
    <a:srgbClr val="006600"/>
    <a:srgbClr val="F9EFA9"/>
    <a:srgbClr val="99CCFF"/>
    <a:srgbClr val="66CCFF"/>
    <a:srgbClr val="FFF0E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5600" autoAdjust="0"/>
  </p:normalViewPr>
  <p:slideViewPr>
    <p:cSldViewPr>
      <p:cViewPr>
        <p:scale>
          <a:sx n="80" d="100"/>
          <a:sy n="80" d="100"/>
        </p:scale>
        <p:origin x="948" y="-65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Lst>
  </p:outlineViewPr>
  <p:notesTextViewPr>
    <p:cViewPr>
      <p:scale>
        <a:sx n="100" d="100"/>
        <a:sy n="100" d="100"/>
      </p:scale>
      <p:origin x="0" y="0"/>
    </p:cViewPr>
  </p:notesTextViewPr>
  <p:sorterViewPr>
    <p:cViewPr>
      <p:scale>
        <a:sx n="100" d="100"/>
        <a:sy n="100" d="100"/>
      </p:scale>
      <p:origin x="0" y="21366"/>
    </p:cViewPr>
  </p:sorterViewPr>
  <p:notesViewPr>
    <p:cSldViewPr>
      <p:cViewPr>
        <p:scale>
          <a:sx n="75" d="100"/>
          <a:sy n="75" d="100"/>
        </p:scale>
        <p:origin x="-2442" y="-2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49.xml"/><Relationship Id="rId50" Type="http://schemas.openxmlformats.org/officeDocument/2006/relationships/slide" Target="slides/slide52.xml"/><Relationship Id="rId55" Type="http://schemas.openxmlformats.org/officeDocument/2006/relationships/slide" Target="slides/slide57.xml"/><Relationship Id="rId63" Type="http://schemas.openxmlformats.org/officeDocument/2006/relationships/slide" Target="slides/slide65.xml"/><Relationship Id="rId68" Type="http://schemas.openxmlformats.org/officeDocument/2006/relationships/slide" Target="slides/slide70.xml"/><Relationship Id="rId76" Type="http://schemas.openxmlformats.org/officeDocument/2006/relationships/slide" Target="slides/slide78.xml"/><Relationship Id="rId84" Type="http://schemas.openxmlformats.org/officeDocument/2006/relationships/slide" Target="slides/slide86.xml"/><Relationship Id="rId7" Type="http://schemas.openxmlformats.org/officeDocument/2006/relationships/slide" Target="slides/slide9.xml"/><Relationship Id="rId71" Type="http://schemas.openxmlformats.org/officeDocument/2006/relationships/slide" Target="slides/slide73.xml"/><Relationship Id="rId2" Type="http://schemas.openxmlformats.org/officeDocument/2006/relationships/slide" Target="slides/slide4.xml"/><Relationship Id="rId16" Type="http://schemas.openxmlformats.org/officeDocument/2006/relationships/slide" Target="slides/slide18.xml"/><Relationship Id="rId29" Type="http://schemas.openxmlformats.org/officeDocument/2006/relationships/slide" Target="slides/slide31.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66" Type="http://schemas.openxmlformats.org/officeDocument/2006/relationships/slide" Target="slides/slide68.xml"/><Relationship Id="rId74" Type="http://schemas.openxmlformats.org/officeDocument/2006/relationships/slide" Target="slides/slide76.xml"/><Relationship Id="rId79" Type="http://schemas.openxmlformats.org/officeDocument/2006/relationships/slide" Target="slides/slide81.xml"/><Relationship Id="rId87" Type="http://schemas.openxmlformats.org/officeDocument/2006/relationships/slide" Target="slides/slide89.xml"/><Relationship Id="rId5" Type="http://schemas.openxmlformats.org/officeDocument/2006/relationships/slide" Target="slides/slide7.xml"/><Relationship Id="rId61" Type="http://schemas.openxmlformats.org/officeDocument/2006/relationships/slide" Target="slides/slide63.xml"/><Relationship Id="rId82" Type="http://schemas.openxmlformats.org/officeDocument/2006/relationships/slide" Target="slides/slide84.xml"/><Relationship Id="rId19" Type="http://schemas.openxmlformats.org/officeDocument/2006/relationships/slide" Target="slides/slide21.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69" Type="http://schemas.openxmlformats.org/officeDocument/2006/relationships/slide" Target="slides/slide71.xml"/><Relationship Id="rId77" Type="http://schemas.openxmlformats.org/officeDocument/2006/relationships/slide" Target="slides/slide79.xml"/><Relationship Id="rId8" Type="http://schemas.openxmlformats.org/officeDocument/2006/relationships/slide" Target="slides/slide10.xml"/><Relationship Id="rId51" Type="http://schemas.openxmlformats.org/officeDocument/2006/relationships/slide" Target="slides/slide53.xml"/><Relationship Id="rId72" Type="http://schemas.openxmlformats.org/officeDocument/2006/relationships/slide" Target="slides/slide74.xml"/><Relationship Id="rId80" Type="http://schemas.openxmlformats.org/officeDocument/2006/relationships/slide" Target="slides/slide82.xml"/><Relationship Id="rId85" Type="http://schemas.openxmlformats.org/officeDocument/2006/relationships/slide" Target="slides/slide87.xml"/><Relationship Id="rId3" Type="http://schemas.openxmlformats.org/officeDocument/2006/relationships/slide" Target="slides/slide5.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67" Type="http://schemas.openxmlformats.org/officeDocument/2006/relationships/slide" Target="slides/slide69.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70" Type="http://schemas.openxmlformats.org/officeDocument/2006/relationships/slide" Target="slides/slide72.xml"/><Relationship Id="rId75" Type="http://schemas.openxmlformats.org/officeDocument/2006/relationships/slide" Target="slides/slide77.xml"/><Relationship Id="rId83" Type="http://schemas.openxmlformats.org/officeDocument/2006/relationships/slide" Target="slides/slide85.xml"/><Relationship Id="rId1" Type="http://schemas.openxmlformats.org/officeDocument/2006/relationships/slide" Target="slides/slide3.xml"/><Relationship Id="rId6" Type="http://schemas.openxmlformats.org/officeDocument/2006/relationships/slide" Target="slides/slide8.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10" Type="http://schemas.openxmlformats.org/officeDocument/2006/relationships/slide" Target="slides/slide12.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73" Type="http://schemas.openxmlformats.org/officeDocument/2006/relationships/slide" Target="slides/slide75.xml"/><Relationship Id="rId78" Type="http://schemas.openxmlformats.org/officeDocument/2006/relationships/slide" Target="slides/slide80.xml"/><Relationship Id="rId81" Type="http://schemas.openxmlformats.org/officeDocument/2006/relationships/slide" Target="slides/slide83.xml"/><Relationship Id="rId86"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98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1000" y="4343400"/>
            <a:ext cx="6172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3"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054324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3000" y="695325"/>
            <a:ext cx="4578350" cy="3433763"/>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0465" tIns="44439" rIns="90465" bIns="44439"/>
          <a:lstStyle/>
          <a:p>
            <a:endParaRPr lang="en-US" altLang="en-US" dirty="0" smtClean="0"/>
          </a:p>
        </p:txBody>
      </p:sp>
    </p:spTree>
    <p:extLst>
      <p:ext uri="{BB962C8B-B14F-4D97-AF65-F5344CB8AC3E}">
        <p14:creationId xmlns:p14="http://schemas.microsoft.com/office/powerpoint/2010/main" val="1198700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50938" y="692150"/>
            <a:ext cx="4556125" cy="3416300"/>
          </a:xfrm>
          <a:ln/>
        </p:spPr>
      </p:sp>
      <p:sp>
        <p:nvSpPr>
          <p:cNvPr id="110595"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36117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78620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60175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50938" y="692150"/>
            <a:ext cx="4556125" cy="3416300"/>
          </a:xfrm>
          <a:ln/>
        </p:spPr>
      </p:sp>
      <p:sp>
        <p:nvSpPr>
          <p:cNvPr id="1136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22845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p:spPr>
      </p:sp>
      <p:sp>
        <p:nvSpPr>
          <p:cNvPr id="1146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7736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0465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42808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1150938" y="692150"/>
            <a:ext cx="4556125" cy="3416300"/>
          </a:xfrm>
          <a:ln/>
        </p:spPr>
      </p:sp>
      <p:sp>
        <p:nvSpPr>
          <p:cNvPr id="1187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8973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844702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150938" y="692150"/>
            <a:ext cx="4556125" cy="3416300"/>
          </a:xfrm>
          <a:ln/>
        </p:spPr>
      </p:sp>
      <p:sp>
        <p:nvSpPr>
          <p:cNvPr id="1208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11634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63404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50938" y="692150"/>
            <a:ext cx="4556125" cy="3416300"/>
          </a:xfrm>
          <a:ln/>
        </p:spPr>
      </p:sp>
      <p:sp>
        <p:nvSpPr>
          <p:cNvPr id="1218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39037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1150938" y="692150"/>
            <a:ext cx="4556125" cy="3416300"/>
          </a:xfrm>
          <a:ln/>
        </p:spPr>
      </p:sp>
      <p:sp>
        <p:nvSpPr>
          <p:cNvPr id="1228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80548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50938" y="692150"/>
            <a:ext cx="4556125" cy="3416300"/>
          </a:xfrm>
          <a:ln/>
        </p:spPr>
      </p:sp>
      <p:sp>
        <p:nvSpPr>
          <p:cNvPr id="1239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4444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50938" y="692150"/>
            <a:ext cx="4556125" cy="3416300"/>
          </a:xfrm>
          <a:ln/>
        </p:spPr>
      </p:sp>
      <p:sp>
        <p:nvSpPr>
          <p:cNvPr id="124931" name="Notes Placeholder 2"/>
          <p:cNvSpPr>
            <a:spLocks noGrp="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06460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50938" y="692150"/>
            <a:ext cx="4556125" cy="3416300"/>
          </a:xfrm>
          <a:ln/>
        </p:spPr>
      </p:sp>
      <p:sp>
        <p:nvSpPr>
          <p:cNvPr id="1259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28284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50938" y="692150"/>
            <a:ext cx="4556125" cy="3416300"/>
          </a:xfrm>
          <a:ln/>
        </p:spPr>
      </p:sp>
      <p:sp>
        <p:nvSpPr>
          <p:cNvPr id="1269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27288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50938" y="692150"/>
            <a:ext cx="4556125" cy="3416300"/>
          </a:xfrm>
          <a:ln/>
        </p:spPr>
      </p:sp>
      <p:sp>
        <p:nvSpPr>
          <p:cNvPr id="131075"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15343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50938" y="692150"/>
            <a:ext cx="4556125" cy="3416300"/>
          </a:xfrm>
          <a:ln/>
        </p:spPr>
      </p:sp>
      <p:sp>
        <p:nvSpPr>
          <p:cNvPr id="1320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666912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50938" y="692150"/>
            <a:ext cx="4556125" cy="3416300"/>
          </a:xfrm>
          <a:ln/>
        </p:spPr>
      </p:sp>
      <p:sp>
        <p:nvSpPr>
          <p:cNvPr id="1331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72743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1150938" y="692150"/>
            <a:ext cx="4556125" cy="3416300"/>
          </a:xfrm>
          <a:ln/>
        </p:spPr>
      </p:sp>
      <p:sp>
        <p:nvSpPr>
          <p:cNvPr id="134147" name="Notes Placeholder 2"/>
          <p:cNvSpPr>
            <a:spLocks noGrp="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8907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50938" y="692150"/>
            <a:ext cx="4556125" cy="3416300"/>
          </a:xfrm>
          <a:ln/>
        </p:spPr>
      </p:sp>
      <p:sp>
        <p:nvSpPr>
          <p:cNvPr id="1013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75991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50938" y="692150"/>
            <a:ext cx="4556125" cy="3416300"/>
          </a:xfrm>
          <a:ln/>
        </p:spPr>
      </p:sp>
      <p:sp>
        <p:nvSpPr>
          <p:cNvPr id="1351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87914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1150938" y="692150"/>
            <a:ext cx="4556125" cy="3416300"/>
          </a:xfrm>
          <a:ln/>
        </p:spPr>
      </p:sp>
      <p:sp>
        <p:nvSpPr>
          <p:cNvPr id="136195" name="Notes Placeholder 2"/>
          <p:cNvSpPr>
            <a:spLocks noGrp="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669372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1150938" y="692150"/>
            <a:ext cx="4556125" cy="3416300"/>
          </a:xfrm>
          <a:ln/>
        </p:spPr>
      </p:sp>
      <p:sp>
        <p:nvSpPr>
          <p:cNvPr id="139267"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30792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50938" y="692150"/>
            <a:ext cx="4556125" cy="3416300"/>
          </a:xfrm>
          <a:ln/>
        </p:spPr>
      </p:sp>
      <p:sp>
        <p:nvSpPr>
          <p:cNvPr id="140291"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033486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1150938" y="692150"/>
            <a:ext cx="4556125" cy="3416300"/>
          </a:xfrm>
          <a:ln/>
        </p:spPr>
      </p:sp>
      <p:sp>
        <p:nvSpPr>
          <p:cNvPr id="141315"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86181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1150938" y="692150"/>
            <a:ext cx="4556125" cy="3416300"/>
          </a:xfrm>
          <a:ln/>
        </p:spPr>
      </p:sp>
      <p:sp>
        <p:nvSpPr>
          <p:cNvPr id="142339"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55606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1150938" y="692150"/>
            <a:ext cx="4556125" cy="3416300"/>
          </a:xfrm>
          <a:ln/>
        </p:spPr>
      </p:sp>
      <p:sp>
        <p:nvSpPr>
          <p:cNvPr id="143363"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76069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1150938" y="692150"/>
            <a:ext cx="4556125" cy="3416300"/>
          </a:xfrm>
          <a:ln/>
        </p:spPr>
      </p:sp>
      <p:sp>
        <p:nvSpPr>
          <p:cNvPr id="144387"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867420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43943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1150938" y="692150"/>
            <a:ext cx="4556125" cy="3416300"/>
          </a:xfrm>
          <a:ln/>
        </p:spPr>
      </p:sp>
      <p:sp>
        <p:nvSpPr>
          <p:cNvPr id="14643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32992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50938" y="692150"/>
            <a:ext cx="4556125" cy="3416300"/>
          </a:xfrm>
          <a:ln/>
        </p:spPr>
      </p:sp>
      <p:sp>
        <p:nvSpPr>
          <p:cNvPr id="1024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698851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p:spPr>
      </p:sp>
      <p:sp>
        <p:nvSpPr>
          <p:cNvPr id="1474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574402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1150938" y="692150"/>
            <a:ext cx="4556125" cy="3416300"/>
          </a:xfrm>
          <a:ln/>
        </p:spPr>
      </p:sp>
      <p:sp>
        <p:nvSpPr>
          <p:cNvPr id="1484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67142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1150938" y="692150"/>
            <a:ext cx="4556125" cy="3416300"/>
          </a:xfrm>
          <a:ln/>
        </p:spPr>
      </p:sp>
      <p:sp>
        <p:nvSpPr>
          <p:cNvPr id="149507"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992183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1150938" y="692150"/>
            <a:ext cx="4556125" cy="3416300"/>
          </a:xfrm>
          <a:ln/>
        </p:spPr>
      </p:sp>
      <p:sp>
        <p:nvSpPr>
          <p:cNvPr id="1505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27496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1150938" y="692150"/>
            <a:ext cx="4556125" cy="3416300"/>
          </a:xfrm>
          <a:ln/>
        </p:spPr>
      </p:sp>
      <p:sp>
        <p:nvSpPr>
          <p:cNvPr id="1515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13382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xfrm>
            <a:off x="1150938" y="692150"/>
            <a:ext cx="4556125" cy="3416300"/>
          </a:xfrm>
          <a:ln/>
        </p:spPr>
      </p:sp>
      <p:sp>
        <p:nvSpPr>
          <p:cNvPr id="152579" name="Notes Placeholder 2"/>
          <p:cNvSpPr>
            <a:spLocks noGrp="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55995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50938" y="692150"/>
            <a:ext cx="4556125" cy="3416300"/>
          </a:xfrm>
          <a:ln/>
        </p:spPr>
      </p:sp>
      <p:sp>
        <p:nvSpPr>
          <p:cNvPr id="1536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76985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37974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50938" y="692150"/>
            <a:ext cx="4556125" cy="3416300"/>
          </a:xfrm>
          <a:ln/>
        </p:spPr>
      </p:sp>
      <p:sp>
        <p:nvSpPr>
          <p:cNvPr id="1566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010756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1150938" y="692150"/>
            <a:ext cx="4556125" cy="3416300"/>
          </a:xfrm>
          <a:ln/>
        </p:spPr>
      </p:sp>
      <p:sp>
        <p:nvSpPr>
          <p:cNvPr id="1576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25980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50938" y="692150"/>
            <a:ext cx="4556125" cy="3416300"/>
          </a:xfrm>
          <a:ln/>
        </p:spPr>
      </p:sp>
      <p:sp>
        <p:nvSpPr>
          <p:cNvPr id="10342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173361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50938" y="692150"/>
            <a:ext cx="4556125" cy="3416300"/>
          </a:xfrm>
          <a:ln/>
        </p:spPr>
      </p:sp>
      <p:sp>
        <p:nvSpPr>
          <p:cNvPr id="1536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7612987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150938" y="692150"/>
            <a:ext cx="4556125" cy="3416300"/>
          </a:xfrm>
          <a:ln/>
        </p:spPr>
      </p:sp>
      <p:sp>
        <p:nvSpPr>
          <p:cNvPr id="1536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1648082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2534554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5277741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50938" y="692150"/>
            <a:ext cx="4556125" cy="3416300"/>
          </a:xfrm>
          <a:ln/>
        </p:spPr>
      </p:sp>
      <p:sp>
        <p:nvSpPr>
          <p:cNvPr id="1587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0661511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1150938" y="692150"/>
            <a:ext cx="4556125" cy="3416300"/>
          </a:xfrm>
          <a:ln/>
        </p:spPr>
      </p:sp>
      <p:sp>
        <p:nvSpPr>
          <p:cNvPr id="159747"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792622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1150938" y="692150"/>
            <a:ext cx="4556125" cy="3416300"/>
          </a:xfrm>
          <a:ln/>
        </p:spPr>
      </p:sp>
      <p:sp>
        <p:nvSpPr>
          <p:cNvPr id="1607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4351955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50938" y="692150"/>
            <a:ext cx="4556125" cy="3416300"/>
          </a:xfrm>
          <a:ln/>
        </p:spPr>
      </p:sp>
      <p:sp>
        <p:nvSpPr>
          <p:cNvPr id="1617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41571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50938" y="692150"/>
            <a:ext cx="4556125" cy="3416300"/>
          </a:xfrm>
          <a:ln/>
        </p:spPr>
      </p:sp>
      <p:sp>
        <p:nvSpPr>
          <p:cNvPr id="16281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988980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50938" y="692150"/>
            <a:ext cx="4556125" cy="3416300"/>
          </a:xfrm>
          <a:ln/>
        </p:spPr>
      </p:sp>
      <p:sp>
        <p:nvSpPr>
          <p:cNvPr id="1638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96367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50938" y="692150"/>
            <a:ext cx="4556125" cy="3416300"/>
          </a:xfrm>
          <a:ln/>
        </p:spPr>
      </p:sp>
      <p:sp>
        <p:nvSpPr>
          <p:cNvPr id="1054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044415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162044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50938" y="692150"/>
            <a:ext cx="4556125" cy="3416300"/>
          </a:xfrm>
          <a:ln/>
        </p:spPr>
      </p:sp>
      <p:sp>
        <p:nvSpPr>
          <p:cNvPr id="16589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3736202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50938" y="692150"/>
            <a:ext cx="4556125" cy="3416300"/>
          </a:xfrm>
          <a:ln/>
        </p:spPr>
      </p:sp>
      <p:sp>
        <p:nvSpPr>
          <p:cNvPr id="16691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8915906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50938" y="692150"/>
            <a:ext cx="4556125" cy="3416300"/>
          </a:xfrm>
          <a:ln/>
        </p:spPr>
      </p:sp>
      <p:sp>
        <p:nvSpPr>
          <p:cNvPr id="167939" name="Rectangle 3"/>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162399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1150938" y="692150"/>
            <a:ext cx="4556125" cy="3416300"/>
          </a:xfrm>
          <a:ln/>
        </p:spPr>
      </p:sp>
      <p:sp>
        <p:nvSpPr>
          <p:cNvPr id="16896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2829531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50938" y="692150"/>
            <a:ext cx="4556125" cy="3416300"/>
          </a:xfrm>
          <a:ln/>
        </p:spPr>
      </p:sp>
      <p:sp>
        <p:nvSpPr>
          <p:cNvPr id="16998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973741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50938" y="692150"/>
            <a:ext cx="4556125" cy="3416300"/>
          </a:xfrm>
          <a:ln/>
        </p:spPr>
      </p:sp>
      <p:sp>
        <p:nvSpPr>
          <p:cNvPr id="17101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7327613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6017733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10626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1150938" y="692150"/>
            <a:ext cx="4556125" cy="3416300"/>
          </a:xfrm>
          <a:ln/>
        </p:spPr>
      </p:sp>
      <p:sp>
        <p:nvSpPr>
          <p:cNvPr id="17305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67675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692150"/>
            <a:ext cx="4556125" cy="3416300"/>
          </a:xfrm>
          <a:ln/>
        </p:spPr>
      </p:sp>
      <p:sp>
        <p:nvSpPr>
          <p:cNvPr id="1064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4787883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1150938" y="692150"/>
            <a:ext cx="4556125" cy="3416300"/>
          </a:xfrm>
          <a:ln/>
        </p:spPr>
      </p:sp>
      <p:sp>
        <p:nvSpPr>
          <p:cNvPr id="17408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0487932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50938" y="692150"/>
            <a:ext cx="4556125" cy="3416300"/>
          </a:xfrm>
          <a:ln/>
        </p:spPr>
      </p:sp>
      <p:sp>
        <p:nvSpPr>
          <p:cNvPr id="17510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635166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2541183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556992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8842574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5723866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p:spPr>
      </p:sp>
      <p:sp>
        <p:nvSpPr>
          <p:cNvPr id="68611" name="Rectangle 4"/>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381058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0677914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2970767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4061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150938" y="692150"/>
            <a:ext cx="4556125" cy="3416300"/>
          </a:xfrm>
          <a:ln/>
        </p:spPr>
      </p:sp>
      <p:sp>
        <p:nvSpPr>
          <p:cNvPr id="1075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842007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1150938" y="692150"/>
            <a:ext cx="4556125" cy="3416300"/>
          </a:xfrm>
          <a:ln/>
        </p:spPr>
      </p:sp>
      <p:sp>
        <p:nvSpPr>
          <p:cNvPr id="18432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37590439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50938" y="692150"/>
            <a:ext cx="4556125" cy="3416300"/>
          </a:xfrm>
          <a:ln/>
        </p:spPr>
      </p:sp>
      <p:sp>
        <p:nvSpPr>
          <p:cNvPr id="18534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5713467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50938" y="692150"/>
            <a:ext cx="4556125" cy="3416300"/>
          </a:xfrm>
          <a:ln/>
        </p:spPr>
      </p:sp>
      <p:sp>
        <p:nvSpPr>
          <p:cNvPr id="1863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4396923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50938" y="692150"/>
            <a:ext cx="4556125" cy="3416300"/>
          </a:xfrm>
          <a:ln/>
        </p:spPr>
      </p:sp>
      <p:sp>
        <p:nvSpPr>
          <p:cNvPr id="187395"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7092840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50938" y="692150"/>
            <a:ext cx="4556125" cy="3416300"/>
          </a:xfrm>
          <a:ln/>
        </p:spPr>
      </p:sp>
      <p:sp>
        <p:nvSpPr>
          <p:cNvPr id="189443"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9709445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427671992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29830923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078968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50938" y="692150"/>
            <a:ext cx="4556125" cy="3416300"/>
          </a:xfrm>
          <a:ln/>
        </p:spPr>
      </p:sp>
      <p:sp>
        <p:nvSpPr>
          <p:cNvPr id="7373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169090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33475" y="690563"/>
            <a:ext cx="4591050" cy="3443287"/>
          </a:xfrm>
          <a:ln cap="flat"/>
        </p:spPr>
      </p:sp>
      <p:sp>
        <p:nvSpPr>
          <p:cNvPr id="353283" name="Rectangle 3"/>
          <p:cNvSpPr>
            <a:spLocks noGrp="1" noChangeArrowheads="1"/>
          </p:cNvSpPr>
          <p:nvPr>
            <p:ph type="body" idx="1"/>
          </p:nvPr>
        </p:nvSpPr>
        <p:spPr>
          <a:xfrm>
            <a:off x="913986" y="4365739"/>
            <a:ext cx="5030029" cy="41348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1" tIns="46032" rIns="92061" bIns="46032"/>
          <a:lstStyle/>
          <a:p>
            <a:endParaRPr lang="en-US" altLang="en-US" dirty="0" smtClean="0"/>
          </a:p>
        </p:txBody>
      </p:sp>
    </p:spTree>
    <p:extLst>
      <p:ext uri="{BB962C8B-B14F-4D97-AF65-F5344CB8AC3E}">
        <p14:creationId xmlns:p14="http://schemas.microsoft.com/office/powerpoint/2010/main" val="305054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50938" y="692150"/>
            <a:ext cx="4556125" cy="3416300"/>
          </a:xfrm>
          <a:ln/>
        </p:spPr>
      </p:sp>
      <p:sp>
        <p:nvSpPr>
          <p:cNvPr id="109571" name="Rectangle 3"/>
          <p:cNvSpPr>
            <a:spLocks noGrp="1" noChangeArrowheads="1"/>
          </p:cNvSpPr>
          <p:nvPr>
            <p:ph type="body" idx="1"/>
          </p:nvPr>
        </p:nvSpPr>
        <p:spPr>
          <a:noFill/>
        </p:spPr>
        <p:txBody>
          <a:bodyPr/>
          <a:lstStyle/>
          <a:p>
            <a:endParaRPr lang="en-US" altLang="en-US" dirty="0" smtClean="0"/>
          </a:p>
        </p:txBody>
      </p:sp>
    </p:spTree>
    <p:extLst>
      <p:ext uri="{BB962C8B-B14F-4D97-AF65-F5344CB8AC3E}">
        <p14:creationId xmlns:p14="http://schemas.microsoft.com/office/powerpoint/2010/main" val="132018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8617385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293965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713806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16763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901891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5328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45243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040352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8381537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935824"/>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012645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474210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5B88"/>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16"/>
          <p:cNvSpPr txBox="1">
            <a:spLocks noChangeArrowheads="1"/>
          </p:cNvSpPr>
          <p:nvPr/>
        </p:nvSpPr>
        <p:spPr bwMode="auto">
          <a:xfrm>
            <a:off x="76200" y="64309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200" b="1" dirty="0">
                <a:latin typeface="Arial" charset="0"/>
              </a:rPr>
              <a:t>6-</a:t>
            </a:r>
            <a:fld id="{D5C15C97-1416-4D7B-BD87-B92C63FA337A}"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ransition>
    <p:wipe dir="r"/>
  </p:transition>
  <p:txStyles>
    <p:title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8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979837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5"/>
          <p:cNvSpPr txBox="1">
            <a:spLocks noChangeArrowheads="1"/>
          </p:cNvSpPr>
          <p:nvPr/>
        </p:nvSpPr>
        <p:spPr bwMode="auto">
          <a:xfrm>
            <a:off x="609600" y="137160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Compound Interest</a:t>
            </a:r>
          </a:p>
        </p:txBody>
      </p:sp>
      <p:sp>
        <p:nvSpPr>
          <p:cNvPr id="13315" name="Text Box 3"/>
          <p:cNvSpPr txBox="1">
            <a:spLocks noChangeArrowheads="1"/>
          </p:cNvSpPr>
          <p:nvPr/>
        </p:nvSpPr>
        <p:spPr bwMode="auto">
          <a:xfrm>
            <a:off x="609600" y="1981200"/>
            <a:ext cx="7696200"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682625" indent="-450850">
              <a:defRPr sz="2800">
                <a:solidFill>
                  <a:schemeClr val="tx1"/>
                </a:solidFill>
                <a:latin typeface="Times New Roman" pitchFamily="18" charset="0"/>
              </a:defRPr>
            </a:lvl1pPr>
            <a:lvl2pPr marL="1255713" indent="-4508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buClr>
                <a:srgbClr val="CC0000"/>
              </a:buClr>
              <a:buSzPct val="80000"/>
              <a:buFont typeface="Wingdings" pitchFamily="2" charset="2"/>
              <a:buChar char="u"/>
            </a:pPr>
            <a:r>
              <a:rPr lang="en-US" altLang="en-US" sz="2300" dirty="0">
                <a:latin typeface="Liberation Sans"/>
              </a:rPr>
              <a:t>Computes interest on</a:t>
            </a:r>
          </a:p>
          <a:p>
            <a:pPr lvl="1" algn="l">
              <a:lnSpc>
                <a:spcPct val="120000"/>
              </a:lnSpc>
              <a:spcBef>
                <a:spcPts val="1200"/>
              </a:spcBef>
              <a:buClr>
                <a:srgbClr val="CC0000"/>
              </a:buClr>
              <a:buSzPct val="80000"/>
              <a:buFont typeface="Arial" charset="0"/>
              <a:buChar char="►"/>
            </a:pPr>
            <a:r>
              <a:rPr lang="en-US" altLang="en-US" sz="2100" b="1" dirty="0">
                <a:latin typeface="Liberation Sans"/>
              </a:rPr>
              <a:t>principal</a:t>
            </a:r>
            <a:r>
              <a:rPr lang="en-US" altLang="en-US" sz="2100" dirty="0">
                <a:latin typeface="Liberation Sans"/>
              </a:rPr>
              <a:t> and</a:t>
            </a:r>
          </a:p>
          <a:p>
            <a:pPr lvl="1" algn="l">
              <a:lnSpc>
                <a:spcPct val="120000"/>
              </a:lnSpc>
              <a:spcBef>
                <a:spcPts val="1200"/>
              </a:spcBef>
              <a:buClr>
                <a:srgbClr val="CC0000"/>
              </a:buClr>
              <a:buSzPct val="80000"/>
              <a:buFont typeface="Arial" charset="0"/>
              <a:buChar char="►"/>
            </a:pPr>
            <a:r>
              <a:rPr lang="en-US" altLang="en-US" sz="2100" b="1" dirty="0">
                <a:latin typeface="Liberation Sans"/>
              </a:rPr>
              <a:t>interest</a:t>
            </a:r>
            <a:r>
              <a:rPr lang="en-US" altLang="en-US" sz="2100" dirty="0">
                <a:latin typeface="Liberation Sans"/>
              </a:rPr>
              <a:t> earned that has not been paid or withdrawn.</a:t>
            </a:r>
          </a:p>
          <a:p>
            <a:pPr algn="l">
              <a:lnSpc>
                <a:spcPct val="120000"/>
              </a:lnSpc>
              <a:spcBef>
                <a:spcPts val="1200"/>
              </a:spcBef>
              <a:buClr>
                <a:srgbClr val="CC0000"/>
              </a:buClr>
              <a:buSzPct val="80000"/>
              <a:buFont typeface="Wingdings" pitchFamily="2" charset="2"/>
              <a:buChar char="u"/>
            </a:pPr>
            <a:r>
              <a:rPr lang="en-US" altLang="en-US" sz="2300" dirty="0">
                <a:latin typeface="Liberation Sans"/>
              </a:rPr>
              <a:t>Typical interest computation applied in business situations.</a:t>
            </a:r>
          </a:p>
        </p:txBody>
      </p:sp>
      <p:sp>
        <p:nvSpPr>
          <p:cNvPr id="7"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3175793"/>
            <a:ext cx="87820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ext Box 7"/>
          <p:cNvSpPr txBox="1">
            <a:spLocks noChangeArrowheads="1"/>
          </p:cNvSpPr>
          <p:nvPr/>
        </p:nvSpPr>
        <p:spPr bwMode="auto">
          <a:xfrm>
            <a:off x="609600" y="1295400"/>
            <a:ext cx="8153400" cy="1700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pPr>
            <a:r>
              <a:rPr lang="en-US" altLang="en-US" sz="1900" b="1" dirty="0">
                <a:latin typeface="Liberation Sans"/>
              </a:rPr>
              <a:t>Illustration: </a:t>
            </a:r>
            <a:r>
              <a:rPr lang="en-US" altLang="en-US" sz="1900" dirty="0" smtClean="0">
                <a:latin typeface="Liberation Sans"/>
              </a:rPr>
              <a:t>Tomalczyk </a:t>
            </a:r>
            <a:r>
              <a:rPr lang="en-US" altLang="en-US" sz="1900" dirty="0">
                <a:latin typeface="Liberation Sans"/>
              </a:rPr>
              <a:t>Company deposits $10,000 in the Last National Bank, where it will earn simple interest of 9% per year.  It deposits another $10,000 in the First State Bank, where it will earn compound interest of 9% per year compounded annually. In both cases, Tomalczyk will not withdraw any interest until 3 years from the date of deposit.</a:t>
            </a:r>
          </a:p>
        </p:txBody>
      </p:sp>
      <p:sp>
        <p:nvSpPr>
          <p:cNvPr id="14340" name="Rectangle 6"/>
          <p:cNvSpPr>
            <a:spLocks noChangeArrowheads="1"/>
          </p:cNvSpPr>
          <p:nvPr/>
        </p:nvSpPr>
        <p:spPr bwMode="auto">
          <a:xfrm>
            <a:off x="5181600" y="4318793"/>
            <a:ext cx="3581400" cy="1066800"/>
          </a:xfrm>
          <a:prstGeom prst="rect">
            <a:avLst/>
          </a:prstGeom>
          <a:solidFill>
            <a:schemeClr val="bg1"/>
          </a:solidFill>
          <a:ln>
            <a:noFill/>
          </a:ln>
          <a:effectLst/>
          <a:extLst>
            <a:ext uri="{91240B29-F687-4F45-9708-019B960494DF}">
              <a14:hiddenLine xmlns:a14="http://schemas.microsoft.com/office/drawing/2010/main" w="12700" cap="sq">
                <a:solidFill>
                  <a:srgbClr val="8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674823" name="Rectangle 7"/>
          <p:cNvSpPr>
            <a:spLocks noChangeArrowheads="1"/>
          </p:cNvSpPr>
          <p:nvPr/>
        </p:nvSpPr>
        <p:spPr bwMode="auto">
          <a:xfrm>
            <a:off x="5105400" y="4394993"/>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pPr>
            <a:r>
              <a:rPr lang="en-US" altLang="en-US" sz="1200" b="1" dirty="0">
                <a:latin typeface="Liberation Sans"/>
              </a:rPr>
              <a:t>Year 1 $10,000.00 x 9%</a:t>
            </a:r>
          </a:p>
        </p:txBody>
      </p:sp>
      <p:sp>
        <p:nvSpPr>
          <p:cNvPr id="674824" name="Rectangle 8"/>
          <p:cNvSpPr>
            <a:spLocks noChangeArrowheads="1"/>
          </p:cNvSpPr>
          <p:nvPr/>
        </p:nvSpPr>
        <p:spPr bwMode="auto">
          <a:xfrm>
            <a:off x="7086600" y="4394993"/>
            <a:ext cx="7620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457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lnSpc>
                <a:spcPct val="120000"/>
              </a:lnSpc>
            </a:pPr>
            <a:r>
              <a:rPr lang="en-US" altLang="en-US" sz="1200" b="1" dirty="0">
                <a:latin typeface="Liberation Sans"/>
              </a:rPr>
              <a:t>$ 900.00</a:t>
            </a:r>
          </a:p>
        </p:txBody>
      </p:sp>
      <p:sp>
        <p:nvSpPr>
          <p:cNvPr id="674825" name="Rectangle 9"/>
          <p:cNvSpPr>
            <a:spLocks noChangeArrowheads="1"/>
          </p:cNvSpPr>
          <p:nvPr/>
        </p:nvSpPr>
        <p:spPr bwMode="auto">
          <a:xfrm>
            <a:off x="7924800" y="4394993"/>
            <a:ext cx="8382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457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lnSpc>
                <a:spcPct val="120000"/>
              </a:lnSpc>
            </a:pPr>
            <a:r>
              <a:rPr lang="en-US" altLang="en-US" sz="1200" b="1" dirty="0">
                <a:latin typeface="Liberation Sans"/>
              </a:rPr>
              <a:t>$ 10,900.00</a:t>
            </a:r>
          </a:p>
        </p:txBody>
      </p:sp>
      <p:sp>
        <p:nvSpPr>
          <p:cNvPr id="674826" name="Rectangle 10"/>
          <p:cNvSpPr>
            <a:spLocks noChangeArrowheads="1"/>
          </p:cNvSpPr>
          <p:nvPr/>
        </p:nvSpPr>
        <p:spPr bwMode="auto">
          <a:xfrm>
            <a:off x="5105400" y="4755356"/>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pPr>
            <a:r>
              <a:rPr lang="en-US" altLang="en-US" sz="1200" b="1" dirty="0">
                <a:latin typeface="Liberation Sans"/>
              </a:rPr>
              <a:t>Year 2 $10,900.00 x 9%</a:t>
            </a:r>
          </a:p>
        </p:txBody>
      </p:sp>
      <p:sp>
        <p:nvSpPr>
          <p:cNvPr id="674827" name="Rectangle 11"/>
          <p:cNvSpPr>
            <a:spLocks noChangeArrowheads="1"/>
          </p:cNvSpPr>
          <p:nvPr/>
        </p:nvSpPr>
        <p:spPr bwMode="auto">
          <a:xfrm>
            <a:off x="7086600" y="4755356"/>
            <a:ext cx="7620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457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lnSpc>
                <a:spcPct val="120000"/>
              </a:lnSpc>
            </a:pPr>
            <a:r>
              <a:rPr lang="en-US" altLang="en-US" sz="1200" b="1" dirty="0">
                <a:latin typeface="Liberation Sans"/>
              </a:rPr>
              <a:t>$ 981.00</a:t>
            </a:r>
          </a:p>
        </p:txBody>
      </p:sp>
      <p:sp>
        <p:nvSpPr>
          <p:cNvPr id="674828" name="Rectangle 12"/>
          <p:cNvSpPr>
            <a:spLocks noChangeArrowheads="1"/>
          </p:cNvSpPr>
          <p:nvPr/>
        </p:nvSpPr>
        <p:spPr bwMode="auto">
          <a:xfrm>
            <a:off x="7924800" y="4755356"/>
            <a:ext cx="8382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457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lnSpc>
                <a:spcPct val="120000"/>
              </a:lnSpc>
            </a:pPr>
            <a:r>
              <a:rPr lang="en-US" altLang="en-US" sz="1200" b="1" dirty="0">
                <a:latin typeface="Liberation Sans"/>
              </a:rPr>
              <a:t>$ 11,881.00</a:t>
            </a:r>
          </a:p>
        </p:txBody>
      </p:sp>
      <p:sp>
        <p:nvSpPr>
          <p:cNvPr id="674829" name="Rectangle 13"/>
          <p:cNvSpPr>
            <a:spLocks noChangeArrowheads="1"/>
          </p:cNvSpPr>
          <p:nvPr/>
        </p:nvSpPr>
        <p:spPr bwMode="auto">
          <a:xfrm>
            <a:off x="5105400" y="5120481"/>
            <a:ext cx="18288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pPr>
            <a:r>
              <a:rPr lang="en-US" altLang="en-US" sz="1200" b="1" dirty="0">
                <a:latin typeface="Liberation Sans"/>
              </a:rPr>
              <a:t>Year 3 $11,881.00 x 9%</a:t>
            </a:r>
          </a:p>
        </p:txBody>
      </p:sp>
      <p:sp>
        <p:nvSpPr>
          <p:cNvPr id="674830" name="Rectangle 14"/>
          <p:cNvSpPr>
            <a:spLocks noChangeArrowheads="1"/>
          </p:cNvSpPr>
          <p:nvPr/>
        </p:nvSpPr>
        <p:spPr bwMode="auto">
          <a:xfrm>
            <a:off x="7086600" y="5120481"/>
            <a:ext cx="7620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457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lnSpc>
                <a:spcPct val="120000"/>
              </a:lnSpc>
            </a:pPr>
            <a:r>
              <a:rPr lang="en-US" altLang="en-US" sz="1200" b="1" dirty="0">
                <a:latin typeface="Liberation Sans"/>
              </a:rPr>
              <a:t>$1,069.29</a:t>
            </a:r>
          </a:p>
        </p:txBody>
      </p:sp>
      <p:sp>
        <p:nvSpPr>
          <p:cNvPr id="674831" name="Rectangle 15"/>
          <p:cNvSpPr>
            <a:spLocks noChangeArrowheads="1"/>
          </p:cNvSpPr>
          <p:nvPr/>
        </p:nvSpPr>
        <p:spPr bwMode="auto">
          <a:xfrm>
            <a:off x="7924800" y="5120481"/>
            <a:ext cx="838200" cy="22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4572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lnSpc>
                <a:spcPct val="120000"/>
              </a:lnSpc>
            </a:pPr>
            <a:r>
              <a:rPr lang="en-US" altLang="en-US" sz="1200" b="1" dirty="0">
                <a:latin typeface="Liberation Sans"/>
              </a:rPr>
              <a:t>$ 12,950.29</a:t>
            </a:r>
          </a:p>
        </p:txBody>
      </p:sp>
      <p:sp>
        <p:nvSpPr>
          <p:cNvPr id="14350" name="Line 16"/>
          <p:cNvSpPr>
            <a:spLocks noChangeShapeType="1"/>
          </p:cNvSpPr>
          <p:nvPr/>
        </p:nvSpPr>
        <p:spPr bwMode="auto">
          <a:xfrm>
            <a:off x="7000875" y="3713956"/>
            <a:ext cx="0" cy="205740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4351" name="Line 17"/>
          <p:cNvSpPr>
            <a:spLocks noChangeShapeType="1"/>
          </p:cNvSpPr>
          <p:nvPr/>
        </p:nvSpPr>
        <p:spPr bwMode="auto">
          <a:xfrm>
            <a:off x="7848600" y="3713956"/>
            <a:ext cx="0" cy="1984375"/>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4352" name="Line 18"/>
          <p:cNvSpPr>
            <a:spLocks noChangeShapeType="1"/>
          </p:cNvSpPr>
          <p:nvPr/>
        </p:nvSpPr>
        <p:spPr bwMode="auto">
          <a:xfrm>
            <a:off x="7040563" y="5385593"/>
            <a:ext cx="731837"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4353" name="Rectangle 19"/>
          <p:cNvSpPr>
            <a:spLocks noChangeArrowheads="1"/>
          </p:cNvSpPr>
          <p:nvPr/>
        </p:nvSpPr>
        <p:spPr bwMode="auto">
          <a:xfrm>
            <a:off x="838200" y="6066120"/>
            <a:ext cx="24384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rgbClr val="005B8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altLang="en-US" sz="1200" b="1" dirty="0" smtClean="0">
                <a:solidFill>
                  <a:srgbClr val="006600"/>
                </a:solidFill>
                <a:latin typeface="Liberation Sans"/>
              </a:rPr>
              <a:t>ILLUSTRATION 6-1                      </a:t>
            </a:r>
            <a:r>
              <a:rPr lang="en-US" altLang="en-US" sz="1200" dirty="0">
                <a:latin typeface="Liberation Sans"/>
              </a:rPr>
              <a:t>Simple vs. Compound Interest</a:t>
            </a:r>
          </a:p>
        </p:txBody>
      </p:sp>
      <p:sp>
        <p:nvSpPr>
          <p:cNvPr id="20"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rgbClr val="CC0000"/>
                </a:solidFill>
                <a:effectLst/>
                <a:latin typeface="Liberation Sans"/>
                <a:ea typeface="+mn-ea"/>
                <a:cs typeface="+mn-cs"/>
              </a:rPr>
              <a:t>Compound Interest</a:t>
            </a:r>
            <a:endParaRPr lang="en-US" sz="3200" i="0" dirty="0">
              <a:solidFill>
                <a:srgbClr val="CC0000"/>
              </a:solidFill>
              <a:effectLst/>
              <a:latin typeface="Liberation Sans"/>
              <a:ea typeface="+mn-ea"/>
              <a:cs typeface="+mn-cs"/>
            </a:endParaRPr>
          </a:p>
        </p:txBody>
      </p:sp>
      <p:sp>
        <p:nvSpPr>
          <p:cNvPr id="2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4823"/>
                                        </p:tgtEl>
                                        <p:attrNameLst>
                                          <p:attrName>style.visibility</p:attrName>
                                        </p:attrNameLst>
                                      </p:cBhvr>
                                      <p:to>
                                        <p:strVal val="visible"/>
                                      </p:to>
                                    </p:set>
                                    <p:animEffect transition="in" filter="wipe(left)">
                                      <p:cBhvr>
                                        <p:cTn id="7" dur="500"/>
                                        <p:tgtEl>
                                          <p:spTgt spid="67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4824"/>
                                        </p:tgtEl>
                                        <p:attrNameLst>
                                          <p:attrName>style.visibility</p:attrName>
                                        </p:attrNameLst>
                                      </p:cBhvr>
                                      <p:to>
                                        <p:strVal val="visible"/>
                                      </p:to>
                                    </p:set>
                                    <p:animEffect transition="in" filter="wipe(left)">
                                      <p:cBhvr>
                                        <p:cTn id="12" dur="500"/>
                                        <p:tgtEl>
                                          <p:spTgt spid="6748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4825"/>
                                        </p:tgtEl>
                                        <p:attrNameLst>
                                          <p:attrName>style.visibility</p:attrName>
                                        </p:attrNameLst>
                                      </p:cBhvr>
                                      <p:to>
                                        <p:strVal val="visible"/>
                                      </p:to>
                                    </p:set>
                                    <p:animEffect transition="in" filter="wipe(left)">
                                      <p:cBhvr>
                                        <p:cTn id="17" dur="500"/>
                                        <p:tgtEl>
                                          <p:spTgt spid="6748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4826"/>
                                        </p:tgtEl>
                                        <p:attrNameLst>
                                          <p:attrName>style.visibility</p:attrName>
                                        </p:attrNameLst>
                                      </p:cBhvr>
                                      <p:to>
                                        <p:strVal val="visible"/>
                                      </p:to>
                                    </p:set>
                                    <p:animEffect transition="in" filter="wipe(left)">
                                      <p:cBhvr>
                                        <p:cTn id="22" dur="500"/>
                                        <p:tgtEl>
                                          <p:spTgt spid="6748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4827"/>
                                        </p:tgtEl>
                                        <p:attrNameLst>
                                          <p:attrName>style.visibility</p:attrName>
                                        </p:attrNameLst>
                                      </p:cBhvr>
                                      <p:to>
                                        <p:strVal val="visible"/>
                                      </p:to>
                                    </p:set>
                                    <p:animEffect transition="in" filter="wipe(left)">
                                      <p:cBhvr>
                                        <p:cTn id="27" dur="500"/>
                                        <p:tgtEl>
                                          <p:spTgt spid="6748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74828"/>
                                        </p:tgtEl>
                                        <p:attrNameLst>
                                          <p:attrName>style.visibility</p:attrName>
                                        </p:attrNameLst>
                                      </p:cBhvr>
                                      <p:to>
                                        <p:strVal val="visible"/>
                                      </p:to>
                                    </p:set>
                                    <p:animEffect transition="in" filter="wipe(left)">
                                      <p:cBhvr>
                                        <p:cTn id="32" dur="500"/>
                                        <p:tgtEl>
                                          <p:spTgt spid="6748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74829"/>
                                        </p:tgtEl>
                                        <p:attrNameLst>
                                          <p:attrName>style.visibility</p:attrName>
                                        </p:attrNameLst>
                                      </p:cBhvr>
                                      <p:to>
                                        <p:strVal val="visible"/>
                                      </p:to>
                                    </p:set>
                                    <p:animEffect transition="in" filter="wipe(left)">
                                      <p:cBhvr>
                                        <p:cTn id="37" dur="500"/>
                                        <p:tgtEl>
                                          <p:spTgt spid="67482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74830"/>
                                        </p:tgtEl>
                                        <p:attrNameLst>
                                          <p:attrName>style.visibility</p:attrName>
                                        </p:attrNameLst>
                                      </p:cBhvr>
                                      <p:to>
                                        <p:strVal val="visible"/>
                                      </p:to>
                                    </p:set>
                                    <p:animEffect transition="in" filter="wipe(left)">
                                      <p:cBhvr>
                                        <p:cTn id="42" dur="500"/>
                                        <p:tgtEl>
                                          <p:spTgt spid="6748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74831"/>
                                        </p:tgtEl>
                                        <p:attrNameLst>
                                          <p:attrName>style.visibility</p:attrName>
                                        </p:attrNameLst>
                                      </p:cBhvr>
                                      <p:to>
                                        <p:strVal val="visible"/>
                                      </p:to>
                                    </p:set>
                                    <p:animEffect transition="in" filter="wipe(left)">
                                      <p:cBhvr>
                                        <p:cTn id="47" dur="500"/>
                                        <p:tgtEl>
                                          <p:spTgt spid="67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3" grpId="0"/>
      <p:bldP spid="674824" grpId="0"/>
      <p:bldP spid="674825" grpId="0"/>
      <p:bldP spid="674826" grpId="0"/>
      <p:bldP spid="674827" grpId="0"/>
      <p:bldP spid="674828" grpId="0"/>
      <p:bldP spid="674829" grpId="0"/>
      <p:bldP spid="674830" grpId="0"/>
      <p:bldP spid="6748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40386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800" dirty="0">
                <a:latin typeface="Liberation Sans" panose="020B0604020202020204"/>
              </a:rPr>
              <a:t>The continuing debate on Social Security reform provides a great context to illustrate the power of compounding. One proposed idea is for the government to give $1,000 to every citizen at birth. This gift would be deposited in an account that would earn interest tax-free until the citizen retires. Assuming the account earns a modest 5% annual return until retirement at age 65, the $1,000 would grow to $23,839. With monthly compounding, the $1,000 deposited at birth would grow to $25,617.</a:t>
            </a:r>
          </a:p>
          <a:p>
            <a:pPr algn="just">
              <a:lnSpc>
                <a:spcPct val="112000"/>
              </a:lnSpc>
              <a:spcBef>
                <a:spcPts val="600"/>
              </a:spcBef>
            </a:pPr>
            <a:r>
              <a:rPr lang="en-US" sz="1800" dirty="0">
                <a:latin typeface="Liberation Sans" panose="020B0604020202020204"/>
              </a:rPr>
              <a:t>Why start so early? If the government waited until age 18 to deposit the money, it would grow to only $9,906 with annual compounding. That is, reducing the time invested by a third results in more than a 50% reduction in retirement money. This example illustrates the importance of starting early when the power of compounding is involved. </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457200" y="529372"/>
            <a:ext cx="8305800" cy="415498"/>
          </a:xfrm>
          <a:prstGeom prst="rect">
            <a:avLst/>
          </a:prstGeom>
        </p:spPr>
        <p:txBody>
          <a:bodyPr wrap="square" anchor="ctr" anchorCtr="0">
            <a:spAutoFit/>
          </a:bodyPr>
          <a:lstStyle/>
          <a:p>
            <a:pPr algn="l">
              <a:tabLst>
                <a:tab pos="8056563"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A PRETTY GOOD START</a:t>
            </a:r>
            <a:endParaRPr lang="en-US"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0694375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6"/>
          <p:cNvSpPr txBox="1">
            <a:spLocks noChangeArrowheads="1"/>
          </p:cNvSpPr>
          <p:nvPr/>
        </p:nvSpPr>
        <p:spPr bwMode="auto">
          <a:xfrm>
            <a:off x="838200" y="1981200"/>
            <a:ext cx="7772400" cy="241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spcBef>
                <a:spcPts val="600"/>
              </a:spcBef>
              <a:buClr>
                <a:srgbClr val="800000"/>
              </a:buClr>
              <a:buSzPct val="95000"/>
            </a:pPr>
            <a:r>
              <a:rPr lang="en-US" altLang="en-US" sz="2100" b="1" dirty="0">
                <a:solidFill>
                  <a:srgbClr val="CC0000"/>
                </a:solidFill>
                <a:latin typeface="Liberation Sans"/>
              </a:rPr>
              <a:t>Table 6-1</a:t>
            </a:r>
            <a:r>
              <a:rPr lang="en-US" altLang="en-US" sz="2100" dirty="0">
                <a:solidFill>
                  <a:srgbClr val="CC0000"/>
                </a:solidFill>
                <a:latin typeface="Liberation Sans"/>
              </a:rPr>
              <a:t> </a:t>
            </a:r>
            <a:r>
              <a:rPr lang="en-US" altLang="en-US" sz="2100" dirty="0">
                <a:latin typeface="Liberation Sans"/>
              </a:rPr>
              <a:t>- Future Value of 1</a:t>
            </a:r>
          </a:p>
          <a:p>
            <a:pPr algn="l">
              <a:lnSpc>
                <a:spcPct val="125000"/>
              </a:lnSpc>
              <a:spcBef>
                <a:spcPts val="600"/>
              </a:spcBef>
              <a:buClr>
                <a:srgbClr val="800000"/>
              </a:buClr>
              <a:buSzPct val="95000"/>
            </a:pPr>
            <a:r>
              <a:rPr lang="en-US" altLang="en-US" sz="2100" b="1" dirty="0">
                <a:solidFill>
                  <a:srgbClr val="CC0000"/>
                </a:solidFill>
                <a:latin typeface="Liberation Sans"/>
              </a:rPr>
              <a:t>Table 6-2</a:t>
            </a:r>
            <a:r>
              <a:rPr lang="en-US" altLang="en-US" sz="2100" dirty="0">
                <a:solidFill>
                  <a:srgbClr val="CC0000"/>
                </a:solidFill>
                <a:latin typeface="Liberation Sans"/>
              </a:rPr>
              <a:t> </a:t>
            </a:r>
            <a:r>
              <a:rPr lang="en-US" altLang="en-US" sz="2100" dirty="0">
                <a:latin typeface="Liberation Sans"/>
              </a:rPr>
              <a:t>- Present Value of 1</a:t>
            </a:r>
          </a:p>
          <a:p>
            <a:pPr algn="l">
              <a:lnSpc>
                <a:spcPct val="125000"/>
              </a:lnSpc>
              <a:spcBef>
                <a:spcPts val="600"/>
              </a:spcBef>
              <a:buClr>
                <a:srgbClr val="800000"/>
              </a:buClr>
              <a:buSzPct val="95000"/>
            </a:pPr>
            <a:r>
              <a:rPr lang="en-US" altLang="en-US" sz="2100" b="1" dirty="0">
                <a:solidFill>
                  <a:srgbClr val="CC0000"/>
                </a:solidFill>
                <a:latin typeface="Liberation Sans"/>
              </a:rPr>
              <a:t>Table 6-3</a:t>
            </a:r>
            <a:r>
              <a:rPr lang="en-US" altLang="en-US" sz="2100" dirty="0">
                <a:solidFill>
                  <a:srgbClr val="CC0000"/>
                </a:solidFill>
                <a:latin typeface="Liberation Sans"/>
              </a:rPr>
              <a:t> </a:t>
            </a:r>
            <a:r>
              <a:rPr lang="en-US" altLang="en-US" sz="2100" dirty="0">
                <a:latin typeface="Liberation Sans"/>
              </a:rPr>
              <a:t>- Future Value of an Ordinary Annuity of 1</a:t>
            </a:r>
          </a:p>
          <a:p>
            <a:pPr algn="l">
              <a:lnSpc>
                <a:spcPct val="125000"/>
              </a:lnSpc>
              <a:spcBef>
                <a:spcPts val="600"/>
              </a:spcBef>
              <a:buClr>
                <a:srgbClr val="800000"/>
              </a:buClr>
              <a:buSzPct val="95000"/>
            </a:pPr>
            <a:r>
              <a:rPr lang="en-US" altLang="en-US" sz="2100" b="1" dirty="0">
                <a:solidFill>
                  <a:srgbClr val="CC0000"/>
                </a:solidFill>
                <a:latin typeface="Liberation Sans"/>
              </a:rPr>
              <a:t>Table 6-4</a:t>
            </a:r>
            <a:r>
              <a:rPr lang="en-US" altLang="en-US" sz="2100" dirty="0">
                <a:solidFill>
                  <a:srgbClr val="CC0000"/>
                </a:solidFill>
                <a:latin typeface="Liberation Sans"/>
              </a:rPr>
              <a:t> </a:t>
            </a:r>
            <a:r>
              <a:rPr lang="en-US" altLang="en-US" sz="2100" dirty="0">
                <a:latin typeface="Liberation Sans"/>
              </a:rPr>
              <a:t>- Present Value of an Ordinary Annuity of 1</a:t>
            </a:r>
          </a:p>
          <a:p>
            <a:pPr algn="l">
              <a:lnSpc>
                <a:spcPct val="125000"/>
              </a:lnSpc>
              <a:spcBef>
                <a:spcPts val="600"/>
              </a:spcBef>
              <a:buClr>
                <a:srgbClr val="800000"/>
              </a:buClr>
              <a:buSzPct val="95000"/>
            </a:pPr>
            <a:r>
              <a:rPr lang="en-US" altLang="en-US" sz="2100" b="1" dirty="0">
                <a:solidFill>
                  <a:srgbClr val="CC0000"/>
                </a:solidFill>
                <a:latin typeface="Liberation Sans"/>
              </a:rPr>
              <a:t>Table 6-5</a:t>
            </a:r>
            <a:r>
              <a:rPr lang="en-US" altLang="en-US" sz="2100" dirty="0">
                <a:solidFill>
                  <a:srgbClr val="CC0000"/>
                </a:solidFill>
                <a:latin typeface="Liberation Sans"/>
              </a:rPr>
              <a:t> </a:t>
            </a:r>
            <a:r>
              <a:rPr lang="en-US" altLang="en-US" sz="2100" dirty="0">
                <a:latin typeface="Liberation Sans"/>
              </a:rPr>
              <a:t>- Present Value of an Annuity Due of 1</a:t>
            </a:r>
          </a:p>
        </p:txBody>
      </p:sp>
      <p:sp>
        <p:nvSpPr>
          <p:cNvPr id="16388" name="Text Box 7"/>
          <p:cNvSpPr txBox="1">
            <a:spLocks noChangeArrowheads="1"/>
          </p:cNvSpPr>
          <p:nvPr/>
        </p:nvSpPr>
        <p:spPr bwMode="auto">
          <a:xfrm>
            <a:off x="609600" y="1371600"/>
            <a:ext cx="76200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sz="2600" b="1" dirty="0">
                <a:solidFill>
                  <a:srgbClr val="006600"/>
                </a:solidFill>
                <a:latin typeface="Liberation Sans"/>
              </a:rPr>
              <a:t>Compound Interest Tables</a:t>
            </a:r>
          </a:p>
        </p:txBody>
      </p:sp>
      <p:sp>
        <p:nvSpPr>
          <p:cNvPr id="16389" name="Rectangle 8"/>
          <p:cNvSpPr>
            <a:spLocks noChangeArrowheads="1"/>
          </p:cNvSpPr>
          <p:nvPr/>
        </p:nvSpPr>
        <p:spPr bwMode="auto">
          <a:xfrm>
            <a:off x="609600" y="4572000"/>
            <a:ext cx="7848600" cy="152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0000"/>
              </a:lnSpc>
              <a:spcBef>
                <a:spcPct val="50000"/>
              </a:spcBef>
            </a:pPr>
            <a:r>
              <a:rPr lang="en-US" altLang="en-US" sz="1900" b="1" dirty="0">
                <a:latin typeface="Liberation Sans"/>
              </a:rPr>
              <a:t>Number of Periods</a:t>
            </a:r>
            <a:r>
              <a:rPr lang="en-US" altLang="en-US" sz="1900" dirty="0">
                <a:latin typeface="Liberation Sans"/>
              </a:rPr>
              <a:t> = number of years x the number of compounding periods per year.</a:t>
            </a:r>
          </a:p>
          <a:p>
            <a:pPr algn="l">
              <a:lnSpc>
                <a:spcPct val="110000"/>
              </a:lnSpc>
              <a:spcBef>
                <a:spcPct val="50000"/>
              </a:spcBef>
            </a:pPr>
            <a:r>
              <a:rPr lang="en-US" altLang="en-US" sz="1900" b="1" dirty="0">
                <a:latin typeface="Liberation Sans"/>
              </a:rPr>
              <a:t>Compounding Period Interest Rate</a:t>
            </a:r>
            <a:r>
              <a:rPr lang="en-US" altLang="en-US" sz="1900" dirty="0">
                <a:latin typeface="Liberation Sans"/>
              </a:rPr>
              <a:t> = annual rate divided by the number of compounding periods per year.</a:t>
            </a:r>
          </a:p>
        </p:txBody>
      </p:sp>
      <p:sp>
        <p:nvSpPr>
          <p:cNvPr id="7"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685800" y="5203825"/>
            <a:ext cx="7696200"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pPr>
            <a:r>
              <a:rPr lang="en-US" altLang="en-US" sz="1900" dirty="0">
                <a:latin typeface="Liberation Sans"/>
              </a:rPr>
              <a:t>How much principal plus interest a dollar accumulates to at the end of each of five periods, at three different rates of compound interest.</a:t>
            </a:r>
          </a:p>
        </p:txBody>
      </p:sp>
      <p:sp>
        <p:nvSpPr>
          <p:cNvPr id="17412" name="Rectangle 8"/>
          <p:cNvSpPr>
            <a:spLocks noChangeArrowheads="1"/>
          </p:cNvSpPr>
          <p:nvPr/>
        </p:nvSpPr>
        <p:spPr bwMode="auto">
          <a:xfrm>
            <a:off x="5839008" y="1634568"/>
            <a:ext cx="1905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pPr>
            <a:r>
              <a:rPr lang="en-US" altLang="en-US" sz="1200" b="1" dirty="0" smtClean="0">
                <a:solidFill>
                  <a:srgbClr val="006600"/>
                </a:solidFill>
                <a:latin typeface="Liberation Sans"/>
              </a:rPr>
              <a:t>ILLUSTRATION 6-2</a:t>
            </a:r>
            <a:endParaRPr lang="en-US" altLang="en-US" sz="1200" b="1" dirty="0">
              <a:solidFill>
                <a:srgbClr val="006600"/>
              </a:solidFill>
              <a:latin typeface="Liberation Sans"/>
            </a:endParaRPr>
          </a:p>
          <a:p>
            <a:pPr algn="l">
              <a:lnSpc>
                <a:spcPct val="105000"/>
              </a:lnSpc>
            </a:pPr>
            <a:r>
              <a:rPr lang="en-US" altLang="en-US" sz="1200" dirty="0">
                <a:latin typeface="Liberation Sans"/>
              </a:rPr>
              <a:t>Excerpt from Table 6-1</a:t>
            </a:r>
            <a:endParaRPr lang="en-US" altLang="en-US" sz="1200" dirty="0">
              <a:solidFill>
                <a:srgbClr val="CC0000"/>
              </a:solidFill>
              <a:latin typeface="Liberation Sans"/>
            </a:endParaRPr>
          </a:p>
        </p:txBody>
      </p:sp>
      <p:sp>
        <p:nvSpPr>
          <p:cNvPr id="17413" name="Text Box 11"/>
          <p:cNvSpPr txBox="1">
            <a:spLocks noChangeArrowheads="1"/>
          </p:cNvSpPr>
          <p:nvPr/>
        </p:nvSpPr>
        <p:spPr bwMode="auto">
          <a:xfrm>
            <a:off x="609600" y="1371600"/>
            <a:ext cx="4724400" cy="488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Compound Interest Tables</a:t>
            </a:r>
          </a:p>
        </p:txBody>
      </p:sp>
      <p:sp>
        <p:nvSpPr>
          <p:cNvPr id="8"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 name="Rectangle 1"/>
          <p:cNvSpPr/>
          <p:nvPr/>
        </p:nvSpPr>
        <p:spPr bwMode="auto">
          <a:xfrm>
            <a:off x="1524000" y="2266950"/>
            <a:ext cx="5867400" cy="741363"/>
          </a:xfrm>
          <a:prstGeom prst="rect">
            <a:avLst/>
          </a:prstGeom>
          <a:solidFill>
            <a:schemeClr val="bg1">
              <a:lumMod val="95000"/>
            </a:schemeClr>
          </a:solidFill>
          <a:ln w="12700" cap="sq" cmpd="sng" algn="ctr">
            <a:solidFill>
              <a:schemeClr val="tx1"/>
            </a:solidFill>
            <a:prstDash val="solid"/>
            <a:round/>
            <a:headEnd type="none" w="sm" len="sm"/>
            <a:tailEnd type="none" w="sm" len="sm"/>
          </a:ln>
          <a:effectLst/>
          <a:extLst/>
        </p:spPr>
        <p:txBody>
          <a:bodyPr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20000"/>
              </a:lnSpc>
            </a:pPr>
            <a:r>
              <a:rPr lang="en-US" altLang="en-US" sz="1800" b="1" dirty="0">
                <a:latin typeface="Liberation Sans"/>
              </a:rPr>
              <a:t>FUTURE VALUE OF 1 AT COMPOUND INTEREST</a:t>
            </a:r>
          </a:p>
          <a:p>
            <a:pPr>
              <a:lnSpc>
                <a:spcPct val="120000"/>
              </a:lnSpc>
            </a:pPr>
            <a:r>
              <a:rPr lang="en-US" altLang="en-US" sz="1600" b="1" dirty="0">
                <a:latin typeface="Liberation Sans"/>
              </a:rPr>
              <a:t>(Excerpt From Table 6-1, Page 1</a:t>
            </a:r>
            <a:endParaRPr lang="en-US" altLang="en-US" sz="1600" dirty="0">
              <a:latin typeface="Liberation Sans"/>
            </a:endParaRPr>
          </a:p>
        </p:txBody>
      </p:sp>
      <p:pic>
        <p:nvPicPr>
          <p:cNvPr id="3" name="Picture 2"/>
          <p:cNvPicPr>
            <a:picLocks noChangeAspect="1"/>
          </p:cNvPicPr>
          <p:nvPr/>
        </p:nvPicPr>
        <p:blipFill>
          <a:blip r:embed="rId3"/>
          <a:stretch>
            <a:fillRect/>
          </a:stretch>
        </p:blipFill>
        <p:spPr>
          <a:xfrm>
            <a:off x="1447800" y="2138967"/>
            <a:ext cx="6025400" cy="2890233"/>
          </a:xfrm>
          <a:prstGeom prst="rect">
            <a:avLst/>
          </a:prstGeom>
        </p:spPr>
      </p:pic>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8"/>
          <p:cNvSpPr>
            <a:spLocks noChangeArrowheads="1"/>
          </p:cNvSpPr>
          <p:nvPr/>
        </p:nvSpPr>
        <p:spPr bwMode="auto">
          <a:xfrm>
            <a:off x="609600" y="1981200"/>
            <a:ext cx="8001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5800">
              <a:tabLst>
                <a:tab pos="457200" algn="l"/>
                <a:tab pos="857250" algn="l"/>
              </a:tabLst>
              <a:defRPr sz="2800">
                <a:solidFill>
                  <a:schemeClr val="tx1"/>
                </a:solidFill>
                <a:latin typeface="Times New Roman" pitchFamily="18" charset="0"/>
              </a:defRPr>
            </a:lvl1pPr>
            <a:lvl2pPr marL="742950" indent="-285750" defTabSz="685800">
              <a:tabLst>
                <a:tab pos="457200" algn="l"/>
                <a:tab pos="857250" algn="l"/>
              </a:tabLst>
              <a:defRPr sz="2800">
                <a:solidFill>
                  <a:schemeClr val="tx1"/>
                </a:solidFill>
                <a:latin typeface="Times New Roman" pitchFamily="18" charset="0"/>
              </a:defRPr>
            </a:lvl2pPr>
            <a:lvl3pPr marL="1143000" indent="-228600" defTabSz="685800">
              <a:tabLst>
                <a:tab pos="457200" algn="l"/>
                <a:tab pos="857250" algn="l"/>
              </a:tabLst>
              <a:defRPr sz="2800">
                <a:solidFill>
                  <a:schemeClr val="tx1"/>
                </a:solidFill>
                <a:latin typeface="Times New Roman" pitchFamily="18" charset="0"/>
              </a:defRPr>
            </a:lvl3pPr>
            <a:lvl4pPr marL="1600200" indent="-228600" defTabSz="685800">
              <a:tabLst>
                <a:tab pos="457200" algn="l"/>
                <a:tab pos="857250" algn="l"/>
              </a:tabLst>
              <a:defRPr sz="2800">
                <a:solidFill>
                  <a:schemeClr val="tx1"/>
                </a:solidFill>
                <a:latin typeface="Times New Roman" pitchFamily="18" charset="0"/>
              </a:defRPr>
            </a:lvl4pPr>
            <a:lvl5pPr marL="2057400" indent="-228600" defTabSz="685800">
              <a:tabLst>
                <a:tab pos="457200" algn="l"/>
                <a:tab pos="857250" algn="l"/>
              </a:tabLst>
              <a:defRPr sz="2800">
                <a:solidFill>
                  <a:schemeClr val="tx1"/>
                </a:solidFill>
                <a:latin typeface="Times New Roman" pitchFamily="18" charset="0"/>
              </a:defRPr>
            </a:lvl5pPr>
            <a:lvl6pPr marL="2514600" indent="-228600" algn="ctr" defTabSz="685800"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defTabSz="685800"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defTabSz="685800"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defTabSz="685800"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200" dirty="0">
                <a:latin typeface="Liberation Sans"/>
              </a:rPr>
              <a:t>Formula to determine the future value factor (FVF) for 1:</a:t>
            </a:r>
            <a:r>
              <a:rPr lang="en-US" altLang="en-US" sz="2400" dirty="0">
                <a:latin typeface="Liberation Sans"/>
              </a:rPr>
              <a:t> </a:t>
            </a:r>
          </a:p>
          <a:p>
            <a:pPr algn="l"/>
            <a:r>
              <a:rPr lang="en-US" altLang="en-US" sz="2400" dirty="0">
                <a:latin typeface="Liberation Sans"/>
              </a:rPr>
              <a:t>			</a:t>
            </a:r>
          </a:p>
          <a:p>
            <a:pPr algn="l"/>
            <a:endParaRPr lang="en-US" altLang="en-US" sz="2400" dirty="0">
              <a:latin typeface="Liberation Sans"/>
            </a:endParaRPr>
          </a:p>
          <a:p>
            <a:pPr algn="l"/>
            <a:r>
              <a:rPr lang="en-US" altLang="en-US" sz="2400" dirty="0">
                <a:latin typeface="Liberation Sans"/>
              </a:rPr>
              <a:t>Where:</a:t>
            </a:r>
          </a:p>
          <a:p>
            <a:pPr algn="l"/>
            <a:r>
              <a:rPr lang="en-US" altLang="en-US" sz="2400" dirty="0">
                <a:latin typeface="Liberation Sans"/>
              </a:rPr>
              <a:t>	</a:t>
            </a:r>
          </a:p>
        </p:txBody>
      </p:sp>
      <p:sp>
        <p:nvSpPr>
          <p:cNvPr id="9"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8438" name="Text Box 11"/>
          <p:cNvSpPr txBox="1">
            <a:spLocks noChangeArrowheads="1"/>
          </p:cNvSpPr>
          <p:nvPr/>
        </p:nvSpPr>
        <p:spPr bwMode="auto">
          <a:xfrm>
            <a:off x="609600" y="1371600"/>
            <a:ext cx="7620000" cy="488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Compound Interest Tables</a:t>
            </a:r>
          </a:p>
        </p:txBody>
      </p:sp>
      <p:sp>
        <p:nvSpPr>
          <p:cNvPr id="18439" name="Rectangle 1"/>
          <p:cNvSpPr>
            <a:spLocks noChangeArrowheads="1"/>
          </p:cNvSpPr>
          <p:nvPr/>
        </p:nvSpPr>
        <p:spPr bwMode="auto">
          <a:xfrm>
            <a:off x="914400" y="3765550"/>
            <a:ext cx="754380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5800">
              <a:tabLst>
                <a:tab pos="804863" algn="r"/>
                <a:tab pos="1092200" algn="l"/>
              </a:tabLst>
              <a:defRPr sz="2800">
                <a:solidFill>
                  <a:schemeClr val="tx1"/>
                </a:solidFill>
                <a:latin typeface="Times New Roman" pitchFamily="18" charset="0"/>
              </a:defRPr>
            </a:lvl1pPr>
            <a:lvl2pPr marL="742950" indent="-285750" defTabSz="685800">
              <a:tabLst>
                <a:tab pos="804863" algn="r"/>
                <a:tab pos="1092200" algn="l"/>
              </a:tabLst>
              <a:defRPr sz="2800">
                <a:solidFill>
                  <a:schemeClr val="tx1"/>
                </a:solidFill>
                <a:latin typeface="Times New Roman" pitchFamily="18" charset="0"/>
              </a:defRPr>
            </a:lvl2pPr>
            <a:lvl3pPr marL="1143000" indent="-228600" defTabSz="685800">
              <a:tabLst>
                <a:tab pos="804863" algn="r"/>
                <a:tab pos="1092200" algn="l"/>
              </a:tabLst>
              <a:defRPr sz="2800">
                <a:solidFill>
                  <a:schemeClr val="tx1"/>
                </a:solidFill>
                <a:latin typeface="Times New Roman" pitchFamily="18" charset="0"/>
              </a:defRPr>
            </a:lvl3pPr>
            <a:lvl4pPr marL="1600200" indent="-228600" defTabSz="685800">
              <a:tabLst>
                <a:tab pos="804863" algn="r"/>
                <a:tab pos="1092200" algn="l"/>
              </a:tabLst>
              <a:defRPr sz="2800">
                <a:solidFill>
                  <a:schemeClr val="tx1"/>
                </a:solidFill>
                <a:latin typeface="Times New Roman" pitchFamily="18" charset="0"/>
              </a:defRPr>
            </a:lvl4pPr>
            <a:lvl5pPr marL="2057400" indent="-228600" defTabSz="685800">
              <a:tabLst>
                <a:tab pos="804863" algn="r"/>
                <a:tab pos="1092200" algn="l"/>
              </a:tabLst>
              <a:defRPr sz="2800">
                <a:solidFill>
                  <a:schemeClr val="tx1"/>
                </a:solidFill>
                <a:latin typeface="Times New Roman" pitchFamily="18" charset="0"/>
              </a:defRPr>
            </a:lvl5pPr>
            <a:lvl6pPr marL="2514600" indent="-228600" algn="ctr" defTabSz="685800" eaLnBrk="0" fontAlgn="base" hangingPunct="0">
              <a:spcBef>
                <a:spcPct val="0"/>
              </a:spcBef>
              <a:spcAft>
                <a:spcPct val="0"/>
              </a:spcAft>
              <a:tabLst>
                <a:tab pos="804863" algn="r"/>
                <a:tab pos="1092200" algn="l"/>
              </a:tabLst>
              <a:defRPr sz="2800">
                <a:solidFill>
                  <a:schemeClr val="tx1"/>
                </a:solidFill>
                <a:latin typeface="Times New Roman" pitchFamily="18" charset="0"/>
              </a:defRPr>
            </a:lvl6pPr>
            <a:lvl7pPr marL="2971800" indent="-228600" algn="ctr" defTabSz="685800" eaLnBrk="0" fontAlgn="base" hangingPunct="0">
              <a:spcBef>
                <a:spcPct val="0"/>
              </a:spcBef>
              <a:spcAft>
                <a:spcPct val="0"/>
              </a:spcAft>
              <a:tabLst>
                <a:tab pos="804863" algn="r"/>
                <a:tab pos="1092200" algn="l"/>
              </a:tabLst>
              <a:defRPr sz="2800">
                <a:solidFill>
                  <a:schemeClr val="tx1"/>
                </a:solidFill>
                <a:latin typeface="Times New Roman" pitchFamily="18" charset="0"/>
              </a:defRPr>
            </a:lvl7pPr>
            <a:lvl8pPr marL="3429000" indent="-228600" algn="ctr" defTabSz="685800" eaLnBrk="0" fontAlgn="base" hangingPunct="0">
              <a:spcBef>
                <a:spcPct val="0"/>
              </a:spcBef>
              <a:spcAft>
                <a:spcPct val="0"/>
              </a:spcAft>
              <a:tabLst>
                <a:tab pos="804863" algn="r"/>
                <a:tab pos="1092200" algn="l"/>
              </a:tabLst>
              <a:defRPr sz="2800">
                <a:solidFill>
                  <a:schemeClr val="tx1"/>
                </a:solidFill>
                <a:latin typeface="Times New Roman" pitchFamily="18" charset="0"/>
              </a:defRPr>
            </a:lvl8pPr>
            <a:lvl9pPr marL="3886200" indent="-228600" algn="ctr" defTabSz="685800" eaLnBrk="0" fontAlgn="base" hangingPunct="0">
              <a:spcBef>
                <a:spcPct val="0"/>
              </a:spcBef>
              <a:spcAft>
                <a:spcPct val="0"/>
              </a:spcAft>
              <a:tabLst>
                <a:tab pos="804863" algn="r"/>
                <a:tab pos="1092200" algn="l"/>
              </a:tabLst>
              <a:defRPr sz="2800">
                <a:solidFill>
                  <a:schemeClr val="tx1"/>
                </a:solidFill>
                <a:latin typeface="Times New Roman" pitchFamily="18" charset="0"/>
              </a:defRPr>
            </a:lvl9pPr>
          </a:lstStyle>
          <a:p>
            <a:pPr algn="l">
              <a:spcBef>
                <a:spcPts val="1200"/>
              </a:spcBef>
            </a:pPr>
            <a:r>
              <a:rPr lang="en-US" altLang="en-US" sz="2200" b="1" i="1" dirty="0">
                <a:latin typeface="Liberation Sans"/>
              </a:rPr>
              <a:t>FVFn,i</a:t>
            </a:r>
            <a:r>
              <a:rPr lang="en-US" altLang="en-US" sz="2200" b="1" dirty="0">
                <a:latin typeface="Liberation Sans"/>
              </a:rPr>
              <a:t> </a:t>
            </a:r>
            <a:r>
              <a:rPr lang="en-US" altLang="en-US" sz="2200" dirty="0">
                <a:latin typeface="Liberation Sans"/>
              </a:rPr>
              <a:t>	= future value factor for n periods at i interest</a:t>
            </a:r>
          </a:p>
          <a:p>
            <a:pPr algn="l">
              <a:spcBef>
                <a:spcPts val="1200"/>
              </a:spcBef>
            </a:pPr>
            <a:r>
              <a:rPr lang="en-US" altLang="en-US" sz="2200" dirty="0">
                <a:latin typeface="Liberation Sans"/>
              </a:rPr>
              <a:t>	</a:t>
            </a:r>
            <a:r>
              <a:rPr lang="en-US" altLang="en-US" sz="2200" b="1" i="1" dirty="0">
                <a:latin typeface="Liberation Sans"/>
              </a:rPr>
              <a:t>n</a:t>
            </a:r>
            <a:r>
              <a:rPr lang="en-US" altLang="en-US" sz="2200" dirty="0">
                <a:latin typeface="Liberation Sans"/>
              </a:rPr>
              <a:t> 	= number of periods</a:t>
            </a:r>
          </a:p>
          <a:p>
            <a:pPr algn="l">
              <a:spcBef>
                <a:spcPts val="1200"/>
              </a:spcBef>
            </a:pPr>
            <a:r>
              <a:rPr lang="en-US" altLang="en-US" sz="2200" dirty="0">
                <a:latin typeface="Liberation Sans"/>
              </a:rPr>
              <a:t>	</a:t>
            </a:r>
            <a:r>
              <a:rPr lang="en-US" altLang="en-US" sz="2200" b="1" i="1" dirty="0">
                <a:latin typeface="Liberation Sans"/>
              </a:rPr>
              <a:t>i</a:t>
            </a:r>
            <a:r>
              <a:rPr lang="en-US" altLang="en-US" sz="2200" dirty="0">
                <a:latin typeface="Liberation Sans"/>
              </a:rPr>
              <a:t> 	= rate of interest for a single period</a:t>
            </a:r>
          </a:p>
        </p:txBody>
      </p:sp>
      <p:pic>
        <p:nvPicPr>
          <p:cNvPr id="1844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806700"/>
            <a:ext cx="34290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63938"/>
            <a:ext cx="8153400" cy="237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Rectangle 5"/>
          <p:cNvSpPr>
            <a:spLocks noChangeArrowheads="1"/>
          </p:cNvSpPr>
          <p:nvPr/>
        </p:nvSpPr>
        <p:spPr bwMode="auto">
          <a:xfrm>
            <a:off x="609600" y="1981200"/>
            <a:ext cx="76200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 pos="1485900" algn="l"/>
                <a:tab pos="2400300" algn="l"/>
              </a:tabLst>
              <a:defRPr sz="2800">
                <a:solidFill>
                  <a:schemeClr val="tx1"/>
                </a:solidFill>
                <a:latin typeface="Times New Roman" pitchFamily="18" charset="0"/>
              </a:defRPr>
            </a:lvl1pPr>
            <a:lvl2pPr marL="742950" indent="-285750">
              <a:tabLst>
                <a:tab pos="571500" algn="l"/>
                <a:tab pos="1485900" algn="l"/>
                <a:tab pos="2400300" algn="l"/>
              </a:tabLst>
              <a:defRPr sz="2800">
                <a:solidFill>
                  <a:schemeClr val="tx1"/>
                </a:solidFill>
                <a:latin typeface="Times New Roman" pitchFamily="18" charset="0"/>
              </a:defRPr>
            </a:lvl2pPr>
            <a:lvl3pPr marL="1143000" indent="-228600">
              <a:tabLst>
                <a:tab pos="571500" algn="l"/>
                <a:tab pos="1485900" algn="l"/>
                <a:tab pos="2400300" algn="l"/>
              </a:tabLst>
              <a:defRPr sz="2800">
                <a:solidFill>
                  <a:schemeClr val="tx1"/>
                </a:solidFill>
                <a:latin typeface="Times New Roman" pitchFamily="18" charset="0"/>
              </a:defRPr>
            </a:lvl3pPr>
            <a:lvl4pPr marL="1600200" indent="-228600">
              <a:tabLst>
                <a:tab pos="571500" algn="l"/>
                <a:tab pos="1485900" algn="l"/>
                <a:tab pos="2400300" algn="l"/>
              </a:tabLst>
              <a:defRPr sz="2800">
                <a:solidFill>
                  <a:schemeClr val="tx1"/>
                </a:solidFill>
                <a:latin typeface="Times New Roman" pitchFamily="18" charset="0"/>
              </a:defRPr>
            </a:lvl4pPr>
            <a:lvl5pPr marL="2057400" indent="-228600">
              <a:tabLst>
                <a:tab pos="571500" algn="l"/>
                <a:tab pos="1485900" algn="l"/>
                <a:tab pos="240030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571500" algn="l"/>
                <a:tab pos="1485900" algn="l"/>
                <a:tab pos="240030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571500" algn="l"/>
                <a:tab pos="1485900" algn="l"/>
                <a:tab pos="240030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571500" algn="l"/>
                <a:tab pos="1485900" algn="l"/>
                <a:tab pos="240030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571500" algn="l"/>
                <a:tab pos="1485900" algn="l"/>
                <a:tab pos="2400300" algn="l"/>
              </a:tabLst>
              <a:defRPr sz="2800">
                <a:solidFill>
                  <a:schemeClr val="tx1"/>
                </a:solidFill>
                <a:latin typeface="Times New Roman" pitchFamily="18" charset="0"/>
              </a:defRPr>
            </a:lvl9pPr>
          </a:lstStyle>
          <a:p>
            <a:pPr algn="l">
              <a:lnSpc>
                <a:spcPct val="115000"/>
              </a:lnSpc>
              <a:spcBef>
                <a:spcPct val="35000"/>
              </a:spcBef>
            </a:pPr>
            <a:r>
              <a:rPr lang="en-US" altLang="en-US" sz="2200" dirty="0">
                <a:latin typeface="Liberation Sans"/>
              </a:rPr>
              <a:t>Determine the number of periods by multiplying the number of years involved by the number of compounding periods per year.</a:t>
            </a:r>
          </a:p>
        </p:txBody>
      </p:sp>
      <p:sp>
        <p:nvSpPr>
          <p:cNvPr id="19461" name="Rectangle 10"/>
          <p:cNvSpPr>
            <a:spLocks noChangeArrowheads="1"/>
          </p:cNvSpPr>
          <p:nvPr/>
        </p:nvSpPr>
        <p:spPr bwMode="auto">
          <a:xfrm>
            <a:off x="6653304" y="3058830"/>
            <a:ext cx="2362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pPr>
            <a:r>
              <a:rPr lang="en-US" altLang="en-US" sz="1200" b="1" dirty="0" smtClean="0">
                <a:solidFill>
                  <a:srgbClr val="006600"/>
                </a:solidFill>
                <a:latin typeface="Liberation Sans"/>
              </a:rPr>
              <a:t>ILLUSTRATION 6-4</a:t>
            </a:r>
            <a:endParaRPr lang="en-US" altLang="en-US" sz="1200" b="1" dirty="0">
              <a:solidFill>
                <a:srgbClr val="006600"/>
              </a:solidFill>
              <a:latin typeface="Liberation Sans"/>
            </a:endParaRPr>
          </a:p>
          <a:p>
            <a:pPr algn="l">
              <a:lnSpc>
                <a:spcPct val="105000"/>
              </a:lnSpc>
            </a:pPr>
            <a:r>
              <a:rPr lang="en-US" altLang="en-US" sz="1200" dirty="0">
                <a:latin typeface="Liberation Sans"/>
              </a:rPr>
              <a:t>Frequency of Compounding</a:t>
            </a:r>
            <a:endParaRPr lang="en-US" altLang="en-US" sz="1200" dirty="0">
              <a:solidFill>
                <a:srgbClr val="CC0000"/>
              </a:solidFill>
              <a:latin typeface="Liberation Sans"/>
            </a:endParaRPr>
          </a:p>
        </p:txBody>
      </p:sp>
      <p:sp>
        <p:nvSpPr>
          <p:cNvPr id="8"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9464" name="Text Box 11"/>
          <p:cNvSpPr txBox="1">
            <a:spLocks noChangeArrowheads="1"/>
          </p:cNvSpPr>
          <p:nvPr/>
        </p:nvSpPr>
        <p:spPr bwMode="auto">
          <a:xfrm>
            <a:off x="609600" y="1371600"/>
            <a:ext cx="7620000" cy="488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Compound Interest Tables</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 y="3663110"/>
            <a:ext cx="8549640" cy="249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Text Box 5"/>
          <p:cNvSpPr txBox="1">
            <a:spLocks noChangeArrowheads="1"/>
          </p:cNvSpPr>
          <p:nvPr/>
        </p:nvSpPr>
        <p:spPr bwMode="auto">
          <a:xfrm>
            <a:off x="609600" y="1981200"/>
            <a:ext cx="7391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1500" algn="l"/>
                <a:tab pos="1485900" algn="l"/>
                <a:tab pos="2400300" algn="l"/>
              </a:tabLst>
              <a:defRPr sz="2800">
                <a:solidFill>
                  <a:schemeClr val="tx1"/>
                </a:solidFill>
                <a:latin typeface="Times New Roman" pitchFamily="18" charset="0"/>
              </a:defRPr>
            </a:lvl1pPr>
            <a:lvl2pPr marL="742950" indent="-285750">
              <a:tabLst>
                <a:tab pos="571500" algn="l"/>
                <a:tab pos="1485900" algn="l"/>
                <a:tab pos="2400300" algn="l"/>
              </a:tabLst>
              <a:defRPr sz="2800">
                <a:solidFill>
                  <a:schemeClr val="tx1"/>
                </a:solidFill>
                <a:latin typeface="Times New Roman" pitchFamily="18" charset="0"/>
              </a:defRPr>
            </a:lvl2pPr>
            <a:lvl3pPr marL="1143000" indent="-228600">
              <a:tabLst>
                <a:tab pos="571500" algn="l"/>
                <a:tab pos="1485900" algn="l"/>
                <a:tab pos="2400300" algn="l"/>
              </a:tabLst>
              <a:defRPr sz="2800">
                <a:solidFill>
                  <a:schemeClr val="tx1"/>
                </a:solidFill>
                <a:latin typeface="Times New Roman" pitchFamily="18" charset="0"/>
              </a:defRPr>
            </a:lvl3pPr>
            <a:lvl4pPr marL="1600200" indent="-228600">
              <a:tabLst>
                <a:tab pos="571500" algn="l"/>
                <a:tab pos="1485900" algn="l"/>
                <a:tab pos="2400300" algn="l"/>
              </a:tabLst>
              <a:defRPr sz="2800">
                <a:solidFill>
                  <a:schemeClr val="tx1"/>
                </a:solidFill>
                <a:latin typeface="Times New Roman" pitchFamily="18" charset="0"/>
              </a:defRPr>
            </a:lvl4pPr>
            <a:lvl5pPr marL="2057400" indent="-228600">
              <a:tabLst>
                <a:tab pos="571500" algn="l"/>
                <a:tab pos="1485900" algn="l"/>
                <a:tab pos="240030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571500" algn="l"/>
                <a:tab pos="1485900" algn="l"/>
                <a:tab pos="240030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571500" algn="l"/>
                <a:tab pos="1485900" algn="l"/>
                <a:tab pos="240030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571500" algn="l"/>
                <a:tab pos="1485900" algn="l"/>
                <a:tab pos="240030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571500" algn="l"/>
                <a:tab pos="1485900" algn="l"/>
                <a:tab pos="2400300" algn="l"/>
              </a:tabLst>
              <a:defRPr sz="2800">
                <a:solidFill>
                  <a:schemeClr val="tx1"/>
                </a:solidFill>
                <a:latin typeface="Times New Roman" pitchFamily="18" charset="0"/>
              </a:defRPr>
            </a:lvl9pPr>
          </a:lstStyle>
          <a:p>
            <a:pPr algn="l">
              <a:lnSpc>
                <a:spcPct val="115000"/>
              </a:lnSpc>
              <a:spcBef>
                <a:spcPct val="35000"/>
              </a:spcBef>
            </a:pPr>
            <a:r>
              <a:rPr lang="en-US" altLang="en-US" sz="2200" dirty="0">
                <a:latin typeface="Liberation Sans"/>
              </a:rPr>
              <a:t>A 9% annual interest compounded daily provides a 9.42% yield.</a:t>
            </a:r>
          </a:p>
        </p:txBody>
      </p:sp>
      <p:sp>
        <p:nvSpPr>
          <p:cNvPr id="20485" name="Text Box 7"/>
          <p:cNvSpPr txBox="1">
            <a:spLocks noChangeArrowheads="1"/>
          </p:cNvSpPr>
          <p:nvPr/>
        </p:nvSpPr>
        <p:spPr bwMode="auto">
          <a:xfrm>
            <a:off x="609600" y="3092450"/>
            <a:ext cx="5410200"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sz="2000" b="1" dirty="0">
                <a:solidFill>
                  <a:schemeClr val="tx2">
                    <a:lumMod val="50000"/>
                  </a:schemeClr>
                </a:solidFill>
                <a:latin typeface="Liberation Sans"/>
              </a:rPr>
              <a:t>Effective Yield </a:t>
            </a:r>
            <a:r>
              <a:rPr lang="en-US" altLang="en-US" sz="2000" dirty="0">
                <a:latin typeface="Liberation Sans"/>
              </a:rPr>
              <a:t>for a $10,000 investment.</a:t>
            </a:r>
          </a:p>
        </p:txBody>
      </p:sp>
      <p:sp>
        <p:nvSpPr>
          <p:cNvPr id="20486" name="Rectangle 9"/>
          <p:cNvSpPr>
            <a:spLocks noChangeArrowheads="1"/>
          </p:cNvSpPr>
          <p:nvPr/>
        </p:nvSpPr>
        <p:spPr bwMode="auto">
          <a:xfrm>
            <a:off x="7463112" y="5034985"/>
            <a:ext cx="685800" cy="503238"/>
          </a:xfrm>
          <a:prstGeom prst="rect">
            <a:avLst/>
          </a:prstGeom>
          <a:noFill/>
          <a:ln w="28575" cap="sq">
            <a:solidFill>
              <a:srgbClr val="CC0000"/>
            </a:solidFill>
            <a:miter lim="800000"/>
            <a:headEnd type="none" w="sm" len="sm"/>
            <a:tailEnd type="none" w="sm" len="sm"/>
          </a:ln>
          <a:effectLst/>
          <a:extLst>
            <a:ext uri="{909E8E84-426E-40DD-AFC4-6F175D3DCCD1}">
              <a14:hiddenFill xmlns:a14="http://schemas.microsoft.com/office/drawing/2010/main">
                <a:solidFill>
                  <a:srgbClr val="F9EFA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20487" name="Rectangle 14"/>
          <p:cNvSpPr>
            <a:spLocks noChangeArrowheads="1"/>
          </p:cNvSpPr>
          <p:nvPr/>
        </p:nvSpPr>
        <p:spPr bwMode="auto">
          <a:xfrm>
            <a:off x="7156824" y="2965824"/>
            <a:ext cx="1870364"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pPr>
            <a:r>
              <a:rPr lang="en-US" altLang="en-US" sz="1200" b="1" dirty="0" smtClean="0">
                <a:solidFill>
                  <a:srgbClr val="006600"/>
                </a:solidFill>
                <a:latin typeface="Liberation Sans"/>
              </a:rPr>
              <a:t>ILLUSTRATION 6-5</a:t>
            </a:r>
            <a:endParaRPr lang="en-US" altLang="en-US" sz="1200" b="1" dirty="0">
              <a:solidFill>
                <a:srgbClr val="006600"/>
              </a:solidFill>
              <a:latin typeface="Liberation Sans"/>
            </a:endParaRPr>
          </a:p>
          <a:p>
            <a:pPr algn="l">
              <a:lnSpc>
                <a:spcPct val="105000"/>
              </a:lnSpc>
            </a:pPr>
            <a:r>
              <a:rPr lang="en-US" altLang="en-US" sz="1200" dirty="0">
                <a:latin typeface="Liberation Sans"/>
              </a:rPr>
              <a:t>Comparison of Different Compounding Periods</a:t>
            </a:r>
            <a:endParaRPr lang="en-US" altLang="en-US" sz="1200" dirty="0">
              <a:solidFill>
                <a:srgbClr val="CC0000"/>
              </a:solidFill>
              <a:latin typeface="Liberation Sans"/>
            </a:endParaRPr>
          </a:p>
        </p:txBody>
      </p:sp>
      <p:sp>
        <p:nvSpPr>
          <p:cNvPr id="10"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0490" name="Text Box 11"/>
          <p:cNvSpPr txBox="1">
            <a:spLocks noChangeArrowheads="1"/>
          </p:cNvSpPr>
          <p:nvPr/>
        </p:nvSpPr>
        <p:spPr bwMode="auto">
          <a:xfrm>
            <a:off x="609600" y="1371600"/>
            <a:ext cx="7620000" cy="4883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lnSpc>
                <a:spcPct val="105000"/>
              </a:lnSpc>
              <a:spcBef>
                <a:spcPct val="30000"/>
              </a:spcBef>
              <a:buSzPct val="80000"/>
              <a:defRPr sz="2600" b="1">
                <a:solidFill>
                  <a:srgbClr val="006600"/>
                </a:solidFill>
                <a:latin typeface="Liberation Sans"/>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Compound Interest Tables</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609600" y="1981200"/>
            <a:ext cx="426720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15000"/>
              </a:lnSpc>
              <a:spcBef>
                <a:spcPct val="30000"/>
              </a:spcBef>
              <a:buClr>
                <a:srgbClr val="CC0000"/>
              </a:buClr>
              <a:buSzPct val="80000"/>
              <a:buFont typeface="Wingdings" pitchFamily="2" charset="2"/>
              <a:buChar char="u"/>
            </a:pPr>
            <a:r>
              <a:rPr lang="en-US" altLang="en-US" sz="2200" dirty="0">
                <a:latin typeface="Liberation Sans"/>
              </a:rPr>
              <a:t>Rate of Interest</a:t>
            </a:r>
          </a:p>
          <a:p>
            <a:pPr lvl="1" algn="l">
              <a:lnSpc>
                <a:spcPct val="115000"/>
              </a:lnSpc>
              <a:spcBef>
                <a:spcPct val="30000"/>
              </a:spcBef>
              <a:buClr>
                <a:srgbClr val="CC0000"/>
              </a:buClr>
              <a:buSzPct val="80000"/>
              <a:buFont typeface="Wingdings" pitchFamily="2" charset="2"/>
              <a:buChar char="u"/>
            </a:pPr>
            <a:r>
              <a:rPr lang="en-US" altLang="en-US" sz="2200" dirty="0">
                <a:latin typeface="Liberation Sans"/>
              </a:rPr>
              <a:t>Number of Time Periods</a:t>
            </a:r>
          </a:p>
        </p:txBody>
      </p:sp>
      <p:sp>
        <p:nvSpPr>
          <p:cNvPr id="22532" name="Text Box 5"/>
          <p:cNvSpPr txBox="1">
            <a:spLocks noChangeArrowheads="1"/>
          </p:cNvSpPr>
          <p:nvPr/>
        </p:nvSpPr>
        <p:spPr bwMode="auto">
          <a:xfrm>
            <a:off x="609600" y="1371600"/>
            <a:ext cx="81534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Fundamental Variables</a:t>
            </a:r>
          </a:p>
        </p:txBody>
      </p:sp>
      <p:sp>
        <p:nvSpPr>
          <p:cNvPr id="22533" name="Text Box 8"/>
          <p:cNvSpPr txBox="1">
            <a:spLocks noChangeArrowheads="1"/>
          </p:cNvSpPr>
          <p:nvPr/>
        </p:nvSpPr>
        <p:spPr bwMode="auto">
          <a:xfrm>
            <a:off x="381000" y="5650752"/>
            <a:ext cx="2342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6-6</a:t>
            </a:r>
          </a:p>
          <a:p>
            <a:pPr algn="l"/>
            <a:r>
              <a:rPr lang="en-US" altLang="en-US" sz="1200" dirty="0" smtClean="0">
                <a:latin typeface="Liberation Sans"/>
              </a:rPr>
              <a:t>Basic Time Diagram</a:t>
            </a:r>
            <a:endParaRPr lang="en-US" altLang="en-US" sz="1200" dirty="0">
              <a:latin typeface="Liberation Sans"/>
            </a:endParaRPr>
          </a:p>
        </p:txBody>
      </p:sp>
      <p:sp>
        <p:nvSpPr>
          <p:cNvPr id="8"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25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21" y="3276600"/>
            <a:ext cx="8203883" cy="2296319"/>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7" name="Text Box 4"/>
          <p:cNvSpPr txBox="1">
            <a:spLocks noChangeArrowheads="1"/>
          </p:cNvSpPr>
          <p:nvPr/>
        </p:nvSpPr>
        <p:spPr bwMode="auto">
          <a:xfrm>
            <a:off x="4876800" y="1981200"/>
            <a:ext cx="640080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15000"/>
              </a:lnSpc>
              <a:spcBef>
                <a:spcPct val="30000"/>
              </a:spcBef>
              <a:buClr>
                <a:srgbClr val="CC0000"/>
              </a:buClr>
              <a:buSzPct val="80000"/>
              <a:buFont typeface="Wingdings" pitchFamily="2" charset="2"/>
              <a:buChar char="u"/>
            </a:pPr>
            <a:r>
              <a:rPr lang="en-US" altLang="en-US" sz="2200" dirty="0">
                <a:latin typeface="Liberation Sans"/>
              </a:rPr>
              <a:t>Future Value</a:t>
            </a:r>
          </a:p>
          <a:p>
            <a:pPr lvl="1" algn="l">
              <a:lnSpc>
                <a:spcPct val="115000"/>
              </a:lnSpc>
              <a:spcBef>
                <a:spcPct val="30000"/>
              </a:spcBef>
              <a:buClr>
                <a:srgbClr val="CC0000"/>
              </a:buClr>
              <a:buSzPct val="80000"/>
              <a:buFont typeface="Wingdings" pitchFamily="2" charset="2"/>
              <a:buChar char="u"/>
            </a:pPr>
            <a:r>
              <a:rPr lang="en-US" altLang="en-US" sz="2200" dirty="0">
                <a:latin typeface="Liberation Sans"/>
              </a:rPr>
              <a:t>Present Value</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dirty="0" smtClean="0">
                <a:solidFill>
                  <a:schemeClr val="tx1"/>
                </a:solidFill>
                <a:effectLst/>
                <a:latin typeface="Liberation Sans" panose="020B0604020202020204" pitchFamily="34" charset="0"/>
              </a:rPr>
              <a:t>Describe </a:t>
            </a:r>
            <a:r>
              <a:rPr lang="en-US" sz="1900" b="0" dirty="0">
                <a:solidFill>
                  <a:schemeClr val="tx1"/>
                </a:solidFill>
                <a:effectLst/>
                <a:latin typeface="Liberation Sans" panose="020B0604020202020204" pitchFamily="34" charset="0"/>
              </a:rPr>
              <a:t>the fundamental concepts related to the time value of money</a:t>
            </a:r>
            <a:r>
              <a:rPr lang="en-US" sz="1900" b="0" dirty="0" smtClean="0">
                <a:solidFill>
                  <a:schemeClr val="tx1"/>
                </a:solidFill>
                <a:effectLst/>
                <a:latin typeface="Liberation Sans" panose="020B0604020202020204" pitchFamily="34" charset="0"/>
              </a:rPr>
              <a:t>.</a:t>
            </a:r>
          </a:p>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Solve </a:t>
            </a:r>
            <a:r>
              <a:rPr lang="en-US" sz="1900" dirty="0">
                <a:solidFill>
                  <a:srgbClr val="CC0000"/>
                </a:solidFill>
                <a:effectLst/>
                <a:latin typeface="Liberation Sans" panose="020B0604020202020204" pitchFamily="34" charset="0"/>
              </a:rPr>
              <a:t>future and present value of 1 problems.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Solve future value of ordinary and annuity due problems.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smtClean="0">
                <a:latin typeface="Liberation Sans" panose="020B0604020202020204" pitchFamily="34" charset="0"/>
              </a:rPr>
              <a:t>Solve </a:t>
            </a:r>
            <a:r>
              <a:rPr lang="en-US" sz="1900" dirty="0">
                <a:latin typeface="Liberation Sans" panose="020B0604020202020204" pitchFamily="34" charset="0"/>
              </a:rPr>
              <a:t>present value of ordinary and annuity due problems</a:t>
            </a:r>
            <a:r>
              <a:rPr lang="en-US" sz="190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smtClean="0">
                <a:latin typeface="Liberation Sans" panose="020B0604020202020204" pitchFamily="34" charset="0"/>
              </a:rPr>
              <a:t>Solve </a:t>
            </a:r>
            <a:r>
              <a:rPr lang="en-US" sz="1900" dirty="0">
                <a:latin typeface="Liberation Sans" panose="020B0604020202020204" pitchFamily="34" charset="0"/>
              </a:rPr>
              <a:t>present value problems related to deferred annuities, bonds, and expected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6629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Accounting and the Time Value of Money</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6</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extLst>
      <p:ext uri="{BB962C8B-B14F-4D97-AF65-F5344CB8AC3E}">
        <p14:creationId xmlns:p14="http://schemas.microsoft.com/office/powerpoint/2010/main" val="348792260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54581"/>
            <a:ext cx="7772400" cy="721201"/>
          </a:xfrm>
          <a:prstGeom prst="rect">
            <a:avLst/>
          </a:prstGeom>
          <a:noFill/>
          <a:ln>
            <a:noFill/>
          </a:ln>
          <a:effectLst/>
          <a:extLst/>
        </p:spPr>
        <p:txBody>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3600" dirty="0">
                <a:solidFill>
                  <a:schemeClr val="tx2">
                    <a:lumMod val="50000"/>
                  </a:schemeClr>
                </a:solidFill>
                <a:latin typeface="Liberation Sans" panose="020B0604020202020204" pitchFamily="34" charset="0"/>
              </a:rPr>
              <a:t>PREVIEW OF </a:t>
            </a:r>
            <a:r>
              <a:rPr lang="en-US" altLang="en-US" sz="3600" dirty="0" smtClean="0">
                <a:solidFill>
                  <a:schemeClr val="tx2">
                    <a:lumMod val="50000"/>
                  </a:schemeClr>
                </a:solidFill>
                <a:latin typeface="Liberation Sans" panose="020B0604020202020204" pitchFamily="34" charset="0"/>
              </a:rPr>
              <a:t>CHAPTER 6</a:t>
            </a:r>
            <a:endParaRPr lang="en-US" altLang="en-US" sz="3600" dirty="0">
              <a:solidFill>
                <a:schemeClr val="tx2">
                  <a:lumMod val="50000"/>
                </a:schemeClr>
              </a:solidFill>
              <a:latin typeface="Liberation Sans" panose="020B0604020202020204" pitchFamily="34" charset="0"/>
            </a:endParaRPr>
          </a:p>
        </p:txBody>
      </p:sp>
      <p:sp>
        <p:nvSpPr>
          <p:cNvPr id="4099" name="Text Box 3"/>
          <p:cNvSpPr txBox="1">
            <a:spLocks noChangeArrowheads="1"/>
          </p:cNvSpPr>
          <p:nvPr/>
        </p:nvSpPr>
        <p:spPr bwMode="auto">
          <a:xfrm>
            <a:off x="2286000" y="5524500"/>
            <a:ext cx="4498975" cy="104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pPr>
              <a:spcBef>
                <a:spcPts val="300"/>
              </a:spcBef>
            </a:pPr>
            <a:r>
              <a:rPr lang="en-US" altLang="en-US" sz="1900" dirty="0">
                <a:solidFill>
                  <a:schemeClr val="tx1"/>
                </a:solidFill>
                <a:latin typeface="Liberation Sans" panose="020B0604020202020204" pitchFamily="34" charset="0"/>
              </a:rPr>
              <a:t>Intermediate Accounting</a:t>
            </a:r>
          </a:p>
          <a:p>
            <a:pPr>
              <a:spcBef>
                <a:spcPts val="300"/>
              </a:spcBef>
            </a:pPr>
            <a:r>
              <a:rPr lang="en-US" altLang="en-US" sz="1900" dirty="0" smtClean="0">
                <a:solidFill>
                  <a:schemeClr val="tx1"/>
                </a:solidFill>
                <a:latin typeface="Liberation Sans" panose="020B0604020202020204" pitchFamily="34" charset="0"/>
              </a:rPr>
              <a:t>16th </a:t>
            </a:r>
            <a:r>
              <a:rPr lang="en-US" altLang="en-US" sz="1900" dirty="0">
                <a:solidFill>
                  <a:schemeClr val="tx1"/>
                </a:solidFill>
                <a:latin typeface="Liberation Sans" panose="020B0604020202020204" pitchFamily="34" charset="0"/>
              </a:rPr>
              <a:t>Edition</a:t>
            </a:r>
          </a:p>
          <a:p>
            <a:pPr>
              <a:spcBef>
                <a:spcPts val="300"/>
              </a:spcBef>
            </a:pPr>
            <a:r>
              <a:rPr lang="en-US" altLang="en-US" sz="1900" dirty="0">
                <a:solidFill>
                  <a:schemeClr val="tx1"/>
                </a:solidFill>
                <a:latin typeface="Liberation Sans" panose="020B0604020202020204" pitchFamily="34" charset="0"/>
              </a:rPr>
              <a:t>Kieso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Arial"/>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Warfield</a:t>
            </a:r>
            <a:r>
              <a:rPr lang="en-US" altLang="en-US" sz="1700" dirty="0">
                <a:solidFill>
                  <a:schemeClr val="tx1"/>
                </a:solidFill>
                <a:latin typeface="Liberation Sans" panose="020B0604020202020204" pitchFamily="34" charset="0"/>
              </a:rPr>
              <a:t> </a:t>
            </a:r>
          </a:p>
        </p:txBody>
      </p:sp>
      <p:pic>
        <p:nvPicPr>
          <p:cNvPr id="2" name="Picture 1"/>
          <p:cNvPicPr>
            <a:picLocks noChangeAspect="1"/>
          </p:cNvPicPr>
          <p:nvPr/>
        </p:nvPicPr>
        <p:blipFill>
          <a:blip r:embed="rId3"/>
          <a:stretch>
            <a:fillRect/>
          </a:stretch>
        </p:blipFill>
        <p:spPr>
          <a:xfrm>
            <a:off x="231096" y="1600200"/>
            <a:ext cx="8681810" cy="3092730"/>
          </a:xfrm>
          <a:prstGeom prst="rect">
            <a:avLst/>
          </a:prstGeom>
        </p:spPr>
      </p:pic>
    </p:spTree>
    <p:extLst>
      <p:ext uri="{BB962C8B-B14F-4D97-AF65-F5344CB8AC3E}">
        <p14:creationId xmlns:p14="http://schemas.microsoft.com/office/powerpoint/2010/main" val="3201474284"/>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21" y="3400822"/>
            <a:ext cx="8203883" cy="2296319"/>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6995"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50000"/>
                  </a:schemeClr>
                </a:solidFill>
                <a:effectLst/>
                <a:latin typeface="Liberation Sans"/>
                <a:ea typeface="+mn-ea"/>
                <a:cs typeface="+mn-cs"/>
              </a:rPr>
              <a:t>SINGLE-SUM PROBLEMS</a:t>
            </a:r>
            <a:endParaRPr lang="en-US" sz="3200" i="0" kern="1200" dirty="0">
              <a:solidFill>
                <a:schemeClr val="tx2">
                  <a:lumMod val="50000"/>
                </a:schemeClr>
              </a:solidFill>
              <a:effectLst/>
              <a:latin typeface="Liberation Sans"/>
              <a:ea typeface="+mn-ea"/>
              <a:cs typeface="+mn-cs"/>
            </a:endParaRPr>
          </a:p>
        </p:txBody>
      </p:sp>
      <p:sp>
        <p:nvSpPr>
          <p:cNvPr id="24584" name="Text Box 5"/>
          <p:cNvSpPr txBox="1">
            <a:spLocks noChangeArrowheads="1"/>
          </p:cNvSpPr>
          <p:nvPr/>
        </p:nvSpPr>
        <p:spPr bwMode="auto">
          <a:xfrm>
            <a:off x="609600" y="1371600"/>
            <a:ext cx="8153400" cy="50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sz="2600" b="1" dirty="0">
                <a:latin typeface="Liberation Sans"/>
              </a:rPr>
              <a:t>Two Categories</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2" name="Text Box 8"/>
          <p:cNvSpPr txBox="1">
            <a:spLocks noChangeArrowheads="1"/>
          </p:cNvSpPr>
          <p:nvPr/>
        </p:nvSpPr>
        <p:spPr bwMode="auto">
          <a:xfrm>
            <a:off x="381000" y="5768807"/>
            <a:ext cx="2342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6-6</a:t>
            </a:r>
          </a:p>
          <a:p>
            <a:pPr algn="l"/>
            <a:r>
              <a:rPr lang="en-US" altLang="en-US" sz="1200" dirty="0" smtClean="0">
                <a:latin typeface="Liberation Sans"/>
              </a:rPr>
              <a:t>Basic Time Diagram</a:t>
            </a:r>
            <a:endParaRPr lang="en-US" altLang="en-US" sz="1200" dirty="0">
              <a:latin typeface="Liberation Sans"/>
            </a:endParaRPr>
          </a:p>
        </p:txBody>
      </p:sp>
      <p:cxnSp>
        <p:nvCxnSpPr>
          <p:cNvPr id="3" name="Straight Arrow Connector 2"/>
          <p:cNvCxnSpPr/>
          <p:nvPr/>
        </p:nvCxnSpPr>
        <p:spPr bwMode="auto">
          <a:xfrm>
            <a:off x="8001000" y="2690701"/>
            <a:ext cx="0" cy="890699"/>
          </a:xfrm>
          <a:prstGeom prst="straightConnector1">
            <a:avLst/>
          </a:prstGeom>
          <a:noFill/>
          <a:ln w="57150" cap="sq" cmpd="sng">
            <a:solidFill>
              <a:srgbClr val="CC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2" name="Text Box 4"/>
          <p:cNvSpPr txBox="1">
            <a:spLocks noChangeArrowheads="1"/>
          </p:cNvSpPr>
          <p:nvPr/>
        </p:nvSpPr>
        <p:spPr bwMode="auto">
          <a:xfrm>
            <a:off x="4953000" y="2209800"/>
            <a:ext cx="3581400" cy="480901"/>
          </a:xfrm>
          <a:prstGeom prst="rect">
            <a:avLst/>
          </a:prstGeom>
          <a:solidFill>
            <a:srgbClr val="F9EFA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5000"/>
              </a:lnSpc>
              <a:spcBef>
                <a:spcPct val="30000"/>
              </a:spcBef>
              <a:buClr>
                <a:srgbClr val="800000"/>
              </a:buClr>
              <a:buSzPct val="80000"/>
              <a:defRPr/>
            </a:pPr>
            <a:r>
              <a:rPr lang="en-US" sz="2400" dirty="0" smtClean="0">
                <a:latin typeface="Liberation Sans"/>
              </a:rPr>
              <a:t>Unknown </a:t>
            </a:r>
            <a:r>
              <a:rPr lang="en-US" sz="2400" b="1" dirty="0" smtClean="0">
                <a:solidFill>
                  <a:schemeClr val="tx2">
                    <a:lumMod val="50000"/>
                  </a:schemeClr>
                </a:solidFill>
                <a:latin typeface="Liberation Sans"/>
              </a:rPr>
              <a:t>Future Value</a:t>
            </a:r>
          </a:p>
        </p:txBody>
      </p:sp>
      <p:cxnSp>
        <p:nvCxnSpPr>
          <p:cNvPr id="15" name="Straight Arrow Connector 14"/>
          <p:cNvCxnSpPr/>
          <p:nvPr/>
        </p:nvCxnSpPr>
        <p:spPr bwMode="auto">
          <a:xfrm>
            <a:off x="1143000" y="2690701"/>
            <a:ext cx="0" cy="890699"/>
          </a:xfrm>
          <a:prstGeom prst="straightConnector1">
            <a:avLst/>
          </a:prstGeom>
          <a:noFill/>
          <a:ln w="57150" cap="sq" cmpd="sng">
            <a:solidFill>
              <a:srgbClr val="CC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64" name="Text Box 10"/>
          <p:cNvSpPr txBox="1">
            <a:spLocks noChangeArrowheads="1"/>
          </p:cNvSpPr>
          <p:nvPr/>
        </p:nvSpPr>
        <p:spPr bwMode="auto">
          <a:xfrm>
            <a:off x="762000" y="2209800"/>
            <a:ext cx="3810000" cy="517525"/>
          </a:xfrm>
          <a:prstGeom prst="rect">
            <a:avLst/>
          </a:prstGeom>
          <a:solidFill>
            <a:srgbClr val="F9EFA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5000"/>
              </a:lnSpc>
              <a:spcBef>
                <a:spcPct val="30000"/>
              </a:spcBef>
              <a:buClr>
                <a:srgbClr val="800000"/>
              </a:buClr>
              <a:buSzPct val="80000"/>
              <a:defRPr/>
            </a:pPr>
            <a:r>
              <a:rPr lang="en-US" sz="2400" dirty="0" smtClean="0">
                <a:latin typeface="Liberation Sans"/>
              </a:rPr>
              <a:t>Unknown </a:t>
            </a:r>
            <a:r>
              <a:rPr lang="en-US" sz="2400" b="1" dirty="0" smtClean="0">
                <a:solidFill>
                  <a:schemeClr val="tx2">
                    <a:lumMod val="50000"/>
                  </a:schemeClr>
                </a:solidFill>
                <a:latin typeface="Liberation Sans"/>
              </a:rPr>
              <a:t>Present Value</a:t>
            </a:r>
          </a:p>
        </p:txBody>
      </p:sp>
      <p:sp>
        <p:nvSpPr>
          <p:cNvPr id="1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3048000"/>
            <a:ext cx="40576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Text Box 5"/>
          <p:cNvSpPr txBox="1">
            <a:spLocks noChangeArrowheads="1"/>
          </p:cNvSpPr>
          <p:nvPr/>
        </p:nvSpPr>
        <p:spPr bwMode="auto">
          <a:xfrm>
            <a:off x="609600" y="1998663"/>
            <a:ext cx="7848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200" dirty="0">
                <a:latin typeface="Liberation Sans"/>
              </a:rPr>
              <a:t>Value at a future date of a given amount invested, assuming compound interest.</a:t>
            </a:r>
          </a:p>
        </p:txBody>
      </p:sp>
      <p:sp>
        <p:nvSpPr>
          <p:cNvPr id="25605" name="Rectangle 15"/>
          <p:cNvSpPr>
            <a:spLocks noChangeArrowheads="1"/>
          </p:cNvSpPr>
          <p:nvPr/>
        </p:nvSpPr>
        <p:spPr bwMode="auto">
          <a:xfrm>
            <a:off x="1371600" y="3946525"/>
            <a:ext cx="7239000"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spcBef>
                <a:spcPct val="30000"/>
              </a:spcBef>
            </a:pPr>
            <a:r>
              <a:rPr lang="en-US" altLang="en-US" sz="2400" b="1" i="1" dirty="0">
                <a:latin typeface="Liberation Sans"/>
              </a:rPr>
              <a:t>FV</a:t>
            </a:r>
            <a:r>
              <a:rPr lang="en-US" altLang="en-US" sz="2400" i="1" dirty="0">
                <a:latin typeface="Liberation Sans"/>
              </a:rPr>
              <a:t> </a:t>
            </a:r>
            <a:r>
              <a:rPr lang="en-US" altLang="en-US" sz="2400" dirty="0">
                <a:latin typeface="Liberation Sans"/>
              </a:rPr>
              <a:t> =	future value</a:t>
            </a:r>
          </a:p>
          <a:p>
            <a:pPr algn="l">
              <a:spcBef>
                <a:spcPct val="30000"/>
              </a:spcBef>
            </a:pPr>
            <a:r>
              <a:rPr lang="en-US" altLang="en-US" sz="2400" b="1" i="1" dirty="0">
                <a:latin typeface="Liberation Sans"/>
              </a:rPr>
              <a:t>PV</a:t>
            </a:r>
            <a:r>
              <a:rPr lang="en-US" altLang="en-US" sz="2400" dirty="0">
                <a:latin typeface="Liberation Sans"/>
              </a:rPr>
              <a:t>	 =	present value (principal or single sum)</a:t>
            </a:r>
          </a:p>
          <a:p>
            <a:pPr algn="l">
              <a:spcBef>
                <a:spcPct val="30000"/>
              </a:spcBef>
            </a:pPr>
            <a:r>
              <a:rPr lang="en-US" altLang="en-US" sz="2400" i="1" dirty="0">
                <a:latin typeface="Liberation Sans"/>
              </a:rPr>
              <a:t> </a:t>
            </a:r>
            <a:r>
              <a:rPr lang="en-US" altLang="en-US" sz="2400" dirty="0">
                <a:latin typeface="Liberation Sans"/>
              </a:rPr>
              <a:t> 	 =	future value factor for </a:t>
            </a:r>
            <a:r>
              <a:rPr lang="en-US" altLang="en-US" sz="2400" i="1" dirty="0">
                <a:latin typeface="Liberation Sans"/>
              </a:rPr>
              <a:t>n</a:t>
            </a:r>
            <a:r>
              <a:rPr lang="en-US" altLang="en-US" sz="2400" dirty="0">
                <a:latin typeface="Liberation Sans"/>
              </a:rPr>
              <a:t> periods at </a:t>
            </a:r>
            <a:r>
              <a:rPr lang="en-US" altLang="en-US" sz="2400" i="1" dirty="0">
                <a:latin typeface="Liberation Sans"/>
              </a:rPr>
              <a:t>i</a:t>
            </a:r>
            <a:r>
              <a:rPr lang="en-US" altLang="en-US" sz="2400" dirty="0">
                <a:latin typeface="Liberation Sans"/>
              </a:rPr>
              <a:t> interest</a:t>
            </a:r>
          </a:p>
        </p:txBody>
      </p:sp>
      <p:sp>
        <p:nvSpPr>
          <p:cNvPr id="25606" name="Rectangle 19"/>
          <p:cNvSpPr>
            <a:spLocks noChangeArrowheads="1"/>
          </p:cNvSpPr>
          <p:nvPr/>
        </p:nvSpPr>
        <p:spPr bwMode="auto">
          <a:xfrm>
            <a:off x="914400" y="486092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400" b="1" i="1" dirty="0">
                <a:latin typeface="Liberation Sans"/>
              </a:rPr>
              <a:t>FVF</a:t>
            </a:r>
          </a:p>
        </p:txBody>
      </p:sp>
      <p:sp>
        <p:nvSpPr>
          <p:cNvPr id="25607" name="Rectangle 20"/>
          <p:cNvSpPr>
            <a:spLocks noChangeArrowheads="1"/>
          </p:cNvSpPr>
          <p:nvPr/>
        </p:nvSpPr>
        <p:spPr bwMode="auto">
          <a:xfrm>
            <a:off x="1524000" y="50133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000" b="1" i="1" dirty="0">
                <a:latin typeface="Liberation Sans"/>
              </a:rPr>
              <a:t>n,i</a:t>
            </a:r>
          </a:p>
        </p:txBody>
      </p:sp>
      <p:sp>
        <p:nvSpPr>
          <p:cNvPr id="25608" name="Text Box 21"/>
          <p:cNvSpPr txBox="1">
            <a:spLocks noChangeArrowheads="1"/>
          </p:cNvSpPr>
          <p:nvPr/>
        </p:nvSpPr>
        <p:spPr bwMode="auto">
          <a:xfrm>
            <a:off x="685800" y="3352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400" dirty="0">
                <a:latin typeface="Liberation Sans"/>
              </a:rPr>
              <a:t>Where:</a:t>
            </a:r>
          </a:p>
        </p:txBody>
      </p:sp>
      <p:sp>
        <p:nvSpPr>
          <p:cNvPr id="25609" name="Text Box 22"/>
          <p:cNvSpPr txBox="1">
            <a:spLocks noChangeArrowheads="1"/>
          </p:cNvSpPr>
          <p:nvPr/>
        </p:nvSpPr>
        <p:spPr bwMode="auto">
          <a:xfrm>
            <a:off x="609600" y="1371600"/>
            <a:ext cx="81534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Future Value of a Single Sum</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4"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chemeClr val="tx2">
                    <a:lumMod val="50000"/>
                  </a:schemeClr>
                </a:solidFill>
                <a:effectLst/>
                <a:latin typeface="Liberation Sans"/>
                <a:ea typeface="+mn-ea"/>
                <a:cs typeface="+mn-cs"/>
              </a:rPr>
              <a:t>SINGLE-SUM PROBLEMS</a:t>
            </a:r>
            <a:endParaRPr lang="en-US" sz="3200" i="0" kern="1200" dirty="0">
              <a:solidFill>
                <a:schemeClr val="tx2">
                  <a:lumMod val="50000"/>
                </a:schemeClr>
              </a:solidFill>
              <a:effectLst/>
              <a:latin typeface="Liberation Sans"/>
              <a:ea typeface="+mn-ea"/>
              <a:cs typeface="+mn-cs"/>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4"/>
          <p:cNvSpPr>
            <a:spLocks noChangeArrowheads="1"/>
          </p:cNvSpPr>
          <p:nvPr/>
        </p:nvSpPr>
        <p:spPr bwMode="auto">
          <a:xfrm>
            <a:off x="6019800" y="4267200"/>
            <a:ext cx="2362200" cy="4572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26629" name="Rectangle 6"/>
          <p:cNvSpPr>
            <a:spLocks noChangeArrowheads="1"/>
          </p:cNvSpPr>
          <p:nvPr/>
        </p:nvSpPr>
        <p:spPr bwMode="auto">
          <a:xfrm>
            <a:off x="609600" y="1371600"/>
            <a:ext cx="7924800" cy="141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30000"/>
              </a:lnSpc>
            </a:pPr>
            <a:r>
              <a:rPr lang="en-US" altLang="en-US" sz="2200" b="1" dirty="0">
                <a:latin typeface="Liberation Sans"/>
              </a:rPr>
              <a:t>Illustration:</a:t>
            </a:r>
            <a:r>
              <a:rPr lang="en-US" altLang="en-US" sz="2200" dirty="0">
                <a:latin typeface="Liberation Sans"/>
              </a:rPr>
              <a:t> </a:t>
            </a:r>
            <a:r>
              <a:rPr lang="en-US" altLang="en-US" sz="2200" dirty="0" smtClean="0">
                <a:latin typeface="Liberation Sans"/>
              </a:rPr>
              <a:t>Bruegger </a:t>
            </a:r>
            <a:r>
              <a:rPr lang="en-US" altLang="en-US" sz="2200" dirty="0">
                <a:latin typeface="Liberation Sans"/>
              </a:rPr>
              <a:t>Co. wants to determine the future value of $50,000 invested for 5 years compounded annually at an interest rate of </a:t>
            </a:r>
            <a:r>
              <a:rPr lang="en-US" altLang="en-US" sz="2200" dirty="0" smtClean="0">
                <a:latin typeface="Liberation Sans"/>
              </a:rPr>
              <a:t>6%.</a:t>
            </a:r>
            <a:endParaRPr lang="en-US" altLang="en-US" sz="2200" dirty="0">
              <a:latin typeface="Liberation Sans"/>
            </a:endParaRPr>
          </a:p>
        </p:txBody>
      </p:sp>
      <p:sp>
        <p:nvSpPr>
          <p:cNvPr id="685068" name="Text Box 12"/>
          <p:cNvSpPr txBox="1">
            <a:spLocks noChangeArrowheads="1"/>
          </p:cNvSpPr>
          <p:nvPr/>
        </p:nvSpPr>
        <p:spPr bwMode="auto">
          <a:xfrm>
            <a:off x="6188639" y="4251325"/>
            <a:ext cx="1676400" cy="3968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altLang="en-US" sz="2000" b="1" dirty="0">
                <a:latin typeface="Liberation Sans"/>
              </a:rPr>
              <a:t>=</a:t>
            </a:r>
            <a:r>
              <a:rPr lang="en-US" altLang="en-US" sz="2000" b="1" dirty="0">
                <a:solidFill>
                  <a:srgbClr val="800000"/>
                </a:solidFill>
                <a:latin typeface="Liberation Sans"/>
              </a:rPr>
              <a:t> </a:t>
            </a:r>
            <a:r>
              <a:rPr lang="en-US" altLang="en-US" sz="2000" b="1" dirty="0" smtClean="0">
                <a:solidFill>
                  <a:srgbClr val="CC0000"/>
                </a:solidFill>
                <a:latin typeface="Liberation Sans"/>
              </a:rPr>
              <a:t>$66,912</a:t>
            </a:r>
            <a:endParaRPr lang="en-US" altLang="en-US" sz="2000" b="1" dirty="0">
              <a:solidFill>
                <a:srgbClr val="CC0000"/>
              </a:solidFill>
              <a:latin typeface="Liberation Sans"/>
            </a:endParaRPr>
          </a:p>
        </p:txBody>
      </p:sp>
      <p:sp>
        <p:nvSpPr>
          <p:cNvPr id="26631" name="Text Box 15"/>
          <p:cNvSpPr txBox="1">
            <a:spLocks noChangeArrowheads="1"/>
          </p:cNvSpPr>
          <p:nvPr/>
        </p:nvSpPr>
        <p:spPr bwMode="auto">
          <a:xfrm>
            <a:off x="685800" y="5181600"/>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6-7</a:t>
            </a:r>
          </a:p>
          <a:p>
            <a:pPr algn="l"/>
            <a:r>
              <a:rPr lang="en-US" altLang="en-US" sz="1200" dirty="0">
                <a:latin typeface="Liberation Sans"/>
              </a:rPr>
              <a:t>Future Value Time Diagram (n = 5, i = 6</a:t>
            </a:r>
            <a:r>
              <a:rPr lang="en-US" altLang="en-US" sz="1200" dirty="0" smtClean="0">
                <a:latin typeface="Liberation Sans"/>
              </a:rPr>
              <a:t>%)</a:t>
            </a:r>
            <a:endParaRPr lang="en-US" altLang="en-US" sz="1200" dirty="0">
              <a:latin typeface="Liberation San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3" name="Picture 2"/>
          <p:cNvPicPr>
            <a:picLocks noChangeAspect="1"/>
          </p:cNvPicPr>
          <p:nvPr/>
        </p:nvPicPr>
        <p:blipFill>
          <a:blip r:embed="rId3"/>
          <a:stretch>
            <a:fillRect/>
          </a:stretch>
        </p:blipFill>
        <p:spPr>
          <a:xfrm>
            <a:off x="4638832" y="2743200"/>
            <a:ext cx="3895568" cy="1538435"/>
          </a:xfrm>
          <a:prstGeom prst="rect">
            <a:avLst/>
          </a:prstGeom>
        </p:spPr>
      </p:pic>
      <p:pic>
        <p:nvPicPr>
          <p:cNvPr id="2" name="Picture 1"/>
          <p:cNvPicPr>
            <a:picLocks noChangeAspect="1"/>
          </p:cNvPicPr>
          <p:nvPr/>
        </p:nvPicPr>
        <p:blipFill>
          <a:blip r:embed="rId4"/>
          <a:stretch>
            <a:fillRect/>
          </a:stretch>
        </p:blipFill>
        <p:spPr>
          <a:xfrm>
            <a:off x="685800" y="3429000"/>
            <a:ext cx="5213916" cy="1437897"/>
          </a:xfrm>
          <a:prstGeom prst="rect">
            <a:avLst/>
          </a:prstGeom>
        </p:spPr>
      </p:pic>
      <p:sp>
        <p:nvSpPr>
          <p:cNvPr id="14"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Future Value of a Single Sum</a:t>
            </a: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5068"/>
                                        </p:tgtEl>
                                        <p:attrNameLst>
                                          <p:attrName>style.visibility</p:attrName>
                                        </p:attrNameLst>
                                      </p:cBhvr>
                                      <p:to>
                                        <p:strVal val="visible"/>
                                      </p:to>
                                    </p:set>
                                    <p:animEffect transition="in" filter="wipe(left)">
                                      <p:cBhvr>
                                        <p:cTn id="7" dur="500"/>
                                        <p:tgtEl>
                                          <p:spTgt spid="68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9"/>
          <p:cNvSpPr>
            <a:spLocks noChangeArrowheads="1"/>
          </p:cNvSpPr>
          <p:nvPr/>
        </p:nvSpPr>
        <p:spPr bwMode="auto">
          <a:xfrm>
            <a:off x="6178550" y="2971800"/>
            <a:ext cx="2508250" cy="1435100"/>
          </a:xfrm>
          <a:prstGeom prst="rect">
            <a:avLst/>
          </a:prstGeom>
          <a:solidFill>
            <a:srgbClr val="FFFFCC"/>
          </a:solidFill>
          <a:ln w="12700">
            <a:solidFill>
              <a:schemeClr val="tx1"/>
            </a:solidFill>
            <a:miter lim="800000"/>
            <a:headEnd/>
            <a:tailEnd/>
          </a:ln>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b="1" dirty="0">
                <a:latin typeface="Liberation Sans"/>
              </a:rPr>
              <a:t>What table do we use?</a:t>
            </a:r>
          </a:p>
        </p:txBody>
      </p:sp>
      <p:sp>
        <p:nvSpPr>
          <p:cNvPr id="10"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Future Value of a Single Sum</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2533" name="Text Box 9"/>
          <p:cNvSpPr txBox="1">
            <a:spLocks noChangeArrowheads="1"/>
          </p:cNvSpPr>
          <p:nvPr/>
        </p:nvSpPr>
        <p:spPr bwMode="auto">
          <a:xfrm>
            <a:off x="6858000" y="412750"/>
            <a:ext cx="1600200" cy="730250"/>
          </a:xfrm>
          <a:prstGeom prst="rect">
            <a:avLst/>
          </a:prstGeom>
          <a:solidFill>
            <a:schemeClr val="bg1"/>
          </a:solidFill>
          <a:ln w="28575" cap="sq">
            <a:solidFill>
              <a:schemeClr val="accent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2000" b="1" dirty="0" smtClean="0">
                <a:solidFill>
                  <a:srgbClr val="CC0000"/>
                </a:solidFill>
                <a:latin typeface="Liberation Sans"/>
              </a:rPr>
              <a:t>Alternate Calculation</a:t>
            </a:r>
          </a:p>
        </p:txBody>
      </p:sp>
      <p:sp>
        <p:nvSpPr>
          <p:cNvPr id="12" name="Rectangle 6"/>
          <p:cNvSpPr>
            <a:spLocks noChangeArrowheads="1"/>
          </p:cNvSpPr>
          <p:nvPr/>
        </p:nvSpPr>
        <p:spPr bwMode="auto">
          <a:xfrm>
            <a:off x="609600" y="1371600"/>
            <a:ext cx="7924800" cy="141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30000"/>
              </a:lnSpc>
            </a:pPr>
            <a:r>
              <a:rPr lang="en-US" altLang="en-US" sz="2200" b="1" dirty="0">
                <a:latin typeface="Liberation Sans"/>
              </a:rPr>
              <a:t>Illustration:</a:t>
            </a:r>
            <a:r>
              <a:rPr lang="en-US" altLang="en-US" sz="2200" dirty="0">
                <a:latin typeface="Liberation Sans"/>
              </a:rPr>
              <a:t> </a:t>
            </a:r>
            <a:r>
              <a:rPr lang="en-US" altLang="en-US" sz="2200" dirty="0" smtClean="0">
                <a:latin typeface="Liberation Sans"/>
              </a:rPr>
              <a:t>Bruegger </a:t>
            </a:r>
            <a:r>
              <a:rPr lang="en-US" altLang="en-US" sz="2200" dirty="0">
                <a:latin typeface="Liberation Sans"/>
              </a:rPr>
              <a:t>Co. wants to determine the future value of $50,000 invested for 5 years compounded annually at an interest rate of </a:t>
            </a:r>
            <a:r>
              <a:rPr lang="en-US" altLang="en-US" sz="2200" dirty="0" smtClean="0">
                <a:latin typeface="Liberation Sans"/>
              </a:rPr>
              <a:t>6%.</a:t>
            </a:r>
            <a:endParaRPr lang="en-US" altLang="en-US" sz="2200" dirty="0">
              <a:latin typeface="Liberation Sans"/>
            </a:endParaRPr>
          </a:p>
        </p:txBody>
      </p:sp>
      <p:sp>
        <p:nvSpPr>
          <p:cNvPr id="13" name="Text Box 15"/>
          <p:cNvSpPr txBox="1">
            <a:spLocks noChangeArrowheads="1"/>
          </p:cNvSpPr>
          <p:nvPr/>
        </p:nvSpPr>
        <p:spPr bwMode="auto">
          <a:xfrm>
            <a:off x="685800" y="5181600"/>
            <a:ext cx="350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6-7</a:t>
            </a:r>
          </a:p>
          <a:p>
            <a:pPr algn="l"/>
            <a:r>
              <a:rPr lang="en-US" altLang="en-US" sz="1200" dirty="0">
                <a:latin typeface="Liberation Sans"/>
              </a:rPr>
              <a:t>Future Value Time Diagram (n = 5, i = 6</a:t>
            </a:r>
            <a:r>
              <a:rPr lang="en-US" altLang="en-US" sz="1200" dirty="0" smtClean="0">
                <a:latin typeface="Liberation Sans"/>
              </a:rPr>
              <a:t>%)</a:t>
            </a:r>
            <a:endParaRPr lang="en-US" altLang="en-US" sz="1200" dirty="0">
              <a:latin typeface="Liberation Sans"/>
            </a:endParaRPr>
          </a:p>
        </p:txBody>
      </p:sp>
      <p:pic>
        <p:nvPicPr>
          <p:cNvPr id="14" name="Picture 13"/>
          <p:cNvPicPr>
            <a:picLocks noChangeAspect="1"/>
          </p:cNvPicPr>
          <p:nvPr/>
        </p:nvPicPr>
        <p:blipFill>
          <a:blip r:embed="rId3"/>
          <a:stretch>
            <a:fillRect/>
          </a:stretch>
        </p:blipFill>
        <p:spPr>
          <a:xfrm>
            <a:off x="685800" y="3429000"/>
            <a:ext cx="5213916" cy="1437897"/>
          </a:xfrm>
          <a:prstGeom prst="rect">
            <a:avLst/>
          </a:prstGeom>
        </p:spPr>
      </p:pic>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6045" y="1474233"/>
            <a:ext cx="8411908" cy="2147511"/>
          </a:xfrm>
          <a:prstGeom prst="rect">
            <a:avLst/>
          </a:prstGeom>
        </p:spPr>
      </p:pic>
      <p:sp>
        <p:nvSpPr>
          <p:cNvPr id="28675" name="Rectangle 1029"/>
          <p:cNvSpPr>
            <a:spLocks noChangeArrowheads="1"/>
          </p:cNvSpPr>
          <p:nvPr/>
        </p:nvSpPr>
        <p:spPr bwMode="auto">
          <a:xfrm>
            <a:off x="914400" y="4038600"/>
            <a:ext cx="7302500" cy="609600"/>
          </a:xfrm>
          <a:prstGeom prst="rect">
            <a:avLst/>
          </a:prstGeom>
          <a:solidFill>
            <a:srgbClr val="FFFFCC"/>
          </a:solidFill>
          <a:ln w="12700">
            <a:solidFill>
              <a:schemeClr val="tx1"/>
            </a:solidFill>
            <a:miter lim="800000"/>
            <a:headEnd/>
            <a:tailEnd/>
          </a:ln>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b="1" dirty="0">
                <a:latin typeface="Liberation Sans"/>
              </a:rPr>
              <a:t>What factor do we use?</a:t>
            </a:r>
          </a:p>
        </p:txBody>
      </p:sp>
      <p:sp>
        <p:nvSpPr>
          <p:cNvPr id="28676" name="Rectangle 9"/>
          <p:cNvSpPr>
            <a:spLocks noChangeArrowheads="1"/>
          </p:cNvSpPr>
          <p:nvPr/>
        </p:nvSpPr>
        <p:spPr bwMode="auto">
          <a:xfrm>
            <a:off x="762000" y="49530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latin typeface="Liberation Sans"/>
              </a:rPr>
              <a:t>$50,000</a:t>
            </a:r>
            <a:endParaRPr lang="en-US" altLang="en-US" sz="2400" b="1" dirty="0">
              <a:solidFill>
                <a:srgbClr val="800000"/>
              </a:solidFill>
              <a:latin typeface="Liberation Sans"/>
            </a:endParaRPr>
          </a:p>
        </p:txBody>
      </p:sp>
      <p:sp>
        <p:nvSpPr>
          <p:cNvPr id="28677" name="Text Box 10"/>
          <p:cNvSpPr txBox="1">
            <a:spLocks noChangeArrowheads="1"/>
          </p:cNvSpPr>
          <p:nvPr/>
        </p:nvSpPr>
        <p:spPr bwMode="auto">
          <a:xfrm>
            <a:off x="838200" y="5470525"/>
            <a:ext cx="20574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Present Value</a:t>
            </a:r>
          </a:p>
        </p:txBody>
      </p:sp>
      <p:sp>
        <p:nvSpPr>
          <p:cNvPr id="28678" name="Text Box 11"/>
          <p:cNvSpPr txBox="1">
            <a:spLocks noChangeArrowheads="1"/>
          </p:cNvSpPr>
          <p:nvPr/>
        </p:nvSpPr>
        <p:spPr bwMode="auto">
          <a:xfrm>
            <a:off x="3429000" y="5470525"/>
            <a:ext cx="17526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28679" name="Text Box 12"/>
          <p:cNvSpPr txBox="1">
            <a:spLocks noChangeArrowheads="1"/>
          </p:cNvSpPr>
          <p:nvPr/>
        </p:nvSpPr>
        <p:spPr bwMode="auto">
          <a:xfrm>
            <a:off x="5867400" y="5470525"/>
            <a:ext cx="19050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Future Value</a:t>
            </a:r>
          </a:p>
        </p:txBody>
      </p:sp>
      <p:sp>
        <p:nvSpPr>
          <p:cNvPr id="693258" name="Rectangle 9"/>
          <p:cNvSpPr>
            <a:spLocks noChangeArrowheads="1"/>
          </p:cNvSpPr>
          <p:nvPr/>
        </p:nvSpPr>
        <p:spPr bwMode="auto">
          <a:xfrm>
            <a:off x="2895600" y="49530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x       </a:t>
            </a:r>
            <a:r>
              <a:rPr lang="en-US" altLang="en-US" sz="2400" b="1" dirty="0" smtClean="0">
                <a:latin typeface="Liberation Sans"/>
              </a:rPr>
              <a:t>1.33823</a:t>
            </a:r>
            <a:endParaRPr lang="en-US" altLang="en-US" sz="2400" b="1" dirty="0">
              <a:solidFill>
                <a:srgbClr val="800000"/>
              </a:solidFill>
              <a:latin typeface="Liberation Sans"/>
            </a:endParaRPr>
          </a:p>
        </p:txBody>
      </p:sp>
      <p:sp>
        <p:nvSpPr>
          <p:cNvPr id="693259" name="Rectangle 9"/>
          <p:cNvSpPr>
            <a:spLocks noChangeArrowheads="1"/>
          </p:cNvSpPr>
          <p:nvPr/>
        </p:nvSpPr>
        <p:spPr bwMode="auto">
          <a:xfrm>
            <a:off x="5346700" y="49530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smtClean="0">
                <a:solidFill>
                  <a:srgbClr val="CC0000"/>
                </a:solidFill>
                <a:latin typeface="Liberation Sans"/>
              </a:rPr>
              <a:t>$66,912</a:t>
            </a:r>
            <a:endParaRPr lang="en-US" altLang="en-US" sz="2400" b="1" dirty="0">
              <a:solidFill>
                <a:srgbClr val="CC0000"/>
              </a:solidFill>
              <a:latin typeface="Liberation Sans"/>
            </a:endParaRPr>
          </a:p>
        </p:txBody>
      </p:sp>
      <p:sp>
        <p:nvSpPr>
          <p:cNvPr id="28682" name="Text Box 19"/>
          <p:cNvSpPr txBox="1">
            <a:spLocks noChangeArrowheads="1"/>
          </p:cNvSpPr>
          <p:nvPr/>
        </p:nvSpPr>
        <p:spPr bwMode="auto">
          <a:xfrm>
            <a:off x="7239000" y="1371600"/>
            <a:ext cx="838200" cy="6540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dirty="0" smtClean="0">
                <a:latin typeface="Liberation Sans"/>
              </a:rPr>
              <a:t>i=6%</a:t>
            </a:r>
            <a:endParaRPr lang="en-US" altLang="en-US" sz="1800" dirty="0">
              <a:latin typeface="Liberation Sans"/>
            </a:endParaRPr>
          </a:p>
          <a:p>
            <a:r>
              <a:rPr lang="en-US" altLang="en-US" sz="1800" dirty="0">
                <a:latin typeface="Liberation Sans"/>
              </a:rPr>
              <a:t>n=5</a:t>
            </a:r>
          </a:p>
        </p:txBody>
      </p:sp>
      <p:sp>
        <p:nvSpPr>
          <p:cNvPr id="15" name="Rectangle 3"/>
          <p:cNvSpPr txBox="1">
            <a:spLocks noChangeArrowheads="1"/>
          </p:cNvSpPr>
          <p:nvPr/>
        </p:nvSpPr>
        <p:spPr>
          <a:xfrm>
            <a:off x="609600" y="381000"/>
            <a:ext cx="60960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indent="-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rgbClr val="CC0000"/>
                </a:solidFill>
                <a:effectLst/>
                <a:latin typeface="Liberation Sans"/>
                <a:ea typeface="+mn-ea"/>
                <a:cs typeface="+mn-cs"/>
              </a:rPr>
              <a:t>Future Value of a Single Sum</a:t>
            </a:r>
            <a:endParaRPr lang="en-US" sz="3200" i="0" dirty="0">
              <a:solidFill>
                <a:srgbClr val="CC0000"/>
              </a:solidFill>
              <a:effectLst/>
              <a:latin typeface="Liberation Sans"/>
              <a:ea typeface="+mn-ea"/>
              <a:cs typeface="+mn-cs"/>
            </a:endParaRP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3564" name="Text Box 18"/>
          <p:cNvSpPr txBox="1">
            <a:spLocks noChangeArrowheads="1"/>
          </p:cNvSpPr>
          <p:nvPr/>
        </p:nvSpPr>
        <p:spPr bwMode="auto">
          <a:xfrm>
            <a:off x="6858000" y="412750"/>
            <a:ext cx="1600200" cy="730250"/>
          </a:xfrm>
          <a:prstGeom prst="rect">
            <a:avLst/>
          </a:prstGeom>
          <a:solidFill>
            <a:schemeClr val="bg1"/>
          </a:solidFill>
          <a:ln w="28575" cap="sq">
            <a:solidFill>
              <a:schemeClr val="accent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defRPr sz="2000" b="1">
                <a:solidFill>
                  <a:srgbClr val="800000"/>
                </a:solidFill>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pPr>
              <a:defRPr/>
            </a:pPr>
            <a:r>
              <a:rPr lang="en-US" dirty="0" smtClean="0">
                <a:solidFill>
                  <a:srgbClr val="CC0000"/>
                </a:solidFill>
                <a:latin typeface="Liberation Sans"/>
              </a:rPr>
              <a:t>Alternate Calculation</a:t>
            </a:r>
          </a:p>
        </p:txBody>
      </p:sp>
      <p:sp>
        <p:nvSpPr>
          <p:cNvPr id="17" name="Rounded Rectangle 16"/>
          <p:cNvSpPr/>
          <p:nvPr/>
        </p:nvSpPr>
        <p:spPr bwMode="auto">
          <a:xfrm>
            <a:off x="7924800" y="3328240"/>
            <a:ext cx="914400" cy="265112"/>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1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3258"/>
                                        </p:tgtEl>
                                        <p:attrNameLst>
                                          <p:attrName>style.visibility</p:attrName>
                                        </p:attrNameLst>
                                      </p:cBhvr>
                                      <p:to>
                                        <p:strVal val="visible"/>
                                      </p:to>
                                    </p:set>
                                    <p:animEffect transition="in" filter="wipe(left)">
                                      <p:cBhvr>
                                        <p:cTn id="12" dur="500"/>
                                        <p:tgtEl>
                                          <p:spTgt spid="6932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3259"/>
                                        </p:tgtEl>
                                        <p:attrNameLst>
                                          <p:attrName>style.visibility</p:attrName>
                                        </p:attrNameLst>
                                      </p:cBhvr>
                                      <p:to>
                                        <p:strVal val="visible"/>
                                      </p:to>
                                    </p:set>
                                    <p:animEffect transition="in" filter="wipe(left)">
                                      <p:cBhvr>
                                        <p:cTn id="17" dur="500"/>
                                        <p:tgtEl>
                                          <p:spTgt spid="69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8" grpId="0" animBg="1"/>
      <p:bldP spid="693259"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
        <p:nvSpPr>
          <p:cNvPr id="29698" name="Line 3"/>
          <p:cNvSpPr>
            <a:spLocks noChangeShapeType="1"/>
          </p:cNvSpPr>
          <p:nvPr/>
        </p:nvSpPr>
        <p:spPr bwMode="auto">
          <a:xfrm>
            <a:off x="1087438" y="5080000"/>
            <a:ext cx="7112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9699" name="Rectangle 4"/>
          <p:cNvSpPr>
            <a:spLocks noChangeArrowheads="1"/>
          </p:cNvSpPr>
          <p:nvPr/>
        </p:nvSpPr>
        <p:spPr bwMode="auto">
          <a:xfrm>
            <a:off x="600075" y="1371600"/>
            <a:ext cx="8086725" cy="242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30000"/>
              </a:spcBef>
              <a:buSzPct val="80000"/>
            </a:pPr>
            <a:r>
              <a:rPr lang="en-US" altLang="en-US" sz="2200" b="1" dirty="0">
                <a:latin typeface="Liberation Sans"/>
              </a:rPr>
              <a:t>Illustration:</a:t>
            </a:r>
            <a:r>
              <a:rPr lang="en-US" altLang="en-US" sz="2200" dirty="0">
                <a:latin typeface="Liberation Sans"/>
              </a:rPr>
              <a:t> </a:t>
            </a:r>
            <a:r>
              <a:rPr lang="en-US" altLang="en-US" sz="2200" dirty="0" smtClean="0">
                <a:latin typeface="Liberation Sans"/>
              </a:rPr>
              <a:t>Assume </a:t>
            </a:r>
            <a:r>
              <a:rPr lang="en-US" altLang="en-US" sz="2200" dirty="0">
                <a:latin typeface="Liberation Sans"/>
              </a:rPr>
              <a:t>that Commonwealth Edison Company deposited $250 million in an escrow account with Northern Trust Company at the beginning of 2017 as a commitment toward a power plant to be completed December 31, 2020. How much will the company have on deposit at the end of 4 years if interest is 10%, compounded </a:t>
            </a:r>
            <a:r>
              <a:rPr lang="en-US" altLang="en-US" sz="2200" b="1" dirty="0">
                <a:latin typeface="Liberation Sans"/>
              </a:rPr>
              <a:t>semiannually</a:t>
            </a:r>
            <a:r>
              <a:rPr lang="en-US" altLang="en-US" sz="2200" dirty="0">
                <a:latin typeface="Liberation Sans"/>
              </a:rPr>
              <a:t>? </a:t>
            </a:r>
          </a:p>
        </p:txBody>
      </p:sp>
      <p:sp>
        <p:nvSpPr>
          <p:cNvPr id="29700" name="Line 5"/>
          <p:cNvSpPr>
            <a:spLocks noChangeShapeType="1"/>
          </p:cNvSpPr>
          <p:nvPr/>
        </p:nvSpPr>
        <p:spPr bwMode="auto">
          <a:xfrm>
            <a:off x="1062038"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9701" name="Line 6"/>
          <p:cNvSpPr>
            <a:spLocks noChangeShapeType="1"/>
          </p:cNvSpPr>
          <p:nvPr/>
        </p:nvSpPr>
        <p:spPr bwMode="auto">
          <a:xfrm>
            <a:off x="6777038"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9702" name="Line 7"/>
          <p:cNvSpPr>
            <a:spLocks noChangeShapeType="1"/>
          </p:cNvSpPr>
          <p:nvPr/>
        </p:nvSpPr>
        <p:spPr bwMode="auto">
          <a:xfrm>
            <a:off x="2205038"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9703" name="Line 8"/>
          <p:cNvSpPr>
            <a:spLocks noChangeShapeType="1"/>
          </p:cNvSpPr>
          <p:nvPr/>
        </p:nvSpPr>
        <p:spPr bwMode="auto">
          <a:xfrm>
            <a:off x="3348038"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9704" name="Line 9"/>
          <p:cNvSpPr>
            <a:spLocks noChangeShapeType="1"/>
          </p:cNvSpPr>
          <p:nvPr/>
        </p:nvSpPr>
        <p:spPr bwMode="auto">
          <a:xfrm>
            <a:off x="4491038"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9705" name="Line 10"/>
          <p:cNvSpPr>
            <a:spLocks noChangeShapeType="1"/>
          </p:cNvSpPr>
          <p:nvPr/>
        </p:nvSpPr>
        <p:spPr bwMode="auto">
          <a:xfrm>
            <a:off x="5634038"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9706" name="Line 11"/>
          <p:cNvSpPr>
            <a:spLocks noChangeShapeType="1"/>
          </p:cNvSpPr>
          <p:nvPr/>
        </p:nvSpPr>
        <p:spPr bwMode="auto">
          <a:xfrm>
            <a:off x="7920038"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9707" name="Rectangle 12"/>
          <p:cNvSpPr>
            <a:spLocks noChangeArrowheads="1"/>
          </p:cNvSpPr>
          <p:nvPr/>
        </p:nvSpPr>
        <p:spPr bwMode="auto">
          <a:xfrm>
            <a:off x="600075" y="5303838"/>
            <a:ext cx="9239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0</a:t>
            </a:r>
          </a:p>
        </p:txBody>
      </p:sp>
      <p:sp>
        <p:nvSpPr>
          <p:cNvPr id="29708" name="Rectangle 13"/>
          <p:cNvSpPr>
            <a:spLocks noChangeArrowheads="1"/>
          </p:cNvSpPr>
          <p:nvPr/>
        </p:nvSpPr>
        <p:spPr bwMode="auto">
          <a:xfrm>
            <a:off x="1819275" y="5303838"/>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1</a:t>
            </a:r>
          </a:p>
        </p:txBody>
      </p:sp>
      <p:sp>
        <p:nvSpPr>
          <p:cNvPr id="29709" name="Rectangle 14"/>
          <p:cNvSpPr>
            <a:spLocks noChangeArrowheads="1"/>
          </p:cNvSpPr>
          <p:nvPr/>
        </p:nvSpPr>
        <p:spPr bwMode="auto">
          <a:xfrm>
            <a:off x="2962275" y="5303838"/>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2</a:t>
            </a:r>
          </a:p>
        </p:txBody>
      </p:sp>
      <p:sp>
        <p:nvSpPr>
          <p:cNvPr id="29710" name="Rectangle 15"/>
          <p:cNvSpPr>
            <a:spLocks noChangeArrowheads="1"/>
          </p:cNvSpPr>
          <p:nvPr/>
        </p:nvSpPr>
        <p:spPr bwMode="auto">
          <a:xfrm>
            <a:off x="4105275" y="5303838"/>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3</a:t>
            </a:r>
          </a:p>
        </p:txBody>
      </p:sp>
      <p:sp>
        <p:nvSpPr>
          <p:cNvPr id="29711" name="Rectangle 16"/>
          <p:cNvSpPr>
            <a:spLocks noChangeArrowheads="1"/>
          </p:cNvSpPr>
          <p:nvPr/>
        </p:nvSpPr>
        <p:spPr bwMode="auto">
          <a:xfrm>
            <a:off x="5248275" y="5303838"/>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4</a:t>
            </a:r>
          </a:p>
        </p:txBody>
      </p:sp>
      <p:sp>
        <p:nvSpPr>
          <p:cNvPr id="29712" name="Rectangle 17"/>
          <p:cNvSpPr>
            <a:spLocks noChangeArrowheads="1"/>
          </p:cNvSpPr>
          <p:nvPr/>
        </p:nvSpPr>
        <p:spPr bwMode="auto">
          <a:xfrm>
            <a:off x="6391275" y="5303838"/>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5</a:t>
            </a:r>
          </a:p>
        </p:txBody>
      </p:sp>
      <p:sp>
        <p:nvSpPr>
          <p:cNvPr id="29713" name="Rectangle 18"/>
          <p:cNvSpPr>
            <a:spLocks noChangeArrowheads="1"/>
          </p:cNvSpPr>
          <p:nvPr/>
        </p:nvSpPr>
        <p:spPr bwMode="auto">
          <a:xfrm>
            <a:off x="7458075" y="5303838"/>
            <a:ext cx="9239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6</a:t>
            </a:r>
          </a:p>
        </p:txBody>
      </p:sp>
      <p:sp>
        <p:nvSpPr>
          <p:cNvPr id="29714" name="Rectangle 20"/>
          <p:cNvSpPr>
            <a:spLocks noChangeArrowheads="1"/>
          </p:cNvSpPr>
          <p:nvPr/>
        </p:nvSpPr>
        <p:spPr bwMode="auto">
          <a:xfrm>
            <a:off x="914400" y="3886200"/>
            <a:ext cx="2590800"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dirty="0">
                <a:latin typeface="Liberation Sans"/>
              </a:rPr>
              <a:t>Present Value </a:t>
            </a:r>
            <a:r>
              <a:rPr lang="en-US" altLang="en-US" sz="2200" dirty="0" smtClean="0">
                <a:latin typeface="Liberation Sans"/>
              </a:rPr>
              <a:t>$250,000,000 </a:t>
            </a:r>
            <a:endParaRPr lang="en-US" altLang="en-US" sz="2200" dirty="0">
              <a:latin typeface="Liberation Sans"/>
            </a:endParaRPr>
          </a:p>
        </p:txBody>
      </p:sp>
      <p:sp>
        <p:nvSpPr>
          <p:cNvPr id="29715" name="Rectangle 23"/>
          <p:cNvSpPr>
            <a:spLocks noChangeArrowheads="1"/>
          </p:cNvSpPr>
          <p:nvPr/>
        </p:nvSpPr>
        <p:spPr bwMode="auto">
          <a:xfrm>
            <a:off x="990600" y="5867400"/>
            <a:ext cx="7302500" cy="611909"/>
          </a:xfrm>
          <a:prstGeom prst="rect">
            <a:avLst/>
          </a:prstGeom>
          <a:solidFill>
            <a:srgbClr val="FFFFCC"/>
          </a:solidFill>
          <a:ln w="12700">
            <a:solidFill>
              <a:schemeClr val="tx1"/>
            </a:solidFill>
            <a:miter lim="800000"/>
            <a:headEnd/>
            <a:tailEnd/>
          </a:ln>
          <a:effectLs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b="1" dirty="0">
                <a:latin typeface="Liberation Sans"/>
              </a:rPr>
              <a:t>What table do we use?</a:t>
            </a:r>
          </a:p>
        </p:txBody>
      </p:sp>
      <p:sp>
        <p:nvSpPr>
          <p:cNvPr id="29716" name="Line 27"/>
          <p:cNvSpPr>
            <a:spLocks noChangeShapeType="1"/>
          </p:cNvSpPr>
          <p:nvPr/>
        </p:nvSpPr>
        <p:spPr bwMode="auto">
          <a:xfrm rot="20502821" flipH="1">
            <a:off x="1090613" y="4603750"/>
            <a:ext cx="228600" cy="228600"/>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29717" name="Rectangle 28"/>
          <p:cNvSpPr>
            <a:spLocks noChangeArrowheads="1"/>
          </p:cNvSpPr>
          <p:nvPr/>
        </p:nvSpPr>
        <p:spPr bwMode="auto">
          <a:xfrm>
            <a:off x="4876800" y="4038600"/>
            <a:ext cx="2590800" cy="42832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dirty="0">
                <a:latin typeface="Liberation Sans"/>
              </a:rPr>
              <a:t>Future Value?</a:t>
            </a:r>
          </a:p>
        </p:txBody>
      </p:sp>
      <p:sp>
        <p:nvSpPr>
          <p:cNvPr id="29718" name="Line 29"/>
          <p:cNvSpPr>
            <a:spLocks noChangeShapeType="1"/>
          </p:cNvSpPr>
          <p:nvPr/>
        </p:nvSpPr>
        <p:spPr bwMode="auto">
          <a:xfrm rot="20502821" flipH="1">
            <a:off x="5662613" y="4603750"/>
            <a:ext cx="228600" cy="228600"/>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25"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Future Value of a Single Sum</a:t>
            </a:r>
          </a:p>
        </p:txBody>
      </p:sp>
      <p:sp>
        <p:nvSpPr>
          <p:cNvPr id="2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7" name="Line 7"/>
          <p:cNvSpPr>
            <a:spLocks noChangeShapeType="1"/>
          </p:cNvSpPr>
          <p:nvPr/>
        </p:nvSpPr>
        <p:spPr bwMode="auto">
          <a:xfrm>
            <a:off x="1676400"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8" name="Line 8"/>
          <p:cNvSpPr>
            <a:spLocks noChangeShapeType="1"/>
          </p:cNvSpPr>
          <p:nvPr/>
        </p:nvSpPr>
        <p:spPr bwMode="auto">
          <a:xfrm>
            <a:off x="2819400"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29" name="Line 9"/>
          <p:cNvSpPr>
            <a:spLocks noChangeShapeType="1"/>
          </p:cNvSpPr>
          <p:nvPr/>
        </p:nvSpPr>
        <p:spPr bwMode="auto">
          <a:xfrm>
            <a:off x="3962400"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0" name="Line 10"/>
          <p:cNvSpPr>
            <a:spLocks noChangeShapeType="1"/>
          </p:cNvSpPr>
          <p:nvPr/>
        </p:nvSpPr>
        <p:spPr bwMode="auto">
          <a:xfrm>
            <a:off x="5105400" y="49530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1050"/>
          <p:cNvSpPr txBox="1">
            <a:spLocks noChangeArrowheads="1"/>
          </p:cNvSpPr>
          <p:nvPr/>
        </p:nvSpPr>
        <p:spPr bwMode="auto">
          <a:xfrm>
            <a:off x="838200" y="5546725"/>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Present Value</a:t>
            </a:r>
          </a:p>
        </p:txBody>
      </p:sp>
      <p:sp>
        <p:nvSpPr>
          <p:cNvPr id="30725" name="Text Box 1051"/>
          <p:cNvSpPr txBox="1">
            <a:spLocks noChangeArrowheads="1"/>
          </p:cNvSpPr>
          <p:nvPr/>
        </p:nvSpPr>
        <p:spPr bwMode="auto">
          <a:xfrm>
            <a:off x="3657600" y="55467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30726" name="Text Box 1052"/>
          <p:cNvSpPr txBox="1">
            <a:spLocks noChangeArrowheads="1"/>
          </p:cNvSpPr>
          <p:nvPr/>
        </p:nvSpPr>
        <p:spPr bwMode="auto">
          <a:xfrm>
            <a:off x="6019800" y="5546725"/>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Future Value</a:t>
            </a:r>
          </a:p>
        </p:txBody>
      </p:sp>
      <p:sp>
        <p:nvSpPr>
          <p:cNvPr id="30727" name="Rectangle 9"/>
          <p:cNvSpPr>
            <a:spLocks noChangeArrowheads="1"/>
          </p:cNvSpPr>
          <p:nvPr/>
        </p:nvSpPr>
        <p:spPr bwMode="auto">
          <a:xfrm>
            <a:off x="762000" y="48768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smtClean="0">
                <a:latin typeface="Liberation Sans"/>
              </a:rPr>
              <a:t>$250,000,000</a:t>
            </a:r>
            <a:endParaRPr lang="en-US" altLang="en-US" sz="2400" b="1" dirty="0">
              <a:solidFill>
                <a:srgbClr val="800000"/>
              </a:solidFill>
              <a:latin typeface="Liberation Sans"/>
            </a:endParaRPr>
          </a:p>
        </p:txBody>
      </p:sp>
      <p:sp>
        <p:nvSpPr>
          <p:cNvPr id="602142" name="Rectangle 9"/>
          <p:cNvSpPr>
            <a:spLocks noChangeArrowheads="1"/>
          </p:cNvSpPr>
          <p:nvPr/>
        </p:nvSpPr>
        <p:spPr bwMode="auto">
          <a:xfrm>
            <a:off x="3124200" y="4876800"/>
            <a:ext cx="2819400" cy="5334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x      </a:t>
            </a:r>
            <a:r>
              <a:rPr lang="en-US" altLang="en-US" sz="2400" b="1" dirty="0" smtClean="0">
                <a:latin typeface="Liberation Sans"/>
              </a:rPr>
              <a:t>1.147746 </a:t>
            </a:r>
            <a:endParaRPr lang="en-US" altLang="en-US" sz="2400" b="1" dirty="0">
              <a:latin typeface="Liberation Sans"/>
            </a:endParaRPr>
          </a:p>
        </p:txBody>
      </p:sp>
      <p:sp>
        <p:nvSpPr>
          <p:cNvPr id="602143" name="Rectangle 9"/>
          <p:cNvSpPr>
            <a:spLocks noChangeArrowheads="1"/>
          </p:cNvSpPr>
          <p:nvPr/>
        </p:nvSpPr>
        <p:spPr bwMode="auto">
          <a:xfrm>
            <a:off x="5257800" y="4876800"/>
            <a:ext cx="2959100" cy="5334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solidFill>
                  <a:srgbClr val="CC0000"/>
                </a:solidFill>
                <a:latin typeface="Liberation Sans"/>
              </a:rPr>
              <a:t>=    </a:t>
            </a:r>
            <a:r>
              <a:rPr lang="en-US" altLang="en-US" sz="2400" b="1" dirty="0" smtClean="0">
                <a:solidFill>
                  <a:srgbClr val="CC0000"/>
                </a:solidFill>
                <a:latin typeface="Liberation Sans"/>
              </a:rPr>
              <a:t>$369,395,000</a:t>
            </a:r>
            <a:endParaRPr lang="en-US" altLang="en-US" sz="2400" b="1" dirty="0">
              <a:solidFill>
                <a:srgbClr val="CC0000"/>
              </a:solidFill>
              <a:latin typeface="Liberation Sans"/>
            </a:endParaRPr>
          </a:p>
        </p:txBody>
      </p:sp>
      <p:sp>
        <p:nvSpPr>
          <p:cNvPr id="13"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a:solidFill>
                  <a:srgbClr val="CC0000"/>
                </a:solidFill>
                <a:effectLst/>
                <a:latin typeface="Liberation Sans"/>
                <a:ea typeface="+mn-ea"/>
                <a:cs typeface="+mn-cs"/>
              </a:rPr>
              <a:t>Future Value of a Single Sum</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3"/>
          <a:stretch>
            <a:fillRect/>
          </a:stretch>
        </p:blipFill>
        <p:spPr>
          <a:xfrm>
            <a:off x="406530" y="1489764"/>
            <a:ext cx="8330938" cy="2905932"/>
          </a:xfrm>
          <a:prstGeom prst="rect">
            <a:avLst/>
          </a:prstGeom>
        </p:spPr>
      </p:pic>
      <p:sp>
        <p:nvSpPr>
          <p:cNvPr id="17" name="Text Box 19"/>
          <p:cNvSpPr txBox="1">
            <a:spLocks noChangeArrowheads="1"/>
          </p:cNvSpPr>
          <p:nvPr/>
        </p:nvSpPr>
        <p:spPr bwMode="auto">
          <a:xfrm>
            <a:off x="7239000" y="1371600"/>
            <a:ext cx="838200" cy="6540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dirty="0" smtClean="0">
                <a:latin typeface="Liberation Sans"/>
              </a:rPr>
              <a:t>i=5%</a:t>
            </a:r>
            <a:endParaRPr lang="en-US" altLang="en-US" sz="1800" dirty="0">
              <a:latin typeface="Liberation Sans"/>
            </a:endParaRPr>
          </a:p>
          <a:p>
            <a:r>
              <a:rPr lang="en-US" altLang="en-US" sz="1800" dirty="0" smtClean="0">
                <a:latin typeface="Liberation Sans"/>
              </a:rPr>
              <a:t>n=8</a:t>
            </a:r>
            <a:endParaRPr lang="en-US" altLang="en-US" sz="1800" dirty="0">
              <a:latin typeface="Liberation Sans"/>
            </a:endParaRPr>
          </a:p>
        </p:txBody>
      </p:sp>
      <p:sp>
        <p:nvSpPr>
          <p:cNvPr id="18" name="Rounded Rectangle 17"/>
          <p:cNvSpPr/>
          <p:nvPr/>
        </p:nvSpPr>
        <p:spPr bwMode="auto">
          <a:xfrm>
            <a:off x="6477000" y="4136560"/>
            <a:ext cx="914400" cy="265112"/>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1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2142"/>
                                        </p:tgtEl>
                                        <p:attrNameLst>
                                          <p:attrName>style.visibility</p:attrName>
                                        </p:attrNameLst>
                                      </p:cBhvr>
                                      <p:to>
                                        <p:strVal val="visible"/>
                                      </p:to>
                                    </p:set>
                                    <p:animEffect transition="in" filter="wipe(left)">
                                      <p:cBhvr>
                                        <p:cTn id="12" dur="500"/>
                                        <p:tgtEl>
                                          <p:spTgt spid="6021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2143"/>
                                        </p:tgtEl>
                                        <p:attrNameLst>
                                          <p:attrName>style.visibility</p:attrName>
                                        </p:attrNameLst>
                                      </p:cBhvr>
                                      <p:to>
                                        <p:strVal val="visible"/>
                                      </p:to>
                                    </p:set>
                                    <p:animEffect transition="in" filter="wipe(left)">
                                      <p:cBhvr>
                                        <p:cTn id="17" dur="500"/>
                                        <p:tgtEl>
                                          <p:spTgt spid="602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42" grpId="0" animBg="1"/>
      <p:bldP spid="602143"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609600" y="1981200"/>
            <a:ext cx="7848600" cy="87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200" dirty="0">
                <a:latin typeface="Liberation Sans"/>
              </a:rPr>
              <a:t>Value now of a given amount to be paid or received in the future, assuming compound interest. </a:t>
            </a:r>
          </a:p>
        </p:txBody>
      </p:sp>
      <p:sp>
        <p:nvSpPr>
          <p:cNvPr id="702470" name="Rectangle 6"/>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SINGLE-SUM PROBLEMS</a:t>
            </a:r>
            <a:endParaRPr lang="en-US" sz="3200" b="1" dirty="0">
              <a:solidFill>
                <a:schemeClr val="tx2">
                  <a:lumMod val="50000"/>
                </a:schemeClr>
              </a:solidFill>
              <a:latin typeface="Liberation Sans"/>
            </a:endParaRPr>
          </a:p>
        </p:txBody>
      </p:sp>
      <p:sp>
        <p:nvSpPr>
          <p:cNvPr id="34820" name="Text Box 7"/>
          <p:cNvSpPr txBox="1">
            <a:spLocks noChangeArrowheads="1"/>
          </p:cNvSpPr>
          <p:nvPr/>
        </p:nvSpPr>
        <p:spPr bwMode="auto">
          <a:xfrm>
            <a:off x="609600" y="1371600"/>
            <a:ext cx="8153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Present Value of a Single Sum</a:t>
            </a:r>
          </a:p>
        </p:txBody>
      </p:sp>
      <p:sp>
        <p:nvSpPr>
          <p:cNvPr id="34822" name="Text Box 13"/>
          <p:cNvSpPr txBox="1">
            <a:spLocks noChangeArrowheads="1"/>
          </p:cNvSpPr>
          <p:nvPr/>
        </p:nvSpPr>
        <p:spPr bwMode="auto">
          <a:xfrm>
            <a:off x="685800" y="34290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400" dirty="0">
                <a:latin typeface="Liberation Sans"/>
              </a:rPr>
              <a:t>Where:</a:t>
            </a:r>
          </a:p>
        </p:txBody>
      </p:sp>
      <p:sp>
        <p:nvSpPr>
          <p:cNvPr id="34823" name="Rectangle 18"/>
          <p:cNvSpPr>
            <a:spLocks noChangeArrowheads="1"/>
          </p:cNvSpPr>
          <p:nvPr/>
        </p:nvSpPr>
        <p:spPr bwMode="auto">
          <a:xfrm>
            <a:off x="1295400" y="41148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spcBef>
                <a:spcPct val="30000"/>
              </a:spcBef>
            </a:pPr>
            <a:r>
              <a:rPr lang="en-US" altLang="en-US" sz="2200" b="1" i="1" dirty="0">
                <a:latin typeface="Liberation Sans"/>
              </a:rPr>
              <a:t>FV</a:t>
            </a:r>
            <a:r>
              <a:rPr lang="en-US" altLang="en-US" sz="2200" i="1" dirty="0">
                <a:latin typeface="Liberation Sans"/>
              </a:rPr>
              <a:t> </a:t>
            </a:r>
            <a:r>
              <a:rPr lang="en-US" altLang="en-US" sz="2200" dirty="0">
                <a:latin typeface="Liberation Sans"/>
              </a:rPr>
              <a:t> =	future value</a:t>
            </a:r>
          </a:p>
          <a:p>
            <a:pPr algn="l">
              <a:spcBef>
                <a:spcPct val="30000"/>
              </a:spcBef>
            </a:pPr>
            <a:r>
              <a:rPr lang="en-US" altLang="en-US" sz="2200" b="1" i="1" dirty="0">
                <a:latin typeface="Liberation Sans"/>
              </a:rPr>
              <a:t>PV</a:t>
            </a:r>
            <a:r>
              <a:rPr lang="en-US" altLang="en-US" sz="2200" dirty="0">
                <a:latin typeface="Liberation Sans"/>
              </a:rPr>
              <a:t>	 =	present value (principal or single sum)</a:t>
            </a:r>
          </a:p>
          <a:p>
            <a:pPr algn="l">
              <a:spcBef>
                <a:spcPct val="30000"/>
              </a:spcBef>
            </a:pPr>
            <a:r>
              <a:rPr lang="en-US" altLang="en-US" sz="2200" i="1" dirty="0">
                <a:latin typeface="Liberation Sans"/>
              </a:rPr>
              <a:t> </a:t>
            </a:r>
            <a:r>
              <a:rPr lang="en-US" altLang="en-US" sz="2200" dirty="0">
                <a:latin typeface="Liberation Sans"/>
              </a:rPr>
              <a:t> 	 =	present value factor for </a:t>
            </a:r>
            <a:r>
              <a:rPr lang="en-US" altLang="en-US" sz="2200" i="1" dirty="0">
                <a:latin typeface="Liberation Sans"/>
              </a:rPr>
              <a:t>n</a:t>
            </a:r>
            <a:r>
              <a:rPr lang="en-US" altLang="en-US" sz="2200" dirty="0">
                <a:latin typeface="Liberation Sans"/>
              </a:rPr>
              <a:t> periods at </a:t>
            </a:r>
            <a:r>
              <a:rPr lang="en-US" altLang="en-US" sz="2200" i="1" dirty="0">
                <a:latin typeface="Liberation Sans"/>
              </a:rPr>
              <a:t>i</a:t>
            </a:r>
            <a:r>
              <a:rPr lang="en-US" altLang="en-US" sz="2200" dirty="0">
                <a:latin typeface="Liberation Sans"/>
              </a:rPr>
              <a:t> interest</a:t>
            </a:r>
          </a:p>
        </p:txBody>
      </p:sp>
      <p:sp>
        <p:nvSpPr>
          <p:cNvPr id="34824" name="Rectangle 19"/>
          <p:cNvSpPr>
            <a:spLocks noChangeArrowheads="1"/>
          </p:cNvSpPr>
          <p:nvPr/>
        </p:nvSpPr>
        <p:spPr bwMode="auto">
          <a:xfrm>
            <a:off x="685800" y="5089525"/>
            <a:ext cx="9144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200" b="1" i="1" dirty="0">
                <a:latin typeface="Liberation Sans"/>
              </a:rPr>
              <a:t>PVF</a:t>
            </a:r>
          </a:p>
        </p:txBody>
      </p:sp>
      <p:sp>
        <p:nvSpPr>
          <p:cNvPr id="34825" name="Rectangle 20"/>
          <p:cNvSpPr>
            <a:spLocks noChangeArrowheads="1"/>
          </p:cNvSpPr>
          <p:nvPr/>
        </p:nvSpPr>
        <p:spPr bwMode="auto">
          <a:xfrm>
            <a:off x="1371600" y="51657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000" b="1" i="1" dirty="0">
                <a:latin typeface="Liberation Sans"/>
              </a:rPr>
              <a:t>n,i</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348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8" y="3133725"/>
            <a:ext cx="39719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88452" y="2667000"/>
            <a:ext cx="4150748" cy="1778892"/>
          </a:xfrm>
          <a:prstGeom prst="rect">
            <a:avLst/>
          </a:prstGeom>
        </p:spPr>
      </p:pic>
      <p:pic>
        <p:nvPicPr>
          <p:cNvPr id="2" name="Picture 1"/>
          <p:cNvPicPr>
            <a:picLocks noChangeAspect="1"/>
          </p:cNvPicPr>
          <p:nvPr/>
        </p:nvPicPr>
        <p:blipFill>
          <a:blip r:embed="rId4"/>
          <a:stretch>
            <a:fillRect/>
          </a:stretch>
        </p:blipFill>
        <p:spPr>
          <a:xfrm>
            <a:off x="533400" y="3329535"/>
            <a:ext cx="5456638" cy="1775865"/>
          </a:xfrm>
          <a:prstGeom prst="rect">
            <a:avLst/>
          </a:prstGeom>
        </p:spPr>
      </p:pic>
      <p:sp>
        <p:nvSpPr>
          <p:cNvPr id="35842" name="Rectangle 11"/>
          <p:cNvSpPr>
            <a:spLocks noChangeArrowheads="1"/>
          </p:cNvSpPr>
          <p:nvPr/>
        </p:nvSpPr>
        <p:spPr bwMode="auto">
          <a:xfrm>
            <a:off x="6400800" y="4495800"/>
            <a:ext cx="1676400" cy="381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35844" name="Rectangle 4"/>
          <p:cNvSpPr>
            <a:spLocks noChangeArrowheads="1"/>
          </p:cNvSpPr>
          <p:nvPr/>
        </p:nvSpPr>
        <p:spPr bwMode="auto">
          <a:xfrm>
            <a:off x="609600" y="1371600"/>
            <a:ext cx="7924800" cy="1361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pPr>
            <a:r>
              <a:rPr lang="en-US" altLang="en-US" sz="2200" b="1" dirty="0">
                <a:latin typeface="Liberation Sans"/>
              </a:rPr>
              <a:t>Illustration: </a:t>
            </a:r>
            <a:r>
              <a:rPr lang="en-US" altLang="en-US" sz="2200" dirty="0" smtClean="0">
                <a:latin typeface="Liberation Sans"/>
              </a:rPr>
              <a:t>What </a:t>
            </a:r>
            <a:r>
              <a:rPr lang="en-US" altLang="en-US" sz="2200" dirty="0">
                <a:latin typeface="Liberation Sans"/>
              </a:rPr>
              <a:t>is the present value of </a:t>
            </a:r>
            <a:r>
              <a:rPr lang="en-US" altLang="en-US" sz="2200" dirty="0" smtClean="0">
                <a:latin typeface="Liberation Sans"/>
              </a:rPr>
              <a:t>$73,466 </a:t>
            </a:r>
            <a:r>
              <a:rPr lang="en-US" altLang="en-US" sz="2200" dirty="0">
                <a:latin typeface="Liberation Sans"/>
              </a:rPr>
              <a:t>to be received or paid in 5 years discounted at </a:t>
            </a:r>
            <a:r>
              <a:rPr lang="en-US" altLang="en-US" sz="2200" dirty="0" smtClean="0">
                <a:latin typeface="Liberation Sans"/>
              </a:rPr>
              <a:t>8% </a:t>
            </a:r>
            <a:r>
              <a:rPr lang="en-US" altLang="en-US" sz="2200" dirty="0">
                <a:latin typeface="Liberation Sans"/>
              </a:rPr>
              <a:t>compounded annually?</a:t>
            </a:r>
          </a:p>
        </p:txBody>
      </p:sp>
      <p:sp>
        <p:nvSpPr>
          <p:cNvPr id="704521" name="Text Box 9"/>
          <p:cNvSpPr txBox="1">
            <a:spLocks noChangeArrowheads="1"/>
          </p:cNvSpPr>
          <p:nvPr/>
        </p:nvSpPr>
        <p:spPr bwMode="auto">
          <a:xfrm>
            <a:off x="6142320" y="4495800"/>
            <a:ext cx="2696880" cy="630942"/>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ts val="0"/>
              </a:spcBef>
            </a:pPr>
            <a:r>
              <a:rPr lang="en-US" altLang="en-US" sz="1900" b="1" dirty="0">
                <a:solidFill>
                  <a:srgbClr val="800000"/>
                </a:solidFill>
                <a:latin typeface="Liberation Sans"/>
              </a:rPr>
              <a:t>  </a:t>
            </a:r>
            <a:r>
              <a:rPr lang="en-US" altLang="en-US" sz="1900" b="1" dirty="0">
                <a:latin typeface="Liberation Sans"/>
              </a:rPr>
              <a:t>=</a:t>
            </a:r>
            <a:r>
              <a:rPr lang="en-US" altLang="en-US" sz="1900" b="1" dirty="0">
                <a:solidFill>
                  <a:srgbClr val="800000"/>
                </a:solidFill>
                <a:latin typeface="Liberation Sans"/>
              </a:rPr>
              <a:t>  </a:t>
            </a:r>
            <a:r>
              <a:rPr lang="en-US" altLang="en-US" sz="1900" b="1" dirty="0">
                <a:solidFill>
                  <a:srgbClr val="CC0000"/>
                </a:solidFill>
                <a:latin typeface="Liberation Sans"/>
              </a:rPr>
              <a:t>$</a:t>
            </a:r>
            <a:r>
              <a:rPr lang="en-US" altLang="en-US" sz="1900" b="1" dirty="0" smtClean="0">
                <a:solidFill>
                  <a:srgbClr val="CC0000"/>
                </a:solidFill>
                <a:latin typeface="Liberation Sans"/>
              </a:rPr>
              <a:t>50,000</a:t>
            </a:r>
            <a:endParaRPr lang="en-US" altLang="en-US" sz="1900" dirty="0" smtClean="0">
              <a:latin typeface="Liberation Sans"/>
            </a:endParaRPr>
          </a:p>
          <a:p>
            <a:pPr marL="400050" algn="l">
              <a:spcBef>
                <a:spcPts val="0"/>
              </a:spcBef>
            </a:pPr>
            <a:r>
              <a:rPr lang="en-US" altLang="en-US" sz="1600" dirty="0" smtClean="0">
                <a:latin typeface="Liberation Sans"/>
              </a:rPr>
              <a:t>(rounded by $.51)</a:t>
            </a:r>
            <a:endParaRPr lang="en-US" altLang="en-US" sz="1600" dirty="0">
              <a:latin typeface="Liberation Sans"/>
            </a:endParaRPr>
          </a:p>
        </p:txBody>
      </p:sp>
      <p:sp>
        <p:nvSpPr>
          <p:cNvPr id="35846" name="Text Box 10"/>
          <p:cNvSpPr txBox="1">
            <a:spLocks noChangeArrowheads="1"/>
          </p:cNvSpPr>
          <p:nvPr/>
        </p:nvSpPr>
        <p:spPr bwMode="auto">
          <a:xfrm>
            <a:off x="685800" y="5364163"/>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6-11</a:t>
            </a:r>
          </a:p>
          <a:p>
            <a:pPr algn="l"/>
            <a:r>
              <a:rPr lang="en-US" altLang="en-US" sz="1200" dirty="0">
                <a:latin typeface="Liberation Sans"/>
              </a:rPr>
              <a:t>Present Value Time Diagram (n = 5, i = 8</a:t>
            </a:r>
            <a:r>
              <a:rPr lang="en-US" altLang="en-US" sz="1200" dirty="0" smtClean="0">
                <a:latin typeface="Liberation Sans"/>
              </a:rPr>
              <a:t>%)</a:t>
            </a:r>
            <a:endParaRPr lang="en-US" altLang="en-US" sz="1200" dirty="0">
              <a:latin typeface="Liberation Sans"/>
            </a:endParaRPr>
          </a:p>
        </p:txBody>
      </p:sp>
      <p:sp>
        <p:nvSpPr>
          <p:cNvPr id="11"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rgbClr val="CC0000"/>
                </a:solidFill>
                <a:effectLst/>
                <a:latin typeface="Liberation Sans"/>
                <a:ea typeface="+mn-ea"/>
                <a:cs typeface="+mn-cs"/>
              </a:rPr>
              <a:t>Present </a:t>
            </a:r>
            <a:r>
              <a:rPr lang="en-US" sz="3200" i="0" kern="1200" dirty="0">
                <a:solidFill>
                  <a:srgbClr val="CC0000"/>
                </a:solidFill>
                <a:effectLst/>
                <a:latin typeface="Liberation Sans"/>
                <a:ea typeface="+mn-ea"/>
                <a:cs typeface="+mn-cs"/>
              </a:rPr>
              <a:t>Value of a Single Sum</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521"/>
                                        </p:tgtEl>
                                        <p:attrNameLst>
                                          <p:attrName>style.visibility</p:attrName>
                                        </p:attrNameLst>
                                      </p:cBhvr>
                                      <p:to>
                                        <p:strVal val="visible"/>
                                      </p:to>
                                    </p:set>
                                    <p:animEffect transition="in" filter="wipe(left)">
                                      <p:cBhvr>
                                        <p:cTn id="7" dur="500"/>
                                        <p:tgtEl>
                                          <p:spTgt spid="704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9"/>
          <p:cNvSpPr>
            <a:spLocks noChangeArrowheads="1"/>
          </p:cNvSpPr>
          <p:nvPr/>
        </p:nvSpPr>
        <p:spPr bwMode="auto">
          <a:xfrm>
            <a:off x="6324600" y="3505200"/>
            <a:ext cx="2508250" cy="1435100"/>
          </a:xfrm>
          <a:prstGeom prst="rect">
            <a:avLst/>
          </a:prstGeom>
          <a:solidFill>
            <a:srgbClr val="FFFFCC"/>
          </a:solidFill>
          <a:ln w="12700">
            <a:solidFill>
              <a:schemeClr val="tx1"/>
            </a:solidFill>
            <a:miter lim="800000"/>
            <a:headEnd/>
            <a:tailEnd/>
          </a:ln>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b="1" dirty="0">
                <a:latin typeface="Liberation Sans"/>
              </a:rPr>
              <a:t>What table do we use?</a:t>
            </a:r>
          </a:p>
        </p:txBody>
      </p:sp>
      <p:sp>
        <p:nvSpPr>
          <p:cNvPr id="12" name="Rectangle 3"/>
          <p:cNvSpPr>
            <a:spLocks noGrp="1" noChangeArrowheads="1"/>
          </p:cNvSpPr>
          <p:nvPr>
            <p:ph type="title"/>
          </p:nvPr>
        </p:nvSpPr>
        <p:spPr>
          <a:xfrm>
            <a:off x="609600" y="381000"/>
            <a:ext cx="8229600" cy="560388"/>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a:lstStyle/>
          <a:p>
            <a:pPr marL="0" algn="l">
              <a:defRPr/>
            </a:pPr>
            <a:r>
              <a:rPr lang="en-US" sz="3200" i="0" kern="1200" dirty="0" smtClean="0">
                <a:solidFill>
                  <a:srgbClr val="CC0000"/>
                </a:solidFill>
                <a:effectLst/>
                <a:latin typeface="Liberation Sans"/>
                <a:ea typeface="+mn-ea"/>
                <a:cs typeface="+mn-cs"/>
              </a:rPr>
              <a:t>Present </a:t>
            </a:r>
            <a:r>
              <a:rPr lang="en-US" sz="3200" i="0" kern="1200" dirty="0">
                <a:solidFill>
                  <a:srgbClr val="CC0000"/>
                </a:solidFill>
                <a:effectLst/>
                <a:latin typeface="Liberation Sans"/>
                <a:ea typeface="+mn-ea"/>
                <a:cs typeface="+mn-cs"/>
              </a:rPr>
              <a:t>Value of a Single Sum</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1750" name="Text Box 12"/>
          <p:cNvSpPr txBox="1">
            <a:spLocks noChangeArrowheads="1"/>
          </p:cNvSpPr>
          <p:nvPr/>
        </p:nvSpPr>
        <p:spPr bwMode="auto">
          <a:xfrm>
            <a:off x="6858000" y="557304"/>
            <a:ext cx="1600200" cy="730250"/>
          </a:xfrm>
          <a:prstGeom prst="rect">
            <a:avLst/>
          </a:prstGeom>
          <a:solidFill>
            <a:schemeClr val="accent3"/>
          </a:solidFill>
          <a:ln w="28575" cap="sq">
            <a:solidFill>
              <a:schemeClr val="accent3"/>
            </a:solidFill>
            <a:miter lim="800000"/>
            <a:headEnd type="none" w="sm" len="sm"/>
            <a:tailEnd type="none" w="sm" len="sm"/>
          </a:ln>
          <a:effec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2000" b="1" dirty="0" smtClean="0">
                <a:solidFill>
                  <a:srgbClr val="CC0000"/>
                </a:solidFill>
                <a:latin typeface="Liberation Sans"/>
              </a:rPr>
              <a:t>Alternate Calculation</a:t>
            </a:r>
          </a:p>
        </p:txBody>
      </p:sp>
      <p:sp>
        <p:nvSpPr>
          <p:cNvPr id="10" name="Rectangle 4"/>
          <p:cNvSpPr>
            <a:spLocks noChangeArrowheads="1"/>
          </p:cNvSpPr>
          <p:nvPr/>
        </p:nvSpPr>
        <p:spPr bwMode="auto">
          <a:xfrm>
            <a:off x="609600" y="1371600"/>
            <a:ext cx="7924800" cy="1361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pPr>
            <a:r>
              <a:rPr lang="en-US" altLang="en-US" sz="2200" b="1" dirty="0">
                <a:latin typeface="Liberation Sans"/>
              </a:rPr>
              <a:t>Illustration: </a:t>
            </a:r>
            <a:r>
              <a:rPr lang="en-US" altLang="en-US" sz="2200" dirty="0" smtClean="0">
                <a:latin typeface="Liberation Sans"/>
              </a:rPr>
              <a:t>What </a:t>
            </a:r>
            <a:r>
              <a:rPr lang="en-US" altLang="en-US" sz="2200" dirty="0">
                <a:latin typeface="Liberation Sans"/>
              </a:rPr>
              <a:t>is the present value of </a:t>
            </a:r>
            <a:r>
              <a:rPr lang="en-US" altLang="en-US" sz="2200" dirty="0" smtClean="0">
                <a:latin typeface="Liberation Sans"/>
              </a:rPr>
              <a:t>$73,466 </a:t>
            </a:r>
            <a:r>
              <a:rPr lang="en-US" altLang="en-US" sz="2200" dirty="0">
                <a:latin typeface="Liberation Sans"/>
              </a:rPr>
              <a:t>to be received or paid in 5 years discounted at </a:t>
            </a:r>
            <a:r>
              <a:rPr lang="en-US" altLang="en-US" sz="2200" dirty="0" smtClean="0">
                <a:latin typeface="Liberation Sans"/>
              </a:rPr>
              <a:t>8% </a:t>
            </a:r>
            <a:r>
              <a:rPr lang="en-US" altLang="en-US" sz="2200" dirty="0">
                <a:latin typeface="Liberation Sans"/>
              </a:rPr>
              <a:t>compounded annually?</a:t>
            </a:r>
          </a:p>
        </p:txBody>
      </p:sp>
      <p:pic>
        <p:nvPicPr>
          <p:cNvPr id="11" name="Picture 10"/>
          <p:cNvPicPr>
            <a:picLocks noChangeAspect="1"/>
          </p:cNvPicPr>
          <p:nvPr/>
        </p:nvPicPr>
        <p:blipFill>
          <a:blip r:embed="rId3"/>
          <a:stretch>
            <a:fillRect/>
          </a:stretch>
        </p:blipFill>
        <p:spPr>
          <a:xfrm>
            <a:off x="533400" y="3329535"/>
            <a:ext cx="5456638" cy="1775865"/>
          </a:xfrm>
          <a:prstGeom prst="rect">
            <a:avLst/>
          </a:prstGeom>
        </p:spPr>
      </p:pic>
      <p:sp>
        <p:nvSpPr>
          <p:cNvPr id="14" name="Text Box 10"/>
          <p:cNvSpPr txBox="1">
            <a:spLocks noChangeArrowheads="1"/>
          </p:cNvSpPr>
          <p:nvPr/>
        </p:nvSpPr>
        <p:spPr bwMode="auto">
          <a:xfrm>
            <a:off x="685800" y="5364163"/>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6-11</a:t>
            </a:r>
          </a:p>
          <a:p>
            <a:pPr algn="l"/>
            <a:r>
              <a:rPr lang="en-US" altLang="en-US" sz="1200" dirty="0">
                <a:latin typeface="Liberation Sans"/>
              </a:rPr>
              <a:t>Present Value Time Diagram (n = 5, i = 8</a:t>
            </a:r>
            <a:r>
              <a:rPr lang="en-US" altLang="en-US" sz="1200" dirty="0" smtClean="0">
                <a:latin typeface="Liberation Sans"/>
              </a:rPr>
              <a:t>%)</a:t>
            </a:r>
            <a:endParaRPr lang="en-US" altLang="en-US" sz="1200" dirty="0">
              <a:latin typeface="Liberation Sans"/>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dirty="0" smtClean="0">
                <a:solidFill>
                  <a:srgbClr val="CC0000"/>
                </a:solidFill>
                <a:effectLst/>
                <a:latin typeface="Liberation Sans" panose="020B0604020202020204" pitchFamily="34" charset="0"/>
              </a:rPr>
              <a:t>Describe </a:t>
            </a:r>
            <a:r>
              <a:rPr lang="en-US" sz="1900" dirty="0">
                <a:solidFill>
                  <a:srgbClr val="CC0000"/>
                </a:solidFill>
                <a:effectLst/>
                <a:latin typeface="Liberation Sans" panose="020B0604020202020204" pitchFamily="34" charset="0"/>
              </a:rPr>
              <a:t>the fundamental concepts related to the time value of money</a:t>
            </a:r>
            <a:r>
              <a:rPr lang="en-US" sz="1900" dirty="0" smtClean="0">
                <a:solidFill>
                  <a:srgbClr val="CC0000"/>
                </a:solidFill>
                <a:effectLst/>
                <a:latin typeface="Liberation Sans" panose="020B0604020202020204" pitchFamily="34" charset="0"/>
              </a:rPr>
              <a:t>.</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Solve future and present value of 1 problems.</a:t>
            </a:r>
          </a:p>
          <a:p>
            <a:pPr marL="341313" indent="-341313">
              <a:lnSpc>
                <a:spcPct val="115000"/>
              </a:lnSpc>
              <a:spcBef>
                <a:spcPct val="45000"/>
              </a:spcBef>
              <a:buClr>
                <a:srgbClr val="CC0000"/>
              </a:buClr>
              <a:buSzTx/>
              <a:buAutoNum type="arabicPlain"/>
            </a:pPr>
            <a:r>
              <a:rPr lang="en-US" sz="1900" b="0" kern="1200" dirty="0">
                <a:solidFill>
                  <a:schemeClr val="tx1"/>
                </a:solidFill>
                <a:effectLst/>
                <a:latin typeface="Liberation Sans" panose="020B0604020202020204" pitchFamily="34" charset="0"/>
              </a:rPr>
              <a:t>Solve future value of ordinary and annuity due problems.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smtClean="0">
                <a:latin typeface="Liberation Sans" panose="020B0604020202020204" pitchFamily="34" charset="0"/>
              </a:rPr>
              <a:t>Solve </a:t>
            </a:r>
            <a:r>
              <a:rPr lang="en-US" sz="1900" dirty="0">
                <a:latin typeface="Liberation Sans" panose="020B0604020202020204" pitchFamily="34" charset="0"/>
              </a:rPr>
              <a:t>present value of ordinary and annuity due problems</a:t>
            </a:r>
            <a:r>
              <a:rPr lang="en-US" sz="190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smtClean="0">
                <a:latin typeface="Liberation Sans" panose="020B0604020202020204" pitchFamily="34" charset="0"/>
              </a:rPr>
              <a:t>Solve </a:t>
            </a:r>
            <a:r>
              <a:rPr lang="en-US" sz="1900" dirty="0">
                <a:latin typeface="Liberation Sans" panose="020B0604020202020204" pitchFamily="34" charset="0"/>
              </a:rPr>
              <a:t>present value problems related to deferred annuities, bonds, and expected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6629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Accounting and the Time Value of Money</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6</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58877434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295400"/>
            <a:ext cx="85058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9"/>
          <p:cNvSpPr>
            <a:spLocks noChangeArrowheads="1"/>
          </p:cNvSpPr>
          <p:nvPr/>
        </p:nvSpPr>
        <p:spPr bwMode="auto">
          <a:xfrm>
            <a:off x="762000" y="49530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smtClean="0">
                <a:latin typeface="Liberation Sans"/>
              </a:rPr>
              <a:t>$74,466</a:t>
            </a:r>
            <a:endParaRPr lang="en-US" altLang="en-US" sz="2400" b="1" dirty="0">
              <a:solidFill>
                <a:srgbClr val="800000"/>
              </a:solidFill>
              <a:latin typeface="Liberation Sans"/>
            </a:endParaRPr>
          </a:p>
        </p:txBody>
      </p:sp>
      <p:sp>
        <p:nvSpPr>
          <p:cNvPr id="37892" name="Text Box 10"/>
          <p:cNvSpPr txBox="1">
            <a:spLocks noChangeArrowheads="1"/>
          </p:cNvSpPr>
          <p:nvPr/>
        </p:nvSpPr>
        <p:spPr bwMode="auto">
          <a:xfrm>
            <a:off x="838200" y="5470525"/>
            <a:ext cx="20574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Future Value</a:t>
            </a:r>
          </a:p>
        </p:txBody>
      </p:sp>
      <p:sp>
        <p:nvSpPr>
          <p:cNvPr id="37893" name="Text Box 11"/>
          <p:cNvSpPr txBox="1">
            <a:spLocks noChangeArrowheads="1"/>
          </p:cNvSpPr>
          <p:nvPr/>
        </p:nvSpPr>
        <p:spPr bwMode="auto">
          <a:xfrm>
            <a:off x="3429000" y="5470525"/>
            <a:ext cx="17526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37894" name="Text Box 12"/>
          <p:cNvSpPr txBox="1">
            <a:spLocks noChangeArrowheads="1"/>
          </p:cNvSpPr>
          <p:nvPr/>
        </p:nvSpPr>
        <p:spPr bwMode="auto">
          <a:xfrm>
            <a:off x="5867400" y="5470525"/>
            <a:ext cx="19050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Present Value</a:t>
            </a:r>
          </a:p>
        </p:txBody>
      </p:sp>
      <p:sp>
        <p:nvSpPr>
          <p:cNvPr id="708618" name="Rectangle 9"/>
          <p:cNvSpPr>
            <a:spLocks noChangeArrowheads="1"/>
          </p:cNvSpPr>
          <p:nvPr/>
        </p:nvSpPr>
        <p:spPr bwMode="auto">
          <a:xfrm>
            <a:off x="2895600" y="49530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x       </a:t>
            </a:r>
            <a:r>
              <a:rPr lang="en-US" altLang="en-US" sz="2400" b="1" dirty="0" smtClean="0">
                <a:latin typeface="Liberation Sans"/>
              </a:rPr>
              <a:t>.68058</a:t>
            </a:r>
            <a:endParaRPr lang="en-US" altLang="en-US" sz="2400" b="1" dirty="0">
              <a:solidFill>
                <a:srgbClr val="800000"/>
              </a:solidFill>
              <a:latin typeface="Liberation Sans"/>
            </a:endParaRPr>
          </a:p>
        </p:txBody>
      </p:sp>
      <p:sp>
        <p:nvSpPr>
          <p:cNvPr id="708619" name="Rectangle 9"/>
          <p:cNvSpPr>
            <a:spLocks noChangeArrowheads="1"/>
          </p:cNvSpPr>
          <p:nvPr/>
        </p:nvSpPr>
        <p:spPr bwMode="auto">
          <a:xfrm>
            <a:off x="5346700" y="49530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a:solidFill>
                  <a:srgbClr val="CC0000"/>
                </a:solidFill>
                <a:latin typeface="Liberation Sans"/>
              </a:rPr>
              <a:t>$50,000</a:t>
            </a:r>
          </a:p>
        </p:txBody>
      </p:sp>
      <p:sp>
        <p:nvSpPr>
          <p:cNvPr id="37897" name="Rectangle 1029"/>
          <p:cNvSpPr>
            <a:spLocks noChangeArrowheads="1"/>
          </p:cNvSpPr>
          <p:nvPr/>
        </p:nvSpPr>
        <p:spPr bwMode="auto">
          <a:xfrm>
            <a:off x="1905000" y="4114800"/>
            <a:ext cx="5397500" cy="457200"/>
          </a:xfrm>
          <a:prstGeom prst="rect">
            <a:avLst/>
          </a:prstGeom>
          <a:solidFill>
            <a:srgbClr val="FFFFCC"/>
          </a:solidFill>
          <a:ln w="12700">
            <a:solidFill>
              <a:schemeClr val="tx1"/>
            </a:solidFill>
            <a:miter lim="800000"/>
            <a:headEnd/>
            <a:tailEnd/>
          </a:ln>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latin typeface="Liberation Sans"/>
              </a:rPr>
              <a:t>What factor?</a:t>
            </a:r>
          </a:p>
        </p:txBody>
      </p:sp>
      <p:sp>
        <p:nvSpPr>
          <p:cNvPr id="37898" name="Text Box 16"/>
          <p:cNvSpPr txBox="1">
            <a:spLocks noChangeArrowheads="1"/>
          </p:cNvSpPr>
          <p:nvPr/>
        </p:nvSpPr>
        <p:spPr bwMode="auto">
          <a:xfrm>
            <a:off x="914400" y="1295400"/>
            <a:ext cx="838200" cy="6540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dirty="0" smtClean="0">
                <a:latin typeface="Liberation Sans"/>
              </a:rPr>
              <a:t>i=8%</a:t>
            </a:r>
            <a:endParaRPr lang="en-US" altLang="en-US" sz="1800" dirty="0">
              <a:latin typeface="Liberation Sans"/>
            </a:endParaRPr>
          </a:p>
          <a:p>
            <a:r>
              <a:rPr lang="en-US" altLang="en-US" sz="1800" dirty="0">
                <a:latin typeface="Liberation Sans"/>
              </a:rPr>
              <a:t>n=5</a:t>
            </a:r>
          </a:p>
        </p:txBody>
      </p:sp>
      <p:sp>
        <p:nvSpPr>
          <p:cNvPr id="14" name="Rectangle 3"/>
          <p:cNvSpPr txBox="1">
            <a:spLocks noChangeArrowheads="1"/>
          </p:cNvSpPr>
          <p:nvPr/>
        </p:nvSpPr>
        <p:spPr>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0" indent="-109538" algn="l">
              <a:defRPr sz="3200" b="1" i="0">
                <a:solidFill>
                  <a:srgbClr val="CC0000"/>
                </a:solidFill>
                <a:effectLst/>
                <a:latin typeface="Liberation Sans"/>
              </a:defRPr>
            </a:lvl1pPr>
            <a:lvl2pPr marL="109538" indent="-109538">
              <a:defRPr sz="3000" b="1" i="1">
                <a:solidFill>
                  <a:srgbClr val="FFFF00"/>
                </a:solidFill>
                <a:effectLst>
                  <a:outerShdw blurRad="38100" dist="38100" dir="2700000" algn="tl">
                    <a:srgbClr val="000000"/>
                  </a:outerShdw>
                </a:effectLst>
                <a:latin typeface="Comic Sans MS" pitchFamily="66" charset="0"/>
              </a:defRPr>
            </a:lvl2pPr>
            <a:lvl3pPr marL="109538" indent="-109538">
              <a:defRPr sz="3000" b="1" i="1">
                <a:solidFill>
                  <a:srgbClr val="FFFF00"/>
                </a:solidFill>
                <a:effectLst>
                  <a:outerShdw blurRad="38100" dist="38100" dir="2700000" algn="tl">
                    <a:srgbClr val="000000"/>
                  </a:outerShdw>
                </a:effectLst>
                <a:latin typeface="Comic Sans MS" pitchFamily="66" charset="0"/>
              </a:defRPr>
            </a:lvl3pPr>
            <a:lvl4pPr marL="109538" indent="-109538">
              <a:defRPr sz="3000" b="1" i="1">
                <a:solidFill>
                  <a:srgbClr val="FFFF00"/>
                </a:solidFill>
                <a:effectLst>
                  <a:outerShdw blurRad="38100" dist="38100" dir="2700000" algn="tl">
                    <a:srgbClr val="000000"/>
                  </a:outerShdw>
                </a:effectLst>
                <a:latin typeface="Comic Sans MS" pitchFamily="66" charset="0"/>
              </a:defRPr>
            </a:lvl4pPr>
            <a:lvl5pPr marL="109538" indent="-109538">
              <a:defRPr sz="3000" b="1" i="1">
                <a:solidFill>
                  <a:srgbClr val="FFFF00"/>
                </a:solidFill>
                <a:effectLst>
                  <a:outerShdw blurRad="38100" dist="38100" dir="2700000" algn="tl">
                    <a:srgbClr val="000000"/>
                  </a:outerShdw>
                </a:effectLst>
                <a:latin typeface="Comic Sans MS" pitchFamily="66" charset="0"/>
              </a:defRPr>
            </a:lvl5pPr>
            <a:lvl6pPr marL="5667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r>
              <a:rPr lang="en-US" dirty="0"/>
              <a:t>Present Value of a Single Sum</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6" name="Rounded Rectangle 15"/>
          <p:cNvSpPr/>
          <p:nvPr/>
        </p:nvSpPr>
        <p:spPr bwMode="auto">
          <a:xfrm>
            <a:off x="469152" y="3386512"/>
            <a:ext cx="914400" cy="265112"/>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1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8618"/>
                                        </p:tgtEl>
                                        <p:attrNameLst>
                                          <p:attrName>style.visibility</p:attrName>
                                        </p:attrNameLst>
                                      </p:cBhvr>
                                      <p:to>
                                        <p:strVal val="visible"/>
                                      </p:to>
                                    </p:set>
                                    <p:animEffect transition="in" filter="wipe(left)">
                                      <p:cBhvr>
                                        <p:cTn id="12" dur="500"/>
                                        <p:tgtEl>
                                          <p:spTgt spid="7086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8619"/>
                                        </p:tgtEl>
                                        <p:attrNameLst>
                                          <p:attrName>style.visibility</p:attrName>
                                        </p:attrNameLst>
                                      </p:cBhvr>
                                      <p:to>
                                        <p:strVal val="visible"/>
                                      </p:to>
                                    </p:set>
                                    <p:animEffect transition="in" filter="wipe(left)">
                                      <p:cBhvr>
                                        <p:cTn id="17" dur="500"/>
                                        <p:tgtEl>
                                          <p:spTgt spid="70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18" grpId="0" animBg="1"/>
      <p:bldP spid="708619"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
        <p:nvSpPr>
          <p:cNvPr id="38914" name="Text Box 5"/>
          <p:cNvSpPr txBox="1">
            <a:spLocks noChangeArrowheads="1"/>
          </p:cNvSpPr>
          <p:nvPr/>
        </p:nvSpPr>
        <p:spPr bwMode="auto">
          <a:xfrm>
            <a:off x="609600" y="1371600"/>
            <a:ext cx="7620000" cy="305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spcBef>
                <a:spcPct val="30000"/>
              </a:spcBef>
              <a:buSzPct val="80000"/>
            </a:pPr>
            <a:r>
              <a:rPr lang="en-US" altLang="en-US" sz="2200" b="1" dirty="0">
                <a:latin typeface="Liberation Sans"/>
              </a:rPr>
              <a:t>Illustration:</a:t>
            </a:r>
            <a:r>
              <a:rPr lang="en-US" altLang="en-US" sz="2200" dirty="0">
                <a:latin typeface="Liberation Sans"/>
              </a:rPr>
              <a:t> </a:t>
            </a:r>
            <a:r>
              <a:rPr lang="en-US" altLang="en-US" sz="2200" dirty="0" smtClean="0">
                <a:latin typeface="Liberation Sans"/>
              </a:rPr>
              <a:t>Assume </a:t>
            </a:r>
            <a:r>
              <a:rPr lang="en-US" altLang="en-US" sz="2200" dirty="0">
                <a:latin typeface="Liberation Sans"/>
              </a:rPr>
              <a:t>that your rich uncle decides to give you $2,000 for a trip to Europe when you graduate from college 3 years from now. He proposes to finance the trip by investing a sum of money now at 8% compound interest that will provide you with $2,000 upon your graduation. The only conditions are that you graduate and that you tell him how much to invest now.</a:t>
            </a:r>
          </a:p>
        </p:txBody>
      </p:sp>
      <p:sp>
        <p:nvSpPr>
          <p:cNvPr id="38916" name="Line 7"/>
          <p:cNvSpPr>
            <a:spLocks noChangeShapeType="1"/>
          </p:cNvSpPr>
          <p:nvPr/>
        </p:nvSpPr>
        <p:spPr bwMode="auto">
          <a:xfrm>
            <a:off x="1163638" y="5294507"/>
            <a:ext cx="71120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8917" name="Line 8"/>
          <p:cNvSpPr>
            <a:spLocks noChangeShapeType="1"/>
          </p:cNvSpPr>
          <p:nvPr/>
        </p:nvSpPr>
        <p:spPr bwMode="auto">
          <a:xfrm>
            <a:off x="1138238" y="5167507"/>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8918" name="Line 9"/>
          <p:cNvSpPr>
            <a:spLocks noChangeShapeType="1"/>
          </p:cNvSpPr>
          <p:nvPr/>
        </p:nvSpPr>
        <p:spPr bwMode="auto">
          <a:xfrm>
            <a:off x="6853238" y="5167507"/>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8919" name="Line 10"/>
          <p:cNvSpPr>
            <a:spLocks noChangeShapeType="1"/>
          </p:cNvSpPr>
          <p:nvPr/>
        </p:nvSpPr>
        <p:spPr bwMode="auto">
          <a:xfrm>
            <a:off x="2281238" y="5167507"/>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8920" name="Line 11"/>
          <p:cNvSpPr>
            <a:spLocks noChangeShapeType="1"/>
          </p:cNvSpPr>
          <p:nvPr/>
        </p:nvSpPr>
        <p:spPr bwMode="auto">
          <a:xfrm>
            <a:off x="3424238" y="5167507"/>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8921" name="Line 12"/>
          <p:cNvSpPr>
            <a:spLocks noChangeShapeType="1"/>
          </p:cNvSpPr>
          <p:nvPr/>
        </p:nvSpPr>
        <p:spPr bwMode="auto">
          <a:xfrm>
            <a:off x="4567238" y="5167507"/>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8922" name="Line 13"/>
          <p:cNvSpPr>
            <a:spLocks noChangeShapeType="1"/>
          </p:cNvSpPr>
          <p:nvPr/>
        </p:nvSpPr>
        <p:spPr bwMode="auto">
          <a:xfrm>
            <a:off x="5710238" y="5167507"/>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8923" name="Line 14"/>
          <p:cNvSpPr>
            <a:spLocks noChangeShapeType="1"/>
          </p:cNvSpPr>
          <p:nvPr/>
        </p:nvSpPr>
        <p:spPr bwMode="auto">
          <a:xfrm>
            <a:off x="7996238" y="5167507"/>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8924" name="Rectangle 15"/>
          <p:cNvSpPr>
            <a:spLocks noChangeArrowheads="1"/>
          </p:cNvSpPr>
          <p:nvPr/>
        </p:nvSpPr>
        <p:spPr bwMode="auto">
          <a:xfrm>
            <a:off x="676275" y="5518345"/>
            <a:ext cx="9239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0</a:t>
            </a:r>
          </a:p>
        </p:txBody>
      </p:sp>
      <p:sp>
        <p:nvSpPr>
          <p:cNvPr id="38925" name="Rectangle 16"/>
          <p:cNvSpPr>
            <a:spLocks noChangeArrowheads="1"/>
          </p:cNvSpPr>
          <p:nvPr/>
        </p:nvSpPr>
        <p:spPr bwMode="auto">
          <a:xfrm>
            <a:off x="1895475" y="5518345"/>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1</a:t>
            </a:r>
          </a:p>
        </p:txBody>
      </p:sp>
      <p:sp>
        <p:nvSpPr>
          <p:cNvPr id="38926" name="Rectangle 17"/>
          <p:cNvSpPr>
            <a:spLocks noChangeArrowheads="1"/>
          </p:cNvSpPr>
          <p:nvPr/>
        </p:nvSpPr>
        <p:spPr bwMode="auto">
          <a:xfrm>
            <a:off x="3038475" y="5518345"/>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2</a:t>
            </a:r>
          </a:p>
        </p:txBody>
      </p:sp>
      <p:sp>
        <p:nvSpPr>
          <p:cNvPr id="38927" name="Rectangle 18"/>
          <p:cNvSpPr>
            <a:spLocks noChangeArrowheads="1"/>
          </p:cNvSpPr>
          <p:nvPr/>
        </p:nvSpPr>
        <p:spPr bwMode="auto">
          <a:xfrm>
            <a:off x="4181475" y="5518345"/>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3</a:t>
            </a:r>
          </a:p>
        </p:txBody>
      </p:sp>
      <p:sp>
        <p:nvSpPr>
          <p:cNvPr id="38928" name="Rectangle 19"/>
          <p:cNvSpPr>
            <a:spLocks noChangeArrowheads="1"/>
          </p:cNvSpPr>
          <p:nvPr/>
        </p:nvSpPr>
        <p:spPr bwMode="auto">
          <a:xfrm>
            <a:off x="5324475" y="5518345"/>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4</a:t>
            </a:r>
          </a:p>
        </p:txBody>
      </p:sp>
      <p:sp>
        <p:nvSpPr>
          <p:cNvPr id="38929" name="Rectangle 20"/>
          <p:cNvSpPr>
            <a:spLocks noChangeArrowheads="1"/>
          </p:cNvSpPr>
          <p:nvPr/>
        </p:nvSpPr>
        <p:spPr bwMode="auto">
          <a:xfrm>
            <a:off x="6467475" y="5518345"/>
            <a:ext cx="7715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5</a:t>
            </a:r>
          </a:p>
        </p:txBody>
      </p:sp>
      <p:sp>
        <p:nvSpPr>
          <p:cNvPr id="38930" name="Rectangle 21"/>
          <p:cNvSpPr>
            <a:spLocks noChangeArrowheads="1"/>
          </p:cNvSpPr>
          <p:nvPr/>
        </p:nvSpPr>
        <p:spPr bwMode="auto">
          <a:xfrm>
            <a:off x="7534275" y="5518345"/>
            <a:ext cx="923925"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b="1" dirty="0">
                <a:latin typeface="Liberation Sans"/>
              </a:rPr>
              <a:t>6</a:t>
            </a:r>
          </a:p>
        </p:txBody>
      </p:sp>
      <p:sp>
        <p:nvSpPr>
          <p:cNvPr id="38931" name="Rectangle 22"/>
          <p:cNvSpPr>
            <a:spLocks noChangeArrowheads="1"/>
          </p:cNvSpPr>
          <p:nvPr/>
        </p:nvSpPr>
        <p:spPr bwMode="auto">
          <a:xfrm>
            <a:off x="528638" y="4405615"/>
            <a:ext cx="335280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dirty="0">
                <a:latin typeface="Liberation Sans"/>
              </a:rPr>
              <a:t>Present Value?</a:t>
            </a:r>
          </a:p>
        </p:txBody>
      </p:sp>
      <p:sp>
        <p:nvSpPr>
          <p:cNvPr id="38932" name="Rectangle 23"/>
          <p:cNvSpPr>
            <a:spLocks noChangeArrowheads="1"/>
          </p:cNvSpPr>
          <p:nvPr/>
        </p:nvSpPr>
        <p:spPr bwMode="auto">
          <a:xfrm>
            <a:off x="1068388" y="6019800"/>
            <a:ext cx="7302500" cy="533400"/>
          </a:xfrm>
          <a:prstGeom prst="rect">
            <a:avLst/>
          </a:prstGeom>
          <a:solidFill>
            <a:srgbClr val="F9EFA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latin typeface="Liberation Sans"/>
              </a:rPr>
              <a:t>What table do we use?</a:t>
            </a:r>
          </a:p>
        </p:txBody>
      </p:sp>
      <p:sp>
        <p:nvSpPr>
          <p:cNvPr id="38933" name="Line 24"/>
          <p:cNvSpPr>
            <a:spLocks noChangeShapeType="1"/>
          </p:cNvSpPr>
          <p:nvPr/>
        </p:nvSpPr>
        <p:spPr bwMode="auto">
          <a:xfrm rot="20502821" flipH="1">
            <a:off x="1094617" y="4858958"/>
            <a:ext cx="234615" cy="215065"/>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38934" name="Rectangle 25"/>
          <p:cNvSpPr>
            <a:spLocks noChangeArrowheads="1"/>
          </p:cNvSpPr>
          <p:nvPr/>
        </p:nvSpPr>
        <p:spPr bwMode="auto">
          <a:xfrm>
            <a:off x="4191000" y="4191000"/>
            <a:ext cx="2590800" cy="76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dirty="0">
                <a:latin typeface="Liberation Sans"/>
              </a:rPr>
              <a:t>Future Value $</a:t>
            </a:r>
            <a:r>
              <a:rPr lang="en-US" altLang="en-US" sz="2200" dirty="0" smtClean="0">
                <a:latin typeface="Liberation Sans"/>
              </a:rPr>
              <a:t>2,000</a:t>
            </a:r>
            <a:endParaRPr lang="en-US" altLang="en-US" sz="2200" dirty="0">
              <a:latin typeface="Liberation Sans"/>
            </a:endParaRPr>
          </a:p>
        </p:txBody>
      </p:sp>
      <p:sp>
        <p:nvSpPr>
          <p:cNvPr id="38935" name="Line 26"/>
          <p:cNvSpPr>
            <a:spLocks noChangeShapeType="1"/>
          </p:cNvSpPr>
          <p:nvPr/>
        </p:nvSpPr>
        <p:spPr bwMode="auto">
          <a:xfrm rot="20502821" flipH="1">
            <a:off x="4532035" y="4772487"/>
            <a:ext cx="343501" cy="286251"/>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26" name="Rectangle 3"/>
          <p:cNvSpPr>
            <a:spLocks noGrp="1" noChangeArrowheads="1"/>
          </p:cNvSpPr>
          <p:nvPr>
            <p:ph type="title"/>
          </p:nvPr>
        </p:nvSpPr>
        <p:spPr>
          <a:xfrm>
            <a:off x="6096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0" algn="l"/>
            <a:r>
              <a:rPr lang="en-US" sz="3200" i="0" kern="1200" dirty="0">
                <a:solidFill>
                  <a:srgbClr val="CC0000"/>
                </a:solidFill>
                <a:effectLst/>
                <a:latin typeface="Liberation Sans"/>
                <a:ea typeface="+mn-ea"/>
                <a:cs typeface="+mn-cs"/>
              </a:rPr>
              <a:t>Present Value of a Single Sum</a:t>
            </a:r>
          </a:p>
        </p:txBody>
      </p:sp>
      <p:sp>
        <p:nvSpPr>
          <p:cNvPr id="2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295400"/>
            <a:ext cx="85058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9"/>
          <p:cNvSpPr>
            <a:spLocks noChangeArrowheads="1"/>
          </p:cNvSpPr>
          <p:nvPr/>
        </p:nvSpPr>
        <p:spPr bwMode="auto">
          <a:xfrm>
            <a:off x="762000" y="49530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latin typeface="Liberation Sans"/>
              </a:rPr>
              <a:t>$</a:t>
            </a:r>
            <a:r>
              <a:rPr lang="en-US" altLang="en-US" sz="2400" b="1" dirty="0" smtClean="0">
                <a:latin typeface="Liberation Sans"/>
              </a:rPr>
              <a:t>2,000</a:t>
            </a:r>
            <a:endParaRPr lang="en-US" altLang="en-US" sz="2400" b="1" dirty="0">
              <a:solidFill>
                <a:srgbClr val="800000"/>
              </a:solidFill>
              <a:latin typeface="Liberation Sans"/>
            </a:endParaRPr>
          </a:p>
        </p:txBody>
      </p:sp>
      <p:sp>
        <p:nvSpPr>
          <p:cNvPr id="39940" name="Text Box 10"/>
          <p:cNvSpPr txBox="1">
            <a:spLocks noChangeArrowheads="1"/>
          </p:cNvSpPr>
          <p:nvPr/>
        </p:nvSpPr>
        <p:spPr bwMode="auto">
          <a:xfrm>
            <a:off x="838200" y="5470525"/>
            <a:ext cx="20574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Future Value</a:t>
            </a:r>
          </a:p>
        </p:txBody>
      </p:sp>
      <p:sp>
        <p:nvSpPr>
          <p:cNvPr id="39941" name="Text Box 11"/>
          <p:cNvSpPr txBox="1">
            <a:spLocks noChangeArrowheads="1"/>
          </p:cNvSpPr>
          <p:nvPr/>
        </p:nvSpPr>
        <p:spPr bwMode="auto">
          <a:xfrm>
            <a:off x="3352800" y="5470525"/>
            <a:ext cx="17526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39942" name="Text Box 12"/>
          <p:cNvSpPr txBox="1">
            <a:spLocks noChangeArrowheads="1"/>
          </p:cNvSpPr>
          <p:nvPr/>
        </p:nvSpPr>
        <p:spPr bwMode="auto">
          <a:xfrm>
            <a:off x="5854700" y="5470525"/>
            <a:ext cx="19050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Present Value</a:t>
            </a:r>
          </a:p>
        </p:txBody>
      </p:sp>
      <p:sp>
        <p:nvSpPr>
          <p:cNvPr id="710665" name="Rectangle 9"/>
          <p:cNvSpPr>
            <a:spLocks noChangeArrowheads="1"/>
          </p:cNvSpPr>
          <p:nvPr/>
        </p:nvSpPr>
        <p:spPr bwMode="auto">
          <a:xfrm>
            <a:off x="2895600" y="49530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x       </a:t>
            </a:r>
            <a:r>
              <a:rPr lang="en-US" altLang="en-US" sz="2400" b="1" dirty="0" smtClean="0">
                <a:latin typeface="Liberation Sans"/>
              </a:rPr>
              <a:t>.79383</a:t>
            </a:r>
            <a:endParaRPr lang="en-US" altLang="en-US" sz="2400" b="1" dirty="0">
              <a:solidFill>
                <a:srgbClr val="800000"/>
              </a:solidFill>
              <a:latin typeface="Liberation Sans"/>
            </a:endParaRPr>
          </a:p>
        </p:txBody>
      </p:sp>
      <p:sp>
        <p:nvSpPr>
          <p:cNvPr id="710666" name="Rectangle 9"/>
          <p:cNvSpPr>
            <a:spLocks noChangeArrowheads="1"/>
          </p:cNvSpPr>
          <p:nvPr/>
        </p:nvSpPr>
        <p:spPr bwMode="auto">
          <a:xfrm>
            <a:off x="5257800" y="49530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smtClean="0">
                <a:solidFill>
                  <a:srgbClr val="CC0000"/>
                </a:solidFill>
                <a:latin typeface="Liberation Sans"/>
              </a:rPr>
              <a:t>$1,587.66</a:t>
            </a:r>
            <a:endParaRPr lang="en-US" altLang="en-US" sz="2400" b="1" dirty="0">
              <a:solidFill>
                <a:srgbClr val="CC0000"/>
              </a:solidFill>
              <a:latin typeface="Liberation Sans"/>
            </a:endParaRPr>
          </a:p>
        </p:txBody>
      </p:sp>
      <p:sp>
        <p:nvSpPr>
          <p:cNvPr id="39945" name="Rectangle 1029"/>
          <p:cNvSpPr>
            <a:spLocks noChangeArrowheads="1"/>
          </p:cNvSpPr>
          <p:nvPr/>
        </p:nvSpPr>
        <p:spPr bwMode="auto">
          <a:xfrm>
            <a:off x="1905000" y="4114800"/>
            <a:ext cx="5397500" cy="457200"/>
          </a:xfrm>
          <a:prstGeom prst="rect">
            <a:avLst/>
          </a:prstGeom>
          <a:solidFill>
            <a:srgbClr val="FFFFCC"/>
          </a:solidFill>
          <a:ln w="12700">
            <a:solidFill>
              <a:schemeClr val="tx1"/>
            </a:solidFill>
            <a:miter lim="800000"/>
            <a:headEnd/>
            <a:tailEnd/>
          </a:ln>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latin typeface="Liberation Sans"/>
              </a:rPr>
              <a:t>What factor?</a:t>
            </a:r>
          </a:p>
        </p:txBody>
      </p:sp>
      <p:sp>
        <p:nvSpPr>
          <p:cNvPr id="39946" name="Text Box 14"/>
          <p:cNvSpPr txBox="1">
            <a:spLocks noChangeArrowheads="1"/>
          </p:cNvSpPr>
          <p:nvPr/>
        </p:nvSpPr>
        <p:spPr bwMode="auto">
          <a:xfrm>
            <a:off x="838200" y="1295400"/>
            <a:ext cx="838200" cy="6540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dirty="0" smtClean="0">
                <a:latin typeface="Liberation Sans"/>
              </a:rPr>
              <a:t>i=8%</a:t>
            </a:r>
            <a:endParaRPr lang="en-US" altLang="en-US" sz="1800" dirty="0">
              <a:latin typeface="Liberation Sans"/>
            </a:endParaRPr>
          </a:p>
          <a:p>
            <a:r>
              <a:rPr lang="en-US" altLang="en-US" sz="1800" dirty="0" smtClean="0">
                <a:latin typeface="Liberation Sans"/>
              </a:rPr>
              <a:t>n=3</a:t>
            </a:r>
            <a:endParaRPr lang="en-US" altLang="en-US" sz="1800" dirty="0">
              <a:latin typeface="Liberation Sans"/>
            </a:endParaRPr>
          </a:p>
        </p:txBody>
      </p:sp>
      <p:sp>
        <p:nvSpPr>
          <p:cNvPr id="14" name="Rectangle 3"/>
          <p:cNvSpPr txBox="1">
            <a:spLocks noChangeArrowheads="1"/>
          </p:cNvSpPr>
          <p:nvPr/>
        </p:nvSpPr>
        <p:spPr>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lvl1pPr marL="0" indent="-109538" algn="l">
              <a:defRPr sz="3200" b="1" i="0">
                <a:solidFill>
                  <a:srgbClr val="CC0000"/>
                </a:solidFill>
                <a:effectLst/>
                <a:latin typeface="Liberation Sans"/>
              </a:defRPr>
            </a:lvl1pPr>
            <a:lvl2pPr marL="109538" indent="-109538">
              <a:defRPr sz="3000" b="1" i="1">
                <a:solidFill>
                  <a:srgbClr val="FFFF00"/>
                </a:solidFill>
                <a:effectLst>
                  <a:outerShdw blurRad="38100" dist="38100" dir="2700000" algn="tl">
                    <a:srgbClr val="000000"/>
                  </a:outerShdw>
                </a:effectLst>
                <a:latin typeface="Comic Sans MS" pitchFamily="66" charset="0"/>
              </a:defRPr>
            </a:lvl2pPr>
            <a:lvl3pPr marL="109538" indent="-109538">
              <a:defRPr sz="3000" b="1" i="1">
                <a:solidFill>
                  <a:srgbClr val="FFFF00"/>
                </a:solidFill>
                <a:effectLst>
                  <a:outerShdw blurRad="38100" dist="38100" dir="2700000" algn="tl">
                    <a:srgbClr val="000000"/>
                  </a:outerShdw>
                </a:effectLst>
                <a:latin typeface="Comic Sans MS" pitchFamily="66" charset="0"/>
              </a:defRPr>
            </a:lvl3pPr>
            <a:lvl4pPr marL="109538" indent="-109538">
              <a:defRPr sz="3000" b="1" i="1">
                <a:solidFill>
                  <a:srgbClr val="FFFF00"/>
                </a:solidFill>
                <a:effectLst>
                  <a:outerShdw blurRad="38100" dist="38100" dir="2700000" algn="tl">
                    <a:srgbClr val="000000"/>
                  </a:outerShdw>
                </a:effectLst>
                <a:latin typeface="Comic Sans MS" pitchFamily="66" charset="0"/>
              </a:defRPr>
            </a:lvl4pPr>
            <a:lvl5pPr marL="109538" indent="-109538">
              <a:defRPr sz="3000" b="1" i="1">
                <a:solidFill>
                  <a:srgbClr val="FFFF00"/>
                </a:solidFill>
                <a:effectLst>
                  <a:outerShdw blurRad="38100" dist="38100" dir="2700000" algn="tl">
                    <a:srgbClr val="000000"/>
                  </a:outerShdw>
                </a:effectLst>
                <a:latin typeface="Comic Sans MS" pitchFamily="66" charset="0"/>
              </a:defRPr>
            </a:lvl5pPr>
            <a:lvl6pPr marL="5667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r>
              <a:rPr lang="en-US" dirty="0"/>
              <a:t>Present Value of a Single Sum</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6" name="Rounded Rectangle 15"/>
          <p:cNvSpPr/>
          <p:nvPr/>
        </p:nvSpPr>
        <p:spPr bwMode="auto">
          <a:xfrm>
            <a:off x="463176" y="2965168"/>
            <a:ext cx="914400" cy="265112"/>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1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0665"/>
                                        </p:tgtEl>
                                        <p:attrNameLst>
                                          <p:attrName>style.visibility</p:attrName>
                                        </p:attrNameLst>
                                      </p:cBhvr>
                                      <p:to>
                                        <p:strVal val="visible"/>
                                      </p:to>
                                    </p:set>
                                    <p:animEffect transition="in" filter="wipe(left)">
                                      <p:cBhvr>
                                        <p:cTn id="12" dur="500"/>
                                        <p:tgtEl>
                                          <p:spTgt spid="7106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0666"/>
                                        </p:tgtEl>
                                        <p:attrNameLst>
                                          <p:attrName>style.visibility</p:attrName>
                                        </p:attrNameLst>
                                      </p:cBhvr>
                                      <p:to>
                                        <p:strVal val="visible"/>
                                      </p:to>
                                    </p:set>
                                    <p:animEffect transition="in" filter="wipe(left)">
                                      <p:cBhvr>
                                        <p:cTn id="17" dur="500"/>
                                        <p:tgtEl>
                                          <p:spTgt spid="710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5" grpId="0" animBg="1"/>
      <p:bldP spid="710666"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6"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SINGLE-SUM PROBLEMS</a:t>
            </a:r>
            <a:endParaRPr lang="en-US" sz="3200" b="1" dirty="0">
              <a:solidFill>
                <a:schemeClr val="tx2">
                  <a:lumMod val="50000"/>
                </a:schemeClr>
              </a:solidFill>
              <a:latin typeface="Liberation Sans"/>
            </a:endParaRPr>
          </a:p>
        </p:txBody>
      </p:sp>
      <p:sp>
        <p:nvSpPr>
          <p:cNvPr id="43011" name="Text Box 5"/>
          <p:cNvSpPr txBox="1">
            <a:spLocks noChangeArrowheads="1"/>
          </p:cNvSpPr>
          <p:nvPr/>
        </p:nvSpPr>
        <p:spPr bwMode="auto">
          <a:xfrm>
            <a:off x="609600" y="1371600"/>
            <a:ext cx="8153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Solving for Other Unknowns</a:t>
            </a:r>
          </a:p>
        </p:txBody>
      </p:sp>
      <p:sp>
        <p:nvSpPr>
          <p:cNvPr id="43013" name="Rectangle 11"/>
          <p:cNvSpPr>
            <a:spLocks noChangeArrowheads="1"/>
          </p:cNvSpPr>
          <p:nvPr/>
        </p:nvSpPr>
        <p:spPr bwMode="auto">
          <a:xfrm>
            <a:off x="623888" y="1981200"/>
            <a:ext cx="676116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200" b="1" dirty="0">
                <a:latin typeface="Liberation Sans"/>
              </a:rPr>
              <a:t>Example—Computation of the Number of Periods</a:t>
            </a:r>
          </a:p>
        </p:txBody>
      </p:sp>
      <p:sp>
        <p:nvSpPr>
          <p:cNvPr id="43014" name="Rectangle 12"/>
          <p:cNvSpPr>
            <a:spLocks noChangeArrowheads="1"/>
          </p:cNvSpPr>
          <p:nvPr/>
        </p:nvSpPr>
        <p:spPr bwMode="auto">
          <a:xfrm>
            <a:off x="609600" y="2514600"/>
            <a:ext cx="7772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pPr>
            <a:r>
              <a:rPr lang="en-US" altLang="en-US" sz="2000" dirty="0">
                <a:latin typeface="Liberation Sans"/>
              </a:rPr>
              <a:t>The Village of Somonauk wants to accumulate $70,000 for the construction of a veterans monument in the town square. At the beginning of the current year, the Village deposited $47,811 in a memorial fund that earns 10% interest compounded annually. How many years will it take to accumulate $70,000 in the memorial fund?</a:t>
            </a:r>
          </a:p>
        </p:txBody>
      </p:sp>
      <p:pic>
        <p:nvPicPr>
          <p:cNvPr id="4301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09" y="4928759"/>
            <a:ext cx="8390382" cy="1319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6" name="Text Box 14"/>
          <p:cNvSpPr txBox="1">
            <a:spLocks noChangeArrowheads="1"/>
          </p:cNvSpPr>
          <p:nvPr/>
        </p:nvSpPr>
        <p:spPr bwMode="auto">
          <a:xfrm>
            <a:off x="914400" y="6112440"/>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a:solidFill>
                  <a:srgbClr val="006600"/>
                </a:solidFill>
                <a:latin typeface="Liberation Sans"/>
              </a:rPr>
              <a:t>ILLUSTRATION 6-13 </a:t>
            </a:r>
            <a:endParaRPr lang="en-US" altLang="en-US" sz="1200" b="1" dirty="0" smtClean="0">
              <a:solidFill>
                <a:srgbClr val="006600"/>
              </a:solidFill>
              <a:latin typeface="Liberation Sans"/>
            </a:endParaRPr>
          </a:p>
          <a:p>
            <a:pPr algn="l"/>
            <a:r>
              <a:rPr lang="en-US" altLang="en-US" sz="1200" dirty="0" smtClean="0">
                <a:latin typeface="Liberation Sans"/>
              </a:rPr>
              <a:t>Time </a:t>
            </a:r>
            <a:r>
              <a:rPr lang="en-US" altLang="en-US" sz="1200" dirty="0">
                <a:latin typeface="Liberation Sans"/>
              </a:rPr>
              <a:t>Diagram to Solve for Unknown Number of Periods </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325688"/>
            <a:ext cx="4149725" cy="1408112"/>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6" name="Rectangle 5"/>
          <p:cNvSpPr>
            <a:spLocks noChangeArrowheads="1"/>
          </p:cNvSpPr>
          <p:nvPr/>
        </p:nvSpPr>
        <p:spPr bwMode="auto">
          <a:xfrm>
            <a:off x="609600" y="1371600"/>
            <a:ext cx="67611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200" b="1" dirty="0">
                <a:latin typeface="Liberation Sans"/>
              </a:rPr>
              <a:t>Example—Computation of the Number of Periods</a:t>
            </a:r>
          </a:p>
        </p:txBody>
      </p:sp>
      <p:sp>
        <p:nvSpPr>
          <p:cNvPr id="44037" name="Text Box 8"/>
          <p:cNvSpPr txBox="1">
            <a:spLocks noChangeArrowheads="1"/>
          </p:cNvSpPr>
          <p:nvPr/>
        </p:nvSpPr>
        <p:spPr bwMode="auto">
          <a:xfrm>
            <a:off x="609600" y="1981200"/>
            <a:ext cx="2667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6-14</a:t>
            </a:r>
            <a:endParaRPr lang="en-US" altLang="en-US" sz="1200" b="1" dirty="0">
              <a:solidFill>
                <a:srgbClr val="006600"/>
              </a:solidFill>
              <a:latin typeface="Liberation Sans"/>
            </a:endParaRPr>
          </a:p>
        </p:txBody>
      </p:sp>
      <p:pic>
        <p:nvPicPr>
          <p:cNvPr id="4403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3175"/>
            <a:ext cx="8458200"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12" name="Oval 12"/>
          <p:cNvSpPr>
            <a:spLocks noChangeArrowheads="1"/>
          </p:cNvSpPr>
          <p:nvPr/>
        </p:nvSpPr>
        <p:spPr bwMode="auto">
          <a:xfrm>
            <a:off x="3024188" y="5489575"/>
            <a:ext cx="914400" cy="3048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16813" name="Line 13"/>
          <p:cNvSpPr>
            <a:spLocks noChangeShapeType="1"/>
          </p:cNvSpPr>
          <p:nvPr/>
        </p:nvSpPr>
        <p:spPr bwMode="auto">
          <a:xfrm flipH="1">
            <a:off x="3505200" y="3660775"/>
            <a:ext cx="152400" cy="91440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16814" name="Line 14"/>
          <p:cNvSpPr>
            <a:spLocks noChangeShapeType="1"/>
          </p:cNvSpPr>
          <p:nvPr/>
        </p:nvSpPr>
        <p:spPr bwMode="auto">
          <a:xfrm>
            <a:off x="4038600" y="5641975"/>
            <a:ext cx="4114800" cy="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16815" name="Oval 15"/>
          <p:cNvSpPr>
            <a:spLocks noChangeArrowheads="1"/>
          </p:cNvSpPr>
          <p:nvPr/>
        </p:nvSpPr>
        <p:spPr bwMode="auto">
          <a:xfrm>
            <a:off x="8305800" y="5489575"/>
            <a:ext cx="381000" cy="3048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44043" name="Rectangle 16"/>
          <p:cNvSpPr>
            <a:spLocks noChangeArrowheads="1"/>
          </p:cNvSpPr>
          <p:nvPr/>
        </p:nvSpPr>
        <p:spPr bwMode="auto">
          <a:xfrm>
            <a:off x="4987925" y="2271713"/>
            <a:ext cx="35052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5000"/>
              </a:lnSpc>
            </a:pPr>
            <a:r>
              <a:rPr lang="en-US" altLang="en-US" sz="1600" dirty="0">
                <a:latin typeface="Liberation Sans"/>
              </a:rPr>
              <a:t>Using the future value factor of </a:t>
            </a:r>
            <a:r>
              <a:rPr lang="en-US" altLang="en-US" sz="1600" b="1" dirty="0">
                <a:solidFill>
                  <a:srgbClr val="CC0000"/>
                </a:solidFill>
                <a:latin typeface="Liberation Sans"/>
              </a:rPr>
              <a:t>1.46410</a:t>
            </a:r>
            <a:r>
              <a:rPr lang="en-US" altLang="en-US" sz="1600" dirty="0">
                <a:latin typeface="Liberation Sans"/>
              </a:rPr>
              <a:t>, refer to Table 6-1 and read down the 10% column to find that factor in the 4-period row.</a:t>
            </a:r>
          </a:p>
        </p:txBody>
      </p:sp>
      <p:sp>
        <p:nvSpPr>
          <p:cNvPr id="13"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SINGLE-SUM PROBLEMS</a:t>
            </a:r>
            <a:endParaRPr lang="en-US" sz="3200" b="1" dirty="0">
              <a:solidFill>
                <a:schemeClr val="tx2">
                  <a:lumMod val="50000"/>
                </a:schemeClr>
              </a:solidFill>
              <a:latin typeface="Liberation Sans"/>
            </a:endParaRP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6813"/>
                                        </p:tgtEl>
                                        <p:attrNameLst>
                                          <p:attrName>style.visibility</p:attrName>
                                        </p:attrNameLst>
                                      </p:cBhvr>
                                      <p:to>
                                        <p:strVal val="visible"/>
                                      </p:to>
                                    </p:set>
                                    <p:animEffect transition="in" filter="wipe(up)">
                                      <p:cBhvr>
                                        <p:cTn id="7" dur="500"/>
                                        <p:tgtEl>
                                          <p:spTgt spid="7168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12"/>
                                        </p:tgtEl>
                                        <p:attrNameLst>
                                          <p:attrName>style.visibility</p:attrName>
                                        </p:attrNameLst>
                                      </p:cBhvr>
                                      <p:to>
                                        <p:strVal val="visible"/>
                                      </p:to>
                                    </p:set>
                                    <p:animEffect transition="in" filter="wipe(left)">
                                      <p:cBhvr>
                                        <p:cTn id="12" dur="500"/>
                                        <p:tgtEl>
                                          <p:spTgt spid="7168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14"/>
                                        </p:tgtEl>
                                        <p:attrNameLst>
                                          <p:attrName>style.visibility</p:attrName>
                                        </p:attrNameLst>
                                      </p:cBhvr>
                                      <p:to>
                                        <p:strVal val="visible"/>
                                      </p:to>
                                    </p:set>
                                    <p:animEffect transition="in" filter="wipe(left)">
                                      <p:cBhvr>
                                        <p:cTn id="17" dur="500"/>
                                        <p:tgtEl>
                                          <p:spTgt spid="716814"/>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16815"/>
                                        </p:tgtEl>
                                        <p:attrNameLst>
                                          <p:attrName>style.visibility</p:attrName>
                                        </p:attrNameLst>
                                      </p:cBhvr>
                                      <p:to>
                                        <p:strVal val="visible"/>
                                      </p:to>
                                    </p:set>
                                    <p:animEffect transition="in" filter="wipe(left)">
                                      <p:cBhvr>
                                        <p:cTn id="21" dur="500"/>
                                        <p:tgtEl>
                                          <p:spTgt spid="716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2" grpId="0" animBg="1"/>
      <p:bldP spid="716813" grpId="0" animBg="1"/>
      <p:bldP spid="716814" grpId="0" animBg="1"/>
      <p:bldP spid="7168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3810000"/>
            <a:ext cx="85058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2286000"/>
            <a:ext cx="4171950"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856" name="Oval 8"/>
          <p:cNvSpPr>
            <a:spLocks noChangeArrowheads="1"/>
          </p:cNvSpPr>
          <p:nvPr/>
        </p:nvSpPr>
        <p:spPr bwMode="auto">
          <a:xfrm>
            <a:off x="2971800" y="5681663"/>
            <a:ext cx="914400" cy="3048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18857" name="Line 9"/>
          <p:cNvSpPr>
            <a:spLocks noChangeShapeType="1"/>
          </p:cNvSpPr>
          <p:nvPr/>
        </p:nvSpPr>
        <p:spPr bwMode="auto">
          <a:xfrm flipH="1">
            <a:off x="3505200" y="3657600"/>
            <a:ext cx="152400" cy="106680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18858" name="Line 10"/>
          <p:cNvSpPr>
            <a:spLocks noChangeShapeType="1"/>
          </p:cNvSpPr>
          <p:nvPr/>
        </p:nvSpPr>
        <p:spPr bwMode="auto">
          <a:xfrm>
            <a:off x="4038600" y="5819775"/>
            <a:ext cx="4114800" cy="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18859" name="Oval 11"/>
          <p:cNvSpPr>
            <a:spLocks noChangeArrowheads="1"/>
          </p:cNvSpPr>
          <p:nvPr/>
        </p:nvSpPr>
        <p:spPr bwMode="auto">
          <a:xfrm>
            <a:off x="8305800" y="5664200"/>
            <a:ext cx="381000" cy="3048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13"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SINGLE-SUM PROBLEMS</a:t>
            </a:r>
            <a:endParaRPr lang="en-US" sz="3200" b="1" dirty="0">
              <a:solidFill>
                <a:schemeClr val="tx2">
                  <a:lumMod val="50000"/>
                </a:schemeClr>
              </a:solidFill>
              <a:latin typeface="Liberation Sans"/>
            </a:endParaRP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45067" name="Rectangle 5"/>
          <p:cNvSpPr>
            <a:spLocks noChangeArrowheads="1"/>
          </p:cNvSpPr>
          <p:nvPr/>
        </p:nvSpPr>
        <p:spPr bwMode="auto">
          <a:xfrm>
            <a:off x="609600" y="1371600"/>
            <a:ext cx="67611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200" b="1" dirty="0">
                <a:latin typeface="Liberation Sans"/>
              </a:rPr>
              <a:t>Example—Computation of the Number of Periods</a:t>
            </a:r>
          </a:p>
        </p:txBody>
      </p:sp>
      <p:sp>
        <p:nvSpPr>
          <p:cNvPr id="45068" name="Text Box 8"/>
          <p:cNvSpPr txBox="1">
            <a:spLocks noChangeArrowheads="1"/>
          </p:cNvSpPr>
          <p:nvPr/>
        </p:nvSpPr>
        <p:spPr bwMode="auto">
          <a:xfrm>
            <a:off x="609600" y="1981200"/>
            <a:ext cx="2438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6-14</a:t>
            </a:r>
            <a:endParaRPr lang="en-US" altLang="en-US" sz="1200" b="1" dirty="0">
              <a:solidFill>
                <a:srgbClr val="006600"/>
              </a:solidFill>
              <a:latin typeface="Liberation Sans"/>
            </a:endParaRPr>
          </a:p>
        </p:txBody>
      </p:sp>
      <p:sp>
        <p:nvSpPr>
          <p:cNvPr id="45069" name="Rectangle 16"/>
          <p:cNvSpPr>
            <a:spLocks noChangeArrowheads="1"/>
          </p:cNvSpPr>
          <p:nvPr/>
        </p:nvSpPr>
        <p:spPr bwMode="auto">
          <a:xfrm>
            <a:off x="4987924" y="2271713"/>
            <a:ext cx="377507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5000"/>
              </a:lnSpc>
            </a:pPr>
            <a:r>
              <a:rPr lang="en-US" altLang="en-US" sz="1600" dirty="0">
                <a:latin typeface="Liberation Sans"/>
              </a:rPr>
              <a:t>Using the present value factor of </a:t>
            </a:r>
            <a:r>
              <a:rPr lang="en-US" altLang="en-US" sz="1600" b="1" dirty="0">
                <a:solidFill>
                  <a:srgbClr val="CC0000"/>
                </a:solidFill>
                <a:latin typeface="Liberation Sans"/>
              </a:rPr>
              <a:t>.68301</a:t>
            </a:r>
            <a:r>
              <a:rPr lang="en-US" altLang="en-US" sz="1600" dirty="0">
                <a:latin typeface="Liberation Sans"/>
              </a:rPr>
              <a:t>, refer to Table 6-2 and read down the 10% column to find that factor in the 4-period row.</a:t>
            </a: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8857"/>
                                        </p:tgtEl>
                                        <p:attrNameLst>
                                          <p:attrName>style.visibility</p:attrName>
                                        </p:attrNameLst>
                                      </p:cBhvr>
                                      <p:to>
                                        <p:strVal val="visible"/>
                                      </p:to>
                                    </p:set>
                                    <p:animEffect transition="in" filter="wipe(up)">
                                      <p:cBhvr>
                                        <p:cTn id="7" dur="500"/>
                                        <p:tgtEl>
                                          <p:spTgt spid="7188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8856"/>
                                        </p:tgtEl>
                                        <p:attrNameLst>
                                          <p:attrName>style.visibility</p:attrName>
                                        </p:attrNameLst>
                                      </p:cBhvr>
                                      <p:to>
                                        <p:strVal val="visible"/>
                                      </p:to>
                                    </p:set>
                                    <p:animEffect transition="in" filter="wipe(left)">
                                      <p:cBhvr>
                                        <p:cTn id="12" dur="500"/>
                                        <p:tgtEl>
                                          <p:spTgt spid="7188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8858"/>
                                        </p:tgtEl>
                                        <p:attrNameLst>
                                          <p:attrName>style.visibility</p:attrName>
                                        </p:attrNameLst>
                                      </p:cBhvr>
                                      <p:to>
                                        <p:strVal val="visible"/>
                                      </p:to>
                                    </p:set>
                                    <p:animEffect transition="in" filter="wipe(left)">
                                      <p:cBhvr>
                                        <p:cTn id="17" dur="500"/>
                                        <p:tgtEl>
                                          <p:spTgt spid="718858"/>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18859"/>
                                        </p:tgtEl>
                                        <p:attrNameLst>
                                          <p:attrName>style.visibility</p:attrName>
                                        </p:attrNameLst>
                                      </p:cBhvr>
                                      <p:to>
                                        <p:strVal val="visible"/>
                                      </p:to>
                                    </p:set>
                                    <p:animEffect transition="in" filter="wipe(left)">
                                      <p:cBhvr>
                                        <p:cTn id="21" dur="500"/>
                                        <p:tgtEl>
                                          <p:spTgt spid="71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6" grpId="0" animBg="1"/>
      <p:bldP spid="718857" grpId="0" animBg="1"/>
      <p:bldP spid="718858" grpId="0" animBg="1"/>
      <p:bldP spid="71885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2225" y="4572000"/>
            <a:ext cx="8159551" cy="1672485"/>
          </a:xfrm>
          <a:prstGeom prst="rect">
            <a:avLst/>
          </a:prstGeom>
        </p:spPr>
      </p:pic>
      <p:sp>
        <p:nvSpPr>
          <p:cNvPr id="46083" name="Text Box 8"/>
          <p:cNvSpPr txBox="1">
            <a:spLocks noChangeArrowheads="1"/>
          </p:cNvSpPr>
          <p:nvPr/>
        </p:nvSpPr>
        <p:spPr bwMode="auto">
          <a:xfrm>
            <a:off x="1183344" y="6096000"/>
            <a:ext cx="4495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a:solidFill>
                  <a:srgbClr val="006600"/>
                </a:solidFill>
                <a:latin typeface="Liberation Sans"/>
              </a:rPr>
              <a:t>ILLUSTRATION 6-15 </a:t>
            </a:r>
            <a:endParaRPr lang="en-US" altLang="en-US" sz="1200" b="1" dirty="0" smtClean="0">
              <a:solidFill>
                <a:srgbClr val="006600"/>
              </a:solidFill>
              <a:latin typeface="Liberation Sans"/>
            </a:endParaRPr>
          </a:p>
          <a:p>
            <a:pPr algn="l"/>
            <a:r>
              <a:rPr lang="en-US" altLang="en-US" sz="1200" dirty="0" smtClean="0">
                <a:latin typeface="Liberation Sans"/>
              </a:rPr>
              <a:t>Time </a:t>
            </a:r>
            <a:r>
              <a:rPr lang="en-US" altLang="en-US" sz="1200" dirty="0">
                <a:latin typeface="Liberation Sans"/>
              </a:rPr>
              <a:t>Diagram to Solve for Unknown Interest Rate</a:t>
            </a:r>
          </a:p>
        </p:txBody>
      </p:sp>
      <p:sp>
        <p:nvSpPr>
          <p:cNvPr id="46084" name="Rectangle 11"/>
          <p:cNvSpPr>
            <a:spLocks noChangeArrowheads="1"/>
          </p:cNvSpPr>
          <p:nvPr/>
        </p:nvSpPr>
        <p:spPr bwMode="auto">
          <a:xfrm>
            <a:off x="609600" y="2514600"/>
            <a:ext cx="7772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ts val="1200"/>
              </a:spcBef>
            </a:pPr>
            <a:r>
              <a:rPr lang="en-US" altLang="en-US" sz="2100" dirty="0">
                <a:latin typeface="Liberation Sans"/>
              </a:rPr>
              <a:t>Advanced Design, Inc. needs $</a:t>
            </a:r>
            <a:r>
              <a:rPr lang="en-US" altLang="en-US" sz="2100" dirty="0" smtClean="0">
                <a:latin typeface="Liberation Sans"/>
              </a:rPr>
              <a:t>1,070,584 </a:t>
            </a:r>
            <a:r>
              <a:rPr lang="en-US" altLang="en-US" sz="2100" dirty="0">
                <a:latin typeface="Liberation Sans"/>
              </a:rPr>
              <a:t>for basic research 5 years from now. The company currently has $800,000 to invest for that purpose. At what rate of interest must it invest the $800,000 to fund basic research projects of $</a:t>
            </a:r>
            <a:r>
              <a:rPr lang="en-US" altLang="en-US" sz="2100" dirty="0" smtClean="0">
                <a:latin typeface="Liberation Sans"/>
              </a:rPr>
              <a:t>1,070,584, </a:t>
            </a:r>
            <a:r>
              <a:rPr lang="en-US" altLang="en-US" sz="2100" dirty="0">
                <a:latin typeface="Liberation Sans"/>
              </a:rPr>
              <a:t>5 years from now?</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46088" name="Text Box 5"/>
          <p:cNvSpPr txBox="1">
            <a:spLocks noChangeArrowheads="1"/>
          </p:cNvSpPr>
          <p:nvPr/>
        </p:nvSpPr>
        <p:spPr bwMode="auto">
          <a:xfrm>
            <a:off x="609600" y="1371600"/>
            <a:ext cx="81534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Solving for Other Unknowns</a:t>
            </a:r>
          </a:p>
        </p:txBody>
      </p:sp>
      <p:sp>
        <p:nvSpPr>
          <p:cNvPr id="46089" name="Rectangle 11"/>
          <p:cNvSpPr>
            <a:spLocks noChangeArrowheads="1"/>
          </p:cNvSpPr>
          <p:nvPr/>
        </p:nvSpPr>
        <p:spPr bwMode="auto">
          <a:xfrm>
            <a:off x="609600" y="1981200"/>
            <a:ext cx="601186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200" b="1" dirty="0">
                <a:solidFill>
                  <a:srgbClr val="006600"/>
                </a:solidFill>
                <a:latin typeface="Liberation Sans"/>
              </a:rPr>
              <a:t>Example—Computation of the Interest Rate</a:t>
            </a:r>
          </a:p>
        </p:txBody>
      </p:sp>
      <p:sp>
        <p:nvSpPr>
          <p:cNvPr id="11"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SINGLE-SUM PROBLEMS</a:t>
            </a:r>
            <a:endParaRPr lang="en-US" sz="3200" b="1" dirty="0">
              <a:solidFill>
                <a:schemeClr val="tx2">
                  <a:lumMod val="50000"/>
                </a:schemeClr>
              </a:solidFill>
              <a:latin typeface="Liberation Sans"/>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66045" y="4141233"/>
            <a:ext cx="8411908" cy="2147511"/>
          </a:xfrm>
          <a:prstGeom prst="rect">
            <a:avLst/>
          </a:prstGeom>
        </p:spPr>
      </p:pic>
      <p:pic>
        <p:nvPicPr>
          <p:cNvPr id="2" name="Picture 1"/>
          <p:cNvPicPr>
            <a:picLocks noChangeAspect="1"/>
          </p:cNvPicPr>
          <p:nvPr/>
        </p:nvPicPr>
        <p:blipFill>
          <a:blip r:embed="rId4"/>
          <a:stretch>
            <a:fillRect/>
          </a:stretch>
        </p:blipFill>
        <p:spPr>
          <a:xfrm>
            <a:off x="685800" y="2297952"/>
            <a:ext cx="4542958" cy="1591151"/>
          </a:xfrm>
          <a:prstGeom prst="rect">
            <a:avLst/>
          </a:prstGeom>
        </p:spPr>
      </p:pic>
      <p:sp>
        <p:nvSpPr>
          <p:cNvPr id="47107" name="Text Box 5"/>
          <p:cNvSpPr txBox="1">
            <a:spLocks noChangeArrowheads="1"/>
          </p:cNvSpPr>
          <p:nvPr/>
        </p:nvSpPr>
        <p:spPr bwMode="auto">
          <a:xfrm>
            <a:off x="609600" y="1981200"/>
            <a:ext cx="289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6-16</a:t>
            </a:r>
            <a:endParaRPr lang="en-US" altLang="en-US" sz="1200" b="1" dirty="0">
              <a:solidFill>
                <a:srgbClr val="006600"/>
              </a:solidFill>
              <a:latin typeface="Liberation Sans"/>
            </a:endParaRPr>
          </a:p>
        </p:txBody>
      </p:sp>
      <p:sp>
        <p:nvSpPr>
          <p:cNvPr id="722952" name="Oval 8"/>
          <p:cNvSpPr>
            <a:spLocks noChangeArrowheads="1"/>
          </p:cNvSpPr>
          <p:nvPr/>
        </p:nvSpPr>
        <p:spPr bwMode="auto">
          <a:xfrm>
            <a:off x="7924800" y="5976938"/>
            <a:ext cx="914400" cy="3048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22955" name="Oval 11"/>
          <p:cNvSpPr>
            <a:spLocks noChangeArrowheads="1"/>
          </p:cNvSpPr>
          <p:nvPr/>
        </p:nvSpPr>
        <p:spPr bwMode="auto">
          <a:xfrm>
            <a:off x="597648" y="5967504"/>
            <a:ext cx="381000" cy="3048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47112" name="Rectangle 12"/>
          <p:cNvSpPr>
            <a:spLocks noChangeArrowheads="1"/>
          </p:cNvSpPr>
          <p:nvPr/>
        </p:nvSpPr>
        <p:spPr bwMode="auto">
          <a:xfrm>
            <a:off x="5486400" y="2438400"/>
            <a:ext cx="3276600"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5000"/>
              </a:lnSpc>
            </a:pPr>
            <a:r>
              <a:rPr lang="en-US" altLang="en-US" sz="1600" dirty="0">
                <a:latin typeface="Liberation Sans"/>
              </a:rPr>
              <a:t>Using the future value factor of </a:t>
            </a:r>
            <a:r>
              <a:rPr lang="en-US" altLang="en-US" sz="1600" b="1" dirty="0" smtClean="0">
                <a:solidFill>
                  <a:srgbClr val="CC0000"/>
                </a:solidFill>
                <a:latin typeface="Liberation Sans"/>
              </a:rPr>
              <a:t>1.33823</a:t>
            </a:r>
            <a:r>
              <a:rPr lang="en-US" altLang="en-US" sz="1600" dirty="0" smtClean="0">
                <a:latin typeface="Liberation Sans"/>
              </a:rPr>
              <a:t>, </a:t>
            </a:r>
            <a:r>
              <a:rPr lang="en-US" altLang="en-US" sz="1600" dirty="0">
                <a:latin typeface="Liberation Sans"/>
              </a:rPr>
              <a:t>refer to Table 6-1 and read across the 5-period row to find the factor.</a:t>
            </a:r>
          </a:p>
        </p:txBody>
      </p:sp>
      <p:sp>
        <p:nvSpPr>
          <p:cNvPr id="47113" name="Rectangle 13"/>
          <p:cNvSpPr>
            <a:spLocks noChangeArrowheads="1"/>
          </p:cNvSpPr>
          <p:nvPr/>
        </p:nvSpPr>
        <p:spPr bwMode="auto">
          <a:xfrm>
            <a:off x="609600" y="1371600"/>
            <a:ext cx="59547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200" b="1" dirty="0">
                <a:solidFill>
                  <a:srgbClr val="006600"/>
                </a:solidFill>
                <a:latin typeface="Liberation Sans"/>
              </a:rPr>
              <a:t>Example—Computation of the Interest Rate</a:t>
            </a:r>
          </a:p>
        </p:txBody>
      </p:sp>
      <p:sp>
        <p:nvSpPr>
          <p:cNvPr id="722959" name="Oval 15"/>
          <p:cNvSpPr>
            <a:spLocks noChangeArrowheads="1"/>
          </p:cNvSpPr>
          <p:nvPr/>
        </p:nvSpPr>
        <p:spPr bwMode="auto">
          <a:xfrm>
            <a:off x="8099425" y="4800600"/>
            <a:ext cx="457200" cy="3810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22960" name="Line 16"/>
          <p:cNvSpPr>
            <a:spLocks noChangeShapeType="1"/>
          </p:cNvSpPr>
          <p:nvPr/>
        </p:nvSpPr>
        <p:spPr bwMode="auto">
          <a:xfrm flipV="1">
            <a:off x="8339137" y="5291138"/>
            <a:ext cx="0" cy="60960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22953" name="Line 9"/>
          <p:cNvSpPr>
            <a:spLocks noChangeShapeType="1"/>
          </p:cNvSpPr>
          <p:nvPr/>
        </p:nvSpPr>
        <p:spPr bwMode="auto">
          <a:xfrm flipH="1">
            <a:off x="978648" y="3681671"/>
            <a:ext cx="3212352" cy="2269393"/>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7"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SINGLE-SUM PROBLEMS</a:t>
            </a:r>
            <a:endParaRPr lang="en-US" sz="3200" b="1" dirty="0">
              <a:solidFill>
                <a:schemeClr val="tx2">
                  <a:lumMod val="50000"/>
                </a:schemeClr>
              </a:solidFill>
              <a:latin typeface="Liberation Sans"/>
            </a:endParaRPr>
          </a:p>
        </p:txBody>
      </p:sp>
      <p:cxnSp>
        <p:nvCxnSpPr>
          <p:cNvPr id="4" name="Straight Arrow Connector 3"/>
          <p:cNvCxnSpPr/>
          <p:nvPr/>
        </p:nvCxnSpPr>
        <p:spPr bwMode="auto">
          <a:xfrm>
            <a:off x="1066800" y="6107952"/>
            <a:ext cx="6781800" cy="0"/>
          </a:xfrm>
          <a:prstGeom prst="straightConnector1">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2953"/>
                                        </p:tgtEl>
                                        <p:attrNameLst>
                                          <p:attrName>style.visibility</p:attrName>
                                        </p:attrNameLst>
                                      </p:cBhvr>
                                      <p:to>
                                        <p:strVal val="visible"/>
                                      </p:to>
                                    </p:set>
                                    <p:animEffect transition="in" filter="wipe(up)">
                                      <p:cBhvr>
                                        <p:cTn id="7" dur="500"/>
                                        <p:tgtEl>
                                          <p:spTgt spid="72295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22955"/>
                                        </p:tgtEl>
                                        <p:attrNameLst>
                                          <p:attrName>style.visibility</p:attrName>
                                        </p:attrNameLst>
                                      </p:cBhvr>
                                      <p:to>
                                        <p:strVal val="visible"/>
                                      </p:to>
                                    </p:set>
                                    <p:animEffect transition="in" filter="wipe(up)">
                                      <p:cBhvr>
                                        <p:cTn id="11" dur="500"/>
                                        <p:tgtEl>
                                          <p:spTgt spid="722955"/>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22952"/>
                                        </p:tgtEl>
                                        <p:attrNameLst>
                                          <p:attrName>style.visibility</p:attrName>
                                        </p:attrNameLst>
                                      </p:cBhvr>
                                      <p:to>
                                        <p:strVal val="visible"/>
                                      </p:to>
                                    </p:set>
                                    <p:animEffect transition="in" filter="wipe(left)">
                                      <p:cBhvr>
                                        <p:cTn id="19" dur="500"/>
                                        <p:tgtEl>
                                          <p:spTgt spid="722952"/>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22960"/>
                                        </p:tgtEl>
                                        <p:attrNameLst>
                                          <p:attrName>style.visibility</p:attrName>
                                        </p:attrNameLst>
                                      </p:cBhvr>
                                      <p:to>
                                        <p:strVal val="visible"/>
                                      </p:to>
                                    </p:set>
                                    <p:animEffect transition="in" filter="wipe(down)">
                                      <p:cBhvr>
                                        <p:cTn id="23" dur="500"/>
                                        <p:tgtEl>
                                          <p:spTgt spid="722960"/>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22959"/>
                                        </p:tgtEl>
                                        <p:attrNameLst>
                                          <p:attrName>style.visibility</p:attrName>
                                        </p:attrNameLst>
                                      </p:cBhvr>
                                      <p:to>
                                        <p:strVal val="visible"/>
                                      </p:to>
                                    </p:set>
                                    <p:animEffect transition="in" filter="wipe(down)">
                                      <p:cBhvr>
                                        <p:cTn id="27" dur="500"/>
                                        <p:tgtEl>
                                          <p:spTgt spid="72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52" grpId="0" animBg="1"/>
      <p:bldP spid="722955" grpId="0" animBg="1"/>
      <p:bldP spid="722959" grpId="0" animBg="1"/>
      <p:bldP spid="722960" grpId="0" animBg="1"/>
      <p:bldP spid="72295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0124" y="3945960"/>
            <a:ext cx="8843750" cy="2469594"/>
          </a:xfrm>
          <a:prstGeom prst="rect">
            <a:avLst/>
          </a:prstGeom>
        </p:spPr>
      </p:pic>
      <p:pic>
        <p:nvPicPr>
          <p:cNvPr id="2" name="Picture 1"/>
          <p:cNvPicPr>
            <a:picLocks noChangeAspect="1"/>
          </p:cNvPicPr>
          <p:nvPr/>
        </p:nvPicPr>
        <p:blipFill>
          <a:blip r:embed="rId4"/>
          <a:stretch>
            <a:fillRect/>
          </a:stretch>
        </p:blipFill>
        <p:spPr>
          <a:xfrm>
            <a:off x="685800" y="2291976"/>
            <a:ext cx="4542958" cy="1579997"/>
          </a:xfrm>
          <a:prstGeom prst="rect">
            <a:avLst/>
          </a:prstGeom>
        </p:spPr>
      </p:pic>
      <p:sp>
        <p:nvSpPr>
          <p:cNvPr id="48132" name="Rectangle 12"/>
          <p:cNvSpPr>
            <a:spLocks noChangeArrowheads="1"/>
          </p:cNvSpPr>
          <p:nvPr/>
        </p:nvSpPr>
        <p:spPr bwMode="auto">
          <a:xfrm>
            <a:off x="5410200" y="2238375"/>
            <a:ext cx="35052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15000"/>
              </a:lnSpc>
            </a:pPr>
            <a:r>
              <a:rPr lang="en-US" altLang="en-US" sz="1600" dirty="0">
                <a:latin typeface="Liberation Sans"/>
              </a:rPr>
              <a:t>Using the present value factor of </a:t>
            </a:r>
            <a:r>
              <a:rPr lang="en-US" altLang="en-US" sz="1600" b="1" dirty="0" smtClean="0">
                <a:solidFill>
                  <a:srgbClr val="CC0000"/>
                </a:solidFill>
                <a:latin typeface="Liberation Sans"/>
              </a:rPr>
              <a:t>.74726</a:t>
            </a:r>
            <a:r>
              <a:rPr lang="en-US" altLang="en-US" sz="1600" dirty="0" smtClean="0">
                <a:latin typeface="Liberation Sans"/>
              </a:rPr>
              <a:t>, </a:t>
            </a:r>
            <a:r>
              <a:rPr lang="en-US" altLang="en-US" sz="1600" dirty="0">
                <a:latin typeface="Liberation Sans"/>
              </a:rPr>
              <a:t>refer to Table 6-2 and read across the 5-period row to find the factor.</a:t>
            </a:r>
          </a:p>
        </p:txBody>
      </p:sp>
      <p:sp>
        <p:nvSpPr>
          <p:cNvPr id="48133" name="Rectangle 14"/>
          <p:cNvSpPr>
            <a:spLocks noChangeArrowheads="1"/>
          </p:cNvSpPr>
          <p:nvPr/>
        </p:nvSpPr>
        <p:spPr bwMode="auto">
          <a:xfrm>
            <a:off x="609600" y="1371600"/>
            <a:ext cx="59547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200" b="1" dirty="0">
                <a:solidFill>
                  <a:srgbClr val="006600"/>
                </a:solidFill>
                <a:latin typeface="Liberation Sans"/>
              </a:rPr>
              <a:t>Example—Computation of the Interest Rate</a:t>
            </a:r>
          </a:p>
        </p:txBody>
      </p:sp>
      <p:sp>
        <p:nvSpPr>
          <p:cNvPr id="48141" name="Text Box 23"/>
          <p:cNvSpPr txBox="1">
            <a:spLocks noChangeArrowheads="1"/>
          </p:cNvSpPr>
          <p:nvPr/>
        </p:nvSpPr>
        <p:spPr bwMode="auto">
          <a:xfrm>
            <a:off x="609600" y="1981200"/>
            <a:ext cx="2590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6-16</a:t>
            </a:r>
            <a:endParaRPr lang="en-US" altLang="en-US" sz="1200" b="1" dirty="0">
              <a:solidFill>
                <a:srgbClr val="006600"/>
              </a:solidFill>
              <a:latin typeface="Liberation Sans"/>
            </a:endParaRP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7"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SINGLE-SUM PROBLEMS</a:t>
            </a:r>
            <a:endParaRPr lang="en-US" sz="3200" b="1" dirty="0">
              <a:solidFill>
                <a:schemeClr val="tx2">
                  <a:lumMod val="50000"/>
                </a:schemeClr>
              </a:solidFill>
              <a:latin typeface="Liberation Sans"/>
            </a:endParaRPr>
          </a:p>
        </p:txBody>
      </p:sp>
      <p:sp>
        <p:nvSpPr>
          <p:cNvPr id="19" name="Oval 8"/>
          <p:cNvSpPr>
            <a:spLocks noChangeArrowheads="1"/>
          </p:cNvSpPr>
          <p:nvPr/>
        </p:nvSpPr>
        <p:spPr bwMode="auto">
          <a:xfrm>
            <a:off x="8153400" y="6107952"/>
            <a:ext cx="914400" cy="3048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20" name="Oval 11"/>
          <p:cNvSpPr>
            <a:spLocks noChangeArrowheads="1"/>
          </p:cNvSpPr>
          <p:nvPr/>
        </p:nvSpPr>
        <p:spPr bwMode="auto">
          <a:xfrm>
            <a:off x="381000" y="6110470"/>
            <a:ext cx="381000" cy="3048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21" name="Oval 15"/>
          <p:cNvSpPr>
            <a:spLocks noChangeArrowheads="1"/>
          </p:cNvSpPr>
          <p:nvPr/>
        </p:nvSpPr>
        <p:spPr bwMode="auto">
          <a:xfrm>
            <a:off x="8335680" y="4876800"/>
            <a:ext cx="457200" cy="3810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22" name="Line 16"/>
          <p:cNvSpPr>
            <a:spLocks noChangeShapeType="1"/>
          </p:cNvSpPr>
          <p:nvPr/>
        </p:nvSpPr>
        <p:spPr bwMode="auto">
          <a:xfrm flipV="1">
            <a:off x="8592672" y="5392272"/>
            <a:ext cx="0" cy="60960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23" name="Line 9"/>
          <p:cNvSpPr>
            <a:spLocks noChangeShapeType="1"/>
          </p:cNvSpPr>
          <p:nvPr/>
        </p:nvSpPr>
        <p:spPr bwMode="auto">
          <a:xfrm flipH="1">
            <a:off x="762000" y="3681671"/>
            <a:ext cx="3429000" cy="2402093"/>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cxnSp>
        <p:nvCxnSpPr>
          <p:cNvPr id="24" name="Straight Arrow Connector 23"/>
          <p:cNvCxnSpPr/>
          <p:nvPr/>
        </p:nvCxnSpPr>
        <p:spPr bwMode="auto">
          <a:xfrm flipV="1">
            <a:off x="850152" y="6248400"/>
            <a:ext cx="7150848" cy="2518"/>
          </a:xfrm>
          <a:prstGeom prst="straightConnector1">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dirty="0" smtClean="0">
                <a:solidFill>
                  <a:schemeClr val="tx1"/>
                </a:solidFill>
                <a:effectLst/>
                <a:latin typeface="Liberation Sans" panose="020B0604020202020204" pitchFamily="34" charset="0"/>
              </a:rPr>
              <a:t>Describe </a:t>
            </a:r>
            <a:r>
              <a:rPr lang="en-US" sz="1900" b="0" dirty="0">
                <a:solidFill>
                  <a:schemeClr val="tx1"/>
                </a:solidFill>
                <a:effectLst/>
                <a:latin typeface="Liberation Sans" panose="020B0604020202020204" pitchFamily="34" charset="0"/>
              </a:rPr>
              <a:t>the fundamental concepts related to the time value of money</a:t>
            </a:r>
            <a:r>
              <a:rPr lang="en-US" sz="1900" b="0" dirty="0" smtClean="0">
                <a:solidFill>
                  <a:schemeClr val="tx1"/>
                </a:solidFill>
                <a:effectLst/>
                <a:latin typeface="Liberation Sans" panose="020B0604020202020204" pitchFamily="34" charset="0"/>
              </a:rPr>
              <a:t>.</a:t>
            </a:r>
          </a:p>
          <a:p>
            <a:pPr marL="341313" indent="-341313">
              <a:lnSpc>
                <a:spcPct val="115000"/>
              </a:lnSpc>
              <a:spcBef>
                <a:spcPct val="45000"/>
              </a:spcBef>
              <a:buClr>
                <a:srgbClr val="CC0000"/>
              </a:buClr>
              <a:buSzTx/>
              <a:buAutoNum type="arabicPlain"/>
            </a:pPr>
            <a:r>
              <a:rPr lang="en-US" sz="1900" b="0" dirty="0">
                <a:solidFill>
                  <a:schemeClr val="tx1"/>
                </a:solidFill>
                <a:effectLst/>
                <a:latin typeface="Liberation Sans" panose="020B0604020202020204" pitchFamily="34" charset="0"/>
              </a:rPr>
              <a:t>Solve future and present value of 1 problems.</a:t>
            </a:r>
          </a:p>
          <a:p>
            <a:pPr marL="341313" indent="-341313">
              <a:lnSpc>
                <a:spcPct val="115000"/>
              </a:lnSpc>
              <a:spcBef>
                <a:spcPct val="45000"/>
              </a:spcBef>
              <a:buClr>
                <a:srgbClr val="CC0000"/>
              </a:buClr>
              <a:buSzTx/>
              <a:buAutoNum type="arabicPlain"/>
            </a:pPr>
            <a:r>
              <a:rPr lang="en-US" sz="1900" dirty="0">
                <a:solidFill>
                  <a:srgbClr val="CC0000"/>
                </a:solidFill>
                <a:effectLst/>
                <a:latin typeface="Liberation Sans" panose="020B0604020202020204" pitchFamily="34" charset="0"/>
              </a:rPr>
              <a:t>Solve future value of ordinary and annuity due problems.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smtClean="0">
                <a:latin typeface="Liberation Sans" panose="020B0604020202020204" pitchFamily="34" charset="0"/>
              </a:rPr>
              <a:t>Solve </a:t>
            </a:r>
            <a:r>
              <a:rPr lang="en-US" sz="1900" dirty="0">
                <a:latin typeface="Liberation Sans" panose="020B0604020202020204" pitchFamily="34" charset="0"/>
              </a:rPr>
              <a:t>present value of ordinary and annuity due problems</a:t>
            </a:r>
            <a:r>
              <a:rPr lang="en-US" sz="1900" dirty="0" smtClean="0">
                <a:latin typeface="Liberation Sans" panose="020B0604020202020204" pitchFamily="34" charset="0"/>
              </a:rPr>
              <a:t>.</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smtClean="0">
                <a:latin typeface="Liberation Sans" panose="020B0604020202020204" pitchFamily="34" charset="0"/>
              </a:rPr>
              <a:t>Solve </a:t>
            </a:r>
            <a:r>
              <a:rPr lang="en-US" sz="1900" dirty="0">
                <a:latin typeface="Liberation Sans" panose="020B0604020202020204" pitchFamily="34" charset="0"/>
              </a:rPr>
              <a:t>present value problems related to deferred annuities, bonds, and expected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6629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Accounting and the Time Value of Money</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6</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85060748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p:cNvSpPr txBox="1">
            <a:spLocks noChangeArrowheads="1"/>
          </p:cNvSpPr>
          <p:nvPr/>
        </p:nvSpPr>
        <p:spPr bwMode="auto">
          <a:xfrm>
            <a:off x="609600" y="1955800"/>
            <a:ext cx="7543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20000"/>
              </a:lnSpc>
              <a:spcBef>
                <a:spcPts val="1200"/>
              </a:spcBef>
              <a:buClr>
                <a:srgbClr val="CC0000"/>
              </a:buClr>
              <a:buSzPct val="80000"/>
              <a:buFont typeface="Wingdings" pitchFamily="2" charset="2"/>
              <a:buChar char="u"/>
            </a:pPr>
            <a:r>
              <a:rPr lang="en-US" altLang="en-US" sz="2100" dirty="0">
                <a:latin typeface="Liberation Sans"/>
              </a:rPr>
              <a:t>A relationship between </a:t>
            </a:r>
            <a:r>
              <a:rPr lang="en-US" altLang="en-US" sz="2100" b="1" dirty="0">
                <a:latin typeface="Liberation Sans"/>
              </a:rPr>
              <a:t>time</a:t>
            </a:r>
            <a:r>
              <a:rPr lang="en-US" altLang="en-US" sz="2100" dirty="0">
                <a:latin typeface="Liberation Sans"/>
              </a:rPr>
              <a:t> and </a:t>
            </a:r>
            <a:r>
              <a:rPr lang="en-US" altLang="en-US" sz="2100" b="1" dirty="0">
                <a:latin typeface="Liberation Sans"/>
              </a:rPr>
              <a:t>money</a:t>
            </a:r>
            <a:r>
              <a:rPr lang="en-US" altLang="en-US" sz="2100" dirty="0">
                <a:latin typeface="Liberation Sans"/>
              </a:rPr>
              <a:t>.</a:t>
            </a:r>
          </a:p>
          <a:p>
            <a:pPr lvl="1" algn="l">
              <a:lnSpc>
                <a:spcPct val="120000"/>
              </a:lnSpc>
              <a:spcBef>
                <a:spcPts val="1200"/>
              </a:spcBef>
              <a:buClr>
                <a:srgbClr val="CC0000"/>
              </a:buClr>
              <a:buSzPct val="80000"/>
              <a:buFont typeface="Wingdings" pitchFamily="2" charset="2"/>
              <a:buChar char="u"/>
            </a:pPr>
            <a:r>
              <a:rPr lang="en-US" altLang="en-US" sz="2100" dirty="0">
                <a:latin typeface="Liberation Sans"/>
              </a:rPr>
              <a:t>A dollar received </a:t>
            </a:r>
            <a:r>
              <a:rPr lang="en-US" altLang="en-US" sz="2100" b="1" dirty="0">
                <a:latin typeface="Liberation Sans"/>
              </a:rPr>
              <a:t>today</a:t>
            </a:r>
            <a:r>
              <a:rPr lang="en-US" altLang="en-US" sz="2100" dirty="0">
                <a:latin typeface="Liberation Sans"/>
              </a:rPr>
              <a:t> is worth more than a dollar promised at some time in the </a:t>
            </a:r>
            <a:r>
              <a:rPr lang="en-US" altLang="en-US" sz="2100" b="1" dirty="0">
                <a:latin typeface="Liberation Sans"/>
              </a:rPr>
              <a:t>future</a:t>
            </a:r>
            <a:r>
              <a:rPr lang="en-US" altLang="en-US" sz="2100" dirty="0">
                <a:latin typeface="Liberation Sans"/>
              </a:rPr>
              <a:t>. </a:t>
            </a:r>
          </a:p>
        </p:txBody>
      </p:sp>
      <p:sp>
        <p:nvSpPr>
          <p:cNvPr id="223237" name="Text Box 5"/>
          <p:cNvSpPr txBox="1">
            <a:spLocks noChangeArrowheads="1"/>
          </p:cNvSpPr>
          <p:nvPr/>
        </p:nvSpPr>
        <p:spPr bwMode="auto">
          <a:xfrm>
            <a:off x="609600" y="1371600"/>
            <a:ext cx="7620000" cy="512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05000"/>
              </a:lnSpc>
              <a:spcBef>
                <a:spcPct val="30000"/>
              </a:spcBef>
              <a:buSzPct val="80000"/>
              <a:defRPr/>
            </a:pPr>
            <a:r>
              <a:rPr lang="en-US" sz="2600" b="1" dirty="0" smtClean="0">
                <a:solidFill>
                  <a:schemeClr val="tx2">
                    <a:lumMod val="50000"/>
                  </a:schemeClr>
                </a:solidFill>
                <a:latin typeface="Liberation Sans"/>
              </a:rPr>
              <a:t>Time Value of Money</a:t>
            </a:r>
          </a:p>
        </p:txBody>
      </p:sp>
      <p:sp>
        <p:nvSpPr>
          <p:cNvPr id="6"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 name="Rectangle 2"/>
          <p:cNvSpPr/>
          <p:nvPr/>
        </p:nvSpPr>
        <p:spPr>
          <a:xfrm>
            <a:off x="1752600" y="3702050"/>
            <a:ext cx="5257800" cy="1939925"/>
          </a:xfrm>
          <a:prstGeom prst="rect">
            <a:avLst/>
          </a:prstGeom>
          <a:solidFill>
            <a:srgbClr val="FFFFCC"/>
          </a:solidFill>
          <a:ln w="19050">
            <a:solidFill>
              <a:schemeClr val="tx1"/>
            </a:solidFill>
          </a:ln>
          <a:effectLst>
            <a:outerShdw blurRad="50800" dist="38100" dir="2700000" algn="tl" rotWithShape="0">
              <a:prstClr val="black">
                <a:alpha val="40000"/>
              </a:prstClr>
            </a:outerShdw>
          </a:effec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20000"/>
              </a:lnSpc>
            </a:pPr>
            <a:r>
              <a:rPr lang="en-US" altLang="en-US" sz="2000" dirty="0">
                <a:latin typeface="Liberation Sans"/>
                <a:cs typeface="Arial" charset="0"/>
              </a:rPr>
              <a:t>When deciding among investment or borrowing alternatives, it is essential to be able to compare today’s dollar and tomorrow’s dollar on the same footing—to “compare apples to apples.”</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533400" y="1981200"/>
            <a:ext cx="7543800" cy="217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04863" indent="-573088">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spcBef>
                <a:spcPct val="60000"/>
              </a:spcBef>
              <a:buClr>
                <a:srgbClr val="CC0000"/>
              </a:buClr>
              <a:buFontTx/>
              <a:buAutoNum type="arabicParenBoth"/>
            </a:pPr>
            <a:r>
              <a:rPr lang="en-US" altLang="en-US" sz="2200" dirty="0">
                <a:latin typeface="Liberation Sans"/>
              </a:rPr>
              <a:t>Periodic payments or receipts (called </a:t>
            </a:r>
            <a:r>
              <a:rPr lang="en-US" altLang="en-US" sz="2200" b="1" dirty="0">
                <a:latin typeface="Liberation Sans"/>
              </a:rPr>
              <a:t>rents</a:t>
            </a:r>
            <a:r>
              <a:rPr lang="en-US" altLang="en-US" sz="2200" dirty="0">
                <a:latin typeface="Liberation Sans"/>
              </a:rPr>
              <a:t>) of the same amount, </a:t>
            </a:r>
          </a:p>
          <a:p>
            <a:pPr algn="l">
              <a:lnSpc>
                <a:spcPct val="125000"/>
              </a:lnSpc>
              <a:spcBef>
                <a:spcPct val="60000"/>
              </a:spcBef>
              <a:buClr>
                <a:srgbClr val="CC0000"/>
              </a:buClr>
              <a:buFontTx/>
              <a:buAutoNum type="arabicParenBoth"/>
            </a:pPr>
            <a:r>
              <a:rPr lang="en-US" altLang="en-US" sz="2200" dirty="0">
                <a:latin typeface="Liberation Sans"/>
              </a:rPr>
              <a:t>Same-length interval between such rents, and </a:t>
            </a:r>
          </a:p>
          <a:p>
            <a:pPr algn="l">
              <a:lnSpc>
                <a:spcPct val="125000"/>
              </a:lnSpc>
              <a:spcBef>
                <a:spcPct val="60000"/>
              </a:spcBef>
              <a:buClr>
                <a:srgbClr val="CC0000"/>
              </a:buClr>
              <a:buFontTx/>
              <a:buAutoNum type="arabicParenBoth"/>
            </a:pPr>
            <a:r>
              <a:rPr lang="en-US" altLang="en-US" sz="2200" dirty="0">
                <a:latin typeface="Liberation Sans"/>
              </a:rPr>
              <a:t>Compounding of </a:t>
            </a:r>
            <a:r>
              <a:rPr lang="en-US" altLang="en-US" sz="2200" b="1" dirty="0">
                <a:latin typeface="Liberation Sans"/>
              </a:rPr>
              <a:t>interest</a:t>
            </a:r>
            <a:r>
              <a:rPr lang="en-US" altLang="en-US" sz="2200" dirty="0">
                <a:latin typeface="Liberation Sans"/>
              </a:rPr>
              <a:t> once each interval.</a:t>
            </a:r>
          </a:p>
        </p:txBody>
      </p:sp>
      <p:sp>
        <p:nvSpPr>
          <p:cNvPr id="50179" name="Text Box 5"/>
          <p:cNvSpPr txBox="1">
            <a:spLocks noChangeArrowheads="1"/>
          </p:cNvSpPr>
          <p:nvPr/>
        </p:nvSpPr>
        <p:spPr bwMode="auto">
          <a:xfrm>
            <a:off x="609600" y="1371600"/>
            <a:ext cx="8153400" cy="49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sz="2500" b="1" dirty="0">
                <a:latin typeface="Liberation Sans"/>
              </a:rPr>
              <a:t>Annuity requires:</a:t>
            </a:r>
          </a:p>
        </p:txBody>
      </p:sp>
      <p:sp>
        <p:nvSpPr>
          <p:cNvPr id="45062" name="Rectangle 10"/>
          <p:cNvSpPr>
            <a:spLocks noChangeArrowheads="1"/>
          </p:cNvSpPr>
          <p:nvPr/>
        </p:nvSpPr>
        <p:spPr bwMode="auto">
          <a:xfrm>
            <a:off x="1371600" y="4687888"/>
            <a:ext cx="7086600" cy="850900"/>
          </a:xfrm>
          <a:prstGeom prst="rect">
            <a:avLst/>
          </a:prstGeom>
          <a:solidFill>
            <a:srgbClr val="FFFFCC"/>
          </a:solidFill>
          <a:ln w="28575" cap="sq">
            <a:solidFill>
              <a:schemeClr val="tx1"/>
            </a:solidFill>
            <a:miter lim="800000"/>
            <a:headEnd type="none" w="sm" len="sm"/>
            <a:tailEnd type="none" w="sm" len="sm"/>
          </a:ln>
          <a:effectLst/>
          <a:extLst/>
        </p:spPr>
        <p:txBody>
          <a:bodyPr tIns="64008"/>
          <a:lstStyle/>
          <a:p>
            <a:pPr algn="l">
              <a:spcBef>
                <a:spcPct val="39000"/>
              </a:spcBef>
              <a:defRPr/>
            </a:pPr>
            <a:r>
              <a:rPr lang="en-US" sz="1900" b="1" dirty="0">
                <a:solidFill>
                  <a:schemeClr val="tx2">
                    <a:lumMod val="50000"/>
                  </a:schemeClr>
                </a:solidFill>
                <a:latin typeface="Liberation Sans"/>
              </a:rPr>
              <a:t>Ordinary Annuity </a:t>
            </a:r>
            <a:r>
              <a:rPr lang="en-US" sz="1900" dirty="0">
                <a:solidFill>
                  <a:srgbClr val="000000"/>
                </a:solidFill>
                <a:latin typeface="Liberation Sans"/>
              </a:rPr>
              <a:t>- rents occur at the end of each period. </a:t>
            </a:r>
          </a:p>
          <a:p>
            <a:pPr algn="l">
              <a:spcBef>
                <a:spcPct val="39000"/>
              </a:spcBef>
              <a:defRPr/>
            </a:pPr>
            <a:r>
              <a:rPr lang="en-US" sz="1900" b="1" dirty="0">
                <a:solidFill>
                  <a:schemeClr val="tx2">
                    <a:lumMod val="50000"/>
                  </a:schemeClr>
                </a:solidFill>
                <a:latin typeface="Liberation Sans"/>
              </a:rPr>
              <a:t>Annuity Due</a:t>
            </a:r>
            <a:r>
              <a:rPr lang="en-US" sz="1900" dirty="0">
                <a:solidFill>
                  <a:schemeClr val="tx2">
                    <a:lumMod val="50000"/>
                  </a:schemeClr>
                </a:solidFill>
                <a:latin typeface="Liberation Sans"/>
              </a:rPr>
              <a:t> </a:t>
            </a:r>
            <a:r>
              <a:rPr lang="en-US" sz="1900" dirty="0">
                <a:solidFill>
                  <a:srgbClr val="000000"/>
                </a:solidFill>
                <a:latin typeface="Liberation Sans"/>
              </a:rPr>
              <a:t>- rents occur at the beginning of each period.</a:t>
            </a:r>
          </a:p>
        </p:txBody>
      </p:sp>
      <p:sp>
        <p:nvSpPr>
          <p:cNvPr id="50182" name="Rectangle 11"/>
          <p:cNvSpPr>
            <a:spLocks noChangeArrowheads="1"/>
          </p:cNvSpPr>
          <p:nvPr/>
        </p:nvSpPr>
        <p:spPr bwMode="auto">
          <a:xfrm>
            <a:off x="304800" y="4687888"/>
            <a:ext cx="990600" cy="850900"/>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20000"/>
              </a:lnSpc>
              <a:spcBef>
                <a:spcPct val="55000"/>
              </a:spcBef>
            </a:pPr>
            <a:r>
              <a:rPr lang="en-US" altLang="en-US" sz="2000" b="1" dirty="0">
                <a:latin typeface="Liberation Sans"/>
              </a:rPr>
              <a:t>Two Types</a:t>
            </a:r>
            <a:endParaRPr lang="en-US" altLang="en-US" sz="2000" dirty="0">
              <a:latin typeface="Liberation Sans"/>
            </a:endParaRPr>
          </a:p>
        </p:txBody>
      </p:sp>
      <p:sp>
        <p:nvSpPr>
          <p:cNvPr id="9"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ANNUITIES</a:t>
            </a:r>
            <a:endParaRPr lang="en-US" sz="3200" b="1" dirty="0">
              <a:solidFill>
                <a:schemeClr val="tx2">
                  <a:lumMod val="50000"/>
                </a:schemeClr>
              </a:solidFill>
              <a:latin typeface="Liberation Sans"/>
            </a:endParaRP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4"/>
          <p:cNvSpPr txBox="1">
            <a:spLocks noChangeArrowheads="1"/>
          </p:cNvSpPr>
          <p:nvPr/>
        </p:nvSpPr>
        <p:spPr bwMode="auto">
          <a:xfrm>
            <a:off x="609600" y="1371600"/>
            <a:ext cx="8153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Future Value of an Ordinary Annuity</a:t>
            </a:r>
          </a:p>
        </p:txBody>
      </p:sp>
      <p:sp>
        <p:nvSpPr>
          <p:cNvPr id="51204" name="Text Box 5"/>
          <p:cNvSpPr txBox="1">
            <a:spLocks noChangeArrowheads="1"/>
          </p:cNvSpPr>
          <p:nvPr/>
        </p:nvSpPr>
        <p:spPr bwMode="auto">
          <a:xfrm>
            <a:off x="609600" y="1981200"/>
            <a:ext cx="762000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15000"/>
              </a:lnSpc>
              <a:spcBef>
                <a:spcPct val="30000"/>
              </a:spcBef>
              <a:buClr>
                <a:srgbClr val="CC0000"/>
              </a:buClr>
              <a:buSzPct val="80000"/>
              <a:buFont typeface="Wingdings" pitchFamily="2" charset="2"/>
              <a:buChar char="u"/>
            </a:pPr>
            <a:r>
              <a:rPr lang="en-US" altLang="en-US" sz="2200" dirty="0">
                <a:latin typeface="Liberation Sans"/>
              </a:rPr>
              <a:t>Rents occur at the end of each period.</a:t>
            </a:r>
          </a:p>
          <a:p>
            <a:pPr lvl="1" algn="l">
              <a:lnSpc>
                <a:spcPct val="125000"/>
              </a:lnSpc>
              <a:spcBef>
                <a:spcPct val="30000"/>
              </a:spcBef>
              <a:buClr>
                <a:srgbClr val="CC0000"/>
              </a:buClr>
              <a:buSzPct val="80000"/>
              <a:buFont typeface="Wingdings" pitchFamily="2" charset="2"/>
              <a:buChar char="u"/>
            </a:pPr>
            <a:r>
              <a:rPr lang="en-US" altLang="en-US" sz="2200" dirty="0">
                <a:latin typeface="Liberation Sans"/>
              </a:rPr>
              <a:t>No interest during 1st period.</a:t>
            </a:r>
          </a:p>
        </p:txBody>
      </p:sp>
      <p:sp>
        <p:nvSpPr>
          <p:cNvPr id="51205" name="Freeform 9"/>
          <p:cNvSpPr>
            <a:spLocks/>
          </p:cNvSpPr>
          <p:nvPr/>
        </p:nvSpPr>
        <p:spPr bwMode="auto">
          <a:xfrm>
            <a:off x="792163" y="4716463"/>
            <a:ext cx="7715250" cy="4762"/>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06" name="Line 10"/>
          <p:cNvSpPr>
            <a:spLocks noChangeShapeType="1"/>
          </p:cNvSpPr>
          <p:nvPr/>
        </p:nvSpPr>
        <p:spPr bwMode="auto">
          <a:xfrm>
            <a:off x="766763" y="45894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07" name="Line 11"/>
          <p:cNvSpPr>
            <a:spLocks noChangeShapeType="1"/>
          </p:cNvSpPr>
          <p:nvPr/>
        </p:nvSpPr>
        <p:spPr bwMode="auto">
          <a:xfrm>
            <a:off x="1666875" y="45894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08" name="Rectangle 12"/>
          <p:cNvSpPr>
            <a:spLocks noChangeArrowheads="1"/>
          </p:cNvSpPr>
          <p:nvPr/>
        </p:nvSpPr>
        <p:spPr bwMode="auto">
          <a:xfrm>
            <a:off x="304800" y="49403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51209" name="Rectangle 13"/>
          <p:cNvSpPr>
            <a:spLocks noChangeArrowheads="1"/>
          </p:cNvSpPr>
          <p:nvPr/>
        </p:nvSpPr>
        <p:spPr bwMode="auto">
          <a:xfrm>
            <a:off x="1285875" y="4940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51210" name="Rectangle 14"/>
          <p:cNvSpPr>
            <a:spLocks noChangeArrowheads="1"/>
          </p:cNvSpPr>
          <p:nvPr/>
        </p:nvSpPr>
        <p:spPr bwMode="auto">
          <a:xfrm>
            <a:off x="304800" y="3449638"/>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Present Value</a:t>
            </a:r>
          </a:p>
        </p:txBody>
      </p:sp>
      <p:sp>
        <p:nvSpPr>
          <p:cNvPr id="51211" name="Line 15"/>
          <p:cNvSpPr>
            <a:spLocks noChangeShapeType="1"/>
          </p:cNvSpPr>
          <p:nvPr/>
        </p:nvSpPr>
        <p:spPr bwMode="auto">
          <a:xfrm>
            <a:off x="2581275" y="45894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12" name="Rectangle 16"/>
          <p:cNvSpPr>
            <a:spLocks noChangeArrowheads="1"/>
          </p:cNvSpPr>
          <p:nvPr/>
        </p:nvSpPr>
        <p:spPr bwMode="auto">
          <a:xfrm>
            <a:off x="2200275" y="4940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51213" name="Line 17"/>
          <p:cNvSpPr>
            <a:spLocks noChangeShapeType="1"/>
          </p:cNvSpPr>
          <p:nvPr/>
        </p:nvSpPr>
        <p:spPr bwMode="auto">
          <a:xfrm>
            <a:off x="3495675" y="45894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14" name="Rectangle 18"/>
          <p:cNvSpPr>
            <a:spLocks noChangeArrowheads="1"/>
          </p:cNvSpPr>
          <p:nvPr/>
        </p:nvSpPr>
        <p:spPr bwMode="auto">
          <a:xfrm>
            <a:off x="3114675" y="4940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51215" name="Line 19"/>
          <p:cNvSpPr>
            <a:spLocks noChangeShapeType="1"/>
          </p:cNvSpPr>
          <p:nvPr/>
        </p:nvSpPr>
        <p:spPr bwMode="auto">
          <a:xfrm>
            <a:off x="4410075" y="45894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16" name="Rectangle 20"/>
          <p:cNvSpPr>
            <a:spLocks noChangeArrowheads="1"/>
          </p:cNvSpPr>
          <p:nvPr/>
        </p:nvSpPr>
        <p:spPr bwMode="auto">
          <a:xfrm>
            <a:off x="4029075" y="4940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51217" name="Line 21"/>
          <p:cNvSpPr>
            <a:spLocks noChangeShapeType="1"/>
          </p:cNvSpPr>
          <p:nvPr/>
        </p:nvSpPr>
        <p:spPr bwMode="auto">
          <a:xfrm>
            <a:off x="5324475" y="45894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18" name="Rectangle 22"/>
          <p:cNvSpPr>
            <a:spLocks noChangeArrowheads="1"/>
          </p:cNvSpPr>
          <p:nvPr/>
        </p:nvSpPr>
        <p:spPr bwMode="auto">
          <a:xfrm>
            <a:off x="4943475" y="4940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5</a:t>
            </a:r>
          </a:p>
        </p:txBody>
      </p:sp>
      <p:sp>
        <p:nvSpPr>
          <p:cNvPr id="51219" name="Line 23"/>
          <p:cNvSpPr>
            <a:spLocks noChangeShapeType="1"/>
          </p:cNvSpPr>
          <p:nvPr/>
        </p:nvSpPr>
        <p:spPr bwMode="auto">
          <a:xfrm>
            <a:off x="6238875" y="45894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20" name="Rectangle 24"/>
          <p:cNvSpPr>
            <a:spLocks noChangeArrowheads="1"/>
          </p:cNvSpPr>
          <p:nvPr/>
        </p:nvSpPr>
        <p:spPr bwMode="auto">
          <a:xfrm>
            <a:off x="5857875" y="4940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6</a:t>
            </a:r>
          </a:p>
        </p:txBody>
      </p:sp>
      <p:sp>
        <p:nvSpPr>
          <p:cNvPr id="51221" name="Line 25"/>
          <p:cNvSpPr>
            <a:spLocks noChangeShapeType="1"/>
          </p:cNvSpPr>
          <p:nvPr/>
        </p:nvSpPr>
        <p:spPr bwMode="auto">
          <a:xfrm>
            <a:off x="7153275" y="45894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22" name="Rectangle 26"/>
          <p:cNvSpPr>
            <a:spLocks noChangeArrowheads="1"/>
          </p:cNvSpPr>
          <p:nvPr/>
        </p:nvSpPr>
        <p:spPr bwMode="auto">
          <a:xfrm>
            <a:off x="6772275" y="4940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7</a:t>
            </a:r>
          </a:p>
        </p:txBody>
      </p:sp>
      <p:sp>
        <p:nvSpPr>
          <p:cNvPr id="51223" name="Line 27"/>
          <p:cNvSpPr>
            <a:spLocks noChangeShapeType="1"/>
          </p:cNvSpPr>
          <p:nvPr/>
        </p:nvSpPr>
        <p:spPr bwMode="auto">
          <a:xfrm>
            <a:off x="8067675" y="45894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1224" name="Rectangle 28"/>
          <p:cNvSpPr>
            <a:spLocks noChangeArrowheads="1"/>
          </p:cNvSpPr>
          <p:nvPr/>
        </p:nvSpPr>
        <p:spPr bwMode="auto">
          <a:xfrm>
            <a:off x="7686675" y="4940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8</a:t>
            </a:r>
          </a:p>
        </p:txBody>
      </p:sp>
      <p:sp>
        <p:nvSpPr>
          <p:cNvPr id="51225" name="Text Box 29"/>
          <p:cNvSpPr txBox="1">
            <a:spLocks noChangeArrowheads="1"/>
          </p:cNvSpPr>
          <p:nvPr/>
        </p:nvSpPr>
        <p:spPr bwMode="auto">
          <a:xfrm>
            <a:off x="1219200" y="42084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51226" name="Text Box 30"/>
          <p:cNvSpPr txBox="1">
            <a:spLocks noChangeArrowheads="1"/>
          </p:cNvSpPr>
          <p:nvPr/>
        </p:nvSpPr>
        <p:spPr bwMode="auto">
          <a:xfrm>
            <a:off x="2133600" y="42084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51227" name="Text Box 31"/>
          <p:cNvSpPr txBox="1">
            <a:spLocks noChangeArrowheads="1"/>
          </p:cNvSpPr>
          <p:nvPr/>
        </p:nvSpPr>
        <p:spPr bwMode="auto">
          <a:xfrm>
            <a:off x="3048000" y="42084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51228" name="Text Box 32"/>
          <p:cNvSpPr txBox="1">
            <a:spLocks noChangeArrowheads="1"/>
          </p:cNvSpPr>
          <p:nvPr/>
        </p:nvSpPr>
        <p:spPr bwMode="auto">
          <a:xfrm>
            <a:off x="3962400" y="42084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51229" name="Text Box 33"/>
          <p:cNvSpPr txBox="1">
            <a:spLocks noChangeArrowheads="1"/>
          </p:cNvSpPr>
          <p:nvPr/>
        </p:nvSpPr>
        <p:spPr bwMode="auto">
          <a:xfrm>
            <a:off x="4876800" y="42084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51230" name="Text Box 34"/>
          <p:cNvSpPr txBox="1">
            <a:spLocks noChangeArrowheads="1"/>
          </p:cNvSpPr>
          <p:nvPr/>
        </p:nvSpPr>
        <p:spPr bwMode="auto">
          <a:xfrm>
            <a:off x="5791200" y="42084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51231" name="Text Box 35"/>
          <p:cNvSpPr txBox="1">
            <a:spLocks noChangeArrowheads="1"/>
          </p:cNvSpPr>
          <p:nvPr/>
        </p:nvSpPr>
        <p:spPr bwMode="auto">
          <a:xfrm>
            <a:off x="6705600" y="42084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51232" name="Text Box 36"/>
          <p:cNvSpPr txBox="1">
            <a:spLocks noChangeArrowheads="1"/>
          </p:cNvSpPr>
          <p:nvPr/>
        </p:nvSpPr>
        <p:spPr bwMode="auto">
          <a:xfrm>
            <a:off x="7620000" y="42084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51233" name="Line 37"/>
          <p:cNvSpPr>
            <a:spLocks noChangeShapeType="1"/>
          </p:cNvSpPr>
          <p:nvPr/>
        </p:nvSpPr>
        <p:spPr bwMode="auto">
          <a:xfrm rot="20502821" flipH="1">
            <a:off x="762000" y="4056063"/>
            <a:ext cx="457200" cy="381000"/>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51234" name="Freeform 38"/>
          <p:cNvSpPr>
            <a:spLocks/>
          </p:cNvSpPr>
          <p:nvPr/>
        </p:nvSpPr>
        <p:spPr bwMode="auto">
          <a:xfrm>
            <a:off x="7753350" y="3865563"/>
            <a:ext cx="144463" cy="342900"/>
          </a:xfrm>
          <a:custGeom>
            <a:avLst/>
            <a:gdLst>
              <a:gd name="T0" fmla="*/ 0 w 91"/>
              <a:gd name="T1" fmla="*/ 0 h 216"/>
              <a:gd name="T2" fmla="*/ 2147483647 w 91"/>
              <a:gd name="T3" fmla="*/ 2147483647 h 216"/>
              <a:gd name="T4" fmla="*/ 0 60000 65536"/>
              <a:gd name="T5" fmla="*/ 0 60000 65536"/>
            </a:gdLst>
            <a:ahLst/>
            <a:cxnLst>
              <a:cxn ang="T4">
                <a:pos x="T0" y="T1"/>
              </a:cxn>
              <a:cxn ang="T5">
                <a:pos x="T2" y="T3"/>
              </a:cxn>
            </a:cxnLst>
            <a:rect l="0" t="0" r="r" b="b"/>
            <a:pathLst>
              <a:path w="91" h="216">
                <a:moveTo>
                  <a:pt x="0" y="0"/>
                </a:moveTo>
                <a:lnTo>
                  <a:pt x="91" y="216"/>
                </a:lnTo>
              </a:path>
            </a:pathLst>
          </a:custGeom>
          <a:noFill/>
          <a:ln w="57150" cap="sq" cmpd="sng">
            <a:solidFill>
              <a:srgbClr val="CC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51235" name="Rectangle 39"/>
          <p:cNvSpPr>
            <a:spLocks noChangeArrowheads="1"/>
          </p:cNvSpPr>
          <p:nvPr/>
        </p:nvSpPr>
        <p:spPr bwMode="auto">
          <a:xfrm>
            <a:off x="6324600" y="3446463"/>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Future Value</a:t>
            </a:r>
          </a:p>
        </p:txBody>
      </p:sp>
      <p:sp>
        <p:nvSpPr>
          <p:cNvPr id="3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40"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ANNUITIES</a:t>
            </a:r>
            <a:endParaRPr lang="en-US" sz="3200" b="1" dirty="0">
              <a:solidFill>
                <a:schemeClr val="tx2">
                  <a:lumMod val="50000"/>
                </a:schemeClr>
              </a:solidFill>
              <a:latin typeface="Liberation Sans"/>
            </a:endParaRPr>
          </a:p>
        </p:txBody>
      </p:sp>
      <p:sp>
        <p:nvSpPr>
          <p:cNvPr id="3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pic>
        <p:nvPicPr>
          <p:cNvPr id="2" name="Picture 1"/>
          <p:cNvPicPr>
            <a:picLocks noChangeAspect="1"/>
          </p:cNvPicPr>
          <p:nvPr/>
        </p:nvPicPr>
        <p:blipFill>
          <a:blip r:embed="rId3"/>
          <a:stretch>
            <a:fillRect/>
          </a:stretch>
        </p:blipFill>
        <p:spPr>
          <a:xfrm>
            <a:off x="802385" y="3665805"/>
            <a:ext cx="7539229" cy="2734995"/>
          </a:xfrm>
          <a:prstGeom prst="rect">
            <a:avLst/>
          </a:prstGeom>
        </p:spPr>
      </p:pic>
      <p:sp>
        <p:nvSpPr>
          <p:cNvPr id="52228" name="Text Box 4"/>
          <p:cNvSpPr txBox="1">
            <a:spLocks noChangeArrowheads="1"/>
          </p:cNvSpPr>
          <p:nvPr/>
        </p:nvSpPr>
        <p:spPr bwMode="auto">
          <a:xfrm>
            <a:off x="609600" y="1371600"/>
            <a:ext cx="7924800" cy="202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50000"/>
              </a:spcBef>
            </a:pPr>
            <a:r>
              <a:rPr lang="en-US" altLang="en-US" sz="2200" b="1" dirty="0">
                <a:latin typeface="Liberation Sans"/>
              </a:rPr>
              <a:t>Illustration:</a:t>
            </a:r>
            <a:r>
              <a:rPr lang="en-US" altLang="en-US" sz="2200" dirty="0">
                <a:latin typeface="Liberation Sans"/>
              </a:rPr>
              <a:t> </a:t>
            </a:r>
            <a:r>
              <a:rPr lang="en-US" altLang="en-US" sz="2200" dirty="0" smtClean="0">
                <a:latin typeface="Liberation Sans"/>
              </a:rPr>
              <a:t>Assume </a:t>
            </a:r>
            <a:r>
              <a:rPr lang="en-US" altLang="en-US" sz="2200" dirty="0">
                <a:latin typeface="Liberation Sans"/>
              </a:rPr>
              <a:t>that $1 is deposited at the </a:t>
            </a:r>
            <a:r>
              <a:rPr lang="en-US" altLang="en-US" sz="2200" b="1" dirty="0">
                <a:latin typeface="Liberation Sans"/>
              </a:rPr>
              <a:t>end </a:t>
            </a:r>
            <a:r>
              <a:rPr lang="en-US" altLang="en-US" sz="2200" dirty="0">
                <a:latin typeface="Liberation Sans"/>
              </a:rPr>
              <a:t>of each of 5 years (an ordinary annuity) and earns </a:t>
            </a:r>
            <a:r>
              <a:rPr lang="en-US" altLang="en-US" sz="2200" dirty="0" smtClean="0">
                <a:latin typeface="Liberation Sans"/>
              </a:rPr>
              <a:t>5% </a:t>
            </a:r>
            <a:r>
              <a:rPr lang="en-US" altLang="en-US" sz="2200" dirty="0">
                <a:latin typeface="Liberation Sans"/>
              </a:rPr>
              <a:t>interest compounded annually.  Following is the computation of the future value, using the “future value of 1” table (Table 6-1) for each of the five $1 rents.</a:t>
            </a:r>
          </a:p>
        </p:txBody>
      </p:sp>
      <p:sp>
        <p:nvSpPr>
          <p:cNvPr id="52229" name="Text Box 38"/>
          <p:cNvSpPr txBox="1">
            <a:spLocks noChangeArrowheads="1"/>
          </p:cNvSpPr>
          <p:nvPr/>
        </p:nvSpPr>
        <p:spPr bwMode="auto">
          <a:xfrm>
            <a:off x="4800600" y="3158568"/>
            <a:ext cx="37155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a:solidFill>
                  <a:srgbClr val="006600"/>
                </a:solidFill>
                <a:latin typeface="Liberation Sans"/>
              </a:rPr>
              <a:t>ILLUSTRATION 6-17 </a:t>
            </a:r>
            <a:endParaRPr lang="en-US" altLang="en-US" sz="1200" b="1" dirty="0" smtClean="0">
              <a:solidFill>
                <a:srgbClr val="006600"/>
              </a:solidFill>
              <a:latin typeface="Liberation Sans"/>
            </a:endParaRPr>
          </a:p>
          <a:p>
            <a:pPr algn="l"/>
            <a:r>
              <a:rPr lang="en-US" altLang="en-US" sz="1200" dirty="0" smtClean="0">
                <a:latin typeface="Liberation Sans"/>
              </a:rPr>
              <a:t>Solving </a:t>
            </a:r>
            <a:r>
              <a:rPr lang="en-US" altLang="en-US" sz="1200" dirty="0">
                <a:latin typeface="Liberation Sans"/>
              </a:rPr>
              <a:t>for the Future Value of an Ordinary Annuity</a:t>
            </a:r>
          </a:p>
        </p:txBody>
      </p:sp>
      <p:sp>
        <p:nvSpPr>
          <p:cNvPr id="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a:solidFill>
                  <a:srgbClr val="CC0000"/>
                </a:solidFill>
                <a:latin typeface="Liberation Sans"/>
              </a:rPr>
              <a:t>Future Value of an Ordinary Annuity</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417763"/>
            <a:ext cx="2371725"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8"/>
          <p:cNvSpPr>
            <a:spLocks noChangeArrowheads="1"/>
          </p:cNvSpPr>
          <p:nvPr/>
        </p:nvSpPr>
        <p:spPr bwMode="auto">
          <a:xfrm>
            <a:off x="762000" y="4162425"/>
            <a:ext cx="81534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71500">
              <a:tabLst>
                <a:tab pos="1719263" algn="r"/>
                <a:tab pos="1882775" algn="l"/>
                <a:tab pos="2224088" algn="l"/>
              </a:tabLst>
              <a:defRPr sz="2800">
                <a:solidFill>
                  <a:schemeClr val="tx1"/>
                </a:solidFill>
                <a:latin typeface="Times New Roman" pitchFamily="18" charset="0"/>
              </a:defRPr>
            </a:lvl1pPr>
            <a:lvl2pPr marL="742950" indent="-285750" defTabSz="571500">
              <a:tabLst>
                <a:tab pos="1719263" algn="r"/>
                <a:tab pos="1882775" algn="l"/>
                <a:tab pos="2224088" algn="l"/>
              </a:tabLst>
              <a:defRPr sz="2800">
                <a:solidFill>
                  <a:schemeClr val="tx1"/>
                </a:solidFill>
                <a:latin typeface="Times New Roman" pitchFamily="18" charset="0"/>
              </a:defRPr>
            </a:lvl2pPr>
            <a:lvl3pPr marL="1143000" indent="-228600" defTabSz="571500">
              <a:tabLst>
                <a:tab pos="1719263" algn="r"/>
                <a:tab pos="1882775" algn="l"/>
                <a:tab pos="2224088" algn="l"/>
              </a:tabLst>
              <a:defRPr sz="2800">
                <a:solidFill>
                  <a:schemeClr val="tx1"/>
                </a:solidFill>
                <a:latin typeface="Times New Roman" pitchFamily="18" charset="0"/>
              </a:defRPr>
            </a:lvl3pPr>
            <a:lvl4pPr marL="1600200" indent="-228600" defTabSz="571500">
              <a:tabLst>
                <a:tab pos="1719263" algn="r"/>
                <a:tab pos="1882775" algn="l"/>
                <a:tab pos="2224088" algn="l"/>
              </a:tabLst>
              <a:defRPr sz="2800">
                <a:solidFill>
                  <a:schemeClr val="tx1"/>
                </a:solidFill>
                <a:latin typeface="Times New Roman" pitchFamily="18" charset="0"/>
              </a:defRPr>
            </a:lvl4pPr>
            <a:lvl5pPr marL="2057400" indent="-228600" defTabSz="571500">
              <a:tabLst>
                <a:tab pos="1719263" algn="r"/>
                <a:tab pos="1882775" algn="l"/>
                <a:tab pos="2224088" algn="l"/>
              </a:tabLst>
              <a:defRPr sz="2800">
                <a:solidFill>
                  <a:schemeClr val="tx1"/>
                </a:solidFill>
                <a:latin typeface="Times New Roman" pitchFamily="18" charset="0"/>
              </a:defRPr>
            </a:lvl5pPr>
            <a:lvl6pPr marL="2514600" indent="-228600" algn="ctr" defTabSz="571500" eaLnBrk="0" fontAlgn="base" hangingPunct="0">
              <a:spcBef>
                <a:spcPct val="0"/>
              </a:spcBef>
              <a:spcAft>
                <a:spcPct val="0"/>
              </a:spcAft>
              <a:tabLst>
                <a:tab pos="1719263" algn="r"/>
                <a:tab pos="1882775" algn="l"/>
                <a:tab pos="2224088" algn="l"/>
              </a:tabLst>
              <a:defRPr sz="2800">
                <a:solidFill>
                  <a:schemeClr val="tx1"/>
                </a:solidFill>
                <a:latin typeface="Times New Roman" pitchFamily="18" charset="0"/>
              </a:defRPr>
            </a:lvl6pPr>
            <a:lvl7pPr marL="2971800" indent="-228600" algn="ctr" defTabSz="571500" eaLnBrk="0" fontAlgn="base" hangingPunct="0">
              <a:spcBef>
                <a:spcPct val="0"/>
              </a:spcBef>
              <a:spcAft>
                <a:spcPct val="0"/>
              </a:spcAft>
              <a:tabLst>
                <a:tab pos="1719263" algn="r"/>
                <a:tab pos="1882775" algn="l"/>
                <a:tab pos="2224088" algn="l"/>
              </a:tabLst>
              <a:defRPr sz="2800">
                <a:solidFill>
                  <a:schemeClr val="tx1"/>
                </a:solidFill>
                <a:latin typeface="Times New Roman" pitchFamily="18" charset="0"/>
              </a:defRPr>
            </a:lvl7pPr>
            <a:lvl8pPr marL="3429000" indent="-228600" algn="ctr" defTabSz="571500" eaLnBrk="0" fontAlgn="base" hangingPunct="0">
              <a:spcBef>
                <a:spcPct val="0"/>
              </a:spcBef>
              <a:spcAft>
                <a:spcPct val="0"/>
              </a:spcAft>
              <a:tabLst>
                <a:tab pos="1719263" algn="r"/>
                <a:tab pos="1882775" algn="l"/>
                <a:tab pos="2224088" algn="l"/>
              </a:tabLst>
              <a:defRPr sz="2800">
                <a:solidFill>
                  <a:schemeClr val="tx1"/>
                </a:solidFill>
                <a:latin typeface="Times New Roman" pitchFamily="18" charset="0"/>
              </a:defRPr>
            </a:lvl8pPr>
            <a:lvl9pPr marL="3886200" indent="-228600" algn="ctr" defTabSz="571500" eaLnBrk="0" fontAlgn="base" hangingPunct="0">
              <a:spcBef>
                <a:spcPct val="0"/>
              </a:spcBef>
              <a:spcAft>
                <a:spcPct val="0"/>
              </a:spcAft>
              <a:tabLst>
                <a:tab pos="1719263" algn="r"/>
                <a:tab pos="1882775" algn="l"/>
                <a:tab pos="2224088" algn="l"/>
              </a:tabLst>
              <a:defRPr sz="2800">
                <a:solidFill>
                  <a:schemeClr val="tx1"/>
                </a:solidFill>
                <a:latin typeface="Times New Roman" pitchFamily="18" charset="0"/>
              </a:defRPr>
            </a:lvl9pPr>
          </a:lstStyle>
          <a:p>
            <a:pPr algn="l">
              <a:spcBef>
                <a:spcPct val="25000"/>
              </a:spcBef>
            </a:pPr>
            <a:r>
              <a:rPr lang="en-US" altLang="en-US" sz="2200" b="1" i="1" dirty="0">
                <a:latin typeface="Liberation Sans"/>
              </a:rPr>
              <a:t>                 	R 	</a:t>
            </a:r>
            <a:r>
              <a:rPr lang="en-US" altLang="en-US" sz="2200" dirty="0">
                <a:latin typeface="Liberation Sans"/>
              </a:rPr>
              <a:t>=</a:t>
            </a:r>
            <a:r>
              <a:rPr lang="en-US" altLang="en-US" sz="2200" b="1" i="1" dirty="0">
                <a:latin typeface="Liberation Sans"/>
              </a:rPr>
              <a:t> 		</a:t>
            </a:r>
            <a:r>
              <a:rPr lang="en-US" altLang="en-US" sz="2200" dirty="0">
                <a:latin typeface="Liberation Sans"/>
              </a:rPr>
              <a:t>periodic rent</a:t>
            </a:r>
          </a:p>
          <a:p>
            <a:pPr algn="l">
              <a:spcBef>
                <a:spcPct val="25000"/>
              </a:spcBef>
            </a:pPr>
            <a:r>
              <a:rPr lang="en-US" altLang="en-US" sz="2200" b="1" i="1" dirty="0">
                <a:latin typeface="Liberation Sans"/>
              </a:rPr>
              <a:t>   FVF-OA</a:t>
            </a:r>
            <a:r>
              <a:rPr lang="en-US" altLang="en-US" sz="2200" dirty="0">
                <a:latin typeface="Liberation Sans"/>
              </a:rPr>
              <a:t>      	= 	future value factor of an ordinary annuity</a:t>
            </a:r>
          </a:p>
          <a:p>
            <a:pPr algn="l">
              <a:spcBef>
                <a:spcPct val="25000"/>
              </a:spcBef>
            </a:pPr>
            <a:r>
              <a:rPr lang="en-US" altLang="en-US" sz="2200" b="1" i="1" dirty="0">
                <a:latin typeface="Liberation Sans"/>
              </a:rPr>
              <a:t>                  	i</a:t>
            </a:r>
            <a:r>
              <a:rPr lang="en-US" altLang="en-US" sz="2200" dirty="0">
                <a:latin typeface="Liberation Sans"/>
              </a:rPr>
              <a:t>  	= 	rate of interest per period</a:t>
            </a:r>
          </a:p>
          <a:p>
            <a:pPr algn="l">
              <a:spcBef>
                <a:spcPct val="25000"/>
              </a:spcBef>
            </a:pPr>
            <a:r>
              <a:rPr lang="en-US" altLang="en-US" sz="2200" i="1" dirty="0">
                <a:latin typeface="Liberation Sans"/>
              </a:rPr>
              <a:t> </a:t>
            </a:r>
            <a:r>
              <a:rPr lang="en-US" altLang="en-US" sz="2200" dirty="0">
                <a:latin typeface="Liberation Sans"/>
              </a:rPr>
              <a:t>                 	n 	= 	number of compounding periods</a:t>
            </a:r>
          </a:p>
        </p:txBody>
      </p:sp>
      <p:sp>
        <p:nvSpPr>
          <p:cNvPr id="48131" name="Text Box 5"/>
          <p:cNvSpPr txBox="1">
            <a:spLocks noChangeArrowheads="1"/>
          </p:cNvSpPr>
          <p:nvPr/>
        </p:nvSpPr>
        <p:spPr bwMode="auto">
          <a:xfrm>
            <a:off x="609600" y="1371600"/>
            <a:ext cx="7848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defRPr/>
            </a:pPr>
            <a:r>
              <a:rPr lang="en-US" sz="2200" dirty="0" smtClean="0">
                <a:latin typeface="Liberation Sans"/>
              </a:rPr>
              <a:t>A formula provides a more efficient way of expressing the </a:t>
            </a:r>
            <a:r>
              <a:rPr lang="en-US" sz="2200" b="1" dirty="0" smtClean="0">
                <a:latin typeface="Liberation Sans"/>
              </a:rPr>
              <a:t>future value of an ordinary annuity of 1</a:t>
            </a:r>
            <a:r>
              <a:rPr lang="en-US" sz="2200" dirty="0" smtClean="0">
                <a:latin typeface="Liberation Sans"/>
              </a:rPr>
              <a:t>. </a:t>
            </a:r>
          </a:p>
        </p:txBody>
      </p:sp>
      <p:sp>
        <p:nvSpPr>
          <p:cNvPr id="53253" name="Text Box 7"/>
          <p:cNvSpPr txBox="1">
            <a:spLocks noChangeArrowheads="1"/>
          </p:cNvSpPr>
          <p:nvPr/>
        </p:nvSpPr>
        <p:spPr bwMode="auto">
          <a:xfrm>
            <a:off x="609600" y="36576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400" dirty="0">
                <a:latin typeface="Liberation Sans"/>
              </a:rPr>
              <a:t>Where:</a:t>
            </a:r>
          </a:p>
        </p:txBody>
      </p:sp>
      <p:sp>
        <p:nvSpPr>
          <p:cNvPr id="53254" name="Rectangle 10"/>
          <p:cNvSpPr>
            <a:spLocks noChangeArrowheads="1"/>
          </p:cNvSpPr>
          <p:nvPr/>
        </p:nvSpPr>
        <p:spPr bwMode="auto">
          <a:xfrm>
            <a:off x="2133600" y="4648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000" b="1" i="1" dirty="0">
                <a:latin typeface="Liberation Sans"/>
              </a:rPr>
              <a:t>n,i</a:t>
            </a:r>
          </a:p>
        </p:txBody>
      </p:sp>
      <p:sp>
        <p:nvSpPr>
          <p:cNvPr id="10"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Ordinary Annuity</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532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450" y="2917825"/>
            <a:ext cx="419735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61581" y="2500705"/>
            <a:ext cx="6477619" cy="1856591"/>
          </a:xfrm>
          <a:prstGeom prst="rect">
            <a:avLst/>
          </a:prstGeom>
        </p:spPr>
      </p:pic>
      <p:sp>
        <p:nvSpPr>
          <p:cNvPr id="54275" name="Rectangle 13"/>
          <p:cNvSpPr>
            <a:spLocks noChangeArrowheads="1"/>
          </p:cNvSpPr>
          <p:nvPr/>
        </p:nvSpPr>
        <p:spPr bwMode="auto">
          <a:xfrm>
            <a:off x="6248400" y="4495800"/>
            <a:ext cx="2057400" cy="3810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54276" name="Rectangle 12"/>
          <p:cNvSpPr>
            <a:spLocks noChangeArrowheads="1"/>
          </p:cNvSpPr>
          <p:nvPr/>
        </p:nvSpPr>
        <p:spPr bwMode="auto">
          <a:xfrm>
            <a:off x="6248400" y="4648200"/>
            <a:ext cx="2133600" cy="533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54277" name="Rectangle 5"/>
          <p:cNvSpPr>
            <a:spLocks noChangeArrowheads="1"/>
          </p:cNvSpPr>
          <p:nvPr/>
        </p:nvSpPr>
        <p:spPr bwMode="auto">
          <a:xfrm>
            <a:off x="609600" y="1371600"/>
            <a:ext cx="79248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200" b="1" dirty="0">
                <a:latin typeface="Liberation Sans"/>
              </a:rPr>
              <a:t>Illustration: </a:t>
            </a:r>
            <a:r>
              <a:rPr lang="en-US" altLang="en-US" sz="2200" dirty="0" smtClean="0">
                <a:latin typeface="Liberation Sans"/>
              </a:rPr>
              <a:t>What </a:t>
            </a:r>
            <a:r>
              <a:rPr lang="en-US" altLang="en-US" sz="2200" dirty="0">
                <a:latin typeface="Liberation Sans"/>
              </a:rPr>
              <a:t>is the future value of five $5,000 deposits made at the end of each of the next 5 years, earning interest of 6</a:t>
            </a:r>
            <a:r>
              <a:rPr lang="en-US" altLang="en-US" sz="2200" dirty="0" smtClean="0">
                <a:latin typeface="Liberation Sans"/>
              </a:rPr>
              <a:t>%?</a:t>
            </a:r>
            <a:endParaRPr lang="en-US" altLang="en-US" sz="2200" dirty="0">
              <a:latin typeface="Liberation Sans"/>
            </a:endParaRPr>
          </a:p>
        </p:txBody>
      </p:sp>
      <p:sp>
        <p:nvSpPr>
          <p:cNvPr id="733191" name="Text Box 7"/>
          <p:cNvSpPr txBox="1">
            <a:spLocks noChangeArrowheads="1"/>
          </p:cNvSpPr>
          <p:nvPr/>
        </p:nvSpPr>
        <p:spPr bwMode="auto">
          <a:xfrm>
            <a:off x="6097122" y="4354039"/>
            <a:ext cx="1905000" cy="39998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50000"/>
              </a:spcBef>
            </a:pPr>
            <a:r>
              <a:rPr lang="en-US" altLang="en-US" sz="1900" b="1" dirty="0">
                <a:latin typeface="Liberation Sans"/>
              </a:rPr>
              <a:t>  =  </a:t>
            </a:r>
            <a:r>
              <a:rPr lang="en-US" altLang="en-US" sz="1900" b="1" dirty="0" smtClean="0">
                <a:solidFill>
                  <a:srgbClr val="CC0000"/>
                </a:solidFill>
                <a:latin typeface="Liberation Sans"/>
              </a:rPr>
              <a:t>$28,185.45</a:t>
            </a:r>
            <a:endParaRPr lang="en-US" altLang="en-US" sz="1900" b="1" dirty="0">
              <a:solidFill>
                <a:srgbClr val="CC0000"/>
              </a:solidFill>
              <a:latin typeface="Liberation Sans"/>
            </a:endParaRPr>
          </a:p>
        </p:txBody>
      </p:sp>
      <p:sp>
        <p:nvSpPr>
          <p:cNvPr id="54281" name="Text Box 11"/>
          <p:cNvSpPr txBox="1">
            <a:spLocks noChangeArrowheads="1"/>
          </p:cNvSpPr>
          <p:nvPr/>
        </p:nvSpPr>
        <p:spPr bwMode="auto">
          <a:xfrm>
            <a:off x="533400" y="4953000"/>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a:solidFill>
                  <a:srgbClr val="006600"/>
                </a:solidFill>
                <a:latin typeface="Liberation Sans"/>
              </a:rPr>
              <a:t>ILLUSTRATION 6-19 </a:t>
            </a:r>
            <a:endParaRPr lang="en-US" altLang="en-US" sz="1200" b="1" dirty="0" smtClean="0">
              <a:solidFill>
                <a:srgbClr val="006600"/>
              </a:solidFill>
              <a:latin typeface="Liberation Sans"/>
            </a:endParaRPr>
          </a:p>
          <a:p>
            <a:pPr algn="l"/>
            <a:r>
              <a:rPr lang="en-US" altLang="en-US" sz="1200" dirty="0" smtClean="0">
                <a:latin typeface="Liberation Sans"/>
              </a:rPr>
              <a:t>Time </a:t>
            </a:r>
            <a:r>
              <a:rPr lang="en-US" altLang="en-US" sz="1200" dirty="0">
                <a:latin typeface="Liberation Sans"/>
              </a:rPr>
              <a:t>Diagram for Future Value of Ordinary Annuity (n = 5, i = 6%)</a:t>
            </a:r>
          </a:p>
        </p:txBody>
      </p:sp>
      <p:sp>
        <p:nvSpPr>
          <p:cNvPr id="12"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Ordinary Annuity</a:t>
            </a: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4"/>
          <a:stretch>
            <a:fillRect/>
          </a:stretch>
        </p:blipFill>
        <p:spPr>
          <a:xfrm>
            <a:off x="304800" y="3132830"/>
            <a:ext cx="5789383" cy="1696596"/>
          </a:xfrm>
          <a:prstGeom prst="rect">
            <a:avLst/>
          </a:prstGeom>
        </p:spPr>
      </p:pic>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3191"/>
                                        </p:tgtEl>
                                        <p:attrNameLst>
                                          <p:attrName>style.visibility</p:attrName>
                                        </p:attrNameLst>
                                      </p:cBhvr>
                                      <p:to>
                                        <p:strVal val="visible"/>
                                      </p:to>
                                    </p:set>
                                    <p:animEffect transition="in" filter="wipe(left)">
                                      <p:cBhvr>
                                        <p:cTn id="7" dur="500"/>
                                        <p:tgtEl>
                                          <p:spTgt spid="73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19"/>
          <p:cNvSpPr>
            <a:spLocks noChangeArrowheads="1"/>
          </p:cNvSpPr>
          <p:nvPr/>
        </p:nvSpPr>
        <p:spPr bwMode="auto">
          <a:xfrm>
            <a:off x="6178550" y="3975100"/>
            <a:ext cx="2508250" cy="1435100"/>
          </a:xfrm>
          <a:prstGeom prst="rect">
            <a:avLst/>
          </a:prstGeom>
          <a:solidFill>
            <a:srgbClr val="FFFFCC"/>
          </a:solidFill>
          <a:ln w="12700">
            <a:solidFill>
              <a:schemeClr val="tx1"/>
            </a:solidFill>
            <a:miter lim="800000"/>
            <a:headEnd/>
            <a:tailEnd/>
          </a:ln>
        </p:spPr>
        <p:txBody>
          <a:bodyPr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b="1" dirty="0">
                <a:latin typeface="Liberation Sans"/>
              </a:rPr>
              <a:t>What table do we use?</a:t>
            </a:r>
          </a:p>
        </p:txBody>
      </p:sp>
      <p:sp>
        <p:nvSpPr>
          <p:cNvPr id="10"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Ordinary Annuity</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50182" name="Text Box 11"/>
          <p:cNvSpPr txBox="1">
            <a:spLocks noChangeArrowheads="1"/>
          </p:cNvSpPr>
          <p:nvPr/>
        </p:nvSpPr>
        <p:spPr bwMode="auto">
          <a:xfrm>
            <a:off x="7696200" y="787400"/>
            <a:ext cx="1295400" cy="584200"/>
          </a:xfrm>
          <a:prstGeom prst="rect">
            <a:avLst/>
          </a:prstGeom>
          <a:solidFill>
            <a:schemeClr val="accent3"/>
          </a:solidFill>
          <a:ln w="28575" cap="sq">
            <a:noFill/>
            <a:miter lim="800000"/>
            <a:headEnd type="none" w="sm" len="sm"/>
            <a:tailEnd type="none" w="sm" len="sm"/>
          </a:ln>
          <a:effec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600" b="1" dirty="0" smtClean="0">
                <a:solidFill>
                  <a:srgbClr val="CC0000"/>
                </a:solidFill>
                <a:latin typeface="Liberation Sans"/>
              </a:rPr>
              <a:t>Alternate Calculation</a:t>
            </a:r>
          </a:p>
        </p:txBody>
      </p:sp>
      <p:sp>
        <p:nvSpPr>
          <p:cNvPr id="12" name="Rectangle 5"/>
          <p:cNvSpPr>
            <a:spLocks noChangeArrowheads="1"/>
          </p:cNvSpPr>
          <p:nvPr/>
        </p:nvSpPr>
        <p:spPr bwMode="auto">
          <a:xfrm>
            <a:off x="609600" y="1371600"/>
            <a:ext cx="79248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200" b="1" dirty="0">
                <a:latin typeface="Liberation Sans"/>
              </a:rPr>
              <a:t>Illustration: </a:t>
            </a:r>
            <a:r>
              <a:rPr lang="en-US" altLang="en-US" sz="2200" dirty="0" smtClean="0">
                <a:latin typeface="Liberation Sans"/>
              </a:rPr>
              <a:t>What </a:t>
            </a:r>
            <a:r>
              <a:rPr lang="en-US" altLang="en-US" sz="2200" dirty="0">
                <a:latin typeface="Liberation Sans"/>
              </a:rPr>
              <a:t>is the future value of five $5,000 deposits made at the end of each of the next 5 years, earning interest of 6</a:t>
            </a:r>
            <a:r>
              <a:rPr lang="en-US" altLang="en-US" sz="2200" dirty="0" smtClean="0">
                <a:latin typeface="Liberation Sans"/>
              </a:rPr>
              <a:t>%?</a:t>
            </a:r>
            <a:endParaRPr lang="en-US" altLang="en-US" sz="2200" dirty="0">
              <a:latin typeface="Liberation Sans"/>
            </a:endParaRPr>
          </a:p>
        </p:txBody>
      </p:sp>
      <p:pic>
        <p:nvPicPr>
          <p:cNvPr id="14" name="Picture 13"/>
          <p:cNvPicPr>
            <a:picLocks noChangeAspect="1"/>
          </p:cNvPicPr>
          <p:nvPr/>
        </p:nvPicPr>
        <p:blipFill>
          <a:blip r:embed="rId3"/>
          <a:stretch>
            <a:fillRect/>
          </a:stretch>
        </p:blipFill>
        <p:spPr>
          <a:xfrm>
            <a:off x="304800" y="3132830"/>
            <a:ext cx="5789383" cy="1696596"/>
          </a:xfrm>
          <a:prstGeom prst="rect">
            <a:avLst/>
          </a:prstGeom>
        </p:spPr>
      </p:pic>
      <p:sp>
        <p:nvSpPr>
          <p:cNvPr id="15" name="Text Box 11"/>
          <p:cNvSpPr txBox="1">
            <a:spLocks noChangeArrowheads="1"/>
          </p:cNvSpPr>
          <p:nvPr/>
        </p:nvSpPr>
        <p:spPr bwMode="auto">
          <a:xfrm>
            <a:off x="533400" y="4948535"/>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a:solidFill>
                  <a:srgbClr val="006600"/>
                </a:solidFill>
                <a:latin typeface="Liberation Sans"/>
              </a:rPr>
              <a:t>ILLUSTRATION 6-19 </a:t>
            </a:r>
            <a:endParaRPr lang="en-US" altLang="en-US" sz="1200" b="1" dirty="0" smtClean="0">
              <a:solidFill>
                <a:srgbClr val="006600"/>
              </a:solidFill>
              <a:latin typeface="Liberation Sans"/>
            </a:endParaRPr>
          </a:p>
          <a:p>
            <a:pPr algn="l"/>
            <a:r>
              <a:rPr lang="en-US" altLang="en-US" sz="1200" dirty="0" smtClean="0">
                <a:latin typeface="Liberation Sans"/>
              </a:rPr>
              <a:t>Time </a:t>
            </a:r>
            <a:r>
              <a:rPr lang="en-US" altLang="en-US" sz="1200" dirty="0">
                <a:latin typeface="Liberation Sans"/>
              </a:rPr>
              <a:t>Diagram for Future Value of Ordinary Annuity (n = 5, i = 6%)</a:t>
            </a: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1440489"/>
            <a:ext cx="8381999" cy="2381463"/>
          </a:xfrm>
          <a:prstGeom prst="rect">
            <a:avLst/>
          </a:prstGeom>
        </p:spPr>
      </p:pic>
      <p:sp>
        <p:nvSpPr>
          <p:cNvPr id="56323" name="Rectangle 9"/>
          <p:cNvSpPr>
            <a:spLocks noChangeArrowheads="1"/>
          </p:cNvSpPr>
          <p:nvPr/>
        </p:nvSpPr>
        <p:spPr bwMode="auto">
          <a:xfrm>
            <a:off x="762000" y="49530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latin typeface="Liberation Sans"/>
              </a:rPr>
              <a:t>$5,000</a:t>
            </a:r>
            <a:endParaRPr lang="en-US" altLang="en-US" sz="2400" b="1" dirty="0">
              <a:solidFill>
                <a:srgbClr val="800000"/>
              </a:solidFill>
              <a:latin typeface="Liberation Sans"/>
            </a:endParaRPr>
          </a:p>
        </p:txBody>
      </p:sp>
      <p:sp>
        <p:nvSpPr>
          <p:cNvPr id="56324" name="Text Box 10"/>
          <p:cNvSpPr txBox="1">
            <a:spLocks noChangeArrowheads="1"/>
          </p:cNvSpPr>
          <p:nvPr/>
        </p:nvSpPr>
        <p:spPr bwMode="auto">
          <a:xfrm>
            <a:off x="838200" y="5470525"/>
            <a:ext cx="20574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Deposits</a:t>
            </a:r>
          </a:p>
        </p:txBody>
      </p:sp>
      <p:sp>
        <p:nvSpPr>
          <p:cNvPr id="56325" name="Text Box 11"/>
          <p:cNvSpPr txBox="1">
            <a:spLocks noChangeArrowheads="1"/>
          </p:cNvSpPr>
          <p:nvPr/>
        </p:nvSpPr>
        <p:spPr bwMode="auto">
          <a:xfrm>
            <a:off x="3429000" y="5470525"/>
            <a:ext cx="17526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56326" name="Text Box 12"/>
          <p:cNvSpPr txBox="1">
            <a:spLocks noChangeArrowheads="1"/>
          </p:cNvSpPr>
          <p:nvPr/>
        </p:nvSpPr>
        <p:spPr bwMode="auto">
          <a:xfrm>
            <a:off x="5867400" y="5470525"/>
            <a:ext cx="1905000" cy="4000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Future Value</a:t>
            </a:r>
          </a:p>
        </p:txBody>
      </p:sp>
      <p:sp>
        <p:nvSpPr>
          <p:cNvPr id="739337" name="Rectangle 9"/>
          <p:cNvSpPr>
            <a:spLocks noChangeArrowheads="1"/>
          </p:cNvSpPr>
          <p:nvPr/>
        </p:nvSpPr>
        <p:spPr bwMode="auto">
          <a:xfrm>
            <a:off x="2895600" y="49530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x       </a:t>
            </a:r>
            <a:r>
              <a:rPr lang="en-US" altLang="en-US" sz="2400" b="1" dirty="0" smtClean="0">
                <a:latin typeface="Liberation Sans"/>
              </a:rPr>
              <a:t>5.63709</a:t>
            </a:r>
            <a:endParaRPr lang="en-US" altLang="en-US" sz="2400" b="1" dirty="0">
              <a:solidFill>
                <a:srgbClr val="800000"/>
              </a:solidFill>
              <a:latin typeface="Liberation Sans"/>
            </a:endParaRPr>
          </a:p>
        </p:txBody>
      </p:sp>
      <p:sp>
        <p:nvSpPr>
          <p:cNvPr id="739338" name="Rectangle 9"/>
          <p:cNvSpPr>
            <a:spLocks noChangeArrowheads="1"/>
          </p:cNvSpPr>
          <p:nvPr/>
        </p:nvSpPr>
        <p:spPr bwMode="auto">
          <a:xfrm>
            <a:off x="5346700" y="49530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smtClean="0">
                <a:latin typeface="Liberation Sans"/>
              </a:rPr>
              <a:t>    </a:t>
            </a:r>
            <a:r>
              <a:rPr lang="en-US" altLang="en-US" sz="2400" b="1" dirty="0" smtClean="0">
                <a:solidFill>
                  <a:srgbClr val="CC0000"/>
                </a:solidFill>
                <a:latin typeface="Liberation Sans"/>
              </a:rPr>
              <a:t>$</a:t>
            </a:r>
            <a:r>
              <a:rPr lang="en-US" altLang="en-US" sz="2400" b="1" dirty="0">
                <a:solidFill>
                  <a:srgbClr val="CC0000"/>
                </a:solidFill>
                <a:latin typeface="Liberation Sans"/>
              </a:rPr>
              <a:t>28,185.45</a:t>
            </a:r>
            <a:endParaRPr lang="en-US" altLang="en-US" sz="2400" b="1" dirty="0">
              <a:solidFill>
                <a:srgbClr val="800000"/>
              </a:solidFill>
              <a:latin typeface="Liberation Sans"/>
            </a:endParaRPr>
          </a:p>
        </p:txBody>
      </p:sp>
      <p:sp>
        <p:nvSpPr>
          <p:cNvPr id="56329" name="Rectangle 1029"/>
          <p:cNvSpPr>
            <a:spLocks noChangeArrowheads="1"/>
          </p:cNvSpPr>
          <p:nvPr/>
        </p:nvSpPr>
        <p:spPr bwMode="auto">
          <a:xfrm>
            <a:off x="1905000" y="4114800"/>
            <a:ext cx="5397500" cy="457200"/>
          </a:xfrm>
          <a:prstGeom prst="rect">
            <a:avLst/>
          </a:prstGeom>
          <a:solidFill>
            <a:srgbClr val="FFFFCC"/>
          </a:solidFill>
          <a:ln w="12700">
            <a:solidFill>
              <a:schemeClr val="tx1"/>
            </a:solidFill>
            <a:miter lim="800000"/>
            <a:headEnd/>
            <a:tailEnd/>
          </a:ln>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latin typeface="Liberation Sans"/>
              </a:rPr>
              <a:t>What factor?</a:t>
            </a:r>
          </a:p>
        </p:txBody>
      </p:sp>
      <p:sp>
        <p:nvSpPr>
          <p:cNvPr id="14"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Ordinary Annuity</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 name="Rounded Rectangle 1"/>
          <p:cNvSpPr/>
          <p:nvPr/>
        </p:nvSpPr>
        <p:spPr bwMode="auto">
          <a:xfrm>
            <a:off x="7872504" y="3487272"/>
            <a:ext cx="838200" cy="265113"/>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56330" name="Text Box 16"/>
          <p:cNvSpPr txBox="1">
            <a:spLocks noChangeArrowheads="1"/>
          </p:cNvSpPr>
          <p:nvPr/>
        </p:nvSpPr>
        <p:spPr bwMode="auto">
          <a:xfrm>
            <a:off x="7315200" y="1371600"/>
            <a:ext cx="838200" cy="6540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dirty="0" smtClean="0">
                <a:latin typeface="Liberation Sans"/>
              </a:rPr>
              <a:t>i=6%</a:t>
            </a:r>
            <a:endParaRPr lang="en-US" altLang="en-US" sz="1800" dirty="0">
              <a:latin typeface="Liberation Sans"/>
            </a:endParaRPr>
          </a:p>
          <a:p>
            <a:r>
              <a:rPr lang="en-US" altLang="en-US" sz="1800" dirty="0">
                <a:latin typeface="Liberation Sans"/>
              </a:rPr>
              <a:t>n=5</a:t>
            </a:r>
          </a:p>
        </p:txBody>
      </p:sp>
      <p:sp>
        <p:nvSpPr>
          <p:cNvPr id="1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9337"/>
                                        </p:tgtEl>
                                        <p:attrNameLst>
                                          <p:attrName>style.visibility</p:attrName>
                                        </p:attrNameLst>
                                      </p:cBhvr>
                                      <p:to>
                                        <p:strVal val="visible"/>
                                      </p:to>
                                    </p:set>
                                    <p:animEffect transition="in" filter="wipe(left)">
                                      <p:cBhvr>
                                        <p:cTn id="12" dur="500"/>
                                        <p:tgtEl>
                                          <p:spTgt spid="7393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9338"/>
                                        </p:tgtEl>
                                        <p:attrNameLst>
                                          <p:attrName>style.visibility</p:attrName>
                                        </p:attrNameLst>
                                      </p:cBhvr>
                                      <p:to>
                                        <p:strVal val="visible"/>
                                      </p:to>
                                    </p:set>
                                    <p:animEffect transition="in" filter="wipe(left)">
                                      <p:cBhvr>
                                        <p:cTn id="17" dur="500"/>
                                        <p:tgtEl>
                                          <p:spTgt spid="73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7" grpId="0" animBg="1"/>
      <p:bldP spid="739338" grpId="0" animBg="1"/>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a:off x="792163" y="2717800"/>
            <a:ext cx="7715250" cy="4763"/>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47" name="Rectangle 3"/>
          <p:cNvSpPr>
            <a:spLocks noChangeArrowheads="1"/>
          </p:cNvSpPr>
          <p:nvPr/>
        </p:nvSpPr>
        <p:spPr bwMode="auto">
          <a:xfrm>
            <a:off x="600075" y="3505200"/>
            <a:ext cx="8086725" cy="186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sz="2200" b="1" dirty="0">
                <a:latin typeface="Liberation Sans"/>
              </a:rPr>
              <a:t>Illustration:</a:t>
            </a:r>
            <a:r>
              <a:rPr lang="en-US" altLang="en-US" sz="2200" dirty="0">
                <a:latin typeface="Liberation Sans"/>
              </a:rPr>
              <a:t>  Hightown Electronics </a:t>
            </a:r>
            <a:r>
              <a:rPr lang="en-US" altLang="en-US" sz="2200" dirty="0" smtClean="0">
                <a:latin typeface="Liberation Sans"/>
              </a:rPr>
              <a:t>deposits $75,000 at </a:t>
            </a:r>
            <a:r>
              <a:rPr lang="en-US" altLang="en-US" sz="2200" dirty="0">
                <a:latin typeface="Liberation Sans"/>
              </a:rPr>
              <a:t>the end of each 6-month period for the next 3 years, to accumulate enough money to meet debts that mature in 3 years. What is the future value that the company will have on deposit at the end of 3 years if the annual interest rate is 10%?</a:t>
            </a:r>
          </a:p>
        </p:txBody>
      </p:sp>
      <p:sp>
        <p:nvSpPr>
          <p:cNvPr id="57348" name="Line 4"/>
          <p:cNvSpPr>
            <a:spLocks noChangeShapeType="1"/>
          </p:cNvSpPr>
          <p:nvPr/>
        </p:nvSpPr>
        <p:spPr bwMode="auto">
          <a:xfrm>
            <a:off x="766763"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49" name="Line 6"/>
          <p:cNvSpPr>
            <a:spLocks noChangeShapeType="1"/>
          </p:cNvSpPr>
          <p:nvPr/>
        </p:nvSpPr>
        <p:spPr bwMode="auto">
          <a:xfrm>
            <a:off x="16668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50" name="Rectangle 11"/>
          <p:cNvSpPr>
            <a:spLocks noChangeArrowheads="1"/>
          </p:cNvSpPr>
          <p:nvPr/>
        </p:nvSpPr>
        <p:spPr bwMode="auto">
          <a:xfrm>
            <a:off x="304800" y="2941638"/>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57351" name="Rectangle 12"/>
          <p:cNvSpPr>
            <a:spLocks noChangeArrowheads="1"/>
          </p:cNvSpPr>
          <p:nvPr/>
        </p:nvSpPr>
        <p:spPr bwMode="auto">
          <a:xfrm>
            <a:off x="12858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57352" name="Rectangle 18"/>
          <p:cNvSpPr>
            <a:spLocks noChangeArrowheads="1"/>
          </p:cNvSpPr>
          <p:nvPr/>
        </p:nvSpPr>
        <p:spPr bwMode="auto">
          <a:xfrm>
            <a:off x="304800" y="1450975"/>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Present Value</a:t>
            </a:r>
          </a:p>
        </p:txBody>
      </p:sp>
      <p:sp>
        <p:nvSpPr>
          <p:cNvPr id="57353" name="Rectangle 19"/>
          <p:cNvSpPr>
            <a:spLocks noChangeArrowheads="1"/>
          </p:cNvSpPr>
          <p:nvPr/>
        </p:nvSpPr>
        <p:spPr bwMode="auto">
          <a:xfrm>
            <a:off x="920750" y="5562600"/>
            <a:ext cx="7302500" cy="673100"/>
          </a:xfrm>
          <a:prstGeom prst="rect">
            <a:avLst/>
          </a:prstGeom>
          <a:solidFill>
            <a:srgbClr val="FFFFCC"/>
          </a:solidFill>
          <a:ln w="12700">
            <a:solidFill>
              <a:schemeClr val="tx1"/>
            </a:solidFill>
            <a:miter lim="800000"/>
            <a:headEnd/>
            <a:tailEnd/>
          </a:ln>
          <a:effectLs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b="1" dirty="0">
                <a:latin typeface="Liberation Sans"/>
              </a:rPr>
              <a:t>What table do we use?</a:t>
            </a:r>
          </a:p>
        </p:txBody>
      </p:sp>
      <p:sp>
        <p:nvSpPr>
          <p:cNvPr id="57354" name="Line 25"/>
          <p:cNvSpPr>
            <a:spLocks noChangeShapeType="1"/>
          </p:cNvSpPr>
          <p:nvPr/>
        </p:nvSpPr>
        <p:spPr bwMode="auto">
          <a:xfrm>
            <a:off x="25812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55" name="Rectangle 26"/>
          <p:cNvSpPr>
            <a:spLocks noChangeArrowheads="1"/>
          </p:cNvSpPr>
          <p:nvPr/>
        </p:nvSpPr>
        <p:spPr bwMode="auto">
          <a:xfrm>
            <a:off x="22002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57356" name="Line 31"/>
          <p:cNvSpPr>
            <a:spLocks noChangeShapeType="1"/>
          </p:cNvSpPr>
          <p:nvPr/>
        </p:nvSpPr>
        <p:spPr bwMode="auto">
          <a:xfrm>
            <a:off x="34956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57" name="Rectangle 32"/>
          <p:cNvSpPr>
            <a:spLocks noChangeArrowheads="1"/>
          </p:cNvSpPr>
          <p:nvPr/>
        </p:nvSpPr>
        <p:spPr bwMode="auto">
          <a:xfrm>
            <a:off x="31146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57358" name="Line 33"/>
          <p:cNvSpPr>
            <a:spLocks noChangeShapeType="1"/>
          </p:cNvSpPr>
          <p:nvPr/>
        </p:nvSpPr>
        <p:spPr bwMode="auto">
          <a:xfrm>
            <a:off x="44100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59" name="Rectangle 34"/>
          <p:cNvSpPr>
            <a:spLocks noChangeArrowheads="1"/>
          </p:cNvSpPr>
          <p:nvPr/>
        </p:nvSpPr>
        <p:spPr bwMode="auto">
          <a:xfrm>
            <a:off x="40290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57360" name="Line 35"/>
          <p:cNvSpPr>
            <a:spLocks noChangeShapeType="1"/>
          </p:cNvSpPr>
          <p:nvPr/>
        </p:nvSpPr>
        <p:spPr bwMode="auto">
          <a:xfrm>
            <a:off x="53244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61" name="Rectangle 36"/>
          <p:cNvSpPr>
            <a:spLocks noChangeArrowheads="1"/>
          </p:cNvSpPr>
          <p:nvPr/>
        </p:nvSpPr>
        <p:spPr bwMode="auto">
          <a:xfrm>
            <a:off x="49434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5</a:t>
            </a:r>
          </a:p>
        </p:txBody>
      </p:sp>
      <p:sp>
        <p:nvSpPr>
          <p:cNvPr id="57362" name="Line 37"/>
          <p:cNvSpPr>
            <a:spLocks noChangeShapeType="1"/>
          </p:cNvSpPr>
          <p:nvPr/>
        </p:nvSpPr>
        <p:spPr bwMode="auto">
          <a:xfrm>
            <a:off x="62388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63" name="Rectangle 38"/>
          <p:cNvSpPr>
            <a:spLocks noChangeArrowheads="1"/>
          </p:cNvSpPr>
          <p:nvPr/>
        </p:nvSpPr>
        <p:spPr bwMode="auto">
          <a:xfrm>
            <a:off x="58578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6</a:t>
            </a:r>
          </a:p>
        </p:txBody>
      </p:sp>
      <p:sp>
        <p:nvSpPr>
          <p:cNvPr id="57364" name="Line 39"/>
          <p:cNvSpPr>
            <a:spLocks noChangeShapeType="1"/>
          </p:cNvSpPr>
          <p:nvPr/>
        </p:nvSpPr>
        <p:spPr bwMode="auto">
          <a:xfrm>
            <a:off x="71532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65" name="Rectangle 40"/>
          <p:cNvSpPr>
            <a:spLocks noChangeArrowheads="1"/>
          </p:cNvSpPr>
          <p:nvPr/>
        </p:nvSpPr>
        <p:spPr bwMode="auto">
          <a:xfrm>
            <a:off x="67722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7</a:t>
            </a:r>
          </a:p>
        </p:txBody>
      </p:sp>
      <p:sp>
        <p:nvSpPr>
          <p:cNvPr id="57366" name="Line 41"/>
          <p:cNvSpPr>
            <a:spLocks noChangeShapeType="1"/>
          </p:cNvSpPr>
          <p:nvPr/>
        </p:nvSpPr>
        <p:spPr bwMode="auto">
          <a:xfrm>
            <a:off x="80676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57367" name="Rectangle 42"/>
          <p:cNvSpPr>
            <a:spLocks noChangeArrowheads="1"/>
          </p:cNvSpPr>
          <p:nvPr/>
        </p:nvSpPr>
        <p:spPr bwMode="auto">
          <a:xfrm>
            <a:off x="76866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8</a:t>
            </a:r>
          </a:p>
        </p:txBody>
      </p:sp>
      <p:sp>
        <p:nvSpPr>
          <p:cNvPr id="57368" name="Text Box 45"/>
          <p:cNvSpPr txBox="1">
            <a:spLocks noChangeArrowheads="1"/>
          </p:cNvSpPr>
          <p:nvPr/>
        </p:nvSpPr>
        <p:spPr bwMode="auto">
          <a:xfrm>
            <a:off x="1219200" y="22098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smtClean="0">
                <a:latin typeface="Liberation Sans"/>
              </a:rPr>
              <a:t>$74,000</a:t>
            </a:r>
            <a:endParaRPr lang="en-US" altLang="en-US" sz="1500" b="1" dirty="0">
              <a:latin typeface="Liberation Sans"/>
            </a:endParaRPr>
          </a:p>
        </p:txBody>
      </p:sp>
      <p:sp>
        <p:nvSpPr>
          <p:cNvPr id="57369" name="Text Box 46"/>
          <p:cNvSpPr txBox="1">
            <a:spLocks noChangeArrowheads="1"/>
          </p:cNvSpPr>
          <p:nvPr/>
        </p:nvSpPr>
        <p:spPr bwMode="auto">
          <a:xfrm>
            <a:off x="2133600" y="22098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smtClean="0">
                <a:latin typeface="Liberation Sans"/>
              </a:rPr>
              <a:t>75,000</a:t>
            </a:r>
            <a:endParaRPr lang="en-US" altLang="en-US" sz="1500" b="1" dirty="0">
              <a:latin typeface="Liberation Sans"/>
            </a:endParaRPr>
          </a:p>
        </p:txBody>
      </p:sp>
      <p:sp>
        <p:nvSpPr>
          <p:cNvPr id="57370" name="Text Box 48"/>
          <p:cNvSpPr txBox="1">
            <a:spLocks noChangeArrowheads="1"/>
          </p:cNvSpPr>
          <p:nvPr/>
        </p:nvSpPr>
        <p:spPr bwMode="auto">
          <a:xfrm>
            <a:off x="3048000" y="22098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smtClean="0">
                <a:latin typeface="Liberation Sans"/>
              </a:rPr>
              <a:t>75,000</a:t>
            </a:r>
            <a:endParaRPr lang="en-US" altLang="en-US" sz="1500" b="1" dirty="0">
              <a:latin typeface="Liberation Sans"/>
            </a:endParaRPr>
          </a:p>
        </p:txBody>
      </p:sp>
      <p:sp>
        <p:nvSpPr>
          <p:cNvPr id="57371" name="Text Box 49"/>
          <p:cNvSpPr txBox="1">
            <a:spLocks noChangeArrowheads="1"/>
          </p:cNvSpPr>
          <p:nvPr/>
        </p:nvSpPr>
        <p:spPr bwMode="auto">
          <a:xfrm>
            <a:off x="3962400" y="22098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smtClean="0">
                <a:latin typeface="Liberation Sans"/>
              </a:rPr>
              <a:t>75,000</a:t>
            </a:r>
            <a:endParaRPr lang="en-US" altLang="en-US" sz="1500" b="1" dirty="0">
              <a:latin typeface="Liberation Sans"/>
            </a:endParaRPr>
          </a:p>
        </p:txBody>
      </p:sp>
      <p:sp>
        <p:nvSpPr>
          <p:cNvPr id="57372" name="Text Box 50"/>
          <p:cNvSpPr txBox="1">
            <a:spLocks noChangeArrowheads="1"/>
          </p:cNvSpPr>
          <p:nvPr/>
        </p:nvSpPr>
        <p:spPr bwMode="auto">
          <a:xfrm>
            <a:off x="4876800" y="22098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smtClean="0">
                <a:latin typeface="Liberation Sans"/>
              </a:rPr>
              <a:t>75,000</a:t>
            </a:r>
            <a:endParaRPr lang="en-US" altLang="en-US" sz="1500" b="1" dirty="0">
              <a:latin typeface="Liberation Sans"/>
            </a:endParaRPr>
          </a:p>
        </p:txBody>
      </p:sp>
      <p:sp>
        <p:nvSpPr>
          <p:cNvPr id="57373" name="Text Box 51"/>
          <p:cNvSpPr txBox="1">
            <a:spLocks noChangeArrowheads="1"/>
          </p:cNvSpPr>
          <p:nvPr/>
        </p:nvSpPr>
        <p:spPr bwMode="auto">
          <a:xfrm>
            <a:off x="5791200" y="22098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smtClean="0">
                <a:latin typeface="Liberation Sans"/>
              </a:rPr>
              <a:t>75,000</a:t>
            </a:r>
            <a:endParaRPr lang="en-US" altLang="en-US" sz="1500" b="1" dirty="0">
              <a:latin typeface="Liberation Sans"/>
            </a:endParaRPr>
          </a:p>
        </p:txBody>
      </p:sp>
      <p:sp>
        <p:nvSpPr>
          <p:cNvPr id="57376" name="Line 54"/>
          <p:cNvSpPr>
            <a:spLocks noChangeShapeType="1"/>
          </p:cNvSpPr>
          <p:nvPr/>
        </p:nvSpPr>
        <p:spPr bwMode="auto">
          <a:xfrm rot="20502821" flipH="1">
            <a:off x="762000" y="2057400"/>
            <a:ext cx="457200" cy="381000"/>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57377" name="Freeform 55"/>
          <p:cNvSpPr>
            <a:spLocks/>
          </p:cNvSpPr>
          <p:nvPr/>
        </p:nvSpPr>
        <p:spPr bwMode="auto">
          <a:xfrm flipH="1">
            <a:off x="6754813" y="1877700"/>
            <a:ext cx="179387" cy="332099"/>
          </a:xfrm>
          <a:custGeom>
            <a:avLst/>
            <a:gdLst>
              <a:gd name="T0" fmla="*/ 0 w 91"/>
              <a:gd name="T1" fmla="*/ 0 h 216"/>
              <a:gd name="T2" fmla="*/ 2147483647 w 91"/>
              <a:gd name="T3" fmla="*/ 2147483647 h 216"/>
              <a:gd name="T4" fmla="*/ 0 60000 65536"/>
              <a:gd name="T5" fmla="*/ 0 60000 65536"/>
            </a:gdLst>
            <a:ahLst/>
            <a:cxnLst>
              <a:cxn ang="T4">
                <a:pos x="T0" y="T1"/>
              </a:cxn>
              <a:cxn ang="T5">
                <a:pos x="T2" y="T3"/>
              </a:cxn>
            </a:cxnLst>
            <a:rect l="0" t="0" r="r" b="b"/>
            <a:pathLst>
              <a:path w="91" h="216">
                <a:moveTo>
                  <a:pt x="0" y="0"/>
                </a:moveTo>
                <a:lnTo>
                  <a:pt x="91" y="216"/>
                </a:lnTo>
              </a:path>
            </a:pathLst>
          </a:custGeom>
          <a:noFill/>
          <a:ln w="57150" cap="sq" cmpd="sng">
            <a:solidFill>
              <a:srgbClr val="CC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57378" name="Rectangle 56"/>
          <p:cNvSpPr>
            <a:spLocks noChangeArrowheads="1"/>
          </p:cNvSpPr>
          <p:nvPr/>
        </p:nvSpPr>
        <p:spPr bwMode="auto">
          <a:xfrm>
            <a:off x="5486400" y="1447800"/>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Future </a:t>
            </a:r>
            <a:r>
              <a:rPr lang="en-US" altLang="en-US" sz="2400" dirty="0" smtClean="0">
                <a:latin typeface="Liberation Sans"/>
              </a:rPr>
              <a:t>Values</a:t>
            </a:r>
            <a:endParaRPr lang="en-US" altLang="en-US" sz="2400" dirty="0">
              <a:latin typeface="Liberation Sans"/>
            </a:endParaRPr>
          </a:p>
        </p:txBody>
      </p:sp>
      <p:sp>
        <p:nvSpPr>
          <p:cNvPr id="3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Ordinary Annuity</a:t>
            </a:r>
          </a:p>
        </p:txBody>
      </p:sp>
      <p:sp>
        <p:nvSpPr>
          <p:cNvPr id="3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0"/>
          <p:cNvSpPr txBox="1">
            <a:spLocks noChangeArrowheads="1"/>
          </p:cNvSpPr>
          <p:nvPr/>
        </p:nvSpPr>
        <p:spPr bwMode="auto">
          <a:xfrm>
            <a:off x="914400" y="55626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Deposit</a:t>
            </a:r>
          </a:p>
        </p:txBody>
      </p:sp>
      <p:sp>
        <p:nvSpPr>
          <p:cNvPr id="58371" name="Text Box 11"/>
          <p:cNvSpPr txBox="1">
            <a:spLocks noChangeArrowheads="1"/>
          </p:cNvSpPr>
          <p:nvPr/>
        </p:nvSpPr>
        <p:spPr bwMode="auto">
          <a:xfrm>
            <a:off x="3429000" y="55626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58372" name="Text Box 12"/>
          <p:cNvSpPr txBox="1">
            <a:spLocks noChangeArrowheads="1"/>
          </p:cNvSpPr>
          <p:nvPr/>
        </p:nvSpPr>
        <p:spPr bwMode="auto">
          <a:xfrm>
            <a:off x="6096000" y="55626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Future Value</a:t>
            </a:r>
          </a:p>
        </p:txBody>
      </p:sp>
      <p:sp>
        <p:nvSpPr>
          <p:cNvPr id="58375" name="Rectangle 9"/>
          <p:cNvSpPr>
            <a:spLocks noChangeArrowheads="1"/>
          </p:cNvSpPr>
          <p:nvPr/>
        </p:nvSpPr>
        <p:spPr bwMode="auto">
          <a:xfrm>
            <a:off x="762000" y="50292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smtClean="0">
                <a:latin typeface="Liberation Sans"/>
              </a:rPr>
              <a:t>$75,000</a:t>
            </a:r>
            <a:endParaRPr lang="en-US" altLang="en-US" sz="2400" b="1" dirty="0">
              <a:solidFill>
                <a:srgbClr val="800000"/>
              </a:solidFill>
              <a:latin typeface="Liberation Sans"/>
            </a:endParaRPr>
          </a:p>
        </p:txBody>
      </p:sp>
      <p:sp>
        <p:nvSpPr>
          <p:cNvPr id="626708" name="Rectangle 9"/>
          <p:cNvSpPr>
            <a:spLocks noChangeArrowheads="1"/>
          </p:cNvSpPr>
          <p:nvPr/>
        </p:nvSpPr>
        <p:spPr bwMode="auto">
          <a:xfrm>
            <a:off x="2895600" y="50292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x        </a:t>
            </a:r>
            <a:r>
              <a:rPr lang="en-US" altLang="en-US" sz="2400" b="1" dirty="0" smtClean="0">
                <a:latin typeface="Liberation Sans"/>
              </a:rPr>
              <a:t>6.80191</a:t>
            </a:r>
            <a:endParaRPr lang="en-US" altLang="en-US" sz="2400" b="1" dirty="0">
              <a:solidFill>
                <a:srgbClr val="800000"/>
              </a:solidFill>
              <a:latin typeface="Liberation Sans"/>
            </a:endParaRPr>
          </a:p>
        </p:txBody>
      </p:sp>
      <p:sp>
        <p:nvSpPr>
          <p:cNvPr id="626709" name="Rectangle 9"/>
          <p:cNvSpPr>
            <a:spLocks noChangeArrowheads="1"/>
          </p:cNvSpPr>
          <p:nvPr/>
        </p:nvSpPr>
        <p:spPr bwMode="auto">
          <a:xfrm>
            <a:off x="5346700" y="50292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smtClean="0">
                <a:solidFill>
                  <a:srgbClr val="CC0000"/>
                </a:solidFill>
                <a:latin typeface="Liberation Sans"/>
              </a:rPr>
              <a:t>$510,143.25</a:t>
            </a:r>
            <a:endParaRPr lang="en-US" altLang="en-US" sz="2400" b="1" dirty="0">
              <a:solidFill>
                <a:srgbClr val="CC0000"/>
              </a:solidFill>
              <a:latin typeface="Liberation Sans"/>
            </a:endParaRPr>
          </a:p>
        </p:txBody>
      </p:sp>
      <p:sp>
        <p:nvSpPr>
          <p:cNvPr id="14"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Ordinary Annuity</a:t>
            </a:r>
          </a:p>
        </p:txBody>
      </p:sp>
      <p:sp>
        <p:nvSpPr>
          <p:cNvPr id="15"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3"/>
          <a:stretch>
            <a:fillRect/>
          </a:stretch>
        </p:blipFill>
        <p:spPr>
          <a:xfrm>
            <a:off x="228600" y="1353672"/>
            <a:ext cx="8534399" cy="3213643"/>
          </a:xfrm>
          <a:prstGeom prst="rect">
            <a:avLst/>
          </a:prstGeom>
        </p:spPr>
      </p:pic>
      <p:sp>
        <p:nvSpPr>
          <p:cNvPr id="58378" name="Text Box 24"/>
          <p:cNvSpPr txBox="1">
            <a:spLocks noChangeArrowheads="1"/>
          </p:cNvSpPr>
          <p:nvPr/>
        </p:nvSpPr>
        <p:spPr bwMode="auto">
          <a:xfrm>
            <a:off x="7010400" y="1295400"/>
            <a:ext cx="838200" cy="6540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dirty="0" smtClean="0">
                <a:latin typeface="Liberation Sans"/>
              </a:rPr>
              <a:t>i=5%</a:t>
            </a:r>
            <a:endParaRPr lang="en-US" altLang="en-US" sz="1800" dirty="0">
              <a:latin typeface="Liberation Sans"/>
            </a:endParaRPr>
          </a:p>
          <a:p>
            <a:r>
              <a:rPr lang="en-US" altLang="en-US" sz="1800" dirty="0" smtClean="0">
                <a:latin typeface="Liberation Sans"/>
              </a:rPr>
              <a:t>n=6</a:t>
            </a:r>
            <a:endParaRPr lang="en-US" altLang="en-US" sz="1800" dirty="0">
              <a:latin typeface="Liberation Sans"/>
            </a:endParaRPr>
          </a:p>
        </p:txBody>
      </p:sp>
      <p:sp>
        <p:nvSpPr>
          <p:cNvPr id="16" name="Rounded Rectangle 15"/>
          <p:cNvSpPr/>
          <p:nvPr/>
        </p:nvSpPr>
        <p:spPr bwMode="auto">
          <a:xfrm>
            <a:off x="6477000" y="3869760"/>
            <a:ext cx="914400" cy="265112"/>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13"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6708"/>
                                        </p:tgtEl>
                                        <p:attrNameLst>
                                          <p:attrName>style.visibility</p:attrName>
                                        </p:attrNameLst>
                                      </p:cBhvr>
                                      <p:to>
                                        <p:strVal val="visible"/>
                                      </p:to>
                                    </p:set>
                                    <p:animEffect transition="in" filter="wipe(left)">
                                      <p:cBhvr>
                                        <p:cTn id="12" dur="500"/>
                                        <p:tgtEl>
                                          <p:spTgt spid="6267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6709"/>
                                        </p:tgtEl>
                                        <p:attrNameLst>
                                          <p:attrName>style.visibility</p:attrName>
                                        </p:attrNameLst>
                                      </p:cBhvr>
                                      <p:to>
                                        <p:strVal val="visible"/>
                                      </p:to>
                                    </p:set>
                                    <p:animEffect transition="in" filter="wipe(left)">
                                      <p:cBhvr>
                                        <p:cTn id="17" dur="500"/>
                                        <p:tgtEl>
                                          <p:spTgt spid="626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708" grpId="0" animBg="1"/>
      <p:bldP spid="626709"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p:cNvSpPr txBox="1">
            <a:spLocks noChangeArrowheads="1"/>
          </p:cNvSpPr>
          <p:nvPr/>
        </p:nvSpPr>
        <p:spPr bwMode="auto">
          <a:xfrm>
            <a:off x="609600" y="1365250"/>
            <a:ext cx="8153400" cy="513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Future Value of an Annuity Due</a:t>
            </a:r>
          </a:p>
        </p:txBody>
      </p:sp>
      <p:sp>
        <p:nvSpPr>
          <p:cNvPr id="60420" name="Text Box 4"/>
          <p:cNvSpPr txBox="1">
            <a:spLocks noChangeArrowheads="1"/>
          </p:cNvSpPr>
          <p:nvPr/>
        </p:nvSpPr>
        <p:spPr bwMode="auto">
          <a:xfrm>
            <a:off x="609600" y="1941513"/>
            <a:ext cx="7924800" cy="273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20000"/>
              </a:lnSpc>
              <a:spcBef>
                <a:spcPts val="900"/>
              </a:spcBef>
              <a:buClr>
                <a:srgbClr val="CC0000"/>
              </a:buClr>
              <a:buSzPct val="80000"/>
              <a:buFont typeface="Wingdings" pitchFamily="2" charset="2"/>
              <a:buChar char="u"/>
            </a:pPr>
            <a:r>
              <a:rPr lang="en-US" altLang="en-US" sz="2000" dirty="0">
                <a:latin typeface="Liberation Sans"/>
              </a:rPr>
              <a:t>Rents occur at the beginning of each period.</a:t>
            </a:r>
          </a:p>
          <a:p>
            <a:pPr lvl="1" algn="l">
              <a:lnSpc>
                <a:spcPct val="120000"/>
              </a:lnSpc>
              <a:spcBef>
                <a:spcPts val="900"/>
              </a:spcBef>
              <a:buClr>
                <a:srgbClr val="CC0000"/>
              </a:buClr>
              <a:buSzPct val="80000"/>
              <a:buFont typeface="Wingdings" pitchFamily="2" charset="2"/>
              <a:buChar char="u"/>
            </a:pPr>
            <a:r>
              <a:rPr lang="en-US" altLang="en-US" sz="2000" dirty="0">
                <a:latin typeface="Liberation Sans"/>
              </a:rPr>
              <a:t>Interest will accumulate during 1</a:t>
            </a:r>
            <a:r>
              <a:rPr lang="en-US" altLang="en-US" sz="2000" baseline="30000" dirty="0">
                <a:latin typeface="Liberation Sans"/>
              </a:rPr>
              <a:t>st</a:t>
            </a:r>
            <a:r>
              <a:rPr lang="en-US" altLang="en-US" sz="2000" dirty="0">
                <a:latin typeface="Liberation Sans"/>
              </a:rPr>
              <a:t> period.</a:t>
            </a:r>
          </a:p>
          <a:p>
            <a:pPr lvl="1" algn="l">
              <a:lnSpc>
                <a:spcPct val="120000"/>
              </a:lnSpc>
              <a:spcBef>
                <a:spcPts val="900"/>
              </a:spcBef>
              <a:buClr>
                <a:srgbClr val="CC0000"/>
              </a:buClr>
              <a:buSzPct val="80000"/>
              <a:buFont typeface="Wingdings" pitchFamily="2" charset="2"/>
              <a:buChar char="u"/>
            </a:pPr>
            <a:r>
              <a:rPr lang="en-US" altLang="en-US" sz="2000" dirty="0">
                <a:latin typeface="Liberation Sans"/>
              </a:rPr>
              <a:t>Annuity Due has one more interest period than Ordinary Annuity.</a:t>
            </a:r>
          </a:p>
          <a:p>
            <a:pPr lvl="1" algn="l">
              <a:lnSpc>
                <a:spcPct val="120000"/>
              </a:lnSpc>
              <a:spcBef>
                <a:spcPts val="900"/>
              </a:spcBef>
              <a:buClr>
                <a:srgbClr val="CC0000"/>
              </a:buClr>
              <a:buSzPct val="80000"/>
              <a:buFont typeface="Wingdings" pitchFamily="2" charset="2"/>
              <a:buChar char="u"/>
            </a:pPr>
            <a:r>
              <a:rPr lang="en-US" altLang="en-US" sz="2000" dirty="0">
                <a:latin typeface="Liberation Sans"/>
              </a:rPr>
              <a:t>Factor = multiply future value of an ordinary annuity factor by 1 plus the interest rate.</a:t>
            </a:r>
          </a:p>
        </p:txBody>
      </p:sp>
      <p:sp>
        <p:nvSpPr>
          <p:cNvPr id="60421" name="Freeform 6"/>
          <p:cNvSpPr>
            <a:spLocks/>
          </p:cNvSpPr>
          <p:nvPr/>
        </p:nvSpPr>
        <p:spPr bwMode="auto">
          <a:xfrm>
            <a:off x="792163" y="5554663"/>
            <a:ext cx="7715250" cy="4762"/>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22" name="Line 7"/>
          <p:cNvSpPr>
            <a:spLocks noChangeShapeType="1"/>
          </p:cNvSpPr>
          <p:nvPr/>
        </p:nvSpPr>
        <p:spPr bwMode="auto">
          <a:xfrm>
            <a:off x="766763"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23" name="Line 8"/>
          <p:cNvSpPr>
            <a:spLocks noChangeShapeType="1"/>
          </p:cNvSpPr>
          <p:nvPr/>
        </p:nvSpPr>
        <p:spPr bwMode="auto">
          <a:xfrm>
            <a:off x="16668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24" name="Rectangle 9"/>
          <p:cNvSpPr>
            <a:spLocks noChangeArrowheads="1"/>
          </p:cNvSpPr>
          <p:nvPr/>
        </p:nvSpPr>
        <p:spPr bwMode="auto">
          <a:xfrm>
            <a:off x="304800" y="57785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60425" name="Rectangle 10"/>
          <p:cNvSpPr>
            <a:spLocks noChangeArrowheads="1"/>
          </p:cNvSpPr>
          <p:nvPr/>
        </p:nvSpPr>
        <p:spPr bwMode="auto">
          <a:xfrm>
            <a:off x="12858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60426" name="Line 11"/>
          <p:cNvSpPr>
            <a:spLocks noChangeShapeType="1"/>
          </p:cNvSpPr>
          <p:nvPr/>
        </p:nvSpPr>
        <p:spPr bwMode="auto">
          <a:xfrm>
            <a:off x="25812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27" name="Rectangle 12"/>
          <p:cNvSpPr>
            <a:spLocks noChangeArrowheads="1"/>
          </p:cNvSpPr>
          <p:nvPr/>
        </p:nvSpPr>
        <p:spPr bwMode="auto">
          <a:xfrm>
            <a:off x="22002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60428" name="Line 13"/>
          <p:cNvSpPr>
            <a:spLocks noChangeShapeType="1"/>
          </p:cNvSpPr>
          <p:nvPr/>
        </p:nvSpPr>
        <p:spPr bwMode="auto">
          <a:xfrm>
            <a:off x="34956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29" name="Rectangle 14"/>
          <p:cNvSpPr>
            <a:spLocks noChangeArrowheads="1"/>
          </p:cNvSpPr>
          <p:nvPr/>
        </p:nvSpPr>
        <p:spPr bwMode="auto">
          <a:xfrm>
            <a:off x="31146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60430" name="Line 15"/>
          <p:cNvSpPr>
            <a:spLocks noChangeShapeType="1"/>
          </p:cNvSpPr>
          <p:nvPr/>
        </p:nvSpPr>
        <p:spPr bwMode="auto">
          <a:xfrm>
            <a:off x="44100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31" name="Rectangle 16"/>
          <p:cNvSpPr>
            <a:spLocks noChangeArrowheads="1"/>
          </p:cNvSpPr>
          <p:nvPr/>
        </p:nvSpPr>
        <p:spPr bwMode="auto">
          <a:xfrm>
            <a:off x="40290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60432" name="Line 17"/>
          <p:cNvSpPr>
            <a:spLocks noChangeShapeType="1"/>
          </p:cNvSpPr>
          <p:nvPr/>
        </p:nvSpPr>
        <p:spPr bwMode="auto">
          <a:xfrm>
            <a:off x="53244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33" name="Rectangle 18"/>
          <p:cNvSpPr>
            <a:spLocks noChangeArrowheads="1"/>
          </p:cNvSpPr>
          <p:nvPr/>
        </p:nvSpPr>
        <p:spPr bwMode="auto">
          <a:xfrm>
            <a:off x="49434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5</a:t>
            </a:r>
          </a:p>
        </p:txBody>
      </p:sp>
      <p:sp>
        <p:nvSpPr>
          <p:cNvPr id="60434" name="Line 19"/>
          <p:cNvSpPr>
            <a:spLocks noChangeShapeType="1"/>
          </p:cNvSpPr>
          <p:nvPr/>
        </p:nvSpPr>
        <p:spPr bwMode="auto">
          <a:xfrm>
            <a:off x="62388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35" name="Rectangle 20"/>
          <p:cNvSpPr>
            <a:spLocks noChangeArrowheads="1"/>
          </p:cNvSpPr>
          <p:nvPr/>
        </p:nvSpPr>
        <p:spPr bwMode="auto">
          <a:xfrm>
            <a:off x="58578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6</a:t>
            </a:r>
          </a:p>
        </p:txBody>
      </p:sp>
      <p:sp>
        <p:nvSpPr>
          <p:cNvPr id="60436" name="Line 21"/>
          <p:cNvSpPr>
            <a:spLocks noChangeShapeType="1"/>
          </p:cNvSpPr>
          <p:nvPr/>
        </p:nvSpPr>
        <p:spPr bwMode="auto">
          <a:xfrm>
            <a:off x="71532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37" name="Rectangle 22"/>
          <p:cNvSpPr>
            <a:spLocks noChangeArrowheads="1"/>
          </p:cNvSpPr>
          <p:nvPr/>
        </p:nvSpPr>
        <p:spPr bwMode="auto">
          <a:xfrm>
            <a:off x="67722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7</a:t>
            </a:r>
          </a:p>
        </p:txBody>
      </p:sp>
      <p:sp>
        <p:nvSpPr>
          <p:cNvPr id="60438" name="Line 23"/>
          <p:cNvSpPr>
            <a:spLocks noChangeShapeType="1"/>
          </p:cNvSpPr>
          <p:nvPr/>
        </p:nvSpPr>
        <p:spPr bwMode="auto">
          <a:xfrm>
            <a:off x="80676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0439" name="Rectangle 24"/>
          <p:cNvSpPr>
            <a:spLocks noChangeArrowheads="1"/>
          </p:cNvSpPr>
          <p:nvPr/>
        </p:nvSpPr>
        <p:spPr bwMode="auto">
          <a:xfrm>
            <a:off x="76866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8</a:t>
            </a:r>
          </a:p>
        </p:txBody>
      </p:sp>
      <p:sp>
        <p:nvSpPr>
          <p:cNvPr id="60440" name="Text Box 25"/>
          <p:cNvSpPr txBox="1">
            <a:spLocks noChangeArrowheads="1"/>
          </p:cNvSpPr>
          <p:nvPr/>
        </p:nvSpPr>
        <p:spPr bwMode="auto">
          <a:xfrm>
            <a:off x="1219200" y="50466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0441" name="Text Box 26"/>
          <p:cNvSpPr txBox="1">
            <a:spLocks noChangeArrowheads="1"/>
          </p:cNvSpPr>
          <p:nvPr/>
        </p:nvSpPr>
        <p:spPr bwMode="auto">
          <a:xfrm>
            <a:off x="2133600" y="50466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0442" name="Text Box 27"/>
          <p:cNvSpPr txBox="1">
            <a:spLocks noChangeArrowheads="1"/>
          </p:cNvSpPr>
          <p:nvPr/>
        </p:nvSpPr>
        <p:spPr bwMode="auto">
          <a:xfrm>
            <a:off x="3048000" y="50466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0443" name="Text Box 28"/>
          <p:cNvSpPr txBox="1">
            <a:spLocks noChangeArrowheads="1"/>
          </p:cNvSpPr>
          <p:nvPr/>
        </p:nvSpPr>
        <p:spPr bwMode="auto">
          <a:xfrm>
            <a:off x="3962400" y="50466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0444" name="Text Box 29"/>
          <p:cNvSpPr txBox="1">
            <a:spLocks noChangeArrowheads="1"/>
          </p:cNvSpPr>
          <p:nvPr/>
        </p:nvSpPr>
        <p:spPr bwMode="auto">
          <a:xfrm>
            <a:off x="4876800" y="50466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0445" name="Text Box 30"/>
          <p:cNvSpPr txBox="1">
            <a:spLocks noChangeArrowheads="1"/>
          </p:cNvSpPr>
          <p:nvPr/>
        </p:nvSpPr>
        <p:spPr bwMode="auto">
          <a:xfrm>
            <a:off x="5791200" y="50466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0446" name="Text Box 31"/>
          <p:cNvSpPr txBox="1">
            <a:spLocks noChangeArrowheads="1"/>
          </p:cNvSpPr>
          <p:nvPr/>
        </p:nvSpPr>
        <p:spPr bwMode="auto">
          <a:xfrm>
            <a:off x="6705600" y="50466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0447" name="Text Box 32"/>
          <p:cNvSpPr txBox="1">
            <a:spLocks noChangeArrowheads="1"/>
          </p:cNvSpPr>
          <p:nvPr/>
        </p:nvSpPr>
        <p:spPr bwMode="auto">
          <a:xfrm>
            <a:off x="304800" y="5046663"/>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0448" name="Freeform 34"/>
          <p:cNvSpPr>
            <a:spLocks/>
          </p:cNvSpPr>
          <p:nvPr/>
        </p:nvSpPr>
        <p:spPr bwMode="auto">
          <a:xfrm rot="2002479">
            <a:off x="7699002" y="4782344"/>
            <a:ext cx="63171" cy="333150"/>
          </a:xfrm>
          <a:custGeom>
            <a:avLst/>
            <a:gdLst>
              <a:gd name="T0" fmla="*/ 0 w 91"/>
              <a:gd name="T1" fmla="*/ 0 h 216"/>
              <a:gd name="T2" fmla="*/ 2147483647 w 91"/>
              <a:gd name="T3" fmla="*/ 2147483647 h 216"/>
              <a:gd name="T4" fmla="*/ 0 60000 65536"/>
              <a:gd name="T5" fmla="*/ 0 60000 65536"/>
            </a:gdLst>
            <a:ahLst/>
            <a:cxnLst>
              <a:cxn ang="T4">
                <a:pos x="T0" y="T1"/>
              </a:cxn>
              <a:cxn ang="T5">
                <a:pos x="T2" y="T3"/>
              </a:cxn>
            </a:cxnLst>
            <a:rect l="0" t="0" r="r" b="b"/>
            <a:pathLst>
              <a:path w="91" h="216">
                <a:moveTo>
                  <a:pt x="0" y="0"/>
                </a:moveTo>
                <a:lnTo>
                  <a:pt x="91" y="216"/>
                </a:lnTo>
              </a:path>
            </a:pathLst>
          </a:custGeom>
          <a:noFill/>
          <a:ln w="57150" cap="sq" cmpd="sng">
            <a:solidFill>
              <a:srgbClr val="CC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60449" name="Rectangle 35"/>
          <p:cNvSpPr>
            <a:spLocks noChangeArrowheads="1"/>
          </p:cNvSpPr>
          <p:nvPr/>
        </p:nvSpPr>
        <p:spPr bwMode="auto">
          <a:xfrm>
            <a:off x="6934200" y="4419600"/>
            <a:ext cx="1981200" cy="3937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dirty="0">
                <a:solidFill>
                  <a:srgbClr val="CC0000"/>
                </a:solidFill>
                <a:latin typeface="Liberation Sans"/>
              </a:rPr>
              <a:t>Future</a:t>
            </a:r>
            <a:r>
              <a:rPr lang="en-US" altLang="en-US" sz="2000" dirty="0">
                <a:solidFill>
                  <a:srgbClr val="800000"/>
                </a:solidFill>
                <a:latin typeface="Liberation Sans"/>
              </a:rPr>
              <a:t> </a:t>
            </a:r>
            <a:r>
              <a:rPr lang="en-US" altLang="en-US" sz="2000" dirty="0" smtClean="0">
                <a:solidFill>
                  <a:srgbClr val="CC0000"/>
                </a:solidFill>
                <a:latin typeface="Liberation Sans"/>
              </a:rPr>
              <a:t>Values</a:t>
            </a:r>
            <a:endParaRPr lang="en-US" altLang="en-US" sz="2000" dirty="0">
              <a:solidFill>
                <a:srgbClr val="CC0000"/>
              </a:solidFill>
              <a:latin typeface="Liberation Sans"/>
            </a:endParaRPr>
          </a:p>
        </p:txBody>
      </p:sp>
      <p:sp>
        <p:nvSpPr>
          <p:cNvPr id="3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ANNUITIES</a:t>
            </a:r>
            <a:endParaRPr lang="en-US" sz="3200" b="1" dirty="0">
              <a:solidFill>
                <a:schemeClr val="tx2">
                  <a:lumMod val="50000"/>
                </a:schemeClr>
              </a:solidFill>
              <a:latin typeface="Liberation Sans"/>
            </a:endParaRPr>
          </a:p>
        </p:txBody>
      </p:sp>
      <p:sp>
        <p:nvSpPr>
          <p:cNvPr id="3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838200" y="2438400"/>
            <a:ext cx="3657600" cy="2932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2000"/>
              </a:lnSpc>
              <a:spcBef>
                <a:spcPts val="1200"/>
              </a:spcBef>
              <a:buClr>
                <a:srgbClr val="CC0000"/>
              </a:buClr>
              <a:buSzPct val="100000"/>
              <a:buFontTx/>
              <a:buAutoNum type="arabicPeriod"/>
            </a:pPr>
            <a:r>
              <a:rPr lang="en-US" altLang="en-US" sz="2300" dirty="0">
                <a:latin typeface="Liberation Sans"/>
              </a:rPr>
              <a:t>Notes </a:t>
            </a:r>
          </a:p>
          <a:p>
            <a:pPr algn="l">
              <a:lnSpc>
                <a:spcPct val="112000"/>
              </a:lnSpc>
              <a:spcBef>
                <a:spcPts val="1200"/>
              </a:spcBef>
              <a:buClr>
                <a:srgbClr val="CC0000"/>
              </a:buClr>
              <a:buSzPct val="95000"/>
              <a:buFontTx/>
              <a:buAutoNum type="arabicPeriod"/>
            </a:pPr>
            <a:r>
              <a:rPr lang="en-US" altLang="en-US" sz="2300" dirty="0">
                <a:latin typeface="Liberation Sans"/>
              </a:rPr>
              <a:t>Leases </a:t>
            </a:r>
          </a:p>
          <a:p>
            <a:pPr algn="l">
              <a:lnSpc>
                <a:spcPct val="112000"/>
              </a:lnSpc>
              <a:spcBef>
                <a:spcPts val="1200"/>
              </a:spcBef>
              <a:buClr>
                <a:srgbClr val="CC0000"/>
              </a:buClr>
              <a:buSzPct val="95000"/>
              <a:buFontTx/>
              <a:buAutoNum type="arabicPeriod"/>
            </a:pPr>
            <a:r>
              <a:rPr lang="en-US" altLang="en-US" sz="2300" dirty="0">
                <a:latin typeface="Liberation Sans"/>
              </a:rPr>
              <a:t>Pensions and Other Postretirement Benefits </a:t>
            </a:r>
          </a:p>
          <a:p>
            <a:pPr algn="l">
              <a:lnSpc>
                <a:spcPct val="112000"/>
              </a:lnSpc>
              <a:spcBef>
                <a:spcPts val="1200"/>
              </a:spcBef>
              <a:buClr>
                <a:srgbClr val="CC0000"/>
              </a:buClr>
              <a:buSzPct val="95000"/>
              <a:buFontTx/>
              <a:buAutoNum type="arabicPeriod"/>
            </a:pPr>
            <a:r>
              <a:rPr lang="en-US" altLang="en-US" sz="2300" dirty="0">
                <a:latin typeface="Liberation Sans"/>
              </a:rPr>
              <a:t>Long-Term Assets</a:t>
            </a:r>
          </a:p>
        </p:txBody>
      </p:sp>
      <p:sp>
        <p:nvSpPr>
          <p:cNvPr id="6147" name="Text Box 4"/>
          <p:cNvSpPr txBox="1">
            <a:spLocks noChangeArrowheads="1"/>
          </p:cNvSpPr>
          <p:nvPr/>
        </p:nvSpPr>
        <p:spPr bwMode="auto">
          <a:xfrm>
            <a:off x="609600" y="1371600"/>
            <a:ext cx="7239000" cy="996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Present Value-Based Accounting Measurements</a:t>
            </a:r>
          </a:p>
        </p:txBody>
      </p:sp>
      <p:sp>
        <p:nvSpPr>
          <p:cNvPr id="368650" name="Text Box 10"/>
          <p:cNvSpPr txBox="1">
            <a:spLocks noChangeArrowheads="1"/>
          </p:cNvSpPr>
          <p:nvPr/>
        </p:nvSpPr>
        <p:spPr bwMode="auto">
          <a:xfrm>
            <a:off x="4572000" y="2438400"/>
            <a:ext cx="4343400" cy="25359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2000"/>
              </a:lnSpc>
              <a:spcBef>
                <a:spcPts val="1200"/>
              </a:spcBef>
              <a:buClr>
                <a:srgbClr val="CC0000"/>
              </a:buClr>
              <a:buSzPct val="100000"/>
              <a:buFontTx/>
              <a:buAutoNum type="arabicPeriod" startAt="5"/>
            </a:pPr>
            <a:r>
              <a:rPr lang="en-US" altLang="en-US" sz="2300" dirty="0">
                <a:latin typeface="Liberation Sans"/>
              </a:rPr>
              <a:t>Shared-Based Compensation</a:t>
            </a:r>
          </a:p>
          <a:p>
            <a:pPr algn="l">
              <a:lnSpc>
                <a:spcPct val="112000"/>
              </a:lnSpc>
              <a:spcBef>
                <a:spcPts val="1200"/>
              </a:spcBef>
              <a:buClr>
                <a:srgbClr val="CC0000"/>
              </a:buClr>
              <a:buSzPct val="100000"/>
              <a:buFontTx/>
              <a:buAutoNum type="arabicPeriod" startAt="5"/>
            </a:pPr>
            <a:r>
              <a:rPr lang="en-US" altLang="en-US" sz="2300" dirty="0">
                <a:latin typeface="Liberation Sans"/>
              </a:rPr>
              <a:t>Business Combinations</a:t>
            </a:r>
          </a:p>
          <a:p>
            <a:pPr algn="l">
              <a:lnSpc>
                <a:spcPct val="112000"/>
              </a:lnSpc>
              <a:spcBef>
                <a:spcPts val="1200"/>
              </a:spcBef>
              <a:buClr>
                <a:srgbClr val="CC0000"/>
              </a:buClr>
              <a:buSzPct val="100000"/>
              <a:buFontTx/>
              <a:buAutoNum type="arabicPeriod" startAt="5"/>
            </a:pPr>
            <a:r>
              <a:rPr lang="en-US" altLang="en-US" sz="2300" dirty="0">
                <a:latin typeface="Liberation Sans"/>
              </a:rPr>
              <a:t>Disclosures</a:t>
            </a:r>
          </a:p>
          <a:p>
            <a:pPr algn="l">
              <a:lnSpc>
                <a:spcPct val="112000"/>
              </a:lnSpc>
              <a:spcBef>
                <a:spcPts val="1200"/>
              </a:spcBef>
              <a:buClr>
                <a:srgbClr val="CC0000"/>
              </a:buClr>
              <a:buSzPct val="100000"/>
              <a:buFontTx/>
              <a:buAutoNum type="arabicPeriod" startAt="5"/>
            </a:pPr>
            <a:r>
              <a:rPr lang="en-US" altLang="en-US" sz="2300" dirty="0">
                <a:latin typeface="Liberation Sans"/>
              </a:rPr>
              <a:t>Environmental Liabilities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rgbClr val="CC0000"/>
                </a:solidFill>
                <a:effectLst/>
                <a:latin typeface="Liberation Sans"/>
                <a:ea typeface="+mn-ea"/>
                <a:cs typeface="+mn-cs"/>
              </a:rPr>
              <a:t>Applications of Time Value Concepts</a:t>
            </a:r>
            <a:endParaRPr lang="en-US" sz="3200" i="0" dirty="0">
              <a:solidFill>
                <a:srgbClr val="CC0000"/>
              </a:solidFill>
              <a:effectLst/>
              <a:latin typeface="Liberation Sans"/>
              <a:ea typeface="+mn-ea"/>
              <a:cs typeface="+mn-c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42">
                                            <p:txEl>
                                              <p:pRg st="0" end="0"/>
                                            </p:txEl>
                                          </p:spTgt>
                                        </p:tgtEl>
                                        <p:attrNameLst>
                                          <p:attrName>style.visibility</p:attrName>
                                        </p:attrNameLst>
                                      </p:cBhvr>
                                      <p:to>
                                        <p:strVal val="visible"/>
                                      </p:to>
                                    </p:set>
                                    <p:animEffect transition="in" filter="wipe(left)">
                                      <p:cBhvr>
                                        <p:cTn id="7" dur="500"/>
                                        <p:tgtEl>
                                          <p:spTgt spid="3686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42">
                                            <p:txEl>
                                              <p:pRg st="1" end="1"/>
                                            </p:txEl>
                                          </p:spTgt>
                                        </p:tgtEl>
                                        <p:attrNameLst>
                                          <p:attrName>style.visibility</p:attrName>
                                        </p:attrNameLst>
                                      </p:cBhvr>
                                      <p:to>
                                        <p:strVal val="visible"/>
                                      </p:to>
                                    </p:set>
                                    <p:animEffect transition="in" filter="wipe(left)">
                                      <p:cBhvr>
                                        <p:cTn id="12" dur="500"/>
                                        <p:tgtEl>
                                          <p:spTgt spid="3686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42">
                                            <p:txEl>
                                              <p:pRg st="2" end="2"/>
                                            </p:txEl>
                                          </p:spTgt>
                                        </p:tgtEl>
                                        <p:attrNameLst>
                                          <p:attrName>style.visibility</p:attrName>
                                        </p:attrNameLst>
                                      </p:cBhvr>
                                      <p:to>
                                        <p:strVal val="visible"/>
                                      </p:to>
                                    </p:set>
                                    <p:animEffect transition="in" filter="wipe(left)">
                                      <p:cBhvr>
                                        <p:cTn id="17" dur="500"/>
                                        <p:tgtEl>
                                          <p:spTgt spid="3686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42">
                                            <p:txEl>
                                              <p:pRg st="3" end="3"/>
                                            </p:txEl>
                                          </p:spTgt>
                                        </p:tgtEl>
                                        <p:attrNameLst>
                                          <p:attrName>style.visibility</p:attrName>
                                        </p:attrNameLst>
                                      </p:cBhvr>
                                      <p:to>
                                        <p:strVal val="visible"/>
                                      </p:to>
                                    </p:set>
                                    <p:animEffect transition="in" filter="wipe(left)">
                                      <p:cBhvr>
                                        <p:cTn id="22" dur="500"/>
                                        <p:tgtEl>
                                          <p:spTgt spid="36864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50">
                                            <p:txEl>
                                              <p:pRg st="0" end="0"/>
                                            </p:txEl>
                                          </p:spTgt>
                                        </p:tgtEl>
                                        <p:attrNameLst>
                                          <p:attrName>style.visibility</p:attrName>
                                        </p:attrNameLst>
                                      </p:cBhvr>
                                      <p:to>
                                        <p:strVal val="visible"/>
                                      </p:to>
                                    </p:set>
                                    <p:animEffect transition="in" filter="wipe(left)">
                                      <p:cBhvr>
                                        <p:cTn id="27" dur="500"/>
                                        <p:tgtEl>
                                          <p:spTgt spid="36865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50">
                                            <p:txEl>
                                              <p:pRg st="1" end="1"/>
                                            </p:txEl>
                                          </p:spTgt>
                                        </p:tgtEl>
                                        <p:attrNameLst>
                                          <p:attrName>style.visibility</p:attrName>
                                        </p:attrNameLst>
                                      </p:cBhvr>
                                      <p:to>
                                        <p:strVal val="visible"/>
                                      </p:to>
                                    </p:set>
                                    <p:animEffect transition="in" filter="wipe(left)">
                                      <p:cBhvr>
                                        <p:cTn id="32" dur="500"/>
                                        <p:tgtEl>
                                          <p:spTgt spid="36865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8650">
                                            <p:txEl>
                                              <p:pRg st="2" end="2"/>
                                            </p:txEl>
                                          </p:spTgt>
                                        </p:tgtEl>
                                        <p:attrNameLst>
                                          <p:attrName>style.visibility</p:attrName>
                                        </p:attrNameLst>
                                      </p:cBhvr>
                                      <p:to>
                                        <p:strVal val="visible"/>
                                      </p:to>
                                    </p:set>
                                    <p:animEffect transition="in" filter="wipe(left)">
                                      <p:cBhvr>
                                        <p:cTn id="37" dur="500"/>
                                        <p:tgtEl>
                                          <p:spTgt spid="36865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68650">
                                            <p:txEl>
                                              <p:pRg st="3" end="3"/>
                                            </p:txEl>
                                          </p:spTgt>
                                        </p:tgtEl>
                                        <p:attrNameLst>
                                          <p:attrName>style.visibility</p:attrName>
                                        </p:attrNameLst>
                                      </p:cBhvr>
                                      <p:to>
                                        <p:strVal val="visible"/>
                                      </p:to>
                                    </p:set>
                                    <p:animEffect transition="in" filter="wipe(left)">
                                      <p:cBhvr>
                                        <p:cTn id="42" dur="500"/>
                                        <p:tgtEl>
                                          <p:spTgt spid="3686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build="p" bldLvl="2"/>
      <p:bldP spid="368650"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6"/>
          <p:cNvSpPr txBox="1">
            <a:spLocks noChangeArrowheads="1"/>
          </p:cNvSpPr>
          <p:nvPr/>
        </p:nvSpPr>
        <p:spPr bwMode="auto">
          <a:xfrm>
            <a:off x="685800" y="5897280"/>
            <a:ext cx="6096000" cy="461665"/>
          </a:xfrm>
          <a:prstGeom prst="rect">
            <a:avLst/>
          </a:prstGeom>
          <a:solidFill>
            <a:schemeClr val="accent3"/>
          </a:solidFill>
          <a:ln>
            <a:noFill/>
          </a:ln>
          <a:effectLs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6-21</a:t>
            </a:r>
          </a:p>
          <a:p>
            <a:pPr algn="l"/>
            <a:r>
              <a:rPr lang="en-US" altLang="en-US" sz="1200" dirty="0">
                <a:latin typeface="Liberation Sans"/>
              </a:rPr>
              <a:t>Comparison of the Future Value of an Ordinary Annuity with an Annuity Due</a:t>
            </a:r>
          </a:p>
        </p:txBody>
      </p:sp>
      <p:sp>
        <p:nvSpPr>
          <p:cNvPr id="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a:solidFill>
                  <a:srgbClr val="CC0000"/>
                </a:solidFill>
                <a:latin typeface="Liberation Sans"/>
              </a:rPr>
              <a:t>Future Value of an Annuity Due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3" name="Picture 2"/>
          <p:cNvPicPr>
            <a:picLocks noChangeAspect="1"/>
          </p:cNvPicPr>
          <p:nvPr/>
        </p:nvPicPr>
        <p:blipFill>
          <a:blip r:embed="rId3"/>
          <a:stretch>
            <a:fillRect/>
          </a:stretch>
        </p:blipFill>
        <p:spPr>
          <a:xfrm>
            <a:off x="726521" y="1370416"/>
            <a:ext cx="7690958" cy="4485032"/>
          </a:xfrm>
          <a:prstGeom prst="rect">
            <a:avLst/>
          </a:prstGeom>
        </p:spPr>
      </p:pic>
      <p:sp>
        <p:nvSpPr>
          <p:cNvPr id="6"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600075" y="1371600"/>
            <a:ext cx="8086725" cy="276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ct val="30000"/>
              </a:spcBef>
              <a:buSzPct val="80000"/>
            </a:pPr>
            <a:r>
              <a:rPr lang="en-US" altLang="en-US" sz="2100" b="1" dirty="0">
                <a:latin typeface="Liberation Sans"/>
              </a:rPr>
              <a:t>Illustration</a:t>
            </a:r>
            <a:r>
              <a:rPr lang="en-US" altLang="en-US" sz="2100" b="1" dirty="0" smtClean="0">
                <a:latin typeface="Liberation Sans"/>
              </a:rPr>
              <a:t>:</a:t>
            </a:r>
            <a:r>
              <a:rPr lang="en-US" altLang="en-US" sz="2100" dirty="0" smtClean="0">
                <a:latin typeface="Liberation Sans"/>
              </a:rPr>
              <a:t> </a:t>
            </a:r>
            <a:r>
              <a:rPr lang="en-US" altLang="en-US" sz="2100" dirty="0">
                <a:latin typeface="Liberation Sans"/>
              </a:rPr>
              <a:t>To illustrate the use of the ordinary annuity tables in converting to an annuity due, assume that Sue Lotadough plans to deposit $800 a year on each birthday of her son Howard. She makes the first deposit on his tenth birthday, at 6% interest compounded annually. Sue wants to know the amount she will have accumulated for college expenses by her son’s eighteenth birthday. </a:t>
            </a:r>
          </a:p>
        </p:txBody>
      </p:sp>
      <p:sp>
        <p:nvSpPr>
          <p:cNvPr id="3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5"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Annuity Due</a:t>
            </a:r>
          </a:p>
        </p:txBody>
      </p:sp>
      <p:pic>
        <p:nvPicPr>
          <p:cNvPr id="2" name="Picture 1"/>
          <p:cNvPicPr>
            <a:picLocks noChangeAspect="1"/>
          </p:cNvPicPr>
          <p:nvPr/>
        </p:nvPicPr>
        <p:blipFill>
          <a:blip r:embed="rId3"/>
          <a:stretch>
            <a:fillRect/>
          </a:stretch>
        </p:blipFill>
        <p:spPr>
          <a:xfrm>
            <a:off x="762000" y="4191000"/>
            <a:ext cx="7696262" cy="2371855"/>
          </a:xfrm>
          <a:prstGeom prst="rect">
            <a:avLst/>
          </a:prstGeom>
          <a:ln w="19050">
            <a:noFill/>
          </a:ln>
        </p:spPr>
      </p:pic>
      <p:sp>
        <p:nvSpPr>
          <p:cNvPr id="3" name="Rectangle 2"/>
          <p:cNvSpPr/>
          <p:nvPr/>
        </p:nvSpPr>
        <p:spPr>
          <a:xfrm>
            <a:off x="6705600" y="3881735"/>
            <a:ext cx="2286000" cy="461665"/>
          </a:xfrm>
          <a:prstGeom prst="rect">
            <a:avLst/>
          </a:prstGeom>
          <a:solidFill>
            <a:schemeClr val="accent3"/>
          </a:solidFill>
          <a:ln>
            <a:noFill/>
          </a:ln>
          <a:effectLst/>
        </p:spPr>
        <p:txBody>
          <a:bodyPr wrap="square">
            <a:spAutoFit/>
          </a:bodyPr>
          <a:lstStyle/>
          <a:p>
            <a:pPr algn="l"/>
            <a:r>
              <a:rPr lang="en-US" sz="1200" b="1" dirty="0">
                <a:solidFill>
                  <a:srgbClr val="006600"/>
                </a:solidFill>
                <a:latin typeface="Liberation Sans"/>
              </a:rPr>
              <a:t>ILLUSTRATION 6-22 </a:t>
            </a:r>
            <a:endParaRPr lang="en-US" sz="1200" b="1" dirty="0" smtClean="0">
              <a:solidFill>
                <a:srgbClr val="006600"/>
              </a:solidFill>
              <a:latin typeface="Liberation Sans"/>
            </a:endParaRPr>
          </a:p>
          <a:p>
            <a:pPr algn="l"/>
            <a:r>
              <a:rPr lang="en-US" sz="1200" dirty="0" smtClean="0">
                <a:latin typeface="Liberation Sans"/>
              </a:rPr>
              <a:t>Annuity </a:t>
            </a:r>
            <a:r>
              <a:rPr lang="en-US" sz="1200" dirty="0">
                <a:latin typeface="Liberation Sans"/>
              </a:rPr>
              <a:t>Due Time Diagram</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92754281"/>
      </p:ext>
    </p:extLst>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600075" y="1371600"/>
            <a:ext cx="8086725" cy="2028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0000"/>
              </a:lnSpc>
              <a:spcBef>
                <a:spcPct val="30000"/>
              </a:spcBef>
              <a:buSzPct val="80000"/>
            </a:pPr>
            <a:r>
              <a:rPr lang="en-US" altLang="en-US" sz="2100" dirty="0">
                <a:latin typeface="Liberation Sans"/>
              </a:rPr>
              <a:t>Referring to the </a:t>
            </a:r>
            <a:r>
              <a:rPr lang="en-US" altLang="en-US" sz="2100" b="1" dirty="0">
                <a:latin typeface="Liberation Sans"/>
              </a:rPr>
              <a:t>“future value of an ordinary annuity of 1” </a:t>
            </a:r>
            <a:r>
              <a:rPr lang="en-US" altLang="en-US" sz="2100" dirty="0">
                <a:latin typeface="Liberation Sans"/>
              </a:rPr>
              <a:t>table for </a:t>
            </a:r>
            <a:r>
              <a:rPr lang="en-US" altLang="en-US" sz="2100" b="1" dirty="0">
                <a:latin typeface="Liberation Sans"/>
              </a:rPr>
              <a:t>8 periods at 6%</a:t>
            </a:r>
            <a:r>
              <a:rPr lang="en-US" altLang="en-US" sz="2100" dirty="0">
                <a:latin typeface="Liberation Sans"/>
              </a:rPr>
              <a:t>, Sue finds a factor of </a:t>
            </a:r>
            <a:r>
              <a:rPr lang="en-US" altLang="en-US" sz="2100" b="1" dirty="0">
                <a:solidFill>
                  <a:srgbClr val="CC0000"/>
                </a:solidFill>
                <a:latin typeface="Liberation Sans"/>
              </a:rPr>
              <a:t>9.89747</a:t>
            </a:r>
            <a:r>
              <a:rPr lang="en-US" altLang="en-US" sz="2100" dirty="0">
                <a:latin typeface="Liberation Sans"/>
              </a:rPr>
              <a:t>. She then multiplies this factor by </a:t>
            </a:r>
            <a:r>
              <a:rPr lang="en-US" altLang="en-US" sz="2100" b="1" dirty="0">
                <a:solidFill>
                  <a:srgbClr val="CC0000"/>
                </a:solidFill>
                <a:latin typeface="Liberation Sans"/>
              </a:rPr>
              <a:t>(1 + .06) </a:t>
            </a:r>
            <a:r>
              <a:rPr lang="en-US" altLang="en-US" sz="2100" dirty="0">
                <a:latin typeface="Liberation Sans"/>
              </a:rPr>
              <a:t>to arrive at the future value of an annuity due factor. As a result, the accumulated value on Howard’s eighteenth birthday is </a:t>
            </a:r>
            <a:r>
              <a:rPr lang="en-US" altLang="en-US" sz="2100" b="1" dirty="0">
                <a:solidFill>
                  <a:srgbClr val="CC0000"/>
                </a:solidFill>
                <a:latin typeface="Liberation Sans"/>
              </a:rPr>
              <a:t>$8,393.06</a:t>
            </a:r>
            <a:r>
              <a:rPr lang="en-US" altLang="en-US" sz="2100" dirty="0">
                <a:latin typeface="Liberation Sans"/>
              </a:rPr>
              <a:t>, as calculated in Illustration 6-23.</a:t>
            </a:r>
          </a:p>
        </p:txBody>
      </p:sp>
      <p:sp>
        <p:nvSpPr>
          <p:cNvPr id="3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5"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Annuity Due</a:t>
            </a:r>
          </a:p>
        </p:txBody>
      </p:sp>
      <p:sp>
        <p:nvSpPr>
          <p:cNvPr id="3" name="Rectangle 2"/>
          <p:cNvSpPr/>
          <p:nvPr/>
        </p:nvSpPr>
        <p:spPr>
          <a:xfrm>
            <a:off x="6705600" y="3881735"/>
            <a:ext cx="2286000" cy="461665"/>
          </a:xfrm>
          <a:prstGeom prst="rect">
            <a:avLst/>
          </a:prstGeom>
          <a:solidFill>
            <a:schemeClr val="accent3"/>
          </a:solidFill>
          <a:ln>
            <a:noFill/>
          </a:ln>
          <a:effectLst/>
        </p:spPr>
        <p:txBody>
          <a:bodyPr wrap="square">
            <a:spAutoFit/>
          </a:bodyPr>
          <a:lstStyle/>
          <a:p>
            <a:pPr algn="l"/>
            <a:r>
              <a:rPr lang="en-US" sz="1200" b="1" dirty="0">
                <a:solidFill>
                  <a:srgbClr val="006600"/>
                </a:solidFill>
                <a:latin typeface="Liberation Sans"/>
              </a:rPr>
              <a:t>ILLUSTRATION 6-22 </a:t>
            </a:r>
            <a:endParaRPr lang="en-US" sz="1200" b="1" dirty="0" smtClean="0">
              <a:solidFill>
                <a:srgbClr val="006600"/>
              </a:solidFill>
              <a:latin typeface="Liberation Sans"/>
            </a:endParaRPr>
          </a:p>
          <a:p>
            <a:pPr algn="l"/>
            <a:r>
              <a:rPr lang="en-US" sz="1200" dirty="0" smtClean="0">
                <a:latin typeface="Liberation Sans"/>
              </a:rPr>
              <a:t>Annuity </a:t>
            </a:r>
            <a:r>
              <a:rPr lang="en-US" sz="1200" dirty="0">
                <a:latin typeface="Liberation Sans"/>
              </a:rPr>
              <a:t>Due Time Diagram</a:t>
            </a:r>
          </a:p>
        </p:txBody>
      </p:sp>
      <p:pic>
        <p:nvPicPr>
          <p:cNvPr id="4" name="Picture 3"/>
          <p:cNvPicPr>
            <a:picLocks noChangeAspect="1"/>
          </p:cNvPicPr>
          <p:nvPr/>
        </p:nvPicPr>
        <p:blipFill>
          <a:blip r:embed="rId3"/>
          <a:stretch>
            <a:fillRect/>
          </a:stretch>
        </p:blipFill>
        <p:spPr>
          <a:xfrm>
            <a:off x="346252" y="3642054"/>
            <a:ext cx="8451494" cy="2112874"/>
          </a:xfrm>
          <a:prstGeom prst="rect">
            <a:avLst/>
          </a:prstGeom>
        </p:spPr>
      </p:pic>
      <p:sp>
        <p:nvSpPr>
          <p:cNvPr id="5" name="Rectangle 4"/>
          <p:cNvSpPr/>
          <p:nvPr/>
        </p:nvSpPr>
        <p:spPr>
          <a:xfrm>
            <a:off x="274920" y="5786735"/>
            <a:ext cx="4572000" cy="461665"/>
          </a:xfrm>
          <a:prstGeom prst="rect">
            <a:avLst/>
          </a:prstGeom>
          <a:solidFill>
            <a:schemeClr val="accent3"/>
          </a:solidFill>
          <a:ln>
            <a:noFill/>
          </a:ln>
          <a:effectLst/>
        </p:spPr>
        <p:txBody>
          <a:bodyPr wrap="square">
            <a:spAutoFit/>
          </a:bodyPr>
          <a:lstStyle/>
          <a:p>
            <a:pPr algn="l"/>
            <a:r>
              <a:rPr lang="en-US" sz="1200" b="1" dirty="0">
                <a:solidFill>
                  <a:srgbClr val="006600"/>
                </a:solidFill>
                <a:latin typeface="Liberation Sans"/>
              </a:rPr>
              <a:t>ILLUSTRATION 6-23 </a:t>
            </a:r>
            <a:endParaRPr lang="en-US" sz="1200" b="1" dirty="0" smtClean="0">
              <a:solidFill>
                <a:srgbClr val="006600"/>
              </a:solidFill>
              <a:latin typeface="Liberation Sans"/>
            </a:endParaRPr>
          </a:p>
          <a:p>
            <a:pPr algn="l"/>
            <a:r>
              <a:rPr lang="en-US" sz="1200" dirty="0" smtClean="0">
                <a:latin typeface="Liberation Sans"/>
              </a:rPr>
              <a:t>Computation </a:t>
            </a:r>
            <a:r>
              <a:rPr lang="en-US" sz="1200" dirty="0">
                <a:latin typeface="Liberation Sans"/>
              </a:rPr>
              <a:t>of Accumulated Value of Annuity Due</a:t>
            </a: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742972756"/>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4864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800" dirty="0">
                <a:latin typeface="Liberation Sans" panose="020B0604020202020204"/>
              </a:rPr>
              <a:t>There is great power in compounding of interest, and there is no better illustration of this maxim than the case of retirement savings, especially for young adults. Under current tax rules for individual retirement accounts (IRAs), you can contribute up to $5,500 in an investment fund, which will grow tax-free until you reach retirement age. What’s more, you get a tax deduction for the amount contributed in the current year. Financial planners encourage young adults to take advantage of the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tax beneﬁts </a:t>
            </a:r>
            <a:r>
              <a:rPr lang="en-US" sz="1800" dirty="0">
                <a:latin typeface="Liberation Sans" panose="020B0604020202020204"/>
              </a:rPr>
              <a:t>of IRAs. Indeed,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one </a:t>
            </a:r>
            <a:r>
              <a:rPr lang="en-US" sz="1800" dirty="0">
                <a:latin typeface="Liberation Sans" panose="020B0604020202020204"/>
              </a:rPr>
              <a:t>type of IRA—a Roth—is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tax-free </a:t>
            </a:r>
            <a:r>
              <a:rPr lang="en-US" sz="1800" dirty="0">
                <a:latin typeface="Liberation Sans" panose="020B0604020202020204"/>
              </a:rPr>
              <a:t>when you receive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payments </a:t>
            </a:r>
            <a:r>
              <a:rPr lang="en-US" sz="1800" dirty="0">
                <a:latin typeface="Liberation Sans" panose="020B0604020202020204"/>
              </a:rPr>
              <a:t>in retirement. By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starting </a:t>
            </a:r>
            <a:r>
              <a:rPr lang="en-US" sz="1800" dirty="0">
                <a:latin typeface="Liberation Sans" panose="020B0604020202020204"/>
              </a:rPr>
              <a:t>early, you can use the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power </a:t>
            </a:r>
            <a:r>
              <a:rPr lang="en-US" sz="1800" dirty="0">
                <a:latin typeface="Liberation Sans" panose="020B0604020202020204"/>
              </a:rPr>
              <a:t>of compounding to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grow </a:t>
            </a:r>
            <a:r>
              <a:rPr lang="en-US" sz="1800" dirty="0">
                <a:latin typeface="Liberation Sans" panose="020B0604020202020204"/>
              </a:rPr>
              <a:t>a pretty good nest egg.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As </a:t>
            </a:r>
            <a:r>
              <a:rPr lang="en-US" sz="1800" dirty="0">
                <a:latin typeface="Liberation Sans" panose="020B0604020202020204"/>
              </a:rPr>
              <a:t>shown in the adjacent chart,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starting </a:t>
            </a:r>
            <a:r>
              <a:rPr lang="en-US" sz="1800" dirty="0">
                <a:latin typeface="Liberation Sans" panose="020B0604020202020204"/>
              </a:rPr>
              <a:t>earlier can have a big </a:t>
            </a:r>
            <a:endParaRPr lang="en-US" sz="1800" dirty="0" smtClean="0">
              <a:latin typeface="Liberation Sans" panose="020B0604020202020204"/>
            </a:endParaRPr>
          </a:p>
          <a:p>
            <a:pPr algn="just">
              <a:lnSpc>
                <a:spcPct val="112000"/>
              </a:lnSpc>
              <a:spcBef>
                <a:spcPts val="0"/>
              </a:spcBef>
            </a:pPr>
            <a:r>
              <a:rPr lang="en-US" sz="1800" dirty="0" smtClean="0">
                <a:latin typeface="Liberation Sans" panose="020B0604020202020204"/>
              </a:rPr>
              <a:t>impact </a:t>
            </a:r>
            <a:r>
              <a:rPr lang="en-US" sz="1800" dirty="0">
                <a:latin typeface="Liberation Sans" panose="020B0604020202020204"/>
              </a:rPr>
              <a:t>on the value of your </a:t>
            </a:r>
            <a:endParaRPr lang="en-US" sz="1800" dirty="0" smtClean="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04800" y="529372"/>
            <a:ext cx="8763000" cy="415498"/>
          </a:xfrm>
          <a:prstGeom prst="rect">
            <a:avLst/>
          </a:prstGeom>
        </p:spPr>
        <p:txBody>
          <a:bodyPr wrap="square" anchor="ctr" anchorCtr="0">
            <a:spAutoFit/>
          </a:bodyPr>
          <a:lstStyle/>
          <a:p>
            <a:pPr algn="l"/>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400" b="1" dirty="0" smtClean="0">
                <a:solidFill>
                  <a:srgbClr val="660066"/>
                </a:solidFill>
                <a:latin typeface="Liberation Sans" panose="020B0604020202020204" pitchFamily="34" charset="0"/>
              </a:rPr>
              <a:t>DON’T WAIT TO MAKE THAT CONTRIBUTION!</a:t>
            </a:r>
            <a:endParaRPr lang="en-US" sz="1400"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7429599" y="6477000"/>
            <a:ext cx="1333401" cy="286301"/>
          </a:xfrm>
          <a:prstGeom prst="rect">
            <a:avLst/>
          </a:prstGeom>
          <a:noFill/>
        </p:spPr>
        <p:txBody>
          <a:bodyPr wrap="square" lIns="182880" tIns="137160" rIns="182880" bIns="91440" anchor="ctr" anchorCtr="0">
            <a:noAutofit/>
          </a:bodyPr>
          <a:lstStyle>
            <a:defPPr>
              <a:defRPr lang="en-US"/>
            </a:defPPr>
            <a:lvl1pPr algn="just">
              <a:lnSpc>
                <a:spcPct val="112000"/>
              </a:lnSpc>
              <a:spcBef>
                <a:spcPts val="600"/>
              </a:spcBef>
              <a:defRPr sz="1800">
                <a:latin typeface="Liberation Sans" panose="020B0604020202020204"/>
              </a:defRPr>
            </a:lvl1pPr>
          </a:lstStyle>
          <a:p>
            <a:pPr algn="r"/>
            <a:r>
              <a:rPr lang="en-US" sz="1400" dirty="0"/>
              <a:t>continued</a:t>
            </a:r>
          </a:p>
        </p:txBody>
      </p:sp>
      <p:pic>
        <p:nvPicPr>
          <p:cNvPr id="11" name="Picture 10"/>
          <p:cNvPicPr>
            <a:picLocks noChangeAspect="1"/>
          </p:cNvPicPr>
          <p:nvPr/>
        </p:nvPicPr>
        <p:blipFill>
          <a:blip r:embed="rId3"/>
          <a:stretch>
            <a:fillRect/>
          </a:stretch>
        </p:blipFill>
        <p:spPr>
          <a:xfrm>
            <a:off x="4049362" y="3091454"/>
            <a:ext cx="4713638" cy="3385546"/>
          </a:xfrm>
          <a:prstGeom prst="rect">
            <a:avLst/>
          </a:prstGeom>
        </p:spPr>
      </p:pic>
    </p:spTree>
    <p:extLst>
      <p:ext uri="{BB962C8B-B14F-4D97-AF65-F5344CB8AC3E}">
        <p14:creationId xmlns:p14="http://schemas.microsoft.com/office/powerpoint/2010/main" val="832630784"/>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39624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800" dirty="0" smtClean="0">
                <a:latin typeface="Liberation Sans" panose="020B0604020202020204"/>
              </a:rPr>
              <a:t>retirement </a:t>
            </a:r>
            <a:r>
              <a:rPr lang="en-US" sz="1800" dirty="0">
                <a:latin typeface="Liberation Sans" panose="020B0604020202020204"/>
              </a:rPr>
              <a:t>fund. As shown, by setting aside $1,000 each year, beginning when you are 25 and assuming a rate of return of 6%, your retirement account at age 65 will have a tidy balance of $154,762 [$1,000 × 154.76197 (FVF-OA40,6%)]. That’s the  power of compounding. Not too bad you say, but hey, there are a lot of things you might want to spend that $1,000 on (clothes, a trip to Vegas or Europe, new golf clubs). However, if you delay starting those contributions until age 30, your retirement fund will grow only to a value of $111,435 ($1,000 × 111.43478 (FVF-OA35,6%)). That is quite a haircut—about 28%. That is, by delaying or missing contributions, you miss out on the power of compounding and put a dent in your projected nest egg.</a:t>
            </a:r>
          </a:p>
          <a:p>
            <a:pPr algn="just">
              <a:lnSpc>
                <a:spcPct val="112000"/>
              </a:lnSpc>
              <a:spcBef>
                <a:spcPts val="600"/>
              </a:spcBef>
            </a:pPr>
            <a:r>
              <a:rPr lang="en-US" sz="1400" dirty="0">
                <a:latin typeface="Liberation Sans" panose="020B0604020202020204"/>
              </a:rPr>
              <a:t>Source: Adapted from T. Rowe Price, “A Roadmap to Financial Security for Young Adults,” Invest with Confidence (troweprice.com).</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04800" y="529372"/>
            <a:ext cx="8763000" cy="415498"/>
          </a:xfrm>
          <a:prstGeom prst="rect">
            <a:avLst/>
          </a:prstGeom>
        </p:spPr>
        <p:txBody>
          <a:bodyPr wrap="square" anchor="ctr" anchorCtr="0">
            <a:spAutoFit/>
          </a:bodyPr>
          <a:lstStyle/>
          <a:p>
            <a:pPr algn="l"/>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400" b="1" dirty="0" smtClean="0">
                <a:solidFill>
                  <a:srgbClr val="660066"/>
                </a:solidFill>
                <a:latin typeface="Liberation Sans" panose="020B0604020202020204" pitchFamily="34" charset="0"/>
              </a:rPr>
              <a:t>DON’T WAIT TO MAKE THAT CONTRIBUTION!</a:t>
            </a:r>
            <a:endParaRPr lang="en-US" sz="1400"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641819178"/>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3581400"/>
            <a:ext cx="5500687" cy="103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Rectangle 3"/>
          <p:cNvSpPr>
            <a:spLocks noChangeArrowheads="1"/>
          </p:cNvSpPr>
          <p:nvPr/>
        </p:nvSpPr>
        <p:spPr bwMode="auto">
          <a:xfrm>
            <a:off x="6472238" y="4648200"/>
            <a:ext cx="2133600" cy="533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62468" name="Rectangle 5"/>
          <p:cNvSpPr>
            <a:spLocks noChangeArrowheads="1"/>
          </p:cNvSpPr>
          <p:nvPr/>
        </p:nvSpPr>
        <p:spPr bwMode="auto">
          <a:xfrm>
            <a:off x="609600" y="1905000"/>
            <a:ext cx="7924800" cy="184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000" b="1" dirty="0">
                <a:latin typeface="Liberation Sans"/>
              </a:rPr>
              <a:t>Illustration: </a:t>
            </a:r>
            <a:r>
              <a:rPr lang="en-US" altLang="en-US" sz="2000" dirty="0" smtClean="0">
                <a:latin typeface="Liberation Sans"/>
              </a:rPr>
              <a:t>Assume </a:t>
            </a:r>
            <a:r>
              <a:rPr lang="en-US" altLang="en-US" sz="2000" dirty="0">
                <a:latin typeface="Liberation Sans"/>
              </a:rPr>
              <a:t>that you plan to accumulate $14,000 for a down payment on a condominium apartment 5 years from now. For the next 5 years, you earn an annual return of 8% compounded semiannually. How much should you deposit at the end of each 6-month period?</a:t>
            </a:r>
          </a:p>
        </p:txBody>
      </p:sp>
      <p:sp>
        <p:nvSpPr>
          <p:cNvPr id="743430" name="Text Box 6"/>
          <p:cNvSpPr txBox="1">
            <a:spLocks noChangeArrowheads="1"/>
          </p:cNvSpPr>
          <p:nvPr/>
        </p:nvSpPr>
        <p:spPr bwMode="auto">
          <a:xfrm>
            <a:off x="6615113" y="4634707"/>
            <a:ext cx="2209800" cy="4285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50000"/>
              </a:spcBef>
            </a:pPr>
            <a:r>
              <a:rPr lang="en-US" altLang="en-US" sz="1900" b="1" dirty="0">
                <a:solidFill>
                  <a:srgbClr val="800000"/>
                </a:solidFill>
                <a:latin typeface="Liberation Sans"/>
              </a:rPr>
              <a:t> </a:t>
            </a:r>
            <a:r>
              <a:rPr lang="en-US" altLang="en-US" sz="1900" b="1" i="1" dirty="0">
                <a:latin typeface="Liberation Sans"/>
              </a:rPr>
              <a:t>R</a:t>
            </a:r>
            <a:r>
              <a:rPr lang="en-US" altLang="en-US" sz="1900" b="1" dirty="0">
                <a:solidFill>
                  <a:srgbClr val="800000"/>
                </a:solidFill>
                <a:latin typeface="Liberation Sans"/>
              </a:rPr>
              <a:t> =  </a:t>
            </a:r>
            <a:r>
              <a:rPr lang="en-US" altLang="en-US" sz="1900" b="1" dirty="0">
                <a:solidFill>
                  <a:srgbClr val="CC0000"/>
                </a:solidFill>
                <a:latin typeface="Liberation Sans"/>
              </a:rPr>
              <a:t>$1,166.07</a:t>
            </a:r>
          </a:p>
        </p:txBody>
      </p:sp>
      <p:sp>
        <p:nvSpPr>
          <p:cNvPr id="62471" name="Text Box 9"/>
          <p:cNvSpPr txBox="1">
            <a:spLocks noChangeArrowheads="1"/>
          </p:cNvSpPr>
          <p:nvPr/>
        </p:nvSpPr>
        <p:spPr bwMode="auto">
          <a:xfrm>
            <a:off x="533400" y="5897563"/>
            <a:ext cx="525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a:solidFill>
                  <a:srgbClr val="006600"/>
                </a:solidFill>
                <a:latin typeface="Liberation Sans"/>
              </a:rPr>
              <a:t>ILLUSTRATION 6-24 </a:t>
            </a:r>
            <a:endParaRPr lang="en-US" altLang="en-US" sz="1200" b="1" dirty="0" smtClean="0">
              <a:solidFill>
                <a:srgbClr val="006600"/>
              </a:solidFill>
              <a:latin typeface="Liberation Sans"/>
            </a:endParaRPr>
          </a:p>
          <a:p>
            <a:pPr algn="l"/>
            <a:r>
              <a:rPr lang="en-US" altLang="en-US" sz="1200" dirty="0" smtClean="0">
                <a:latin typeface="Liberation Sans"/>
              </a:rPr>
              <a:t>Future </a:t>
            </a:r>
            <a:r>
              <a:rPr lang="en-US" altLang="en-US" sz="1200" dirty="0">
                <a:latin typeface="Liberation Sans"/>
              </a:rPr>
              <a:t>Value of Ordinary Annuity Time Diagram (n = 10, i = 4%)</a:t>
            </a:r>
          </a:p>
        </p:txBody>
      </p:sp>
      <p:sp>
        <p:nvSpPr>
          <p:cNvPr id="62472" name="Rectangle 10"/>
          <p:cNvSpPr>
            <a:spLocks noChangeArrowheads="1"/>
          </p:cNvSpPr>
          <p:nvPr/>
        </p:nvSpPr>
        <p:spPr bwMode="auto">
          <a:xfrm>
            <a:off x="609600" y="1371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solidFill>
                  <a:srgbClr val="006600"/>
                </a:solidFill>
                <a:latin typeface="Liberation Sans"/>
              </a:rPr>
              <a:t>Computation of Rent</a:t>
            </a:r>
          </a:p>
        </p:txBody>
      </p:sp>
      <p:sp>
        <p:nvSpPr>
          <p:cNvPr id="12"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t>
            </a:r>
            <a:r>
              <a:rPr lang="en-US" sz="3200" b="1" dirty="0" smtClean="0">
                <a:solidFill>
                  <a:srgbClr val="CC0000"/>
                </a:solidFill>
                <a:latin typeface="Liberation Sans"/>
              </a:rPr>
              <a:t>Ordinary Annuity</a:t>
            </a:r>
            <a:endParaRPr lang="en-US" sz="3200" b="1" dirty="0">
              <a:solidFill>
                <a:srgbClr val="CC0000"/>
              </a:solidFill>
              <a:latin typeface="Liberation Sans"/>
            </a:endParaRP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6247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 y="4114800"/>
            <a:ext cx="5295900" cy="1730375"/>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3430"/>
                                        </p:tgtEl>
                                        <p:attrNameLst>
                                          <p:attrName>style.visibility</p:attrName>
                                        </p:attrNameLst>
                                      </p:cBhvr>
                                      <p:to>
                                        <p:strVal val="visible"/>
                                      </p:to>
                                    </p:set>
                                    <p:animEffect transition="in" filter="wipe(left)">
                                      <p:cBhvr>
                                        <p:cTn id="7" dur="500"/>
                                        <p:tgtEl>
                                          <p:spTgt spid="74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3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2667000"/>
            <a:ext cx="8315325"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5482" name="Oval 10"/>
          <p:cNvSpPr>
            <a:spLocks noChangeArrowheads="1"/>
          </p:cNvSpPr>
          <p:nvPr/>
        </p:nvSpPr>
        <p:spPr bwMode="auto">
          <a:xfrm>
            <a:off x="615576" y="5919696"/>
            <a:ext cx="381000" cy="3048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45485" name="Oval 13"/>
          <p:cNvSpPr>
            <a:spLocks noChangeArrowheads="1"/>
          </p:cNvSpPr>
          <p:nvPr/>
        </p:nvSpPr>
        <p:spPr bwMode="auto">
          <a:xfrm>
            <a:off x="5334000" y="3529104"/>
            <a:ext cx="457200" cy="381000"/>
          </a:xfrm>
          <a:prstGeom prst="ellipse">
            <a:avLst/>
          </a:prstGeom>
          <a:noFill/>
          <a:ln w="28575"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63493" name="Rectangle 18"/>
          <p:cNvSpPr>
            <a:spLocks noChangeArrowheads="1"/>
          </p:cNvSpPr>
          <p:nvPr/>
        </p:nvSpPr>
        <p:spPr bwMode="auto">
          <a:xfrm>
            <a:off x="4343400" y="12954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solidFill>
                  <a:srgbClr val="006600"/>
                </a:solidFill>
                <a:latin typeface="Liberation Sans"/>
              </a:rPr>
              <a:t>Computation of Rent</a:t>
            </a:r>
          </a:p>
        </p:txBody>
      </p:sp>
      <p:sp>
        <p:nvSpPr>
          <p:cNvPr id="63494" name="Text Box 21"/>
          <p:cNvSpPr txBox="1">
            <a:spLocks noChangeArrowheads="1"/>
          </p:cNvSpPr>
          <p:nvPr/>
        </p:nvSpPr>
        <p:spPr bwMode="auto">
          <a:xfrm>
            <a:off x="685800" y="1173163"/>
            <a:ext cx="1600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000" b="1" dirty="0" smtClean="0">
                <a:solidFill>
                  <a:srgbClr val="006600"/>
                </a:solidFill>
                <a:latin typeface="Liberation Sans"/>
              </a:rPr>
              <a:t>ILLUSTRATION 6-24</a:t>
            </a:r>
            <a:endParaRPr lang="en-US" altLang="en-US" sz="1000" b="1" dirty="0">
              <a:solidFill>
                <a:srgbClr val="006600"/>
              </a:solidFill>
              <a:latin typeface="Liberation Sans"/>
            </a:endParaRPr>
          </a:p>
        </p:txBody>
      </p:sp>
      <p:sp>
        <p:nvSpPr>
          <p:cNvPr id="745495" name="Text Box 23"/>
          <p:cNvSpPr txBox="1">
            <a:spLocks noChangeArrowheads="1"/>
          </p:cNvSpPr>
          <p:nvPr/>
        </p:nvSpPr>
        <p:spPr bwMode="auto">
          <a:xfrm>
            <a:off x="4800600" y="1812925"/>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dirty="0">
                <a:latin typeface="Liberation Sans"/>
              </a:rPr>
              <a:t>$14,000</a:t>
            </a:r>
            <a:endParaRPr lang="en-US" altLang="en-US" sz="2000" b="1" dirty="0">
              <a:solidFill>
                <a:srgbClr val="800000"/>
              </a:solidFill>
              <a:latin typeface="Liberation Sans"/>
            </a:endParaRPr>
          </a:p>
        </p:txBody>
      </p:sp>
      <p:sp>
        <p:nvSpPr>
          <p:cNvPr id="745496" name="Line 24"/>
          <p:cNvSpPr>
            <a:spLocks noChangeShapeType="1"/>
          </p:cNvSpPr>
          <p:nvPr/>
        </p:nvSpPr>
        <p:spPr bwMode="auto">
          <a:xfrm>
            <a:off x="5562600" y="3962400"/>
            <a:ext cx="0" cy="68580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45497" name="Line 25"/>
          <p:cNvSpPr>
            <a:spLocks noChangeShapeType="1"/>
          </p:cNvSpPr>
          <p:nvPr/>
        </p:nvSpPr>
        <p:spPr bwMode="auto">
          <a:xfrm>
            <a:off x="1072776" y="6072096"/>
            <a:ext cx="1524000" cy="0"/>
          </a:xfrm>
          <a:prstGeom prst="line">
            <a:avLst/>
          </a:prstGeom>
          <a:noFill/>
          <a:ln w="28575"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45498" name="Text Box 26"/>
          <p:cNvSpPr txBox="1">
            <a:spLocks noChangeArrowheads="1"/>
          </p:cNvSpPr>
          <p:nvPr/>
        </p:nvSpPr>
        <p:spPr bwMode="auto">
          <a:xfrm>
            <a:off x="6477000" y="1981200"/>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altLang="en-US" sz="2000" dirty="0">
                <a:latin typeface="Liberation Sans"/>
              </a:rPr>
              <a:t>=  </a:t>
            </a:r>
            <a:r>
              <a:rPr lang="en-US" altLang="en-US" sz="2000" b="1" dirty="0">
                <a:solidFill>
                  <a:srgbClr val="CC0000"/>
                </a:solidFill>
                <a:latin typeface="Liberation Sans"/>
              </a:rPr>
              <a:t>$1,166.07</a:t>
            </a:r>
          </a:p>
        </p:txBody>
      </p:sp>
      <p:sp>
        <p:nvSpPr>
          <p:cNvPr id="63499" name="Line 27"/>
          <p:cNvSpPr>
            <a:spLocks noChangeShapeType="1"/>
          </p:cNvSpPr>
          <p:nvPr/>
        </p:nvSpPr>
        <p:spPr bwMode="auto">
          <a:xfrm>
            <a:off x="4800600" y="2209800"/>
            <a:ext cx="1524000" cy="0"/>
          </a:xfrm>
          <a:prstGeom prst="line">
            <a:avLst/>
          </a:prstGeom>
          <a:noFill/>
          <a:ln w="1905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45500" name="Text Box 28"/>
          <p:cNvSpPr txBox="1">
            <a:spLocks noChangeArrowheads="1"/>
          </p:cNvSpPr>
          <p:nvPr/>
        </p:nvSpPr>
        <p:spPr bwMode="auto">
          <a:xfrm>
            <a:off x="4800600" y="2270125"/>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dirty="0">
                <a:latin typeface="Liberation Sans"/>
              </a:rPr>
              <a:t>12.00611</a:t>
            </a:r>
            <a:endParaRPr lang="en-US" altLang="en-US" sz="2000" b="1" dirty="0">
              <a:solidFill>
                <a:srgbClr val="800000"/>
              </a:solidFill>
              <a:latin typeface="Liberation Sans"/>
            </a:endParaRPr>
          </a:p>
        </p:txBody>
      </p:sp>
      <p:pic>
        <p:nvPicPr>
          <p:cNvPr id="63502"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447800"/>
            <a:ext cx="3352800" cy="1081088"/>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t>
            </a:r>
            <a:r>
              <a:rPr lang="en-US" sz="3200" b="1" dirty="0" smtClean="0">
                <a:solidFill>
                  <a:srgbClr val="CC0000"/>
                </a:solidFill>
                <a:latin typeface="Liberation Sans"/>
              </a:rPr>
              <a:t>Ordinary Annuity</a:t>
            </a:r>
            <a:endParaRPr lang="en-US" sz="3200" b="1" dirty="0">
              <a:solidFill>
                <a:srgbClr val="CC0000"/>
              </a:solidFill>
              <a:latin typeface="Liberation Sans"/>
            </a:endParaRPr>
          </a:p>
        </p:txBody>
      </p:sp>
      <p:sp>
        <p:nvSpPr>
          <p:cNvPr id="1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57359" name="Text Box 30"/>
          <p:cNvSpPr txBox="1">
            <a:spLocks noChangeArrowheads="1"/>
          </p:cNvSpPr>
          <p:nvPr/>
        </p:nvSpPr>
        <p:spPr bwMode="auto">
          <a:xfrm>
            <a:off x="7239000" y="609600"/>
            <a:ext cx="1676400" cy="646113"/>
          </a:xfrm>
          <a:prstGeom prst="rect">
            <a:avLst/>
          </a:prstGeom>
          <a:solidFill>
            <a:schemeClr val="accent3"/>
          </a:solidFill>
          <a:ln w="28575" cap="sq">
            <a:noFill/>
            <a:miter lim="800000"/>
            <a:headEnd type="none" w="sm" len="sm"/>
            <a:tailEnd type="none" w="sm" len="sm"/>
          </a:ln>
          <a:effec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defRPr/>
            </a:pPr>
            <a:r>
              <a:rPr lang="en-US" sz="1800" b="1" dirty="0" smtClean="0">
                <a:solidFill>
                  <a:srgbClr val="CC0000"/>
                </a:solidFill>
                <a:latin typeface="Liberation Sans"/>
              </a:rPr>
              <a:t>Alternate Calculation</a:t>
            </a:r>
          </a:p>
        </p:txBody>
      </p:sp>
      <p:sp>
        <p:nvSpPr>
          <p:cNvPr id="20" name="Rounded Rectangle 19"/>
          <p:cNvSpPr/>
          <p:nvPr/>
        </p:nvSpPr>
        <p:spPr bwMode="auto">
          <a:xfrm>
            <a:off x="5105400" y="5943600"/>
            <a:ext cx="914400" cy="265113"/>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2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45485"/>
                                        </p:tgtEl>
                                        <p:attrNameLst>
                                          <p:attrName>style.visibility</p:attrName>
                                        </p:attrNameLst>
                                      </p:cBhvr>
                                      <p:to>
                                        <p:strVal val="visible"/>
                                      </p:to>
                                    </p:set>
                                    <p:animEffect transition="in" filter="wipe(up)">
                                      <p:cBhvr>
                                        <p:cTn id="7" dur="500"/>
                                        <p:tgtEl>
                                          <p:spTgt spid="745485"/>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45496"/>
                                        </p:tgtEl>
                                        <p:attrNameLst>
                                          <p:attrName>style.visibility</p:attrName>
                                        </p:attrNameLst>
                                      </p:cBhvr>
                                      <p:to>
                                        <p:strVal val="visible"/>
                                      </p:to>
                                    </p:set>
                                    <p:animEffect transition="in" filter="wipe(up)">
                                      <p:cBhvr>
                                        <p:cTn id="11" dur="500"/>
                                        <p:tgtEl>
                                          <p:spTgt spid="74549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45482"/>
                                        </p:tgtEl>
                                        <p:attrNameLst>
                                          <p:attrName>style.visibility</p:attrName>
                                        </p:attrNameLst>
                                      </p:cBhvr>
                                      <p:to>
                                        <p:strVal val="visible"/>
                                      </p:to>
                                    </p:set>
                                    <p:animEffect transition="in" filter="wipe(left)">
                                      <p:cBhvr>
                                        <p:cTn id="15" dur="500"/>
                                        <p:tgtEl>
                                          <p:spTgt spid="74548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45497"/>
                                        </p:tgtEl>
                                        <p:attrNameLst>
                                          <p:attrName>style.visibility</p:attrName>
                                        </p:attrNameLst>
                                      </p:cBhvr>
                                      <p:to>
                                        <p:strVal val="visible"/>
                                      </p:to>
                                    </p:set>
                                    <p:animEffect transition="in" filter="wipe(left)">
                                      <p:cBhvr>
                                        <p:cTn id="19" dur="500"/>
                                        <p:tgtEl>
                                          <p:spTgt spid="745497"/>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45495"/>
                                        </p:tgtEl>
                                        <p:attrNameLst>
                                          <p:attrName>style.visibility</p:attrName>
                                        </p:attrNameLst>
                                      </p:cBhvr>
                                      <p:to>
                                        <p:strVal val="visible"/>
                                      </p:to>
                                    </p:set>
                                    <p:animEffect transition="in" filter="wipe(left)">
                                      <p:cBhvr>
                                        <p:cTn id="28" dur="500"/>
                                        <p:tgtEl>
                                          <p:spTgt spid="74549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45500"/>
                                        </p:tgtEl>
                                        <p:attrNameLst>
                                          <p:attrName>style.visibility</p:attrName>
                                        </p:attrNameLst>
                                      </p:cBhvr>
                                      <p:to>
                                        <p:strVal val="visible"/>
                                      </p:to>
                                    </p:set>
                                    <p:animEffect transition="in" filter="wipe(left)">
                                      <p:cBhvr>
                                        <p:cTn id="33" dur="500"/>
                                        <p:tgtEl>
                                          <p:spTgt spid="74550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45498"/>
                                        </p:tgtEl>
                                        <p:attrNameLst>
                                          <p:attrName>style.visibility</p:attrName>
                                        </p:attrNameLst>
                                      </p:cBhvr>
                                      <p:to>
                                        <p:strVal val="visible"/>
                                      </p:to>
                                    </p:set>
                                    <p:animEffect transition="in" filter="wipe(left)">
                                      <p:cBhvr>
                                        <p:cTn id="38" dur="500"/>
                                        <p:tgtEl>
                                          <p:spTgt spid="745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82" grpId="0" animBg="1"/>
      <p:bldP spid="745485" grpId="0" animBg="1"/>
      <p:bldP spid="745495" grpId="0"/>
      <p:bldP spid="745496" grpId="0" animBg="1"/>
      <p:bldP spid="745497" grpId="0" animBg="1"/>
      <p:bldP spid="745498" grpId="0"/>
      <p:bldP spid="745500" grpId="0"/>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505200"/>
            <a:ext cx="5791200" cy="129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Rectangle 5"/>
          <p:cNvSpPr>
            <a:spLocks noChangeArrowheads="1"/>
          </p:cNvSpPr>
          <p:nvPr/>
        </p:nvSpPr>
        <p:spPr bwMode="auto">
          <a:xfrm>
            <a:off x="609600" y="1951038"/>
            <a:ext cx="792480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000" b="1" dirty="0">
                <a:latin typeface="Liberation Sans"/>
              </a:rPr>
              <a:t>Illustration:</a:t>
            </a:r>
            <a:r>
              <a:rPr lang="en-US" altLang="en-US" sz="2000" dirty="0">
                <a:latin typeface="Liberation Sans"/>
              </a:rPr>
              <a:t> </a:t>
            </a:r>
            <a:r>
              <a:rPr lang="en-US" altLang="en-US" sz="2000" dirty="0" smtClean="0">
                <a:latin typeface="Liberation Sans"/>
              </a:rPr>
              <a:t>Suppose </a:t>
            </a:r>
            <a:r>
              <a:rPr lang="en-US" altLang="en-US" sz="2000" dirty="0">
                <a:latin typeface="Liberation Sans"/>
              </a:rPr>
              <a:t>that a company’s goal is to accumulate $117,332 by making periodic deposits of $20,000 at the end of each year, which will earn 8% compounded annually while accumulating.  How many deposits must it make?</a:t>
            </a:r>
          </a:p>
        </p:txBody>
      </p:sp>
      <p:sp>
        <p:nvSpPr>
          <p:cNvPr id="64517" name="Text Box 8"/>
          <p:cNvSpPr txBox="1">
            <a:spLocks noChangeArrowheads="1"/>
          </p:cNvSpPr>
          <p:nvPr/>
        </p:nvSpPr>
        <p:spPr bwMode="auto">
          <a:xfrm>
            <a:off x="856128" y="4154269"/>
            <a:ext cx="388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a:t>
            </a:r>
            <a:r>
              <a:rPr lang="en-US" altLang="en-US" sz="1200" b="1" dirty="0">
                <a:solidFill>
                  <a:srgbClr val="006600"/>
                </a:solidFill>
                <a:latin typeface="Liberation Sans"/>
              </a:rPr>
              <a:t>6-25 </a:t>
            </a:r>
            <a:endParaRPr lang="en-US" altLang="en-US" sz="1200" b="1" dirty="0" smtClean="0">
              <a:solidFill>
                <a:srgbClr val="006600"/>
              </a:solidFill>
              <a:latin typeface="Liberation Sans"/>
            </a:endParaRPr>
          </a:p>
          <a:p>
            <a:pPr algn="l"/>
            <a:r>
              <a:rPr lang="en-US" altLang="en-US" sz="1200" dirty="0" smtClean="0">
                <a:latin typeface="Liberation Sans"/>
              </a:rPr>
              <a:t>Future </a:t>
            </a:r>
            <a:r>
              <a:rPr lang="en-US" altLang="en-US" sz="1200" dirty="0">
                <a:latin typeface="Liberation Sans"/>
              </a:rPr>
              <a:t>Value of Ordinary Annuity Time Diagram, to Solve for Unknown Number of </a:t>
            </a:r>
            <a:r>
              <a:rPr lang="en-US" altLang="en-US" sz="1200" dirty="0" smtClean="0">
                <a:latin typeface="Liberation Sans"/>
              </a:rPr>
              <a:t>Periods</a:t>
            </a:r>
            <a:endParaRPr lang="en-US" altLang="en-US" sz="1200" dirty="0">
              <a:latin typeface="Liberation Sans"/>
            </a:endParaRPr>
          </a:p>
        </p:txBody>
      </p:sp>
      <p:sp>
        <p:nvSpPr>
          <p:cNvPr id="64518" name="Rectangle 9"/>
          <p:cNvSpPr>
            <a:spLocks noChangeArrowheads="1"/>
          </p:cNvSpPr>
          <p:nvPr/>
        </p:nvSpPr>
        <p:spPr bwMode="auto">
          <a:xfrm>
            <a:off x="609600" y="1371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solidFill>
                  <a:srgbClr val="006600"/>
                </a:solidFill>
                <a:latin typeface="Liberation Sans"/>
              </a:rPr>
              <a:t>Computation of Number of Periodic Rents</a:t>
            </a:r>
          </a:p>
        </p:txBody>
      </p:sp>
      <p:sp>
        <p:nvSpPr>
          <p:cNvPr id="64519" name="Rectangle 3"/>
          <p:cNvSpPr>
            <a:spLocks noChangeArrowheads="1"/>
          </p:cNvSpPr>
          <p:nvPr/>
        </p:nvSpPr>
        <p:spPr bwMode="auto">
          <a:xfrm>
            <a:off x="7620000" y="4191000"/>
            <a:ext cx="1143000" cy="5334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47526" name="Text Box 6"/>
          <p:cNvSpPr txBox="1">
            <a:spLocks noChangeArrowheads="1"/>
          </p:cNvSpPr>
          <p:nvPr/>
        </p:nvSpPr>
        <p:spPr bwMode="auto">
          <a:xfrm>
            <a:off x="7696200" y="4267200"/>
            <a:ext cx="1219200" cy="42857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50000"/>
              </a:spcBef>
            </a:pPr>
            <a:r>
              <a:rPr lang="en-US" altLang="en-US" sz="1900" b="1" dirty="0">
                <a:solidFill>
                  <a:srgbClr val="CC0000"/>
                </a:solidFill>
                <a:latin typeface="Liberation Sans"/>
              </a:rPr>
              <a:t>5.86660</a:t>
            </a:r>
          </a:p>
        </p:txBody>
      </p:sp>
      <p:pic>
        <p:nvPicPr>
          <p:cNvPr id="6452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332" y="4864970"/>
            <a:ext cx="6454140" cy="1788334"/>
          </a:xfrm>
          <a:prstGeom prst="rect">
            <a:avLst/>
          </a:prstGeom>
          <a:noFill/>
          <a:ln w="19050" cap="sq" algn="ctr">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
        <p:nvSpPr>
          <p:cNvPr id="14"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t>
            </a:r>
            <a:r>
              <a:rPr lang="en-US" sz="3200" b="1" dirty="0" smtClean="0">
                <a:solidFill>
                  <a:srgbClr val="CC0000"/>
                </a:solidFill>
                <a:latin typeface="Liberation Sans"/>
              </a:rPr>
              <a:t>Ordinary Annuity</a:t>
            </a:r>
            <a:endParaRPr lang="en-US" sz="3200" b="1" dirty="0">
              <a:solidFill>
                <a:srgbClr val="CC0000"/>
              </a:solidFill>
              <a:latin typeface="Liberation San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7526"/>
                                        </p:tgtEl>
                                        <p:attrNameLst>
                                          <p:attrName>style.visibility</p:attrName>
                                        </p:attrNameLst>
                                      </p:cBhvr>
                                      <p:to>
                                        <p:strVal val="visible"/>
                                      </p:to>
                                    </p:set>
                                    <p:animEffect transition="in" filter="wipe(left)">
                                      <p:cBhvr>
                                        <p:cTn id="7" dur="500"/>
                                        <p:tgtEl>
                                          <p:spTgt spid="74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ChangeArrowheads="1"/>
          </p:cNvSpPr>
          <p:nvPr/>
        </p:nvSpPr>
        <p:spPr bwMode="auto">
          <a:xfrm>
            <a:off x="609600" y="1951786"/>
            <a:ext cx="7924800" cy="184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000" b="1" dirty="0">
                <a:latin typeface="Liberation Sans"/>
              </a:rPr>
              <a:t>Illustration:</a:t>
            </a:r>
            <a:r>
              <a:rPr lang="en-US" altLang="en-US" sz="2000" dirty="0">
                <a:latin typeface="Liberation Sans"/>
              </a:rPr>
              <a:t> </a:t>
            </a:r>
            <a:r>
              <a:rPr lang="en-US" altLang="en-US" sz="2000" dirty="0" smtClean="0">
                <a:latin typeface="Liberation Sans"/>
              </a:rPr>
              <a:t>Mr</a:t>
            </a:r>
            <a:r>
              <a:rPr lang="en-US" altLang="en-US" sz="2000" dirty="0">
                <a:latin typeface="Liberation Sans"/>
              </a:rPr>
              <a:t>. Goodwrench deposits $2,500 today in a savings account that earns 9% interest.  He plans to deposit $2,500 every year for a total of 30 years.  How much cash will Mr. Goodwrench accumulate in his retirement savings account, when he retires in 30 years?</a:t>
            </a:r>
          </a:p>
        </p:txBody>
      </p:sp>
      <p:sp>
        <p:nvSpPr>
          <p:cNvPr id="65540" name="Text Box 6"/>
          <p:cNvSpPr txBox="1">
            <a:spLocks noChangeArrowheads="1"/>
          </p:cNvSpPr>
          <p:nvPr/>
        </p:nvSpPr>
        <p:spPr bwMode="auto">
          <a:xfrm>
            <a:off x="475128" y="5779339"/>
            <a:ext cx="495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a:solidFill>
                  <a:srgbClr val="006600"/>
                </a:solidFill>
                <a:latin typeface="Liberation Sans"/>
              </a:rPr>
              <a:t>ILLUSTRATION 6-27 </a:t>
            </a:r>
            <a:endParaRPr lang="en-US" altLang="en-US" sz="1200" b="1" dirty="0" smtClean="0">
              <a:solidFill>
                <a:srgbClr val="006600"/>
              </a:solidFill>
              <a:latin typeface="Liberation Sans"/>
            </a:endParaRPr>
          </a:p>
          <a:p>
            <a:pPr algn="l"/>
            <a:r>
              <a:rPr lang="en-US" altLang="en-US" sz="1200" dirty="0" smtClean="0">
                <a:latin typeface="Liberation Sans"/>
              </a:rPr>
              <a:t>Computation </a:t>
            </a:r>
            <a:r>
              <a:rPr lang="en-US" altLang="en-US" sz="1200" dirty="0">
                <a:latin typeface="Liberation Sans"/>
              </a:rPr>
              <a:t>of Accumulated Value of an Annuity Due</a:t>
            </a:r>
          </a:p>
        </p:txBody>
      </p:sp>
      <p:sp>
        <p:nvSpPr>
          <p:cNvPr id="65541" name="Rectangle 7"/>
          <p:cNvSpPr>
            <a:spLocks noChangeArrowheads="1"/>
          </p:cNvSpPr>
          <p:nvPr/>
        </p:nvSpPr>
        <p:spPr bwMode="auto">
          <a:xfrm>
            <a:off x="609600" y="1371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solidFill>
                  <a:srgbClr val="006600"/>
                </a:solidFill>
                <a:latin typeface="Liberation Sans"/>
              </a:rPr>
              <a:t>Computation of Future Value</a:t>
            </a:r>
          </a:p>
        </p:txBody>
      </p:sp>
      <p:pic>
        <p:nvPicPr>
          <p:cNvPr id="6554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62400"/>
            <a:ext cx="8077200"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Annuity Due</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reeform 2"/>
          <p:cNvSpPr>
            <a:spLocks/>
          </p:cNvSpPr>
          <p:nvPr/>
        </p:nvSpPr>
        <p:spPr bwMode="auto">
          <a:xfrm>
            <a:off x="792163" y="2895600"/>
            <a:ext cx="7715250" cy="4763"/>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63" name="Rectangle 3"/>
          <p:cNvSpPr>
            <a:spLocks noChangeArrowheads="1"/>
          </p:cNvSpPr>
          <p:nvPr/>
        </p:nvSpPr>
        <p:spPr bwMode="auto">
          <a:xfrm>
            <a:off x="600075" y="3683000"/>
            <a:ext cx="8086725"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spcBef>
                <a:spcPct val="30000"/>
              </a:spcBef>
              <a:buSzPct val="80000"/>
            </a:pPr>
            <a:r>
              <a:rPr lang="en-US" altLang="en-US" sz="2200" b="1" dirty="0">
                <a:latin typeface="Liberation Sans"/>
              </a:rPr>
              <a:t>Illustration:</a:t>
            </a:r>
            <a:r>
              <a:rPr lang="en-US" altLang="en-US" sz="2200" dirty="0">
                <a:latin typeface="Liberation Sans"/>
              </a:rPr>
              <a:t> </a:t>
            </a:r>
            <a:r>
              <a:rPr lang="en-US" altLang="en-US" sz="2200" dirty="0" smtClean="0">
                <a:latin typeface="Liberation Sans"/>
              </a:rPr>
              <a:t>Bayou </a:t>
            </a:r>
            <a:r>
              <a:rPr lang="en-US" altLang="en-US" sz="2200" dirty="0">
                <a:latin typeface="Liberation Sans"/>
              </a:rPr>
              <a:t>Inc. will deposit $20,000 in a </a:t>
            </a:r>
            <a:r>
              <a:rPr lang="en-US" altLang="en-US" sz="2200" dirty="0" smtClean="0">
                <a:latin typeface="Liberation Sans"/>
              </a:rPr>
              <a:t>5% </a:t>
            </a:r>
            <a:r>
              <a:rPr lang="en-US" altLang="en-US" sz="2200" dirty="0">
                <a:latin typeface="Liberation Sans"/>
              </a:rPr>
              <a:t>fund at the </a:t>
            </a:r>
            <a:r>
              <a:rPr lang="en-US" altLang="en-US" sz="2200" b="1" dirty="0">
                <a:latin typeface="Liberation Sans"/>
              </a:rPr>
              <a:t>beginning</a:t>
            </a:r>
            <a:r>
              <a:rPr lang="en-US" altLang="en-US" sz="2200" dirty="0">
                <a:latin typeface="Liberation Sans"/>
              </a:rPr>
              <a:t> of each year for </a:t>
            </a:r>
            <a:r>
              <a:rPr lang="en-US" altLang="en-US" sz="2200" dirty="0" smtClean="0">
                <a:latin typeface="Liberation Sans"/>
              </a:rPr>
              <a:t>7 </a:t>
            </a:r>
            <a:r>
              <a:rPr lang="en-US" altLang="en-US" sz="2200" dirty="0">
                <a:latin typeface="Liberation Sans"/>
              </a:rPr>
              <a:t>years beginning January 1, Year 1. What amount will be in the fund at the end of Year </a:t>
            </a:r>
            <a:r>
              <a:rPr lang="en-US" altLang="en-US" sz="2200" dirty="0" smtClean="0">
                <a:latin typeface="Liberation Sans"/>
              </a:rPr>
              <a:t>7?</a:t>
            </a:r>
            <a:endParaRPr lang="en-US" altLang="en-US" sz="2200" dirty="0">
              <a:latin typeface="Liberation Sans"/>
            </a:endParaRPr>
          </a:p>
        </p:txBody>
      </p:sp>
      <p:sp>
        <p:nvSpPr>
          <p:cNvPr id="66564" name="Line 4"/>
          <p:cNvSpPr>
            <a:spLocks noChangeShapeType="1"/>
          </p:cNvSpPr>
          <p:nvPr/>
        </p:nvSpPr>
        <p:spPr bwMode="auto">
          <a:xfrm>
            <a:off x="766763" y="27686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65" name="Line 5"/>
          <p:cNvSpPr>
            <a:spLocks noChangeShapeType="1"/>
          </p:cNvSpPr>
          <p:nvPr/>
        </p:nvSpPr>
        <p:spPr bwMode="auto">
          <a:xfrm>
            <a:off x="1666875" y="27686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66" name="Rectangle 6"/>
          <p:cNvSpPr>
            <a:spLocks noChangeArrowheads="1"/>
          </p:cNvSpPr>
          <p:nvPr/>
        </p:nvSpPr>
        <p:spPr bwMode="auto">
          <a:xfrm>
            <a:off x="304800" y="3119438"/>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66567" name="Rectangle 7"/>
          <p:cNvSpPr>
            <a:spLocks noChangeArrowheads="1"/>
          </p:cNvSpPr>
          <p:nvPr/>
        </p:nvSpPr>
        <p:spPr bwMode="auto">
          <a:xfrm>
            <a:off x="1285875" y="31194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66568" name="Rectangle 8"/>
          <p:cNvSpPr>
            <a:spLocks noChangeArrowheads="1"/>
          </p:cNvSpPr>
          <p:nvPr/>
        </p:nvSpPr>
        <p:spPr bwMode="auto">
          <a:xfrm>
            <a:off x="304800" y="1320800"/>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Present Value</a:t>
            </a:r>
          </a:p>
        </p:txBody>
      </p:sp>
      <p:sp>
        <p:nvSpPr>
          <p:cNvPr id="66569" name="Rectangle 9"/>
          <p:cNvSpPr>
            <a:spLocks noChangeArrowheads="1"/>
          </p:cNvSpPr>
          <p:nvPr/>
        </p:nvSpPr>
        <p:spPr bwMode="auto">
          <a:xfrm>
            <a:off x="555625" y="5346700"/>
            <a:ext cx="8032750" cy="673100"/>
          </a:xfrm>
          <a:prstGeom prst="rect">
            <a:avLst/>
          </a:prstGeom>
          <a:solidFill>
            <a:srgbClr val="FFFFCC"/>
          </a:solidFill>
          <a:ln w="12700">
            <a:solidFill>
              <a:schemeClr val="tx1"/>
            </a:solidFill>
            <a:miter lim="800000"/>
            <a:headEnd/>
            <a:tailEnd/>
          </a:ln>
          <a:effectLs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b="1" dirty="0" smtClean="0">
                <a:latin typeface="Liberation Sans"/>
              </a:rPr>
              <a:t>Use future value of ordinary annuity table.</a:t>
            </a:r>
            <a:endParaRPr lang="en-US" altLang="en-US" b="1" dirty="0">
              <a:latin typeface="Liberation Sans"/>
            </a:endParaRPr>
          </a:p>
        </p:txBody>
      </p:sp>
      <p:sp>
        <p:nvSpPr>
          <p:cNvPr id="66570" name="Line 11"/>
          <p:cNvSpPr>
            <a:spLocks noChangeShapeType="1"/>
          </p:cNvSpPr>
          <p:nvPr/>
        </p:nvSpPr>
        <p:spPr bwMode="auto">
          <a:xfrm>
            <a:off x="2581275" y="27686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71" name="Rectangle 12"/>
          <p:cNvSpPr>
            <a:spLocks noChangeArrowheads="1"/>
          </p:cNvSpPr>
          <p:nvPr/>
        </p:nvSpPr>
        <p:spPr bwMode="auto">
          <a:xfrm>
            <a:off x="2200275" y="31194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66572" name="Line 13"/>
          <p:cNvSpPr>
            <a:spLocks noChangeShapeType="1"/>
          </p:cNvSpPr>
          <p:nvPr/>
        </p:nvSpPr>
        <p:spPr bwMode="auto">
          <a:xfrm>
            <a:off x="3495675" y="27686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73" name="Rectangle 14"/>
          <p:cNvSpPr>
            <a:spLocks noChangeArrowheads="1"/>
          </p:cNvSpPr>
          <p:nvPr/>
        </p:nvSpPr>
        <p:spPr bwMode="auto">
          <a:xfrm>
            <a:off x="3114675" y="31194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66574" name="Line 15"/>
          <p:cNvSpPr>
            <a:spLocks noChangeShapeType="1"/>
          </p:cNvSpPr>
          <p:nvPr/>
        </p:nvSpPr>
        <p:spPr bwMode="auto">
          <a:xfrm>
            <a:off x="4410075" y="27686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75" name="Rectangle 16"/>
          <p:cNvSpPr>
            <a:spLocks noChangeArrowheads="1"/>
          </p:cNvSpPr>
          <p:nvPr/>
        </p:nvSpPr>
        <p:spPr bwMode="auto">
          <a:xfrm>
            <a:off x="4029075" y="31194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66576" name="Line 17"/>
          <p:cNvSpPr>
            <a:spLocks noChangeShapeType="1"/>
          </p:cNvSpPr>
          <p:nvPr/>
        </p:nvSpPr>
        <p:spPr bwMode="auto">
          <a:xfrm>
            <a:off x="5324475" y="27686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77" name="Rectangle 18"/>
          <p:cNvSpPr>
            <a:spLocks noChangeArrowheads="1"/>
          </p:cNvSpPr>
          <p:nvPr/>
        </p:nvSpPr>
        <p:spPr bwMode="auto">
          <a:xfrm>
            <a:off x="4943475" y="31194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5</a:t>
            </a:r>
          </a:p>
        </p:txBody>
      </p:sp>
      <p:sp>
        <p:nvSpPr>
          <p:cNvPr id="66578" name="Line 19"/>
          <p:cNvSpPr>
            <a:spLocks noChangeShapeType="1"/>
          </p:cNvSpPr>
          <p:nvPr/>
        </p:nvSpPr>
        <p:spPr bwMode="auto">
          <a:xfrm>
            <a:off x="6238875" y="27686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79" name="Rectangle 20"/>
          <p:cNvSpPr>
            <a:spLocks noChangeArrowheads="1"/>
          </p:cNvSpPr>
          <p:nvPr/>
        </p:nvSpPr>
        <p:spPr bwMode="auto">
          <a:xfrm>
            <a:off x="5857875" y="31194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6</a:t>
            </a:r>
          </a:p>
        </p:txBody>
      </p:sp>
      <p:sp>
        <p:nvSpPr>
          <p:cNvPr id="66580" name="Line 21"/>
          <p:cNvSpPr>
            <a:spLocks noChangeShapeType="1"/>
          </p:cNvSpPr>
          <p:nvPr/>
        </p:nvSpPr>
        <p:spPr bwMode="auto">
          <a:xfrm>
            <a:off x="7153275" y="27686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81" name="Rectangle 22"/>
          <p:cNvSpPr>
            <a:spLocks noChangeArrowheads="1"/>
          </p:cNvSpPr>
          <p:nvPr/>
        </p:nvSpPr>
        <p:spPr bwMode="auto">
          <a:xfrm>
            <a:off x="6772275" y="31194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7</a:t>
            </a:r>
          </a:p>
        </p:txBody>
      </p:sp>
      <p:sp>
        <p:nvSpPr>
          <p:cNvPr id="66582" name="Line 23"/>
          <p:cNvSpPr>
            <a:spLocks noChangeShapeType="1"/>
          </p:cNvSpPr>
          <p:nvPr/>
        </p:nvSpPr>
        <p:spPr bwMode="auto">
          <a:xfrm>
            <a:off x="8067675" y="27686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6583" name="Rectangle 24"/>
          <p:cNvSpPr>
            <a:spLocks noChangeArrowheads="1"/>
          </p:cNvSpPr>
          <p:nvPr/>
        </p:nvSpPr>
        <p:spPr bwMode="auto">
          <a:xfrm>
            <a:off x="7686675" y="31194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8</a:t>
            </a:r>
          </a:p>
        </p:txBody>
      </p:sp>
      <p:sp>
        <p:nvSpPr>
          <p:cNvPr id="66584" name="Text Box 25"/>
          <p:cNvSpPr txBox="1">
            <a:spLocks noChangeArrowheads="1"/>
          </p:cNvSpPr>
          <p:nvPr/>
        </p:nvSpPr>
        <p:spPr bwMode="auto">
          <a:xfrm>
            <a:off x="1219200" y="23876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6585" name="Text Box 26"/>
          <p:cNvSpPr txBox="1">
            <a:spLocks noChangeArrowheads="1"/>
          </p:cNvSpPr>
          <p:nvPr/>
        </p:nvSpPr>
        <p:spPr bwMode="auto">
          <a:xfrm>
            <a:off x="2133600" y="23876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6586" name="Text Box 27"/>
          <p:cNvSpPr txBox="1">
            <a:spLocks noChangeArrowheads="1"/>
          </p:cNvSpPr>
          <p:nvPr/>
        </p:nvSpPr>
        <p:spPr bwMode="auto">
          <a:xfrm>
            <a:off x="3048000" y="23876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6587" name="Text Box 28"/>
          <p:cNvSpPr txBox="1">
            <a:spLocks noChangeArrowheads="1"/>
          </p:cNvSpPr>
          <p:nvPr/>
        </p:nvSpPr>
        <p:spPr bwMode="auto">
          <a:xfrm>
            <a:off x="3962400" y="23876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6588" name="Text Box 29"/>
          <p:cNvSpPr txBox="1">
            <a:spLocks noChangeArrowheads="1"/>
          </p:cNvSpPr>
          <p:nvPr/>
        </p:nvSpPr>
        <p:spPr bwMode="auto">
          <a:xfrm>
            <a:off x="4876800" y="23876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6589" name="Text Box 30"/>
          <p:cNvSpPr txBox="1">
            <a:spLocks noChangeArrowheads="1"/>
          </p:cNvSpPr>
          <p:nvPr/>
        </p:nvSpPr>
        <p:spPr bwMode="auto">
          <a:xfrm>
            <a:off x="5791200" y="23876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6590" name="Text Box 31"/>
          <p:cNvSpPr txBox="1">
            <a:spLocks noChangeArrowheads="1"/>
          </p:cNvSpPr>
          <p:nvPr/>
        </p:nvSpPr>
        <p:spPr bwMode="auto">
          <a:xfrm>
            <a:off x="6705600" y="23876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6591" name="Text Box 32"/>
          <p:cNvSpPr txBox="1">
            <a:spLocks noChangeArrowheads="1"/>
          </p:cNvSpPr>
          <p:nvPr/>
        </p:nvSpPr>
        <p:spPr bwMode="auto">
          <a:xfrm>
            <a:off x="304800" y="23876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500" b="1" dirty="0">
                <a:latin typeface="Liberation Sans"/>
              </a:rPr>
              <a:t>20,000</a:t>
            </a:r>
          </a:p>
        </p:txBody>
      </p:sp>
      <p:sp>
        <p:nvSpPr>
          <p:cNvPr id="66592" name="Line 33"/>
          <p:cNvSpPr>
            <a:spLocks noChangeShapeType="1"/>
          </p:cNvSpPr>
          <p:nvPr/>
        </p:nvSpPr>
        <p:spPr bwMode="auto">
          <a:xfrm rot="20502821" flipH="1">
            <a:off x="898525" y="1905000"/>
            <a:ext cx="304800" cy="307975"/>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66593" name="Freeform 34"/>
          <p:cNvSpPr>
            <a:spLocks/>
          </p:cNvSpPr>
          <p:nvPr/>
        </p:nvSpPr>
        <p:spPr bwMode="auto">
          <a:xfrm flipH="1">
            <a:off x="7315200" y="2044700"/>
            <a:ext cx="169862" cy="342900"/>
          </a:xfrm>
          <a:custGeom>
            <a:avLst/>
            <a:gdLst>
              <a:gd name="T0" fmla="*/ 0 w 91"/>
              <a:gd name="T1" fmla="*/ 0 h 216"/>
              <a:gd name="T2" fmla="*/ 2147483647 w 91"/>
              <a:gd name="T3" fmla="*/ 2147483647 h 216"/>
              <a:gd name="T4" fmla="*/ 0 60000 65536"/>
              <a:gd name="T5" fmla="*/ 0 60000 65536"/>
            </a:gdLst>
            <a:ahLst/>
            <a:cxnLst>
              <a:cxn ang="T4">
                <a:pos x="T0" y="T1"/>
              </a:cxn>
              <a:cxn ang="T5">
                <a:pos x="T2" y="T3"/>
              </a:cxn>
            </a:cxnLst>
            <a:rect l="0" t="0" r="r" b="b"/>
            <a:pathLst>
              <a:path w="91" h="216">
                <a:moveTo>
                  <a:pt x="0" y="0"/>
                </a:moveTo>
                <a:lnTo>
                  <a:pt x="91" y="216"/>
                </a:lnTo>
              </a:path>
            </a:pathLst>
          </a:custGeom>
          <a:noFill/>
          <a:ln w="57150" cap="sq" cmpd="sng">
            <a:solidFill>
              <a:srgbClr val="CC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66594" name="Rectangle 35"/>
          <p:cNvSpPr>
            <a:spLocks noChangeArrowheads="1"/>
          </p:cNvSpPr>
          <p:nvPr/>
        </p:nvSpPr>
        <p:spPr bwMode="auto">
          <a:xfrm>
            <a:off x="6324600" y="1625600"/>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Future </a:t>
            </a:r>
            <a:r>
              <a:rPr lang="en-US" altLang="en-US" sz="2400" dirty="0" smtClean="0">
                <a:latin typeface="Liberation Sans"/>
              </a:rPr>
              <a:t>Values</a:t>
            </a:r>
            <a:endParaRPr lang="en-US" altLang="en-US" sz="2400" dirty="0">
              <a:latin typeface="Liberation Sans"/>
            </a:endParaRPr>
          </a:p>
        </p:txBody>
      </p:sp>
      <p:sp>
        <p:nvSpPr>
          <p:cNvPr id="3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Annuity Due</a:t>
            </a:r>
          </a:p>
        </p:txBody>
      </p:sp>
      <p:sp>
        <p:nvSpPr>
          <p:cNvPr id="3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26"/>
          <p:cNvSpPr txBox="1">
            <a:spLocks noChangeArrowheads="1"/>
          </p:cNvSpPr>
          <p:nvPr/>
        </p:nvSpPr>
        <p:spPr bwMode="auto">
          <a:xfrm>
            <a:off x="609600" y="1981200"/>
            <a:ext cx="7696200" cy="151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25000"/>
              </a:lnSpc>
              <a:spcBef>
                <a:spcPts val="1200"/>
              </a:spcBef>
              <a:buClr>
                <a:srgbClr val="CC0000"/>
              </a:buClr>
              <a:buSzPct val="80000"/>
              <a:buFont typeface="Wingdings" pitchFamily="2" charset="2"/>
              <a:buChar char="u"/>
            </a:pPr>
            <a:r>
              <a:rPr lang="en-US" altLang="en-US" sz="2200" dirty="0">
                <a:latin typeface="Liberation Sans"/>
              </a:rPr>
              <a:t>Payment for the use of money. </a:t>
            </a:r>
          </a:p>
          <a:p>
            <a:pPr lvl="1" algn="l">
              <a:lnSpc>
                <a:spcPct val="125000"/>
              </a:lnSpc>
              <a:spcBef>
                <a:spcPts val="1200"/>
              </a:spcBef>
              <a:buClr>
                <a:srgbClr val="CC0000"/>
              </a:buClr>
              <a:buSzPct val="80000"/>
              <a:buFont typeface="Wingdings" pitchFamily="2" charset="2"/>
              <a:buChar char="u"/>
            </a:pPr>
            <a:r>
              <a:rPr lang="en-US" altLang="en-US" sz="2200" dirty="0">
                <a:latin typeface="Liberation Sans"/>
              </a:rPr>
              <a:t>Excess cash received or repaid over the amount lent or  borrowed (principal).</a:t>
            </a:r>
          </a:p>
        </p:txBody>
      </p:sp>
      <p:sp>
        <p:nvSpPr>
          <p:cNvPr id="7171" name="Text Box 1027"/>
          <p:cNvSpPr txBox="1">
            <a:spLocks noChangeArrowheads="1"/>
          </p:cNvSpPr>
          <p:nvPr/>
        </p:nvSpPr>
        <p:spPr bwMode="auto">
          <a:xfrm>
            <a:off x="609600" y="1373188"/>
            <a:ext cx="7620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The Nature of Interest</a:t>
            </a:r>
          </a:p>
        </p:txBody>
      </p:sp>
      <p:pic>
        <p:nvPicPr>
          <p:cNvPr id="7173"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86200"/>
            <a:ext cx="8382000"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8"/>
          <p:cNvSpPr txBox="1">
            <a:spLocks noChangeArrowheads="1"/>
          </p:cNvSpPr>
          <p:nvPr/>
        </p:nvSpPr>
        <p:spPr bwMode="auto">
          <a:xfrm>
            <a:off x="914400" y="6003925"/>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Deposit</a:t>
            </a:r>
          </a:p>
        </p:txBody>
      </p:sp>
      <p:sp>
        <p:nvSpPr>
          <p:cNvPr id="67587" name="Text Box 9"/>
          <p:cNvSpPr txBox="1">
            <a:spLocks noChangeArrowheads="1"/>
          </p:cNvSpPr>
          <p:nvPr/>
        </p:nvSpPr>
        <p:spPr bwMode="auto">
          <a:xfrm>
            <a:off x="3581400" y="60039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67588" name="Text Box 10"/>
          <p:cNvSpPr txBox="1">
            <a:spLocks noChangeArrowheads="1"/>
          </p:cNvSpPr>
          <p:nvPr/>
        </p:nvSpPr>
        <p:spPr bwMode="auto">
          <a:xfrm>
            <a:off x="6019800" y="6003925"/>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Future Value</a:t>
            </a:r>
          </a:p>
        </p:txBody>
      </p:sp>
      <p:sp>
        <p:nvSpPr>
          <p:cNvPr id="67590" name="Rectangle 14"/>
          <p:cNvSpPr>
            <a:spLocks noChangeArrowheads="1"/>
          </p:cNvSpPr>
          <p:nvPr/>
        </p:nvSpPr>
        <p:spPr bwMode="auto">
          <a:xfrm>
            <a:off x="914400" y="4876800"/>
            <a:ext cx="7302500" cy="533400"/>
          </a:xfrm>
          <a:prstGeom prst="rect">
            <a:avLst/>
          </a:prstGeom>
          <a:solidFill>
            <a:srgbClr val="FFFFCC"/>
          </a:solidFill>
          <a:ln w="12700">
            <a:solidFill>
              <a:schemeClr val="tx1"/>
            </a:solidFill>
            <a:miter lim="800000"/>
            <a:headEnd/>
            <a:tailEnd/>
          </a:ln>
          <a:effectLst/>
          <a:extLst/>
        </p:spPr>
        <p:txBody>
          <a:bodyPr wrap="none" lIns="90488" tIns="44450" rIns="90488" bIns="44450" anchor="ctr"/>
          <a:lstStyle>
            <a:lvl1pPr>
              <a:tabLst>
                <a:tab pos="2063750" algn="r"/>
              </a:tabLst>
              <a:defRPr sz="2800">
                <a:solidFill>
                  <a:schemeClr val="tx1"/>
                </a:solidFill>
                <a:latin typeface="Times New Roman" pitchFamily="18" charset="0"/>
              </a:defRPr>
            </a:lvl1pPr>
            <a:lvl2pPr marL="742950" indent="-285750">
              <a:tabLst>
                <a:tab pos="2063750" algn="r"/>
              </a:tabLst>
              <a:defRPr sz="2800">
                <a:solidFill>
                  <a:schemeClr val="tx1"/>
                </a:solidFill>
                <a:latin typeface="Times New Roman" pitchFamily="18" charset="0"/>
              </a:defRPr>
            </a:lvl2pPr>
            <a:lvl3pPr marL="1143000" indent="-228600">
              <a:tabLst>
                <a:tab pos="2063750" algn="r"/>
              </a:tabLst>
              <a:defRPr sz="2800">
                <a:solidFill>
                  <a:schemeClr val="tx1"/>
                </a:solidFill>
                <a:latin typeface="Times New Roman" pitchFamily="18" charset="0"/>
              </a:defRPr>
            </a:lvl3pPr>
            <a:lvl4pPr marL="1600200" indent="-228600">
              <a:tabLst>
                <a:tab pos="2063750" algn="r"/>
              </a:tabLst>
              <a:defRPr sz="2800">
                <a:solidFill>
                  <a:schemeClr val="tx1"/>
                </a:solidFill>
                <a:latin typeface="Times New Roman" pitchFamily="18" charset="0"/>
              </a:defRPr>
            </a:lvl4pPr>
            <a:lvl5pPr marL="2057400" indent="-228600">
              <a:tabLst>
                <a:tab pos="206375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206375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206375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206375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2063750" algn="r"/>
              </a:tabLst>
              <a:defRPr sz="2800">
                <a:solidFill>
                  <a:schemeClr val="tx1"/>
                </a:solidFill>
                <a:latin typeface="Times New Roman" pitchFamily="18" charset="0"/>
              </a:defRPr>
            </a:lvl9pPr>
          </a:lstStyle>
          <a:p>
            <a:r>
              <a:rPr lang="en-US" altLang="en-US" sz="2400" b="1" dirty="0" smtClean="0">
                <a:latin typeface="Liberation Sans"/>
              </a:rPr>
              <a:t>8.14201</a:t>
            </a:r>
            <a:r>
              <a:rPr lang="en-US" altLang="en-US" sz="2400" b="1" dirty="0">
                <a:latin typeface="Liberation Sans"/>
              </a:rPr>
              <a:t>	    x    </a:t>
            </a:r>
            <a:r>
              <a:rPr lang="en-US" altLang="en-US" sz="2400" b="1" dirty="0" smtClean="0">
                <a:solidFill>
                  <a:srgbClr val="CC0000"/>
                </a:solidFill>
                <a:latin typeface="Liberation Sans"/>
              </a:rPr>
              <a:t>1.05</a:t>
            </a:r>
            <a:r>
              <a:rPr lang="en-US" altLang="en-US" sz="2400" b="1" dirty="0" smtClean="0">
                <a:latin typeface="Liberation Sans"/>
              </a:rPr>
              <a:t>    </a:t>
            </a:r>
            <a:r>
              <a:rPr lang="en-US" altLang="en-US" sz="2400" b="1" dirty="0">
                <a:latin typeface="Liberation Sans"/>
              </a:rPr>
              <a:t>= </a:t>
            </a:r>
            <a:r>
              <a:rPr lang="en-US" altLang="en-US" sz="2400" b="1" dirty="0" smtClean="0">
                <a:latin typeface="Liberation Sans"/>
              </a:rPr>
              <a:t>   </a:t>
            </a:r>
            <a:r>
              <a:rPr lang="en-US" sz="2400" b="1" dirty="0" smtClean="0">
                <a:latin typeface="Liberation Sans"/>
              </a:rPr>
              <a:t>8.5491105 </a:t>
            </a:r>
            <a:endParaRPr lang="en-US" altLang="en-US" sz="2400" b="1" dirty="0">
              <a:latin typeface="Liberation Sans"/>
            </a:endParaRPr>
          </a:p>
        </p:txBody>
      </p:sp>
      <p:sp>
        <p:nvSpPr>
          <p:cNvPr id="67593" name="Rectangle 9"/>
          <p:cNvSpPr>
            <a:spLocks noChangeArrowheads="1"/>
          </p:cNvSpPr>
          <p:nvPr/>
        </p:nvSpPr>
        <p:spPr bwMode="auto">
          <a:xfrm>
            <a:off x="838200" y="54864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latin typeface="Liberation Sans"/>
              </a:rPr>
              <a:t>$20,000</a:t>
            </a:r>
            <a:endParaRPr lang="en-US" altLang="en-US" sz="2400" b="1" dirty="0">
              <a:solidFill>
                <a:srgbClr val="800000"/>
              </a:solidFill>
              <a:latin typeface="Liberation Sans"/>
            </a:endParaRPr>
          </a:p>
        </p:txBody>
      </p:sp>
      <p:sp>
        <p:nvSpPr>
          <p:cNvPr id="631831" name="Rectangle 9"/>
          <p:cNvSpPr>
            <a:spLocks noChangeArrowheads="1"/>
          </p:cNvSpPr>
          <p:nvPr/>
        </p:nvSpPr>
        <p:spPr bwMode="auto">
          <a:xfrm>
            <a:off x="2971800" y="5486400"/>
            <a:ext cx="28194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x     </a:t>
            </a:r>
            <a:r>
              <a:rPr lang="en-US" altLang="en-US" sz="2400" b="1" dirty="0" smtClean="0">
                <a:latin typeface="Liberation Sans"/>
              </a:rPr>
              <a:t>8.5491105</a:t>
            </a:r>
            <a:endParaRPr lang="en-US" altLang="en-US" sz="2400" b="1" dirty="0">
              <a:solidFill>
                <a:srgbClr val="800000"/>
              </a:solidFill>
              <a:latin typeface="Liberation Sans"/>
            </a:endParaRPr>
          </a:p>
        </p:txBody>
      </p:sp>
      <p:sp>
        <p:nvSpPr>
          <p:cNvPr id="631832" name="Rectangle 9"/>
          <p:cNvSpPr>
            <a:spLocks noChangeArrowheads="1"/>
          </p:cNvSpPr>
          <p:nvPr/>
        </p:nvSpPr>
        <p:spPr bwMode="auto">
          <a:xfrm>
            <a:off x="5422900" y="54864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smtClean="0">
                <a:solidFill>
                  <a:srgbClr val="CC0000"/>
                </a:solidFill>
                <a:latin typeface="Liberation Sans"/>
              </a:rPr>
              <a:t>$170,982.21</a:t>
            </a:r>
            <a:endParaRPr lang="en-US" altLang="en-US" sz="2400" b="1" dirty="0">
              <a:solidFill>
                <a:srgbClr val="CC0000"/>
              </a:solidFill>
              <a:latin typeface="Liberation Sans"/>
            </a:endParaRPr>
          </a:p>
        </p:txBody>
      </p:sp>
      <p:sp>
        <p:nvSpPr>
          <p:cNvPr id="15"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Future Value of an Annuity Due</a:t>
            </a: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14" name="Picture 13"/>
          <p:cNvPicPr>
            <a:picLocks noChangeAspect="1"/>
          </p:cNvPicPr>
          <p:nvPr/>
        </p:nvPicPr>
        <p:blipFill>
          <a:blip r:embed="rId3"/>
          <a:stretch>
            <a:fillRect/>
          </a:stretch>
        </p:blipFill>
        <p:spPr>
          <a:xfrm>
            <a:off x="228600" y="1353672"/>
            <a:ext cx="8534399" cy="3213643"/>
          </a:xfrm>
          <a:prstGeom prst="rect">
            <a:avLst/>
          </a:prstGeom>
        </p:spPr>
      </p:pic>
      <p:sp>
        <p:nvSpPr>
          <p:cNvPr id="18" name="Text Box 24"/>
          <p:cNvSpPr txBox="1">
            <a:spLocks noChangeArrowheads="1"/>
          </p:cNvSpPr>
          <p:nvPr/>
        </p:nvSpPr>
        <p:spPr bwMode="auto">
          <a:xfrm>
            <a:off x="7010400" y="1295400"/>
            <a:ext cx="838200" cy="654050"/>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800" dirty="0" smtClean="0">
                <a:latin typeface="Liberation Sans"/>
              </a:rPr>
              <a:t>i=5%</a:t>
            </a:r>
            <a:endParaRPr lang="en-US" altLang="en-US" sz="1800" dirty="0">
              <a:latin typeface="Liberation Sans"/>
            </a:endParaRPr>
          </a:p>
          <a:p>
            <a:r>
              <a:rPr lang="en-US" altLang="en-US" sz="1800" dirty="0" smtClean="0">
                <a:latin typeface="Liberation Sans"/>
              </a:rPr>
              <a:t>n=7</a:t>
            </a:r>
            <a:endParaRPr lang="en-US" altLang="en-US" sz="1800" dirty="0">
              <a:latin typeface="Liberation Sans"/>
            </a:endParaRPr>
          </a:p>
        </p:txBody>
      </p:sp>
      <p:sp>
        <p:nvSpPr>
          <p:cNvPr id="17" name="Rounded Rectangle 16"/>
          <p:cNvSpPr/>
          <p:nvPr/>
        </p:nvSpPr>
        <p:spPr bwMode="auto">
          <a:xfrm>
            <a:off x="6477000" y="4090240"/>
            <a:ext cx="914400" cy="265112"/>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1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3</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1831"/>
                                        </p:tgtEl>
                                        <p:attrNameLst>
                                          <p:attrName>style.visibility</p:attrName>
                                        </p:attrNameLst>
                                      </p:cBhvr>
                                      <p:to>
                                        <p:strVal val="visible"/>
                                      </p:to>
                                    </p:set>
                                    <p:animEffect transition="in" filter="wipe(left)">
                                      <p:cBhvr>
                                        <p:cTn id="7" dur="500"/>
                                        <p:tgtEl>
                                          <p:spTgt spid="6318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1832"/>
                                        </p:tgtEl>
                                        <p:attrNameLst>
                                          <p:attrName>style.visibility</p:attrName>
                                        </p:attrNameLst>
                                      </p:cBhvr>
                                      <p:to>
                                        <p:strVal val="visible"/>
                                      </p:to>
                                    </p:set>
                                    <p:animEffect transition="in" filter="wipe(left)">
                                      <p:cBhvr>
                                        <p:cTn id="12" dur="500"/>
                                        <p:tgtEl>
                                          <p:spTgt spid="631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31" grpId="0" animBg="1"/>
      <p:bldP spid="6318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dirty="0" smtClean="0">
                <a:solidFill>
                  <a:schemeClr val="tx1"/>
                </a:solidFill>
                <a:effectLst/>
                <a:latin typeface="Liberation Sans" panose="020B0604020202020204" pitchFamily="34" charset="0"/>
              </a:rPr>
              <a:t>Describe </a:t>
            </a:r>
            <a:r>
              <a:rPr lang="en-US" sz="1900" b="0" dirty="0">
                <a:solidFill>
                  <a:schemeClr val="tx1"/>
                </a:solidFill>
                <a:effectLst/>
                <a:latin typeface="Liberation Sans" panose="020B0604020202020204" pitchFamily="34" charset="0"/>
              </a:rPr>
              <a:t>the fundamental concepts related to the time value of money</a:t>
            </a:r>
            <a:r>
              <a:rPr lang="en-US" sz="1900" b="0" dirty="0" smtClean="0">
                <a:solidFill>
                  <a:schemeClr val="tx1"/>
                </a:solidFill>
                <a:effectLst/>
                <a:latin typeface="Liberation Sans" panose="020B0604020202020204" pitchFamily="34" charset="0"/>
              </a:rPr>
              <a:t>.</a:t>
            </a:r>
          </a:p>
          <a:p>
            <a:pPr marL="341313" indent="-341313">
              <a:lnSpc>
                <a:spcPct val="115000"/>
              </a:lnSpc>
              <a:spcBef>
                <a:spcPct val="45000"/>
              </a:spcBef>
              <a:buClr>
                <a:srgbClr val="CC0000"/>
              </a:buClr>
              <a:buSzTx/>
              <a:buAutoNum type="arabicPlain"/>
            </a:pPr>
            <a:r>
              <a:rPr lang="en-US" sz="1900" b="0" dirty="0">
                <a:solidFill>
                  <a:schemeClr val="tx1"/>
                </a:solidFill>
                <a:effectLst/>
                <a:latin typeface="Liberation Sans" panose="020B0604020202020204" pitchFamily="34" charset="0"/>
              </a:rPr>
              <a:t>Solve future and present value of 1 problems.</a:t>
            </a:r>
          </a:p>
          <a:p>
            <a:pPr marL="341313" indent="-341313">
              <a:lnSpc>
                <a:spcPct val="115000"/>
              </a:lnSpc>
              <a:spcBef>
                <a:spcPct val="45000"/>
              </a:spcBef>
              <a:buClr>
                <a:srgbClr val="CC0000"/>
              </a:buClr>
              <a:buSzTx/>
              <a:buAutoNum type="arabicPlain"/>
            </a:pPr>
            <a:r>
              <a:rPr lang="en-US" sz="1900" b="0" dirty="0">
                <a:solidFill>
                  <a:schemeClr val="tx1"/>
                </a:solidFill>
                <a:effectLst/>
                <a:latin typeface="Liberation Sans" panose="020B0604020202020204" pitchFamily="34" charset="0"/>
              </a:rPr>
              <a:t>Solve future value of ordinary and annuity due problems.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b="1" dirty="0">
                <a:solidFill>
                  <a:srgbClr val="CC0000"/>
                </a:solidFill>
                <a:latin typeface="Liberation Sans" panose="020B0604020202020204" pitchFamily="34" charset="0"/>
              </a:rPr>
              <a:t>Solve present value of ordinary and annuity due problems.</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smtClean="0">
                <a:latin typeface="Liberation Sans" panose="020B0604020202020204" pitchFamily="34" charset="0"/>
              </a:rPr>
              <a:t>Solve </a:t>
            </a:r>
            <a:r>
              <a:rPr lang="en-US" sz="1900" dirty="0">
                <a:latin typeface="Liberation Sans" panose="020B0604020202020204" pitchFamily="34" charset="0"/>
              </a:rPr>
              <a:t>present value problems related to deferred annuities, bonds, and expected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6629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Accounting and the Time Value of Money</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6</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4289244985"/>
      </p:ext>
    </p:extLst>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609600" y="1371600"/>
            <a:ext cx="8153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Present Value of an Ordinary Annuity</a:t>
            </a:r>
          </a:p>
        </p:txBody>
      </p:sp>
      <p:sp>
        <p:nvSpPr>
          <p:cNvPr id="69636" name="Text Box 4"/>
          <p:cNvSpPr txBox="1">
            <a:spLocks noChangeArrowheads="1"/>
          </p:cNvSpPr>
          <p:nvPr/>
        </p:nvSpPr>
        <p:spPr bwMode="auto">
          <a:xfrm>
            <a:off x="609600" y="1981200"/>
            <a:ext cx="8001000" cy="144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25000"/>
              </a:lnSpc>
              <a:spcBef>
                <a:spcPct val="30000"/>
              </a:spcBef>
              <a:buClr>
                <a:srgbClr val="CC0000"/>
              </a:buClr>
              <a:buSzPct val="80000"/>
              <a:buFont typeface="Wingdings" pitchFamily="2" charset="2"/>
              <a:buChar char="u"/>
            </a:pPr>
            <a:r>
              <a:rPr lang="en-US" altLang="en-US" sz="2200" dirty="0">
                <a:latin typeface="Liberation Sans"/>
              </a:rPr>
              <a:t>Present value of a series of equal amounts to be withdrawn or received at equal intervals.</a:t>
            </a:r>
          </a:p>
          <a:p>
            <a:pPr lvl="1" algn="l">
              <a:lnSpc>
                <a:spcPct val="125000"/>
              </a:lnSpc>
              <a:spcBef>
                <a:spcPct val="30000"/>
              </a:spcBef>
              <a:buClr>
                <a:srgbClr val="CC0000"/>
              </a:buClr>
              <a:buSzPct val="80000"/>
              <a:buFont typeface="Wingdings" pitchFamily="2" charset="2"/>
              <a:buChar char="u"/>
            </a:pPr>
            <a:r>
              <a:rPr lang="en-US" altLang="en-US" sz="2200" dirty="0">
                <a:latin typeface="Liberation Sans"/>
              </a:rPr>
              <a:t>Periodic rents occur at the end of the period.</a:t>
            </a:r>
          </a:p>
        </p:txBody>
      </p:sp>
      <p:sp>
        <p:nvSpPr>
          <p:cNvPr id="69637" name="Freeform 39"/>
          <p:cNvSpPr>
            <a:spLocks/>
          </p:cNvSpPr>
          <p:nvPr/>
        </p:nvSpPr>
        <p:spPr bwMode="auto">
          <a:xfrm>
            <a:off x="792163" y="5210175"/>
            <a:ext cx="7715250" cy="4763"/>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9638" name="Line 40"/>
          <p:cNvSpPr>
            <a:spLocks noChangeShapeType="1"/>
          </p:cNvSpPr>
          <p:nvPr/>
        </p:nvSpPr>
        <p:spPr bwMode="auto">
          <a:xfrm>
            <a:off x="766763" y="50831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9639" name="Line 41"/>
          <p:cNvSpPr>
            <a:spLocks noChangeShapeType="1"/>
          </p:cNvSpPr>
          <p:nvPr/>
        </p:nvSpPr>
        <p:spPr bwMode="auto">
          <a:xfrm>
            <a:off x="1905000" y="50831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9640" name="Rectangle 42"/>
          <p:cNvSpPr>
            <a:spLocks noChangeArrowheads="1"/>
          </p:cNvSpPr>
          <p:nvPr/>
        </p:nvSpPr>
        <p:spPr bwMode="auto">
          <a:xfrm>
            <a:off x="304800" y="5434013"/>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69641" name="Rectangle 43"/>
          <p:cNvSpPr>
            <a:spLocks noChangeArrowheads="1"/>
          </p:cNvSpPr>
          <p:nvPr/>
        </p:nvSpPr>
        <p:spPr bwMode="auto">
          <a:xfrm>
            <a:off x="1514475" y="54340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69642" name="Rectangle 44"/>
          <p:cNvSpPr>
            <a:spLocks noChangeArrowheads="1"/>
          </p:cNvSpPr>
          <p:nvPr/>
        </p:nvSpPr>
        <p:spPr bwMode="auto">
          <a:xfrm>
            <a:off x="304800" y="3886200"/>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Present Value</a:t>
            </a:r>
          </a:p>
        </p:txBody>
      </p:sp>
      <p:sp>
        <p:nvSpPr>
          <p:cNvPr id="69643" name="Rectangle 45"/>
          <p:cNvSpPr>
            <a:spLocks noChangeArrowheads="1"/>
          </p:cNvSpPr>
          <p:nvPr/>
        </p:nvSpPr>
        <p:spPr bwMode="auto">
          <a:xfrm>
            <a:off x="2657475" y="54340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69644" name="Rectangle 46"/>
          <p:cNvSpPr>
            <a:spLocks noChangeArrowheads="1"/>
          </p:cNvSpPr>
          <p:nvPr/>
        </p:nvSpPr>
        <p:spPr bwMode="auto">
          <a:xfrm>
            <a:off x="3800475" y="54340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69645" name="Rectangle 47"/>
          <p:cNvSpPr>
            <a:spLocks noChangeArrowheads="1"/>
          </p:cNvSpPr>
          <p:nvPr/>
        </p:nvSpPr>
        <p:spPr bwMode="auto">
          <a:xfrm>
            <a:off x="4943475" y="54340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69646" name="Line 48"/>
          <p:cNvSpPr>
            <a:spLocks noChangeShapeType="1"/>
          </p:cNvSpPr>
          <p:nvPr/>
        </p:nvSpPr>
        <p:spPr bwMode="auto">
          <a:xfrm>
            <a:off x="5324475" y="50831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9647" name="Rectangle 49"/>
          <p:cNvSpPr>
            <a:spLocks noChangeArrowheads="1"/>
          </p:cNvSpPr>
          <p:nvPr/>
        </p:nvSpPr>
        <p:spPr bwMode="auto">
          <a:xfrm>
            <a:off x="6553200" y="54340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19</a:t>
            </a:r>
          </a:p>
        </p:txBody>
      </p:sp>
      <p:sp>
        <p:nvSpPr>
          <p:cNvPr id="69648" name="Line 50"/>
          <p:cNvSpPr>
            <a:spLocks noChangeShapeType="1"/>
          </p:cNvSpPr>
          <p:nvPr/>
        </p:nvSpPr>
        <p:spPr bwMode="auto">
          <a:xfrm>
            <a:off x="8067675" y="50831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9649" name="Rectangle 51"/>
          <p:cNvSpPr>
            <a:spLocks noChangeArrowheads="1"/>
          </p:cNvSpPr>
          <p:nvPr/>
        </p:nvSpPr>
        <p:spPr bwMode="auto">
          <a:xfrm>
            <a:off x="7686675" y="54340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20</a:t>
            </a:r>
          </a:p>
        </p:txBody>
      </p:sp>
      <p:sp>
        <p:nvSpPr>
          <p:cNvPr id="69650" name="Text Box 52"/>
          <p:cNvSpPr txBox="1">
            <a:spLocks noChangeArrowheads="1"/>
          </p:cNvSpPr>
          <p:nvPr/>
        </p:nvSpPr>
        <p:spPr bwMode="auto">
          <a:xfrm>
            <a:off x="1219200" y="4625975"/>
            <a:ext cx="12954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69651" name="Text Box 53"/>
          <p:cNvSpPr txBox="1">
            <a:spLocks noChangeArrowheads="1"/>
          </p:cNvSpPr>
          <p:nvPr/>
        </p:nvSpPr>
        <p:spPr bwMode="auto">
          <a:xfrm>
            <a:off x="3657600" y="46259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69652" name="Text Box 54"/>
          <p:cNvSpPr txBox="1">
            <a:spLocks noChangeArrowheads="1"/>
          </p:cNvSpPr>
          <p:nvPr/>
        </p:nvSpPr>
        <p:spPr bwMode="auto">
          <a:xfrm>
            <a:off x="4800600" y="46259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69653" name="Text Box 55"/>
          <p:cNvSpPr txBox="1">
            <a:spLocks noChangeArrowheads="1"/>
          </p:cNvSpPr>
          <p:nvPr/>
        </p:nvSpPr>
        <p:spPr bwMode="auto">
          <a:xfrm>
            <a:off x="6400800" y="46259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69654" name="Text Box 56"/>
          <p:cNvSpPr txBox="1">
            <a:spLocks noChangeArrowheads="1"/>
          </p:cNvSpPr>
          <p:nvPr/>
        </p:nvSpPr>
        <p:spPr bwMode="auto">
          <a:xfrm>
            <a:off x="7543800" y="46259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69655" name="Line 57"/>
          <p:cNvSpPr>
            <a:spLocks noChangeShapeType="1"/>
          </p:cNvSpPr>
          <p:nvPr/>
        </p:nvSpPr>
        <p:spPr bwMode="auto">
          <a:xfrm rot="20502821" flipH="1">
            <a:off x="898525" y="4470400"/>
            <a:ext cx="304800" cy="307975"/>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69656" name="Rectangle 58"/>
          <p:cNvSpPr>
            <a:spLocks noChangeArrowheads="1"/>
          </p:cNvSpPr>
          <p:nvPr/>
        </p:nvSpPr>
        <p:spPr bwMode="auto">
          <a:xfrm>
            <a:off x="5562600" y="5083175"/>
            <a:ext cx="11430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5000"/>
              </a:lnSpc>
            </a:pPr>
            <a:r>
              <a:rPr lang="en-US" altLang="en-US" b="1" dirty="0">
                <a:latin typeface="Liberation Sans"/>
              </a:rPr>
              <a:t>. . . . .</a:t>
            </a:r>
          </a:p>
        </p:txBody>
      </p:sp>
      <p:sp>
        <p:nvSpPr>
          <p:cNvPr id="69657" name="Text Box 59"/>
          <p:cNvSpPr txBox="1">
            <a:spLocks noChangeArrowheads="1"/>
          </p:cNvSpPr>
          <p:nvPr/>
        </p:nvSpPr>
        <p:spPr bwMode="auto">
          <a:xfrm>
            <a:off x="2514600" y="46259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69658" name="Line 60"/>
          <p:cNvSpPr>
            <a:spLocks noChangeShapeType="1"/>
          </p:cNvSpPr>
          <p:nvPr/>
        </p:nvSpPr>
        <p:spPr bwMode="auto">
          <a:xfrm>
            <a:off x="3048000" y="50831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9659" name="Line 61"/>
          <p:cNvSpPr>
            <a:spLocks noChangeShapeType="1"/>
          </p:cNvSpPr>
          <p:nvPr/>
        </p:nvSpPr>
        <p:spPr bwMode="auto">
          <a:xfrm>
            <a:off x="4191000" y="50831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69660" name="Line 62"/>
          <p:cNvSpPr>
            <a:spLocks noChangeShapeType="1"/>
          </p:cNvSpPr>
          <p:nvPr/>
        </p:nvSpPr>
        <p:spPr bwMode="auto">
          <a:xfrm>
            <a:off x="6934200" y="50831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3"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ANNUITIES</a:t>
            </a:r>
            <a:endParaRPr lang="en-US" sz="3200" b="1" dirty="0">
              <a:solidFill>
                <a:schemeClr val="tx2">
                  <a:lumMod val="50000"/>
                </a:schemeClr>
              </a:solidFill>
              <a:latin typeface="Liberation Sans"/>
            </a:endParaRPr>
          </a:p>
        </p:txBody>
      </p:sp>
      <p:sp>
        <p:nvSpPr>
          <p:cNvPr id="3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4698" y="2819400"/>
            <a:ext cx="8154603" cy="2884790"/>
          </a:xfrm>
          <a:prstGeom prst="rect">
            <a:avLst/>
          </a:prstGeom>
        </p:spPr>
      </p:pic>
      <p:sp>
        <p:nvSpPr>
          <p:cNvPr id="70659" name="Text Box 3"/>
          <p:cNvSpPr txBox="1">
            <a:spLocks noChangeArrowheads="1"/>
          </p:cNvSpPr>
          <p:nvPr/>
        </p:nvSpPr>
        <p:spPr bwMode="auto">
          <a:xfrm>
            <a:off x="609600" y="1371600"/>
            <a:ext cx="76200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200" b="1" dirty="0">
                <a:latin typeface="Liberation Sans"/>
              </a:rPr>
              <a:t>Illustration:</a:t>
            </a:r>
            <a:r>
              <a:rPr lang="en-US" altLang="en-US" sz="2200" dirty="0">
                <a:latin typeface="Liberation Sans"/>
              </a:rPr>
              <a:t> </a:t>
            </a:r>
            <a:r>
              <a:rPr lang="en-US" altLang="en-US" sz="2200" dirty="0" smtClean="0">
                <a:latin typeface="Liberation Sans"/>
              </a:rPr>
              <a:t>Assume </a:t>
            </a:r>
            <a:r>
              <a:rPr lang="en-US" altLang="en-US" sz="2200" dirty="0">
                <a:latin typeface="Liberation Sans"/>
              </a:rPr>
              <a:t>that $1 is to be received at the </a:t>
            </a:r>
            <a:r>
              <a:rPr lang="en-US" altLang="en-US" sz="2200" b="1" dirty="0">
                <a:latin typeface="Liberation Sans"/>
              </a:rPr>
              <a:t>end</a:t>
            </a:r>
            <a:r>
              <a:rPr lang="en-US" altLang="en-US" sz="2200" dirty="0">
                <a:latin typeface="Liberation Sans"/>
              </a:rPr>
              <a:t> of each of 5 periods, as separate amounts, and earns </a:t>
            </a:r>
            <a:r>
              <a:rPr lang="en-US" altLang="en-US" sz="2200" dirty="0" smtClean="0">
                <a:latin typeface="Liberation Sans"/>
              </a:rPr>
              <a:t>5% </a:t>
            </a:r>
            <a:r>
              <a:rPr lang="en-US" altLang="en-US" sz="2200" dirty="0">
                <a:latin typeface="Liberation Sans"/>
              </a:rPr>
              <a:t>interest compounded annually.  </a:t>
            </a:r>
          </a:p>
        </p:txBody>
      </p:sp>
      <p:sp>
        <p:nvSpPr>
          <p:cNvPr id="70660" name="Text Box 6"/>
          <p:cNvSpPr txBox="1">
            <a:spLocks noChangeArrowheads="1"/>
          </p:cNvSpPr>
          <p:nvPr/>
        </p:nvSpPr>
        <p:spPr bwMode="auto">
          <a:xfrm>
            <a:off x="433296" y="5732928"/>
            <a:ext cx="426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6-28</a:t>
            </a:r>
          </a:p>
          <a:p>
            <a:pPr algn="l"/>
            <a:r>
              <a:rPr lang="en-US" altLang="en-US" sz="1200" dirty="0">
                <a:latin typeface="Liberation Sans"/>
              </a:rPr>
              <a:t>Solving for the Present Value of an Ordinary </a:t>
            </a:r>
            <a:r>
              <a:rPr lang="en-US" altLang="en-US" sz="1200" dirty="0" smtClean="0">
                <a:latin typeface="Liberation Sans"/>
              </a:rPr>
              <a:t>Annuity</a:t>
            </a:r>
            <a:endParaRPr lang="en-US" altLang="en-US" sz="1200" dirty="0">
              <a:latin typeface="Liberation Sans"/>
            </a:endParaRPr>
          </a:p>
        </p:txBody>
      </p:sp>
      <p:sp>
        <p:nvSpPr>
          <p:cNvPr id="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a:solidFill>
                  <a:srgbClr val="CC0000"/>
                </a:solidFill>
                <a:latin typeface="Liberation Sans"/>
              </a:rPr>
              <a:t>Present Value of an Ordinary Annuity</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5"/>
          <p:cNvSpPr txBox="1">
            <a:spLocks noChangeArrowheads="1"/>
          </p:cNvSpPr>
          <p:nvPr/>
        </p:nvSpPr>
        <p:spPr bwMode="auto">
          <a:xfrm>
            <a:off x="609600" y="1371600"/>
            <a:ext cx="7848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200" dirty="0">
                <a:latin typeface="Liberation Sans"/>
              </a:rPr>
              <a:t>A formula provides a more efficient way of expressing the present value of an ordinary annuity of 1. </a:t>
            </a:r>
          </a:p>
        </p:txBody>
      </p:sp>
      <p:sp>
        <p:nvSpPr>
          <p:cNvPr id="71683" name="Text Box 3"/>
          <p:cNvSpPr txBox="1">
            <a:spLocks noChangeArrowheads="1"/>
          </p:cNvSpPr>
          <p:nvPr/>
        </p:nvSpPr>
        <p:spPr bwMode="auto">
          <a:xfrm>
            <a:off x="609600" y="4343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 pos="857250" algn="l"/>
              </a:tabLst>
              <a:defRPr sz="2800">
                <a:solidFill>
                  <a:schemeClr val="tx1"/>
                </a:solidFill>
                <a:latin typeface="Times New Roman" pitchFamily="18" charset="0"/>
              </a:defRPr>
            </a:lvl1pPr>
            <a:lvl2pPr marL="742950" indent="-285750">
              <a:tabLst>
                <a:tab pos="457200" algn="l"/>
                <a:tab pos="857250" algn="l"/>
              </a:tabLst>
              <a:defRPr sz="2800">
                <a:solidFill>
                  <a:schemeClr val="tx1"/>
                </a:solidFill>
                <a:latin typeface="Times New Roman" pitchFamily="18" charset="0"/>
              </a:defRPr>
            </a:lvl2pPr>
            <a:lvl3pPr marL="1143000" indent="-228600">
              <a:tabLst>
                <a:tab pos="457200" algn="l"/>
                <a:tab pos="857250" algn="l"/>
              </a:tabLst>
              <a:defRPr sz="2800">
                <a:solidFill>
                  <a:schemeClr val="tx1"/>
                </a:solidFill>
                <a:latin typeface="Times New Roman" pitchFamily="18" charset="0"/>
              </a:defRPr>
            </a:lvl3pPr>
            <a:lvl4pPr marL="1600200" indent="-228600">
              <a:tabLst>
                <a:tab pos="457200" algn="l"/>
                <a:tab pos="857250" algn="l"/>
              </a:tabLst>
              <a:defRPr sz="2800">
                <a:solidFill>
                  <a:schemeClr val="tx1"/>
                </a:solidFill>
                <a:latin typeface="Times New Roman" pitchFamily="18" charset="0"/>
              </a:defRPr>
            </a:lvl4pPr>
            <a:lvl5pPr marL="2057400" indent="-228600">
              <a:tabLst>
                <a:tab pos="457200" algn="l"/>
                <a:tab pos="857250" algn="l"/>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57200" algn="l"/>
                <a:tab pos="857250" algn="l"/>
              </a:tabLst>
              <a:defRPr sz="2800">
                <a:solidFill>
                  <a:schemeClr val="tx1"/>
                </a:solidFill>
                <a:latin typeface="Times New Roman" pitchFamily="18" charset="0"/>
              </a:defRPr>
            </a:lvl9pPr>
          </a:lstStyle>
          <a:p>
            <a:pPr algn="l"/>
            <a:r>
              <a:rPr lang="en-US" altLang="en-US" sz="2400" dirty="0">
                <a:latin typeface="Liberation Sans"/>
              </a:rPr>
              <a:t>Where:</a:t>
            </a:r>
          </a:p>
        </p:txBody>
      </p:sp>
      <p:pic>
        <p:nvPicPr>
          <p:cNvPr id="7168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482850"/>
            <a:ext cx="324802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 Ordinary Annuity</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7168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86000"/>
            <a:ext cx="40671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00475"/>
            <a:ext cx="733901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4724400"/>
            <a:ext cx="75247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16325" y="2895600"/>
            <a:ext cx="6599075" cy="1493451"/>
          </a:xfrm>
          <a:prstGeom prst="rect">
            <a:avLst/>
          </a:prstGeom>
        </p:spPr>
      </p:pic>
      <p:sp>
        <p:nvSpPr>
          <p:cNvPr id="72707" name="Rectangle 5"/>
          <p:cNvSpPr>
            <a:spLocks noChangeArrowheads="1"/>
          </p:cNvSpPr>
          <p:nvPr/>
        </p:nvSpPr>
        <p:spPr bwMode="auto">
          <a:xfrm>
            <a:off x="609600" y="1371600"/>
            <a:ext cx="7924800" cy="1249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2200" b="1" dirty="0">
                <a:latin typeface="Liberation Sans"/>
              </a:rPr>
              <a:t>Illustration: </a:t>
            </a:r>
            <a:r>
              <a:rPr lang="en-US" altLang="en-US" sz="2200" dirty="0" smtClean="0">
                <a:latin typeface="Liberation Sans"/>
              </a:rPr>
              <a:t>What </a:t>
            </a:r>
            <a:r>
              <a:rPr lang="en-US" altLang="en-US" sz="2200" dirty="0">
                <a:latin typeface="Liberation Sans"/>
              </a:rPr>
              <a:t>is the present value of rental receipts of $6,000 each, to be received at the end of each of the next 5 years when discounted at </a:t>
            </a:r>
            <a:r>
              <a:rPr lang="en-US" altLang="en-US" sz="2200" dirty="0" smtClean="0">
                <a:latin typeface="Liberation Sans"/>
              </a:rPr>
              <a:t>6%?</a:t>
            </a:r>
            <a:endParaRPr lang="en-US" altLang="en-US" sz="2200" dirty="0">
              <a:latin typeface="Liberation Sans"/>
            </a:endParaRPr>
          </a:p>
        </p:txBody>
      </p:sp>
      <p:sp>
        <p:nvSpPr>
          <p:cNvPr id="72708" name="Text Box 9"/>
          <p:cNvSpPr txBox="1">
            <a:spLocks noChangeArrowheads="1"/>
          </p:cNvSpPr>
          <p:nvPr/>
        </p:nvSpPr>
        <p:spPr bwMode="auto">
          <a:xfrm>
            <a:off x="4343400" y="3462338"/>
            <a:ext cx="160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r"/>
            <a:r>
              <a:rPr lang="en-US" altLang="en-US" sz="1200" b="1" dirty="0" smtClean="0">
                <a:solidFill>
                  <a:srgbClr val="006600"/>
                </a:solidFill>
                <a:latin typeface="Liberation Sans"/>
              </a:rPr>
              <a:t>ILLUSTRATION 6-30</a:t>
            </a:r>
            <a:endParaRPr lang="en-US" altLang="en-US" sz="1200" b="1" dirty="0">
              <a:solidFill>
                <a:srgbClr val="006600"/>
              </a:solidFill>
              <a:latin typeface="Liberation Sans"/>
            </a:endParaRPr>
          </a:p>
        </p:txBody>
      </p:sp>
      <p:sp>
        <p:nvSpPr>
          <p:cNvPr id="9"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 Ordinary Annuity</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4"/>
          <a:stretch>
            <a:fillRect/>
          </a:stretch>
        </p:blipFill>
        <p:spPr>
          <a:xfrm>
            <a:off x="457200" y="3336186"/>
            <a:ext cx="5757884" cy="1693014"/>
          </a:xfrm>
          <a:prstGeom prst="rect">
            <a:avLst/>
          </a:prstGeom>
        </p:spPr>
      </p:pic>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reeform 2"/>
          <p:cNvSpPr>
            <a:spLocks/>
          </p:cNvSpPr>
          <p:nvPr/>
        </p:nvSpPr>
        <p:spPr bwMode="auto">
          <a:xfrm>
            <a:off x="792163" y="2717800"/>
            <a:ext cx="7715250" cy="4763"/>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3731" name="Rectangle 3"/>
          <p:cNvSpPr>
            <a:spLocks noChangeArrowheads="1"/>
          </p:cNvSpPr>
          <p:nvPr/>
        </p:nvSpPr>
        <p:spPr bwMode="auto">
          <a:xfrm>
            <a:off x="600075" y="3505200"/>
            <a:ext cx="808672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30000"/>
              </a:spcBef>
              <a:buSzPct val="80000"/>
            </a:pPr>
            <a:r>
              <a:rPr lang="en-US" altLang="en-US" sz="2200" b="1" dirty="0">
                <a:latin typeface="Liberation Sans"/>
              </a:rPr>
              <a:t>Illustration:</a:t>
            </a:r>
            <a:r>
              <a:rPr lang="en-US" altLang="en-US" sz="2200" dirty="0">
                <a:latin typeface="Liberation Sans"/>
              </a:rPr>
              <a:t> </a:t>
            </a:r>
            <a:r>
              <a:rPr lang="en-US" altLang="en-US" sz="2200" dirty="0" smtClean="0">
                <a:latin typeface="Liberation Sans"/>
              </a:rPr>
              <a:t>Jaime </a:t>
            </a:r>
            <a:r>
              <a:rPr lang="en-US" altLang="en-US" sz="2200" dirty="0">
                <a:latin typeface="Liberation Sans"/>
              </a:rPr>
              <a:t>Yuen wins  $2,000,000 in the state lottery. She will be paid $100,000 at the </a:t>
            </a:r>
            <a:r>
              <a:rPr lang="en-US" altLang="en-US" sz="2200" b="1" dirty="0">
                <a:latin typeface="Liberation Sans"/>
              </a:rPr>
              <a:t>end</a:t>
            </a:r>
            <a:r>
              <a:rPr lang="en-US" altLang="en-US" sz="2200" dirty="0">
                <a:latin typeface="Liberation Sans"/>
              </a:rPr>
              <a:t> of each year for the next 20 years.  How much has she actually won?  Assume an appropriate interest rate of 8%. </a:t>
            </a:r>
          </a:p>
        </p:txBody>
      </p:sp>
      <p:sp>
        <p:nvSpPr>
          <p:cNvPr id="73732" name="Line 4"/>
          <p:cNvSpPr>
            <a:spLocks noChangeShapeType="1"/>
          </p:cNvSpPr>
          <p:nvPr/>
        </p:nvSpPr>
        <p:spPr bwMode="auto">
          <a:xfrm>
            <a:off x="766763"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3733" name="Line 5"/>
          <p:cNvSpPr>
            <a:spLocks noChangeShapeType="1"/>
          </p:cNvSpPr>
          <p:nvPr/>
        </p:nvSpPr>
        <p:spPr bwMode="auto">
          <a:xfrm>
            <a:off x="1905000"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3734" name="Rectangle 6"/>
          <p:cNvSpPr>
            <a:spLocks noChangeArrowheads="1"/>
          </p:cNvSpPr>
          <p:nvPr/>
        </p:nvSpPr>
        <p:spPr bwMode="auto">
          <a:xfrm>
            <a:off x="304800" y="2941638"/>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73735" name="Rectangle 7"/>
          <p:cNvSpPr>
            <a:spLocks noChangeArrowheads="1"/>
          </p:cNvSpPr>
          <p:nvPr/>
        </p:nvSpPr>
        <p:spPr bwMode="auto">
          <a:xfrm>
            <a:off x="15144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73736" name="Rectangle 8"/>
          <p:cNvSpPr>
            <a:spLocks noChangeArrowheads="1"/>
          </p:cNvSpPr>
          <p:nvPr/>
        </p:nvSpPr>
        <p:spPr bwMode="auto">
          <a:xfrm>
            <a:off x="304800" y="1393825"/>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Present Value</a:t>
            </a:r>
          </a:p>
        </p:txBody>
      </p:sp>
      <p:sp>
        <p:nvSpPr>
          <p:cNvPr id="73737" name="Rectangle 9"/>
          <p:cNvSpPr>
            <a:spLocks noChangeArrowheads="1"/>
          </p:cNvSpPr>
          <p:nvPr/>
        </p:nvSpPr>
        <p:spPr bwMode="auto">
          <a:xfrm>
            <a:off x="920750" y="5410200"/>
            <a:ext cx="7302500" cy="673100"/>
          </a:xfrm>
          <a:prstGeom prst="rect">
            <a:avLst/>
          </a:prstGeom>
          <a:solidFill>
            <a:srgbClr val="FFFFCC"/>
          </a:solidFill>
          <a:ln w="12700">
            <a:solidFill>
              <a:schemeClr val="tx1"/>
            </a:solidFill>
            <a:miter lim="800000"/>
            <a:headEnd/>
            <a:tailEnd/>
          </a:ln>
          <a:effectLs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b="1" dirty="0">
                <a:latin typeface="Liberation Sans"/>
              </a:rPr>
              <a:t>What table do we use?</a:t>
            </a:r>
          </a:p>
        </p:txBody>
      </p:sp>
      <p:sp>
        <p:nvSpPr>
          <p:cNvPr id="73738" name="Rectangle 11"/>
          <p:cNvSpPr>
            <a:spLocks noChangeArrowheads="1"/>
          </p:cNvSpPr>
          <p:nvPr/>
        </p:nvSpPr>
        <p:spPr bwMode="auto">
          <a:xfrm>
            <a:off x="26574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73739" name="Rectangle 13"/>
          <p:cNvSpPr>
            <a:spLocks noChangeArrowheads="1"/>
          </p:cNvSpPr>
          <p:nvPr/>
        </p:nvSpPr>
        <p:spPr bwMode="auto">
          <a:xfrm>
            <a:off x="38004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73740" name="Rectangle 15"/>
          <p:cNvSpPr>
            <a:spLocks noChangeArrowheads="1"/>
          </p:cNvSpPr>
          <p:nvPr/>
        </p:nvSpPr>
        <p:spPr bwMode="auto">
          <a:xfrm>
            <a:off x="49434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73741" name="Line 16"/>
          <p:cNvSpPr>
            <a:spLocks noChangeShapeType="1"/>
          </p:cNvSpPr>
          <p:nvPr/>
        </p:nvSpPr>
        <p:spPr bwMode="auto">
          <a:xfrm>
            <a:off x="53244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3742" name="Rectangle 21"/>
          <p:cNvSpPr>
            <a:spLocks noChangeArrowheads="1"/>
          </p:cNvSpPr>
          <p:nvPr/>
        </p:nvSpPr>
        <p:spPr bwMode="auto">
          <a:xfrm>
            <a:off x="6553200"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19</a:t>
            </a:r>
          </a:p>
        </p:txBody>
      </p:sp>
      <p:sp>
        <p:nvSpPr>
          <p:cNvPr id="73743" name="Line 22"/>
          <p:cNvSpPr>
            <a:spLocks noChangeShapeType="1"/>
          </p:cNvSpPr>
          <p:nvPr/>
        </p:nvSpPr>
        <p:spPr bwMode="auto">
          <a:xfrm>
            <a:off x="8067675"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3744" name="Rectangle 23"/>
          <p:cNvSpPr>
            <a:spLocks noChangeArrowheads="1"/>
          </p:cNvSpPr>
          <p:nvPr/>
        </p:nvSpPr>
        <p:spPr bwMode="auto">
          <a:xfrm>
            <a:off x="7686675" y="2941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20</a:t>
            </a:r>
          </a:p>
        </p:txBody>
      </p:sp>
      <p:sp>
        <p:nvSpPr>
          <p:cNvPr id="73745" name="Text Box 24"/>
          <p:cNvSpPr txBox="1">
            <a:spLocks noChangeArrowheads="1"/>
          </p:cNvSpPr>
          <p:nvPr/>
        </p:nvSpPr>
        <p:spPr bwMode="auto">
          <a:xfrm>
            <a:off x="1219200" y="2133600"/>
            <a:ext cx="12954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3746" name="Text Box 27"/>
          <p:cNvSpPr txBox="1">
            <a:spLocks noChangeArrowheads="1"/>
          </p:cNvSpPr>
          <p:nvPr/>
        </p:nvSpPr>
        <p:spPr bwMode="auto">
          <a:xfrm>
            <a:off x="3657600" y="2133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3747" name="Text Box 28"/>
          <p:cNvSpPr txBox="1">
            <a:spLocks noChangeArrowheads="1"/>
          </p:cNvSpPr>
          <p:nvPr/>
        </p:nvSpPr>
        <p:spPr bwMode="auto">
          <a:xfrm>
            <a:off x="4800600" y="2133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3748" name="Text Box 30"/>
          <p:cNvSpPr txBox="1">
            <a:spLocks noChangeArrowheads="1"/>
          </p:cNvSpPr>
          <p:nvPr/>
        </p:nvSpPr>
        <p:spPr bwMode="auto">
          <a:xfrm>
            <a:off x="6400800" y="2133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3749" name="Text Box 31"/>
          <p:cNvSpPr txBox="1">
            <a:spLocks noChangeArrowheads="1"/>
          </p:cNvSpPr>
          <p:nvPr/>
        </p:nvSpPr>
        <p:spPr bwMode="auto">
          <a:xfrm>
            <a:off x="7543800" y="2133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3750" name="Line 32"/>
          <p:cNvSpPr>
            <a:spLocks noChangeShapeType="1"/>
          </p:cNvSpPr>
          <p:nvPr/>
        </p:nvSpPr>
        <p:spPr bwMode="auto">
          <a:xfrm rot="20502821" flipH="1">
            <a:off x="898525" y="1978025"/>
            <a:ext cx="304800" cy="307975"/>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3751" name="Rectangle 34"/>
          <p:cNvSpPr>
            <a:spLocks noChangeArrowheads="1"/>
          </p:cNvSpPr>
          <p:nvPr/>
        </p:nvSpPr>
        <p:spPr bwMode="auto">
          <a:xfrm>
            <a:off x="5562600" y="2590800"/>
            <a:ext cx="11430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5000"/>
              </a:lnSpc>
            </a:pPr>
            <a:r>
              <a:rPr lang="en-US" altLang="en-US" b="1" dirty="0">
                <a:latin typeface="Liberation Sans"/>
              </a:rPr>
              <a:t>. . . . .</a:t>
            </a:r>
          </a:p>
        </p:txBody>
      </p:sp>
      <p:sp>
        <p:nvSpPr>
          <p:cNvPr id="73753" name="Text Box 36"/>
          <p:cNvSpPr txBox="1">
            <a:spLocks noChangeArrowheads="1"/>
          </p:cNvSpPr>
          <p:nvPr/>
        </p:nvSpPr>
        <p:spPr bwMode="auto">
          <a:xfrm>
            <a:off x="2514600" y="2133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3754" name="Line 38"/>
          <p:cNvSpPr>
            <a:spLocks noChangeShapeType="1"/>
          </p:cNvSpPr>
          <p:nvPr/>
        </p:nvSpPr>
        <p:spPr bwMode="auto">
          <a:xfrm>
            <a:off x="3048000"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3755" name="Line 39"/>
          <p:cNvSpPr>
            <a:spLocks noChangeShapeType="1"/>
          </p:cNvSpPr>
          <p:nvPr/>
        </p:nvSpPr>
        <p:spPr bwMode="auto">
          <a:xfrm>
            <a:off x="4191000"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3756" name="Line 41"/>
          <p:cNvSpPr>
            <a:spLocks noChangeShapeType="1"/>
          </p:cNvSpPr>
          <p:nvPr/>
        </p:nvSpPr>
        <p:spPr bwMode="auto">
          <a:xfrm>
            <a:off x="6934200" y="2590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1"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 Ordinary Annuity</a:t>
            </a:r>
          </a:p>
        </p:txBody>
      </p:sp>
      <p:sp>
        <p:nvSpPr>
          <p:cNvPr id="3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40113"/>
            <a:ext cx="8382000" cy="128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6"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3820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47800"/>
            <a:ext cx="84582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8" name="Rectangle 9"/>
          <p:cNvSpPr>
            <a:spLocks noChangeArrowheads="1"/>
          </p:cNvSpPr>
          <p:nvPr/>
        </p:nvSpPr>
        <p:spPr bwMode="auto">
          <a:xfrm>
            <a:off x="762000" y="51054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a:latin typeface="Liberation Sans"/>
              </a:rPr>
              <a:t>$100,000</a:t>
            </a:r>
            <a:endParaRPr lang="en-US" altLang="en-US" sz="2400" b="1" dirty="0">
              <a:solidFill>
                <a:srgbClr val="800000"/>
              </a:solidFill>
              <a:latin typeface="Liberation Sans"/>
            </a:endParaRPr>
          </a:p>
        </p:txBody>
      </p:sp>
      <p:sp>
        <p:nvSpPr>
          <p:cNvPr id="74759" name="Text Box 10"/>
          <p:cNvSpPr txBox="1">
            <a:spLocks noChangeArrowheads="1"/>
          </p:cNvSpPr>
          <p:nvPr/>
        </p:nvSpPr>
        <p:spPr bwMode="auto">
          <a:xfrm>
            <a:off x="838200" y="5622925"/>
            <a:ext cx="20574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Receipts</a:t>
            </a:r>
          </a:p>
        </p:txBody>
      </p:sp>
      <p:sp>
        <p:nvSpPr>
          <p:cNvPr id="74760" name="Text Box 11"/>
          <p:cNvSpPr txBox="1">
            <a:spLocks noChangeArrowheads="1"/>
          </p:cNvSpPr>
          <p:nvPr/>
        </p:nvSpPr>
        <p:spPr bwMode="auto">
          <a:xfrm>
            <a:off x="3429000" y="5622925"/>
            <a:ext cx="17526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74761" name="Text Box 12"/>
          <p:cNvSpPr txBox="1">
            <a:spLocks noChangeArrowheads="1"/>
          </p:cNvSpPr>
          <p:nvPr/>
        </p:nvSpPr>
        <p:spPr bwMode="auto">
          <a:xfrm>
            <a:off x="5867400" y="5622925"/>
            <a:ext cx="19050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Present Value</a:t>
            </a:r>
          </a:p>
        </p:txBody>
      </p:sp>
      <p:sp>
        <p:nvSpPr>
          <p:cNvPr id="637979" name="Rectangle 9"/>
          <p:cNvSpPr>
            <a:spLocks noChangeArrowheads="1"/>
          </p:cNvSpPr>
          <p:nvPr/>
        </p:nvSpPr>
        <p:spPr bwMode="auto">
          <a:xfrm>
            <a:off x="2895600" y="5105400"/>
            <a:ext cx="2819400" cy="5334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x       9.81815</a:t>
            </a:r>
          </a:p>
        </p:txBody>
      </p:sp>
      <p:sp>
        <p:nvSpPr>
          <p:cNvPr id="637980" name="Rectangle 9"/>
          <p:cNvSpPr>
            <a:spLocks noChangeArrowheads="1"/>
          </p:cNvSpPr>
          <p:nvPr/>
        </p:nvSpPr>
        <p:spPr bwMode="auto">
          <a:xfrm>
            <a:off x="5334000" y="51054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a:solidFill>
                  <a:srgbClr val="CC0000"/>
                </a:solidFill>
                <a:latin typeface="Liberation Sans"/>
              </a:rPr>
              <a:t>$981,815</a:t>
            </a:r>
          </a:p>
        </p:txBody>
      </p:sp>
      <p:sp>
        <p:nvSpPr>
          <p:cNvPr id="74764" name="AutoShape 29"/>
          <p:cNvSpPr>
            <a:spLocks noChangeArrowheads="1"/>
          </p:cNvSpPr>
          <p:nvPr/>
        </p:nvSpPr>
        <p:spPr bwMode="auto">
          <a:xfrm>
            <a:off x="1295400" y="32766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4765" name="AutoShape 30"/>
          <p:cNvSpPr>
            <a:spLocks noChangeArrowheads="1"/>
          </p:cNvSpPr>
          <p:nvPr/>
        </p:nvSpPr>
        <p:spPr bwMode="auto">
          <a:xfrm>
            <a:off x="2895600" y="32766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4766" name="AutoShape 31"/>
          <p:cNvSpPr>
            <a:spLocks noChangeArrowheads="1"/>
          </p:cNvSpPr>
          <p:nvPr/>
        </p:nvSpPr>
        <p:spPr bwMode="auto">
          <a:xfrm>
            <a:off x="4495800" y="32766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4767" name="AutoShape 32"/>
          <p:cNvSpPr>
            <a:spLocks noChangeArrowheads="1"/>
          </p:cNvSpPr>
          <p:nvPr/>
        </p:nvSpPr>
        <p:spPr bwMode="auto">
          <a:xfrm>
            <a:off x="6324600" y="32766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4768" name="AutoShape 33"/>
          <p:cNvSpPr>
            <a:spLocks noChangeArrowheads="1"/>
          </p:cNvSpPr>
          <p:nvPr/>
        </p:nvSpPr>
        <p:spPr bwMode="auto">
          <a:xfrm>
            <a:off x="7924800" y="32766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74769" name="Text Box 34"/>
          <p:cNvSpPr txBox="1">
            <a:spLocks noChangeArrowheads="1"/>
          </p:cNvSpPr>
          <p:nvPr/>
        </p:nvSpPr>
        <p:spPr bwMode="auto">
          <a:xfrm>
            <a:off x="1219200" y="1219200"/>
            <a:ext cx="609600" cy="53022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400" dirty="0">
                <a:latin typeface="Liberation Sans"/>
              </a:rPr>
              <a:t>i=8%</a:t>
            </a:r>
          </a:p>
          <a:p>
            <a:r>
              <a:rPr lang="en-US" altLang="en-US" sz="1400" dirty="0">
                <a:latin typeface="Liberation Sans"/>
              </a:rPr>
              <a:t>n=20</a:t>
            </a:r>
          </a:p>
        </p:txBody>
      </p:sp>
      <p:sp>
        <p:nvSpPr>
          <p:cNvPr id="21"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 Ordinary Annuity</a:t>
            </a:r>
          </a:p>
        </p:txBody>
      </p:sp>
      <p:sp>
        <p:nvSpPr>
          <p:cNvPr id="2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3" name="Rounded Rectangle 22"/>
          <p:cNvSpPr/>
          <p:nvPr/>
        </p:nvSpPr>
        <p:spPr bwMode="auto">
          <a:xfrm>
            <a:off x="533400" y="4343400"/>
            <a:ext cx="914400" cy="265113"/>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2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7979"/>
                                        </p:tgtEl>
                                        <p:attrNameLst>
                                          <p:attrName>style.visibility</p:attrName>
                                        </p:attrNameLst>
                                      </p:cBhvr>
                                      <p:to>
                                        <p:strVal val="visible"/>
                                      </p:to>
                                    </p:set>
                                    <p:animEffect transition="in" filter="wipe(left)">
                                      <p:cBhvr>
                                        <p:cTn id="12" dur="500"/>
                                        <p:tgtEl>
                                          <p:spTgt spid="6379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7980"/>
                                        </p:tgtEl>
                                        <p:attrNameLst>
                                          <p:attrName>style.visibility</p:attrName>
                                        </p:attrNameLst>
                                      </p:cBhvr>
                                      <p:to>
                                        <p:strVal val="visible"/>
                                      </p:to>
                                    </p:set>
                                    <p:animEffect transition="in" filter="wipe(left)">
                                      <p:cBhvr>
                                        <p:cTn id="17" dur="500"/>
                                        <p:tgtEl>
                                          <p:spTgt spid="637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79" grpId="0" animBg="1"/>
      <p:bldP spid="637980" grpId="0" animBg="1"/>
      <p:bldP spid="2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1816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800" dirty="0">
                <a:latin typeface="Liberation Sans" panose="020B0604020202020204"/>
              </a:rPr>
              <a:t>Time value of money concepts also can be relevant to public policy debates. For example, several states had to determine how to receive the payments from tobacco companies as settlement for a national lawsuit against the companies for the healthcare costs of smoking. The State of Wisconsin was due to collect 25 years of payments totaling $5.6 billion. The state could wait to collect the payments, or it could sell the payments to an investment bank (a process called securitization). If it were to sell the payments, it would receive a lump-sum payment today of $1.26 billion. Is this a good deal for the state? Assuming a discount rate of 8% and that the payments will be received in equal amounts (e.g., an annuity), the present value of the tobacco payment is: </a:t>
            </a:r>
            <a:endParaRPr lang="en-US" sz="1800" dirty="0" smtClean="0">
              <a:latin typeface="Liberation Sans" panose="020B0604020202020204"/>
            </a:endParaRPr>
          </a:p>
          <a:p>
            <a:pPr>
              <a:lnSpc>
                <a:spcPct val="112000"/>
              </a:lnSpc>
              <a:spcBef>
                <a:spcPts val="600"/>
              </a:spcBef>
            </a:pPr>
            <a:r>
              <a:rPr lang="en-US" sz="1800" dirty="0" smtClean="0">
                <a:latin typeface="Liberation Sans" panose="020B0604020202020204"/>
              </a:rPr>
              <a:t>$ </a:t>
            </a:r>
            <a:r>
              <a:rPr lang="en-US" sz="1800" dirty="0">
                <a:latin typeface="Liberation Sans" panose="020B0604020202020204"/>
              </a:rPr>
              <a:t>5.6 billion ÷ 25 = $224 million </a:t>
            </a:r>
            <a:endParaRPr lang="en-US" sz="1800" dirty="0" smtClean="0">
              <a:latin typeface="Liberation Sans" panose="020B0604020202020204"/>
            </a:endParaRPr>
          </a:p>
          <a:p>
            <a:pPr>
              <a:lnSpc>
                <a:spcPct val="112000"/>
              </a:lnSpc>
              <a:spcBef>
                <a:spcPts val="600"/>
              </a:spcBef>
            </a:pPr>
            <a:r>
              <a:rPr lang="en-US" sz="1800" dirty="0" smtClean="0">
                <a:latin typeface="Liberation Sans" panose="020B0604020202020204"/>
              </a:rPr>
              <a:t>$</a:t>
            </a:r>
            <a:r>
              <a:rPr lang="en-US" sz="1800" dirty="0">
                <a:latin typeface="Liberation Sans" panose="020B0604020202020204"/>
              </a:rPr>
              <a:t>224 million × 10.67478* = $2.39 billion </a:t>
            </a:r>
            <a:endParaRPr lang="en-US" sz="1800" dirty="0" smtClean="0">
              <a:latin typeface="Liberation Sans" panose="020B0604020202020204"/>
            </a:endParaRPr>
          </a:p>
          <a:p>
            <a:pPr>
              <a:lnSpc>
                <a:spcPct val="112000"/>
              </a:lnSpc>
              <a:spcBef>
                <a:spcPts val="600"/>
              </a:spcBef>
            </a:pPr>
            <a:r>
              <a:rPr lang="en-US" sz="1800" dirty="0" smtClean="0">
                <a:latin typeface="Liberation Sans" panose="020B0604020202020204"/>
              </a:rPr>
              <a:t>*</a:t>
            </a:r>
            <a:r>
              <a:rPr lang="en-US" sz="1800" dirty="0">
                <a:latin typeface="Liberation Sans" panose="020B0604020202020204"/>
              </a:rPr>
              <a:t>PV-OA (i = 8%, n = 25)</a:t>
            </a:r>
          </a:p>
          <a:p>
            <a:pPr algn="just">
              <a:lnSpc>
                <a:spcPct val="112000"/>
              </a:lnSpc>
              <a:spcBef>
                <a:spcPts val="600"/>
              </a:spcBef>
            </a:pPr>
            <a:r>
              <a:rPr lang="en-US" sz="1800" dirty="0">
                <a:latin typeface="Liberation Sans" panose="020B0604020202020204"/>
              </a:rPr>
              <a:t>Why would some in the state be willing to take just $1.26 billion today for an annuity whose present value is almost twice that amount? One reason is </a:t>
            </a:r>
            <a:r>
              <a:rPr lang="en-US" sz="1800" dirty="0" smtClean="0">
                <a:latin typeface="Liberation Sans" panose="020B0604020202020204"/>
              </a:rPr>
              <a:t>that</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04800" y="529372"/>
            <a:ext cx="8458200" cy="415498"/>
          </a:xfrm>
          <a:prstGeom prst="rect">
            <a:avLst/>
          </a:prstGeom>
        </p:spPr>
        <p:txBody>
          <a:bodyPr wrap="square" anchor="ctr" anchorCtr="0">
            <a:spAutoFit/>
          </a:bodyPr>
          <a:lstStyle/>
          <a:p>
            <a:pPr algn="l">
              <a:tabLst>
                <a:tab pos="8169275"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UP IN SMOKE</a:t>
            </a:r>
            <a:endParaRPr lang="en-US" sz="1400"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858000" y="6248400"/>
            <a:ext cx="1333401" cy="286301"/>
          </a:xfrm>
          <a:prstGeom prst="rect">
            <a:avLst/>
          </a:prstGeom>
          <a:noFill/>
        </p:spPr>
        <p:txBody>
          <a:bodyPr wrap="square" lIns="182880" tIns="137160" rIns="182880" bIns="91440" anchor="ctr" anchorCtr="0">
            <a:noAutofit/>
          </a:bodyPr>
          <a:lstStyle>
            <a:defPPr>
              <a:defRPr lang="en-US"/>
            </a:defPPr>
            <a:lvl1pPr algn="just">
              <a:lnSpc>
                <a:spcPct val="112000"/>
              </a:lnSpc>
              <a:spcBef>
                <a:spcPts val="600"/>
              </a:spcBef>
              <a:defRPr sz="1800">
                <a:latin typeface="Liberation Sans" panose="020B0604020202020204"/>
              </a:defRPr>
            </a:lvl1pPr>
          </a:lstStyle>
          <a:p>
            <a:pPr algn="r"/>
            <a:r>
              <a:rPr lang="en-US" sz="1400" dirty="0"/>
              <a:t>continued</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243945204"/>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27432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800" dirty="0" smtClean="0">
                <a:latin typeface="Liberation Sans" panose="020B0604020202020204"/>
              </a:rPr>
              <a:t>Wisconsin </a:t>
            </a:r>
            <a:r>
              <a:rPr lang="en-US" sz="1800" dirty="0">
                <a:latin typeface="Liberation Sans" panose="020B0604020202020204"/>
              </a:rPr>
              <a:t>was facing a hole in its budget that could be plugged in part by the lump-sum payment. Also, some believed that the risk of not getting paid by the tobacco companies in the future makes it prudent to get the money earlier. If this latter reason has merit, then the present value computation above should have been based on a higher interest rate. Assuming a discount rate of 15%, the present value of the annuity is $1.448 billion ($5.6 billion ÷ 25 = $224 million; $224 million × 6.46415), which is much closer to the </a:t>
            </a:r>
            <a:r>
              <a:rPr lang="en-US" sz="1800" dirty="0" smtClean="0">
                <a:latin typeface="Liberation Sans" panose="020B0604020202020204"/>
              </a:rPr>
              <a:t>lump-sum </a:t>
            </a:r>
            <a:r>
              <a:rPr lang="en-US" sz="1800" dirty="0">
                <a:latin typeface="Liberation Sans" panose="020B0604020202020204"/>
              </a:rPr>
              <a:t>payment offered to the State of Wisconsin. </a:t>
            </a:r>
            <a:endParaRPr lang="en-US" sz="1800" dirty="0" smtClean="0">
              <a:latin typeface="Liberation Sans" panose="020B0604020202020204"/>
            </a:endParaRPr>
          </a:p>
        </p:txBody>
      </p:sp>
      <p:sp>
        <p:nvSpPr>
          <p:cNvPr id="8196" name="Text Box 9"/>
          <p:cNvSpPr txBox="1">
            <a:spLocks noChangeArrowheads="1"/>
          </p:cNvSpPr>
          <p:nvPr/>
        </p:nvSpPr>
        <p:spPr bwMode="auto">
          <a:xfrm>
            <a:off x="5105400" y="571239"/>
            <a:ext cx="3581400" cy="4085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tabLst>
                <a:tab pos="3370263" algn="r"/>
              </a:tabLst>
            </a:pPr>
            <a:r>
              <a:rPr lang="en-US" altLang="en-US" sz="2000" i="1" dirty="0">
                <a:solidFill>
                  <a:schemeClr val="bg1"/>
                </a:solidFill>
                <a:latin typeface="Liberation Sans" panose="020B0604020202020204"/>
              </a:rPr>
              <a:t>WHAT’S YOUR PRINCIPLE</a:t>
            </a:r>
          </a:p>
        </p:txBody>
      </p:sp>
      <p:sp>
        <p:nvSpPr>
          <p:cNvPr id="8" name="Rectangle 7"/>
          <p:cNvSpPr/>
          <p:nvPr/>
        </p:nvSpPr>
        <p:spPr>
          <a:xfrm>
            <a:off x="304800" y="529372"/>
            <a:ext cx="8458200" cy="415498"/>
          </a:xfrm>
          <a:prstGeom prst="rect">
            <a:avLst/>
          </a:prstGeom>
        </p:spPr>
        <p:txBody>
          <a:bodyPr wrap="square" anchor="ctr" anchorCtr="0">
            <a:spAutoFit/>
          </a:bodyPr>
          <a:lstStyle/>
          <a:p>
            <a:pPr algn="l">
              <a:tabLst>
                <a:tab pos="8169275"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UP IN SMOKE</a:t>
            </a:r>
            <a:endParaRPr lang="en-US" sz="1400"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431066613"/>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1981200"/>
            <a:ext cx="7696200" cy="478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25000"/>
              </a:lnSpc>
              <a:spcBef>
                <a:spcPts val="1200"/>
              </a:spcBef>
              <a:buClr>
                <a:srgbClr val="CC0000"/>
              </a:buClr>
              <a:buSzPct val="80000"/>
              <a:buFont typeface="Wingdings" pitchFamily="2" charset="2"/>
              <a:buChar char="u"/>
            </a:pPr>
            <a:r>
              <a:rPr lang="en-US" altLang="en-US" sz="2200" dirty="0">
                <a:latin typeface="Liberation Sans"/>
              </a:rPr>
              <a:t>Interest computed on the principal only. </a:t>
            </a:r>
          </a:p>
        </p:txBody>
      </p:sp>
      <p:sp>
        <p:nvSpPr>
          <p:cNvPr id="9220" name="Text Box 5"/>
          <p:cNvSpPr txBox="1">
            <a:spLocks noChangeArrowheads="1"/>
          </p:cNvSpPr>
          <p:nvPr/>
        </p:nvSpPr>
        <p:spPr bwMode="auto">
          <a:xfrm>
            <a:off x="609600" y="137160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Simple Interest</a:t>
            </a:r>
          </a:p>
        </p:txBody>
      </p:sp>
      <p:sp>
        <p:nvSpPr>
          <p:cNvPr id="9221" name="Text Box 7"/>
          <p:cNvSpPr txBox="1">
            <a:spLocks noChangeArrowheads="1"/>
          </p:cNvSpPr>
          <p:nvPr/>
        </p:nvSpPr>
        <p:spPr bwMode="auto">
          <a:xfrm>
            <a:off x="609600" y="2613025"/>
            <a:ext cx="81534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pPr>
            <a:r>
              <a:rPr lang="en-US" altLang="en-US" sz="2200" b="1" dirty="0">
                <a:latin typeface="Liberation Sans"/>
              </a:rPr>
              <a:t>Illustration: </a:t>
            </a:r>
            <a:r>
              <a:rPr lang="en-US" altLang="en-US" sz="2200" dirty="0" smtClean="0">
                <a:latin typeface="Liberation Sans"/>
              </a:rPr>
              <a:t>Barstow </a:t>
            </a:r>
            <a:r>
              <a:rPr lang="en-US" altLang="en-US" sz="2200" dirty="0">
                <a:latin typeface="Liberation Sans"/>
              </a:rPr>
              <a:t>Electric Inc. borrows $10,000 for 3 years at a simple interest rate of 8% per year.  Compute the total interest to be paid for the </a:t>
            </a:r>
            <a:r>
              <a:rPr lang="en-US" altLang="en-US" sz="2200" b="1" dirty="0">
                <a:latin typeface="Liberation Sans"/>
              </a:rPr>
              <a:t>1 year</a:t>
            </a:r>
            <a:r>
              <a:rPr lang="en-US" altLang="en-US" sz="2200" dirty="0">
                <a:latin typeface="Liberation Sans"/>
              </a:rPr>
              <a:t>.</a:t>
            </a:r>
          </a:p>
        </p:txBody>
      </p:sp>
      <p:sp>
        <p:nvSpPr>
          <p:cNvPr id="9222" name="Rectangle 7"/>
          <p:cNvSpPr>
            <a:spLocks noChangeArrowheads="1"/>
          </p:cNvSpPr>
          <p:nvPr/>
        </p:nvSpPr>
        <p:spPr bwMode="auto">
          <a:xfrm>
            <a:off x="533400" y="5867400"/>
            <a:ext cx="7924800" cy="349250"/>
          </a:xfrm>
          <a:prstGeom prst="rect">
            <a:avLst/>
          </a:prstGeom>
          <a:solidFill>
            <a:srgbClr val="F9EFA9"/>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600" dirty="0">
                <a:latin typeface="Liberation Sans"/>
              </a:rPr>
              <a:t>Federal law requires the disclosure of interest rates on an </a:t>
            </a:r>
            <a:r>
              <a:rPr lang="en-US" altLang="en-US" sz="1600" b="1" dirty="0">
                <a:solidFill>
                  <a:srgbClr val="CC0000"/>
                </a:solidFill>
                <a:latin typeface="Liberation Sans"/>
              </a:rPr>
              <a:t>annual basis</a:t>
            </a:r>
            <a:r>
              <a:rPr lang="en-US" altLang="en-US" sz="1600" b="1" dirty="0">
                <a:latin typeface="Liberation Sans"/>
              </a:rPr>
              <a:t>.</a:t>
            </a:r>
            <a:endParaRPr lang="en-US" altLang="en-US" sz="1600" dirty="0">
              <a:latin typeface="Liberation Sans"/>
            </a:endParaRPr>
          </a:p>
        </p:txBody>
      </p:sp>
      <p:sp>
        <p:nvSpPr>
          <p:cNvPr id="586760" name="Text Box 8"/>
          <p:cNvSpPr txBox="1">
            <a:spLocks noChangeArrowheads="1"/>
          </p:cNvSpPr>
          <p:nvPr/>
        </p:nvSpPr>
        <p:spPr bwMode="auto">
          <a:xfrm>
            <a:off x="3733800" y="4038600"/>
            <a:ext cx="4724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Lst>
        </p:spPr>
        <p:txBody>
          <a:bodyPr>
            <a:spAutoFit/>
          </a:bodyPr>
          <a:lstStyle>
            <a:lvl1pPr marL="457200" indent="-457200">
              <a:tabLst>
                <a:tab pos="4918075" algn="r"/>
              </a:tabLst>
              <a:defRPr sz="2800">
                <a:solidFill>
                  <a:schemeClr val="tx1"/>
                </a:solidFill>
                <a:latin typeface="Times New Roman" pitchFamily="18" charset="0"/>
              </a:defRPr>
            </a:lvl1pPr>
            <a:lvl2pPr marL="742950" indent="-285750">
              <a:tabLst>
                <a:tab pos="4918075" algn="r"/>
              </a:tabLst>
              <a:defRPr sz="2800">
                <a:solidFill>
                  <a:schemeClr val="tx1"/>
                </a:solidFill>
                <a:latin typeface="Times New Roman" pitchFamily="18" charset="0"/>
              </a:defRPr>
            </a:lvl2pPr>
            <a:lvl3pPr marL="1143000" indent="-228600">
              <a:tabLst>
                <a:tab pos="4918075" algn="r"/>
              </a:tabLst>
              <a:defRPr sz="2800">
                <a:solidFill>
                  <a:schemeClr val="tx1"/>
                </a:solidFill>
                <a:latin typeface="Times New Roman" pitchFamily="18" charset="0"/>
              </a:defRPr>
            </a:lvl3pPr>
            <a:lvl4pPr marL="1600200" indent="-228600">
              <a:tabLst>
                <a:tab pos="4918075" algn="r"/>
              </a:tabLst>
              <a:defRPr sz="2800">
                <a:solidFill>
                  <a:schemeClr val="tx1"/>
                </a:solidFill>
                <a:latin typeface="Times New Roman" pitchFamily="18" charset="0"/>
              </a:defRPr>
            </a:lvl4pPr>
            <a:lvl5pPr marL="2057400" indent="-228600">
              <a:tabLst>
                <a:tab pos="491807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91807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91807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91807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918075" algn="r"/>
              </a:tabLst>
              <a:defRPr sz="2800">
                <a:solidFill>
                  <a:schemeClr val="tx1"/>
                </a:solidFill>
                <a:latin typeface="Times New Roman" pitchFamily="18" charset="0"/>
              </a:defRPr>
            </a:lvl9pPr>
          </a:lstStyle>
          <a:p>
            <a:pPr algn="l">
              <a:lnSpc>
                <a:spcPct val="115000"/>
              </a:lnSpc>
              <a:spcBef>
                <a:spcPct val="30000"/>
              </a:spcBef>
              <a:buClr>
                <a:srgbClr val="800000"/>
              </a:buClr>
              <a:buSzPct val="80000"/>
            </a:pPr>
            <a:r>
              <a:rPr lang="en-US" altLang="en-US" sz="2200" dirty="0">
                <a:latin typeface="Liberation Sans"/>
              </a:rPr>
              <a:t>Interest = </a:t>
            </a:r>
            <a:r>
              <a:rPr lang="en-US" altLang="en-US" sz="2200" i="1" dirty="0">
                <a:latin typeface="Liberation Sans"/>
              </a:rPr>
              <a:t>p </a:t>
            </a:r>
            <a:r>
              <a:rPr lang="en-US" altLang="en-US" sz="2200" dirty="0">
                <a:latin typeface="Liberation Sans"/>
              </a:rPr>
              <a:t>x</a:t>
            </a:r>
            <a:r>
              <a:rPr lang="en-US" altLang="en-US" sz="2200" i="1" dirty="0">
                <a:latin typeface="Liberation Sans"/>
              </a:rPr>
              <a:t> i </a:t>
            </a:r>
            <a:r>
              <a:rPr lang="en-US" altLang="en-US" sz="2200" dirty="0">
                <a:latin typeface="Liberation Sans"/>
              </a:rPr>
              <a:t>x</a:t>
            </a:r>
            <a:r>
              <a:rPr lang="en-US" altLang="en-US" sz="2200" i="1" dirty="0">
                <a:latin typeface="Liberation Sans"/>
              </a:rPr>
              <a:t> n</a:t>
            </a:r>
            <a:r>
              <a:rPr lang="en-US" altLang="en-US" sz="2200" dirty="0">
                <a:latin typeface="Liberation Sans"/>
              </a:rPr>
              <a:t>	</a:t>
            </a:r>
          </a:p>
        </p:txBody>
      </p:sp>
      <p:sp>
        <p:nvSpPr>
          <p:cNvPr id="586761" name="Text Box 9"/>
          <p:cNvSpPr txBox="1">
            <a:spLocks noChangeArrowheads="1"/>
          </p:cNvSpPr>
          <p:nvPr/>
        </p:nvSpPr>
        <p:spPr bwMode="auto">
          <a:xfrm>
            <a:off x="4953000" y="4594225"/>
            <a:ext cx="3429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tabLst>
                <a:tab pos="4918075" algn="r"/>
              </a:tabLst>
              <a:defRPr sz="2800">
                <a:solidFill>
                  <a:schemeClr val="tx1"/>
                </a:solidFill>
                <a:latin typeface="Times New Roman" pitchFamily="18" charset="0"/>
              </a:defRPr>
            </a:lvl1pPr>
            <a:lvl2pPr marL="742950" indent="-285750">
              <a:tabLst>
                <a:tab pos="4918075" algn="r"/>
              </a:tabLst>
              <a:defRPr sz="2800">
                <a:solidFill>
                  <a:schemeClr val="tx1"/>
                </a:solidFill>
                <a:latin typeface="Times New Roman" pitchFamily="18" charset="0"/>
              </a:defRPr>
            </a:lvl2pPr>
            <a:lvl3pPr marL="1143000" indent="-228600">
              <a:tabLst>
                <a:tab pos="4918075" algn="r"/>
              </a:tabLst>
              <a:defRPr sz="2800">
                <a:solidFill>
                  <a:schemeClr val="tx1"/>
                </a:solidFill>
                <a:latin typeface="Times New Roman" pitchFamily="18" charset="0"/>
              </a:defRPr>
            </a:lvl3pPr>
            <a:lvl4pPr marL="1600200" indent="-228600">
              <a:tabLst>
                <a:tab pos="4918075" algn="r"/>
              </a:tabLst>
              <a:defRPr sz="2800">
                <a:solidFill>
                  <a:schemeClr val="tx1"/>
                </a:solidFill>
                <a:latin typeface="Times New Roman" pitchFamily="18" charset="0"/>
              </a:defRPr>
            </a:lvl4pPr>
            <a:lvl5pPr marL="2057400" indent="-228600">
              <a:tabLst>
                <a:tab pos="491807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91807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91807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91807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918075" algn="r"/>
              </a:tabLst>
              <a:defRPr sz="2800">
                <a:solidFill>
                  <a:schemeClr val="tx1"/>
                </a:solidFill>
                <a:latin typeface="Times New Roman" pitchFamily="18" charset="0"/>
              </a:defRPr>
            </a:lvl9pPr>
          </a:lstStyle>
          <a:p>
            <a:pPr algn="l">
              <a:lnSpc>
                <a:spcPct val="115000"/>
              </a:lnSpc>
              <a:spcBef>
                <a:spcPct val="30000"/>
              </a:spcBef>
              <a:buClr>
                <a:srgbClr val="800000"/>
              </a:buClr>
              <a:buSzPct val="80000"/>
            </a:pPr>
            <a:r>
              <a:rPr lang="en-US" altLang="en-US" sz="2200" dirty="0">
                <a:latin typeface="Liberation Sans"/>
              </a:rPr>
              <a:t>= $10,000  x  .08  x  1</a:t>
            </a:r>
          </a:p>
        </p:txBody>
      </p:sp>
      <p:sp>
        <p:nvSpPr>
          <p:cNvPr id="586762" name="Text Box 10"/>
          <p:cNvSpPr txBox="1">
            <a:spLocks noChangeArrowheads="1"/>
          </p:cNvSpPr>
          <p:nvPr/>
        </p:nvSpPr>
        <p:spPr bwMode="auto">
          <a:xfrm>
            <a:off x="4953000" y="5160963"/>
            <a:ext cx="18288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tabLst>
                <a:tab pos="4918075" algn="r"/>
              </a:tabLst>
              <a:defRPr sz="2800">
                <a:solidFill>
                  <a:schemeClr val="tx1"/>
                </a:solidFill>
                <a:latin typeface="Times New Roman" pitchFamily="18" charset="0"/>
              </a:defRPr>
            </a:lvl1pPr>
            <a:lvl2pPr marL="742950" indent="-285750">
              <a:tabLst>
                <a:tab pos="4918075" algn="r"/>
              </a:tabLst>
              <a:defRPr sz="2800">
                <a:solidFill>
                  <a:schemeClr val="tx1"/>
                </a:solidFill>
                <a:latin typeface="Times New Roman" pitchFamily="18" charset="0"/>
              </a:defRPr>
            </a:lvl2pPr>
            <a:lvl3pPr marL="1143000" indent="-228600">
              <a:tabLst>
                <a:tab pos="4918075" algn="r"/>
              </a:tabLst>
              <a:defRPr sz="2800">
                <a:solidFill>
                  <a:schemeClr val="tx1"/>
                </a:solidFill>
                <a:latin typeface="Times New Roman" pitchFamily="18" charset="0"/>
              </a:defRPr>
            </a:lvl3pPr>
            <a:lvl4pPr marL="1600200" indent="-228600">
              <a:tabLst>
                <a:tab pos="4918075" algn="r"/>
              </a:tabLst>
              <a:defRPr sz="2800">
                <a:solidFill>
                  <a:schemeClr val="tx1"/>
                </a:solidFill>
                <a:latin typeface="Times New Roman" pitchFamily="18" charset="0"/>
              </a:defRPr>
            </a:lvl4pPr>
            <a:lvl5pPr marL="2057400" indent="-228600">
              <a:tabLst>
                <a:tab pos="491807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91807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91807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91807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918075" algn="r"/>
              </a:tabLst>
              <a:defRPr sz="2800">
                <a:solidFill>
                  <a:schemeClr val="tx1"/>
                </a:solidFill>
                <a:latin typeface="Times New Roman" pitchFamily="18" charset="0"/>
              </a:defRPr>
            </a:lvl9pPr>
          </a:lstStyle>
          <a:p>
            <a:pPr algn="l">
              <a:lnSpc>
                <a:spcPct val="115000"/>
              </a:lnSpc>
              <a:spcBef>
                <a:spcPct val="30000"/>
              </a:spcBef>
              <a:buClr>
                <a:srgbClr val="800000"/>
              </a:buClr>
              <a:buSzPct val="80000"/>
            </a:pPr>
            <a:r>
              <a:rPr lang="en-US" altLang="en-US" sz="2200" dirty="0">
                <a:latin typeface="Liberation Sans"/>
              </a:rPr>
              <a:t>= </a:t>
            </a:r>
            <a:r>
              <a:rPr lang="en-US" altLang="en-US" sz="2200" b="1" dirty="0">
                <a:solidFill>
                  <a:srgbClr val="CC0000"/>
                </a:solidFill>
                <a:latin typeface="Liberation Sans"/>
              </a:rPr>
              <a:t>$800</a:t>
            </a:r>
          </a:p>
        </p:txBody>
      </p:sp>
      <p:sp>
        <p:nvSpPr>
          <p:cNvPr id="9226" name="Text Box 11"/>
          <p:cNvSpPr txBox="1">
            <a:spLocks noChangeArrowheads="1"/>
          </p:cNvSpPr>
          <p:nvPr/>
        </p:nvSpPr>
        <p:spPr bwMode="auto">
          <a:xfrm>
            <a:off x="990600" y="4359275"/>
            <a:ext cx="2057400" cy="830263"/>
          </a:xfrm>
          <a:prstGeom prst="rect">
            <a:avLst/>
          </a:prstGeom>
          <a:solidFill>
            <a:srgbClr val="F9EFA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b="1" dirty="0">
                <a:latin typeface="Liberation Sans"/>
              </a:rPr>
              <a:t>Annual Interest</a:t>
            </a:r>
          </a:p>
        </p:txBody>
      </p:sp>
      <p:sp>
        <p:nvSpPr>
          <p:cNvPr id="13"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5"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0"/>
                                        </p:tgtEl>
                                        <p:attrNameLst>
                                          <p:attrName>style.visibility</p:attrName>
                                        </p:attrNameLst>
                                      </p:cBhvr>
                                      <p:to>
                                        <p:strVal val="visible"/>
                                      </p:to>
                                    </p:set>
                                    <p:animEffect transition="in" filter="wipe(left)">
                                      <p:cBhvr>
                                        <p:cTn id="7" dur="500"/>
                                        <p:tgtEl>
                                          <p:spTgt spid="5867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61"/>
                                        </p:tgtEl>
                                        <p:attrNameLst>
                                          <p:attrName>style.visibility</p:attrName>
                                        </p:attrNameLst>
                                      </p:cBhvr>
                                      <p:to>
                                        <p:strVal val="visible"/>
                                      </p:to>
                                    </p:set>
                                    <p:animEffect transition="in" filter="wipe(left)">
                                      <p:cBhvr>
                                        <p:cTn id="12" dur="500"/>
                                        <p:tgtEl>
                                          <p:spTgt spid="5867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6762"/>
                                        </p:tgtEl>
                                        <p:attrNameLst>
                                          <p:attrName>style.visibility</p:attrName>
                                        </p:attrNameLst>
                                      </p:cBhvr>
                                      <p:to>
                                        <p:strVal val="visible"/>
                                      </p:to>
                                    </p:set>
                                    <p:animEffect transition="in" filter="wipe(left)">
                                      <p:cBhvr>
                                        <p:cTn id="17"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0" grpId="0" autoUpdateAnimBg="0"/>
      <p:bldP spid="586761" grpId="0" autoUpdateAnimBg="0"/>
      <p:bldP spid="586762"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09600" y="1371600"/>
            <a:ext cx="8153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Present Value of an Annuity Due</a:t>
            </a:r>
          </a:p>
        </p:txBody>
      </p:sp>
      <p:sp>
        <p:nvSpPr>
          <p:cNvPr id="76804" name="Text Box 4"/>
          <p:cNvSpPr txBox="1">
            <a:spLocks noChangeArrowheads="1"/>
          </p:cNvSpPr>
          <p:nvPr/>
        </p:nvSpPr>
        <p:spPr bwMode="auto">
          <a:xfrm>
            <a:off x="609600" y="1981200"/>
            <a:ext cx="8001000" cy="1449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25000"/>
              </a:lnSpc>
              <a:spcBef>
                <a:spcPct val="30000"/>
              </a:spcBef>
              <a:buClr>
                <a:srgbClr val="CC0000"/>
              </a:buClr>
              <a:buSzPct val="80000"/>
              <a:buFont typeface="Wingdings" pitchFamily="2" charset="2"/>
              <a:buChar char="u"/>
            </a:pPr>
            <a:r>
              <a:rPr lang="en-US" altLang="en-US" sz="2200" dirty="0">
                <a:latin typeface="Liberation Sans"/>
              </a:rPr>
              <a:t>Present value of a series of equal amounts to be withdrawn or received at equal intervals.</a:t>
            </a:r>
          </a:p>
          <a:p>
            <a:pPr lvl="1" algn="l">
              <a:lnSpc>
                <a:spcPct val="125000"/>
              </a:lnSpc>
              <a:spcBef>
                <a:spcPct val="30000"/>
              </a:spcBef>
              <a:buClr>
                <a:srgbClr val="CC0000"/>
              </a:buClr>
              <a:buSzPct val="80000"/>
              <a:buFont typeface="Wingdings" pitchFamily="2" charset="2"/>
              <a:buChar char="u"/>
            </a:pPr>
            <a:r>
              <a:rPr lang="en-US" altLang="en-US" sz="2200" dirty="0">
                <a:latin typeface="Liberation Sans"/>
              </a:rPr>
              <a:t>Periodic rents occur at the beginning of the period.</a:t>
            </a:r>
          </a:p>
        </p:txBody>
      </p:sp>
      <p:sp>
        <p:nvSpPr>
          <p:cNvPr id="76805" name="Freeform 6"/>
          <p:cNvSpPr>
            <a:spLocks/>
          </p:cNvSpPr>
          <p:nvPr/>
        </p:nvSpPr>
        <p:spPr bwMode="auto">
          <a:xfrm>
            <a:off x="792163" y="5438775"/>
            <a:ext cx="7715250" cy="4763"/>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6806" name="Line 7"/>
          <p:cNvSpPr>
            <a:spLocks noChangeShapeType="1"/>
          </p:cNvSpPr>
          <p:nvPr/>
        </p:nvSpPr>
        <p:spPr bwMode="auto">
          <a:xfrm>
            <a:off x="766763" y="53117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6807" name="Line 8"/>
          <p:cNvSpPr>
            <a:spLocks noChangeShapeType="1"/>
          </p:cNvSpPr>
          <p:nvPr/>
        </p:nvSpPr>
        <p:spPr bwMode="auto">
          <a:xfrm>
            <a:off x="1905000" y="53117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6808" name="Rectangle 9"/>
          <p:cNvSpPr>
            <a:spLocks noChangeArrowheads="1"/>
          </p:cNvSpPr>
          <p:nvPr/>
        </p:nvSpPr>
        <p:spPr bwMode="auto">
          <a:xfrm>
            <a:off x="304800" y="5662613"/>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76809" name="Rectangle 10"/>
          <p:cNvSpPr>
            <a:spLocks noChangeArrowheads="1"/>
          </p:cNvSpPr>
          <p:nvPr/>
        </p:nvSpPr>
        <p:spPr bwMode="auto">
          <a:xfrm>
            <a:off x="1514475" y="56626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76810" name="Rectangle 11"/>
          <p:cNvSpPr>
            <a:spLocks noChangeArrowheads="1"/>
          </p:cNvSpPr>
          <p:nvPr/>
        </p:nvSpPr>
        <p:spPr bwMode="auto">
          <a:xfrm>
            <a:off x="304800" y="3810000"/>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Present Value</a:t>
            </a:r>
          </a:p>
        </p:txBody>
      </p:sp>
      <p:sp>
        <p:nvSpPr>
          <p:cNvPr id="76811" name="Rectangle 12"/>
          <p:cNvSpPr>
            <a:spLocks noChangeArrowheads="1"/>
          </p:cNvSpPr>
          <p:nvPr/>
        </p:nvSpPr>
        <p:spPr bwMode="auto">
          <a:xfrm>
            <a:off x="2657475" y="56626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76812" name="Rectangle 13"/>
          <p:cNvSpPr>
            <a:spLocks noChangeArrowheads="1"/>
          </p:cNvSpPr>
          <p:nvPr/>
        </p:nvSpPr>
        <p:spPr bwMode="auto">
          <a:xfrm>
            <a:off x="3800475" y="56626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76813" name="Rectangle 14"/>
          <p:cNvSpPr>
            <a:spLocks noChangeArrowheads="1"/>
          </p:cNvSpPr>
          <p:nvPr/>
        </p:nvSpPr>
        <p:spPr bwMode="auto">
          <a:xfrm>
            <a:off x="4943475" y="56626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76814" name="Line 15"/>
          <p:cNvSpPr>
            <a:spLocks noChangeShapeType="1"/>
          </p:cNvSpPr>
          <p:nvPr/>
        </p:nvSpPr>
        <p:spPr bwMode="auto">
          <a:xfrm>
            <a:off x="5324475" y="53117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6815" name="Rectangle 16"/>
          <p:cNvSpPr>
            <a:spLocks noChangeArrowheads="1"/>
          </p:cNvSpPr>
          <p:nvPr/>
        </p:nvSpPr>
        <p:spPr bwMode="auto">
          <a:xfrm>
            <a:off x="6553200" y="56626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19</a:t>
            </a:r>
          </a:p>
        </p:txBody>
      </p:sp>
      <p:sp>
        <p:nvSpPr>
          <p:cNvPr id="76816" name="Line 17"/>
          <p:cNvSpPr>
            <a:spLocks noChangeShapeType="1"/>
          </p:cNvSpPr>
          <p:nvPr/>
        </p:nvSpPr>
        <p:spPr bwMode="auto">
          <a:xfrm>
            <a:off x="8067675" y="53117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6817" name="Rectangle 18"/>
          <p:cNvSpPr>
            <a:spLocks noChangeArrowheads="1"/>
          </p:cNvSpPr>
          <p:nvPr/>
        </p:nvSpPr>
        <p:spPr bwMode="auto">
          <a:xfrm>
            <a:off x="7686675" y="5662613"/>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20</a:t>
            </a:r>
          </a:p>
        </p:txBody>
      </p:sp>
      <p:sp>
        <p:nvSpPr>
          <p:cNvPr id="76818" name="Text Box 19"/>
          <p:cNvSpPr txBox="1">
            <a:spLocks noChangeArrowheads="1"/>
          </p:cNvSpPr>
          <p:nvPr/>
        </p:nvSpPr>
        <p:spPr bwMode="auto">
          <a:xfrm>
            <a:off x="152400" y="4854575"/>
            <a:ext cx="12954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6819" name="Text Box 20"/>
          <p:cNvSpPr txBox="1">
            <a:spLocks noChangeArrowheads="1"/>
          </p:cNvSpPr>
          <p:nvPr/>
        </p:nvSpPr>
        <p:spPr bwMode="auto">
          <a:xfrm>
            <a:off x="3657600" y="48545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6820" name="Text Box 21"/>
          <p:cNvSpPr txBox="1">
            <a:spLocks noChangeArrowheads="1"/>
          </p:cNvSpPr>
          <p:nvPr/>
        </p:nvSpPr>
        <p:spPr bwMode="auto">
          <a:xfrm>
            <a:off x="4800600" y="48545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6821" name="Text Box 22"/>
          <p:cNvSpPr txBox="1">
            <a:spLocks noChangeArrowheads="1"/>
          </p:cNvSpPr>
          <p:nvPr/>
        </p:nvSpPr>
        <p:spPr bwMode="auto">
          <a:xfrm>
            <a:off x="6400800" y="48545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6822" name="Text Box 23"/>
          <p:cNvSpPr txBox="1">
            <a:spLocks noChangeArrowheads="1"/>
          </p:cNvSpPr>
          <p:nvPr/>
        </p:nvSpPr>
        <p:spPr bwMode="auto">
          <a:xfrm>
            <a:off x="1371600" y="48545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6823" name="Line 24"/>
          <p:cNvSpPr>
            <a:spLocks noChangeShapeType="1"/>
          </p:cNvSpPr>
          <p:nvPr/>
        </p:nvSpPr>
        <p:spPr bwMode="auto">
          <a:xfrm rot="20502821" flipH="1">
            <a:off x="898525" y="4394200"/>
            <a:ext cx="304800" cy="307975"/>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6824" name="Rectangle 25"/>
          <p:cNvSpPr>
            <a:spLocks noChangeArrowheads="1"/>
          </p:cNvSpPr>
          <p:nvPr/>
        </p:nvSpPr>
        <p:spPr bwMode="auto">
          <a:xfrm>
            <a:off x="5562600" y="5311775"/>
            <a:ext cx="11430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5000"/>
              </a:lnSpc>
            </a:pPr>
            <a:r>
              <a:rPr lang="en-US" altLang="en-US" b="1" dirty="0">
                <a:latin typeface="Liberation Sans"/>
              </a:rPr>
              <a:t>. . . . .</a:t>
            </a:r>
          </a:p>
        </p:txBody>
      </p:sp>
      <p:sp>
        <p:nvSpPr>
          <p:cNvPr id="76825" name="Text Box 26"/>
          <p:cNvSpPr txBox="1">
            <a:spLocks noChangeArrowheads="1"/>
          </p:cNvSpPr>
          <p:nvPr/>
        </p:nvSpPr>
        <p:spPr bwMode="auto">
          <a:xfrm>
            <a:off x="2514600" y="4854575"/>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76826" name="Line 27"/>
          <p:cNvSpPr>
            <a:spLocks noChangeShapeType="1"/>
          </p:cNvSpPr>
          <p:nvPr/>
        </p:nvSpPr>
        <p:spPr bwMode="auto">
          <a:xfrm>
            <a:off x="3048000" y="53117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6827" name="Line 28"/>
          <p:cNvSpPr>
            <a:spLocks noChangeShapeType="1"/>
          </p:cNvSpPr>
          <p:nvPr/>
        </p:nvSpPr>
        <p:spPr bwMode="auto">
          <a:xfrm>
            <a:off x="4191000" y="53117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6828" name="Line 29"/>
          <p:cNvSpPr>
            <a:spLocks noChangeShapeType="1"/>
          </p:cNvSpPr>
          <p:nvPr/>
        </p:nvSpPr>
        <p:spPr bwMode="auto">
          <a:xfrm>
            <a:off x="6934200" y="5311775"/>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3"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ANNUITIES</a:t>
            </a:r>
            <a:endParaRPr lang="en-US" sz="3200" b="1" dirty="0">
              <a:solidFill>
                <a:schemeClr val="tx2">
                  <a:lumMod val="50000"/>
                </a:schemeClr>
              </a:solidFill>
              <a:latin typeface="Liberation Sans"/>
            </a:endParaRPr>
          </a:p>
        </p:txBody>
      </p:sp>
      <p:sp>
        <p:nvSpPr>
          <p:cNvPr id="3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5"/>
          <p:cNvSpPr txBox="1">
            <a:spLocks noChangeArrowheads="1"/>
          </p:cNvSpPr>
          <p:nvPr/>
        </p:nvSpPr>
        <p:spPr bwMode="auto">
          <a:xfrm>
            <a:off x="762000" y="6272304"/>
            <a:ext cx="647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6-31</a:t>
            </a:r>
          </a:p>
          <a:p>
            <a:pPr algn="l"/>
            <a:r>
              <a:rPr lang="en-US" altLang="en-US" sz="1200" dirty="0">
                <a:latin typeface="Liberation Sans"/>
              </a:rPr>
              <a:t>Comparison of Present Value of an Ordinary Annuity with an Annuity </a:t>
            </a:r>
            <a:r>
              <a:rPr lang="en-US" altLang="en-US" sz="1200" dirty="0" smtClean="0">
                <a:latin typeface="Liberation Sans"/>
              </a:rPr>
              <a:t>Due</a:t>
            </a:r>
            <a:endParaRPr lang="en-US" altLang="en-US" sz="1200" dirty="0">
              <a:latin typeface="Liberation Sans"/>
            </a:endParaRPr>
          </a:p>
        </p:txBody>
      </p:sp>
      <p:sp>
        <p:nvSpPr>
          <p:cNvPr id="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 Annuity Due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3"/>
          <a:stretch>
            <a:fillRect/>
          </a:stretch>
        </p:blipFill>
        <p:spPr>
          <a:xfrm>
            <a:off x="343769" y="1295400"/>
            <a:ext cx="8456461" cy="4946108"/>
          </a:xfrm>
          <a:prstGeom prst="rect">
            <a:avLst/>
          </a:prstGeom>
        </p:spPr>
      </p:pic>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603624" y="1371600"/>
            <a:ext cx="7924800" cy="218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pPr>
            <a:r>
              <a:rPr lang="en-US" altLang="en-US" sz="2200" b="1" dirty="0">
                <a:latin typeface="Liberation Sans"/>
              </a:rPr>
              <a:t>Illustration: </a:t>
            </a:r>
            <a:r>
              <a:rPr lang="en-US" altLang="en-US" sz="2200" dirty="0" smtClean="0">
                <a:latin typeface="Liberation Sans"/>
              </a:rPr>
              <a:t>Space </a:t>
            </a:r>
            <a:r>
              <a:rPr lang="en-US" altLang="en-US" sz="2200" dirty="0">
                <a:latin typeface="Liberation Sans"/>
              </a:rPr>
              <a:t>Odyssey, Inc., rents a communications satellite for 4 years with annual rental payments of $4.8 million to be made at the beginning of each year.  If the relevant annual interest rate is </a:t>
            </a:r>
            <a:r>
              <a:rPr lang="en-US" altLang="en-US" sz="2200" dirty="0" smtClean="0">
                <a:latin typeface="Liberation Sans"/>
              </a:rPr>
              <a:t>5%, </a:t>
            </a:r>
            <a:r>
              <a:rPr lang="en-US" altLang="en-US" sz="2200" dirty="0">
                <a:latin typeface="Liberation Sans"/>
              </a:rPr>
              <a:t>what is the present value of the rental obligations?</a:t>
            </a:r>
          </a:p>
        </p:txBody>
      </p:sp>
      <p:sp>
        <p:nvSpPr>
          <p:cNvPr id="78851" name="Text Box 8"/>
          <p:cNvSpPr txBox="1">
            <a:spLocks noChangeArrowheads="1"/>
          </p:cNvSpPr>
          <p:nvPr/>
        </p:nvSpPr>
        <p:spPr bwMode="auto">
          <a:xfrm>
            <a:off x="228600" y="5405735"/>
            <a:ext cx="502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1200" b="1" dirty="0" smtClean="0">
                <a:solidFill>
                  <a:srgbClr val="006600"/>
                </a:solidFill>
                <a:latin typeface="Liberation Sans"/>
              </a:rPr>
              <a:t>ILLUSTRATION 6-33</a:t>
            </a:r>
          </a:p>
          <a:p>
            <a:pPr algn="l"/>
            <a:r>
              <a:rPr lang="en-US" altLang="en-US" sz="1200" dirty="0">
                <a:latin typeface="Liberation Sans"/>
              </a:rPr>
              <a:t>Computation of Present Value of an Annuity </a:t>
            </a:r>
            <a:r>
              <a:rPr lang="en-US" altLang="en-US" sz="1200" dirty="0" smtClean="0">
                <a:latin typeface="Liberation Sans"/>
              </a:rPr>
              <a:t>Due</a:t>
            </a:r>
            <a:endParaRPr lang="en-US" altLang="en-US" sz="1200" dirty="0">
              <a:latin typeface="Liberation Sans"/>
            </a:endParaRPr>
          </a:p>
        </p:txBody>
      </p:sp>
      <p:sp>
        <p:nvSpPr>
          <p:cNvPr id="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 Annuity Due</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pic>
        <p:nvPicPr>
          <p:cNvPr id="2" name="Picture 1"/>
          <p:cNvPicPr>
            <a:picLocks noChangeAspect="1"/>
          </p:cNvPicPr>
          <p:nvPr/>
        </p:nvPicPr>
        <p:blipFill>
          <a:blip r:embed="rId3"/>
          <a:stretch>
            <a:fillRect/>
          </a:stretch>
        </p:blipFill>
        <p:spPr>
          <a:xfrm>
            <a:off x="276265" y="3817487"/>
            <a:ext cx="8591470" cy="1557692"/>
          </a:xfrm>
          <a:prstGeom prst="rect">
            <a:avLst/>
          </a:prstGeom>
        </p:spPr>
      </p:pic>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reeform 2"/>
          <p:cNvSpPr>
            <a:spLocks/>
          </p:cNvSpPr>
          <p:nvPr/>
        </p:nvSpPr>
        <p:spPr bwMode="auto">
          <a:xfrm>
            <a:off x="792163" y="4622800"/>
            <a:ext cx="7715250" cy="4763"/>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9875" name="Line 4"/>
          <p:cNvSpPr>
            <a:spLocks noChangeShapeType="1"/>
          </p:cNvSpPr>
          <p:nvPr/>
        </p:nvSpPr>
        <p:spPr bwMode="auto">
          <a:xfrm>
            <a:off x="766763" y="4495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9876" name="Line 5"/>
          <p:cNvSpPr>
            <a:spLocks noChangeShapeType="1"/>
          </p:cNvSpPr>
          <p:nvPr/>
        </p:nvSpPr>
        <p:spPr bwMode="auto">
          <a:xfrm>
            <a:off x="1905000" y="4495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9877" name="Rectangle 6"/>
          <p:cNvSpPr>
            <a:spLocks noChangeArrowheads="1"/>
          </p:cNvSpPr>
          <p:nvPr/>
        </p:nvSpPr>
        <p:spPr bwMode="auto">
          <a:xfrm>
            <a:off x="304800" y="4846638"/>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79878" name="Rectangle 7"/>
          <p:cNvSpPr>
            <a:spLocks noChangeArrowheads="1"/>
          </p:cNvSpPr>
          <p:nvPr/>
        </p:nvSpPr>
        <p:spPr bwMode="auto">
          <a:xfrm>
            <a:off x="1514475" y="4846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79879" name="Rectangle 8"/>
          <p:cNvSpPr>
            <a:spLocks noChangeArrowheads="1"/>
          </p:cNvSpPr>
          <p:nvPr/>
        </p:nvSpPr>
        <p:spPr bwMode="auto">
          <a:xfrm>
            <a:off x="1143000" y="3305175"/>
            <a:ext cx="26670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200" dirty="0">
                <a:latin typeface="Liberation Sans"/>
              </a:rPr>
              <a:t>Present Value</a:t>
            </a:r>
          </a:p>
        </p:txBody>
      </p:sp>
      <p:sp>
        <p:nvSpPr>
          <p:cNvPr id="79880" name="Rectangle 9"/>
          <p:cNvSpPr>
            <a:spLocks noChangeArrowheads="1"/>
          </p:cNvSpPr>
          <p:nvPr/>
        </p:nvSpPr>
        <p:spPr bwMode="auto">
          <a:xfrm>
            <a:off x="920750" y="5410200"/>
            <a:ext cx="7302500" cy="673100"/>
          </a:xfrm>
          <a:prstGeom prst="rect">
            <a:avLst/>
          </a:prstGeom>
          <a:solidFill>
            <a:srgbClr val="FFFFCC"/>
          </a:solidFill>
          <a:ln w="12700">
            <a:solidFill>
              <a:schemeClr val="tx1"/>
            </a:solidFill>
            <a:miter lim="800000"/>
            <a:headEnd/>
            <a:tailEnd/>
          </a:ln>
          <a:effectLs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b="1" dirty="0">
                <a:latin typeface="Liberation Sans"/>
              </a:rPr>
              <a:t>What table do we use?</a:t>
            </a:r>
          </a:p>
        </p:txBody>
      </p:sp>
      <p:sp>
        <p:nvSpPr>
          <p:cNvPr id="79881" name="Rectangle 10"/>
          <p:cNvSpPr>
            <a:spLocks noChangeArrowheads="1"/>
          </p:cNvSpPr>
          <p:nvPr/>
        </p:nvSpPr>
        <p:spPr bwMode="auto">
          <a:xfrm>
            <a:off x="2657475" y="4846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79882" name="Rectangle 11"/>
          <p:cNvSpPr>
            <a:spLocks noChangeArrowheads="1"/>
          </p:cNvSpPr>
          <p:nvPr/>
        </p:nvSpPr>
        <p:spPr bwMode="auto">
          <a:xfrm>
            <a:off x="3800475" y="4846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79883" name="Rectangle 12"/>
          <p:cNvSpPr>
            <a:spLocks noChangeArrowheads="1"/>
          </p:cNvSpPr>
          <p:nvPr/>
        </p:nvSpPr>
        <p:spPr bwMode="auto">
          <a:xfrm>
            <a:off x="4943475" y="4846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79884" name="Line 13"/>
          <p:cNvSpPr>
            <a:spLocks noChangeShapeType="1"/>
          </p:cNvSpPr>
          <p:nvPr/>
        </p:nvSpPr>
        <p:spPr bwMode="auto">
          <a:xfrm>
            <a:off x="5324475" y="4495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9885" name="Rectangle 14"/>
          <p:cNvSpPr>
            <a:spLocks noChangeArrowheads="1"/>
          </p:cNvSpPr>
          <p:nvPr/>
        </p:nvSpPr>
        <p:spPr bwMode="auto">
          <a:xfrm>
            <a:off x="6553200" y="4846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19</a:t>
            </a:r>
          </a:p>
        </p:txBody>
      </p:sp>
      <p:sp>
        <p:nvSpPr>
          <p:cNvPr id="79886" name="Line 15"/>
          <p:cNvSpPr>
            <a:spLocks noChangeShapeType="1"/>
          </p:cNvSpPr>
          <p:nvPr/>
        </p:nvSpPr>
        <p:spPr bwMode="auto">
          <a:xfrm>
            <a:off x="8067675" y="4495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9887" name="Rectangle 16"/>
          <p:cNvSpPr>
            <a:spLocks noChangeArrowheads="1"/>
          </p:cNvSpPr>
          <p:nvPr/>
        </p:nvSpPr>
        <p:spPr bwMode="auto">
          <a:xfrm>
            <a:off x="7686675" y="4846638"/>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20</a:t>
            </a:r>
          </a:p>
        </p:txBody>
      </p:sp>
      <p:sp>
        <p:nvSpPr>
          <p:cNvPr id="79888" name="Text Box 17"/>
          <p:cNvSpPr txBox="1">
            <a:spLocks noChangeArrowheads="1"/>
          </p:cNvSpPr>
          <p:nvPr/>
        </p:nvSpPr>
        <p:spPr bwMode="auto">
          <a:xfrm>
            <a:off x="152400" y="4038600"/>
            <a:ext cx="12954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$200,000</a:t>
            </a:r>
            <a:endParaRPr lang="en-US" altLang="en-US" sz="1700" b="1" dirty="0">
              <a:latin typeface="Liberation Sans"/>
            </a:endParaRPr>
          </a:p>
        </p:txBody>
      </p:sp>
      <p:sp>
        <p:nvSpPr>
          <p:cNvPr id="79889" name="Text Box 18"/>
          <p:cNvSpPr txBox="1">
            <a:spLocks noChangeArrowheads="1"/>
          </p:cNvSpPr>
          <p:nvPr/>
        </p:nvSpPr>
        <p:spPr bwMode="auto">
          <a:xfrm>
            <a:off x="3657600" y="4038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200,000</a:t>
            </a:r>
            <a:endParaRPr lang="en-US" altLang="en-US" sz="1700" b="1" dirty="0">
              <a:latin typeface="Liberation Sans"/>
            </a:endParaRPr>
          </a:p>
        </p:txBody>
      </p:sp>
      <p:sp>
        <p:nvSpPr>
          <p:cNvPr id="79890" name="Text Box 19"/>
          <p:cNvSpPr txBox="1">
            <a:spLocks noChangeArrowheads="1"/>
          </p:cNvSpPr>
          <p:nvPr/>
        </p:nvSpPr>
        <p:spPr bwMode="auto">
          <a:xfrm>
            <a:off x="4800600" y="4038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200,000</a:t>
            </a:r>
            <a:endParaRPr lang="en-US" altLang="en-US" sz="1700" b="1" dirty="0">
              <a:latin typeface="Liberation Sans"/>
            </a:endParaRPr>
          </a:p>
        </p:txBody>
      </p:sp>
      <p:sp>
        <p:nvSpPr>
          <p:cNvPr id="79891" name="Text Box 20"/>
          <p:cNvSpPr txBox="1">
            <a:spLocks noChangeArrowheads="1"/>
          </p:cNvSpPr>
          <p:nvPr/>
        </p:nvSpPr>
        <p:spPr bwMode="auto">
          <a:xfrm>
            <a:off x="6400800" y="4038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200,000</a:t>
            </a:r>
            <a:endParaRPr lang="en-US" altLang="en-US" sz="1700" b="1" dirty="0">
              <a:latin typeface="Liberation Sans"/>
            </a:endParaRPr>
          </a:p>
        </p:txBody>
      </p:sp>
      <p:sp>
        <p:nvSpPr>
          <p:cNvPr id="79892" name="Text Box 21"/>
          <p:cNvSpPr txBox="1">
            <a:spLocks noChangeArrowheads="1"/>
          </p:cNvSpPr>
          <p:nvPr/>
        </p:nvSpPr>
        <p:spPr bwMode="auto">
          <a:xfrm>
            <a:off x="1371600" y="4038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200,000</a:t>
            </a:r>
            <a:endParaRPr lang="en-US" altLang="en-US" sz="1700" b="1" dirty="0">
              <a:latin typeface="Liberation Sans"/>
            </a:endParaRPr>
          </a:p>
        </p:txBody>
      </p:sp>
      <p:sp>
        <p:nvSpPr>
          <p:cNvPr id="79893" name="Line 22"/>
          <p:cNvSpPr>
            <a:spLocks noChangeShapeType="1"/>
          </p:cNvSpPr>
          <p:nvPr/>
        </p:nvSpPr>
        <p:spPr bwMode="auto">
          <a:xfrm rot="20502821" flipH="1">
            <a:off x="906463" y="3681413"/>
            <a:ext cx="588962" cy="211137"/>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79894" name="Rectangle 24"/>
          <p:cNvSpPr>
            <a:spLocks noChangeArrowheads="1"/>
          </p:cNvSpPr>
          <p:nvPr/>
        </p:nvSpPr>
        <p:spPr bwMode="auto">
          <a:xfrm>
            <a:off x="5562600" y="4495800"/>
            <a:ext cx="11430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5000"/>
              </a:lnSpc>
            </a:pPr>
            <a:r>
              <a:rPr lang="en-US" altLang="en-US" b="1" dirty="0">
                <a:latin typeface="Liberation Sans"/>
              </a:rPr>
              <a:t>. . . . .</a:t>
            </a:r>
          </a:p>
        </p:txBody>
      </p:sp>
      <p:sp>
        <p:nvSpPr>
          <p:cNvPr id="79896" name="Text Box 26"/>
          <p:cNvSpPr txBox="1">
            <a:spLocks noChangeArrowheads="1"/>
          </p:cNvSpPr>
          <p:nvPr/>
        </p:nvSpPr>
        <p:spPr bwMode="auto">
          <a:xfrm>
            <a:off x="2514600" y="4038600"/>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200,000</a:t>
            </a:r>
            <a:endParaRPr lang="en-US" altLang="en-US" sz="1700" b="1" dirty="0">
              <a:latin typeface="Liberation Sans"/>
            </a:endParaRPr>
          </a:p>
        </p:txBody>
      </p:sp>
      <p:sp>
        <p:nvSpPr>
          <p:cNvPr id="79897" name="Line 27"/>
          <p:cNvSpPr>
            <a:spLocks noChangeShapeType="1"/>
          </p:cNvSpPr>
          <p:nvPr/>
        </p:nvSpPr>
        <p:spPr bwMode="auto">
          <a:xfrm>
            <a:off x="3048000" y="4495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9898" name="Line 28"/>
          <p:cNvSpPr>
            <a:spLocks noChangeShapeType="1"/>
          </p:cNvSpPr>
          <p:nvPr/>
        </p:nvSpPr>
        <p:spPr bwMode="auto">
          <a:xfrm>
            <a:off x="4191000" y="4495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79899" name="Line 29"/>
          <p:cNvSpPr>
            <a:spLocks noChangeShapeType="1"/>
          </p:cNvSpPr>
          <p:nvPr/>
        </p:nvSpPr>
        <p:spPr bwMode="auto">
          <a:xfrm>
            <a:off x="6934200" y="4495800"/>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1"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Annuity Problems</a:t>
            </a:r>
          </a:p>
        </p:txBody>
      </p:sp>
      <p:sp>
        <p:nvSpPr>
          <p:cNvPr id="3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79902" name="Rectangle 3"/>
          <p:cNvSpPr>
            <a:spLocks noChangeArrowheads="1"/>
          </p:cNvSpPr>
          <p:nvPr/>
        </p:nvSpPr>
        <p:spPr bwMode="auto">
          <a:xfrm>
            <a:off x="600075" y="1371600"/>
            <a:ext cx="8086725" cy="1782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lnSpc>
                <a:spcPct val="125000"/>
              </a:lnSpc>
            </a:pPr>
            <a:r>
              <a:rPr lang="en-US" altLang="en-US" sz="2200" b="1" dirty="0">
                <a:latin typeface="Liberation Sans"/>
              </a:rPr>
              <a:t>Illustration: </a:t>
            </a:r>
            <a:r>
              <a:rPr lang="en-US" altLang="en-US" sz="2200" dirty="0">
                <a:latin typeface="Liberation Sans"/>
              </a:rPr>
              <a:t>Jaime Yuen wins  </a:t>
            </a:r>
            <a:r>
              <a:rPr lang="en-US" altLang="en-US" sz="2200" dirty="0" smtClean="0">
                <a:latin typeface="Liberation Sans"/>
              </a:rPr>
              <a:t>$4,000,000 </a:t>
            </a:r>
            <a:r>
              <a:rPr lang="en-US" altLang="en-US" sz="2200" dirty="0">
                <a:latin typeface="Liberation Sans"/>
              </a:rPr>
              <a:t>in the state lottery. She will be paid </a:t>
            </a:r>
            <a:r>
              <a:rPr lang="en-US" altLang="en-US" sz="2200" dirty="0" smtClean="0">
                <a:latin typeface="Liberation Sans"/>
              </a:rPr>
              <a:t>$200,000 </a:t>
            </a:r>
            <a:r>
              <a:rPr lang="en-US" altLang="en-US" sz="2200" dirty="0">
                <a:latin typeface="Liberation Sans"/>
              </a:rPr>
              <a:t>at the beginning of each year for the next 20 years.  How much has she actually won?  Assume an appropriate interest rate of 8%. </a:t>
            </a:r>
          </a:p>
        </p:txBody>
      </p:sp>
      <p:sp>
        <p:nvSpPr>
          <p:cNvPr id="3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830580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28800"/>
            <a:ext cx="8382000"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01" name="Rectangle 9"/>
          <p:cNvSpPr>
            <a:spLocks noChangeArrowheads="1"/>
          </p:cNvSpPr>
          <p:nvPr/>
        </p:nvSpPr>
        <p:spPr bwMode="auto">
          <a:xfrm>
            <a:off x="762000" y="5105400"/>
            <a:ext cx="21336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2400" b="1" dirty="0" smtClean="0">
                <a:latin typeface="Liberation Sans"/>
              </a:rPr>
              <a:t>$200,000</a:t>
            </a:r>
            <a:endParaRPr lang="en-US" altLang="en-US" sz="2400" b="1" dirty="0">
              <a:solidFill>
                <a:srgbClr val="800000"/>
              </a:solidFill>
              <a:latin typeface="Liberation Sans"/>
            </a:endParaRPr>
          </a:p>
        </p:txBody>
      </p:sp>
      <p:sp>
        <p:nvSpPr>
          <p:cNvPr id="80902" name="Text Box 10"/>
          <p:cNvSpPr txBox="1">
            <a:spLocks noChangeArrowheads="1"/>
          </p:cNvSpPr>
          <p:nvPr/>
        </p:nvSpPr>
        <p:spPr bwMode="auto">
          <a:xfrm>
            <a:off x="838200" y="5622925"/>
            <a:ext cx="20574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Receipts</a:t>
            </a:r>
          </a:p>
        </p:txBody>
      </p:sp>
      <p:sp>
        <p:nvSpPr>
          <p:cNvPr id="80903" name="Text Box 11"/>
          <p:cNvSpPr txBox="1">
            <a:spLocks noChangeArrowheads="1"/>
          </p:cNvSpPr>
          <p:nvPr/>
        </p:nvSpPr>
        <p:spPr bwMode="auto">
          <a:xfrm>
            <a:off x="3429000" y="5622925"/>
            <a:ext cx="17526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80904" name="Text Box 12"/>
          <p:cNvSpPr txBox="1">
            <a:spLocks noChangeArrowheads="1"/>
          </p:cNvSpPr>
          <p:nvPr/>
        </p:nvSpPr>
        <p:spPr bwMode="auto">
          <a:xfrm>
            <a:off x="5867400" y="5622925"/>
            <a:ext cx="1905000" cy="3968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Present Value</a:t>
            </a:r>
          </a:p>
        </p:txBody>
      </p:sp>
      <p:sp>
        <p:nvSpPr>
          <p:cNvPr id="773132" name="Rectangle 9"/>
          <p:cNvSpPr>
            <a:spLocks noChangeArrowheads="1"/>
          </p:cNvSpPr>
          <p:nvPr/>
        </p:nvSpPr>
        <p:spPr bwMode="auto">
          <a:xfrm>
            <a:off x="2895600" y="5105400"/>
            <a:ext cx="2819400" cy="533400"/>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x      10.60360</a:t>
            </a:r>
          </a:p>
        </p:txBody>
      </p:sp>
      <p:sp>
        <p:nvSpPr>
          <p:cNvPr id="773133" name="Rectangle 9"/>
          <p:cNvSpPr>
            <a:spLocks noChangeArrowheads="1"/>
          </p:cNvSpPr>
          <p:nvPr/>
        </p:nvSpPr>
        <p:spPr bwMode="auto">
          <a:xfrm>
            <a:off x="5334000" y="5105400"/>
            <a:ext cx="2959100" cy="533400"/>
          </a:xfrm>
          <a:prstGeom prst="rect">
            <a:avLst/>
          </a:prstGeom>
          <a:solidFill>
            <a:schemeClr val="bg1"/>
          </a:solidFill>
          <a:ln>
            <a:noFill/>
          </a:ln>
          <a:extLs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smtClean="0">
                <a:solidFill>
                  <a:srgbClr val="CC0000"/>
                </a:solidFill>
                <a:latin typeface="Liberation Sans"/>
              </a:rPr>
              <a:t>$2,120,720</a:t>
            </a:r>
            <a:endParaRPr lang="en-US" altLang="en-US" sz="2400" b="1" dirty="0">
              <a:solidFill>
                <a:srgbClr val="CC0000"/>
              </a:solidFill>
              <a:latin typeface="Liberation Sans"/>
            </a:endParaRPr>
          </a:p>
        </p:txBody>
      </p:sp>
      <p:sp>
        <p:nvSpPr>
          <p:cNvPr id="80907" name="AutoShape 14"/>
          <p:cNvSpPr>
            <a:spLocks noChangeArrowheads="1"/>
          </p:cNvSpPr>
          <p:nvPr/>
        </p:nvSpPr>
        <p:spPr bwMode="auto">
          <a:xfrm>
            <a:off x="1295400" y="35052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80908" name="AutoShape 15"/>
          <p:cNvSpPr>
            <a:spLocks noChangeArrowheads="1"/>
          </p:cNvSpPr>
          <p:nvPr/>
        </p:nvSpPr>
        <p:spPr bwMode="auto">
          <a:xfrm>
            <a:off x="2895600" y="35052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80909" name="AutoShape 16"/>
          <p:cNvSpPr>
            <a:spLocks noChangeArrowheads="1"/>
          </p:cNvSpPr>
          <p:nvPr/>
        </p:nvSpPr>
        <p:spPr bwMode="auto">
          <a:xfrm>
            <a:off x="4495800" y="35052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80910" name="AutoShape 17"/>
          <p:cNvSpPr>
            <a:spLocks noChangeArrowheads="1"/>
          </p:cNvSpPr>
          <p:nvPr/>
        </p:nvSpPr>
        <p:spPr bwMode="auto">
          <a:xfrm>
            <a:off x="6324600" y="35052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80911" name="AutoShape 18"/>
          <p:cNvSpPr>
            <a:spLocks noChangeArrowheads="1"/>
          </p:cNvSpPr>
          <p:nvPr/>
        </p:nvSpPr>
        <p:spPr bwMode="auto">
          <a:xfrm>
            <a:off x="7924800" y="3505200"/>
            <a:ext cx="228600" cy="228600"/>
          </a:xfrm>
          <a:prstGeom prst="downArrow">
            <a:avLst>
              <a:gd name="adj1" fmla="val 50000"/>
              <a:gd name="adj2" fmla="val 25000"/>
            </a:avLst>
          </a:prstGeom>
          <a:solidFill>
            <a:srgbClr val="CC0000"/>
          </a:solidFill>
          <a:ln w="12700" cap="sq">
            <a:solidFill>
              <a:schemeClr val="tx1"/>
            </a:solidFill>
            <a:miter lim="800000"/>
            <a:headEnd type="none" w="sm" len="sm"/>
            <a:tailEnd type="none" w="sm" len="sm"/>
          </a:ln>
          <a:effectLs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pic>
        <p:nvPicPr>
          <p:cNvPr id="8091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82725"/>
            <a:ext cx="84677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913" name="Text Box 24"/>
          <p:cNvSpPr txBox="1">
            <a:spLocks noChangeArrowheads="1"/>
          </p:cNvSpPr>
          <p:nvPr/>
        </p:nvSpPr>
        <p:spPr bwMode="auto">
          <a:xfrm>
            <a:off x="1219200" y="1447800"/>
            <a:ext cx="609600" cy="53022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400" dirty="0">
                <a:latin typeface="Liberation Sans"/>
              </a:rPr>
              <a:t>i=8%</a:t>
            </a:r>
          </a:p>
          <a:p>
            <a:r>
              <a:rPr lang="en-US" altLang="en-US" sz="1400" dirty="0">
                <a:latin typeface="Liberation Sans"/>
              </a:rPr>
              <a:t>n=20</a:t>
            </a:r>
          </a:p>
        </p:txBody>
      </p:sp>
      <p:sp>
        <p:nvSpPr>
          <p:cNvPr id="2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23" name="Rounded Rectangle 22"/>
          <p:cNvSpPr/>
          <p:nvPr/>
        </p:nvSpPr>
        <p:spPr bwMode="auto">
          <a:xfrm>
            <a:off x="457200" y="4642224"/>
            <a:ext cx="914400" cy="265113"/>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24"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Annuity Problems</a:t>
            </a:r>
          </a:p>
        </p:txBody>
      </p:sp>
      <p:sp>
        <p:nvSpPr>
          <p:cNvPr id="2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3132"/>
                                        </p:tgtEl>
                                        <p:attrNameLst>
                                          <p:attrName>style.visibility</p:attrName>
                                        </p:attrNameLst>
                                      </p:cBhvr>
                                      <p:to>
                                        <p:strVal val="visible"/>
                                      </p:to>
                                    </p:set>
                                    <p:animEffect transition="in" filter="wipe(left)">
                                      <p:cBhvr>
                                        <p:cTn id="12" dur="500"/>
                                        <p:tgtEl>
                                          <p:spTgt spid="7731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3133"/>
                                        </p:tgtEl>
                                        <p:attrNameLst>
                                          <p:attrName>style.visibility</p:attrName>
                                        </p:attrNameLst>
                                      </p:cBhvr>
                                      <p:to>
                                        <p:strVal val="visible"/>
                                      </p:to>
                                    </p:set>
                                    <p:animEffect transition="in" filter="wipe(left)">
                                      <p:cBhvr>
                                        <p:cTn id="17" dur="500"/>
                                        <p:tgtEl>
                                          <p:spTgt spid="773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32" grpId="0" animBg="1"/>
      <p:bldP spid="773133" grpId="0" animBg="1"/>
      <p:bldP spid="2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609600" y="1981200"/>
            <a:ext cx="79248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30000"/>
              </a:spcBef>
              <a:buSzPct val="80000"/>
            </a:pPr>
            <a:r>
              <a:rPr lang="en-US" altLang="en-US" sz="2000" b="1" dirty="0">
                <a:latin typeface="Liberation Sans"/>
              </a:rPr>
              <a:t>Illustration:</a:t>
            </a:r>
            <a:r>
              <a:rPr lang="en-US" altLang="en-US" sz="2000" dirty="0">
                <a:latin typeface="Liberation Sans"/>
              </a:rPr>
              <a:t> </a:t>
            </a:r>
            <a:r>
              <a:rPr lang="en-US" altLang="en-US" sz="2000" dirty="0" smtClean="0">
                <a:latin typeface="Liberation Sans"/>
              </a:rPr>
              <a:t>Assume </a:t>
            </a:r>
            <a:r>
              <a:rPr lang="en-US" altLang="en-US" sz="2000" dirty="0">
                <a:latin typeface="Liberation Sans"/>
              </a:rPr>
              <a:t>you receive a statement from MasterCard with a balance due of $528.77. You may pay it off in 12 equal monthly payments of $50 each, with the first payment due one month from now.  What rate of interest would you be paying?</a:t>
            </a:r>
          </a:p>
        </p:txBody>
      </p:sp>
      <p:sp>
        <p:nvSpPr>
          <p:cNvPr id="81924" name="Rectangle 7"/>
          <p:cNvSpPr>
            <a:spLocks noChangeArrowheads="1"/>
          </p:cNvSpPr>
          <p:nvPr/>
        </p:nvSpPr>
        <p:spPr bwMode="auto">
          <a:xfrm>
            <a:off x="609600" y="1365250"/>
            <a:ext cx="490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solidFill>
                  <a:srgbClr val="006600"/>
                </a:solidFill>
                <a:latin typeface="Liberation Sans"/>
              </a:rPr>
              <a:t>Computation of the Interest Rate</a:t>
            </a:r>
          </a:p>
        </p:txBody>
      </p:sp>
      <p:sp>
        <p:nvSpPr>
          <p:cNvPr id="81925" name="Rectangle 9"/>
          <p:cNvSpPr>
            <a:spLocks noChangeArrowheads="1"/>
          </p:cNvSpPr>
          <p:nvPr/>
        </p:nvSpPr>
        <p:spPr bwMode="auto">
          <a:xfrm>
            <a:off x="609600" y="5087938"/>
            <a:ext cx="8001000"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30000"/>
              </a:spcBef>
              <a:buSzPct val="80000"/>
            </a:pPr>
            <a:r>
              <a:rPr lang="en-US" altLang="en-US" sz="1600" b="1" dirty="0">
                <a:latin typeface="Liberation Sans"/>
              </a:rPr>
              <a:t>Referring to Table 6-4 and reading across the 12-period row, you find 10.57534 in the 2% column. Since 2% is a monthly rate, the nominal annual rate of interest is 24% (12 x 2%). The effective annual rate is 26.82413% [(1 + .02)</a:t>
            </a:r>
            <a:r>
              <a:rPr lang="en-US" altLang="en-US" sz="1000" b="1" dirty="0">
                <a:latin typeface="Liberation Sans"/>
              </a:rPr>
              <a:t> </a:t>
            </a:r>
            <a:r>
              <a:rPr lang="en-US" altLang="en-US" sz="1600" b="1" dirty="0">
                <a:latin typeface="Liberation Sans"/>
              </a:rPr>
              <a:t>   - 1]. </a:t>
            </a:r>
          </a:p>
        </p:txBody>
      </p:sp>
      <p:sp>
        <p:nvSpPr>
          <p:cNvPr id="81926" name="Text Box 10"/>
          <p:cNvSpPr txBox="1">
            <a:spLocks noChangeArrowheads="1"/>
          </p:cNvSpPr>
          <p:nvPr/>
        </p:nvSpPr>
        <p:spPr bwMode="auto">
          <a:xfrm>
            <a:off x="6553200" y="56388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00" b="1" dirty="0">
                <a:latin typeface="Liberation Sans"/>
              </a:rPr>
              <a:t> 12 </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2"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Annuity Problems</a:t>
            </a:r>
          </a:p>
        </p:txBody>
      </p:sp>
      <p:pic>
        <p:nvPicPr>
          <p:cNvPr id="819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702050"/>
            <a:ext cx="57150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09600" y="1981200"/>
            <a:ext cx="7924800" cy="2213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30000"/>
              </a:spcBef>
              <a:buSzPct val="80000"/>
            </a:pPr>
            <a:r>
              <a:rPr lang="en-US" altLang="en-US" sz="2000" b="1" dirty="0">
                <a:latin typeface="Liberation Sans"/>
              </a:rPr>
              <a:t>Illustration: </a:t>
            </a:r>
            <a:r>
              <a:rPr lang="en-US" altLang="en-US" sz="2000" dirty="0" smtClean="0">
                <a:latin typeface="Liberation Sans"/>
              </a:rPr>
              <a:t>Norm </a:t>
            </a:r>
            <a:r>
              <a:rPr lang="en-US" altLang="en-US" sz="2000" dirty="0">
                <a:latin typeface="Liberation Sans"/>
              </a:rPr>
              <a:t>and Jackie Remmers have saved $36,000 to finance their daughter Dawna’s college education. They deposited the money in the Bloomington Savings and Loan Association, where it earns 4% interest compounded semiannually. What equal amounts can their daughter withdraw at the end of every 6 months during her 4 college years, without exhausting the fund?</a:t>
            </a:r>
          </a:p>
        </p:txBody>
      </p:sp>
      <p:sp>
        <p:nvSpPr>
          <p:cNvPr id="82948" name="Rectangle 7"/>
          <p:cNvSpPr>
            <a:spLocks noChangeArrowheads="1"/>
          </p:cNvSpPr>
          <p:nvPr/>
        </p:nvSpPr>
        <p:spPr bwMode="auto">
          <a:xfrm>
            <a:off x="609600" y="1365250"/>
            <a:ext cx="49514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solidFill>
                  <a:srgbClr val="006600"/>
                </a:solidFill>
                <a:latin typeface="Liberation Sans"/>
              </a:rPr>
              <a:t>Computation of a Periodic Rent</a:t>
            </a:r>
          </a:p>
        </p:txBody>
      </p:sp>
      <p:sp>
        <p:nvSpPr>
          <p:cNvPr id="82949" name="Text Box 10"/>
          <p:cNvSpPr txBox="1">
            <a:spLocks noChangeArrowheads="1"/>
          </p:cNvSpPr>
          <p:nvPr/>
        </p:nvSpPr>
        <p:spPr bwMode="auto">
          <a:xfrm>
            <a:off x="6553200" y="5638800"/>
            <a:ext cx="457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000" b="1" dirty="0">
                <a:latin typeface="Liberation Sans"/>
              </a:rPr>
              <a:t> 12 </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2"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Present Value of Annuity Problems</a:t>
            </a:r>
          </a:p>
        </p:txBody>
      </p:sp>
      <p:pic>
        <p:nvPicPr>
          <p:cNvPr id="829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48175"/>
            <a:ext cx="62388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4</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560696" y="2871354"/>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341313" indent="-341313">
              <a:lnSpc>
                <a:spcPct val="115000"/>
              </a:lnSpc>
              <a:spcBef>
                <a:spcPct val="45000"/>
              </a:spcBef>
              <a:buClr>
                <a:srgbClr val="CC0000"/>
              </a:buClr>
              <a:buSzTx/>
              <a:buAutoNum type="arabicPlain"/>
            </a:pPr>
            <a:r>
              <a:rPr lang="en-US" sz="1900" b="0" dirty="0" smtClean="0">
                <a:solidFill>
                  <a:schemeClr val="tx1"/>
                </a:solidFill>
                <a:effectLst/>
                <a:latin typeface="Liberation Sans" panose="020B0604020202020204" pitchFamily="34" charset="0"/>
              </a:rPr>
              <a:t>Describe </a:t>
            </a:r>
            <a:r>
              <a:rPr lang="en-US" sz="1900" b="0" dirty="0">
                <a:solidFill>
                  <a:schemeClr val="tx1"/>
                </a:solidFill>
                <a:effectLst/>
                <a:latin typeface="Liberation Sans" panose="020B0604020202020204" pitchFamily="34" charset="0"/>
              </a:rPr>
              <a:t>the fundamental concepts related to the time value of money</a:t>
            </a:r>
            <a:r>
              <a:rPr lang="en-US" sz="1900" b="0" dirty="0" smtClean="0">
                <a:solidFill>
                  <a:schemeClr val="tx1"/>
                </a:solidFill>
                <a:effectLst/>
                <a:latin typeface="Liberation Sans" panose="020B0604020202020204" pitchFamily="34" charset="0"/>
              </a:rPr>
              <a:t>.</a:t>
            </a:r>
          </a:p>
          <a:p>
            <a:pPr marL="341313" indent="-341313">
              <a:lnSpc>
                <a:spcPct val="115000"/>
              </a:lnSpc>
              <a:spcBef>
                <a:spcPct val="45000"/>
              </a:spcBef>
              <a:buClr>
                <a:srgbClr val="CC0000"/>
              </a:buClr>
              <a:buSzTx/>
              <a:buAutoNum type="arabicPlain"/>
            </a:pPr>
            <a:r>
              <a:rPr lang="en-US" sz="1900" b="0" dirty="0">
                <a:solidFill>
                  <a:schemeClr val="tx1"/>
                </a:solidFill>
                <a:effectLst/>
                <a:latin typeface="Liberation Sans" panose="020B0604020202020204" pitchFamily="34" charset="0"/>
              </a:rPr>
              <a:t>Solve future and present value of 1 problems.</a:t>
            </a:r>
          </a:p>
          <a:p>
            <a:pPr marL="341313" indent="-341313">
              <a:lnSpc>
                <a:spcPct val="115000"/>
              </a:lnSpc>
              <a:spcBef>
                <a:spcPct val="45000"/>
              </a:spcBef>
              <a:buClr>
                <a:srgbClr val="CC0000"/>
              </a:buClr>
              <a:buSzTx/>
              <a:buAutoNum type="arabicPlain"/>
            </a:pPr>
            <a:r>
              <a:rPr lang="en-US" sz="1900" b="0" dirty="0">
                <a:solidFill>
                  <a:schemeClr val="tx1"/>
                </a:solidFill>
                <a:effectLst/>
                <a:latin typeface="Liberation Sans" panose="020B0604020202020204" pitchFamily="34" charset="0"/>
              </a:rPr>
              <a:t>Solve future value of ordinary and annuity due problems.</a:t>
            </a:r>
          </a:p>
        </p:txBody>
      </p:sp>
      <p:sp>
        <p:nvSpPr>
          <p:cNvPr id="3075" name="Rectangle 15"/>
          <p:cNvSpPr>
            <a:spLocks noGrp="1" noChangeArrowheads="1"/>
          </p:cNvSpPr>
          <p:nvPr>
            <p:ph type="title"/>
          </p:nvPr>
        </p:nvSpPr>
        <p:spPr bwMode="auto">
          <a:xfrm>
            <a:off x="560696" y="1828800"/>
            <a:ext cx="3886200" cy="484909"/>
          </a:xfrm>
          <a:noFill/>
          <a:ln>
            <a:noFill/>
          </a:ln>
          <a:effectLst/>
        </p:spPr>
        <p:txBody>
          <a:bodyPr vert="horz" wrap="square" lIns="90488" tIns="44450" rIns="90488" bIns="44450" numCol="1" anchor="t" anchorCtr="0" compatLnSpc="1">
            <a:prstTxWarp prst="textNoShape">
              <a:avLst/>
            </a:prstTxWarp>
          </a:bodyPr>
          <a:lstStyle/>
          <a:p>
            <a:pPr marL="0" indent="0" algn="l">
              <a:lnSpc>
                <a:spcPct val="110000"/>
              </a:lnSpc>
            </a:pPr>
            <a:r>
              <a:rPr lang="en-US" altLang="en-US" sz="2400" i="0" dirty="0" smtClean="0">
                <a:solidFill>
                  <a:srgbClr val="CC0000"/>
                </a:solidFill>
                <a:effectLst/>
                <a:latin typeface="Liberation Sans" panose="020B0604020202020204" pitchFamily="34" charset="0"/>
              </a:rPr>
              <a:t>LEARNING OBJECTIVES</a:t>
            </a:r>
          </a:p>
        </p:txBody>
      </p:sp>
      <p:sp>
        <p:nvSpPr>
          <p:cNvPr id="3076" name="Rectangle 18"/>
          <p:cNvSpPr>
            <a:spLocks noChangeArrowheads="1"/>
          </p:cNvSpPr>
          <p:nvPr/>
        </p:nvSpPr>
        <p:spPr bwMode="auto">
          <a:xfrm>
            <a:off x="4800600" y="2871354"/>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marL="341313" indent="-341313" algn="l">
              <a:lnSpc>
                <a:spcPct val="115000"/>
              </a:lnSpc>
              <a:spcBef>
                <a:spcPct val="45000"/>
              </a:spcBef>
              <a:buClr>
                <a:srgbClr val="CC0000"/>
              </a:buClr>
              <a:buFont typeface="Wingdings" panose="05000000000000000000" pitchFamily="2" charset="2"/>
              <a:buAutoNum type="arabicPlain" startAt="4"/>
            </a:pPr>
            <a:r>
              <a:rPr lang="en-US" sz="1900" dirty="0">
                <a:latin typeface="Liberation Sans" panose="020B0604020202020204" pitchFamily="34" charset="0"/>
              </a:rPr>
              <a:t>Solve present value of ordinary and annuity due problems.</a:t>
            </a:r>
          </a:p>
          <a:p>
            <a:pPr marL="341313" indent="-341313" algn="l">
              <a:lnSpc>
                <a:spcPct val="115000"/>
              </a:lnSpc>
              <a:spcBef>
                <a:spcPct val="45000"/>
              </a:spcBef>
              <a:buClr>
                <a:srgbClr val="CC0000"/>
              </a:buClr>
              <a:buFont typeface="Wingdings" panose="05000000000000000000" pitchFamily="2" charset="2"/>
              <a:buAutoNum type="arabicPlain" startAt="4"/>
            </a:pPr>
            <a:r>
              <a:rPr lang="en-US" sz="1900" b="1" dirty="0">
                <a:solidFill>
                  <a:srgbClr val="CC0000"/>
                </a:solidFill>
                <a:latin typeface="Liberation Sans" panose="020B0604020202020204" pitchFamily="34" charset="0"/>
              </a:rPr>
              <a:t>Solve present value problems related to deferred annuities, bonds, and expected cash flows.</a:t>
            </a:r>
          </a:p>
        </p:txBody>
      </p:sp>
      <p:sp>
        <p:nvSpPr>
          <p:cNvPr id="3077" name="Rectangle 19"/>
          <p:cNvSpPr>
            <a:spLocks noChangeArrowheads="1"/>
          </p:cNvSpPr>
          <p:nvPr/>
        </p:nvSpPr>
        <p:spPr bwMode="auto">
          <a:xfrm>
            <a:off x="560696" y="2414154"/>
            <a:ext cx="7211704" cy="397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900" dirty="0">
                <a:solidFill>
                  <a:schemeClr val="bg2"/>
                </a:solidFill>
                <a:latin typeface="Liberation Sans" panose="020B0604020202020204" pitchFamily="34" charset="0"/>
              </a:rPr>
              <a:t>After studying this chapter, you should be able to:</a:t>
            </a:r>
          </a:p>
        </p:txBody>
      </p:sp>
      <p:sp>
        <p:nvSpPr>
          <p:cNvPr id="3079" name="Rectangle 24"/>
          <p:cNvSpPr>
            <a:spLocks noChangeArrowheads="1"/>
          </p:cNvSpPr>
          <p:nvPr/>
        </p:nvSpPr>
        <p:spPr bwMode="auto">
          <a:xfrm>
            <a:off x="1676400" y="155057"/>
            <a:ext cx="6629400" cy="1561902"/>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altLang="en-US" sz="4000" dirty="0" smtClean="0">
                <a:solidFill>
                  <a:schemeClr val="tx2">
                    <a:lumMod val="50000"/>
                  </a:schemeClr>
                </a:solidFill>
                <a:latin typeface="Liberation Sans" panose="020B0604020202020204" pitchFamily="34" charset="0"/>
              </a:rPr>
              <a:t>Accounting and the Time Value of Money</a:t>
            </a:r>
            <a:endParaRPr lang="en-US" altLang="en-US" sz="4000" dirty="0">
              <a:solidFill>
                <a:schemeClr val="tx2">
                  <a:lumMod val="50000"/>
                </a:schemeClr>
              </a:solidFill>
              <a:latin typeface="Liberation Sans" panose="020B0604020202020204" pitchFamily="34" charset="0"/>
            </a:endParaRPr>
          </a:p>
        </p:txBody>
      </p:sp>
      <p:sp>
        <p:nvSpPr>
          <p:cNvPr id="3081" name="Text Box 26"/>
          <p:cNvSpPr txBox="1">
            <a:spLocks noChangeArrowheads="1"/>
          </p:cNvSpPr>
          <p:nvPr/>
        </p:nvSpPr>
        <p:spPr bwMode="auto">
          <a:xfrm>
            <a:off x="457200" y="76200"/>
            <a:ext cx="10668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b="0" dirty="0">
                <a:solidFill>
                  <a:srgbClr val="006600"/>
                </a:solidFill>
                <a:latin typeface="Liberation Sans" panose="020B0604020202020204" pitchFamily="34" charset="0"/>
              </a:rPr>
              <a:t>6</a:t>
            </a:r>
          </a:p>
        </p:txBody>
      </p:sp>
      <p:cxnSp>
        <p:nvCxnSpPr>
          <p:cNvPr id="3" name="Straight Connector 2"/>
          <p:cNvCxnSpPr/>
          <p:nvPr/>
        </p:nvCxnSpPr>
        <p:spPr bwMode="auto">
          <a:xfrm>
            <a:off x="340056" y="-4592"/>
            <a:ext cx="0" cy="6086944"/>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52400" y="6096000"/>
            <a:ext cx="152400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1245326081"/>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4"/>
          <p:cNvSpPr txBox="1">
            <a:spLocks noChangeArrowheads="1"/>
          </p:cNvSpPr>
          <p:nvPr/>
        </p:nvSpPr>
        <p:spPr bwMode="auto">
          <a:xfrm>
            <a:off x="609600" y="1981200"/>
            <a:ext cx="7620000" cy="222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20000"/>
              </a:lnSpc>
              <a:spcBef>
                <a:spcPct val="30000"/>
              </a:spcBef>
              <a:buClr>
                <a:srgbClr val="CC0000"/>
              </a:buClr>
              <a:buSzPct val="80000"/>
              <a:buFont typeface="Wingdings" pitchFamily="2" charset="2"/>
              <a:buChar char="u"/>
            </a:pPr>
            <a:r>
              <a:rPr lang="en-US" altLang="en-US" sz="2100" dirty="0">
                <a:latin typeface="Liberation Sans"/>
              </a:rPr>
              <a:t>Rents begin after a specified number of periods.</a:t>
            </a:r>
          </a:p>
          <a:p>
            <a:pPr lvl="1" algn="l">
              <a:lnSpc>
                <a:spcPct val="120000"/>
              </a:lnSpc>
              <a:spcBef>
                <a:spcPct val="30000"/>
              </a:spcBef>
              <a:buClr>
                <a:srgbClr val="CC0000"/>
              </a:buClr>
              <a:buSzPct val="80000"/>
              <a:buFont typeface="Wingdings" pitchFamily="2" charset="2"/>
              <a:buChar char="u"/>
            </a:pPr>
            <a:r>
              <a:rPr lang="en-US" altLang="en-US" sz="2100" b="1" dirty="0">
                <a:latin typeface="Liberation Sans"/>
              </a:rPr>
              <a:t>Future Value of a Deferred Annuity</a:t>
            </a:r>
            <a:r>
              <a:rPr lang="en-US" altLang="en-US" sz="2100" dirty="0">
                <a:latin typeface="Liberation Sans"/>
              </a:rPr>
              <a:t> </a:t>
            </a:r>
            <a:r>
              <a:rPr lang="en-US" altLang="en-US" sz="2000" dirty="0">
                <a:latin typeface="Liberation Sans"/>
              </a:rPr>
              <a:t>- Calculation same as the future value of an annuity not deferred.</a:t>
            </a:r>
          </a:p>
          <a:p>
            <a:pPr lvl="1" algn="l">
              <a:lnSpc>
                <a:spcPct val="120000"/>
              </a:lnSpc>
              <a:spcBef>
                <a:spcPct val="30000"/>
              </a:spcBef>
              <a:buClr>
                <a:srgbClr val="CC0000"/>
              </a:buClr>
              <a:buSzPct val="80000"/>
              <a:buFont typeface="Wingdings" pitchFamily="2" charset="2"/>
              <a:buChar char="u"/>
            </a:pPr>
            <a:r>
              <a:rPr lang="en-US" altLang="en-US" sz="2100" b="1" dirty="0">
                <a:latin typeface="Liberation Sans"/>
              </a:rPr>
              <a:t>Present Value of a Deferred Annuity</a:t>
            </a:r>
            <a:r>
              <a:rPr lang="en-US" altLang="en-US" sz="2100" dirty="0">
                <a:latin typeface="Liberation Sans"/>
              </a:rPr>
              <a:t> </a:t>
            </a:r>
            <a:r>
              <a:rPr lang="en-US" altLang="en-US" sz="2000" dirty="0">
                <a:latin typeface="Liberation Sans"/>
              </a:rPr>
              <a:t>- Must recognize the interest that accrues during the deferral period.</a:t>
            </a:r>
          </a:p>
        </p:txBody>
      </p:sp>
      <p:sp>
        <p:nvSpPr>
          <p:cNvPr id="84996" name="Freeform 6"/>
          <p:cNvSpPr>
            <a:spLocks/>
          </p:cNvSpPr>
          <p:nvPr/>
        </p:nvSpPr>
        <p:spPr bwMode="auto">
          <a:xfrm>
            <a:off x="792163" y="5402263"/>
            <a:ext cx="7715250" cy="4762"/>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4997" name="Line 7"/>
          <p:cNvSpPr>
            <a:spLocks noChangeShapeType="1"/>
          </p:cNvSpPr>
          <p:nvPr/>
        </p:nvSpPr>
        <p:spPr bwMode="auto">
          <a:xfrm>
            <a:off x="766763" y="52752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4998" name="Line 8"/>
          <p:cNvSpPr>
            <a:spLocks noChangeShapeType="1"/>
          </p:cNvSpPr>
          <p:nvPr/>
        </p:nvSpPr>
        <p:spPr bwMode="auto">
          <a:xfrm>
            <a:off x="1905000" y="52752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4999" name="Rectangle 9"/>
          <p:cNvSpPr>
            <a:spLocks noChangeArrowheads="1"/>
          </p:cNvSpPr>
          <p:nvPr/>
        </p:nvSpPr>
        <p:spPr bwMode="auto">
          <a:xfrm>
            <a:off x="304800" y="56261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85000" name="Rectangle 10"/>
          <p:cNvSpPr>
            <a:spLocks noChangeArrowheads="1"/>
          </p:cNvSpPr>
          <p:nvPr/>
        </p:nvSpPr>
        <p:spPr bwMode="auto">
          <a:xfrm>
            <a:off x="1514475" y="56261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85001" name="Rectangle 12"/>
          <p:cNvSpPr>
            <a:spLocks noChangeArrowheads="1"/>
          </p:cNvSpPr>
          <p:nvPr/>
        </p:nvSpPr>
        <p:spPr bwMode="auto">
          <a:xfrm>
            <a:off x="2657475" y="56261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85002" name="Rectangle 13"/>
          <p:cNvSpPr>
            <a:spLocks noChangeArrowheads="1"/>
          </p:cNvSpPr>
          <p:nvPr/>
        </p:nvSpPr>
        <p:spPr bwMode="auto">
          <a:xfrm>
            <a:off x="3800475" y="56261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85003" name="Rectangle 14"/>
          <p:cNvSpPr>
            <a:spLocks noChangeArrowheads="1"/>
          </p:cNvSpPr>
          <p:nvPr/>
        </p:nvSpPr>
        <p:spPr bwMode="auto">
          <a:xfrm>
            <a:off x="4943475" y="56261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85004" name="Line 15"/>
          <p:cNvSpPr>
            <a:spLocks noChangeShapeType="1"/>
          </p:cNvSpPr>
          <p:nvPr/>
        </p:nvSpPr>
        <p:spPr bwMode="auto">
          <a:xfrm>
            <a:off x="5324475" y="52752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5005" name="Rectangle 16"/>
          <p:cNvSpPr>
            <a:spLocks noChangeArrowheads="1"/>
          </p:cNvSpPr>
          <p:nvPr/>
        </p:nvSpPr>
        <p:spPr bwMode="auto">
          <a:xfrm>
            <a:off x="6553200" y="56261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19</a:t>
            </a:r>
          </a:p>
        </p:txBody>
      </p:sp>
      <p:sp>
        <p:nvSpPr>
          <p:cNvPr id="85006" name="Line 17"/>
          <p:cNvSpPr>
            <a:spLocks noChangeShapeType="1"/>
          </p:cNvSpPr>
          <p:nvPr/>
        </p:nvSpPr>
        <p:spPr bwMode="auto">
          <a:xfrm>
            <a:off x="8067675" y="52752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5007" name="Rectangle 18"/>
          <p:cNvSpPr>
            <a:spLocks noChangeArrowheads="1"/>
          </p:cNvSpPr>
          <p:nvPr/>
        </p:nvSpPr>
        <p:spPr bwMode="auto">
          <a:xfrm>
            <a:off x="7686675" y="56261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20</a:t>
            </a:r>
          </a:p>
        </p:txBody>
      </p:sp>
      <p:sp>
        <p:nvSpPr>
          <p:cNvPr id="85008" name="Text Box 20"/>
          <p:cNvSpPr txBox="1">
            <a:spLocks noChangeArrowheads="1"/>
          </p:cNvSpPr>
          <p:nvPr/>
        </p:nvSpPr>
        <p:spPr bwMode="auto">
          <a:xfrm>
            <a:off x="3657600" y="48180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85009" name="Text Box 21"/>
          <p:cNvSpPr txBox="1">
            <a:spLocks noChangeArrowheads="1"/>
          </p:cNvSpPr>
          <p:nvPr/>
        </p:nvSpPr>
        <p:spPr bwMode="auto">
          <a:xfrm>
            <a:off x="4800600" y="48180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85010" name="Text Box 22"/>
          <p:cNvSpPr txBox="1">
            <a:spLocks noChangeArrowheads="1"/>
          </p:cNvSpPr>
          <p:nvPr/>
        </p:nvSpPr>
        <p:spPr bwMode="auto">
          <a:xfrm>
            <a:off x="6400800" y="48180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100,000</a:t>
            </a:r>
          </a:p>
        </p:txBody>
      </p:sp>
      <p:sp>
        <p:nvSpPr>
          <p:cNvPr id="85011" name="Rectangle 25"/>
          <p:cNvSpPr>
            <a:spLocks noChangeArrowheads="1"/>
          </p:cNvSpPr>
          <p:nvPr/>
        </p:nvSpPr>
        <p:spPr bwMode="auto">
          <a:xfrm>
            <a:off x="5562600" y="5275263"/>
            <a:ext cx="11430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5000"/>
              </a:lnSpc>
            </a:pPr>
            <a:r>
              <a:rPr lang="en-US" altLang="en-US" b="1" dirty="0">
                <a:latin typeface="Liberation Sans"/>
              </a:rPr>
              <a:t>. . . . .</a:t>
            </a:r>
          </a:p>
        </p:txBody>
      </p:sp>
      <p:sp>
        <p:nvSpPr>
          <p:cNvPr id="85012" name="Line 27"/>
          <p:cNvSpPr>
            <a:spLocks noChangeShapeType="1"/>
          </p:cNvSpPr>
          <p:nvPr/>
        </p:nvSpPr>
        <p:spPr bwMode="auto">
          <a:xfrm>
            <a:off x="3048000" y="52752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5013" name="Line 28"/>
          <p:cNvSpPr>
            <a:spLocks noChangeShapeType="1"/>
          </p:cNvSpPr>
          <p:nvPr/>
        </p:nvSpPr>
        <p:spPr bwMode="auto">
          <a:xfrm>
            <a:off x="4191000" y="52752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5014" name="Line 29"/>
          <p:cNvSpPr>
            <a:spLocks noChangeShapeType="1"/>
          </p:cNvSpPr>
          <p:nvPr/>
        </p:nvSpPr>
        <p:spPr bwMode="auto">
          <a:xfrm>
            <a:off x="6934200" y="52752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5015" name="Freeform 32"/>
          <p:cNvSpPr>
            <a:spLocks/>
          </p:cNvSpPr>
          <p:nvPr/>
        </p:nvSpPr>
        <p:spPr bwMode="auto">
          <a:xfrm>
            <a:off x="7932738" y="4838700"/>
            <a:ext cx="144462" cy="342900"/>
          </a:xfrm>
          <a:custGeom>
            <a:avLst/>
            <a:gdLst>
              <a:gd name="T0" fmla="*/ 0 w 91"/>
              <a:gd name="T1" fmla="*/ 0 h 216"/>
              <a:gd name="T2" fmla="*/ 2147483647 w 91"/>
              <a:gd name="T3" fmla="*/ 2147483647 h 216"/>
              <a:gd name="T4" fmla="*/ 0 60000 65536"/>
              <a:gd name="T5" fmla="*/ 0 60000 65536"/>
            </a:gdLst>
            <a:ahLst/>
            <a:cxnLst>
              <a:cxn ang="T4">
                <a:pos x="T0" y="T1"/>
              </a:cxn>
              <a:cxn ang="T5">
                <a:pos x="T2" y="T3"/>
              </a:cxn>
            </a:cxnLst>
            <a:rect l="0" t="0" r="r" b="b"/>
            <a:pathLst>
              <a:path w="91" h="216">
                <a:moveTo>
                  <a:pt x="0" y="0"/>
                </a:moveTo>
                <a:lnTo>
                  <a:pt x="91" y="216"/>
                </a:lnTo>
              </a:path>
            </a:pathLst>
          </a:custGeom>
          <a:noFill/>
          <a:ln w="57150" cap="sq" cmpd="sng">
            <a:solidFill>
              <a:srgbClr val="CC0000"/>
            </a:solidFill>
            <a:prstDash val="solid"/>
            <a:round/>
            <a:headEnd type="non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5016" name="Rectangle 33"/>
          <p:cNvSpPr>
            <a:spLocks noChangeArrowheads="1"/>
          </p:cNvSpPr>
          <p:nvPr/>
        </p:nvSpPr>
        <p:spPr bwMode="auto">
          <a:xfrm>
            <a:off x="6248400" y="4343400"/>
            <a:ext cx="2667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dirty="0">
                <a:latin typeface="Liberation Sans"/>
              </a:rPr>
              <a:t>Future Value</a:t>
            </a:r>
          </a:p>
        </p:txBody>
      </p:sp>
      <p:sp>
        <p:nvSpPr>
          <p:cNvPr id="85017" name="Rectangle 36"/>
          <p:cNvSpPr>
            <a:spLocks noChangeArrowheads="1"/>
          </p:cNvSpPr>
          <p:nvPr/>
        </p:nvSpPr>
        <p:spPr bwMode="auto">
          <a:xfrm>
            <a:off x="838200" y="4572000"/>
            <a:ext cx="2667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dirty="0">
                <a:latin typeface="Liberation Sans"/>
              </a:rPr>
              <a:t>Present Value</a:t>
            </a:r>
          </a:p>
        </p:txBody>
      </p:sp>
      <p:sp>
        <p:nvSpPr>
          <p:cNvPr id="85018" name="Line 37"/>
          <p:cNvSpPr>
            <a:spLocks noChangeShapeType="1"/>
          </p:cNvSpPr>
          <p:nvPr/>
        </p:nvSpPr>
        <p:spPr bwMode="auto">
          <a:xfrm rot="20502821" flipH="1">
            <a:off x="795338" y="4965700"/>
            <a:ext cx="508000" cy="163513"/>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5019" name="Text Box 40"/>
          <p:cNvSpPr txBox="1">
            <a:spLocks noChangeArrowheads="1"/>
          </p:cNvSpPr>
          <p:nvPr/>
        </p:nvSpPr>
        <p:spPr bwMode="auto">
          <a:xfrm>
            <a:off x="609600" y="1371600"/>
            <a:ext cx="8153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Deferred Annuities</a:t>
            </a:r>
          </a:p>
        </p:txBody>
      </p:sp>
      <p:sp>
        <p:nvSpPr>
          <p:cNvPr id="3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1" name="Rectangle 4"/>
          <p:cNvSpPr>
            <a:spLocks noChangeArrowheads="1"/>
          </p:cNvSpPr>
          <p:nvPr/>
        </p:nvSpPr>
        <p:spPr bwMode="auto">
          <a:xfrm>
            <a:off x="609600" y="381000"/>
            <a:ext cx="83058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OTHER TIME VALUE OF MONEY ISSUES</a:t>
            </a:r>
            <a:endParaRPr lang="en-US" sz="3200" b="1" dirty="0">
              <a:solidFill>
                <a:schemeClr val="tx2">
                  <a:lumMod val="50000"/>
                </a:schemeClr>
              </a:solidFill>
              <a:latin typeface="Liberation Sans"/>
            </a:endParaRPr>
          </a:p>
        </p:txBody>
      </p:sp>
      <p:sp>
        <p:nvSpPr>
          <p:cNvPr id="2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609600" y="1981200"/>
            <a:ext cx="7620000"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30000"/>
              </a:spcBef>
              <a:buSzPct val="80000"/>
              <a:defRPr/>
            </a:pPr>
            <a:r>
              <a:rPr lang="en-US" sz="2300" dirty="0" smtClean="0">
                <a:latin typeface="Liberation Sans"/>
              </a:rPr>
              <a:t>Two Cash Flows:</a:t>
            </a:r>
          </a:p>
          <a:p>
            <a:pPr marL="682625" indent="-450850" algn="l">
              <a:lnSpc>
                <a:spcPct val="115000"/>
              </a:lnSpc>
              <a:spcBef>
                <a:spcPct val="50000"/>
              </a:spcBef>
              <a:buClr>
                <a:srgbClr val="CC0000"/>
              </a:buClr>
              <a:buSzPct val="80000"/>
              <a:buFont typeface="Wingdings" pitchFamily="2" charset="2"/>
              <a:buChar char="u"/>
              <a:defRPr/>
            </a:pPr>
            <a:r>
              <a:rPr lang="en-US" sz="2200" dirty="0" smtClean="0">
                <a:latin typeface="Liberation Sans"/>
              </a:rPr>
              <a:t>Periodic interest payments (annuity). </a:t>
            </a:r>
          </a:p>
          <a:p>
            <a:pPr marL="682625" indent="-450850" algn="l">
              <a:lnSpc>
                <a:spcPct val="115000"/>
              </a:lnSpc>
              <a:spcBef>
                <a:spcPct val="50000"/>
              </a:spcBef>
              <a:buClr>
                <a:srgbClr val="CC0000"/>
              </a:buClr>
              <a:buSzPct val="80000"/>
              <a:buFont typeface="Wingdings" pitchFamily="2" charset="2"/>
              <a:buChar char="u"/>
              <a:defRPr/>
            </a:pPr>
            <a:r>
              <a:rPr lang="en-US" sz="2200" dirty="0" smtClean="0">
                <a:latin typeface="Liberation Sans"/>
              </a:rPr>
              <a:t>Principal paid at maturity (single-sum).</a:t>
            </a:r>
          </a:p>
        </p:txBody>
      </p:sp>
      <p:sp>
        <p:nvSpPr>
          <p:cNvPr id="86020" name="Freeform 28"/>
          <p:cNvSpPr>
            <a:spLocks/>
          </p:cNvSpPr>
          <p:nvPr/>
        </p:nvSpPr>
        <p:spPr bwMode="auto">
          <a:xfrm>
            <a:off x="792163" y="5554663"/>
            <a:ext cx="7715250" cy="4762"/>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21" name="Line 29"/>
          <p:cNvSpPr>
            <a:spLocks noChangeShapeType="1"/>
          </p:cNvSpPr>
          <p:nvPr/>
        </p:nvSpPr>
        <p:spPr bwMode="auto">
          <a:xfrm>
            <a:off x="766763"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22" name="Line 30"/>
          <p:cNvSpPr>
            <a:spLocks noChangeShapeType="1"/>
          </p:cNvSpPr>
          <p:nvPr/>
        </p:nvSpPr>
        <p:spPr bwMode="auto">
          <a:xfrm>
            <a:off x="1905000"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23" name="Rectangle 31"/>
          <p:cNvSpPr>
            <a:spLocks noChangeArrowheads="1"/>
          </p:cNvSpPr>
          <p:nvPr/>
        </p:nvSpPr>
        <p:spPr bwMode="auto">
          <a:xfrm>
            <a:off x="304800" y="57785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86024" name="Rectangle 32"/>
          <p:cNvSpPr>
            <a:spLocks noChangeArrowheads="1"/>
          </p:cNvSpPr>
          <p:nvPr/>
        </p:nvSpPr>
        <p:spPr bwMode="auto">
          <a:xfrm>
            <a:off x="15144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86025" name="Rectangle 34"/>
          <p:cNvSpPr>
            <a:spLocks noChangeArrowheads="1"/>
          </p:cNvSpPr>
          <p:nvPr/>
        </p:nvSpPr>
        <p:spPr bwMode="auto">
          <a:xfrm>
            <a:off x="26574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86026" name="Rectangle 35"/>
          <p:cNvSpPr>
            <a:spLocks noChangeArrowheads="1"/>
          </p:cNvSpPr>
          <p:nvPr/>
        </p:nvSpPr>
        <p:spPr bwMode="auto">
          <a:xfrm>
            <a:off x="38004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86027" name="Rectangle 36"/>
          <p:cNvSpPr>
            <a:spLocks noChangeArrowheads="1"/>
          </p:cNvSpPr>
          <p:nvPr/>
        </p:nvSpPr>
        <p:spPr bwMode="auto">
          <a:xfrm>
            <a:off x="49434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86028" name="Line 37"/>
          <p:cNvSpPr>
            <a:spLocks noChangeShapeType="1"/>
          </p:cNvSpPr>
          <p:nvPr/>
        </p:nvSpPr>
        <p:spPr bwMode="auto">
          <a:xfrm>
            <a:off x="53244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29" name="Rectangle 38"/>
          <p:cNvSpPr>
            <a:spLocks noChangeArrowheads="1"/>
          </p:cNvSpPr>
          <p:nvPr/>
        </p:nvSpPr>
        <p:spPr bwMode="auto">
          <a:xfrm>
            <a:off x="6553200"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9</a:t>
            </a:r>
          </a:p>
        </p:txBody>
      </p:sp>
      <p:sp>
        <p:nvSpPr>
          <p:cNvPr id="86030" name="Line 39"/>
          <p:cNvSpPr>
            <a:spLocks noChangeShapeType="1"/>
          </p:cNvSpPr>
          <p:nvPr/>
        </p:nvSpPr>
        <p:spPr bwMode="auto">
          <a:xfrm>
            <a:off x="8067675"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31" name="Rectangle 40"/>
          <p:cNvSpPr>
            <a:spLocks noChangeArrowheads="1"/>
          </p:cNvSpPr>
          <p:nvPr/>
        </p:nvSpPr>
        <p:spPr bwMode="auto">
          <a:xfrm>
            <a:off x="7686675" y="57785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10</a:t>
            </a:r>
          </a:p>
        </p:txBody>
      </p:sp>
      <p:sp>
        <p:nvSpPr>
          <p:cNvPr id="86032" name="Text Box 41"/>
          <p:cNvSpPr txBox="1">
            <a:spLocks noChangeArrowheads="1"/>
          </p:cNvSpPr>
          <p:nvPr/>
        </p:nvSpPr>
        <p:spPr bwMode="auto">
          <a:xfrm>
            <a:off x="3657600" y="49704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140,000</a:t>
            </a:r>
          </a:p>
        </p:txBody>
      </p:sp>
      <p:sp>
        <p:nvSpPr>
          <p:cNvPr id="86033" name="Text Box 42"/>
          <p:cNvSpPr txBox="1">
            <a:spLocks noChangeArrowheads="1"/>
          </p:cNvSpPr>
          <p:nvPr/>
        </p:nvSpPr>
        <p:spPr bwMode="auto">
          <a:xfrm>
            <a:off x="4800600" y="49704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140,000</a:t>
            </a:r>
          </a:p>
        </p:txBody>
      </p:sp>
      <p:sp>
        <p:nvSpPr>
          <p:cNvPr id="86034" name="Text Box 43"/>
          <p:cNvSpPr txBox="1">
            <a:spLocks noChangeArrowheads="1"/>
          </p:cNvSpPr>
          <p:nvPr/>
        </p:nvSpPr>
        <p:spPr bwMode="auto">
          <a:xfrm>
            <a:off x="6400800" y="49704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140,000</a:t>
            </a:r>
          </a:p>
        </p:txBody>
      </p:sp>
      <p:sp>
        <p:nvSpPr>
          <p:cNvPr id="86035" name="Text Box 44"/>
          <p:cNvSpPr txBox="1">
            <a:spLocks noChangeArrowheads="1"/>
          </p:cNvSpPr>
          <p:nvPr/>
        </p:nvSpPr>
        <p:spPr bwMode="auto">
          <a:xfrm>
            <a:off x="1295400" y="4970463"/>
            <a:ext cx="12192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$140,000</a:t>
            </a:r>
          </a:p>
        </p:txBody>
      </p:sp>
      <p:sp>
        <p:nvSpPr>
          <p:cNvPr id="86036" name="Rectangle 46"/>
          <p:cNvSpPr>
            <a:spLocks noChangeArrowheads="1"/>
          </p:cNvSpPr>
          <p:nvPr/>
        </p:nvSpPr>
        <p:spPr bwMode="auto">
          <a:xfrm>
            <a:off x="5562600" y="5427663"/>
            <a:ext cx="1143000"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nSpc>
                <a:spcPct val="15000"/>
              </a:lnSpc>
            </a:pPr>
            <a:r>
              <a:rPr lang="en-US" altLang="en-US" b="1" dirty="0">
                <a:latin typeface="Liberation Sans"/>
              </a:rPr>
              <a:t>. . . . .</a:t>
            </a:r>
          </a:p>
        </p:txBody>
      </p:sp>
      <p:sp>
        <p:nvSpPr>
          <p:cNvPr id="86037" name="Text Box 47"/>
          <p:cNvSpPr txBox="1">
            <a:spLocks noChangeArrowheads="1"/>
          </p:cNvSpPr>
          <p:nvPr/>
        </p:nvSpPr>
        <p:spPr bwMode="auto">
          <a:xfrm>
            <a:off x="2514600" y="4970463"/>
            <a:ext cx="11430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140,000</a:t>
            </a:r>
          </a:p>
        </p:txBody>
      </p:sp>
      <p:sp>
        <p:nvSpPr>
          <p:cNvPr id="86038" name="Line 48"/>
          <p:cNvSpPr>
            <a:spLocks noChangeShapeType="1"/>
          </p:cNvSpPr>
          <p:nvPr/>
        </p:nvSpPr>
        <p:spPr bwMode="auto">
          <a:xfrm>
            <a:off x="3048000"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39" name="Line 49"/>
          <p:cNvSpPr>
            <a:spLocks noChangeShapeType="1"/>
          </p:cNvSpPr>
          <p:nvPr/>
        </p:nvSpPr>
        <p:spPr bwMode="auto">
          <a:xfrm>
            <a:off x="4191000"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40" name="Line 50"/>
          <p:cNvSpPr>
            <a:spLocks noChangeShapeType="1"/>
          </p:cNvSpPr>
          <p:nvPr/>
        </p:nvSpPr>
        <p:spPr bwMode="auto">
          <a:xfrm>
            <a:off x="6934200" y="5427663"/>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41" name="Text Box 51"/>
          <p:cNvSpPr txBox="1">
            <a:spLocks noChangeArrowheads="1"/>
          </p:cNvSpPr>
          <p:nvPr/>
        </p:nvSpPr>
        <p:spPr bwMode="auto">
          <a:xfrm>
            <a:off x="7391400" y="4970463"/>
            <a:ext cx="14478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140,000</a:t>
            </a:r>
          </a:p>
        </p:txBody>
      </p:sp>
      <p:sp>
        <p:nvSpPr>
          <p:cNvPr id="86042" name="Freeform 52"/>
          <p:cNvSpPr>
            <a:spLocks/>
          </p:cNvSpPr>
          <p:nvPr/>
        </p:nvSpPr>
        <p:spPr bwMode="auto">
          <a:xfrm>
            <a:off x="762000" y="4724400"/>
            <a:ext cx="7323138" cy="1588"/>
          </a:xfrm>
          <a:custGeom>
            <a:avLst/>
            <a:gdLst>
              <a:gd name="T0" fmla="*/ 0 w 4613"/>
              <a:gd name="T1" fmla="*/ 0 h 1"/>
              <a:gd name="T2" fmla="*/ 2147483647 w 4613"/>
              <a:gd name="T3" fmla="*/ 0 h 1"/>
              <a:gd name="T4" fmla="*/ 0 60000 65536"/>
              <a:gd name="T5" fmla="*/ 0 60000 65536"/>
            </a:gdLst>
            <a:ahLst/>
            <a:cxnLst>
              <a:cxn ang="T4">
                <a:pos x="T0" y="T1"/>
              </a:cxn>
              <a:cxn ang="T5">
                <a:pos x="T2" y="T3"/>
              </a:cxn>
            </a:cxnLst>
            <a:rect l="0" t="0" r="r" b="b"/>
            <a:pathLst>
              <a:path w="4613" h="1">
                <a:moveTo>
                  <a:pt x="0" y="0"/>
                </a:moveTo>
                <a:lnTo>
                  <a:pt x="4613" y="0"/>
                </a:lnTo>
              </a:path>
            </a:pathLst>
          </a:custGeom>
          <a:noFill/>
          <a:ln w="28575" cmpd="sng">
            <a:solidFill>
              <a:srgbClr val="80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43" name="Text Box 53"/>
          <p:cNvSpPr txBox="1">
            <a:spLocks noChangeArrowheads="1"/>
          </p:cNvSpPr>
          <p:nvPr/>
        </p:nvSpPr>
        <p:spPr bwMode="auto">
          <a:xfrm>
            <a:off x="7391400" y="4267200"/>
            <a:ext cx="14478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a:latin typeface="Liberation Sans"/>
              </a:rPr>
              <a:t>2,000,000</a:t>
            </a:r>
          </a:p>
        </p:txBody>
      </p:sp>
      <p:sp>
        <p:nvSpPr>
          <p:cNvPr id="86044" name="Line 54"/>
          <p:cNvSpPr>
            <a:spLocks noChangeShapeType="1"/>
          </p:cNvSpPr>
          <p:nvPr/>
        </p:nvSpPr>
        <p:spPr bwMode="auto">
          <a:xfrm>
            <a:off x="1905000" y="47244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45" name="Line 55"/>
          <p:cNvSpPr>
            <a:spLocks noChangeShapeType="1"/>
          </p:cNvSpPr>
          <p:nvPr/>
        </p:nvSpPr>
        <p:spPr bwMode="auto">
          <a:xfrm>
            <a:off x="5324475" y="47244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46" name="Line 56"/>
          <p:cNvSpPr>
            <a:spLocks noChangeShapeType="1"/>
          </p:cNvSpPr>
          <p:nvPr/>
        </p:nvSpPr>
        <p:spPr bwMode="auto">
          <a:xfrm>
            <a:off x="8077200" y="47244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47" name="Line 57"/>
          <p:cNvSpPr>
            <a:spLocks noChangeShapeType="1"/>
          </p:cNvSpPr>
          <p:nvPr/>
        </p:nvSpPr>
        <p:spPr bwMode="auto">
          <a:xfrm>
            <a:off x="3048000" y="47244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48" name="Line 58"/>
          <p:cNvSpPr>
            <a:spLocks noChangeShapeType="1"/>
          </p:cNvSpPr>
          <p:nvPr/>
        </p:nvSpPr>
        <p:spPr bwMode="auto">
          <a:xfrm>
            <a:off x="4191000" y="47244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49" name="Line 59"/>
          <p:cNvSpPr>
            <a:spLocks noChangeShapeType="1"/>
          </p:cNvSpPr>
          <p:nvPr/>
        </p:nvSpPr>
        <p:spPr bwMode="auto">
          <a:xfrm>
            <a:off x="6934200" y="4724400"/>
            <a:ext cx="0" cy="254000"/>
          </a:xfrm>
          <a:prstGeom prst="line">
            <a:avLst/>
          </a:prstGeom>
          <a:noFill/>
          <a:ln w="28575">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50" name="Line 61"/>
          <p:cNvSpPr>
            <a:spLocks noChangeShapeType="1"/>
          </p:cNvSpPr>
          <p:nvPr/>
        </p:nvSpPr>
        <p:spPr bwMode="auto">
          <a:xfrm flipV="1">
            <a:off x="762000" y="4038600"/>
            <a:ext cx="0" cy="137160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6051" name="Freeform 62"/>
          <p:cNvSpPr>
            <a:spLocks/>
          </p:cNvSpPr>
          <p:nvPr/>
        </p:nvSpPr>
        <p:spPr bwMode="auto">
          <a:xfrm>
            <a:off x="762000" y="4419600"/>
            <a:ext cx="6678613" cy="1588"/>
          </a:xfrm>
          <a:custGeom>
            <a:avLst/>
            <a:gdLst>
              <a:gd name="T0" fmla="*/ 0 w 4207"/>
              <a:gd name="T1" fmla="*/ 0 h 1"/>
              <a:gd name="T2" fmla="*/ 2147483647 w 4207"/>
              <a:gd name="T3" fmla="*/ 0 h 1"/>
              <a:gd name="T4" fmla="*/ 0 60000 65536"/>
              <a:gd name="T5" fmla="*/ 0 60000 65536"/>
            </a:gdLst>
            <a:ahLst/>
            <a:cxnLst>
              <a:cxn ang="T4">
                <a:pos x="T0" y="T1"/>
              </a:cxn>
              <a:cxn ang="T5">
                <a:pos x="T2" y="T3"/>
              </a:cxn>
            </a:cxnLst>
            <a:rect l="0" t="0" r="r" b="b"/>
            <a:pathLst>
              <a:path w="4207" h="1">
                <a:moveTo>
                  <a:pt x="0" y="0"/>
                </a:moveTo>
                <a:lnTo>
                  <a:pt x="4207" y="0"/>
                </a:lnTo>
              </a:path>
            </a:pathLst>
          </a:custGeom>
          <a:noFill/>
          <a:ln w="28575" cmpd="sng">
            <a:solidFill>
              <a:srgbClr val="800000"/>
            </a:solidFill>
            <a:round/>
            <a:headEnd type="arrow"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6052" name="Text Box 64"/>
          <p:cNvSpPr txBox="1">
            <a:spLocks noChangeArrowheads="1"/>
          </p:cNvSpPr>
          <p:nvPr/>
        </p:nvSpPr>
        <p:spPr bwMode="auto">
          <a:xfrm>
            <a:off x="609600" y="1371600"/>
            <a:ext cx="81534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Valuation of Long-Term Bonds</a:t>
            </a:r>
          </a:p>
        </p:txBody>
      </p:sp>
      <p:sp>
        <p:nvSpPr>
          <p:cNvPr id="3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8" name="Rectangle 4"/>
          <p:cNvSpPr>
            <a:spLocks noChangeArrowheads="1"/>
          </p:cNvSpPr>
          <p:nvPr/>
        </p:nvSpPr>
        <p:spPr bwMode="auto">
          <a:xfrm>
            <a:off x="609600" y="381000"/>
            <a:ext cx="83058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smtClean="0">
                <a:solidFill>
                  <a:schemeClr val="tx2">
                    <a:lumMod val="50000"/>
                  </a:schemeClr>
                </a:solidFill>
                <a:latin typeface="Liberation Sans"/>
              </a:rPr>
              <a:t>OTHER TIME VALUE OF MONEY ISSUES</a:t>
            </a:r>
            <a:endParaRPr lang="en-US" sz="3200" b="1" dirty="0">
              <a:solidFill>
                <a:schemeClr val="tx2">
                  <a:lumMod val="50000"/>
                </a:schemeClr>
              </a:solidFill>
              <a:latin typeface="Liberation Sans"/>
            </a:endParaRPr>
          </a:p>
        </p:txBody>
      </p:sp>
      <p:sp>
        <p:nvSpPr>
          <p:cNvPr id="41"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609600" y="1981200"/>
            <a:ext cx="7696200" cy="478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25000"/>
              </a:lnSpc>
              <a:spcBef>
                <a:spcPts val="1200"/>
              </a:spcBef>
              <a:buClr>
                <a:srgbClr val="CC0000"/>
              </a:buClr>
              <a:buSzPct val="80000"/>
              <a:buFont typeface="Wingdings" pitchFamily="2" charset="2"/>
              <a:buChar char="u"/>
            </a:pPr>
            <a:r>
              <a:rPr lang="en-US" altLang="en-US" sz="2200" dirty="0">
                <a:latin typeface="Liberation Sans"/>
              </a:rPr>
              <a:t>Interest computed on the principal only. </a:t>
            </a:r>
          </a:p>
        </p:txBody>
      </p:sp>
      <p:sp>
        <p:nvSpPr>
          <p:cNvPr id="10244" name="Text Box 15"/>
          <p:cNvSpPr txBox="1">
            <a:spLocks noChangeArrowheads="1"/>
          </p:cNvSpPr>
          <p:nvPr/>
        </p:nvSpPr>
        <p:spPr bwMode="auto">
          <a:xfrm>
            <a:off x="609600" y="1371600"/>
            <a:ext cx="7620000" cy="518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Simple Interest</a:t>
            </a:r>
          </a:p>
        </p:txBody>
      </p:sp>
      <p:sp>
        <p:nvSpPr>
          <p:cNvPr id="10245" name="Text Box 7"/>
          <p:cNvSpPr txBox="1">
            <a:spLocks noChangeArrowheads="1"/>
          </p:cNvSpPr>
          <p:nvPr/>
        </p:nvSpPr>
        <p:spPr bwMode="auto">
          <a:xfrm>
            <a:off x="609600" y="2613025"/>
            <a:ext cx="81534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pPr>
            <a:r>
              <a:rPr lang="en-US" altLang="en-US" sz="2200" b="1" dirty="0">
                <a:latin typeface="Liberation Sans"/>
              </a:rPr>
              <a:t>Illustration: </a:t>
            </a:r>
            <a:r>
              <a:rPr lang="en-US" altLang="en-US" sz="2200" dirty="0" smtClean="0">
                <a:latin typeface="Liberation Sans"/>
              </a:rPr>
              <a:t>Barstow </a:t>
            </a:r>
            <a:r>
              <a:rPr lang="en-US" altLang="en-US" sz="2200" dirty="0">
                <a:latin typeface="Liberation Sans"/>
              </a:rPr>
              <a:t>Electric Inc. borrows $10,000 for 3 years at a simple interest rate of 8% per year.  Compute the total interest to be paid for the </a:t>
            </a:r>
            <a:r>
              <a:rPr lang="en-US" altLang="en-US" sz="2200" b="1" dirty="0">
                <a:latin typeface="Liberation Sans"/>
              </a:rPr>
              <a:t>3 years</a:t>
            </a:r>
            <a:r>
              <a:rPr lang="en-US" altLang="en-US" sz="2200" dirty="0">
                <a:latin typeface="Liberation Sans"/>
              </a:rPr>
              <a:t>.</a:t>
            </a:r>
          </a:p>
        </p:txBody>
      </p:sp>
      <p:sp>
        <p:nvSpPr>
          <p:cNvPr id="586760" name="Text Box 8"/>
          <p:cNvSpPr txBox="1">
            <a:spLocks noChangeArrowheads="1"/>
          </p:cNvSpPr>
          <p:nvPr/>
        </p:nvSpPr>
        <p:spPr bwMode="auto">
          <a:xfrm>
            <a:off x="3733800" y="4038600"/>
            <a:ext cx="4724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Lst>
        </p:spPr>
        <p:txBody>
          <a:bodyPr>
            <a:spAutoFit/>
          </a:bodyPr>
          <a:lstStyle>
            <a:lvl1pPr marL="457200" indent="-457200">
              <a:tabLst>
                <a:tab pos="4918075" algn="r"/>
              </a:tabLst>
              <a:defRPr sz="2800">
                <a:solidFill>
                  <a:schemeClr val="tx1"/>
                </a:solidFill>
                <a:latin typeface="Times New Roman" pitchFamily="18" charset="0"/>
              </a:defRPr>
            </a:lvl1pPr>
            <a:lvl2pPr marL="742950" indent="-285750">
              <a:tabLst>
                <a:tab pos="4918075" algn="r"/>
              </a:tabLst>
              <a:defRPr sz="2800">
                <a:solidFill>
                  <a:schemeClr val="tx1"/>
                </a:solidFill>
                <a:latin typeface="Times New Roman" pitchFamily="18" charset="0"/>
              </a:defRPr>
            </a:lvl2pPr>
            <a:lvl3pPr marL="1143000" indent="-228600">
              <a:tabLst>
                <a:tab pos="4918075" algn="r"/>
              </a:tabLst>
              <a:defRPr sz="2800">
                <a:solidFill>
                  <a:schemeClr val="tx1"/>
                </a:solidFill>
                <a:latin typeface="Times New Roman" pitchFamily="18" charset="0"/>
              </a:defRPr>
            </a:lvl3pPr>
            <a:lvl4pPr marL="1600200" indent="-228600">
              <a:tabLst>
                <a:tab pos="4918075" algn="r"/>
              </a:tabLst>
              <a:defRPr sz="2800">
                <a:solidFill>
                  <a:schemeClr val="tx1"/>
                </a:solidFill>
                <a:latin typeface="Times New Roman" pitchFamily="18" charset="0"/>
              </a:defRPr>
            </a:lvl4pPr>
            <a:lvl5pPr marL="2057400" indent="-228600">
              <a:tabLst>
                <a:tab pos="491807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91807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91807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91807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918075" algn="r"/>
              </a:tabLst>
              <a:defRPr sz="2800">
                <a:solidFill>
                  <a:schemeClr val="tx1"/>
                </a:solidFill>
                <a:latin typeface="Times New Roman" pitchFamily="18" charset="0"/>
              </a:defRPr>
            </a:lvl9pPr>
          </a:lstStyle>
          <a:p>
            <a:pPr algn="l">
              <a:lnSpc>
                <a:spcPct val="115000"/>
              </a:lnSpc>
              <a:spcBef>
                <a:spcPct val="30000"/>
              </a:spcBef>
              <a:buClr>
                <a:srgbClr val="800000"/>
              </a:buClr>
              <a:buSzPct val="80000"/>
            </a:pPr>
            <a:r>
              <a:rPr lang="en-US" altLang="en-US" sz="2200" dirty="0">
                <a:latin typeface="Liberation Sans"/>
              </a:rPr>
              <a:t>Interest = </a:t>
            </a:r>
            <a:r>
              <a:rPr lang="en-US" altLang="en-US" sz="2200" i="1" dirty="0">
                <a:latin typeface="Liberation Sans"/>
              </a:rPr>
              <a:t>p </a:t>
            </a:r>
            <a:r>
              <a:rPr lang="en-US" altLang="en-US" sz="2200" dirty="0">
                <a:latin typeface="Liberation Sans"/>
              </a:rPr>
              <a:t>x</a:t>
            </a:r>
            <a:r>
              <a:rPr lang="en-US" altLang="en-US" sz="2200" i="1" dirty="0">
                <a:latin typeface="Liberation Sans"/>
              </a:rPr>
              <a:t> i </a:t>
            </a:r>
            <a:r>
              <a:rPr lang="en-US" altLang="en-US" sz="2200" dirty="0">
                <a:latin typeface="Liberation Sans"/>
              </a:rPr>
              <a:t>x</a:t>
            </a:r>
            <a:r>
              <a:rPr lang="en-US" altLang="en-US" sz="2200" i="1" dirty="0">
                <a:latin typeface="Liberation Sans"/>
              </a:rPr>
              <a:t> n</a:t>
            </a:r>
            <a:r>
              <a:rPr lang="en-US" altLang="en-US" sz="2200" dirty="0">
                <a:latin typeface="Liberation Sans"/>
              </a:rPr>
              <a:t>	</a:t>
            </a:r>
          </a:p>
        </p:txBody>
      </p:sp>
      <p:sp>
        <p:nvSpPr>
          <p:cNvPr id="586761" name="Text Box 9"/>
          <p:cNvSpPr txBox="1">
            <a:spLocks noChangeArrowheads="1"/>
          </p:cNvSpPr>
          <p:nvPr/>
        </p:nvSpPr>
        <p:spPr bwMode="auto">
          <a:xfrm>
            <a:off x="4953000" y="4594225"/>
            <a:ext cx="3429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tabLst>
                <a:tab pos="4918075" algn="r"/>
              </a:tabLst>
              <a:defRPr sz="2800">
                <a:solidFill>
                  <a:schemeClr val="tx1"/>
                </a:solidFill>
                <a:latin typeface="Times New Roman" pitchFamily="18" charset="0"/>
              </a:defRPr>
            </a:lvl1pPr>
            <a:lvl2pPr marL="742950" indent="-285750">
              <a:tabLst>
                <a:tab pos="4918075" algn="r"/>
              </a:tabLst>
              <a:defRPr sz="2800">
                <a:solidFill>
                  <a:schemeClr val="tx1"/>
                </a:solidFill>
                <a:latin typeface="Times New Roman" pitchFamily="18" charset="0"/>
              </a:defRPr>
            </a:lvl2pPr>
            <a:lvl3pPr marL="1143000" indent="-228600">
              <a:tabLst>
                <a:tab pos="4918075" algn="r"/>
              </a:tabLst>
              <a:defRPr sz="2800">
                <a:solidFill>
                  <a:schemeClr val="tx1"/>
                </a:solidFill>
                <a:latin typeface="Times New Roman" pitchFamily="18" charset="0"/>
              </a:defRPr>
            </a:lvl3pPr>
            <a:lvl4pPr marL="1600200" indent="-228600">
              <a:tabLst>
                <a:tab pos="4918075" algn="r"/>
              </a:tabLst>
              <a:defRPr sz="2800">
                <a:solidFill>
                  <a:schemeClr val="tx1"/>
                </a:solidFill>
                <a:latin typeface="Times New Roman" pitchFamily="18" charset="0"/>
              </a:defRPr>
            </a:lvl4pPr>
            <a:lvl5pPr marL="2057400" indent="-228600">
              <a:tabLst>
                <a:tab pos="491807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91807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91807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91807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918075" algn="r"/>
              </a:tabLst>
              <a:defRPr sz="2800">
                <a:solidFill>
                  <a:schemeClr val="tx1"/>
                </a:solidFill>
                <a:latin typeface="Times New Roman" pitchFamily="18" charset="0"/>
              </a:defRPr>
            </a:lvl9pPr>
          </a:lstStyle>
          <a:p>
            <a:pPr algn="l">
              <a:lnSpc>
                <a:spcPct val="115000"/>
              </a:lnSpc>
              <a:spcBef>
                <a:spcPct val="30000"/>
              </a:spcBef>
              <a:buClr>
                <a:srgbClr val="800000"/>
              </a:buClr>
              <a:buSzPct val="80000"/>
            </a:pPr>
            <a:r>
              <a:rPr lang="en-US" altLang="en-US" sz="2200" dirty="0">
                <a:latin typeface="Liberation Sans"/>
              </a:rPr>
              <a:t>= $10,000  x  .08  x  3</a:t>
            </a:r>
          </a:p>
        </p:txBody>
      </p:sp>
      <p:sp>
        <p:nvSpPr>
          <p:cNvPr id="586762" name="Text Box 10"/>
          <p:cNvSpPr txBox="1">
            <a:spLocks noChangeArrowheads="1"/>
          </p:cNvSpPr>
          <p:nvPr/>
        </p:nvSpPr>
        <p:spPr bwMode="auto">
          <a:xfrm>
            <a:off x="4953000" y="5160963"/>
            <a:ext cx="1828800" cy="45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tabLst>
                <a:tab pos="4918075" algn="r"/>
              </a:tabLst>
              <a:defRPr sz="2800">
                <a:solidFill>
                  <a:schemeClr val="tx1"/>
                </a:solidFill>
                <a:latin typeface="Times New Roman" pitchFamily="18" charset="0"/>
              </a:defRPr>
            </a:lvl1pPr>
            <a:lvl2pPr marL="742950" indent="-285750">
              <a:tabLst>
                <a:tab pos="4918075" algn="r"/>
              </a:tabLst>
              <a:defRPr sz="2800">
                <a:solidFill>
                  <a:schemeClr val="tx1"/>
                </a:solidFill>
                <a:latin typeface="Times New Roman" pitchFamily="18" charset="0"/>
              </a:defRPr>
            </a:lvl2pPr>
            <a:lvl3pPr marL="1143000" indent="-228600">
              <a:tabLst>
                <a:tab pos="4918075" algn="r"/>
              </a:tabLst>
              <a:defRPr sz="2800">
                <a:solidFill>
                  <a:schemeClr val="tx1"/>
                </a:solidFill>
                <a:latin typeface="Times New Roman" pitchFamily="18" charset="0"/>
              </a:defRPr>
            </a:lvl3pPr>
            <a:lvl4pPr marL="1600200" indent="-228600">
              <a:tabLst>
                <a:tab pos="4918075" algn="r"/>
              </a:tabLst>
              <a:defRPr sz="2800">
                <a:solidFill>
                  <a:schemeClr val="tx1"/>
                </a:solidFill>
                <a:latin typeface="Times New Roman" pitchFamily="18" charset="0"/>
              </a:defRPr>
            </a:lvl4pPr>
            <a:lvl5pPr marL="2057400" indent="-228600">
              <a:tabLst>
                <a:tab pos="491807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91807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91807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91807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918075" algn="r"/>
              </a:tabLst>
              <a:defRPr sz="2800">
                <a:solidFill>
                  <a:schemeClr val="tx1"/>
                </a:solidFill>
                <a:latin typeface="Times New Roman" pitchFamily="18" charset="0"/>
              </a:defRPr>
            </a:lvl9pPr>
          </a:lstStyle>
          <a:p>
            <a:pPr algn="l">
              <a:lnSpc>
                <a:spcPct val="115000"/>
              </a:lnSpc>
              <a:spcBef>
                <a:spcPct val="30000"/>
              </a:spcBef>
              <a:buClr>
                <a:srgbClr val="800000"/>
              </a:buClr>
              <a:buSzPct val="80000"/>
            </a:pPr>
            <a:r>
              <a:rPr lang="en-US" altLang="en-US" sz="2200" dirty="0">
                <a:latin typeface="Liberation Sans"/>
              </a:rPr>
              <a:t>= </a:t>
            </a:r>
            <a:r>
              <a:rPr lang="en-US" altLang="en-US" sz="2200" b="1" dirty="0">
                <a:solidFill>
                  <a:srgbClr val="CC0000"/>
                </a:solidFill>
                <a:latin typeface="Liberation Sans"/>
              </a:rPr>
              <a:t>$2,400</a:t>
            </a:r>
          </a:p>
        </p:txBody>
      </p:sp>
      <p:sp>
        <p:nvSpPr>
          <p:cNvPr id="10249" name="Text Box 25"/>
          <p:cNvSpPr txBox="1">
            <a:spLocks noChangeArrowheads="1"/>
          </p:cNvSpPr>
          <p:nvPr/>
        </p:nvSpPr>
        <p:spPr bwMode="auto">
          <a:xfrm>
            <a:off x="990600" y="4359275"/>
            <a:ext cx="2057400" cy="830997"/>
          </a:xfrm>
          <a:prstGeom prst="rect">
            <a:avLst/>
          </a:prstGeom>
          <a:solidFill>
            <a:srgbClr val="F9EFA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b="1" dirty="0">
                <a:latin typeface="Liberation Sans"/>
              </a:rPr>
              <a:t>Total </a:t>
            </a:r>
            <a:endParaRPr lang="en-US" altLang="en-US" sz="2400" b="1" dirty="0" smtClean="0">
              <a:latin typeface="Liberation Sans"/>
            </a:endParaRPr>
          </a:p>
          <a:p>
            <a:pPr>
              <a:spcBef>
                <a:spcPts val="0"/>
              </a:spcBef>
            </a:pPr>
            <a:r>
              <a:rPr lang="en-US" altLang="en-US" sz="2400" b="1" dirty="0" smtClean="0">
                <a:latin typeface="Liberation Sans"/>
              </a:rPr>
              <a:t>Interest</a:t>
            </a:r>
            <a:endParaRPr lang="en-US" altLang="en-US" sz="2400" b="1" dirty="0">
              <a:latin typeface="Liberation Sans"/>
            </a:endParaRPr>
          </a:p>
        </p:txBody>
      </p:sp>
      <p:sp>
        <p:nvSpPr>
          <p:cNvPr id="13"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0"/>
                                        </p:tgtEl>
                                        <p:attrNameLst>
                                          <p:attrName>style.visibility</p:attrName>
                                        </p:attrNameLst>
                                      </p:cBhvr>
                                      <p:to>
                                        <p:strVal val="visible"/>
                                      </p:to>
                                    </p:set>
                                    <p:animEffect transition="in" filter="wipe(left)">
                                      <p:cBhvr>
                                        <p:cTn id="7" dur="500"/>
                                        <p:tgtEl>
                                          <p:spTgt spid="5867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61"/>
                                        </p:tgtEl>
                                        <p:attrNameLst>
                                          <p:attrName>style.visibility</p:attrName>
                                        </p:attrNameLst>
                                      </p:cBhvr>
                                      <p:to>
                                        <p:strVal val="visible"/>
                                      </p:to>
                                    </p:set>
                                    <p:animEffect transition="in" filter="wipe(left)">
                                      <p:cBhvr>
                                        <p:cTn id="12" dur="500"/>
                                        <p:tgtEl>
                                          <p:spTgt spid="5867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6762"/>
                                        </p:tgtEl>
                                        <p:attrNameLst>
                                          <p:attrName>style.visibility</p:attrName>
                                        </p:attrNameLst>
                                      </p:cBhvr>
                                      <p:to>
                                        <p:strVal val="visible"/>
                                      </p:to>
                                    </p:set>
                                    <p:animEffect transition="in" filter="wipe(left)">
                                      <p:cBhvr>
                                        <p:cTn id="17"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0" grpId="0" autoUpdateAnimBg="0"/>
      <p:bldP spid="586761" grpId="0" autoUpdateAnimBg="0"/>
      <p:bldP spid="586762"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reeform 1026"/>
          <p:cNvSpPr>
            <a:spLocks/>
          </p:cNvSpPr>
          <p:nvPr/>
        </p:nvSpPr>
        <p:spPr bwMode="auto">
          <a:xfrm>
            <a:off x="792163" y="5097462"/>
            <a:ext cx="7715250" cy="4763"/>
          </a:xfrm>
          <a:custGeom>
            <a:avLst/>
            <a:gdLst>
              <a:gd name="T0" fmla="*/ 0 w 4860"/>
              <a:gd name="T1" fmla="*/ 0 h 3"/>
              <a:gd name="T2" fmla="*/ 2147483647 w 4860"/>
              <a:gd name="T3" fmla="*/ 2147483647 h 3"/>
              <a:gd name="T4" fmla="*/ 0 60000 65536"/>
              <a:gd name="T5" fmla="*/ 0 60000 65536"/>
            </a:gdLst>
            <a:ahLst/>
            <a:cxnLst>
              <a:cxn ang="T4">
                <a:pos x="T0" y="T1"/>
              </a:cxn>
              <a:cxn ang="T5">
                <a:pos x="T2" y="T3"/>
              </a:cxn>
            </a:cxnLst>
            <a:rect l="0" t="0" r="r" b="b"/>
            <a:pathLst>
              <a:path w="4860" h="3">
                <a:moveTo>
                  <a:pt x="0" y="0"/>
                </a:moveTo>
                <a:lnTo>
                  <a:pt x="4860" y="3"/>
                </a:lnTo>
              </a:path>
            </a:pathLst>
          </a:custGeom>
          <a:noFill/>
          <a:ln w="508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7043" name="Line 1028"/>
          <p:cNvSpPr>
            <a:spLocks noChangeShapeType="1"/>
          </p:cNvSpPr>
          <p:nvPr/>
        </p:nvSpPr>
        <p:spPr bwMode="auto">
          <a:xfrm>
            <a:off x="766763" y="4970462"/>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7044" name="Line 1029"/>
          <p:cNvSpPr>
            <a:spLocks noChangeShapeType="1"/>
          </p:cNvSpPr>
          <p:nvPr/>
        </p:nvSpPr>
        <p:spPr bwMode="auto">
          <a:xfrm>
            <a:off x="1905000" y="4970462"/>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7045" name="Rectangle 1030"/>
          <p:cNvSpPr>
            <a:spLocks noChangeArrowheads="1"/>
          </p:cNvSpPr>
          <p:nvPr/>
        </p:nvSpPr>
        <p:spPr bwMode="auto">
          <a:xfrm>
            <a:off x="304800" y="5321300"/>
            <a:ext cx="9239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0</a:t>
            </a:r>
          </a:p>
        </p:txBody>
      </p:sp>
      <p:sp>
        <p:nvSpPr>
          <p:cNvPr id="87046" name="Rectangle 1031"/>
          <p:cNvSpPr>
            <a:spLocks noChangeArrowheads="1"/>
          </p:cNvSpPr>
          <p:nvPr/>
        </p:nvSpPr>
        <p:spPr bwMode="auto">
          <a:xfrm>
            <a:off x="1514475" y="5321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1</a:t>
            </a:r>
          </a:p>
        </p:txBody>
      </p:sp>
      <p:sp>
        <p:nvSpPr>
          <p:cNvPr id="87047" name="Rectangle 1032"/>
          <p:cNvSpPr>
            <a:spLocks noChangeArrowheads="1"/>
          </p:cNvSpPr>
          <p:nvPr/>
        </p:nvSpPr>
        <p:spPr bwMode="auto">
          <a:xfrm>
            <a:off x="304800" y="3773487"/>
            <a:ext cx="26670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400" dirty="0">
                <a:latin typeface="Liberation Sans"/>
              </a:rPr>
              <a:t>Present Value</a:t>
            </a:r>
          </a:p>
        </p:txBody>
      </p:sp>
      <p:sp>
        <p:nvSpPr>
          <p:cNvPr id="87048" name="Rectangle 1034"/>
          <p:cNvSpPr>
            <a:spLocks noChangeArrowheads="1"/>
          </p:cNvSpPr>
          <p:nvPr/>
        </p:nvSpPr>
        <p:spPr bwMode="auto">
          <a:xfrm>
            <a:off x="2657475" y="5321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2</a:t>
            </a:r>
          </a:p>
        </p:txBody>
      </p:sp>
      <p:sp>
        <p:nvSpPr>
          <p:cNvPr id="87049" name="Rectangle 1035"/>
          <p:cNvSpPr>
            <a:spLocks noChangeArrowheads="1"/>
          </p:cNvSpPr>
          <p:nvPr/>
        </p:nvSpPr>
        <p:spPr bwMode="auto">
          <a:xfrm>
            <a:off x="3800475" y="5321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3</a:t>
            </a:r>
          </a:p>
        </p:txBody>
      </p:sp>
      <p:sp>
        <p:nvSpPr>
          <p:cNvPr id="87050" name="Rectangle 1036"/>
          <p:cNvSpPr>
            <a:spLocks noChangeArrowheads="1"/>
          </p:cNvSpPr>
          <p:nvPr/>
        </p:nvSpPr>
        <p:spPr bwMode="auto">
          <a:xfrm>
            <a:off x="4943475" y="5321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4</a:t>
            </a:r>
          </a:p>
        </p:txBody>
      </p:sp>
      <p:sp>
        <p:nvSpPr>
          <p:cNvPr id="87051" name="Line 1037"/>
          <p:cNvSpPr>
            <a:spLocks noChangeShapeType="1"/>
          </p:cNvSpPr>
          <p:nvPr/>
        </p:nvSpPr>
        <p:spPr bwMode="auto">
          <a:xfrm>
            <a:off x="5324475" y="4970462"/>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7052" name="Rectangle 1038"/>
          <p:cNvSpPr>
            <a:spLocks noChangeArrowheads="1"/>
          </p:cNvSpPr>
          <p:nvPr/>
        </p:nvSpPr>
        <p:spPr bwMode="auto">
          <a:xfrm>
            <a:off x="6096000" y="5321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smtClean="0">
                <a:latin typeface="Liberation Sans"/>
              </a:rPr>
              <a:t>5</a:t>
            </a:r>
            <a:endParaRPr lang="en-US" altLang="en-US" sz="2000" b="1" dirty="0">
              <a:latin typeface="Liberation Sans"/>
            </a:endParaRPr>
          </a:p>
        </p:txBody>
      </p:sp>
      <p:sp>
        <p:nvSpPr>
          <p:cNvPr id="87053" name="Line 1039"/>
          <p:cNvSpPr>
            <a:spLocks noChangeShapeType="1"/>
          </p:cNvSpPr>
          <p:nvPr/>
        </p:nvSpPr>
        <p:spPr bwMode="auto">
          <a:xfrm>
            <a:off x="7620000" y="4970462"/>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7054" name="Rectangle 1040"/>
          <p:cNvSpPr>
            <a:spLocks noChangeArrowheads="1"/>
          </p:cNvSpPr>
          <p:nvPr/>
        </p:nvSpPr>
        <p:spPr bwMode="auto">
          <a:xfrm>
            <a:off x="7239000" y="53213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smtClean="0">
                <a:latin typeface="Liberation Sans"/>
              </a:rPr>
              <a:t>6</a:t>
            </a:r>
            <a:endParaRPr lang="en-US" altLang="en-US" sz="2000" b="1" dirty="0">
              <a:latin typeface="Liberation Sans"/>
            </a:endParaRPr>
          </a:p>
        </p:txBody>
      </p:sp>
      <p:sp>
        <p:nvSpPr>
          <p:cNvPr id="87055" name="Text Box 1042"/>
          <p:cNvSpPr txBox="1">
            <a:spLocks noChangeArrowheads="1"/>
          </p:cNvSpPr>
          <p:nvPr/>
        </p:nvSpPr>
        <p:spPr bwMode="auto">
          <a:xfrm>
            <a:off x="3657600" y="4513262"/>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5,000</a:t>
            </a:r>
            <a:endParaRPr lang="en-US" altLang="en-US" sz="1700" b="1" dirty="0">
              <a:latin typeface="Liberation Sans"/>
            </a:endParaRPr>
          </a:p>
        </p:txBody>
      </p:sp>
      <p:sp>
        <p:nvSpPr>
          <p:cNvPr id="87056" name="Text Box 1043"/>
          <p:cNvSpPr txBox="1">
            <a:spLocks noChangeArrowheads="1"/>
          </p:cNvSpPr>
          <p:nvPr/>
        </p:nvSpPr>
        <p:spPr bwMode="auto">
          <a:xfrm>
            <a:off x="4800600" y="4513262"/>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5,000</a:t>
            </a:r>
            <a:endParaRPr lang="en-US" altLang="en-US" sz="1700" b="1" dirty="0">
              <a:latin typeface="Liberation Sans"/>
            </a:endParaRPr>
          </a:p>
        </p:txBody>
      </p:sp>
      <p:sp>
        <p:nvSpPr>
          <p:cNvPr id="87057" name="Text Box 1044"/>
          <p:cNvSpPr txBox="1">
            <a:spLocks noChangeArrowheads="1"/>
          </p:cNvSpPr>
          <p:nvPr/>
        </p:nvSpPr>
        <p:spPr bwMode="auto">
          <a:xfrm>
            <a:off x="5907744" y="4513262"/>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105,000</a:t>
            </a:r>
            <a:endParaRPr lang="en-US" altLang="en-US" sz="1700" b="1" dirty="0">
              <a:latin typeface="Liberation Sans"/>
            </a:endParaRPr>
          </a:p>
        </p:txBody>
      </p:sp>
      <p:sp>
        <p:nvSpPr>
          <p:cNvPr id="87058" name="Text Box 1045"/>
          <p:cNvSpPr txBox="1">
            <a:spLocks noChangeArrowheads="1"/>
          </p:cNvSpPr>
          <p:nvPr/>
        </p:nvSpPr>
        <p:spPr bwMode="auto">
          <a:xfrm>
            <a:off x="1295400" y="4513262"/>
            <a:ext cx="12192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$5,000</a:t>
            </a:r>
            <a:endParaRPr lang="en-US" altLang="en-US" sz="1700" b="1" dirty="0">
              <a:latin typeface="Liberation Sans"/>
            </a:endParaRPr>
          </a:p>
        </p:txBody>
      </p:sp>
      <p:sp>
        <p:nvSpPr>
          <p:cNvPr id="87059" name="Line 1046"/>
          <p:cNvSpPr>
            <a:spLocks noChangeShapeType="1"/>
          </p:cNvSpPr>
          <p:nvPr/>
        </p:nvSpPr>
        <p:spPr bwMode="auto">
          <a:xfrm rot="20502821" flipH="1">
            <a:off x="898525" y="4357687"/>
            <a:ext cx="304800" cy="307975"/>
          </a:xfrm>
          <a:prstGeom prst="line">
            <a:avLst/>
          </a:prstGeom>
          <a:noFill/>
          <a:ln w="57150" cap="sq">
            <a:solidFill>
              <a:srgbClr val="CC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87061" name="Text Box 1049"/>
          <p:cNvSpPr txBox="1">
            <a:spLocks noChangeArrowheads="1"/>
          </p:cNvSpPr>
          <p:nvPr/>
        </p:nvSpPr>
        <p:spPr bwMode="auto">
          <a:xfrm>
            <a:off x="2514600" y="4513262"/>
            <a:ext cx="11430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1700" b="1" dirty="0" smtClean="0">
                <a:latin typeface="Liberation Sans"/>
              </a:rPr>
              <a:t>5,000</a:t>
            </a:r>
            <a:endParaRPr lang="en-US" altLang="en-US" sz="1700" b="1" dirty="0">
              <a:latin typeface="Liberation Sans"/>
            </a:endParaRPr>
          </a:p>
        </p:txBody>
      </p:sp>
      <p:sp>
        <p:nvSpPr>
          <p:cNvPr id="87062" name="Line 1050"/>
          <p:cNvSpPr>
            <a:spLocks noChangeShapeType="1"/>
          </p:cNvSpPr>
          <p:nvPr/>
        </p:nvSpPr>
        <p:spPr bwMode="auto">
          <a:xfrm>
            <a:off x="3048000" y="4970462"/>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7063" name="Line 1051"/>
          <p:cNvSpPr>
            <a:spLocks noChangeShapeType="1"/>
          </p:cNvSpPr>
          <p:nvPr/>
        </p:nvSpPr>
        <p:spPr bwMode="auto">
          <a:xfrm>
            <a:off x="4191000" y="4970462"/>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87064" name="Line 1052"/>
          <p:cNvSpPr>
            <a:spLocks noChangeShapeType="1"/>
          </p:cNvSpPr>
          <p:nvPr/>
        </p:nvSpPr>
        <p:spPr bwMode="auto">
          <a:xfrm>
            <a:off x="6477000" y="4970462"/>
            <a:ext cx="0" cy="2540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a:endParaRPr>
          </a:p>
        </p:txBody>
      </p:sp>
      <p:sp>
        <p:nvSpPr>
          <p:cNvPr id="3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31"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a:solidFill>
                  <a:srgbClr val="CC0000"/>
                </a:solidFill>
                <a:latin typeface="Liberation Sans"/>
              </a:rPr>
              <a:t>Valuation of Long-Term Bonds</a:t>
            </a:r>
          </a:p>
        </p:txBody>
      </p:sp>
      <p:sp>
        <p:nvSpPr>
          <p:cNvPr id="87069" name="Rectangle 1027"/>
          <p:cNvSpPr>
            <a:spLocks noChangeArrowheads="1"/>
          </p:cNvSpPr>
          <p:nvPr/>
        </p:nvSpPr>
        <p:spPr bwMode="auto">
          <a:xfrm>
            <a:off x="600075" y="1371600"/>
            <a:ext cx="8315325" cy="22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30000"/>
              </a:lnSpc>
            </a:pPr>
            <a:r>
              <a:rPr lang="en-US" altLang="en-US" sz="2200" b="1" dirty="0">
                <a:latin typeface="Liberation Sans"/>
              </a:rPr>
              <a:t>Illustration:</a:t>
            </a:r>
            <a:r>
              <a:rPr lang="en-US" altLang="en-US" sz="2200" dirty="0">
                <a:latin typeface="Liberation Sans"/>
              </a:rPr>
              <a:t> Alltech Corporation on January 1, 2017, issues $100,000 of 5% bonds due in 5 years with interest payable annually at year-end. The current market rate of interest for bonds of similar risk is 6%. What will the buyers pay for this bond issue?</a:t>
            </a:r>
          </a:p>
        </p:txBody>
      </p:sp>
      <p:sp>
        <p:nvSpPr>
          <p:cNvPr id="3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980" y="1401480"/>
            <a:ext cx="8638040" cy="3488963"/>
          </a:xfrm>
          <a:prstGeom prst="rect">
            <a:avLst/>
          </a:prstGeom>
        </p:spPr>
      </p:pic>
      <p:sp>
        <p:nvSpPr>
          <p:cNvPr id="88067" name="Rectangle 10"/>
          <p:cNvSpPr>
            <a:spLocks noChangeArrowheads="1"/>
          </p:cNvSpPr>
          <p:nvPr/>
        </p:nvSpPr>
        <p:spPr bwMode="auto">
          <a:xfrm>
            <a:off x="927100" y="5013325"/>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smtClean="0">
                <a:latin typeface="Liberation Sans"/>
              </a:rPr>
              <a:t>$5,000     </a:t>
            </a:r>
            <a:r>
              <a:rPr lang="en-US" altLang="en-US" sz="2400" b="1" dirty="0">
                <a:latin typeface="Liberation Sans"/>
              </a:rPr>
              <a:t>x     </a:t>
            </a:r>
            <a:r>
              <a:rPr lang="en-US" altLang="en-US" sz="2400" b="1" dirty="0" smtClean="0">
                <a:latin typeface="Liberation Sans"/>
              </a:rPr>
              <a:t>4.21236     </a:t>
            </a:r>
            <a:r>
              <a:rPr lang="en-US" altLang="en-US" sz="2400" b="1" dirty="0">
                <a:latin typeface="Liberation Sans"/>
              </a:rPr>
              <a:t>=      </a:t>
            </a:r>
            <a:r>
              <a:rPr lang="en-US" altLang="en-US" sz="2400" b="1" dirty="0" smtClean="0">
                <a:solidFill>
                  <a:srgbClr val="CC0000"/>
                </a:solidFill>
                <a:latin typeface="Liberation Sans"/>
              </a:rPr>
              <a:t>$21,061.80</a:t>
            </a:r>
            <a:endParaRPr lang="en-US" altLang="en-US" sz="2400" b="1" dirty="0">
              <a:solidFill>
                <a:srgbClr val="CC0000"/>
              </a:solidFill>
              <a:latin typeface="Liberation Sans"/>
            </a:endParaRPr>
          </a:p>
        </p:txBody>
      </p:sp>
      <p:sp>
        <p:nvSpPr>
          <p:cNvPr id="88068" name="Text Box 11"/>
          <p:cNvSpPr txBox="1">
            <a:spLocks noChangeArrowheads="1"/>
          </p:cNvSpPr>
          <p:nvPr/>
        </p:nvSpPr>
        <p:spPr bwMode="auto">
          <a:xfrm>
            <a:off x="1219200" y="5699125"/>
            <a:ext cx="16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Interest Payment</a:t>
            </a:r>
          </a:p>
        </p:txBody>
      </p:sp>
      <p:sp>
        <p:nvSpPr>
          <p:cNvPr id="88069" name="Text Box 12"/>
          <p:cNvSpPr txBox="1">
            <a:spLocks noChangeArrowheads="1"/>
          </p:cNvSpPr>
          <p:nvPr/>
        </p:nvSpPr>
        <p:spPr bwMode="auto">
          <a:xfrm>
            <a:off x="3124200" y="5699125"/>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88070" name="Text Box 13"/>
          <p:cNvSpPr txBox="1">
            <a:spLocks noChangeArrowheads="1"/>
          </p:cNvSpPr>
          <p:nvPr/>
        </p:nvSpPr>
        <p:spPr bwMode="auto">
          <a:xfrm>
            <a:off x="5486400" y="5699125"/>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Present Value</a:t>
            </a:r>
          </a:p>
        </p:txBody>
      </p:sp>
      <p:sp>
        <p:nvSpPr>
          <p:cNvPr id="88073" name="Text Box 22"/>
          <p:cNvSpPr txBox="1">
            <a:spLocks noChangeArrowheads="1"/>
          </p:cNvSpPr>
          <p:nvPr/>
        </p:nvSpPr>
        <p:spPr bwMode="auto">
          <a:xfrm>
            <a:off x="6248400" y="1479550"/>
            <a:ext cx="2362200" cy="400110"/>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dirty="0">
                <a:latin typeface="Liberation Sans"/>
              </a:rPr>
              <a:t>PV of Interest</a:t>
            </a:r>
          </a:p>
        </p:txBody>
      </p:sp>
      <p:sp>
        <p:nvSpPr>
          <p:cNvPr id="88074" name="Text Box 23"/>
          <p:cNvSpPr txBox="1">
            <a:spLocks noChangeArrowheads="1"/>
          </p:cNvSpPr>
          <p:nvPr/>
        </p:nvSpPr>
        <p:spPr bwMode="auto">
          <a:xfrm>
            <a:off x="7924800" y="395288"/>
            <a:ext cx="609600" cy="53022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400" dirty="0" err="1" smtClean="0">
                <a:latin typeface="Liberation Sans"/>
              </a:rPr>
              <a:t>i</a:t>
            </a:r>
            <a:r>
              <a:rPr lang="en-US" altLang="en-US" sz="1400" dirty="0" smtClean="0">
                <a:latin typeface="Liberation Sans"/>
              </a:rPr>
              <a:t>=6%</a:t>
            </a:r>
            <a:endParaRPr lang="en-US" altLang="en-US" sz="1400" dirty="0">
              <a:latin typeface="Liberation Sans"/>
            </a:endParaRPr>
          </a:p>
          <a:p>
            <a:r>
              <a:rPr lang="en-US" altLang="en-US" sz="1400" dirty="0" smtClean="0">
                <a:latin typeface="Liberation Sans"/>
              </a:rPr>
              <a:t>n=5</a:t>
            </a:r>
            <a:endParaRPr lang="en-US" altLang="en-US" sz="1400" dirty="0">
              <a:latin typeface="Liberation Sans"/>
            </a:endParaRP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5"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Valuation of Long-Term Bonds</a:t>
            </a:r>
          </a:p>
        </p:txBody>
      </p:sp>
      <p:sp>
        <p:nvSpPr>
          <p:cNvPr id="16" name="Rounded Rectangle 15"/>
          <p:cNvSpPr/>
          <p:nvPr/>
        </p:nvSpPr>
        <p:spPr bwMode="auto">
          <a:xfrm>
            <a:off x="7942728" y="3763680"/>
            <a:ext cx="914400" cy="265113"/>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18"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04800" y="1429872"/>
            <a:ext cx="8586220" cy="2397679"/>
          </a:xfrm>
          <a:prstGeom prst="rect">
            <a:avLst/>
          </a:prstGeom>
        </p:spPr>
      </p:pic>
      <p:sp>
        <p:nvSpPr>
          <p:cNvPr id="89092" name="Rectangle 3"/>
          <p:cNvSpPr>
            <a:spLocks noChangeArrowheads="1"/>
          </p:cNvSpPr>
          <p:nvPr/>
        </p:nvSpPr>
        <p:spPr bwMode="auto">
          <a:xfrm>
            <a:off x="927100" y="4191000"/>
            <a:ext cx="7302500" cy="673100"/>
          </a:xfrm>
          <a:prstGeom prst="rect">
            <a:avLst/>
          </a:prstGeom>
          <a:noFill/>
          <a:ln>
            <a:noFill/>
          </a:ln>
          <a:effectLst/>
          <a:extLst>
            <a:ext uri="{909E8E84-426E-40DD-AFC4-6F175D3DCCD1}">
              <a14:hiddenFill xmlns:a14="http://schemas.microsoft.com/office/drawing/2010/main">
                <a:solidFill>
                  <a:srgbClr val="F9EFA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r>
              <a:rPr lang="en-US" altLang="en-US" sz="2400" b="1" dirty="0">
                <a:latin typeface="Liberation Sans"/>
              </a:rPr>
              <a:t>     </a:t>
            </a:r>
            <a:r>
              <a:rPr lang="en-US" altLang="en-US" sz="2400" b="1" dirty="0" smtClean="0">
                <a:latin typeface="Liberation Sans"/>
              </a:rPr>
              <a:t>$100,000      </a:t>
            </a:r>
            <a:r>
              <a:rPr lang="en-US" altLang="en-US" sz="2400" b="1" dirty="0">
                <a:latin typeface="Liberation Sans"/>
              </a:rPr>
              <a:t>x    </a:t>
            </a:r>
            <a:r>
              <a:rPr lang="en-US" altLang="en-US" sz="2400" b="1" dirty="0" smtClean="0">
                <a:latin typeface="Liberation Sans"/>
              </a:rPr>
              <a:t>.74726     </a:t>
            </a:r>
            <a:r>
              <a:rPr lang="en-US" altLang="en-US" sz="2400" b="1" dirty="0">
                <a:latin typeface="Liberation Sans"/>
              </a:rPr>
              <a:t>=      </a:t>
            </a:r>
            <a:r>
              <a:rPr lang="en-US" altLang="en-US" sz="2400" b="1" dirty="0" smtClean="0">
                <a:solidFill>
                  <a:srgbClr val="CC0000"/>
                </a:solidFill>
                <a:latin typeface="Liberation Sans"/>
              </a:rPr>
              <a:t>$74,726.00</a:t>
            </a:r>
            <a:endParaRPr lang="en-US" altLang="en-US" sz="2400" b="1" dirty="0">
              <a:solidFill>
                <a:srgbClr val="CC0000"/>
              </a:solidFill>
              <a:latin typeface="Liberation Sans"/>
            </a:endParaRPr>
          </a:p>
        </p:txBody>
      </p:sp>
      <p:sp>
        <p:nvSpPr>
          <p:cNvPr id="89093" name="Text Box 4"/>
          <p:cNvSpPr txBox="1">
            <a:spLocks noChangeArrowheads="1"/>
          </p:cNvSpPr>
          <p:nvPr/>
        </p:nvSpPr>
        <p:spPr bwMode="auto">
          <a:xfrm>
            <a:off x="838200" y="4876800"/>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Principal</a:t>
            </a:r>
          </a:p>
        </p:txBody>
      </p:sp>
      <p:sp>
        <p:nvSpPr>
          <p:cNvPr id="89094" name="Text Box 5"/>
          <p:cNvSpPr txBox="1">
            <a:spLocks noChangeArrowheads="1"/>
          </p:cNvSpPr>
          <p:nvPr/>
        </p:nvSpPr>
        <p:spPr bwMode="auto">
          <a:xfrm>
            <a:off x="3352800" y="4876800"/>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Factor</a:t>
            </a:r>
          </a:p>
        </p:txBody>
      </p:sp>
      <p:sp>
        <p:nvSpPr>
          <p:cNvPr id="89095" name="Text Box 6"/>
          <p:cNvSpPr txBox="1">
            <a:spLocks noChangeArrowheads="1"/>
          </p:cNvSpPr>
          <p:nvPr/>
        </p:nvSpPr>
        <p:spPr bwMode="auto">
          <a:xfrm>
            <a:off x="5562600" y="4876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b="1" dirty="0">
                <a:latin typeface="Liberation Sans"/>
              </a:rPr>
              <a:t>Present Value</a:t>
            </a:r>
          </a:p>
        </p:txBody>
      </p:sp>
      <p:sp>
        <p:nvSpPr>
          <p:cNvPr id="89097" name="Text Box 11"/>
          <p:cNvSpPr txBox="1">
            <a:spLocks noChangeArrowheads="1"/>
          </p:cNvSpPr>
          <p:nvPr/>
        </p:nvSpPr>
        <p:spPr bwMode="auto">
          <a:xfrm>
            <a:off x="7143800" y="1290268"/>
            <a:ext cx="1333401" cy="778675"/>
          </a:xfrm>
          <a:prstGeom prst="rect">
            <a:avLst/>
          </a:prstGeom>
          <a:solidFill>
            <a:schemeClr val="bg1"/>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spcBef>
                <a:spcPct val="50000"/>
              </a:spcBef>
            </a:pPr>
            <a:r>
              <a:rPr lang="en-US" altLang="en-US" sz="2000" dirty="0">
                <a:latin typeface="Liberation Sans"/>
              </a:rPr>
              <a:t>PV of Principal</a:t>
            </a:r>
          </a:p>
        </p:txBody>
      </p:sp>
      <p:sp>
        <p:nvSpPr>
          <p:cNvPr id="14"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5"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Valuation of Long-Term Bonds</a:t>
            </a:r>
          </a:p>
        </p:txBody>
      </p:sp>
      <p:sp>
        <p:nvSpPr>
          <p:cNvPr id="89100" name="Text Box 23"/>
          <p:cNvSpPr txBox="1">
            <a:spLocks noChangeArrowheads="1"/>
          </p:cNvSpPr>
          <p:nvPr/>
        </p:nvSpPr>
        <p:spPr bwMode="auto">
          <a:xfrm>
            <a:off x="7924800" y="395288"/>
            <a:ext cx="609600" cy="530225"/>
          </a:xfrm>
          <a:prstGeom prst="rect">
            <a:avLst/>
          </a:prstGeom>
          <a:solidFill>
            <a:schemeClr val="bg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r>
              <a:rPr lang="en-US" altLang="en-US" sz="1400" dirty="0" err="1" smtClean="0">
                <a:latin typeface="Liberation Sans"/>
              </a:rPr>
              <a:t>i</a:t>
            </a:r>
            <a:r>
              <a:rPr lang="en-US" altLang="en-US" sz="1400" dirty="0" smtClean="0">
                <a:latin typeface="Liberation Sans"/>
              </a:rPr>
              <a:t>=6%</a:t>
            </a:r>
            <a:endParaRPr lang="en-US" altLang="en-US" sz="1400" dirty="0">
              <a:latin typeface="Liberation Sans"/>
            </a:endParaRPr>
          </a:p>
          <a:p>
            <a:r>
              <a:rPr lang="en-US" altLang="en-US" sz="1400" dirty="0" smtClean="0">
                <a:latin typeface="Liberation Sans"/>
              </a:rPr>
              <a:t>n=5</a:t>
            </a:r>
            <a:endParaRPr lang="en-US" altLang="en-US" sz="1400" dirty="0">
              <a:latin typeface="Liberation Sans"/>
            </a:endParaRPr>
          </a:p>
        </p:txBody>
      </p:sp>
      <p:sp>
        <p:nvSpPr>
          <p:cNvPr id="17" name="Rounded Rectangle 16"/>
          <p:cNvSpPr/>
          <p:nvPr/>
        </p:nvSpPr>
        <p:spPr bwMode="auto">
          <a:xfrm>
            <a:off x="8053296" y="3541056"/>
            <a:ext cx="914400" cy="265112"/>
          </a:xfrm>
          <a:prstGeom prst="roundRect">
            <a:avLst/>
          </a:prstGeom>
          <a:noFill/>
          <a:ln w="28575" cap="sq" cmpd="sng" algn="ctr">
            <a:solidFill>
              <a:srgbClr val="CC0000"/>
            </a:solidFill>
            <a:prstDash val="solid"/>
            <a:round/>
            <a:headEnd type="none" w="sm" len="sm"/>
            <a:tailEnd type="none" w="sm" len="sm"/>
          </a:ln>
          <a:effectLs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2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600075" y="1371600"/>
            <a:ext cx="83153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30000"/>
              </a:spcBef>
              <a:buSzPct val="80000"/>
            </a:pPr>
            <a:r>
              <a:rPr lang="en-US" altLang="en-US" sz="2200" b="1" dirty="0">
                <a:latin typeface="Liberation Sans"/>
              </a:rPr>
              <a:t>Illustration:</a:t>
            </a:r>
            <a:r>
              <a:rPr lang="en-US" altLang="en-US" sz="2200" dirty="0">
                <a:latin typeface="Liberation Sans"/>
              </a:rPr>
              <a:t> Alltech Corporation issues </a:t>
            </a:r>
            <a:r>
              <a:rPr lang="en-US" altLang="en-US" sz="2200" dirty="0" smtClean="0">
                <a:latin typeface="Liberation Sans"/>
              </a:rPr>
              <a:t>$100,000 </a:t>
            </a:r>
            <a:r>
              <a:rPr lang="en-US" altLang="en-US" sz="2200" dirty="0">
                <a:latin typeface="Liberation Sans"/>
              </a:rPr>
              <a:t>of </a:t>
            </a:r>
            <a:r>
              <a:rPr lang="en-US" altLang="en-US" sz="2200" dirty="0" smtClean="0">
                <a:latin typeface="Liberation Sans"/>
              </a:rPr>
              <a:t>5% </a:t>
            </a:r>
            <a:r>
              <a:rPr lang="en-US" altLang="en-US" sz="2200" dirty="0">
                <a:latin typeface="Liberation Sans"/>
              </a:rPr>
              <a:t>bonds due in </a:t>
            </a:r>
            <a:r>
              <a:rPr lang="en-US" altLang="en-US" sz="2200" dirty="0" smtClean="0">
                <a:latin typeface="Liberation Sans"/>
              </a:rPr>
              <a:t>5 </a:t>
            </a:r>
            <a:r>
              <a:rPr lang="en-US" altLang="en-US" sz="2200" dirty="0">
                <a:latin typeface="Liberation Sans"/>
              </a:rPr>
              <a:t>years with interest payable at year-end. </a:t>
            </a:r>
          </a:p>
        </p:txBody>
      </p:sp>
      <p:sp>
        <p:nvSpPr>
          <p:cNvPr id="90116" name="Rectangle 29"/>
          <p:cNvSpPr>
            <a:spLocks noChangeArrowheads="1"/>
          </p:cNvSpPr>
          <p:nvPr/>
        </p:nvSpPr>
        <p:spPr bwMode="auto">
          <a:xfrm>
            <a:off x="1143000" y="2438400"/>
            <a:ext cx="6324600" cy="134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tabLst>
                <a:tab pos="5721350" algn="r"/>
                <a:tab pos="7315200" algn="r"/>
              </a:tabLst>
              <a:defRPr sz="2800">
                <a:solidFill>
                  <a:schemeClr val="tx1"/>
                </a:solidFill>
                <a:latin typeface="Times New Roman" pitchFamily="18" charset="0"/>
              </a:defRPr>
            </a:lvl1pPr>
            <a:lvl2pPr marL="742950" indent="-285750">
              <a:tabLst>
                <a:tab pos="5721350" algn="r"/>
                <a:tab pos="7315200" algn="r"/>
              </a:tabLst>
              <a:defRPr sz="2800">
                <a:solidFill>
                  <a:schemeClr val="tx1"/>
                </a:solidFill>
                <a:latin typeface="Times New Roman" pitchFamily="18" charset="0"/>
              </a:defRPr>
            </a:lvl2pPr>
            <a:lvl3pPr marL="1143000" indent="-228600">
              <a:tabLst>
                <a:tab pos="5721350" algn="r"/>
                <a:tab pos="7315200" algn="r"/>
              </a:tabLst>
              <a:defRPr sz="2800">
                <a:solidFill>
                  <a:schemeClr val="tx1"/>
                </a:solidFill>
                <a:latin typeface="Times New Roman" pitchFamily="18" charset="0"/>
              </a:defRPr>
            </a:lvl3pPr>
            <a:lvl4pPr marL="1600200" indent="-228600">
              <a:tabLst>
                <a:tab pos="5721350" algn="r"/>
                <a:tab pos="7315200" algn="r"/>
              </a:tabLst>
              <a:defRPr sz="2800">
                <a:solidFill>
                  <a:schemeClr val="tx1"/>
                </a:solidFill>
                <a:latin typeface="Times New Roman" pitchFamily="18" charset="0"/>
              </a:defRPr>
            </a:lvl4pPr>
            <a:lvl5pPr marL="2057400" indent="-228600">
              <a:tabLst>
                <a:tab pos="5721350" algn="r"/>
                <a:tab pos="7315200"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5721350" algn="r"/>
                <a:tab pos="7315200"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5721350" algn="r"/>
                <a:tab pos="7315200"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5721350" algn="r"/>
                <a:tab pos="7315200"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5721350" algn="r"/>
                <a:tab pos="7315200" algn="r"/>
              </a:tabLst>
              <a:defRPr sz="2800">
                <a:solidFill>
                  <a:schemeClr val="tx1"/>
                </a:solidFill>
                <a:latin typeface="Times New Roman" pitchFamily="18" charset="0"/>
              </a:defRPr>
            </a:lvl9pPr>
          </a:lstStyle>
          <a:p>
            <a:pPr algn="l"/>
            <a:r>
              <a:rPr lang="en-US" altLang="en-US" sz="2200" dirty="0">
                <a:latin typeface="Liberation Sans"/>
              </a:rPr>
              <a:t>Present value of Interest 	$</a:t>
            </a:r>
            <a:r>
              <a:rPr lang="en-US" altLang="en-US" sz="2200" dirty="0" smtClean="0">
                <a:latin typeface="Liberation Sans"/>
              </a:rPr>
              <a:t>21,061.80</a:t>
            </a:r>
            <a:endParaRPr lang="en-US" altLang="en-US" sz="2200" dirty="0">
              <a:latin typeface="Liberation Sans"/>
            </a:endParaRPr>
          </a:p>
          <a:p>
            <a:pPr algn="l">
              <a:lnSpc>
                <a:spcPct val="105000"/>
              </a:lnSpc>
              <a:spcBef>
                <a:spcPct val="30000"/>
              </a:spcBef>
              <a:buSzPct val="80000"/>
            </a:pPr>
            <a:r>
              <a:rPr lang="en-US" altLang="en-US" sz="2200" dirty="0">
                <a:latin typeface="Liberation Sans"/>
              </a:rPr>
              <a:t>Present value of Principal 	</a:t>
            </a:r>
            <a:r>
              <a:rPr lang="en-US" altLang="en-US" sz="2200" dirty="0" smtClean="0">
                <a:latin typeface="Liberation Sans"/>
              </a:rPr>
              <a:t>74,726.00</a:t>
            </a:r>
            <a:r>
              <a:rPr lang="en-US" altLang="en-US" sz="2200" dirty="0">
                <a:latin typeface="Liberation Sans"/>
              </a:rPr>
              <a:t>	</a:t>
            </a:r>
          </a:p>
          <a:p>
            <a:pPr algn="l">
              <a:lnSpc>
                <a:spcPct val="105000"/>
              </a:lnSpc>
              <a:spcBef>
                <a:spcPct val="30000"/>
              </a:spcBef>
              <a:buSzPct val="80000"/>
            </a:pPr>
            <a:r>
              <a:rPr lang="en-US" altLang="en-US" sz="2200" dirty="0">
                <a:latin typeface="Liberation Sans"/>
              </a:rPr>
              <a:t>Bond current market value 	</a:t>
            </a:r>
            <a:r>
              <a:rPr lang="en-US" altLang="en-US" sz="2200" b="1" dirty="0" smtClean="0">
                <a:solidFill>
                  <a:srgbClr val="CC0000"/>
                </a:solidFill>
                <a:latin typeface="Liberation Sans"/>
              </a:rPr>
              <a:t>$95,787.80 </a:t>
            </a:r>
            <a:endParaRPr lang="en-US" altLang="en-US" sz="2200" b="1" dirty="0">
              <a:solidFill>
                <a:srgbClr val="CC0000"/>
              </a:solidFill>
              <a:latin typeface="Liberation Sans"/>
            </a:endParaRPr>
          </a:p>
        </p:txBody>
      </p:sp>
      <p:sp>
        <p:nvSpPr>
          <p:cNvPr id="90117" name="Line 31"/>
          <p:cNvSpPr>
            <a:spLocks noChangeShapeType="1"/>
          </p:cNvSpPr>
          <p:nvPr/>
        </p:nvSpPr>
        <p:spPr bwMode="auto">
          <a:xfrm>
            <a:off x="5410200" y="3296963"/>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90118" name="Line 32"/>
          <p:cNvSpPr>
            <a:spLocks noChangeShapeType="1"/>
          </p:cNvSpPr>
          <p:nvPr/>
        </p:nvSpPr>
        <p:spPr bwMode="auto">
          <a:xfrm>
            <a:off x="5410200" y="3746699"/>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sp>
        <p:nvSpPr>
          <p:cNvPr id="90119" name="Line 33"/>
          <p:cNvSpPr>
            <a:spLocks noChangeShapeType="1"/>
          </p:cNvSpPr>
          <p:nvPr/>
        </p:nvSpPr>
        <p:spPr bwMode="auto">
          <a:xfrm>
            <a:off x="5410200" y="3810000"/>
            <a:ext cx="1676400"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a:endParaRPr>
          </a:p>
        </p:txBody>
      </p:sp>
      <p:graphicFrame>
        <p:nvGraphicFramePr>
          <p:cNvPr id="90120" name="Object 34"/>
          <p:cNvGraphicFramePr>
            <a:graphicFrameLocks noChangeAspect="1"/>
          </p:cNvGraphicFramePr>
          <p:nvPr>
            <p:extLst>
              <p:ext uri="{D42A27DB-BD31-4B8C-83A1-F6EECF244321}">
                <p14:modId xmlns:p14="http://schemas.microsoft.com/office/powerpoint/2010/main" val="2851850523"/>
              </p:ext>
            </p:extLst>
          </p:nvPr>
        </p:nvGraphicFramePr>
        <p:xfrm>
          <a:off x="304800" y="4267200"/>
          <a:ext cx="8350250" cy="1717675"/>
        </p:xfrm>
        <a:graphic>
          <a:graphicData uri="http://schemas.openxmlformats.org/presentationml/2006/ole">
            <mc:AlternateContent xmlns:mc="http://schemas.openxmlformats.org/markup-compatibility/2006">
              <mc:Choice xmlns:v="urn:schemas-microsoft-com:vml" Requires="v">
                <p:oleObj spid="_x0000_s90188" name="Worksheet" r:id="rId5" imgW="4552800" imgH="947945" progId="Excel.Sheet.8">
                  <p:embed/>
                </p:oleObj>
              </mc:Choice>
              <mc:Fallback>
                <p:oleObj name="Worksheet" r:id="rId5" imgW="4552800" imgH="947945" progId="Excel.Sheet.8">
                  <p:embed/>
                  <p:pic>
                    <p:nvPicPr>
                      <p:cNvPr id="0" name="Object 34"/>
                      <p:cNvPicPr>
                        <a:picLocks noChangeAspect="1" noChangeArrowheads="1"/>
                      </p:cNvPicPr>
                      <p:nvPr/>
                    </p:nvPicPr>
                    <p:blipFill>
                      <a:blip r:embed="rId6"/>
                      <a:srcRect/>
                      <a:stretch>
                        <a:fillRect/>
                      </a:stretch>
                    </p:blipFill>
                    <p:spPr bwMode="auto">
                      <a:xfrm>
                        <a:off x="304800" y="4267200"/>
                        <a:ext cx="8350250" cy="171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2"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Valuation of Long-Term Bonds</a:t>
            </a:r>
          </a:p>
        </p:txBody>
      </p:sp>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8"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r>
              <a:rPr lang="en-US" sz="3200" b="1" dirty="0">
                <a:solidFill>
                  <a:srgbClr val="CC0000"/>
                </a:solidFill>
                <a:latin typeface="Liberation Sans"/>
              </a:rPr>
              <a:t>Valuation of Long-Term Bonds</a:t>
            </a:r>
          </a:p>
        </p:txBody>
      </p:sp>
      <p:pic>
        <p:nvPicPr>
          <p:cNvPr id="2" name="Picture 1"/>
          <p:cNvPicPr>
            <a:picLocks noChangeAspect="1"/>
          </p:cNvPicPr>
          <p:nvPr/>
        </p:nvPicPr>
        <p:blipFill>
          <a:blip r:embed="rId3"/>
          <a:stretch>
            <a:fillRect/>
          </a:stretch>
        </p:blipFill>
        <p:spPr>
          <a:xfrm>
            <a:off x="500636" y="1387829"/>
            <a:ext cx="8142727" cy="3793771"/>
          </a:xfrm>
          <a:prstGeom prst="rect">
            <a:avLst/>
          </a:prstGeom>
        </p:spPr>
      </p:pic>
      <p:pic>
        <p:nvPicPr>
          <p:cNvPr id="3" name="Picture 2"/>
          <p:cNvPicPr>
            <a:picLocks noChangeAspect="1"/>
          </p:cNvPicPr>
          <p:nvPr/>
        </p:nvPicPr>
        <p:blipFill>
          <a:blip r:embed="rId4"/>
          <a:stretch>
            <a:fillRect/>
          </a:stretch>
        </p:blipFill>
        <p:spPr>
          <a:xfrm>
            <a:off x="509329" y="5279550"/>
            <a:ext cx="6400967" cy="816450"/>
          </a:xfrm>
          <a:prstGeom prst="rect">
            <a:avLst/>
          </a:prstGeom>
        </p:spPr>
      </p:pic>
      <p:sp>
        <p:nvSpPr>
          <p:cNvPr id="4" name="Rectangle 3"/>
          <p:cNvSpPr/>
          <p:nvPr/>
        </p:nvSpPr>
        <p:spPr>
          <a:xfrm>
            <a:off x="3810000" y="6019800"/>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solidFill>
                  <a:srgbClr val="006600"/>
                </a:solidFill>
                <a:latin typeface="Liberation Sans"/>
              </a:rPr>
              <a:t>ILLUSTRATION 6-45 </a:t>
            </a:r>
            <a:endParaRPr lang="en-US" sz="1200" b="1" dirty="0" smtClean="0">
              <a:solidFill>
                <a:srgbClr val="006600"/>
              </a:solidFill>
              <a:latin typeface="Liberation Sans"/>
            </a:endParaRPr>
          </a:p>
          <a:p>
            <a:pPr algn="l"/>
            <a:r>
              <a:rPr lang="en-US" sz="1200" dirty="0" smtClean="0">
                <a:latin typeface="Liberation Sans"/>
              </a:rPr>
              <a:t>Effective-Interest </a:t>
            </a:r>
            <a:r>
              <a:rPr lang="en-US" sz="1200" dirty="0">
                <a:latin typeface="Liberation Sans"/>
              </a:rPr>
              <a:t>Amortization Schedule</a:t>
            </a:r>
          </a:p>
        </p:txBody>
      </p:sp>
      <p:sp>
        <p:nvSpPr>
          <p:cNvPr id="9"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609600" y="1371600"/>
            <a:ext cx="7620000" cy="431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spcBef>
                <a:spcPct val="30000"/>
              </a:spcBef>
              <a:buSzPct val="80000"/>
            </a:pPr>
            <a:r>
              <a:rPr lang="en-US" altLang="en-US" sz="2300" b="1" dirty="0">
                <a:latin typeface="Liberation Sans"/>
              </a:rPr>
              <a:t>Concept Statement No. 7</a:t>
            </a:r>
            <a:r>
              <a:rPr lang="en-US" altLang="en-US" sz="2300" dirty="0">
                <a:latin typeface="Liberation Sans"/>
              </a:rPr>
              <a:t> </a:t>
            </a:r>
            <a:r>
              <a:rPr lang="en-US" altLang="en-US" sz="2200" dirty="0">
                <a:latin typeface="Liberation Sans"/>
              </a:rPr>
              <a:t>introduces an </a:t>
            </a:r>
            <a:r>
              <a:rPr lang="en-US" altLang="en-US" sz="2200" i="1" dirty="0">
                <a:latin typeface="Liberation Sans"/>
              </a:rPr>
              <a:t>expected cash flow approach</a:t>
            </a:r>
            <a:r>
              <a:rPr lang="en-US" altLang="en-US" sz="2200" dirty="0">
                <a:latin typeface="Liberation Sans"/>
              </a:rPr>
              <a:t> that uses a range of cash flows and incorporates the probabilities of those cash flows. </a:t>
            </a:r>
          </a:p>
          <a:p>
            <a:pPr algn="l">
              <a:lnSpc>
                <a:spcPct val="115000"/>
              </a:lnSpc>
              <a:spcBef>
                <a:spcPct val="70000"/>
              </a:spcBef>
              <a:buSzPct val="80000"/>
            </a:pPr>
            <a:r>
              <a:rPr lang="en-US" altLang="en-US" b="1" dirty="0">
                <a:solidFill>
                  <a:srgbClr val="006600"/>
                </a:solidFill>
                <a:latin typeface="Liberation Sans"/>
              </a:rPr>
              <a:t>Choosing an Appropriate Interest Rate</a:t>
            </a:r>
            <a:endParaRPr lang="en-US" altLang="en-US" dirty="0">
              <a:solidFill>
                <a:srgbClr val="006600"/>
              </a:solidFill>
              <a:latin typeface="Liberation Sans"/>
            </a:endParaRPr>
          </a:p>
          <a:p>
            <a:pPr algn="l">
              <a:lnSpc>
                <a:spcPct val="115000"/>
              </a:lnSpc>
              <a:spcBef>
                <a:spcPts val="1200"/>
              </a:spcBef>
              <a:buSzPct val="80000"/>
            </a:pPr>
            <a:r>
              <a:rPr lang="en-US" altLang="en-US" sz="2300" dirty="0">
                <a:latin typeface="Liberation Sans"/>
              </a:rPr>
              <a:t>Three Components of Interest:</a:t>
            </a:r>
          </a:p>
          <a:p>
            <a:pPr lvl="1" algn="l">
              <a:lnSpc>
                <a:spcPct val="115000"/>
              </a:lnSpc>
              <a:spcBef>
                <a:spcPct val="50000"/>
              </a:spcBef>
              <a:buClr>
                <a:srgbClr val="CC0000"/>
              </a:buClr>
              <a:buSzPct val="80000"/>
              <a:buFont typeface="Wingdings" pitchFamily="2" charset="2"/>
              <a:buChar char="u"/>
            </a:pPr>
            <a:r>
              <a:rPr lang="en-US" altLang="en-US" sz="2200" dirty="0">
                <a:latin typeface="Liberation Sans"/>
              </a:rPr>
              <a:t>Pure Rate</a:t>
            </a:r>
          </a:p>
          <a:p>
            <a:pPr lvl="1" algn="l">
              <a:lnSpc>
                <a:spcPct val="115000"/>
              </a:lnSpc>
              <a:spcBef>
                <a:spcPct val="50000"/>
              </a:spcBef>
              <a:buClr>
                <a:srgbClr val="CC0000"/>
              </a:buClr>
              <a:buSzPct val="80000"/>
              <a:buFont typeface="Wingdings" pitchFamily="2" charset="2"/>
              <a:buChar char="u"/>
            </a:pPr>
            <a:r>
              <a:rPr lang="en-US" altLang="en-US" sz="2200" dirty="0">
                <a:latin typeface="Liberation Sans"/>
              </a:rPr>
              <a:t>Expected Inflation Rate</a:t>
            </a:r>
          </a:p>
          <a:p>
            <a:pPr lvl="1" algn="l">
              <a:lnSpc>
                <a:spcPct val="115000"/>
              </a:lnSpc>
              <a:spcBef>
                <a:spcPct val="50000"/>
              </a:spcBef>
              <a:buClr>
                <a:srgbClr val="CC0000"/>
              </a:buClr>
              <a:buSzPct val="80000"/>
              <a:buFont typeface="Wingdings" pitchFamily="2" charset="2"/>
              <a:buChar char="u"/>
            </a:pPr>
            <a:r>
              <a:rPr lang="en-US" altLang="en-US" sz="2200" dirty="0">
                <a:latin typeface="Liberation Sans"/>
              </a:rPr>
              <a:t>Credit Risk Rate</a:t>
            </a:r>
          </a:p>
        </p:txBody>
      </p:sp>
      <p:sp>
        <p:nvSpPr>
          <p:cNvPr id="93188" name="AutoShape 28"/>
          <p:cNvSpPr>
            <a:spLocks/>
          </p:cNvSpPr>
          <p:nvPr/>
        </p:nvSpPr>
        <p:spPr bwMode="auto">
          <a:xfrm>
            <a:off x="4800600" y="4038600"/>
            <a:ext cx="304800" cy="914400"/>
          </a:xfrm>
          <a:prstGeom prst="rightBrace">
            <a:avLst>
              <a:gd name="adj1" fmla="val 25000"/>
              <a:gd name="adj2" fmla="val 50000"/>
            </a:avLst>
          </a:prstGeom>
          <a:noFill/>
          <a:ln w="38100" cap="sq">
            <a:solidFill>
              <a:srgbClr val="CC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endParaRPr lang="en-US" altLang="en-US" dirty="0">
              <a:latin typeface="Liberation Sans"/>
            </a:endParaRPr>
          </a:p>
        </p:txBody>
      </p:sp>
      <p:sp>
        <p:nvSpPr>
          <p:cNvPr id="93189" name="Text Box 29"/>
          <p:cNvSpPr txBox="1">
            <a:spLocks noChangeArrowheads="1"/>
          </p:cNvSpPr>
          <p:nvPr/>
        </p:nvSpPr>
        <p:spPr bwMode="auto">
          <a:xfrm>
            <a:off x="5562600" y="3733800"/>
            <a:ext cx="2743200" cy="1949450"/>
          </a:xfrm>
          <a:prstGeom prst="rect">
            <a:avLst/>
          </a:prstGeom>
          <a:solidFill>
            <a:srgbClr val="FFFFCC"/>
          </a:solidFill>
          <a:ln w="28575" cap="sq">
            <a:solidFill>
              <a:schemeClr val="tx1"/>
            </a:solidFill>
            <a:miter lim="800000"/>
            <a:headEnd type="none" w="sm" len="sm"/>
            <a:tailEnd type="none" w="sm" len="sm"/>
          </a:ln>
          <a:effectLs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spcBef>
                <a:spcPct val="50000"/>
              </a:spcBef>
            </a:pPr>
            <a:r>
              <a:rPr lang="en-US" altLang="en-US" sz="2000" b="1" dirty="0">
                <a:solidFill>
                  <a:srgbClr val="CC0000"/>
                </a:solidFill>
                <a:latin typeface="Liberation Sans"/>
              </a:rPr>
              <a:t>Risk-free rate of return</a:t>
            </a:r>
            <a:r>
              <a:rPr lang="en-US" altLang="en-US" sz="2000" dirty="0">
                <a:solidFill>
                  <a:srgbClr val="000000"/>
                </a:solidFill>
                <a:latin typeface="Liberation Sans"/>
              </a:rPr>
              <a:t>.  FASB states a company should discount expected cash flows by the risk-free rate of return.</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a:solidFill>
                  <a:srgbClr val="CC0000"/>
                </a:solidFill>
                <a:latin typeface="Liberation Sans"/>
              </a:rPr>
              <a:t>Present Value Measurement</a:t>
            </a:r>
          </a:p>
        </p:txBody>
      </p:sp>
      <p:sp>
        <p:nvSpPr>
          <p:cNvPr id="7"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609600" y="1295400"/>
            <a:ext cx="8077200" cy="4463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1900" b="1" dirty="0">
                <a:latin typeface="Liberation Sans"/>
              </a:rPr>
              <a:t>Illustration: </a:t>
            </a:r>
            <a:r>
              <a:rPr lang="en-US" altLang="en-US" sz="1900" dirty="0">
                <a:latin typeface="Liberation Sans"/>
              </a:rPr>
              <a:t>Al’s Appliance Outlet offers a 2-year warranty on all products sold. In 2017, Al’s Appliance sold $250,000 of a particular type of clothes dryer. Al’s Appliance entered into an agreement with Ralph’s Repair to provide all warranty service on the dryers sold in 2017. </a:t>
            </a:r>
            <a:r>
              <a:rPr lang="en-US" altLang="en-US" sz="1900" dirty="0" smtClean="0">
                <a:latin typeface="Liberation Sans"/>
              </a:rPr>
              <a:t>Since </a:t>
            </a:r>
            <a:r>
              <a:rPr lang="en-US" altLang="en-US" sz="1900" dirty="0">
                <a:latin typeface="Liberation Sans"/>
              </a:rPr>
              <a:t>there is not a ready market for these warranty contracts, Al’s Appliance uses expected cash flow </a:t>
            </a:r>
            <a:r>
              <a:rPr lang="en-US" altLang="en-US" sz="1900" dirty="0" smtClean="0">
                <a:latin typeface="Liberation Sans"/>
              </a:rPr>
              <a:t>techniques </a:t>
            </a:r>
            <a:r>
              <a:rPr lang="en-US" altLang="en-US" sz="1900" dirty="0">
                <a:latin typeface="Liberation Sans"/>
              </a:rPr>
              <a:t>to </a:t>
            </a:r>
            <a:r>
              <a:rPr lang="en-US" altLang="en-US" sz="1900" dirty="0" smtClean="0">
                <a:latin typeface="Liberation Sans"/>
              </a:rPr>
              <a:t>value the </a:t>
            </a:r>
            <a:r>
              <a:rPr lang="en-US" altLang="en-US" sz="1900" dirty="0">
                <a:latin typeface="Liberation Sans"/>
              </a:rPr>
              <a:t>warranty </a:t>
            </a:r>
            <a:r>
              <a:rPr lang="en-US" altLang="en-US" sz="1900" dirty="0" smtClean="0">
                <a:latin typeface="Liberation Sans"/>
              </a:rPr>
              <a:t>obligation</a:t>
            </a:r>
            <a:r>
              <a:rPr lang="en-US" altLang="en-US" sz="1900" dirty="0">
                <a:latin typeface="Liberation Sans"/>
              </a:rPr>
              <a:t>. Based on </a:t>
            </a:r>
            <a:endParaRPr lang="en-US" altLang="en-US" sz="1900" dirty="0" smtClean="0">
              <a:latin typeface="Liberation Sans"/>
            </a:endParaRPr>
          </a:p>
          <a:p>
            <a:pPr algn="l">
              <a:lnSpc>
                <a:spcPct val="115000"/>
              </a:lnSpc>
            </a:pPr>
            <a:r>
              <a:rPr lang="en-US" altLang="en-US" sz="1900" dirty="0" smtClean="0">
                <a:latin typeface="Liberation Sans"/>
              </a:rPr>
              <a:t>prior </a:t>
            </a:r>
            <a:r>
              <a:rPr lang="en-US" altLang="en-US" sz="1900" dirty="0">
                <a:latin typeface="Liberation Sans"/>
              </a:rPr>
              <a:t>warranty </a:t>
            </a:r>
            <a:endParaRPr lang="en-US" altLang="en-US" sz="1900" dirty="0" smtClean="0">
              <a:latin typeface="Liberation Sans"/>
            </a:endParaRPr>
          </a:p>
          <a:p>
            <a:pPr algn="l">
              <a:lnSpc>
                <a:spcPct val="115000"/>
              </a:lnSpc>
            </a:pPr>
            <a:r>
              <a:rPr lang="en-US" altLang="en-US" sz="1900" dirty="0" smtClean="0">
                <a:latin typeface="Liberation Sans"/>
              </a:rPr>
              <a:t>experience</a:t>
            </a:r>
            <a:r>
              <a:rPr lang="en-US" altLang="en-US" sz="1900" dirty="0">
                <a:latin typeface="Liberation Sans"/>
              </a:rPr>
              <a:t>, Al’s </a:t>
            </a:r>
            <a:endParaRPr lang="en-US" altLang="en-US" sz="1900" dirty="0" smtClean="0">
              <a:latin typeface="Liberation Sans"/>
            </a:endParaRPr>
          </a:p>
          <a:p>
            <a:pPr algn="l">
              <a:lnSpc>
                <a:spcPct val="115000"/>
              </a:lnSpc>
            </a:pPr>
            <a:r>
              <a:rPr lang="en-US" altLang="en-US" sz="1900" dirty="0" smtClean="0">
                <a:latin typeface="Liberation Sans"/>
              </a:rPr>
              <a:t>Appliance </a:t>
            </a:r>
            <a:r>
              <a:rPr lang="en-US" altLang="en-US" sz="1900" dirty="0">
                <a:latin typeface="Liberation Sans"/>
              </a:rPr>
              <a:t>estimates </a:t>
            </a:r>
            <a:endParaRPr lang="en-US" altLang="en-US" sz="1900" dirty="0" smtClean="0">
              <a:latin typeface="Liberation Sans"/>
            </a:endParaRPr>
          </a:p>
          <a:p>
            <a:pPr algn="l">
              <a:lnSpc>
                <a:spcPct val="115000"/>
              </a:lnSpc>
            </a:pPr>
            <a:r>
              <a:rPr lang="en-US" altLang="en-US" sz="1900" dirty="0" smtClean="0">
                <a:latin typeface="Liberation Sans"/>
              </a:rPr>
              <a:t>the </a:t>
            </a:r>
            <a:r>
              <a:rPr lang="en-US" altLang="en-US" sz="1900" dirty="0">
                <a:latin typeface="Liberation Sans"/>
              </a:rPr>
              <a:t>expected cash </a:t>
            </a:r>
            <a:endParaRPr lang="en-US" altLang="en-US" sz="1900" dirty="0" smtClean="0">
              <a:latin typeface="Liberation Sans"/>
            </a:endParaRPr>
          </a:p>
          <a:p>
            <a:pPr algn="l">
              <a:lnSpc>
                <a:spcPct val="115000"/>
              </a:lnSpc>
            </a:pPr>
            <a:r>
              <a:rPr lang="en-US" altLang="en-US" sz="1900" dirty="0" smtClean="0">
                <a:latin typeface="Liberation Sans"/>
              </a:rPr>
              <a:t>outflows </a:t>
            </a:r>
            <a:r>
              <a:rPr lang="en-US" altLang="en-US" sz="1900" dirty="0">
                <a:latin typeface="Liberation Sans"/>
              </a:rPr>
              <a:t>associated </a:t>
            </a:r>
            <a:endParaRPr lang="en-US" altLang="en-US" sz="1900" dirty="0" smtClean="0">
              <a:latin typeface="Liberation Sans"/>
            </a:endParaRPr>
          </a:p>
          <a:p>
            <a:pPr algn="l">
              <a:lnSpc>
                <a:spcPct val="115000"/>
              </a:lnSpc>
            </a:pPr>
            <a:r>
              <a:rPr lang="en-US" altLang="en-US" sz="1900" dirty="0" smtClean="0">
                <a:latin typeface="Liberation Sans"/>
              </a:rPr>
              <a:t>with </a:t>
            </a:r>
            <a:r>
              <a:rPr lang="en-US" altLang="en-US" sz="1900" dirty="0">
                <a:latin typeface="Liberation Sans"/>
              </a:rPr>
              <a:t>the dryers sold </a:t>
            </a:r>
            <a:endParaRPr lang="en-US" altLang="en-US" sz="1900" dirty="0" smtClean="0">
              <a:latin typeface="Liberation Sans"/>
            </a:endParaRPr>
          </a:p>
          <a:p>
            <a:pPr algn="l">
              <a:lnSpc>
                <a:spcPct val="115000"/>
              </a:lnSpc>
            </a:pPr>
            <a:r>
              <a:rPr lang="en-US" altLang="en-US" sz="1900" dirty="0" smtClean="0">
                <a:latin typeface="Liberation Sans"/>
              </a:rPr>
              <a:t>in </a:t>
            </a:r>
            <a:r>
              <a:rPr lang="en-US" altLang="en-US" sz="1900" dirty="0">
                <a:latin typeface="Liberation Sans"/>
              </a:rPr>
              <a:t>2017, as </a:t>
            </a:r>
            <a:r>
              <a:rPr lang="en-US" altLang="en-US" sz="1900" dirty="0" smtClean="0">
                <a:latin typeface="Liberation Sans"/>
              </a:rPr>
              <a:t>shown.</a:t>
            </a:r>
            <a:endParaRPr lang="en-US" altLang="en-US" sz="1900" dirty="0">
              <a:latin typeface="Liberation Sans"/>
            </a:endParaRP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a:solidFill>
                  <a:srgbClr val="CC0000"/>
                </a:solidFill>
                <a:latin typeface="Liberation Sans"/>
              </a:rPr>
              <a:t>Present Value Measurement</a:t>
            </a:r>
          </a:p>
        </p:txBody>
      </p:sp>
      <p:pic>
        <p:nvPicPr>
          <p:cNvPr id="2" name="Picture 1"/>
          <p:cNvPicPr>
            <a:picLocks noChangeAspect="1"/>
          </p:cNvPicPr>
          <p:nvPr/>
        </p:nvPicPr>
        <p:blipFill>
          <a:blip r:embed="rId3"/>
          <a:stretch>
            <a:fillRect/>
          </a:stretch>
        </p:blipFill>
        <p:spPr>
          <a:xfrm>
            <a:off x="3200400" y="3532333"/>
            <a:ext cx="5524645" cy="3097067"/>
          </a:xfrm>
          <a:prstGeom prst="rect">
            <a:avLst/>
          </a:prstGeom>
        </p:spPr>
      </p:pic>
      <p:sp>
        <p:nvSpPr>
          <p:cNvPr id="3" name="Rectangle 2"/>
          <p:cNvSpPr/>
          <p:nvPr/>
        </p:nvSpPr>
        <p:spPr>
          <a:xfrm>
            <a:off x="1143000" y="5983069"/>
            <a:ext cx="2133600" cy="646331"/>
          </a:xfrm>
          <a:prstGeom prst="rect">
            <a:avLst/>
          </a:prstGeom>
        </p:spPr>
        <p:txBody>
          <a:bodyPr wrap="square">
            <a:spAutoFit/>
          </a:bodyPr>
          <a:lstStyle/>
          <a:p>
            <a:pPr algn="l"/>
            <a:r>
              <a:rPr lang="en-US" sz="1200" b="1" dirty="0">
                <a:solidFill>
                  <a:srgbClr val="006600"/>
                </a:solidFill>
                <a:latin typeface="Liberation Sans"/>
              </a:rPr>
              <a:t>ILLUSTRATION 6-46 </a:t>
            </a:r>
            <a:endParaRPr lang="en-US" sz="1200" b="1" dirty="0" smtClean="0">
              <a:solidFill>
                <a:srgbClr val="006600"/>
              </a:solidFill>
              <a:latin typeface="Liberation Sans"/>
            </a:endParaRPr>
          </a:p>
          <a:p>
            <a:pPr algn="l"/>
            <a:r>
              <a:rPr lang="en-US" sz="1200" dirty="0" smtClean="0">
                <a:latin typeface="Liberation Sans"/>
              </a:rPr>
              <a:t>Expected </a:t>
            </a:r>
            <a:r>
              <a:rPr lang="en-US" sz="1200" dirty="0">
                <a:latin typeface="Liberation Sans"/>
              </a:rPr>
              <a:t>Cash </a:t>
            </a:r>
            <a:r>
              <a:rPr lang="en-US" sz="1200" dirty="0" smtClean="0">
                <a:latin typeface="Liberation Sans"/>
              </a:rPr>
              <a:t>Outﬂows—Warranties</a:t>
            </a:r>
            <a:endParaRPr lang="en-US" sz="1200" dirty="0">
              <a:latin typeface="Liberation Sans"/>
            </a:endParaRP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609600" y="1295400"/>
            <a:ext cx="8077200" cy="7362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15000"/>
              </a:lnSpc>
            </a:pPr>
            <a:r>
              <a:rPr lang="en-US" altLang="en-US" sz="1900" dirty="0">
                <a:latin typeface="Liberation Sans"/>
              </a:rPr>
              <a:t>Illustration 6-47 shows the present value of these cash flows, assuming a risk-free rate of 5% and cash flows occurring at the end of the year.</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9" name="Rectangle 4"/>
          <p:cNvSpPr>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p>
            <a:pPr indent="-109538" algn="l">
              <a:defRPr/>
            </a:pPr>
            <a:r>
              <a:rPr lang="en-US" sz="3200" b="1" dirty="0">
                <a:solidFill>
                  <a:srgbClr val="CC0000"/>
                </a:solidFill>
                <a:latin typeface="Liberation Sans"/>
              </a:rPr>
              <a:t>Present Value Measurement</a:t>
            </a:r>
          </a:p>
        </p:txBody>
      </p:sp>
      <p:sp>
        <p:nvSpPr>
          <p:cNvPr id="3" name="Rectangle 2"/>
          <p:cNvSpPr/>
          <p:nvPr/>
        </p:nvSpPr>
        <p:spPr>
          <a:xfrm>
            <a:off x="609600" y="4982880"/>
            <a:ext cx="3505200" cy="461665"/>
          </a:xfrm>
          <a:prstGeom prst="rect">
            <a:avLst/>
          </a:prstGeom>
        </p:spPr>
        <p:txBody>
          <a:bodyPr wrap="square">
            <a:spAutoFit/>
          </a:bodyPr>
          <a:lstStyle/>
          <a:p>
            <a:pPr algn="l"/>
            <a:r>
              <a:rPr lang="en-US" sz="1200" b="1" dirty="0">
                <a:solidFill>
                  <a:srgbClr val="006600"/>
                </a:solidFill>
                <a:latin typeface="Liberation Sans"/>
              </a:rPr>
              <a:t>ILLUSTRATION </a:t>
            </a:r>
            <a:r>
              <a:rPr lang="en-US" sz="1200" b="1" dirty="0" smtClean="0">
                <a:solidFill>
                  <a:srgbClr val="006600"/>
                </a:solidFill>
                <a:latin typeface="Liberation Sans"/>
              </a:rPr>
              <a:t>6-47</a:t>
            </a:r>
          </a:p>
          <a:p>
            <a:pPr algn="l"/>
            <a:r>
              <a:rPr lang="en-US" sz="1200" dirty="0" smtClean="0">
                <a:latin typeface="Liberation Sans"/>
              </a:rPr>
              <a:t>Present Value of Cash Flows</a:t>
            </a:r>
            <a:endParaRPr lang="en-US" sz="1200" dirty="0">
              <a:latin typeface="Liberation Sans"/>
            </a:endParaRPr>
          </a:p>
        </p:txBody>
      </p:sp>
      <p:pic>
        <p:nvPicPr>
          <p:cNvPr id="4" name="Picture 3"/>
          <p:cNvPicPr>
            <a:picLocks noChangeAspect="1"/>
          </p:cNvPicPr>
          <p:nvPr/>
        </p:nvPicPr>
        <p:blipFill>
          <a:blip r:embed="rId3"/>
          <a:stretch>
            <a:fillRect/>
          </a:stretch>
        </p:blipFill>
        <p:spPr>
          <a:xfrm>
            <a:off x="673070" y="2470067"/>
            <a:ext cx="7797858" cy="2482933"/>
          </a:xfrm>
          <a:prstGeom prst="rect">
            <a:avLst/>
          </a:prstGeom>
        </p:spPr>
      </p:pic>
      <p:sp>
        <p:nvSpPr>
          <p:cNvPr id="10"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542342625"/>
      </p:ext>
    </p:extLst>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51816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800" dirty="0">
                <a:latin typeface="Liberation Sans" panose="020B0604020202020204"/>
              </a:rPr>
              <a:t>Management of the level of interest rates is an important policy tool of the Federal Reserve Bank and its chair, Janet Yellen. Through a number of policy options, the Fed has the ability to move interest rates up or down, and these rate changes can affect the wealth of all market participants. For example, if the Fed wants to raise rates (because the overall economy is getting overheated), it can raise the discount rate, which is the rate banks pay to borrow money from the Fed. This rate increase will factor into the rates banks and other creditors use to lend money. As a result, companies will think twice about borrowing money to expand their businesses. The result will be a slowing economy. A rate cut does just the opposite. It makes borrowing cheaper, and it can help the economy expand as more companies borrow to expand their operations. Keeping rates low had been the Fed’s policy in the early 2000s. The low rates did help keep the economy humming. But these same low rates may have also resulted in too much </a:t>
            </a:r>
            <a:r>
              <a:rPr lang="en-US" sz="1800" dirty="0" smtClean="0">
                <a:latin typeface="Liberation Sans" panose="020B0604020202020204"/>
              </a:rPr>
              <a:t>real </a:t>
            </a:r>
            <a:r>
              <a:rPr lang="en-US" sz="1800" dirty="0">
                <a:latin typeface="Liberation Sans" panose="020B0604020202020204"/>
              </a:rPr>
              <a:t>estate lending and the growth of a real estate bubble, as the price of housing was fueled by cheaper low-interest mortgage loans. But, as the old saying goes, “What goes up, </a:t>
            </a:r>
            <a:r>
              <a:rPr lang="en-US" sz="1800" dirty="0" smtClean="0">
                <a:latin typeface="Liberation Sans" panose="020B0604020202020204"/>
              </a:rPr>
              <a:t>must</a:t>
            </a: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04800" y="529372"/>
            <a:ext cx="8458200" cy="415498"/>
          </a:xfrm>
          <a:prstGeom prst="rect">
            <a:avLst/>
          </a:prstGeom>
        </p:spPr>
        <p:txBody>
          <a:bodyPr wrap="square" anchor="ctr" anchorCtr="0">
            <a:spAutoFit/>
          </a:bodyPr>
          <a:lstStyle/>
          <a:p>
            <a:pPr algn="l">
              <a:tabLst>
                <a:tab pos="8169275"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HOW LOW CAN THEY GO?</a:t>
            </a:r>
            <a:endParaRPr lang="en-US" sz="1400"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3" name="TextBox 2"/>
          <p:cNvSpPr txBox="1"/>
          <p:nvPr/>
        </p:nvSpPr>
        <p:spPr>
          <a:xfrm>
            <a:off x="6858000" y="6248400"/>
            <a:ext cx="1333401" cy="286301"/>
          </a:xfrm>
          <a:prstGeom prst="rect">
            <a:avLst/>
          </a:prstGeom>
          <a:noFill/>
        </p:spPr>
        <p:txBody>
          <a:bodyPr wrap="square" lIns="182880" tIns="137160" rIns="182880" bIns="91440" anchor="ctr" anchorCtr="0">
            <a:noAutofit/>
          </a:bodyPr>
          <a:lstStyle>
            <a:defPPr>
              <a:defRPr lang="en-US"/>
            </a:defPPr>
            <a:lvl1pPr algn="just">
              <a:lnSpc>
                <a:spcPct val="112000"/>
              </a:lnSpc>
              <a:spcBef>
                <a:spcPts val="600"/>
              </a:spcBef>
              <a:defRPr sz="1800">
                <a:latin typeface="Liberation Sans" panose="020B0604020202020204"/>
              </a:defRPr>
            </a:lvl1pPr>
          </a:lstStyle>
          <a:p>
            <a:pPr algn="r"/>
            <a:r>
              <a:rPr lang="en-US" sz="1400" dirty="0"/>
              <a:t>continued</a:t>
            </a: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2910445730"/>
      </p:ext>
    </p:extLst>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382000" cy="4191000"/>
          </a:xfrm>
          <a:prstGeom prst="rect">
            <a:avLst/>
          </a:prstGeom>
          <a:solidFill>
            <a:srgbClr val="FDFCCC"/>
          </a:solidFill>
        </p:spPr>
        <p:txBody>
          <a:bodyPr wrap="square" lIns="182880" tIns="137160" rIns="182880" bIns="91440">
            <a:noAutofit/>
          </a:bodyPr>
          <a:lstStyle/>
          <a:p>
            <a:pPr algn="just">
              <a:lnSpc>
                <a:spcPct val="112000"/>
              </a:lnSpc>
              <a:spcBef>
                <a:spcPts val="600"/>
              </a:spcBef>
            </a:pPr>
            <a:r>
              <a:rPr lang="en-US" sz="1800" dirty="0" smtClean="0">
                <a:latin typeface="Liberation Sans" panose="020B0604020202020204"/>
              </a:rPr>
              <a:t>come </a:t>
            </a:r>
            <a:r>
              <a:rPr lang="en-US" sz="1800" dirty="0">
                <a:latin typeface="Liberation Sans" panose="020B0604020202020204"/>
              </a:rPr>
              <a:t>down.” That is what real estate prices did, triggering massive loan write-offs, a seizing up of credit markets, and a slowing economy. So just when a rate cut might have helped the economy, the Fed’s rate-cutting toolbox was empty. In response, the Fed began repurchasing long-term government bonds—referred to as “quantitative easing.” These repurchases put money into the market and reduce long-term Interest rates. After three rounds of quantitative easing, it now appears that the Fed was able to spur the economy out of its persistent funk. More recently, Fed watchers are trying to predict when the Fed will allow rates to rise, with many concerned that a rate increase could disrupt the economy’s fragile recovery. </a:t>
            </a:r>
            <a:endParaRPr lang="en-US" sz="1800" dirty="0" smtClean="0">
              <a:latin typeface="Liberation Sans" panose="020B0604020202020204"/>
            </a:endParaRPr>
          </a:p>
          <a:p>
            <a:pPr algn="just">
              <a:lnSpc>
                <a:spcPct val="112000"/>
              </a:lnSpc>
              <a:spcBef>
                <a:spcPts val="600"/>
              </a:spcBef>
            </a:pPr>
            <a:r>
              <a:rPr lang="en-US" sz="1400" i="1" dirty="0">
                <a:latin typeface="Liberation Sans" panose="020B0604020202020204"/>
              </a:rPr>
              <a:t>Sources: </a:t>
            </a:r>
            <a:r>
              <a:rPr lang="en-US" sz="1400" dirty="0">
                <a:latin typeface="Liberation Sans" panose="020B0604020202020204"/>
              </a:rPr>
              <a:t>Adam Shell, “Five Investments to Consider if the Fed Uncorks QE3,” USA TODAY (September 1, 2012); and M. Crutsinger, “Yellen Reiterates Fed’s Patience in Raising Rates,” Associated Press (February 24, 2015).</a:t>
            </a:r>
          </a:p>
          <a:p>
            <a:pPr algn="just">
              <a:lnSpc>
                <a:spcPct val="112000"/>
              </a:lnSpc>
              <a:spcBef>
                <a:spcPts val="600"/>
              </a:spcBef>
            </a:pPr>
            <a:endParaRPr lang="en-US" sz="1800" dirty="0" smtClean="0">
              <a:latin typeface="Liberation Sans" panose="020B0604020202020204"/>
            </a:endParaRPr>
          </a:p>
        </p:txBody>
      </p:sp>
      <p:sp>
        <p:nvSpPr>
          <p:cNvPr id="8196" name="Text Box 9"/>
          <p:cNvSpPr txBox="1">
            <a:spLocks noChangeArrowheads="1"/>
          </p:cNvSpPr>
          <p:nvPr/>
        </p:nvSpPr>
        <p:spPr bwMode="auto">
          <a:xfrm>
            <a:off x="5105400" y="560388"/>
            <a:ext cx="3581400" cy="430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2400">
                <a:solidFill>
                  <a:schemeClr val="tx1"/>
                </a:solidFill>
                <a:latin typeface="Comic Sans MS" panose="030F0702030302020204" pitchFamily="66" charset="0"/>
              </a:defRPr>
            </a:lvl9pPr>
          </a:lstStyle>
          <a:p>
            <a:pPr algn="l">
              <a:lnSpc>
                <a:spcPct val="110000"/>
              </a:lnSpc>
              <a:spcBef>
                <a:spcPct val="50000"/>
              </a:spcBef>
            </a:pPr>
            <a:r>
              <a:rPr lang="en-US" altLang="en-US" sz="2000" i="1" dirty="0">
                <a:solidFill>
                  <a:schemeClr val="bg1"/>
                </a:solidFill>
                <a:latin typeface="Liberation Sans" panose="020B0604020202020204"/>
              </a:rPr>
              <a:t>WHAT’S YOUR PRINCIPLE</a:t>
            </a:r>
          </a:p>
        </p:txBody>
      </p:sp>
      <p:sp>
        <p:nvSpPr>
          <p:cNvPr id="8" name="Rectangle 7"/>
          <p:cNvSpPr/>
          <p:nvPr/>
        </p:nvSpPr>
        <p:spPr>
          <a:xfrm>
            <a:off x="304800" y="529372"/>
            <a:ext cx="8458200" cy="415498"/>
          </a:xfrm>
          <a:prstGeom prst="rect">
            <a:avLst/>
          </a:prstGeom>
        </p:spPr>
        <p:txBody>
          <a:bodyPr wrap="square" anchor="ctr" anchorCtr="0">
            <a:spAutoFit/>
          </a:bodyPr>
          <a:lstStyle/>
          <a:p>
            <a:pPr algn="l">
              <a:tabLst>
                <a:tab pos="8169275" algn="r"/>
              </a:tabLst>
            </a:pPr>
            <a:r>
              <a:rPr lang="en-US" sz="2100" b="1" dirty="0">
                <a:solidFill>
                  <a:schemeClr val="tx2">
                    <a:lumMod val="50000"/>
                  </a:schemeClr>
                </a:solidFill>
                <a:latin typeface="Liberation Sans" panose="020B0604020202020204" pitchFamily="34" charset="0"/>
              </a:rPr>
              <a:t>WHAT DO THE NUMBERS MEAN? </a:t>
            </a:r>
            <a:r>
              <a:rPr lang="en-US" sz="2100" b="1" dirty="0" smtClean="0">
                <a:solidFill>
                  <a:schemeClr val="tx2">
                    <a:lumMod val="50000"/>
                  </a:schemeClr>
                </a:solidFill>
                <a:latin typeface="Liberation Sans" panose="020B0604020202020204" pitchFamily="34" charset="0"/>
              </a:rPr>
              <a:t> 	</a:t>
            </a:r>
            <a:r>
              <a:rPr lang="en-US" sz="1800" b="1" dirty="0" smtClean="0">
                <a:solidFill>
                  <a:srgbClr val="660066"/>
                </a:solidFill>
                <a:latin typeface="Liberation Sans" panose="020B0604020202020204" pitchFamily="34" charset="0"/>
              </a:rPr>
              <a:t>HOW LOW CAN THEY GO?</a:t>
            </a:r>
            <a:endParaRPr lang="en-US" sz="1400" b="1" dirty="0">
              <a:solidFill>
                <a:srgbClr val="660066"/>
              </a:solidFill>
              <a:latin typeface="Liberation Sans" panose="020B0604020202020204" pitchFamily="34" charset="0"/>
            </a:endParaRPr>
          </a:p>
        </p:txBody>
      </p:sp>
      <p:sp>
        <p:nvSpPr>
          <p:cNvPr id="9" name="Line 17"/>
          <p:cNvSpPr>
            <a:spLocks noChangeShapeType="1"/>
          </p:cNvSpPr>
          <p:nvPr/>
        </p:nvSpPr>
        <p:spPr bwMode="auto">
          <a:xfrm>
            <a:off x="381000" y="9906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Line 17"/>
          <p:cNvSpPr>
            <a:spLocks noChangeShapeType="1"/>
          </p:cNvSpPr>
          <p:nvPr/>
        </p:nvSpPr>
        <p:spPr bwMode="auto">
          <a:xfrm>
            <a:off x="381000" y="457200"/>
            <a:ext cx="8382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5</a:t>
            </a:r>
            <a:endParaRPr lang="en-US" altLang="en-US" sz="1600" b="1" i="1" dirty="0">
              <a:solidFill>
                <a:schemeClr val="bg2"/>
              </a:solidFill>
              <a:latin typeface="Liberation Sans" panose="020B0604020202020204"/>
            </a:endParaRPr>
          </a:p>
        </p:txBody>
      </p:sp>
    </p:spTree>
    <p:extLst>
      <p:ext uri="{BB962C8B-B14F-4D97-AF65-F5344CB8AC3E}">
        <p14:creationId xmlns:p14="http://schemas.microsoft.com/office/powerpoint/2010/main" val="355985566"/>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609600" y="1371600"/>
            <a:ext cx="7620000"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05000"/>
              </a:lnSpc>
              <a:spcBef>
                <a:spcPct val="30000"/>
              </a:spcBef>
              <a:buSzPct val="80000"/>
            </a:pPr>
            <a:r>
              <a:rPr lang="en-US" altLang="en-US" b="1" dirty="0">
                <a:solidFill>
                  <a:srgbClr val="CC0000"/>
                </a:solidFill>
                <a:latin typeface="Liberation Sans"/>
              </a:rPr>
              <a:t>Simple Interest</a:t>
            </a:r>
          </a:p>
        </p:txBody>
      </p:sp>
      <p:sp>
        <p:nvSpPr>
          <p:cNvPr id="11268" name="Text Box 8"/>
          <p:cNvSpPr txBox="1">
            <a:spLocks noChangeArrowheads="1"/>
          </p:cNvSpPr>
          <p:nvPr/>
        </p:nvSpPr>
        <p:spPr bwMode="auto">
          <a:xfrm>
            <a:off x="3733800" y="3886200"/>
            <a:ext cx="47244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800000"/>
                </a:solidFill>
                <a:miter lim="800000"/>
                <a:headEnd type="none" w="sm" len="sm"/>
                <a:tailEnd type="none" w="sm" len="sm"/>
              </a14:hiddenLine>
            </a:ext>
          </a:extLst>
        </p:spPr>
        <p:txBody>
          <a:bodyPr>
            <a:spAutoFit/>
          </a:bodyPr>
          <a:lstStyle>
            <a:lvl1pPr marL="457200" indent="-457200">
              <a:tabLst>
                <a:tab pos="4918075" algn="r"/>
              </a:tabLst>
              <a:defRPr sz="2800">
                <a:solidFill>
                  <a:schemeClr val="tx1"/>
                </a:solidFill>
                <a:latin typeface="Times New Roman" pitchFamily="18" charset="0"/>
              </a:defRPr>
            </a:lvl1pPr>
            <a:lvl2pPr marL="742950" indent="-285750">
              <a:tabLst>
                <a:tab pos="4918075" algn="r"/>
              </a:tabLst>
              <a:defRPr sz="2800">
                <a:solidFill>
                  <a:schemeClr val="tx1"/>
                </a:solidFill>
                <a:latin typeface="Times New Roman" pitchFamily="18" charset="0"/>
              </a:defRPr>
            </a:lvl2pPr>
            <a:lvl3pPr marL="1143000" indent="-228600">
              <a:tabLst>
                <a:tab pos="4918075" algn="r"/>
              </a:tabLst>
              <a:defRPr sz="2800">
                <a:solidFill>
                  <a:schemeClr val="tx1"/>
                </a:solidFill>
                <a:latin typeface="Times New Roman" pitchFamily="18" charset="0"/>
              </a:defRPr>
            </a:lvl3pPr>
            <a:lvl4pPr marL="1600200" indent="-228600">
              <a:tabLst>
                <a:tab pos="4918075" algn="r"/>
              </a:tabLst>
              <a:defRPr sz="2800">
                <a:solidFill>
                  <a:schemeClr val="tx1"/>
                </a:solidFill>
                <a:latin typeface="Times New Roman" pitchFamily="18" charset="0"/>
              </a:defRPr>
            </a:lvl4pPr>
            <a:lvl5pPr marL="2057400" indent="-228600">
              <a:tabLst>
                <a:tab pos="491807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91807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91807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91807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918075" algn="r"/>
              </a:tabLst>
              <a:defRPr sz="2800">
                <a:solidFill>
                  <a:schemeClr val="tx1"/>
                </a:solidFill>
                <a:latin typeface="Times New Roman" pitchFamily="18" charset="0"/>
              </a:defRPr>
            </a:lvl9pPr>
          </a:lstStyle>
          <a:p>
            <a:pPr algn="l">
              <a:lnSpc>
                <a:spcPct val="115000"/>
              </a:lnSpc>
              <a:spcBef>
                <a:spcPct val="30000"/>
              </a:spcBef>
              <a:buClr>
                <a:srgbClr val="800000"/>
              </a:buClr>
              <a:buSzPct val="80000"/>
            </a:pPr>
            <a:r>
              <a:rPr lang="en-US" altLang="en-US" sz="2200" dirty="0">
                <a:latin typeface="Liberation Sans"/>
              </a:rPr>
              <a:t>Interest = </a:t>
            </a:r>
            <a:r>
              <a:rPr lang="en-US" altLang="en-US" sz="2200" i="1" dirty="0">
                <a:latin typeface="Liberation Sans"/>
              </a:rPr>
              <a:t>p </a:t>
            </a:r>
            <a:r>
              <a:rPr lang="en-US" altLang="en-US" sz="2200" dirty="0">
                <a:latin typeface="Liberation Sans"/>
              </a:rPr>
              <a:t>x</a:t>
            </a:r>
            <a:r>
              <a:rPr lang="en-US" altLang="en-US" sz="2200" i="1" dirty="0">
                <a:latin typeface="Liberation Sans"/>
              </a:rPr>
              <a:t> i </a:t>
            </a:r>
            <a:r>
              <a:rPr lang="en-US" altLang="en-US" sz="2200" dirty="0">
                <a:latin typeface="Liberation Sans"/>
              </a:rPr>
              <a:t>x</a:t>
            </a:r>
            <a:r>
              <a:rPr lang="en-US" altLang="en-US" sz="2200" i="1" dirty="0">
                <a:latin typeface="Liberation Sans"/>
              </a:rPr>
              <a:t> n</a:t>
            </a:r>
            <a:r>
              <a:rPr lang="en-US" altLang="en-US" sz="2200" dirty="0">
                <a:latin typeface="Liberation Sans"/>
              </a:rPr>
              <a:t>	</a:t>
            </a:r>
          </a:p>
        </p:txBody>
      </p:sp>
      <p:sp>
        <p:nvSpPr>
          <p:cNvPr id="586761" name="Text Box 9"/>
          <p:cNvSpPr txBox="1">
            <a:spLocks noChangeArrowheads="1"/>
          </p:cNvSpPr>
          <p:nvPr/>
        </p:nvSpPr>
        <p:spPr bwMode="auto">
          <a:xfrm>
            <a:off x="4953000" y="4441825"/>
            <a:ext cx="3810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tabLst>
                <a:tab pos="4918075" algn="r"/>
              </a:tabLst>
              <a:defRPr sz="2800">
                <a:solidFill>
                  <a:schemeClr val="tx1"/>
                </a:solidFill>
                <a:latin typeface="Times New Roman" pitchFamily="18" charset="0"/>
              </a:defRPr>
            </a:lvl1pPr>
            <a:lvl2pPr marL="742950" indent="-285750">
              <a:tabLst>
                <a:tab pos="4918075" algn="r"/>
              </a:tabLst>
              <a:defRPr sz="2800">
                <a:solidFill>
                  <a:schemeClr val="tx1"/>
                </a:solidFill>
                <a:latin typeface="Times New Roman" pitchFamily="18" charset="0"/>
              </a:defRPr>
            </a:lvl2pPr>
            <a:lvl3pPr marL="1143000" indent="-228600">
              <a:tabLst>
                <a:tab pos="4918075" algn="r"/>
              </a:tabLst>
              <a:defRPr sz="2800">
                <a:solidFill>
                  <a:schemeClr val="tx1"/>
                </a:solidFill>
                <a:latin typeface="Times New Roman" pitchFamily="18" charset="0"/>
              </a:defRPr>
            </a:lvl3pPr>
            <a:lvl4pPr marL="1600200" indent="-228600">
              <a:tabLst>
                <a:tab pos="4918075" algn="r"/>
              </a:tabLst>
              <a:defRPr sz="2800">
                <a:solidFill>
                  <a:schemeClr val="tx1"/>
                </a:solidFill>
                <a:latin typeface="Times New Roman" pitchFamily="18" charset="0"/>
              </a:defRPr>
            </a:lvl4pPr>
            <a:lvl5pPr marL="2057400" indent="-228600">
              <a:tabLst>
                <a:tab pos="491807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91807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91807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91807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918075" algn="r"/>
              </a:tabLst>
              <a:defRPr sz="2800">
                <a:solidFill>
                  <a:schemeClr val="tx1"/>
                </a:solidFill>
                <a:latin typeface="Times New Roman" pitchFamily="18" charset="0"/>
              </a:defRPr>
            </a:lvl9pPr>
          </a:lstStyle>
          <a:p>
            <a:pPr algn="l">
              <a:lnSpc>
                <a:spcPct val="115000"/>
              </a:lnSpc>
              <a:spcBef>
                <a:spcPct val="30000"/>
              </a:spcBef>
              <a:buClr>
                <a:srgbClr val="800000"/>
              </a:buClr>
              <a:buSzPct val="80000"/>
            </a:pPr>
            <a:r>
              <a:rPr lang="en-US" altLang="en-US" sz="2200" dirty="0">
                <a:latin typeface="Liberation Sans"/>
              </a:rPr>
              <a:t>= $10,000  x  .08  x  3/12</a:t>
            </a:r>
          </a:p>
        </p:txBody>
      </p:sp>
      <p:sp>
        <p:nvSpPr>
          <p:cNvPr id="586762" name="Text Box 10"/>
          <p:cNvSpPr txBox="1">
            <a:spLocks noChangeArrowheads="1"/>
          </p:cNvSpPr>
          <p:nvPr/>
        </p:nvSpPr>
        <p:spPr bwMode="auto">
          <a:xfrm>
            <a:off x="4953000" y="5008563"/>
            <a:ext cx="1828800" cy="45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tabLst>
                <a:tab pos="4918075" algn="r"/>
              </a:tabLst>
              <a:defRPr sz="2800">
                <a:solidFill>
                  <a:schemeClr val="tx1"/>
                </a:solidFill>
                <a:latin typeface="Times New Roman" pitchFamily="18" charset="0"/>
              </a:defRPr>
            </a:lvl1pPr>
            <a:lvl2pPr marL="742950" indent="-285750">
              <a:tabLst>
                <a:tab pos="4918075" algn="r"/>
              </a:tabLst>
              <a:defRPr sz="2800">
                <a:solidFill>
                  <a:schemeClr val="tx1"/>
                </a:solidFill>
                <a:latin typeface="Times New Roman" pitchFamily="18" charset="0"/>
              </a:defRPr>
            </a:lvl2pPr>
            <a:lvl3pPr marL="1143000" indent="-228600">
              <a:tabLst>
                <a:tab pos="4918075" algn="r"/>
              </a:tabLst>
              <a:defRPr sz="2800">
                <a:solidFill>
                  <a:schemeClr val="tx1"/>
                </a:solidFill>
                <a:latin typeface="Times New Roman" pitchFamily="18" charset="0"/>
              </a:defRPr>
            </a:lvl3pPr>
            <a:lvl4pPr marL="1600200" indent="-228600">
              <a:tabLst>
                <a:tab pos="4918075" algn="r"/>
              </a:tabLst>
              <a:defRPr sz="2800">
                <a:solidFill>
                  <a:schemeClr val="tx1"/>
                </a:solidFill>
                <a:latin typeface="Times New Roman" pitchFamily="18" charset="0"/>
              </a:defRPr>
            </a:lvl4pPr>
            <a:lvl5pPr marL="2057400" indent="-228600">
              <a:tabLst>
                <a:tab pos="4918075" algn="r"/>
              </a:tabLst>
              <a:defRPr sz="2800">
                <a:solidFill>
                  <a:schemeClr val="tx1"/>
                </a:solidFill>
                <a:latin typeface="Times New Roman" pitchFamily="18" charset="0"/>
              </a:defRPr>
            </a:lvl5pPr>
            <a:lvl6pPr marL="2514600" indent="-228600" algn="ctr" eaLnBrk="0" fontAlgn="base" hangingPunct="0">
              <a:spcBef>
                <a:spcPct val="0"/>
              </a:spcBef>
              <a:spcAft>
                <a:spcPct val="0"/>
              </a:spcAft>
              <a:tabLst>
                <a:tab pos="4918075" algn="r"/>
              </a:tabLst>
              <a:defRPr sz="2800">
                <a:solidFill>
                  <a:schemeClr val="tx1"/>
                </a:solidFill>
                <a:latin typeface="Times New Roman" pitchFamily="18" charset="0"/>
              </a:defRPr>
            </a:lvl6pPr>
            <a:lvl7pPr marL="2971800" indent="-228600" algn="ctr" eaLnBrk="0" fontAlgn="base" hangingPunct="0">
              <a:spcBef>
                <a:spcPct val="0"/>
              </a:spcBef>
              <a:spcAft>
                <a:spcPct val="0"/>
              </a:spcAft>
              <a:tabLst>
                <a:tab pos="4918075" algn="r"/>
              </a:tabLst>
              <a:defRPr sz="2800">
                <a:solidFill>
                  <a:schemeClr val="tx1"/>
                </a:solidFill>
                <a:latin typeface="Times New Roman" pitchFamily="18" charset="0"/>
              </a:defRPr>
            </a:lvl7pPr>
            <a:lvl8pPr marL="3429000" indent="-228600" algn="ctr" eaLnBrk="0" fontAlgn="base" hangingPunct="0">
              <a:spcBef>
                <a:spcPct val="0"/>
              </a:spcBef>
              <a:spcAft>
                <a:spcPct val="0"/>
              </a:spcAft>
              <a:tabLst>
                <a:tab pos="4918075" algn="r"/>
              </a:tabLst>
              <a:defRPr sz="2800">
                <a:solidFill>
                  <a:schemeClr val="tx1"/>
                </a:solidFill>
                <a:latin typeface="Times New Roman" pitchFamily="18" charset="0"/>
              </a:defRPr>
            </a:lvl8pPr>
            <a:lvl9pPr marL="3886200" indent="-228600" algn="ctr" eaLnBrk="0" fontAlgn="base" hangingPunct="0">
              <a:spcBef>
                <a:spcPct val="0"/>
              </a:spcBef>
              <a:spcAft>
                <a:spcPct val="0"/>
              </a:spcAft>
              <a:tabLst>
                <a:tab pos="4918075" algn="r"/>
              </a:tabLst>
              <a:defRPr sz="2800">
                <a:solidFill>
                  <a:schemeClr val="tx1"/>
                </a:solidFill>
                <a:latin typeface="Times New Roman" pitchFamily="18" charset="0"/>
              </a:defRPr>
            </a:lvl9pPr>
          </a:lstStyle>
          <a:p>
            <a:pPr algn="l">
              <a:lnSpc>
                <a:spcPct val="115000"/>
              </a:lnSpc>
              <a:spcBef>
                <a:spcPct val="30000"/>
              </a:spcBef>
              <a:buClr>
                <a:srgbClr val="800000"/>
              </a:buClr>
              <a:buSzPct val="80000"/>
            </a:pPr>
            <a:r>
              <a:rPr lang="en-US" altLang="en-US" sz="2200" dirty="0">
                <a:latin typeface="Liberation Sans"/>
              </a:rPr>
              <a:t>= </a:t>
            </a:r>
            <a:r>
              <a:rPr lang="en-US" altLang="en-US" sz="2200" b="1" dirty="0">
                <a:solidFill>
                  <a:srgbClr val="CC0000"/>
                </a:solidFill>
                <a:latin typeface="Liberation Sans"/>
              </a:rPr>
              <a:t>$200</a:t>
            </a:r>
          </a:p>
        </p:txBody>
      </p:sp>
      <p:sp>
        <p:nvSpPr>
          <p:cNvPr id="11271" name="Text Box 11"/>
          <p:cNvSpPr txBox="1">
            <a:spLocks noChangeArrowheads="1"/>
          </p:cNvSpPr>
          <p:nvPr/>
        </p:nvSpPr>
        <p:spPr bwMode="auto">
          <a:xfrm>
            <a:off x="609600" y="1981200"/>
            <a:ext cx="7696200" cy="478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Times New Roman" pitchFamily="18" charset="0"/>
              </a:defRPr>
            </a:lvl1pPr>
            <a:lvl2pPr marL="685800" indent="-45720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lvl="1" algn="l">
              <a:lnSpc>
                <a:spcPct val="125000"/>
              </a:lnSpc>
              <a:spcBef>
                <a:spcPts val="1200"/>
              </a:spcBef>
              <a:buClr>
                <a:srgbClr val="CC0000"/>
              </a:buClr>
              <a:buSzPct val="80000"/>
              <a:buFont typeface="Wingdings" pitchFamily="2" charset="2"/>
              <a:buChar char="u"/>
            </a:pPr>
            <a:r>
              <a:rPr lang="en-US" altLang="en-US" sz="2200" dirty="0">
                <a:latin typeface="Liberation Sans"/>
              </a:rPr>
              <a:t>Interest computed on the principal only. </a:t>
            </a:r>
          </a:p>
        </p:txBody>
      </p:sp>
      <p:sp>
        <p:nvSpPr>
          <p:cNvPr id="12" name="Rectangle 1031"/>
          <p:cNvSpPr txBox="1">
            <a:spLocks noChangeArrowheads="1"/>
          </p:cNvSpPr>
          <p:nvPr/>
        </p:nvSpPr>
        <p:spPr bwMode="auto">
          <a:xfrm>
            <a:off x="609600" y="3810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Lst>
        </p:spPr>
        <p:txBody>
          <a:bodyPr lIns="90488" tIns="44450" rIns="90488" bIns="44450"/>
          <a:lstStyle>
            <a:lvl1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mj-lt"/>
                <a:ea typeface="+mj-ea"/>
                <a:cs typeface="+mj-cs"/>
              </a:defRPr>
            </a:lvl1pPr>
            <a:lvl2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2pPr>
            <a:lvl3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3pPr>
            <a:lvl4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4pPr>
            <a:lvl5pPr marL="1095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5pPr>
            <a:lvl6pPr marL="5667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6pPr>
            <a:lvl7pPr marL="10239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7pPr>
            <a:lvl8pPr marL="14811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8pPr>
            <a:lvl9pPr marL="1938338" algn="ctr" rtl="0" eaLnBrk="0" fontAlgn="base" hangingPunct="0">
              <a:spcBef>
                <a:spcPct val="0"/>
              </a:spcBef>
              <a:spcAft>
                <a:spcPct val="0"/>
              </a:spcAft>
              <a:defRPr sz="3000" b="1" i="1">
                <a:solidFill>
                  <a:srgbClr val="FFFF00"/>
                </a:solidFill>
                <a:effectLst>
                  <a:outerShdw blurRad="38100" dist="38100" dir="2700000" algn="tl">
                    <a:srgbClr val="000000"/>
                  </a:outerShdw>
                </a:effectLst>
                <a:latin typeface="Comic Sans MS" pitchFamily="66" charset="0"/>
              </a:defRPr>
            </a:lvl9pPr>
          </a:lstStyle>
          <a:p>
            <a:pPr marL="0" algn="l">
              <a:defRPr/>
            </a:pPr>
            <a:r>
              <a:rPr lang="en-US" sz="3200" i="0" dirty="0" smtClean="0">
                <a:solidFill>
                  <a:schemeClr val="tx2">
                    <a:lumMod val="50000"/>
                  </a:schemeClr>
                </a:solidFill>
                <a:effectLst/>
                <a:latin typeface="Liberation Sans"/>
                <a:ea typeface="+mn-ea"/>
                <a:cs typeface="+mn-cs"/>
              </a:rPr>
              <a:t>BASIC TIME VALUE CONCEPTS</a:t>
            </a:r>
            <a:endParaRPr lang="en-US" sz="3200" i="0" dirty="0">
              <a:solidFill>
                <a:schemeClr val="tx2">
                  <a:lumMod val="50000"/>
                </a:schemeClr>
              </a:solidFill>
              <a:effectLst/>
              <a:latin typeface="Liberation Sans"/>
              <a:ea typeface="+mn-ea"/>
              <a:cs typeface="+mn-cs"/>
            </a:endParaRPr>
          </a:p>
        </p:txBody>
      </p:sp>
      <p:sp>
        <p:nvSpPr>
          <p:cNvPr id="13"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11274" name="Text Box 7"/>
          <p:cNvSpPr txBox="1">
            <a:spLocks noChangeArrowheads="1"/>
          </p:cNvSpPr>
          <p:nvPr/>
        </p:nvSpPr>
        <p:spPr bwMode="auto">
          <a:xfrm>
            <a:off x="609600" y="2613025"/>
            <a:ext cx="8153400" cy="90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algn="l">
              <a:lnSpc>
                <a:spcPct val="125000"/>
              </a:lnSpc>
            </a:pPr>
            <a:r>
              <a:rPr lang="en-US" altLang="en-US" sz="2200" b="1" dirty="0">
                <a:latin typeface="Liberation Sans"/>
              </a:rPr>
              <a:t>Illustration: </a:t>
            </a:r>
            <a:r>
              <a:rPr lang="en-US" altLang="en-US" sz="2200" dirty="0" smtClean="0">
                <a:latin typeface="Liberation Sans"/>
              </a:rPr>
              <a:t>If </a:t>
            </a:r>
            <a:r>
              <a:rPr lang="en-US" altLang="en-US" sz="2200" dirty="0">
                <a:latin typeface="Liberation Sans"/>
              </a:rPr>
              <a:t>Barstow borrows $10,000 for 3 months at a 8% per year, the interest is computed as follows.</a:t>
            </a:r>
          </a:p>
        </p:txBody>
      </p:sp>
      <p:sp>
        <p:nvSpPr>
          <p:cNvPr id="11275" name="Text Box 25"/>
          <p:cNvSpPr txBox="1">
            <a:spLocks noChangeArrowheads="1"/>
          </p:cNvSpPr>
          <p:nvPr/>
        </p:nvSpPr>
        <p:spPr bwMode="auto">
          <a:xfrm>
            <a:off x="990600" y="4191000"/>
            <a:ext cx="2057400" cy="830997"/>
          </a:xfrm>
          <a:prstGeom prst="rect">
            <a:avLst/>
          </a:prstGeom>
          <a:solidFill>
            <a:srgbClr val="F9EFA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defRPr sz="2400" b="1">
                <a:latin typeface="Liberation Sans"/>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t>Partial    </a:t>
            </a:r>
          </a:p>
          <a:p>
            <a:pPr>
              <a:spcBef>
                <a:spcPts val="0"/>
              </a:spcBef>
            </a:pPr>
            <a:r>
              <a:rPr lang="en-US" altLang="en-US" dirty="0"/>
              <a:t>Year</a:t>
            </a:r>
          </a:p>
        </p:txBody>
      </p:sp>
      <p:sp>
        <p:nvSpPr>
          <p:cNvPr id="14" name="Text Box 16"/>
          <p:cNvSpPr txBox="1">
            <a:spLocks noChangeArrowheads="1"/>
          </p:cNvSpPr>
          <p:nvPr/>
        </p:nvSpPr>
        <p:spPr bwMode="auto">
          <a:xfrm>
            <a:off x="8229600" y="6369050"/>
            <a:ext cx="762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dirty="0">
                <a:solidFill>
                  <a:schemeClr val="bg2"/>
                </a:solidFill>
                <a:latin typeface="Liberation Sans" panose="020B0604020202020204"/>
              </a:rPr>
              <a:t>LO </a:t>
            </a:r>
            <a:r>
              <a:rPr lang="en-US" altLang="en-US" sz="1600" b="1" i="1" dirty="0" smtClean="0">
                <a:solidFill>
                  <a:schemeClr val="bg2"/>
                </a:solidFill>
                <a:latin typeface="Liberation Sans" panose="020B0604020202020204"/>
              </a:rPr>
              <a:t>1</a:t>
            </a:r>
            <a:endParaRPr lang="en-US" altLang="en-US" sz="1600" b="1" i="1" dirty="0">
              <a:solidFill>
                <a:schemeClr val="bg2"/>
              </a:solidFill>
              <a:latin typeface="Liberation Sans" panose="020B0604020202020204"/>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6761"/>
                                        </p:tgtEl>
                                        <p:attrNameLst>
                                          <p:attrName>style.visibility</p:attrName>
                                        </p:attrNameLst>
                                      </p:cBhvr>
                                      <p:to>
                                        <p:strVal val="visible"/>
                                      </p:to>
                                    </p:set>
                                    <p:animEffect transition="in" filter="wipe(left)">
                                      <p:cBhvr>
                                        <p:cTn id="7" dur="500"/>
                                        <p:tgtEl>
                                          <p:spTgt spid="5867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6762"/>
                                        </p:tgtEl>
                                        <p:attrNameLst>
                                          <p:attrName>style.visibility</p:attrName>
                                        </p:attrNameLst>
                                      </p:cBhvr>
                                      <p:to>
                                        <p:strVal val="visible"/>
                                      </p:to>
                                    </p:set>
                                    <p:animEffect transition="in" filter="wipe(left)">
                                      <p:cBhvr>
                                        <p:cTn id="12" dur="500"/>
                                        <p:tgtEl>
                                          <p:spTgt spid="586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61" grpId="0" autoUpdateAnimBg="0"/>
      <p:bldP spid="586762"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09600" y="1371600"/>
            <a:ext cx="8001000"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a:lnSpc>
                <a:spcPct val="130000"/>
              </a:lnSpc>
            </a:pPr>
            <a:r>
              <a:rPr lang="en-US" altLang="en-US" sz="2000" b="0" i="0" dirty="0">
                <a:effectLst/>
                <a:latin typeface="Liberation Sans" panose="020B0604020202020204" pitchFamily="34" charset="0"/>
              </a:rPr>
              <a:t>“Copyright © </a:t>
            </a:r>
            <a:r>
              <a:rPr lang="en-US" altLang="en-US" sz="2000" b="0" i="0" dirty="0" smtClean="0">
                <a:effectLst/>
                <a:latin typeface="Liberation Sans" panose="020B0604020202020204" pitchFamily="34" charset="0"/>
              </a:rPr>
              <a:t>2016 John </a:t>
            </a:r>
            <a:r>
              <a:rPr lang="en-US" altLang="en-US" sz="2000" b="0" i="0" dirty="0">
                <a:effectLst/>
                <a:latin typeface="Liberation Sans" panose="020B0604020202020204" pitchFamily="34" charset="0"/>
              </a:rPr>
              <a:t>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4" name="Rectangle 2"/>
          <p:cNvSpPr>
            <a:spLocks noChangeArrowheads="1"/>
          </p:cNvSpPr>
          <p:nvPr/>
        </p:nvSpPr>
        <p:spPr bwMode="auto">
          <a:xfrm>
            <a:off x="609600" y="304800"/>
            <a:ext cx="82296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i="0" dirty="0" smtClean="0">
                <a:solidFill>
                  <a:schemeClr val="tx2">
                    <a:lumMod val="50000"/>
                  </a:schemeClr>
                </a:solidFill>
                <a:effectLst/>
                <a:latin typeface="Liberation Sans" panose="020B0604020202020204" pitchFamily="34" charset="0"/>
              </a:rPr>
              <a:t>COPYRIGHT</a:t>
            </a:r>
            <a:endParaRPr lang="en-US" altLang="en-US" sz="3200" b="1" i="0" dirty="0">
              <a:solidFill>
                <a:schemeClr val="tx2">
                  <a:lumMod val="50000"/>
                </a:schemeClr>
              </a:solidFill>
              <a:effectLst/>
              <a:latin typeface="Liberation Sans" panose="020B0604020202020204" pitchFamily="34" charset="0"/>
            </a:endParaRPr>
          </a:p>
        </p:txBody>
      </p:sp>
      <p:sp>
        <p:nvSpPr>
          <p:cNvPr id="5"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138637378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14418</TotalTime>
  <Pages>43</Pages>
  <Words>5876</Words>
  <Application>Microsoft Office PowerPoint</Application>
  <PresentationFormat>On-screen Show (4:3)</PresentationFormat>
  <Paragraphs>828</Paragraphs>
  <Slides>90</Slides>
  <Notes>89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movnglnc</vt:lpstr>
      <vt:lpstr>Worksheet</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SINGLE-SUM PROBLEMS</vt:lpstr>
      <vt:lpstr>SINGLE-SUM PROBLEMS</vt:lpstr>
      <vt:lpstr>Future Value of a Single Sum</vt:lpstr>
      <vt:lpstr>Future Value of a Single Sum</vt:lpstr>
      <vt:lpstr>PowerPoint Presentation</vt:lpstr>
      <vt:lpstr>Future Value of a Single Sum</vt:lpstr>
      <vt:lpstr>Future Value of a Single Sum</vt:lpstr>
      <vt:lpstr>PowerPoint Presentation</vt:lpstr>
      <vt:lpstr>Present Value of a Single Sum</vt:lpstr>
      <vt:lpstr>Present Value of a Single Sum</vt:lpstr>
      <vt:lpstr>PowerPoint Presentation</vt:lpstr>
      <vt:lpstr>Present Value of a Single Sum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Costantini, Rebecca - Hoboken</cp:lastModifiedBy>
  <cp:revision>1675</cp:revision>
  <cp:lastPrinted>1999-09-16T17:08:20Z</cp:lastPrinted>
  <dcterms:created xsi:type="dcterms:W3CDTF">1997-03-28T18:03:02Z</dcterms:created>
  <dcterms:modified xsi:type="dcterms:W3CDTF">2016-02-02T19:48:34Z</dcterms:modified>
</cp:coreProperties>
</file>