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</p:sldMasterIdLst>
  <p:notesMasterIdLst>
    <p:notesMasterId r:id="rId20"/>
  </p:notesMasterIdLst>
  <p:handoutMasterIdLst>
    <p:handoutMasterId r:id="rId21"/>
  </p:handoutMasterIdLst>
  <p:sldIdLst>
    <p:sldId id="275" r:id="rId2"/>
    <p:sldId id="34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55" r:id="rId17"/>
    <p:sldId id="356" r:id="rId18"/>
    <p:sldId id="357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07" autoAdjust="0"/>
    <p:restoredTop sz="82117" autoAdjust="0"/>
  </p:normalViewPr>
  <p:slideViewPr>
    <p:cSldViewPr>
      <p:cViewPr>
        <p:scale>
          <a:sx n="80" d="100"/>
          <a:sy n="80" d="100"/>
        </p:scale>
        <p:origin x="1718" y="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</a:defRPr>
            </a:lvl1pPr>
          </a:lstStyle>
          <a:p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9" charset="0"/>
              </a:defRPr>
            </a:lvl1pPr>
          </a:lstStyle>
          <a:p>
            <a:endParaRPr lang="en-US" dirty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</a:defRPr>
            </a:lvl1pPr>
          </a:lstStyle>
          <a:p>
            <a:r>
              <a:rPr lang="en-US" dirty="0"/>
              <a:t>© 2016 Pearson Education, Inc., Hoboken, NJ. All rights reserved.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9" charset="0"/>
              </a:defRPr>
            </a:lvl1pPr>
          </a:lstStyle>
          <a:p>
            <a:fld id="{632BFCA1-7074-BE49-9C26-1E5CA6845EA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21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</a:defRPr>
            </a:lvl1pPr>
          </a:lstStyle>
          <a:p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9" charset="0"/>
              </a:defRPr>
            </a:lvl1pPr>
          </a:lstStyle>
          <a:p>
            <a:endParaRPr lang="en-US" dirty="0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</a:defRPr>
            </a:lvl1pPr>
          </a:lstStyle>
          <a:p>
            <a:r>
              <a:rPr lang="en-US" dirty="0"/>
              <a:t>© 2016 Pearson Education, Inc., Hoboken, NJ. All rights reserved.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9" charset="0"/>
              </a:defRPr>
            </a:lvl1pPr>
          </a:lstStyle>
          <a:p>
            <a:fld id="{426AC9EA-110C-D44B-81A3-E5165EEE361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1030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sz="1200" b="0" i="0" u="none" strike="noStrike" kern="1200" baseline="0" dirty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This chapter addresses the issue of computer system performance. We begin with a</a:t>
            </a:r>
          </a:p>
          <a:p>
            <a:r>
              <a:rPr kumimoji="1" lang="en-US" sz="1200" b="0" i="0" u="none" strike="noStrike" kern="1200" baseline="0" dirty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consideration of the need for balanced utilization of computer resources, which provides</a:t>
            </a:r>
          </a:p>
          <a:p>
            <a:r>
              <a:rPr kumimoji="1" lang="en-US" sz="1200" b="0" i="0" u="none" strike="noStrike" kern="1200" baseline="0" dirty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a perspective that is useful throughout the book. Next we look at contemporary</a:t>
            </a:r>
          </a:p>
          <a:p>
            <a:r>
              <a:rPr kumimoji="1" lang="en-US" sz="1200" b="0" i="0" u="none" strike="noStrike" kern="1200" baseline="0" dirty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computer organization designs intended to provide performance to meet current</a:t>
            </a:r>
          </a:p>
          <a:p>
            <a:r>
              <a:rPr kumimoji="1" lang="en-US" sz="1200" b="0" i="0" u="none" strike="noStrike" kern="1200" baseline="0" dirty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and projected demand. Finally, we look at tools and models that have been developed</a:t>
            </a:r>
          </a:p>
          <a:p>
            <a:r>
              <a:rPr kumimoji="1" lang="en-US" sz="1200" b="0" i="0" u="none" strike="noStrike" kern="1200" baseline="0" dirty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to provide a means of assessing comparative computer system performance.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AC9EA-110C-D44B-81A3-E5165EEE361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Inc., Hoboken, NJ. All rights reserved.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Increase hardware speed of processor</a:t>
            </a:r>
          </a:p>
          <a:p>
            <a:r>
              <a:rPr lang="en-GB" dirty="0"/>
              <a:t>Fundamentally due to shrinking logic gate size</a:t>
            </a:r>
          </a:p>
          <a:p>
            <a:r>
              <a:rPr lang="en-GB" dirty="0"/>
              <a:t>More gates, packed more tightly, increasing clock rate</a:t>
            </a:r>
          </a:p>
          <a:p>
            <a:r>
              <a:rPr lang="en-GB" dirty="0"/>
              <a:t>Propagation time for signals reduced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2016 Pearson Education, Inc., Hoboken, NJ.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6AC9EA-110C-D44B-81A3-E5165EEE361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669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most important</a:t>
            </a:r>
            <a:r>
              <a:rPr lang="en-US" baseline="0" dirty="0"/>
              <a:t> factor that affects CPU is the clock.</a:t>
            </a:r>
          </a:p>
          <a:p>
            <a:r>
              <a:rPr kumimoji="1" lang="en-GB" sz="1200" b="0" i="0" kern="1200" dirty="0">
                <a:solidFill>
                  <a:schemeClr val="tx1"/>
                </a:solidFill>
                <a:effectLst/>
                <a:latin typeface="Times New Roman" pitchFamily="-109" charset="0"/>
                <a:ea typeface="+mn-ea"/>
                <a:cs typeface="+mn-cs"/>
              </a:rPr>
              <a:t>CPU time = Instruction count * CPI / Clock rate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2016 Pearson Education, Inc., Hoboken, NJ.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6AC9EA-110C-D44B-81A3-E5165EEE361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74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2">
            <a:alphaModFix amt="7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  <p:sldLayoutId id="2147483702" r:id="rId19"/>
    <p:sldLayoutId id="2147483703" r:id="rId2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39552" y="4005064"/>
            <a:ext cx="6191157" cy="833718"/>
          </a:xfrm>
        </p:spPr>
        <p:txBody>
          <a:bodyPr>
            <a:no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Notes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539552" y="4797152"/>
            <a:ext cx="7881919" cy="885825"/>
          </a:xfrm>
        </p:spPr>
        <p:txBody>
          <a:bodyPr>
            <a:noAutofit/>
          </a:bodyPr>
          <a:lstStyle/>
          <a:p>
            <a:r>
              <a:rPr lang="en-US" sz="3600" dirty="0"/>
              <a:t>Computer Performance Concepts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0" y="1371600"/>
            <a:ext cx="2286000" cy="193899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6" name="Text Placeholder 10"/>
          <p:cNvSpPr txBox="1">
            <a:spLocks/>
          </p:cNvSpPr>
          <p:nvPr/>
        </p:nvSpPr>
        <p:spPr>
          <a:xfrm>
            <a:off x="5940152" y="2089651"/>
            <a:ext cx="1405789" cy="50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SzPct val="75000"/>
              <a:buFont typeface="Wingdings" pitchFamily="2" charset="2"/>
              <a:buNone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None/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None/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None/>
              <a:defRPr sz="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None/>
              <a:defRPr sz="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WEEK2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Understanding Performance Equation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5954" y="1981200"/>
            <a:ext cx="7441541" cy="414496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08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the Performance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8033966" cy="4144963"/>
          </a:xfrm>
        </p:spPr>
        <p:txBody>
          <a:bodyPr>
            <a:noAutofit/>
          </a:bodyPr>
          <a:lstStyle/>
          <a:p>
            <a:r>
              <a:rPr lang="en-GB" sz="2400" dirty="0"/>
              <a:t>For a given program</a:t>
            </a:r>
          </a:p>
          <a:p>
            <a:pPr lvl="1"/>
            <a:r>
              <a:rPr lang="en-GB" sz="2000" dirty="0"/>
              <a:t>Machine A has a clock cycle time of 250 </a:t>
            </a:r>
            <a:r>
              <a:rPr lang="en-GB" sz="2000" dirty="0" err="1"/>
              <a:t>ps</a:t>
            </a:r>
            <a:r>
              <a:rPr lang="en-GB" sz="2000" dirty="0"/>
              <a:t> and a CPI of 2.0</a:t>
            </a:r>
          </a:p>
          <a:p>
            <a:pPr lvl="1"/>
            <a:r>
              <a:rPr lang="en-GB" sz="2000" dirty="0"/>
              <a:t>Machine B has a clock cycle time of 500 </a:t>
            </a:r>
            <a:r>
              <a:rPr lang="en-GB" sz="2000" dirty="0" err="1"/>
              <a:t>ps</a:t>
            </a:r>
            <a:r>
              <a:rPr lang="en-GB" sz="2000" dirty="0"/>
              <a:t> and a CPI of 1.2</a:t>
            </a:r>
          </a:p>
          <a:p>
            <a:pPr lvl="1"/>
            <a:r>
              <a:rPr lang="en-GB" sz="2000" dirty="0"/>
              <a:t>Which machine is faster for this program, and by how much?</a:t>
            </a:r>
          </a:p>
          <a:p>
            <a:r>
              <a:rPr lang="en-GB" sz="2400" dirty="0"/>
              <a:t>Solution:</a:t>
            </a:r>
          </a:p>
          <a:p>
            <a:pPr lvl="1"/>
            <a:r>
              <a:rPr lang="en-GB" sz="2000" dirty="0"/>
              <a:t>Both computer execute same count of instructions = I</a:t>
            </a:r>
          </a:p>
          <a:p>
            <a:pPr lvl="1"/>
            <a:r>
              <a:rPr lang="en-GB" sz="2000" dirty="0"/>
              <a:t>CPU execution time (A) = I × 2.0 × 250 </a:t>
            </a:r>
            <a:r>
              <a:rPr lang="en-GB" sz="2000" dirty="0" err="1"/>
              <a:t>ps</a:t>
            </a:r>
            <a:r>
              <a:rPr lang="en-GB" sz="2000" dirty="0"/>
              <a:t> = 500 × I </a:t>
            </a:r>
            <a:r>
              <a:rPr lang="en-GB" sz="2000" dirty="0" err="1"/>
              <a:t>ps</a:t>
            </a:r>
            <a:endParaRPr lang="en-GB" sz="2000" dirty="0"/>
          </a:p>
          <a:p>
            <a:pPr lvl="1"/>
            <a:r>
              <a:rPr lang="en-GB" sz="2000" dirty="0"/>
              <a:t>CPU execution time (B) = I × 1.2 × 500 </a:t>
            </a:r>
            <a:r>
              <a:rPr lang="en-GB" sz="2000" dirty="0" err="1"/>
              <a:t>ps</a:t>
            </a:r>
            <a:r>
              <a:rPr lang="en-GB" sz="2000" dirty="0"/>
              <a:t> = 600 × I </a:t>
            </a:r>
            <a:r>
              <a:rPr lang="en-GB" sz="2000" dirty="0" err="1"/>
              <a:t>ps</a:t>
            </a:r>
            <a:endParaRPr lang="en-GB" sz="2000" dirty="0"/>
          </a:p>
          <a:p>
            <a:pPr lvl="1"/>
            <a:r>
              <a:rPr lang="en-GB" sz="2000" dirty="0"/>
              <a:t>Computer A is faster than B by a factor = 1.2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294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Determining the CPI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Different types of instructions have different CPI</a:t>
            </a:r>
          </a:p>
          <a:p>
            <a:pPr lvl="1"/>
            <a:r>
              <a:rPr lang="en-GB" dirty="0"/>
              <a:t>Let </a:t>
            </a:r>
            <a:r>
              <a:rPr lang="en-GB" dirty="0" err="1"/>
              <a:t>CPI</a:t>
            </a:r>
            <a:r>
              <a:rPr lang="en-GB" baseline="-25000" dirty="0" err="1"/>
              <a:t>i</a:t>
            </a:r>
            <a:r>
              <a:rPr lang="en-GB" dirty="0"/>
              <a:t> = clocks per instruction for class i of instructions</a:t>
            </a:r>
          </a:p>
          <a:p>
            <a:pPr lvl="1"/>
            <a:r>
              <a:rPr lang="en-GB" dirty="0"/>
              <a:t>Let C</a:t>
            </a:r>
            <a:r>
              <a:rPr lang="en-GB" baseline="-25000" dirty="0"/>
              <a:t>i</a:t>
            </a:r>
            <a:r>
              <a:rPr lang="en-GB" dirty="0"/>
              <a:t> = instruction count for class i of instructions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r>
              <a:rPr lang="en-GB" dirty="0"/>
              <a:t>Designers often obtain CPI by a detailed simulation</a:t>
            </a:r>
          </a:p>
          <a:p>
            <a:r>
              <a:rPr lang="en-GB" dirty="0"/>
              <a:t>Hardware counters are also used for operational CPUs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50" y="3068960"/>
            <a:ext cx="7232848" cy="20024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058001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on Determining the CPI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196752"/>
            <a:ext cx="7556313" cy="4929411"/>
          </a:xfrm>
        </p:spPr>
        <p:txBody>
          <a:bodyPr>
            <a:normAutofit/>
          </a:bodyPr>
          <a:lstStyle/>
          <a:p>
            <a:r>
              <a:rPr lang="en-GB" sz="1800" dirty="0"/>
              <a:t>Problem</a:t>
            </a:r>
          </a:p>
          <a:p>
            <a:pPr lvl="1"/>
            <a:r>
              <a:rPr lang="en-GB" sz="1600" dirty="0"/>
              <a:t>A compiler designer is trying to decide between two code sequences for a particular machine. Based on the hardware implementation, there are three different classes of instructions: class A, class B, and class C, and they require one, two, and three cycles per instruction, respectively. </a:t>
            </a:r>
          </a:p>
          <a:p>
            <a:pPr lvl="1"/>
            <a:r>
              <a:rPr lang="en-GB" sz="1600" dirty="0"/>
              <a:t>The first code sequence has 5 instructions: 2 of A, 1 of B, and 2 of C </a:t>
            </a:r>
          </a:p>
          <a:p>
            <a:pPr lvl="1"/>
            <a:r>
              <a:rPr lang="en-GB" sz="1600" dirty="0"/>
              <a:t>The second sequence has 6 instructions: 4 of A, 1 of B, and 1 of C</a:t>
            </a:r>
          </a:p>
          <a:p>
            <a:pPr lvl="1"/>
            <a:r>
              <a:rPr lang="en-GB" sz="1600" dirty="0"/>
              <a:t>Compute the CPU cycles for each sequence. Which sequence is faster?</a:t>
            </a:r>
          </a:p>
          <a:p>
            <a:pPr lvl="1"/>
            <a:r>
              <a:rPr lang="en-GB" sz="1600" dirty="0"/>
              <a:t>What is the CPI for each sequence?</a:t>
            </a:r>
          </a:p>
          <a:p>
            <a:r>
              <a:rPr lang="en-US" sz="1800" dirty="0"/>
              <a:t>Solution:</a:t>
            </a:r>
          </a:p>
          <a:p>
            <a:pPr lvl="1"/>
            <a:r>
              <a:rPr lang="en-GB" sz="1600" dirty="0"/>
              <a:t>CPU cycles (1st sequence) = (2×1) + (1×2) + (2×3) = 2+2+6 = 10 cycles</a:t>
            </a:r>
          </a:p>
          <a:p>
            <a:pPr lvl="1"/>
            <a:r>
              <a:rPr lang="en-GB" sz="1600" dirty="0"/>
              <a:t>CPU cycles (2nd sequence) = (4×1) + (1×2) + (1×3) = 4+2+3 = 9 cycles</a:t>
            </a:r>
          </a:p>
          <a:p>
            <a:pPr lvl="1"/>
            <a:r>
              <a:rPr lang="en-GB" sz="1600" dirty="0"/>
              <a:t>Second sequence is faster, even though it executes one extra instruction</a:t>
            </a:r>
          </a:p>
          <a:p>
            <a:pPr lvl="1"/>
            <a:r>
              <a:rPr lang="en-GB" sz="1600" dirty="0"/>
              <a:t>CPI (1st sequence) = 10/5 = 2,            CPI (2nd sequence) = 9/6 = 1.5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24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 Example on CPI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268760"/>
            <a:ext cx="7556313" cy="485740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Given: instruction mix of a program on a RISC processor</a:t>
            </a:r>
          </a:p>
          <a:p>
            <a:pPr lvl="1"/>
            <a:r>
              <a:rPr lang="en-GB" dirty="0"/>
              <a:t>What is average CPI?</a:t>
            </a:r>
          </a:p>
          <a:p>
            <a:pPr lvl="1"/>
            <a:r>
              <a:rPr lang="en-GB" dirty="0"/>
              <a:t>What is the percent of time used by each instruction class?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GB" dirty="0"/>
              <a:t>How faster would the machine be if load time is 2 cycles?</a:t>
            </a:r>
          </a:p>
          <a:p>
            <a:r>
              <a:rPr lang="en-GB" dirty="0"/>
              <a:t>What if two ALU instructions could be executed at once?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14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86" y="2406578"/>
            <a:ext cx="7052566" cy="234027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73692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MIPS as a Performance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MIPS: Millions Instructions Per Second</a:t>
            </a:r>
          </a:p>
          <a:p>
            <a:r>
              <a:rPr lang="en-GB" dirty="0"/>
              <a:t>Sometimes used as performance metric</a:t>
            </a:r>
          </a:p>
          <a:p>
            <a:pPr lvl="1"/>
            <a:r>
              <a:rPr lang="en-GB" dirty="0"/>
              <a:t>Faster machine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n-GB" dirty="0"/>
              <a:t> larger MIPS</a:t>
            </a:r>
          </a:p>
          <a:p>
            <a:r>
              <a:rPr lang="en-GB" dirty="0"/>
              <a:t>MIPS specifies instruction execution rate</a:t>
            </a:r>
          </a:p>
          <a:p>
            <a:endParaRPr lang="en-US" dirty="0"/>
          </a:p>
          <a:p>
            <a:endParaRPr lang="en-US" dirty="0"/>
          </a:p>
          <a:p>
            <a:r>
              <a:rPr lang="en-GB" dirty="0"/>
              <a:t> We can also relate execution time to MIPS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15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474" y="4053681"/>
            <a:ext cx="7734300" cy="8858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475" y="5692776"/>
            <a:ext cx="7734300" cy="85105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89406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Drawbacks of MIPS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Three problems using MIPS as a performance metric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Does not take into account the capability of instructions</a:t>
            </a:r>
          </a:p>
          <a:p>
            <a:pPr lvl="1"/>
            <a:r>
              <a:rPr lang="en-GB" dirty="0"/>
              <a:t>Cannot use MIPS to compare computers with different instruction sets because the instruction count will differ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MIPS varies between programs on the same computer</a:t>
            </a:r>
          </a:p>
          <a:p>
            <a:pPr lvl="1"/>
            <a:r>
              <a:rPr lang="en-GB" dirty="0"/>
              <a:t>A computer cannot have a single MIPS rating for all programs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MIPS can vary inversely with performance</a:t>
            </a:r>
          </a:p>
          <a:p>
            <a:pPr lvl="1"/>
            <a:r>
              <a:rPr lang="en-GB" dirty="0"/>
              <a:t>A higher MIPS rating does not always mean better performance</a:t>
            </a:r>
          </a:p>
          <a:p>
            <a:pPr lvl="1"/>
            <a:r>
              <a:rPr lang="en-GB" dirty="0"/>
              <a:t>Example in next slide shows this anomalous behavior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424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MIPS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40768"/>
            <a:ext cx="7556313" cy="4785395"/>
          </a:xfrm>
        </p:spPr>
        <p:txBody>
          <a:bodyPr>
            <a:normAutofit/>
          </a:bodyPr>
          <a:lstStyle/>
          <a:p>
            <a:r>
              <a:rPr lang="en-GB" dirty="0"/>
              <a:t>Two different compilers are being tested on the same program for a 4 GHz machine with three different classes of instructions: Class A, Class B, and Class C, which require 1, 2, and 3 cycles, respectively.</a:t>
            </a:r>
          </a:p>
          <a:p>
            <a:r>
              <a:rPr lang="en-GB" dirty="0"/>
              <a:t>The instruction count produced by </a:t>
            </a:r>
          </a:p>
          <a:p>
            <a:pPr lvl="1"/>
            <a:r>
              <a:rPr lang="en-GB" dirty="0"/>
              <a:t>The first compiler is 5 billion Class A instructions, 1 billion Class B instructions, and 1 billion Class C instructions.</a:t>
            </a:r>
          </a:p>
          <a:p>
            <a:pPr lvl="1"/>
            <a:r>
              <a:rPr lang="en-GB" dirty="0"/>
              <a:t>The second compiler produces 10 billion Class A instructions, 1 billion Class B instructions, and 1 billion Class C instructions.</a:t>
            </a:r>
          </a:p>
          <a:p>
            <a:r>
              <a:rPr lang="en-GB" dirty="0"/>
              <a:t>Which compiler produces a higher MIPS?</a:t>
            </a:r>
          </a:p>
          <a:p>
            <a:r>
              <a:rPr lang="en-GB" dirty="0"/>
              <a:t>Which compiler produces a better execution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56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Solution to MIPS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196752"/>
            <a:ext cx="7556313" cy="492941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First, we find the CPU cycles for both compilers</a:t>
            </a:r>
          </a:p>
          <a:p>
            <a:pPr lvl="1"/>
            <a:r>
              <a:rPr lang="en-GB" dirty="0"/>
              <a:t>CPU cycles (compiler 1) = (5×1 + 1×2 + 1×3)×10</a:t>
            </a:r>
            <a:r>
              <a:rPr lang="en-GB" baseline="30000" dirty="0"/>
              <a:t>9</a:t>
            </a:r>
            <a:r>
              <a:rPr lang="en-GB" dirty="0"/>
              <a:t> = 10×10</a:t>
            </a:r>
            <a:r>
              <a:rPr lang="en-GB" baseline="30000" dirty="0"/>
              <a:t>9</a:t>
            </a:r>
          </a:p>
          <a:p>
            <a:pPr lvl="1" algn="l"/>
            <a:r>
              <a:rPr lang="en-GB" dirty="0"/>
              <a:t>CPU cycles (compiler 2) = (10×1 + 1×2 + 1×3)×10</a:t>
            </a:r>
            <a:r>
              <a:rPr lang="en-GB" baseline="30000" dirty="0"/>
              <a:t>9</a:t>
            </a:r>
            <a:r>
              <a:rPr lang="en-GB" dirty="0"/>
              <a:t> = 15×10</a:t>
            </a:r>
            <a:r>
              <a:rPr lang="en-GB" baseline="30000" dirty="0"/>
              <a:t>9</a:t>
            </a:r>
          </a:p>
          <a:p>
            <a:r>
              <a:rPr lang="en-GB" dirty="0"/>
              <a:t>Next, we find the execution time for both compilers</a:t>
            </a:r>
          </a:p>
          <a:p>
            <a:pPr lvl="1"/>
            <a:r>
              <a:rPr lang="en-GB" dirty="0"/>
              <a:t>Execution time (compiler 1) = 10×10</a:t>
            </a:r>
            <a:r>
              <a:rPr lang="en-GB" baseline="30000" dirty="0"/>
              <a:t>9</a:t>
            </a:r>
            <a:r>
              <a:rPr lang="en-GB" dirty="0"/>
              <a:t> cycles / 4×10</a:t>
            </a:r>
            <a:r>
              <a:rPr lang="en-GB" baseline="30000" dirty="0"/>
              <a:t>9</a:t>
            </a:r>
            <a:r>
              <a:rPr lang="en-GB" dirty="0"/>
              <a:t> Hz = 2.5 sec</a:t>
            </a:r>
          </a:p>
          <a:p>
            <a:pPr lvl="1"/>
            <a:r>
              <a:rPr lang="en-GB" dirty="0"/>
              <a:t>Execution time (compiler 2) = 15×10</a:t>
            </a:r>
            <a:r>
              <a:rPr lang="en-GB" baseline="30000" dirty="0"/>
              <a:t>9</a:t>
            </a:r>
            <a:r>
              <a:rPr lang="en-GB" dirty="0"/>
              <a:t> cycles / 4×10</a:t>
            </a:r>
            <a:r>
              <a:rPr lang="en-GB" baseline="30000" dirty="0"/>
              <a:t>9</a:t>
            </a:r>
            <a:r>
              <a:rPr lang="en-GB" dirty="0"/>
              <a:t> Hz = 3.75 sec</a:t>
            </a:r>
          </a:p>
          <a:p>
            <a:r>
              <a:rPr lang="en-GB" dirty="0"/>
              <a:t>Compiler1 generates faster program (less execution time)</a:t>
            </a:r>
          </a:p>
          <a:p>
            <a:r>
              <a:rPr lang="en-GB" dirty="0"/>
              <a:t>Now, we compute MIPS rate for both compilers</a:t>
            </a:r>
          </a:p>
          <a:p>
            <a:pPr lvl="1"/>
            <a:r>
              <a:rPr lang="en-GB" dirty="0"/>
              <a:t>MIPS = Instruction Count / (Execution Time × 10</a:t>
            </a:r>
            <a:r>
              <a:rPr lang="en-GB" baseline="30000" dirty="0"/>
              <a:t>6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MIPS (compiler 1) = (5+1+1) × 10</a:t>
            </a:r>
            <a:r>
              <a:rPr lang="en-GB" baseline="30000" dirty="0"/>
              <a:t>9</a:t>
            </a:r>
            <a:r>
              <a:rPr lang="en-GB" dirty="0"/>
              <a:t> / (2.5 × 10</a:t>
            </a:r>
            <a:r>
              <a:rPr lang="en-GB" baseline="30000" dirty="0"/>
              <a:t>6</a:t>
            </a:r>
            <a:r>
              <a:rPr lang="en-GB" dirty="0"/>
              <a:t>) = 2800</a:t>
            </a:r>
          </a:p>
          <a:p>
            <a:pPr lvl="1"/>
            <a:r>
              <a:rPr lang="en-GB" dirty="0"/>
              <a:t>MIPS (compiler 2) = (10+1+1) × 10</a:t>
            </a:r>
            <a:r>
              <a:rPr lang="en-GB" baseline="30000" dirty="0"/>
              <a:t>9</a:t>
            </a:r>
            <a:r>
              <a:rPr lang="en-GB" dirty="0"/>
              <a:t> / (3.75 × 10</a:t>
            </a:r>
            <a:r>
              <a:rPr lang="en-GB" baseline="30000" dirty="0"/>
              <a:t>6</a:t>
            </a:r>
            <a:r>
              <a:rPr lang="en-GB" dirty="0"/>
              <a:t>) = 3200</a:t>
            </a:r>
          </a:p>
          <a:p>
            <a:r>
              <a:rPr lang="en-GB" dirty="0"/>
              <a:t>So, code from compiler 2 has a higher MIPS rating !!!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67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Performance?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can we make intelligent choices about computers?</a:t>
            </a:r>
          </a:p>
          <a:p>
            <a:r>
              <a:rPr lang="en-GB" dirty="0"/>
              <a:t>Why is some computer hardware performs better at some programs, but performs less at other programs?</a:t>
            </a:r>
          </a:p>
          <a:p>
            <a:r>
              <a:rPr lang="en-GB" dirty="0"/>
              <a:t>How do we measure the performance of a computer?</a:t>
            </a:r>
          </a:p>
          <a:p>
            <a:r>
              <a:rPr lang="en-GB" dirty="0"/>
              <a:t>What factors are hardware related? software related?</a:t>
            </a:r>
          </a:p>
          <a:p>
            <a:r>
              <a:rPr lang="en-GB" dirty="0"/>
              <a:t>How does machine’s instruction set affect performance?</a:t>
            </a:r>
          </a:p>
          <a:p>
            <a:r>
              <a:rPr lang="en-GB" dirty="0"/>
              <a:t>Understanding performance is key to understanding underlying organizational motivation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428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Time and Throughput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40768"/>
            <a:ext cx="7807326" cy="504056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Response Time</a:t>
            </a:r>
          </a:p>
          <a:p>
            <a:pPr lvl="1"/>
            <a:r>
              <a:rPr lang="en-GB" dirty="0"/>
              <a:t>Time between start and completion of a task, as observed by end user</a:t>
            </a:r>
          </a:p>
          <a:p>
            <a:pPr lvl="1"/>
            <a:r>
              <a:rPr lang="en-GB" dirty="0"/>
              <a:t>Response Time = CPU Time + Waiting Time (I/O, OS scheduling, etc.)</a:t>
            </a:r>
          </a:p>
          <a:p>
            <a:r>
              <a:rPr lang="en-GB" dirty="0"/>
              <a:t>Throughput</a:t>
            </a:r>
          </a:p>
          <a:p>
            <a:pPr lvl="1"/>
            <a:r>
              <a:rPr lang="en-GB" dirty="0"/>
              <a:t>Number of tasks the machine can run in a given period of time</a:t>
            </a:r>
          </a:p>
          <a:p>
            <a:r>
              <a:rPr lang="en-GB" dirty="0"/>
              <a:t>Decreasing execution time improves throughput</a:t>
            </a:r>
          </a:p>
          <a:p>
            <a:pPr lvl="1"/>
            <a:r>
              <a:rPr lang="en-GB" b="1" dirty="0"/>
              <a:t>Example</a:t>
            </a:r>
            <a:r>
              <a:rPr lang="en-GB" dirty="0"/>
              <a:t>: using a faster version of a processor</a:t>
            </a:r>
          </a:p>
          <a:p>
            <a:pPr lvl="1"/>
            <a:r>
              <a:rPr lang="en-GB" dirty="0"/>
              <a:t>Less time to run a task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n-GB" dirty="0"/>
              <a:t> more tasks can be executed</a:t>
            </a:r>
          </a:p>
          <a:p>
            <a:r>
              <a:rPr lang="en-GB" dirty="0"/>
              <a:t>Increasing throughput can also improve response time</a:t>
            </a:r>
          </a:p>
          <a:p>
            <a:pPr lvl="1"/>
            <a:r>
              <a:rPr lang="en-GB" b="1" dirty="0"/>
              <a:t>Example</a:t>
            </a:r>
            <a:r>
              <a:rPr lang="en-GB" dirty="0"/>
              <a:t>: increasing number of processors in a multiprocessor</a:t>
            </a:r>
          </a:p>
          <a:p>
            <a:pPr lvl="1"/>
            <a:r>
              <a:rPr lang="en-US" dirty="0"/>
              <a:t>Increase Speed: Pipelining, Branch prediction, Superscalar</a:t>
            </a:r>
            <a:endParaRPr lang="en-GB" dirty="0"/>
          </a:p>
          <a:p>
            <a:pPr lvl="1"/>
            <a:r>
              <a:rPr lang="en-GB" dirty="0"/>
              <a:t>More tasks can be executed in parallel</a:t>
            </a:r>
          </a:p>
          <a:p>
            <a:pPr lvl="1"/>
            <a:r>
              <a:rPr lang="en-GB" dirty="0"/>
              <a:t>Execution time of individual sequential tasks is not changed</a:t>
            </a:r>
          </a:p>
          <a:p>
            <a:pPr lvl="1"/>
            <a:r>
              <a:rPr lang="en-GB" dirty="0"/>
              <a:t>But less waiting time in scheduling queue reduces response time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176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Higher Performance = Less Execution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some program running on machine X</a:t>
            </a:r>
          </a:p>
          <a:p>
            <a:endParaRPr lang="en-US" dirty="0"/>
          </a:p>
          <a:p>
            <a:endParaRPr lang="en-US" dirty="0"/>
          </a:p>
          <a:p>
            <a:r>
              <a:rPr lang="en-GB" dirty="0"/>
              <a:t>Relative Performance: X is n times faster than 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592" y="2564904"/>
            <a:ext cx="5934075" cy="8382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4288383"/>
            <a:ext cx="5981700" cy="9525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5317" y="5597524"/>
            <a:ext cx="5848350" cy="10572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48689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mean by Execution Time?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Real Elapsed Time</a:t>
            </a:r>
          </a:p>
          <a:p>
            <a:pPr lvl="1"/>
            <a:r>
              <a:rPr lang="en-GB" dirty="0"/>
              <a:t>Counts everything; total time including:</a:t>
            </a:r>
          </a:p>
          <a:p>
            <a:pPr lvl="2"/>
            <a:r>
              <a:rPr lang="en-GB" dirty="0"/>
              <a:t>Waiting time, Input/output, disk access, OS scheduling, … etc.</a:t>
            </a:r>
          </a:p>
          <a:p>
            <a:pPr lvl="1"/>
            <a:r>
              <a:rPr lang="en-GB" dirty="0"/>
              <a:t>Useful number, but often not good for comparison purposes</a:t>
            </a:r>
          </a:p>
          <a:p>
            <a:r>
              <a:rPr lang="en-GB" dirty="0"/>
              <a:t>Our Focus: CPU Execution Time</a:t>
            </a:r>
          </a:p>
          <a:p>
            <a:pPr lvl="1"/>
            <a:r>
              <a:rPr lang="en-GB" dirty="0"/>
              <a:t>Time spent while executing the program instructions</a:t>
            </a:r>
          </a:p>
          <a:p>
            <a:pPr lvl="1"/>
            <a:r>
              <a:rPr lang="en-GB" dirty="0"/>
              <a:t>Doesn't count the waiting time for I/O or OS scheduling</a:t>
            </a:r>
          </a:p>
          <a:p>
            <a:pPr lvl="1"/>
            <a:r>
              <a:rPr lang="en-GB" dirty="0"/>
              <a:t>Can be measured in seconds, or</a:t>
            </a:r>
          </a:p>
          <a:p>
            <a:pPr lvl="1"/>
            <a:r>
              <a:rPr lang="en-GB" dirty="0"/>
              <a:t>Can be related to number of CPU clock cycles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263" y="5491378"/>
            <a:ext cx="7954169" cy="74593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85034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Clock Cycle?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472136"/>
          </a:xfrm>
        </p:spPr>
        <p:txBody>
          <a:bodyPr>
            <a:normAutofit fontScale="92500"/>
          </a:bodyPr>
          <a:lstStyle/>
          <a:p>
            <a:r>
              <a:rPr lang="en-GB" dirty="0"/>
              <a:t>Operation of digital hardware is governed by a clock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Clock Cycle = Clock period</a:t>
            </a:r>
          </a:p>
          <a:p>
            <a:pPr lvl="1"/>
            <a:r>
              <a:rPr lang="en-US" dirty="0"/>
              <a:t>Duration between two consecutive rising edges of the clock signal</a:t>
            </a:r>
          </a:p>
          <a:p>
            <a:r>
              <a:rPr lang="en-US" dirty="0"/>
              <a:t>Clock rate = Clock frequency = 1 / Clock Cycle</a:t>
            </a:r>
          </a:p>
          <a:p>
            <a:pPr lvl="1"/>
            <a:r>
              <a:rPr lang="en-US" dirty="0"/>
              <a:t>1 Hz = 1 cycle/sec, 1 KHz = 10</a:t>
            </a:r>
            <a:r>
              <a:rPr lang="en-US" baseline="30000" dirty="0"/>
              <a:t>3</a:t>
            </a:r>
            <a:r>
              <a:rPr lang="en-US" dirty="0"/>
              <a:t> cycles/sec</a:t>
            </a:r>
          </a:p>
          <a:p>
            <a:pPr lvl="1"/>
            <a:r>
              <a:rPr lang="en-US" dirty="0"/>
              <a:t>1 MHz = 10</a:t>
            </a:r>
            <a:r>
              <a:rPr lang="en-US" baseline="30000" dirty="0"/>
              <a:t>6</a:t>
            </a:r>
            <a:r>
              <a:rPr lang="en-US" dirty="0"/>
              <a:t> cycles/sec, 1 GHz = 10</a:t>
            </a:r>
            <a:r>
              <a:rPr lang="en-US" baseline="30000" dirty="0"/>
              <a:t>9</a:t>
            </a:r>
            <a:r>
              <a:rPr lang="en-US" dirty="0"/>
              <a:t> cycles/sec</a:t>
            </a:r>
          </a:p>
          <a:p>
            <a:pPr lvl="1"/>
            <a:r>
              <a:rPr lang="en-US" dirty="0"/>
              <a:t>2 GHz clock has a cycle time = 1/(2×10</a:t>
            </a:r>
            <a:r>
              <a:rPr lang="en-US" baseline="30000" dirty="0"/>
              <a:t>9</a:t>
            </a:r>
            <a:r>
              <a:rPr lang="en-US" dirty="0"/>
              <a:t>) = 0.5 nanosecond (ns)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346" y="2420888"/>
            <a:ext cx="6690982" cy="165618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1883" y="1447800"/>
            <a:ext cx="3400425" cy="3429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95856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Improving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268760"/>
            <a:ext cx="7556313" cy="485740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To improve performance, we need to</a:t>
            </a:r>
          </a:p>
          <a:p>
            <a:pPr lvl="1"/>
            <a:r>
              <a:rPr lang="en-GB" dirty="0"/>
              <a:t>Reduce the number of clock cycles required by a program, or</a:t>
            </a:r>
          </a:p>
          <a:p>
            <a:pPr lvl="1"/>
            <a:r>
              <a:rPr lang="en-GB" dirty="0"/>
              <a:t>Reduce the clock cycle time (increase the clock rate)</a:t>
            </a:r>
          </a:p>
          <a:p>
            <a:r>
              <a:rPr lang="en-GB" dirty="0"/>
              <a:t>Example:</a:t>
            </a:r>
          </a:p>
          <a:p>
            <a:pPr lvl="1"/>
            <a:r>
              <a:rPr lang="en-GB" dirty="0"/>
              <a:t>A program runs in 10 seconds on computer X with 2 GHz clock</a:t>
            </a:r>
          </a:p>
          <a:p>
            <a:pPr lvl="1"/>
            <a:r>
              <a:rPr lang="en-GB" dirty="0"/>
              <a:t>What is the number of CPU cycles on computer X ?</a:t>
            </a:r>
          </a:p>
          <a:p>
            <a:pPr lvl="1"/>
            <a:r>
              <a:rPr lang="en-GB" dirty="0"/>
              <a:t>We want to design computer Y to run same program in 6 seconds</a:t>
            </a:r>
          </a:p>
          <a:p>
            <a:pPr lvl="1"/>
            <a:r>
              <a:rPr lang="en-GB" dirty="0"/>
              <a:t>But computer Y requires 10% more cycles to execute program</a:t>
            </a:r>
          </a:p>
          <a:p>
            <a:pPr lvl="1"/>
            <a:r>
              <a:rPr lang="en-GB" dirty="0"/>
              <a:t>What is the clock rate for computer Y ?</a:t>
            </a:r>
          </a:p>
          <a:p>
            <a:r>
              <a:rPr lang="en-US" dirty="0"/>
              <a:t>Solution:</a:t>
            </a:r>
          </a:p>
          <a:p>
            <a:pPr lvl="1"/>
            <a:r>
              <a:rPr lang="en-GB" dirty="0"/>
              <a:t>CPU cycles on computer X = 10 sec × 2 × 10</a:t>
            </a:r>
            <a:r>
              <a:rPr lang="en-GB" baseline="30000" dirty="0"/>
              <a:t>9</a:t>
            </a:r>
            <a:r>
              <a:rPr lang="en-GB" dirty="0"/>
              <a:t> cycles/s = 20 × 10</a:t>
            </a:r>
            <a:r>
              <a:rPr lang="en-GB" baseline="30000" dirty="0"/>
              <a:t>9</a:t>
            </a:r>
            <a:r>
              <a:rPr lang="en-GB" dirty="0"/>
              <a:t> cycles</a:t>
            </a:r>
          </a:p>
          <a:p>
            <a:pPr lvl="1"/>
            <a:r>
              <a:rPr lang="en-GB" dirty="0"/>
              <a:t>CPU cycles on computer Y = 1.1 × 20 × 10</a:t>
            </a:r>
            <a:r>
              <a:rPr lang="en-GB" baseline="30000" dirty="0"/>
              <a:t>9</a:t>
            </a:r>
            <a:r>
              <a:rPr lang="en-GB" dirty="0"/>
              <a:t> = 22 × 10</a:t>
            </a:r>
            <a:r>
              <a:rPr lang="en-GB" baseline="30000" dirty="0"/>
              <a:t>9</a:t>
            </a:r>
            <a:r>
              <a:rPr lang="en-GB" dirty="0"/>
              <a:t> cycles</a:t>
            </a:r>
          </a:p>
          <a:p>
            <a:pPr lvl="1"/>
            <a:r>
              <a:rPr lang="en-GB" dirty="0"/>
              <a:t>Clock rate for computer Y = 22 × 10</a:t>
            </a:r>
            <a:r>
              <a:rPr lang="en-GB" baseline="30000" dirty="0"/>
              <a:t>9</a:t>
            </a:r>
            <a:r>
              <a:rPr lang="en-GB" dirty="0"/>
              <a:t> cycles / 6 sec = 3.67 GHz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040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Clock Cycles per Instruction (CPI)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Instructions take different number of cycles to execute</a:t>
            </a:r>
          </a:p>
          <a:p>
            <a:pPr lvl="1"/>
            <a:r>
              <a:rPr lang="en-GB" dirty="0"/>
              <a:t>Multiplication takes more time than addition</a:t>
            </a:r>
          </a:p>
          <a:p>
            <a:pPr lvl="1"/>
            <a:r>
              <a:rPr lang="en-GB" dirty="0"/>
              <a:t>Floating point operations take longer than integer ones</a:t>
            </a:r>
          </a:p>
          <a:p>
            <a:pPr lvl="1"/>
            <a:r>
              <a:rPr lang="en-GB" dirty="0"/>
              <a:t>Accessing memory takes more time than accessing registers</a:t>
            </a:r>
          </a:p>
          <a:p>
            <a:r>
              <a:rPr lang="en-GB" dirty="0"/>
              <a:t>CPI is an average number of clock cycles per instruction</a:t>
            </a:r>
          </a:p>
          <a:p>
            <a:endParaRPr lang="en-US" dirty="0"/>
          </a:p>
          <a:p>
            <a:endParaRPr lang="en-US" dirty="0"/>
          </a:p>
          <a:p>
            <a:r>
              <a:rPr lang="en-GB" dirty="0"/>
              <a:t>Important point</a:t>
            </a:r>
          </a:p>
          <a:p>
            <a:pPr lvl="1"/>
            <a:r>
              <a:rPr lang="en-GB" dirty="0"/>
              <a:t>Changing the cycle time often changes the number of cycles required for various instructions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343" y="3936387"/>
            <a:ext cx="7615049" cy="107678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69661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execute, a given program will require …</a:t>
            </a:r>
          </a:p>
          <a:p>
            <a:pPr lvl="1"/>
            <a:r>
              <a:rPr lang="en-GB" dirty="0"/>
              <a:t>Some number of machine instructions</a:t>
            </a:r>
          </a:p>
          <a:p>
            <a:pPr lvl="1"/>
            <a:r>
              <a:rPr lang="en-GB" dirty="0"/>
              <a:t>Some number of clock cycles</a:t>
            </a:r>
          </a:p>
          <a:p>
            <a:pPr lvl="1"/>
            <a:r>
              <a:rPr lang="en-GB" dirty="0"/>
              <a:t>Some number of seconds</a:t>
            </a:r>
          </a:p>
          <a:p>
            <a:r>
              <a:rPr lang="en-GB" dirty="0"/>
              <a:t>We can relate CPU clock cycles to instruction count</a:t>
            </a:r>
          </a:p>
          <a:p>
            <a:endParaRPr lang="en-US" dirty="0"/>
          </a:p>
          <a:p>
            <a:r>
              <a:rPr lang="en-GB" dirty="0"/>
              <a:t>Performance Equation: (related to instruction count)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4123928"/>
            <a:ext cx="5372100" cy="4572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474" y="5301208"/>
            <a:ext cx="8010525" cy="4286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52597815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23234</TotalTime>
  <Words>1649</Words>
  <Application>Microsoft Office PowerPoint</Application>
  <PresentationFormat>On-screen Show (4:3)</PresentationFormat>
  <Paragraphs>203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Rockwell</vt:lpstr>
      <vt:lpstr>Times New Roman</vt:lpstr>
      <vt:lpstr>Wingdings</vt:lpstr>
      <vt:lpstr>Advantage</vt:lpstr>
      <vt:lpstr>Lecture Notes</vt:lpstr>
      <vt:lpstr>What is Performance?</vt:lpstr>
      <vt:lpstr>Response Time and Throughput</vt:lpstr>
      <vt:lpstr>Higher Performance = Less Execution Time</vt:lpstr>
      <vt:lpstr>What do we mean by Execution Time?</vt:lpstr>
      <vt:lpstr>What is the Clock Cycle?</vt:lpstr>
      <vt:lpstr>Improving Performance</vt:lpstr>
      <vt:lpstr>Clock Cycles per Instruction (CPI)</vt:lpstr>
      <vt:lpstr>Performance Equation</vt:lpstr>
      <vt:lpstr>Understanding Performance Equation</vt:lpstr>
      <vt:lpstr>Using the Performance Equation</vt:lpstr>
      <vt:lpstr>Determining the CPI</vt:lpstr>
      <vt:lpstr>Example on Determining the CPI</vt:lpstr>
      <vt:lpstr>Second Example on CPI</vt:lpstr>
      <vt:lpstr>MIPS as a Performance Measure</vt:lpstr>
      <vt:lpstr>Drawbacks of MIPS</vt:lpstr>
      <vt:lpstr>MIPS example</vt:lpstr>
      <vt:lpstr>Solution to MIPS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Intrduction</dc:title>
  <dc:creator>Adrian J Pullin</dc:creator>
  <cp:lastModifiedBy>dana doodi</cp:lastModifiedBy>
  <cp:revision>314</cp:revision>
  <dcterms:created xsi:type="dcterms:W3CDTF">2012-06-10T02:41:24Z</dcterms:created>
  <dcterms:modified xsi:type="dcterms:W3CDTF">2024-10-07T20:33:17Z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a.j.pullin@newi.ac.uk</vt:lpwstr>
  </property>
  <property fmtid="{D5CDD505-2E9C-101B-9397-08002B2CF9AE}" pid="8" name="HomePage">
    <vt:lpwstr>http://www.newi.ac.uk/pullina/default.htm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H:\Data\Networks\Notes\HTML</vt:lpwstr>
  </property>
</Properties>
</file>