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6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7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8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1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2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4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0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8D0C6-1BB8-4F7E-B1B5-91629446AFF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B5B00-403A-40B3-8373-717873CC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8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Speech Audiometry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58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Live Voice Testing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Controlled Vocal Effort.</a:t>
            </a:r>
          </a:p>
          <a:p>
            <a:pPr algn="l" rtl="0"/>
            <a:r>
              <a:rPr lang="en-US" dirty="0"/>
              <a:t>Adjust microphone sensitivity – To have the speech balanced at 0 dB on VU meter.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987" y="3592812"/>
            <a:ext cx="553402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23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Patient’s and clinician’s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Patient must understand type of speech stimuli (Open set or closed set).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Clinician must make sure that stimuli is presented properly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5239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Level of auditory ability assessed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Awareness</a:t>
            </a:r>
            <a:r>
              <a:rPr lang="en-US" dirty="0"/>
              <a:t>: tests that require the patients to simply indicate that a sounds was detected. </a:t>
            </a:r>
          </a:p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Discrimination</a:t>
            </a:r>
            <a:r>
              <a:rPr lang="en-US" dirty="0"/>
              <a:t>: tests that require the patient to detect a change in the acoustic stimulus.</a:t>
            </a:r>
          </a:p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Identification/recognition</a:t>
            </a:r>
            <a:r>
              <a:rPr lang="en-US" dirty="0"/>
              <a:t>: tests that require the patient to attach a label to the stimulus either by pointing to a corresponding picture or object or repeating the stimulus orally:</a:t>
            </a:r>
          </a:p>
          <a:p>
            <a:pPr marL="0" indent="0" algn="l" rtl="0">
              <a:buNone/>
            </a:pPr>
            <a:r>
              <a:rPr lang="en-US" dirty="0"/>
              <a:t>   – Speech recognition threshold (SRT) </a:t>
            </a:r>
          </a:p>
          <a:p>
            <a:pPr marL="0" indent="0" algn="l" rtl="0">
              <a:buNone/>
            </a:pPr>
            <a:r>
              <a:rPr lang="en-US" dirty="0"/>
              <a:t>   – Word recognition scores or sentence recognition scores.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95113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Frequent Speech Data Obtained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838200" y="1756613"/>
            <a:ext cx="5181600" cy="435133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Speech Recognition Thresholds (SRT) </a:t>
            </a:r>
          </a:p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– Uses spondee words: toothbrush, hotdog etc.</a:t>
            </a:r>
          </a:p>
          <a:p>
            <a:pPr marL="0" indent="0" algn="l" rtl="0">
              <a:buNone/>
            </a:pPr>
            <a:r>
              <a:rPr lang="en-US" dirty="0"/>
              <a:t> – Level of presentation is gradually decreased until patient is guessing words presented.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Speech Recognition Scores (SRS) </a:t>
            </a:r>
          </a:p>
          <a:p>
            <a:pPr marL="0" indent="0" algn="l" rtl="0">
              <a:buNone/>
            </a:pPr>
            <a:r>
              <a:rPr lang="en-US" dirty="0"/>
              <a:t>– Uses monosyllabic words, phonetically balanced.</a:t>
            </a:r>
          </a:p>
          <a:p>
            <a:pPr marL="0" indent="0" algn="l" rtl="0">
              <a:buNone/>
            </a:pPr>
            <a:r>
              <a:rPr lang="en-US" dirty="0"/>
              <a:t> – Presented at a fixed level above the SRT.</a:t>
            </a:r>
          </a:p>
          <a:p>
            <a:pPr marL="0" indent="0" algn="l" rtl="0">
              <a:buNone/>
            </a:pPr>
            <a:r>
              <a:rPr lang="en-US" dirty="0"/>
              <a:t> – Score is recorded as percent correct out of 25-50 words presented</a:t>
            </a:r>
          </a:p>
          <a:p>
            <a:pPr marL="0" indent="0" algn="l" rtl="0">
              <a:buNone/>
            </a:pPr>
            <a:r>
              <a:rPr lang="en-US" dirty="0"/>
              <a:t>Also known as word recognition score (WRS)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98296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Speech Threshold Testing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Speech-Detection Threshold (SDT) or Speech Awareness Threshold (SAT) </a:t>
            </a:r>
          </a:p>
          <a:p>
            <a:pPr marL="0" indent="0" algn="l" rtl="0">
              <a:buNone/>
            </a:pPr>
            <a:r>
              <a:rPr lang="en-US" dirty="0"/>
              <a:t>– Lowest dB HL level that speech can be detected.</a:t>
            </a:r>
          </a:p>
          <a:p>
            <a:pPr marL="0" indent="0" algn="l" rtl="0">
              <a:buNone/>
            </a:pPr>
            <a:r>
              <a:rPr lang="en-US" dirty="0"/>
              <a:t> – Patient indicates when speech is audible.</a:t>
            </a:r>
          </a:p>
          <a:p>
            <a:pPr marL="0" indent="0" algn="l" rtl="0">
              <a:buNone/>
            </a:pPr>
            <a:r>
              <a:rPr lang="en-US" dirty="0"/>
              <a:t> – Used when patient cannot repeat words.</a:t>
            </a:r>
          </a:p>
          <a:p>
            <a:pPr marL="0" indent="0" algn="l" rtl="0">
              <a:buNone/>
            </a:pPr>
            <a:r>
              <a:rPr lang="en-US" dirty="0"/>
              <a:t> – SDT is lower than SRT</a:t>
            </a:r>
            <a:endParaRPr lang="ar-J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Speech Recognition Threshold (SRT) </a:t>
            </a:r>
          </a:p>
          <a:p>
            <a:pPr marL="0" indent="0" algn="l" rtl="0">
              <a:buNone/>
            </a:pPr>
            <a:r>
              <a:rPr lang="en-US" dirty="0"/>
              <a:t>– Lowest dB HL level that speech is understood.</a:t>
            </a:r>
          </a:p>
          <a:p>
            <a:pPr marL="0" indent="0" algn="l" rtl="0">
              <a:buNone/>
            </a:pPr>
            <a:r>
              <a:rPr lang="en-US" dirty="0"/>
              <a:t> – Patient repeats words or points to pictures.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929" y="4171290"/>
            <a:ext cx="5867400" cy="247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1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65" y="362310"/>
            <a:ext cx="10662248" cy="629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0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SRT relation to pure tone audiogram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SRTs can be predicted by finding the average of 500, 1000, and 2000 Hz (Pure tone average, PTA).</a:t>
            </a:r>
          </a:p>
          <a:p>
            <a:pPr marL="0" indent="0" algn="l" rtl="0">
              <a:buNone/>
            </a:pPr>
            <a:r>
              <a:rPr lang="en-US" dirty="0"/>
              <a:t> – In some cases, SRT may be higher (worse) than the three frequency PTA.</a:t>
            </a:r>
          </a:p>
          <a:p>
            <a:pPr marL="0" indent="0" algn="l" rtl="0">
              <a:buNone/>
            </a:pPr>
            <a:r>
              <a:rPr lang="en-US" dirty="0"/>
              <a:t>      -  Age, or disorders of the CANS.</a:t>
            </a:r>
          </a:p>
          <a:p>
            <a:pPr marL="0" indent="0" algn="l" rtl="0">
              <a:buNone/>
            </a:pPr>
            <a:r>
              <a:rPr lang="en-US" dirty="0"/>
              <a:t> – In other cases, the SRT may be much lower (better) than the PTA.</a:t>
            </a:r>
          </a:p>
          <a:p>
            <a:pPr marL="0" indent="0" algn="l" rtl="0">
              <a:buNone/>
            </a:pPr>
            <a:r>
              <a:rPr lang="en-US" dirty="0"/>
              <a:t>       - When the audiogram falls precipitously in the high frequencies.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2740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dirty="0"/>
              <a:t>Exception for steeply-sloped high frequency losses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SRT will be better than PTA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In this case use Fletcher average:  500 Hz + 1000 Hz / 2.</a:t>
            </a: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48959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Speech recognition scores testing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Speech recognition scores (SRS) or word recognition scores (WRS).</a:t>
            </a:r>
          </a:p>
          <a:p>
            <a:pPr marL="0" indent="0" algn="l" rtl="0">
              <a:buNone/>
            </a:pPr>
            <a:r>
              <a:rPr lang="en-US" dirty="0"/>
              <a:t> – Quantifies </a:t>
            </a:r>
            <a:r>
              <a:rPr lang="en-US" dirty="0" err="1"/>
              <a:t>pt’s</a:t>
            </a:r>
            <a:r>
              <a:rPr lang="en-US" dirty="0"/>
              <a:t> ability to discriminate speech:</a:t>
            </a:r>
          </a:p>
          <a:p>
            <a:pPr algn="l" rtl="0">
              <a:buFont typeface="Wingdings" panose="05000000000000000000" pitchFamily="2" charset="2"/>
              <a:buChar char="§"/>
            </a:pPr>
            <a:r>
              <a:rPr lang="en-US" dirty="0"/>
              <a:t> It determines the extent of speech-recognition difficulty. </a:t>
            </a:r>
          </a:p>
          <a:p>
            <a:pPr algn="l" rtl="0">
              <a:buFont typeface="Wingdings" panose="05000000000000000000" pitchFamily="2" charset="2"/>
              <a:buChar char="§"/>
            </a:pPr>
            <a:r>
              <a:rPr lang="en-US" dirty="0"/>
              <a:t> It aids in diagnosis of the site of the disorder in the auditory system. </a:t>
            </a:r>
          </a:p>
          <a:p>
            <a:pPr algn="l" rtl="0">
              <a:buFont typeface="Wingdings" panose="05000000000000000000" pitchFamily="2" charset="2"/>
              <a:buChar char="§"/>
            </a:pPr>
            <a:r>
              <a:rPr lang="en-US" dirty="0"/>
              <a:t> It assists in the determination of the need for and proper selection of amplification systems. </a:t>
            </a:r>
          </a:p>
          <a:p>
            <a:pPr algn="l" rtl="0">
              <a:buFont typeface="Wingdings" panose="05000000000000000000" pitchFamily="2" charset="2"/>
              <a:buChar char="§"/>
            </a:pPr>
            <a:r>
              <a:rPr lang="en-US" dirty="0"/>
              <a:t>It helps the clinician to make a prognosis for the outcome of the treatment efforts.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25343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Word Recognition Testing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Open set : </a:t>
            </a:r>
            <a:r>
              <a:rPr lang="en-US" dirty="0" err="1"/>
              <a:t>pt</a:t>
            </a:r>
            <a:r>
              <a:rPr lang="en-US" dirty="0"/>
              <a:t> can respond with any word he/she can think of.</a:t>
            </a:r>
          </a:p>
          <a:p>
            <a:pPr algn="l" rtl="0"/>
            <a:r>
              <a:rPr lang="en-US" dirty="0"/>
              <a:t> Closed set: response options are provided for the </a:t>
            </a:r>
            <a:r>
              <a:rPr lang="en-US" dirty="0" err="1"/>
              <a:t>pt</a:t>
            </a:r>
            <a:r>
              <a:rPr lang="en-US" dirty="0"/>
              <a:t> (multiple choice test). </a:t>
            </a:r>
          </a:p>
          <a:p>
            <a:pPr algn="l" rtl="0"/>
            <a:r>
              <a:rPr lang="en-US" dirty="0"/>
              <a:t> Free response-client is free to respond or not. </a:t>
            </a:r>
          </a:p>
          <a:p>
            <a:pPr algn="l" rtl="0"/>
            <a:r>
              <a:rPr lang="en-US" dirty="0"/>
              <a:t> Forced Response-client must say something. </a:t>
            </a:r>
          </a:p>
          <a:p>
            <a:pPr marL="0" indent="0" algn="l" rtl="0">
              <a:buNone/>
            </a:pPr>
            <a:r>
              <a:rPr lang="en-US" dirty="0"/>
              <a:t>         – [Forced choice = closed set forced response.]</a:t>
            </a:r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5064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Dynamics of speech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 Intensity </a:t>
            </a:r>
          </a:p>
          <a:p>
            <a:pPr marL="0" indent="0" algn="l" rtl="0">
              <a:buNone/>
            </a:pPr>
            <a:r>
              <a:rPr lang="en-GB" dirty="0"/>
              <a:t>  – whisper - 20 dB HL </a:t>
            </a:r>
          </a:p>
          <a:p>
            <a:pPr marL="0" indent="0" algn="l" rtl="0">
              <a:buNone/>
            </a:pPr>
            <a:r>
              <a:rPr lang="en-GB" dirty="0"/>
              <a:t>  – Normal conversational speech - 50 to 60 dB </a:t>
            </a:r>
          </a:p>
          <a:p>
            <a:pPr marL="0" indent="0" algn="l" rtl="0">
              <a:buNone/>
            </a:pPr>
            <a:r>
              <a:rPr lang="en-GB" dirty="0"/>
              <a:t>  – Loud speech - 70 dB </a:t>
            </a:r>
          </a:p>
          <a:p>
            <a:pPr marL="0" indent="0" algn="l" rtl="0">
              <a:buNone/>
            </a:pPr>
            <a:r>
              <a:rPr lang="en-GB" dirty="0"/>
              <a:t>  – Shouting - 90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71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Method for Obtaining SRS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Decide method of delivery (MLV, recorded). </a:t>
            </a:r>
          </a:p>
          <a:p>
            <a:pPr algn="l" rtl="0"/>
            <a:r>
              <a:rPr lang="en-US" dirty="0"/>
              <a:t>Choose materials to be used (word lists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algn="l" rtl="0"/>
            <a:r>
              <a:rPr lang="en-US" dirty="0"/>
              <a:t>Inform patient with regards to method of response. </a:t>
            </a:r>
          </a:p>
          <a:p>
            <a:pPr algn="l" rtl="0"/>
            <a:r>
              <a:rPr lang="en-US" dirty="0"/>
              <a:t>Select intensity. </a:t>
            </a:r>
          </a:p>
          <a:p>
            <a:pPr algn="l" rtl="0"/>
            <a:r>
              <a:rPr lang="en-US" dirty="0"/>
              <a:t>Decide if multiple levels should be tested. </a:t>
            </a:r>
          </a:p>
          <a:p>
            <a:pPr algn="l" rtl="0"/>
            <a:r>
              <a:rPr lang="en-US" dirty="0"/>
              <a:t>Decide if test will be presented with noise in the background.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10136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SRT and Hearing Aid Fitting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Find most comfortable loudness level (MCL) and uncomfortable loudness level (UCL). </a:t>
            </a:r>
          </a:p>
          <a:p>
            <a:pPr marL="0" indent="0" algn="l" rtl="0">
              <a:buNone/>
            </a:pPr>
            <a:r>
              <a:rPr lang="en-US" dirty="0"/>
              <a:t>– NHLs find speech most comfortable at 40-55 dB above threshold.</a:t>
            </a:r>
          </a:p>
          <a:p>
            <a:pPr algn="l" rtl="0"/>
            <a:r>
              <a:rPr lang="en-US" dirty="0"/>
              <a:t> Patient hears running speech and is asked to indicate where speech level is comfortable or uncomfortable.</a:t>
            </a:r>
          </a:p>
          <a:p>
            <a:pPr algn="l" rtl="0"/>
            <a:r>
              <a:rPr lang="en-US" dirty="0"/>
              <a:t> Pt is instructed to indicate when speech is perceived to be at comfortable level.</a:t>
            </a:r>
          </a:p>
          <a:p>
            <a:pPr marL="0" indent="0" algn="l" rtl="0">
              <a:buNone/>
            </a:pPr>
            <a:r>
              <a:rPr lang="en-US" dirty="0"/>
              <a:t> – "I am going to continue talking to you as I make my voice louder and softer.  I will keep asking you to tell me whether my voice is too soft, too loud or comfortably loud</a:t>
            </a:r>
            <a:r>
              <a:rPr lang="en-US"/>
              <a:t>."  </a:t>
            </a:r>
          </a:p>
          <a:p>
            <a:pPr algn="l" rtl="0"/>
            <a:r>
              <a:rPr lang="en-US"/>
              <a:t> </a:t>
            </a:r>
            <a:r>
              <a:rPr lang="en-US" dirty="0"/>
              <a:t>UCL minus SRT = dynamic range for speech.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83531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Interpretation of SRT results</a:t>
            </a:r>
            <a:endParaRPr lang="ar-J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4A3705B-B8BA-4BB6-A4E8-9707C47B06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828" y="2067339"/>
            <a:ext cx="10269424" cy="374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2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Interpretation of WRS results </a:t>
            </a:r>
            <a:endParaRPr lang="ar-JO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1A517C-EABC-4F57-B131-F56C3E6A0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1417" y="1997766"/>
            <a:ext cx="10403633" cy="365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0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Speech </a:t>
            </a:r>
            <a:r>
              <a:rPr lang="en-GB" dirty="0"/>
              <a:t>Audiometry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To verify pure-tone thresholds. </a:t>
            </a:r>
          </a:p>
          <a:p>
            <a:pPr algn="l" rtl="0"/>
            <a:r>
              <a:rPr lang="en-US" sz="3200" dirty="0"/>
              <a:t>To determine the extent of speech recognition difficulty.</a:t>
            </a:r>
          </a:p>
          <a:p>
            <a:pPr algn="l" rtl="0"/>
            <a:r>
              <a:rPr lang="en-US" sz="3200" dirty="0"/>
              <a:t>To aid in diagnosis of retro-cochlear problems.</a:t>
            </a:r>
          </a:p>
          <a:p>
            <a:pPr algn="l" rtl="0"/>
            <a:r>
              <a:rPr lang="en-US" sz="3200" dirty="0"/>
              <a:t>Assists in the selection of amplification systems.</a:t>
            </a:r>
          </a:p>
          <a:p>
            <a:pPr algn="l" rtl="0"/>
            <a:r>
              <a:rPr lang="en-US" sz="3200" dirty="0"/>
              <a:t>Helps clinician educate patients about loss and make a prognosis about treatment outcomes.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85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Contribution of speech evaluation to differential diagnosis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Rollover effect: Reduction in speech recognition (more than 20% from maximum performance) with increases in intensity.</a:t>
            </a:r>
          </a:p>
          <a:p>
            <a:pPr marL="0" indent="0" algn="l" rtl="0">
              <a:buNone/>
            </a:pPr>
            <a:r>
              <a:rPr lang="en-US" sz="3200" dirty="0"/>
              <a:t>   – Occurs with </a:t>
            </a:r>
            <a:r>
              <a:rPr lang="en-US" sz="3200" dirty="0" err="1"/>
              <a:t>retrocochlear</a:t>
            </a:r>
            <a:r>
              <a:rPr lang="en-US" sz="3200" dirty="0"/>
              <a:t> pathological conditions</a:t>
            </a:r>
          </a:p>
        </p:txBody>
      </p:sp>
    </p:spTree>
    <p:extLst>
      <p:ext uri="{BB962C8B-B14F-4D97-AF65-F5344CB8AC3E}">
        <p14:creationId xmlns:p14="http://schemas.microsoft.com/office/powerpoint/2010/main" val="138418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Performance Intensity Functions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Curve reaches a peak (</a:t>
            </a:r>
            <a:r>
              <a:rPr lang="en-US" dirty="0" err="1"/>
              <a:t>Pbmax</a:t>
            </a:r>
            <a:r>
              <a:rPr lang="en-US" dirty="0"/>
              <a:t>), and then – Either remains high (normal), or – Drops at higher levels (Rollover) 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Rollover Index = (</a:t>
            </a:r>
            <a:r>
              <a:rPr lang="en-US" dirty="0" err="1"/>
              <a:t>PBmax</a:t>
            </a:r>
            <a:r>
              <a:rPr lang="en-US" dirty="0"/>
              <a:t> – </a:t>
            </a:r>
            <a:r>
              <a:rPr lang="en-US" dirty="0" err="1"/>
              <a:t>Pbmin</a:t>
            </a:r>
            <a:r>
              <a:rPr lang="en-US" dirty="0"/>
              <a:t>)/</a:t>
            </a:r>
            <a:r>
              <a:rPr lang="en-US" dirty="0" err="1"/>
              <a:t>PBmax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35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Rollover Indices for the preceding examples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Normal:  (100 - 100) / 100 = 0.0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Rollover:  (44 - 20) / 44 = 0.54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 Cochlear: (80 - 70)/80 = 0.125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 Rollover Indices of 0.45 or greater indicate a neural (</a:t>
            </a:r>
            <a:r>
              <a:rPr lang="en-US" dirty="0" err="1"/>
              <a:t>VIIIth</a:t>
            </a:r>
            <a:r>
              <a:rPr lang="en-US" dirty="0"/>
              <a:t> nerve) problem.</a:t>
            </a:r>
          </a:p>
        </p:txBody>
      </p:sp>
    </p:spTree>
    <p:extLst>
      <p:ext uri="{BB962C8B-B14F-4D97-AF65-F5344CB8AC3E}">
        <p14:creationId xmlns:p14="http://schemas.microsoft.com/office/powerpoint/2010/main" val="3427250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3" y="395287"/>
            <a:ext cx="10627743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4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of Speech Tests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498975"/>
          </a:xfrm>
        </p:spPr>
        <p:txBody>
          <a:bodyPr/>
          <a:lstStyle/>
          <a:p>
            <a:pPr algn="l" rtl="0"/>
            <a:r>
              <a:rPr lang="en-US" dirty="0"/>
              <a:t>Monaural (one ear at a time, usual method).</a:t>
            </a:r>
          </a:p>
          <a:p>
            <a:pPr algn="l" rtl="0"/>
            <a:r>
              <a:rPr lang="en-US" dirty="0"/>
              <a:t> Binaural (both ears simultaneously).</a:t>
            </a:r>
          </a:p>
          <a:p>
            <a:pPr algn="l" rtl="0"/>
            <a:r>
              <a:rPr lang="en-US" dirty="0"/>
              <a:t> Can be presented with earphones. </a:t>
            </a:r>
          </a:p>
          <a:p>
            <a:pPr algn="l" rtl="0"/>
            <a:r>
              <a:rPr lang="en-US" dirty="0"/>
              <a:t>Can be presented via bone conduction.  Can be presented in the sound field using speakers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49897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Monitored live-voice (MLV)</a:t>
            </a:r>
          </a:p>
          <a:p>
            <a:pPr algn="l" rtl="0"/>
            <a:r>
              <a:rPr lang="en-US" dirty="0"/>
              <a:t> Pre-recorded lists on CD or cassette.</a:t>
            </a:r>
          </a:p>
          <a:p>
            <a:pPr algn="l" rtl="0"/>
            <a:r>
              <a:rPr lang="en-US" dirty="0"/>
              <a:t> Lists of words that patient repeats. </a:t>
            </a:r>
          </a:p>
          <a:p>
            <a:pPr algn="l" rtl="0"/>
            <a:r>
              <a:rPr lang="en-US" dirty="0"/>
              <a:t>Standardized picture tests that require the patient to point to a picture that matches the spoken word </a:t>
            </a:r>
          </a:p>
          <a:p>
            <a:pPr algn="l" rtl="0"/>
            <a:r>
              <a:rPr lang="en-US" dirty="0"/>
              <a:t> Standardized speech-in-noise tests.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71370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Test environment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Normally sound treated booth - mandatory for MLV.</a:t>
            </a:r>
          </a:p>
          <a:p>
            <a:pPr marL="0" indent="0" algn="l" rtl="0">
              <a:buNone/>
            </a:pPr>
            <a:r>
              <a:rPr lang="en-US" dirty="0"/>
              <a:t>    – Pt should not see the examiner’s face to avoid lip reading cues. 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Recommend CDs whenever possible.</a:t>
            </a:r>
          </a:p>
        </p:txBody>
      </p:sp>
    </p:spTree>
    <p:extLst>
      <p:ext uri="{BB962C8B-B14F-4D97-AF65-F5344CB8AC3E}">
        <p14:creationId xmlns:p14="http://schemas.microsoft.com/office/powerpoint/2010/main" val="30603294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103178</TotalTime>
  <Words>1080</Words>
  <Application>Microsoft Office PowerPoint</Application>
  <PresentationFormat>Widescreen</PresentationFormat>
  <Paragraphs>114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نسق Office</vt:lpstr>
      <vt:lpstr>Speech Audiometry </vt:lpstr>
      <vt:lpstr>Dynamics of speech </vt:lpstr>
      <vt:lpstr>Purpose of Speech Audiometry </vt:lpstr>
      <vt:lpstr>Contribution of speech evaluation to differential diagnosis </vt:lpstr>
      <vt:lpstr>Performance Intensity Functions</vt:lpstr>
      <vt:lpstr>Rollover Indices for the preceding examples</vt:lpstr>
      <vt:lpstr>PowerPoint Presentation</vt:lpstr>
      <vt:lpstr>Presentation of Speech Tests </vt:lpstr>
      <vt:lpstr>Test environment</vt:lpstr>
      <vt:lpstr>Live Voice Testing</vt:lpstr>
      <vt:lpstr>Patient’s and clinician’s role</vt:lpstr>
      <vt:lpstr>Level of auditory ability assessed </vt:lpstr>
      <vt:lpstr>Most Frequent Speech Data Obtained</vt:lpstr>
      <vt:lpstr>Speech Threshold Testing</vt:lpstr>
      <vt:lpstr>PowerPoint Presentation</vt:lpstr>
      <vt:lpstr>SRT relation to pure tone audiogram</vt:lpstr>
      <vt:lpstr>Exception for steeply-sloped high frequency losses </vt:lpstr>
      <vt:lpstr>Speech recognition scores testing </vt:lpstr>
      <vt:lpstr>Word Recognition Testing</vt:lpstr>
      <vt:lpstr>Method for Obtaining SRS</vt:lpstr>
      <vt:lpstr>SRT and Hearing Aid Fitting </vt:lpstr>
      <vt:lpstr>Interpretation of SRT results</vt:lpstr>
      <vt:lpstr>Interpretation of WRS results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Audiometry</dc:title>
  <dc:creator>Ziad AlFaqeeh</dc:creator>
  <cp:lastModifiedBy>Tec</cp:lastModifiedBy>
  <cp:revision>47</cp:revision>
  <dcterms:created xsi:type="dcterms:W3CDTF">2016-11-18T18:06:17Z</dcterms:created>
  <dcterms:modified xsi:type="dcterms:W3CDTF">2020-03-14T10:17:13Z</dcterms:modified>
</cp:coreProperties>
</file>