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sldIdLst>
    <p:sldId id="256" r:id="rId2"/>
    <p:sldId id="352" r:id="rId3"/>
    <p:sldId id="310" r:id="rId4"/>
    <p:sldId id="361" r:id="rId5"/>
    <p:sldId id="350" r:id="rId6"/>
    <p:sldId id="353" r:id="rId7"/>
    <p:sldId id="363" r:id="rId8"/>
    <p:sldId id="364" r:id="rId9"/>
    <p:sldId id="366" r:id="rId10"/>
    <p:sldId id="302" r:id="rId11"/>
    <p:sldId id="304" r:id="rId12"/>
    <p:sldId id="306" r:id="rId13"/>
    <p:sldId id="308" r:id="rId14"/>
    <p:sldId id="257" r:id="rId15"/>
    <p:sldId id="355" r:id="rId16"/>
    <p:sldId id="356" r:id="rId17"/>
    <p:sldId id="358" r:id="rId18"/>
    <p:sldId id="258" r:id="rId19"/>
    <p:sldId id="367" r:id="rId20"/>
    <p:sldId id="3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DF28AF-6AEB-41BA-8DD5-D5E8BAFD9652}" type="doc">
      <dgm:prSet loTypeId="urn:microsoft.com/office/officeart/2005/8/layout/venn2" loCatId="relationship" qsTypeId="urn:microsoft.com/office/officeart/2005/8/quickstyle/simple1" qsCatId="simple" csTypeId="urn:microsoft.com/office/officeart/2005/8/colors/colorful1#2" csCatId="colorful" phldr="1"/>
      <dgm:spPr/>
      <dgm:t>
        <a:bodyPr/>
        <a:lstStyle/>
        <a:p>
          <a:endParaRPr lang="en-US"/>
        </a:p>
      </dgm:t>
    </dgm:pt>
    <dgm:pt modelId="{2C9E3230-CA0E-47C5-845B-90AACDEFC181}">
      <dgm:prSet phldrT="[Text]"/>
      <dgm:spPr/>
      <dgm:t>
        <a:bodyPr/>
        <a:lstStyle/>
        <a:p>
          <a:endParaRPr lang="ar-SA" dirty="0"/>
        </a:p>
      </dgm:t>
    </dgm:pt>
    <dgm:pt modelId="{FFD75E34-D21E-49C1-802B-DEE8AF222A5D}" type="parTrans" cxnId="{54DD60E5-7C3E-478C-A00A-087A40ED1B0B}">
      <dgm:prSet/>
      <dgm:spPr/>
      <dgm:t>
        <a:bodyPr/>
        <a:lstStyle/>
        <a:p>
          <a:endParaRPr lang="en-US"/>
        </a:p>
      </dgm:t>
    </dgm:pt>
    <dgm:pt modelId="{7EB9B56D-D84E-4AA6-BAD7-254C11C2EAEE}" type="sibTrans" cxnId="{54DD60E5-7C3E-478C-A00A-087A40ED1B0B}">
      <dgm:prSet/>
      <dgm:spPr/>
      <dgm:t>
        <a:bodyPr/>
        <a:lstStyle/>
        <a:p>
          <a:endParaRPr lang="en-US"/>
        </a:p>
      </dgm:t>
    </dgm:pt>
    <dgm:pt modelId="{DBDF32C6-83A7-4A56-AD52-0DFC5E7DB844}">
      <dgm:prSet phldrT="[Text]"/>
      <dgm:spPr/>
      <dgm:t>
        <a:bodyPr/>
        <a:lstStyle/>
        <a:p>
          <a:r>
            <a:rPr lang="ar-SA" dirty="0"/>
            <a:t> </a:t>
          </a:r>
          <a:endParaRPr lang="en-US" dirty="0"/>
        </a:p>
      </dgm:t>
    </dgm:pt>
    <dgm:pt modelId="{C1F2448D-AF7A-41A6-9009-16500E31D2F1}" type="parTrans" cxnId="{9C05B3AB-D915-4DE3-8E56-43CCEDCD8D0F}">
      <dgm:prSet/>
      <dgm:spPr/>
      <dgm:t>
        <a:bodyPr/>
        <a:lstStyle/>
        <a:p>
          <a:endParaRPr lang="en-US"/>
        </a:p>
      </dgm:t>
    </dgm:pt>
    <dgm:pt modelId="{F820DDD1-E57A-477C-BA12-5079BB347527}" type="sibTrans" cxnId="{9C05B3AB-D915-4DE3-8E56-43CCEDCD8D0F}">
      <dgm:prSet/>
      <dgm:spPr/>
      <dgm:t>
        <a:bodyPr/>
        <a:lstStyle/>
        <a:p>
          <a:endParaRPr lang="en-US"/>
        </a:p>
      </dgm:t>
    </dgm:pt>
    <dgm:pt modelId="{EDA1FF83-D7D5-4A1C-BD1B-7888CD6B5FA8}">
      <dgm:prSet phldrT="[Text]"/>
      <dgm:spPr/>
      <dgm:t>
        <a:bodyPr/>
        <a:lstStyle/>
        <a:p>
          <a:r>
            <a:rPr lang="ar-SA" dirty="0"/>
            <a:t> </a:t>
          </a:r>
          <a:endParaRPr lang="en-US" dirty="0"/>
        </a:p>
      </dgm:t>
    </dgm:pt>
    <dgm:pt modelId="{BC82A135-D1AB-4DC6-9E2B-09EEE01CACCF}" type="parTrans" cxnId="{34AD5612-8B25-4A7A-BC6F-F14FDCD3B0B2}">
      <dgm:prSet/>
      <dgm:spPr/>
      <dgm:t>
        <a:bodyPr/>
        <a:lstStyle/>
        <a:p>
          <a:endParaRPr lang="en-US"/>
        </a:p>
      </dgm:t>
    </dgm:pt>
    <dgm:pt modelId="{E0CEB8D5-C7DF-4266-ADD1-A273A7331FA1}" type="sibTrans" cxnId="{34AD5612-8B25-4A7A-BC6F-F14FDCD3B0B2}">
      <dgm:prSet/>
      <dgm:spPr/>
      <dgm:t>
        <a:bodyPr/>
        <a:lstStyle/>
        <a:p>
          <a:endParaRPr lang="en-US"/>
        </a:p>
      </dgm:t>
    </dgm:pt>
    <dgm:pt modelId="{18D58978-D49D-4FF5-97DF-9981749EF568}">
      <dgm:prSet phldrT="[Text]"/>
      <dgm:spPr/>
      <dgm:t>
        <a:bodyPr/>
        <a:lstStyle/>
        <a:p>
          <a:r>
            <a:rPr lang="ar-SA" dirty="0"/>
            <a:t> </a:t>
          </a:r>
          <a:endParaRPr lang="en-US" dirty="0"/>
        </a:p>
      </dgm:t>
    </dgm:pt>
    <dgm:pt modelId="{7EAA8DFB-ADC6-4A33-A4B1-522040627FF3}" type="parTrans" cxnId="{8D2DD1E5-A3A1-48C8-A39F-D0115917EF31}">
      <dgm:prSet/>
      <dgm:spPr/>
    </dgm:pt>
    <dgm:pt modelId="{FDCB86A5-B7AE-450D-9959-DA6C20B258DA}" type="sibTrans" cxnId="{8D2DD1E5-A3A1-48C8-A39F-D0115917EF31}">
      <dgm:prSet/>
      <dgm:spPr/>
    </dgm:pt>
    <dgm:pt modelId="{FA241C2C-66A5-4137-BBF5-3F27FF9575CF}" type="pres">
      <dgm:prSet presAssocID="{10DF28AF-6AEB-41BA-8DD5-D5E8BAFD9652}" presName="Name0" presStyleCnt="0">
        <dgm:presLayoutVars>
          <dgm:chMax val="7"/>
          <dgm:resizeHandles val="exact"/>
        </dgm:presLayoutVars>
      </dgm:prSet>
      <dgm:spPr/>
    </dgm:pt>
    <dgm:pt modelId="{352F3680-6746-4D88-A863-8638CC23C8A6}" type="pres">
      <dgm:prSet presAssocID="{10DF28AF-6AEB-41BA-8DD5-D5E8BAFD9652}" presName="comp1" presStyleCnt="0"/>
      <dgm:spPr/>
    </dgm:pt>
    <dgm:pt modelId="{E9E9C26C-7094-4295-949E-BA24F4AFD8DB}" type="pres">
      <dgm:prSet presAssocID="{10DF28AF-6AEB-41BA-8DD5-D5E8BAFD9652}" presName="circle1" presStyleLbl="node1" presStyleIdx="0" presStyleCnt="4"/>
      <dgm:spPr/>
    </dgm:pt>
    <dgm:pt modelId="{55B31621-403A-4D96-892F-9DE3180C71BD}" type="pres">
      <dgm:prSet presAssocID="{10DF28AF-6AEB-41BA-8DD5-D5E8BAFD9652}" presName="c1text" presStyleLbl="node1" presStyleIdx="0" presStyleCnt="4">
        <dgm:presLayoutVars>
          <dgm:bulletEnabled val="1"/>
        </dgm:presLayoutVars>
      </dgm:prSet>
      <dgm:spPr/>
    </dgm:pt>
    <dgm:pt modelId="{000855E0-8A71-430D-A593-EFC0712C79E2}" type="pres">
      <dgm:prSet presAssocID="{10DF28AF-6AEB-41BA-8DD5-D5E8BAFD9652}" presName="comp2" presStyleCnt="0"/>
      <dgm:spPr/>
    </dgm:pt>
    <dgm:pt modelId="{F7FD7164-12E0-4CBE-A97A-ADDA935AA90D}" type="pres">
      <dgm:prSet presAssocID="{10DF28AF-6AEB-41BA-8DD5-D5E8BAFD9652}" presName="circle2" presStyleLbl="node1" presStyleIdx="1" presStyleCnt="4" custLinFactNeighborX="1563" custLinFactNeighborY="-10156"/>
      <dgm:spPr/>
    </dgm:pt>
    <dgm:pt modelId="{82030D75-86ED-4539-9701-4375F246DE9C}" type="pres">
      <dgm:prSet presAssocID="{10DF28AF-6AEB-41BA-8DD5-D5E8BAFD9652}" presName="c2text" presStyleLbl="node1" presStyleIdx="1" presStyleCnt="4">
        <dgm:presLayoutVars>
          <dgm:bulletEnabled val="1"/>
        </dgm:presLayoutVars>
      </dgm:prSet>
      <dgm:spPr/>
    </dgm:pt>
    <dgm:pt modelId="{ECC522FA-4421-40C9-AE3F-780CF16F9566}" type="pres">
      <dgm:prSet presAssocID="{10DF28AF-6AEB-41BA-8DD5-D5E8BAFD9652}" presName="comp3" presStyleCnt="0"/>
      <dgm:spPr/>
    </dgm:pt>
    <dgm:pt modelId="{D84299D6-EE9F-490A-BCC1-3C53CA1C53EB}" type="pres">
      <dgm:prSet presAssocID="{10DF28AF-6AEB-41BA-8DD5-D5E8BAFD9652}" presName="circle3" presStyleLbl="node1" presStyleIdx="2" presStyleCnt="4" custLinFactNeighborX="3125" custLinFactNeighborY="-28125"/>
      <dgm:spPr/>
    </dgm:pt>
    <dgm:pt modelId="{38CD6225-F95F-45E3-9F11-463B139A20E5}" type="pres">
      <dgm:prSet presAssocID="{10DF28AF-6AEB-41BA-8DD5-D5E8BAFD9652}" presName="c3text" presStyleLbl="node1" presStyleIdx="2" presStyleCnt="4">
        <dgm:presLayoutVars>
          <dgm:bulletEnabled val="1"/>
        </dgm:presLayoutVars>
      </dgm:prSet>
      <dgm:spPr/>
    </dgm:pt>
    <dgm:pt modelId="{506A7FAF-422F-41D5-9E88-30D617FFB086}" type="pres">
      <dgm:prSet presAssocID="{10DF28AF-6AEB-41BA-8DD5-D5E8BAFD9652}" presName="comp4" presStyleCnt="0"/>
      <dgm:spPr/>
    </dgm:pt>
    <dgm:pt modelId="{713176BB-BC01-4C7C-A980-9E192855C3B3}" type="pres">
      <dgm:prSet presAssocID="{10DF28AF-6AEB-41BA-8DD5-D5E8BAFD9652}" presName="circle4" presStyleLbl="node1" presStyleIdx="3" presStyleCnt="4" custLinFactNeighborX="6250" custLinFactNeighborY="-68750"/>
      <dgm:spPr/>
    </dgm:pt>
    <dgm:pt modelId="{A0070A05-AA0B-4FFE-93D4-58815D6AB1E8}" type="pres">
      <dgm:prSet presAssocID="{10DF28AF-6AEB-41BA-8DD5-D5E8BAFD9652}" presName="c4text" presStyleLbl="node1" presStyleIdx="3" presStyleCnt="4">
        <dgm:presLayoutVars>
          <dgm:bulletEnabled val="1"/>
        </dgm:presLayoutVars>
      </dgm:prSet>
      <dgm:spPr/>
    </dgm:pt>
  </dgm:ptLst>
  <dgm:cxnLst>
    <dgm:cxn modelId="{D1349211-3216-4343-A5D1-B0602474DD5D}" type="presOf" srcId="{10DF28AF-6AEB-41BA-8DD5-D5E8BAFD9652}" destId="{FA241C2C-66A5-4137-BBF5-3F27FF9575CF}" srcOrd="0" destOrd="0" presId="urn:microsoft.com/office/officeart/2005/8/layout/venn2"/>
    <dgm:cxn modelId="{34AD5612-8B25-4A7A-BC6F-F14FDCD3B0B2}" srcId="{10DF28AF-6AEB-41BA-8DD5-D5E8BAFD9652}" destId="{EDA1FF83-D7D5-4A1C-BD1B-7888CD6B5FA8}" srcOrd="2" destOrd="0" parTransId="{BC82A135-D1AB-4DC6-9E2B-09EEE01CACCF}" sibTransId="{E0CEB8D5-C7DF-4266-ADD1-A273A7331FA1}"/>
    <dgm:cxn modelId="{E17E6820-A7EC-48C5-960F-6FDDC1794540}" type="presOf" srcId="{18D58978-D49D-4FF5-97DF-9981749EF568}" destId="{713176BB-BC01-4C7C-A980-9E192855C3B3}" srcOrd="0" destOrd="0" presId="urn:microsoft.com/office/officeart/2005/8/layout/venn2"/>
    <dgm:cxn modelId="{3C972C28-787F-48D0-97EF-7E29E2F9F80C}" type="presOf" srcId="{EDA1FF83-D7D5-4A1C-BD1B-7888CD6B5FA8}" destId="{D84299D6-EE9F-490A-BCC1-3C53CA1C53EB}" srcOrd="0" destOrd="0" presId="urn:microsoft.com/office/officeart/2005/8/layout/venn2"/>
    <dgm:cxn modelId="{E13C2F53-FDD0-405F-AA6A-31FE5B80DA2C}" type="presOf" srcId="{DBDF32C6-83A7-4A56-AD52-0DFC5E7DB844}" destId="{82030D75-86ED-4539-9701-4375F246DE9C}" srcOrd="1" destOrd="0" presId="urn:microsoft.com/office/officeart/2005/8/layout/venn2"/>
    <dgm:cxn modelId="{D15B4358-D0E5-437A-AA89-48733038E334}" type="presOf" srcId="{2C9E3230-CA0E-47C5-845B-90AACDEFC181}" destId="{E9E9C26C-7094-4295-949E-BA24F4AFD8DB}" srcOrd="0" destOrd="0" presId="urn:microsoft.com/office/officeart/2005/8/layout/venn2"/>
    <dgm:cxn modelId="{7A737C93-4022-4517-90B0-D17CCF58A247}" type="presOf" srcId="{DBDF32C6-83A7-4A56-AD52-0DFC5E7DB844}" destId="{F7FD7164-12E0-4CBE-A97A-ADDA935AA90D}" srcOrd="0" destOrd="0" presId="urn:microsoft.com/office/officeart/2005/8/layout/venn2"/>
    <dgm:cxn modelId="{2801EE96-51B4-4CD1-A33C-3799DCF28F12}" type="presOf" srcId="{2C9E3230-CA0E-47C5-845B-90AACDEFC181}" destId="{55B31621-403A-4D96-892F-9DE3180C71BD}" srcOrd="1" destOrd="0" presId="urn:microsoft.com/office/officeart/2005/8/layout/venn2"/>
    <dgm:cxn modelId="{EE9D919C-D0AA-4FC0-A5C2-D1E089DBA2B4}" type="presOf" srcId="{18D58978-D49D-4FF5-97DF-9981749EF568}" destId="{A0070A05-AA0B-4FFE-93D4-58815D6AB1E8}" srcOrd="1" destOrd="0" presId="urn:microsoft.com/office/officeart/2005/8/layout/venn2"/>
    <dgm:cxn modelId="{9C05B3AB-D915-4DE3-8E56-43CCEDCD8D0F}" srcId="{10DF28AF-6AEB-41BA-8DD5-D5E8BAFD9652}" destId="{DBDF32C6-83A7-4A56-AD52-0DFC5E7DB844}" srcOrd="1" destOrd="0" parTransId="{C1F2448D-AF7A-41A6-9009-16500E31D2F1}" sibTransId="{F820DDD1-E57A-477C-BA12-5079BB347527}"/>
    <dgm:cxn modelId="{9F26B3BC-6280-4CDF-A60D-97DF05AD15B6}" type="presOf" srcId="{EDA1FF83-D7D5-4A1C-BD1B-7888CD6B5FA8}" destId="{38CD6225-F95F-45E3-9F11-463B139A20E5}" srcOrd="1" destOrd="0" presId="urn:microsoft.com/office/officeart/2005/8/layout/venn2"/>
    <dgm:cxn modelId="{54DD60E5-7C3E-478C-A00A-087A40ED1B0B}" srcId="{10DF28AF-6AEB-41BA-8DD5-D5E8BAFD9652}" destId="{2C9E3230-CA0E-47C5-845B-90AACDEFC181}" srcOrd="0" destOrd="0" parTransId="{FFD75E34-D21E-49C1-802B-DEE8AF222A5D}" sibTransId="{7EB9B56D-D84E-4AA6-BAD7-254C11C2EAEE}"/>
    <dgm:cxn modelId="{8D2DD1E5-A3A1-48C8-A39F-D0115917EF31}" srcId="{10DF28AF-6AEB-41BA-8DD5-D5E8BAFD9652}" destId="{18D58978-D49D-4FF5-97DF-9981749EF568}" srcOrd="3" destOrd="0" parTransId="{7EAA8DFB-ADC6-4A33-A4B1-522040627FF3}" sibTransId="{FDCB86A5-B7AE-450D-9959-DA6C20B258DA}"/>
    <dgm:cxn modelId="{7C3273B5-1ACD-49B5-BCF3-197F022ABC8F}" type="presParOf" srcId="{FA241C2C-66A5-4137-BBF5-3F27FF9575CF}" destId="{352F3680-6746-4D88-A863-8638CC23C8A6}" srcOrd="0" destOrd="0" presId="urn:microsoft.com/office/officeart/2005/8/layout/venn2"/>
    <dgm:cxn modelId="{5CA8E42C-88B2-4658-9FD1-4DA64DF29F6D}" type="presParOf" srcId="{352F3680-6746-4D88-A863-8638CC23C8A6}" destId="{E9E9C26C-7094-4295-949E-BA24F4AFD8DB}" srcOrd="0" destOrd="0" presId="urn:microsoft.com/office/officeart/2005/8/layout/venn2"/>
    <dgm:cxn modelId="{97839EC9-736E-4ABC-B09A-A4E9C12B16BE}" type="presParOf" srcId="{352F3680-6746-4D88-A863-8638CC23C8A6}" destId="{55B31621-403A-4D96-892F-9DE3180C71BD}" srcOrd="1" destOrd="0" presId="urn:microsoft.com/office/officeart/2005/8/layout/venn2"/>
    <dgm:cxn modelId="{60F78FB0-F06F-4F41-AA75-4D2A3F617C66}" type="presParOf" srcId="{FA241C2C-66A5-4137-BBF5-3F27FF9575CF}" destId="{000855E0-8A71-430D-A593-EFC0712C79E2}" srcOrd="1" destOrd="0" presId="urn:microsoft.com/office/officeart/2005/8/layout/venn2"/>
    <dgm:cxn modelId="{E48ABFA4-2D67-4BAF-8CBA-8ED937A8C693}" type="presParOf" srcId="{000855E0-8A71-430D-A593-EFC0712C79E2}" destId="{F7FD7164-12E0-4CBE-A97A-ADDA935AA90D}" srcOrd="0" destOrd="0" presId="urn:microsoft.com/office/officeart/2005/8/layout/venn2"/>
    <dgm:cxn modelId="{F747AF14-88FA-4B88-A4EE-B5FFF67F5928}" type="presParOf" srcId="{000855E0-8A71-430D-A593-EFC0712C79E2}" destId="{82030D75-86ED-4539-9701-4375F246DE9C}" srcOrd="1" destOrd="0" presId="urn:microsoft.com/office/officeart/2005/8/layout/venn2"/>
    <dgm:cxn modelId="{5F8EB385-868F-4E3D-817F-A3E489BF92B6}" type="presParOf" srcId="{FA241C2C-66A5-4137-BBF5-3F27FF9575CF}" destId="{ECC522FA-4421-40C9-AE3F-780CF16F9566}" srcOrd="2" destOrd="0" presId="urn:microsoft.com/office/officeart/2005/8/layout/venn2"/>
    <dgm:cxn modelId="{5306BB3C-328F-47ED-B0BD-B154209A3242}" type="presParOf" srcId="{ECC522FA-4421-40C9-AE3F-780CF16F9566}" destId="{D84299D6-EE9F-490A-BCC1-3C53CA1C53EB}" srcOrd="0" destOrd="0" presId="urn:microsoft.com/office/officeart/2005/8/layout/venn2"/>
    <dgm:cxn modelId="{9F7DDEE9-FE4D-4E74-B504-CFFB1EAC11E5}" type="presParOf" srcId="{ECC522FA-4421-40C9-AE3F-780CF16F9566}" destId="{38CD6225-F95F-45E3-9F11-463B139A20E5}" srcOrd="1" destOrd="0" presId="urn:microsoft.com/office/officeart/2005/8/layout/venn2"/>
    <dgm:cxn modelId="{EE5C0B74-140A-44FB-832D-47F04F03E345}" type="presParOf" srcId="{FA241C2C-66A5-4137-BBF5-3F27FF9575CF}" destId="{506A7FAF-422F-41D5-9E88-30D617FFB086}" srcOrd="3" destOrd="0" presId="urn:microsoft.com/office/officeart/2005/8/layout/venn2"/>
    <dgm:cxn modelId="{C8C8535F-A750-464C-96AF-442673DEE836}" type="presParOf" srcId="{506A7FAF-422F-41D5-9E88-30D617FFB086}" destId="{713176BB-BC01-4C7C-A980-9E192855C3B3}" srcOrd="0" destOrd="0" presId="urn:microsoft.com/office/officeart/2005/8/layout/venn2"/>
    <dgm:cxn modelId="{6ED016EA-BB6A-4B08-9AF8-C5AB67206AED}" type="presParOf" srcId="{506A7FAF-422F-41D5-9E88-30D617FFB086}" destId="{A0070A05-AA0B-4FFE-93D4-58815D6AB1E8}" srcOrd="1" destOrd="0" presId="urn:microsoft.com/office/officeart/2005/8/layout/ven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E9C26C-7094-4295-949E-BA24F4AFD8DB}">
      <dsp:nvSpPr>
        <dsp:cNvPr id="0" name=""/>
        <dsp:cNvSpPr/>
      </dsp:nvSpPr>
      <dsp:spPr>
        <a:xfrm>
          <a:off x="254000" y="0"/>
          <a:ext cx="4064000" cy="406400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endParaRPr lang="ar-SA" sz="1900" kern="1200" dirty="0"/>
        </a:p>
      </dsp:txBody>
      <dsp:txXfrm>
        <a:off x="1717852" y="203199"/>
        <a:ext cx="1136294" cy="609600"/>
      </dsp:txXfrm>
    </dsp:sp>
    <dsp:sp modelId="{F7FD7164-12E0-4CBE-A97A-ADDA935AA90D}">
      <dsp:nvSpPr>
        <dsp:cNvPr id="0" name=""/>
        <dsp:cNvSpPr/>
      </dsp:nvSpPr>
      <dsp:spPr>
        <a:xfrm>
          <a:off x="711216" y="482608"/>
          <a:ext cx="3251200" cy="325120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ar-SA" sz="1900" kern="1200" dirty="0"/>
            <a:t> </a:t>
          </a:r>
          <a:endParaRPr lang="en-US" sz="1900" kern="1200" dirty="0"/>
        </a:p>
      </dsp:txBody>
      <dsp:txXfrm>
        <a:off x="1768669" y="677680"/>
        <a:ext cx="1136294" cy="585216"/>
      </dsp:txXfrm>
    </dsp:sp>
    <dsp:sp modelId="{D84299D6-EE9F-490A-BCC1-3C53CA1C53EB}">
      <dsp:nvSpPr>
        <dsp:cNvPr id="0" name=""/>
        <dsp:cNvSpPr/>
      </dsp:nvSpPr>
      <dsp:spPr>
        <a:xfrm>
          <a:off x="1142999" y="939799"/>
          <a:ext cx="2438400" cy="243840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ar-SA" sz="1900" kern="1200" dirty="0"/>
            <a:t> </a:t>
          </a:r>
          <a:endParaRPr lang="en-US" sz="1900" kern="1200" dirty="0"/>
        </a:p>
      </dsp:txBody>
      <dsp:txXfrm>
        <a:off x="1794052" y="1122679"/>
        <a:ext cx="1136294" cy="548640"/>
      </dsp:txXfrm>
    </dsp:sp>
    <dsp:sp modelId="{713176BB-BC01-4C7C-A980-9E192855C3B3}">
      <dsp:nvSpPr>
        <dsp:cNvPr id="0" name=""/>
        <dsp:cNvSpPr/>
      </dsp:nvSpPr>
      <dsp:spPr>
        <a:xfrm>
          <a:off x="1574799" y="1320799"/>
          <a:ext cx="1625600" cy="162560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ar-SA" sz="1900" kern="1200" dirty="0"/>
            <a:t> </a:t>
          </a:r>
          <a:endParaRPr lang="en-US" sz="1900" kern="1200" dirty="0"/>
        </a:p>
      </dsp:txBody>
      <dsp:txXfrm>
        <a:off x="1812863" y="1727199"/>
        <a:ext cx="1149472" cy="81280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F9360-0D54-44A4-9F8A-3994D7C61C14}" type="datetimeFigureOut">
              <a:rPr lang="en-US" smtClean="0"/>
              <a:pPr/>
              <a:t>5/6/2021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E6A11-AE00-46C4-91DA-C7DEFCE4375B}" type="slidenum">
              <a:rPr lang="en-US" smtClean="0"/>
              <a:pPr/>
              <a:t>‹#›</a:t>
            </a:fld>
            <a:endParaRPr lang="en-US"/>
          </a:p>
        </p:txBody>
      </p:sp>
    </p:spTree>
    <p:extLst>
      <p:ext uri="{BB962C8B-B14F-4D97-AF65-F5344CB8AC3E}">
        <p14:creationId xmlns:p14="http://schemas.microsoft.com/office/powerpoint/2010/main" val="104773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cs typeface="Arial" charset="0"/>
            </a:endParaRPr>
          </a:p>
        </p:txBody>
      </p:sp>
      <p:sp>
        <p:nvSpPr>
          <p:cNvPr id="4" name="Slide Number Placeholder 3"/>
          <p:cNvSpPr>
            <a:spLocks noGrp="1"/>
          </p:cNvSpPr>
          <p:nvPr>
            <p:ph type="sldNum" sz="quarter" idx="5"/>
          </p:nvPr>
        </p:nvSpPr>
        <p:spPr/>
        <p:txBody>
          <a:bodyPr/>
          <a:lstStyle/>
          <a:p>
            <a:pPr>
              <a:defRPr/>
            </a:pPr>
            <a:fld id="{F1011BD7-4ADB-4BCE-98A7-D296038B5FC2}" type="slidenum">
              <a:rPr lang="en-US"/>
              <a:pPr>
                <a:defRPr/>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005A2-0367-437D-B805-526F0795460D}"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B7825BF-0841-4CEA-BFDF-2EE94C715811}"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527837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7825BF-0841-4CEA-BFDF-2EE94C715811}"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1641196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7825BF-0841-4CEA-BFDF-2EE94C715811}"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868537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7825BF-0841-4CEA-BFDF-2EE94C715811}"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59603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7825BF-0841-4CEA-BFDF-2EE94C715811}"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158169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B7825BF-0841-4CEA-BFDF-2EE94C715811}"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621220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7825BF-0841-4CEA-BFDF-2EE94C715811}" type="datetimeFigureOut">
              <a:rPr lang="en-US" smtClean="0"/>
              <a:pPr/>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4292546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B7825BF-0841-4CEA-BFDF-2EE94C715811}" type="datetimeFigureOut">
              <a:rPr lang="en-US" smtClean="0"/>
              <a:pPr/>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417659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825BF-0841-4CEA-BFDF-2EE94C715811}" type="datetimeFigureOut">
              <a:rPr lang="en-US" smtClean="0"/>
              <a:pPr/>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067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7825BF-0841-4CEA-BFDF-2EE94C715811}"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155726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7825BF-0841-4CEA-BFDF-2EE94C715811}"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027651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7825BF-0841-4CEA-BFDF-2EE94C715811}" type="datetimeFigureOut">
              <a:rPr lang="en-US" smtClean="0"/>
              <a:pPr/>
              <a:t>5/6/2021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1DC69-9271-4933-AE20-FDC43D8163F5}" type="slidenum">
              <a:rPr lang="en-US" smtClean="0"/>
              <a:pPr/>
              <a:t>‹#›</a:t>
            </a:fld>
            <a:endParaRPr lang="en-US"/>
          </a:p>
        </p:txBody>
      </p:sp>
    </p:spTree>
    <p:extLst>
      <p:ext uri="{BB962C8B-B14F-4D97-AF65-F5344CB8AC3E}">
        <p14:creationId xmlns:p14="http://schemas.microsoft.com/office/powerpoint/2010/main" val="252148619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gif"/><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MWBlkbPjJ1c" TargetMode="External"/><Relationship Id="rId2" Type="http://schemas.openxmlformats.org/officeDocument/2006/relationships/hyperlink" Target="https://soundcloud.com/midan_voice/mamosnw3el55" TargetMode="External"/><Relationship Id="rId1" Type="http://schemas.openxmlformats.org/officeDocument/2006/relationships/slideLayout" Target="../slideLayouts/slideLayout2.xml"/><Relationship Id="rId5" Type="http://schemas.openxmlformats.org/officeDocument/2006/relationships/hyperlink" Target="https://www.youtube.com/watch?v=34YPPBGjlgA" TargetMode="External"/><Relationship Id="rId4" Type="http://schemas.openxmlformats.org/officeDocument/2006/relationships/hyperlink" Target="https://www.youtube.com/watch?v=2e75_sYvOO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52600"/>
            <a:ext cx="7772400" cy="841375"/>
          </a:xfrm>
        </p:spPr>
        <p:txBody>
          <a:bodyPr>
            <a:noAutofit/>
          </a:bodyPr>
          <a:lstStyle/>
          <a:p>
            <a:r>
              <a:rPr lang="ar-SA" sz="2200" dirty="0">
                <a:latin typeface="Simplified Arabic" pitchFamily="18" charset="-78"/>
                <a:cs typeface="Simplified Arabic" pitchFamily="18" charset="-78"/>
              </a:rPr>
              <a:t>دائرة العلوم الاجتماعية والسلوكية</a:t>
            </a:r>
            <a:br>
              <a:rPr lang="en-US" sz="2200" dirty="0"/>
            </a:br>
            <a:r>
              <a:rPr lang="en-US" sz="2200" dirty="0">
                <a:latin typeface="Times New Roman" pitchFamily="18" charset="0"/>
                <a:cs typeface="Times New Roman" pitchFamily="18" charset="0"/>
              </a:rPr>
              <a:t>Department of Social and Behavioral Science</a:t>
            </a:r>
            <a:endParaRPr lang="en-US" sz="2200" dirty="0"/>
          </a:p>
        </p:txBody>
      </p:sp>
      <p:sp>
        <p:nvSpPr>
          <p:cNvPr id="3" name="Subtitle 2"/>
          <p:cNvSpPr>
            <a:spLocks noGrp="1"/>
          </p:cNvSpPr>
          <p:nvPr>
            <p:ph type="subTitle" idx="1"/>
          </p:nvPr>
        </p:nvSpPr>
        <p:spPr>
          <a:xfrm>
            <a:off x="4876800" y="3048000"/>
            <a:ext cx="3962400" cy="3810000"/>
          </a:xfrm>
        </p:spPr>
        <p:txBody>
          <a:bodyPr>
            <a:normAutofit/>
          </a:bodyPr>
          <a:lstStyle/>
          <a:p>
            <a:r>
              <a:rPr lang="ar-SA" b="1" dirty="0">
                <a:solidFill>
                  <a:schemeClr val="tx1"/>
                </a:solidFill>
                <a:latin typeface="Simplified Arabic" pitchFamily="18" charset="-78"/>
                <a:cs typeface="Simplified Arabic" pitchFamily="18" charset="-78"/>
              </a:rPr>
              <a:t>الوحدة الثالثة </a:t>
            </a:r>
          </a:p>
          <a:p>
            <a:endParaRPr lang="ar-SA" b="1" dirty="0">
              <a:solidFill>
                <a:schemeClr val="tx1"/>
              </a:solidFill>
              <a:latin typeface="Simplified Arabic" pitchFamily="18" charset="-78"/>
              <a:cs typeface="Simplified Arabic" pitchFamily="18" charset="-78"/>
            </a:endParaRPr>
          </a:p>
          <a:p>
            <a:r>
              <a:rPr lang="ar-SA" b="1" dirty="0">
                <a:solidFill>
                  <a:schemeClr val="tx1"/>
                </a:solidFill>
                <a:latin typeface="Simplified Arabic" pitchFamily="18" charset="-78"/>
                <a:cs typeface="Simplified Arabic" pitchFamily="18" charset="-78"/>
              </a:rPr>
              <a:t>النمو والتطور الإنساني</a:t>
            </a:r>
          </a:p>
          <a:p>
            <a:endParaRPr lang="ar-SA" b="1" dirty="0">
              <a:solidFill>
                <a:schemeClr val="tx1"/>
              </a:solidFill>
              <a:latin typeface="Simplified Arabic" pitchFamily="18" charset="-78"/>
              <a:cs typeface="Simplified Arabic" pitchFamily="18" charset="-78"/>
            </a:endParaRPr>
          </a:p>
          <a:p>
            <a:endParaRPr lang="ar-SA" b="1" dirty="0">
              <a:solidFill>
                <a:schemeClr val="tx1"/>
              </a:solidFill>
              <a:latin typeface="Simplified Arabic" pitchFamily="18" charset="-78"/>
              <a:cs typeface="Simplified Arabic" pitchFamily="18" charset="-78"/>
            </a:endParaRPr>
          </a:p>
          <a:p>
            <a:endParaRPr lang="ar-SA" b="1" dirty="0">
              <a:solidFill>
                <a:schemeClr val="tx1"/>
              </a:solidFill>
              <a:latin typeface="Simplified Arabic" pitchFamily="18" charset="-78"/>
              <a:cs typeface="Simplified Arabic" pitchFamily="18" charset="-78"/>
            </a:endParaRPr>
          </a:p>
          <a:p>
            <a:endParaRPr lang="ar-SA" b="1" dirty="0">
              <a:solidFill>
                <a:schemeClr val="tx1"/>
              </a:solidFill>
              <a:latin typeface="Simplified Arabic" pitchFamily="18" charset="-78"/>
              <a:cs typeface="Simplified Arabic" pitchFamily="18" charset="-78"/>
            </a:endParaRPr>
          </a:p>
        </p:txBody>
      </p:sp>
      <p:pic>
        <p:nvPicPr>
          <p:cNvPr id="4" name="Picture 7"/>
          <p:cNvPicPr>
            <a:picLocks noChangeAspect="1" noChangeArrowheads="1"/>
          </p:cNvPicPr>
          <p:nvPr/>
        </p:nvPicPr>
        <p:blipFill>
          <a:blip r:embed="rId2"/>
          <a:srcRect/>
          <a:stretch>
            <a:fillRect/>
          </a:stretch>
        </p:blipFill>
        <p:spPr bwMode="auto">
          <a:xfrm>
            <a:off x="2514600" y="304800"/>
            <a:ext cx="3962400" cy="1295400"/>
          </a:xfrm>
          <a:prstGeom prst="rect">
            <a:avLst/>
          </a:prstGeom>
          <a:noFill/>
          <a:ln w="9525">
            <a:noFill/>
            <a:miter lim="800000"/>
            <a:headEnd/>
            <a:tailEnd/>
          </a:ln>
        </p:spPr>
      </p:pic>
      <p:pic>
        <p:nvPicPr>
          <p:cNvPr id="1026" name="Picture 2" descr="C:\Users\Fawadleh\Desktop\childhood stage.png"/>
          <p:cNvPicPr>
            <a:picLocks noChangeAspect="1" noChangeArrowheads="1"/>
          </p:cNvPicPr>
          <p:nvPr/>
        </p:nvPicPr>
        <p:blipFill>
          <a:blip r:embed="rId3"/>
          <a:srcRect/>
          <a:stretch>
            <a:fillRect/>
          </a:stretch>
        </p:blipFill>
        <p:spPr bwMode="auto">
          <a:xfrm>
            <a:off x="0" y="2971800"/>
            <a:ext cx="5029200" cy="38862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ar-SA" b="1" dirty="0"/>
              <a:t>مبادئ النمو</a:t>
            </a:r>
            <a:endParaRPr lang="en-US" b="1" dirty="0"/>
          </a:p>
        </p:txBody>
      </p:sp>
      <p:sp>
        <p:nvSpPr>
          <p:cNvPr id="3" name="Content Placeholder 2"/>
          <p:cNvSpPr>
            <a:spLocks noGrp="1"/>
          </p:cNvSpPr>
          <p:nvPr>
            <p:ph idx="1"/>
          </p:nvPr>
        </p:nvSpPr>
        <p:spPr>
          <a:xfrm>
            <a:off x="2209800" y="1066800"/>
            <a:ext cx="6934200" cy="5181600"/>
          </a:xfrm>
        </p:spPr>
        <p:txBody>
          <a:bodyPr>
            <a:normAutofit/>
          </a:bodyPr>
          <a:lstStyle/>
          <a:p>
            <a:pPr algn="r" rtl="1">
              <a:buNone/>
            </a:pPr>
            <a:r>
              <a:rPr lang="ar-SA" b="1" u="sng" dirty="0"/>
              <a:t>خامسا: يسير من العام إلى الخاص</a:t>
            </a:r>
          </a:p>
          <a:p>
            <a:pPr algn="r" rtl="1">
              <a:buNone/>
            </a:pPr>
            <a:r>
              <a:rPr lang="ar-SA" b="1" dirty="0"/>
              <a:t> </a:t>
            </a:r>
            <a:r>
              <a:rPr lang="ar-SA" dirty="0"/>
              <a:t>يبـدأ  النمو من العموميات ثم ينتقل الى التفاصيل المتمايزة، فالطفل قبل أن يحرك أصابعة يستطيع تحريك يديه ثم سبقها تحرك الجسم أولا، فإستخدام العضلات الكبيرة يكون قبل إستخدام العضلات الصغيرة.</a:t>
            </a:r>
          </a:p>
          <a:p>
            <a:pPr algn="r" rtl="1">
              <a:buNone/>
            </a:pPr>
            <a:r>
              <a:rPr lang="ar-SA" dirty="0"/>
              <a:t>فالطفل يحرك كل جسمه في البداية عند محاولة الوصول الى اللعبة ثم يتعلم يحرك يد واحدة ثم الكف ثم الاصابع وهكذا.</a:t>
            </a:r>
          </a:p>
          <a:p>
            <a:pPr algn="r" rtl="1">
              <a:buNone/>
            </a:pPr>
            <a:endParaRPr lang="en-US" dirty="0"/>
          </a:p>
        </p:txBody>
      </p:sp>
      <p:pic>
        <p:nvPicPr>
          <p:cNvPr id="21508" name="Picture 4" descr="http://nspt4kids.com/wp-content/uploads/2012/08/147335056.jpg"/>
          <p:cNvPicPr>
            <a:picLocks noChangeAspect="1" noChangeArrowheads="1"/>
          </p:cNvPicPr>
          <p:nvPr/>
        </p:nvPicPr>
        <p:blipFill>
          <a:blip r:embed="rId2" cstate="print"/>
          <a:srcRect/>
          <a:stretch>
            <a:fillRect/>
          </a:stretch>
        </p:blipFill>
        <p:spPr bwMode="auto">
          <a:xfrm>
            <a:off x="0" y="1905000"/>
            <a:ext cx="2558142" cy="35814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ar-SA" b="1" dirty="0"/>
              <a:t>مبادئ النمو</a:t>
            </a:r>
            <a:endParaRPr lang="en-US" b="1" dirty="0"/>
          </a:p>
        </p:txBody>
      </p:sp>
      <p:sp>
        <p:nvSpPr>
          <p:cNvPr id="3" name="Content Placeholder 2"/>
          <p:cNvSpPr>
            <a:spLocks noGrp="1"/>
          </p:cNvSpPr>
          <p:nvPr>
            <p:ph idx="1"/>
          </p:nvPr>
        </p:nvSpPr>
        <p:spPr>
          <a:xfrm>
            <a:off x="2286000" y="1295400"/>
            <a:ext cx="6400800" cy="5181600"/>
          </a:xfrm>
        </p:spPr>
        <p:txBody>
          <a:bodyPr>
            <a:normAutofit fontScale="70000" lnSpcReduction="20000"/>
          </a:bodyPr>
          <a:lstStyle/>
          <a:p>
            <a:pPr marL="514350" indent="-514350" algn="r" rtl="1">
              <a:buNone/>
            </a:pPr>
            <a:r>
              <a:rPr lang="ar-SA" b="1" u="sng" dirty="0"/>
              <a:t>سادسا: يسير من المركز إلى الأطراف</a:t>
            </a:r>
          </a:p>
          <a:p>
            <a:pPr marL="514350" indent="-514350" algn="r" rtl="1">
              <a:buNone/>
            </a:pPr>
            <a:endParaRPr lang="ar-SA" dirty="0"/>
          </a:p>
          <a:p>
            <a:pPr algn="r" rtl="1">
              <a:buNone/>
            </a:pPr>
            <a:r>
              <a:rPr lang="ar-SA" dirty="0"/>
              <a:t>يسير نمو الفرد الوظيفي والعضوي متخذًا الاتجاه المستعرض أو العرضي الذي يبدأ من الجذع وينتهي إلى الأطراف أو الذي يبدأ من الداخل وينتهي إلى الخارج</a:t>
            </a:r>
            <a:r>
              <a:rPr lang="en-US" dirty="0"/>
              <a:t>.</a:t>
            </a:r>
          </a:p>
          <a:p>
            <a:pPr marL="514350" indent="-514350" algn="r" rtl="1">
              <a:buNone/>
            </a:pPr>
            <a:endParaRPr lang="ar-SA" dirty="0"/>
          </a:p>
          <a:p>
            <a:pPr marL="514350" indent="-514350" algn="r" rtl="1">
              <a:buNone/>
            </a:pPr>
            <a:r>
              <a:rPr lang="ar-SA" b="1" u="sng" dirty="0"/>
              <a:t>سابعا: النمو يتخذ اتجاها طوليا من الرأس إلى القدمين:</a:t>
            </a:r>
          </a:p>
          <a:p>
            <a:pPr algn="r" rtl="1">
              <a:buNone/>
            </a:pPr>
            <a:r>
              <a:rPr lang="ar-SA" dirty="0"/>
              <a:t>يسير  ايضا نمو الفرد الوظيفي والعضوي متخذًا الاتجاه الطولي من رأس الإنسان إلى قدميه، هذا يعني أسبقية تكوين الأنسجة العليا من أجزاء الجسم قبل الأنسجة الوسطى والوسطى قبل السفلى وهكذا.</a:t>
            </a:r>
          </a:p>
          <a:p>
            <a:pPr algn="r" rtl="1">
              <a:buNone/>
            </a:pPr>
            <a:r>
              <a:rPr lang="ar-SA" dirty="0"/>
              <a:t>ومنها تم استنتاج قانون هام من قوانين النمو الإنساني ألا وهو أن </a:t>
            </a:r>
            <a:r>
              <a:rPr lang="ar-SA" dirty="0">
                <a:solidFill>
                  <a:srgbClr val="FF0000"/>
                </a:solidFill>
              </a:rPr>
              <a:t>الأجهزة الهامة والرئيسية في سلسلة حياة الإنسان تنمو وتتطور قبل نمو الأجهزة ذات الأهمية الأقل بالنسبة له.</a:t>
            </a:r>
          </a:p>
          <a:p>
            <a:pPr marL="514350" indent="-514350" algn="r" rtl="1">
              <a:buNone/>
            </a:pPr>
            <a:r>
              <a:rPr lang="ar-SA" b="1" dirty="0">
                <a:solidFill>
                  <a:srgbClr val="FF0000"/>
                </a:solidFill>
              </a:rPr>
              <a:t> </a:t>
            </a:r>
          </a:p>
          <a:p>
            <a:pPr marL="514350" indent="-514350" algn="r" rtl="1">
              <a:buNone/>
            </a:pPr>
            <a:endParaRPr lang="ar-SA" dirty="0"/>
          </a:p>
          <a:p>
            <a:pPr marL="514350" indent="-514350" algn="r" rtl="1">
              <a:buNone/>
            </a:pPr>
            <a:endParaRPr lang="ar-SA" dirty="0"/>
          </a:p>
          <a:p>
            <a:pPr marL="514350" indent="-514350" algn="r" rtl="1">
              <a:buNone/>
            </a:pPr>
            <a:endParaRPr lang="ar-SA" dirty="0"/>
          </a:p>
          <a:p>
            <a:pPr>
              <a:buNone/>
            </a:pPr>
            <a:endParaRPr lang="en-US" dirty="0"/>
          </a:p>
        </p:txBody>
      </p:sp>
      <p:sp>
        <p:nvSpPr>
          <p:cNvPr id="22530" name="AutoShape 2" descr="data:image/jpeg;base64,/9j/4AAQSkZJRgABAQAAAQABAAD/2wCEAAkGBxQTEhIUExQWFRUXGR4YFRcYFxgYGRoaHRoaGxgYGBUcICggGRsoHRwYITEhJSkwLi4uGCEzODMsNyktLisBCgoKDg0OGhAQGiwkICQsLCwsLCwsLCwsLCwsLCwsLCwsLCwsLCwsLCwsLCwsLCwsLCwuLC4sLDc3LCwtLCw3LP/AABEIAOMA3gMBIgACEQEDEQH/xAAbAAADAQEBAQEAAAAAAAAAAAAABAUDBgIBB//EAEQQAAICAQIEBAMFBQUGBQUAAAECAxEAEiEEBTFBEyJRYTJxgQYjQmKRFFJygqEzU5KisSRjc5PB8BVDg6PhNLLC0dL/xAAZAQADAQEBAAAAAAAAAAAAAAAAAgMBBAX/xAAuEQACAgECAgoCAgMBAAAAAAAAAQIRMQMhEkEiUWFxgZGxweHwBNGh8RMyUhT/2gAMAwEAAhEDEQA/AP3HDDDAAwwwwAMMMT5mWICJa69i46qvcj8x6D0u+2Y3SsDDieYMxKQBWIsNI28aEWCABvIwIoqCK3sg7Yv/AOHlv7WaVyb+F2iXfqAsRU18yT747FGFAVQAoFADYADoAMQ59FK0RMDBZkIdL+FiDZjaiPKw2+oPbOZzlJ7FVFI9R8pRfgedT6+PK/aukjMD9Rmg4maIW9zoBuVAEoruUHlk/lo+im88cu5qktDdHqzG40uOvbv0Iseh9DT2YpyizeFM05fx0c6CSJ1dD0ZTY22IPoQdiDuD1xjIyxrBIZFpVlYeMNgC5pVl/i2VT6ij+HeznTGXErJNUGGGGMYGGGGABk6fnEYZkTVK67MsY1aT6M5pENb0zA5hxEpnZkVisKkq7KSGkYbMisN1VTsSNybFijbMEKooVFCqNgoAAA9gMlPVrZDxjZlBxfEF21RxrHpGn7wl9VtYZQpWq07hvXNDxcosmNW9lfzfIagAfqRnmbiArKtEs3QAdAKtiewFj9cz5hxLpGzoniMovQDRYDqF/NV175NTmxuBFDheKWQWt+hBBDA+hB6ZtkZm8QLLA41AWpBBV1O+h67HseoO/qDT4PiRIgde9gg9QQSGU+4IIPyy0J8RNqjbDDDHMDDDDAAwwwwAMMMMADDDDAAyGIi3GSyG/JGsada8x1OQD3sLZHWh6bXM5mXiXXjpiFDRssUZonWGXWzMErzRgSxAkGwSewxNRXEaOS0TmZOeZHABJNAdTkXlf2t4TiJfBikuQqWClWU0CQbBFqdr0tRreqyUY0XwVOLiVtO4V99BNE31Io9RsCR7A7EAjbg5WZFLLoboy3YDDYgGha30NbijifxcT/w4v6yN/qBGf8WPR2OtHfsK27Dqb+eZJWNKNV3ff4Ps8QdWVhasCCPUEUc98pn1xKSdRBZGN3bIxRj87U2O2ZcVOER3PRVLH6C8+8hYmEEitTyMN72MrkG/kQc3RyyEyhhhhnQTDFOaTlUpTTuQiH0J713oW1flxvJvNkJfhiDsJSW29YZQN+25GZJ0jUe4IQiqqilUADvsPfvmfGcSEW6snZVH4j6e3zzfFZ20+YIzk0DpqwN6+IgAfL1zkirLmoHcgXVX/wBLz7hmE3FohAeRFJ+EMwUntsCd98qkafZoz5SlAqfTqpPnX2vr8wPfPXLmqaZQbVgsg3vzbo4HoPIp+ZOe1v5/0+WTuXOP23SFICQUGIYaiZPMFJG4Wl3/ADiuhwj/ALCTWx0WGGGXIhhhhgAYYYYAGGGGABhhhgAZyYF8XXhm45JLkA6Bk16WYjoRLFWnuh38u3WZE5/yqRtcvDv4c2gqbBKSDqoZQRTA7B+o1HY5jVjRdMaIvr/3W4yenLoImUpCoYuWGkD4mFM2+w2v9SBu1F3h5g6K67qyhl+RFj+hxXjOMQahIjEDuUtW2s03wj081bj65EuxIwCf9oXxCviO4XTfwxoIWF96fU1etZl9mfsz+xs5EzyeIPOrUFsaQhRVpUAUEdLN7k0M9fZvjIHSLSymVg0hF2dT00hHYbn/AL3y9m3tQ+rTm+zby2OW+1ImdmQS+FH5QoMd6mHndhJqFGiFVaIuM3sc7ThYFjREQUqKFUegAoD9MgS8M0syDUGAZZBSio1BBsserNWkD0Ln0A6THgtjmnkMMMMcQMV5nwzSROiNoYjyt6MNwSO4sY1hgBD4fmYcqCrqTY3U6bW7AeqPQkeo3G2TPtPxHGeWPg0FsVDSmvJbAEgEEGlsnb/SixwgEcxU69Rd0JAtfhEkQbbYCPYNYF6upY5XyNcLLrdCvLVlEaiZlZ+5VdPYdRfW76bewyJzb7IcNxc6zyanZWFrqOk6PhUr6Almo7ec9ibvSQ+cPYBoLuL2skhdxRY6f8I67V41JG41ONch0iyAWoMQABXQXv8AL2ws2usYijCgACgOg9PYe3t2yHwFNxQIcmuIJYihqPhcSnhHrYRQh69SDQ6ZexfkdzBOIZNAZLiW9RCvTF2I2thp23oA7+YgbHIs8FjDDDKkQwwwwAMMMMADDDDAAwwxDmPHFCscY1SNvv8ACq3u7n07ADdjtsLIASsfzDjONjiGqR1QerEC/Yep9hk1uDDWXaRyevnZR8gikKB9PneHDcBFGbSNVP71eb6sdz+uJxlP8bEPsorjh1D6tNsYg6sjrGXbw0dW3BC6aujVAixZZ5u+rh5dDdVKgqR8R8oH6npj+Quc8mjZkYF0d5Usq3WjqPUHsvy2ybOjTVSRcRaAWyaFWavb5UP6YlxIMzGBOm3jt2VCL8MH99hQrsrFtvLq98Hy9I0KL3+JtlY7Vuygb1364vyCQ8JBFBJG33agGWNWkWQ1bOQLkVmNsdQ6n4m640UrIybot8DwMcKBIkCIOgGMZjw/Eo4JRga2PqD6EdQfY5tlSIYYYYAGGGGAE7mPKxIwkUhJK0EldSuh6pIljUO4Ngg32LApcrDoBBKdUkaqNYFCRaoSAEmtwQQSSCPQgm9kznqJoDM4jdb8J+p1H8IXq4NC0HWvUAhZKxoyow4nglZg25YAD+0kVavfyqavc71fTPXCcNo1eVFv90b1+Zjux7//AL64jyTmEs8MTPGYmdAxKkFQ34kKuA6sCCCCu3S7zafgpG/80kfusq6O/VVAZ79C4G2TLdp5+0MxXh5QhAdkcJ/hOpq9FG/6DuMtcv4hJIo3iIaNlBQqQQVI2ojrtkyLgFAfUTIzjS7N1K7+UAUFXfoPmbO+eX5RAb+6QE9So0k1dWVonqf1zYyoWUWy7hkNeWIvwaoyOjI7A/WyQ38wON8Bxra/ClrXWpGAoSKKDGuzAkWB+8pHWg6kmTcWijhhhjChhhhgAYYYYAGc/wAqbWZpq3eV1BP7kTNEoH5fKzD3kJ75T5vxLJEdH9o3kjsWNbbAkdwPiPspxfhYBGiIvRQFF9dhVn1OJNlNNb2a4Ypy3iC4e/wySJ9A5r+lD6Y3kyoYnxguXhx6MzfpGy//AJjHMSl34iP2ikP6tEB/ocwpp58H6MdwwxLnErLH5btnjSx1AeRVZh6UpO+aTN54b8y0sgHlav6N6qe4/wCtHH+C4kSIrja+o9GBplPuCCPpi2L8gkOvi4z+CbUvusiI5Py1mQfT2OPBk9RcyxhhhlCQYYYrzPjBDDLK2yxozntsqknc/LABSXizKzqhZURtLMNi7D4lU9lB2LDewQKo5nBwEaMXVFDkUXq3I93PmPQd+2fOVwaIYluyFFk9WJFsx9yST9cWikbiCSCyQA0pU00v5lbqkd2ARu1WCFrVFys6tPT2v+SnWGJNyxfwM8bdmV2P+JWJVvqDhwXFsWMUoAlUXt8Mi9PES+m5AK9VJHUFSVH4E1cWO4lLxbFikShivxu16EP7u27v30jp3I2s5jOw0RxmpJLAO3kUfHJXtYA/MyjpeMcNw6xqEUUo6dz6kk9yTZJPUnA1JRXE+eP3+vtrMOIXe45fVApjJ9dLFmF+gI+ozPjJhJD4sd64j4ijowdL1RsNyCy6kPs+3bHuIl0I71elS1CyTQugBvkpQYlinvYoo4jewQRtLfQlSdyOqE9dK5uNwVanRa35fr9fa6aGUMqspsMAQfUHcHPeR+SnwmPDn4QC0H/DsWn8hIA/Kyd7yxl07OJqgwwwwMDDDPLuACSQABZJ2AHck4ATONk1cQif3aFz7M50of0Eo+ua4lwKFnlmbYykaR3EaikBvuSXau2uvUlwMLqxfWvb1+WRk7ZeKpE/kUitG7KCLnnBv1WeRCfl5co5E+xnEpLwiSxklJJJpAT+fiJWNe1k17VlvMYywGJqf9ob2iX/ADO//wDOOYjD/wDUzf8ACi/++f8A+MwpDEu73Q9iPPHCwSMzaVSnLegRg9/LbfHsS50VEEpcAoFOoEWCv4gQeu17ZqJvA6cVdvDmSTs9RSH6kxMfk5K/+r7ZjwLmNpOHa7jGqP8APCfgqzuVIKH5KT8Qz3xfDNNE6MdBYbV5tDdUa+7AgH02+ubhivpIu4YnyvjDInmoSL5ZVBvS9An6EEML6hgccyxAMkfafzQ+Dtc5EVH9w2Zf/bD/AFrK+Q5pPE4s1dQR6SdqLylWK+upURD8ph17Y3SNirZ45kdZWBbGuy5G1RLWqj2LEhR82I6Z74eQeNLGD8KRnT2AbxAK7fgP6YtyPiFlMso+JmCgEEMsa2I9j2Y63B6HXteKciZm4zjnJtXSBovaMeOgP8zKzj2cZFI69R1UOr15/rwOgxTmPDF1BQ1Ih1RntfdT+Vhan2N9QMbxHm5JQRg0ZW8Ox1CkEyG+xCBqPrWBunfGq+9fyY8jmEwPE/3uyCwdMakgLYJFltTGvUDtlTJ/Dr4UzIBSSjWg7B1oSL7WulgPUOcoZg2tTlaw8d3V4Y8D4y2CD0Ox+uJ8qW+HhDgG4lDDsfKARv2x0ZH+ynGJJAVQ34MssDeuqORl3+Yo/XNI8z4rFY9ydfCuDe5LRgf1LQsR/EPbOoBzm+IZ14mNtICSfdMTuWIDOmw2UV4i2TuXG3THPs3xXlMJbUYwPDbtJCf7NwbN0PIfdb6MLeD5GfkRt8a5/fWyzhhhlDnDJvOmDBIeviHzD8i7tfqCdKH+PKWRRJr4mY9ogsQ/iIEkm3yaL/CcyTpDRVsayfzXhRMYYSSNTW9Eg+GotxY/Cx0IR6Pj5OeOSrrBnN/eAeGCKqMXoNHcFrLHodwD8OTirZWbpCvKYgglQADTNKSAb3dzLv6H7wGvfHsUi8vE8Snr4cvb8SmPt/wu+N5ksmxewYnB/bzfwRf6y45iUB/2iYf7uI/1mH/TFKwxLu90O4tzLh/Ehmj388bLt18ykbfrjOeZJNILHoASfkBeaTFJt04Odqugjn0Eqjbr3kEXrjuT/ssYp+XwRjVpECRsG8rrUa9QOjVRBHqCO2act4ksGV/7WJikg9xurV2DKVcemquxx5rmT03yPcZCcSh6eMpjPTdkBdP8vi/09Ms5D5iu8D945VP0a4mPyqQn6ZcxoYFmtxbmPFCKKSQi9Kkgep7KPcmh9c5fmnM04ZBA76JJUJEh2Uu71K1nYadRevTbtnQ88/s1F1csXer+8U1/TpnOc75GOK4zhzILiiQs4PRizeRPl5ST7Cu+LqM6vwY6b1L1cK35Y83sUuJdW4dfBI0uEjjYbUrsqBl+SkkfLPkEQXjOIVQAq8Pw4UDoAG4kAD6Y1GNfEIteWIeIx9GYFY1HY+XxCfSk9cQi5jE/MeKiR1aRYIfEUGypDzUD2Bpxt13GCXRISdzK+IRefiHbtEvhj+J6eT/L4Q/xY7I4UFjsACSfYbnFeVRkRKW2Z7kb2ZyWI+l19MQvHaLfh98NvE+c2iJj1KLeMiRPUlb1KP4kLL/NjcbhgGU2CAQfUHcHPWI8qGkPF/dsVX+A+ZK9gp0/yHMNzDu9H8+o9kjhuF0SQyrYEniRSKOhYO8kbn0IqRb7+IPQZWZgASeg3P0xPk/CmXl8AsqzRo4JBtXNSKSD1pq2PWseKuznm6aI/wBuOTyTQs8LuroLKKzASKN60j8Q6g/TvtvwTiPg+DmTpFHGx94iqiUetafPXrGuVuC4nWDY0up0yJd6W/6g9Qe4IOaJAoXQANNVp7V6V6e2LhnVLXc9BaT5O199Cphkv7OSEwKjG2iJiYnqSmwY+7Lpb+bKmXPPM+ImCIzt0UFj8gLOSOV8OUj8/wAbFpJN7pnYswvuFvSD6KM3+0ahofCJFTMIj7qx+8A9zGHz1MCQaNE9DQP9D1GTmyumuYpInjyGHrGm8/vYtYfqPM35aH49ruQvsbw3hQGMgCRJH8XT8JZjqBUWSEKMmlbOlaX8OXcdKkJJ2zhua8xkj4vh+KOr9nlL8LoAtgBbLPoClmBdTuDQRg1bnLjc3gFapo1sWNTBdu/xVnjjovD4vhdDHS7uzx0WAPhtUqn/AMsWdJA2YuD1sm+wvY75jjZqm0TonDfCQfkQf9M5ofanhV4hvvfM4ji0EU4dZJQwZTWmtW951E/JeGe9fDwtq+K40N+l2N85aP7NpHzlJERVRoWlAAAHiCo22Hsyn5k4jgdv4ktOXGp/8trtrevEsHmDvtBA8n5m+6jBqxbuNRHuitmkPImkAPFuJT/dICkHfYx2TLsfxkixYVcuYY6ikcLk2S+Ts3icSJNn8SwB08LSBEV9QQpv8wcdAMS5pJ4XGIRpueJl0lqt4mUp/llksgdh12xrn2qOuIi3lUBBGTQlDMPJdEhupB7Wb2vPHCcKVJdzrlb437fwoPwIOw79TZJJJPY2CtmPPb/ZeJIAJETlRV7hCQK77jL6nYZD5xqMLKlanKxi+2tghPuQCTXtlxVoADtmQN1MkznlE8OpveYEV+VHez7eX+ue3YAEk0BuT6Ducx5uv3/DE1p+8Av+8KgrXodCy7+59cw47gTPDJFIdBcEXGd0sVasRueu9UbqvXJ5Nhgc5BGfBDnZpSZWsb+bdVP8KaE+SDIfA8nlb9nmhkRGiR4ZY3QkOdYEtyBgQfEjLBiGPmPqRlH/AMYMSiJ9JnNLCBarMelqDZWtyy2Sqi97ytwPD+HGqXZA3aq1Md2Yj1JJP1x9mie6ZzvO+JkVBHLCw8RghMf3oK2WkAUASE+GrnZMo8Lx0cl6HViOqg+YfNDuv1GbMdfFqO0Ueoj80jUpv1CxyD+fGeM5fFLXixpJXTUoau+19MXgReU3FRXj5/FGGT+JkEc6uxCrIhRiTQ1Jbp12HlM1n2GPRcjiW6Moutv2iehQoaV10o9hWI805LFHG0oDs0bCYeJJJNWkguEEjMEtNS0tfFmcBulqXLh69vP53J/2k5qjcO0cT63mIgQx+YKZDoLswBVQoJaz6AdSBl3krFTLASWEJVUY1egqCoagPMNx8gpO5w+0cunhOIZb2jYqVGo2BYIUA6t6NUb6ZvynhkjiUIxcN5jISCZC25ckbG/bYCgKAAx0qISlYvznl7sVlhIWZOx+CVe8UhokDuGG6nfcFlbHl3HLKpIBVlOmRG2ZHFWrD13BBGxBBBIIOWsgJDq4ueVWIXSsRUAU7rqYuTVkgOE2PZruhSzXMaDd0bcEPD4lt/LOuqv95HSk+5ZCv/KyzkLmgAVZaFwuJAasgfDJXzjaQfXLubF7GTVMkc7P3nDXsodmurthGyqg2+I6iR/ARmHMeYFIleKMzlioREZQXB3NMxC/AGIsi6A75Y4vhlkRkbofTqD1BB7EGiD2IGcrzJZYIZFdiPDYvBPpuM7FlWZUBKAElSdNUFI32zJLezYypUVuXcWplRla1njBTat03+dlX6dtBy1knhOTp4iShpAo8yRHToRmDWRtqBp2GksVF7DYVWxkqEbtkThJ4mkZ3dS0srRw/OAsDGCPxBlmautavQ5bzj//AAbxJ+IjkKmCOQycOEBWSOaW5JXLj8YL6lYUQJWu8d5dzSWOGdJvPLAdKvajxtW0LFRWlmtQaGm7o9QpaNUG6S5lSHiWkmYLQij8rGt3k2NA9lUdT3JrbSbere++L8t4TwokS7IHmb95ibdz7sxLH54zghtRri6OF9vxJ/NYnFTR6i8fVAdpE/Eunpq7qfUVdE45w8yuquhDKwDKR0IIsEfTNMjQ8SvDGdHPkH3sQ7kOd419WElgAdpEGBq6cK5r0+P2L/avjAjQU8avbEeLtGAALdmvysNgp3+IiiLI8cnKopTxTM5JeWTYgFt92GwAXSqruQoX541wsJOt5ANclax1CqL0xj1C2d+5LHa6E3hOQReM8amWNQROixyssdvqWRRFemtSh9hs0lgg4j6TBLhVlOFvEnCiisQ1ufzsCEX02XUxHuh75ZzLh+HVFCqKA+pPuSdyfc7nNcdKibdsR51wxeI6RbIVkQDqWQhgt+9FfkxzHh51dFdDasAyn1BFg/plTOc4zgnh1KsR4iBrKxjRaliSVYN8SWdq+G6IoAhZKxoSon/abjVVlWVGVlZZeFlCNIviL1Vyo+67qSxClX+K7A7JDYBzk+Fjnkklje4oFCjTquUubLoZR8KaChGklvOfMKoO8qm/ZoZInYt4CM0TGyzQr8IJPVl2QnqaVj8WEXWxri5NUP8AKPMZ5P35WA+SVHt7WrN/NlHFeV8OY4YkO5VQCfU1ufqbxrGQarTm6x7LAZ8dQQQeh2OfcM0mQ1lrgZLYAxI6FmNAGLUAzH08ob6595KfDnngohCFniFbKJCwkjB9nUtXbxa6DJPNeA/aeIn4ZnccP5ZZlRihkZlCLH4i0wUeGXYAgkunawXPs2s54niTOwJjVIoyKBdPNIJmFbE6ghF1qhYgC6Cp8iusuk5de/nudIxrc5ya8c8fDqyKZXYGeS7ARGfXIaO9gMwVOp0VtRI6uRAwIIsEUQehB6g5znOuWhUjiiWXQ7felCzsyqtLGXY2AdqLMFAUjuAdasSLoY5s40PHRJdSoA76iEAJ7bsN/me2WoVIVQx1EAAnpZrc1kzhOWMZfHlY6qpYhWhK1UxNamenN76elCxqNbMiqCUrYYYYYwoYYYhz+Ypw3EODRWJyCdwDpNbfPABLlTaohJv94TLv1pyWUHYdFKr/AC5hzCLVPBp+JdUhsmmVaCo1dtbBgd6KX6g0IYgqqo2CgKAOlAUKxTgvNLO/oViX5INRP+N2H8uQvc7NNbN9S+PkscLxAcWNiNmU9VPof+6IIIsHNs5zj+IEUsEqEWZVglX94PsoP5lYhgT+EsPxZW5nzJIFtgzMfhjQapHPoid/9B3rLJ2jkkqYxxXELGjO2wAs0CT7AAbkk7ADqTnNcbFIZI+Km2MbaViUgrHG50sxYgFpN1YnooXSPxM+n2j5oWhXw4Z2ZZI5HBidKSOVWkOpgFNKGIAJLVQu8cimi4iI6GWSJwV1KbVgRvpboRR6jFm2V0GlK39XMazBRXEwtvRSRO1WTGwJ73SNXzOZ8qmLRLq+NbR+3nQlGPyJUkexGaOT43D1XxNqvrp8Ntx76tP0JxI5H1Y8Np8ivhhhljmDDDDACLy/fxWogtLJdgC9LeGDt18qLv6VivP4NaRqDpdpFCNV11L2NrBjDgi9wc25M5aIE7ktJf8AzXwn83EQjsqPIfZvKifqGk/TIvJ2aK3XZv5IY4XnH3kcEy6JXDaSATG+kAnQ3Y0SdDebyt1A1GtkDnEwEMjqbaPzLR38Rd0X5k0tdw1d8e4znUMbKjONbfhsbfxMdlHpZF9rO2Ui7OWUaZRybzbjmUrFF/av0PURr3kcenYD8TEDYaiHuIl0ozUTpBNDqaF0PfInJDriSZt3mVZHP8QsIPRVBoD5nqSSSdBGNsz/AGdYZOH03RDxG9yWYeLrc92uNt/Vz640CF4mFrrxFaI+7AeIn6BZf8RzLnJqIv8A3bLJ9FYF/wDJqH1z3zI0I2HVZYz1oUXCMbo/hZvn7ZOL3OnUV6a8V5b+5bwwwyxyBhhhgAYYYYAGTvtHAX4XiUAstE4A2FnSaFnYb5Rydz9iYWjU6Wl+6UjqNWzMPdU1N/LgBjFxqMCwYUAHPsrDUD7gi9/Y5jyZCIIyRTMPEYejSEyMP8THEua8tQK5UaS4jhBXZqLeHpNbFArEgdvMctZA7Vtp979P7JfGcqSfiYlkUPHoZ3Rt1ZkKCJivfTrc/OvQVb4bgI42ZkRVZviYDzGult1OI8kbxGkmF6DUcfUAhC2pxfYsSAe4QEEgjK+Wjg5JO2fCM5/7OoF4WBB/5aCM9PijHht02+JTnQ5AvwJ2jbZJmLwntrILSxfOw0g9dT/u5k1sbB0z7w3lnmXs4WVfnXhuB8tMZ+b5lLP/ALRAaorM0J72G4cyfTfR7+X3z7zTiFjeKQsPIafuQkgq661rVP0OTIeKSSB+MX4fHWYb0QsWmJrPS9COT2pqvvk45OrWjJxUq2x4/wBKztcMMMscQYYYYAQOSRlY2Vu0swHT4fHk0dPy1n3hPNPxDemiL/CpkNf82vpi/KOIYl2fZXeRU9LXiJwD7FlMfzrGeUboW/fd3+hc6P8AIFyDydmn/o33L39jHnPBJI3D6kDHxk+oFtRr4l2vSdtr7Zch4ONVKKiKhu1CgLv18o23yaV18RCvXw9Up6bEq0ae4vVJX8ByzlYYOaeSU3IkA0xvLCv7sbkL8lU2EH8NYtyiMIhhHSFjGBd0ooxgmydo2Trvl7Of41/A4oFv7LiaAPZZ1BFMe2tAoHa4qu2UEktgg6Y7NEHVlPRgVPyIo5F4viw3CLqIDBYmf2qRQxJ7Cw3X90+hy4chct5UpXjY2u3Zo2J3bQwLrZ/9ZiANhdVklk6cwa+/cHXYYlybijJCjNs4tZB6OpKvXtqBr2rHcucYYYYYAGGGGABkzjzc8Q7Kjt9bVRtXoXynkni4wOJVt7aIj28rqf18+ZLA0cnEfajjuKj49IoDq8XQ6K4JUPTRkj0AA1HttdZ2b8KWh8ORyxKhXbZdW3m2A2B32HY5i3KweKHEHcrF4aD0JYlm/Sh+uM8a9Iaqz5VvpqY6Vv2sjIo9L8nXhPThGKWy3dZf9G32ba+E4U0BcMeyilHkXYDsPbKOeIowqhR0AAHyGe8ueWGSufRav2f2mVht6K5/+PrlXJf2hOmISdonV26fBdP+iFj9Mx4NWTm/t39nhxMJkVfvogStDdl6snv6j3+Zzbk8SnlSLVqeGNj5oS39bzosn8xiVYDGqqA2mJV7edglV6ebIpbnoz/JlL8daMsJ2vdfe0vr0Gfck8h6zU2pNVJ5i9AWpBNmjt0u+53JArZc80M8yNQJ9Bees+EYAcLx3GScPy/h54mJ0Rxa1aiHVgoJJqwwLXY+t5T+yXEO/CxM6BAVAjWyToAADMT3br06EZ8/YRxHBLCfKGRUYA9NJAcA/wApGWFUAADYDYD27ZDmej/kh/51BLpXnspV/Ni32VRvDleSvFaaQMQCAVSRkjAB30hAtetk98tYhyZ7RyP7xx0I6OQevuDj+WWDz3kMkfa6HXwXEqRYMbd6I26g9iOoPYjK+Z8RCHVkbdWBU/IijmmCMaaQFsmhVncmu5Pc4pFtxEo7NGjj5gurf08PPfLnJQBvjTyP/EuxPyIph7MM5Pn/AC+Ucw4UCRzBM+62SFKkSOn8LaFNdNjkGel+JprVbi5Vs35b+x1fBcWkU06MasxP8jKTEo+rR/q3vlvOY5sFuQs2nyxAsfhALybvYK0NyNYoGs6Ph2JVSbsgE316d6y0cHnyyaYYYZooYYYYAGSeeEq/DOKrxNDetOjAAfzhP0ytkf7Qvvwy0WJl1aVq6SN2B3IpdegX+YDvmPBqyMYvw6+JxH5YRfzkYGv8KH/3R6Z6gZzuwCj929R+ZboPSt/nn3kCV+0Eii0zE7UT5VVSfXyBR8gMnBblZvYq4YYZUiGZcVAsiOjC1dSrD1BFH+ma5nxAOhtPxUa+dbYARPs/I7cLwzSXrMMZe9jqKLqsdjd564hgZ+HTfbXL9FXQB89UgI6/CdttvPCFzFB4ZGnQtlls1pFXTCvfrvmMqnxAZoAyMmh2FSBaO1JQaiGeyBtS+9SjkvLBR+zzlo2crp1uzAex3F137HpuD3smpiXKEAiGlmdTZV2ZWLAmw2pdiCOntjuVIBhhhgBE4IaXnjP4ZC67k2spL3v+cyLX5MbJxLnEyxcRE7EDXGyN0s6CHQ+4FyCutyDGBUiHrpYEbhlNHboQCMlJbl4PY0+zqEcNCW2Zl1t38z+dv8zHKOT/ALPyFuGgLbN4ahhRHmAAbY79QcoZUgGGGGAEXmSeFMko+CUiKTfYNv4T/Mn7s9zqj/dzWbh1YoWFlG1L7Git/oxH1w+04/2dvZ42+VSob9qq77VnqUsN1AJ9Cavcfio1tfbJzW5bSk0Q+MNy8QUbS/3cR7CkUy217EAyj06nr0PWQ/Cu4Ow3HQ7dR7Zz3BxrLLNHMnmOmWNX6WF8MlCvWqU38S+IOljOhRdyfX3PpjxwSlk94YYZpgYZz/20imkhSGASXK4V3jbQUjALufE/CTpCA/nx/wCzs0r8NA06lZtAEoqvvBs5H5SwJHsRgBQY1uemc/y2QzM/ElSocBYVbZhENwxX8JcktXWgl0RQ6B1BBB3B2I9s5x+B4mAVH9/ENNCwsqKCtqOiyDSDW4N11xZJtDRaT3KoGL/ZRi3DRyN8ctysP3S5JCdB8ApP5N98ncHNKdZEcxkZ2pXTRHpHlj87C1QCmNWxJfy70L3LOD8KPRZPmZyTfV3Z2q+i2xAHYUO2ZFUNOVjWGGGOTDDDDADmORjwQOGdHRxrYFt1e5GZjG1m/iutqBGw6Bk80US6DYFHS1EAsuostkAXSkiifhbpW9fjOESVCkihlO9HsRuCD1VgdwRuCLGIyfZ+BqEitKBsBK7SLX8LGj8zZI2xHAop7C/BTjx1ETkh7aVN2VRpBDf7pidPl21anNEgsLuY8LwqRKEjRUUdFRQo/QbZtjJUI3bDEuYcfoKoq65GvSt0AB1Z2/Cv9T2Bzlvt3w/ENJcHi34DeHoE39rqBUBo2Co35pAVHcEWD0HMuWO7eLFIY5NGhgQGRgNWnUOoKl2IIO97g7UMF2mPD8OATJIyvKdmfYVdfdoCToXp5b36mybxjiZNKM1haBNt0FC7PtkluXcWXRpUjKIzMqwyebUSdLHWiqQFLCr9DuelLh+XtKySTqAE80cRpiH/ALxyPLqAsALsLJskjSnC2ynGkthvkiVw8AIYHw1sN8VlQTq/Nd3747hhlCQYYYYAL8fwqyxSRt8LqVPyIrJvK5meGJ3ILMilivwkkAkqPS+mWSM5gKyRmCUSgBQiNDG5JVbAdZEsKSukaTRUhqJFHEkrHg6HOZw6kDKQHibxEYnYMvUE9lZdSN7Ocr8LOJEVxdEdDsR6gjsQdiPbOX4HheNlovHFwoOhn3DuW0sHOgeUE2gGpjWjcG86jhOHEaKi3Sit+p9z7nrmxTQTaZrhhhjCBhhhgAYYYYAGGGGABhhhgAYYYYAGGGGABhhhgAYYYYAGGGGABhhhgAYYYYAGGGGABhhhgAYYYYA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data:image/jpeg;base64,/9j/4AAQSkZJRgABAQAAAQABAAD/2wCEAAkGBxQTEhIUExQWFRUXGR4YFRcYFxgYGRoaHRoaGxgYGBUcICggGRsoHRwYITEhJSkwLi4uGCEzODMsNyktLisBCgoKDg0OGhAQGiwkICQsLCwsLCwsLCwsLCwsLCwsLCwsLCwsLCwsLCwsLCwsLCwsLCwuLC4sLDc3LCwtLCw3LP/AABEIAOMA3gMBIgACEQEDEQH/xAAbAAADAQEBAQEAAAAAAAAAAAAABAUDBgIBB//EAEQQAAICAQIEBAMFBQUGBQUAAAECAxEAEiEEBTFBEyJRYTJxgQYjQmKRFFJygqEzU5KisSRjc5PB8BVDg6PhNLLC0dL/xAAZAQADAQEBAAAAAAAAAAAAAAAAAgMBBAX/xAAuEQACAgECAgoCAgMBAAAAAAAAAQIRMQMhEkEiUWFxgZGxweHwBNGh8RMyUhT/2gAMAwEAAhEDEQA/AP3HDDDAAwwwwAMMMT5mWICJa69i46qvcj8x6D0u+2Y3SsDDieYMxKQBWIsNI28aEWCABvIwIoqCK3sg7Yv/AOHlv7WaVyb+F2iXfqAsRU18yT747FGFAVQAoFADYADoAMQ59FK0RMDBZkIdL+FiDZjaiPKw2+oPbOZzlJ7FVFI9R8pRfgedT6+PK/aukjMD9Rmg4maIW9zoBuVAEoruUHlk/lo+im88cu5qktDdHqzG40uOvbv0Iseh9DT2YpyizeFM05fx0c6CSJ1dD0ZTY22IPoQdiDuD1xjIyxrBIZFpVlYeMNgC5pVl/i2VT6ij+HeznTGXErJNUGGGGMYGGGGABk6fnEYZkTVK67MsY1aT6M5pENb0zA5hxEpnZkVisKkq7KSGkYbMisN1VTsSNybFijbMEKooVFCqNgoAAA9gMlPVrZDxjZlBxfEF21RxrHpGn7wl9VtYZQpWq07hvXNDxcosmNW9lfzfIagAfqRnmbiArKtEs3QAdAKtiewFj9cz5hxLpGzoniMovQDRYDqF/NV175NTmxuBFDheKWQWt+hBBDA+hB6ZtkZm8QLLA41AWpBBV1O+h67HseoO/qDT4PiRIgde9gg9QQSGU+4IIPyy0J8RNqjbDDDHMDDDDAAwwwwAMMMMADDDDAAyGIi3GSyG/JGsada8x1OQD3sLZHWh6bXM5mXiXXjpiFDRssUZonWGXWzMErzRgSxAkGwSewxNRXEaOS0TmZOeZHABJNAdTkXlf2t4TiJfBikuQqWClWU0CQbBFqdr0tRreqyUY0XwVOLiVtO4V99BNE31Io9RsCR7A7EAjbg5WZFLLoboy3YDDYgGha30NbijifxcT/w4v6yN/qBGf8WPR2OtHfsK27Dqb+eZJWNKNV3ff4Ps8QdWVhasCCPUEUc98pn1xKSdRBZGN3bIxRj87U2O2ZcVOER3PRVLH6C8+8hYmEEitTyMN72MrkG/kQc3RyyEyhhhhnQTDFOaTlUpTTuQiH0J713oW1flxvJvNkJfhiDsJSW29YZQN+25GZJ0jUe4IQiqqilUADvsPfvmfGcSEW6snZVH4j6e3zzfFZ20+YIzk0DpqwN6+IgAfL1zkirLmoHcgXVX/wBLz7hmE3FohAeRFJ+EMwUntsCd98qkafZoz5SlAqfTqpPnX2vr8wPfPXLmqaZQbVgsg3vzbo4HoPIp+ZOe1v5/0+WTuXOP23SFICQUGIYaiZPMFJG4Wl3/ADiuhwj/ALCTWx0WGGGXIhhhhgAYYYYAGGGGABhhhgAZyYF8XXhm45JLkA6Bk16WYjoRLFWnuh38u3WZE5/yqRtcvDv4c2gqbBKSDqoZQRTA7B+o1HY5jVjRdMaIvr/3W4yenLoImUpCoYuWGkD4mFM2+w2v9SBu1F3h5g6K67qyhl+RFj+hxXjOMQahIjEDuUtW2s03wj081bj65EuxIwCf9oXxCviO4XTfwxoIWF96fU1etZl9mfsz+xs5EzyeIPOrUFsaQhRVpUAUEdLN7k0M9fZvjIHSLSymVg0hF2dT00hHYbn/AL3y9m3tQ+rTm+zby2OW+1ImdmQS+FH5QoMd6mHndhJqFGiFVaIuM3sc7ThYFjREQUqKFUegAoD9MgS8M0syDUGAZZBSio1BBsserNWkD0Ln0A6THgtjmnkMMMMcQMV5nwzSROiNoYjyt6MNwSO4sY1hgBD4fmYcqCrqTY3U6bW7AeqPQkeo3G2TPtPxHGeWPg0FsVDSmvJbAEgEEGlsnb/SixwgEcxU69Rd0JAtfhEkQbbYCPYNYF6upY5XyNcLLrdCvLVlEaiZlZ+5VdPYdRfW76bewyJzb7IcNxc6zyanZWFrqOk6PhUr6Almo7ec9ibvSQ+cPYBoLuL2skhdxRY6f8I67V41JG41ONch0iyAWoMQABXQXv8AL2ws2usYijCgACgOg9PYe3t2yHwFNxQIcmuIJYihqPhcSnhHrYRQh69SDQ6ZexfkdzBOIZNAZLiW9RCvTF2I2thp23oA7+YgbHIs8FjDDDKkQwwwwAMMMMADDDDAAwwxDmPHFCscY1SNvv8ACq3u7n07ADdjtsLIASsfzDjONjiGqR1QerEC/Yep9hk1uDDWXaRyevnZR8gikKB9PneHDcBFGbSNVP71eb6sdz+uJxlP8bEPsorjh1D6tNsYg6sjrGXbw0dW3BC6aujVAixZZ5u+rh5dDdVKgqR8R8oH6npj+Quc8mjZkYF0d5Usq3WjqPUHsvy2ybOjTVSRcRaAWyaFWavb5UP6YlxIMzGBOm3jt2VCL8MH99hQrsrFtvLq98Hy9I0KL3+JtlY7Vuygb1364vyCQ8JBFBJG33agGWNWkWQ1bOQLkVmNsdQ6n4m640UrIybot8DwMcKBIkCIOgGMZjw/Eo4JRga2PqD6EdQfY5tlSIYYYYAGGGGAE7mPKxIwkUhJK0EldSuh6pIljUO4Ngg32LApcrDoBBKdUkaqNYFCRaoSAEmtwQQSSCPQgm9kznqJoDM4jdb8J+p1H8IXq4NC0HWvUAhZKxoyow4nglZg25YAD+0kVavfyqavc71fTPXCcNo1eVFv90b1+Zjux7//AL64jyTmEs8MTPGYmdAxKkFQ34kKuA6sCCCCu3S7zafgpG/80kfusq6O/VVAZ79C4G2TLdp5+0MxXh5QhAdkcJ/hOpq9FG/6DuMtcv4hJIo3iIaNlBQqQQVI2ojrtkyLgFAfUTIzjS7N1K7+UAUFXfoPmbO+eX5RAb+6QE9So0k1dWVonqf1zYyoWUWy7hkNeWIvwaoyOjI7A/WyQ38wON8Bxra/ClrXWpGAoSKKDGuzAkWB+8pHWg6kmTcWijhhhjChhhhgAYYYYAGc/wAqbWZpq3eV1BP7kTNEoH5fKzD3kJ75T5vxLJEdH9o3kjsWNbbAkdwPiPspxfhYBGiIvRQFF9dhVn1OJNlNNb2a4Ypy3iC4e/wySJ9A5r+lD6Y3kyoYnxguXhx6MzfpGy//AJjHMSl34iP2ikP6tEB/ocwpp58H6MdwwxLnErLH5btnjSx1AeRVZh6UpO+aTN54b8y0sgHlav6N6qe4/wCtHH+C4kSIrja+o9GBplPuCCPpi2L8gkOvi4z+CbUvusiI5Py1mQfT2OPBk9RcyxhhhlCQYYYrzPjBDDLK2yxozntsqknc/LABSXizKzqhZURtLMNi7D4lU9lB2LDewQKo5nBwEaMXVFDkUXq3I93PmPQd+2fOVwaIYluyFFk9WJFsx9yST9cWikbiCSCyQA0pU00v5lbqkd2ARu1WCFrVFys6tPT2v+SnWGJNyxfwM8bdmV2P+JWJVvqDhwXFsWMUoAlUXt8Mi9PES+m5AK9VJHUFSVH4E1cWO4lLxbFikShivxu16EP7u27v30jp3I2s5jOw0RxmpJLAO3kUfHJXtYA/MyjpeMcNw6xqEUUo6dz6kk9yTZJPUnA1JRXE+eP3+vtrMOIXe45fVApjJ9dLFmF+gI+ozPjJhJD4sd64j4ijowdL1RsNyCy6kPs+3bHuIl0I71elS1CyTQugBvkpQYlinvYoo4jewQRtLfQlSdyOqE9dK5uNwVanRa35fr9fa6aGUMqspsMAQfUHcHPeR+SnwmPDn4QC0H/DsWn8hIA/Kyd7yxl07OJqgwwwwMDDDPLuACSQABZJ2AHck4ATONk1cQif3aFz7M50of0Eo+ua4lwKFnlmbYykaR3EaikBvuSXau2uvUlwMLqxfWvb1+WRk7ZeKpE/kUitG7KCLnnBv1WeRCfl5co5E+xnEpLwiSxklJJJpAT+fiJWNe1k17VlvMYywGJqf9ob2iX/ADO//wDOOYjD/wDUzf8ACi/++f8A+MwpDEu73Q9iPPHCwSMzaVSnLegRg9/LbfHsS50VEEpcAoFOoEWCv4gQeu17ZqJvA6cVdvDmSTs9RSH6kxMfk5K/+r7ZjwLmNpOHa7jGqP8APCfgqzuVIKH5KT8Qz3xfDNNE6MdBYbV5tDdUa+7AgH02+ubhivpIu4YnyvjDInmoSL5ZVBvS9An6EEML6hgccyxAMkfafzQ+Dtc5EVH9w2Zf/bD/AFrK+Q5pPE4s1dQR6SdqLylWK+upURD8ph17Y3SNirZ45kdZWBbGuy5G1RLWqj2LEhR82I6Z74eQeNLGD8KRnT2AbxAK7fgP6YtyPiFlMso+JmCgEEMsa2I9j2Y63B6HXteKciZm4zjnJtXSBovaMeOgP8zKzj2cZFI69R1UOr15/rwOgxTmPDF1BQ1Ih1RntfdT+Vhan2N9QMbxHm5JQRg0ZW8Ox1CkEyG+xCBqPrWBunfGq+9fyY8jmEwPE/3uyCwdMakgLYJFltTGvUDtlTJ/Dr4UzIBSSjWg7B1oSL7WulgPUOcoZg2tTlaw8d3V4Y8D4y2CD0Ox+uJ8qW+HhDgG4lDDsfKARv2x0ZH+ynGJJAVQ34MssDeuqORl3+Yo/XNI8z4rFY9ydfCuDe5LRgf1LQsR/EPbOoBzm+IZ14mNtICSfdMTuWIDOmw2UV4i2TuXG3THPs3xXlMJbUYwPDbtJCf7NwbN0PIfdb6MLeD5GfkRt8a5/fWyzhhhlDnDJvOmDBIeviHzD8i7tfqCdKH+PKWRRJr4mY9ogsQ/iIEkm3yaL/CcyTpDRVsayfzXhRMYYSSNTW9Eg+GotxY/Cx0IR6Pj5OeOSrrBnN/eAeGCKqMXoNHcFrLHodwD8OTirZWbpCvKYgglQADTNKSAb3dzLv6H7wGvfHsUi8vE8Snr4cvb8SmPt/wu+N5ksmxewYnB/bzfwRf6y45iUB/2iYf7uI/1mH/TFKwxLu90O4tzLh/Ehmj388bLt18ykbfrjOeZJNILHoASfkBeaTFJt04Odqugjn0Eqjbr3kEXrjuT/ssYp+XwRjVpECRsG8rrUa9QOjVRBHqCO2act4ksGV/7WJikg9xurV2DKVcemquxx5rmT03yPcZCcSh6eMpjPTdkBdP8vi/09Ms5D5iu8D945VP0a4mPyqQn6ZcxoYFmtxbmPFCKKSQi9Kkgep7KPcmh9c5fmnM04ZBA76JJUJEh2Uu71K1nYadRevTbtnQ88/s1F1csXer+8U1/TpnOc75GOK4zhzILiiQs4PRizeRPl5ST7Cu+LqM6vwY6b1L1cK35Y83sUuJdW4dfBI0uEjjYbUrsqBl+SkkfLPkEQXjOIVQAq8Pw4UDoAG4kAD6Y1GNfEIteWIeIx9GYFY1HY+XxCfSk9cQi5jE/MeKiR1aRYIfEUGypDzUD2Bpxt13GCXRISdzK+IRefiHbtEvhj+J6eT/L4Q/xY7I4UFjsACSfYbnFeVRkRKW2Z7kb2ZyWI+l19MQvHaLfh98NvE+c2iJj1KLeMiRPUlb1KP4kLL/NjcbhgGU2CAQfUHcHPWI8qGkPF/dsVX+A+ZK9gp0/yHMNzDu9H8+o9kjhuF0SQyrYEniRSKOhYO8kbn0IqRb7+IPQZWZgASeg3P0xPk/CmXl8AsqzRo4JBtXNSKSD1pq2PWseKuznm6aI/wBuOTyTQs8LuroLKKzASKN60j8Q6g/TvtvwTiPg+DmTpFHGx94iqiUetafPXrGuVuC4nWDY0up0yJd6W/6g9Qe4IOaJAoXQANNVp7V6V6e2LhnVLXc9BaT5O199Cphkv7OSEwKjG2iJiYnqSmwY+7Lpb+bKmXPPM+ImCIzt0UFj8gLOSOV8OUj8/wAbFpJN7pnYswvuFvSD6KM3+0ahofCJFTMIj7qx+8A9zGHz1MCQaNE9DQP9D1GTmyumuYpInjyGHrGm8/vYtYfqPM35aH49ruQvsbw3hQGMgCRJH8XT8JZjqBUWSEKMmlbOlaX8OXcdKkJJ2zhua8xkj4vh+KOr9nlL8LoAtgBbLPoClmBdTuDQRg1bnLjc3gFapo1sWNTBdu/xVnjjovD4vhdDHS7uzx0WAPhtUqn/AMsWdJA2YuD1sm+wvY75jjZqm0TonDfCQfkQf9M5ofanhV4hvvfM4ji0EU4dZJQwZTWmtW951E/JeGe9fDwtq+K40N+l2N85aP7NpHzlJERVRoWlAAAHiCo22Hsyn5k4jgdv4ktOXGp/8trtrevEsHmDvtBA8n5m+6jBqxbuNRHuitmkPImkAPFuJT/dICkHfYx2TLsfxkixYVcuYY6ikcLk2S+Ts3icSJNn8SwB08LSBEV9QQpv8wcdAMS5pJ4XGIRpueJl0lqt4mUp/llksgdh12xrn2qOuIi3lUBBGTQlDMPJdEhupB7Wb2vPHCcKVJdzrlb437fwoPwIOw79TZJJJPY2CtmPPb/ZeJIAJETlRV7hCQK77jL6nYZD5xqMLKlanKxi+2tghPuQCTXtlxVoADtmQN1MkznlE8OpveYEV+VHez7eX+ue3YAEk0BuT6Ducx5uv3/DE1p+8Av+8KgrXodCy7+59cw47gTPDJFIdBcEXGd0sVasRueu9UbqvXJ5Nhgc5BGfBDnZpSZWsb+bdVP8KaE+SDIfA8nlb9nmhkRGiR4ZY3QkOdYEtyBgQfEjLBiGPmPqRlH/AMYMSiJ9JnNLCBarMelqDZWtyy2Sqi97ytwPD+HGqXZA3aq1Md2Yj1JJP1x9mie6ZzvO+JkVBHLCw8RghMf3oK2WkAUASE+GrnZMo8Lx0cl6HViOqg+YfNDuv1GbMdfFqO0Ueoj80jUpv1CxyD+fGeM5fFLXixpJXTUoau+19MXgReU3FRXj5/FGGT+JkEc6uxCrIhRiTQ1Jbp12HlM1n2GPRcjiW6Moutv2iehQoaV10o9hWI805LFHG0oDs0bCYeJJJNWkguEEjMEtNS0tfFmcBulqXLh69vP53J/2k5qjcO0cT63mIgQx+YKZDoLswBVQoJaz6AdSBl3krFTLASWEJVUY1egqCoagPMNx8gpO5w+0cunhOIZb2jYqVGo2BYIUA6t6NUb6ZvynhkjiUIxcN5jISCZC25ckbG/bYCgKAAx0qISlYvznl7sVlhIWZOx+CVe8UhokDuGG6nfcFlbHl3HLKpIBVlOmRG2ZHFWrD13BBGxBBBIIOWsgJDq4ueVWIXSsRUAU7rqYuTVkgOE2PZruhSzXMaDd0bcEPD4lt/LOuqv95HSk+5ZCv/KyzkLmgAVZaFwuJAasgfDJXzjaQfXLubF7GTVMkc7P3nDXsodmurthGyqg2+I6iR/ARmHMeYFIleKMzlioREZQXB3NMxC/AGIsi6A75Y4vhlkRkbofTqD1BB7EGiD2IGcrzJZYIZFdiPDYvBPpuM7FlWZUBKAElSdNUFI32zJLezYypUVuXcWplRla1njBTat03+dlX6dtBy1knhOTp4iShpAo8yRHToRmDWRtqBp2GksVF7DYVWxkqEbtkThJ4mkZ3dS0srRw/OAsDGCPxBlmautavQ5bzj//AAbxJ+IjkKmCOQycOEBWSOaW5JXLj8YL6lYUQJWu8d5dzSWOGdJvPLAdKvajxtW0LFRWlmtQaGm7o9QpaNUG6S5lSHiWkmYLQij8rGt3k2NA9lUdT3JrbSbere++L8t4TwokS7IHmb95ibdz7sxLH54zghtRri6OF9vxJ/NYnFTR6i8fVAdpE/Eunpq7qfUVdE45w8yuquhDKwDKR0IIsEfTNMjQ8SvDGdHPkH3sQ7kOd419WElgAdpEGBq6cK5r0+P2L/avjAjQU8avbEeLtGAALdmvysNgp3+IiiLI8cnKopTxTM5JeWTYgFt92GwAXSqruQoX541wsJOt5ANclax1CqL0xj1C2d+5LHa6E3hOQReM8amWNQROixyssdvqWRRFemtSh9hs0lgg4j6TBLhVlOFvEnCiisQ1ufzsCEX02XUxHuh75ZzLh+HVFCqKA+pPuSdyfc7nNcdKibdsR51wxeI6RbIVkQDqWQhgt+9FfkxzHh51dFdDasAyn1BFg/plTOc4zgnh1KsR4iBrKxjRaliSVYN8SWdq+G6IoAhZKxoSon/abjVVlWVGVlZZeFlCNIviL1Vyo+67qSxClX+K7A7JDYBzk+Fjnkklje4oFCjTquUubLoZR8KaChGklvOfMKoO8qm/ZoZInYt4CM0TGyzQr8IJPVl2QnqaVj8WEXWxri5NUP8AKPMZ5P35WA+SVHt7WrN/NlHFeV8OY4YkO5VQCfU1ufqbxrGQarTm6x7LAZ8dQQQeh2OfcM0mQ1lrgZLYAxI6FmNAGLUAzH08ob6595KfDnngohCFniFbKJCwkjB9nUtXbxa6DJPNeA/aeIn4ZnccP5ZZlRihkZlCLH4i0wUeGXYAgkunawXPs2s54niTOwJjVIoyKBdPNIJmFbE6ghF1qhYgC6Cp8iusuk5de/nudIxrc5ya8c8fDqyKZXYGeS7ARGfXIaO9gMwVOp0VtRI6uRAwIIsEUQehB6g5znOuWhUjiiWXQ7felCzsyqtLGXY2AdqLMFAUjuAdasSLoY5s40PHRJdSoA76iEAJ7bsN/me2WoVIVQx1EAAnpZrc1kzhOWMZfHlY6qpYhWhK1UxNamenN76elCxqNbMiqCUrYYYYYwoYYYhz+Ypw3EODRWJyCdwDpNbfPABLlTaohJv94TLv1pyWUHYdFKr/AC5hzCLVPBp+JdUhsmmVaCo1dtbBgd6KX6g0IYgqqo2CgKAOlAUKxTgvNLO/oViX5INRP+N2H8uQvc7NNbN9S+PkscLxAcWNiNmU9VPof+6IIIsHNs5zj+IEUsEqEWZVglX94PsoP5lYhgT+EsPxZW5nzJIFtgzMfhjQapHPoid/9B3rLJ2jkkqYxxXELGjO2wAs0CT7AAbkk7ADqTnNcbFIZI+Km2MbaViUgrHG50sxYgFpN1YnooXSPxM+n2j5oWhXw4Z2ZZI5HBidKSOVWkOpgFNKGIAJLVQu8cimi4iI6GWSJwV1KbVgRvpboRR6jFm2V0GlK39XMazBRXEwtvRSRO1WTGwJ73SNXzOZ8qmLRLq+NbR+3nQlGPyJUkexGaOT43D1XxNqvrp8Ntx76tP0JxI5H1Y8Np8ivhhhljmDDDDACLy/fxWogtLJdgC9LeGDt18qLv6VivP4NaRqDpdpFCNV11L2NrBjDgi9wc25M5aIE7ktJf8AzXwn83EQjsqPIfZvKifqGk/TIvJ2aK3XZv5IY4XnH3kcEy6JXDaSATG+kAnQ3Y0SdDebyt1A1GtkDnEwEMjqbaPzLR38Rd0X5k0tdw1d8e4znUMbKjONbfhsbfxMdlHpZF9rO2Ui7OWUaZRybzbjmUrFF/av0PURr3kcenYD8TEDYaiHuIl0ozUTpBNDqaF0PfInJDriSZt3mVZHP8QsIPRVBoD5nqSSSdBGNsz/AGdYZOH03RDxG9yWYeLrc92uNt/Vz640CF4mFrrxFaI+7AeIn6BZf8RzLnJqIv8A3bLJ9FYF/wDJqH1z3zI0I2HVZYz1oUXCMbo/hZvn7ZOL3OnUV6a8V5b+5bwwwyxyBhhhgAYYYYAGTvtHAX4XiUAstE4A2FnSaFnYb5Rydz9iYWjU6Wl+6UjqNWzMPdU1N/LgBjFxqMCwYUAHPsrDUD7gi9/Y5jyZCIIyRTMPEYejSEyMP8THEua8tQK5UaS4jhBXZqLeHpNbFArEgdvMctZA7Vtp979P7JfGcqSfiYlkUPHoZ3Rt1ZkKCJivfTrc/OvQVb4bgI42ZkRVZviYDzGult1OI8kbxGkmF6DUcfUAhC2pxfYsSAe4QEEgjK+Wjg5JO2fCM5/7OoF4WBB/5aCM9PijHht02+JTnQ5AvwJ2jbZJmLwntrILSxfOw0g9dT/u5k1sbB0z7w3lnmXs4WVfnXhuB8tMZ+b5lLP/ALRAaorM0J72G4cyfTfR7+X3z7zTiFjeKQsPIafuQkgq661rVP0OTIeKSSB+MX4fHWYb0QsWmJrPS9COT2pqvvk45OrWjJxUq2x4/wBKztcMMMscQYYYYAQOSRlY2Vu0swHT4fHk0dPy1n3hPNPxDemiL/CpkNf82vpi/KOIYl2fZXeRU9LXiJwD7FlMfzrGeUboW/fd3+hc6P8AIFyDydmn/o33L39jHnPBJI3D6kDHxk+oFtRr4l2vSdtr7Zch4ONVKKiKhu1CgLv18o23yaV18RCvXw9Up6bEq0ae4vVJX8ByzlYYOaeSU3IkA0xvLCv7sbkL8lU2EH8NYtyiMIhhHSFjGBd0ooxgmydo2Trvl7Of41/A4oFv7LiaAPZZ1BFMe2tAoHa4qu2UEktgg6Y7NEHVlPRgVPyIo5F4viw3CLqIDBYmf2qRQxJ7Cw3X90+hy4chct5UpXjY2u3Zo2J3bQwLrZ/9ZiANhdVklk6cwa+/cHXYYlybijJCjNs4tZB6OpKvXtqBr2rHcucYYYYYAGGGGABkzjzc8Q7Kjt9bVRtXoXynkni4wOJVt7aIj28rqf18+ZLA0cnEfajjuKj49IoDq8XQ6K4JUPTRkj0AA1HttdZ2b8KWh8ORyxKhXbZdW3m2A2B32HY5i3KweKHEHcrF4aD0JYlm/Sh+uM8a9Iaqz5VvpqY6Vv2sjIo9L8nXhPThGKWy3dZf9G32ba+E4U0BcMeyilHkXYDsPbKOeIowqhR0AAHyGe8ueWGSufRav2f2mVht6K5/+PrlXJf2hOmISdonV26fBdP+iFj9Mx4NWTm/t39nhxMJkVfvogStDdl6snv6j3+Zzbk8SnlSLVqeGNj5oS39bzosn8xiVYDGqqA2mJV7edglV6ebIpbnoz/JlL8daMsJ2vdfe0vr0Gfck8h6zU2pNVJ5i9AWpBNmjt0u+53JArZc80M8yNQJ9Bees+EYAcLx3GScPy/h54mJ0Rxa1aiHVgoJJqwwLXY+t5T+yXEO/CxM6BAVAjWyToAADMT3br06EZ8/YRxHBLCfKGRUYA9NJAcA/wApGWFUAADYDYD27ZDmej/kh/51BLpXnspV/Ni32VRvDleSvFaaQMQCAVSRkjAB30hAtetk98tYhyZ7RyP7xx0I6OQevuDj+WWDz3kMkfa6HXwXEqRYMbd6I26g9iOoPYjK+Z8RCHVkbdWBU/IijmmCMaaQFsmhVncmu5Pc4pFtxEo7NGjj5gurf08PPfLnJQBvjTyP/EuxPyIph7MM5Pn/AC+Ucw4UCRzBM+62SFKkSOn8LaFNdNjkGel+JprVbi5Vs35b+x1fBcWkU06MasxP8jKTEo+rR/q3vlvOY5sFuQs2nyxAsfhALybvYK0NyNYoGs6Ph2JVSbsgE316d6y0cHnyyaYYYZooYYYYAGSeeEq/DOKrxNDetOjAAfzhP0ytkf7Qvvwy0WJl1aVq6SN2B3IpdegX+YDvmPBqyMYvw6+JxH5YRfzkYGv8KH/3R6Z6gZzuwCj929R+ZboPSt/nn3kCV+0Eii0zE7UT5VVSfXyBR8gMnBblZvYq4YYZUiGZcVAsiOjC1dSrD1BFH+ma5nxAOhtPxUa+dbYARPs/I7cLwzSXrMMZe9jqKLqsdjd564hgZ+HTfbXL9FXQB89UgI6/CdttvPCFzFB4ZGnQtlls1pFXTCvfrvmMqnxAZoAyMmh2FSBaO1JQaiGeyBtS+9SjkvLBR+zzlo2crp1uzAex3F137HpuD3smpiXKEAiGlmdTZV2ZWLAmw2pdiCOntjuVIBhhhgBE4IaXnjP4ZC67k2spL3v+cyLX5MbJxLnEyxcRE7EDXGyN0s6CHQ+4FyCutyDGBUiHrpYEbhlNHboQCMlJbl4PY0+zqEcNCW2Zl1t38z+dv8zHKOT/ALPyFuGgLbN4ahhRHmAAbY79QcoZUgGGGGAEXmSeFMko+CUiKTfYNv4T/Mn7s9zqj/dzWbh1YoWFlG1L7Git/oxH1w+04/2dvZ42+VSob9qq77VnqUsN1AJ9Cavcfio1tfbJzW5bSk0Q+MNy8QUbS/3cR7CkUy217EAyj06nr0PWQ/Cu4Ow3HQ7dR7Zz3BxrLLNHMnmOmWNX6WF8MlCvWqU38S+IOljOhRdyfX3PpjxwSlk94YYZpgYZz/20imkhSGASXK4V3jbQUjALufE/CTpCA/nx/wCzs0r8NA06lZtAEoqvvBs5H5SwJHsRgBQY1uemc/y2QzM/ElSocBYVbZhENwxX8JcktXWgl0RQ6B1BBB3B2I9s5x+B4mAVH9/ENNCwsqKCtqOiyDSDW4N11xZJtDRaT3KoGL/ZRi3DRyN8ctysP3S5JCdB8ApP5N98ncHNKdZEcxkZ2pXTRHpHlj87C1QCmNWxJfy70L3LOD8KPRZPmZyTfV3Z2q+i2xAHYUO2ZFUNOVjWGGGOTDDDDADmORjwQOGdHRxrYFt1e5GZjG1m/iutqBGw6Bk80US6DYFHS1EAsuostkAXSkiifhbpW9fjOESVCkihlO9HsRuCD1VgdwRuCLGIyfZ+BqEitKBsBK7SLX8LGj8zZI2xHAop7C/BTjx1ETkh7aVN2VRpBDf7pidPl21anNEgsLuY8LwqRKEjRUUdFRQo/QbZtjJUI3bDEuYcfoKoq65GvSt0AB1Z2/Cv9T2Bzlvt3w/ENJcHi34DeHoE39rqBUBo2Co35pAVHcEWD0HMuWO7eLFIY5NGhgQGRgNWnUOoKl2IIO97g7UMF2mPD8OATJIyvKdmfYVdfdoCToXp5b36mybxjiZNKM1haBNt0FC7PtkluXcWXRpUjKIzMqwyebUSdLHWiqQFLCr9DuelLh+XtKySTqAE80cRpiH/ALxyPLqAsALsLJskjSnC2ynGkthvkiVw8AIYHw1sN8VlQTq/Nd3747hhlCQYYYYAL8fwqyxSRt8LqVPyIrJvK5meGJ3ILMilivwkkAkqPS+mWSM5gKyRmCUSgBQiNDG5JVbAdZEsKSukaTRUhqJFHEkrHg6HOZw6kDKQHibxEYnYMvUE9lZdSN7Ocr8LOJEVxdEdDsR6gjsQdiPbOX4HheNlovHFwoOhn3DuW0sHOgeUE2gGpjWjcG86jhOHEaKi3Sit+p9z7nrmxTQTaZrhhhjCBhhhgAYYYYAGGGGABhhhgAYYYYAGGGGABhhhgAYYYYAGGGGABhhhgAYYYYAGGGGABhhhgAYYYYA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4" name="AutoShape 6" descr="data:image/jpeg;base64,/9j/4AAQSkZJRgABAQAAAQABAAD/2wCEAAkGBxQTEhIUExQWFRUXGR4YFRcYFxgYGRoaHRoaGxgYGBUcICggGRsoHRwYITEhJSkwLi4uGCEzODMsNyktLisBCgoKDg0OGhAQGiwkICQsLCwsLCwsLCwsLCwsLCwsLCwsLCwsLCwsLCwsLCwsLCwsLCwuLC4sLDc3LCwtLCw3LP/AABEIAOMA3gMBIgACEQEDEQH/xAAbAAADAQEBAQEAAAAAAAAAAAAABAUDBgIBB//EAEQQAAICAQIEBAMFBQUGBQUAAAECAxEAEiEEBTFBEyJRYTJxgQYjQmKRFFJygqEzU5KisSRjc5PB8BVDg6PhNLLC0dL/xAAZAQADAQEBAAAAAAAAAAAAAAAAAgMBBAX/xAAuEQACAgECAgoCAgMBAAAAAAAAAQIRMQMhEkEiUWFxgZGxweHwBNGh8RMyUhT/2gAMAwEAAhEDEQA/AP3HDDDAAwwwwAMMMT5mWICJa69i46qvcj8x6D0u+2Y3SsDDieYMxKQBWIsNI28aEWCABvIwIoqCK3sg7Yv/AOHlv7WaVyb+F2iXfqAsRU18yT747FGFAVQAoFADYADoAMQ59FK0RMDBZkIdL+FiDZjaiPKw2+oPbOZzlJ7FVFI9R8pRfgedT6+PK/aukjMD9Rmg4maIW9zoBuVAEoruUHlk/lo+im88cu5qktDdHqzG40uOvbv0Iseh9DT2YpyizeFM05fx0c6CSJ1dD0ZTY22IPoQdiDuD1xjIyxrBIZFpVlYeMNgC5pVl/i2VT6ij+HeznTGXErJNUGGGGMYGGGGABk6fnEYZkTVK67MsY1aT6M5pENb0zA5hxEpnZkVisKkq7KSGkYbMisN1VTsSNybFijbMEKooVFCqNgoAAA9gMlPVrZDxjZlBxfEF21RxrHpGn7wl9VtYZQpWq07hvXNDxcosmNW9lfzfIagAfqRnmbiArKtEs3QAdAKtiewFj9cz5hxLpGzoniMovQDRYDqF/NV175NTmxuBFDheKWQWt+hBBDA+hB6ZtkZm8QLLA41AWpBBV1O+h67HseoO/qDT4PiRIgde9gg9QQSGU+4IIPyy0J8RNqjbDDDHMDDDDAAwwwwAMMMMADDDDAAyGIi3GSyG/JGsada8x1OQD3sLZHWh6bXM5mXiXXjpiFDRssUZonWGXWzMErzRgSxAkGwSewxNRXEaOS0TmZOeZHABJNAdTkXlf2t4TiJfBikuQqWClWU0CQbBFqdr0tRreqyUY0XwVOLiVtO4V99BNE31Io9RsCR7A7EAjbg5WZFLLoboy3YDDYgGha30NbijifxcT/w4v6yN/qBGf8WPR2OtHfsK27Dqb+eZJWNKNV3ff4Ps8QdWVhasCCPUEUc98pn1xKSdRBZGN3bIxRj87U2O2ZcVOER3PRVLH6C8+8hYmEEitTyMN72MrkG/kQc3RyyEyhhhhnQTDFOaTlUpTTuQiH0J713oW1flxvJvNkJfhiDsJSW29YZQN+25GZJ0jUe4IQiqqilUADvsPfvmfGcSEW6snZVH4j6e3zzfFZ20+YIzk0DpqwN6+IgAfL1zkirLmoHcgXVX/wBLz7hmE3FohAeRFJ+EMwUntsCd98qkafZoz5SlAqfTqpPnX2vr8wPfPXLmqaZQbVgsg3vzbo4HoPIp+ZOe1v5/0+WTuXOP23SFICQUGIYaiZPMFJG4Wl3/ADiuhwj/ALCTWx0WGGGXIhhhhgAYYYYAGGGGABhhhgAZyYF8XXhm45JLkA6Bk16WYjoRLFWnuh38u3WZE5/yqRtcvDv4c2gqbBKSDqoZQRTA7B+o1HY5jVjRdMaIvr/3W4yenLoImUpCoYuWGkD4mFM2+w2v9SBu1F3h5g6K67qyhl+RFj+hxXjOMQahIjEDuUtW2s03wj081bj65EuxIwCf9oXxCviO4XTfwxoIWF96fU1etZl9mfsz+xs5EzyeIPOrUFsaQhRVpUAUEdLN7k0M9fZvjIHSLSymVg0hF2dT00hHYbn/AL3y9m3tQ+rTm+zby2OW+1ImdmQS+FH5QoMd6mHndhJqFGiFVaIuM3sc7ThYFjREQUqKFUegAoD9MgS8M0syDUGAZZBSio1BBsserNWkD0Ln0A6THgtjmnkMMMMcQMV5nwzSROiNoYjyt6MNwSO4sY1hgBD4fmYcqCrqTY3U6bW7AeqPQkeo3G2TPtPxHGeWPg0FsVDSmvJbAEgEEGlsnb/SixwgEcxU69Rd0JAtfhEkQbbYCPYNYF6upY5XyNcLLrdCvLVlEaiZlZ+5VdPYdRfW76bewyJzb7IcNxc6zyanZWFrqOk6PhUr6Almo7ec9ibvSQ+cPYBoLuL2skhdxRY6f8I67V41JG41ONch0iyAWoMQABXQXv8AL2ws2usYijCgACgOg9PYe3t2yHwFNxQIcmuIJYihqPhcSnhHrYRQh69SDQ6ZexfkdzBOIZNAZLiW9RCvTF2I2thp23oA7+YgbHIs8FjDDDKkQwwwwAMMMMADDDDAAwwxDmPHFCscY1SNvv8ACq3u7n07ADdjtsLIASsfzDjONjiGqR1QerEC/Yep9hk1uDDWXaRyevnZR8gikKB9PneHDcBFGbSNVP71eb6sdz+uJxlP8bEPsorjh1D6tNsYg6sjrGXbw0dW3BC6aujVAixZZ5u+rh5dDdVKgqR8R8oH6npj+Quc8mjZkYF0d5Usq3WjqPUHsvy2ybOjTVSRcRaAWyaFWavb5UP6YlxIMzGBOm3jt2VCL8MH99hQrsrFtvLq98Hy9I0KL3+JtlY7Vuygb1364vyCQ8JBFBJG33agGWNWkWQ1bOQLkVmNsdQ6n4m640UrIybot8DwMcKBIkCIOgGMZjw/Eo4JRga2PqD6EdQfY5tlSIYYYYAGGGGAE7mPKxIwkUhJK0EldSuh6pIljUO4Ngg32LApcrDoBBKdUkaqNYFCRaoSAEmtwQQSSCPQgm9kznqJoDM4jdb8J+p1H8IXq4NC0HWvUAhZKxoyow4nglZg25YAD+0kVavfyqavc71fTPXCcNo1eVFv90b1+Zjux7//AL64jyTmEs8MTPGYmdAxKkFQ34kKuA6sCCCCu3S7zafgpG/80kfusq6O/VVAZ79C4G2TLdp5+0MxXh5QhAdkcJ/hOpq9FG/6DuMtcv4hJIo3iIaNlBQqQQVI2ojrtkyLgFAfUTIzjS7N1K7+UAUFXfoPmbO+eX5RAb+6QE9So0k1dWVonqf1zYyoWUWy7hkNeWIvwaoyOjI7A/WyQ38wON8Bxra/ClrXWpGAoSKKDGuzAkWB+8pHWg6kmTcWijhhhjChhhhgAYYYYAGc/wAqbWZpq3eV1BP7kTNEoH5fKzD3kJ75T5vxLJEdH9o3kjsWNbbAkdwPiPspxfhYBGiIvRQFF9dhVn1OJNlNNb2a4Ypy3iC4e/wySJ9A5r+lD6Y3kyoYnxguXhx6MzfpGy//AJjHMSl34iP2ikP6tEB/ocwpp58H6MdwwxLnErLH5btnjSx1AeRVZh6UpO+aTN54b8y0sgHlav6N6qe4/wCtHH+C4kSIrja+o9GBplPuCCPpi2L8gkOvi4z+CbUvusiI5Py1mQfT2OPBk9RcyxhhhlCQYYYrzPjBDDLK2yxozntsqknc/LABSXizKzqhZURtLMNi7D4lU9lB2LDewQKo5nBwEaMXVFDkUXq3I93PmPQd+2fOVwaIYluyFFk9WJFsx9yST9cWikbiCSCyQA0pU00v5lbqkd2ARu1WCFrVFys6tPT2v+SnWGJNyxfwM8bdmV2P+JWJVvqDhwXFsWMUoAlUXt8Mi9PES+m5AK9VJHUFSVH4E1cWO4lLxbFikShivxu16EP7u27v30jp3I2s5jOw0RxmpJLAO3kUfHJXtYA/MyjpeMcNw6xqEUUo6dz6kk9yTZJPUnA1JRXE+eP3+vtrMOIXe45fVApjJ9dLFmF+gI+ozPjJhJD4sd64j4ijowdL1RsNyCy6kPs+3bHuIl0I71elS1CyTQugBvkpQYlinvYoo4jewQRtLfQlSdyOqE9dK5uNwVanRa35fr9fa6aGUMqspsMAQfUHcHPeR+SnwmPDn4QC0H/DsWn8hIA/Kyd7yxl07OJqgwwwwMDDDPLuACSQABZJ2AHck4ATONk1cQif3aFz7M50of0Eo+ua4lwKFnlmbYykaR3EaikBvuSXau2uvUlwMLqxfWvb1+WRk7ZeKpE/kUitG7KCLnnBv1WeRCfl5co5E+xnEpLwiSxklJJJpAT+fiJWNe1k17VlvMYywGJqf9ob2iX/ADO//wDOOYjD/wDUzf8ACi/++f8A+MwpDEu73Q9iPPHCwSMzaVSnLegRg9/LbfHsS50VEEpcAoFOoEWCv4gQeu17ZqJvA6cVdvDmSTs9RSH6kxMfk5K/+r7ZjwLmNpOHa7jGqP8APCfgqzuVIKH5KT8Qz3xfDNNE6MdBYbV5tDdUa+7AgH02+ubhivpIu4YnyvjDInmoSL5ZVBvS9An6EEML6hgccyxAMkfafzQ+Dtc5EVH9w2Zf/bD/AFrK+Q5pPE4s1dQR6SdqLylWK+upURD8ph17Y3SNirZ45kdZWBbGuy5G1RLWqj2LEhR82I6Z74eQeNLGD8KRnT2AbxAK7fgP6YtyPiFlMso+JmCgEEMsa2I9j2Y63B6HXteKciZm4zjnJtXSBovaMeOgP8zKzj2cZFI69R1UOr15/rwOgxTmPDF1BQ1Ih1RntfdT+Vhan2N9QMbxHm5JQRg0ZW8Ox1CkEyG+xCBqPrWBunfGq+9fyY8jmEwPE/3uyCwdMakgLYJFltTGvUDtlTJ/Dr4UzIBSSjWg7B1oSL7WulgPUOcoZg2tTlaw8d3V4Y8D4y2CD0Ox+uJ8qW+HhDgG4lDDsfKARv2x0ZH+ynGJJAVQ34MssDeuqORl3+Yo/XNI8z4rFY9ydfCuDe5LRgf1LQsR/EPbOoBzm+IZ14mNtICSfdMTuWIDOmw2UV4i2TuXG3THPs3xXlMJbUYwPDbtJCf7NwbN0PIfdb6MLeD5GfkRt8a5/fWyzhhhlDnDJvOmDBIeviHzD8i7tfqCdKH+PKWRRJr4mY9ogsQ/iIEkm3yaL/CcyTpDRVsayfzXhRMYYSSNTW9Eg+GotxY/Cx0IR6Pj5OeOSrrBnN/eAeGCKqMXoNHcFrLHodwD8OTirZWbpCvKYgglQADTNKSAb3dzLv6H7wGvfHsUi8vE8Snr4cvb8SmPt/wu+N5ksmxewYnB/bzfwRf6y45iUB/2iYf7uI/1mH/TFKwxLu90O4tzLh/Ehmj388bLt18ykbfrjOeZJNILHoASfkBeaTFJt04Odqugjn0Eqjbr3kEXrjuT/ssYp+XwRjVpECRsG8rrUa9QOjVRBHqCO2act4ksGV/7WJikg9xurV2DKVcemquxx5rmT03yPcZCcSh6eMpjPTdkBdP8vi/09Ms5D5iu8D945VP0a4mPyqQn6ZcxoYFmtxbmPFCKKSQi9Kkgep7KPcmh9c5fmnM04ZBA76JJUJEh2Uu71K1nYadRevTbtnQ88/s1F1csXer+8U1/TpnOc75GOK4zhzILiiQs4PRizeRPl5ST7Cu+LqM6vwY6b1L1cK35Y83sUuJdW4dfBI0uEjjYbUrsqBl+SkkfLPkEQXjOIVQAq8Pw4UDoAG4kAD6Y1GNfEIteWIeIx9GYFY1HY+XxCfSk9cQi5jE/MeKiR1aRYIfEUGypDzUD2Bpxt13GCXRISdzK+IRefiHbtEvhj+J6eT/L4Q/xY7I4UFjsACSfYbnFeVRkRKW2Z7kb2ZyWI+l19MQvHaLfh98NvE+c2iJj1KLeMiRPUlb1KP4kLL/NjcbhgGU2CAQfUHcHPWI8qGkPF/dsVX+A+ZK9gp0/yHMNzDu9H8+o9kjhuF0SQyrYEniRSKOhYO8kbn0IqRb7+IPQZWZgASeg3P0xPk/CmXl8AsqzRo4JBtXNSKSD1pq2PWseKuznm6aI/wBuOTyTQs8LuroLKKzASKN60j8Q6g/TvtvwTiPg+DmTpFHGx94iqiUetafPXrGuVuC4nWDY0up0yJd6W/6g9Qe4IOaJAoXQANNVp7V6V6e2LhnVLXc9BaT5O199Cphkv7OSEwKjG2iJiYnqSmwY+7Lpb+bKmXPPM+ImCIzt0UFj8gLOSOV8OUj8/wAbFpJN7pnYswvuFvSD6KM3+0ahofCJFTMIj7qx+8A9zGHz1MCQaNE9DQP9D1GTmyumuYpInjyGHrGm8/vYtYfqPM35aH49ruQvsbw3hQGMgCRJH8XT8JZjqBUWSEKMmlbOlaX8OXcdKkJJ2zhua8xkj4vh+KOr9nlL8LoAtgBbLPoClmBdTuDQRg1bnLjc3gFapo1sWNTBdu/xVnjjovD4vhdDHS7uzx0WAPhtUqn/AMsWdJA2YuD1sm+wvY75jjZqm0TonDfCQfkQf9M5ofanhV4hvvfM4ji0EU4dZJQwZTWmtW951E/JeGe9fDwtq+K40N+l2N85aP7NpHzlJERVRoWlAAAHiCo22Hsyn5k4jgdv4ktOXGp/8trtrevEsHmDvtBA8n5m+6jBqxbuNRHuitmkPImkAPFuJT/dICkHfYx2TLsfxkixYVcuYY6ikcLk2S+Ts3icSJNn8SwB08LSBEV9QQpv8wcdAMS5pJ4XGIRpueJl0lqt4mUp/llksgdh12xrn2qOuIi3lUBBGTQlDMPJdEhupB7Wb2vPHCcKVJdzrlb437fwoPwIOw79TZJJJPY2CtmPPb/ZeJIAJETlRV7hCQK77jL6nYZD5xqMLKlanKxi+2tghPuQCTXtlxVoADtmQN1MkznlE8OpveYEV+VHez7eX+ue3YAEk0BuT6Ducx5uv3/DE1p+8Av+8KgrXodCy7+59cw47gTPDJFIdBcEXGd0sVasRueu9UbqvXJ5Nhgc5BGfBDnZpSZWsb+bdVP8KaE+SDIfA8nlb9nmhkRGiR4ZY3QkOdYEtyBgQfEjLBiGPmPqRlH/AMYMSiJ9JnNLCBarMelqDZWtyy2Sqi97ytwPD+HGqXZA3aq1Md2Yj1JJP1x9mie6ZzvO+JkVBHLCw8RghMf3oK2WkAUASE+GrnZMo8Lx0cl6HViOqg+YfNDuv1GbMdfFqO0Ueoj80jUpv1CxyD+fGeM5fFLXixpJXTUoau+19MXgReU3FRXj5/FGGT+JkEc6uxCrIhRiTQ1Jbp12HlM1n2GPRcjiW6Moutv2iehQoaV10o9hWI805LFHG0oDs0bCYeJJJNWkguEEjMEtNS0tfFmcBulqXLh69vP53J/2k5qjcO0cT63mIgQx+YKZDoLswBVQoJaz6AdSBl3krFTLASWEJVUY1egqCoagPMNx8gpO5w+0cunhOIZb2jYqVGo2BYIUA6t6NUb6ZvynhkjiUIxcN5jISCZC25ckbG/bYCgKAAx0qISlYvznl7sVlhIWZOx+CVe8UhokDuGG6nfcFlbHl3HLKpIBVlOmRG2ZHFWrD13BBGxBBBIIOWsgJDq4ueVWIXSsRUAU7rqYuTVkgOE2PZruhSzXMaDd0bcEPD4lt/LOuqv95HSk+5ZCv/KyzkLmgAVZaFwuJAasgfDJXzjaQfXLubF7GTVMkc7P3nDXsodmurthGyqg2+I6iR/ARmHMeYFIleKMzlioREZQXB3NMxC/AGIsi6A75Y4vhlkRkbofTqD1BB7EGiD2IGcrzJZYIZFdiPDYvBPpuM7FlWZUBKAElSdNUFI32zJLezYypUVuXcWplRla1njBTat03+dlX6dtBy1knhOTp4iShpAo8yRHToRmDWRtqBp2GksVF7DYVWxkqEbtkThJ4mkZ3dS0srRw/OAsDGCPxBlmautavQ5bzj//AAbxJ+IjkKmCOQycOEBWSOaW5JXLj8YL6lYUQJWu8d5dzSWOGdJvPLAdKvajxtW0LFRWlmtQaGm7o9QpaNUG6S5lSHiWkmYLQij8rGt3k2NA9lUdT3JrbSbere++L8t4TwokS7IHmb95ibdz7sxLH54zghtRri6OF9vxJ/NYnFTR6i8fVAdpE/Eunpq7qfUVdE45w8yuquhDKwDKR0IIsEfTNMjQ8SvDGdHPkH3sQ7kOd419WElgAdpEGBq6cK5r0+P2L/avjAjQU8avbEeLtGAALdmvysNgp3+IiiLI8cnKopTxTM5JeWTYgFt92GwAXSqruQoX541wsJOt5ANclax1CqL0xj1C2d+5LHa6E3hOQReM8amWNQROixyssdvqWRRFemtSh9hs0lgg4j6TBLhVlOFvEnCiisQ1ufzsCEX02XUxHuh75ZzLh+HVFCqKA+pPuSdyfc7nNcdKibdsR51wxeI6RbIVkQDqWQhgt+9FfkxzHh51dFdDasAyn1BFg/plTOc4zgnh1KsR4iBrKxjRaliSVYN8SWdq+G6IoAhZKxoSon/abjVVlWVGVlZZeFlCNIviL1Vyo+67qSxClX+K7A7JDYBzk+Fjnkklje4oFCjTquUubLoZR8KaChGklvOfMKoO8qm/ZoZInYt4CM0TGyzQr8IJPVl2QnqaVj8WEXWxri5NUP8AKPMZ5P35WA+SVHt7WrN/NlHFeV8OY4YkO5VQCfU1ufqbxrGQarTm6x7LAZ8dQQQeh2OfcM0mQ1lrgZLYAxI6FmNAGLUAzH08ob6595KfDnngohCFniFbKJCwkjB9nUtXbxa6DJPNeA/aeIn4ZnccP5ZZlRihkZlCLH4i0wUeGXYAgkunawXPs2s54niTOwJjVIoyKBdPNIJmFbE6ghF1qhYgC6Cp8iusuk5de/nudIxrc5ya8c8fDqyKZXYGeS7ARGfXIaO9gMwVOp0VtRI6uRAwIIsEUQehB6g5znOuWhUjiiWXQ7felCzsyqtLGXY2AdqLMFAUjuAdasSLoY5s40PHRJdSoA76iEAJ7bsN/me2WoVIVQx1EAAnpZrc1kzhOWMZfHlY6qpYhWhK1UxNamenN76elCxqNbMiqCUrYYYYYwoYYYhz+Ypw3EODRWJyCdwDpNbfPABLlTaohJv94TLv1pyWUHYdFKr/AC5hzCLVPBp+JdUhsmmVaCo1dtbBgd6KX6g0IYgqqo2CgKAOlAUKxTgvNLO/oViX5INRP+N2H8uQvc7NNbN9S+PkscLxAcWNiNmU9VPof+6IIIsHNs5zj+IEUsEqEWZVglX94PsoP5lYhgT+EsPxZW5nzJIFtgzMfhjQapHPoid/9B3rLJ2jkkqYxxXELGjO2wAs0CT7AAbkk7ADqTnNcbFIZI+Km2MbaViUgrHG50sxYgFpN1YnooXSPxM+n2j5oWhXw4Z2ZZI5HBidKSOVWkOpgFNKGIAJLVQu8cimi4iI6GWSJwV1KbVgRvpboRR6jFm2V0GlK39XMazBRXEwtvRSRO1WTGwJ73SNXzOZ8qmLRLq+NbR+3nQlGPyJUkexGaOT43D1XxNqvrp8Ntx76tP0JxI5H1Y8Np8ivhhhljmDDDDACLy/fxWogtLJdgC9LeGDt18qLv6VivP4NaRqDpdpFCNV11L2NrBjDgi9wc25M5aIE7ktJf8AzXwn83EQjsqPIfZvKifqGk/TIvJ2aK3XZv5IY4XnH3kcEy6JXDaSATG+kAnQ3Y0SdDebyt1A1GtkDnEwEMjqbaPzLR38Rd0X5k0tdw1d8e4znUMbKjONbfhsbfxMdlHpZF9rO2Ui7OWUaZRybzbjmUrFF/av0PURr3kcenYD8TEDYaiHuIl0ozUTpBNDqaF0PfInJDriSZt3mVZHP8QsIPRVBoD5nqSSSdBGNsz/AGdYZOH03RDxG9yWYeLrc92uNt/Vz640CF4mFrrxFaI+7AeIn6BZf8RzLnJqIv8A3bLJ9FYF/wDJqH1z3zI0I2HVZYz1oUXCMbo/hZvn7ZOL3OnUV6a8V5b+5bwwwyxyBhhhgAYYYYAGTvtHAX4XiUAstE4A2FnSaFnYb5Rydz9iYWjU6Wl+6UjqNWzMPdU1N/LgBjFxqMCwYUAHPsrDUD7gi9/Y5jyZCIIyRTMPEYejSEyMP8THEua8tQK5UaS4jhBXZqLeHpNbFArEgdvMctZA7Vtp979P7JfGcqSfiYlkUPHoZ3Rt1ZkKCJivfTrc/OvQVb4bgI42ZkRVZviYDzGult1OI8kbxGkmF6DUcfUAhC2pxfYsSAe4QEEgjK+Wjg5JO2fCM5/7OoF4WBB/5aCM9PijHht02+JTnQ5AvwJ2jbZJmLwntrILSxfOw0g9dT/u5k1sbB0z7w3lnmXs4WVfnXhuB8tMZ+b5lLP/ALRAaorM0J72G4cyfTfR7+X3z7zTiFjeKQsPIafuQkgq661rVP0OTIeKSSB+MX4fHWYb0QsWmJrPS9COT2pqvvk45OrWjJxUq2x4/wBKztcMMMscQYYYYAQOSRlY2Vu0swHT4fHk0dPy1n3hPNPxDemiL/CpkNf82vpi/KOIYl2fZXeRU9LXiJwD7FlMfzrGeUboW/fd3+hc6P8AIFyDydmn/o33L39jHnPBJI3D6kDHxk+oFtRr4l2vSdtr7Zch4ONVKKiKhu1CgLv18o23yaV18RCvXw9Up6bEq0ae4vVJX8ByzlYYOaeSU3IkA0xvLCv7sbkL8lU2EH8NYtyiMIhhHSFjGBd0ooxgmydo2Trvl7Of41/A4oFv7LiaAPZZ1BFMe2tAoHa4qu2UEktgg6Y7NEHVlPRgVPyIo5F4viw3CLqIDBYmf2qRQxJ7Cw3X90+hy4chct5UpXjY2u3Zo2J3bQwLrZ/9ZiANhdVklk6cwa+/cHXYYlybijJCjNs4tZB6OpKvXtqBr2rHcucYYYYYAGGGGABkzjzc8Q7Kjt9bVRtXoXynkni4wOJVt7aIj28rqf18+ZLA0cnEfajjuKj49IoDq8XQ6K4JUPTRkj0AA1HttdZ2b8KWh8ORyxKhXbZdW3m2A2B32HY5i3KweKHEHcrF4aD0JYlm/Sh+uM8a9Iaqz5VvpqY6Vv2sjIo9L8nXhPThGKWy3dZf9G32ba+E4U0BcMeyilHkXYDsPbKOeIowqhR0AAHyGe8ueWGSufRav2f2mVht6K5/+PrlXJf2hOmISdonV26fBdP+iFj9Mx4NWTm/t39nhxMJkVfvogStDdl6snv6j3+Zzbk8SnlSLVqeGNj5oS39bzosn8xiVYDGqqA2mJV7edglV6ebIpbnoz/JlL8daMsJ2vdfe0vr0Gfck8h6zU2pNVJ5i9AWpBNmjt0u+53JArZc80M8yNQJ9Bees+EYAcLx3GScPy/h54mJ0Rxa1aiHVgoJJqwwLXY+t5T+yXEO/CxM6BAVAjWyToAADMT3br06EZ8/YRxHBLCfKGRUYA9NJAcA/wApGWFUAADYDYD27ZDmej/kh/51BLpXnspV/Ni32VRvDleSvFaaQMQCAVSRkjAB30hAtetk98tYhyZ7RyP7xx0I6OQevuDj+WWDz3kMkfa6HXwXEqRYMbd6I26g9iOoPYjK+Z8RCHVkbdWBU/IijmmCMaaQFsmhVncmu5Pc4pFtxEo7NGjj5gurf08PPfLnJQBvjTyP/EuxPyIph7MM5Pn/AC+Ucw4UCRzBM+62SFKkSOn8LaFNdNjkGel+JprVbi5Vs35b+x1fBcWkU06MasxP8jKTEo+rR/q3vlvOY5sFuQs2nyxAsfhALybvYK0NyNYoGs6Ph2JVSbsgE316d6y0cHnyyaYYYZooYYYYAGSeeEq/DOKrxNDetOjAAfzhP0ytkf7Qvvwy0WJl1aVq6SN2B3IpdegX+YDvmPBqyMYvw6+JxH5YRfzkYGv8KH/3R6Z6gZzuwCj929R+ZboPSt/nn3kCV+0Eii0zE7UT5VVSfXyBR8gMnBblZvYq4YYZUiGZcVAsiOjC1dSrD1BFH+ma5nxAOhtPxUa+dbYARPs/I7cLwzSXrMMZe9jqKLqsdjd564hgZ+HTfbXL9FXQB89UgI6/CdttvPCFzFB4ZGnQtlls1pFXTCvfrvmMqnxAZoAyMmh2FSBaO1JQaiGeyBtS+9SjkvLBR+zzlo2crp1uzAex3F137HpuD3smpiXKEAiGlmdTZV2ZWLAmw2pdiCOntjuVIBhhhgBE4IaXnjP4ZC67k2spL3v+cyLX5MbJxLnEyxcRE7EDXGyN0s6CHQ+4FyCutyDGBUiHrpYEbhlNHboQCMlJbl4PY0+zqEcNCW2Zl1t38z+dv8zHKOT/ALPyFuGgLbN4ahhRHmAAbY79QcoZUgGGGGAEXmSeFMko+CUiKTfYNv4T/Mn7s9zqj/dzWbh1YoWFlG1L7Git/oxH1w+04/2dvZ42+VSob9qq77VnqUsN1AJ9Cavcfio1tfbJzW5bSk0Q+MNy8QUbS/3cR7CkUy217EAyj06nr0PWQ/Cu4Ow3HQ7dR7Zz3BxrLLNHMnmOmWNX6WF8MlCvWqU38S+IOljOhRdyfX3PpjxwSlk94YYZpgYZz/20imkhSGASXK4V3jbQUjALufE/CTpCA/nx/wCzs0r8NA06lZtAEoqvvBs5H5SwJHsRgBQY1uemc/y2QzM/ElSocBYVbZhENwxX8JcktXWgl0RQ6B1BBB3B2I9s5x+B4mAVH9/ENNCwsqKCtqOiyDSDW4N11xZJtDRaT3KoGL/ZRi3DRyN8ctysP3S5JCdB8ApP5N98ncHNKdZEcxkZ2pXTRHpHlj87C1QCmNWxJfy70L3LOD8KPRZPmZyTfV3Z2q+i2xAHYUO2ZFUNOVjWGGGOTDDDDADmORjwQOGdHRxrYFt1e5GZjG1m/iutqBGw6Bk80US6DYFHS1EAsuostkAXSkiifhbpW9fjOESVCkihlO9HsRuCD1VgdwRuCLGIyfZ+BqEitKBsBK7SLX8LGj8zZI2xHAop7C/BTjx1ETkh7aVN2VRpBDf7pidPl21anNEgsLuY8LwqRKEjRUUdFRQo/QbZtjJUI3bDEuYcfoKoq65GvSt0AB1Z2/Cv9T2Bzlvt3w/ENJcHi34DeHoE39rqBUBo2Co35pAVHcEWD0HMuWO7eLFIY5NGhgQGRgNWnUOoKl2IIO97g7UMF2mPD8OATJIyvKdmfYVdfdoCToXp5b36mybxjiZNKM1haBNt0FC7PtkluXcWXRpUjKIzMqwyebUSdLHWiqQFLCr9DuelLh+XtKySTqAE80cRpiH/ALxyPLqAsALsLJskjSnC2ynGkthvkiVw8AIYHw1sN8VlQTq/Nd3747hhlCQYYYYAL8fwqyxSRt8LqVPyIrJvK5meGJ3ILMilivwkkAkqPS+mWSM5gKyRmCUSgBQiNDG5JVbAdZEsKSukaTRUhqJFHEkrHg6HOZw6kDKQHibxEYnYMvUE9lZdSN7Ocr8LOJEVxdEdDsR6gjsQdiPbOX4HheNlovHFwoOhn3DuW0sHOgeUE2gGpjWjcG86jhOHEaKi3Sit+p9z7nrmxTQTaZrhhhjCBhhhgAYYYYAGGGGABhhhgAYYYYAGGGGABhhhgAYYYYAGGGGABhhhgAYYYYAGGGGABhhhgAYYYYA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8" name="Picture 10" descr="http://what-when-how.com/wp-content/uploads/2012/08/tmpe02626_thumb.png"/>
          <p:cNvPicPr>
            <a:picLocks noChangeAspect="1" noChangeArrowheads="1"/>
          </p:cNvPicPr>
          <p:nvPr/>
        </p:nvPicPr>
        <p:blipFill>
          <a:blip r:embed="rId2" cstate="print"/>
          <a:srcRect/>
          <a:stretch>
            <a:fillRect/>
          </a:stretch>
        </p:blipFill>
        <p:spPr bwMode="auto">
          <a:xfrm>
            <a:off x="304801" y="1676400"/>
            <a:ext cx="1828799" cy="4572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4.bp.blogspot.com/_Snj33SX2SOQ/TQKjDg4lVRI/AAAAAAAAAvk/AJJleYyTAcg/s1600/agesandstages.png"/>
          <p:cNvPicPr>
            <a:picLocks noChangeAspect="1" noChangeArrowheads="1"/>
          </p:cNvPicPr>
          <p:nvPr/>
        </p:nvPicPr>
        <p:blipFill>
          <a:blip r:embed="rId2" cstate="print"/>
          <a:srcRect/>
          <a:stretch>
            <a:fillRect/>
          </a:stretch>
        </p:blipFill>
        <p:spPr bwMode="auto">
          <a:xfrm>
            <a:off x="609600" y="2133600"/>
            <a:ext cx="7396319" cy="4724400"/>
          </a:xfrm>
          <a:prstGeom prst="rect">
            <a:avLst/>
          </a:prstGeom>
          <a:noFill/>
        </p:spPr>
      </p:pic>
      <p:sp>
        <p:nvSpPr>
          <p:cNvPr id="2" name="Title 1"/>
          <p:cNvSpPr>
            <a:spLocks noGrp="1"/>
          </p:cNvSpPr>
          <p:nvPr>
            <p:ph type="title"/>
          </p:nvPr>
        </p:nvSpPr>
        <p:spPr>
          <a:xfrm>
            <a:off x="457200" y="274638"/>
            <a:ext cx="8229600" cy="639762"/>
          </a:xfrm>
        </p:spPr>
        <p:txBody>
          <a:bodyPr>
            <a:normAutofit fontScale="90000"/>
          </a:bodyPr>
          <a:lstStyle/>
          <a:p>
            <a:r>
              <a:rPr lang="ar-SA" b="1" dirty="0"/>
              <a:t>مبادئ النمو</a:t>
            </a:r>
            <a:endParaRPr lang="en-US" b="1" dirty="0"/>
          </a:p>
        </p:txBody>
      </p:sp>
      <p:sp>
        <p:nvSpPr>
          <p:cNvPr id="3" name="Content Placeholder 2"/>
          <p:cNvSpPr>
            <a:spLocks noGrp="1"/>
          </p:cNvSpPr>
          <p:nvPr>
            <p:ph idx="1"/>
          </p:nvPr>
        </p:nvSpPr>
        <p:spPr>
          <a:xfrm>
            <a:off x="228600" y="990600"/>
            <a:ext cx="8915400" cy="1219200"/>
          </a:xfrm>
        </p:spPr>
        <p:txBody>
          <a:bodyPr>
            <a:normAutofit/>
          </a:bodyPr>
          <a:lstStyle/>
          <a:p>
            <a:pPr algn="r" rtl="1">
              <a:buNone/>
            </a:pPr>
            <a:r>
              <a:rPr lang="ar-SA" b="1" u="sng" dirty="0"/>
              <a:t>ثامنا: كل مرحلة من مراحل النمو لها سمات خاصة ومظاهر مميزة </a:t>
            </a:r>
            <a:endParaRPr lang="en-US" b="1" u="sng" dirty="0"/>
          </a:p>
          <a:p>
            <a:pPr algn="r" rtl="1">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ar-SA" b="1" dirty="0"/>
              <a:t>من العوامل المؤثرة في النمو والتطور </a:t>
            </a:r>
            <a:endParaRPr lang="en-US" b="1" dirty="0"/>
          </a:p>
        </p:txBody>
      </p:sp>
      <p:sp>
        <p:nvSpPr>
          <p:cNvPr id="5" name="Content Placeholder 2"/>
          <p:cNvSpPr txBox="1">
            <a:spLocks/>
          </p:cNvSpPr>
          <p:nvPr/>
        </p:nvSpPr>
        <p:spPr>
          <a:xfrm>
            <a:off x="457200" y="1676400"/>
            <a:ext cx="8229600" cy="1524000"/>
          </a:xfrm>
          <a:prstGeom prst="rect">
            <a:avLst/>
          </a:prstGeom>
        </p:spPr>
        <p:txBody>
          <a:bodyPr vert="horz" lIns="91440" tIns="45720" rIns="91440" bIns="45720" rtlCol="0">
            <a:noAutofit/>
          </a:bodyPr>
          <a:lstStyle/>
          <a:p>
            <a:pPr marL="342900" lvl="0" indent="-342900" algn="ctr" rtl="1">
              <a:spcBef>
                <a:spcPct val="20000"/>
              </a:spcBef>
            </a:pPr>
            <a:r>
              <a:rPr lang="ar-SA" sz="6000" dirty="0">
                <a:solidFill>
                  <a:srgbClr val="7030A0"/>
                </a:solidFill>
              </a:rPr>
              <a:t>الوراثة       </a:t>
            </a:r>
            <a:r>
              <a:rPr kumimoji="0" lang="ar-SA" sz="6000" b="1" i="0" u="sng" strike="noStrike" kern="1200" cap="none" spc="0" normalizeH="0" baseline="0" noProof="0" dirty="0">
                <a:ln>
                  <a:noFill/>
                </a:ln>
                <a:solidFill>
                  <a:schemeClr val="tx1"/>
                </a:solidFill>
                <a:effectLst/>
                <a:uLnTx/>
                <a:uFillTx/>
                <a:latin typeface="+mn-lt"/>
                <a:ea typeface="+mn-ea"/>
                <a:cs typeface="+mn-cs"/>
              </a:rPr>
              <a:t>مقابل</a:t>
            </a:r>
            <a:r>
              <a:rPr lang="ar-SA" sz="6000" dirty="0">
                <a:solidFill>
                  <a:srgbClr val="00B050"/>
                </a:solidFill>
              </a:rPr>
              <a:t>         البيئة </a:t>
            </a:r>
            <a:endParaRPr kumimoji="0" lang="ar-SA" sz="6000" b="0" i="0" u="none" strike="noStrike" kern="1200" cap="none" spc="0" normalizeH="0" baseline="0" noProof="0" dirty="0">
              <a:ln>
                <a:noFill/>
              </a:ln>
              <a:solidFill>
                <a:srgbClr val="7030A0"/>
              </a:solidFill>
              <a:effectLst/>
              <a:uLnTx/>
              <a:uFillTx/>
              <a:latin typeface="+mn-lt"/>
              <a:ea typeface="+mn-ea"/>
              <a:cs typeface="+mn-cs"/>
            </a:endParaRPr>
          </a:p>
        </p:txBody>
      </p:sp>
      <p:pic>
        <p:nvPicPr>
          <p:cNvPr id="27652" name="Picture 4" descr="http://www.godandscience.org/images/dna-helix.gif"/>
          <p:cNvPicPr>
            <a:picLocks noChangeAspect="1" noChangeArrowheads="1"/>
          </p:cNvPicPr>
          <p:nvPr/>
        </p:nvPicPr>
        <p:blipFill>
          <a:blip r:embed="rId3" cstate="print"/>
          <a:srcRect/>
          <a:stretch>
            <a:fillRect/>
          </a:stretch>
        </p:blipFill>
        <p:spPr bwMode="auto">
          <a:xfrm rot="1861053">
            <a:off x="5338474" y="3240111"/>
            <a:ext cx="3792220" cy="2844165"/>
          </a:xfrm>
          <a:prstGeom prst="rect">
            <a:avLst/>
          </a:prstGeom>
          <a:noFill/>
        </p:spPr>
      </p:pic>
      <p:sp>
        <p:nvSpPr>
          <p:cNvPr id="27658" name="AutoShape 10" descr="Image result for happy family stick figu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7660" name="AutoShape 12" descr="Image result for happy family stick figu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aphicFrame>
        <p:nvGraphicFramePr>
          <p:cNvPr id="18" name="Diagram 17"/>
          <p:cNvGraphicFramePr/>
          <p:nvPr/>
        </p:nvGraphicFramePr>
        <p:xfrm>
          <a:off x="0" y="2794000"/>
          <a:ext cx="4572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Autofit/>
          </a:bodyPr>
          <a:lstStyle/>
          <a:p>
            <a:r>
              <a:rPr lang="ar-SA" sz="3600" b="1" dirty="0"/>
              <a:t>العوامل المؤثرة في نمو الطفل</a:t>
            </a:r>
            <a:br>
              <a:rPr lang="en-US" sz="3600" dirty="0"/>
            </a:br>
            <a:endParaRPr lang="en-US" sz="3600" dirty="0"/>
          </a:p>
        </p:txBody>
      </p:sp>
      <p:sp>
        <p:nvSpPr>
          <p:cNvPr id="3" name="Content Placeholder 2"/>
          <p:cNvSpPr>
            <a:spLocks noGrp="1"/>
          </p:cNvSpPr>
          <p:nvPr>
            <p:ph idx="1"/>
          </p:nvPr>
        </p:nvSpPr>
        <p:spPr>
          <a:xfrm>
            <a:off x="228600" y="1676400"/>
            <a:ext cx="8458200" cy="5029200"/>
          </a:xfrm>
        </p:spPr>
        <p:txBody>
          <a:bodyPr>
            <a:normAutofit/>
          </a:bodyPr>
          <a:lstStyle/>
          <a:p>
            <a:pPr algn="r" rtl="1">
              <a:buNone/>
            </a:pPr>
            <a:r>
              <a:rPr lang="ar-SA" b="1" dirty="0">
                <a:latin typeface="Simplified Arabic" pitchFamily="18" charset="-78"/>
                <a:cs typeface="Simplified Arabic" pitchFamily="18" charset="-78"/>
              </a:rPr>
              <a:t>أولاً: عوامل أساسية، وهي عبارة عن</a:t>
            </a:r>
            <a:r>
              <a:rPr lang="en-US" b="1" dirty="0">
                <a:latin typeface="Simplified Arabic" pitchFamily="18" charset="-78"/>
                <a:cs typeface="Simplified Arabic" pitchFamily="18" charset="-78"/>
              </a:rPr>
              <a:t>:</a:t>
            </a:r>
            <a:endParaRPr lang="ar-SA" b="1" dirty="0">
              <a:latin typeface="Simplified Arabic" pitchFamily="18" charset="-78"/>
              <a:cs typeface="Simplified Arabic" pitchFamily="18" charset="-78"/>
            </a:endParaRPr>
          </a:p>
          <a:p>
            <a:pPr algn="r" rtl="1">
              <a:buNone/>
            </a:pPr>
            <a:endParaRPr lang="en-US" b="1" dirty="0">
              <a:latin typeface="Simplified Arabic" pitchFamily="18" charset="-78"/>
              <a:cs typeface="Simplified Arabic" pitchFamily="18" charset="-78"/>
            </a:endParaRPr>
          </a:p>
          <a:p>
            <a:pPr algn="r" rtl="1">
              <a:buNone/>
            </a:pPr>
            <a:r>
              <a:rPr lang="ar-SA" b="1" dirty="0">
                <a:latin typeface="Simplified Arabic" pitchFamily="18" charset="-78"/>
                <a:cs typeface="Simplified Arabic" pitchFamily="18" charset="-78"/>
              </a:rPr>
              <a:t>1) </a:t>
            </a:r>
            <a:r>
              <a:rPr lang="ar-SA" b="1" dirty="0">
                <a:solidFill>
                  <a:srgbClr val="FF0000"/>
                </a:solidFill>
                <a:latin typeface="Simplified Arabic" pitchFamily="18" charset="-78"/>
                <a:cs typeface="Simplified Arabic" pitchFamily="18" charset="-78"/>
              </a:rPr>
              <a:t>الوراثة</a:t>
            </a:r>
            <a:r>
              <a:rPr lang="ar-SA" b="1" dirty="0">
                <a:latin typeface="Simplified Arabic" pitchFamily="18" charset="-78"/>
                <a:cs typeface="Simplified Arabic" pitchFamily="18" charset="-78"/>
              </a:rPr>
              <a:t>:</a:t>
            </a:r>
            <a:r>
              <a:rPr lang="en-US" dirty="0">
                <a:latin typeface="Simplified Arabic" pitchFamily="18" charset="-78"/>
                <a:cs typeface="Simplified Arabic" pitchFamily="18" charset="-78"/>
              </a:rPr>
              <a:t> </a:t>
            </a:r>
            <a:r>
              <a:rPr lang="ar-SA" dirty="0">
                <a:latin typeface="Simplified Arabic" pitchFamily="18" charset="-78"/>
                <a:cs typeface="Simplified Arabic" pitchFamily="18" charset="-78"/>
              </a:rPr>
              <a:t>الوراثة هي حَمْل الأبناء منذ فترة الحمل لصفات معيَّنة ينقلها لهم الوالدان، من خلال ما يعرف بالمورثات، وهي تعتبر ذات أهمية كبيرة في النمو، وتختلف بين الذكور والإناث، ومن الأمثلة على هذه الصفات الوراثية: لون العيون، أو الشعر، أو الجلد، وفصيلة الدم وغيرها، والأمراض الوراثية</a:t>
            </a:r>
            <a:r>
              <a:rPr lang="en-US" dirty="0">
                <a:latin typeface="Simplified Arabic" pitchFamily="18" charset="-78"/>
                <a:cs typeface="Simplified Arabic" pitchFamily="18" charset="-78"/>
              </a:rPr>
              <a:t>.</a:t>
            </a:r>
            <a:endParaRPr lang="ar-SA" dirty="0">
              <a:latin typeface="Simplified Arabic" pitchFamily="18" charset="-78"/>
              <a:cs typeface="Simplified Arabic" pitchFamily="18" charset="-78"/>
            </a:endParaRPr>
          </a:p>
          <a:p>
            <a:pPr algn="r" rtl="1">
              <a:buNone/>
            </a:pPr>
            <a:endParaRPr lang="en-US" dirty="0">
              <a:latin typeface="Simplified Arabic" pitchFamily="18" charset="-78"/>
              <a:cs typeface="Simplified Arabic" pitchFamily="18" charset="-78"/>
            </a:endParaRPr>
          </a:p>
          <a:p>
            <a:pPr algn="r" rtl="1">
              <a:buFont typeface="Wingdings" pitchFamily="2" charset="2"/>
              <a:buChar char="§"/>
            </a:pPr>
            <a:endParaRPr lang="en-US" dirty="0">
              <a:latin typeface="Simplified Arabic" pitchFamily="18" charset="-78"/>
              <a:cs typeface="Simplified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44475" y="242888"/>
            <a:ext cx="8655050" cy="643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u="sng">
                <a:solidFill>
                  <a:schemeClr val="tx1"/>
                </a:solidFill>
                <a:latin typeface="Arial" pitchFamily="34" charset="0"/>
                <a:cs typeface="Arial" pitchFamily="34" charset="0"/>
              </a:defRPr>
            </a:lvl1pPr>
            <a:lvl2pPr marL="742950" indent="-285750" eaLnBrk="0" hangingPunct="0">
              <a:defRPr u="sng">
                <a:solidFill>
                  <a:schemeClr val="tx1"/>
                </a:solidFill>
                <a:latin typeface="Arial" pitchFamily="34" charset="0"/>
                <a:cs typeface="Arial" pitchFamily="34" charset="0"/>
              </a:defRPr>
            </a:lvl2pPr>
            <a:lvl3pPr marL="1143000" indent="-228600" eaLnBrk="0" hangingPunct="0">
              <a:defRPr u="sng">
                <a:solidFill>
                  <a:schemeClr val="tx1"/>
                </a:solidFill>
                <a:latin typeface="Arial" pitchFamily="34" charset="0"/>
                <a:cs typeface="Arial" pitchFamily="34" charset="0"/>
              </a:defRPr>
            </a:lvl3pPr>
            <a:lvl4pPr marL="1600200" indent="-228600" eaLnBrk="0" hangingPunct="0">
              <a:defRPr u="sng">
                <a:solidFill>
                  <a:schemeClr val="tx1"/>
                </a:solidFill>
                <a:latin typeface="Arial" pitchFamily="34" charset="0"/>
                <a:cs typeface="Arial" pitchFamily="34" charset="0"/>
              </a:defRPr>
            </a:lvl4pPr>
            <a:lvl5pPr marL="2057400" indent="-228600" eaLnBrk="0" hangingPunct="0">
              <a:defRPr u="sng">
                <a:solidFill>
                  <a:schemeClr val="tx1"/>
                </a:solidFill>
                <a:latin typeface="Arial" pitchFamily="34" charset="0"/>
                <a:cs typeface="Arial" pitchFamily="34" charset="0"/>
              </a:defRPr>
            </a:lvl5pPr>
            <a:lvl6pPr marL="2514600" indent="-228600" algn="ctr" rtl="1" eaLnBrk="0" fontAlgn="base" hangingPunct="0">
              <a:spcBef>
                <a:spcPct val="0"/>
              </a:spcBef>
              <a:spcAft>
                <a:spcPct val="0"/>
              </a:spcAft>
              <a:defRPr u="sng">
                <a:solidFill>
                  <a:schemeClr val="tx1"/>
                </a:solidFill>
                <a:latin typeface="Arial" pitchFamily="34" charset="0"/>
                <a:cs typeface="Arial" pitchFamily="34" charset="0"/>
              </a:defRPr>
            </a:lvl6pPr>
            <a:lvl7pPr marL="2971800" indent="-228600" algn="ctr" rtl="1" eaLnBrk="0" fontAlgn="base" hangingPunct="0">
              <a:spcBef>
                <a:spcPct val="0"/>
              </a:spcBef>
              <a:spcAft>
                <a:spcPct val="0"/>
              </a:spcAft>
              <a:defRPr u="sng">
                <a:solidFill>
                  <a:schemeClr val="tx1"/>
                </a:solidFill>
                <a:latin typeface="Arial" pitchFamily="34" charset="0"/>
                <a:cs typeface="Arial" pitchFamily="34" charset="0"/>
              </a:defRPr>
            </a:lvl7pPr>
            <a:lvl8pPr marL="3429000" indent="-228600" algn="ctr" rtl="1" eaLnBrk="0" fontAlgn="base" hangingPunct="0">
              <a:spcBef>
                <a:spcPct val="0"/>
              </a:spcBef>
              <a:spcAft>
                <a:spcPct val="0"/>
              </a:spcAft>
              <a:defRPr u="sng">
                <a:solidFill>
                  <a:schemeClr val="tx1"/>
                </a:solidFill>
                <a:latin typeface="Arial" pitchFamily="34" charset="0"/>
                <a:cs typeface="Arial" pitchFamily="34" charset="0"/>
              </a:defRPr>
            </a:lvl8pPr>
            <a:lvl9pPr marL="3886200" indent="-228600" algn="ctr" rtl="1" eaLnBrk="0" fontAlgn="base" hangingPunct="0">
              <a:spcBef>
                <a:spcPct val="0"/>
              </a:spcBef>
              <a:spcAft>
                <a:spcPct val="0"/>
              </a:spcAft>
              <a:defRPr u="sng">
                <a:solidFill>
                  <a:schemeClr val="tx1"/>
                </a:solidFill>
                <a:latin typeface="Arial" pitchFamily="34" charset="0"/>
                <a:cs typeface="Arial" pitchFamily="34" charset="0"/>
              </a:defRPr>
            </a:lvl9pPr>
          </a:lstStyle>
          <a:p>
            <a:pPr algn="r" rtl="1" eaLnBrk="1" hangingPunct="1">
              <a:spcBef>
                <a:spcPct val="50000"/>
              </a:spcBef>
            </a:pPr>
            <a:r>
              <a:rPr lang="ar-AE" sz="4400" b="1" dirty="0">
                <a:solidFill>
                  <a:srgbClr val="FF0000"/>
                </a:solidFill>
              </a:rPr>
              <a:t>2)</a:t>
            </a:r>
            <a:r>
              <a:rPr lang="ar-SA" sz="4400" b="1" dirty="0">
                <a:solidFill>
                  <a:srgbClr val="FF0000"/>
                </a:solidFill>
              </a:rPr>
              <a:t>جهاز الغدد:</a:t>
            </a:r>
          </a:p>
          <a:p>
            <a:pPr algn="r" rtl="1" eaLnBrk="1" hangingPunct="1">
              <a:spcBef>
                <a:spcPct val="50000"/>
              </a:spcBef>
            </a:pPr>
            <a:r>
              <a:rPr lang="ar-SA" sz="3200" u="none" dirty="0"/>
              <a:t>لا يعتبر الجهاز العصبي هو الجهاز الوحيد المسيطر على الجسم وعلى السلوك بشكل منفصل وإنما هناك أجهزة لها سيطرة أخرى ومهمة متمثلة في التغيرات الكيميائية التي تفرزها الغدد لدرجة أنها تؤثر على الجهاز العصبي في بعض الأحيان </a:t>
            </a:r>
          </a:p>
          <a:p>
            <a:pPr algn="r" rtl="1" eaLnBrk="1" hangingPunct="1">
              <a:spcBef>
                <a:spcPct val="50000"/>
              </a:spcBef>
            </a:pPr>
            <a:r>
              <a:rPr lang="ar-SA" sz="3200" u="none" dirty="0"/>
              <a:t>يمكن القول أن الغدد تعمل </a:t>
            </a:r>
            <a:r>
              <a:rPr lang="ar-SA" sz="3200" dirty="0"/>
              <a:t>على تنظيم وظائف الجسم </a:t>
            </a:r>
            <a:r>
              <a:rPr lang="ar-SA" sz="3200" u="none" dirty="0"/>
              <a:t>مثل الجهاز العصبي ولكن بوسائل مختلفة </a:t>
            </a:r>
            <a:r>
              <a:rPr lang="ar-AE" sz="3200" u="none" dirty="0"/>
              <a:t>.</a:t>
            </a:r>
            <a:endParaRPr lang="ar-SA" sz="3200" u="none" dirty="0"/>
          </a:p>
          <a:p>
            <a:pPr algn="r" rtl="1" eaLnBrk="1" hangingPunct="1">
              <a:spcBef>
                <a:spcPct val="50000"/>
              </a:spcBef>
            </a:pPr>
            <a:r>
              <a:rPr lang="ar-SA" sz="3200" u="none" dirty="0"/>
              <a:t>والغدد أعضاء داخلية في الجسم تتكون من أنسجة تتألف هذه الأنسجة من خلايا عصبية وعضلية وعظمية تهدف إلى تكوين مركبات كيميائية خاصة يحتاج إليها الجسم وتسهم في رعايته ونموه.</a:t>
            </a:r>
            <a:endParaRPr lang="en-US" sz="3200" u="none" dirty="0"/>
          </a:p>
        </p:txBody>
      </p:sp>
    </p:spTree>
    <p:extLst>
      <p:ext uri="{BB962C8B-B14F-4D97-AF65-F5344CB8AC3E}">
        <p14:creationId xmlns:p14="http://schemas.microsoft.com/office/powerpoint/2010/main" val="2405895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1" y="307975"/>
            <a:ext cx="8999538" cy="710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u="sng">
                <a:solidFill>
                  <a:schemeClr val="tx1"/>
                </a:solidFill>
                <a:latin typeface="Arial" pitchFamily="34" charset="0"/>
                <a:cs typeface="Arial" pitchFamily="34" charset="0"/>
              </a:defRPr>
            </a:lvl1pPr>
            <a:lvl2pPr marL="742950" indent="-285750" eaLnBrk="0" hangingPunct="0">
              <a:defRPr u="sng">
                <a:solidFill>
                  <a:schemeClr val="tx1"/>
                </a:solidFill>
                <a:latin typeface="Arial" pitchFamily="34" charset="0"/>
                <a:cs typeface="Arial" pitchFamily="34" charset="0"/>
              </a:defRPr>
            </a:lvl2pPr>
            <a:lvl3pPr marL="1143000" indent="-228600" eaLnBrk="0" hangingPunct="0">
              <a:defRPr u="sng">
                <a:solidFill>
                  <a:schemeClr val="tx1"/>
                </a:solidFill>
                <a:latin typeface="Arial" pitchFamily="34" charset="0"/>
                <a:cs typeface="Arial" pitchFamily="34" charset="0"/>
              </a:defRPr>
            </a:lvl3pPr>
            <a:lvl4pPr marL="1600200" indent="-228600" eaLnBrk="0" hangingPunct="0">
              <a:defRPr u="sng">
                <a:solidFill>
                  <a:schemeClr val="tx1"/>
                </a:solidFill>
                <a:latin typeface="Arial" pitchFamily="34" charset="0"/>
                <a:cs typeface="Arial" pitchFamily="34" charset="0"/>
              </a:defRPr>
            </a:lvl4pPr>
            <a:lvl5pPr marL="2057400" indent="-228600" eaLnBrk="0" hangingPunct="0">
              <a:defRPr u="sng">
                <a:solidFill>
                  <a:schemeClr val="tx1"/>
                </a:solidFill>
                <a:latin typeface="Arial" pitchFamily="34" charset="0"/>
                <a:cs typeface="Arial" pitchFamily="34" charset="0"/>
              </a:defRPr>
            </a:lvl5pPr>
            <a:lvl6pPr marL="2514600" indent="-228600" algn="ctr" rtl="1" eaLnBrk="0" fontAlgn="base" hangingPunct="0">
              <a:spcBef>
                <a:spcPct val="0"/>
              </a:spcBef>
              <a:spcAft>
                <a:spcPct val="0"/>
              </a:spcAft>
              <a:defRPr u="sng">
                <a:solidFill>
                  <a:schemeClr val="tx1"/>
                </a:solidFill>
                <a:latin typeface="Arial" pitchFamily="34" charset="0"/>
                <a:cs typeface="Arial" pitchFamily="34" charset="0"/>
              </a:defRPr>
            </a:lvl6pPr>
            <a:lvl7pPr marL="2971800" indent="-228600" algn="ctr" rtl="1" eaLnBrk="0" fontAlgn="base" hangingPunct="0">
              <a:spcBef>
                <a:spcPct val="0"/>
              </a:spcBef>
              <a:spcAft>
                <a:spcPct val="0"/>
              </a:spcAft>
              <a:defRPr u="sng">
                <a:solidFill>
                  <a:schemeClr val="tx1"/>
                </a:solidFill>
                <a:latin typeface="Arial" pitchFamily="34" charset="0"/>
                <a:cs typeface="Arial" pitchFamily="34" charset="0"/>
              </a:defRPr>
            </a:lvl7pPr>
            <a:lvl8pPr marL="3429000" indent="-228600" algn="ctr" rtl="1" eaLnBrk="0" fontAlgn="base" hangingPunct="0">
              <a:spcBef>
                <a:spcPct val="0"/>
              </a:spcBef>
              <a:spcAft>
                <a:spcPct val="0"/>
              </a:spcAft>
              <a:defRPr u="sng">
                <a:solidFill>
                  <a:schemeClr val="tx1"/>
                </a:solidFill>
                <a:latin typeface="Arial" pitchFamily="34" charset="0"/>
                <a:cs typeface="Arial" pitchFamily="34" charset="0"/>
              </a:defRPr>
            </a:lvl8pPr>
            <a:lvl9pPr marL="3886200" indent="-228600" algn="ctr" rtl="1" eaLnBrk="0" fontAlgn="base" hangingPunct="0">
              <a:spcBef>
                <a:spcPct val="0"/>
              </a:spcBef>
              <a:spcAft>
                <a:spcPct val="0"/>
              </a:spcAft>
              <a:defRPr u="sng">
                <a:solidFill>
                  <a:schemeClr val="tx1"/>
                </a:solidFill>
                <a:latin typeface="Arial" pitchFamily="34" charset="0"/>
                <a:cs typeface="Arial" pitchFamily="34" charset="0"/>
              </a:defRPr>
            </a:lvl9pPr>
          </a:lstStyle>
          <a:p>
            <a:pPr algn="r" eaLnBrk="1" hangingPunct="1">
              <a:spcBef>
                <a:spcPct val="50000"/>
              </a:spcBef>
            </a:pPr>
            <a:r>
              <a:rPr lang="ar-SA" sz="3200" b="1" dirty="0"/>
              <a:t>أنواع الغدد:</a:t>
            </a:r>
          </a:p>
          <a:p>
            <a:pPr algn="r" rtl="1" eaLnBrk="1" hangingPunct="1">
              <a:spcBef>
                <a:spcPct val="50000"/>
              </a:spcBef>
            </a:pPr>
            <a:r>
              <a:rPr lang="ar-SA" sz="2800" dirty="0">
                <a:solidFill>
                  <a:srgbClr val="FF0000"/>
                </a:solidFill>
              </a:rPr>
              <a:t>1- الغدد القنوية:</a:t>
            </a:r>
            <a:r>
              <a:rPr lang="ar-SA" sz="2800" u="none" dirty="0">
                <a:solidFill>
                  <a:srgbClr val="FF0000"/>
                </a:solidFill>
              </a:rPr>
              <a:t> </a:t>
            </a:r>
            <a:r>
              <a:rPr lang="ar-SA" sz="2800" u="none" dirty="0"/>
              <a:t>وتقوم بإفراز هرموناتها أو موادها في قنوات معينة تسير فيها إلى أن تصب هذه الافرازات خارج الدم </a:t>
            </a:r>
            <a:r>
              <a:rPr lang="ar-SA" sz="2800" dirty="0"/>
              <a:t>ومن أمثلتها</a:t>
            </a:r>
            <a:r>
              <a:rPr lang="ar-SA" sz="2800" dirty="0">
                <a:cs typeface="Times New Roman" pitchFamily="18" charset="0"/>
              </a:rPr>
              <a:t>:</a:t>
            </a:r>
          </a:p>
          <a:p>
            <a:pPr algn="r" rtl="1" eaLnBrk="1" hangingPunct="1">
              <a:spcBef>
                <a:spcPct val="50000"/>
              </a:spcBef>
            </a:pPr>
            <a:r>
              <a:rPr lang="ar-SA" sz="2800" u="none" dirty="0"/>
              <a:t>أ- الغدد الدمعية: وتعمل على غسل العينين من  الشوائب وتنقيتها من الاتربة وتعمل على تلطيف درجة الحرارة.</a:t>
            </a:r>
          </a:p>
          <a:p>
            <a:pPr algn="r" rtl="1" eaLnBrk="1" hangingPunct="1">
              <a:spcBef>
                <a:spcPct val="50000"/>
              </a:spcBef>
            </a:pPr>
            <a:r>
              <a:rPr lang="ar-SA" sz="2800" u="none" dirty="0"/>
              <a:t>ب- الغدد اللعابية: تسهم في ترطيب الفم وهضم الطعام وبذلك تسهم في النمو الجسمي للفرد.</a:t>
            </a:r>
            <a:endParaRPr lang="ar-AE" sz="2800" u="none" dirty="0"/>
          </a:p>
          <a:p>
            <a:pPr algn="r" rtl="1" eaLnBrk="1" hangingPunct="1">
              <a:spcBef>
                <a:spcPct val="50000"/>
              </a:spcBef>
            </a:pPr>
            <a:r>
              <a:rPr lang="ar-SA" sz="2800" u="none" dirty="0"/>
              <a:t>ج- الغدد العرقية: وتخرج الشوائب من  الجسم وتعمل على ترطيبه.</a:t>
            </a:r>
          </a:p>
          <a:p>
            <a:pPr algn="r" rtl="1" eaLnBrk="1" hangingPunct="1">
              <a:spcBef>
                <a:spcPct val="50000"/>
              </a:spcBef>
            </a:pPr>
            <a:r>
              <a:rPr lang="ar-SA" sz="2800" dirty="0">
                <a:solidFill>
                  <a:srgbClr val="FF0000"/>
                </a:solidFill>
              </a:rPr>
              <a:t>2- الغدد اللاقنوية:</a:t>
            </a:r>
            <a:r>
              <a:rPr lang="ar-SA" sz="2800" u="none" dirty="0">
                <a:solidFill>
                  <a:srgbClr val="FF0000"/>
                </a:solidFill>
              </a:rPr>
              <a:t> </a:t>
            </a:r>
            <a:r>
              <a:rPr lang="ar-SA" sz="2800" u="none" dirty="0"/>
              <a:t>وهي غدد ليس لها قنوات تجري فيها إفرازاتها وتصب منتجاتها في الدم مباشرة .</a:t>
            </a:r>
          </a:p>
          <a:p>
            <a:pPr algn="r" rtl="1" eaLnBrk="1" hangingPunct="1">
              <a:spcBef>
                <a:spcPct val="50000"/>
              </a:spcBef>
            </a:pPr>
            <a:endParaRPr lang="ar-SA" sz="2800" u="none" dirty="0"/>
          </a:p>
          <a:p>
            <a:pPr algn="r" rtl="1" eaLnBrk="1" hangingPunct="1">
              <a:spcBef>
                <a:spcPct val="50000"/>
              </a:spcBef>
            </a:pPr>
            <a:endParaRPr lang="en-US" sz="4000" u="none" dirty="0"/>
          </a:p>
        </p:txBody>
      </p:sp>
    </p:spTree>
    <p:extLst>
      <p:ext uri="{BB962C8B-B14F-4D97-AF65-F5344CB8AC3E}">
        <p14:creationId xmlns:p14="http://schemas.microsoft.com/office/powerpoint/2010/main" val="1200639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75" y="206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3315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6553200"/>
          </a:xfrm>
        </p:spPr>
        <p:txBody>
          <a:bodyPr>
            <a:noAutofit/>
          </a:bodyPr>
          <a:lstStyle/>
          <a:p>
            <a:pPr algn="r" rtl="1">
              <a:buNone/>
            </a:pPr>
            <a:r>
              <a:rPr lang="ar-SA" sz="2400" b="1" dirty="0">
                <a:solidFill>
                  <a:srgbClr val="FF0000"/>
                </a:solidFill>
                <a:latin typeface="Simplified Arabic" pitchFamily="18" charset="-78"/>
                <a:cs typeface="Simplified Arabic" pitchFamily="18" charset="-78"/>
              </a:rPr>
              <a:t>3) نوعية الغذاء:</a:t>
            </a:r>
            <a:r>
              <a:rPr lang="en-US" sz="2400" b="1" dirty="0">
                <a:solidFill>
                  <a:srgbClr val="FF0000"/>
                </a:solidFill>
                <a:latin typeface="Simplified Arabic" pitchFamily="18" charset="-78"/>
                <a:cs typeface="Simplified Arabic" pitchFamily="18" charset="-78"/>
              </a:rPr>
              <a:t> </a:t>
            </a:r>
            <a:r>
              <a:rPr lang="ar-SA" sz="2400" dirty="0">
                <a:latin typeface="Simplified Arabic" pitchFamily="18" charset="-78"/>
                <a:cs typeface="Simplified Arabic" pitchFamily="18" charset="-78"/>
              </a:rPr>
              <a:t>أثبتت التجارب أن الطفل الذي يتناول غذاء متكاملاً ينمو بشكل أفضل من الطفل الذي يعتمد على غذاء لا يحتوي على ما يكفيه من الفيتامينات وغيرها؛ لذلك نرى تأخُّرًا في النمو عند الأطفال الذين يعيشون في الدول الأشد فقرًا في دول العالم الثالث</a:t>
            </a:r>
            <a:r>
              <a:rPr lang="en-US" sz="2400" dirty="0">
                <a:latin typeface="Simplified Arabic" pitchFamily="18" charset="-78"/>
                <a:cs typeface="Simplified Arabic" pitchFamily="18" charset="-78"/>
              </a:rPr>
              <a:t>..</a:t>
            </a:r>
            <a:endParaRPr lang="en-US" sz="2400" dirty="0">
              <a:solidFill>
                <a:srgbClr val="FF0000"/>
              </a:solidFill>
              <a:latin typeface="Simplified Arabic" pitchFamily="18" charset="-78"/>
              <a:cs typeface="Simplified Arabic" pitchFamily="18" charset="-78"/>
            </a:endParaRPr>
          </a:p>
          <a:p>
            <a:pPr algn="r" rtl="1">
              <a:buNone/>
              <a:defRPr/>
            </a:pPr>
            <a:endParaRPr lang="ar-SA" sz="2400" b="1" dirty="0">
              <a:solidFill>
                <a:srgbClr val="FF0000"/>
              </a:solidFill>
              <a:latin typeface="Simplified Arabic" pitchFamily="18" charset="-78"/>
              <a:cs typeface="Simplified Arabic" pitchFamily="18" charset="-78"/>
            </a:endParaRPr>
          </a:p>
          <a:p>
            <a:pPr algn="r" rtl="1">
              <a:buNone/>
              <a:defRPr/>
            </a:pPr>
            <a:r>
              <a:rPr lang="ar-SA" sz="2400" b="1" dirty="0">
                <a:solidFill>
                  <a:srgbClr val="FF0000"/>
                </a:solidFill>
                <a:latin typeface="Simplified Arabic" pitchFamily="18" charset="-78"/>
                <a:cs typeface="Simplified Arabic" pitchFamily="18" charset="-78"/>
              </a:rPr>
              <a:t>4) البيئة: </a:t>
            </a:r>
            <a:r>
              <a:rPr lang="ar-SA" sz="2400" dirty="0">
                <a:solidFill>
                  <a:srgbClr val="FF0000"/>
                </a:solidFill>
                <a:latin typeface="Simplified Arabic" pitchFamily="18" charset="-78"/>
                <a:cs typeface="Simplified Arabic" pitchFamily="18" charset="-78"/>
              </a:rPr>
              <a:t>وتشمل</a:t>
            </a:r>
            <a:r>
              <a:rPr lang="ar-SA" sz="2400" dirty="0">
                <a:latin typeface="Simplified Arabic" pitchFamily="18" charset="-78"/>
                <a:cs typeface="Simplified Arabic" pitchFamily="18" charset="-78"/>
              </a:rPr>
              <a:t>:</a:t>
            </a:r>
          </a:p>
          <a:p>
            <a:pPr lvl="1" algn="r" rtl="1">
              <a:defRPr/>
            </a:pPr>
            <a:r>
              <a:rPr lang="ar-SA" sz="2400" b="1" dirty="0">
                <a:latin typeface="Simplified Arabic" pitchFamily="18" charset="-78"/>
                <a:cs typeface="Simplified Arabic" pitchFamily="18" charset="-78"/>
              </a:rPr>
              <a:t>البيئة الداخلية أو الرحمية: </a:t>
            </a:r>
            <a:r>
              <a:rPr lang="ar-SA" sz="2400" dirty="0">
                <a:latin typeface="Simplified Arabic" pitchFamily="18" charset="-78"/>
                <a:cs typeface="Simplified Arabic" pitchFamily="18" charset="-78"/>
              </a:rPr>
              <a:t>الوسط الذي يعيش فيه الفرد قبل الولادة. </a:t>
            </a:r>
          </a:p>
          <a:p>
            <a:pPr lvl="1" algn="r" rtl="1">
              <a:defRPr/>
            </a:pPr>
            <a:endParaRPr lang="ar-SA" sz="2400" dirty="0">
              <a:latin typeface="Simplified Arabic" pitchFamily="18" charset="-78"/>
              <a:cs typeface="Simplified Arabic" pitchFamily="18" charset="-78"/>
            </a:endParaRPr>
          </a:p>
          <a:p>
            <a:pPr lvl="1" algn="r" rtl="1">
              <a:defRPr/>
            </a:pPr>
            <a:r>
              <a:rPr lang="ar-SA" sz="2400" b="1" dirty="0">
                <a:latin typeface="Simplified Arabic" pitchFamily="18" charset="-78"/>
                <a:cs typeface="Simplified Arabic" pitchFamily="18" charset="-78"/>
              </a:rPr>
              <a:t>البيئة الخارجية (ما بعد الولادة): </a:t>
            </a:r>
            <a:r>
              <a:rPr lang="ar-SA" sz="2400" dirty="0">
                <a:latin typeface="Simplified Arabic" pitchFamily="18" charset="-78"/>
                <a:cs typeface="Simplified Arabic" pitchFamily="18" charset="-78"/>
              </a:rPr>
              <a:t>تتمثل في الأسرة والمدرسة والجيرة المنزلية ووسائل الإعلام. </a:t>
            </a:r>
            <a:r>
              <a:rPr lang="ar-SA" sz="2400" b="1" dirty="0">
                <a:latin typeface="Simplified Arabic" pitchFamily="18" charset="-78"/>
                <a:cs typeface="Simplified Arabic" pitchFamily="18" charset="-78"/>
              </a:rPr>
              <a:t> وتقسم إلى ثلاثة أقسام</a:t>
            </a:r>
            <a:r>
              <a:rPr lang="en-US" sz="2400" b="1" dirty="0">
                <a:latin typeface="Simplified Arabic" pitchFamily="18" charset="-78"/>
                <a:cs typeface="Simplified Arabic" pitchFamily="18" charset="-78"/>
              </a:rPr>
              <a:t>:</a:t>
            </a:r>
            <a:endParaRPr lang="ar-SA" sz="2400" b="1" dirty="0">
              <a:latin typeface="Simplified Arabic" pitchFamily="18" charset="-78"/>
              <a:cs typeface="Simplified Arabic" pitchFamily="18" charset="-78"/>
            </a:endParaRPr>
          </a:p>
          <a:p>
            <a:pPr algn="r" rtl="1">
              <a:buNone/>
            </a:pPr>
            <a:endParaRPr lang="ar-SA" sz="2400" dirty="0">
              <a:latin typeface="Simplified Arabic" pitchFamily="18" charset="-78"/>
              <a:cs typeface="Simplified Arabic" pitchFamily="18" charset="-78"/>
            </a:endParaRPr>
          </a:p>
          <a:p>
            <a:pPr algn="r" rtl="1">
              <a:buFont typeface="Wingdings" pitchFamily="2" charset="2"/>
              <a:buChar char="§"/>
            </a:pPr>
            <a:r>
              <a:rPr lang="ar-SA" sz="2400" b="1" dirty="0">
                <a:latin typeface="Simplified Arabic" pitchFamily="18" charset="-78"/>
                <a:cs typeface="Simplified Arabic" pitchFamily="18" charset="-78"/>
              </a:rPr>
              <a:t>البيئة الطبيعية</a:t>
            </a:r>
            <a:r>
              <a:rPr lang="ar-AE" sz="2400" b="1" dirty="0">
                <a:latin typeface="Simplified Arabic" pitchFamily="18" charset="-78"/>
                <a:cs typeface="Simplified Arabic" pitchFamily="18" charset="-78"/>
              </a:rPr>
              <a:t>والجعرافية </a:t>
            </a:r>
            <a:r>
              <a:rPr lang="en-US" sz="2400" b="1"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 </a:t>
            </a:r>
            <a:r>
              <a:rPr lang="ar-AE" sz="2400" dirty="0">
                <a:solidFill>
                  <a:srgbClr val="FF0000"/>
                </a:solidFill>
                <a:latin typeface="Simplified Arabic" pitchFamily="18" charset="-78"/>
                <a:cs typeface="Simplified Arabic" pitchFamily="18" charset="-78"/>
              </a:rPr>
              <a:t>كيف يمكن تفسير ذلك....؟</a:t>
            </a:r>
            <a:endParaRPr lang="en-US" sz="2400" dirty="0">
              <a:latin typeface="Simplified Arabic" pitchFamily="18" charset="-78"/>
              <a:cs typeface="Simplified Arabic" pitchFamily="18" charset="-78"/>
            </a:endParaRPr>
          </a:p>
          <a:p>
            <a:pPr algn="r" rtl="1">
              <a:buFont typeface="Wingdings" pitchFamily="2" charset="2"/>
              <a:buChar char="§"/>
            </a:pPr>
            <a:r>
              <a:rPr lang="ar-SA" sz="2400" b="1" dirty="0">
                <a:latin typeface="Simplified Arabic" pitchFamily="18" charset="-78"/>
                <a:cs typeface="Simplified Arabic" pitchFamily="18" charset="-78"/>
              </a:rPr>
              <a:t>البيئة</a:t>
            </a:r>
            <a:r>
              <a:rPr lang="en-US" sz="2400" b="1"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الاجتماعية:</a:t>
            </a:r>
            <a:r>
              <a:rPr lang="en-US" sz="2400" dirty="0">
                <a:solidFill>
                  <a:srgbClr val="FF0000"/>
                </a:solidFill>
                <a:latin typeface="Simplified Arabic" pitchFamily="18" charset="-78"/>
                <a:cs typeface="Simplified Arabic" pitchFamily="18" charset="-78"/>
              </a:rPr>
              <a:t>.</a:t>
            </a:r>
            <a:r>
              <a:rPr lang="ar-AE" sz="2400" dirty="0">
                <a:solidFill>
                  <a:srgbClr val="FF0000"/>
                </a:solidFill>
                <a:latin typeface="Simplified Arabic" pitchFamily="18" charset="-78"/>
                <a:cs typeface="Simplified Arabic" pitchFamily="18" charset="-78"/>
              </a:rPr>
              <a:t>كيف يمكن تفسير ذلك ....؟؟</a:t>
            </a:r>
            <a:endParaRPr lang="en-US" sz="2400" dirty="0">
              <a:solidFill>
                <a:srgbClr val="FF0000"/>
              </a:solidFill>
              <a:latin typeface="Simplified Arabic" pitchFamily="18" charset="-78"/>
              <a:cs typeface="Simplified Arabic" pitchFamily="18" charset="-78"/>
            </a:endParaRPr>
          </a:p>
          <a:p>
            <a:pPr algn="r" rtl="1">
              <a:buFont typeface="Wingdings" pitchFamily="2" charset="2"/>
              <a:buChar char="§"/>
            </a:pPr>
            <a:r>
              <a:rPr lang="en-US"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البيئة الحضارية:</a:t>
            </a:r>
            <a:r>
              <a:rPr lang="en-US"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 كلما كانت البيئة الحضارية أكثر تقدمًا وازدهارًا، أثَّر ذلك إيجابيًّا على نمو الطفل؛ لذا نرى النمو الفكري عند الأطفال الذين يعيشون في الدول المتقدمة والمتطورة أكثر من غيرهم من الأطفال</a:t>
            </a:r>
            <a:r>
              <a:rPr lang="en-US" sz="2400" dirty="0">
                <a:solidFill>
                  <a:srgbClr val="FF0000"/>
                </a:solidFill>
                <a:latin typeface="Simplified Arabic" pitchFamily="18" charset="-78"/>
                <a:cs typeface="Simplified Arabic" pitchFamily="18" charset="-78"/>
              </a:rPr>
              <a:t>.</a:t>
            </a:r>
            <a:r>
              <a:rPr lang="ar-AE" sz="2400" dirty="0">
                <a:solidFill>
                  <a:srgbClr val="FF0000"/>
                </a:solidFill>
                <a:latin typeface="Simplified Arabic" pitchFamily="18" charset="-78"/>
                <a:cs typeface="Simplified Arabic" pitchFamily="18" charset="-78"/>
              </a:rPr>
              <a:t>ما رايكم؟؟؟؟</a:t>
            </a:r>
            <a:endParaRPr lang="ar-SA" sz="2400" dirty="0">
              <a:solidFill>
                <a:srgbClr val="FF0000"/>
              </a:solidFill>
              <a:latin typeface="Simplified Arabic" pitchFamily="18" charset="-78"/>
              <a:cs typeface="Simplified Arabic" pitchFamily="18" charset="-78"/>
            </a:endParaRPr>
          </a:p>
          <a:p>
            <a:pPr algn="r" rtl="1">
              <a:buFont typeface="Wingdings" pitchFamily="2" charset="2"/>
              <a:buChar char="§"/>
            </a:pPr>
            <a:endParaRPr lang="ar-SA" sz="2400" dirty="0">
              <a:solidFill>
                <a:srgbClr val="FF0000"/>
              </a:solidFill>
              <a:latin typeface="Simplified Arabic" pitchFamily="18" charset="-78"/>
              <a:cs typeface="Simplified Arabic" pitchFamily="18" charset="-78"/>
            </a:endParaRPr>
          </a:p>
          <a:p>
            <a:pPr algn="r" rtl="1">
              <a:buNone/>
            </a:pPr>
            <a:endParaRPr lang="en-US" sz="2400" dirty="0">
              <a:latin typeface="Simplified Arabic" pitchFamily="18" charset="-78"/>
              <a:cs typeface="Simplified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458200" cy="5364163"/>
          </a:xfrm>
        </p:spPr>
        <p:txBody>
          <a:bodyPr>
            <a:normAutofit fontScale="85000" lnSpcReduction="20000"/>
          </a:bodyPr>
          <a:lstStyle/>
          <a:p>
            <a:pPr algn="r" rtl="1"/>
            <a:r>
              <a:rPr lang="ar-SA" b="1" dirty="0"/>
              <a:t>أشعة الشمس: </a:t>
            </a:r>
            <a:r>
              <a:rPr lang="ar-SA" sz="2400" dirty="0"/>
              <a:t>إن الحرمان من أشعة الشمس المباشرة في الأوقات المناسبة بسبب الازدحام في المباني يؤدي إلى حدوث مشاكل صحية في الأطفال تؤثر على نموهم وحياتهم بسبب قلة نصيبهم من الأشعة فوق البنفسجية التي تساعد على تكوين فيتامين د في الجلد (وهو الذي يساعد في بناء العظام)</a:t>
            </a:r>
            <a:r>
              <a:rPr lang="ar-SA" sz="2400" b="1" dirty="0"/>
              <a:t> لذلك تؤدي نقص التعرض لأشعة الشمس المباشرة لحدوث مرض لين العظام لدى الأطفال</a:t>
            </a:r>
            <a:r>
              <a:rPr lang="ar-SA" sz="2400" dirty="0"/>
              <a:t>. ومن ناحية أخرى فإن الإفراط في التعرض لأشعة الشمس لفترات طويلة وخاصةً في الأوقات غير المرغوب فيها كوقت الزوال (منتصف النهار) يؤدي لحدوث مشاكل صحية خطيرة ليس أقلها التجفاف وأمراض الجلد التي قد تصل إلى درجة الإصابة بأورام الجلد المتنوعة وضمنها السرطان.</a:t>
            </a:r>
          </a:p>
          <a:p>
            <a:pPr algn="r" rtl="1">
              <a:buNone/>
            </a:pPr>
            <a:endParaRPr lang="ar-SA" sz="2400" dirty="0"/>
          </a:p>
          <a:p>
            <a:pPr algn="r" rtl="1"/>
            <a:r>
              <a:rPr lang="ar-SA" sz="2400" b="1" dirty="0"/>
              <a:t>البيئة الثقافية والسلوكية:</a:t>
            </a:r>
            <a:r>
              <a:rPr lang="ar-SA" sz="2400" dirty="0"/>
              <a:t> يتأثر الطفل إلى حد كبيربعوامل البيئة النفسية والسلوكية والتي تمارس من قبل الأقربين له كأفراد عائلته مثل الأبوين أو الأقارب والجيران وكذلك في بيئة رياض الأطفال والمدارس والشائع في هذه الحالات الإحباط الناجم عن تعرض الطفل للإهانة والتنافس المحبط من قبل أطفال آخرين أو حتى البالغين غير المؤهلين.  مثل هذه الحالات قد ينجم عنها انطواء الطفل وعزوفه عن الطعام أو اللعب أو الاندماج المجتمعي الطبيعي وبالتالي قد يصاب بسوء التغذية والمشاكل النفسية بلا مبرر منطقي.</a:t>
            </a:r>
          </a:p>
          <a:p>
            <a:pPr algn="r" rtl="1"/>
            <a:endParaRPr lang="ar-SA" sz="2400" dirty="0"/>
          </a:p>
          <a:p>
            <a:pPr algn="r" rtl="1"/>
            <a:r>
              <a:rPr lang="ar-SA" sz="2400" b="1" dirty="0"/>
              <a:t>الازدحام وقلة التهوية: </a:t>
            </a:r>
            <a:r>
              <a:rPr lang="ar-SA" sz="2400" dirty="0"/>
              <a:t>ازدحام المنازل بالأفراد يقلل من حظوظ الأطفال في الحياة بصحة جيدة ويضعف فرص النمو الطبيعي. يؤدي ذلك لاستشراء أمراض الجهاز التنفسي كالالتهابات والحساسية وغيرها وهي من أهم أسباب إعاقة النمو والتطور في الأطفال لأنها تؤدي إلى نقص الأكسجين الضروري لعمليات بناء الأنسجة في أعضاء الجسم المختلفة وبالتالي تحد من نمو الطفل.</a:t>
            </a:r>
          </a:p>
          <a:p>
            <a:pPr algn="r" rtl="1"/>
            <a:endParaRPr lang="ar-SA" sz="2400" dirty="0"/>
          </a:p>
          <a:p>
            <a:pPr algn="r" rt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AE" dirty="0"/>
              <a:t>أسئلة المحاضرة </a:t>
            </a:r>
            <a:endParaRPr lang="en-US" dirty="0"/>
          </a:p>
        </p:txBody>
      </p:sp>
      <p:sp>
        <p:nvSpPr>
          <p:cNvPr id="3" name="Content Placeholder 2"/>
          <p:cNvSpPr>
            <a:spLocks noGrp="1"/>
          </p:cNvSpPr>
          <p:nvPr>
            <p:ph idx="1"/>
          </p:nvPr>
        </p:nvSpPr>
        <p:spPr/>
        <p:txBody>
          <a:bodyPr/>
          <a:lstStyle/>
          <a:p>
            <a:pPr algn="r" rtl="1"/>
            <a:r>
              <a:rPr lang="ar-AE" dirty="0"/>
              <a:t>مفهوم علم النفس </a:t>
            </a:r>
            <a:r>
              <a:rPr lang="ar-SA" dirty="0"/>
              <a:t>النمو </a:t>
            </a:r>
            <a:r>
              <a:rPr lang="ar-AE" dirty="0"/>
              <a:t>.....؟</a:t>
            </a:r>
          </a:p>
          <a:p>
            <a:pPr algn="r" rtl="1"/>
            <a:r>
              <a:rPr lang="ar-SA" dirty="0"/>
              <a:t>مفهوم النمو</a:t>
            </a:r>
            <a:r>
              <a:rPr lang="ar-AE" dirty="0"/>
              <a:t>......؟</a:t>
            </a:r>
          </a:p>
          <a:p>
            <a:pPr algn="r" rtl="1"/>
            <a:r>
              <a:rPr lang="ar-SA" dirty="0"/>
              <a:t>مظاهر النمو </a:t>
            </a:r>
            <a:r>
              <a:rPr lang="ar-AE" dirty="0"/>
              <a:t>.......؟</a:t>
            </a:r>
          </a:p>
          <a:p>
            <a:pPr algn="r" rtl="1"/>
            <a:r>
              <a:rPr lang="ar-AE" dirty="0"/>
              <a:t>مبادئ النمو .....؟</a:t>
            </a:r>
            <a:endParaRPr lang="en-US" dirty="0"/>
          </a:p>
          <a:p>
            <a:pPr algn="r" rtl="1"/>
            <a:r>
              <a:rPr lang="ar-SA" dirty="0"/>
              <a:t>العوامل المؤثرة بالنمو ...</a:t>
            </a:r>
            <a:r>
              <a:rPr lang="ar-JO" dirty="0"/>
              <a:t>كيف يؤثر السياق الثقافي  للمجتمع  على مطالب النمو ؟</a:t>
            </a:r>
            <a:endParaRPr lang="en-US" dirty="0"/>
          </a:p>
          <a:p>
            <a:pPr marL="0" indent="0" algn="r" rtl="1">
              <a:buNone/>
            </a:pPr>
            <a:endParaRPr lang="en-US" dirty="0"/>
          </a:p>
        </p:txBody>
      </p:sp>
    </p:spTree>
    <p:extLst>
      <p:ext uri="{BB962C8B-B14F-4D97-AF65-F5344CB8AC3E}">
        <p14:creationId xmlns:p14="http://schemas.microsoft.com/office/powerpoint/2010/main" val="4094522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ar-SA" dirty="0">
                <a:hlinkClick r:id="rId2" tooltip="نظرية التعلق.. كيف تؤثر السنوات الأولى من عمرنا على سلوكنا العاطفي للأبد؟"/>
              </a:rPr>
              <a:t>نظرية التعلق.. كيف تؤثر السنوات الأولى من عمرنا على سلوكنا العاطفي للأبد؟</a:t>
            </a:r>
            <a:endParaRPr lang="ar-SA" dirty="0"/>
          </a:p>
          <a:p>
            <a:endParaRPr lang="ar-SA" dirty="0"/>
          </a:p>
          <a:p>
            <a:r>
              <a:rPr lang="en-US" dirty="0">
                <a:hlinkClick r:id="rId3"/>
              </a:rPr>
              <a:t>https://www.youtube.com/watch?v=MWBlkbPjJ1c</a:t>
            </a:r>
            <a:endParaRPr lang="ar-SA" dirty="0"/>
          </a:p>
          <a:p>
            <a:r>
              <a:rPr lang="ar-SA" dirty="0"/>
              <a:t>تأثير البيئة </a:t>
            </a:r>
          </a:p>
          <a:p>
            <a:r>
              <a:rPr lang="en-US" dirty="0">
                <a:hlinkClick r:id="rId4"/>
              </a:rPr>
              <a:t>https://www.youtube.com/watch?v=2e75_sYvOOU</a:t>
            </a:r>
            <a:endParaRPr lang="ar-SA" dirty="0"/>
          </a:p>
          <a:p>
            <a:r>
              <a:rPr lang="ar-SA" dirty="0"/>
              <a:t>الفقر </a:t>
            </a:r>
          </a:p>
          <a:p>
            <a:r>
              <a:rPr lang="en-US" dirty="0">
                <a:hlinkClick r:id="rId5"/>
              </a:rPr>
              <a:t>https://www.youtube.com/watch?v=34YPPBGjlgA</a:t>
            </a:r>
            <a:endParaRPr lang="ar-SA" dirty="0"/>
          </a:p>
          <a:p>
            <a:r>
              <a:rPr lang="ar-SA"/>
              <a:t>الأول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idx="4294967295"/>
          </p:nvPr>
        </p:nvSpPr>
        <p:spPr>
          <a:xfrm>
            <a:off x="0" y="274638"/>
            <a:ext cx="8229600" cy="639762"/>
          </a:xfrm>
        </p:spPr>
        <p:txBody>
          <a:bodyPr>
            <a:normAutofit fontScale="90000"/>
          </a:bodyPr>
          <a:lstStyle/>
          <a:p>
            <a:pPr eaLnBrk="1" hangingPunct="1">
              <a:defRPr/>
            </a:pPr>
            <a:r>
              <a:rPr lang="ar-SA" b="1" dirty="0">
                <a:solidFill>
                  <a:srgbClr val="FF0000"/>
                </a:solidFill>
              </a:rPr>
              <a:t>تعريف علم نفس النمو</a:t>
            </a:r>
          </a:p>
        </p:txBody>
      </p:sp>
      <p:sp>
        <p:nvSpPr>
          <p:cNvPr id="2051" name="Content Placeholder 2"/>
          <p:cNvSpPr>
            <a:spLocks noGrp="1"/>
          </p:cNvSpPr>
          <p:nvPr>
            <p:ph idx="4294967295"/>
          </p:nvPr>
        </p:nvSpPr>
        <p:spPr>
          <a:xfrm>
            <a:off x="0" y="1905000"/>
            <a:ext cx="8458200" cy="4221163"/>
          </a:xfrm>
        </p:spPr>
        <p:txBody>
          <a:bodyPr>
            <a:normAutofit fontScale="92500"/>
          </a:bodyPr>
          <a:lstStyle/>
          <a:p>
            <a:pPr algn="r" rtl="1" eaLnBrk="1" hangingPunct="1">
              <a:buFont typeface="Wingdings" pitchFamily="2" charset="2"/>
              <a:buChar char="§"/>
              <a:defRPr/>
            </a:pPr>
            <a:r>
              <a:rPr lang="ar-SA" sz="3600" dirty="0">
                <a:latin typeface="Simplified Arabic" pitchFamily="18" charset="-78"/>
                <a:cs typeface="Simplified Arabic" pitchFamily="18" charset="-78"/>
              </a:rPr>
              <a:t>هو ميدان من ميادين  علم النفس العام، يهتم بدراسة سلسلة التغييرات </a:t>
            </a:r>
            <a:r>
              <a:rPr lang="ar-SA" sz="3600" u="sng" dirty="0">
                <a:latin typeface="Simplified Arabic" pitchFamily="18" charset="-78"/>
                <a:cs typeface="Simplified Arabic" pitchFamily="18" charset="-78"/>
              </a:rPr>
              <a:t>العضوية </a:t>
            </a:r>
            <a:r>
              <a:rPr lang="ar-SA" sz="3600" dirty="0">
                <a:latin typeface="Simplified Arabic" pitchFamily="18" charset="-78"/>
                <a:cs typeface="Simplified Arabic" pitchFamily="18" charset="-78"/>
              </a:rPr>
              <a:t>وما ينتج عنها من تغييرات في الجانب </a:t>
            </a:r>
            <a:r>
              <a:rPr lang="ar-SA" sz="3600" u="sng" dirty="0">
                <a:latin typeface="Simplified Arabic" pitchFamily="18" charset="-78"/>
                <a:cs typeface="Simplified Arabic" pitchFamily="18" charset="-78"/>
              </a:rPr>
              <a:t>الوظيفي</a:t>
            </a:r>
            <a:r>
              <a:rPr lang="ar-SA" sz="3600" dirty="0">
                <a:latin typeface="Simplified Arabic" pitchFamily="18" charset="-78"/>
                <a:cs typeface="Simplified Arabic" pitchFamily="18" charset="-78"/>
              </a:rPr>
              <a:t> عند الكائن الحي منذ لحظة الإخصاب وعبر مراحل النمو في مظاهره المختلفة (الحركية ، العقلية، الانفعالية، الحسية، الجنسية، الأخلاقية،  اللغوية ، وغيرها).</a:t>
            </a:r>
          </a:p>
          <a:p>
            <a:pPr algn="r" rtl="1">
              <a:buFont typeface="Wingdings" pitchFamily="2" charset="2"/>
              <a:buChar char="§"/>
              <a:defRPr/>
            </a:pPr>
            <a:r>
              <a:rPr lang="ar-EG" sz="3600" dirty="0"/>
              <a:t>هو فرع علم النفس الذي يهتم بدراسة التغيرات التي تطرأ على سلوك الانسان منذ تلقيح البويضة في رحم الأم إلى وفاته </a:t>
            </a:r>
            <a:r>
              <a:rPr lang="ar-EG" sz="3600" dirty="0">
                <a:solidFill>
                  <a:srgbClr val="663300"/>
                </a:solidFill>
              </a:rPr>
              <a:t>. </a:t>
            </a:r>
            <a:endParaRPr lang="en-US" sz="4000" dirty="0"/>
          </a:p>
          <a:p>
            <a:pPr algn="r" rtl="1" eaLnBrk="1" hangingPunct="1">
              <a:buFont typeface="Wingdings" pitchFamily="2" charset="2"/>
              <a:buChar char="§"/>
              <a:defRPr/>
            </a:pPr>
            <a:endParaRPr lang="ar-SA" sz="3600" dirty="0">
              <a:latin typeface="Simplified Arabic" pitchFamily="18" charset="-78"/>
              <a:cs typeface="Simplified Arabic" pitchFamily="18" charset="-78"/>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68313" y="1125538"/>
            <a:ext cx="8247062" cy="5256212"/>
          </a:xfrm>
        </p:spPr>
        <p:txBody>
          <a:bodyPr/>
          <a:lstStyle/>
          <a:p>
            <a:pPr marL="0" indent="0" algn="just" rtl="1" eaLnBrk="1" hangingPunct="1">
              <a:lnSpc>
                <a:spcPct val="150000"/>
              </a:lnSpc>
              <a:spcBef>
                <a:spcPct val="0"/>
              </a:spcBef>
              <a:buFontTx/>
              <a:buNone/>
            </a:pPr>
            <a:r>
              <a:rPr lang="ar-EG" dirty="0"/>
              <a:t>هو اصطلاح بيولوجي يختص بالزيادة الجسمية الملحوظة في حجم او تركيب الكائن الحي في فترة من الزمن.</a:t>
            </a:r>
          </a:p>
          <a:p>
            <a:pPr marL="0" indent="0" algn="just" rtl="1" eaLnBrk="1" hangingPunct="1">
              <a:lnSpc>
                <a:spcPct val="150000"/>
              </a:lnSpc>
              <a:spcBef>
                <a:spcPct val="0"/>
              </a:spcBef>
              <a:buFontTx/>
              <a:buNone/>
            </a:pPr>
            <a:r>
              <a:rPr lang="ar-EG" dirty="0"/>
              <a:t>هو الزيادة الطبيعية في حجم الجسم أو أحد أجزائه نتيجة الزيادة في عدد الخلايا وفي حجمها وفي الوحدات الوظيفية داخلها،. </a:t>
            </a:r>
          </a:p>
          <a:p>
            <a:pPr marL="0" indent="0" algn="just" rtl="1" eaLnBrk="1" hangingPunct="1">
              <a:lnSpc>
                <a:spcPct val="150000"/>
              </a:lnSpc>
              <a:spcBef>
                <a:spcPct val="0"/>
              </a:spcBef>
              <a:buFontTx/>
              <a:buNone/>
            </a:pPr>
            <a:r>
              <a:rPr lang="ar-EG" dirty="0"/>
              <a:t>تظهر هذه الزيادات على شكل زيادة في حجم كل عضو من أعضاء الجسم نتيجة الزيادة في </a:t>
            </a:r>
            <a:r>
              <a:rPr lang="ar-EG" u="sng" dirty="0"/>
              <a:t>طوله وعرضه ومحيطه. </a:t>
            </a:r>
            <a:endParaRPr lang="en-US" b="1" u="sng" dirty="0"/>
          </a:p>
        </p:txBody>
      </p:sp>
      <p:sp>
        <p:nvSpPr>
          <p:cNvPr id="4" name="Title 3"/>
          <p:cNvSpPr>
            <a:spLocks noGrp="1"/>
          </p:cNvSpPr>
          <p:nvPr>
            <p:ph type="title"/>
          </p:nvPr>
        </p:nvSpPr>
        <p:spPr>
          <a:xfrm>
            <a:off x="533400" y="274638"/>
            <a:ext cx="8153400" cy="868362"/>
          </a:xfrm>
        </p:spPr>
        <p:txBody>
          <a:bodyPr/>
          <a:lstStyle/>
          <a:p>
            <a:r>
              <a:rPr lang="ar-SA" dirty="0">
                <a:solidFill>
                  <a:srgbClr val="FF0000"/>
                </a:solidFill>
              </a:rPr>
              <a:t>تعريف النمو </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1267">
                                            <p:txEl>
                                              <p:pRg st="0" end="0"/>
                                            </p:txEl>
                                          </p:spTgt>
                                        </p:tgtEl>
                                        <p:attrNameLst>
                                          <p:attrName>style.visibility</p:attrName>
                                        </p:attrNameLst>
                                      </p:cBhvr>
                                      <p:to>
                                        <p:strVal val="visible"/>
                                      </p:to>
                                    </p:set>
                                    <p:anim calcmode="discrete" valueType="clr">
                                      <p:cBhvr override="childStyle">
                                        <p:cTn id="7" dur="80"/>
                                        <p:tgtEl>
                                          <p:spTgt spid="1126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26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267">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11267">
                                            <p:txEl>
                                              <p:pRg st="1" end="1"/>
                                            </p:txEl>
                                          </p:spTgt>
                                        </p:tgtEl>
                                        <p:attrNameLst>
                                          <p:attrName>style.visibility</p:attrName>
                                        </p:attrNameLst>
                                      </p:cBhvr>
                                      <p:to>
                                        <p:strVal val="visible"/>
                                      </p:to>
                                    </p:set>
                                    <p:anim calcmode="discrete" valueType="clr">
                                      <p:cBhvr override="childStyle">
                                        <p:cTn id="14" dur="80"/>
                                        <p:tgtEl>
                                          <p:spTgt spid="1126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1267">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11267">
                                            <p:txEl>
                                              <p:pRg st="1" end="1"/>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11267">
                                            <p:txEl>
                                              <p:pRg st="2" end="2"/>
                                            </p:txEl>
                                          </p:spTgt>
                                        </p:tgtEl>
                                        <p:attrNameLst>
                                          <p:attrName>style.visibility</p:attrName>
                                        </p:attrNameLst>
                                      </p:cBhvr>
                                      <p:to>
                                        <p:strVal val="visible"/>
                                      </p:to>
                                    </p:set>
                                    <p:anim calcmode="discrete" valueType="clr">
                                      <p:cBhvr override="childStyle">
                                        <p:cTn id="21" dur="80"/>
                                        <p:tgtEl>
                                          <p:spTgt spid="1126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1267">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1126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05800" cy="6172200"/>
          </a:xfrm>
        </p:spPr>
        <p:txBody>
          <a:bodyPr/>
          <a:lstStyle/>
          <a:p>
            <a:pPr algn="r" rtl="1"/>
            <a:r>
              <a:rPr lang="ar-AE" dirty="0"/>
              <a:t>يعرف بأنة التغيرفي القدرات الإنسانية يبدأ منذ</a:t>
            </a:r>
            <a:r>
              <a:rPr lang="ar-SA" dirty="0"/>
              <a:t> مرحلة </a:t>
            </a:r>
            <a:r>
              <a:rPr lang="ar-AE" dirty="0"/>
              <a:t> الحمل ويستمر مدى الحياة .</a:t>
            </a:r>
          </a:p>
          <a:p>
            <a:pPr algn="r" rtl="1"/>
            <a:r>
              <a:rPr lang="ar-AE" dirty="0"/>
              <a:t>مجموعة من التغيرات المتتابعة التي تسير حسب أسلوب ونظام مترابط متكامل والتي تظهر في كل جانب من الجانب التكوني والجانب الوظيفي للكائن الحي .</a:t>
            </a:r>
          </a:p>
          <a:p>
            <a:pPr algn="r" rtl="1"/>
            <a:r>
              <a:rPr lang="ar-AE" dirty="0"/>
              <a:t>هناك نوعين من التغير </a:t>
            </a:r>
            <a:r>
              <a:rPr lang="ar-SA" dirty="0"/>
              <a:t>النمو </a:t>
            </a:r>
            <a:r>
              <a:rPr lang="ar-AE" dirty="0"/>
              <a:t>: </a:t>
            </a:r>
          </a:p>
          <a:p>
            <a:pPr algn="r" rtl="1">
              <a:buFontTx/>
              <a:buChar char="-"/>
            </a:pPr>
            <a:r>
              <a:rPr lang="ar-AE" dirty="0"/>
              <a:t>التغير الكمي</a:t>
            </a:r>
            <a:r>
              <a:rPr lang="ar-SA" dirty="0"/>
              <a:t>\ التكويني </a:t>
            </a:r>
            <a:r>
              <a:rPr lang="ar-AE" dirty="0"/>
              <a:t> :............................؟</a:t>
            </a:r>
          </a:p>
          <a:p>
            <a:pPr algn="r" rtl="1">
              <a:buFontTx/>
              <a:buChar char="-"/>
            </a:pPr>
            <a:r>
              <a:rPr lang="ar-AE" dirty="0"/>
              <a:t>التغير النوعي</a:t>
            </a:r>
            <a:r>
              <a:rPr lang="ar-SA" dirty="0"/>
              <a:t>\ الوظيفي </a:t>
            </a:r>
            <a:r>
              <a:rPr lang="ar-AE" dirty="0"/>
              <a:t> : ....................؟</a:t>
            </a:r>
          </a:p>
          <a:p>
            <a:pPr marL="0" indent="0" algn="ctr" rtl="1">
              <a:buNone/>
            </a:pPr>
            <a:r>
              <a:rPr lang="ar-AE" dirty="0">
                <a:solidFill>
                  <a:srgbClr val="FF0000"/>
                </a:solidFill>
              </a:rPr>
              <a:t>من يسبق الأخر ؟</a:t>
            </a:r>
            <a:endParaRPr lang="en-US" dirty="0">
              <a:solidFill>
                <a:srgbClr val="FF0000"/>
              </a:solidFill>
            </a:endParaRPr>
          </a:p>
        </p:txBody>
      </p:sp>
    </p:spTree>
    <p:extLst>
      <p:ext uri="{BB962C8B-B14F-4D97-AF65-F5344CB8AC3E}">
        <p14:creationId xmlns:p14="http://schemas.microsoft.com/office/powerpoint/2010/main" val="3620579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جدول 5"/>
          <p:cNvGraphicFramePr>
            <a:graphicFrameLocks noGrp="1"/>
          </p:cNvGraphicFramePr>
          <p:nvPr/>
        </p:nvGraphicFramePr>
        <p:xfrm>
          <a:off x="533400" y="457200"/>
          <a:ext cx="8285163" cy="5930235"/>
        </p:xfrm>
        <a:graphic>
          <a:graphicData uri="http://schemas.openxmlformats.org/drawingml/2006/table">
            <a:tbl>
              <a:tblPr rtl="1" firstRow="1" bandRow="1">
                <a:tableStyleId>{5C22544A-7EE6-4342-B048-85BDC9FD1C3A}</a:tableStyleId>
              </a:tblPr>
              <a:tblGrid>
                <a:gridCol w="2243888">
                  <a:extLst>
                    <a:ext uri="{9D8B030D-6E8A-4147-A177-3AD203B41FA5}">
                      <a16:colId xmlns:a16="http://schemas.microsoft.com/office/drawing/2014/main" val="20000"/>
                    </a:ext>
                  </a:extLst>
                </a:gridCol>
                <a:gridCol w="6041275">
                  <a:extLst>
                    <a:ext uri="{9D8B030D-6E8A-4147-A177-3AD203B41FA5}">
                      <a16:colId xmlns:a16="http://schemas.microsoft.com/office/drawing/2014/main" val="20001"/>
                    </a:ext>
                  </a:extLst>
                </a:gridCol>
              </a:tblGrid>
              <a:tr h="631002">
                <a:tc>
                  <a:txBody>
                    <a:bodyPr/>
                    <a:lstStyle/>
                    <a:p>
                      <a:pPr algn="ctr" rtl="1">
                        <a:lnSpc>
                          <a:spcPct val="115000"/>
                        </a:lnSpc>
                        <a:spcAft>
                          <a:spcPts val="1000"/>
                        </a:spcAft>
                      </a:pPr>
                      <a:r>
                        <a:rPr lang="ar-SA" sz="3600" b="1" dirty="0">
                          <a:solidFill>
                            <a:schemeClr val="tx1"/>
                          </a:solidFill>
                          <a:latin typeface="Calibri"/>
                          <a:ea typeface="Calibri"/>
                          <a:cs typeface="Arial"/>
                        </a:rPr>
                        <a:t>النمو </a:t>
                      </a:r>
                      <a:endParaRPr lang="en-US" sz="28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solidFill>
                  </a:tcPr>
                </a:tc>
                <a:tc>
                  <a:txBody>
                    <a:bodyPr/>
                    <a:lstStyle/>
                    <a:p>
                      <a:pPr algn="ctr" rtl="1">
                        <a:lnSpc>
                          <a:spcPct val="115000"/>
                        </a:lnSpc>
                        <a:spcAft>
                          <a:spcPts val="1000"/>
                        </a:spcAft>
                      </a:pPr>
                      <a:r>
                        <a:rPr lang="ar-SA" sz="3600" b="1" dirty="0">
                          <a:solidFill>
                            <a:schemeClr val="tx1"/>
                          </a:solidFill>
                          <a:latin typeface="Calibri"/>
                          <a:ea typeface="Calibri"/>
                          <a:cs typeface="Arial"/>
                        </a:rPr>
                        <a:t>مظاهره</a:t>
                      </a:r>
                      <a:endParaRPr lang="en-US" sz="2800" dirty="0">
                        <a:solidFill>
                          <a:schemeClr val="tx1"/>
                        </a:solidFill>
                        <a:latin typeface="Calibri"/>
                        <a:ea typeface="Calibri"/>
                        <a:cs typeface="Arial"/>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10000"/>
                  </a:ext>
                </a:extLst>
              </a:tr>
              <a:tr h="369235">
                <a:tc>
                  <a:txBody>
                    <a:bodyPr/>
                    <a:lstStyle/>
                    <a:p>
                      <a:pPr algn="ctr" rtl="1">
                        <a:lnSpc>
                          <a:spcPct val="115000"/>
                        </a:lnSpc>
                        <a:spcAft>
                          <a:spcPts val="1000"/>
                        </a:spcAft>
                      </a:pPr>
                      <a:r>
                        <a:rPr lang="ar-SA" sz="2000" b="1" dirty="0">
                          <a:solidFill>
                            <a:schemeClr val="tx1"/>
                          </a:solidFill>
                          <a:latin typeface="Calibri"/>
                          <a:ea typeface="Calibri"/>
                          <a:cs typeface="Arial"/>
                        </a:rPr>
                        <a:t>النمو الجسمي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نمو الطول  والوزن ،</a:t>
                      </a:r>
                      <a:r>
                        <a:rPr lang="ar-SA" sz="1800" b="0" dirty="0">
                          <a:cs typeface="+mn-cs"/>
                        </a:rPr>
                        <a:t> نمو عضلات الجسم</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31002">
                <a:tc>
                  <a:txBody>
                    <a:bodyPr/>
                    <a:lstStyle/>
                    <a:p>
                      <a:pPr algn="ctr" rtl="1">
                        <a:lnSpc>
                          <a:spcPct val="115000"/>
                        </a:lnSpc>
                        <a:spcAft>
                          <a:spcPts val="1000"/>
                        </a:spcAft>
                      </a:pPr>
                      <a:r>
                        <a:rPr lang="ar-SA" sz="2000" b="1" dirty="0">
                          <a:solidFill>
                            <a:schemeClr val="tx1"/>
                          </a:solidFill>
                          <a:latin typeface="Calibri"/>
                          <a:ea typeface="Calibri"/>
                          <a:cs typeface="Arial"/>
                        </a:rPr>
                        <a:t>النمو </a:t>
                      </a:r>
                      <a:r>
                        <a:rPr lang="ar-SA" sz="2000" b="1" dirty="0" err="1">
                          <a:solidFill>
                            <a:schemeClr val="tx1"/>
                          </a:solidFill>
                          <a:latin typeface="Calibri"/>
                          <a:ea typeface="Calibri"/>
                          <a:cs typeface="Arial"/>
                        </a:rPr>
                        <a:t>الفيسولوجي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نمو وظائف أعضاء أجهزة الجسم المختلفة , مثل : نمو الجهاز العصبي , وضربات القلب ....... </a:t>
                      </a:r>
                      <a:r>
                        <a:rPr lang="ar-SA" sz="1800" b="0" dirty="0" err="1">
                          <a:solidFill>
                            <a:schemeClr val="tx1"/>
                          </a:solidFill>
                          <a:latin typeface="Calibri"/>
                          <a:ea typeface="Calibri"/>
                          <a:cs typeface="+mn-cs"/>
                        </a:rPr>
                        <a:t>ألخ</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58691">
                <a:tc>
                  <a:txBody>
                    <a:bodyPr/>
                    <a:lstStyle/>
                    <a:p>
                      <a:pPr algn="ctr" rtl="1">
                        <a:lnSpc>
                          <a:spcPct val="115000"/>
                        </a:lnSpc>
                        <a:spcAft>
                          <a:spcPts val="1000"/>
                        </a:spcAft>
                      </a:pPr>
                      <a:r>
                        <a:rPr lang="ar-SA" sz="2000" b="1" dirty="0">
                          <a:solidFill>
                            <a:schemeClr val="tx1"/>
                          </a:solidFill>
                          <a:latin typeface="Calibri"/>
                          <a:ea typeface="Calibri"/>
                          <a:cs typeface="Arial"/>
                        </a:rPr>
                        <a:t>النمو الحركي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نمو حركة الجسم وانتقاله ـ المهارات الحركية .المشي</a:t>
                      </a:r>
                      <a:r>
                        <a:rPr lang="ar-SA" sz="1800" b="0" baseline="0" dirty="0">
                          <a:solidFill>
                            <a:schemeClr val="tx1"/>
                          </a:solidFill>
                          <a:latin typeface="Calibri"/>
                          <a:ea typeface="Calibri"/>
                          <a:cs typeface="+mn-cs"/>
                        </a:rPr>
                        <a:t> ، القفز </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31002">
                <a:tc>
                  <a:txBody>
                    <a:bodyPr/>
                    <a:lstStyle/>
                    <a:p>
                      <a:pPr algn="ctr" rtl="1">
                        <a:lnSpc>
                          <a:spcPct val="115000"/>
                        </a:lnSpc>
                        <a:spcAft>
                          <a:spcPts val="1000"/>
                        </a:spcAft>
                      </a:pPr>
                      <a:r>
                        <a:rPr lang="ar-SA" sz="2000" b="1" dirty="0">
                          <a:solidFill>
                            <a:schemeClr val="tx1"/>
                          </a:solidFill>
                          <a:latin typeface="Calibri"/>
                          <a:ea typeface="Calibri"/>
                          <a:cs typeface="Arial"/>
                        </a:rPr>
                        <a:t>النمو الحسي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نمو الحواس المختلفة ( السمع والبصر والشم والذوق والاحساسات الجلدية والاحساسات الحشوية كالإحساس بالألم والجوع والعطش وامتلاء المعدة والمثانه</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89557">
                <a:tc>
                  <a:txBody>
                    <a:bodyPr/>
                    <a:lstStyle/>
                    <a:p>
                      <a:pPr algn="ctr" rtl="1">
                        <a:lnSpc>
                          <a:spcPct val="115000"/>
                        </a:lnSpc>
                        <a:spcAft>
                          <a:spcPts val="1000"/>
                        </a:spcAft>
                      </a:pPr>
                      <a:r>
                        <a:rPr lang="ar-SA" sz="2000" b="1" dirty="0">
                          <a:solidFill>
                            <a:schemeClr val="tx1"/>
                          </a:solidFill>
                          <a:latin typeface="Calibri"/>
                          <a:ea typeface="Calibri"/>
                          <a:cs typeface="Arial"/>
                        </a:rPr>
                        <a:t>النمو العقلي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cs typeface="+mn-cs"/>
                        </a:rPr>
                        <a:t>لتغيرات التطورية التي تحدث في العمليات او الانشطة العقليةنمو القدرات العقلية (لانتباه والاستكشاف،الادراك والملاحظة ،التخيل،التذكروالنسيان)</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28673">
                <a:tc>
                  <a:txBody>
                    <a:bodyPr/>
                    <a:lstStyle/>
                    <a:p>
                      <a:pPr algn="ctr" rtl="1">
                        <a:lnSpc>
                          <a:spcPct val="115000"/>
                        </a:lnSpc>
                        <a:spcAft>
                          <a:spcPts val="1000"/>
                        </a:spcAft>
                      </a:pPr>
                      <a:r>
                        <a:rPr lang="ar-SA" sz="2000" b="1" dirty="0">
                          <a:solidFill>
                            <a:schemeClr val="tx1"/>
                          </a:solidFill>
                          <a:latin typeface="Calibri"/>
                          <a:ea typeface="Calibri"/>
                          <a:cs typeface="Arial"/>
                        </a:rPr>
                        <a:t>النمو اللغوي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نمو السيطرة على الكلام تكوين الجمل  ـ</a:t>
                      </a:r>
                      <a:r>
                        <a:rPr lang="ar-SA" sz="1800" b="0" dirty="0">
                          <a:cs typeface="+mn-cs"/>
                        </a:rPr>
                        <a:t>تنمية محصوله اللغوي من المفردات </a:t>
                      </a:r>
                      <a:r>
                        <a:rPr lang="ar-SA" sz="1800" b="0" dirty="0">
                          <a:solidFill>
                            <a:schemeClr val="tx1"/>
                          </a:solidFill>
                          <a:latin typeface="Calibri"/>
                          <a:ea typeface="Calibri"/>
                          <a:cs typeface="+mn-cs"/>
                        </a:rPr>
                        <a:t>.</a:t>
                      </a: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51587">
                <a:tc>
                  <a:txBody>
                    <a:bodyPr/>
                    <a:lstStyle/>
                    <a:p>
                      <a:pPr algn="ctr" rtl="1">
                        <a:lnSpc>
                          <a:spcPct val="115000"/>
                        </a:lnSpc>
                        <a:spcAft>
                          <a:spcPts val="1000"/>
                        </a:spcAft>
                      </a:pPr>
                      <a:r>
                        <a:rPr lang="ar-SA" sz="2000" b="1" dirty="0">
                          <a:solidFill>
                            <a:schemeClr val="tx1"/>
                          </a:solidFill>
                          <a:latin typeface="Calibri"/>
                          <a:ea typeface="Calibri"/>
                          <a:cs typeface="Arial"/>
                        </a:rPr>
                        <a:t>النمو الانفعالي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914400" lvl="1" indent="-514350" algn="r" rtl="1" eaLnBrk="1" hangingPunct="1">
                        <a:lnSpc>
                          <a:spcPct val="80000"/>
                        </a:lnSpc>
                        <a:buFontTx/>
                        <a:buNone/>
                        <a:defRPr/>
                      </a:pPr>
                      <a:r>
                        <a:rPr lang="ar-AE" sz="1800" b="0" dirty="0">
                          <a:latin typeface="Simplified Arabic" pitchFamily="18" charset="-78"/>
                          <a:cs typeface="+mn-cs"/>
                        </a:rPr>
                        <a:t>تطور التعلق </a:t>
                      </a:r>
                      <a:r>
                        <a:rPr lang="ar-SA" sz="1800" b="0" dirty="0">
                          <a:latin typeface="Simplified Arabic" pitchFamily="18" charset="-78"/>
                          <a:cs typeface="+mn-cs"/>
                        </a:rPr>
                        <a:t>،</a:t>
                      </a:r>
                      <a:r>
                        <a:rPr lang="ar-AE" sz="1800" b="0" dirty="0">
                          <a:latin typeface="Simplified Arabic" pitchFamily="18" charset="-78"/>
                          <a:cs typeface="+mn-cs"/>
                        </a:rPr>
                        <a:t>الثقة والأمن الحب والعاطفة </a:t>
                      </a:r>
                      <a:r>
                        <a:rPr lang="ar-SA" sz="1800" b="0" dirty="0">
                          <a:latin typeface="Simplified Arabic" pitchFamily="18" charset="-78"/>
                          <a:cs typeface="+mn-cs"/>
                        </a:rPr>
                        <a:t>،</a:t>
                      </a:r>
                      <a:r>
                        <a:rPr lang="ar-AE" sz="1800" b="0" dirty="0">
                          <a:latin typeface="Simplified Arabic" pitchFamily="18" charset="-78"/>
                          <a:cs typeface="+mn-cs"/>
                        </a:rPr>
                        <a:t> مفهوم الذات </a:t>
                      </a:r>
                      <a:r>
                        <a:rPr lang="ar-SA" sz="1800" b="0" dirty="0">
                          <a:latin typeface="Simplified Arabic" pitchFamily="18" charset="-78"/>
                          <a:cs typeface="+mn-cs"/>
                        </a:rPr>
                        <a:t>،</a:t>
                      </a:r>
                      <a:r>
                        <a:rPr lang="ar-AE" sz="1800" b="0" dirty="0">
                          <a:latin typeface="Simplified Arabic" pitchFamily="18" charset="-78"/>
                          <a:cs typeface="+mn-cs"/>
                        </a:rPr>
                        <a:t>الإستقلاليه</a:t>
                      </a:r>
                      <a:r>
                        <a:rPr lang="ar-SA" sz="1800" b="0" dirty="0">
                          <a:latin typeface="Simplified Arabic" pitchFamily="18" charset="-78"/>
                          <a:cs typeface="+mn-cs"/>
                        </a:rPr>
                        <a:t> ا</a:t>
                      </a:r>
                      <a:r>
                        <a:rPr lang="ar-AE" sz="1800" b="0" dirty="0">
                          <a:latin typeface="Simplified Arabic" pitchFamily="18" charset="-78"/>
                          <a:cs typeface="+mn-cs"/>
                        </a:rPr>
                        <a:t>لتعبير عن الإنفعالات</a:t>
                      </a:r>
                    </a:p>
                    <a:p>
                      <a:pPr algn="ctr" rtl="1">
                        <a:lnSpc>
                          <a:spcPct val="115000"/>
                        </a:lnSpc>
                        <a:spcAft>
                          <a:spcPts val="1000"/>
                        </a:spcAft>
                      </a:pP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631002">
                <a:tc>
                  <a:txBody>
                    <a:bodyPr/>
                    <a:lstStyle/>
                    <a:p>
                      <a:pPr algn="ctr" rtl="1">
                        <a:lnSpc>
                          <a:spcPct val="115000"/>
                        </a:lnSpc>
                        <a:spcAft>
                          <a:spcPts val="1000"/>
                        </a:spcAft>
                      </a:pPr>
                      <a:r>
                        <a:rPr lang="ar-SA" sz="2000" b="1" dirty="0">
                          <a:solidFill>
                            <a:schemeClr val="tx1"/>
                          </a:solidFill>
                          <a:latin typeface="Calibri"/>
                          <a:ea typeface="Calibri"/>
                          <a:cs typeface="Arial"/>
                        </a:rPr>
                        <a:t>النمو الاجتماعي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عملية التنشئة والعلاقات</a:t>
                      </a:r>
                      <a:r>
                        <a:rPr lang="ar-SA" sz="1800" b="0" baseline="0" dirty="0">
                          <a:solidFill>
                            <a:schemeClr val="tx1"/>
                          </a:solidFill>
                          <a:latin typeface="Calibri"/>
                          <a:ea typeface="Calibri"/>
                          <a:cs typeface="+mn-cs"/>
                        </a:rPr>
                        <a:t> الإجتماعية </a:t>
                      </a:r>
                      <a:r>
                        <a:rPr lang="ar-SA" sz="1800" b="0" dirty="0">
                          <a:solidFill>
                            <a:schemeClr val="tx1"/>
                          </a:solidFill>
                          <a:latin typeface="Calibri"/>
                          <a:ea typeface="Calibri"/>
                          <a:cs typeface="+mn-cs"/>
                        </a:rPr>
                        <a:t>في الأسرة والمدرسة والمجتمع وفي جماعة الرفاق</a:t>
                      </a:r>
                      <a:r>
                        <a:rPr lang="ar-SA" sz="1800" b="0" baseline="0" dirty="0">
                          <a:solidFill>
                            <a:schemeClr val="tx1"/>
                          </a:solidFill>
                          <a:latin typeface="Calibri"/>
                          <a:ea typeface="Calibri"/>
                          <a:cs typeface="+mn-cs"/>
                        </a:rPr>
                        <a:t> والأدوار المهنية </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51587">
                <a:tc>
                  <a:txBody>
                    <a:bodyPr/>
                    <a:lstStyle/>
                    <a:p>
                      <a:pPr algn="ctr" rtl="1">
                        <a:lnSpc>
                          <a:spcPct val="115000"/>
                        </a:lnSpc>
                        <a:spcAft>
                          <a:spcPts val="1000"/>
                        </a:spcAft>
                      </a:pPr>
                      <a:r>
                        <a:rPr lang="ar-SA" sz="2000" b="1" dirty="0">
                          <a:solidFill>
                            <a:schemeClr val="tx1"/>
                          </a:solidFill>
                          <a:latin typeface="Calibri"/>
                          <a:ea typeface="Calibri"/>
                          <a:cs typeface="Arial"/>
                        </a:rPr>
                        <a:t>النمو الجنسي</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نمو الجهاز التناسلي ووظيفته .</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51587">
                <a:tc>
                  <a:txBody>
                    <a:bodyPr/>
                    <a:lstStyle/>
                    <a:p>
                      <a:pPr algn="ctr" rtl="1">
                        <a:lnSpc>
                          <a:spcPct val="115000"/>
                        </a:lnSpc>
                        <a:spcAft>
                          <a:spcPts val="1000"/>
                        </a:spcAft>
                      </a:pPr>
                      <a:r>
                        <a:rPr lang="ar-SA" sz="2000" b="1" dirty="0">
                          <a:solidFill>
                            <a:schemeClr val="tx1"/>
                          </a:solidFill>
                          <a:latin typeface="Calibri"/>
                          <a:ea typeface="Calibri"/>
                          <a:cs typeface="Arial"/>
                        </a:rPr>
                        <a:t>النمو الخلقي </a:t>
                      </a:r>
                      <a:endParaRPr lang="en-US" sz="1600" dirty="0">
                        <a:solidFill>
                          <a:schemeClr val="tx1"/>
                        </a:solidFill>
                        <a:latin typeface="Calibri"/>
                        <a:ea typeface="Calibri"/>
                        <a:cs typeface="Arial"/>
                      </a:endParaRPr>
                    </a:p>
                  </a:txBody>
                  <a:tcPr marL="68583" marR="68583" marT="0" marB="0">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1">
                        <a:lnSpc>
                          <a:spcPct val="115000"/>
                        </a:lnSpc>
                        <a:spcAft>
                          <a:spcPts val="1000"/>
                        </a:spcAft>
                      </a:pPr>
                      <a:r>
                        <a:rPr lang="ar-SA" sz="1800" b="0" dirty="0">
                          <a:solidFill>
                            <a:schemeClr val="tx1"/>
                          </a:solidFill>
                          <a:latin typeface="Calibri"/>
                          <a:ea typeface="Calibri"/>
                          <a:cs typeface="+mn-cs"/>
                        </a:rPr>
                        <a:t>تطور مظاهر السلوك الخلقي ـ تعلم المبادئ الأخلاقية</a:t>
                      </a:r>
                      <a:r>
                        <a:rPr lang="ar-SA" sz="1800" b="0" baseline="0" dirty="0">
                          <a:solidFill>
                            <a:schemeClr val="tx1"/>
                          </a:solidFill>
                          <a:latin typeface="Calibri"/>
                          <a:ea typeface="Calibri"/>
                          <a:cs typeface="+mn-cs"/>
                        </a:rPr>
                        <a:t> </a:t>
                      </a:r>
                      <a:r>
                        <a:rPr lang="ar-SA" sz="1800" b="0" dirty="0">
                          <a:solidFill>
                            <a:schemeClr val="tx1"/>
                          </a:solidFill>
                          <a:latin typeface="Calibri"/>
                          <a:ea typeface="Calibri"/>
                          <a:cs typeface="+mn-cs"/>
                        </a:rPr>
                        <a:t>.</a:t>
                      </a:r>
                      <a:endParaRPr lang="en-US" sz="1800" b="0" dirty="0">
                        <a:solidFill>
                          <a:schemeClr val="tx1"/>
                        </a:solidFill>
                        <a:latin typeface="Calibri"/>
                        <a:ea typeface="Calibri"/>
                        <a:cs typeface="+mn-cs"/>
                      </a:endParaRPr>
                    </a:p>
                  </a:txBody>
                  <a:tcPr marL="68583" marR="68583" marT="0" marB="0">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707456143"/>
      </p:ext>
    </p:extLst>
  </p:cSld>
  <p:clrMapOvr>
    <a:masterClrMapping/>
  </p:clrMapOvr>
  <p:transition spd="slow">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 </a:t>
            </a:r>
            <a:r>
              <a:rPr lang="ar-SA" b="1" dirty="0">
                <a:solidFill>
                  <a:srgbClr val="FF0000"/>
                </a:solidFill>
              </a:rPr>
              <a:t>مبادئ النمو</a:t>
            </a:r>
            <a:endParaRPr lang="en-US" dirty="0">
              <a:solidFill>
                <a:srgbClr val="FF0000"/>
              </a:solidFill>
            </a:endParaRPr>
          </a:p>
        </p:txBody>
      </p:sp>
      <p:sp>
        <p:nvSpPr>
          <p:cNvPr id="3" name="Content Placeholder 2"/>
          <p:cNvSpPr>
            <a:spLocks noGrp="1"/>
          </p:cNvSpPr>
          <p:nvPr>
            <p:ph idx="1"/>
          </p:nvPr>
        </p:nvSpPr>
        <p:spPr>
          <a:xfrm>
            <a:off x="457200" y="1524000"/>
            <a:ext cx="8458200" cy="4602163"/>
          </a:xfrm>
        </p:spPr>
        <p:txBody>
          <a:bodyPr>
            <a:normAutofit fontScale="85000" lnSpcReduction="20000"/>
          </a:bodyPr>
          <a:lstStyle/>
          <a:p>
            <a:pPr algn="r" rtl="1">
              <a:defRPr/>
            </a:pPr>
            <a:r>
              <a:rPr lang="ar-SA" sz="3400" b="1" u="sng" dirty="0">
                <a:ln w="50800"/>
                <a:ea typeface="Times New Roman" pitchFamily="18" charset="0"/>
              </a:rPr>
              <a:t>أولا : النمو عمليه مستمرة متدرجة تتضمن نواحي التغير الكمي وال</a:t>
            </a:r>
            <a:r>
              <a:rPr lang="ar-EG" sz="3400" b="1" u="sng" dirty="0">
                <a:ln w="50800"/>
                <a:ea typeface="Times New Roman" pitchFamily="18" charset="0"/>
              </a:rPr>
              <a:t>كيفي</a:t>
            </a:r>
            <a:r>
              <a:rPr lang="ar-SA" sz="3400" b="1" u="sng" dirty="0">
                <a:ln w="50800"/>
                <a:ea typeface="Times New Roman" pitchFamily="18" charset="0"/>
              </a:rPr>
              <a:t> </a:t>
            </a:r>
            <a:r>
              <a:rPr lang="ar-SA" sz="3400" u="sng" dirty="0">
                <a:ln w="50800"/>
                <a:ea typeface="Times New Roman" pitchFamily="18" charset="0"/>
              </a:rPr>
              <a:t>:</a:t>
            </a:r>
            <a:endParaRPr lang="ar-EG" sz="3400" u="sng" dirty="0">
              <a:ln w="50800"/>
              <a:ea typeface="Times New Roman" pitchFamily="18" charset="0"/>
            </a:endParaRPr>
          </a:p>
          <a:p>
            <a:pPr marL="457200" indent="-457200" algn="r" rtl="1">
              <a:lnSpc>
                <a:spcPct val="120000"/>
              </a:lnSpc>
              <a:buClr>
                <a:srgbClr val="00B050"/>
              </a:buClr>
              <a:buNone/>
              <a:defRPr/>
            </a:pPr>
            <a:r>
              <a:rPr lang="ar-SA" sz="3400" dirty="0">
                <a:ln w="50800"/>
                <a:latin typeface="Garamond" pitchFamily="18" charset="0"/>
              </a:rPr>
              <a:t>تبدأ عملية النمو الإنساني منذ بدء الحمل و تستمر طيلة فترة حياة الفرد و تتميز </a:t>
            </a:r>
            <a:r>
              <a:rPr lang="en-US" sz="3400" dirty="0">
                <a:ln w="50800"/>
                <a:latin typeface="Garamond" pitchFamily="18" charset="0"/>
              </a:rPr>
              <a:t> </a:t>
            </a:r>
            <a:r>
              <a:rPr lang="ar-SA" sz="3400" dirty="0">
                <a:ln w="50800"/>
                <a:latin typeface="Garamond" pitchFamily="18" charset="0"/>
              </a:rPr>
              <a:t>بأنها متصلة</a:t>
            </a:r>
            <a:r>
              <a:rPr lang="ar-EG" sz="3400" dirty="0">
                <a:ln w="50800"/>
                <a:latin typeface="Garamond" pitchFamily="18" charset="0"/>
              </a:rPr>
              <a:t> مستمرة</a:t>
            </a:r>
            <a:r>
              <a:rPr lang="en-US" sz="3400" dirty="0">
                <a:ln w="50800"/>
                <a:latin typeface="Garamond" pitchFamily="18" charset="0"/>
              </a:rPr>
              <a:t> </a:t>
            </a:r>
            <a:r>
              <a:rPr lang="ar-SA" sz="3400" dirty="0">
                <a:ln w="50800"/>
                <a:latin typeface="Garamond" pitchFamily="18" charset="0"/>
              </a:rPr>
              <a:t> بحيث لا توجد فواصل محددة بين مراحل النمو بل إن كل مرحلة تتوقف ع</a:t>
            </a:r>
            <a:r>
              <a:rPr lang="ar-EG" sz="3400" dirty="0">
                <a:ln w="50800"/>
                <a:latin typeface="Garamond" pitchFamily="18" charset="0"/>
              </a:rPr>
              <a:t>لي</a:t>
            </a:r>
            <a:r>
              <a:rPr lang="ar-SA" sz="3400" dirty="0">
                <a:ln w="50800"/>
                <a:latin typeface="Garamond" pitchFamily="18" charset="0"/>
              </a:rPr>
              <a:t> ما قبلها و تؤثر فيما بعده</a:t>
            </a:r>
            <a:r>
              <a:rPr lang="ar-EG" sz="3400" dirty="0">
                <a:ln w="50800"/>
                <a:latin typeface="Garamond" pitchFamily="18" charset="0"/>
              </a:rPr>
              <a:t>ا</a:t>
            </a:r>
            <a:r>
              <a:rPr lang="ar-SA" sz="3400" dirty="0">
                <a:ln w="50800"/>
                <a:latin typeface="Garamond" pitchFamily="18" charset="0"/>
              </a:rPr>
              <a:t>.</a:t>
            </a:r>
            <a:endParaRPr lang="ar-EG" sz="3400" dirty="0">
              <a:ln w="50800"/>
              <a:latin typeface="Garamond" pitchFamily="18" charset="0"/>
            </a:endParaRPr>
          </a:p>
          <a:p>
            <a:pPr marL="457200" indent="-457200" algn="r" rtl="1">
              <a:lnSpc>
                <a:spcPct val="120000"/>
              </a:lnSpc>
              <a:buClr>
                <a:srgbClr val="00B050"/>
              </a:buClr>
              <a:buNone/>
              <a:defRPr/>
            </a:pPr>
            <a:r>
              <a:rPr lang="ar-SA" sz="3400" dirty="0">
                <a:ln w="50800"/>
                <a:latin typeface="Garamond" pitchFamily="18" charset="0"/>
              </a:rPr>
              <a:t>يتم النمو في جانبين ال</a:t>
            </a:r>
            <a:r>
              <a:rPr lang="ar-EG" sz="3400" dirty="0">
                <a:ln w="50800"/>
                <a:latin typeface="Garamond" pitchFamily="18" charset="0"/>
              </a:rPr>
              <a:t>أ</a:t>
            </a:r>
            <a:r>
              <a:rPr lang="ar-SA" sz="3400" dirty="0">
                <a:ln w="50800"/>
                <a:latin typeface="Garamond" pitchFamily="18" charset="0"/>
              </a:rPr>
              <a:t>ول </a:t>
            </a:r>
            <a:r>
              <a:rPr lang="ar-EG" sz="3400" dirty="0">
                <a:ln w="50800"/>
                <a:latin typeface="Garamond" pitchFamily="18" charset="0"/>
              </a:rPr>
              <a:t>كم</a:t>
            </a:r>
            <a:r>
              <a:rPr lang="ar-SA" sz="3400" dirty="0">
                <a:ln w="50800"/>
                <a:latin typeface="Garamond" pitchFamily="18" charset="0"/>
              </a:rPr>
              <a:t>ي والثاني وظيفي</a:t>
            </a:r>
            <a:r>
              <a:rPr lang="ar-EG" sz="3400" dirty="0">
                <a:ln w="50800"/>
                <a:latin typeface="Garamond" pitchFamily="18" charset="0"/>
              </a:rPr>
              <a:t>.</a:t>
            </a:r>
            <a:r>
              <a:rPr lang="ar-SA" sz="3400" dirty="0">
                <a:ln w="50800"/>
                <a:latin typeface="Garamond" pitchFamily="18" charset="0"/>
              </a:rPr>
              <a:t> الجانب </a:t>
            </a:r>
            <a:r>
              <a:rPr lang="ar-EG" sz="3400" u="sng" dirty="0">
                <a:ln w="50800"/>
                <a:latin typeface="Garamond" pitchFamily="18" charset="0"/>
              </a:rPr>
              <a:t>الكمي</a:t>
            </a:r>
            <a:r>
              <a:rPr lang="ar-SA" sz="3400" dirty="0">
                <a:ln w="50800"/>
                <a:latin typeface="Garamond" pitchFamily="18" charset="0"/>
              </a:rPr>
              <a:t> هو ما يحدث للفرد من زيادة الطول وعدد ال</a:t>
            </a:r>
            <a:r>
              <a:rPr lang="ar-EG" sz="3400" dirty="0">
                <a:ln w="50800"/>
                <a:latin typeface="Garamond" pitchFamily="18" charset="0"/>
              </a:rPr>
              <a:t>أ</a:t>
            </a:r>
            <a:r>
              <a:rPr lang="ar-SA" sz="3400" dirty="0">
                <a:ln w="50800"/>
                <a:latin typeface="Garamond" pitchFamily="18" charset="0"/>
              </a:rPr>
              <a:t>سنان ونحوه. </a:t>
            </a:r>
            <a:r>
              <a:rPr lang="ar-EG" sz="3400" dirty="0">
                <a:ln w="50800"/>
                <a:latin typeface="Garamond" pitchFamily="18" charset="0"/>
              </a:rPr>
              <a:t>أما ا</a:t>
            </a:r>
            <a:r>
              <a:rPr lang="ar-EG" sz="3400" u="sng" dirty="0">
                <a:ln w="50800"/>
                <a:latin typeface="Garamond" pitchFamily="18" charset="0"/>
              </a:rPr>
              <a:t>لكيفي</a:t>
            </a:r>
            <a:r>
              <a:rPr lang="ar-EG" sz="3400" dirty="0">
                <a:ln w="50800"/>
                <a:latin typeface="Garamond" pitchFamily="18" charset="0"/>
              </a:rPr>
              <a:t> ي</a:t>
            </a:r>
            <a:r>
              <a:rPr lang="ar-SA" sz="3400" dirty="0">
                <a:ln w="50800"/>
                <a:latin typeface="Garamond" pitchFamily="18" charset="0"/>
              </a:rPr>
              <a:t>عني تغير في الوظائف المختلفة من جسمية وعقلية واجتماعية وانفعالية مثلا </a:t>
            </a:r>
            <a:r>
              <a:rPr lang="ar-EG" sz="3400" dirty="0">
                <a:ln w="50800"/>
                <a:latin typeface="Garamond" pitchFamily="18" charset="0"/>
              </a:rPr>
              <a:t>.</a:t>
            </a:r>
            <a:r>
              <a:rPr lang="ar-SA" sz="3400" dirty="0">
                <a:ln w="50800"/>
                <a:latin typeface="Garamond" pitchFamily="18" charset="0"/>
              </a:rPr>
              <a:t> </a:t>
            </a:r>
          </a:p>
          <a:p>
            <a:pPr marL="457200" indent="-457200" algn="r" rtl="1">
              <a:lnSpc>
                <a:spcPct val="120000"/>
              </a:lnSpc>
              <a:buClr>
                <a:srgbClr val="00B050"/>
              </a:buClr>
              <a:buNone/>
              <a:defRPr/>
            </a:pPr>
            <a:endParaRPr lang="ar-SA" sz="3400" dirty="0">
              <a:ln w="50800"/>
              <a:latin typeface="Garamond" pitchFamily="18" charset="0"/>
            </a:endParaRPr>
          </a:p>
          <a:p>
            <a:pPr algn="r" rtl="1">
              <a:lnSpc>
                <a:spcPct val="120000"/>
              </a:lnSpc>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solidFill>
                  <a:srgbClr val="FF0000"/>
                </a:solidFill>
              </a:rPr>
              <a:t>مبادئ النمو</a:t>
            </a:r>
            <a:endParaRPr lang="en-US" dirty="0"/>
          </a:p>
        </p:txBody>
      </p:sp>
      <p:sp>
        <p:nvSpPr>
          <p:cNvPr id="3" name="Content Placeholder 2"/>
          <p:cNvSpPr>
            <a:spLocks noGrp="1"/>
          </p:cNvSpPr>
          <p:nvPr>
            <p:ph idx="1"/>
          </p:nvPr>
        </p:nvSpPr>
        <p:spPr/>
        <p:txBody>
          <a:bodyPr>
            <a:normAutofit fontScale="92500" lnSpcReduction="10000"/>
          </a:bodyPr>
          <a:lstStyle/>
          <a:p>
            <a:pPr algn="r" rtl="1">
              <a:buClr>
                <a:srgbClr val="92D050"/>
              </a:buClr>
              <a:buNone/>
              <a:defRPr/>
            </a:pPr>
            <a:r>
              <a:rPr lang="ar-SA" b="1" u="sng" dirty="0"/>
              <a:t>ثانيا .</a:t>
            </a:r>
            <a:r>
              <a:rPr lang="ar-EG" b="1" u="sng" dirty="0">
                <a:ea typeface="Times New Roman" pitchFamily="18" charset="0"/>
                <a:cs typeface="Times New Roman" pitchFamily="18" charset="0"/>
              </a:rPr>
              <a:t> معدلات النمو غير ثابتة خلال المراحل المختلفة :</a:t>
            </a:r>
            <a:endParaRPr lang="ar-SA" b="1" u="sng" dirty="0">
              <a:ea typeface="Times New Roman" pitchFamily="18" charset="0"/>
              <a:cs typeface="Times New Roman" pitchFamily="18" charset="0"/>
            </a:endParaRPr>
          </a:p>
          <a:p>
            <a:pPr algn="r" rtl="1">
              <a:buNone/>
            </a:pPr>
            <a:r>
              <a:rPr lang="ar-EG" sz="3000" dirty="0"/>
              <a:t>للنمو مظاهر مختلفة منها النمو الجسمي والعقلي والاجتماعي و الانفعالي وكلها مترابطة مع بعضها ومؤثره في بعضها  ,الا ان معدلات النمو في إحداها لا يسير بنفس المعدل خلال المراحل التالية  ,فالنمو الجسمي لا يسير بسرعة واحدة في كل مراحل العمر ولا ينمو كل مظهر بالسرعة التي ينمو بها مظهر اخر فـ مثلا   : معدل زيادة النمو الجسمي خلال مرحلة ما قبل الميلاد معدل سريع جدا اكثر منه فيه أي مرحلة أخرى  ,أي ان النمو لا يسير على وتيرة واحدة بل يسير بمعدل غير ثابت خلال المراحل المتعاقبة وهكذا بالنسبة لجميع مظاهر النمو </a:t>
            </a:r>
            <a:endParaRPr lang="en-US" sz="3000" dirty="0"/>
          </a:p>
          <a:p>
            <a:pPr algn="r" rtl="1">
              <a:buNone/>
            </a:pPr>
            <a:r>
              <a:rPr lang="ar-SA" sz="3000" dirty="0"/>
              <a:t>  </a:t>
            </a:r>
            <a:endParaRPr lang="en-US" sz="3000" dirty="0"/>
          </a:p>
          <a:p>
            <a:pPr algn="r" rtl="1">
              <a:buClr>
                <a:srgbClr val="92D050"/>
              </a:buClr>
              <a:buNone/>
              <a:defRPr/>
            </a:pPr>
            <a:endParaRPr lang="ar-EG" sz="3000" b="1" dirty="0">
              <a:ea typeface="Times New Roman" pitchFamily="18" charset="0"/>
            </a:endParaRPr>
          </a:p>
          <a:p>
            <a:pPr algn="r" rtl="1">
              <a:lnSpc>
                <a:spcPct val="150000"/>
              </a:lnSpc>
              <a:buClr>
                <a:srgbClr val="92D050"/>
              </a:buClr>
              <a:buNone/>
              <a:defRPr/>
            </a:pPr>
            <a:endParaRPr lang="ar-SA" b="1" dirty="0"/>
          </a:p>
          <a:p>
            <a:pPr algn="r" rtl="1">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normAutofit fontScale="92500" lnSpcReduction="10000"/>
          </a:bodyPr>
          <a:lstStyle/>
          <a:p>
            <a:pPr algn="r" rtl="1"/>
            <a:r>
              <a:rPr lang="ar-SA" sz="2400" b="1" u="sng" dirty="0"/>
              <a:t>ثالثا: سرعة النمو ليست مطردة</a:t>
            </a:r>
            <a:r>
              <a:rPr lang="en-US" sz="2400" b="1" dirty="0"/>
              <a:t>:</a:t>
            </a:r>
            <a:endParaRPr lang="en-US" sz="2400" dirty="0"/>
          </a:p>
          <a:p>
            <a:pPr algn="r" rtl="1">
              <a:buNone/>
            </a:pPr>
            <a:r>
              <a:rPr lang="ar-SA" sz="2400" dirty="0"/>
              <a:t>يتتابع نمو الكائن البشري بسرعة ملحوظة منذ لحظة الإخصاب عند بداية الحمل، لكن تلك السرعة لا تستمر على وتيرة ثابتة أو محددة</a:t>
            </a:r>
            <a:r>
              <a:rPr lang="en-US" sz="2400" dirty="0"/>
              <a:t>.</a:t>
            </a:r>
            <a:r>
              <a:rPr lang="ar-SA" sz="2400" dirty="0"/>
              <a:t>فنجد أن مرحلة ما قبل الولادة هي الأسرع على الإطلاق في مراحل النمو الإنساني ويكون فيها معدل النمو أسرع ما يكون ثم تبدأ سرعة هذا النمو في الإنحدار بنسب متفاوتة بعد مرحلة الميلاد</a:t>
            </a:r>
            <a:r>
              <a:rPr lang="en-US" sz="2400" dirty="0"/>
              <a:t>.</a:t>
            </a:r>
            <a:r>
              <a:rPr lang="ar-SA" sz="2400" b="1" dirty="0"/>
              <a:t> </a:t>
            </a:r>
          </a:p>
          <a:p>
            <a:pPr algn="r" rtl="1">
              <a:buNone/>
            </a:pPr>
            <a:endParaRPr lang="ar-SA" sz="2400" b="1" dirty="0"/>
          </a:p>
          <a:p>
            <a:pPr algn="r" rtl="1">
              <a:buNone/>
            </a:pPr>
            <a:r>
              <a:rPr lang="ar-SA" sz="2400" b="1" u="sng" dirty="0"/>
              <a:t>رابعا : النمو عملية فردية وكل فرد ينمو بطريقة وأسلوب خاص به</a:t>
            </a:r>
            <a:r>
              <a:rPr lang="en-US" sz="2400" b="1" dirty="0"/>
              <a:t>:</a:t>
            </a:r>
            <a:endParaRPr lang="ar-SA" sz="2400" b="1" dirty="0"/>
          </a:p>
          <a:p>
            <a:pPr algn="r" rtl="1">
              <a:buNone/>
            </a:pPr>
            <a:r>
              <a:rPr lang="ar-SA" sz="2400" dirty="0">
                <a:ea typeface="Times New Roman" pitchFamily="18" charset="0"/>
                <a:cs typeface="Times New Roman" pitchFamily="18" charset="0"/>
              </a:rPr>
              <a:t>نجد أن لكل طفل معدلا ونماطا خاصا لنموه ولهذا لا يوجد طفلان متماثلان في نموهما فجوانب النمو تسير  بسرعة واحدة عند كل الأطفال بل تختلف في سرعتها من طفل لإخر فقد يسير طفل ما في نموه بسرعة منتظمة وبينما طفل أخر اسرع والأخر ابطأ أحيانا وهكذا بالرغم من انهم يمروا جمعيا بنفس المراحل ونفس التتابع .</a:t>
            </a:r>
          </a:p>
          <a:p>
            <a:pPr algn="r" rtl="1">
              <a:buNone/>
            </a:pPr>
            <a:r>
              <a:rPr lang="ar-SA" sz="2400" dirty="0"/>
              <a:t>لاحظ العلماء بعد مراقبة مراحل النمو الإنساني في علم النفس أن الفوارق ما بين الأفراد في رحلة النمو تبقى ثابتة بشكل نسبي عند المراحل المتعاقبة، فوجدوا مثلًا فوارق في الطول ما بين البنين والبنات في نفس المرحلة العمرية</a:t>
            </a:r>
            <a:r>
              <a:rPr lang="en-US" sz="2400" dirty="0"/>
              <a:t>.</a:t>
            </a:r>
          </a:p>
          <a:p>
            <a:pPr algn="r" rtl="1">
              <a:buNone/>
            </a:pPr>
            <a:r>
              <a:rPr lang="ar-SA" sz="2400" dirty="0"/>
              <a:t>مما أفاده في وضع احتمالات متنبأ بها بشكل نسبي  للمستوى الذي ينتهي إليه نمو الفرد حسب نوع جنسه.</a:t>
            </a:r>
          </a:p>
          <a:p>
            <a:pPr algn="r" rtl="1">
              <a:buNone/>
            </a:pPr>
            <a:endParaRPr lang="ar-EG" sz="2400" dirty="0">
              <a:ea typeface="Times New Roman" pitchFamily="18" charset="0"/>
              <a:cs typeface="Times New Roman" pitchFamily="18" charset="0"/>
            </a:endParaRPr>
          </a:p>
          <a:p>
            <a:pPr algn="r" rt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27989</TotalTime>
  <Words>1702</Words>
  <Application>Microsoft Office PowerPoint</Application>
  <PresentationFormat>On-screen Show (4:3)</PresentationFormat>
  <Paragraphs>124</Paragraphs>
  <Slides>20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Garamond</vt:lpstr>
      <vt:lpstr>Simplified Arabic</vt:lpstr>
      <vt:lpstr>Times New Roman</vt:lpstr>
      <vt:lpstr>Wingdings</vt:lpstr>
      <vt:lpstr>Office Theme</vt:lpstr>
      <vt:lpstr>دائرة العلوم الاجتماعية والسلوكية Department of Social and Behavioral Science</vt:lpstr>
      <vt:lpstr>أسئلة المحاضرة </vt:lpstr>
      <vt:lpstr>تعريف علم نفس النمو</vt:lpstr>
      <vt:lpstr>تعريف النمو </vt:lpstr>
      <vt:lpstr>PowerPoint Presentation</vt:lpstr>
      <vt:lpstr>PowerPoint Presentation</vt:lpstr>
      <vt:lpstr> مبادئ النمو</vt:lpstr>
      <vt:lpstr>مبادئ النمو</vt:lpstr>
      <vt:lpstr>PowerPoint Presentation</vt:lpstr>
      <vt:lpstr>مبادئ النمو</vt:lpstr>
      <vt:lpstr>مبادئ النمو</vt:lpstr>
      <vt:lpstr>مبادئ النمو</vt:lpstr>
      <vt:lpstr>من العوامل المؤثرة في النمو والتطور </vt:lpstr>
      <vt:lpstr>العوامل المؤثرة في نمو الطفل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دائرة العلوم الاجتماعية والسلوكية Department of Social and Behavioral Science</dc:title>
  <dc:creator>louy george fawadleh</dc:creator>
  <cp:lastModifiedBy>Ola Hammad</cp:lastModifiedBy>
  <cp:revision>118</cp:revision>
  <dcterms:created xsi:type="dcterms:W3CDTF">2016-02-26T12:03:18Z</dcterms:created>
  <dcterms:modified xsi:type="dcterms:W3CDTF">2021-05-06T09:30:31Z</dcterms:modified>
</cp:coreProperties>
</file>