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61" r:id="rId5"/>
    <p:sldId id="259" r:id="rId6"/>
    <p:sldId id="274" r:id="rId7"/>
    <p:sldId id="275" r:id="rId8"/>
    <p:sldId id="260" r:id="rId9"/>
    <p:sldId id="276" r:id="rId10"/>
    <p:sldId id="277" r:id="rId11"/>
    <p:sldId id="262" r:id="rId12"/>
    <p:sldId id="279" r:id="rId13"/>
    <p:sldId id="263" r:id="rId14"/>
    <p:sldId id="280" r:id="rId15"/>
    <p:sldId id="264" r:id="rId16"/>
    <p:sldId id="265" r:id="rId17"/>
    <p:sldId id="266" r:id="rId18"/>
    <p:sldId id="281" r:id="rId19"/>
    <p:sldId id="287" r:id="rId20"/>
    <p:sldId id="283" r:id="rId21"/>
    <p:sldId id="284" r:id="rId22"/>
    <p:sldId id="282" r:id="rId23"/>
    <p:sldId id="271"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63"/>
    <p:restoredTop sz="86482"/>
  </p:normalViewPr>
  <p:slideViewPr>
    <p:cSldViewPr snapToGrid="0" snapToObjects="1">
      <p:cViewPr varScale="1">
        <p:scale>
          <a:sx n="85" d="100"/>
          <a:sy n="85" d="100"/>
        </p:scale>
        <p:origin x="1496" y="160"/>
      </p:cViewPr>
      <p:guideLst>
        <p:guide orient="horz" pos="2160"/>
        <p:guide pos="3840"/>
      </p:guideLst>
    </p:cSldViewPr>
  </p:slideViewPr>
  <p:outlineViewPr>
    <p:cViewPr>
      <p:scale>
        <a:sx n="33" d="100"/>
        <a:sy n="33" d="100"/>
      </p:scale>
      <p:origin x="0" y="-4440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DF738-A2E4-FE49-BC88-3244D9FF78CF}" type="datetimeFigureOut">
              <a:rPr lang="en-US" smtClean="0"/>
              <a:t>12/14/20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15400-6BB8-164E-BF6A-F2EFB95FFB3F}" type="slidenum">
              <a:rPr lang="en-US" smtClean="0"/>
              <a:t>‹#›</a:t>
            </a:fld>
            <a:endParaRPr lang="en-US"/>
          </a:p>
        </p:txBody>
      </p:sp>
    </p:spTree>
    <p:extLst>
      <p:ext uri="{BB962C8B-B14F-4D97-AF65-F5344CB8AC3E}">
        <p14:creationId xmlns:p14="http://schemas.microsoft.com/office/powerpoint/2010/main" val="80524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fld id="{A0703558-1D8A-AD45-897A-7B91339BB1FA}" type="slidenum">
              <a:rPr lang="en-US" altLang="en-US"/>
              <a:pPr eaLnBrk="1" hangingPunct="1"/>
              <a:t>9</a:t>
            </a:fld>
            <a:endParaRPr lang="en-US" altLang="en-US"/>
          </a:p>
        </p:txBody>
      </p:sp>
      <p:sp>
        <p:nvSpPr>
          <p:cNvPr id="63491" name="Rectangle 2"/>
          <p:cNvSpPr>
            <a:spLocks noGrp="1" noRot="1" noChangeAspect="1" noChangeArrowheads="1" noTextEdit="1"/>
          </p:cNvSpPr>
          <p:nvPr>
            <p:ph type="sldImg"/>
          </p:nvPr>
        </p:nvSpPr>
        <p:spPr>
          <a:xfrm>
            <a:off x="685800" y="233363"/>
            <a:ext cx="5649913" cy="3178175"/>
          </a:xfrm>
          <a:ln/>
        </p:spPr>
      </p:sp>
      <p:sp>
        <p:nvSpPr>
          <p:cNvPr id="63492" name="Rectangle 3"/>
          <p:cNvSpPr>
            <a:spLocks noGrp="1" noChangeArrowheads="1"/>
          </p:cNvSpPr>
          <p:nvPr>
            <p:ph type="body" idx="1"/>
          </p:nvPr>
        </p:nvSpPr>
        <p:spPr>
          <a:xfrm>
            <a:off x="701675" y="3489325"/>
            <a:ext cx="6005513" cy="5351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600">
              <a:latin typeface="Calibri" charset="0"/>
            </a:endParaRPr>
          </a:p>
        </p:txBody>
      </p:sp>
    </p:spTree>
    <p:extLst>
      <p:ext uri="{BB962C8B-B14F-4D97-AF65-F5344CB8AC3E}">
        <p14:creationId xmlns:p14="http://schemas.microsoft.com/office/powerpoint/2010/main" val="36769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fld id="{523850C0-A193-D748-A660-4023C865A03B}" type="slidenum">
              <a:rPr lang="en-US" altLang="en-US"/>
              <a:pPr eaLnBrk="1" hangingPunct="1"/>
              <a:t>10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600">
              <a:latin typeface="Calibri" charset="0"/>
            </a:endParaRPr>
          </a:p>
        </p:txBody>
      </p:sp>
    </p:spTree>
    <p:extLst>
      <p:ext uri="{BB962C8B-B14F-4D97-AF65-F5344CB8AC3E}">
        <p14:creationId xmlns:p14="http://schemas.microsoft.com/office/powerpoint/2010/main" val="199435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fld id="{CA9BD72F-8B67-804B-B8AD-49C14ED24C99}" type="slidenum">
              <a:rPr lang="en-US" altLang="en-US"/>
              <a:pPr eaLnBrk="1" hangingPunct="1"/>
              <a:t>14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600">
              <a:latin typeface="Calibri" charset="0"/>
            </a:endParaRPr>
          </a:p>
        </p:txBody>
      </p:sp>
    </p:spTree>
    <p:extLst>
      <p:ext uri="{BB962C8B-B14F-4D97-AF65-F5344CB8AC3E}">
        <p14:creationId xmlns:p14="http://schemas.microsoft.com/office/powerpoint/2010/main" val="32240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fld id="{E0B6BCEB-3BD2-6245-A034-03DB5ED2C1D4}" type="slidenum">
              <a:rPr lang="en-US" altLang="en-US"/>
              <a:pPr eaLnBrk="1" hangingPunct="1"/>
              <a:t>18</a:t>
            </a:fld>
            <a:endParaRPr lang="en-US" altLang="en-US"/>
          </a:p>
        </p:txBody>
      </p:sp>
      <p:sp>
        <p:nvSpPr>
          <p:cNvPr id="74755" name="Rectangle 2"/>
          <p:cNvSpPr>
            <a:spLocks noGrp="1" noRot="1" noChangeAspect="1" noChangeArrowheads="1" noTextEdit="1"/>
          </p:cNvSpPr>
          <p:nvPr>
            <p:ph type="sldImg"/>
          </p:nvPr>
        </p:nvSpPr>
        <p:spPr>
          <a:xfrm>
            <a:off x="890588" y="309563"/>
            <a:ext cx="5238750" cy="2947987"/>
          </a:xfrm>
          <a:ln/>
        </p:spPr>
      </p:sp>
      <p:sp>
        <p:nvSpPr>
          <p:cNvPr id="74756" name="Rectangle 3"/>
          <p:cNvSpPr>
            <a:spLocks noGrp="1" noChangeArrowheads="1"/>
          </p:cNvSpPr>
          <p:nvPr>
            <p:ph type="body" idx="1"/>
          </p:nvPr>
        </p:nvSpPr>
        <p:spPr>
          <a:xfrm>
            <a:off x="701675" y="3335338"/>
            <a:ext cx="6084888"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600">
              <a:latin typeface="Calibri" charset="0"/>
            </a:endParaRPr>
          </a:p>
        </p:txBody>
      </p:sp>
    </p:spTree>
    <p:extLst>
      <p:ext uri="{BB962C8B-B14F-4D97-AF65-F5344CB8AC3E}">
        <p14:creationId xmlns:p14="http://schemas.microsoft.com/office/powerpoint/2010/main" val="130826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fld id="{32475949-35D5-5D4F-A573-69780CD06C18}" type="slidenum">
              <a:rPr lang="en-US" altLang="en-US"/>
              <a:pPr eaLnBrk="1" hangingPunct="1"/>
              <a:t>22</a:t>
            </a:fld>
            <a:endParaRPr lang="en-US" altLang="en-US"/>
          </a:p>
        </p:txBody>
      </p:sp>
      <p:sp>
        <p:nvSpPr>
          <p:cNvPr id="81923" name="Slide Image Placeholder 1"/>
          <p:cNvSpPr>
            <a:spLocks noGrp="1" noRot="1" noChangeAspect="1" noTextEdit="1"/>
          </p:cNvSpPr>
          <p:nvPr>
            <p:ph type="sldImg"/>
          </p:nvPr>
        </p:nvSpPr>
        <p:spPr>
          <a:xfrm>
            <a:off x="407988" y="309563"/>
            <a:ext cx="6203950" cy="3490912"/>
          </a:xfrm>
          <a:ln/>
        </p:spPr>
      </p:sp>
      <p:sp>
        <p:nvSpPr>
          <p:cNvPr id="81924" name="Notes Placeholder 2"/>
          <p:cNvSpPr>
            <a:spLocks noGrp="1"/>
          </p:cNvSpPr>
          <p:nvPr>
            <p:ph type="body" idx="1"/>
          </p:nvPr>
        </p:nvSpPr>
        <p:spPr>
          <a:xfrm>
            <a:off x="936625" y="3878263"/>
            <a:ext cx="5146675"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600">
              <a:latin typeface="Calibri" charset="0"/>
            </a:endParaRPr>
          </a:p>
        </p:txBody>
      </p:sp>
      <p:sp>
        <p:nvSpPr>
          <p:cNvPr id="81925" name="Slide Number Placeholder 3"/>
          <p:cNvSpPr txBox="1">
            <a:spLocks noGrp="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287" tIns="46644" rIns="93287" bIns="46644"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algn="r"/>
            <a:fld id="{43D12339-37EA-254B-87C2-97690B3A454D}" type="slidenum">
              <a:rPr lang="en-US" altLang="en-US" sz="1200">
                <a:latin typeface="Times New Roman" charset="0"/>
              </a:rPr>
              <a:pPr algn="r"/>
              <a:t>22</a:t>
            </a:fld>
            <a:endParaRPr lang="en-US" altLang="en-US" sz="1200">
              <a:latin typeface="Times New Roman" charset="0"/>
            </a:endParaRPr>
          </a:p>
        </p:txBody>
      </p:sp>
    </p:spTree>
    <p:extLst>
      <p:ext uri="{BB962C8B-B14F-4D97-AF65-F5344CB8AC3E}">
        <p14:creationId xmlns:p14="http://schemas.microsoft.com/office/powerpoint/2010/main" val="178616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85DF29-423A-7F49-AB49-566D4BC1252E}"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940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DF29-423A-7F49-AB49-566D4BC1252E}"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56071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DF29-423A-7F49-AB49-566D4BC1252E}"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78183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DF29-423A-7F49-AB49-566D4BC1252E}"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80039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5DF29-423A-7F49-AB49-566D4BC1252E}"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13355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85DF29-423A-7F49-AB49-566D4BC1252E}"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34693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85DF29-423A-7F49-AB49-566D4BC1252E}" type="datetimeFigureOut">
              <a:rPr lang="en-US" smtClean="0"/>
              <a:t>12/14/20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25612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85DF29-423A-7F49-AB49-566D4BC1252E}" type="datetimeFigureOut">
              <a:rPr lang="en-US" smtClean="0"/>
              <a:t>12/14/20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9612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5DF29-423A-7F49-AB49-566D4BC1252E}" type="datetimeFigureOut">
              <a:rPr lang="en-US" smtClean="0"/>
              <a:t>12/14/20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52311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5DF29-423A-7F49-AB49-566D4BC1252E}"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103804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5DF29-423A-7F49-AB49-566D4BC1252E}"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679E9-BD9E-6A45-B394-EC20A374AC16}" type="slidenum">
              <a:rPr lang="en-US" smtClean="0"/>
              <a:t>‹#›</a:t>
            </a:fld>
            <a:endParaRPr lang="en-US"/>
          </a:p>
        </p:txBody>
      </p:sp>
    </p:spTree>
    <p:extLst>
      <p:ext uri="{BB962C8B-B14F-4D97-AF65-F5344CB8AC3E}">
        <p14:creationId xmlns:p14="http://schemas.microsoft.com/office/powerpoint/2010/main" val="25672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5DF29-423A-7F49-AB49-566D4BC1252E}" type="datetimeFigureOut">
              <a:rPr lang="en-US" smtClean="0"/>
              <a:t>12/14/20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79E9-BD9E-6A45-B394-EC20A374AC16}" type="slidenum">
              <a:rPr lang="en-US" smtClean="0"/>
              <a:t>‹#›</a:t>
            </a:fld>
            <a:endParaRPr lang="en-US"/>
          </a:p>
        </p:txBody>
      </p:sp>
    </p:spTree>
    <p:extLst>
      <p:ext uri="{BB962C8B-B14F-4D97-AF65-F5344CB8AC3E}">
        <p14:creationId xmlns:p14="http://schemas.microsoft.com/office/powerpoint/2010/main" val="120221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Planned Change </a:t>
            </a:r>
          </a:p>
        </p:txBody>
      </p:sp>
      <p:sp>
        <p:nvSpPr>
          <p:cNvPr id="3" name="Subtitle 2"/>
          <p:cNvSpPr>
            <a:spLocks noGrp="1"/>
          </p:cNvSpPr>
          <p:nvPr>
            <p:ph type="subTitle" idx="1"/>
          </p:nvPr>
        </p:nvSpPr>
        <p:spPr>
          <a:xfrm>
            <a:off x="6899564" y="4793671"/>
            <a:ext cx="4267200" cy="962891"/>
          </a:xfrm>
        </p:spPr>
        <p:txBody>
          <a:bodyPr/>
          <a:lstStyle/>
          <a:p>
            <a:r>
              <a:rPr lang="en-US" dirty="0"/>
              <a:t>Maram Jaghama</a:t>
            </a:r>
          </a:p>
        </p:txBody>
      </p:sp>
    </p:spTree>
    <p:extLst>
      <p:ext uri="{BB962C8B-B14F-4D97-AF65-F5344CB8AC3E}">
        <p14:creationId xmlns:p14="http://schemas.microsoft.com/office/powerpoint/2010/main" val="204034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Lewin’s Model</a:t>
            </a:r>
          </a:p>
        </p:txBody>
      </p:sp>
      <p:sp>
        <p:nvSpPr>
          <p:cNvPr id="33795" name="Rectangle 3"/>
          <p:cNvSpPr>
            <a:spLocks noGrp="1" noChangeArrowheads="1"/>
          </p:cNvSpPr>
          <p:nvPr>
            <p:ph idx="1"/>
          </p:nvPr>
        </p:nvSpPr>
        <p:spPr>
          <a:xfrm>
            <a:off x="494270" y="1600200"/>
            <a:ext cx="9716530" cy="5029200"/>
          </a:xfrm>
        </p:spPr>
        <p:txBody>
          <a:bodyPr rtlCol="0">
            <a:normAutofit/>
          </a:bodyPr>
          <a:lstStyle/>
          <a:p>
            <a:pPr>
              <a:buFont typeface="Arial" pitchFamily="34" charset="0"/>
              <a:buChar char="•"/>
              <a:defRPr/>
            </a:pPr>
            <a:r>
              <a:rPr lang="en-US" b="1" dirty="0">
                <a:solidFill>
                  <a:srgbClr val="C00000"/>
                </a:solidFill>
              </a:rPr>
              <a:t>Refreezing </a:t>
            </a:r>
            <a:r>
              <a:rPr lang="en-US" dirty="0"/>
              <a:t>– the change agent assists in stabilizing the system change so that is becomes integrated into the status quo.</a:t>
            </a:r>
            <a:r>
              <a:rPr lang="en-US" dirty="0">
                <a:solidFill>
                  <a:schemeClr val="accent1">
                    <a:lumMod val="50000"/>
                  </a:schemeClr>
                </a:solidFill>
              </a:rPr>
              <a:t> </a:t>
            </a:r>
            <a:br>
              <a:rPr lang="en-US" dirty="0">
                <a:solidFill>
                  <a:schemeClr val="accent1">
                    <a:lumMod val="50000"/>
                  </a:schemeClr>
                </a:solidFill>
              </a:rPr>
            </a:br>
            <a:br>
              <a:rPr lang="en-US" dirty="0">
                <a:solidFill>
                  <a:schemeClr val="accent1">
                    <a:lumMod val="50000"/>
                  </a:schemeClr>
                </a:solidFill>
              </a:rPr>
            </a:br>
            <a:r>
              <a:rPr lang="en-US" dirty="0">
                <a:solidFill>
                  <a:srgbClr val="C00000"/>
                </a:solidFill>
              </a:rPr>
              <a:t>Change agent </a:t>
            </a:r>
            <a:r>
              <a:rPr lang="en-US" dirty="0">
                <a:solidFill>
                  <a:schemeClr val="accent1">
                    <a:lumMod val="50000"/>
                  </a:schemeClr>
                </a:solidFill>
              </a:rPr>
              <a:t>is out there being </a:t>
            </a:r>
            <a:r>
              <a:rPr lang="en-US" u="sng" dirty="0">
                <a:solidFill>
                  <a:schemeClr val="accent1">
                    <a:lumMod val="50000"/>
                  </a:schemeClr>
                </a:solidFill>
              </a:rPr>
              <a:t>supportive</a:t>
            </a:r>
            <a:r>
              <a:rPr lang="en-US" dirty="0">
                <a:solidFill>
                  <a:schemeClr val="accent1">
                    <a:lumMod val="50000"/>
                  </a:schemeClr>
                </a:solidFill>
              </a:rPr>
              <a:t>, </a:t>
            </a:r>
            <a:r>
              <a:rPr lang="en-US" u="sng" dirty="0">
                <a:solidFill>
                  <a:schemeClr val="accent1">
                    <a:lumMod val="50000"/>
                  </a:schemeClr>
                </a:solidFill>
              </a:rPr>
              <a:t>helping people adapt</a:t>
            </a:r>
            <a:r>
              <a:rPr lang="en-US" dirty="0">
                <a:solidFill>
                  <a:schemeClr val="accent1">
                    <a:lumMod val="50000"/>
                  </a:schemeClr>
                </a:solidFill>
              </a:rPr>
              <a:t>, </a:t>
            </a:r>
            <a:r>
              <a:rPr lang="en-US" u="sng" dirty="0">
                <a:solidFill>
                  <a:schemeClr val="accent1">
                    <a:lumMod val="50000"/>
                  </a:schemeClr>
                </a:solidFill>
              </a:rPr>
              <a:t>making sure you have the tools you need to sustain the change</a:t>
            </a:r>
            <a:r>
              <a:rPr lang="en-US" dirty="0">
                <a:solidFill>
                  <a:schemeClr val="accent1">
                    <a:lumMod val="50000"/>
                  </a:schemeClr>
                </a:solidFill>
              </a:rPr>
              <a:t>, </a:t>
            </a:r>
            <a:r>
              <a:rPr lang="en-US" u="sng" dirty="0">
                <a:solidFill>
                  <a:schemeClr val="accent1">
                    <a:lumMod val="50000"/>
                  </a:schemeClr>
                </a:solidFill>
              </a:rPr>
              <a:t>making sure you have the reasons and that you know why</a:t>
            </a:r>
            <a:r>
              <a:rPr lang="en-US" dirty="0">
                <a:solidFill>
                  <a:schemeClr val="accent1">
                    <a:lumMod val="50000"/>
                  </a:schemeClr>
                </a:solidFill>
              </a:rPr>
              <a:t>, </a:t>
            </a:r>
            <a:r>
              <a:rPr lang="en-US" u="sng" dirty="0">
                <a:solidFill>
                  <a:schemeClr val="accent1">
                    <a:lumMod val="50000"/>
                  </a:schemeClr>
                </a:solidFill>
              </a:rPr>
              <a:t>making sure everything is stable</a:t>
            </a:r>
            <a:r>
              <a:rPr lang="en-US" dirty="0">
                <a:solidFill>
                  <a:schemeClr val="accent1">
                    <a:lumMod val="50000"/>
                  </a:schemeClr>
                </a:solidFill>
              </a:rPr>
              <a:t>. </a:t>
            </a:r>
          </a:p>
          <a:p>
            <a:pPr>
              <a:buFont typeface="Arial" pitchFamily="34" charset="0"/>
              <a:buChar char="•"/>
              <a:defRPr/>
            </a:pPr>
            <a:endParaRPr lang="en-US" dirty="0">
              <a:solidFill>
                <a:schemeClr val="accent1">
                  <a:lumMod val="50000"/>
                </a:schemeClr>
              </a:solidFill>
            </a:endParaRPr>
          </a:p>
          <a:p>
            <a:pPr>
              <a:buFont typeface="Arial" pitchFamily="34" charset="0"/>
              <a:buChar char="•"/>
              <a:defRPr/>
            </a:pPr>
            <a:r>
              <a:rPr lang="en-US" dirty="0">
                <a:solidFill>
                  <a:schemeClr val="accent1">
                    <a:lumMod val="50000"/>
                  </a:schemeClr>
                </a:solidFill>
              </a:rPr>
              <a:t>Usually change takes about 3 – 6 months. We should never attempt a change unless that change agent can stay there the entire time.  </a:t>
            </a:r>
          </a:p>
        </p:txBody>
      </p:sp>
    </p:spTree>
    <p:extLst>
      <p:ext uri="{BB962C8B-B14F-4D97-AF65-F5344CB8AC3E}">
        <p14:creationId xmlns:p14="http://schemas.microsoft.com/office/powerpoint/2010/main" val="194597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314" y="191729"/>
            <a:ext cx="5948364" cy="4503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314" y="4569645"/>
            <a:ext cx="5948363" cy="1539876"/>
          </a:xfrm>
          <a:prstGeom prst="rect">
            <a:avLst/>
          </a:prstGeom>
        </p:spPr>
      </p:pic>
    </p:spTree>
    <p:extLst>
      <p:ext uri="{BB962C8B-B14F-4D97-AF65-F5344CB8AC3E}">
        <p14:creationId xmlns:p14="http://schemas.microsoft.com/office/powerpoint/2010/main" val="204239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15" y="1248032"/>
            <a:ext cx="9193427" cy="3476368"/>
          </a:xfrm>
          <a:prstGeom prst="rect">
            <a:avLst/>
          </a:prstGeom>
        </p:spPr>
      </p:pic>
    </p:spTree>
    <p:extLst>
      <p:ext uri="{BB962C8B-B14F-4D97-AF65-F5344CB8AC3E}">
        <p14:creationId xmlns:p14="http://schemas.microsoft.com/office/powerpoint/2010/main" val="40519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LEWIN’S Driving AND Restraining Forces  </a:t>
            </a:r>
            <a:br>
              <a:rPr lang="en-US" dirty="0"/>
            </a:br>
            <a:endParaRPr lang="en-US" dirty="0"/>
          </a:p>
        </p:txBody>
      </p:sp>
      <p:sp>
        <p:nvSpPr>
          <p:cNvPr id="3" name="Content Placeholder 2"/>
          <p:cNvSpPr>
            <a:spLocks noGrp="1"/>
          </p:cNvSpPr>
          <p:nvPr>
            <p:ph idx="1"/>
          </p:nvPr>
        </p:nvSpPr>
        <p:spPr/>
        <p:txBody>
          <a:bodyPr/>
          <a:lstStyle/>
          <a:p>
            <a:r>
              <a:rPr lang="en-US" sz="2200" dirty="0"/>
              <a:t>Lewin also theorized that people maintain a state of status quo or equilibrium by the simultaneous occurrence of both </a:t>
            </a:r>
            <a:r>
              <a:rPr lang="en-US" sz="2200" i="1" dirty="0">
                <a:solidFill>
                  <a:srgbClr val="C00000"/>
                </a:solidFill>
              </a:rPr>
              <a:t>driving forces </a:t>
            </a:r>
            <a:r>
              <a:rPr lang="en-US" sz="2200" dirty="0">
                <a:solidFill>
                  <a:srgbClr val="C00000"/>
                </a:solidFill>
              </a:rPr>
              <a:t>(facilitators) and </a:t>
            </a:r>
            <a:r>
              <a:rPr lang="en-US" sz="2200" i="1" dirty="0">
                <a:solidFill>
                  <a:srgbClr val="C00000"/>
                </a:solidFill>
              </a:rPr>
              <a:t>restraining forces </a:t>
            </a:r>
            <a:r>
              <a:rPr lang="en-US" sz="2200" dirty="0">
                <a:solidFill>
                  <a:srgbClr val="C00000"/>
                </a:solidFill>
              </a:rPr>
              <a:t>(barriers) </a:t>
            </a:r>
            <a:r>
              <a:rPr lang="en-US" sz="2200" dirty="0"/>
              <a:t>operating within any field. </a:t>
            </a:r>
          </a:p>
          <a:p>
            <a:endParaRPr lang="en-US" sz="2200" dirty="0"/>
          </a:p>
          <a:p>
            <a:r>
              <a:rPr lang="en-US" sz="2200" dirty="0"/>
              <a:t>The forces that push the system toward change are </a:t>
            </a:r>
            <a:r>
              <a:rPr lang="en-US" sz="2200" i="1" dirty="0"/>
              <a:t>driving forces</a:t>
            </a:r>
            <a:r>
              <a:rPr lang="en-US" sz="2200" dirty="0"/>
              <a:t>, whereas the forces that pull the system away from change are called </a:t>
            </a:r>
            <a:r>
              <a:rPr lang="en-US" sz="2200" i="1" dirty="0"/>
              <a:t>restraining forces</a:t>
            </a:r>
            <a:r>
              <a:rPr lang="en-US" sz="2200" dirty="0"/>
              <a:t>. </a:t>
            </a:r>
            <a:br>
              <a:rPr lang="en-US" sz="2200" dirty="0"/>
            </a:br>
            <a:endParaRPr lang="en-US" sz="2200" dirty="0"/>
          </a:p>
          <a:p>
            <a:r>
              <a:rPr lang="en-US" sz="2200" dirty="0"/>
              <a:t>Lewin’s model suggested that people like feeling safe, comfortable, and in control of their environment. </a:t>
            </a:r>
            <a:r>
              <a:rPr lang="en-US" sz="2200" dirty="0">
                <a:solidFill>
                  <a:srgbClr val="C00000"/>
                </a:solidFill>
              </a:rPr>
              <a:t>For change to occur then</a:t>
            </a:r>
            <a:r>
              <a:rPr lang="en-US" sz="2200" dirty="0"/>
              <a:t>, the balance of driving and restraining forces must be altered. The </a:t>
            </a:r>
            <a:r>
              <a:rPr lang="en-US" sz="2200" u="sng" dirty="0"/>
              <a:t>driving forces must be increased </a:t>
            </a:r>
            <a:r>
              <a:rPr lang="en-US" sz="2200" dirty="0"/>
              <a:t>or the </a:t>
            </a:r>
            <a:r>
              <a:rPr lang="en-US" sz="2200" u="sng" dirty="0"/>
              <a:t>restraining forces decreased. </a:t>
            </a:r>
          </a:p>
          <a:p>
            <a:endParaRPr lang="en-US" dirty="0"/>
          </a:p>
        </p:txBody>
      </p:sp>
    </p:spTree>
    <p:extLst>
      <p:ext uri="{BB962C8B-B14F-4D97-AF65-F5344CB8AC3E}">
        <p14:creationId xmlns:p14="http://schemas.microsoft.com/office/powerpoint/2010/main" val="109504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bodyPr>
          <a:lstStyle/>
          <a:p>
            <a:pPr>
              <a:defRPr/>
            </a:pPr>
            <a:r>
              <a:rPr lang="en-US"/>
              <a:t>Driving / Restraining Forces</a:t>
            </a:r>
            <a:br>
              <a:rPr lang="en-US" b="1"/>
            </a:br>
            <a:endParaRPr lang="en-US" sz="4000" b="1"/>
          </a:p>
        </p:txBody>
      </p:sp>
      <p:sp>
        <p:nvSpPr>
          <p:cNvPr id="16387" name="Rectangle 3"/>
          <p:cNvSpPr>
            <a:spLocks noGrp="1" noChangeArrowheads="1"/>
          </p:cNvSpPr>
          <p:nvPr>
            <p:ph sz="half" idx="1"/>
          </p:nvPr>
        </p:nvSpPr>
        <p:spPr>
          <a:xfrm>
            <a:off x="838200" y="1524000"/>
            <a:ext cx="5176838" cy="3810000"/>
          </a:xfrm>
        </p:spPr>
        <p:txBody>
          <a:bodyPr/>
          <a:lstStyle/>
          <a:p>
            <a:r>
              <a:rPr lang="en-US" altLang="en-US" sz="3600"/>
              <a:t>Driving Forces</a:t>
            </a:r>
          </a:p>
          <a:p>
            <a:pPr lvl="1"/>
            <a:r>
              <a:rPr lang="en-US" altLang="en-US" dirty="0"/>
              <a:t>Economic gain</a:t>
            </a:r>
          </a:p>
          <a:p>
            <a:pPr lvl="1"/>
            <a:r>
              <a:rPr lang="en-US" altLang="en-US" dirty="0"/>
              <a:t>improve situation</a:t>
            </a:r>
          </a:p>
          <a:p>
            <a:pPr lvl="1"/>
            <a:r>
              <a:rPr lang="en-US" altLang="en-US" dirty="0"/>
              <a:t>Challenge</a:t>
            </a:r>
          </a:p>
          <a:p>
            <a:pPr lvl="1"/>
            <a:r>
              <a:rPr lang="en-US" altLang="en-US" dirty="0"/>
              <a:t>Future impact</a:t>
            </a:r>
          </a:p>
          <a:p>
            <a:pPr lvl="1"/>
            <a:r>
              <a:rPr lang="en-US" altLang="en-US" dirty="0"/>
              <a:t>Growth, recognition, achievement, and / or improved relationships</a:t>
            </a:r>
            <a:r>
              <a:rPr lang="en-US" altLang="en-US" sz="2800" dirty="0"/>
              <a:t>	</a:t>
            </a:r>
          </a:p>
        </p:txBody>
      </p:sp>
      <p:sp>
        <p:nvSpPr>
          <p:cNvPr id="16388" name="Rectangle 4"/>
          <p:cNvSpPr>
            <a:spLocks noGrp="1" noChangeArrowheads="1"/>
          </p:cNvSpPr>
          <p:nvPr>
            <p:ph sz="half" idx="2"/>
          </p:nvPr>
        </p:nvSpPr>
        <p:spPr>
          <a:xfrm>
            <a:off x="6210300" y="1524000"/>
            <a:ext cx="4457700" cy="4751388"/>
          </a:xfrm>
        </p:spPr>
        <p:txBody>
          <a:bodyPr/>
          <a:lstStyle/>
          <a:p>
            <a:r>
              <a:rPr lang="en-US" altLang="en-US" sz="3600" dirty="0"/>
              <a:t>Restraining Forces</a:t>
            </a:r>
          </a:p>
          <a:p>
            <a:pPr lvl="1"/>
            <a:r>
              <a:rPr lang="en-US" altLang="en-US" dirty="0"/>
              <a:t>Need for security</a:t>
            </a:r>
          </a:p>
          <a:p>
            <a:pPr lvl="1"/>
            <a:r>
              <a:rPr lang="en-US" altLang="en-US" dirty="0"/>
              <a:t>Lack of time or energy</a:t>
            </a:r>
          </a:p>
          <a:p>
            <a:pPr lvl="1"/>
            <a:r>
              <a:rPr lang="en-US" altLang="en-US" dirty="0"/>
              <a:t>Failure to see the big picture</a:t>
            </a:r>
          </a:p>
          <a:p>
            <a:pPr lvl="1"/>
            <a:r>
              <a:rPr lang="en-US" altLang="en-US" dirty="0"/>
              <a:t>Perceived loss of freedom</a:t>
            </a:r>
          </a:p>
          <a:p>
            <a:pPr lvl="1"/>
            <a:r>
              <a:rPr lang="en-US" altLang="en-US" dirty="0"/>
              <a:t>Negative past experience</a:t>
            </a:r>
          </a:p>
          <a:p>
            <a:pPr lvl="1"/>
            <a:endParaRPr lang="en-US" altLang="en-US" dirty="0"/>
          </a:p>
          <a:p>
            <a:pPr lvl="1"/>
            <a:endParaRPr lang="en-US" altLang="en-US" sz="2800" dirty="0"/>
          </a:p>
        </p:txBody>
      </p:sp>
    </p:spTree>
    <p:extLst>
      <p:ext uri="{BB962C8B-B14F-4D97-AF65-F5344CB8AC3E}">
        <p14:creationId xmlns:p14="http://schemas.microsoft.com/office/powerpoint/2010/main" val="171384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16" y="1876168"/>
            <a:ext cx="9082215" cy="4363994"/>
          </a:xfrm>
          <a:prstGeom prst="rect">
            <a:avLst/>
          </a:prstGeom>
        </p:spPr>
      </p:pic>
    </p:spTree>
    <p:extLst>
      <p:ext uri="{BB962C8B-B14F-4D97-AF65-F5344CB8AC3E}">
        <p14:creationId xmlns:p14="http://schemas.microsoft.com/office/powerpoint/2010/main" val="42146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CONTEMPORARY ADAPTATION OF LEWIN’S MODEL </a:t>
            </a:r>
            <a:br>
              <a:rPr lang="en-US" dirty="0"/>
            </a:br>
            <a:endParaRPr lang="en-US" dirty="0"/>
          </a:p>
        </p:txBody>
      </p:sp>
      <p:sp>
        <p:nvSpPr>
          <p:cNvPr id="3" name="Content Placeholder 2"/>
          <p:cNvSpPr>
            <a:spLocks noGrp="1"/>
          </p:cNvSpPr>
          <p:nvPr>
            <p:ph idx="1"/>
          </p:nvPr>
        </p:nvSpPr>
        <p:spPr>
          <a:xfrm>
            <a:off x="838200" y="1473958"/>
            <a:ext cx="10515600" cy="4716653"/>
          </a:xfrm>
        </p:spPr>
        <p:txBody>
          <a:bodyPr/>
          <a:lstStyle/>
          <a:p>
            <a:r>
              <a:rPr lang="en-US" dirty="0" err="1"/>
              <a:t>Burrowes</a:t>
            </a:r>
            <a:r>
              <a:rPr lang="en-US" dirty="0"/>
              <a:t> and Needs (2009) shared a more contemporary adaptation of Lewin’s model in their discussion of a five-step </a:t>
            </a:r>
            <a:r>
              <a:rPr lang="en-US" i="1" dirty="0"/>
              <a:t>Stages of Change Model </a:t>
            </a:r>
            <a:r>
              <a:rPr lang="en-US" dirty="0"/>
              <a:t>(SCM)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50" y="3251199"/>
            <a:ext cx="10121900" cy="2535451"/>
          </a:xfrm>
          <a:prstGeom prst="rect">
            <a:avLst/>
          </a:prstGeom>
        </p:spPr>
      </p:pic>
    </p:spTree>
    <p:extLst>
      <p:ext uri="{BB962C8B-B14F-4D97-AF65-F5344CB8AC3E}">
        <p14:creationId xmlns:p14="http://schemas.microsoft.com/office/powerpoint/2010/main" val="12038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4024"/>
            <a:ext cx="10515600" cy="5950424"/>
          </a:xfrm>
        </p:spPr>
        <p:txBody>
          <a:bodyPr/>
          <a:lstStyle/>
          <a:p>
            <a:r>
              <a:rPr lang="en-US" i="1" dirty="0">
                <a:solidFill>
                  <a:srgbClr val="C00000"/>
                </a:solidFill>
              </a:rPr>
              <a:t>contemplation </a:t>
            </a:r>
            <a:r>
              <a:rPr lang="en-US" dirty="0">
                <a:solidFill>
                  <a:srgbClr val="C00000"/>
                </a:solidFill>
              </a:rPr>
              <a:t>stage</a:t>
            </a:r>
            <a:r>
              <a:rPr lang="en-US" dirty="0"/>
              <a:t>, at which point the individual considers making a change, but has not yet made a commitment to take action. This would be the phase in which </a:t>
            </a:r>
            <a:r>
              <a:rPr lang="en-US" dirty="0">
                <a:solidFill>
                  <a:srgbClr val="C00000"/>
                </a:solidFill>
              </a:rPr>
              <a:t>unfreezing would occur, according to Lewin. </a:t>
            </a:r>
            <a:endParaRPr lang="en-US" dirty="0"/>
          </a:p>
          <a:p>
            <a:r>
              <a:rPr lang="en-US" dirty="0"/>
              <a:t>A transition from </a:t>
            </a:r>
            <a:r>
              <a:rPr lang="en-US" dirty="0">
                <a:solidFill>
                  <a:srgbClr val="C00000"/>
                </a:solidFill>
              </a:rPr>
              <a:t>unfreezing to movement </a:t>
            </a:r>
            <a:r>
              <a:rPr lang="en-US" dirty="0"/>
              <a:t>begins in the </a:t>
            </a:r>
            <a:r>
              <a:rPr lang="en-US" i="1" dirty="0">
                <a:solidFill>
                  <a:srgbClr val="C00000"/>
                </a:solidFill>
              </a:rPr>
              <a:t>preparation </a:t>
            </a:r>
            <a:r>
              <a:rPr lang="en-US" dirty="0">
                <a:solidFill>
                  <a:srgbClr val="C00000"/>
                </a:solidFill>
              </a:rPr>
              <a:t>stage</a:t>
            </a:r>
            <a:r>
              <a:rPr lang="en-US" dirty="0"/>
              <a:t>, as the individual intends to take action in the short-term future. </a:t>
            </a:r>
          </a:p>
          <a:p>
            <a:r>
              <a:rPr lang="en-US" dirty="0"/>
              <a:t>The </a:t>
            </a:r>
            <a:r>
              <a:rPr lang="en-US" i="1" dirty="0">
                <a:solidFill>
                  <a:srgbClr val="C00000"/>
                </a:solidFill>
              </a:rPr>
              <a:t>action </a:t>
            </a:r>
            <a:r>
              <a:rPr lang="en-US" dirty="0">
                <a:solidFill>
                  <a:srgbClr val="C00000"/>
                </a:solidFill>
              </a:rPr>
              <a:t>stage </a:t>
            </a:r>
            <a:r>
              <a:rPr lang="en-US" dirty="0"/>
              <a:t>then occurs (</a:t>
            </a:r>
            <a:r>
              <a:rPr lang="en-US" dirty="0">
                <a:solidFill>
                  <a:srgbClr val="C00000"/>
                </a:solidFill>
              </a:rPr>
              <a:t>movement</a:t>
            </a:r>
            <a:r>
              <a:rPr lang="en-US" dirty="0"/>
              <a:t>) in which the individual actively modifies his or her behavior.</a:t>
            </a:r>
          </a:p>
          <a:p>
            <a:r>
              <a:rPr lang="en-US" dirty="0"/>
              <a:t> The process ends with the </a:t>
            </a:r>
            <a:r>
              <a:rPr lang="en-US" i="1" dirty="0">
                <a:solidFill>
                  <a:srgbClr val="C00000"/>
                </a:solidFill>
              </a:rPr>
              <a:t>maintenance </a:t>
            </a:r>
            <a:r>
              <a:rPr lang="en-US" dirty="0">
                <a:solidFill>
                  <a:srgbClr val="C00000"/>
                </a:solidFill>
              </a:rPr>
              <a:t>stage </a:t>
            </a:r>
            <a:r>
              <a:rPr lang="en-US" dirty="0"/>
              <a:t>at which point the individual works to maintain changes made during the action stage and prevent relapse. </a:t>
            </a:r>
          </a:p>
          <a:p>
            <a:endParaRPr lang="en-US" dirty="0"/>
          </a:p>
          <a:p>
            <a:endParaRPr lang="en-US" dirty="0"/>
          </a:p>
          <a:p>
            <a:endParaRPr lang="en-US" dirty="0"/>
          </a:p>
          <a:p>
            <a:endParaRPr lang="en-US" dirty="0">
              <a:solidFill>
                <a:srgbClr val="C00000"/>
              </a:solidFill>
            </a:endParaRPr>
          </a:p>
        </p:txBody>
      </p:sp>
    </p:spTree>
    <p:extLst>
      <p:ext uri="{BB962C8B-B14F-4D97-AF65-F5344CB8AC3E}">
        <p14:creationId xmlns:p14="http://schemas.microsoft.com/office/powerpoint/2010/main" val="25185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lnSpc>
                <a:spcPct val="130000"/>
              </a:lnSpc>
            </a:pPr>
            <a:r>
              <a:rPr lang="en-US" altLang="en-US" sz="4000" dirty="0"/>
              <a:t>	</a:t>
            </a:r>
            <a:r>
              <a:rPr lang="en-US" b="1" dirty="0"/>
              <a:t>CLASSIC CHANGE STRATEGIES </a:t>
            </a:r>
            <a:br>
              <a:rPr lang="en-US" dirty="0"/>
            </a:br>
            <a:endParaRPr lang="en-US" altLang="en-US" b="1" dirty="0"/>
          </a:p>
        </p:txBody>
      </p:sp>
      <p:sp>
        <p:nvSpPr>
          <p:cNvPr id="46083" name="Rectangle 3"/>
          <p:cNvSpPr>
            <a:spLocks noGrp="1" noChangeArrowheads="1"/>
          </p:cNvSpPr>
          <p:nvPr>
            <p:ph idx="1"/>
          </p:nvPr>
        </p:nvSpPr>
        <p:spPr>
          <a:xfrm>
            <a:off x="469557" y="1600200"/>
            <a:ext cx="10198443" cy="4876800"/>
          </a:xfrm>
        </p:spPr>
        <p:txBody>
          <a:bodyPr rtlCol="0">
            <a:normAutofit/>
          </a:bodyPr>
          <a:lstStyle/>
          <a:p>
            <a:pPr>
              <a:buFont typeface="Arial" pitchFamily="34" charset="0"/>
              <a:buChar char="•"/>
              <a:defRPr/>
            </a:pPr>
            <a:r>
              <a:rPr lang="en-US" dirty="0"/>
              <a:t>In addition to being aware of the stages of change, the change agent must be highly skilled in the use if behavioral strategies to prompt change in others.</a:t>
            </a:r>
          </a:p>
          <a:p>
            <a:pPr>
              <a:buFont typeface="Arial" pitchFamily="34" charset="0"/>
              <a:buChar char="•"/>
              <a:defRPr/>
            </a:pPr>
            <a:endParaRPr lang="en-US" dirty="0"/>
          </a:p>
          <a:p>
            <a:pPr>
              <a:buFont typeface="Arial" pitchFamily="34" charset="0"/>
              <a:buChar char="•"/>
              <a:defRPr/>
            </a:pPr>
            <a:r>
              <a:rPr lang="en-US" dirty="0"/>
              <a:t>The most appropriate strategy for any situation </a:t>
            </a:r>
            <a:r>
              <a:rPr lang="en-US" b="1" dirty="0"/>
              <a:t>depending</a:t>
            </a:r>
            <a:r>
              <a:rPr lang="en-US" dirty="0"/>
              <a:t> on the </a:t>
            </a:r>
            <a:r>
              <a:rPr lang="en-US" u="sng" dirty="0">
                <a:solidFill>
                  <a:srgbClr val="C00000"/>
                </a:solidFill>
              </a:rPr>
              <a:t>power of the change agent </a:t>
            </a:r>
            <a:r>
              <a:rPr lang="en-US" dirty="0"/>
              <a:t>and </a:t>
            </a:r>
            <a:r>
              <a:rPr lang="en-US" u="sng" dirty="0">
                <a:solidFill>
                  <a:srgbClr val="C00000"/>
                </a:solidFill>
              </a:rPr>
              <a:t>the amount of resistance expected from the subordinates. </a:t>
            </a:r>
            <a:endParaRPr lang="en-US" dirty="0">
              <a:solidFill>
                <a:schemeClr val="accent1">
                  <a:lumMod val="50000"/>
                </a:schemeClr>
              </a:solidFill>
            </a:endParaRPr>
          </a:p>
        </p:txBody>
      </p:sp>
      <p:sp>
        <p:nvSpPr>
          <p:cNvPr id="25604" name="Text Box 4"/>
          <p:cNvSpPr txBox="1">
            <a:spLocks noChangeArrowheads="1"/>
          </p:cNvSpPr>
          <p:nvPr/>
        </p:nvSpPr>
        <p:spPr bwMode="auto">
          <a:xfrm>
            <a:off x="7543800" y="64008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kumimoji="1" lang="en-US" altLang="en-US" sz="2400" b="1">
                <a:latin typeface="Times New Roman" charset="0"/>
              </a:rPr>
              <a:t>(Bennis et al, 1969)</a:t>
            </a:r>
          </a:p>
        </p:txBody>
      </p:sp>
    </p:spTree>
    <p:extLst>
      <p:ext uri="{BB962C8B-B14F-4D97-AF65-F5344CB8AC3E}">
        <p14:creationId xmlns:p14="http://schemas.microsoft.com/office/powerpoint/2010/main" val="170112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defRPr/>
            </a:pPr>
            <a:r>
              <a:rPr lang="en-US" dirty="0">
                <a:solidFill>
                  <a:srgbClr val="C00000"/>
                </a:solidFill>
              </a:rPr>
              <a:t>One of these strategies: </a:t>
            </a:r>
          </a:p>
          <a:p>
            <a:pPr>
              <a:buFont typeface="Arial" pitchFamily="34" charset="0"/>
              <a:buChar char="•"/>
              <a:defRPr/>
            </a:pPr>
            <a:endParaRPr lang="en-US" dirty="0">
              <a:solidFill>
                <a:srgbClr val="C00000"/>
              </a:solidFill>
            </a:endParaRPr>
          </a:p>
          <a:p>
            <a:pPr>
              <a:buFont typeface="Arial" pitchFamily="34" charset="0"/>
              <a:buChar char="•"/>
              <a:defRPr/>
            </a:pPr>
            <a:r>
              <a:rPr lang="en-US" dirty="0">
                <a:solidFill>
                  <a:srgbClr val="C00000"/>
                </a:solidFill>
              </a:rPr>
              <a:t>Rational–empirical</a:t>
            </a:r>
          </a:p>
          <a:p>
            <a:pPr lvl="1">
              <a:buFont typeface="Arial" pitchFamily="34" charset="0"/>
              <a:buChar char="–"/>
              <a:defRPr/>
            </a:pPr>
            <a:r>
              <a:rPr lang="en-US" dirty="0">
                <a:solidFill>
                  <a:schemeClr val="accent1">
                    <a:lumMod val="50000"/>
                  </a:schemeClr>
                </a:solidFill>
              </a:rPr>
              <a:t>Assumes that people are rational and receptive to change when given adequate facts</a:t>
            </a:r>
          </a:p>
          <a:p>
            <a:pPr lvl="1">
              <a:buFont typeface="Arial" pitchFamily="34" charset="0"/>
              <a:buChar char="–"/>
              <a:defRPr/>
            </a:pPr>
            <a:r>
              <a:rPr lang="en-US" dirty="0">
                <a:solidFill>
                  <a:schemeClr val="accent1">
                    <a:lumMod val="50000"/>
                  </a:schemeClr>
                </a:solidFill>
              </a:rPr>
              <a:t>Give currents research as an evidence to support the change.</a:t>
            </a:r>
          </a:p>
          <a:p>
            <a:pPr lvl="1">
              <a:buFont typeface="Arial" pitchFamily="34" charset="0"/>
              <a:buChar char="–"/>
              <a:defRPr/>
            </a:pPr>
            <a:r>
              <a:rPr lang="en-US" dirty="0">
                <a:solidFill>
                  <a:schemeClr val="accent1">
                    <a:lumMod val="50000"/>
                  </a:schemeClr>
                </a:solidFill>
              </a:rPr>
              <a:t>this set of strategies assumes that resistance to change comes from a lack of knowledge</a:t>
            </a:r>
          </a:p>
          <a:p>
            <a:pPr lvl="1">
              <a:buFont typeface="Arial" pitchFamily="34" charset="0"/>
              <a:buChar char="–"/>
              <a:defRPr/>
            </a:pPr>
            <a:r>
              <a:rPr lang="en-US" dirty="0">
                <a:solidFill>
                  <a:schemeClr val="accent1">
                    <a:lumMod val="50000"/>
                  </a:schemeClr>
                </a:solidFill>
              </a:rPr>
              <a:t>This type of strategy is used when there is little anticipated resistance to the change or when the change is perceived as reasonable.</a:t>
            </a:r>
          </a:p>
          <a:p>
            <a:endParaRPr lang="en-US" dirty="0"/>
          </a:p>
        </p:txBody>
      </p:sp>
    </p:spTree>
    <p:extLst>
      <p:ext uri="{BB962C8B-B14F-4D97-AF65-F5344CB8AC3E}">
        <p14:creationId xmlns:p14="http://schemas.microsoft.com/office/powerpoint/2010/main" val="52142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Change management </a:t>
            </a:r>
          </a:p>
        </p:txBody>
      </p:sp>
      <p:sp>
        <p:nvSpPr>
          <p:cNvPr id="3" name="Content Placeholder 2"/>
          <p:cNvSpPr>
            <a:spLocks noGrp="1"/>
          </p:cNvSpPr>
          <p:nvPr>
            <p:ph idx="1"/>
          </p:nvPr>
        </p:nvSpPr>
        <p:spPr/>
        <p:txBody>
          <a:bodyPr/>
          <a:lstStyle/>
          <a:p>
            <a:r>
              <a:rPr lang="en-US" dirty="0"/>
              <a:t>Is a structured approach to shifting/ transitioning individuals, teams, and organizations from a current state to a desired future state.</a:t>
            </a:r>
          </a:p>
          <a:p>
            <a:endParaRPr lang="en-US" dirty="0"/>
          </a:p>
          <a:p>
            <a:r>
              <a:rPr lang="en-US" dirty="0"/>
              <a:t> In most cases, changes are planned. </a:t>
            </a:r>
            <a:r>
              <a:rPr lang="en-US" i="1" dirty="0">
                <a:solidFill>
                  <a:srgbClr val="C00000"/>
                </a:solidFill>
              </a:rPr>
              <a:t>Planned change</a:t>
            </a:r>
            <a:r>
              <a:rPr lang="en-US" dirty="0"/>
              <a:t>, in contrast to accidental change or </a:t>
            </a:r>
            <a:r>
              <a:rPr lang="en-US" i="1" dirty="0">
                <a:solidFill>
                  <a:srgbClr val="C00000"/>
                </a:solidFill>
              </a:rPr>
              <a:t>change by drift</a:t>
            </a:r>
            <a:r>
              <a:rPr lang="en-US" dirty="0"/>
              <a:t>, results from a well thought-out and deliberate effort to make something happen. Planned change is the deliberate application of knowledge and skills by a leader to bring about a change. </a:t>
            </a:r>
          </a:p>
          <a:p>
            <a:endParaRPr lang="en-US" dirty="0"/>
          </a:p>
        </p:txBody>
      </p:sp>
    </p:spTree>
    <p:extLst>
      <p:ext uri="{BB962C8B-B14F-4D97-AF65-F5344CB8AC3E}">
        <p14:creationId xmlns:p14="http://schemas.microsoft.com/office/powerpoint/2010/main" val="109599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3332"/>
            <a:ext cx="10515600" cy="5818870"/>
          </a:xfrm>
        </p:spPr>
        <p:txBody>
          <a:bodyPr>
            <a:normAutofit/>
          </a:bodyPr>
          <a:lstStyle/>
          <a:p>
            <a:pPr>
              <a:buFont typeface="Arial" pitchFamily="34" charset="0"/>
              <a:buChar char="•"/>
              <a:defRPr/>
            </a:pPr>
            <a:r>
              <a:rPr lang="en-US" dirty="0">
                <a:solidFill>
                  <a:srgbClr val="C00000"/>
                </a:solidFill>
              </a:rPr>
              <a:t>Normative–</a:t>
            </a:r>
            <a:r>
              <a:rPr lang="en-US" dirty="0" err="1">
                <a:solidFill>
                  <a:srgbClr val="C00000"/>
                </a:solidFill>
              </a:rPr>
              <a:t>reeducative</a:t>
            </a:r>
            <a:endParaRPr lang="en-US" dirty="0">
              <a:solidFill>
                <a:srgbClr val="C00000"/>
              </a:solidFill>
            </a:endParaRPr>
          </a:p>
          <a:p>
            <a:pPr lvl="1">
              <a:buFont typeface="Arial" pitchFamily="34" charset="0"/>
              <a:buChar char="–"/>
              <a:defRPr/>
            </a:pPr>
            <a:r>
              <a:rPr lang="en-US" dirty="0">
                <a:solidFill>
                  <a:schemeClr val="accent1">
                    <a:lumMod val="50000"/>
                  </a:schemeClr>
                </a:solidFill>
              </a:rPr>
              <a:t>Change will only occur when attitudes and relationships are altered</a:t>
            </a:r>
          </a:p>
          <a:p>
            <a:pPr lvl="1">
              <a:buFont typeface="Arial" pitchFamily="34" charset="0"/>
              <a:buChar char="–"/>
              <a:defRPr/>
            </a:pPr>
            <a:r>
              <a:rPr lang="en-US" dirty="0">
                <a:solidFill>
                  <a:schemeClr val="accent1">
                    <a:lumMod val="50000"/>
                  </a:schemeClr>
                </a:solidFill>
              </a:rPr>
              <a:t>These strategies use group norms and peer pressure to socialize and influence people so that change will occur.</a:t>
            </a:r>
          </a:p>
          <a:p>
            <a:pPr lvl="1">
              <a:buFont typeface="Arial" pitchFamily="34" charset="0"/>
              <a:buChar char="–"/>
              <a:defRPr/>
            </a:pPr>
            <a:r>
              <a:rPr lang="en-US" dirty="0">
                <a:solidFill>
                  <a:schemeClr val="accent1">
                    <a:lumMod val="50000"/>
                  </a:schemeClr>
                </a:solidFill>
              </a:rPr>
              <a:t>The change agent assumes that humans are social creatures, more easily influenced by others than by facts.</a:t>
            </a:r>
          </a:p>
          <a:p>
            <a:pPr lvl="1">
              <a:buFont typeface="Arial" pitchFamily="34" charset="0"/>
              <a:buChar char="–"/>
              <a:defRPr/>
            </a:pPr>
            <a:r>
              <a:rPr lang="en-US" dirty="0">
                <a:solidFill>
                  <a:srgbClr val="FF0000"/>
                </a:solidFill>
              </a:rPr>
              <a:t>This strategy does not require the change agent to have a legitimate power base</a:t>
            </a:r>
            <a:r>
              <a:rPr lang="en-US" dirty="0">
                <a:solidFill>
                  <a:schemeClr val="accent1">
                    <a:lumMod val="50000"/>
                  </a:schemeClr>
                </a:solidFill>
              </a:rPr>
              <a:t>. Instead, the change agent gains power by skill in interpersonal relationships.</a:t>
            </a:r>
          </a:p>
          <a:p>
            <a:pPr>
              <a:buFont typeface="Arial" pitchFamily="34" charset="0"/>
              <a:buChar char="•"/>
              <a:defRPr/>
            </a:pPr>
            <a:r>
              <a:rPr lang="en-US" dirty="0">
                <a:solidFill>
                  <a:srgbClr val="C00000"/>
                </a:solidFill>
              </a:rPr>
              <a:t>Power–coercive</a:t>
            </a:r>
          </a:p>
          <a:p>
            <a:pPr lvl="1">
              <a:buFont typeface="Arial" pitchFamily="34" charset="0"/>
              <a:buChar char="–"/>
              <a:defRPr/>
            </a:pPr>
            <a:r>
              <a:rPr lang="en-US" dirty="0">
                <a:solidFill>
                  <a:schemeClr val="accent1">
                    <a:lumMod val="50000"/>
                  </a:schemeClr>
                </a:solidFill>
              </a:rPr>
              <a:t>Result of an individuals need to please a supervisor, or fear of losing their job. </a:t>
            </a:r>
          </a:p>
          <a:p>
            <a:endParaRPr lang="en-US" dirty="0"/>
          </a:p>
        </p:txBody>
      </p:sp>
    </p:spTree>
    <p:extLst>
      <p:ext uri="{BB962C8B-B14F-4D97-AF65-F5344CB8AC3E}">
        <p14:creationId xmlns:p14="http://schemas.microsoft.com/office/powerpoint/2010/main" val="398472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1913"/>
            <a:ext cx="10515600" cy="5715050"/>
          </a:xfrm>
        </p:spPr>
        <p:txBody>
          <a:bodyPr>
            <a:normAutofit/>
          </a:bodyPr>
          <a:lstStyle/>
          <a:p>
            <a:pPr marL="0" indent="0">
              <a:buNone/>
            </a:pPr>
            <a:r>
              <a:rPr lang="en-US" dirty="0">
                <a:solidFill>
                  <a:srgbClr val="FF0000"/>
                </a:solidFill>
              </a:rPr>
              <a:t>An example </a:t>
            </a:r>
            <a:r>
              <a:rPr lang="en-US" dirty="0"/>
              <a:t>maybe reflected in the change agent who wants someone to stop smoking. </a:t>
            </a:r>
          </a:p>
          <a:p>
            <a:r>
              <a:rPr lang="en-US" dirty="0"/>
              <a:t>The change agent might present the person with the latest research on cancer and smoking (the rational–empirical approach); </a:t>
            </a:r>
          </a:p>
          <a:p>
            <a:r>
              <a:rPr lang="en-US" dirty="0"/>
              <a:t>at the same time, the change agent might have friends and family encourage the person socially (normative–re-educative approach). </a:t>
            </a:r>
          </a:p>
          <a:p>
            <a:r>
              <a:rPr lang="en-US" dirty="0"/>
              <a:t>The change agent also might refuse to ride in the smoker’s car if the person smokes while driving (power–coercive approach). </a:t>
            </a:r>
          </a:p>
          <a:p>
            <a:endParaRPr lang="en-US" dirty="0"/>
          </a:p>
          <a:p>
            <a:pPr marL="0" indent="0" algn="ctr">
              <a:buNone/>
            </a:pPr>
            <a:r>
              <a:rPr lang="en-US" dirty="0"/>
              <a:t>By selecting from each set of strategies, the change agent increases the chance of successful change.</a:t>
            </a:r>
          </a:p>
        </p:txBody>
      </p:sp>
    </p:spTree>
    <p:extLst>
      <p:ext uri="{BB962C8B-B14F-4D97-AF65-F5344CB8AC3E}">
        <p14:creationId xmlns:p14="http://schemas.microsoft.com/office/powerpoint/2010/main" val="33516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524000" y="274638"/>
            <a:ext cx="8229600" cy="1143000"/>
          </a:xfrm>
        </p:spPr>
        <p:txBody>
          <a:bodyPr vert="horz" lIns="92075" tIns="46038" rIns="92075" bIns="46038" rtlCol="0" anchor="ctr">
            <a:normAutofit fontScale="90000"/>
          </a:bodyPr>
          <a:lstStyle/>
          <a:p>
            <a:pPr algn="ctr"/>
            <a:r>
              <a:rPr lang="en-US" b="1" dirty="0"/>
              <a:t>RESISTANCE: THE EXPECTED RESPONSE TO CHANGE </a:t>
            </a:r>
          </a:p>
        </p:txBody>
      </p:sp>
      <p:sp>
        <p:nvSpPr>
          <p:cNvPr id="93187" name="Rectangle 3"/>
          <p:cNvSpPr>
            <a:spLocks noGrp="1" noChangeArrowheads="1"/>
          </p:cNvSpPr>
          <p:nvPr>
            <p:ph type="body" idx="4294967295"/>
          </p:nvPr>
        </p:nvSpPr>
        <p:spPr>
          <a:xfrm>
            <a:off x="1524000" y="1600200"/>
            <a:ext cx="9144000" cy="4527645"/>
          </a:xfrm>
        </p:spPr>
        <p:txBody>
          <a:bodyPr rtlCol="0">
            <a:normAutofit/>
          </a:bodyPr>
          <a:lstStyle/>
          <a:p>
            <a:pPr>
              <a:spcBef>
                <a:spcPct val="0"/>
              </a:spcBef>
              <a:buFont typeface="Arial" pitchFamily="34" charset="0"/>
              <a:buChar char="•"/>
              <a:defRPr/>
            </a:pPr>
            <a:r>
              <a:rPr lang="en-US" sz="2200" dirty="0"/>
              <a:t>Conflict and resistance almost always accompany change because change alters the balance of a group. </a:t>
            </a:r>
          </a:p>
          <a:p>
            <a:pPr>
              <a:spcBef>
                <a:spcPct val="0"/>
              </a:spcBef>
              <a:buFont typeface="Arial" pitchFamily="34" charset="0"/>
              <a:buChar char="•"/>
              <a:defRPr/>
            </a:pPr>
            <a:endParaRPr lang="en-US" sz="2200" dirty="0"/>
          </a:p>
          <a:p>
            <a:pPr>
              <a:spcBef>
                <a:spcPct val="0"/>
              </a:spcBef>
              <a:buFont typeface="Arial" pitchFamily="34" charset="0"/>
              <a:buChar char="•"/>
              <a:defRPr/>
            </a:pPr>
            <a:r>
              <a:rPr lang="en-US" sz="2200" dirty="0"/>
              <a:t>Resistance </a:t>
            </a:r>
            <a:r>
              <a:rPr lang="en-US" sz="2200" i="1" dirty="0"/>
              <a:t>may be rooted in anxiety or fear</a:t>
            </a:r>
          </a:p>
          <a:p>
            <a:pPr lvl="1">
              <a:spcBef>
                <a:spcPct val="0"/>
              </a:spcBef>
              <a:buFont typeface="Arial" pitchFamily="34" charset="0"/>
              <a:buChar char="–"/>
              <a:defRPr/>
            </a:pPr>
            <a:r>
              <a:rPr lang="en-US" sz="2200" dirty="0">
                <a:solidFill>
                  <a:schemeClr val="accent1">
                    <a:lumMod val="50000"/>
                  </a:schemeClr>
                </a:solidFill>
              </a:rPr>
              <a:t>Fear a loss of status, power, control, $$, job, whatever. There are misconceptions about the change (inadequate information).</a:t>
            </a:r>
            <a:br>
              <a:rPr lang="en-US" sz="2200" dirty="0">
                <a:solidFill>
                  <a:schemeClr val="accent1">
                    <a:lumMod val="50000"/>
                  </a:schemeClr>
                </a:solidFill>
              </a:rPr>
            </a:br>
            <a:endParaRPr lang="en-US" sz="2200" i="1" dirty="0"/>
          </a:p>
          <a:p>
            <a:pPr>
              <a:spcBef>
                <a:spcPct val="0"/>
              </a:spcBef>
              <a:buFont typeface="Arial" pitchFamily="34" charset="0"/>
              <a:buChar char="•"/>
              <a:defRPr/>
            </a:pPr>
            <a:r>
              <a:rPr lang="en-US" sz="2200" dirty="0"/>
              <a:t>Not all resistance is bad; it may be a warning that something needs readjusting or clarity</a:t>
            </a:r>
          </a:p>
          <a:p>
            <a:pPr lvl="1">
              <a:spcBef>
                <a:spcPct val="0"/>
              </a:spcBef>
              <a:buFont typeface="Arial" pitchFamily="34" charset="0"/>
              <a:buChar char="–"/>
              <a:defRPr/>
            </a:pPr>
            <a:r>
              <a:rPr lang="en-US" sz="2200" dirty="0">
                <a:solidFill>
                  <a:schemeClr val="accent1">
                    <a:lumMod val="50000"/>
                  </a:schemeClr>
                </a:solidFill>
              </a:rPr>
              <a:t>If you’re the change agent and you get resistance, you need to look into it! Take the person causing the most resistance, bring them in, and help me solve the problem.</a:t>
            </a:r>
          </a:p>
          <a:p>
            <a:pPr lvl="1">
              <a:spcBef>
                <a:spcPct val="0"/>
              </a:spcBef>
              <a:buFont typeface="Arial" pitchFamily="34" charset="0"/>
              <a:buChar char="–"/>
              <a:defRPr/>
            </a:pPr>
            <a:endParaRPr lang="en-US" sz="2200" dirty="0">
              <a:solidFill>
                <a:schemeClr val="accent1">
                  <a:lumMod val="50000"/>
                </a:schemeClr>
              </a:solidFill>
            </a:endParaRPr>
          </a:p>
          <a:p>
            <a:pPr lvl="1">
              <a:spcBef>
                <a:spcPct val="0"/>
              </a:spcBef>
              <a:buFont typeface="Arial" pitchFamily="34" charset="0"/>
              <a:buChar char="–"/>
              <a:defRPr/>
            </a:pPr>
            <a:endParaRPr lang="en-US" sz="2200" dirty="0">
              <a:solidFill>
                <a:schemeClr val="accent1">
                  <a:lumMod val="50000"/>
                </a:schemeClr>
              </a:solidFill>
            </a:endParaRPr>
          </a:p>
        </p:txBody>
      </p:sp>
    </p:spTree>
    <p:extLst>
      <p:ext uri="{BB962C8B-B14F-4D97-AF65-F5344CB8AC3E}">
        <p14:creationId xmlns:p14="http://schemas.microsoft.com/office/powerpoint/2010/main" val="182202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Planned Change As a Collaborative Process </a:t>
            </a:r>
            <a:br>
              <a:rPr lang="en-US" dirty="0"/>
            </a:br>
            <a:endParaRPr lang="en-US" dirty="0"/>
          </a:p>
        </p:txBody>
      </p:sp>
      <p:sp>
        <p:nvSpPr>
          <p:cNvPr id="3" name="Content Placeholder 2"/>
          <p:cNvSpPr>
            <a:spLocks noGrp="1"/>
          </p:cNvSpPr>
          <p:nvPr>
            <p:ph idx="1"/>
          </p:nvPr>
        </p:nvSpPr>
        <p:spPr>
          <a:xfrm>
            <a:off x="838200" y="1825625"/>
            <a:ext cx="10515600" cy="4643414"/>
          </a:xfrm>
        </p:spPr>
        <p:txBody>
          <a:bodyPr/>
          <a:lstStyle/>
          <a:p>
            <a:r>
              <a:rPr lang="en-US" dirty="0"/>
              <a:t>As a rule, anyone who will be affected by a change should be included in planning it. When information and decision making are shared, subordinates feel that they have played a valuable role in the change.</a:t>
            </a:r>
            <a:br>
              <a:rPr lang="en-US" dirty="0"/>
            </a:br>
            <a:endParaRPr lang="en-US" dirty="0"/>
          </a:p>
          <a:p>
            <a:r>
              <a:rPr lang="en-US" dirty="0"/>
              <a:t> Change agents and the elements of the system—the people or groups within it—must openly develop goals and strategies together. All must have the opportunity to define their interest in the change, their expectation of its outcome, and their ideas on strategies for achieving change. </a:t>
            </a:r>
          </a:p>
          <a:p>
            <a:endParaRPr lang="en-US" dirty="0"/>
          </a:p>
        </p:txBody>
      </p:sp>
    </p:spTree>
    <p:extLst>
      <p:ext uri="{BB962C8B-B14F-4D97-AF65-F5344CB8AC3E}">
        <p14:creationId xmlns:p14="http://schemas.microsoft.com/office/powerpoint/2010/main" val="153160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E8BF-4E7F-5A48-8493-CC331593DC80}"/>
              </a:ext>
            </a:extLst>
          </p:cNvPr>
          <p:cNvSpPr>
            <a:spLocks noGrp="1"/>
          </p:cNvSpPr>
          <p:nvPr>
            <p:ph type="title"/>
          </p:nvPr>
        </p:nvSpPr>
        <p:spPr>
          <a:xfrm>
            <a:off x="838200" y="1594319"/>
            <a:ext cx="10515600" cy="1325563"/>
          </a:xfrm>
        </p:spPr>
        <p:txBody>
          <a:bodyPr/>
          <a:lstStyle/>
          <a:p>
            <a:pPr algn="ctr"/>
            <a:r>
              <a:rPr lang="en-US" dirty="0"/>
              <a:t>The leader- manager as a role model during planned change </a:t>
            </a:r>
          </a:p>
        </p:txBody>
      </p:sp>
    </p:spTree>
    <p:extLst>
      <p:ext uri="{BB962C8B-B14F-4D97-AF65-F5344CB8AC3E}">
        <p14:creationId xmlns:p14="http://schemas.microsoft.com/office/powerpoint/2010/main" val="310372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66D0-A96F-844C-B149-E562A0320200}"/>
              </a:ext>
            </a:extLst>
          </p:cNvPr>
          <p:cNvSpPr>
            <a:spLocks noGrp="1"/>
          </p:cNvSpPr>
          <p:nvPr>
            <p:ph type="title"/>
          </p:nvPr>
        </p:nvSpPr>
        <p:spPr>
          <a:xfrm>
            <a:off x="838200" y="2103437"/>
            <a:ext cx="10515600" cy="1325563"/>
          </a:xfrm>
        </p:spPr>
        <p:txBody>
          <a:bodyPr>
            <a:normAutofit fontScale="90000"/>
          </a:bodyPr>
          <a:lstStyle/>
          <a:p>
            <a:pPr algn="ctr"/>
            <a:r>
              <a:rPr lang="en-US" dirty="0"/>
              <a:t>Integrating leadership roles and management functions in planned change </a:t>
            </a:r>
            <a:br>
              <a:rPr lang="en-US" dirty="0"/>
            </a:br>
            <a:endParaRPr lang="en-US" dirty="0"/>
          </a:p>
        </p:txBody>
      </p:sp>
    </p:spTree>
    <p:extLst>
      <p:ext uri="{BB962C8B-B14F-4D97-AF65-F5344CB8AC3E}">
        <p14:creationId xmlns:p14="http://schemas.microsoft.com/office/powerpoint/2010/main" val="72905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r>
              <a:rPr lang="en-US" dirty="0"/>
              <a:t>what often differentiates a </a:t>
            </a:r>
            <a:r>
              <a:rPr lang="en-US" dirty="0">
                <a:solidFill>
                  <a:srgbClr val="C00000"/>
                </a:solidFill>
              </a:rPr>
              <a:t>successful change </a:t>
            </a:r>
            <a:r>
              <a:rPr lang="en-US" dirty="0"/>
              <a:t>effort from an </a:t>
            </a:r>
            <a:r>
              <a:rPr lang="en-US" dirty="0">
                <a:solidFill>
                  <a:srgbClr val="C00000"/>
                </a:solidFill>
              </a:rPr>
              <a:t>unsuccessful one </a:t>
            </a:r>
            <a:r>
              <a:rPr lang="en-US" dirty="0"/>
              <a:t>is the ability of the </a:t>
            </a:r>
            <a:r>
              <a:rPr lang="en-US" i="1" dirty="0">
                <a:solidFill>
                  <a:srgbClr val="C00000"/>
                </a:solidFill>
              </a:rPr>
              <a:t>change agent</a:t>
            </a:r>
            <a:r>
              <a:rPr lang="en-US" dirty="0">
                <a:solidFill>
                  <a:srgbClr val="C00000"/>
                </a:solidFill>
              </a:rPr>
              <a:t> </a:t>
            </a:r>
            <a:r>
              <a:rPr lang="en-US" dirty="0"/>
              <a:t>to deal appropriately with conflicted human emotions and to connect and balance all aspects of the organization that will be affected by that change. In organizational planned change, the manager is often the change agent. </a:t>
            </a:r>
          </a:p>
          <a:p>
            <a:endParaRPr lang="en-US" dirty="0"/>
          </a:p>
          <a:p>
            <a:endParaRPr lang="en-US" dirty="0"/>
          </a:p>
          <a:p>
            <a:r>
              <a:rPr lang="en-US" i="1" dirty="0">
                <a:solidFill>
                  <a:srgbClr val="C00000"/>
                </a:solidFill>
              </a:rPr>
              <a:t>change agent</a:t>
            </a:r>
            <a:r>
              <a:rPr lang="en-US" dirty="0"/>
              <a:t>: a person skilled in the theory and implementation of planned change. </a:t>
            </a:r>
          </a:p>
        </p:txBody>
      </p:sp>
    </p:spTree>
    <p:extLst>
      <p:ext uri="{BB962C8B-B14F-4D97-AF65-F5344CB8AC3E}">
        <p14:creationId xmlns:p14="http://schemas.microsoft.com/office/powerpoint/2010/main" val="140537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Initiating change requires: </a:t>
            </a:r>
            <a:br>
              <a:rPr lang="en-US" dirty="0"/>
            </a:br>
            <a:br>
              <a:rPr lang="en-US" dirty="0"/>
            </a:br>
            <a:r>
              <a:rPr lang="en-US" dirty="0"/>
              <a:t>- Well-developed leadership and management skills </a:t>
            </a:r>
            <a:br>
              <a:rPr lang="en-US" dirty="0"/>
            </a:br>
            <a:r>
              <a:rPr lang="en-US" dirty="0"/>
              <a:t>- Vision and expert planning skills </a:t>
            </a:r>
          </a:p>
        </p:txBody>
      </p:sp>
    </p:spTree>
    <p:extLst>
      <p:ext uri="{BB962C8B-B14F-4D97-AF65-F5344CB8AC3E}">
        <p14:creationId xmlns:p14="http://schemas.microsoft.com/office/powerpoint/2010/main" val="126673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309563"/>
            <a:ext cx="10515600" cy="6400156"/>
          </a:xfrm>
        </p:spPr>
        <p:txBody>
          <a:bodyPr/>
          <a:lstStyle/>
          <a:p>
            <a:r>
              <a:rPr lang="en-US" dirty="0"/>
              <a:t>many good ideas are never realized because of poor timing or a lack of power on the part of the </a:t>
            </a:r>
            <a:r>
              <a:rPr lang="en-US" dirty="0">
                <a:solidFill>
                  <a:srgbClr val="C00000"/>
                </a:solidFill>
              </a:rPr>
              <a:t>change agent</a:t>
            </a:r>
            <a:r>
              <a:rPr lang="en-US" dirty="0"/>
              <a:t>. </a:t>
            </a:r>
          </a:p>
          <a:p>
            <a:endParaRPr lang="en-US" dirty="0"/>
          </a:p>
          <a:p>
            <a:r>
              <a:rPr lang="en-US" dirty="0">
                <a:solidFill>
                  <a:srgbClr val="C00000"/>
                </a:solidFill>
              </a:rPr>
              <a:t>For example</a:t>
            </a:r>
            <a:r>
              <a:rPr lang="en-US" dirty="0"/>
              <a:t>, both organizations and individuals tend to reject outsiders as change agents because they are perceived as having inadequate knowledge or expertise about the current status, and their motives often are not trusted. </a:t>
            </a:r>
            <a:br>
              <a:rPr lang="en-US" dirty="0"/>
            </a:br>
            <a:br>
              <a:rPr lang="en-US" dirty="0"/>
            </a:br>
            <a:r>
              <a:rPr lang="en-US" dirty="0"/>
              <a:t>Therefore, there is more widespread resistance if the change agent is an outsider.</a:t>
            </a:r>
            <a:br>
              <a:rPr lang="en-US" dirty="0"/>
            </a:br>
            <a:r>
              <a:rPr lang="en-US" dirty="0"/>
              <a:t> The outside change agent, however, tends to be more objective in his or her assessment, whereas the inside change agent is often influenced by a personal bias regarding how the organization functions. </a:t>
            </a:r>
          </a:p>
          <a:p>
            <a:endParaRPr lang="en-US" dirty="0"/>
          </a:p>
        </p:txBody>
      </p:sp>
    </p:spTree>
    <p:extLst>
      <p:ext uri="{BB962C8B-B14F-4D97-AF65-F5344CB8AC3E}">
        <p14:creationId xmlns:p14="http://schemas.microsoft.com/office/powerpoint/2010/main" val="4717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719" y="296563"/>
            <a:ext cx="7216346" cy="6277232"/>
          </a:xfrm>
        </p:spPr>
      </p:pic>
    </p:spTree>
    <p:extLst>
      <p:ext uri="{BB962C8B-B14F-4D97-AF65-F5344CB8AC3E}">
        <p14:creationId xmlns:p14="http://schemas.microsoft.com/office/powerpoint/2010/main" val="92437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0" y="927100"/>
            <a:ext cx="8890000" cy="5003800"/>
          </a:xfrm>
          <a:prstGeom prst="rect">
            <a:avLst/>
          </a:prstGeom>
        </p:spPr>
      </p:pic>
    </p:spTree>
    <p:extLst>
      <p:ext uri="{BB962C8B-B14F-4D97-AF65-F5344CB8AC3E}">
        <p14:creationId xmlns:p14="http://schemas.microsoft.com/office/powerpoint/2010/main" val="26993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THE DEVELOPMENT OF CHANGE THEORY</a:t>
            </a:r>
            <a:br>
              <a:rPr lang="en-US" dirty="0"/>
            </a:br>
            <a:endParaRPr lang="en-US" dirty="0"/>
          </a:p>
        </p:txBody>
      </p:sp>
      <p:sp>
        <p:nvSpPr>
          <p:cNvPr id="3" name="Content Placeholder 2"/>
          <p:cNvSpPr>
            <a:spLocks noGrp="1"/>
          </p:cNvSpPr>
          <p:nvPr>
            <p:ph idx="1"/>
          </p:nvPr>
        </p:nvSpPr>
        <p:spPr>
          <a:xfrm>
            <a:off x="838200" y="1232501"/>
            <a:ext cx="10515600" cy="5081802"/>
          </a:xfrm>
        </p:spPr>
        <p:txBody>
          <a:bodyPr/>
          <a:lstStyle/>
          <a:p>
            <a:r>
              <a:rPr lang="en-US" b="1" dirty="0">
                <a:solidFill>
                  <a:srgbClr val="C00000"/>
                </a:solidFill>
              </a:rPr>
              <a:t>KURT LEWIN</a:t>
            </a:r>
            <a:r>
              <a:rPr lang="en-US" dirty="0"/>
              <a:t>: Lewin (1951) identified three phases through which the change agent must proceed before a planned change becomes part of the system: </a:t>
            </a:r>
            <a:r>
              <a:rPr lang="en-US" dirty="0">
                <a:solidFill>
                  <a:srgbClr val="C00000"/>
                </a:solidFill>
              </a:rPr>
              <a:t>unfreezing, movement, and refreezing</a:t>
            </a:r>
            <a:r>
              <a:rPr lang="en-US" dirty="0"/>
              <a:t>. </a:t>
            </a:r>
            <a:br>
              <a:rPr lang="en-US" dirty="0"/>
            </a:br>
            <a:br>
              <a:rPr lang="en-US" dirty="0"/>
            </a:br>
            <a:r>
              <a:rPr lang="en-US" dirty="0"/>
              <a:t>• </a:t>
            </a:r>
            <a:r>
              <a:rPr lang="en-US" dirty="0">
                <a:solidFill>
                  <a:srgbClr val="C00000"/>
                </a:solidFill>
              </a:rPr>
              <a:t>Unfreezing</a:t>
            </a:r>
            <a:r>
              <a:rPr lang="en-US" dirty="0"/>
              <a:t> (when change is needed).</a:t>
            </a:r>
            <a:br>
              <a:rPr lang="en-US" dirty="0"/>
            </a:br>
            <a:r>
              <a:rPr lang="en-US" dirty="0"/>
              <a:t>• </a:t>
            </a:r>
            <a:r>
              <a:rPr lang="en-US" dirty="0">
                <a:solidFill>
                  <a:srgbClr val="C00000"/>
                </a:solidFill>
              </a:rPr>
              <a:t>Moving</a:t>
            </a:r>
            <a:r>
              <a:rPr lang="en-US" dirty="0"/>
              <a:t> (when change is initiated).</a:t>
            </a:r>
            <a:br>
              <a:rPr lang="en-US" dirty="0"/>
            </a:br>
            <a:r>
              <a:rPr lang="en-US" dirty="0"/>
              <a:t>• </a:t>
            </a:r>
            <a:r>
              <a:rPr lang="en-US" dirty="0">
                <a:solidFill>
                  <a:srgbClr val="C00000"/>
                </a:solidFill>
              </a:rPr>
              <a:t>Refreezing</a:t>
            </a:r>
            <a:r>
              <a:rPr lang="en-US" dirty="0"/>
              <a:t> (when equilibrium is established). </a:t>
            </a:r>
          </a:p>
          <a:p>
            <a:endParaRPr lang="en-US" dirty="0"/>
          </a:p>
          <a:p>
            <a:endParaRPr lang="en-US" dirty="0"/>
          </a:p>
        </p:txBody>
      </p:sp>
    </p:spTree>
    <p:extLst>
      <p:ext uri="{BB962C8B-B14F-4D97-AF65-F5344CB8AC3E}">
        <p14:creationId xmlns:p14="http://schemas.microsoft.com/office/powerpoint/2010/main" val="49711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Lewin’s Model</a:t>
            </a:r>
          </a:p>
        </p:txBody>
      </p:sp>
      <p:sp>
        <p:nvSpPr>
          <p:cNvPr id="31747" name="Rectangle 3"/>
          <p:cNvSpPr>
            <a:spLocks noGrp="1" noChangeArrowheads="1"/>
          </p:cNvSpPr>
          <p:nvPr>
            <p:ph idx="1"/>
          </p:nvPr>
        </p:nvSpPr>
        <p:spPr>
          <a:xfrm>
            <a:off x="506627" y="1600200"/>
            <a:ext cx="10161373" cy="5257800"/>
          </a:xfrm>
        </p:spPr>
        <p:txBody>
          <a:bodyPr rtlCol="0">
            <a:normAutofit/>
          </a:bodyPr>
          <a:lstStyle/>
          <a:p>
            <a:pPr>
              <a:buFont typeface="Arial" pitchFamily="34" charset="0"/>
              <a:buChar char="•"/>
              <a:defRPr/>
            </a:pPr>
            <a:r>
              <a:rPr lang="en-US" b="1" dirty="0">
                <a:solidFill>
                  <a:srgbClr val="C00000"/>
                </a:solidFill>
              </a:rPr>
              <a:t>Unfreezing</a:t>
            </a:r>
            <a:r>
              <a:rPr lang="en-US" dirty="0"/>
              <a:t> – Occurs when the change agent convinces members of the group to change.</a:t>
            </a:r>
            <a:br>
              <a:rPr lang="en-US" dirty="0"/>
            </a:br>
            <a:r>
              <a:rPr lang="en-US" dirty="0"/>
              <a:t> </a:t>
            </a:r>
          </a:p>
          <a:p>
            <a:pPr>
              <a:buFont typeface="Arial" pitchFamily="34" charset="0"/>
              <a:buChar char="•"/>
              <a:defRPr/>
            </a:pPr>
            <a:r>
              <a:rPr lang="en-US" b="1" dirty="0">
                <a:solidFill>
                  <a:srgbClr val="C00000"/>
                </a:solidFill>
              </a:rPr>
              <a:t>Movement</a:t>
            </a:r>
            <a:r>
              <a:rPr lang="en-US" dirty="0"/>
              <a:t> – the change agent identifies, plans, and implements appropriate strategies, ensuring that driving forces exceed restraining forces. Sets goals, target dates to implement the change. </a:t>
            </a:r>
            <a:r>
              <a:rPr lang="en-US" dirty="0">
                <a:solidFill>
                  <a:schemeClr val="accent1">
                    <a:lumMod val="50000"/>
                  </a:schemeClr>
                </a:solidFill>
              </a:rPr>
              <a:t>Whenever possible we are going to try to implement change gradually! </a:t>
            </a:r>
          </a:p>
        </p:txBody>
      </p:sp>
    </p:spTree>
    <p:extLst>
      <p:ext uri="{BB962C8B-B14F-4D97-AF65-F5344CB8AC3E}">
        <p14:creationId xmlns:p14="http://schemas.microsoft.com/office/powerpoint/2010/main" val="1418713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7548</TotalTime>
  <Words>1399</Words>
  <Application>Microsoft Macintosh PowerPoint</Application>
  <PresentationFormat>Widescreen</PresentationFormat>
  <Paragraphs>93</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Planned Change </vt:lpstr>
      <vt:lpstr>Change management </vt:lpstr>
      <vt:lpstr>PowerPoint Presentation</vt:lpstr>
      <vt:lpstr>PowerPoint Presentation</vt:lpstr>
      <vt:lpstr>PowerPoint Presentation</vt:lpstr>
      <vt:lpstr>PowerPoint Presentation</vt:lpstr>
      <vt:lpstr>PowerPoint Presentation</vt:lpstr>
      <vt:lpstr>THE DEVELOPMENT OF CHANGE THEORY </vt:lpstr>
      <vt:lpstr>Lewin’s Model</vt:lpstr>
      <vt:lpstr>Lewin’s Model</vt:lpstr>
      <vt:lpstr>PowerPoint Presentation</vt:lpstr>
      <vt:lpstr>PowerPoint Presentation</vt:lpstr>
      <vt:lpstr>LEWIN’S Driving AND Restraining Forces   </vt:lpstr>
      <vt:lpstr>Driving / Restraining Forces </vt:lpstr>
      <vt:lpstr>Example: </vt:lpstr>
      <vt:lpstr>A CONTEMPORARY ADAPTATION OF LEWIN’S MODEL  </vt:lpstr>
      <vt:lpstr>PowerPoint Presentation</vt:lpstr>
      <vt:lpstr> CLASSIC CHANGE STRATEGIES  </vt:lpstr>
      <vt:lpstr>PowerPoint Presentation</vt:lpstr>
      <vt:lpstr>PowerPoint Presentation</vt:lpstr>
      <vt:lpstr>PowerPoint Presentation</vt:lpstr>
      <vt:lpstr>RESISTANCE: THE EXPECTED RESPONSE TO CHANGE </vt:lpstr>
      <vt:lpstr>Planned Change As a Collaborative Process  </vt:lpstr>
      <vt:lpstr>The leader- manager as a role model during planned change </vt:lpstr>
      <vt:lpstr>Integrating leadership roles and management functions in planned change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Maram Jaghama</dc:creator>
  <cp:lastModifiedBy>Microsoft Office User</cp:lastModifiedBy>
  <cp:revision>31</cp:revision>
  <dcterms:created xsi:type="dcterms:W3CDTF">2017-11-15T20:17:56Z</dcterms:created>
  <dcterms:modified xsi:type="dcterms:W3CDTF">2020-12-14T21:46:56Z</dcterms:modified>
</cp:coreProperties>
</file>