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6"/>
  </p:notesMasterIdLst>
  <p:sldIdLst>
    <p:sldId id="256" r:id="rId2"/>
    <p:sldId id="257" r:id="rId3"/>
    <p:sldId id="261" r:id="rId4"/>
    <p:sldId id="259" r:id="rId5"/>
    <p:sldId id="258" r:id="rId6"/>
    <p:sldId id="260" r:id="rId7"/>
    <p:sldId id="262" r:id="rId8"/>
    <p:sldId id="264" r:id="rId9"/>
    <p:sldId id="263"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295" r:id="rId41"/>
    <p:sldId id="296" r:id="rId42"/>
    <p:sldId id="297" r:id="rId43"/>
    <p:sldId id="301" r:id="rId44"/>
    <p:sldId id="298" r:id="rId45"/>
    <p:sldId id="299"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p:restoredTop sz="92197"/>
  </p:normalViewPr>
  <p:slideViewPr>
    <p:cSldViewPr snapToGrid="0" snapToObjects="1">
      <p:cViewPr>
        <p:scale>
          <a:sx n="89" d="100"/>
          <a:sy n="89" d="100"/>
        </p:scale>
        <p:origin x="576" y="-7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2C90D-74B2-2E44-A363-57B88878B715}" type="doc">
      <dgm:prSet loTypeId="urn:microsoft.com/office/officeart/2005/8/layout/hierarchy4" loCatId="hierarchy" qsTypeId="urn:microsoft.com/office/officeart/2005/8/quickstyle/3d4" qsCatId="3D" csTypeId="urn:microsoft.com/office/officeart/2005/8/colors/accent6_5" csCatId="accent6" phldr="1"/>
      <dgm:spPr/>
      <dgm:t>
        <a:bodyPr/>
        <a:lstStyle/>
        <a:p>
          <a:endParaRPr lang="en-US"/>
        </a:p>
      </dgm:t>
    </dgm:pt>
    <dgm:pt modelId="{B3DC014A-8DC1-E84D-9DF1-2ABF85BAFA42}">
      <dgm:prSet custT="1"/>
      <dgm:spPr>
        <a:ln>
          <a:solidFill>
            <a:schemeClr val="accent1"/>
          </a:solidFill>
        </a:ln>
      </dgm:spPr>
      <dgm:t>
        <a:bodyPr/>
        <a:lstStyle/>
        <a:p>
          <a:r>
            <a:rPr lang="en-US" sz="4400" dirty="0"/>
            <a:t>water soluble vitamins: </a:t>
          </a:r>
        </a:p>
      </dgm:t>
    </dgm:pt>
    <dgm:pt modelId="{019597FB-DC95-774F-8139-F79D0BC8270D}" type="parTrans" cxnId="{678ED91D-B063-7346-912C-1E025EAC3CA4}">
      <dgm:prSet/>
      <dgm:spPr/>
      <dgm:t>
        <a:bodyPr/>
        <a:lstStyle/>
        <a:p>
          <a:endParaRPr lang="en-US"/>
        </a:p>
      </dgm:t>
    </dgm:pt>
    <dgm:pt modelId="{ED4C3EE7-C2FF-1541-B0C6-F3148B8E033F}" type="sibTrans" cxnId="{678ED91D-B063-7346-912C-1E025EAC3CA4}">
      <dgm:prSet/>
      <dgm:spPr/>
      <dgm:t>
        <a:bodyPr/>
        <a:lstStyle/>
        <a:p>
          <a:endParaRPr lang="en-US"/>
        </a:p>
      </dgm:t>
    </dgm:pt>
    <dgm:pt modelId="{515BD1B8-DBD5-0F46-9862-2716E181C938}">
      <dgm:prSet custT="1"/>
      <dgm:spPr/>
      <dgm:t>
        <a:bodyPr/>
        <a:lstStyle/>
        <a:p>
          <a:r>
            <a:rPr lang="en-US" sz="2400" dirty="0"/>
            <a:t>Niacin</a:t>
          </a:r>
        </a:p>
        <a:p>
          <a:r>
            <a:rPr lang="en-US" sz="2400" dirty="0"/>
            <a:t> Vitamin B6 Folate</a:t>
          </a:r>
        </a:p>
        <a:p>
          <a:r>
            <a:rPr lang="en-US" sz="2400" dirty="0"/>
            <a:t>Choline</a:t>
          </a:r>
        </a:p>
        <a:p>
          <a:r>
            <a:rPr lang="en-US" sz="2400" dirty="0"/>
            <a:t>Vitamin C </a:t>
          </a:r>
        </a:p>
        <a:p>
          <a:r>
            <a:rPr lang="en-US" sz="2400" dirty="0">
              <a:solidFill>
                <a:schemeClr val="tx1"/>
              </a:solidFill>
            </a:rPr>
            <a:t>have UL </a:t>
          </a:r>
        </a:p>
      </dgm:t>
    </dgm:pt>
    <dgm:pt modelId="{2633FA01-75A8-474E-924B-3BBD8BD6773B}" type="parTrans" cxnId="{1F9E645F-EB9E-E74B-81C9-FA8893606C4B}">
      <dgm:prSet/>
      <dgm:spPr/>
      <dgm:t>
        <a:bodyPr/>
        <a:lstStyle/>
        <a:p>
          <a:endParaRPr lang="en-US"/>
        </a:p>
      </dgm:t>
    </dgm:pt>
    <dgm:pt modelId="{69154885-5FD4-5540-A623-E250B83FA3DD}" type="sibTrans" cxnId="{1F9E645F-EB9E-E74B-81C9-FA8893606C4B}">
      <dgm:prSet/>
      <dgm:spPr/>
      <dgm:t>
        <a:bodyPr/>
        <a:lstStyle/>
        <a:p>
          <a:endParaRPr lang="en-US"/>
        </a:p>
      </dgm:t>
    </dgm:pt>
    <dgm:pt modelId="{7E9714FF-5BB4-4C45-A570-41FDA5BEDB4C}">
      <dgm:prSet custT="1"/>
      <dgm:spPr/>
      <dgm:t>
        <a:bodyPr/>
        <a:lstStyle/>
        <a:p>
          <a:r>
            <a:rPr lang="en-US" sz="2000" dirty="0"/>
            <a:t>Data are lacking to establish UL for the remaining B vitamins, but this does not mean that excessively high intakes are safe</a:t>
          </a:r>
        </a:p>
      </dgm:t>
    </dgm:pt>
    <dgm:pt modelId="{04499DB9-20AD-204A-ADBF-32E1F052A204}" type="parTrans" cxnId="{B2A74B56-EA98-A843-ADEE-E667F1D85E7F}">
      <dgm:prSet/>
      <dgm:spPr/>
      <dgm:t>
        <a:bodyPr/>
        <a:lstStyle/>
        <a:p>
          <a:endParaRPr lang="en-US"/>
        </a:p>
      </dgm:t>
    </dgm:pt>
    <dgm:pt modelId="{527A79B1-6C26-7445-82FE-D43E179131DF}" type="sibTrans" cxnId="{B2A74B56-EA98-A843-ADEE-E667F1D85E7F}">
      <dgm:prSet/>
      <dgm:spPr/>
      <dgm:t>
        <a:bodyPr/>
        <a:lstStyle/>
        <a:p>
          <a:endParaRPr lang="en-US"/>
        </a:p>
      </dgm:t>
    </dgm:pt>
    <dgm:pt modelId="{854B1E23-09D0-7649-872A-643A6E66FAD2}" type="pres">
      <dgm:prSet presAssocID="{B942C90D-74B2-2E44-A363-57B88878B715}" presName="Name0" presStyleCnt="0">
        <dgm:presLayoutVars>
          <dgm:chPref val="1"/>
          <dgm:dir/>
          <dgm:animOne val="branch"/>
          <dgm:animLvl val="lvl"/>
          <dgm:resizeHandles/>
        </dgm:presLayoutVars>
      </dgm:prSet>
      <dgm:spPr/>
    </dgm:pt>
    <dgm:pt modelId="{02DE133D-8F47-D349-9550-55B8D125F0BB}" type="pres">
      <dgm:prSet presAssocID="{B3DC014A-8DC1-E84D-9DF1-2ABF85BAFA42}" presName="vertOne" presStyleCnt="0"/>
      <dgm:spPr/>
    </dgm:pt>
    <dgm:pt modelId="{6779C146-DD51-5D49-BF7E-991EC765B971}" type="pres">
      <dgm:prSet presAssocID="{B3DC014A-8DC1-E84D-9DF1-2ABF85BAFA42}" presName="txOne" presStyleLbl="node0" presStyleIdx="0" presStyleCnt="1" custScaleX="94362" custLinFactNeighborX="-37" custLinFactNeighborY="33264">
        <dgm:presLayoutVars>
          <dgm:chPref val="3"/>
        </dgm:presLayoutVars>
      </dgm:prSet>
      <dgm:spPr/>
    </dgm:pt>
    <dgm:pt modelId="{D578ADFF-DA8C-B346-9FE4-E4F10C7DFFED}" type="pres">
      <dgm:prSet presAssocID="{B3DC014A-8DC1-E84D-9DF1-2ABF85BAFA42}" presName="parTransOne" presStyleCnt="0"/>
      <dgm:spPr/>
    </dgm:pt>
    <dgm:pt modelId="{CE520B96-3325-1E4C-BE71-ADD766C1134C}" type="pres">
      <dgm:prSet presAssocID="{B3DC014A-8DC1-E84D-9DF1-2ABF85BAFA42}" presName="horzOne" presStyleCnt="0"/>
      <dgm:spPr/>
    </dgm:pt>
    <dgm:pt modelId="{68E44783-BF86-014A-888E-D8FA86CCE375}" type="pres">
      <dgm:prSet presAssocID="{515BD1B8-DBD5-0F46-9862-2716E181C938}" presName="vertTwo" presStyleCnt="0"/>
      <dgm:spPr/>
    </dgm:pt>
    <dgm:pt modelId="{F6DEC18D-6C72-1E46-A53E-7547AEAE62E0}" type="pres">
      <dgm:prSet presAssocID="{515BD1B8-DBD5-0F46-9862-2716E181C938}" presName="txTwo" presStyleLbl="node2" presStyleIdx="0" presStyleCnt="2">
        <dgm:presLayoutVars>
          <dgm:chPref val="3"/>
        </dgm:presLayoutVars>
      </dgm:prSet>
      <dgm:spPr/>
    </dgm:pt>
    <dgm:pt modelId="{59304F3B-7331-8B47-B732-D6831691C6D7}" type="pres">
      <dgm:prSet presAssocID="{515BD1B8-DBD5-0F46-9862-2716E181C938}" presName="horzTwo" presStyleCnt="0"/>
      <dgm:spPr/>
    </dgm:pt>
    <dgm:pt modelId="{F129401A-31DD-A44D-BFA3-97C149CA272D}" type="pres">
      <dgm:prSet presAssocID="{69154885-5FD4-5540-A623-E250B83FA3DD}" presName="sibSpaceTwo" presStyleCnt="0"/>
      <dgm:spPr/>
    </dgm:pt>
    <dgm:pt modelId="{63463AE5-244E-7045-8DF6-E9A5BD703266}" type="pres">
      <dgm:prSet presAssocID="{7E9714FF-5BB4-4C45-A570-41FDA5BEDB4C}" presName="vertTwo" presStyleCnt="0"/>
      <dgm:spPr/>
    </dgm:pt>
    <dgm:pt modelId="{BE9CB47A-E38B-7144-A67A-8677E4F802F2}" type="pres">
      <dgm:prSet presAssocID="{7E9714FF-5BB4-4C45-A570-41FDA5BEDB4C}" presName="txTwo" presStyleLbl="node2" presStyleIdx="1" presStyleCnt="2">
        <dgm:presLayoutVars>
          <dgm:chPref val="3"/>
        </dgm:presLayoutVars>
      </dgm:prSet>
      <dgm:spPr/>
    </dgm:pt>
    <dgm:pt modelId="{094D28E7-6907-AD4F-B497-A3A12B009BD2}" type="pres">
      <dgm:prSet presAssocID="{7E9714FF-5BB4-4C45-A570-41FDA5BEDB4C}" presName="horzTwo" presStyleCnt="0"/>
      <dgm:spPr/>
    </dgm:pt>
  </dgm:ptLst>
  <dgm:cxnLst>
    <dgm:cxn modelId="{56EA7E10-0BC6-2E45-AF58-D6257D0BD7BE}" type="presOf" srcId="{B942C90D-74B2-2E44-A363-57B88878B715}" destId="{854B1E23-09D0-7649-872A-643A6E66FAD2}" srcOrd="0" destOrd="0" presId="urn:microsoft.com/office/officeart/2005/8/layout/hierarchy4"/>
    <dgm:cxn modelId="{7098A51C-1010-2143-8C9B-793B447B7EE2}" type="presOf" srcId="{515BD1B8-DBD5-0F46-9862-2716E181C938}" destId="{F6DEC18D-6C72-1E46-A53E-7547AEAE62E0}" srcOrd="0" destOrd="0" presId="urn:microsoft.com/office/officeart/2005/8/layout/hierarchy4"/>
    <dgm:cxn modelId="{678ED91D-B063-7346-912C-1E025EAC3CA4}" srcId="{B942C90D-74B2-2E44-A363-57B88878B715}" destId="{B3DC014A-8DC1-E84D-9DF1-2ABF85BAFA42}" srcOrd="0" destOrd="0" parTransId="{019597FB-DC95-774F-8139-F79D0BC8270D}" sibTransId="{ED4C3EE7-C2FF-1541-B0C6-F3148B8E033F}"/>
    <dgm:cxn modelId="{B2A74B56-EA98-A843-ADEE-E667F1D85E7F}" srcId="{B3DC014A-8DC1-E84D-9DF1-2ABF85BAFA42}" destId="{7E9714FF-5BB4-4C45-A570-41FDA5BEDB4C}" srcOrd="1" destOrd="0" parTransId="{04499DB9-20AD-204A-ADBF-32E1F052A204}" sibTransId="{527A79B1-6C26-7445-82FE-D43E179131DF}"/>
    <dgm:cxn modelId="{1F9E645F-EB9E-E74B-81C9-FA8893606C4B}" srcId="{B3DC014A-8DC1-E84D-9DF1-2ABF85BAFA42}" destId="{515BD1B8-DBD5-0F46-9862-2716E181C938}" srcOrd="0" destOrd="0" parTransId="{2633FA01-75A8-474E-924B-3BBD8BD6773B}" sibTransId="{69154885-5FD4-5540-A623-E250B83FA3DD}"/>
    <dgm:cxn modelId="{8C82D87F-276E-2D44-812E-CF203306350F}" type="presOf" srcId="{B3DC014A-8DC1-E84D-9DF1-2ABF85BAFA42}" destId="{6779C146-DD51-5D49-BF7E-991EC765B971}" srcOrd="0" destOrd="0" presId="urn:microsoft.com/office/officeart/2005/8/layout/hierarchy4"/>
    <dgm:cxn modelId="{A2A54ED9-6A4D-624C-81D4-21EF24E9A91D}" type="presOf" srcId="{7E9714FF-5BB4-4C45-A570-41FDA5BEDB4C}" destId="{BE9CB47A-E38B-7144-A67A-8677E4F802F2}" srcOrd="0" destOrd="0" presId="urn:microsoft.com/office/officeart/2005/8/layout/hierarchy4"/>
    <dgm:cxn modelId="{0A6873AA-ECE3-8A45-B88B-F258FDD5E896}" type="presParOf" srcId="{854B1E23-09D0-7649-872A-643A6E66FAD2}" destId="{02DE133D-8F47-D349-9550-55B8D125F0BB}" srcOrd="0" destOrd="0" presId="urn:microsoft.com/office/officeart/2005/8/layout/hierarchy4"/>
    <dgm:cxn modelId="{0695EC00-BA5F-1744-A1F4-F459702787B4}" type="presParOf" srcId="{02DE133D-8F47-D349-9550-55B8D125F0BB}" destId="{6779C146-DD51-5D49-BF7E-991EC765B971}" srcOrd="0" destOrd="0" presId="urn:microsoft.com/office/officeart/2005/8/layout/hierarchy4"/>
    <dgm:cxn modelId="{B99867C4-5DD3-7241-9030-49A6D395A324}" type="presParOf" srcId="{02DE133D-8F47-D349-9550-55B8D125F0BB}" destId="{D578ADFF-DA8C-B346-9FE4-E4F10C7DFFED}" srcOrd="1" destOrd="0" presId="urn:microsoft.com/office/officeart/2005/8/layout/hierarchy4"/>
    <dgm:cxn modelId="{B79300A9-9276-0249-9ACE-CE9193A958A7}" type="presParOf" srcId="{02DE133D-8F47-D349-9550-55B8D125F0BB}" destId="{CE520B96-3325-1E4C-BE71-ADD766C1134C}" srcOrd="2" destOrd="0" presId="urn:microsoft.com/office/officeart/2005/8/layout/hierarchy4"/>
    <dgm:cxn modelId="{97B1E385-8D93-E94E-B9F8-9B23049F827F}" type="presParOf" srcId="{CE520B96-3325-1E4C-BE71-ADD766C1134C}" destId="{68E44783-BF86-014A-888E-D8FA86CCE375}" srcOrd="0" destOrd="0" presId="urn:microsoft.com/office/officeart/2005/8/layout/hierarchy4"/>
    <dgm:cxn modelId="{CB2840DE-5DA7-A842-A51D-CC2CFCBF0575}" type="presParOf" srcId="{68E44783-BF86-014A-888E-D8FA86CCE375}" destId="{F6DEC18D-6C72-1E46-A53E-7547AEAE62E0}" srcOrd="0" destOrd="0" presId="urn:microsoft.com/office/officeart/2005/8/layout/hierarchy4"/>
    <dgm:cxn modelId="{7DFFCCAE-EC51-C54D-867B-EFF16A748CEA}" type="presParOf" srcId="{68E44783-BF86-014A-888E-D8FA86CCE375}" destId="{59304F3B-7331-8B47-B732-D6831691C6D7}" srcOrd="1" destOrd="0" presId="urn:microsoft.com/office/officeart/2005/8/layout/hierarchy4"/>
    <dgm:cxn modelId="{8F03D457-49C7-F746-89CB-D4E973CEC93D}" type="presParOf" srcId="{CE520B96-3325-1E4C-BE71-ADD766C1134C}" destId="{F129401A-31DD-A44D-BFA3-97C149CA272D}" srcOrd="1" destOrd="0" presId="urn:microsoft.com/office/officeart/2005/8/layout/hierarchy4"/>
    <dgm:cxn modelId="{85958C0B-854E-9341-A646-0C5201A8DA1E}" type="presParOf" srcId="{CE520B96-3325-1E4C-BE71-ADD766C1134C}" destId="{63463AE5-244E-7045-8DF6-E9A5BD703266}" srcOrd="2" destOrd="0" presId="urn:microsoft.com/office/officeart/2005/8/layout/hierarchy4"/>
    <dgm:cxn modelId="{D67B4F53-5539-1C41-9D89-D91C61790A74}" type="presParOf" srcId="{63463AE5-244E-7045-8DF6-E9A5BD703266}" destId="{BE9CB47A-E38B-7144-A67A-8677E4F802F2}" srcOrd="0" destOrd="0" presId="urn:microsoft.com/office/officeart/2005/8/layout/hierarchy4"/>
    <dgm:cxn modelId="{B9412A4C-3C90-124E-AA9B-9A662B3E856B}" type="presParOf" srcId="{63463AE5-244E-7045-8DF6-E9A5BD703266}" destId="{094D28E7-6907-AD4F-B497-A3A12B009BD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9C146-DD51-5D49-BF7E-991EC765B971}">
      <dsp:nvSpPr>
        <dsp:cNvPr id="0" name=""/>
        <dsp:cNvSpPr/>
      </dsp:nvSpPr>
      <dsp:spPr>
        <a:xfrm>
          <a:off x="162043" y="52477"/>
          <a:ext cx="5424276" cy="2699252"/>
        </a:xfrm>
        <a:prstGeom prst="roundRect">
          <a:avLst>
            <a:gd name="adj" fmla="val 10000"/>
          </a:avLst>
        </a:prstGeom>
        <a:solidFill>
          <a:schemeClr val="accent6">
            <a:alpha val="80000"/>
            <a:hueOff val="0"/>
            <a:satOff val="0"/>
            <a:lumOff val="0"/>
            <a:alphaOff val="0"/>
          </a:schemeClr>
        </a:solidFill>
        <a:ln>
          <a:solidFill>
            <a:schemeClr val="accent1"/>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water soluble vitamins: </a:t>
          </a:r>
        </a:p>
      </dsp:txBody>
      <dsp:txXfrm>
        <a:off x="241101" y="131535"/>
        <a:ext cx="5266160" cy="2541136"/>
      </dsp:txXfrm>
    </dsp:sp>
    <dsp:sp modelId="{F6DEC18D-6C72-1E46-A53E-7547AEAE62E0}">
      <dsp:nvSpPr>
        <dsp:cNvPr id="0" name=""/>
        <dsp:cNvSpPr/>
      </dsp:nvSpPr>
      <dsp:spPr>
        <a:xfrm>
          <a:off x="2123" y="2856180"/>
          <a:ext cx="2758334" cy="2699252"/>
        </a:xfrm>
        <a:prstGeom prst="roundRect">
          <a:avLst>
            <a:gd name="adj" fmla="val 10000"/>
          </a:avLst>
        </a:prstGeom>
        <a:solidFill>
          <a:schemeClr val="accent6">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Niacin</a:t>
          </a:r>
        </a:p>
        <a:p>
          <a:pPr marL="0" lvl="0" indent="0" algn="ctr" defTabSz="1066800">
            <a:lnSpc>
              <a:spcPct val="90000"/>
            </a:lnSpc>
            <a:spcBef>
              <a:spcPct val="0"/>
            </a:spcBef>
            <a:spcAft>
              <a:spcPct val="35000"/>
            </a:spcAft>
            <a:buNone/>
          </a:pPr>
          <a:r>
            <a:rPr lang="en-US" sz="2400" kern="1200" dirty="0"/>
            <a:t> Vitamin B6 Folate</a:t>
          </a:r>
        </a:p>
        <a:p>
          <a:pPr marL="0" lvl="0" indent="0" algn="ctr" defTabSz="1066800">
            <a:lnSpc>
              <a:spcPct val="90000"/>
            </a:lnSpc>
            <a:spcBef>
              <a:spcPct val="0"/>
            </a:spcBef>
            <a:spcAft>
              <a:spcPct val="35000"/>
            </a:spcAft>
            <a:buNone/>
          </a:pPr>
          <a:r>
            <a:rPr lang="en-US" sz="2400" kern="1200" dirty="0"/>
            <a:t>Choline</a:t>
          </a:r>
        </a:p>
        <a:p>
          <a:pPr marL="0" lvl="0" indent="0" algn="ctr" defTabSz="1066800">
            <a:lnSpc>
              <a:spcPct val="90000"/>
            </a:lnSpc>
            <a:spcBef>
              <a:spcPct val="0"/>
            </a:spcBef>
            <a:spcAft>
              <a:spcPct val="35000"/>
            </a:spcAft>
            <a:buNone/>
          </a:pPr>
          <a:r>
            <a:rPr lang="en-US" sz="2400" kern="1200" dirty="0"/>
            <a:t>Vitamin C </a:t>
          </a:r>
        </a:p>
        <a:p>
          <a:pPr marL="0" lvl="0" indent="0" algn="ctr" defTabSz="1066800">
            <a:lnSpc>
              <a:spcPct val="90000"/>
            </a:lnSpc>
            <a:spcBef>
              <a:spcPct val="0"/>
            </a:spcBef>
            <a:spcAft>
              <a:spcPct val="35000"/>
            </a:spcAft>
            <a:buNone/>
          </a:pPr>
          <a:r>
            <a:rPr lang="en-US" sz="2400" kern="1200" dirty="0">
              <a:solidFill>
                <a:schemeClr val="tx1"/>
              </a:solidFill>
            </a:rPr>
            <a:t>have UL </a:t>
          </a:r>
        </a:p>
      </dsp:txBody>
      <dsp:txXfrm>
        <a:off x="81181" y="2935238"/>
        <a:ext cx="2600218" cy="2541136"/>
      </dsp:txXfrm>
    </dsp:sp>
    <dsp:sp modelId="{BE9CB47A-E38B-7144-A67A-8677E4F802F2}">
      <dsp:nvSpPr>
        <dsp:cNvPr id="0" name=""/>
        <dsp:cNvSpPr/>
      </dsp:nvSpPr>
      <dsp:spPr>
        <a:xfrm>
          <a:off x="2992158" y="2856180"/>
          <a:ext cx="2758334" cy="2699252"/>
        </a:xfrm>
        <a:prstGeom prst="roundRect">
          <a:avLst>
            <a:gd name="adj" fmla="val 10000"/>
          </a:avLst>
        </a:prstGeom>
        <a:solidFill>
          <a:schemeClr val="accent6">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 are lacking to establish UL for the remaining B vitamins, but this does not mean that excessively high intakes are safe</a:t>
          </a:r>
        </a:p>
      </dsp:txBody>
      <dsp:txXfrm>
        <a:off x="3071216" y="2935238"/>
        <a:ext cx="2600218" cy="2541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CAB8F-1678-3341-B1D8-AB5FC7FA266A}" type="datetimeFigureOut">
              <a:rPr lang="en-US" smtClean="0"/>
              <a:t>6/1/22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4D6BC-256B-DA4F-B415-1EF2156C6AD2}" type="slidenum">
              <a:rPr lang="en-US" smtClean="0"/>
              <a:t>‹#›</a:t>
            </a:fld>
            <a:endParaRPr lang="en-US" dirty="0"/>
          </a:p>
        </p:txBody>
      </p:sp>
    </p:spTree>
    <p:extLst>
      <p:ext uri="{BB962C8B-B14F-4D97-AF65-F5344CB8AC3E}">
        <p14:creationId xmlns:p14="http://schemas.microsoft.com/office/powerpoint/2010/main" val="242354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vitamin B12 is required to convert folate to its active form </a:t>
            </a:r>
            <a:endParaRPr lang="en-US" dirty="0"/>
          </a:p>
          <a:p>
            <a:endParaRPr lang="en-US" dirty="0"/>
          </a:p>
        </p:txBody>
      </p:sp>
      <p:sp>
        <p:nvSpPr>
          <p:cNvPr id="4" name="Slide Number Placeholder 3"/>
          <p:cNvSpPr>
            <a:spLocks noGrp="1"/>
          </p:cNvSpPr>
          <p:nvPr>
            <p:ph type="sldNum" sz="quarter" idx="5"/>
          </p:nvPr>
        </p:nvSpPr>
        <p:spPr/>
        <p:txBody>
          <a:bodyPr/>
          <a:lstStyle/>
          <a:p>
            <a:fld id="{3324D6BC-256B-DA4F-B415-1EF2156C6AD2}" type="slidenum">
              <a:rPr lang="en-US" smtClean="0"/>
              <a:t>51</a:t>
            </a:fld>
            <a:endParaRPr lang="en-US" dirty="0"/>
          </a:p>
        </p:txBody>
      </p:sp>
    </p:spTree>
    <p:extLst>
      <p:ext uri="{BB962C8B-B14F-4D97-AF65-F5344CB8AC3E}">
        <p14:creationId xmlns:p14="http://schemas.microsoft.com/office/powerpoint/2010/main" val="16734180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6/1/22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6/1/22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6/1/22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6/1/22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6/1/22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6/1/22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6/1/22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6/1/22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6/1/22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56FD-37FE-F445-AA17-F515066C5730}"/>
              </a:ext>
            </a:extLst>
          </p:cNvPr>
          <p:cNvSpPr>
            <a:spLocks noGrp="1"/>
          </p:cNvSpPr>
          <p:nvPr>
            <p:ph type="ctrTitle"/>
          </p:nvPr>
        </p:nvSpPr>
        <p:spPr/>
        <p:txBody>
          <a:bodyPr/>
          <a:lstStyle/>
          <a:p>
            <a:r>
              <a:rPr lang="en-US" b="1" dirty="0"/>
              <a:t>The B vitamins </a:t>
            </a:r>
            <a:br>
              <a:rPr lang="en-US" dirty="0"/>
            </a:br>
            <a:endParaRPr lang="en-US" dirty="0"/>
          </a:p>
        </p:txBody>
      </p:sp>
      <p:sp>
        <p:nvSpPr>
          <p:cNvPr id="3" name="Subtitle 2">
            <a:extLst>
              <a:ext uri="{FF2B5EF4-FFF2-40B4-BE49-F238E27FC236}">
                <a16:creationId xmlns:a16="http://schemas.microsoft.com/office/drawing/2014/main" id="{4B90DC0D-2ED3-E14A-B3A3-C0643F9EF88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605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71A12-6BEC-CF4F-9780-55E8F42467D9}"/>
              </a:ext>
            </a:extLst>
          </p:cNvPr>
          <p:cNvSpPr>
            <a:spLocks noGrp="1"/>
          </p:cNvSpPr>
          <p:nvPr>
            <p:ph idx="1"/>
          </p:nvPr>
        </p:nvSpPr>
        <p:spPr>
          <a:xfrm>
            <a:off x="569154" y="709296"/>
            <a:ext cx="7240775" cy="2786258"/>
          </a:xfrm>
        </p:spPr>
        <p:txBody>
          <a:bodyPr/>
          <a:lstStyle/>
          <a:p>
            <a:pPr marL="0" indent="0">
              <a:buNone/>
            </a:pPr>
            <a:r>
              <a:rPr lang="en-US" b="1" dirty="0">
                <a:solidFill>
                  <a:srgbClr val="C00000"/>
                </a:solidFill>
              </a:rPr>
              <a:t>Beriberi </a:t>
            </a:r>
            <a:r>
              <a:rPr lang="en-US" b="1" dirty="0"/>
              <a:t>is</a:t>
            </a:r>
            <a:r>
              <a:rPr lang="en-US" b="1" dirty="0">
                <a:solidFill>
                  <a:srgbClr val="C00000"/>
                </a:solidFill>
              </a:rPr>
              <a:t> </a:t>
            </a:r>
            <a:r>
              <a:rPr lang="en-US" dirty="0"/>
              <a:t>often described as dry or wet</a:t>
            </a:r>
          </a:p>
          <a:p>
            <a:r>
              <a:rPr lang="en-US" dirty="0"/>
              <a:t>“Dry” beriberi reflects damage to the nervous system and is characterized by muscle weakness in the arms and legs. </a:t>
            </a:r>
          </a:p>
          <a:p>
            <a:r>
              <a:rPr lang="en-US" dirty="0"/>
              <a:t>“Wet” beriberi reflects damage to the cardiovascular system and is characterized by dilated blood vessels, which cause the heart to work harder and the kidneys to retain salt and water, resulting in edema ( swelling)</a:t>
            </a:r>
          </a:p>
          <a:p>
            <a:endParaRPr lang="en-US" dirty="0"/>
          </a:p>
        </p:txBody>
      </p:sp>
      <p:pic>
        <p:nvPicPr>
          <p:cNvPr id="5" name="Picture 4">
            <a:extLst>
              <a:ext uri="{FF2B5EF4-FFF2-40B4-BE49-F238E27FC236}">
                <a16:creationId xmlns:a16="http://schemas.microsoft.com/office/drawing/2014/main" id="{34449B24-2C39-B344-B06E-397B67771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912" y="532436"/>
            <a:ext cx="3331918" cy="5538486"/>
          </a:xfrm>
          <a:prstGeom prst="rect">
            <a:avLst/>
          </a:prstGeom>
        </p:spPr>
      </p:pic>
      <p:sp>
        <p:nvSpPr>
          <p:cNvPr id="7" name="TextBox 6">
            <a:extLst>
              <a:ext uri="{FF2B5EF4-FFF2-40B4-BE49-F238E27FC236}">
                <a16:creationId xmlns:a16="http://schemas.microsoft.com/office/drawing/2014/main" id="{94746CD7-3003-AF46-A2DF-E60FA6DDC7A0}"/>
              </a:ext>
            </a:extLst>
          </p:cNvPr>
          <p:cNvSpPr txBox="1"/>
          <p:nvPr/>
        </p:nvSpPr>
        <p:spPr>
          <a:xfrm>
            <a:off x="583712" y="3680749"/>
            <a:ext cx="7101878" cy="3139321"/>
          </a:xfrm>
          <a:prstGeom prst="rect">
            <a:avLst/>
          </a:prstGeom>
          <a:noFill/>
        </p:spPr>
        <p:txBody>
          <a:bodyPr wrap="square" rtlCol="0">
            <a:spAutoFit/>
          </a:bodyPr>
          <a:lstStyle/>
          <a:p>
            <a:r>
              <a:rPr lang="en-US" sz="2000" b="1" dirty="0">
                <a:solidFill>
                  <a:srgbClr val="C00000"/>
                </a:solidFill>
              </a:rPr>
              <a:t>Wernicke’s syndrome  </a:t>
            </a:r>
          </a:p>
          <a:p>
            <a:r>
              <a:rPr lang="en-US" sz="2000" dirty="0"/>
              <a:t>usually seen in people who have been drinking alcohol heavily for some weeks and eaten very little. Alcohol requires thiamin for its metabolism and alcoholic beverages do not contain it.</a:t>
            </a:r>
          </a:p>
          <a:p>
            <a:r>
              <a:rPr lang="en-US" sz="2000" dirty="0"/>
              <a:t> Alcohol may also interfere with thiamin absorption. </a:t>
            </a:r>
          </a:p>
          <a:p>
            <a:endParaRPr lang="en-US" sz="2000" dirty="0"/>
          </a:p>
          <a:p>
            <a:r>
              <a:rPr lang="en-US" sz="2000" dirty="0"/>
              <a:t>Occasional cases are seen in people on a prolonged fast (such as hunger strikers) or with persistent vomiting </a:t>
            </a:r>
          </a:p>
          <a:p>
            <a:endParaRPr lang="en-US" dirty="0"/>
          </a:p>
        </p:txBody>
      </p:sp>
    </p:spTree>
    <p:extLst>
      <p:ext uri="{BB962C8B-B14F-4D97-AF65-F5344CB8AC3E}">
        <p14:creationId xmlns:p14="http://schemas.microsoft.com/office/powerpoint/2010/main" val="83169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A17B-6457-884F-A82B-6861572BBE39}"/>
              </a:ext>
            </a:extLst>
          </p:cNvPr>
          <p:cNvSpPr>
            <a:spLocks noGrp="1"/>
          </p:cNvSpPr>
          <p:nvPr>
            <p:ph type="title"/>
          </p:nvPr>
        </p:nvSpPr>
        <p:spPr/>
        <p:txBody>
          <a:bodyPr/>
          <a:lstStyle/>
          <a:p>
            <a:r>
              <a:rPr lang="en-US" b="1" dirty="0"/>
              <a:t>Food sources </a:t>
            </a:r>
            <a:br>
              <a:rPr lang="en-US" dirty="0"/>
            </a:br>
            <a:endParaRPr lang="en-US" dirty="0"/>
          </a:p>
        </p:txBody>
      </p:sp>
      <p:sp>
        <p:nvSpPr>
          <p:cNvPr id="3" name="Content Placeholder 2">
            <a:extLst>
              <a:ext uri="{FF2B5EF4-FFF2-40B4-BE49-F238E27FC236}">
                <a16:creationId xmlns:a16="http://schemas.microsoft.com/office/drawing/2014/main" id="{9823119D-A403-4245-9C6B-AB7E23F128AB}"/>
              </a:ext>
            </a:extLst>
          </p:cNvPr>
          <p:cNvSpPr>
            <a:spLocks noGrp="1"/>
          </p:cNvSpPr>
          <p:nvPr>
            <p:ph idx="1"/>
          </p:nvPr>
        </p:nvSpPr>
        <p:spPr>
          <a:xfrm>
            <a:off x="630010" y="1658421"/>
            <a:ext cx="3606324" cy="3735382"/>
          </a:xfrm>
        </p:spPr>
        <p:txBody>
          <a:bodyPr>
            <a:normAutofit/>
          </a:bodyPr>
          <a:lstStyle/>
          <a:p>
            <a:r>
              <a:rPr lang="en-US" dirty="0"/>
              <a:t>Thiamin occurs in small quantities in many nutritious foods. </a:t>
            </a:r>
          </a:p>
          <a:p>
            <a:r>
              <a:rPr lang="en-US" dirty="0"/>
              <a:t>Pork is exceptionally rich in Thiamin </a:t>
            </a:r>
          </a:p>
          <a:p>
            <a:r>
              <a:rPr lang="en-US" dirty="0"/>
              <a:t>whole wheat and products, yeast and yeast extracts,, nuts, duck, oatmeal, fortified breakfast cereals.</a:t>
            </a:r>
          </a:p>
          <a:p>
            <a:endParaRPr lang="en-US" dirty="0"/>
          </a:p>
        </p:txBody>
      </p:sp>
      <p:pic>
        <p:nvPicPr>
          <p:cNvPr id="5" name="Picture 4">
            <a:extLst>
              <a:ext uri="{FF2B5EF4-FFF2-40B4-BE49-F238E27FC236}">
                <a16:creationId xmlns:a16="http://schemas.microsoft.com/office/drawing/2014/main" id="{72F97B50-94B0-7147-A3A3-46D231E7F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335" y="1289304"/>
            <a:ext cx="7955666" cy="4787405"/>
          </a:xfrm>
          <a:prstGeom prst="rect">
            <a:avLst/>
          </a:prstGeom>
        </p:spPr>
      </p:pic>
      <p:sp>
        <p:nvSpPr>
          <p:cNvPr id="6" name="TextBox 5">
            <a:extLst>
              <a:ext uri="{FF2B5EF4-FFF2-40B4-BE49-F238E27FC236}">
                <a16:creationId xmlns:a16="http://schemas.microsoft.com/office/drawing/2014/main" id="{F6A3467C-DE1C-CB4D-BB0E-BE0198D3FCE5}"/>
              </a:ext>
            </a:extLst>
          </p:cNvPr>
          <p:cNvSpPr txBox="1"/>
          <p:nvPr/>
        </p:nvSpPr>
        <p:spPr>
          <a:xfrm>
            <a:off x="5521124" y="6211669"/>
            <a:ext cx="4675191" cy="646331"/>
          </a:xfrm>
          <a:prstGeom prst="rect">
            <a:avLst/>
          </a:prstGeom>
          <a:noFill/>
        </p:spPr>
        <p:txBody>
          <a:bodyPr wrap="none" rtlCol="0">
            <a:spAutoFit/>
          </a:bodyPr>
          <a:lstStyle/>
          <a:p>
            <a:r>
              <a:rPr lang="en-US" b="1" dirty="0">
                <a:solidFill>
                  <a:schemeClr val="accent1"/>
                </a:solidFill>
              </a:rPr>
              <a:t>No UL has been determined for Thiamin</a:t>
            </a:r>
          </a:p>
          <a:p>
            <a:endParaRPr lang="en-US" dirty="0"/>
          </a:p>
        </p:txBody>
      </p:sp>
    </p:spTree>
    <p:extLst>
      <p:ext uri="{BB962C8B-B14F-4D97-AF65-F5344CB8AC3E}">
        <p14:creationId xmlns:p14="http://schemas.microsoft.com/office/powerpoint/2010/main" val="320438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3BA2-36BC-BC4B-87EE-B7AB51E7867C}"/>
              </a:ext>
            </a:extLst>
          </p:cNvPr>
          <p:cNvSpPr>
            <a:spLocks noGrp="1"/>
          </p:cNvSpPr>
          <p:nvPr>
            <p:ph type="title"/>
          </p:nvPr>
        </p:nvSpPr>
        <p:spPr/>
        <p:txBody>
          <a:bodyPr/>
          <a:lstStyle/>
          <a:p>
            <a:r>
              <a:rPr lang="en-US" b="1" dirty="0"/>
              <a:t>Riboflavin </a:t>
            </a:r>
            <a:br>
              <a:rPr lang="en-US" dirty="0"/>
            </a:br>
            <a:endParaRPr lang="en-US" dirty="0"/>
          </a:p>
        </p:txBody>
      </p:sp>
      <p:sp>
        <p:nvSpPr>
          <p:cNvPr id="3" name="Content Placeholder 2">
            <a:extLst>
              <a:ext uri="{FF2B5EF4-FFF2-40B4-BE49-F238E27FC236}">
                <a16:creationId xmlns:a16="http://schemas.microsoft.com/office/drawing/2014/main" id="{A9E84089-E298-9643-8E88-DCB40DEC872B}"/>
              </a:ext>
            </a:extLst>
          </p:cNvPr>
          <p:cNvSpPr>
            <a:spLocks noGrp="1"/>
          </p:cNvSpPr>
          <p:nvPr>
            <p:ph idx="1"/>
          </p:nvPr>
        </p:nvSpPr>
        <p:spPr>
          <a:xfrm>
            <a:off x="1069848" y="2121408"/>
            <a:ext cx="4810091" cy="4050792"/>
          </a:xfrm>
        </p:spPr>
        <p:txBody>
          <a:bodyPr/>
          <a:lstStyle/>
          <a:p>
            <a:r>
              <a:rPr lang="en-US" b="1" dirty="0"/>
              <a:t>Riboflavin </a:t>
            </a:r>
            <a:r>
              <a:rPr lang="en-US" dirty="0"/>
              <a:t>serves as a coenzyme in many reactions, most notably in energy metabolism. </a:t>
            </a:r>
          </a:p>
          <a:p>
            <a:r>
              <a:rPr lang="en-US" dirty="0"/>
              <a:t>Riboflavin is part of two important coenzymes</a:t>
            </a:r>
          </a:p>
          <a:p>
            <a:r>
              <a:rPr lang="en-US" dirty="0"/>
              <a:t>Flavin mononucleotide (FMN) </a:t>
            </a:r>
          </a:p>
          <a:p>
            <a:r>
              <a:rPr lang="en-US" dirty="0"/>
              <a:t>Flavin adenine dinucleotide (FAD) </a:t>
            </a:r>
          </a:p>
          <a:p>
            <a:endParaRPr lang="en-US" dirty="0"/>
          </a:p>
        </p:txBody>
      </p:sp>
      <p:pic>
        <p:nvPicPr>
          <p:cNvPr id="4" name="Picture 3">
            <a:extLst>
              <a:ext uri="{FF2B5EF4-FFF2-40B4-BE49-F238E27FC236}">
                <a16:creationId xmlns:a16="http://schemas.microsoft.com/office/drawing/2014/main" id="{E6143DFF-AADC-9B40-B1DD-4B9BCD805F98}"/>
              </a:ext>
            </a:extLst>
          </p:cNvPr>
          <p:cNvPicPr>
            <a:picLocks noChangeAspect="1"/>
          </p:cNvPicPr>
          <p:nvPr/>
        </p:nvPicPr>
        <p:blipFill>
          <a:blip r:embed="rId2"/>
          <a:stretch>
            <a:fillRect/>
          </a:stretch>
        </p:blipFill>
        <p:spPr>
          <a:xfrm>
            <a:off x="7191248" y="484632"/>
            <a:ext cx="3937000" cy="5689600"/>
          </a:xfrm>
          <a:prstGeom prst="rect">
            <a:avLst/>
          </a:prstGeom>
        </p:spPr>
      </p:pic>
    </p:spTree>
    <p:extLst>
      <p:ext uri="{BB962C8B-B14F-4D97-AF65-F5344CB8AC3E}">
        <p14:creationId xmlns:p14="http://schemas.microsoft.com/office/powerpoint/2010/main" val="279261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5E2D7-47B6-2041-BFDE-ECA4DAB8A661}"/>
              </a:ext>
            </a:extLst>
          </p:cNvPr>
          <p:cNvSpPr>
            <a:spLocks noGrp="1"/>
          </p:cNvSpPr>
          <p:nvPr>
            <p:ph idx="1"/>
          </p:nvPr>
        </p:nvSpPr>
        <p:spPr>
          <a:xfrm>
            <a:off x="838354" y="454653"/>
            <a:ext cx="7761636" cy="1188951"/>
          </a:xfrm>
        </p:spPr>
        <p:txBody>
          <a:bodyPr/>
          <a:lstStyle/>
          <a:p>
            <a:r>
              <a:rPr lang="en-US" dirty="0"/>
              <a:t>The coenzyme forms of riboflavin are FMN (flavin mononucleotide) and FAD (flavin adenine dinucleotide); both can accept and then donate two hydrogen </a:t>
            </a:r>
          </a:p>
          <a:p>
            <a:endParaRPr lang="en-US" dirty="0"/>
          </a:p>
        </p:txBody>
      </p:sp>
      <p:pic>
        <p:nvPicPr>
          <p:cNvPr id="7" name="Picture 6">
            <a:extLst>
              <a:ext uri="{FF2B5EF4-FFF2-40B4-BE49-F238E27FC236}">
                <a16:creationId xmlns:a16="http://schemas.microsoft.com/office/drawing/2014/main" id="{B1776377-925A-0143-B650-BC958E3B7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893" y="1886673"/>
            <a:ext cx="7662442" cy="4572000"/>
          </a:xfrm>
          <a:prstGeom prst="rect">
            <a:avLst/>
          </a:prstGeom>
        </p:spPr>
      </p:pic>
    </p:spTree>
    <p:extLst>
      <p:ext uri="{BB962C8B-B14F-4D97-AF65-F5344CB8AC3E}">
        <p14:creationId xmlns:p14="http://schemas.microsoft.com/office/powerpoint/2010/main" val="240470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DAFA-E088-BB4A-BEA3-B156B9779CB8}"/>
              </a:ext>
            </a:extLst>
          </p:cNvPr>
          <p:cNvSpPr>
            <a:spLocks noGrp="1"/>
          </p:cNvSpPr>
          <p:nvPr>
            <p:ph type="title"/>
          </p:nvPr>
        </p:nvSpPr>
        <p:spPr/>
        <p:txBody>
          <a:bodyPr/>
          <a:lstStyle/>
          <a:p>
            <a:r>
              <a:rPr lang="en-US" dirty="0"/>
              <a:t>Absorption and </a:t>
            </a:r>
            <a:r>
              <a:rPr lang="en-US" b="1" dirty="0"/>
              <a:t>Deficiency </a:t>
            </a:r>
            <a:endParaRPr lang="en-US" dirty="0"/>
          </a:p>
        </p:txBody>
      </p:sp>
      <p:sp>
        <p:nvSpPr>
          <p:cNvPr id="3" name="Content Placeholder 2">
            <a:extLst>
              <a:ext uri="{FF2B5EF4-FFF2-40B4-BE49-F238E27FC236}">
                <a16:creationId xmlns:a16="http://schemas.microsoft.com/office/drawing/2014/main" id="{62D84A82-EDB7-F444-AA2A-0AB8E1DAF011}"/>
              </a:ext>
            </a:extLst>
          </p:cNvPr>
          <p:cNvSpPr>
            <a:spLocks noGrp="1"/>
          </p:cNvSpPr>
          <p:nvPr>
            <p:ph idx="1"/>
          </p:nvPr>
        </p:nvSpPr>
        <p:spPr/>
        <p:txBody>
          <a:bodyPr/>
          <a:lstStyle/>
          <a:p>
            <a:r>
              <a:rPr lang="en-US" dirty="0"/>
              <a:t>Absorption is by a specialized carrier system in the proximal small intestine, </a:t>
            </a:r>
          </a:p>
          <a:p>
            <a:r>
              <a:rPr lang="en-US" dirty="0"/>
              <a:t>The vitamin is transported as free riboflavin and FMN or bound to plasma albumin. </a:t>
            </a:r>
          </a:p>
          <a:p>
            <a:r>
              <a:rPr lang="en-US" dirty="0"/>
              <a:t>Riboflavin is excreted primarily in urine; urinary excretion tends to reflect dietary intake. </a:t>
            </a:r>
          </a:p>
          <a:p>
            <a:pPr marL="0" indent="0">
              <a:buNone/>
            </a:pPr>
            <a:r>
              <a:rPr lang="en-US" b="1" u="sng" dirty="0">
                <a:solidFill>
                  <a:schemeClr val="accent1"/>
                </a:solidFill>
              </a:rPr>
              <a:t>Deficiency </a:t>
            </a:r>
          </a:p>
          <a:p>
            <a:r>
              <a:rPr lang="en-US" dirty="0"/>
              <a:t>Lack of the vitamin causes inflammation of the membranes of the mouth, skin, eyes, and GI tract. Excesses of riboflavin appear to cause no harm</a:t>
            </a:r>
          </a:p>
          <a:p>
            <a:r>
              <a:rPr lang="en-US" dirty="0"/>
              <a:t>No UL has been established. </a:t>
            </a:r>
          </a:p>
          <a:p>
            <a:endParaRPr lang="en-US" dirty="0"/>
          </a:p>
        </p:txBody>
      </p:sp>
    </p:spTree>
    <p:extLst>
      <p:ext uri="{BB962C8B-B14F-4D97-AF65-F5344CB8AC3E}">
        <p14:creationId xmlns:p14="http://schemas.microsoft.com/office/powerpoint/2010/main" val="234837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BD0E-5ED0-EF4A-BA09-5DFC9EEA94CE}"/>
              </a:ext>
            </a:extLst>
          </p:cNvPr>
          <p:cNvSpPr>
            <a:spLocks noGrp="1"/>
          </p:cNvSpPr>
          <p:nvPr>
            <p:ph type="title"/>
          </p:nvPr>
        </p:nvSpPr>
        <p:spPr/>
        <p:txBody>
          <a:bodyPr>
            <a:normAutofit fontScale="90000"/>
          </a:bodyPr>
          <a:lstStyle/>
          <a:p>
            <a:r>
              <a:rPr lang="en-US" b="1" dirty="0"/>
              <a:t>Riboflavin Food Sources </a:t>
            </a:r>
            <a:br>
              <a:rPr lang="en-US" dirty="0"/>
            </a:br>
            <a:br>
              <a:rPr lang="en-US" dirty="0"/>
            </a:br>
            <a:endParaRPr lang="en-US" dirty="0"/>
          </a:p>
        </p:txBody>
      </p:sp>
      <p:sp>
        <p:nvSpPr>
          <p:cNvPr id="3" name="Content Placeholder 2">
            <a:extLst>
              <a:ext uri="{FF2B5EF4-FFF2-40B4-BE49-F238E27FC236}">
                <a16:creationId xmlns:a16="http://schemas.microsoft.com/office/drawing/2014/main" id="{300525D0-4D31-AD4C-8600-D8A10B0AE737}"/>
              </a:ext>
            </a:extLst>
          </p:cNvPr>
          <p:cNvSpPr>
            <a:spLocks noGrp="1"/>
          </p:cNvSpPr>
          <p:nvPr>
            <p:ph idx="1"/>
          </p:nvPr>
        </p:nvSpPr>
        <p:spPr>
          <a:xfrm>
            <a:off x="1069848" y="2121408"/>
            <a:ext cx="7044005" cy="4050792"/>
          </a:xfrm>
        </p:spPr>
        <p:txBody>
          <a:bodyPr/>
          <a:lstStyle/>
          <a:p>
            <a:r>
              <a:rPr lang="en-US" dirty="0"/>
              <a:t>Riboflavin is present in most foods</a:t>
            </a:r>
          </a:p>
          <a:p>
            <a:r>
              <a:rPr lang="en-US" dirty="0"/>
              <a:t>Best sources are milk and milk products, eggs, liver, kidney, yeast extracts, and fortified breakfast cereals</a:t>
            </a:r>
          </a:p>
          <a:p>
            <a:r>
              <a:rPr lang="en-US" dirty="0"/>
              <a:t>Dairy products contribute significantly to riboflavin intake </a:t>
            </a:r>
          </a:p>
          <a:p>
            <a:r>
              <a:rPr lang="en-US" dirty="0"/>
              <a:t>However, Riboflavin is unstable in ultraviolet light, and after milk has been exposed to sunlight for 4 hours, up to 70% of riboflavin is lost. </a:t>
            </a:r>
          </a:p>
          <a:p>
            <a:endParaRPr lang="en-US" dirty="0"/>
          </a:p>
        </p:txBody>
      </p:sp>
      <p:pic>
        <p:nvPicPr>
          <p:cNvPr id="4" name="Picture 3">
            <a:extLst>
              <a:ext uri="{FF2B5EF4-FFF2-40B4-BE49-F238E27FC236}">
                <a16:creationId xmlns:a16="http://schemas.microsoft.com/office/drawing/2014/main" id="{664C4543-13FB-5D44-AF3B-EA5D1EDFC753}"/>
              </a:ext>
            </a:extLst>
          </p:cNvPr>
          <p:cNvPicPr>
            <a:picLocks noChangeAspect="1"/>
          </p:cNvPicPr>
          <p:nvPr/>
        </p:nvPicPr>
        <p:blipFill>
          <a:blip r:embed="rId2"/>
          <a:stretch>
            <a:fillRect/>
          </a:stretch>
        </p:blipFill>
        <p:spPr>
          <a:xfrm>
            <a:off x="8113852" y="2429436"/>
            <a:ext cx="3472405" cy="2593977"/>
          </a:xfrm>
          <a:prstGeom prst="rect">
            <a:avLst/>
          </a:prstGeom>
        </p:spPr>
      </p:pic>
    </p:spTree>
    <p:extLst>
      <p:ext uri="{BB962C8B-B14F-4D97-AF65-F5344CB8AC3E}">
        <p14:creationId xmlns:p14="http://schemas.microsoft.com/office/powerpoint/2010/main" val="18934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350714-CE1B-3A49-A010-81BDD63A47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14" y="489030"/>
            <a:ext cx="10282717" cy="5524018"/>
          </a:xfrm>
        </p:spPr>
      </p:pic>
    </p:spTree>
    <p:extLst>
      <p:ext uri="{BB962C8B-B14F-4D97-AF65-F5344CB8AC3E}">
        <p14:creationId xmlns:p14="http://schemas.microsoft.com/office/powerpoint/2010/main" val="284203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F32-5D40-364F-AF40-CEB760C8CD53}"/>
              </a:ext>
            </a:extLst>
          </p:cNvPr>
          <p:cNvSpPr>
            <a:spLocks noGrp="1"/>
          </p:cNvSpPr>
          <p:nvPr>
            <p:ph type="title"/>
          </p:nvPr>
        </p:nvSpPr>
        <p:spPr/>
        <p:txBody>
          <a:bodyPr/>
          <a:lstStyle/>
          <a:p>
            <a:r>
              <a:rPr lang="en-US" b="1" dirty="0"/>
              <a:t>Niacin (</a:t>
            </a:r>
            <a:r>
              <a:rPr lang="en-US" dirty="0"/>
              <a:t>vitamin B3)</a:t>
            </a:r>
            <a:br>
              <a:rPr lang="en-US" dirty="0"/>
            </a:br>
            <a:endParaRPr lang="en-US" dirty="0"/>
          </a:p>
        </p:txBody>
      </p:sp>
      <p:sp>
        <p:nvSpPr>
          <p:cNvPr id="3" name="Content Placeholder 2">
            <a:extLst>
              <a:ext uri="{FF2B5EF4-FFF2-40B4-BE49-F238E27FC236}">
                <a16:creationId xmlns:a16="http://schemas.microsoft.com/office/drawing/2014/main" id="{EBB37B4A-DFF9-A346-8F2D-DC78DE3A22A3}"/>
              </a:ext>
            </a:extLst>
          </p:cNvPr>
          <p:cNvSpPr>
            <a:spLocks noGrp="1"/>
          </p:cNvSpPr>
          <p:nvPr>
            <p:ph idx="1"/>
          </p:nvPr>
        </p:nvSpPr>
        <p:spPr>
          <a:xfrm>
            <a:off x="371960" y="2121407"/>
            <a:ext cx="4943960" cy="4263895"/>
          </a:xfrm>
        </p:spPr>
        <p:txBody>
          <a:bodyPr>
            <a:normAutofit/>
          </a:bodyPr>
          <a:lstStyle/>
          <a:p>
            <a:r>
              <a:rPr lang="en-US" sz="2400" dirty="0"/>
              <a:t>Niacin is a generic term </a:t>
            </a:r>
          </a:p>
          <a:p>
            <a:r>
              <a:rPr lang="en-US" sz="2400" dirty="0"/>
              <a:t>The two chemical structures of Niacin found in food are  </a:t>
            </a:r>
            <a:r>
              <a:rPr lang="en-US" sz="2400" b="1" dirty="0">
                <a:solidFill>
                  <a:schemeClr val="accent1"/>
                </a:solidFill>
              </a:rPr>
              <a:t>nicotinic acid </a:t>
            </a:r>
            <a:r>
              <a:rPr lang="en-US" sz="2400" dirty="0"/>
              <a:t>and </a:t>
            </a:r>
            <a:r>
              <a:rPr lang="en-US" sz="2400" b="1" dirty="0">
                <a:solidFill>
                  <a:schemeClr val="accent1"/>
                </a:solidFill>
              </a:rPr>
              <a:t>nicotinamide</a:t>
            </a:r>
            <a:r>
              <a:rPr lang="en-US" sz="2400" dirty="0"/>
              <a:t> (also known as niacinamide)</a:t>
            </a:r>
          </a:p>
          <a:p>
            <a:r>
              <a:rPr lang="en-US" sz="2400" dirty="0"/>
              <a:t>The body can easily convert nicotinic acid to nicotinamide, which is the major form of niacin in the blood. </a:t>
            </a:r>
          </a:p>
          <a:p>
            <a:endParaRPr lang="en-US" dirty="0"/>
          </a:p>
        </p:txBody>
      </p:sp>
      <p:pic>
        <p:nvPicPr>
          <p:cNvPr id="7" name="Picture 6">
            <a:extLst>
              <a:ext uri="{FF2B5EF4-FFF2-40B4-BE49-F238E27FC236}">
                <a16:creationId xmlns:a16="http://schemas.microsoft.com/office/drawing/2014/main" id="{F0AD083E-DB16-B545-AFD6-D0757C4CF9DE}"/>
              </a:ext>
            </a:extLst>
          </p:cNvPr>
          <p:cNvPicPr>
            <a:picLocks noChangeAspect="1"/>
          </p:cNvPicPr>
          <p:nvPr/>
        </p:nvPicPr>
        <p:blipFill>
          <a:blip r:embed="rId2"/>
          <a:stretch>
            <a:fillRect/>
          </a:stretch>
        </p:blipFill>
        <p:spPr>
          <a:xfrm>
            <a:off x="5532895" y="2093976"/>
            <a:ext cx="6259877" cy="3193943"/>
          </a:xfrm>
          <a:prstGeom prst="rect">
            <a:avLst/>
          </a:prstGeom>
        </p:spPr>
      </p:pic>
      <p:pic>
        <p:nvPicPr>
          <p:cNvPr id="2049" name="Picture 1" descr="page242image13373264">
            <a:extLst>
              <a:ext uri="{FF2B5EF4-FFF2-40B4-BE49-F238E27FC236}">
                <a16:creationId xmlns:a16="http://schemas.microsoft.com/office/drawing/2014/main" id="{7012B39E-B3A9-084E-AAD0-C517A1881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2300" cy="5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56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229-015F-3F46-A562-553CDE265A6A}"/>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BE65D541-9605-D241-9022-65B54342AA5B}"/>
              </a:ext>
            </a:extLst>
          </p:cNvPr>
          <p:cNvSpPr>
            <a:spLocks noGrp="1"/>
          </p:cNvSpPr>
          <p:nvPr>
            <p:ph idx="1"/>
          </p:nvPr>
        </p:nvSpPr>
        <p:spPr>
          <a:xfrm>
            <a:off x="1069848" y="2121408"/>
            <a:ext cx="5671915" cy="4050792"/>
          </a:xfrm>
        </p:spPr>
        <p:txBody>
          <a:bodyPr/>
          <a:lstStyle/>
          <a:p>
            <a:r>
              <a:rPr lang="en-US" dirty="0"/>
              <a:t>The two coenzyme forms of niacin</a:t>
            </a:r>
          </a:p>
          <a:p>
            <a:r>
              <a:rPr lang="en-US" dirty="0"/>
              <a:t>NAD (nicotinamide adenine dinucleotide) </a:t>
            </a:r>
          </a:p>
          <a:p>
            <a:r>
              <a:rPr lang="en-US" dirty="0"/>
              <a:t>NADP (the phosphate form)</a:t>
            </a:r>
          </a:p>
          <a:p>
            <a:r>
              <a:rPr lang="en-US" dirty="0"/>
              <a:t>Coenzymes ( NAD and NADP) participate in many metabolic reactions</a:t>
            </a:r>
          </a:p>
          <a:p>
            <a:r>
              <a:rPr lang="en-US" dirty="0"/>
              <a:t>Important in energy-transfer reactions, especially the metabolism of glucose, fat, and alcohol.</a:t>
            </a:r>
          </a:p>
          <a:p>
            <a:r>
              <a:rPr lang="en-US" dirty="0"/>
              <a:t>NAD is similar to the riboflavin coenzymes in that it carries hydrogens (and their electrons) during metabolic reactions </a:t>
            </a:r>
          </a:p>
          <a:p>
            <a:endParaRPr lang="en-US" dirty="0"/>
          </a:p>
        </p:txBody>
      </p:sp>
      <p:pic>
        <p:nvPicPr>
          <p:cNvPr id="4" name="Picture 3">
            <a:extLst>
              <a:ext uri="{FF2B5EF4-FFF2-40B4-BE49-F238E27FC236}">
                <a16:creationId xmlns:a16="http://schemas.microsoft.com/office/drawing/2014/main" id="{23A0F490-FDF1-8C46-8FF7-CAF7A7AF6E8D}"/>
              </a:ext>
            </a:extLst>
          </p:cNvPr>
          <p:cNvPicPr>
            <a:picLocks noChangeAspect="1"/>
          </p:cNvPicPr>
          <p:nvPr/>
        </p:nvPicPr>
        <p:blipFill>
          <a:blip r:embed="rId2"/>
          <a:stretch>
            <a:fillRect/>
          </a:stretch>
        </p:blipFill>
        <p:spPr>
          <a:xfrm>
            <a:off x="7267952" y="1851195"/>
            <a:ext cx="4924048" cy="3783446"/>
          </a:xfrm>
          <a:prstGeom prst="rect">
            <a:avLst/>
          </a:prstGeom>
        </p:spPr>
      </p:pic>
      <p:sp>
        <p:nvSpPr>
          <p:cNvPr id="5" name="Rectangle 4">
            <a:extLst>
              <a:ext uri="{FF2B5EF4-FFF2-40B4-BE49-F238E27FC236}">
                <a16:creationId xmlns:a16="http://schemas.microsoft.com/office/drawing/2014/main" id="{A13E5FDF-EF21-C849-9F3D-1EBFC3ACD32D}"/>
              </a:ext>
            </a:extLst>
          </p:cNvPr>
          <p:cNvSpPr/>
          <p:nvPr/>
        </p:nvSpPr>
        <p:spPr>
          <a:xfrm>
            <a:off x="5032248" y="6344981"/>
            <a:ext cx="6096000" cy="276999"/>
          </a:xfrm>
          <a:prstGeom prst="rect">
            <a:avLst/>
          </a:prstGeom>
        </p:spPr>
        <p:txBody>
          <a:bodyPr>
            <a:spAutoFit/>
          </a:bodyPr>
          <a:lstStyle/>
          <a:p>
            <a:r>
              <a:rPr lang="en-US" sz="1200" dirty="0"/>
              <a:t>https://neurohacker.com/nad-introduction-to-an-important-healthspan-molecule</a:t>
            </a:r>
          </a:p>
        </p:txBody>
      </p:sp>
    </p:spTree>
    <p:extLst>
      <p:ext uri="{BB962C8B-B14F-4D97-AF65-F5344CB8AC3E}">
        <p14:creationId xmlns:p14="http://schemas.microsoft.com/office/powerpoint/2010/main" val="224576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D3199-E494-BB49-AA7C-6840C3FE2CB6}"/>
              </a:ext>
            </a:extLst>
          </p:cNvPr>
          <p:cNvSpPr>
            <a:spLocks noGrp="1"/>
          </p:cNvSpPr>
          <p:nvPr>
            <p:ph idx="1"/>
          </p:nvPr>
        </p:nvSpPr>
        <p:spPr>
          <a:xfrm>
            <a:off x="232474" y="1518833"/>
            <a:ext cx="3580108" cy="4277533"/>
          </a:xfrm>
        </p:spPr>
        <p:txBody>
          <a:bodyPr>
            <a:normAutofit/>
          </a:bodyPr>
          <a:lstStyle/>
          <a:p>
            <a:r>
              <a:rPr lang="en-US" b="1" dirty="0">
                <a:solidFill>
                  <a:schemeClr val="accent1"/>
                </a:solidFill>
              </a:rPr>
              <a:t>Niacin is unique among the B vitamins in that the body can make it from the amino acid tryptophan </a:t>
            </a:r>
          </a:p>
          <a:p>
            <a:r>
              <a:rPr lang="en-US" b="1" dirty="0">
                <a:solidFill>
                  <a:schemeClr val="accent1"/>
                </a:solidFill>
              </a:rPr>
              <a:t>Approximately 60 milligrams of dietary tryptophan is needed to make 1 milligram of niacin </a:t>
            </a:r>
          </a:p>
          <a:p>
            <a:endParaRPr lang="en-US" dirty="0"/>
          </a:p>
          <a:p>
            <a:endParaRPr lang="en-US" dirty="0"/>
          </a:p>
        </p:txBody>
      </p:sp>
      <p:pic>
        <p:nvPicPr>
          <p:cNvPr id="5" name="Picture 4">
            <a:extLst>
              <a:ext uri="{FF2B5EF4-FFF2-40B4-BE49-F238E27FC236}">
                <a16:creationId xmlns:a16="http://schemas.microsoft.com/office/drawing/2014/main" id="{4F0BFA17-45BA-D746-980F-CB968D1CE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582" y="216976"/>
            <a:ext cx="8379417" cy="6641024"/>
          </a:xfrm>
          <a:prstGeom prst="rect">
            <a:avLst/>
          </a:prstGeom>
        </p:spPr>
      </p:pic>
    </p:spTree>
    <p:extLst>
      <p:ext uri="{BB962C8B-B14F-4D97-AF65-F5344CB8AC3E}">
        <p14:creationId xmlns:p14="http://schemas.microsoft.com/office/powerpoint/2010/main" val="179332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E3532-49D2-9A42-B832-7BE68D32DF75}"/>
              </a:ext>
            </a:extLst>
          </p:cNvPr>
          <p:cNvSpPr>
            <a:spLocks noGrp="1"/>
          </p:cNvSpPr>
          <p:nvPr>
            <p:ph idx="1"/>
          </p:nvPr>
        </p:nvSpPr>
        <p:spPr>
          <a:xfrm>
            <a:off x="405114" y="659757"/>
            <a:ext cx="11447361" cy="5512443"/>
          </a:xfrm>
        </p:spPr>
        <p:txBody>
          <a:bodyPr>
            <a:normAutofit lnSpcReduction="10000"/>
          </a:bodyPr>
          <a:lstStyle/>
          <a:p>
            <a:r>
              <a:rPr lang="en-US" sz="2800" dirty="0"/>
              <a:t>All B vitamins are water-soluble </a:t>
            </a:r>
          </a:p>
          <a:p>
            <a:r>
              <a:rPr lang="en-US" sz="2800" dirty="0"/>
              <a:t>Fresh foods naturally contain vitamins, but because these vitamins are organic, they can be readily destroyed during processing </a:t>
            </a:r>
          </a:p>
          <a:p>
            <a:pPr marL="0" indent="0">
              <a:buNone/>
            </a:pPr>
            <a:r>
              <a:rPr lang="en-US" sz="2800" dirty="0"/>
              <a:t>water-soluble ones are the B vitamins </a:t>
            </a:r>
          </a:p>
          <a:p>
            <a:pPr lvl="1"/>
            <a:r>
              <a:rPr lang="en-US" sz="2400" dirty="0"/>
              <a:t>Thiamin</a:t>
            </a:r>
          </a:p>
          <a:p>
            <a:pPr lvl="1"/>
            <a:r>
              <a:rPr lang="en-US" sz="2400" dirty="0"/>
              <a:t>Riboflavin</a:t>
            </a:r>
          </a:p>
          <a:p>
            <a:pPr lvl="1"/>
            <a:r>
              <a:rPr lang="en-US" sz="2400" dirty="0"/>
              <a:t>Niacin</a:t>
            </a:r>
          </a:p>
          <a:p>
            <a:pPr lvl="1"/>
            <a:r>
              <a:rPr lang="en-US" sz="2400" dirty="0"/>
              <a:t>Biotin</a:t>
            </a:r>
          </a:p>
          <a:p>
            <a:pPr lvl="1"/>
            <a:r>
              <a:rPr lang="en-US" sz="2400" dirty="0"/>
              <a:t>Pantothenic acid</a:t>
            </a:r>
          </a:p>
          <a:p>
            <a:pPr lvl="1"/>
            <a:r>
              <a:rPr lang="en-US" sz="2400" dirty="0"/>
              <a:t>Vitamin B6</a:t>
            </a:r>
          </a:p>
          <a:p>
            <a:pPr lvl="1"/>
            <a:r>
              <a:rPr lang="en-US" sz="2400" dirty="0"/>
              <a:t>Folate</a:t>
            </a:r>
          </a:p>
          <a:p>
            <a:pPr lvl="1"/>
            <a:r>
              <a:rPr lang="en-US" sz="2400" dirty="0"/>
              <a:t> Vitamin B12</a:t>
            </a:r>
          </a:p>
          <a:p>
            <a:r>
              <a:rPr lang="en-US" sz="2800" dirty="0"/>
              <a:t>  Vitamin C </a:t>
            </a:r>
          </a:p>
          <a:p>
            <a:endParaRPr lang="en-US" dirty="0"/>
          </a:p>
          <a:p>
            <a:endParaRPr lang="en-US" dirty="0"/>
          </a:p>
        </p:txBody>
      </p:sp>
    </p:spTree>
    <p:extLst>
      <p:ext uri="{BB962C8B-B14F-4D97-AF65-F5344CB8AC3E}">
        <p14:creationId xmlns:p14="http://schemas.microsoft.com/office/powerpoint/2010/main" val="56230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8E41-3CDB-DD4F-91AB-F14B501E38FE}"/>
              </a:ext>
            </a:extLst>
          </p:cNvPr>
          <p:cNvSpPr>
            <a:spLocks noGrp="1"/>
          </p:cNvSpPr>
          <p:nvPr>
            <p:ph type="title"/>
          </p:nvPr>
        </p:nvSpPr>
        <p:spPr/>
        <p:txBody>
          <a:bodyPr/>
          <a:lstStyle/>
          <a:p>
            <a:r>
              <a:rPr lang="en-US" b="1" dirty="0"/>
              <a:t>Niacin Deficiency </a:t>
            </a:r>
            <a:br>
              <a:rPr lang="en-US" dirty="0"/>
            </a:br>
            <a:endParaRPr lang="en-US" dirty="0"/>
          </a:p>
        </p:txBody>
      </p:sp>
      <p:sp>
        <p:nvSpPr>
          <p:cNvPr id="3" name="Content Placeholder 2">
            <a:extLst>
              <a:ext uri="{FF2B5EF4-FFF2-40B4-BE49-F238E27FC236}">
                <a16:creationId xmlns:a16="http://schemas.microsoft.com/office/drawing/2014/main" id="{DF2C2D39-C7BE-4F4E-BFEC-65EDD514EF0F}"/>
              </a:ext>
            </a:extLst>
          </p:cNvPr>
          <p:cNvSpPr>
            <a:spLocks noGrp="1"/>
          </p:cNvSpPr>
          <p:nvPr>
            <p:ph idx="1"/>
          </p:nvPr>
        </p:nvSpPr>
        <p:spPr>
          <a:xfrm>
            <a:off x="666893" y="1476833"/>
            <a:ext cx="7423222" cy="4050792"/>
          </a:xfrm>
        </p:spPr>
        <p:txBody>
          <a:bodyPr/>
          <a:lstStyle/>
          <a:p>
            <a:r>
              <a:rPr lang="en-US" sz="2800" dirty="0"/>
              <a:t>Deficiency disease: </a:t>
            </a:r>
            <a:r>
              <a:rPr lang="en-US" sz="2800" b="1" dirty="0">
                <a:solidFill>
                  <a:schemeClr val="accent1"/>
                </a:solidFill>
              </a:rPr>
              <a:t>pellagra </a:t>
            </a:r>
          </a:p>
          <a:p>
            <a:r>
              <a:rPr lang="en-US" dirty="0"/>
              <a:t>The skin is inflamed where it is exposed to sunlight, resembling severe sunburn The skin lesions progress to pigmentation, cracking, and peeling</a:t>
            </a:r>
          </a:p>
          <a:p>
            <a:r>
              <a:rPr lang="en-US" dirty="0"/>
              <a:t> Often the skin of the neck is involved </a:t>
            </a:r>
          </a:p>
          <a:p>
            <a:r>
              <a:rPr lang="en-US" dirty="0"/>
              <a:t>Symptoms: diarrhea, dermatitis ( inflammation of the skin) , dementia, and eventually death ( The 4 D’s)</a:t>
            </a:r>
          </a:p>
          <a:p>
            <a:endParaRPr lang="en-US" dirty="0"/>
          </a:p>
        </p:txBody>
      </p:sp>
      <p:pic>
        <p:nvPicPr>
          <p:cNvPr id="5" name="Picture 4">
            <a:extLst>
              <a:ext uri="{FF2B5EF4-FFF2-40B4-BE49-F238E27FC236}">
                <a16:creationId xmlns:a16="http://schemas.microsoft.com/office/drawing/2014/main" id="{CDD25CCB-985E-5C45-864B-0DEB4F7B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532" y="484632"/>
            <a:ext cx="3342468" cy="5042993"/>
          </a:xfrm>
          <a:prstGeom prst="rect">
            <a:avLst/>
          </a:prstGeom>
        </p:spPr>
      </p:pic>
    </p:spTree>
    <p:extLst>
      <p:ext uri="{BB962C8B-B14F-4D97-AF65-F5344CB8AC3E}">
        <p14:creationId xmlns:p14="http://schemas.microsoft.com/office/powerpoint/2010/main" val="208057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7EE4-04CB-4D44-A90B-D6DC8FE329A3}"/>
              </a:ext>
            </a:extLst>
          </p:cNvPr>
          <p:cNvSpPr>
            <a:spLocks noGrp="1"/>
          </p:cNvSpPr>
          <p:nvPr>
            <p:ph type="title"/>
          </p:nvPr>
        </p:nvSpPr>
        <p:spPr/>
        <p:txBody>
          <a:bodyPr/>
          <a:lstStyle/>
          <a:p>
            <a:r>
              <a:rPr lang="en-US" dirty="0"/>
              <a:t>Toxicity </a:t>
            </a:r>
          </a:p>
        </p:txBody>
      </p:sp>
      <p:sp>
        <p:nvSpPr>
          <p:cNvPr id="3" name="Content Placeholder 2">
            <a:extLst>
              <a:ext uri="{FF2B5EF4-FFF2-40B4-BE49-F238E27FC236}">
                <a16:creationId xmlns:a16="http://schemas.microsoft.com/office/drawing/2014/main" id="{8A5FAB9F-5C8C-6541-B18A-3465E15AEFDA}"/>
              </a:ext>
            </a:extLst>
          </p:cNvPr>
          <p:cNvSpPr>
            <a:spLocks noGrp="1"/>
          </p:cNvSpPr>
          <p:nvPr>
            <p:ph idx="1"/>
          </p:nvPr>
        </p:nvSpPr>
        <p:spPr/>
        <p:txBody>
          <a:bodyPr/>
          <a:lstStyle/>
          <a:p>
            <a:r>
              <a:rPr lang="en-US" dirty="0"/>
              <a:t>Naturally occurring niacin from foods has a physiological effect that causes no harm. Large doses of nicotinic acid from supplements or drugs, however, produce a variety of pharmacological effects, most notably </a:t>
            </a:r>
            <a:r>
              <a:rPr lang="en-US" b="1" dirty="0"/>
              <a:t>“niacin flush.” </a:t>
            </a:r>
            <a:r>
              <a:rPr lang="en-US" dirty="0"/>
              <a:t>Niacin flush occurs when nicotinic acid is taken in doses only three to four times the RDA. It dilates the capillaries and causes a tingling </a:t>
            </a:r>
          </a:p>
          <a:p>
            <a:r>
              <a:rPr lang="en-US" dirty="0"/>
              <a:t>Large doses of nicotinic acid can effectively lower LDL cholesterol and triglyceride ides and raise HDL cholesterol </a:t>
            </a:r>
          </a:p>
          <a:p>
            <a:r>
              <a:rPr lang="en-US" dirty="0"/>
              <a:t>The use of Niacin as drug needs to be closely monitored!!</a:t>
            </a:r>
          </a:p>
          <a:p>
            <a:endParaRPr lang="en-US" dirty="0"/>
          </a:p>
          <a:p>
            <a:endParaRPr lang="en-US" dirty="0"/>
          </a:p>
        </p:txBody>
      </p:sp>
    </p:spTree>
    <p:extLst>
      <p:ext uri="{BB962C8B-B14F-4D97-AF65-F5344CB8AC3E}">
        <p14:creationId xmlns:p14="http://schemas.microsoft.com/office/powerpoint/2010/main" val="131045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9A25-A59E-FD4A-9B24-6FAD4D4ABA1D}"/>
              </a:ext>
            </a:extLst>
          </p:cNvPr>
          <p:cNvSpPr>
            <a:spLocks noGrp="1"/>
          </p:cNvSpPr>
          <p:nvPr>
            <p:ph type="title"/>
          </p:nvPr>
        </p:nvSpPr>
        <p:spPr/>
        <p:txBody>
          <a:bodyPr/>
          <a:lstStyle/>
          <a:p>
            <a:r>
              <a:rPr lang="en-US" b="1" dirty="0"/>
              <a:t>Niacin Food Source </a:t>
            </a:r>
            <a:br>
              <a:rPr lang="en-US" dirty="0"/>
            </a:br>
            <a:endParaRPr lang="en-US" dirty="0"/>
          </a:p>
        </p:txBody>
      </p:sp>
      <p:sp>
        <p:nvSpPr>
          <p:cNvPr id="3" name="Content Placeholder 2">
            <a:extLst>
              <a:ext uri="{FF2B5EF4-FFF2-40B4-BE49-F238E27FC236}">
                <a16:creationId xmlns:a16="http://schemas.microsoft.com/office/drawing/2014/main" id="{0BA30C24-B81A-D042-A51D-008D2CF5361D}"/>
              </a:ext>
            </a:extLst>
          </p:cNvPr>
          <p:cNvSpPr>
            <a:spLocks noGrp="1"/>
          </p:cNvSpPr>
          <p:nvPr>
            <p:ph idx="1"/>
          </p:nvPr>
        </p:nvSpPr>
        <p:spPr>
          <a:xfrm>
            <a:off x="1069848" y="2121408"/>
            <a:ext cx="7795183" cy="4050792"/>
          </a:xfrm>
        </p:spPr>
        <p:txBody>
          <a:bodyPr/>
          <a:lstStyle/>
          <a:p>
            <a:r>
              <a:rPr lang="en-US" sz="2800" dirty="0"/>
              <a:t>Good sources of preformed niacin, in descending order, are liver and kidney (the richest sources), other meat, poultry, fish, brewer’s yeast and yeast extracts, peanuts, bran, wheat, and (surprisingly) coffee, including instant coffee. Other foods that are rich in protein provide tryptophan. </a:t>
            </a:r>
          </a:p>
          <a:p>
            <a:endParaRPr lang="en-US" dirty="0"/>
          </a:p>
        </p:txBody>
      </p:sp>
      <p:pic>
        <p:nvPicPr>
          <p:cNvPr id="3073" name="Picture 1" descr="page336image3889120">
            <a:extLst>
              <a:ext uri="{FF2B5EF4-FFF2-40B4-BE49-F238E27FC236}">
                <a16:creationId xmlns:a16="http://schemas.microsoft.com/office/drawing/2014/main" id="{7510E7B0-2335-474C-99CA-5FFE702E6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017" y="1568704"/>
            <a:ext cx="22860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4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9B0D13-AD3D-B448-9C1B-07F642F71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3943"/>
            <a:ext cx="9453966" cy="4305300"/>
          </a:xfrm>
          <a:prstGeom prst="rect">
            <a:avLst/>
          </a:prstGeom>
        </p:spPr>
      </p:pic>
      <p:sp>
        <p:nvSpPr>
          <p:cNvPr id="10" name="TextBox 9">
            <a:extLst>
              <a:ext uri="{FF2B5EF4-FFF2-40B4-BE49-F238E27FC236}">
                <a16:creationId xmlns:a16="http://schemas.microsoft.com/office/drawing/2014/main" id="{E0043F79-8900-F04C-8ABF-F078D1616329}"/>
              </a:ext>
            </a:extLst>
          </p:cNvPr>
          <p:cNvSpPr txBox="1"/>
          <p:nvPr/>
        </p:nvSpPr>
        <p:spPr>
          <a:xfrm>
            <a:off x="1007390" y="5346915"/>
            <a:ext cx="5610386" cy="523220"/>
          </a:xfrm>
          <a:prstGeom prst="rect">
            <a:avLst/>
          </a:prstGeom>
          <a:noFill/>
        </p:spPr>
        <p:txBody>
          <a:bodyPr wrap="square" rtlCol="0">
            <a:spAutoFit/>
          </a:bodyPr>
          <a:lstStyle/>
          <a:p>
            <a:r>
              <a:rPr lang="en-US" sz="2800" b="1" dirty="0">
                <a:solidFill>
                  <a:schemeClr val="accent1"/>
                </a:solidFill>
              </a:rPr>
              <a:t>Has an UL</a:t>
            </a:r>
          </a:p>
        </p:txBody>
      </p:sp>
    </p:spTree>
    <p:extLst>
      <p:ext uri="{BB962C8B-B14F-4D97-AF65-F5344CB8AC3E}">
        <p14:creationId xmlns:p14="http://schemas.microsoft.com/office/powerpoint/2010/main" val="4028526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17A3-6255-F649-9E20-E5BD5EF0A524}"/>
              </a:ext>
            </a:extLst>
          </p:cNvPr>
          <p:cNvSpPr>
            <a:spLocks noGrp="1"/>
          </p:cNvSpPr>
          <p:nvPr>
            <p:ph type="title"/>
          </p:nvPr>
        </p:nvSpPr>
        <p:spPr/>
        <p:txBody>
          <a:bodyPr/>
          <a:lstStyle/>
          <a:p>
            <a:r>
              <a:rPr lang="en-US" b="1" dirty="0"/>
              <a:t>Biotin (vitamin B</a:t>
            </a:r>
            <a:r>
              <a:rPr lang="en-US" b="1" baseline="-25000" dirty="0"/>
              <a:t>7)</a:t>
            </a:r>
            <a:r>
              <a:rPr lang="en-US" b="1" dirty="0"/>
              <a:t> </a:t>
            </a:r>
            <a:br>
              <a:rPr lang="en-US" dirty="0"/>
            </a:br>
            <a:endParaRPr lang="en-US" dirty="0"/>
          </a:p>
        </p:txBody>
      </p:sp>
      <p:sp>
        <p:nvSpPr>
          <p:cNvPr id="3" name="Content Placeholder 2">
            <a:extLst>
              <a:ext uri="{FF2B5EF4-FFF2-40B4-BE49-F238E27FC236}">
                <a16:creationId xmlns:a16="http://schemas.microsoft.com/office/drawing/2014/main" id="{8875E955-B5F2-BF40-874F-1401BC940873}"/>
              </a:ext>
            </a:extLst>
          </p:cNvPr>
          <p:cNvSpPr>
            <a:spLocks noGrp="1"/>
          </p:cNvSpPr>
          <p:nvPr>
            <p:ph idx="1"/>
          </p:nvPr>
        </p:nvSpPr>
        <p:spPr>
          <a:xfrm>
            <a:off x="1240328" y="1536037"/>
            <a:ext cx="9887920" cy="4709780"/>
          </a:xfrm>
        </p:spPr>
        <p:txBody>
          <a:bodyPr/>
          <a:lstStyle/>
          <a:p>
            <a:r>
              <a:rPr lang="en-US" dirty="0"/>
              <a:t>Biotin is a coenzyme for several carboxylase enzymes </a:t>
            </a:r>
          </a:p>
          <a:p>
            <a:r>
              <a:rPr lang="en-US" dirty="0"/>
              <a:t> Biotin deficiency is very rare as biotin is found in a wide range of foods, and bacterial production in the large intestine appears to supplement dietary intake. Deficiency can, however, be produced when humans eat large amounts of uncooked egg white, which contains avidin. </a:t>
            </a:r>
          </a:p>
          <a:p>
            <a:r>
              <a:rPr lang="en-US" dirty="0"/>
              <a:t>Avidin tightly binds biotin in the gut, preventing absorption</a:t>
            </a:r>
          </a:p>
          <a:p>
            <a:r>
              <a:rPr lang="en-US" dirty="0"/>
              <a:t>Avidin is destroyed by heating. </a:t>
            </a:r>
          </a:p>
          <a:p>
            <a:r>
              <a:rPr lang="en-US" dirty="0"/>
              <a:t>Biotin- deficiency symptoms include skin rash, hair loss, and neurological impairment. More than two dozen raw egg whites must be consumed daily for several months to produce these effects</a:t>
            </a:r>
          </a:p>
          <a:p>
            <a:endParaRPr lang="en-US" dirty="0"/>
          </a:p>
          <a:p>
            <a:endParaRPr lang="en-US" dirty="0"/>
          </a:p>
          <a:p>
            <a:endParaRPr lang="en-US" dirty="0"/>
          </a:p>
        </p:txBody>
      </p:sp>
    </p:spTree>
    <p:extLst>
      <p:ext uri="{BB962C8B-B14F-4D97-AF65-F5344CB8AC3E}">
        <p14:creationId xmlns:p14="http://schemas.microsoft.com/office/powerpoint/2010/main" val="378322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48103C-4938-D34D-956B-A9A8A9CCE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28" y="821409"/>
            <a:ext cx="10600841" cy="5765369"/>
          </a:xfrm>
          <a:prstGeom prst="rect">
            <a:avLst/>
          </a:prstGeom>
        </p:spPr>
      </p:pic>
    </p:spTree>
    <p:extLst>
      <p:ext uri="{BB962C8B-B14F-4D97-AF65-F5344CB8AC3E}">
        <p14:creationId xmlns:p14="http://schemas.microsoft.com/office/powerpoint/2010/main" val="343062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1CB9-5CA9-E44A-BE12-EF4AD4DD9D82}"/>
              </a:ext>
            </a:extLst>
          </p:cNvPr>
          <p:cNvSpPr>
            <a:spLocks noGrp="1"/>
          </p:cNvSpPr>
          <p:nvPr>
            <p:ph type="title"/>
          </p:nvPr>
        </p:nvSpPr>
        <p:spPr/>
        <p:txBody>
          <a:bodyPr/>
          <a:lstStyle/>
          <a:p>
            <a:r>
              <a:rPr lang="en-US" b="1" dirty="0"/>
              <a:t>Pantothenic acid </a:t>
            </a:r>
            <a:br>
              <a:rPr lang="en-US" dirty="0"/>
            </a:br>
            <a:endParaRPr lang="en-US" dirty="0"/>
          </a:p>
        </p:txBody>
      </p:sp>
      <p:sp>
        <p:nvSpPr>
          <p:cNvPr id="3" name="Content Placeholder 2">
            <a:extLst>
              <a:ext uri="{FF2B5EF4-FFF2-40B4-BE49-F238E27FC236}">
                <a16:creationId xmlns:a16="http://schemas.microsoft.com/office/drawing/2014/main" id="{CFF7473F-700C-3E4A-B9EF-7057ED36B99E}"/>
              </a:ext>
            </a:extLst>
          </p:cNvPr>
          <p:cNvSpPr>
            <a:spLocks noGrp="1"/>
          </p:cNvSpPr>
          <p:nvPr>
            <p:ph idx="1"/>
          </p:nvPr>
        </p:nvSpPr>
        <p:spPr>
          <a:xfrm>
            <a:off x="572304" y="2121408"/>
            <a:ext cx="4323562" cy="4050792"/>
          </a:xfrm>
        </p:spPr>
        <p:txBody>
          <a:bodyPr/>
          <a:lstStyle/>
          <a:p>
            <a:r>
              <a:rPr lang="en-US" b="1" dirty="0"/>
              <a:t>Pantothenic acid </a:t>
            </a:r>
            <a:r>
              <a:rPr lang="en-US" dirty="0"/>
              <a:t>is part of the chemical structure of coenzyme A—the same CoA that forms acetyl CoA, a key compound in several metabolic pathways </a:t>
            </a:r>
          </a:p>
          <a:p>
            <a:r>
              <a:rPr lang="en-US" b="1" dirty="0"/>
              <a:t>Pantothenic Acid Recommendations </a:t>
            </a:r>
            <a:r>
              <a:rPr lang="en-US" dirty="0"/>
              <a:t>An AI for pantothenic acid has been set. It reflects the amount needed to replace daily losses. </a:t>
            </a:r>
          </a:p>
          <a:p>
            <a:endParaRPr lang="en-US" dirty="0"/>
          </a:p>
        </p:txBody>
      </p:sp>
      <p:pic>
        <p:nvPicPr>
          <p:cNvPr id="4" name="Picture 3">
            <a:extLst>
              <a:ext uri="{FF2B5EF4-FFF2-40B4-BE49-F238E27FC236}">
                <a16:creationId xmlns:a16="http://schemas.microsoft.com/office/drawing/2014/main" id="{8F4CBA5D-AC47-8146-B694-5CBB581900DA}"/>
              </a:ext>
            </a:extLst>
          </p:cNvPr>
          <p:cNvPicPr>
            <a:picLocks noChangeAspect="1"/>
          </p:cNvPicPr>
          <p:nvPr/>
        </p:nvPicPr>
        <p:blipFill>
          <a:blip r:embed="rId2"/>
          <a:stretch>
            <a:fillRect/>
          </a:stretch>
        </p:blipFill>
        <p:spPr>
          <a:xfrm>
            <a:off x="8261888" y="146304"/>
            <a:ext cx="2286000" cy="2286000"/>
          </a:xfrm>
          <a:prstGeom prst="rect">
            <a:avLst/>
          </a:prstGeom>
        </p:spPr>
      </p:pic>
      <p:pic>
        <p:nvPicPr>
          <p:cNvPr id="6" name="Picture 5">
            <a:extLst>
              <a:ext uri="{FF2B5EF4-FFF2-40B4-BE49-F238E27FC236}">
                <a16:creationId xmlns:a16="http://schemas.microsoft.com/office/drawing/2014/main" id="{5394921D-15F6-E340-9B41-DBB452FB46A8}"/>
              </a:ext>
            </a:extLst>
          </p:cNvPr>
          <p:cNvPicPr>
            <a:picLocks noChangeAspect="1"/>
          </p:cNvPicPr>
          <p:nvPr/>
        </p:nvPicPr>
        <p:blipFill>
          <a:blip r:embed="rId3"/>
          <a:stretch>
            <a:fillRect/>
          </a:stretch>
        </p:blipFill>
        <p:spPr>
          <a:xfrm>
            <a:off x="5319794" y="2770632"/>
            <a:ext cx="6721098" cy="2838615"/>
          </a:xfrm>
          <a:prstGeom prst="rect">
            <a:avLst/>
          </a:prstGeom>
        </p:spPr>
      </p:pic>
      <p:sp>
        <p:nvSpPr>
          <p:cNvPr id="7" name="Rectangle 6">
            <a:extLst>
              <a:ext uri="{FF2B5EF4-FFF2-40B4-BE49-F238E27FC236}">
                <a16:creationId xmlns:a16="http://schemas.microsoft.com/office/drawing/2014/main" id="{DA6ADDE7-CA44-B747-BDAD-66ED9E5E8643}"/>
              </a:ext>
            </a:extLst>
          </p:cNvPr>
          <p:cNvSpPr/>
          <p:nvPr/>
        </p:nvSpPr>
        <p:spPr>
          <a:xfrm>
            <a:off x="4895866" y="6416391"/>
            <a:ext cx="6096000" cy="430887"/>
          </a:xfrm>
          <a:prstGeom prst="rect">
            <a:avLst/>
          </a:prstGeom>
        </p:spPr>
        <p:txBody>
          <a:bodyPr>
            <a:spAutoFit/>
          </a:bodyPr>
          <a:lstStyle/>
          <a:p>
            <a:r>
              <a:rPr lang="en-US" sz="1100" dirty="0"/>
              <a:t>Overview of Stage II of Catabolism. (2021, March 22). Retrieved May 31, 2021, from https://chem.libretexts.org/@go/page/68101</a:t>
            </a:r>
            <a:endParaRPr lang="en-US" sz="500" dirty="0"/>
          </a:p>
        </p:txBody>
      </p:sp>
    </p:spTree>
    <p:extLst>
      <p:ext uri="{BB962C8B-B14F-4D97-AF65-F5344CB8AC3E}">
        <p14:creationId xmlns:p14="http://schemas.microsoft.com/office/powerpoint/2010/main" val="303506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D6BB-C844-6D40-B25E-6547EA6AE277}"/>
              </a:ext>
            </a:extLst>
          </p:cNvPr>
          <p:cNvSpPr>
            <a:spLocks noGrp="1"/>
          </p:cNvSpPr>
          <p:nvPr>
            <p:ph type="title"/>
          </p:nvPr>
        </p:nvSpPr>
        <p:spPr/>
        <p:txBody>
          <a:bodyPr>
            <a:normAutofit fontScale="90000"/>
          </a:bodyPr>
          <a:lstStyle/>
          <a:p>
            <a:r>
              <a:rPr lang="en-US" b="1" dirty="0"/>
              <a:t>Pantothenic Acid Deficiency and Toxicity </a:t>
            </a:r>
            <a:br>
              <a:rPr lang="en-US" dirty="0"/>
            </a:br>
            <a:endParaRPr lang="en-US" dirty="0"/>
          </a:p>
        </p:txBody>
      </p:sp>
      <p:sp>
        <p:nvSpPr>
          <p:cNvPr id="3" name="Content Placeholder 2">
            <a:extLst>
              <a:ext uri="{FF2B5EF4-FFF2-40B4-BE49-F238E27FC236}">
                <a16:creationId xmlns:a16="http://schemas.microsoft.com/office/drawing/2014/main" id="{43D121E5-6225-914D-B8EC-738E8F6F5357}"/>
              </a:ext>
            </a:extLst>
          </p:cNvPr>
          <p:cNvSpPr>
            <a:spLocks noGrp="1"/>
          </p:cNvSpPr>
          <p:nvPr>
            <p:ph idx="1"/>
          </p:nvPr>
        </p:nvSpPr>
        <p:spPr>
          <a:xfrm>
            <a:off x="1069848" y="2121408"/>
            <a:ext cx="5361949" cy="4050792"/>
          </a:xfrm>
        </p:spPr>
        <p:txBody>
          <a:bodyPr/>
          <a:lstStyle/>
          <a:p>
            <a:r>
              <a:rPr lang="en-US" dirty="0"/>
              <a:t>Pantothenic acid deficiency is rare. Its symptoms involve a general failure of all the body’s systems and include fatigue, GI distress, and neurological disturbances. </a:t>
            </a:r>
          </a:p>
          <a:p>
            <a:r>
              <a:rPr lang="en-US" dirty="0"/>
              <a:t>The “burning feet” syndrome that affected prisoners of war in Asia during World War II is thought to have been caused by pantothenic acid deficiency. No toxic effects have been reported, and no UL has been established. </a:t>
            </a:r>
          </a:p>
          <a:p>
            <a:endParaRPr lang="en-US" dirty="0"/>
          </a:p>
        </p:txBody>
      </p:sp>
      <p:pic>
        <p:nvPicPr>
          <p:cNvPr id="4" name="Picture 3">
            <a:extLst>
              <a:ext uri="{FF2B5EF4-FFF2-40B4-BE49-F238E27FC236}">
                <a16:creationId xmlns:a16="http://schemas.microsoft.com/office/drawing/2014/main" id="{D9B57311-1048-7B45-98DC-1DA921A85FB1}"/>
              </a:ext>
            </a:extLst>
          </p:cNvPr>
          <p:cNvPicPr>
            <a:picLocks noChangeAspect="1"/>
          </p:cNvPicPr>
          <p:nvPr/>
        </p:nvPicPr>
        <p:blipFill>
          <a:blip r:embed="rId2"/>
          <a:stretch>
            <a:fillRect/>
          </a:stretch>
        </p:blipFill>
        <p:spPr>
          <a:xfrm>
            <a:off x="6840748" y="3611105"/>
            <a:ext cx="3477895" cy="1947621"/>
          </a:xfrm>
          <a:prstGeom prst="rect">
            <a:avLst/>
          </a:prstGeom>
        </p:spPr>
      </p:pic>
    </p:spTree>
    <p:extLst>
      <p:ext uri="{BB962C8B-B14F-4D97-AF65-F5344CB8AC3E}">
        <p14:creationId xmlns:p14="http://schemas.microsoft.com/office/powerpoint/2010/main" val="3104824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DB23-69C4-8044-96B3-B694D25BBB60}"/>
              </a:ext>
            </a:extLst>
          </p:cNvPr>
          <p:cNvSpPr>
            <a:spLocks noGrp="1"/>
          </p:cNvSpPr>
          <p:nvPr>
            <p:ph type="title"/>
          </p:nvPr>
        </p:nvSpPr>
        <p:spPr/>
        <p:txBody>
          <a:bodyPr/>
          <a:lstStyle/>
          <a:p>
            <a:r>
              <a:rPr lang="en-US" b="1" dirty="0"/>
              <a:t>Pantothenic Acid Food Sources </a:t>
            </a:r>
            <a:br>
              <a:rPr lang="en-US" dirty="0"/>
            </a:br>
            <a:endParaRPr lang="en-US" dirty="0"/>
          </a:p>
        </p:txBody>
      </p:sp>
      <p:sp>
        <p:nvSpPr>
          <p:cNvPr id="3" name="Content Placeholder 2">
            <a:extLst>
              <a:ext uri="{FF2B5EF4-FFF2-40B4-BE49-F238E27FC236}">
                <a16:creationId xmlns:a16="http://schemas.microsoft.com/office/drawing/2014/main" id="{43885D05-8865-8448-A057-B60D5FD95C30}"/>
              </a:ext>
            </a:extLst>
          </p:cNvPr>
          <p:cNvSpPr>
            <a:spLocks noGrp="1"/>
          </p:cNvSpPr>
          <p:nvPr>
            <p:ph idx="1"/>
          </p:nvPr>
        </p:nvSpPr>
        <p:spPr/>
        <p:txBody>
          <a:bodyPr/>
          <a:lstStyle/>
          <a:p>
            <a:r>
              <a:rPr lang="en-US" dirty="0"/>
              <a:t>Pantothenic acid is widespread in foods, and typical diets seem to provide adequate intakes.</a:t>
            </a:r>
          </a:p>
          <a:p>
            <a:r>
              <a:rPr lang="en-US" dirty="0"/>
              <a:t>Beef, poultry, whole grains, potatoes, tomatoes, and broccoli are particularly good sources </a:t>
            </a:r>
          </a:p>
          <a:p>
            <a:r>
              <a:rPr lang="en-US" dirty="0"/>
              <a:t>Losses of pantothenic acid during food production can be substantial because it is readily destroyed by the freezing, canning, and refining processes </a:t>
            </a:r>
          </a:p>
          <a:p>
            <a:endParaRPr lang="en-US" dirty="0"/>
          </a:p>
          <a:p>
            <a:endParaRPr lang="en-US" dirty="0"/>
          </a:p>
        </p:txBody>
      </p:sp>
    </p:spTree>
    <p:extLst>
      <p:ext uri="{BB962C8B-B14F-4D97-AF65-F5344CB8AC3E}">
        <p14:creationId xmlns:p14="http://schemas.microsoft.com/office/powerpoint/2010/main" val="4097978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0F6EAC-E4C6-7646-8B0A-01574A8FC4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81" y="1069383"/>
            <a:ext cx="11023977" cy="4504625"/>
          </a:xfrm>
        </p:spPr>
      </p:pic>
    </p:spTree>
    <p:extLst>
      <p:ext uri="{BB962C8B-B14F-4D97-AF65-F5344CB8AC3E}">
        <p14:creationId xmlns:p14="http://schemas.microsoft.com/office/powerpoint/2010/main" val="246881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7A93F-59FB-974C-AA54-A45BFF684BC6}"/>
              </a:ext>
            </a:extLst>
          </p:cNvPr>
          <p:cNvSpPr>
            <a:spLocks noGrp="1"/>
          </p:cNvSpPr>
          <p:nvPr>
            <p:ph idx="1"/>
          </p:nvPr>
        </p:nvSpPr>
        <p:spPr>
          <a:xfrm>
            <a:off x="699459" y="1527858"/>
            <a:ext cx="5678192" cy="3391381"/>
          </a:xfrm>
        </p:spPr>
        <p:txBody>
          <a:bodyPr>
            <a:normAutofit/>
          </a:bodyPr>
          <a:lstStyle/>
          <a:p>
            <a:r>
              <a:rPr lang="en-US" b="1" dirty="0"/>
              <a:t>Toxicity ? More is better ?</a:t>
            </a:r>
          </a:p>
          <a:p>
            <a:r>
              <a:rPr lang="en-US" dirty="0"/>
              <a:t>some of the water-soluble vitamins have adverse effects when taken in large doses. </a:t>
            </a:r>
          </a:p>
          <a:p>
            <a:r>
              <a:rPr lang="en-US" dirty="0"/>
              <a:t>The UL defines the highest amount of a nutrient that is likely not to cause harm for most healthy people when consumed daily.</a:t>
            </a:r>
          </a:p>
          <a:p>
            <a:r>
              <a:rPr lang="en-US" dirty="0"/>
              <a:t>The risk of harm increases as intakes rise above the UL </a:t>
            </a:r>
          </a:p>
          <a:p>
            <a:endParaRPr lang="en-US" dirty="0"/>
          </a:p>
          <a:p>
            <a:endParaRPr lang="en-US" dirty="0"/>
          </a:p>
        </p:txBody>
      </p:sp>
      <p:graphicFrame>
        <p:nvGraphicFramePr>
          <p:cNvPr id="5" name="Diagram 4">
            <a:extLst>
              <a:ext uri="{FF2B5EF4-FFF2-40B4-BE49-F238E27FC236}">
                <a16:creationId xmlns:a16="http://schemas.microsoft.com/office/drawing/2014/main" id="{44392375-3211-6749-BCCC-7826E5F03A0B}"/>
              </a:ext>
            </a:extLst>
          </p:cNvPr>
          <p:cNvGraphicFramePr/>
          <p:nvPr>
            <p:extLst>
              <p:ext uri="{D42A27DB-BD31-4B8C-83A1-F6EECF244321}">
                <p14:modId xmlns:p14="http://schemas.microsoft.com/office/powerpoint/2010/main" val="4156585637"/>
              </p:ext>
            </p:extLst>
          </p:nvPr>
        </p:nvGraphicFramePr>
        <p:xfrm>
          <a:off x="6030410" y="972273"/>
          <a:ext cx="5752617" cy="555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5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D3AC-B874-AB48-8857-F3063B72CE26}"/>
              </a:ext>
            </a:extLst>
          </p:cNvPr>
          <p:cNvSpPr>
            <a:spLocks noGrp="1"/>
          </p:cNvSpPr>
          <p:nvPr>
            <p:ph type="title"/>
          </p:nvPr>
        </p:nvSpPr>
        <p:spPr/>
        <p:txBody>
          <a:bodyPr/>
          <a:lstStyle/>
          <a:p>
            <a:r>
              <a:rPr lang="en-US" b="1" dirty="0"/>
              <a:t>Vitamin B6 </a:t>
            </a:r>
            <a:br>
              <a:rPr lang="en-US" dirty="0"/>
            </a:br>
            <a:endParaRPr lang="en-US" dirty="0"/>
          </a:p>
        </p:txBody>
      </p:sp>
      <p:sp>
        <p:nvSpPr>
          <p:cNvPr id="3" name="Content Placeholder 2">
            <a:extLst>
              <a:ext uri="{FF2B5EF4-FFF2-40B4-BE49-F238E27FC236}">
                <a16:creationId xmlns:a16="http://schemas.microsoft.com/office/drawing/2014/main" id="{E82F5469-EA7C-804E-BE87-CDA2816D2689}"/>
              </a:ext>
            </a:extLst>
          </p:cNvPr>
          <p:cNvSpPr>
            <a:spLocks noGrp="1"/>
          </p:cNvSpPr>
          <p:nvPr>
            <p:ph idx="1"/>
          </p:nvPr>
        </p:nvSpPr>
        <p:spPr>
          <a:xfrm>
            <a:off x="1069848" y="2121408"/>
            <a:ext cx="4046162" cy="3700658"/>
          </a:xfrm>
        </p:spPr>
        <p:txBody>
          <a:bodyPr/>
          <a:lstStyle/>
          <a:p>
            <a:r>
              <a:rPr lang="en-US" dirty="0"/>
              <a:t>Occurs in three forms—pyridoxal, pyridoxine, and pyridoxamine. </a:t>
            </a:r>
          </a:p>
          <a:p>
            <a:r>
              <a:rPr lang="en-US" dirty="0"/>
              <a:t>Coenzyme PLP </a:t>
            </a:r>
          </a:p>
          <a:p>
            <a:endParaRPr lang="en-US" dirty="0"/>
          </a:p>
          <a:p>
            <a:r>
              <a:rPr lang="en-US" dirty="0"/>
              <a:t>PLP participates in more than 100 reactions, including carbohydrate, fatty acid, and amino acid metabolism </a:t>
            </a:r>
          </a:p>
          <a:p>
            <a:endParaRPr lang="en-US" dirty="0"/>
          </a:p>
        </p:txBody>
      </p:sp>
      <p:pic>
        <p:nvPicPr>
          <p:cNvPr id="4" name="Picture 3">
            <a:extLst>
              <a:ext uri="{FF2B5EF4-FFF2-40B4-BE49-F238E27FC236}">
                <a16:creationId xmlns:a16="http://schemas.microsoft.com/office/drawing/2014/main" id="{7A7DB9DD-2699-8243-B237-13BB772FFB44}"/>
              </a:ext>
            </a:extLst>
          </p:cNvPr>
          <p:cNvPicPr>
            <a:picLocks noChangeAspect="1"/>
          </p:cNvPicPr>
          <p:nvPr/>
        </p:nvPicPr>
        <p:blipFill>
          <a:blip r:embed="rId2"/>
          <a:stretch>
            <a:fillRect/>
          </a:stretch>
        </p:blipFill>
        <p:spPr>
          <a:xfrm>
            <a:off x="5280123" y="771692"/>
            <a:ext cx="6068234" cy="3032866"/>
          </a:xfrm>
          <a:prstGeom prst="rect">
            <a:avLst/>
          </a:prstGeom>
        </p:spPr>
      </p:pic>
    </p:spTree>
    <p:extLst>
      <p:ext uri="{BB962C8B-B14F-4D97-AF65-F5344CB8AC3E}">
        <p14:creationId xmlns:p14="http://schemas.microsoft.com/office/powerpoint/2010/main" val="406725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FDD26-8031-434E-A8F6-07BE65CCB5C8}"/>
              </a:ext>
            </a:extLst>
          </p:cNvPr>
          <p:cNvSpPr>
            <a:spLocks noGrp="1"/>
          </p:cNvSpPr>
          <p:nvPr>
            <p:ph idx="1"/>
          </p:nvPr>
        </p:nvSpPr>
        <p:spPr>
          <a:xfrm>
            <a:off x="832757" y="718457"/>
            <a:ext cx="10295491" cy="5453743"/>
          </a:xfrm>
        </p:spPr>
        <p:txBody>
          <a:bodyPr/>
          <a:lstStyle/>
          <a:p>
            <a:r>
              <a:rPr lang="en-US" dirty="0"/>
              <a:t>PLP can transfer amino groups (NH2) from an amino acid to a keto acid, the body can make nonessential amino acids </a:t>
            </a:r>
          </a:p>
          <a:p>
            <a:r>
              <a:rPr lang="en-US" dirty="0"/>
              <a:t>The ability to add and remove amino groups makes PLP valuable in protein and urea metabolism as well. </a:t>
            </a:r>
          </a:p>
          <a:p>
            <a:endParaRPr lang="en-US" dirty="0"/>
          </a:p>
        </p:txBody>
      </p:sp>
      <p:pic>
        <p:nvPicPr>
          <p:cNvPr id="5" name="Picture 4">
            <a:extLst>
              <a:ext uri="{FF2B5EF4-FFF2-40B4-BE49-F238E27FC236}">
                <a16:creationId xmlns:a16="http://schemas.microsoft.com/office/drawing/2014/main" id="{61916874-905E-424E-B24D-E8CD2ADD7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991" y="2091872"/>
            <a:ext cx="8010979" cy="4586514"/>
          </a:xfrm>
          <a:prstGeom prst="rect">
            <a:avLst/>
          </a:prstGeom>
        </p:spPr>
      </p:pic>
      <p:sp>
        <p:nvSpPr>
          <p:cNvPr id="6" name="TextBox 5">
            <a:extLst>
              <a:ext uri="{FF2B5EF4-FFF2-40B4-BE49-F238E27FC236}">
                <a16:creationId xmlns:a16="http://schemas.microsoft.com/office/drawing/2014/main" id="{423C4A60-A4DA-CC40-AD9A-7878DD47D9E8}"/>
              </a:ext>
            </a:extLst>
          </p:cNvPr>
          <p:cNvSpPr txBox="1"/>
          <p:nvPr/>
        </p:nvSpPr>
        <p:spPr>
          <a:xfrm>
            <a:off x="9356271" y="3690257"/>
            <a:ext cx="2563586" cy="1077218"/>
          </a:xfrm>
          <a:prstGeom prst="rect">
            <a:avLst/>
          </a:prstGeom>
          <a:noFill/>
        </p:spPr>
        <p:txBody>
          <a:bodyPr wrap="square" rtlCol="0">
            <a:spAutoFit/>
          </a:bodyPr>
          <a:lstStyle/>
          <a:p>
            <a:r>
              <a:rPr lang="en-US" sz="3200" b="1" dirty="0">
                <a:solidFill>
                  <a:srgbClr val="C00000"/>
                </a:solidFill>
              </a:rPr>
              <a:t>Reaction requires B6</a:t>
            </a:r>
          </a:p>
        </p:txBody>
      </p:sp>
    </p:spTree>
    <p:extLst>
      <p:ext uri="{BB962C8B-B14F-4D97-AF65-F5344CB8AC3E}">
        <p14:creationId xmlns:p14="http://schemas.microsoft.com/office/powerpoint/2010/main" val="72574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94B5-9413-5846-9F52-CDCF98FFF8C8}"/>
              </a:ext>
            </a:extLst>
          </p:cNvPr>
          <p:cNvSpPr>
            <a:spLocks noGrp="1"/>
          </p:cNvSpPr>
          <p:nvPr>
            <p:ph type="title"/>
          </p:nvPr>
        </p:nvSpPr>
        <p:spPr/>
        <p:txBody>
          <a:bodyPr/>
          <a:lstStyle/>
          <a:p>
            <a:r>
              <a:rPr lang="en-US" dirty="0"/>
              <a:t>FUNCTION </a:t>
            </a:r>
          </a:p>
        </p:txBody>
      </p:sp>
      <p:sp>
        <p:nvSpPr>
          <p:cNvPr id="3" name="Content Placeholder 2">
            <a:extLst>
              <a:ext uri="{FF2B5EF4-FFF2-40B4-BE49-F238E27FC236}">
                <a16:creationId xmlns:a16="http://schemas.microsoft.com/office/drawing/2014/main" id="{C42D3109-C850-1944-B473-D92B66F27B2A}"/>
              </a:ext>
            </a:extLst>
          </p:cNvPr>
          <p:cNvSpPr>
            <a:spLocks noGrp="1"/>
          </p:cNvSpPr>
          <p:nvPr>
            <p:ph idx="1"/>
          </p:nvPr>
        </p:nvSpPr>
        <p:spPr/>
        <p:txBody>
          <a:bodyPr/>
          <a:lstStyle/>
          <a:p>
            <a:r>
              <a:rPr lang="en-US" dirty="0"/>
              <a:t>The conversions of the amino acid tryptophan to niacin or to the neurotransmitter serotonin also depend on PLP. </a:t>
            </a:r>
          </a:p>
          <a:p>
            <a:r>
              <a:rPr lang="en-US" dirty="0"/>
              <a:t>PLP participates in the synthesis of heme (the nonprotein portion of hemoglobin), nucleic acids (such as DNA and RNA), and lecithin (a phospholipid) </a:t>
            </a:r>
          </a:p>
          <a:p>
            <a:endParaRPr lang="en-US" dirty="0"/>
          </a:p>
          <a:p>
            <a:endParaRPr lang="en-US" dirty="0"/>
          </a:p>
        </p:txBody>
      </p:sp>
    </p:spTree>
    <p:extLst>
      <p:ext uri="{BB962C8B-B14F-4D97-AF65-F5344CB8AC3E}">
        <p14:creationId xmlns:p14="http://schemas.microsoft.com/office/powerpoint/2010/main" val="341927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2C6-FA02-D64E-AD13-8B32601394CD}"/>
              </a:ext>
            </a:extLst>
          </p:cNvPr>
          <p:cNvSpPr>
            <a:spLocks noGrp="1"/>
          </p:cNvSpPr>
          <p:nvPr>
            <p:ph type="title"/>
          </p:nvPr>
        </p:nvSpPr>
        <p:spPr/>
        <p:txBody>
          <a:bodyPr/>
          <a:lstStyle/>
          <a:p>
            <a:r>
              <a:rPr lang="en-US" b="1" dirty="0"/>
              <a:t>Vitamin B6 Recommendations </a:t>
            </a:r>
            <a:br>
              <a:rPr lang="en-US" dirty="0"/>
            </a:br>
            <a:endParaRPr lang="en-US" dirty="0"/>
          </a:p>
        </p:txBody>
      </p:sp>
      <p:sp>
        <p:nvSpPr>
          <p:cNvPr id="3" name="Content Placeholder 2">
            <a:extLst>
              <a:ext uri="{FF2B5EF4-FFF2-40B4-BE49-F238E27FC236}">
                <a16:creationId xmlns:a16="http://schemas.microsoft.com/office/drawing/2014/main" id="{CF125109-259C-9F4B-9370-99FA428D6945}"/>
              </a:ext>
            </a:extLst>
          </p:cNvPr>
          <p:cNvSpPr>
            <a:spLocks noGrp="1"/>
          </p:cNvSpPr>
          <p:nvPr>
            <p:ph idx="1"/>
          </p:nvPr>
        </p:nvSpPr>
        <p:spPr/>
        <p:txBody>
          <a:bodyPr/>
          <a:lstStyle/>
          <a:p>
            <a:r>
              <a:rPr lang="en-US" dirty="0"/>
              <a:t>Unlike other water-soluble vitamins, vitamin B6 is stored extensively in muscle tissue.</a:t>
            </a:r>
          </a:p>
          <a:p>
            <a:r>
              <a:rPr lang="en-US" dirty="0"/>
              <a:t> Research does not support claims, however, that large doses of vitamin B6 enhance muscle strength or physical endurance. </a:t>
            </a:r>
          </a:p>
          <a:p>
            <a:endParaRPr lang="en-US" dirty="0"/>
          </a:p>
        </p:txBody>
      </p:sp>
    </p:spTree>
    <p:extLst>
      <p:ext uri="{BB962C8B-B14F-4D97-AF65-F5344CB8AC3E}">
        <p14:creationId xmlns:p14="http://schemas.microsoft.com/office/powerpoint/2010/main" val="3619787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160C-5B0F-DA46-B1FC-657199C9F730}"/>
              </a:ext>
            </a:extLst>
          </p:cNvPr>
          <p:cNvSpPr>
            <a:spLocks noGrp="1"/>
          </p:cNvSpPr>
          <p:nvPr>
            <p:ph type="title"/>
          </p:nvPr>
        </p:nvSpPr>
        <p:spPr/>
        <p:txBody>
          <a:bodyPr/>
          <a:lstStyle/>
          <a:p>
            <a:r>
              <a:rPr lang="en-US" b="1" dirty="0"/>
              <a:t>Vitamin B6 Deficiency </a:t>
            </a:r>
            <a:br>
              <a:rPr lang="en-US" dirty="0"/>
            </a:br>
            <a:endParaRPr lang="en-US" dirty="0"/>
          </a:p>
        </p:txBody>
      </p:sp>
      <p:sp>
        <p:nvSpPr>
          <p:cNvPr id="3" name="Content Placeholder 2">
            <a:extLst>
              <a:ext uri="{FF2B5EF4-FFF2-40B4-BE49-F238E27FC236}">
                <a16:creationId xmlns:a16="http://schemas.microsoft.com/office/drawing/2014/main" id="{DCCC8E1C-78CF-0940-B8F2-9E4A0FC41765}"/>
              </a:ext>
            </a:extLst>
          </p:cNvPr>
          <p:cNvSpPr>
            <a:spLocks noGrp="1"/>
          </p:cNvSpPr>
          <p:nvPr>
            <p:ph idx="1"/>
          </p:nvPr>
        </p:nvSpPr>
        <p:spPr/>
        <p:txBody>
          <a:bodyPr/>
          <a:lstStyle/>
          <a:p>
            <a:r>
              <a:rPr lang="en-US" dirty="0"/>
              <a:t>Early symptoms of vitamin B6 deficiency include depression and confusion; advanced symptoms include abnormal brain wave patterns and convulsions</a:t>
            </a:r>
          </a:p>
          <a:p>
            <a:r>
              <a:rPr lang="en-US" dirty="0"/>
              <a:t> Low levels of vitamin B6 are associated with increased risks of some cancers and cardiovascular disease. </a:t>
            </a:r>
          </a:p>
          <a:p>
            <a:r>
              <a:rPr lang="en-US" dirty="0"/>
              <a:t>Alcohol contributes to the destruction and loss of vitamin B6 from the body. </a:t>
            </a:r>
          </a:p>
          <a:p>
            <a:r>
              <a:rPr lang="en-US" dirty="0"/>
              <a:t>Foods lose vitamin B6 when heated. </a:t>
            </a:r>
          </a:p>
          <a:p>
            <a:endParaRPr lang="en-US" dirty="0"/>
          </a:p>
        </p:txBody>
      </p:sp>
    </p:spTree>
    <p:extLst>
      <p:ext uri="{BB962C8B-B14F-4D97-AF65-F5344CB8AC3E}">
        <p14:creationId xmlns:p14="http://schemas.microsoft.com/office/powerpoint/2010/main" val="4226335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0DE6-8BEB-0A44-8471-8F3D2789C41F}"/>
              </a:ext>
            </a:extLst>
          </p:cNvPr>
          <p:cNvSpPr>
            <a:spLocks noGrp="1"/>
          </p:cNvSpPr>
          <p:nvPr>
            <p:ph type="title"/>
          </p:nvPr>
        </p:nvSpPr>
        <p:spPr/>
        <p:txBody>
          <a:bodyPr/>
          <a:lstStyle/>
          <a:p>
            <a:r>
              <a:rPr lang="en-US" b="1" dirty="0"/>
              <a:t>Vitamin B6 Food Sources </a:t>
            </a:r>
            <a:br>
              <a:rPr lang="en-US" dirty="0"/>
            </a:br>
            <a:endParaRPr lang="en-US" dirty="0"/>
          </a:p>
        </p:txBody>
      </p:sp>
      <p:sp>
        <p:nvSpPr>
          <p:cNvPr id="3" name="Content Placeholder 2">
            <a:extLst>
              <a:ext uri="{FF2B5EF4-FFF2-40B4-BE49-F238E27FC236}">
                <a16:creationId xmlns:a16="http://schemas.microsoft.com/office/drawing/2014/main" id="{E1E8A3DF-5576-C54B-843C-69E792A75B2D}"/>
              </a:ext>
            </a:extLst>
          </p:cNvPr>
          <p:cNvSpPr>
            <a:spLocks noGrp="1"/>
          </p:cNvSpPr>
          <p:nvPr>
            <p:ph idx="1"/>
          </p:nvPr>
        </p:nvSpPr>
        <p:spPr/>
        <p:txBody>
          <a:bodyPr/>
          <a:lstStyle/>
          <a:p>
            <a:r>
              <a:rPr lang="en-US" dirty="0"/>
              <a:t>Most protein-rich foods such as meat, fish, and poultry provide ample vitamin B6; some vegetables and fruits are good sources too( potatoes, tomato juice , watermelon, banana)</a:t>
            </a:r>
          </a:p>
          <a:p>
            <a:endParaRPr lang="en-US" dirty="0"/>
          </a:p>
        </p:txBody>
      </p:sp>
    </p:spTree>
    <p:extLst>
      <p:ext uri="{BB962C8B-B14F-4D97-AF65-F5344CB8AC3E}">
        <p14:creationId xmlns:p14="http://schemas.microsoft.com/office/powerpoint/2010/main" val="2121420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F1F9-AB01-0F4D-AD86-720AAD0C285E}"/>
              </a:ext>
            </a:extLst>
          </p:cNvPr>
          <p:cNvSpPr>
            <a:spLocks noGrp="1"/>
          </p:cNvSpPr>
          <p:nvPr>
            <p:ph type="title"/>
          </p:nvPr>
        </p:nvSpPr>
        <p:spPr>
          <a:xfrm>
            <a:off x="97971" y="0"/>
            <a:ext cx="10058400" cy="1609344"/>
          </a:xfrm>
        </p:spPr>
        <p:txBody>
          <a:bodyPr/>
          <a:lstStyle/>
          <a:p>
            <a:r>
              <a:rPr lang="en-US" b="1" dirty="0"/>
              <a:t>Vitamin B6 Toxicity </a:t>
            </a:r>
            <a:br>
              <a:rPr lang="en-US" dirty="0"/>
            </a:br>
            <a:endParaRPr lang="en-US" dirty="0"/>
          </a:p>
        </p:txBody>
      </p:sp>
      <p:sp>
        <p:nvSpPr>
          <p:cNvPr id="3" name="Content Placeholder 2">
            <a:extLst>
              <a:ext uri="{FF2B5EF4-FFF2-40B4-BE49-F238E27FC236}">
                <a16:creationId xmlns:a16="http://schemas.microsoft.com/office/drawing/2014/main" id="{C275F638-DC6F-CA4B-B6A3-39C19DC7858B}"/>
              </a:ext>
            </a:extLst>
          </p:cNvPr>
          <p:cNvSpPr>
            <a:spLocks noGrp="1"/>
          </p:cNvSpPr>
          <p:nvPr>
            <p:ph idx="1"/>
          </p:nvPr>
        </p:nvSpPr>
        <p:spPr>
          <a:xfrm>
            <a:off x="318734" y="804672"/>
            <a:ext cx="10931652" cy="1007799"/>
          </a:xfrm>
        </p:spPr>
        <p:txBody>
          <a:bodyPr/>
          <a:lstStyle/>
          <a:p>
            <a:r>
              <a:rPr lang="en-US" dirty="0"/>
              <a:t>Neurological damage in people who had been taking more than 2 </a:t>
            </a:r>
            <a:r>
              <a:rPr lang="en-US" i="1" dirty="0"/>
              <a:t>grams </a:t>
            </a:r>
            <a:r>
              <a:rPr lang="en-US" dirty="0"/>
              <a:t>of vitamin B6 daily (20 times the current UL of 100 </a:t>
            </a:r>
            <a:r>
              <a:rPr lang="en-US" i="1" dirty="0"/>
              <a:t>milligrams </a:t>
            </a:r>
            <a:r>
              <a:rPr lang="en-US" dirty="0"/>
              <a:t>per day) for 2 months or more. </a:t>
            </a:r>
          </a:p>
          <a:p>
            <a:endParaRPr lang="en-US" dirty="0"/>
          </a:p>
        </p:txBody>
      </p:sp>
      <p:pic>
        <p:nvPicPr>
          <p:cNvPr id="5" name="Picture 4">
            <a:extLst>
              <a:ext uri="{FF2B5EF4-FFF2-40B4-BE49-F238E27FC236}">
                <a16:creationId xmlns:a16="http://schemas.microsoft.com/office/drawing/2014/main" id="{A1803607-611D-C34E-A417-98DDABC5E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2" y="1609344"/>
            <a:ext cx="11373178" cy="5211081"/>
          </a:xfrm>
          <a:prstGeom prst="rect">
            <a:avLst/>
          </a:prstGeom>
        </p:spPr>
      </p:pic>
    </p:spTree>
    <p:extLst>
      <p:ext uri="{BB962C8B-B14F-4D97-AF65-F5344CB8AC3E}">
        <p14:creationId xmlns:p14="http://schemas.microsoft.com/office/powerpoint/2010/main" val="1080575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4C42-07B8-1B4E-9579-55D609A9DF62}"/>
              </a:ext>
            </a:extLst>
          </p:cNvPr>
          <p:cNvSpPr>
            <a:spLocks noGrp="1"/>
          </p:cNvSpPr>
          <p:nvPr>
            <p:ph type="title"/>
          </p:nvPr>
        </p:nvSpPr>
        <p:spPr/>
        <p:txBody>
          <a:bodyPr/>
          <a:lstStyle/>
          <a:p>
            <a:r>
              <a:rPr lang="en-US" b="1" dirty="0"/>
              <a:t>Folate </a:t>
            </a:r>
            <a:br>
              <a:rPr lang="en-US" dirty="0"/>
            </a:br>
            <a:endParaRPr lang="en-US" dirty="0"/>
          </a:p>
        </p:txBody>
      </p:sp>
      <p:sp>
        <p:nvSpPr>
          <p:cNvPr id="3" name="Content Placeholder 2">
            <a:extLst>
              <a:ext uri="{FF2B5EF4-FFF2-40B4-BE49-F238E27FC236}">
                <a16:creationId xmlns:a16="http://schemas.microsoft.com/office/drawing/2014/main" id="{0D08BB42-9B42-4B42-A4F4-9A21D32DBA08}"/>
              </a:ext>
            </a:extLst>
          </p:cNvPr>
          <p:cNvSpPr>
            <a:spLocks noGrp="1"/>
          </p:cNvSpPr>
          <p:nvPr>
            <p:ph idx="1"/>
          </p:nvPr>
        </p:nvSpPr>
        <p:spPr/>
        <p:txBody>
          <a:bodyPr/>
          <a:lstStyle/>
          <a:p>
            <a:pPr marL="0" indent="0">
              <a:buNone/>
            </a:pPr>
            <a:r>
              <a:rPr lang="en-US" dirty="0"/>
              <a:t>Folic acid </a:t>
            </a:r>
          </a:p>
          <a:p>
            <a:r>
              <a:rPr lang="en-US" dirty="0"/>
              <a:t>Primary co- enzyme form, THF (tetrahydrofolate)</a:t>
            </a:r>
          </a:p>
          <a:p>
            <a:r>
              <a:rPr lang="en-US" dirty="0"/>
              <a:t>Serves as part of an enzyme complex that transfers 1-carbon compounds that arise during metabolism. </a:t>
            </a:r>
          </a:p>
          <a:p>
            <a:r>
              <a:rPr lang="en-US" dirty="0"/>
              <a:t>Helps in converting vitamin B12 to one of its coenzyme forms,</a:t>
            </a:r>
          </a:p>
          <a:p>
            <a:r>
              <a:rPr lang="en-US" dirty="0"/>
              <a:t>Synthesizing the DNA required for all rapidly growing cells</a:t>
            </a:r>
          </a:p>
          <a:p>
            <a:r>
              <a:rPr lang="en-US" dirty="0"/>
              <a:t>Regenerating the amino acid methionine from homocysteine. </a:t>
            </a:r>
          </a:p>
          <a:p>
            <a:r>
              <a:rPr lang="en-US" b="1" dirty="0">
                <a:solidFill>
                  <a:srgbClr val="C00000"/>
                </a:solidFill>
              </a:rPr>
              <a:t>Essentia for DNA Synthesis and cell division and growth</a:t>
            </a:r>
          </a:p>
          <a:p>
            <a:endParaRPr lang="en-US" dirty="0"/>
          </a:p>
        </p:txBody>
      </p:sp>
    </p:spTree>
    <p:extLst>
      <p:ext uri="{BB962C8B-B14F-4D97-AF65-F5344CB8AC3E}">
        <p14:creationId xmlns:p14="http://schemas.microsoft.com/office/powerpoint/2010/main" val="249751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85EB-F70F-0142-B9C6-3056D986D0EC}"/>
              </a:ext>
            </a:extLst>
          </p:cNvPr>
          <p:cNvSpPr>
            <a:spLocks noGrp="1"/>
          </p:cNvSpPr>
          <p:nvPr>
            <p:ph type="title"/>
          </p:nvPr>
        </p:nvSpPr>
        <p:spPr>
          <a:xfrm>
            <a:off x="498348" y="0"/>
            <a:ext cx="3028623" cy="6221186"/>
          </a:xfrm>
        </p:spPr>
        <p:txBody>
          <a:bodyPr/>
          <a:lstStyle/>
          <a:p>
            <a:r>
              <a:rPr lang="en-US" dirty="0"/>
              <a:t>Folate absorption</a:t>
            </a:r>
          </a:p>
        </p:txBody>
      </p:sp>
      <p:pic>
        <p:nvPicPr>
          <p:cNvPr id="9" name="Content Placeholder 8">
            <a:extLst>
              <a:ext uri="{FF2B5EF4-FFF2-40B4-BE49-F238E27FC236}">
                <a16:creationId xmlns:a16="http://schemas.microsoft.com/office/drawing/2014/main" id="{1B8219C1-CE1F-2040-9944-1BCF92D654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6971" y="212271"/>
            <a:ext cx="8262258" cy="6373877"/>
          </a:xfrm>
        </p:spPr>
      </p:pic>
    </p:spTree>
    <p:extLst>
      <p:ext uri="{BB962C8B-B14F-4D97-AF65-F5344CB8AC3E}">
        <p14:creationId xmlns:p14="http://schemas.microsoft.com/office/powerpoint/2010/main" val="1740524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3C79F-735F-3B4B-A7EC-6AF9F029AFCE}"/>
              </a:ext>
            </a:extLst>
          </p:cNvPr>
          <p:cNvSpPr>
            <a:spLocks noGrp="1"/>
          </p:cNvSpPr>
          <p:nvPr>
            <p:ph idx="1"/>
          </p:nvPr>
        </p:nvSpPr>
        <p:spPr>
          <a:xfrm>
            <a:off x="277586" y="702129"/>
            <a:ext cx="10850662" cy="5470071"/>
          </a:xfrm>
        </p:spPr>
        <p:txBody>
          <a:bodyPr>
            <a:normAutofit/>
          </a:bodyPr>
          <a:lstStyle/>
          <a:p>
            <a:r>
              <a:rPr lang="en-US" sz="2800" dirty="0"/>
              <a:t>The folate we get from food is in the “bound” form ( combined with many </a:t>
            </a:r>
          </a:p>
          <a:p>
            <a:r>
              <a:rPr lang="en-US" sz="2800" dirty="0"/>
              <a:t>Enzymes on the intestinal cell surfaces break down the polyglutamate to monoglutamate— (folate with only one glutamate attached)</a:t>
            </a:r>
          </a:p>
          <a:p>
            <a:r>
              <a:rPr lang="en-US" sz="2800" dirty="0"/>
              <a:t>monoglutamate binds to a methyl group (CH3) and goes to liver and other body cells.</a:t>
            </a:r>
          </a:p>
          <a:p>
            <a:r>
              <a:rPr lang="en-US" sz="2800" dirty="0"/>
              <a:t>To activate folate, </a:t>
            </a:r>
            <a:r>
              <a:rPr lang="en-US" sz="2800" dirty="0">
                <a:solidFill>
                  <a:srgbClr val="C00000"/>
                </a:solidFill>
              </a:rPr>
              <a:t>the methyl group must be </a:t>
            </a:r>
            <a:r>
              <a:rPr lang="en-US" sz="2800" b="1" dirty="0">
                <a:solidFill>
                  <a:srgbClr val="C00000"/>
                </a:solidFill>
              </a:rPr>
              <a:t>removed</a:t>
            </a:r>
            <a:r>
              <a:rPr lang="en-US" sz="2800" dirty="0">
                <a:solidFill>
                  <a:srgbClr val="C00000"/>
                </a:solidFill>
              </a:rPr>
              <a:t> by an enzyme that requires the help of vitamin B12 </a:t>
            </a:r>
          </a:p>
          <a:p>
            <a:r>
              <a:rPr lang="en-US" sz="2800" dirty="0"/>
              <a:t>Without that help, folate becomes trapped inside cells in its methyl form (inactive form)</a:t>
            </a:r>
          </a:p>
          <a:p>
            <a:endParaRPr lang="en-US" dirty="0">
              <a:solidFill>
                <a:srgbClr val="C00000"/>
              </a:solidFill>
            </a:endParaRPr>
          </a:p>
          <a:p>
            <a:endParaRPr lang="en-US" dirty="0"/>
          </a:p>
          <a:p>
            <a:endParaRPr lang="en-US" dirty="0"/>
          </a:p>
          <a:p>
            <a:endParaRPr lang="en-US" dirty="0"/>
          </a:p>
        </p:txBody>
      </p:sp>
    </p:spTree>
    <p:extLst>
      <p:ext uri="{BB962C8B-B14F-4D97-AF65-F5344CB8AC3E}">
        <p14:creationId xmlns:p14="http://schemas.microsoft.com/office/powerpoint/2010/main" val="71178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55770F-8CCC-244D-BEF8-56EF30DFE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207" y="856526"/>
            <a:ext cx="10652957" cy="5158451"/>
          </a:xfrm>
        </p:spPr>
      </p:pic>
    </p:spTree>
    <p:extLst>
      <p:ext uri="{BB962C8B-B14F-4D97-AF65-F5344CB8AC3E}">
        <p14:creationId xmlns:p14="http://schemas.microsoft.com/office/powerpoint/2010/main" val="2588936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B89F-0F6C-7B44-9C83-470309D08A65}"/>
              </a:ext>
            </a:extLst>
          </p:cNvPr>
          <p:cNvSpPr>
            <a:spLocks noGrp="1"/>
          </p:cNvSpPr>
          <p:nvPr>
            <p:ph type="title"/>
          </p:nvPr>
        </p:nvSpPr>
        <p:spPr/>
        <p:txBody>
          <a:bodyPr/>
          <a:lstStyle/>
          <a:p>
            <a:r>
              <a:rPr lang="en-US" b="1" dirty="0"/>
              <a:t>Folate Recommendations </a:t>
            </a:r>
            <a:br>
              <a:rPr lang="en-US" dirty="0"/>
            </a:br>
            <a:endParaRPr lang="en-US" dirty="0"/>
          </a:p>
        </p:txBody>
      </p:sp>
      <p:sp>
        <p:nvSpPr>
          <p:cNvPr id="3" name="Content Placeholder 2">
            <a:extLst>
              <a:ext uri="{FF2B5EF4-FFF2-40B4-BE49-F238E27FC236}">
                <a16:creationId xmlns:a16="http://schemas.microsoft.com/office/drawing/2014/main" id="{ED135D05-4E4C-A243-8C05-81107D8917FF}"/>
              </a:ext>
            </a:extLst>
          </p:cNvPr>
          <p:cNvSpPr>
            <a:spLocks noGrp="1"/>
          </p:cNvSpPr>
          <p:nvPr>
            <p:ph idx="1"/>
          </p:nvPr>
        </p:nvSpPr>
        <p:spPr/>
        <p:txBody>
          <a:bodyPr/>
          <a:lstStyle/>
          <a:p>
            <a:r>
              <a:rPr lang="en-US" sz="2800" dirty="0"/>
              <a:t>The bioavailability of folate about 50% from foods</a:t>
            </a:r>
          </a:p>
          <a:p>
            <a:r>
              <a:rPr lang="en-US" sz="2800" dirty="0"/>
              <a:t>100 % from supplements taken on an empty stomach. </a:t>
            </a:r>
          </a:p>
          <a:p>
            <a:r>
              <a:rPr lang="en-US" sz="2800" dirty="0"/>
              <a:t>Synthetic folate from fortified foods and supplements, on average,  is 1.7 times more available than naturally occurring food folate </a:t>
            </a:r>
          </a:p>
          <a:p>
            <a:r>
              <a:rPr lang="en-US" sz="2800" dirty="0"/>
              <a:t>The need for folate rises considerably during pregnancy and whenever cells are multiplying, so the recommendations for pregnant women are considerably higher than for other adults. </a:t>
            </a:r>
          </a:p>
          <a:p>
            <a:endParaRPr lang="en-US" dirty="0"/>
          </a:p>
        </p:txBody>
      </p:sp>
    </p:spTree>
    <p:extLst>
      <p:ext uri="{BB962C8B-B14F-4D97-AF65-F5344CB8AC3E}">
        <p14:creationId xmlns:p14="http://schemas.microsoft.com/office/powerpoint/2010/main" val="2463819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C9262E-29AA-E54D-AAD1-9AD888188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05" y="375557"/>
            <a:ext cx="11526631" cy="6204858"/>
          </a:xfrm>
          <a:prstGeom prst="rect">
            <a:avLst/>
          </a:prstGeom>
        </p:spPr>
      </p:pic>
    </p:spTree>
    <p:extLst>
      <p:ext uri="{BB962C8B-B14F-4D97-AF65-F5344CB8AC3E}">
        <p14:creationId xmlns:p14="http://schemas.microsoft.com/office/powerpoint/2010/main" val="3362804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2721-1547-F245-93E8-064950A270BE}"/>
              </a:ext>
            </a:extLst>
          </p:cNvPr>
          <p:cNvSpPr>
            <a:spLocks noGrp="1"/>
          </p:cNvSpPr>
          <p:nvPr>
            <p:ph type="title"/>
          </p:nvPr>
        </p:nvSpPr>
        <p:spPr/>
        <p:txBody>
          <a:bodyPr/>
          <a:lstStyle/>
          <a:p>
            <a:r>
              <a:rPr lang="en-US" b="1" dirty="0"/>
              <a:t>deficiency</a:t>
            </a:r>
          </a:p>
        </p:txBody>
      </p:sp>
      <p:sp>
        <p:nvSpPr>
          <p:cNvPr id="3" name="Content Placeholder 2">
            <a:extLst>
              <a:ext uri="{FF2B5EF4-FFF2-40B4-BE49-F238E27FC236}">
                <a16:creationId xmlns:a16="http://schemas.microsoft.com/office/drawing/2014/main" id="{F6436F80-F918-6B42-A0BB-10C2CCAE694A}"/>
              </a:ext>
            </a:extLst>
          </p:cNvPr>
          <p:cNvSpPr>
            <a:spLocks noGrp="1"/>
          </p:cNvSpPr>
          <p:nvPr>
            <p:ph idx="1"/>
          </p:nvPr>
        </p:nvSpPr>
        <p:spPr>
          <a:xfrm>
            <a:off x="521208" y="2183728"/>
            <a:ext cx="4547181" cy="4001807"/>
          </a:xfrm>
        </p:spPr>
        <p:txBody>
          <a:bodyPr>
            <a:normAutofit/>
          </a:bodyPr>
          <a:lstStyle/>
          <a:p>
            <a:r>
              <a:rPr lang="en-US" sz="2400" dirty="0"/>
              <a:t>The brain and spinal cord develop from the </a:t>
            </a:r>
            <a:r>
              <a:rPr lang="en-US" sz="2400" b="1" dirty="0"/>
              <a:t>neural tube</a:t>
            </a:r>
          </a:p>
          <a:p>
            <a:r>
              <a:rPr lang="en-US" sz="2400" b="1" dirty="0"/>
              <a:t>Folate deficiency i</a:t>
            </a:r>
            <a:r>
              <a:rPr lang="en-US" sz="2400" dirty="0"/>
              <a:t>ncreases the risk of </a:t>
            </a:r>
            <a:r>
              <a:rPr lang="en-US" sz="2400" b="1" dirty="0"/>
              <a:t>neural tube defects</a:t>
            </a:r>
          </a:p>
          <a:p>
            <a:r>
              <a:rPr lang="en-US" b="1" dirty="0"/>
              <a:t> </a:t>
            </a:r>
          </a:p>
        </p:txBody>
      </p:sp>
      <p:pic>
        <p:nvPicPr>
          <p:cNvPr id="6" name="Picture 5">
            <a:extLst>
              <a:ext uri="{FF2B5EF4-FFF2-40B4-BE49-F238E27FC236}">
                <a16:creationId xmlns:a16="http://schemas.microsoft.com/office/drawing/2014/main" id="{A091E8FB-8D09-6446-81C8-6474D1B4D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350" y="800100"/>
            <a:ext cx="6997700" cy="5516336"/>
          </a:xfrm>
          <a:prstGeom prst="rect">
            <a:avLst/>
          </a:prstGeom>
        </p:spPr>
      </p:pic>
    </p:spTree>
    <p:extLst>
      <p:ext uri="{BB962C8B-B14F-4D97-AF65-F5344CB8AC3E}">
        <p14:creationId xmlns:p14="http://schemas.microsoft.com/office/powerpoint/2010/main" val="2318497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7ED3-2600-B84F-8FE1-8C3659B48925}"/>
              </a:ext>
            </a:extLst>
          </p:cNvPr>
          <p:cNvSpPr>
            <a:spLocks noGrp="1"/>
          </p:cNvSpPr>
          <p:nvPr>
            <p:ph type="title"/>
          </p:nvPr>
        </p:nvSpPr>
        <p:spPr/>
        <p:txBody>
          <a:bodyPr/>
          <a:lstStyle/>
          <a:p>
            <a:r>
              <a:rPr lang="en-US" b="1" dirty="0"/>
              <a:t>deficiency</a:t>
            </a:r>
            <a:endParaRPr lang="en-US" dirty="0"/>
          </a:p>
        </p:txBody>
      </p:sp>
      <p:sp>
        <p:nvSpPr>
          <p:cNvPr id="3" name="Content Placeholder 2">
            <a:extLst>
              <a:ext uri="{FF2B5EF4-FFF2-40B4-BE49-F238E27FC236}">
                <a16:creationId xmlns:a16="http://schemas.microsoft.com/office/drawing/2014/main" id="{DA49B053-F917-C74C-A6AF-6E482E8BB9BF}"/>
              </a:ext>
            </a:extLst>
          </p:cNvPr>
          <p:cNvSpPr>
            <a:spLocks noGrp="1"/>
          </p:cNvSpPr>
          <p:nvPr>
            <p:ph idx="1"/>
          </p:nvPr>
        </p:nvSpPr>
        <p:spPr/>
        <p:txBody>
          <a:bodyPr>
            <a:normAutofit/>
          </a:bodyPr>
          <a:lstStyle/>
          <a:p>
            <a:r>
              <a:rPr lang="en-US" sz="2800" dirty="0"/>
              <a:t>Folate deficiency impairs cell division and protein synthesis— processes critical to growing tissues.</a:t>
            </a:r>
          </a:p>
          <a:p>
            <a:r>
              <a:rPr lang="en-US" sz="2800" dirty="0"/>
              <a:t>In a folate deficiency, the replacement of red blood cells and GI tract cells reduces</a:t>
            </a:r>
          </a:p>
          <a:p>
            <a:r>
              <a:rPr lang="en-US" sz="2800" dirty="0"/>
              <a:t> </a:t>
            </a:r>
            <a:r>
              <a:rPr lang="en-US" sz="2800" b="1" dirty="0"/>
              <a:t>Anemia </a:t>
            </a:r>
            <a:r>
              <a:rPr lang="en-US" sz="2800" dirty="0"/>
              <a:t>and </a:t>
            </a:r>
            <a:r>
              <a:rPr lang="en-US" sz="2800" b="1" dirty="0"/>
              <a:t>GI tract deterioration are common symptoms of folate deficiency </a:t>
            </a:r>
          </a:p>
        </p:txBody>
      </p:sp>
    </p:spTree>
    <p:extLst>
      <p:ext uri="{BB962C8B-B14F-4D97-AF65-F5344CB8AC3E}">
        <p14:creationId xmlns:p14="http://schemas.microsoft.com/office/powerpoint/2010/main" val="3772526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B94D7-3A7A-DE41-81B0-68423907B5D2}"/>
              </a:ext>
            </a:extLst>
          </p:cNvPr>
          <p:cNvSpPr>
            <a:spLocks noGrp="1"/>
          </p:cNvSpPr>
          <p:nvPr>
            <p:ph idx="1"/>
          </p:nvPr>
        </p:nvSpPr>
        <p:spPr>
          <a:xfrm>
            <a:off x="971877" y="1043722"/>
            <a:ext cx="10058400" cy="4050792"/>
          </a:xfrm>
        </p:spPr>
        <p:txBody>
          <a:bodyPr/>
          <a:lstStyle/>
          <a:p>
            <a:r>
              <a:rPr lang="en-US" sz="2800" dirty="0"/>
              <a:t>Folate supplements taken 1 month before conception and continued throughout the first trimester of pregnancy can help prevent </a:t>
            </a:r>
            <a:r>
              <a:rPr lang="en-US" sz="2800" b="1" dirty="0"/>
              <a:t>neural tube defects </a:t>
            </a:r>
          </a:p>
          <a:p>
            <a:r>
              <a:rPr lang="en-US" sz="2800" dirty="0"/>
              <a:t>For this reason, all women of childbearing age who are capable of becoming pregnant should consume 0.4 milligram (400 micrograms) of folate daily </a:t>
            </a:r>
          </a:p>
          <a:p>
            <a:r>
              <a:rPr lang="en-US" sz="2800" dirty="0"/>
              <a:t>Folate fortification of grain products because neural tube defects occur early in development before most women realize they are pregnant!!!!</a:t>
            </a:r>
          </a:p>
          <a:p>
            <a:endParaRPr lang="en-US" dirty="0"/>
          </a:p>
          <a:p>
            <a:endParaRPr lang="en-US" dirty="0"/>
          </a:p>
        </p:txBody>
      </p:sp>
    </p:spTree>
    <p:extLst>
      <p:ext uri="{BB962C8B-B14F-4D97-AF65-F5344CB8AC3E}">
        <p14:creationId xmlns:p14="http://schemas.microsoft.com/office/powerpoint/2010/main" val="2239250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73525-0504-CD40-AAFE-85D6C9B1BED3}"/>
              </a:ext>
            </a:extLst>
          </p:cNvPr>
          <p:cNvSpPr>
            <a:spLocks noGrp="1"/>
          </p:cNvSpPr>
          <p:nvPr>
            <p:ph idx="1"/>
          </p:nvPr>
        </p:nvSpPr>
        <p:spPr>
          <a:xfrm>
            <a:off x="1069848" y="1338943"/>
            <a:ext cx="10058400" cy="4833257"/>
          </a:xfrm>
        </p:spPr>
        <p:txBody>
          <a:bodyPr/>
          <a:lstStyle/>
          <a:p>
            <a:r>
              <a:rPr lang="en-US" sz="3200" dirty="0"/>
              <a:t>The Institute of recommends </a:t>
            </a:r>
            <a:r>
              <a:rPr lang="en-US" sz="3200" b="1" dirty="0">
                <a:solidFill>
                  <a:srgbClr val="C00000"/>
                </a:solidFill>
              </a:rPr>
              <a:t>(RDI) 400 </a:t>
            </a:r>
            <a:r>
              <a:rPr lang="el-GR" sz="3200" b="1" dirty="0">
                <a:solidFill>
                  <a:srgbClr val="C00000"/>
                </a:solidFill>
              </a:rPr>
              <a:t>μ</a:t>
            </a:r>
            <a:r>
              <a:rPr lang="en-US" sz="3200" b="1" dirty="0">
                <a:solidFill>
                  <a:srgbClr val="C00000"/>
                </a:solidFill>
              </a:rPr>
              <a:t>g per day </a:t>
            </a:r>
            <a:r>
              <a:rPr lang="en-US" sz="3200" dirty="0"/>
              <a:t>of dietary folate equivalents (DFEs) for men and women </a:t>
            </a:r>
          </a:p>
          <a:p>
            <a:r>
              <a:rPr lang="en-US" sz="3200" b="1" dirty="0">
                <a:solidFill>
                  <a:srgbClr val="C00000"/>
                </a:solidFill>
              </a:rPr>
              <a:t>600 </a:t>
            </a:r>
            <a:r>
              <a:rPr lang="el-GR" sz="3200" b="1" dirty="0">
                <a:solidFill>
                  <a:srgbClr val="C00000"/>
                </a:solidFill>
              </a:rPr>
              <a:t>μ</a:t>
            </a:r>
            <a:r>
              <a:rPr lang="en-US" sz="3200" b="1" dirty="0">
                <a:solidFill>
                  <a:srgbClr val="C00000"/>
                </a:solidFill>
              </a:rPr>
              <a:t>g/day in pregnancy </a:t>
            </a:r>
          </a:p>
          <a:p>
            <a:r>
              <a:rPr lang="en-US" sz="3200" b="1" dirty="0">
                <a:solidFill>
                  <a:srgbClr val="C00000"/>
                </a:solidFill>
              </a:rPr>
              <a:t>500 </a:t>
            </a:r>
            <a:r>
              <a:rPr lang="el-GR" sz="3200" b="1" dirty="0">
                <a:solidFill>
                  <a:srgbClr val="C00000"/>
                </a:solidFill>
              </a:rPr>
              <a:t>μ</a:t>
            </a:r>
            <a:r>
              <a:rPr lang="en-US" sz="3200" b="1" dirty="0">
                <a:solidFill>
                  <a:srgbClr val="C00000"/>
                </a:solidFill>
              </a:rPr>
              <a:t>g/day in lactation. </a:t>
            </a:r>
          </a:p>
          <a:p>
            <a:endParaRPr lang="en-US" dirty="0"/>
          </a:p>
        </p:txBody>
      </p:sp>
    </p:spTree>
    <p:extLst>
      <p:ext uri="{BB962C8B-B14F-4D97-AF65-F5344CB8AC3E}">
        <p14:creationId xmlns:p14="http://schemas.microsoft.com/office/powerpoint/2010/main" val="2902205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EB65-39C4-B841-9F73-0B990BAAF4BE}"/>
              </a:ext>
            </a:extLst>
          </p:cNvPr>
          <p:cNvSpPr>
            <a:spLocks noGrp="1"/>
          </p:cNvSpPr>
          <p:nvPr>
            <p:ph type="title"/>
          </p:nvPr>
        </p:nvSpPr>
        <p:spPr/>
        <p:txBody>
          <a:bodyPr/>
          <a:lstStyle/>
          <a:p>
            <a:r>
              <a:rPr lang="en-US" b="1" dirty="0"/>
              <a:t>Folate Food Sources </a:t>
            </a:r>
            <a:br>
              <a:rPr lang="en-US" dirty="0"/>
            </a:br>
            <a:endParaRPr lang="en-US" dirty="0"/>
          </a:p>
        </p:txBody>
      </p:sp>
      <p:sp>
        <p:nvSpPr>
          <p:cNvPr id="3" name="Content Placeholder 2">
            <a:extLst>
              <a:ext uri="{FF2B5EF4-FFF2-40B4-BE49-F238E27FC236}">
                <a16:creationId xmlns:a16="http://schemas.microsoft.com/office/drawing/2014/main" id="{B4DF7BF5-EEAF-4D4D-917B-5BCC71AA617C}"/>
              </a:ext>
            </a:extLst>
          </p:cNvPr>
          <p:cNvSpPr>
            <a:spLocks noGrp="1"/>
          </p:cNvSpPr>
          <p:nvPr>
            <p:ph idx="1"/>
          </p:nvPr>
        </p:nvSpPr>
        <p:spPr>
          <a:xfrm>
            <a:off x="1069848" y="2121408"/>
            <a:ext cx="5314623" cy="4050792"/>
          </a:xfrm>
        </p:spPr>
        <p:txBody>
          <a:bodyPr/>
          <a:lstStyle/>
          <a:p>
            <a:r>
              <a:rPr lang="en-US" dirty="0"/>
              <a:t>Folate is especially abundant in legumes, fruits, and vegetables </a:t>
            </a:r>
          </a:p>
          <a:p>
            <a:r>
              <a:rPr lang="en-US" dirty="0"/>
              <a:t>leafy vegetables (spinach, broccoli, cabbage, lettuce) </a:t>
            </a:r>
          </a:p>
          <a:p>
            <a:r>
              <a:rPr lang="en-US" dirty="0"/>
              <a:t>folate is present in liver, kidney, beans, beetroot, bran, peanuts, avocadoes, bananas, eggs, and some fish. </a:t>
            </a:r>
          </a:p>
          <a:p>
            <a:r>
              <a:rPr lang="en-US" dirty="0"/>
              <a:t>Fortified grains</a:t>
            </a:r>
          </a:p>
          <a:p>
            <a:endParaRPr lang="en-US" dirty="0"/>
          </a:p>
        </p:txBody>
      </p:sp>
      <p:pic>
        <p:nvPicPr>
          <p:cNvPr id="3073" name="Picture 1" descr="page344image5920864">
            <a:extLst>
              <a:ext uri="{FF2B5EF4-FFF2-40B4-BE49-F238E27FC236}">
                <a16:creationId xmlns:a16="http://schemas.microsoft.com/office/drawing/2014/main" id="{3C401371-4A75-3542-BD93-1662DF7E6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385" y="1457730"/>
            <a:ext cx="3784601" cy="298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97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4FE48-D392-464D-953F-62E81093E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59" y="718457"/>
            <a:ext cx="10067583" cy="5225143"/>
          </a:xfrm>
          <a:prstGeom prst="rect">
            <a:avLst/>
          </a:prstGeom>
        </p:spPr>
      </p:pic>
    </p:spTree>
    <p:extLst>
      <p:ext uri="{BB962C8B-B14F-4D97-AF65-F5344CB8AC3E}">
        <p14:creationId xmlns:p14="http://schemas.microsoft.com/office/powerpoint/2010/main" val="2938700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E686-4832-A441-B537-6E7996325E9D}"/>
              </a:ext>
            </a:extLst>
          </p:cNvPr>
          <p:cNvSpPr>
            <a:spLocks noGrp="1"/>
          </p:cNvSpPr>
          <p:nvPr>
            <p:ph type="title"/>
          </p:nvPr>
        </p:nvSpPr>
        <p:spPr/>
        <p:txBody>
          <a:bodyPr/>
          <a:lstStyle/>
          <a:p>
            <a:r>
              <a:rPr lang="en-US" b="1" dirty="0"/>
              <a:t>Vitamin B12 </a:t>
            </a:r>
            <a:br>
              <a:rPr lang="en-US" dirty="0"/>
            </a:br>
            <a:endParaRPr lang="en-US" dirty="0"/>
          </a:p>
        </p:txBody>
      </p:sp>
      <p:sp>
        <p:nvSpPr>
          <p:cNvPr id="3" name="Content Placeholder 2">
            <a:extLst>
              <a:ext uri="{FF2B5EF4-FFF2-40B4-BE49-F238E27FC236}">
                <a16:creationId xmlns:a16="http://schemas.microsoft.com/office/drawing/2014/main" id="{9E33CBCD-D778-024C-AFFE-8FD09D675C85}"/>
              </a:ext>
            </a:extLst>
          </p:cNvPr>
          <p:cNvSpPr>
            <a:spLocks noGrp="1"/>
          </p:cNvSpPr>
          <p:nvPr>
            <p:ph idx="1"/>
          </p:nvPr>
        </p:nvSpPr>
        <p:spPr/>
        <p:txBody>
          <a:bodyPr/>
          <a:lstStyle/>
          <a:p>
            <a:r>
              <a:rPr lang="en-US" dirty="0"/>
              <a:t>B12 and folate functions are related</a:t>
            </a:r>
          </a:p>
          <a:p>
            <a:r>
              <a:rPr lang="en-US" dirty="0"/>
              <a:t>Vitamin B12 removes a methyl group to activate the folate coenzyme.</a:t>
            </a:r>
          </a:p>
          <a:p>
            <a:r>
              <a:rPr lang="en-US" dirty="0"/>
              <a:t>When folate gives up its methyl group, the vitamin B12 coenzyme becomes activated </a:t>
            </a:r>
          </a:p>
          <a:p>
            <a:pPr marL="0" indent="0">
              <a:buNone/>
            </a:pPr>
            <a:r>
              <a:rPr lang="en-US" b="1" u="sng" dirty="0">
                <a:solidFill>
                  <a:srgbClr val="C00000"/>
                </a:solidFill>
              </a:rPr>
              <a:t>B12 and folate needed for</a:t>
            </a:r>
          </a:p>
          <a:p>
            <a:pPr marL="457200" indent="-457200">
              <a:buFont typeface="+mj-lt"/>
              <a:buAutoNum type="arabicPeriod"/>
            </a:pPr>
            <a:r>
              <a:rPr lang="en-US" dirty="0"/>
              <a:t>The regeneration of the amino acid methionine</a:t>
            </a:r>
          </a:p>
          <a:p>
            <a:pPr marL="457200" indent="-457200">
              <a:buFont typeface="+mj-lt"/>
              <a:buAutoNum type="arabicPeriod"/>
            </a:pPr>
            <a:r>
              <a:rPr lang="en-US" dirty="0"/>
              <a:t>Synthesis of DNA and RNA</a:t>
            </a:r>
          </a:p>
          <a:p>
            <a:pPr marL="0" indent="0">
              <a:buNone/>
            </a:pPr>
            <a:r>
              <a:rPr lang="en-US" dirty="0"/>
              <a:t>B12 is also needed for healthy nerves, bones cell activity and metabolism</a:t>
            </a:r>
          </a:p>
        </p:txBody>
      </p:sp>
    </p:spTree>
    <p:extLst>
      <p:ext uri="{BB962C8B-B14F-4D97-AF65-F5344CB8AC3E}">
        <p14:creationId xmlns:p14="http://schemas.microsoft.com/office/powerpoint/2010/main" val="1516882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6406-50F3-3242-9337-4505357A6137}"/>
              </a:ext>
            </a:extLst>
          </p:cNvPr>
          <p:cNvSpPr>
            <a:spLocks noGrp="1"/>
          </p:cNvSpPr>
          <p:nvPr>
            <p:ph type="title"/>
          </p:nvPr>
        </p:nvSpPr>
        <p:spPr/>
        <p:txBody>
          <a:bodyPr>
            <a:normAutofit fontScale="90000"/>
          </a:bodyPr>
          <a:lstStyle/>
          <a:p>
            <a:r>
              <a:rPr lang="en-US" dirty="0"/>
              <a:t> The digestion and absorption of vitamin B12 </a:t>
            </a:r>
            <a:br>
              <a:rPr lang="en-US" dirty="0"/>
            </a:br>
            <a:endParaRPr lang="en-US" dirty="0"/>
          </a:p>
        </p:txBody>
      </p:sp>
      <p:sp>
        <p:nvSpPr>
          <p:cNvPr id="3" name="Content Placeholder 2">
            <a:extLst>
              <a:ext uri="{FF2B5EF4-FFF2-40B4-BE49-F238E27FC236}">
                <a16:creationId xmlns:a16="http://schemas.microsoft.com/office/drawing/2014/main" id="{4DF69997-B3D9-494A-BD18-E012DB5B1D89}"/>
              </a:ext>
            </a:extLst>
          </p:cNvPr>
          <p:cNvSpPr>
            <a:spLocks noGrp="1"/>
          </p:cNvSpPr>
          <p:nvPr>
            <p:ph idx="1"/>
          </p:nvPr>
        </p:nvSpPr>
        <p:spPr/>
        <p:txBody>
          <a:bodyPr/>
          <a:lstStyle/>
          <a:p>
            <a:r>
              <a:rPr lang="en-US" dirty="0"/>
              <a:t>In food , B12 is attached to proteins- not free B12</a:t>
            </a:r>
          </a:p>
          <a:p>
            <a:r>
              <a:rPr lang="en-US" dirty="0"/>
              <a:t>In the stomach, hydrochloric acid and the digestive enzyme pepsin release vitamin B12 from the proteins to which it is attached in foods. </a:t>
            </a:r>
          </a:p>
          <a:p>
            <a:r>
              <a:rPr lang="en-US" dirty="0"/>
              <a:t>vitamin B12 passes from the stomach to the small intestine, it binds with a stomach secretion called </a:t>
            </a:r>
            <a:r>
              <a:rPr lang="en-US" b="1" dirty="0"/>
              <a:t>intrinsic factor. </a:t>
            </a:r>
            <a:endParaRPr lang="en-US" dirty="0"/>
          </a:p>
          <a:p>
            <a:r>
              <a:rPr lang="en-US" dirty="0"/>
              <a:t>Intrinsic factor +vitamin B12 COMPLEX travel to the end of the small intestine, where receptors recognize the complex </a:t>
            </a:r>
          </a:p>
          <a:p>
            <a:r>
              <a:rPr lang="en-US" dirty="0"/>
              <a:t>(The receptors </a:t>
            </a:r>
            <a:r>
              <a:rPr lang="en-US" b="1" dirty="0">
                <a:solidFill>
                  <a:srgbClr val="C00000"/>
                </a:solidFill>
              </a:rPr>
              <a:t>CAN’T</a:t>
            </a:r>
            <a:r>
              <a:rPr lang="en-US" dirty="0"/>
              <a:t> recognize vitamin B12 without intrinsic factor)</a:t>
            </a:r>
          </a:p>
          <a:p>
            <a:r>
              <a:rPr lang="en-US" dirty="0"/>
              <a:t>The vitamin is gradually absorbed into the bloodstream as the intrinsic factor is degraded </a:t>
            </a:r>
          </a:p>
          <a:p>
            <a:endParaRPr lang="en-US" dirty="0"/>
          </a:p>
          <a:p>
            <a:endParaRPr lang="en-US" dirty="0"/>
          </a:p>
        </p:txBody>
      </p:sp>
    </p:spTree>
    <p:extLst>
      <p:ext uri="{BB962C8B-B14F-4D97-AF65-F5344CB8AC3E}">
        <p14:creationId xmlns:p14="http://schemas.microsoft.com/office/powerpoint/2010/main" val="300659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B52A6-FF8B-E840-B2F1-D5AF12D9A0DD}"/>
              </a:ext>
            </a:extLst>
          </p:cNvPr>
          <p:cNvSpPr>
            <a:spLocks noGrp="1"/>
          </p:cNvSpPr>
          <p:nvPr>
            <p:ph idx="1"/>
          </p:nvPr>
        </p:nvSpPr>
        <p:spPr>
          <a:xfrm>
            <a:off x="537413" y="555585"/>
            <a:ext cx="11234040" cy="1817225"/>
          </a:xfrm>
        </p:spPr>
        <p:txBody>
          <a:bodyPr>
            <a:normAutofit lnSpcReduction="10000"/>
          </a:bodyPr>
          <a:lstStyle/>
          <a:p>
            <a:r>
              <a:rPr lang="en-US" dirty="0"/>
              <a:t> </a:t>
            </a:r>
            <a:r>
              <a:rPr lang="en-US" sz="3200" dirty="0"/>
              <a:t>Several of the B vitamins (thiamin, riboflavin, niacin, pantothenic acid, and biotin) act as </a:t>
            </a:r>
            <a:r>
              <a:rPr lang="en-US" sz="3200" b="1" dirty="0"/>
              <a:t>coenzymes </a:t>
            </a:r>
            <a:r>
              <a:rPr lang="en-US" sz="3200" dirty="0"/>
              <a:t>that assist enzymes in the release of energy from carbohydrate, fat, and protein </a:t>
            </a:r>
            <a:endParaRPr lang="en-US" sz="3600" dirty="0"/>
          </a:p>
        </p:txBody>
      </p:sp>
      <p:pic>
        <p:nvPicPr>
          <p:cNvPr id="5" name="Picture 4">
            <a:extLst>
              <a:ext uri="{FF2B5EF4-FFF2-40B4-BE49-F238E27FC236}">
                <a16:creationId xmlns:a16="http://schemas.microsoft.com/office/drawing/2014/main" id="{DCF262A0-45F7-434D-9303-8B8DB717F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84" y="2372810"/>
            <a:ext cx="10319861" cy="4062150"/>
          </a:xfrm>
          <a:prstGeom prst="rect">
            <a:avLst/>
          </a:prstGeom>
        </p:spPr>
      </p:pic>
    </p:spTree>
    <p:extLst>
      <p:ext uri="{BB962C8B-B14F-4D97-AF65-F5344CB8AC3E}">
        <p14:creationId xmlns:p14="http://schemas.microsoft.com/office/powerpoint/2010/main" val="4023810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7C16-8750-2541-BF3C-14F6F2C8963E}"/>
              </a:ext>
            </a:extLst>
          </p:cNvPr>
          <p:cNvSpPr>
            <a:spLocks noGrp="1"/>
          </p:cNvSpPr>
          <p:nvPr>
            <p:ph type="title"/>
          </p:nvPr>
        </p:nvSpPr>
        <p:spPr/>
        <p:txBody>
          <a:bodyPr/>
          <a:lstStyle/>
          <a:p>
            <a:r>
              <a:rPr lang="en-US" b="1" dirty="0"/>
              <a:t>Vitamin B12 Recommendations </a:t>
            </a:r>
            <a:br>
              <a:rPr lang="en-US" dirty="0"/>
            </a:br>
            <a:endParaRPr lang="en-US" dirty="0"/>
          </a:p>
        </p:txBody>
      </p:sp>
      <p:sp>
        <p:nvSpPr>
          <p:cNvPr id="3" name="Content Placeholder 2">
            <a:extLst>
              <a:ext uri="{FF2B5EF4-FFF2-40B4-BE49-F238E27FC236}">
                <a16:creationId xmlns:a16="http://schemas.microsoft.com/office/drawing/2014/main" id="{0DC5DF5E-27A8-674E-87E4-7D732FF6AF3E}"/>
              </a:ext>
            </a:extLst>
          </p:cNvPr>
          <p:cNvSpPr>
            <a:spLocks noGrp="1"/>
          </p:cNvSpPr>
          <p:nvPr>
            <p:ph idx="1"/>
          </p:nvPr>
        </p:nvSpPr>
        <p:spPr/>
        <p:txBody>
          <a:bodyPr/>
          <a:lstStyle/>
          <a:p>
            <a:r>
              <a:rPr lang="en-US" dirty="0"/>
              <a:t>The RDA for adults is only 2.4 micrograms of vitamin B12 a day </a:t>
            </a:r>
          </a:p>
          <a:p>
            <a:r>
              <a:rPr lang="en-US" dirty="0"/>
              <a:t>Most vitamin B12 deficiencies reflect inadequate absorption, not poor intake.</a:t>
            </a:r>
          </a:p>
          <a:p>
            <a:r>
              <a:rPr lang="en-US" dirty="0"/>
              <a:t>WHY Inadequate absorption typically occurs???</a:t>
            </a:r>
          </a:p>
          <a:p>
            <a:endParaRPr lang="en-US" dirty="0"/>
          </a:p>
          <a:p>
            <a:r>
              <a:rPr lang="en-US" dirty="0"/>
              <a:t>Two reasons: </a:t>
            </a:r>
          </a:p>
          <a:p>
            <a:pPr marL="457200" indent="-457200">
              <a:buFont typeface="+mj-lt"/>
              <a:buAutoNum type="arabicPeriod"/>
            </a:pPr>
            <a:r>
              <a:rPr lang="en-US" dirty="0"/>
              <a:t>A lack of hydrochloric acid</a:t>
            </a:r>
          </a:p>
          <a:p>
            <a:pPr marL="457200" indent="-457200">
              <a:buFont typeface="+mj-lt"/>
              <a:buAutoNum type="arabicPeriod"/>
            </a:pPr>
            <a:r>
              <a:rPr lang="en-US" dirty="0"/>
              <a:t>or a lack of intrinsic factor </a:t>
            </a:r>
          </a:p>
          <a:p>
            <a:endParaRPr lang="en-US" dirty="0"/>
          </a:p>
        </p:txBody>
      </p:sp>
    </p:spTree>
    <p:extLst>
      <p:ext uri="{BB962C8B-B14F-4D97-AF65-F5344CB8AC3E}">
        <p14:creationId xmlns:p14="http://schemas.microsoft.com/office/powerpoint/2010/main" val="414081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660F-4AC1-9749-9C70-09CBCD9B31B8}"/>
              </a:ext>
            </a:extLst>
          </p:cNvPr>
          <p:cNvSpPr>
            <a:spLocks noGrp="1"/>
          </p:cNvSpPr>
          <p:nvPr>
            <p:ph type="title"/>
          </p:nvPr>
        </p:nvSpPr>
        <p:spPr/>
        <p:txBody>
          <a:bodyPr/>
          <a:lstStyle/>
          <a:p>
            <a:r>
              <a:rPr lang="en-US" dirty="0"/>
              <a:t>deficiency </a:t>
            </a:r>
            <a:br>
              <a:rPr lang="en-US" dirty="0"/>
            </a:br>
            <a:endParaRPr lang="en-US" dirty="0"/>
          </a:p>
        </p:txBody>
      </p:sp>
      <p:sp>
        <p:nvSpPr>
          <p:cNvPr id="3" name="Content Placeholder 2">
            <a:extLst>
              <a:ext uri="{FF2B5EF4-FFF2-40B4-BE49-F238E27FC236}">
                <a16:creationId xmlns:a16="http://schemas.microsoft.com/office/drawing/2014/main" id="{5F424561-75A5-1C44-8295-F81040EF2650}"/>
              </a:ext>
            </a:extLst>
          </p:cNvPr>
          <p:cNvSpPr>
            <a:spLocks noGrp="1"/>
          </p:cNvSpPr>
          <p:nvPr>
            <p:ph idx="1"/>
          </p:nvPr>
        </p:nvSpPr>
        <p:spPr/>
        <p:txBody>
          <a:bodyPr/>
          <a:lstStyle/>
          <a:p>
            <a:r>
              <a:rPr lang="en-US" dirty="0"/>
              <a:t>Common among the elderly because many older adults develop </a:t>
            </a:r>
            <a:r>
              <a:rPr lang="en-US" b="1" dirty="0"/>
              <a:t>atrophic gastritis, </a:t>
            </a:r>
            <a:r>
              <a:rPr lang="en-US" dirty="0"/>
              <a:t>a condition that damages the cells of the stomach </a:t>
            </a:r>
          </a:p>
          <a:p>
            <a:r>
              <a:rPr lang="en-US" dirty="0"/>
              <a:t>Without healthy stomach cells, production of hydrochloric acid and intrinsic factor diminishes. </a:t>
            </a:r>
          </a:p>
          <a:p>
            <a:r>
              <a:rPr lang="en-US" dirty="0"/>
              <a:t>Vitamin B12 deficiency caused by atrophic gastritis and a lack of intrinsic factor is known as </a:t>
            </a:r>
            <a:r>
              <a:rPr lang="en-US" b="1" dirty="0"/>
              <a:t>pernicious anemia. </a:t>
            </a:r>
            <a:endParaRPr lang="en-US" dirty="0"/>
          </a:p>
          <a:p>
            <a:endParaRPr lang="en-US" dirty="0"/>
          </a:p>
          <a:p>
            <a:r>
              <a:rPr lang="en-US" dirty="0"/>
              <a:t>Some people inherit a defective gene for the intrinsic factor </a:t>
            </a:r>
          </a:p>
          <a:p>
            <a:r>
              <a:rPr lang="en-US" dirty="0"/>
              <a:t>Why is Anemia one of the most common symptoms of B12 deficiencies ?</a:t>
            </a:r>
          </a:p>
          <a:p>
            <a:endParaRPr lang="en-US" dirty="0"/>
          </a:p>
        </p:txBody>
      </p:sp>
    </p:spTree>
    <p:extLst>
      <p:ext uri="{BB962C8B-B14F-4D97-AF65-F5344CB8AC3E}">
        <p14:creationId xmlns:p14="http://schemas.microsoft.com/office/powerpoint/2010/main" val="282238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1273-79FE-294B-B977-981CFF5E0F36}"/>
              </a:ext>
            </a:extLst>
          </p:cNvPr>
          <p:cNvSpPr>
            <a:spLocks noGrp="1"/>
          </p:cNvSpPr>
          <p:nvPr>
            <p:ph type="title"/>
          </p:nvPr>
        </p:nvSpPr>
        <p:spPr/>
        <p:txBody>
          <a:bodyPr/>
          <a:lstStyle/>
          <a:p>
            <a:r>
              <a:rPr lang="en-US" dirty="0"/>
              <a:t>deficiency</a:t>
            </a:r>
          </a:p>
        </p:txBody>
      </p:sp>
      <p:sp>
        <p:nvSpPr>
          <p:cNvPr id="3" name="Content Placeholder 2">
            <a:extLst>
              <a:ext uri="{FF2B5EF4-FFF2-40B4-BE49-F238E27FC236}">
                <a16:creationId xmlns:a16="http://schemas.microsoft.com/office/drawing/2014/main" id="{9107D79C-C130-B944-84AD-84325C34818B}"/>
              </a:ext>
            </a:extLst>
          </p:cNvPr>
          <p:cNvSpPr>
            <a:spLocks noGrp="1"/>
          </p:cNvSpPr>
          <p:nvPr>
            <p:ph idx="1"/>
          </p:nvPr>
        </p:nvSpPr>
        <p:spPr/>
        <p:txBody>
          <a:bodyPr/>
          <a:lstStyle/>
          <a:p>
            <a:r>
              <a:rPr lang="en-US" dirty="0"/>
              <a:t>Anemia</a:t>
            </a:r>
          </a:p>
          <a:p>
            <a:r>
              <a:rPr lang="en-US" dirty="0"/>
              <a:t>But also vitamin needed to maintains the sheath that surrounds and protects nerve fibers and promotes their normal growth so deficiency </a:t>
            </a:r>
          </a:p>
          <a:p>
            <a:r>
              <a:rPr lang="en-US" dirty="0"/>
              <a:t>Impairs cognition. </a:t>
            </a:r>
          </a:p>
          <a:p>
            <a:r>
              <a:rPr lang="en-US" dirty="0"/>
              <a:t>Advanced neurological symptoms include a creeping paralysis that begins at the extremities and works inward and up the spine. </a:t>
            </a:r>
          </a:p>
          <a:p>
            <a:endParaRPr lang="en-US" dirty="0"/>
          </a:p>
          <a:p>
            <a:endParaRPr lang="en-US" dirty="0"/>
          </a:p>
        </p:txBody>
      </p:sp>
    </p:spTree>
    <p:extLst>
      <p:ext uri="{BB962C8B-B14F-4D97-AF65-F5344CB8AC3E}">
        <p14:creationId xmlns:p14="http://schemas.microsoft.com/office/powerpoint/2010/main" val="2776400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0FE0-B279-6D46-B597-B88580F9D411}"/>
              </a:ext>
            </a:extLst>
          </p:cNvPr>
          <p:cNvSpPr>
            <a:spLocks noGrp="1"/>
          </p:cNvSpPr>
          <p:nvPr>
            <p:ph type="title"/>
          </p:nvPr>
        </p:nvSpPr>
        <p:spPr/>
        <p:txBody>
          <a:bodyPr/>
          <a:lstStyle/>
          <a:p>
            <a:r>
              <a:rPr lang="en-US" b="1" dirty="0"/>
              <a:t>Vitamin B12 Food Sources </a:t>
            </a:r>
            <a:br>
              <a:rPr lang="en-US" dirty="0"/>
            </a:br>
            <a:endParaRPr lang="en-US" dirty="0"/>
          </a:p>
        </p:txBody>
      </p:sp>
      <p:sp>
        <p:nvSpPr>
          <p:cNvPr id="3" name="Content Placeholder 2">
            <a:extLst>
              <a:ext uri="{FF2B5EF4-FFF2-40B4-BE49-F238E27FC236}">
                <a16:creationId xmlns:a16="http://schemas.microsoft.com/office/drawing/2014/main" id="{228A28D0-1F41-6E4B-BB51-DA90835D574F}"/>
              </a:ext>
            </a:extLst>
          </p:cNvPr>
          <p:cNvSpPr>
            <a:spLocks noGrp="1"/>
          </p:cNvSpPr>
          <p:nvPr>
            <p:ph idx="1"/>
          </p:nvPr>
        </p:nvSpPr>
        <p:spPr/>
        <p:txBody>
          <a:bodyPr/>
          <a:lstStyle/>
          <a:p>
            <a:r>
              <a:rPr lang="en-US" dirty="0"/>
              <a:t>vitamin B12 is synthesized by microorganisms, the vitamin is only found in bacterially fermented foods </a:t>
            </a:r>
          </a:p>
          <a:p>
            <a:r>
              <a:rPr lang="en-US" dirty="0"/>
              <a:t>Bacteria in the intestine produce some vitamin B12 </a:t>
            </a:r>
          </a:p>
          <a:p>
            <a:r>
              <a:rPr lang="en-US" dirty="0"/>
              <a:t>Vitamin B12 is unique among the vitamins in being found almost exclusively in foods derived from animals. </a:t>
            </a:r>
          </a:p>
          <a:p>
            <a:r>
              <a:rPr lang="en-US" dirty="0"/>
              <a:t>Bioavailability is greatest from milk and fish. </a:t>
            </a:r>
          </a:p>
          <a:p>
            <a:r>
              <a:rPr lang="en-US" dirty="0"/>
              <a:t>Vegans, who restrict all foods derived from animals, need a reliable source, such as vitamin B12–fortified soy milk or vitamin B12 supplements. </a:t>
            </a:r>
          </a:p>
          <a:p>
            <a:endParaRPr lang="en-US" dirty="0"/>
          </a:p>
          <a:p>
            <a:endParaRPr lang="en-US" dirty="0"/>
          </a:p>
          <a:p>
            <a:endParaRPr lang="en-US" dirty="0"/>
          </a:p>
        </p:txBody>
      </p:sp>
    </p:spTree>
    <p:extLst>
      <p:ext uri="{BB962C8B-B14F-4D97-AF65-F5344CB8AC3E}">
        <p14:creationId xmlns:p14="http://schemas.microsoft.com/office/powerpoint/2010/main" val="3963567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60208F-6C81-5449-A247-78A2744E2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1090386"/>
            <a:ext cx="11642271" cy="5081814"/>
          </a:xfrm>
          <a:prstGeom prst="rect">
            <a:avLst/>
          </a:prstGeom>
        </p:spPr>
      </p:pic>
    </p:spTree>
    <p:extLst>
      <p:ext uri="{BB962C8B-B14F-4D97-AF65-F5344CB8AC3E}">
        <p14:creationId xmlns:p14="http://schemas.microsoft.com/office/powerpoint/2010/main" val="1888626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DE61-9D15-E949-81B5-E4EE7DF0EF40}"/>
              </a:ext>
            </a:extLst>
          </p:cNvPr>
          <p:cNvSpPr>
            <a:spLocks noGrp="1"/>
          </p:cNvSpPr>
          <p:nvPr>
            <p:ph type="title"/>
          </p:nvPr>
        </p:nvSpPr>
        <p:spPr/>
        <p:txBody>
          <a:bodyPr/>
          <a:lstStyle/>
          <a:p>
            <a:r>
              <a:rPr lang="en-US" b="1" dirty="0"/>
              <a:t>Vitamin C </a:t>
            </a:r>
            <a:br>
              <a:rPr lang="en-US" dirty="0"/>
            </a:br>
            <a:endParaRPr lang="en-US" dirty="0"/>
          </a:p>
        </p:txBody>
      </p:sp>
      <p:sp>
        <p:nvSpPr>
          <p:cNvPr id="3" name="Content Placeholder 2">
            <a:extLst>
              <a:ext uri="{FF2B5EF4-FFF2-40B4-BE49-F238E27FC236}">
                <a16:creationId xmlns:a16="http://schemas.microsoft.com/office/drawing/2014/main" id="{F03A3F05-8145-9845-AAA0-4FD1F8D82027}"/>
              </a:ext>
            </a:extLst>
          </p:cNvPr>
          <p:cNvSpPr>
            <a:spLocks noGrp="1"/>
          </p:cNvSpPr>
          <p:nvPr>
            <p:ph idx="1"/>
          </p:nvPr>
        </p:nvSpPr>
        <p:spPr>
          <a:xfrm>
            <a:off x="1069848" y="2121407"/>
            <a:ext cx="5673852" cy="4295721"/>
          </a:xfrm>
        </p:spPr>
        <p:txBody>
          <a:bodyPr>
            <a:normAutofit lnSpcReduction="10000"/>
          </a:bodyPr>
          <a:lstStyle/>
          <a:p>
            <a:r>
              <a:rPr lang="en-US" dirty="0"/>
              <a:t>In the mid-1700s, James Lind, a British physician serving in the navy, devised an experiment to find a cure for scurvy. </a:t>
            </a:r>
          </a:p>
          <a:p>
            <a:r>
              <a:rPr lang="en-US" dirty="0"/>
              <a:t>He divided 12 sailors with scurvy into 6 pairs.</a:t>
            </a:r>
          </a:p>
          <a:p>
            <a:r>
              <a:rPr lang="en-US" dirty="0"/>
              <a:t> Each pair received a different supplement </a:t>
            </a:r>
          </a:p>
          <a:p>
            <a:r>
              <a:rPr lang="en-US" dirty="0"/>
              <a:t>cider,</a:t>
            </a:r>
          </a:p>
          <a:p>
            <a:r>
              <a:rPr lang="en-US" dirty="0"/>
              <a:t>vinegar</a:t>
            </a:r>
          </a:p>
          <a:p>
            <a:r>
              <a:rPr lang="en-US" dirty="0"/>
              <a:t>sulfuric acid,</a:t>
            </a:r>
          </a:p>
          <a:p>
            <a:r>
              <a:rPr lang="en-US" dirty="0"/>
              <a:t>Seawater</a:t>
            </a:r>
          </a:p>
          <a:p>
            <a:r>
              <a:rPr lang="en-US" dirty="0"/>
              <a:t>oranges and lemons</a:t>
            </a:r>
          </a:p>
          <a:p>
            <a:r>
              <a:rPr lang="en-US" dirty="0"/>
              <a:t>strong laxative. </a:t>
            </a:r>
          </a:p>
          <a:p>
            <a:endParaRPr lang="en-US" dirty="0"/>
          </a:p>
        </p:txBody>
      </p:sp>
      <p:sp>
        <p:nvSpPr>
          <p:cNvPr id="4" name="TextBox 3">
            <a:extLst>
              <a:ext uri="{FF2B5EF4-FFF2-40B4-BE49-F238E27FC236}">
                <a16:creationId xmlns:a16="http://schemas.microsoft.com/office/drawing/2014/main" id="{004B633D-3833-574A-8E1F-D4A8865482AD}"/>
              </a:ext>
            </a:extLst>
          </p:cNvPr>
          <p:cNvSpPr txBox="1"/>
          <p:nvPr/>
        </p:nvSpPr>
        <p:spPr>
          <a:xfrm>
            <a:off x="7903029" y="1877786"/>
            <a:ext cx="2416628" cy="3385542"/>
          </a:xfrm>
          <a:prstGeom prst="rect">
            <a:avLst/>
          </a:prstGeom>
          <a:noFill/>
        </p:spPr>
        <p:txBody>
          <a:bodyPr wrap="square" rtlCol="0">
            <a:spAutoFit/>
          </a:bodyPr>
          <a:lstStyle/>
          <a:p>
            <a:r>
              <a:rPr lang="en-US" sz="2800" b="1" dirty="0">
                <a:solidFill>
                  <a:srgbClr val="C00000"/>
                </a:solidFill>
              </a:rPr>
              <a:t>Those receiving the citrus fruits quickly recovered from scurvy</a:t>
            </a:r>
          </a:p>
          <a:p>
            <a:endParaRPr lang="en-US" dirty="0"/>
          </a:p>
        </p:txBody>
      </p:sp>
    </p:spTree>
    <p:extLst>
      <p:ext uri="{BB962C8B-B14F-4D97-AF65-F5344CB8AC3E}">
        <p14:creationId xmlns:p14="http://schemas.microsoft.com/office/powerpoint/2010/main" val="1496505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F9A3-1869-6F4B-960B-A5C3E2A6B0C6}"/>
              </a:ext>
            </a:extLst>
          </p:cNvPr>
          <p:cNvSpPr>
            <a:spLocks noGrp="1"/>
          </p:cNvSpPr>
          <p:nvPr>
            <p:ph type="title"/>
          </p:nvPr>
        </p:nvSpPr>
        <p:spPr/>
        <p:txBody>
          <a:bodyPr/>
          <a:lstStyle/>
          <a:p>
            <a:r>
              <a:rPr lang="en-US" b="1" dirty="0"/>
              <a:t>Vitamin C function</a:t>
            </a:r>
            <a:br>
              <a:rPr lang="en-US" dirty="0"/>
            </a:br>
            <a:endParaRPr lang="en-US" dirty="0"/>
          </a:p>
        </p:txBody>
      </p:sp>
      <p:sp>
        <p:nvSpPr>
          <p:cNvPr id="3" name="Content Placeholder 2">
            <a:extLst>
              <a:ext uri="{FF2B5EF4-FFF2-40B4-BE49-F238E27FC236}">
                <a16:creationId xmlns:a16="http://schemas.microsoft.com/office/drawing/2014/main" id="{5D4C3312-349C-B241-874E-C1BA00D24F6D}"/>
              </a:ext>
            </a:extLst>
          </p:cNvPr>
          <p:cNvSpPr>
            <a:spLocks noGrp="1"/>
          </p:cNvSpPr>
          <p:nvPr>
            <p:ph idx="1"/>
          </p:nvPr>
        </p:nvSpPr>
        <p:spPr>
          <a:xfrm>
            <a:off x="865414" y="1534886"/>
            <a:ext cx="10262834" cy="4637314"/>
          </a:xfrm>
        </p:spPr>
        <p:txBody>
          <a:bodyPr/>
          <a:lstStyle/>
          <a:p>
            <a:pPr marL="457200" indent="-457200">
              <a:buFont typeface="+mj-lt"/>
              <a:buAutoNum type="arabicPeriod"/>
            </a:pPr>
            <a:r>
              <a:rPr lang="en-US" dirty="0"/>
              <a:t>Serves as a </a:t>
            </a:r>
            <a:r>
              <a:rPr lang="en-US" b="1" dirty="0"/>
              <a:t>cofactor </a:t>
            </a:r>
            <a:r>
              <a:rPr lang="en-US" dirty="0"/>
              <a:t>helping a specific enzyme perform its job, </a:t>
            </a:r>
          </a:p>
          <a:p>
            <a:pPr marL="457200" indent="-457200">
              <a:buFont typeface="+mj-lt"/>
              <a:buAutoNum type="arabicPeriod"/>
            </a:pPr>
            <a:r>
              <a:rPr lang="en-US" dirty="0"/>
              <a:t>Acts as an antioxidant </a:t>
            </a:r>
          </a:p>
          <a:p>
            <a:pPr marL="457200" indent="-457200">
              <a:buFont typeface="+mj-lt"/>
              <a:buAutoNum type="arabicPeriod"/>
            </a:pPr>
            <a:endParaRPr lang="en-US" dirty="0"/>
          </a:p>
          <a:p>
            <a:pPr marL="0" indent="0">
              <a:buNone/>
            </a:pPr>
            <a:r>
              <a:rPr lang="en-US" u="sng" dirty="0">
                <a:solidFill>
                  <a:srgbClr val="C00000"/>
                </a:solidFill>
              </a:rPr>
              <a:t>As an Antioxidant </a:t>
            </a:r>
          </a:p>
          <a:p>
            <a:r>
              <a:rPr lang="en-US" dirty="0"/>
              <a:t>Vitamin C loses electrons easily, a characteristic that allows it to perform as an antioxidant. In the body, </a:t>
            </a:r>
            <a:r>
              <a:rPr lang="en-US" b="1" dirty="0"/>
              <a:t>antioxidants </a:t>
            </a:r>
            <a:r>
              <a:rPr lang="en-US" dirty="0"/>
              <a:t>defend against free radicals. </a:t>
            </a:r>
          </a:p>
          <a:p>
            <a:r>
              <a:rPr lang="en-US" dirty="0"/>
              <a:t>A </a:t>
            </a:r>
            <a:r>
              <a:rPr lang="en-US" b="1" dirty="0"/>
              <a:t>free radical </a:t>
            </a:r>
            <a:r>
              <a:rPr lang="en-US" dirty="0"/>
              <a:t>is a molecule with one or more unpaired electrons, which makes it unstable and highly reactive. Antioxidants can neutralize free radicals by donating an electron or two. In doing so, antioxidants protect other substances from free radical damage </a:t>
            </a:r>
          </a:p>
          <a:p>
            <a:endParaRPr lang="en-US" dirty="0"/>
          </a:p>
        </p:txBody>
      </p:sp>
    </p:spTree>
    <p:extLst>
      <p:ext uri="{BB962C8B-B14F-4D97-AF65-F5344CB8AC3E}">
        <p14:creationId xmlns:p14="http://schemas.microsoft.com/office/powerpoint/2010/main" val="4280430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D8A2-F81D-2049-AF30-3DF8E7DFC01A}"/>
              </a:ext>
            </a:extLst>
          </p:cNvPr>
          <p:cNvSpPr>
            <a:spLocks noGrp="1"/>
          </p:cNvSpPr>
          <p:nvPr>
            <p:ph type="title"/>
          </p:nvPr>
        </p:nvSpPr>
        <p:spPr>
          <a:xfrm>
            <a:off x="367719" y="137813"/>
            <a:ext cx="10058400" cy="1609344"/>
          </a:xfrm>
        </p:spPr>
        <p:txBody>
          <a:bodyPr/>
          <a:lstStyle/>
          <a:p>
            <a:r>
              <a:rPr lang="en-US" dirty="0"/>
              <a:t>functions</a:t>
            </a:r>
          </a:p>
        </p:txBody>
      </p:sp>
      <p:sp>
        <p:nvSpPr>
          <p:cNvPr id="3" name="Content Placeholder 2">
            <a:extLst>
              <a:ext uri="{FF2B5EF4-FFF2-40B4-BE49-F238E27FC236}">
                <a16:creationId xmlns:a16="http://schemas.microsoft.com/office/drawing/2014/main" id="{59640602-421C-4046-8BCA-F4DC28A0D73B}"/>
              </a:ext>
            </a:extLst>
          </p:cNvPr>
          <p:cNvSpPr>
            <a:spLocks noGrp="1"/>
          </p:cNvSpPr>
          <p:nvPr>
            <p:ph idx="1"/>
          </p:nvPr>
        </p:nvSpPr>
        <p:spPr>
          <a:xfrm>
            <a:off x="653143" y="1747157"/>
            <a:ext cx="10475105" cy="4425043"/>
          </a:xfrm>
        </p:spPr>
        <p:txBody>
          <a:bodyPr>
            <a:normAutofit fontScale="92500" lnSpcReduction="20000"/>
          </a:bodyPr>
          <a:lstStyle/>
          <a:p>
            <a:pPr marL="0" indent="0">
              <a:buNone/>
            </a:pPr>
            <a:r>
              <a:rPr lang="en-US" sz="3300" b="1" u="sng" dirty="0">
                <a:solidFill>
                  <a:srgbClr val="C00000"/>
                </a:solidFill>
              </a:rPr>
              <a:t>As an antioxidant </a:t>
            </a:r>
          </a:p>
          <a:p>
            <a:r>
              <a:rPr lang="en-US" sz="2800" dirty="0"/>
              <a:t>Vitamin C protects tissues from the </a:t>
            </a:r>
            <a:r>
              <a:rPr lang="en-US" sz="2800" b="1" dirty="0"/>
              <a:t>oxidative stress </a:t>
            </a:r>
            <a:r>
              <a:rPr lang="en-US" sz="2800" dirty="0"/>
              <a:t>of free radicals and thus may play an important role in preventing diseases.</a:t>
            </a:r>
          </a:p>
          <a:p>
            <a:r>
              <a:rPr lang="en-US" sz="2800" dirty="0"/>
              <a:t>Vitamin C enhances Iron absorption</a:t>
            </a:r>
          </a:p>
          <a:p>
            <a:endParaRPr lang="en-US" sz="2800" dirty="0"/>
          </a:p>
          <a:p>
            <a:pPr marL="0" indent="0">
              <a:buNone/>
            </a:pPr>
            <a:r>
              <a:rPr lang="en-US" sz="3200" b="1" u="sng" dirty="0">
                <a:solidFill>
                  <a:srgbClr val="C00000"/>
                </a:solidFill>
              </a:rPr>
              <a:t>As a cofactor</a:t>
            </a:r>
          </a:p>
          <a:p>
            <a:r>
              <a:rPr lang="en-US" sz="3000" dirty="0"/>
              <a:t>Vitamin C helps to form the fibrous structural protein of connective tissues known as </a:t>
            </a:r>
            <a:r>
              <a:rPr lang="en-US" sz="3000" b="1" dirty="0"/>
              <a:t>collagen. </a:t>
            </a:r>
            <a:r>
              <a:rPr lang="en-US" sz="3000" dirty="0"/>
              <a:t>Collagen serves as the matrix on which bones and teeth are formed</a:t>
            </a:r>
          </a:p>
          <a:p>
            <a:r>
              <a:rPr lang="en-US" sz="3000" dirty="0"/>
              <a:t>Assists in formation of hormones and neurotransmitters </a:t>
            </a:r>
          </a:p>
          <a:p>
            <a:pPr marL="0" indent="0">
              <a:buNone/>
            </a:pPr>
            <a:endParaRPr lang="en-US" dirty="0"/>
          </a:p>
        </p:txBody>
      </p:sp>
    </p:spTree>
    <p:extLst>
      <p:ext uri="{BB962C8B-B14F-4D97-AF65-F5344CB8AC3E}">
        <p14:creationId xmlns:p14="http://schemas.microsoft.com/office/powerpoint/2010/main" val="230589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EB19DA-5D00-0F4A-A6A3-3C125D0EBCB3}"/>
              </a:ext>
            </a:extLst>
          </p:cNvPr>
          <p:cNvSpPr>
            <a:spLocks noGrp="1"/>
          </p:cNvSpPr>
          <p:nvPr>
            <p:ph idx="1"/>
          </p:nvPr>
        </p:nvSpPr>
        <p:spPr>
          <a:xfrm>
            <a:off x="873905" y="1158023"/>
            <a:ext cx="10058400" cy="4050792"/>
          </a:xfrm>
        </p:spPr>
        <p:txBody>
          <a:bodyPr>
            <a:normAutofit/>
          </a:bodyPr>
          <a:lstStyle/>
          <a:p>
            <a:r>
              <a:rPr lang="en-US" sz="4000" dirty="0"/>
              <a:t>Certain stresses increases vitamin C needs</a:t>
            </a:r>
          </a:p>
          <a:p>
            <a:r>
              <a:rPr lang="en-US" sz="4000" dirty="0"/>
              <a:t>These stresses include:  infections; burns; extremely high or low temperatures; intakes of toxic heavy metals and smoking</a:t>
            </a:r>
          </a:p>
          <a:p>
            <a:endParaRPr lang="en-US" sz="1800" dirty="0"/>
          </a:p>
        </p:txBody>
      </p:sp>
    </p:spTree>
    <p:extLst>
      <p:ext uri="{BB962C8B-B14F-4D97-AF65-F5344CB8AC3E}">
        <p14:creationId xmlns:p14="http://schemas.microsoft.com/office/powerpoint/2010/main" val="2437021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378A-009E-524B-A3D0-422573146CDC}"/>
              </a:ext>
            </a:extLst>
          </p:cNvPr>
          <p:cNvSpPr>
            <a:spLocks noGrp="1"/>
          </p:cNvSpPr>
          <p:nvPr>
            <p:ph type="title"/>
          </p:nvPr>
        </p:nvSpPr>
        <p:spPr>
          <a:xfrm>
            <a:off x="318734" y="1023474"/>
            <a:ext cx="9037538" cy="462425"/>
          </a:xfrm>
        </p:spPr>
        <p:txBody>
          <a:bodyPr>
            <a:normAutofit fontScale="90000"/>
          </a:bodyPr>
          <a:lstStyle/>
          <a:p>
            <a:r>
              <a:rPr lang="en-US" b="1" dirty="0"/>
              <a:t>Vitamin C Recommendations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5CF74F35-36F2-224B-B890-B0A6BD5D4A98}"/>
              </a:ext>
            </a:extLst>
          </p:cNvPr>
          <p:cNvSpPr>
            <a:spLocks noGrp="1"/>
          </p:cNvSpPr>
          <p:nvPr>
            <p:ph idx="1"/>
          </p:nvPr>
        </p:nvSpPr>
        <p:spPr>
          <a:xfrm>
            <a:off x="473529" y="1257300"/>
            <a:ext cx="11718471" cy="4914900"/>
          </a:xfrm>
        </p:spPr>
        <p:txBody>
          <a:bodyPr/>
          <a:lstStyle/>
          <a:p>
            <a:r>
              <a:rPr lang="en-US" sz="3600" b="1" u="sng" dirty="0">
                <a:solidFill>
                  <a:srgbClr val="C00000"/>
                </a:solidFill>
              </a:rPr>
              <a:t>Vitamin C  and cold prevention?</a:t>
            </a:r>
          </a:p>
          <a:p>
            <a:r>
              <a:rPr lang="en-US" sz="3200" b="1" dirty="0"/>
              <a:t>conflicting and controversial evidence </a:t>
            </a:r>
          </a:p>
          <a:p>
            <a:r>
              <a:rPr lang="en-US" sz="2400" b="1" dirty="0"/>
              <a:t>Less symptoms and severity of common cold and reduced duration</a:t>
            </a:r>
          </a:p>
          <a:p>
            <a:r>
              <a:rPr lang="en-US" sz="3600" b="1" u="sng" dirty="0">
                <a:solidFill>
                  <a:srgbClr val="C00000"/>
                </a:solidFill>
              </a:rPr>
              <a:t>Recommendations</a:t>
            </a:r>
          </a:p>
          <a:p>
            <a:r>
              <a:rPr lang="en-US" sz="2400" dirty="0"/>
              <a:t>Women: 75 mg/day </a:t>
            </a:r>
          </a:p>
          <a:p>
            <a:r>
              <a:rPr lang="en-US" sz="2400" dirty="0"/>
              <a:t>Men: 90 mg/day </a:t>
            </a:r>
          </a:p>
          <a:p>
            <a:r>
              <a:rPr lang="en-US" sz="2400" dirty="0"/>
              <a:t>Because people who </a:t>
            </a:r>
            <a:r>
              <a:rPr lang="en-US" sz="2400" b="1" dirty="0">
                <a:solidFill>
                  <a:srgbClr val="C00000"/>
                </a:solidFill>
              </a:rPr>
              <a:t>smoke cigarettes</a:t>
            </a:r>
            <a:r>
              <a:rPr lang="en-US" sz="2400" dirty="0"/>
              <a:t> regularly suffer significant oxidative stress, their requirement for vitamin C is increased an </a:t>
            </a:r>
            <a:r>
              <a:rPr lang="en-US" sz="2400" b="1" dirty="0">
                <a:solidFill>
                  <a:srgbClr val="C00000"/>
                </a:solidFill>
              </a:rPr>
              <a:t>additional 35 milligrams </a:t>
            </a:r>
            <a:endParaRPr lang="en-US" sz="3600" b="1" dirty="0">
              <a:solidFill>
                <a:srgbClr val="C00000"/>
              </a:solidFill>
            </a:endParaRPr>
          </a:p>
          <a:p>
            <a:endParaRPr lang="en-US" sz="3200" dirty="0"/>
          </a:p>
          <a:p>
            <a:endParaRPr lang="en-US" sz="3200" b="1" u="sng" dirty="0">
              <a:solidFill>
                <a:srgbClr val="C00000"/>
              </a:solidFill>
            </a:endParaRPr>
          </a:p>
        </p:txBody>
      </p:sp>
    </p:spTree>
    <p:extLst>
      <p:ext uri="{BB962C8B-B14F-4D97-AF65-F5344CB8AC3E}">
        <p14:creationId xmlns:p14="http://schemas.microsoft.com/office/powerpoint/2010/main" val="3596886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6B98-EF22-304B-9280-9C09DC4816C8}"/>
              </a:ext>
            </a:extLst>
          </p:cNvPr>
          <p:cNvSpPr>
            <a:spLocks noGrp="1"/>
          </p:cNvSpPr>
          <p:nvPr>
            <p:ph type="title"/>
          </p:nvPr>
        </p:nvSpPr>
        <p:spPr/>
        <p:txBody>
          <a:bodyPr/>
          <a:lstStyle/>
          <a:p>
            <a:r>
              <a:rPr lang="en-US" b="1" dirty="0"/>
              <a:t>Thiamin (vitamin B1)</a:t>
            </a:r>
            <a:br>
              <a:rPr lang="en-US" dirty="0"/>
            </a:br>
            <a:endParaRPr lang="en-US" dirty="0"/>
          </a:p>
        </p:txBody>
      </p:sp>
      <p:pic>
        <p:nvPicPr>
          <p:cNvPr id="6" name="Picture 5">
            <a:extLst>
              <a:ext uri="{FF2B5EF4-FFF2-40B4-BE49-F238E27FC236}">
                <a16:creationId xmlns:a16="http://schemas.microsoft.com/office/drawing/2014/main" id="{240814DE-C106-8E4D-AE86-30044CD798FD}"/>
              </a:ext>
            </a:extLst>
          </p:cNvPr>
          <p:cNvPicPr>
            <a:picLocks noChangeAspect="1"/>
          </p:cNvPicPr>
          <p:nvPr/>
        </p:nvPicPr>
        <p:blipFill>
          <a:blip r:embed="rId2"/>
          <a:stretch>
            <a:fillRect/>
          </a:stretch>
        </p:blipFill>
        <p:spPr>
          <a:xfrm>
            <a:off x="694482" y="2373844"/>
            <a:ext cx="5578996" cy="3798356"/>
          </a:xfrm>
          <a:prstGeom prst="rect">
            <a:avLst/>
          </a:prstGeom>
        </p:spPr>
      </p:pic>
      <p:sp>
        <p:nvSpPr>
          <p:cNvPr id="10" name="TextBox 9">
            <a:extLst>
              <a:ext uri="{FF2B5EF4-FFF2-40B4-BE49-F238E27FC236}">
                <a16:creationId xmlns:a16="http://schemas.microsoft.com/office/drawing/2014/main" id="{4111344F-9362-F749-AEAB-67FB54E1C024}"/>
              </a:ext>
            </a:extLst>
          </p:cNvPr>
          <p:cNvSpPr txBox="1"/>
          <p:nvPr/>
        </p:nvSpPr>
        <p:spPr>
          <a:xfrm>
            <a:off x="4282633" y="1632311"/>
            <a:ext cx="3298785" cy="923330"/>
          </a:xfrm>
          <a:prstGeom prst="rect">
            <a:avLst/>
          </a:prstGeom>
          <a:noFill/>
        </p:spPr>
        <p:txBody>
          <a:bodyPr wrap="square" rtlCol="0">
            <a:spAutoFit/>
          </a:bodyPr>
          <a:lstStyle/>
          <a:p>
            <a:r>
              <a:rPr lang="en-US" dirty="0"/>
              <a:t>Thiamine: </a:t>
            </a:r>
            <a:r>
              <a:rPr lang="en-US" dirty="0">
                <a:solidFill>
                  <a:srgbClr val="7030A0"/>
                </a:solidFill>
              </a:rPr>
              <a:t>The vitamin part of the coenzyme TPP</a:t>
            </a:r>
          </a:p>
          <a:p>
            <a:endParaRPr lang="en-US" dirty="0"/>
          </a:p>
        </p:txBody>
      </p:sp>
      <p:sp>
        <p:nvSpPr>
          <p:cNvPr id="12" name="Rectangle 11">
            <a:extLst>
              <a:ext uri="{FF2B5EF4-FFF2-40B4-BE49-F238E27FC236}">
                <a16:creationId xmlns:a16="http://schemas.microsoft.com/office/drawing/2014/main" id="{07CEAB1F-5A58-F541-90CD-E3F820CEB9E4}"/>
              </a:ext>
            </a:extLst>
          </p:cNvPr>
          <p:cNvSpPr/>
          <p:nvPr/>
        </p:nvSpPr>
        <p:spPr>
          <a:xfrm>
            <a:off x="7488820" y="2555641"/>
            <a:ext cx="4079266" cy="3139321"/>
          </a:xfrm>
          <a:prstGeom prst="rect">
            <a:avLst/>
          </a:prstGeom>
        </p:spPr>
        <p:txBody>
          <a:bodyPr/>
          <a:lstStyle/>
          <a:p>
            <a:pPr lvl="0">
              <a:buChar char="•"/>
            </a:pPr>
            <a:r>
              <a:rPr lang="en-US" dirty="0"/>
              <a:t>Functions</a:t>
            </a:r>
          </a:p>
          <a:p>
            <a:pPr lvl="1">
              <a:buChar char="•"/>
            </a:pPr>
            <a:r>
              <a:rPr lang="en-US" dirty="0"/>
              <a:t>Important in the metabolism of  carbohydrates  </a:t>
            </a:r>
          </a:p>
          <a:p>
            <a:pPr lvl="1">
              <a:buChar char="•"/>
            </a:pPr>
            <a:r>
              <a:rPr lang="en-US" b="1" dirty="0"/>
              <a:t>Helps the body’s cells convert CHO into energy (</a:t>
            </a:r>
            <a:r>
              <a:rPr lang="en-US" dirty="0"/>
              <a:t>conversion of pyruvate to acetyl CoA)</a:t>
            </a:r>
          </a:p>
          <a:p>
            <a:pPr lvl="0">
              <a:buChar char="•"/>
            </a:pPr>
            <a:endParaRPr lang="en-US" dirty="0"/>
          </a:p>
          <a:p>
            <a:pPr lvl="1">
              <a:buChar char="•"/>
            </a:pPr>
            <a:r>
              <a:rPr lang="en-US" b="1" dirty="0"/>
              <a:t>Involved in nerve and muscle activity </a:t>
            </a:r>
            <a:endParaRPr lang="en-US" dirty="0"/>
          </a:p>
        </p:txBody>
      </p:sp>
    </p:spTree>
    <p:extLst>
      <p:ext uri="{BB962C8B-B14F-4D97-AF65-F5344CB8AC3E}">
        <p14:creationId xmlns:p14="http://schemas.microsoft.com/office/powerpoint/2010/main" val="1726799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6CD4-DDEF-934A-A0D5-9E426278C17D}"/>
              </a:ext>
            </a:extLst>
          </p:cNvPr>
          <p:cNvSpPr>
            <a:spLocks noGrp="1"/>
          </p:cNvSpPr>
          <p:nvPr>
            <p:ph type="title"/>
          </p:nvPr>
        </p:nvSpPr>
        <p:spPr/>
        <p:txBody>
          <a:bodyPr/>
          <a:lstStyle/>
          <a:p>
            <a:r>
              <a:rPr lang="en-US" b="1" dirty="0"/>
              <a:t>Vitamin C Deficiency </a:t>
            </a:r>
            <a:br>
              <a:rPr lang="en-US" dirty="0"/>
            </a:br>
            <a:endParaRPr lang="en-US" dirty="0"/>
          </a:p>
        </p:txBody>
      </p:sp>
      <p:pic>
        <p:nvPicPr>
          <p:cNvPr id="5" name="Content Placeholder 4">
            <a:extLst>
              <a:ext uri="{FF2B5EF4-FFF2-40B4-BE49-F238E27FC236}">
                <a16:creationId xmlns:a16="http://schemas.microsoft.com/office/drawing/2014/main" id="{EC92B115-79A7-BA48-8F50-1375513F2E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9350" y="1289304"/>
            <a:ext cx="6775936" cy="3370943"/>
          </a:xfrm>
        </p:spPr>
      </p:pic>
      <p:sp>
        <p:nvSpPr>
          <p:cNvPr id="6" name="TextBox 5">
            <a:extLst>
              <a:ext uri="{FF2B5EF4-FFF2-40B4-BE49-F238E27FC236}">
                <a16:creationId xmlns:a16="http://schemas.microsoft.com/office/drawing/2014/main" id="{A4DA5A24-3347-8E41-AF96-FEB9A51918CE}"/>
              </a:ext>
            </a:extLst>
          </p:cNvPr>
          <p:cNvSpPr txBox="1"/>
          <p:nvPr/>
        </p:nvSpPr>
        <p:spPr>
          <a:xfrm>
            <a:off x="408214" y="2093976"/>
            <a:ext cx="4653643" cy="3693319"/>
          </a:xfrm>
          <a:prstGeom prst="rect">
            <a:avLst/>
          </a:prstGeom>
          <a:noFill/>
        </p:spPr>
        <p:txBody>
          <a:bodyPr wrap="square" rtlCol="0">
            <a:spAutoFit/>
          </a:bodyPr>
          <a:lstStyle/>
          <a:p>
            <a:r>
              <a:rPr lang="en-US" dirty="0"/>
              <a:t>Scurvy symptoms  (bleeding gums, loss of teeth, foul breath, painful legs)</a:t>
            </a:r>
          </a:p>
          <a:p>
            <a:r>
              <a:rPr lang="en-US" dirty="0"/>
              <a:t>Inadequate collagen synthesis causes further hemorrhaging.</a:t>
            </a:r>
          </a:p>
          <a:p>
            <a:r>
              <a:rPr lang="en-US" dirty="0"/>
              <a:t> Muscles, including the heart muscle, degenerate. </a:t>
            </a:r>
          </a:p>
          <a:p>
            <a:r>
              <a:rPr lang="en-US" dirty="0"/>
              <a:t>The skin becomes rough, brown, scaly, and dry. </a:t>
            </a:r>
          </a:p>
          <a:p>
            <a:r>
              <a:rPr lang="en-US" dirty="0"/>
              <a:t>Wounds fail to heal because scar tissue will not form. </a:t>
            </a:r>
          </a:p>
          <a:p>
            <a:r>
              <a:rPr lang="en-US" dirty="0"/>
              <a:t>Bone rebuilding declines</a:t>
            </a:r>
          </a:p>
          <a:p>
            <a:r>
              <a:rPr lang="en-US" dirty="0"/>
              <a:t>and fractures develop. </a:t>
            </a:r>
          </a:p>
          <a:p>
            <a:endParaRPr lang="en-US" dirty="0"/>
          </a:p>
        </p:txBody>
      </p:sp>
    </p:spTree>
    <p:extLst>
      <p:ext uri="{BB962C8B-B14F-4D97-AF65-F5344CB8AC3E}">
        <p14:creationId xmlns:p14="http://schemas.microsoft.com/office/powerpoint/2010/main" val="3052276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6A6A-07A1-5F44-877D-7759B0608FA2}"/>
              </a:ext>
            </a:extLst>
          </p:cNvPr>
          <p:cNvSpPr>
            <a:spLocks noGrp="1"/>
          </p:cNvSpPr>
          <p:nvPr>
            <p:ph type="title"/>
          </p:nvPr>
        </p:nvSpPr>
        <p:spPr>
          <a:xfrm>
            <a:off x="279144" y="463588"/>
            <a:ext cx="7448775" cy="1431448"/>
          </a:xfrm>
        </p:spPr>
        <p:txBody>
          <a:bodyPr>
            <a:normAutofit fontScale="90000"/>
          </a:bodyPr>
          <a:lstStyle/>
          <a:p>
            <a:r>
              <a:rPr lang="en-US" b="1" dirty="0"/>
              <a:t>Food sources </a:t>
            </a:r>
            <a:br>
              <a:rPr lang="en-US" dirty="0"/>
            </a:br>
            <a:endParaRPr lang="en-US" dirty="0"/>
          </a:p>
        </p:txBody>
      </p:sp>
      <p:sp>
        <p:nvSpPr>
          <p:cNvPr id="3" name="Content Placeholder 2">
            <a:extLst>
              <a:ext uri="{FF2B5EF4-FFF2-40B4-BE49-F238E27FC236}">
                <a16:creationId xmlns:a16="http://schemas.microsoft.com/office/drawing/2014/main" id="{BE2C9681-14EC-5A4D-8325-4A8FC28D6A11}"/>
              </a:ext>
            </a:extLst>
          </p:cNvPr>
          <p:cNvSpPr>
            <a:spLocks noGrp="1"/>
          </p:cNvSpPr>
          <p:nvPr>
            <p:ph idx="1"/>
          </p:nvPr>
        </p:nvSpPr>
        <p:spPr>
          <a:xfrm>
            <a:off x="279144" y="1586569"/>
            <a:ext cx="7950456" cy="4883241"/>
          </a:xfrm>
        </p:spPr>
        <p:txBody>
          <a:bodyPr>
            <a:normAutofit fontScale="92500" lnSpcReduction="10000"/>
          </a:bodyPr>
          <a:lstStyle/>
          <a:p>
            <a:r>
              <a:rPr lang="en-US" sz="3000" dirty="0"/>
              <a:t>Fruits and vegetables can easily provide a generous amount of vitamin C </a:t>
            </a:r>
          </a:p>
          <a:p>
            <a:r>
              <a:rPr lang="en-US" sz="3000" dirty="0"/>
              <a:t>Broccoli, bell pepper,  strawberries, kiwi</a:t>
            </a:r>
          </a:p>
          <a:p>
            <a:r>
              <a:rPr lang="en-US" sz="3000" dirty="0"/>
              <a:t>Vitamin C is vulnerable to heat, raw fruits and vegetables usually have a higher nutrient density than their cooked counterparts </a:t>
            </a:r>
          </a:p>
          <a:p>
            <a:r>
              <a:rPr lang="en-US" sz="3000" dirty="0"/>
              <a:t>Citrus fruits </a:t>
            </a:r>
          </a:p>
          <a:p>
            <a:r>
              <a:rPr lang="en-US" sz="3000" dirty="0"/>
              <a:t>Tomatoes </a:t>
            </a:r>
          </a:p>
          <a:p>
            <a:r>
              <a:rPr lang="en-US" sz="3000" dirty="0"/>
              <a:t>Cabbage-type vegetables (such as brussels sprouts and cauliflower), </a:t>
            </a:r>
          </a:p>
          <a:p>
            <a:r>
              <a:rPr lang="en-US" sz="3000" dirty="0"/>
              <a:t>Potatoes are an important source of vitamin C </a:t>
            </a:r>
          </a:p>
          <a:p>
            <a:endParaRPr lang="en-US" dirty="0"/>
          </a:p>
          <a:p>
            <a:endParaRPr lang="en-US" dirty="0"/>
          </a:p>
        </p:txBody>
      </p:sp>
      <p:pic>
        <p:nvPicPr>
          <p:cNvPr id="4097" name="Picture 1" descr="page356image3824832">
            <a:extLst>
              <a:ext uri="{FF2B5EF4-FFF2-40B4-BE49-F238E27FC236}">
                <a16:creationId xmlns:a16="http://schemas.microsoft.com/office/drawing/2014/main" id="{4B9F0AD2-B977-824C-815A-00CC2A3AF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6865" y="0"/>
            <a:ext cx="3274646" cy="20334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356image3877696">
            <a:extLst>
              <a:ext uri="{FF2B5EF4-FFF2-40B4-BE49-F238E27FC236}">
                <a16:creationId xmlns:a16="http://schemas.microsoft.com/office/drawing/2014/main" id="{620FD606-A13F-B347-AF61-0FC75D124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180803"/>
            <a:ext cx="3090464" cy="236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56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93F8-2980-074E-A68B-F51E8E51353C}"/>
              </a:ext>
            </a:extLst>
          </p:cNvPr>
          <p:cNvSpPr>
            <a:spLocks noGrp="1"/>
          </p:cNvSpPr>
          <p:nvPr>
            <p:ph type="title"/>
          </p:nvPr>
        </p:nvSpPr>
        <p:spPr>
          <a:xfrm>
            <a:off x="1069848" y="484632"/>
            <a:ext cx="3502152" cy="1609344"/>
          </a:xfrm>
        </p:spPr>
        <p:txBody>
          <a:bodyPr>
            <a:normAutofit fontScale="90000"/>
          </a:bodyPr>
          <a:lstStyle/>
          <a:p>
            <a:r>
              <a:rPr lang="en-US" b="1" dirty="0"/>
              <a:t>Vitamin C Toxicity </a:t>
            </a:r>
            <a:br>
              <a:rPr lang="en-US" dirty="0"/>
            </a:br>
            <a:endParaRPr lang="en-US" dirty="0"/>
          </a:p>
        </p:txBody>
      </p:sp>
      <p:sp>
        <p:nvSpPr>
          <p:cNvPr id="3" name="Content Placeholder 2">
            <a:extLst>
              <a:ext uri="{FF2B5EF4-FFF2-40B4-BE49-F238E27FC236}">
                <a16:creationId xmlns:a16="http://schemas.microsoft.com/office/drawing/2014/main" id="{524C35E7-0C13-8248-9C9A-1570D2DC96D4}"/>
              </a:ext>
            </a:extLst>
          </p:cNvPr>
          <p:cNvSpPr>
            <a:spLocks noGrp="1"/>
          </p:cNvSpPr>
          <p:nvPr>
            <p:ph idx="1"/>
          </p:nvPr>
        </p:nvSpPr>
        <p:spPr>
          <a:xfrm>
            <a:off x="1069848" y="2121408"/>
            <a:ext cx="3295118" cy="2398834"/>
          </a:xfrm>
        </p:spPr>
        <p:txBody>
          <a:bodyPr/>
          <a:lstStyle/>
          <a:p>
            <a:r>
              <a:rPr lang="en-US" dirty="0"/>
              <a:t>Side effects of vitamin C supplementation such as gastrointestinal distress and diarrhea have been reported. The UL for vitamin C was established based on these symptoms. </a:t>
            </a:r>
          </a:p>
          <a:p>
            <a:endParaRPr lang="en-US" dirty="0"/>
          </a:p>
        </p:txBody>
      </p:sp>
      <p:pic>
        <p:nvPicPr>
          <p:cNvPr id="5" name="Picture 4">
            <a:extLst>
              <a:ext uri="{FF2B5EF4-FFF2-40B4-BE49-F238E27FC236}">
                <a16:creationId xmlns:a16="http://schemas.microsoft.com/office/drawing/2014/main" id="{0C556117-99BE-3A48-A02E-FA527E4C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8587"/>
            <a:ext cx="7442092" cy="6502764"/>
          </a:xfrm>
          <a:prstGeom prst="rect">
            <a:avLst/>
          </a:prstGeom>
        </p:spPr>
      </p:pic>
    </p:spTree>
    <p:extLst>
      <p:ext uri="{BB962C8B-B14F-4D97-AF65-F5344CB8AC3E}">
        <p14:creationId xmlns:p14="http://schemas.microsoft.com/office/powerpoint/2010/main" val="3943829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3FA404-9E93-404B-B3CD-E3CBBE57D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825"/>
            <a:ext cx="11973464" cy="6674175"/>
          </a:xfrm>
          <a:prstGeom prst="rect">
            <a:avLst/>
          </a:prstGeom>
        </p:spPr>
      </p:pic>
    </p:spTree>
    <p:extLst>
      <p:ext uri="{BB962C8B-B14F-4D97-AF65-F5344CB8AC3E}">
        <p14:creationId xmlns:p14="http://schemas.microsoft.com/office/powerpoint/2010/main" val="1749521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9EEA-32B0-4945-984C-E6A537C9B33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B67D843-E087-8B4C-AF41-BF1718E1D6F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4682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F78E-FC67-F14F-80E1-0383D51F942B}"/>
              </a:ext>
            </a:extLst>
          </p:cNvPr>
          <p:cNvSpPr>
            <a:spLocks noGrp="1"/>
          </p:cNvSpPr>
          <p:nvPr>
            <p:ph type="title"/>
          </p:nvPr>
        </p:nvSpPr>
        <p:spPr/>
        <p:txBody>
          <a:bodyPr/>
          <a:lstStyle/>
          <a:p>
            <a:r>
              <a:rPr lang="en-US" b="1" dirty="0"/>
              <a:t>Thiamin (vitamin B1)</a:t>
            </a:r>
            <a:endParaRPr lang="en-US" dirty="0"/>
          </a:p>
        </p:txBody>
      </p:sp>
      <p:sp>
        <p:nvSpPr>
          <p:cNvPr id="3" name="Content Placeholder 2">
            <a:extLst>
              <a:ext uri="{FF2B5EF4-FFF2-40B4-BE49-F238E27FC236}">
                <a16:creationId xmlns:a16="http://schemas.microsoft.com/office/drawing/2014/main" id="{B7D3544E-2727-7244-AFE3-E0B2DF5A70DD}"/>
              </a:ext>
            </a:extLst>
          </p:cNvPr>
          <p:cNvSpPr>
            <a:spLocks noGrp="1"/>
          </p:cNvSpPr>
          <p:nvPr>
            <p:ph idx="1"/>
          </p:nvPr>
        </p:nvSpPr>
        <p:spPr/>
        <p:txBody>
          <a:bodyPr/>
          <a:lstStyle/>
          <a:p>
            <a:pPr marL="0" indent="0">
              <a:buNone/>
            </a:pPr>
            <a:r>
              <a:rPr lang="en-US" b="1" dirty="0"/>
              <a:t>Absorption and metabolism </a:t>
            </a:r>
            <a:endParaRPr lang="en-US" dirty="0"/>
          </a:p>
          <a:p>
            <a:r>
              <a:rPr lang="en-US" dirty="0"/>
              <a:t>Thiamin is readily absorbed by active transport at low concentrations in the small intestine and by passive diffusion at high concentrations </a:t>
            </a:r>
          </a:p>
          <a:p>
            <a:r>
              <a:rPr lang="en-US" dirty="0"/>
              <a:t>On a diet lacking in thiamin, signs of deficiency can occur after only 25–30 days. </a:t>
            </a:r>
          </a:p>
          <a:p>
            <a:endParaRPr lang="en-US" dirty="0"/>
          </a:p>
        </p:txBody>
      </p:sp>
    </p:spTree>
    <p:extLst>
      <p:ext uri="{BB962C8B-B14F-4D97-AF65-F5344CB8AC3E}">
        <p14:creationId xmlns:p14="http://schemas.microsoft.com/office/powerpoint/2010/main" val="280950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27E2-50D7-9848-AF98-B3F2F204B48F}"/>
              </a:ext>
            </a:extLst>
          </p:cNvPr>
          <p:cNvSpPr>
            <a:spLocks noGrp="1"/>
          </p:cNvSpPr>
          <p:nvPr>
            <p:ph type="title"/>
          </p:nvPr>
        </p:nvSpPr>
        <p:spPr/>
        <p:txBody>
          <a:bodyPr/>
          <a:lstStyle/>
          <a:p>
            <a:r>
              <a:rPr lang="en-US" b="1" dirty="0"/>
              <a:t>Thiamin (vitamin B1)</a:t>
            </a:r>
            <a:endParaRPr lang="en-US" dirty="0"/>
          </a:p>
        </p:txBody>
      </p:sp>
      <p:sp>
        <p:nvSpPr>
          <p:cNvPr id="3" name="Content Placeholder 2">
            <a:extLst>
              <a:ext uri="{FF2B5EF4-FFF2-40B4-BE49-F238E27FC236}">
                <a16:creationId xmlns:a16="http://schemas.microsoft.com/office/drawing/2014/main" id="{F3CAE7DF-FD4D-B24B-8D08-7AAE39C84390}"/>
              </a:ext>
            </a:extLst>
          </p:cNvPr>
          <p:cNvSpPr>
            <a:spLocks noGrp="1"/>
          </p:cNvSpPr>
          <p:nvPr>
            <p:ph idx="1"/>
          </p:nvPr>
        </p:nvSpPr>
        <p:spPr/>
        <p:txBody>
          <a:bodyPr/>
          <a:lstStyle/>
          <a:p>
            <a:r>
              <a:rPr lang="en-US" dirty="0"/>
              <a:t>Who is at risk of developing Thiamin Deficiency?</a:t>
            </a:r>
          </a:p>
          <a:p>
            <a:r>
              <a:rPr lang="en-US" dirty="0"/>
              <a:t>The malnourished </a:t>
            </a:r>
          </a:p>
          <a:p>
            <a:r>
              <a:rPr lang="en-US" dirty="0"/>
              <a:t>home- less people</a:t>
            </a:r>
          </a:p>
          <a:p>
            <a:r>
              <a:rPr lang="en-US" dirty="0"/>
              <a:t>Individuals who derive most of their energy from empty- calories foods and beverages risk thiamin deficiency </a:t>
            </a:r>
            <a:r>
              <a:rPr lang="en-US" b="1" dirty="0">
                <a:solidFill>
                  <a:srgbClr val="C00000"/>
                </a:solidFill>
              </a:rPr>
              <a:t>( For example : Alcohol provides empty kcal)</a:t>
            </a:r>
          </a:p>
          <a:p>
            <a:r>
              <a:rPr lang="en-US" dirty="0"/>
              <a:t>Alcohol impairs thiamin absorption and enhances thiamin excretion in the urine, </a:t>
            </a:r>
          </a:p>
          <a:p>
            <a:endParaRPr lang="en-US" dirty="0"/>
          </a:p>
          <a:p>
            <a:endParaRPr lang="en-US" dirty="0"/>
          </a:p>
        </p:txBody>
      </p:sp>
    </p:spTree>
    <p:extLst>
      <p:ext uri="{BB962C8B-B14F-4D97-AF65-F5344CB8AC3E}">
        <p14:creationId xmlns:p14="http://schemas.microsoft.com/office/powerpoint/2010/main" val="131512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9C1D-9145-9740-8935-6DC76E3BFE8C}"/>
              </a:ext>
            </a:extLst>
          </p:cNvPr>
          <p:cNvSpPr>
            <a:spLocks noGrp="1"/>
          </p:cNvSpPr>
          <p:nvPr>
            <p:ph type="title"/>
          </p:nvPr>
        </p:nvSpPr>
        <p:spPr/>
        <p:txBody>
          <a:bodyPr>
            <a:normAutofit/>
          </a:bodyPr>
          <a:lstStyle/>
          <a:p>
            <a:r>
              <a:rPr lang="en-US" b="1" dirty="0"/>
              <a:t>Thiamin (vitamin B1)</a:t>
            </a:r>
            <a:endParaRPr lang="en-US" dirty="0"/>
          </a:p>
        </p:txBody>
      </p:sp>
      <p:sp>
        <p:nvSpPr>
          <p:cNvPr id="3" name="Content Placeholder 2">
            <a:extLst>
              <a:ext uri="{FF2B5EF4-FFF2-40B4-BE49-F238E27FC236}">
                <a16:creationId xmlns:a16="http://schemas.microsoft.com/office/drawing/2014/main" id="{4B3D1329-4F1D-5C4A-9CFA-6B0628D4FAD7}"/>
              </a:ext>
            </a:extLst>
          </p:cNvPr>
          <p:cNvSpPr>
            <a:spLocks noGrp="1"/>
          </p:cNvSpPr>
          <p:nvPr>
            <p:ph idx="1"/>
          </p:nvPr>
        </p:nvSpPr>
        <p:spPr>
          <a:xfrm>
            <a:off x="1069848" y="2121408"/>
            <a:ext cx="5539296" cy="4050792"/>
          </a:xfrm>
        </p:spPr>
        <p:txBody>
          <a:bodyPr/>
          <a:lstStyle/>
          <a:p>
            <a:r>
              <a:rPr lang="en-US" b="1" dirty="0"/>
              <a:t>Deficiency </a:t>
            </a:r>
          </a:p>
          <a:p>
            <a:r>
              <a:rPr lang="en-US" dirty="0"/>
              <a:t>Two distinct major deficiency diseases</a:t>
            </a:r>
          </a:p>
          <a:p>
            <a:r>
              <a:rPr lang="en-US" dirty="0"/>
              <a:t>beriberi and Wernicke–Korsakoff syndrome. </a:t>
            </a:r>
          </a:p>
          <a:p>
            <a:endParaRPr lang="en-US" dirty="0"/>
          </a:p>
          <a:p>
            <a:r>
              <a:rPr lang="en-US" dirty="0"/>
              <a:t>Beriberi: First observed in Indonesia when the custom of polishing rice became wide- spread ( Polishing the rice removes the husk, bran and germ of the grain – removing many vitamins and nutrients)</a:t>
            </a:r>
          </a:p>
          <a:p>
            <a:endParaRPr lang="en-US" dirty="0"/>
          </a:p>
        </p:txBody>
      </p:sp>
      <p:pic>
        <p:nvPicPr>
          <p:cNvPr id="7" name="Picture 6">
            <a:extLst>
              <a:ext uri="{FF2B5EF4-FFF2-40B4-BE49-F238E27FC236}">
                <a16:creationId xmlns:a16="http://schemas.microsoft.com/office/drawing/2014/main" id="{09301E85-6A81-824D-91BC-D9A191CED245}"/>
              </a:ext>
            </a:extLst>
          </p:cNvPr>
          <p:cNvPicPr>
            <a:picLocks noChangeAspect="1"/>
          </p:cNvPicPr>
          <p:nvPr/>
        </p:nvPicPr>
        <p:blipFill>
          <a:blip r:embed="rId2"/>
          <a:stretch>
            <a:fillRect/>
          </a:stretch>
        </p:blipFill>
        <p:spPr>
          <a:xfrm>
            <a:off x="7802917" y="3426107"/>
            <a:ext cx="2947955" cy="1958131"/>
          </a:xfrm>
          <a:prstGeom prst="rect">
            <a:avLst/>
          </a:prstGeom>
        </p:spPr>
      </p:pic>
    </p:spTree>
    <p:extLst>
      <p:ext uri="{BB962C8B-B14F-4D97-AF65-F5344CB8AC3E}">
        <p14:creationId xmlns:p14="http://schemas.microsoft.com/office/powerpoint/2010/main" val="3368720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15780</TotalTime>
  <Words>3185</Words>
  <Application>Microsoft Macintosh PowerPoint</Application>
  <PresentationFormat>Widescreen</PresentationFormat>
  <Paragraphs>284</Paragraphs>
  <Slides>64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Calibri</vt:lpstr>
      <vt:lpstr>Cambria</vt:lpstr>
      <vt:lpstr>Rockwell</vt:lpstr>
      <vt:lpstr>Rockwell Condensed</vt:lpstr>
      <vt:lpstr>Rockwell Extra Bold</vt:lpstr>
      <vt:lpstr>Wingdings</vt:lpstr>
      <vt:lpstr>Wood Type</vt:lpstr>
      <vt:lpstr>The B vitamins  </vt:lpstr>
      <vt:lpstr>PowerPoint Presentation</vt:lpstr>
      <vt:lpstr>PowerPoint Presentation</vt:lpstr>
      <vt:lpstr>PowerPoint Presentation</vt:lpstr>
      <vt:lpstr>PowerPoint Presentation</vt:lpstr>
      <vt:lpstr>Thiamin (vitamin B1) </vt:lpstr>
      <vt:lpstr>Thiamin (vitamin B1)</vt:lpstr>
      <vt:lpstr>Thiamin (vitamin B1)</vt:lpstr>
      <vt:lpstr>Thiamin (vitamin B1)</vt:lpstr>
      <vt:lpstr>PowerPoint Presentation</vt:lpstr>
      <vt:lpstr>Food sources  </vt:lpstr>
      <vt:lpstr>Riboflavin  </vt:lpstr>
      <vt:lpstr>PowerPoint Presentation</vt:lpstr>
      <vt:lpstr>Absorption and Deficiency </vt:lpstr>
      <vt:lpstr>Riboflavin Food Sources   </vt:lpstr>
      <vt:lpstr>PowerPoint Presentation</vt:lpstr>
      <vt:lpstr>Niacin (vitamin B3) </vt:lpstr>
      <vt:lpstr>Function</vt:lpstr>
      <vt:lpstr>PowerPoint Presentation</vt:lpstr>
      <vt:lpstr>Niacin Deficiency  </vt:lpstr>
      <vt:lpstr>Toxicity </vt:lpstr>
      <vt:lpstr>Niacin Food Source  </vt:lpstr>
      <vt:lpstr>PowerPoint Presentation</vt:lpstr>
      <vt:lpstr>Biotin (vitamin B7)  </vt:lpstr>
      <vt:lpstr>PowerPoint Presentation</vt:lpstr>
      <vt:lpstr>Pantothenic acid  </vt:lpstr>
      <vt:lpstr>Pantothenic Acid Deficiency and Toxicity  </vt:lpstr>
      <vt:lpstr>Pantothenic Acid Food Sources  </vt:lpstr>
      <vt:lpstr>PowerPoint Presentation</vt:lpstr>
      <vt:lpstr>Vitamin B6  </vt:lpstr>
      <vt:lpstr>PowerPoint Presentation</vt:lpstr>
      <vt:lpstr>FUNCTION </vt:lpstr>
      <vt:lpstr>Vitamin B6 Recommendations  </vt:lpstr>
      <vt:lpstr>Vitamin B6 Deficiency  </vt:lpstr>
      <vt:lpstr>Vitamin B6 Food Sources  </vt:lpstr>
      <vt:lpstr>Vitamin B6 Toxicity  </vt:lpstr>
      <vt:lpstr>Folate  </vt:lpstr>
      <vt:lpstr>Folate absorption</vt:lpstr>
      <vt:lpstr>PowerPoint Presentation</vt:lpstr>
      <vt:lpstr>Folate Recommendations  </vt:lpstr>
      <vt:lpstr>PowerPoint Presentation</vt:lpstr>
      <vt:lpstr>deficiency</vt:lpstr>
      <vt:lpstr>deficiency</vt:lpstr>
      <vt:lpstr>PowerPoint Presentation</vt:lpstr>
      <vt:lpstr>PowerPoint Presentation</vt:lpstr>
      <vt:lpstr>Folate Food Sources  </vt:lpstr>
      <vt:lpstr>PowerPoint Presentation</vt:lpstr>
      <vt:lpstr>Vitamin B12  </vt:lpstr>
      <vt:lpstr> The digestion and absorption of vitamin B12  </vt:lpstr>
      <vt:lpstr>Vitamin B12 Recommendations  </vt:lpstr>
      <vt:lpstr>deficiency  </vt:lpstr>
      <vt:lpstr>deficiency</vt:lpstr>
      <vt:lpstr>Vitamin B12 Food Sources  </vt:lpstr>
      <vt:lpstr>PowerPoint Presentation</vt:lpstr>
      <vt:lpstr>Vitamin C  </vt:lpstr>
      <vt:lpstr>Vitamin C function </vt:lpstr>
      <vt:lpstr>functions</vt:lpstr>
      <vt:lpstr>PowerPoint Presentation</vt:lpstr>
      <vt:lpstr>Vitamin C Recommendations   </vt:lpstr>
      <vt:lpstr>Vitamin C Deficiency  </vt:lpstr>
      <vt:lpstr>Food sources  </vt:lpstr>
      <vt:lpstr>Vitamin C Toxicity  </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 vitamins  </dc:title>
  <dc:creator>Hind Eliyan</dc:creator>
  <cp:lastModifiedBy>Hind Eliyan</cp:lastModifiedBy>
  <cp:revision>50</cp:revision>
  <dcterms:created xsi:type="dcterms:W3CDTF">2021-05-29T17:57:01Z</dcterms:created>
  <dcterms:modified xsi:type="dcterms:W3CDTF">2022-06-01T08:28:19Z</dcterms:modified>
</cp:coreProperties>
</file>