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7" r:id="rId2"/>
    <p:sldId id="258" r:id="rId3"/>
    <p:sldId id="259" r:id="rId4"/>
    <p:sldId id="262" r:id="rId5"/>
    <p:sldId id="260" r:id="rId6"/>
    <p:sldId id="261" r:id="rId7"/>
    <p:sldId id="263" r:id="rId8"/>
    <p:sldId id="264" r:id="rId9"/>
    <p:sldId id="265" r:id="rId10"/>
    <p:sldId id="297"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14" r:id="rId32"/>
    <p:sldId id="315" r:id="rId33"/>
    <p:sldId id="316" r:id="rId34"/>
    <p:sldId id="298" r:id="rId35"/>
    <p:sldId id="289" r:id="rId36"/>
    <p:sldId id="290" r:id="rId37"/>
    <p:sldId id="291" r:id="rId38"/>
    <p:sldId id="296" r:id="rId39"/>
    <p:sldId id="294" r:id="rId40"/>
    <p:sldId id="293" r:id="rId41"/>
    <p:sldId id="295" r:id="rId42"/>
    <p:sldId id="299" r:id="rId43"/>
    <p:sldId id="301" r:id="rId44"/>
    <p:sldId id="302" r:id="rId45"/>
    <p:sldId id="320" r:id="rId46"/>
    <p:sldId id="318" r:id="rId47"/>
    <p:sldId id="319" r:id="rId48"/>
    <p:sldId id="321" r:id="rId49"/>
    <p:sldId id="303" r:id="rId50"/>
    <p:sldId id="317" r:id="rId51"/>
    <p:sldId id="304" r:id="rId52"/>
    <p:sldId id="305" r:id="rId53"/>
    <p:sldId id="306" r:id="rId54"/>
    <p:sldId id="307" r:id="rId55"/>
    <p:sldId id="308" r:id="rId56"/>
    <p:sldId id="309" r:id="rId57"/>
    <p:sldId id="310"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771007-122B-4084-89FD-35876312D977}" type="datetimeFigureOut">
              <a:rPr lang="en-US" smtClean="0"/>
              <a:pPr/>
              <a:t>4/1/2021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C458C-E4AF-42BC-BAAC-ED6E0AB1AB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30C0A-F7C6-49EB-BE34-A9ED35D4F5A7}" type="datetimeFigureOut">
              <a:rPr lang="en-US" smtClean="0"/>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164FF-D914-4DF2-9144-EB8B674C9C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164FF-D914-4DF2-9144-EB8B674C9C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0E2941-8FAF-4922-8A18-7284D3018095}"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C0097-0691-46AD-8CCF-4D9E3943C744}"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95D0A-A60C-4BBE-9645-3375C364C781}"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1A1E0-E068-47AF-A57E-E66CD39E982F}"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BC2D4-E0E3-4CED-ABF8-036F62DDD20C}" type="datetime1">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780CF-3232-468C-9013-137AF6D528FF}"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94529-8929-4F01-B93F-0E9D64DE855E}" type="datetime1">
              <a:rPr lang="en-US" smtClean="0"/>
              <a:pPr/>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C1B02-7A63-4C41-8B35-0403A208CE16}" type="datetime1">
              <a:rPr lang="en-US" smtClean="0"/>
              <a:pPr/>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20D76-28DE-426A-8454-D351F08F5677}" type="datetime1">
              <a:rPr lang="en-US" smtClean="0"/>
              <a:pPr/>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B2196-E504-426A-9CA0-DE71C23C76E0}"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3706-00FB-47A4-B5B1-8EBD1BB158FD}" type="datetime1">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AF6BE-ACB6-42ED-8393-926E1A6268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4831-BA7B-4D37-8AB6-C9938877A94A}" type="datetime1">
              <a:rPr lang="en-US" smtClean="0"/>
              <a:pPr/>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AF6BE-ACB6-42ED-8393-926E1A6268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hyperlink" Target="mailto:aabdo@birzeit.edu"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hyperlink" Target="mailto:aabdo@birzeit.edu" TargetMode="External"/><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hyperlink" Target="mailto:aabdo@birzeit.edu"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hyperlink" Target="mailto:aabdo@birzeit.edu" TargetMode="Externa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hyperlink" Target="mailto:aabdo@birzeit.edu" TargetMode="Externa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 Id="rId9"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hyperlink" Target="mailto:aabdo@birzeit.edu" TargetMode="External"/><Relationship Id="rId7"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2.w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hyperlink" Target="mailto:aabdo@birzeit.edu" TargetMode="External"/><Relationship Id="rId7" Type="http://schemas.openxmlformats.org/officeDocument/2006/relationships/image" Target="../media/image57.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56.wmf"/><Relationship Id="rId4" Type="http://schemas.openxmlformats.org/officeDocument/2006/relationships/oleObject" Target="../embeddings/oleObject28.bin"/><Relationship Id="rId9" Type="http://schemas.openxmlformats.org/officeDocument/2006/relationships/image" Target="../media/image58.wmf"/></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61.jpeg"/><Relationship Id="rId5" Type="http://schemas.openxmlformats.org/officeDocument/2006/relationships/image" Target="../media/image60.w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hyperlink" Target="mailto:aabdo@birzeit.edu" TargetMode="External"/><Relationship Id="rId7" Type="http://schemas.openxmlformats.org/officeDocument/2006/relationships/image" Target="../media/image64.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image" Target="../media/image63.wmf"/><Relationship Id="rId4" Type="http://schemas.openxmlformats.org/officeDocument/2006/relationships/oleObject" Target="../embeddings/oleObject32.bin"/><Relationship Id="rId9"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85.wmf"/><Relationship Id="rId3" Type="http://schemas.openxmlformats.org/officeDocument/2006/relationships/hyperlink" Target="mailto:aabdo@birzeit.edu" TargetMode="External"/><Relationship Id="rId7" Type="http://schemas.openxmlformats.org/officeDocument/2006/relationships/image" Target="../media/image82.wmf"/><Relationship Id="rId12"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36.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83.wmf"/><Relationship Id="rId14"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86.w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5218160" cy="369332"/>
          </a:xfrm>
          <a:prstGeom prst="rect">
            <a:avLst/>
          </a:prstGeom>
          <a:noFill/>
        </p:spPr>
        <p:txBody>
          <a:bodyPr wrap="none" rtlCol="0">
            <a:spAutoFit/>
          </a:bodyPr>
          <a:lstStyle/>
          <a:p>
            <a:r>
              <a:rPr lang="en-US" dirty="0" smtClean="0">
                <a:hlinkClick r:id="rId2"/>
              </a:rPr>
              <a:t>aabdo@birzeit.edu</a:t>
            </a:r>
            <a:r>
              <a:rPr lang="en-US" dirty="0" smtClean="0"/>
              <a:t>                                     Transformers </a:t>
            </a:r>
            <a:endParaRPr lang="en-US" dirty="0"/>
          </a:p>
        </p:txBody>
      </p:sp>
      <p:sp>
        <p:nvSpPr>
          <p:cNvPr id="4" name="TextBox 3"/>
          <p:cNvSpPr txBox="1"/>
          <p:nvPr/>
        </p:nvSpPr>
        <p:spPr>
          <a:xfrm>
            <a:off x="3000364" y="2428868"/>
            <a:ext cx="2915286" cy="1138773"/>
          </a:xfrm>
          <a:prstGeom prst="rect">
            <a:avLst/>
          </a:prstGeom>
          <a:noFill/>
        </p:spPr>
        <p:txBody>
          <a:bodyPr wrap="none" rtlCol="0">
            <a:spAutoFit/>
          </a:bodyPr>
          <a:lstStyle/>
          <a:p>
            <a:pPr algn="ctr"/>
            <a:r>
              <a:rPr lang="en-US" sz="2800" dirty="0" smtClean="0">
                <a:solidFill>
                  <a:srgbClr val="1809E1"/>
                </a:solidFill>
              </a:rPr>
              <a:t>Chapter Two</a:t>
            </a:r>
          </a:p>
          <a:p>
            <a:pPr algn="ctr"/>
            <a:r>
              <a:rPr lang="en-US" sz="4000" dirty="0" smtClean="0">
                <a:solidFill>
                  <a:srgbClr val="FF0000"/>
                </a:solidFill>
              </a:rPr>
              <a:t>Transformers</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2514919" cy="523220"/>
          </a:xfrm>
          <a:prstGeom prst="rect">
            <a:avLst/>
          </a:prstGeom>
          <a:noFill/>
        </p:spPr>
        <p:txBody>
          <a:bodyPr wrap="none" rtlCol="0">
            <a:spAutoFit/>
          </a:bodyPr>
          <a:lstStyle/>
          <a:p>
            <a:r>
              <a:rPr lang="en-US" sz="2800" b="1" dirty="0" smtClean="0">
                <a:solidFill>
                  <a:srgbClr val="1809E1"/>
                </a:solidFill>
              </a:rPr>
              <a:t>Dot Convention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10</a:t>
            </a:fld>
            <a:endParaRPr lang="en-US"/>
          </a:p>
        </p:txBody>
      </p:sp>
      <p:sp>
        <p:nvSpPr>
          <p:cNvPr id="7" name="Rectangle 6"/>
          <p:cNvSpPr/>
          <p:nvPr/>
        </p:nvSpPr>
        <p:spPr>
          <a:xfrm>
            <a:off x="539552" y="1159584"/>
            <a:ext cx="8064896" cy="1477328"/>
          </a:xfrm>
          <a:prstGeom prst="rect">
            <a:avLst/>
          </a:prstGeom>
        </p:spPr>
        <p:txBody>
          <a:bodyPr wrap="square">
            <a:spAutoFit/>
          </a:bodyPr>
          <a:lstStyle/>
          <a:p>
            <a:pPr algn="just">
              <a:buFont typeface="Wingdings" pitchFamily="2" charset="2"/>
              <a:buChar char="q"/>
            </a:pPr>
            <a:r>
              <a:rPr lang="en-US" dirty="0" smtClean="0"/>
              <a:t>  If the coil voltages V1and V2 are both positive or negative at the </a:t>
            </a:r>
            <a:r>
              <a:rPr lang="en-US" dirty="0" err="1" smtClean="0"/>
              <a:t>dotmarked</a:t>
            </a:r>
            <a:r>
              <a:rPr lang="en-US" dirty="0" smtClean="0"/>
              <a:t> terminal, use a plus sign. Otherwise, use a negative sign.</a:t>
            </a:r>
          </a:p>
          <a:p>
            <a:pPr algn="just">
              <a:buFont typeface="Wingdings" pitchFamily="2" charset="2"/>
              <a:buChar char="q"/>
            </a:pPr>
            <a:endParaRPr lang="en-US" dirty="0" smtClean="0"/>
          </a:p>
          <a:p>
            <a:pPr algn="just">
              <a:buFont typeface="Wingdings" pitchFamily="2" charset="2"/>
              <a:buChar char="q"/>
            </a:pPr>
            <a:r>
              <a:rPr lang="en-US" dirty="0" smtClean="0"/>
              <a:t>  If the coil currents I1 and I2 are both directed into or out of the </a:t>
            </a:r>
            <a:r>
              <a:rPr lang="en-US" dirty="0" err="1" smtClean="0"/>
              <a:t>dotmarked</a:t>
            </a:r>
            <a:r>
              <a:rPr lang="en-US" dirty="0" smtClean="0"/>
              <a:t> terminal, use a minus sign. Otherwise, use a plus sign.</a:t>
            </a:r>
            <a:endParaRPr lang="en-US" dirty="0"/>
          </a:p>
        </p:txBody>
      </p:sp>
      <p:pic>
        <p:nvPicPr>
          <p:cNvPr id="29699" name="Picture 3"/>
          <p:cNvPicPr>
            <a:picLocks noChangeAspect="1" noChangeArrowheads="1"/>
          </p:cNvPicPr>
          <p:nvPr/>
        </p:nvPicPr>
        <p:blipFill>
          <a:blip r:embed="rId3" cstate="print"/>
          <a:srcRect/>
          <a:stretch>
            <a:fillRect/>
          </a:stretch>
        </p:blipFill>
        <p:spPr bwMode="auto">
          <a:xfrm>
            <a:off x="683568" y="2996952"/>
            <a:ext cx="3888432" cy="2376264"/>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4932040" y="2996952"/>
            <a:ext cx="3960440" cy="2386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4021422" cy="461665"/>
          </a:xfrm>
          <a:prstGeom prst="rect">
            <a:avLst/>
          </a:prstGeom>
          <a:noFill/>
        </p:spPr>
        <p:txBody>
          <a:bodyPr wrap="none" rtlCol="0">
            <a:spAutoFit/>
          </a:bodyPr>
          <a:lstStyle/>
          <a:p>
            <a:r>
              <a:rPr lang="en-GB" sz="2400" b="1" dirty="0" smtClean="0">
                <a:solidFill>
                  <a:srgbClr val="0000FF"/>
                </a:solidFill>
              </a:rPr>
              <a:t>Power in an Ideal Transformer</a:t>
            </a:r>
            <a:endParaRPr lang="en-US" sz="2400" dirty="0" smtClean="0">
              <a:solidFill>
                <a:srgbClr val="0000FF"/>
              </a:solidFill>
            </a:endParaRPr>
          </a:p>
        </p:txBody>
      </p:sp>
      <p:sp>
        <p:nvSpPr>
          <p:cNvPr id="6" name="Slide Number Placeholder 5"/>
          <p:cNvSpPr>
            <a:spLocks noGrp="1"/>
          </p:cNvSpPr>
          <p:nvPr>
            <p:ph type="sldNum" sz="quarter" idx="12"/>
          </p:nvPr>
        </p:nvSpPr>
        <p:spPr/>
        <p:txBody>
          <a:bodyPr/>
          <a:lstStyle/>
          <a:p>
            <a:fld id="{452AF6BE-ACB6-42ED-8393-926E1A62687C}" type="slidenum">
              <a:rPr lang="en-US" smtClean="0"/>
              <a:pPr/>
              <a:t>11</a:t>
            </a:fld>
            <a:endParaRPr lang="en-US"/>
          </a:p>
        </p:txBody>
      </p:sp>
      <p:sp>
        <p:nvSpPr>
          <p:cNvPr id="7" name="Rectangle 6"/>
          <p:cNvSpPr/>
          <p:nvPr/>
        </p:nvSpPr>
        <p:spPr>
          <a:xfrm>
            <a:off x="500034" y="1000108"/>
            <a:ext cx="7929618" cy="5173852"/>
          </a:xfrm>
          <a:prstGeom prst="rect">
            <a:avLst/>
          </a:prstGeom>
        </p:spPr>
        <p:txBody>
          <a:bodyPr wrap="square">
            <a:spAutoFit/>
          </a:bodyPr>
          <a:lstStyle/>
          <a:p>
            <a:pPr algn="just">
              <a:lnSpc>
                <a:spcPct val="150000"/>
              </a:lnSpc>
              <a:buFont typeface="Wingdings" pitchFamily="2" charset="2"/>
              <a:buChar char="Ø"/>
            </a:pPr>
            <a:r>
              <a:rPr lang="en-GB" dirty="0" smtClean="0"/>
              <a:t> The power supplied to the transformer by the primary circuit:</a:t>
            </a:r>
          </a:p>
          <a:p>
            <a:pPr algn="just">
              <a:lnSpc>
                <a:spcPct val="150000"/>
              </a:lnSpc>
              <a:buFont typeface="Wingdings" pitchFamily="2" charset="2"/>
              <a:buChar char="Ø"/>
            </a:pPr>
            <a:endParaRPr lang="en-GB" dirty="0" smtClean="0"/>
          </a:p>
          <a:p>
            <a:pPr algn="just">
              <a:lnSpc>
                <a:spcPct val="150000"/>
              </a:lnSpc>
            </a:pPr>
            <a:r>
              <a:rPr lang="en-GB" dirty="0" smtClean="0"/>
              <a:t>                                                    </a:t>
            </a:r>
            <a:r>
              <a:rPr lang="en-GB" b="1" dirty="0" smtClean="0"/>
              <a:t>P</a:t>
            </a:r>
            <a:r>
              <a:rPr lang="en-GB" b="1" baseline="-25000" dirty="0" smtClean="0"/>
              <a:t>in</a:t>
            </a:r>
            <a:r>
              <a:rPr lang="en-GB" b="1" dirty="0" smtClean="0"/>
              <a:t> = </a:t>
            </a:r>
            <a:r>
              <a:rPr lang="en-GB" b="1" dirty="0" err="1" smtClean="0"/>
              <a:t>V</a:t>
            </a:r>
            <a:r>
              <a:rPr lang="en-GB" b="1" baseline="-25000" dirty="0" err="1" smtClean="0"/>
              <a:t>p</a:t>
            </a:r>
            <a:r>
              <a:rPr lang="en-GB" b="1" dirty="0" smtClean="0"/>
              <a:t> </a:t>
            </a:r>
            <a:r>
              <a:rPr lang="en-GB" b="1" dirty="0" err="1" smtClean="0"/>
              <a:t>I</a:t>
            </a:r>
            <a:r>
              <a:rPr lang="en-GB" b="1" baseline="-25000" dirty="0" err="1" smtClean="0"/>
              <a:t>p</a:t>
            </a:r>
            <a:r>
              <a:rPr lang="en-GB" b="1" dirty="0" smtClean="0"/>
              <a:t> </a:t>
            </a:r>
            <a:r>
              <a:rPr lang="en-GB" b="1" dirty="0" err="1" smtClean="0"/>
              <a:t>cos</a:t>
            </a:r>
            <a:r>
              <a:rPr lang="en-GB" b="1" dirty="0" smtClean="0"/>
              <a:t> </a:t>
            </a:r>
            <a:r>
              <a:rPr lang="en-GB" b="1" dirty="0" err="1" smtClean="0"/>
              <a:t>θ</a:t>
            </a:r>
            <a:r>
              <a:rPr lang="en-GB" b="1" baseline="-25000" dirty="0" err="1" smtClean="0"/>
              <a:t>p</a:t>
            </a:r>
            <a:endParaRPr lang="en-GB" b="1" baseline="-25000" dirty="0" smtClean="0"/>
          </a:p>
          <a:p>
            <a:pPr algn="just">
              <a:lnSpc>
                <a:spcPct val="150000"/>
              </a:lnSpc>
              <a:buFont typeface="Wingdings" pitchFamily="2" charset="2"/>
              <a:buChar char="Ø"/>
            </a:pPr>
            <a:endParaRPr lang="en-GB" b="1" baseline="-25000" dirty="0" smtClean="0"/>
          </a:p>
          <a:p>
            <a:pPr algn="just">
              <a:lnSpc>
                <a:spcPct val="150000"/>
              </a:lnSpc>
            </a:pPr>
            <a:r>
              <a:rPr lang="en-GB" dirty="0" smtClean="0"/>
              <a:t>    Where </a:t>
            </a:r>
            <a:r>
              <a:rPr lang="en-GB" dirty="0" err="1" smtClean="0"/>
              <a:t>θ</a:t>
            </a:r>
            <a:r>
              <a:rPr lang="en-GB" b="1" baseline="-25000" dirty="0" err="1" smtClean="0"/>
              <a:t>p</a:t>
            </a:r>
            <a:r>
              <a:rPr lang="en-GB" dirty="0" smtClean="0"/>
              <a:t>  the angle between the primary voltage and the primary current.</a:t>
            </a:r>
          </a:p>
          <a:p>
            <a:pPr algn="just">
              <a:lnSpc>
                <a:spcPct val="150000"/>
              </a:lnSpc>
              <a:buFont typeface="Wingdings" pitchFamily="2" charset="2"/>
              <a:buChar char="Ø"/>
            </a:pPr>
            <a:endParaRPr lang="en-GB" dirty="0" smtClean="0"/>
          </a:p>
          <a:p>
            <a:pPr algn="just">
              <a:lnSpc>
                <a:spcPct val="150000"/>
              </a:lnSpc>
              <a:buFont typeface="Wingdings" pitchFamily="2" charset="2"/>
              <a:buChar char="Ø"/>
            </a:pPr>
            <a:r>
              <a:rPr lang="en-GB" dirty="0" smtClean="0"/>
              <a:t> The power supplied by the transformer secondary circuit to its loads is given by:           </a:t>
            </a:r>
          </a:p>
          <a:p>
            <a:pPr algn="just">
              <a:lnSpc>
                <a:spcPct val="150000"/>
              </a:lnSpc>
            </a:pPr>
            <a:r>
              <a:rPr lang="en-GB" b="1" dirty="0" smtClean="0"/>
              <a:t>			P</a:t>
            </a:r>
            <a:r>
              <a:rPr lang="en-GB" b="1" baseline="-25000" dirty="0" smtClean="0"/>
              <a:t>out</a:t>
            </a:r>
            <a:r>
              <a:rPr lang="en-GB" b="1" dirty="0" smtClean="0"/>
              <a:t> = V</a:t>
            </a:r>
            <a:r>
              <a:rPr lang="en-GB" b="1" baseline="-25000" dirty="0" smtClean="0"/>
              <a:t>s</a:t>
            </a:r>
            <a:r>
              <a:rPr lang="en-GB" b="1" dirty="0" smtClean="0"/>
              <a:t> I</a:t>
            </a:r>
            <a:r>
              <a:rPr lang="en-GB" b="1" baseline="-25000" dirty="0" smtClean="0"/>
              <a:t>s</a:t>
            </a:r>
            <a:r>
              <a:rPr lang="en-GB" b="1" dirty="0" smtClean="0"/>
              <a:t> </a:t>
            </a:r>
            <a:r>
              <a:rPr lang="en-GB" b="1" dirty="0" err="1" smtClean="0"/>
              <a:t>cos</a:t>
            </a:r>
            <a:r>
              <a:rPr lang="en-GB" b="1" dirty="0" smtClean="0"/>
              <a:t> </a:t>
            </a:r>
            <a:r>
              <a:rPr lang="en-GB" b="1" dirty="0" err="1" smtClean="0"/>
              <a:t>θ</a:t>
            </a:r>
            <a:r>
              <a:rPr lang="en-GB" b="1" baseline="-25000" dirty="0" err="1" smtClean="0"/>
              <a:t>s</a:t>
            </a:r>
            <a:endParaRPr lang="en-GB" b="1" baseline="-25000" dirty="0" smtClean="0"/>
          </a:p>
          <a:p>
            <a:pPr algn="just">
              <a:lnSpc>
                <a:spcPct val="150000"/>
              </a:lnSpc>
              <a:buFont typeface="Wingdings" pitchFamily="2" charset="2"/>
              <a:buChar char="Ø"/>
            </a:pPr>
            <a:endParaRPr lang="en-GB" b="1" baseline="-25000" dirty="0" smtClean="0"/>
          </a:p>
          <a:p>
            <a:pPr algn="just">
              <a:lnSpc>
                <a:spcPct val="150000"/>
              </a:lnSpc>
            </a:pPr>
            <a:r>
              <a:rPr lang="en-GB" b="1" dirty="0" smtClean="0"/>
              <a:t>    </a:t>
            </a:r>
            <a:r>
              <a:rPr lang="en-GB" dirty="0" smtClean="0"/>
              <a:t>Where</a:t>
            </a:r>
            <a:r>
              <a:rPr lang="en-GB" b="1" dirty="0" smtClean="0"/>
              <a:t> </a:t>
            </a:r>
            <a:r>
              <a:rPr lang="en-GB" dirty="0" err="1" smtClean="0"/>
              <a:t>θs</a:t>
            </a:r>
            <a:r>
              <a:rPr lang="en-GB" dirty="0" smtClean="0"/>
              <a:t> the angle between the secondary voltage and the secondary current.  </a:t>
            </a:r>
          </a:p>
          <a:p>
            <a:pPr algn="just">
              <a:lnSpc>
                <a:spcPct val="150000"/>
              </a:lnSpc>
              <a:buFont typeface="Wingdings" pitchFamily="2" charset="2"/>
              <a:buChar char="Ø"/>
            </a:pPr>
            <a:endParaRPr lang="en-GB" dirty="0" smtClean="0"/>
          </a:p>
          <a:p>
            <a:pPr algn="just">
              <a:lnSpc>
                <a:spcPct val="150000"/>
              </a:lnSpc>
              <a:buFont typeface="Wingdings" pitchFamily="2" charset="2"/>
              <a:buChar char="Ø"/>
            </a:pPr>
            <a:r>
              <a:rPr lang="en-GB" dirty="0" smtClean="0"/>
              <a:t> The primary and secondary windings of an ideal transformer have the SAME power factor – because voltage and current angles are unaffected </a:t>
            </a:r>
            <a:r>
              <a:rPr lang="en-GB" b="1" dirty="0" err="1" smtClean="0"/>
              <a:t>θ</a:t>
            </a:r>
            <a:r>
              <a:rPr lang="en-GB" b="1" baseline="-25000" dirty="0" err="1" smtClean="0"/>
              <a:t>p</a:t>
            </a:r>
            <a:r>
              <a:rPr lang="en-GB" b="1" dirty="0" smtClean="0"/>
              <a:t> = </a:t>
            </a:r>
            <a:r>
              <a:rPr lang="en-GB" b="1" dirty="0" err="1" smtClean="0"/>
              <a:t>θ</a:t>
            </a:r>
            <a:r>
              <a:rPr lang="en-GB" b="1" baseline="-25000" dirty="0" err="1" smtClean="0"/>
              <a:t>s</a:t>
            </a:r>
            <a:r>
              <a:rPr lang="en-GB" b="1" dirty="0" smtClean="0"/>
              <a:t> = 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4669163" cy="523220"/>
          </a:xfrm>
          <a:prstGeom prst="rect">
            <a:avLst/>
          </a:prstGeom>
          <a:noFill/>
        </p:spPr>
        <p:txBody>
          <a:bodyPr wrap="none" rtlCol="0">
            <a:spAutoFit/>
          </a:bodyPr>
          <a:lstStyle/>
          <a:p>
            <a:r>
              <a:rPr lang="en-GB" sz="2800" b="1" dirty="0" smtClean="0">
                <a:solidFill>
                  <a:srgbClr val="0000FF"/>
                </a:solidFill>
              </a:rPr>
              <a:t>Power in an Ideal Transformer</a:t>
            </a:r>
            <a:endParaRPr lang="en-US" sz="2800" dirty="0" smtClean="0">
              <a:solidFill>
                <a:srgbClr val="0000FF"/>
              </a:solidFill>
            </a:endParaRPr>
          </a:p>
        </p:txBody>
      </p:sp>
      <p:sp>
        <p:nvSpPr>
          <p:cNvPr id="6" name="Slide Number Placeholder 5"/>
          <p:cNvSpPr>
            <a:spLocks noGrp="1"/>
          </p:cNvSpPr>
          <p:nvPr>
            <p:ph type="sldNum" sz="quarter" idx="12"/>
          </p:nvPr>
        </p:nvSpPr>
        <p:spPr/>
        <p:txBody>
          <a:bodyPr/>
          <a:lstStyle/>
          <a:p>
            <a:fld id="{452AF6BE-ACB6-42ED-8393-926E1A62687C}" type="slidenum">
              <a:rPr lang="en-US" smtClean="0"/>
              <a:pPr/>
              <a:t>12</a:t>
            </a:fld>
            <a:endParaRPr lang="en-US"/>
          </a:p>
        </p:txBody>
      </p:sp>
      <p:sp>
        <p:nvSpPr>
          <p:cNvPr id="9" name="Rectangle 3"/>
          <p:cNvSpPr txBox="1">
            <a:spLocks noChangeArrowheads="1"/>
          </p:cNvSpPr>
          <p:nvPr/>
        </p:nvSpPr>
        <p:spPr>
          <a:xfrm>
            <a:off x="468313" y="981075"/>
            <a:ext cx="8486775" cy="576103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rgbClr val="FF0000"/>
                </a:solidFill>
                <a:effectLst/>
                <a:uLnTx/>
                <a:uFillTx/>
                <a:latin typeface="+mn-lt"/>
                <a:ea typeface="+mn-ea"/>
                <a:cs typeface="+mn-cs"/>
              </a:rPr>
              <a:t>Input and output</a:t>
            </a:r>
            <a:r>
              <a:rPr kumimoji="0" lang="en-GB" sz="2000" b="0" i="0" u="none" strike="noStrike" kern="1200" cap="none" spc="0" normalizeH="0" noProof="0" dirty="0" smtClean="0">
                <a:ln>
                  <a:noFill/>
                </a:ln>
                <a:solidFill>
                  <a:srgbClr val="FF0000"/>
                </a:solidFill>
                <a:effectLst/>
                <a:uLnTx/>
                <a:uFillTx/>
                <a:latin typeface="+mn-lt"/>
                <a:ea typeface="+mn-ea"/>
                <a:cs typeface="+mn-cs"/>
              </a:rPr>
              <a:t> power in ideal transformer:</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2000" b="0" i="0" u="none" strike="noStrike" kern="1200" cap="none" spc="0" normalizeH="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r>
              <a:rPr lang="en-GB" sz="2000" dirty="0" smtClean="0"/>
              <a:t>                                                         </a:t>
            </a:r>
            <a:r>
              <a:rPr kumimoji="0" lang="en-GB" sz="2000" b="1" i="0" u="none" strike="noStrike" kern="1200" cap="none" spc="0" normalizeH="0" baseline="0" noProof="0" dirty="0" smtClean="0">
                <a:ln>
                  <a:noFill/>
                </a:ln>
                <a:effectLst/>
                <a:uLnTx/>
                <a:uFillTx/>
                <a:latin typeface="+mn-lt"/>
                <a:ea typeface="+mn-ea"/>
                <a:cs typeface="+mn-cs"/>
              </a:rPr>
              <a:t>P</a:t>
            </a:r>
            <a:r>
              <a:rPr kumimoji="0" lang="en-GB" sz="2000" b="1" i="0" u="none" strike="noStrike" kern="1200" cap="none" spc="0" normalizeH="0" baseline="-25000" noProof="0" dirty="0" smtClean="0">
                <a:ln>
                  <a:noFill/>
                </a:ln>
                <a:effectLst/>
                <a:uLnTx/>
                <a:uFillTx/>
                <a:latin typeface="+mn-lt"/>
                <a:ea typeface="+mn-ea"/>
                <a:cs typeface="+mn-cs"/>
              </a:rPr>
              <a:t>out</a:t>
            </a:r>
            <a:r>
              <a:rPr kumimoji="0" lang="en-GB" sz="2000" b="1" i="0" u="none" strike="noStrike" kern="1200" cap="none" spc="0" normalizeH="0" baseline="0" noProof="0" dirty="0" smtClean="0">
                <a:ln>
                  <a:noFill/>
                </a:ln>
                <a:effectLst/>
                <a:uLnTx/>
                <a:uFillTx/>
                <a:latin typeface="+mn-lt"/>
                <a:ea typeface="+mn-ea"/>
                <a:cs typeface="+mn-cs"/>
              </a:rPr>
              <a:t> = V</a:t>
            </a:r>
            <a:r>
              <a:rPr kumimoji="0" lang="en-GB" sz="2000" b="1" i="0" u="none" strike="noStrike" kern="1200" cap="none" spc="0" normalizeH="0" baseline="-25000" noProof="0" dirty="0" smtClean="0">
                <a:ln>
                  <a:noFill/>
                </a:ln>
                <a:effectLst/>
                <a:uLnTx/>
                <a:uFillTx/>
                <a:latin typeface="+mn-lt"/>
                <a:ea typeface="+mn-ea"/>
                <a:cs typeface="+mn-cs"/>
              </a:rPr>
              <a:t>s</a:t>
            </a:r>
            <a:r>
              <a:rPr kumimoji="0" lang="en-GB" sz="2000" b="1" i="0" u="none" strike="noStrike" kern="1200" cap="none" spc="0" normalizeH="0" baseline="0" noProof="0" dirty="0" smtClean="0">
                <a:ln>
                  <a:noFill/>
                </a:ln>
                <a:effectLst/>
                <a:uLnTx/>
                <a:uFillTx/>
                <a:latin typeface="+mn-lt"/>
                <a:ea typeface="+mn-ea"/>
                <a:cs typeface="+mn-cs"/>
              </a:rPr>
              <a:t> I</a:t>
            </a:r>
            <a:r>
              <a:rPr kumimoji="0" lang="en-GB" sz="2000" b="1" i="0" u="none" strike="noStrike" kern="1200" cap="none" spc="0" normalizeH="0" baseline="-25000" noProof="0" dirty="0" smtClean="0">
                <a:ln>
                  <a:noFill/>
                </a:ln>
                <a:effectLst/>
                <a:uLnTx/>
                <a:uFillTx/>
                <a:latin typeface="+mn-lt"/>
                <a:ea typeface="+mn-ea"/>
                <a:cs typeface="+mn-cs"/>
              </a:rPr>
              <a:t>s</a:t>
            </a:r>
            <a:r>
              <a:rPr kumimoji="0" lang="en-GB" sz="2000" b="1" i="0" u="none" strike="noStrike" kern="1200" cap="none" spc="0" normalizeH="0" baseline="0" noProof="0" dirty="0" smtClean="0">
                <a:ln>
                  <a:noFill/>
                </a:ln>
                <a:effectLst/>
                <a:uLnTx/>
                <a:uFillTx/>
                <a:latin typeface="+mn-lt"/>
                <a:ea typeface="+mn-ea"/>
                <a:cs typeface="+mn-cs"/>
              </a:rPr>
              <a:t> </a:t>
            </a:r>
            <a:r>
              <a:rPr kumimoji="0" lang="en-GB" sz="2000" b="1" i="0" u="none" strike="noStrike" kern="1200" cap="none" spc="0" normalizeH="0" baseline="0" noProof="0" dirty="0" err="1" smtClean="0">
                <a:ln>
                  <a:noFill/>
                </a:ln>
                <a:effectLst/>
                <a:uLnTx/>
                <a:uFillTx/>
                <a:latin typeface="+mn-lt"/>
                <a:ea typeface="+mn-ea"/>
                <a:cs typeface="+mn-cs"/>
              </a:rPr>
              <a:t>cos</a:t>
            </a:r>
            <a:r>
              <a:rPr kumimoji="0" lang="en-GB" sz="2000" b="1" i="0" u="none" strike="noStrike" kern="1200" cap="none" spc="0" normalizeH="0" baseline="0" noProof="0" dirty="0" smtClean="0">
                <a:ln>
                  <a:noFill/>
                </a:ln>
                <a:effectLst/>
                <a:uLnTx/>
                <a:uFillTx/>
                <a:latin typeface="+mn-lt"/>
                <a:ea typeface="+mn-ea"/>
                <a:cs typeface="+mn-cs"/>
              </a:rPr>
              <a:t> θ</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1"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effectLst/>
                <a:uLnTx/>
                <a:uFillTx/>
                <a:latin typeface="+mn-lt"/>
                <a:ea typeface="+mn-ea"/>
                <a:cs typeface="+mn-cs"/>
              </a:rPr>
              <a:t>We know that, </a:t>
            </a:r>
            <a:r>
              <a:rPr kumimoji="0" lang="en-GB" sz="2000" b="1" i="0" u="none" strike="noStrike" kern="1200" cap="none" spc="0" normalizeH="0" baseline="0" noProof="0" dirty="0" smtClean="0">
                <a:ln>
                  <a:noFill/>
                </a:ln>
                <a:effectLst/>
                <a:uLnTx/>
                <a:uFillTx/>
                <a:latin typeface="+mn-lt"/>
                <a:ea typeface="+mn-ea"/>
                <a:cs typeface="+mn-cs"/>
              </a:rPr>
              <a:t>V</a:t>
            </a:r>
            <a:r>
              <a:rPr kumimoji="0" lang="en-GB" sz="2000" b="1" i="0" u="none" strike="noStrike" kern="1200" cap="none" spc="0" normalizeH="0" baseline="-25000" noProof="0" dirty="0" smtClean="0">
                <a:ln>
                  <a:noFill/>
                </a:ln>
                <a:effectLst/>
                <a:uLnTx/>
                <a:uFillTx/>
                <a:latin typeface="+mn-lt"/>
                <a:ea typeface="+mn-ea"/>
                <a:cs typeface="+mn-cs"/>
              </a:rPr>
              <a:t>s</a:t>
            </a:r>
            <a:r>
              <a:rPr kumimoji="0" lang="en-GB" sz="2000" b="1" i="0" u="none" strike="noStrike" kern="1200" cap="none" spc="0" normalizeH="0" baseline="0" noProof="0" dirty="0" smtClean="0">
                <a:ln>
                  <a:noFill/>
                </a:ln>
                <a:effectLst/>
                <a:uLnTx/>
                <a:uFillTx/>
                <a:latin typeface="+mn-lt"/>
                <a:ea typeface="+mn-ea"/>
                <a:cs typeface="+mn-cs"/>
              </a:rPr>
              <a:t> = </a:t>
            </a:r>
            <a:r>
              <a:rPr kumimoji="0" lang="en-GB" sz="2000" b="1" i="0" u="none" strike="noStrike" kern="1200" cap="none" spc="0" normalizeH="0" baseline="0" noProof="0" dirty="0" err="1" smtClean="0">
                <a:ln>
                  <a:noFill/>
                </a:ln>
                <a:effectLst/>
                <a:uLnTx/>
                <a:uFillTx/>
                <a:latin typeface="+mn-lt"/>
                <a:ea typeface="+mn-ea"/>
                <a:cs typeface="+mn-cs"/>
              </a:rPr>
              <a:t>V</a:t>
            </a:r>
            <a:r>
              <a:rPr kumimoji="0" lang="en-GB" sz="2000" b="1" i="0" u="none" strike="noStrike" kern="1200" cap="none" spc="0" normalizeH="0" baseline="-25000" noProof="0" dirty="0" err="1" smtClean="0">
                <a:ln>
                  <a:noFill/>
                </a:ln>
                <a:effectLst/>
                <a:uLnTx/>
                <a:uFillTx/>
                <a:latin typeface="+mn-lt"/>
                <a:ea typeface="+mn-ea"/>
                <a:cs typeface="+mn-cs"/>
              </a:rPr>
              <a:t>p</a:t>
            </a:r>
            <a:r>
              <a:rPr kumimoji="0" lang="en-GB" sz="2000" b="1" i="0" u="none" strike="noStrike" kern="1200" cap="none" spc="0" normalizeH="0" baseline="-25000" noProof="0" dirty="0" smtClean="0">
                <a:ln>
                  <a:noFill/>
                </a:ln>
                <a:effectLst/>
                <a:uLnTx/>
                <a:uFillTx/>
                <a:latin typeface="+mn-lt"/>
                <a:ea typeface="+mn-ea"/>
                <a:cs typeface="+mn-cs"/>
              </a:rPr>
              <a:t> </a:t>
            </a:r>
            <a:r>
              <a:rPr kumimoji="0" lang="en-GB" sz="2000" b="1" i="0" u="none" strike="noStrike" kern="1200" cap="none" spc="0" normalizeH="0" baseline="0" noProof="0" dirty="0" smtClean="0">
                <a:ln>
                  <a:noFill/>
                </a:ln>
                <a:effectLst/>
                <a:uLnTx/>
                <a:uFillTx/>
                <a:latin typeface="+mn-lt"/>
                <a:ea typeface="+mn-ea"/>
                <a:cs typeface="+mn-cs"/>
              </a:rPr>
              <a:t>/ a </a:t>
            </a:r>
            <a:r>
              <a:rPr kumimoji="0" lang="en-GB" sz="2000" b="0" i="0" u="none" strike="noStrike" kern="1200" cap="none" spc="0" normalizeH="0" baseline="0" noProof="0" dirty="0" smtClean="0">
                <a:ln>
                  <a:noFill/>
                </a:ln>
                <a:effectLst/>
                <a:uLnTx/>
                <a:uFillTx/>
                <a:latin typeface="+mn-lt"/>
                <a:ea typeface="+mn-ea"/>
                <a:cs typeface="+mn-cs"/>
              </a:rPr>
              <a:t>and </a:t>
            </a:r>
            <a:r>
              <a:rPr kumimoji="0" lang="en-GB" sz="2000" b="1" i="0" u="none" strike="noStrike" kern="1200" cap="none" spc="0" normalizeH="0" baseline="0" noProof="0" dirty="0" smtClean="0">
                <a:ln>
                  <a:noFill/>
                </a:ln>
                <a:effectLst/>
                <a:uLnTx/>
                <a:uFillTx/>
                <a:latin typeface="+mn-lt"/>
                <a:ea typeface="+mn-ea"/>
                <a:cs typeface="+mn-cs"/>
              </a:rPr>
              <a:t>I</a:t>
            </a:r>
            <a:r>
              <a:rPr kumimoji="0" lang="en-GB" sz="2000" b="1" i="0" u="none" strike="noStrike" kern="1200" cap="none" spc="0" normalizeH="0" baseline="-25000" noProof="0" dirty="0" smtClean="0">
                <a:ln>
                  <a:noFill/>
                </a:ln>
                <a:effectLst/>
                <a:uLnTx/>
                <a:uFillTx/>
                <a:latin typeface="+mn-lt"/>
                <a:ea typeface="+mn-ea"/>
                <a:cs typeface="+mn-cs"/>
              </a:rPr>
              <a:t>s</a:t>
            </a:r>
            <a:r>
              <a:rPr kumimoji="0" lang="en-GB" sz="2000" b="1" i="0" u="none" strike="noStrike" kern="1200" cap="none" spc="0" normalizeH="0" baseline="0" noProof="0" dirty="0" smtClean="0">
                <a:ln>
                  <a:noFill/>
                </a:ln>
                <a:effectLst/>
                <a:uLnTx/>
                <a:uFillTx/>
                <a:latin typeface="+mn-lt"/>
                <a:ea typeface="+mn-ea"/>
                <a:cs typeface="+mn-cs"/>
              </a:rPr>
              <a:t> = </a:t>
            </a:r>
            <a:r>
              <a:rPr kumimoji="0" lang="en-GB" sz="2000" b="1" i="1" u="none" strike="noStrike" kern="1200" cap="none" spc="0" normalizeH="0" baseline="0" noProof="0" dirty="0" smtClean="0">
                <a:ln>
                  <a:noFill/>
                </a:ln>
                <a:effectLst/>
                <a:uLnTx/>
                <a:uFillTx/>
                <a:latin typeface="+mn-lt"/>
                <a:ea typeface="+mn-ea"/>
                <a:cs typeface="+mn-cs"/>
              </a:rPr>
              <a:t>a </a:t>
            </a:r>
            <a:r>
              <a:rPr kumimoji="0" lang="en-GB" sz="2000" b="1" i="0" u="none" strike="noStrike" kern="1200" cap="none" spc="0" normalizeH="0" baseline="0" noProof="0" dirty="0" err="1" smtClean="0">
                <a:ln>
                  <a:noFill/>
                </a:ln>
                <a:effectLst/>
                <a:uLnTx/>
                <a:uFillTx/>
                <a:latin typeface="+mn-lt"/>
                <a:ea typeface="+mn-ea"/>
                <a:cs typeface="+mn-cs"/>
              </a:rPr>
              <a:t>I</a:t>
            </a:r>
            <a:r>
              <a:rPr kumimoji="0" lang="en-GB" sz="2000" b="1" i="0" u="none" strike="noStrike" kern="1200" cap="none" spc="0" normalizeH="0" baseline="-25000" noProof="0" dirty="0" err="1" smtClean="0">
                <a:ln>
                  <a:noFill/>
                </a:ln>
                <a:effectLst/>
                <a:uLnTx/>
                <a:uFillTx/>
                <a:latin typeface="+mn-lt"/>
                <a:ea typeface="+mn-ea"/>
                <a:cs typeface="+mn-cs"/>
              </a:rPr>
              <a:t>p</a:t>
            </a:r>
            <a:r>
              <a:rPr kumimoji="0" lang="en-GB" sz="2000" b="1"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20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endParaRPr lang="en-GB" sz="2000" dirty="0" smtClean="0"/>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2000" b="1" i="0" u="none" strike="noStrike" kern="1200" cap="none" spc="0" normalizeH="0" baseline="0" noProof="0" dirty="0" smtClean="0">
                <a:ln>
                  <a:noFill/>
                </a:ln>
                <a:effectLst/>
                <a:uLnTx/>
                <a:uFillTx/>
                <a:latin typeface="+mn-lt"/>
                <a:ea typeface="+mn-ea"/>
                <a:cs typeface="+mn-cs"/>
              </a:rPr>
              <a:t>P</a:t>
            </a:r>
            <a:r>
              <a:rPr kumimoji="0" lang="en-GB" sz="2000" b="1" i="0" u="none" strike="noStrike" kern="1200" cap="none" spc="0" normalizeH="0" baseline="-25000" noProof="0" dirty="0" smtClean="0">
                <a:ln>
                  <a:noFill/>
                </a:ln>
                <a:effectLst/>
                <a:uLnTx/>
                <a:uFillTx/>
                <a:latin typeface="+mn-lt"/>
                <a:ea typeface="+mn-ea"/>
                <a:cs typeface="+mn-cs"/>
              </a:rPr>
              <a:t>out</a:t>
            </a:r>
            <a:r>
              <a:rPr kumimoji="0" lang="en-GB" sz="2000" b="1" i="0" u="none" strike="noStrike" kern="1200" cap="none" spc="0" normalizeH="0" baseline="0" noProof="0" dirty="0" smtClean="0">
                <a:ln>
                  <a:noFill/>
                </a:ln>
                <a:effectLst/>
                <a:uLnTx/>
                <a:uFillTx/>
                <a:latin typeface="+mn-lt"/>
                <a:ea typeface="+mn-ea"/>
                <a:cs typeface="+mn-cs"/>
              </a:rPr>
              <a:t> = </a:t>
            </a:r>
            <a:r>
              <a:rPr kumimoji="0" lang="en-GB" sz="2000" b="1" i="0" u="none" strike="noStrike" kern="1200" cap="none" spc="0" normalizeH="0" baseline="0" noProof="0" dirty="0" err="1" smtClean="0">
                <a:ln>
                  <a:noFill/>
                </a:ln>
                <a:effectLst/>
                <a:uLnTx/>
                <a:uFillTx/>
                <a:latin typeface="+mn-lt"/>
                <a:ea typeface="+mn-ea"/>
                <a:cs typeface="+mn-cs"/>
              </a:rPr>
              <a:t>V</a:t>
            </a:r>
            <a:r>
              <a:rPr kumimoji="0" lang="en-GB" sz="2000" b="1" i="0" u="none" strike="noStrike" kern="1200" cap="none" spc="0" normalizeH="0" baseline="-25000" noProof="0" dirty="0" err="1" smtClean="0">
                <a:ln>
                  <a:noFill/>
                </a:ln>
                <a:effectLst/>
                <a:uLnTx/>
                <a:uFillTx/>
                <a:latin typeface="+mn-lt"/>
                <a:ea typeface="+mn-ea"/>
                <a:cs typeface="+mn-cs"/>
              </a:rPr>
              <a:t>p</a:t>
            </a:r>
            <a:r>
              <a:rPr kumimoji="0" lang="en-GB" sz="2000" b="1" i="0" u="none" strike="noStrike" kern="1200" cap="none" spc="0" normalizeH="0" baseline="0" noProof="0" dirty="0" smtClean="0">
                <a:ln>
                  <a:noFill/>
                </a:ln>
                <a:effectLst/>
                <a:uLnTx/>
                <a:uFillTx/>
                <a:latin typeface="+mn-lt"/>
                <a:ea typeface="+mn-ea"/>
                <a:cs typeface="+mn-cs"/>
              </a:rPr>
              <a:t> </a:t>
            </a:r>
            <a:r>
              <a:rPr kumimoji="0" lang="en-GB" sz="2000" b="1" i="0" u="none" strike="noStrike" kern="1200" cap="none" spc="0" normalizeH="0" baseline="0" noProof="0" dirty="0" err="1" smtClean="0">
                <a:ln>
                  <a:noFill/>
                </a:ln>
                <a:effectLst/>
                <a:uLnTx/>
                <a:uFillTx/>
                <a:latin typeface="+mn-lt"/>
                <a:ea typeface="+mn-ea"/>
                <a:cs typeface="+mn-cs"/>
              </a:rPr>
              <a:t>I</a:t>
            </a:r>
            <a:r>
              <a:rPr kumimoji="0" lang="en-GB" sz="2000" b="1" i="0" u="none" strike="noStrike" kern="1200" cap="none" spc="0" normalizeH="0" baseline="-25000" noProof="0" dirty="0" err="1" smtClean="0">
                <a:ln>
                  <a:noFill/>
                </a:ln>
                <a:effectLst/>
                <a:uLnTx/>
                <a:uFillTx/>
                <a:latin typeface="+mn-lt"/>
                <a:ea typeface="+mn-ea"/>
                <a:cs typeface="+mn-cs"/>
              </a:rPr>
              <a:t>p</a:t>
            </a:r>
            <a:r>
              <a:rPr kumimoji="0" lang="en-GB" sz="2000" b="1" i="0" u="none" strike="noStrike" kern="1200" cap="none" spc="0" normalizeH="0" baseline="0" noProof="0" dirty="0" smtClean="0">
                <a:ln>
                  <a:noFill/>
                </a:ln>
                <a:effectLst/>
                <a:uLnTx/>
                <a:uFillTx/>
                <a:latin typeface="+mn-lt"/>
                <a:ea typeface="+mn-ea"/>
                <a:cs typeface="+mn-cs"/>
              </a:rPr>
              <a:t> </a:t>
            </a:r>
            <a:r>
              <a:rPr kumimoji="0" lang="en-GB" sz="2000" b="1" i="0" u="none" strike="noStrike" kern="1200" cap="none" spc="0" normalizeH="0" baseline="0" noProof="0" dirty="0" err="1" smtClean="0">
                <a:ln>
                  <a:noFill/>
                </a:ln>
                <a:effectLst/>
                <a:uLnTx/>
                <a:uFillTx/>
                <a:latin typeface="+mn-lt"/>
                <a:ea typeface="+mn-ea"/>
                <a:cs typeface="+mn-cs"/>
              </a:rPr>
              <a:t>cos</a:t>
            </a:r>
            <a:r>
              <a:rPr kumimoji="0" lang="en-GB" sz="2000" b="1" i="0" u="none" strike="noStrike" kern="1200" cap="none" spc="0" normalizeH="0" baseline="0" noProof="0" dirty="0" smtClean="0">
                <a:ln>
                  <a:noFill/>
                </a:ln>
                <a:effectLst/>
                <a:uLnTx/>
                <a:uFillTx/>
                <a:latin typeface="+mn-lt"/>
                <a:ea typeface="+mn-ea"/>
                <a:cs typeface="+mn-cs"/>
              </a:rPr>
              <a:t> θ = P</a:t>
            </a:r>
            <a:r>
              <a:rPr kumimoji="0" lang="en-GB" sz="2000" b="1" i="0" u="none" strike="noStrike" kern="1200" cap="none" spc="0" normalizeH="0" baseline="-25000" noProof="0" dirty="0" smtClean="0">
                <a:ln>
                  <a:noFill/>
                </a:ln>
                <a:effectLst/>
                <a:uLnTx/>
                <a:uFillTx/>
                <a:latin typeface="+mn-lt"/>
                <a:ea typeface="+mn-ea"/>
                <a:cs typeface="+mn-cs"/>
              </a:rPr>
              <a:t>in</a:t>
            </a:r>
            <a:endParaRPr kumimoji="0" lang="en-GB" sz="2000" b="1" i="1"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2000" b="1" i="1" u="none" strike="noStrike" kern="1200" cap="none" spc="0" normalizeH="0" baseline="0" noProof="0" dirty="0" smtClean="0">
              <a:ln>
                <a:noFill/>
              </a:ln>
              <a:effectLst/>
              <a:uLnTx/>
              <a:uFillTx/>
              <a:latin typeface="+mn-lt"/>
              <a:ea typeface="+mn-ea"/>
              <a:cs typeface="+mn-cs"/>
            </a:endParaRPr>
          </a:p>
          <a:p>
            <a:pPr algn="ctr">
              <a:lnSpc>
                <a:spcPct val="80000"/>
              </a:lnSpc>
              <a:spcBef>
                <a:spcPct val="20000"/>
              </a:spcBef>
            </a:pPr>
            <a:r>
              <a:rPr kumimoji="0" lang="en-GB" sz="2000" b="1" i="1" u="none" strike="noStrike" kern="1200" cap="none" spc="0" normalizeH="0" baseline="0" noProof="0" dirty="0" smtClean="0">
                <a:ln>
                  <a:noFill/>
                </a:ln>
                <a:solidFill>
                  <a:srgbClr val="FF0000"/>
                </a:solidFill>
                <a:effectLst/>
                <a:uLnTx/>
                <a:uFillTx/>
                <a:latin typeface="+mn-lt"/>
                <a:ea typeface="+mn-ea"/>
                <a:cs typeface="+mn-cs"/>
              </a:rPr>
              <a:t>Output Power = Input Power</a:t>
            </a:r>
          </a:p>
          <a:p>
            <a:pPr algn="ctr">
              <a:lnSpc>
                <a:spcPct val="80000"/>
              </a:lnSpc>
              <a:spcBef>
                <a:spcPct val="20000"/>
              </a:spcBef>
            </a:pPr>
            <a:endParaRPr lang="en-GB" sz="2000" b="1" i="1" dirty="0" smtClean="0"/>
          </a:p>
          <a:p>
            <a:pPr>
              <a:lnSpc>
                <a:spcPct val="80000"/>
              </a:lnSpc>
              <a:spcBef>
                <a:spcPct val="20000"/>
              </a:spcBef>
            </a:pPr>
            <a:r>
              <a:rPr lang="en-GB" sz="2000" dirty="0" smtClean="0"/>
              <a:t>The same idea can be applied for </a:t>
            </a:r>
            <a:r>
              <a:rPr lang="en-GB" sz="2000" b="1" dirty="0" smtClean="0">
                <a:solidFill>
                  <a:srgbClr val="0000FF"/>
                </a:solidFill>
              </a:rPr>
              <a:t>reactive power Q </a:t>
            </a:r>
            <a:r>
              <a:rPr lang="en-GB" sz="2000" dirty="0" smtClean="0"/>
              <a:t>and </a:t>
            </a:r>
            <a:r>
              <a:rPr lang="en-GB" sz="2000" b="1" dirty="0" smtClean="0">
                <a:solidFill>
                  <a:srgbClr val="C00000"/>
                </a:solidFill>
              </a:rPr>
              <a:t>apparent power S</a:t>
            </a:r>
            <a:r>
              <a:rPr lang="en-GB" sz="2000" dirty="0" smtClean="0"/>
              <a:t>.</a:t>
            </a:r>
          </a:p>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1" i="1" u="none" strike="noStrike" kern="1200" cap="none" spc="0" normalizeH="0" baseline="0" noProof="0" dirty="0" smtClean="0">
              <a:ln>
                <a:noFill/>
              </a:ln>
              <a:effectLst/>
              <a:uLnTx/>
              <a:uFillTx/>
              <a:latin typeface="+mn-lt"/>
              <a:ea typeface="+mn-ea"/>
              <a:cs typeface="+mn-cs"/>
            </a:endParaRPr>
          </a:p>
        </p:txBody>
      </p:sp>
      <p:graphicFrame>
        <p:nvGraphicFramePr>
          <p:cNvPr id="10" name="Object 4"/>
          <p:cNvGraphicFramePr>
            <a:graphicFrameLocks noChangeAspect="1"/>
          </p:cNvGraphicFramePr>
          <p:nvPr/>
        </p:nvGraphicFramePr>
        <p:xfrm>
          <a:off x="3357555" y="3214686"/>
          <a:ext cx="2714644" cy="736947"/>
        </p:xfrm>
        <a:graphic>
          <a:graphicData uri="http://schemas.openxmlformats.org/presentationml/2006/ole">
            <mc:AlternateContent xmlns:mc="http://schemas.openxmlformats.org/markup-compatibility/2006">
              <mc:Choice xmlns:v="urn:schemas-microsoft-com:vml" Requires="v">
                <p:oleObj spid="_x0000_s23564" name="Equation" r:id="rId4" imgW="1219200" imgH="419100" progId="Equation.3">
                  <p:embed/>
                </p:oleObj>
              </mc:Choice>
              <mc:Fallback>
                <p:oleObj name="Equation" r:id="rId4" imgW="12192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55" y="3214686"/>
                        <a:ext cx="2714644" cy="736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4109843" cy="523220"/>
          </a:xfrm>
          <a:prstGeom prst="rect">
            <a:avLst/>
          </a:prstGeom>
          <a:noFill/>
        </p:spPr>
        <p:txBody>
          <a:bodyPr wrap="none" rtlCol="0">
            <a:spAutoFit/>
          </a:bodyPr>
          <a:lstStyle/>
          <a:p>
            <a:r>
              <a:rPr lang="en-US" sz="2800" dirty="0" smtClean="0">
                <a:solidFill>
                  <a:srgbClr val="0000FF"/>
                </a:solidFill>
              </a:rPr>
              <a:t>Impedance Transformation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13</a:t>
            </a:fld>
            <a:endParaRPr lang="en-US"/>
          </a:p>
        </p:txBody>
      </p:sp>
      <p:sp>
        <p:nvSpPr>
          <p:cNvPr id="7" name="Rectangle 3"/>
          <p:cNvSpPr txBox="1">
            <a:spLocks noChangeArrowheads="1"/>
          </p:cNvSpPr>
          <p:nvPr/>
        </p:nvSpPr>
        <p:spPr>
          <a:xfrm>
            <a:off x="428596" y="1071546"/>
            <a:ext cx="8486775" cy="5065713"/>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The impedance is defined as the ratio of the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voltage across it to the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current flowing through it:</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lang="en-GB" dirty="0" smtClean="0"/>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lang="en-GB" dirty="0" smtClean="0"/>
          </a:p>
          <a:p>
            <a:pPr marL="533400" marR="0" lvl="0" indent="-533400" algn="just"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Definition of impedance and impedance scaling through a transformer:</a:t>
            </a:r>
          </a:p>
        </p:txBody>
      </p:sp>
      <p:graphicFrame>
        <p:nvGraphicFramePr>
          <p:cNvPr id="9" name="Object 7"/>
          <p:cNvGraphicFramePr>
            <a:graphicFrameLocks noChangeAspect="1"/>
          </p:cNvGraphicFramePr>
          <p:nvPr/>
        </p:nvGraphicFramePr>
        <p:xfrm>
          <a:off x="1571604" y="2357430"/>
          <a:ext cx="974725" cy="776288"/>
        </p:xfrm>
        <a:graphic>
          <a:graphicData uri="http://schemas.openxmlformats.org/presentationml/2006/ole">
            <mc:AlternateContent xmlns:mc="http://schemas.openxmlformats.org/markup-compatibility/2006">
              <mc:Choice xmlns:v="urn:schemas-microsoft-com:vml" Requires="v">
                <p:oleObj spid="_x0000_s24588" name="Equation" r:id="rId4" imgW="545863" imgH="431613" progId="Equation.3">
                  <p:embed/>
                </p:oleObj>
              </mc:Choice>
              <mc:Fallback>
                <p:oleObj name="Equation" r:id="rId4" imgW="545863" imgH="431613"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2357430"/>
                        <a:ext cx="974725"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0" y="2120900"/>
            <a:ext cx="184150" cy="45720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4579" name="Picture 3"/>
          <p:cNvPicPr>
            <a:picLocks noChangeAspect="1" noChangeArrowheads="1"/>
          </p:cNvPicPr>
          <p:nvPr/>
        </p:nvPicPr>
        <p:blipFill>
          <a:blip r:embed="rId6" cstate="print"/>
          <a:srcRect/>
          <a:stretch>
            <a:fillRect/>
          </a:stretch>
        </p:blipFill>
        <p:spPr bwMode="auto">
          <a:xfrm>
            <a:off x="3929058" y="1571612"/>
            <a:ext cx="3476948" cy="1952634"/>
          </a:xfrm>
          <a:prstGeom prst="rect">
            <a:avLst/>
          </a:prstGeom>
          <a:noFill/>
          <a:ln w="9525">
            <a:noFill/>
            <a:miter lim="800000"/>
            <a:headEnd/>
            <a:tailEnd/>
          </a:ln>
          <a:effectLst/>
        </p:spPr>
      </p:pic>
      <p:pic>
        <p:nvPicPr>
          <p:cNvPr id="24580" name="Picture 4"/>
          <p:cNvPicPr>
            <a:picLocks noChangeAspect="1" noChangeArrowheads="1"/>
          </p:cNvPicPr>
          <p:nvPr/>
        </p:nvPicPr>
        <p:blipFill>
          <a:blip r:embed="rId7" cstate="print"/>
          <a:srcRect/>
          <a:stretch>
            <a:fillRect/>
          </a:stretch>
        </p:blipFill>
        <p:spPr bwMode="auto">
          <a:xfrm>
            <a:off x="1785918" y="4071942"/>
            <a:ext cx="5441548" cy="2200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4109843" cy="523220"/>
          </a:xfrm>
          <a:prstGeom prst="rect">
            <a:avLst/>
          </a:prstGeom>
          <a:noFill/>
        </p:spPr>
        <p:txBody>
          <a:bodyPr wrap="none" rtlCol="0">
            <a:spAutoFit/>
          </a:bodyPr>
          <a:lstStyle/>
          <a:p>
            <a:r>
              <a:rPr lang="en-US" sz="2800" dirty="0" smtClean="0">
                <a:solidFill>
                  <a:srgbClr val="0000FF"/>
                </a:solidFill>
              </a:rPr>
              <a:t>Impedance Transformation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14</a:t>
            </a:fld>
            <a:endParaRPr lang="en-US"/>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Hence, the impedance of the load is:</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The apparent impedance of the primary circuit of the transformer is:</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lvl="0" indent="-533400">
              <a:spcBef>
                <a:spcPct val="20000"/>
              </a:spcBef>
              <a:buFont typeface="Wingdings" pitchFamily="2" charset="2"/>
              <a:buChar char="q"/>
            </a:pPr>
            <a:r>
              <a:rPr kumimoji="0" lang="en-GB" b="0" i="0" u="none" strike="noStrike" kern="1200" cap="none" spc="0" normalizeH="0" baseline="0" noProof="0" dirty="0" smtClean="0">
                <a:ln>
                  <a:noFill/>
                </a:ln>
                <a:effectLst/>
                <a:uLnTx/>
                <a:uFillTx/>
                <a:latin typeface="+mn-lt"/>
                <a:ea typeface="+mn-ea"/>
                <a:cs typeface="+mn-cs"/>
              </a:rPr>
              <a:t>Since primary voltage can be expressed</a:t>
            </a:r>
            <a:r>
              <a:rPr kumimoji="0" lang="en-GB" b="1" i="0" u="none" strike="noStrike" kern="1200" cap="none" spc="0" normalizeH="0" noProof="0" dirty="0" smtClean="0">
                <a:ln>
                  <a:noFill/>
                </a:ln>
                <a:solidFill>
                  <a:srgbClr val="FF0000"/>
                </a:solidFill>
                <a:effectLst/>
                <a:uLnTx/>
                <a:uFillTx/>
                <a:latin typeface="+mn-lt"/>
                <a:ea typeface="+mn-ea"/>
                <a:cs typeface="+mn-cs"/>
              </a:rPr>
              <a:t> </a:t>
            </a:r>
            <a:r>
              <a:rPr kumimoji="0" lang="en-GB" i="0" u="none" strike="noStrike" kern="1200" cap="none" spc="0" normalizeH="0" noProof="0" dirty="0" smtClean="0">
                <a:ln>
                  <a:noFill/>
                </a:ln>
                <a:effectLst/>
                <a:uLnTx/>
                <a:uFillTx/>
                <a:latin typeface="+mn-lt"/>
                <a:ea typeface="+mn-ea"/>
                <a:cs typeface="+mn-cs"/>
              </a:rPr>
              <a:t>as</a:t>
            </a:r>
            <a:r>
              <a:rPr lang="en-GB" b="1" dirty="0" smtClean="0">
                <a:solidFill>
                  <a:srgbClr val="FF0000"/>
                </a:solidFill>
              </a:rPr>
              <a:t> V</a:t>
            </a:r>
            <a:r>
              <a:rPr lang="en-GB" b="1" baseline="-25000" dirty="0" smtClean="0">
                <a:solidFill>
                  <a:srgbClr val="FF0000"/>
                </a:solidFill>
              </a:rPr>
              <a:t>P</a:t>
            </a:r>
            <a:r>
              <a:rPr lang="en-GB" b="1" dirty="0" smtClean="0">
                <a:solidFill>
                  <a:srgbClr val="FF0000"/>
                </a:solidFill>
              </a:rPr>
              <a:t>=</a:t>
            </a:r>
            <a:r>
              <a:rPr lang="en-GB" b="1" dirty="0" err="1" smtClean="0">
                <a:solidFill>
                  <a:srgbClr val="FF0000"/>
                </a:solidFill>
              </a:rPr>
              <a:t>aV</a:t>
            </a:r>
            <a:r>
              <a:rPr lang="en-GB" b="1" baseline="-25000" dirty="0" err="1" smtClean="0">
                <a:solidFill>
                  <a:srgbClr val="FF0000"/>
                </a:solidFill>
              </a:rPr>
              <a:t>S</a:t>
            </a:r>
            <a:r>
              <a:rPr kumimoji="0" lang="en-GB" b="0" i="0" u="none" strike="noStrike" kern="1200" cap="none" spc="0" normalizeH="0" baseline="0" noProof="0" dirty="0" smtClean="0">
                <a:ln>
                  <a:noFill/>
                </a:ln>
                <a:effectLst/>
                <a:uLnTx/>
                <a:uFillTx/>
                <a:latin typeface="+mn-lt"/>
                <a:ea typeface="+mn-ea"/>
                <a:cs typeface="+mn-cs"/>
              </a:rPr>
              <a:t>, and primary current as </a:t>
            </a:r>
            <a:r>
              <a:rPr kumimoji="0" lang="en-GB" b="1" i="0" u="none" strike="noStrike" kern="1200" cap="none" spc="0" normalizeH="0" baseline="0" noProof="0" dirty="0" smtClean="0">
                <a:ln>
                  <a:noFill/>
                </a:ln>
                <a:solidFill>
                  <a:srgbClr val="FF0000"/>
                </a:solidFill>
                <a:effectLst/>
                <a:uLnTx/>
                <a:uFillTx/>
                <a:latin typeface="+mn-lt"/>
                <a:ea typeface="+mn-ea"/>
                <a:cs typeface="+mn-cs"/>
              </a:rPr>
              <a:t>I</a:t>
            </a:r>
            <a:r>
              <a:rPr kumimoji="0" lang="en-GB" b="1" i="0" u="none" strike="noStrike" kern="1200" cap="none" spc="0" normalizeH="0" baseline="-25000" noProof="0" dirty="0" smtClean="0">
                <a:ln>
                  <a:noFill/>
                </a:ln>
                <a:solidFill>
                  <a:srgbClr val="FF0000"/>
                </a:solidFill>
                <a:effectLst/>
                <a:uLnTx/>
                <a:uFillTx/>
                <a:latin typeface="+mn-lt"/>
                <a:ea typeface="+mn-ea"/>
                <a:cs typeface="+mn-cs"/>
              </a:rPr>
              <a:t>P</a:t>
            </a:r>
            <a:r>
              <a:rPr kumimoji="0" lang="en-GB" b="1" i="0" u="none" strike="noStrike" kern="1200" cap="none" spc="0" normalizeH="0" baseline="0" noProof="0" dirty="0" smtClean="0">
                <a:ln>
                  <a:noFill/>
                </a:ln>
                <a:solidFill>
                  <a:srgbClr val="FF0000"/>
                </a:solidFill>
                <a:effectLst/>
                <a:uLnTx/>
                <a:uFillTx/>
                <a:latin typeface="+mn-lt"/>
                <a:ea typeface="+mn-ea"/>
                <a:cs typeface="+mn-cs"/>
              </a:rPr>
              <a:t>=I</a:t>
            </a:r>
            <a:r>
              <a:rPr kumimoji="0" lang="en-GB" b="1" i="0" u="none" strike="noStrike" kern="1200" cap="none" spc="0" normalizeH="0" baseline="-25000" noProof="0" dirty="0" smtClean="0">
                <a:ln>
                  <a:noFill/>
                </a:ln>
                <a:solidFill>
                  <a:srgbClr val="FF0000"/>
                </a:solidFill>
                <a:effectLst/>
                <a:uLnTx/>
                <a:uFillTx/>
                <a:latin typeface="+mn-lt"/>
                <a:ea typeface="+mn-ea"/>
                <a:cs typeface="+mn-cs"/>
              </a:rPr>
              <a:t>S</a:t>
            </a:r>
            <a:r>
              <a:rPr kumimoji="0" lang="en-GB" b="1" i="0" u="none" strike="noStrike" kern="1200" cap="none" spc="0" normalizeH="0" baseline="0" noProof="0" dirty="0" smtClean="0">
                <a:ln>
                  <a:noFill/>
                </a:ln>
                <a:solidFill>
                  <a:srgbClr val="FF0000"/>
                </a:solidFill>
                <a:effectLst/>
                <a:uLnTx/>
                <a:uFillTx/>
                <a:latin typeface="+mn-lt"/>
                <a:ea typeface="+mn-ea"/>
                <a:cs typeface="+mn-cs"/>
              </a:rPr>
              <a:t>/a</a:t>
            </a:r>
            <a:r>
              <a:rPr kumimoji="0" lang="en-GB" b="0" i="0" u="none" strike="noStrike" kern="1200" cap="none" spc="0" normalizeH="0" baseline="0" noProof="0" dirty="0" smtClean="0">
                <a:ln>
                  <a:noFill/>
                </a:ln>
                <a:effectLst/>
                <a:uLnTx/>
                <a:uFillTx/>
                <a:latin typeface="+mn-lt"/>
                <a:ea typeface="+mn-ea"/>
                <a:cs typeface="+mn-cs"/>
              </a:rPr>
              <a:t>, thus the apparent impedance of the primary is</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9" name="Object 6"/>
          <p:cNvGraphicFramePr>
            <a:graphicFrameLocks noChangeAspect="1"/>
          </p:cNvGraphicFramePr>
          <p:nvPr/>
        </p:nvGraphicFramePr>
        <p:xfrm>
          <a:off x="3894088" y="1714488"/>
          <a:ext cx="866819" cy="690561"/>
        </p:xfrm>
        <a:graphic>
          <a:graphicData uri="http://schemas.openxmlformats.org/presentationml/2006/ole">
            <mc:AlternateContent xmlns:mc="http://schemas.openxmlformats.org/markup-compatibility/2006">
              <mc:Choice xmlns:v="urn:schemas-microsoft-com:vml" Requires="v">
                <p:oleObj spid="_x0000_s25632" name="Equation" r:id="rId4" imgW="545863" imgH="431613" progId="Equation.3">
                  <p:embed/>
                </p:oleObj>
              </mc:Choice>
              <mc:Fallback>
                <p:oleObj name="Equation" r:id="rId4" imgW="545863" imgH="4316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088" y="1714488"/>
                        <a:ext cx="866819" cy="690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3857620" y="2928934"/>
          <a:ext cx="897505" cy="698499"/>
        </p:xfrm>
        <a:graphic>
          <a:graphicData uri="http://schemas.openxmlformats.org/presentationml/2006/ole">
            <mc:AlternateContent xmlns:mc="http://schemas.openxmlformats.org/markup-compatibility/2006">
              <mc:Choice xmlns:v="urn:schemas-microsoft-com:vml" Requires="v">
                <p:oleObj spid="_x0000_s25633" name="Equation" r:id="rId6" imgW="558558" imgH="431613" progId="Equation.3">
                  <p:embed/>
                </p:oleObj>
              </mc:Choice>
              <mc:Fallback>
                <p:oleObj name="Equation" r:id="rId6" imgW="558558" imgH="431613"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0" y="2928934"/>
                        <a:ext cx="897505" cy="6984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2864768" y="4786322"/>
          <a:ext cx="3309003" cy="931862"/>
        </p:xfrm>
        <a:graphic>
          <a:graphicData uri="http://schemas.openxmlformats.org/presentationml/2006/ole">
            <mc:AlternateContent xmlns:mc="http://schemas.openxmlformats.org/markup-compatibility/2006">
              <mc:Choice xmlns:v="urn:schemas-microsoft-com:vml" Requires="v">
                <p:oleObj spid="_x0000_s25634" name="Equation" r:id="rId8" imgW="1536700" imgH="431800" progId="Equation.3">
                  <p:embed/>
                </p:oleObj>
              </mc:Choice>
              <mc:Fallback>
                <p:oleObj name="Equation" r:id="rId8" imgW="1536700" imgH="4318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4768" y="4786322"/>
                        <a:ext cx="3309003"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4109843" cy="523220"/>
          </a:xfrm>
          <a:prstGeom prst="rect">
            <a:avLst/>
          </a:prstGeom>
          <a:noFill/>
        </p:spPr>
        <p:txBody>
          <a:bodyPr wrap="none" rtlCol="0">
            <a:spAutoFit/>
          </a:bodyPr>
          <a:lstStyle/>
          <a:p>
            <a:r>
              <a:rPr lang="en-US" sz="2800" dirty="0" smtClean="0">
                <a:solidFill>
                  <a:srgbClr val="0000FF"/>
                </a:solidFill>
              </a:rPr>
              <a:t>Impedance Transformation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15</a:t>
            </a:fld>
            <a:endParaRPr lang="en-US"/>
          </a:p>
        </p:txBody>
      </p:sp>
      <p:sp>
        <p:nvSpPr>
          <p:cNvPr id="7" name="Rectangle 6"/>
          <p:cNvSpPr/>
          <p:nvPr/>
        </p:nvSpPr>
        <p:spPr>
          <a:xfrm>
            <a:off x="571472" y="1416649"/>
            <a:ext cx="7929618" cy="3333220"/>
          </a:xfrm>
          <a:prstGeom prst="rect">
            <a:avLst/>
          </a:prstGeom>
        </p:spPr>
        <p:txBody>
          <a:bodyPr wrap="square">
            <a:spAutoFit/>
          </a:bodyPr>
          <a:lstStyle/>
          <a:p>
            <a:pPr algn="just">
              <a:lnSpc>
                <a:spcPct val="90000"/>
              </a:lnSpc>
            </a:pPr>
            <a:r>
              <a:rPr lang="en-GB" sz="2000" b="1" dirty="0" smtClean="0"/>
              <a:t>Example 2-1:</a:t>
            </a:r>
          </a:p>
          <a:p>
            <a:pPr algn="just">
              <a:lnSpc>
                <a:spcPct val="90000"/>
              </a:lnSpc>
            </a:pPr>
            <a:endParaRPr lang="en-GB" b="1" dirty="0" smtClean="0"/>
          </a:p>
          <a:p>
            <a:pPr algn="just">
              <a:lnSpc>
                <a:spcPct val="90000"/>
              </a:lnSpc>
            </a:pPr>
            <a:r>
              <a:rPr lang="en-GB" dirty="0" smtClean="0"/>
              <a:t>A generator rated at 480 V, 60 Hz is connected a transmission line with an impedance of 0.18+j0.24 </a:t>
            </a:r>
            <a:r>
              <a:rPr lang="en-GB" dirty="0" smtClean="0">
                <a:latin typeface="Symbol" pitchFamily="18" charset="2"/>
              </a:rPr>
              <a:t>W</a:t>
            </a:r>
            <a:r>
              <a:rPr lang="en-GB" dirty="0" smtClean="0"/>
              <a:t>. At the end of the transmission line there is a load of 4+j3</a:t>
            </a:r>
            <a:r>
              <a:rPr lang="en-GB" dirty="0" smtClean="0">
                <a:latin typeface="Symbol" pitchFamily="18" charset="2"/>
              </a:rPr>
              <a:t>W</a:t>
            </a:r>
            <a:r>
              <a:rPr lang="en-GB" dirty="0" smtClean="0"/>
              <a:t>. </a:t>
            </a:r>
          </a:p>
          <a:p>
            <a:pPr algn="just">
              <a:lnSpc>
                <a:spcPct val="90000"/>
              </a:lnSpc>
            </a:pPr>
            <a:endParaRPr lang="en-GB" dirty="0" smtClean="0"/>
          </a:p>
          <a:p>
            <a:pPr marL="342900" indent="-342900" algn="just">
              <a:lnSpc>
                <a:spcPct val="90000"/>
              </a:lnSpc>
              <a:buAutoNum type="alphaLcParenR"/>
            </a:pPr>
            <a:r>
              <a:rPr lang="en-GB" dirty="0" smtClean="0"/>
              <a:t>If the power system is exactly as described above in Figure (a), what will the voltage at the load be?  What will the transmission line losses be?</a:t>
            </a:r>
          </a:p>
          <a:p>
            <a:pPr marL="342900" indent="-342900" algn="just">
              <a:lnSpc>
                <a:spcPct val="90000"/>
              </a:lnSpc>
              <a:buAutoNum type="alphaLcParenR"/>
            </a:pPr>
            <a:endParaRPr lang="en-GB" dirty="0" smtClean="0"/>
          </a:p>
          <a:p>
            <a:pPr algn="just">
              <a:lnSpc>
                <a:spcPct val="90000"/>
              </a:lnSpc>
            </a:pPr>
            <a:r>
              <a:rPr lang="en-GB" dirty="0" smtClean="0"/>
              <a:t>b) Suppose a 1:10 step-up transformer is placed at the generator end of the transmission line and a 10:1 step-down transformer is placed at the load end of the line (Figure (b)). What will the load voltage be now? What will the transmission line losses be now?</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4109843" cy="523220"/>
          </a:xfrm>
          <a:prstGeom prst="rect">
            <a:avLst/>
          </a:prstGeom>
          <a:noFill/>
        </p:spPr>
        <p:txBody>
          <a:bodyPr wrap="none" rtlCol="0">
            <a:spAutoFit/>
          </a:bodyPr>
          <a:lstStyle/>
          <a:p>
            <a:r>
              <a:rPr lang="en-US" sz="2800" dirty="0" smtClean="0">
                <a:solidFill>
                  <a:srgbClr val="0000FF"/>
                </a:solidFill>
              </a:rPr>
              <a:t>Impedance Transformation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16</a:t>
            </a:fld>
            <a:endParaRPr lang="en-US"/>
          </a:p>
        </p:txBody>
      </p:sp>
      <p:pic>
        <p:nvPicPr>
          <p:cNvPr id="7" name="Picture 7" descr="2-6"/>
          <p:cNvPicPr>
            <a:picLocks noChangeAspect="1" noChangeArrowheads="1"/>
          </p:cNvPicPr>
          <p:nvPr/>
        </p:nvPicPr>
        <p:blipFill>
          <a:blip r:embed="rId3" cstate="print"/>
          <a:srcRect l="13054" t="7191" r="13712" b="47755"/>
          <a:stretch>
            <a:fillRect/>
          </a:stretch>
        </p:blipFill>
        <p:spPr bwMode="auto">
          <a:xfrm>
            <a:off x="1714480" y="1285860"/>
            <a:ext cx="6286544" cy="2071702"/>
          </a:xfrm>
          <a:prstGeom prst="rect">
            <a:avLst/>
          </a:prstGeom>
          <a:noFill/>
          <a:ln w="9525">
            <a:noFill/>
            <a:miter lim="800000"/>
            <a:headEnd/>
            <a:tailEnd/>
          </a:ln>
        </p:spPr>
      </p:pic>
      <p:pic>
        <p:nvPicPr>
          <p:cNvPr id="9" name="Picture 4" descr="2-6"/>
          <p:cNvPicPr>
            <a:picLocks noChangeAspect="1" noChangeArrowheads="1"/>
          </p:cNvPicPr>
          <p:nvPr/>
        </p:nvPicPr>
        <p:blipFill>
          <a:blip r:embed="rId3" cstate="print"/>
          <a:srcRect l="1231" t="50418" r="10619"/>
          <a:stretch>
            <a:fillRect/>
          </a:stretch>
        </p:blipFill>
        <p:spPr bwMode="auto">
          <a:xfrm>
            <a:off x="428596" y="3357562"/>
            <a:ext cx="7643866" cy="2857520"/>
          </a:xfrm>
          <a:prstGeom prst="rect">
            <a:avLst/>
          </a:prstGeom>
          <a:noFill/>
          <a:ln w="9525">
            <a:noFill/>
            <a:miter lim="800000"/>
            <a:headEnd/>
            <a:tailEnd/>
          </a:ln>
        </p:spPr>
      </p:pic>
      <p:sp>
        <p:nvSpPr>
          <p:cNvPr id="10" name="Rectangle 9"/>
          <p:cNvSpPr/>
          <p:nvPr/>
        </p:nvSpPr>
        <p:spPr>
          <a:xfrm>
            <a:off x="500034" y="1071546"/>
            <a:ext cx="1416991" cy="341632"/>
          </a:xfrm>
          <a:prstGeom prst="rect">
            <a:avLst/>
          </a:prstGeom>
        </p:spPr>
        <p:txBody>
          <a:bodyPr wrap="none">
            <a:spAutoFit/>
          </a:bodyPr>
          <a:lstStyle/>
          <a:p>
            <a:pPr algn="just">
              <a:lnSpc>
                <a:spcPct val="90000"/>
              </a:lnSpc>
            </a:pPr>
            <a:r>
              <a:rPr lang="en-GB" b="1" dirty="0" smtClean="0"/>
              <a:t>Example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17</a:t>
            </a:fld>
            <a:endParaRPr lang="en-US"/>
          </a:p>
        </p:txBody>
      </p:sp>
      <p:sp>
        <p:nvSpPr>
          <p:cNvPr id="7" name="TextBox 6"/>
          <p:cNvSpPr txBox="1"/>
          <p:nvPr/>
        </p:nvSpPr>
        <p:spPr>
          <a:xfrm>
            <a:off x="571472" y="357166"/>
            <a:ext cx="5975610" cy="523220"/>
          </a:xfrm>
          <a:prstGeom prst="rect">
            <a:avLst/>
          </a:prstGeom>
          <a:noFill/>
        </p:spPr>
        <p:txBody>
          <a:bodyPr wrap="none" rtlCol="0">
            <a:spAutoFit/>
          </a:bodyPr>
          <a:lstStyle/>
          <a:p>
            <a:r>
              <a:rPr lang="en-GB" sz="2800" b="1" dirty="0" smtClean="0">
                <a:solidFill>
                  <a:srgbClr val="0000FF"/>
                </a:solidFill>
              </a:rPr>
              <a:t>The Equivalent Circuit of a Transformer</a:t>
            </a:r>
            <a:endParaRPr lang="en-US" sz="2800" dirty="0" smtClean="0">
              <a:solidFill>
                <a:srgbClr val="0000FF"/>
              </a:solidFill>
            </a:endParaRPr>
          </a:p>
        </p:txBody>
      </p:sp>
      <p:sp>
        <p:nvSpPr>
          <p:cNvPr id="10" name="Rectangle 3"/>
          <p:cNvSpPr txBox="1">
            <a:spLocks noChangeArrowheads="1"/>
          </p:cNvSpPr>
          <p:nvPr/>
        </p:nvSpPr>
        <p:spPr>
          <a:xfrm>
            <a:off x="323850" y="908050"/>
            <a:ext cx="8496300" cy="5065713"/>
          </a:xfrm>
          <a:prstGeom prst="rect">
            <a:avLst/>
          </a:prstGeom>
        </p:spPr>
        <p:txBody>
          <a:bodyPr vert="horz" lIns="91440" tIns="45720" rIns="91440" bIns="45720" rtlCol="0">
            <a:normAutofit/>
          </a:bodyPr>
          <a:lstStyle/>
          <a:p>
            <a:pPr marL="711200" marR="0" lvl="0" indent="-711200"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Taking into account real transformer, there are several losses that has to be taken into account in order to accurately model the transformer, namely:</a:t>
            </a:r>
          </a:p>
          <a:p>
            <a:pPr marL="711200" marR="0" lvl="0" indent="-71120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GB" b="1" i="0" u="none" strike="noStrike" kern="1200" cap="none" spc="0" normalizeH="0" baseline="0" noProof="0" dirty="0" smtClean="0">
              <a:ln>
                <a:noFill/>
              </a:ln>
              <a:effectLst/>
              <a:uLnTx/>
              <a:uFillTx/>
              <a:latin typeface="+mn-lt"/>
              <a:ea typeface="+mn-ea"/>
              <a:cs typeface="+mn-cs"/>
            </a:endParaRP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Copper (I</a:t>
            </a:r>
            <a:r>
              <a:rPr kumimoji="0" lang="en-GB" b="1" i="0" u="none" strike="noStrike" kern="1200" cap="none" spc="0" normalizeH="0" baseline="30000" noProof="0" dirty="0" smtClean="0">
                <a:ln>
                  <a:noFill/>
                </a:ln>
                <a:effectLst/>
                <a:uLnTx/>
                <a:uFillTx/>
                <a:latin typeface="+mn-lt"/>
                <a:ea typeface="+mn-ea"/>
                <a:cs typeface="+mn-cs"/>
              </a:rPr>
              <a:t>2</a:t>
            </a:r>
            <a:r>
              <a:rPr kumimoji="0" lang="en-GB" b="1" i="0" u="none" strike="noStrike" kern="1200" cap="none" spc="0" normalizeH="0" baseline="0" noProof="0" dirty="0" smtClean="0">
                <a:ln>
                  <a:noFill/>
                </a:ln>
                <a:effectLst/>
                <a:uLnTx/>
                <a:uFillTx/>
                <a:latin typeface="+mn-lt"/>
                <a:ea typeface="+mn-ea"/>
                <a:cs typeface="+mn-cs"/>
              </a:rPr>
              <a:t>R)</a:t>
            </a: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rPr>
              <a:t>Losses</a:t>
            </a:r>
            <a:r>
              <a:rPr kumimoji="0" lang="en-GB" b="0" i="0" u="none" strike="noStrike" kern="1200" cap="none" spc="0" normalizeH="0" baseline="0" noProof="0" dirty="0" smtClean="0">
                <a:ln>
                  <a:noFill/>
                </a:ln>
                <a:effectLst/>
                <a:uLnTx/>
                <a:uFillTx/>
                <a:latin typeface="+mn-lt"/>
                <a:ea typeface="+mn-ea"/>
                <a:cs typeface="+mn-cs"/>
              </a:rPr>
              <a:t> – Resistive heating losses in the primary and secondary windings of the transformer.  </a:t>
            </a: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b="1" i="0" u="none" strike="noStrike" kern="1200" cap="none" spc="0" normalizeH="0" baseline="0" noProof="0" dirty="0" smtClean="0">
              <a:ln>
                <a:noFill/>
              </a:ln>
              <a:effectLst/>
              <a:uLnTx/>
              <a:uFillTx/>
              <a:latin typeface="+mn-lt"/>
              <a:ea typeface="+mn-ea"/>
              <a:cs typeface="+mn-cs"/>
            </a:endParaRP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Eddy current Losses </a:t>
            </a:r>
            <a:r>
              <a:rPr kumimoji="0" lang="en-GB" b="0" i="0" u="none" strike="noStrike" kern="1200" cap="none" spc="0" normalizeH="0" baseline="0" noProof="0" dirty="0" smtClean="0">
                <a:ln>
                  <a:noFill/>
                </a:ln>
                <a:effectLst/>
                <a:uLnTx/>
                <a:uFillTx/>
                <a:latin typeface="+mn-lt"/>
                <a:ea typeface="+mn-ea"/>
                <a:cs typeface="+mn-cs"/>
              </a:rPr>
              <a:t>– resistive heating losses in the core of the transformer. They are proportional to the square of the voltage applied to the transformer.</a:t>
            </a: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b="1" i="0" u="none" strike="noStrike" kern="1200" cap="none" spc="0" normalizeH="0" baseline="0" noProof="0" dirty="0" smtClean="0">
              <a:ln>
                <a:noFill/>
              </a:ln>
              <a:effectLst/>
              <a:uLnTx/>
              <a:uFillTx/>
              <a:latin typeface="+mn-lt"/>
              <a:ea typeface="+mn-ea"/>
              <a:cs typeface="+mn-cs"/>
            </a:endParaRP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Hysteresis Losses </a:t>
            </a:r>
            <a:r>
              <a:rPr kumimoji="0" lang="en-GB" b="0" i="0" u="none" strike="noStrike" kern="1200" cap="none" spc="0" normalizeH="0" baseline="0" noProof="0" dirty="0" smtClean="0">
                <a:ln>
                  <a:noFill/>
                </a:ln>
                <a:effectLst/>
                <a:uLnTx/>
                <a:uFillTx/>
                <a:latin typeface="+mn-lt"/>
                <a:ea typeface="+mn-ea"/>
                <a:cs typeface="+mn-cs"/>
              </a:rPr>
              <a:t>– these are associated with the rearrangement of the magnetic domains in the core during each half-cycle.  They are complex, non-linear function of the voltage applied to the transformer.</a:t>
            </a: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b="1" i="0" u="none" strike="noStrike" kern="1200" cap="none" spc="0" normalizeH="0" baseline="0" noProof="0" dirty="0" smtClean="0">
              <a:ln>
                <a:noFill/>
              </a:ln>
              <a:effectLst/>
              <a:uLnTx/>
              <a:uFillTx/>
              <a:latin typeface="+mn-lt"/>
              <a:ea typeface="+mn-ea"/>
              <a:cs typeface="+mn-cs"/>
            </a:endParaRPr>
          </a:p>
          <a:p>
            <a:pPr marL="711200" marR="0" lvl="0" indent="-711200" defTabSz="914400" rtl="0" eaLnBrk="1" fontAlgn="auto" latinLnBrk="0" hangingPunct="1">
              <a:lnSpc>
                <a:spcPct val="9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Leakage flux </a:t>
            </a:r>
            <a:r>
              <a:rPr kumimoji="0" lang="en-GB" b="0" i="0" u="none" strike="noStrike" kern="1200" cap="none" spc="0" normalizeH="0" baseline="0" noProof="0" dirty="0" smtClean="0">
                <a:ln>
                  <a:noFill/>
                </a:ln>
                <a:effectLst/>
                <a:uLnTx/>
                <a:uFillTx/>
                <a:latin typeface="+mn-lt"/>
                <a:ea typeface="+mn-ea"/>
                <a:cs typeface="+mn-cs"/>
              </a:rPr>
              <a:t>– The fluxes and which escape the core and pass through only one of the transformer windings are leakage fluxes.  They then produced self-inductance in the primary and secondary coils.</a:t>
            </a:r>
            <a:endParaRPr kumimoji="0" lang="en-US"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3575081" cy="523220"/>
          </a:xfrm>
          <a:prstGeom prst="rect">
            <a:avLst/>
          </a:prstGeom>
          <a:noFill/>
        </p:spPr>
        <p:txBody>
          <a:bodyPr wrap="none" rtlCol="0">
            <a:spAutoFit/>
          </a:bodyPr>
          <a:lstStyle/>
          <a:p>
            <a:r>
              <a:rPr lang="en-US" sz="2800" dirty="0" smtClean="0">
                <a:solidFill>
                  <a:srgbClr val="0000FF"/>
                </a:solidFill>
              </a:rPr>
              <a:t>Exact Equivalent Circuit</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18</a:t>
            </a:fld>
            <a:endParaRPr lang="en-US"/>
          </a:p>
        </p:txBody>
      </p:sp>
      <p:sp>
        <p:nvSpPr>
          <p:cNvPr id="9" name="Rectangle 3"/>
          <p:cNvSpPr txBox="1">
            <a:spLocks noChangeArrowheads="1"/>
          </p:cNvSpPr>
          <p:nvPr/>
        </p:nvSpPr>
        <p:spPr>
          <a:xfrm>
            <a:off x="468313" y="1066800"/>
            <a:ext cx="8207375" cy="5065713"/>
          </a:xfrm>
          <a:prstGeom prst="rect">
            <a:avLst/>
          </a:prstGeom>
        </p:spPr>
        <p:txBody>
          <a:bodyPr vert="horz" lIns="91440" tIns="45720" rIns="91440" bIns="45720" rtlCol="0">
            <a:normAutofit/>
          </a:bodyPr>
          <a:lstStyle/>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The Exact equivalent circuit will take into account all the major imperfections in real transformer.</a:t>
            </a:r>
            <a:endParaRPr lang="en-GB" u="sng" dirty="0" smtClean="0"/>
          </a:p>
          <a:p>
            <a:pPr marL="711200" marR="0" lvl="0" indent="-711200" defTabSz="914400" rtl="0" eaLnBrk="1" fontAlgn="auto" latinLnBrk="0" hangingPunct="1">
              <a:lnSpc>
                <a:spcPct val="80000"/>
              </a:lnSpc>
              <a:spcBef>
                <a:spcPct val="20000"/>
              </a:spcBef>
              <a:spcAft>
                <a:spcPts val="0"/>
              </a:spcAft>
              <a:buClrTx/>
              <a:buSzTx/>
              <a:tabLst/>
              <a:defRPr/>
            </a:pPr>
            <a:r>
              <a:rPr kumimoji="0" lang="en-GB" b="1" i="0" strike="noStrike" kern="1200" cap="none" spc="0" normalizeH="0" baseline="0" noProof="0" dirty="0" smtClean="0">
                <a:ln>
                  <a:noFill/>
                </a:ln>
                <a:effectLst/>
                <a:uLnTx/>
                <a:uFillTx/>
                <a:ea typeface="+mn-ea"/>
                <a:cs typeface="+mn-cs"/>
              </a:rPr>
              <a:t>Copper loss</a:t>
            </a:r>
          </a:p>
          <a:p>
            <a:pPr marL="711200" marR="0" lvl="0" indent="-711200"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solidFill>
                  <a:srgbClr val="FF0000"/>
                </a:solidFill>
                <a:effectLst/>
                <a:uLnTx/>
                <a:uFillTx/>
                <a:ea typeface="+mn-ea"/>
                <a:cs typeface="+mn-cs"/>
              </a:rPr>
              <a:t>They are modelled by placing a resistor </a:t>
            </a:r>
            <a:r>
              <a:rPr kumimoji="0" lang="en-GB" b="1" i="0" u="none" strike="noStrike" kern="1200" cap="none" spc="0" normalizeH="0" baseline="0" noProof="0" dirty="0" smtClean="0">
                <a:ln>
                  <a:noFill/>
                </a:ln>
                <a:solidFill>
                  <a:srgbClr val="FF0000"/>
                </a:solidFill>
                <a:effectLst/>
                <a:uLnTx/>
                <a:uFillTx/>
                <a:ea typeface="+mn-ea"/>
                <a:cs typeface="+mn-cs"/>
              </a:rPr>
              <a:t>R</a:t>
            </a:r>
            <a:r>
              <a:rPr kumimoji="0" lang="en-GB" b="1" i="0" u="none" strike="noStrike" kern="1200" cap="none" spc="0" normalizeH="0" baseline="-25000" noProof="0" dirty="0" smtClean="0">
                <a:ln>
                  <a:noFill/>
                </a:ln>
                <a:solidFill>
                  <a:srgbClr val="FF0000"/>
                </a:solidFill>
                <a:effectLst/>
                <a:uLnTx/>
                <a:uFillTx/>
                <a:ea typeface="+mn-ea"/>
                <a:cs typeface="+mn-cs"/>
              </a:rPr>
              <a:t>P</a:t>
            </a:r>
            <a:r>
              <a:rPr kumimoji="0" lang="en-GB" b="0" i="0" u="none" strike="noStrike" kern="1200" cap="none" spc="0" normalizeH="0" baseline="0" noProof="0" dirty="0" smtClean="0">
                <a:ln>
                  <a:noFill/>
                </a:ln>
                <a:solidFill>
                  <a:srgbClr val="FF0000"/>
                </a:solidFill>
                <a:effectLst/>
                <a:uLnTx/>
                <a:uFillTx/>
                <a:ea typeface="+mn-ea"/>
                <a:cs typeface="+mn-cs"/>
              </a:rPr>
              <a:t> in the primary circuit and a resistor </a:t>
            </a:r>
            <a:r>
              <a:rPr kumimoji="0" lang="en-GB" b="1" i="0" u="none" strike="noStrike" kern="1200" cap="none" spc="0" normalizeH="0" baseline="0" noProof="0" dirty="0" smtClean="0">
                <a:ln>
                  <a:noFill/>
                </a:ln>
                <a:solidFill>
                  <a:srgbClr val="FF0000"/>
                </a:solidFill>
                <a:effectLst/>
                <a:uLnTx/>
                <a:uFillTx/>
                <a:ea typeface="+mn-ea"/>
                <a:cs typeface="+mn-cs"/>
              </a:rPr>
              <a:t>R</a:t>
            </a:r>
            <a:r>
              <a:rPr kumimoji="0" lang="en-GB" b="1" i="0" u="none" strike="noStrike" kern="1200" cap="none" spc="0" normalizeH="0" baseline="-25000" noProof="0" dirty="0" smtClean="0">
                <a:ln>
                  <a:noFill/>
                </a:ln>
                <a:solidFill>
                  <a:srgbClr val="FF0000"/>
                </a:solidFill>
                <a:effectLst/>
                <a:uLnTx/>
                <a:uFillTx/>
                <a:ea typeface="+mn-ea"/>
                <a:cs typeface="+mn-cs"/>
              </a:rPr>
              <a:t>S</a:t>
            </a:r>
            <a:r>
              <a:rPr kumimoji="0" lang="en-GB" b="0" i="0" u="none" strike="noStrike" kern="1200" cap="none" spc="0" normalizeH="0" baseline="0" noProof="0" dirty="0" smtClean="0">
                <a:ln>
                  <a:noFill/>
                </a:ln>
                <a:solidFill>
                  <a:srgbClr val="FF0000"/>
                </a:solidFill>
                <a:effectLst/>
                <a:uLnTx/>
                <a:uFillTx/>
                <a:ea typeface="+mn-ea"/>
                <a:cs typeface="+mn-cs"/>
              </a:rPr>
              <a:t> in</a:t>
            </a:r>
            <a:r>
              <a:rPr kumimoji="0" lang="en-GB" b="0" i="0" u="none" strike="noStrike" kern="1200" cap="none" spc="0" normalizeH="0" noProof="0" dirty="0" smtClean="0">
                <a:ln>
                  <a:noFill/>
                </a:ln>
                <a:solidFill>
                  <a:srgbClr val="FF0000"/>
                </a:solidFill>
                <a:effectLst/>
                <a:uLnTx/>
                <a:uFillTx/>
                <a:ea typeface="+mn-ea"/>
                <a:cs typeface="+mn-cs"/>
              </a:rPr>
              <a:t> </a:t>
            </a:r>
            <a:r>
              <a:rPr kumimoji="0" lang="en-GB" b="0" i="0" u="none" strike="noStrike" kern="1200" cap="none" spc="0" normalizeH="0" baseline="0" noProof="0" dirty="0" smtClean="0">
                <a:ln>
                  <a:noFill/>
                </a:ln>
                <a:solidFill>
                  <a:srgbClr val="FF0000"/>
                </a:solidFill>
                <a:effectLst/>
                <a:uLnTx/>
                <a:uFillTx/>
                <a:ea typeface="+mn-ea"/>
                <a:cs typeface="+mn-cs"/>
              </a:rPr>
              <a:t>the secondary circuit.</a:t>
            </a: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1" i="0"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b="1" i="0" strike="noStrike" kern="1200" cap="none" spc="0" normalizeH="0" baseline="0" noProof="0" dirty="0" smtClean="0">
                <a:ln>
                  <a:noFill/>
                </a:ln>
                <a:effectLst/>
                <a:uLnTx/>
                <a:uFillTx/>
                <a:ea typeface="+mn-ea"/>
                <a:cs typeface="+mn-cs"/>
              </a:rPr>
              <a:t>Leakage flux</a:t>
            </a:r>
          </a:p>
          <a:p>
            <a:pPr marL="711200" marR="0" lvl="0" indent="-711200"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ea typeface="+mn-ea"/>
                <a:cs typeface="+mn-cs"/>
              </a:rPr>
              <a:t>the leakage flux in the primary and secondary windings produces a voltage given by:</a:t>
            </a: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lang="en-GB" dirty="0" smtClean="0"/>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Since flux is directly proportional to current flow, therefore we can assume that leakage flux is also proportional to current flow in the primary and secondary windings. The following may represent this proportionality:</a:t>
            </a: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711200" marR="0" lvl="0" indent="-711200"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ea typeface="+mn-ea"/>
                <a:cs typeface="+mn-cs"/>
              </a:rPr>
              <a:t>       Where 	</a:t>
            </a:r>
            <a:r>
              <a:rPr kumimoji="0" lang="en-GB" b="0" i="0" u="none" strike="noStrike" kern="1200" cap="none" spc="0" normalizeH="0" baseline="0" noProof="0" dirty="0" smtClean="0">
                <a:ln>
                  <a:noFill/>
                </a:ln>
                <a:effectLst/>
                <a:uLnTx/>
                <a:uFillTx/>
                <a:latin typeface="Blackadder ITC" pitchFamily="82" charset="0"/>
                <a:cs typeface="Times New Roman" pitchFamily="18" charset="0"/>
              </a:rPr>
              <a:t>P</a:t>
            </a:r>
            <a:r>
              <a:rPr kumimoji="0" lang="en-GB" b="0" i="0" u="none" strike="noStrike" kern="1200" cap="none" spc="0" normalizeH="0" baseline="0" noProof="0" dirty="0" smtClean="0">
                <a:ln>
                  <a:noFill/>
                </a:ln>
                <a:effectLst/>
                <a:uLnTx/>
                <a:uFillTx/>
                <a:ea typeface="+mn-ea"/>
                <a:cs typeface="+mn-cs"/>
              </a:rPr>
              <a:t> = 1/</a:t>
            </a:r>
            <a:r>
              <a:rPr kumimoji="0" lang="en-GB" b="0" i="0" u="none" strike="noStrike" kern="1200" cap="none" spc="0" normalizeH="0" baseline="0" noProof="0" dirty="0" smtClean="0">
                <a:ln>
                  <a:noFill/>
                </a:ln>
                <a:effectLst/>
                <a:uLnTx/>
                <a:uFillTx/>
                <a:latin typeface="French Script MT" pitchFamily="66" charset="0"/>
              </a:rPr>
              <a:t>R</a:t>
            </a: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permeance</a:t>
            </a:r>
            <a:r>
              <a:rPr kumimoji="0" lang="en-GB" b="0" i="0" u="none" strike="noStrike" kern="1200" cap="none" spc="0" normalizeH="0" baseline="0" noProof="0" dirty="0" smtClean="0">
                <a:ln>
                  <a:noFill/>
                </a:ln>
                <a:effectLst/>
                <a:uLnTx/>
                <a:uFillTx/>
                <a:ea typeface="+mn-ea"/>
                <a:cs typeface="+mn-cs"/>
              </a:rPr>
              <a:t> of flux path</a:t>
            </a:r>
            <a:endParaRPr kumimoji="0" lang="en-US" b="0" i="0" u="none" strike="noStrike" kern="1200" cap="none" spc="0" normalizeH="0" baseline="0" noProof="0" dirty="0" smtClean="0">
              <a:ln>
                <a:noFill/>
              </a:ln>
              <a:effectLst/>
              <a:uLnTx/>
              <a:uFillTx/>
              <a:ea typeface="+mn-ea"/>
              <a:cs typeface="+mn-cs"/>
            </a:endParaRPr>
          </a:p>
        </p:txBody>
      </p:sp>
      <p:graphicFrame>
        <p:nvGraphicFramePr>
          <p:cNvPr id="30722" name="Object 6"/>
          <p:cNvGraphicFramePr>
            <a:graphicFrameLocks noChangeAspect="1"/>
          </p:cNvGraphicFramePr>
          <p:nvPr/>
        </p:nvGraphicFramePr>
        <p:xfrm>
          <a:off x="1258888" y="3284538"/>
          <a:ext cx="1960562" cy="709612"/>
        </p:xfrm>
        <a:graphic>
          <a:graphicData uri="http://schemas.openxmlformats.org/presentationml/2006/ole">
            <mc:AlternateContent xmlns:mc="http://schemas.openxmlformats.org/markup-compatibility/2006">
              <mc:Choice xmlns:v="urn:schemas-microsoft-com:vml" Requires="v">
                <p:oleObj spid="_x0000_s30762" name="Equation" r:id="rId4" imgW="1066337" imgH="393529" progId="Equation.3">
                  <p:embed/>
                </p:oleObj>
              </mc:Choice>
              <mc:Fallback>
                <p:oleObj name="Equation" r:id="rId4" imgW="1066337"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284538"/>
                        <a:ext cx="1960562"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7"/>
          <p:cNvGraphicFramePr>
            <a:graphicFrameLocks noChangeAspect="1"/>
          </p:cNvGraphicFramePr>
          <p:nvPr/>
        </p:nvGraphicFramePr>
        <p:xfrm>
          <a:off x="4791075" y="3284538"/>
          <a:ext cx="1941513" cy="711200"/>
        </p:xfrm>
        <a:graphic>
          <a:graphicData uri="http://schemas.openxmlformats.org/presentationml/2006/ole">
            <mc:AlternateContent xmlns:mc="http://schemas.openxmlformats.org/markup-compatibility/2006">
              <mc:Choice xmlns:v="urn:schemas-microsoft-com:vml" Requires="v">
                <p:oleObj spid="_x0000_s30763" name="Equation" r:id="rId6" imgW="1054100" imgH="393700" progId="Equation.3">
                  <p:embed/>
                </p:oleObj>
              </mc:Choice>
              <mc:Fallback>
                <p:oleObj name="Equation" r:id="rId6" imgW="10541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075" y="3284538"/>
                        <a:ext cx="19415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5"/>
          <p:cNvGraphicFramePr>
            <a:graphicFrameLocks noChangeAspect="1"/>
          </p:cNvGraphicFramePr>
          <p:nvPr/>
        </p:nvGraphicFramePr>
        <p:xfrm>
          <a:off x="2643174" y="5072074"/>
          <a:ext cx="1463675" cy="341313"/>
        </p:xfrm>
        <a:graphic>
          <a:graphicData uri="http://schemas.openxmlformats.org/presentationml/2006/ole">
            <mc:AlternateContent xmlns:mc="http://schemas.openxmlformats.org/markup-compatibility/2006">
              <mc:Choice xmlns:v="urn:schemas-microsoft-com:vml" Requires="v">
                <p:oleObj spid="_x0000_s30764" name="Equation" r:id="rId8" imgW="876240" imgH="215640" progId="Equation.3">
                  <p:embed/>
                </p:oleObj>
              </mc:Choice>
              <mc:Fallback>
                <p:oleObj name="Equation" r:id="rId8" imgW="876240" imgH="2156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174" y="5072074"/>
                        <a:ext cx="14636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4"/>
          <p:cNvGraphicFramePr>
            <a:graphicFrameLocks noChangeAspect="1"/>
          </p:cNvGraphicFramePr>
          <p:nvPr/>
        </p:nvGraphicFramePr>
        <p:xfrm>
          <a:off x="4786314" y="5072074"/>
          <a:ext cx="1485900" cy="361950"/>
        </p:xfrm>
        <a:graphic>
          <a:graphicData uri="http://schemas.openxmlformats.org/presentationml/2006/ole">
            <mc:AlternateContent xmlns:mc="http://schemas.openxmlformats.org/markup-compatibility/2006">
              <mc:Choice xmlns:v="urn:schemas-microsoft-com:vml" Requires="v">
                <p:oleObj spid="_x0000_s30765" name="Equation" r:id="rId10" imgW="889000" imgH="228600" progId="Equation.3">
                  <p:embed/>
                </p:oleObj>
              </mc:Choice>
              <mc:Fallback>
                <p:oleObj name="Equation" r:id="rId10" imgW="889000" imgH="2286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6314" y="5072074"/>
                        <a:ext cx="14859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3575081" cy="523220"/>
          </a:xfrm>
          <a:prstGeom prst="rect">
            <a:avLst/>
          </a:prstGeom>
          <a:noFill/>
        </p:spPr>
        <p:txBody>
          <a:bodyPr wrap="none" rtlCol="0">
            <a:spAutoFit/>
          </a:bodyPr>
          <a:lstStyle/>
          <a:p>
            <a:r>
              <a:rPr lang="en-US" sz="2800" dirty="0" smtClean="0">
                <a:solidFill>
                  <a:srgbClr val="0000FF"/>
                </a:solidFill>
              </a:rPr>
              <a:t>Exact Equivalent Circuit</a:t>
            </a:r>
          </a:p>
        </p:txBody>
      </p:sp>
      <p:sp>
        <p:nvSpPr>
          <p:cNvPr id="6" name="Slide Number Placeholder 5"/>
          <p:cNvSpPr>
            <a:spLocks noGrp="1"/>
          </p:cNvSpPr>
          <p:nvPr>
            <p:ph type="sldNum" sz="quarter" idx="12"/>
          </p:nvPr>
        </p:nvSpPr>
        <p:spPr/>
        <p:txBody>
          <a:bodyPr/>
          <a:lstStyle/>
          <a:p>
            <a:fld id="{452AF6BE-ACB6-42ED-8393-926E1A62687C}" type="slidenum">
              <a:rPr lang="en-US" smtClean="0"/>
              <a:pPr/>
              <a:t>19</a:t>
            </a:fld>
            <a:endParaRPr lang="en-US"/>
          </a:p>
        </p:txBody>
      </p:sp>
      <p:sp>
        <p:nvSpPr>
          <p:cNvPr id="7" name="Slide Number Placeholder 5"/>
          <p:cNvSpPr txBox="1">
            <a:spLocks/>
          </p:cNvSpPr>
          <p:nvPr/>
        </p:nvSpPr>
        <p:spPr>
          <a:xfrm>
            <a:off x="6781800" y="632460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88BFE93-E13A-45EF-933D-E6204CBEDB0C}" type="slidenum">
              <a:rPr kumimoji="0" lang="zh-TW"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 The constants in these equations can be lumped together. Then,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10" name="Object 7"/>
          <p:cNvGraphicFramePr>
            <a:graphicFrameLocks noChangeAspect="1"/>
          </p:cNvGraphicFramePr>
          <p:nvPr/>
        </p:nvGraphicFramePr>
        <p:xfrm>
          <a:off x="714348" y="1500174"/>
          <a:ext cx="4329110" cy="683389"/>
        </p:xfrm>
        <a:graphic>
          <a:graphicData uri="http://schemas.openxmlformats.org/presentationml/2006/ole">
            <mc:AlternateContent xmlns:mc="http://schemas.openxmlformats.org/markup-compatibility/2006">
              <mc:Choice xmlns:v="urn:schemas-microsoft-com:vml" Requires="v">
                <p:oleObj spid="_x0000_s31786" name="Equation" r:id="rId4" imgW="2171700" imgH="393700" progId="Equation.3">
                  <p:embed/>
                </p:oleObj>
              </mc:Choice>
              <mc:Fallback>
                <p:oleObj name="Equation" r:id="rId4" imgW="21717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500174"/>
                        <a:ext cx="4329110" cy="683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714380" y="2866778"/>
          <a:ext cx="4357686" cy="705098"/>
        </p:xfrm>
        <a:graphic>
          <a:graphicData uri="http://schemas.openxmlformats.org/presentationml/2006/ole">
            <mc:AlternateContent xmlns:mc="http://schemas.openxmlformats.org/markup-compatibility/2006">
              <mc:Choice xmlns:v="urn:schemas-microsoft-com:vml" Requires="v">
                <p:oleObj spid="_x0000_s31787" name="Equation" r:id="rId6" imgW="2120900" imgH="393700" progId="Equation.3">
                  <p:embed/>
                </p:oleObj>
              </mc:Choice>
              <mc:Fallback>
                <p:oleObj name="Equation" r:id="rId6" imgW="2120900" imgH="3937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0" y="2866778"/>
                        <a:ext cx="4357686" cy="7050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2838535" y="2143116"/>
          <a:ext cx="1876341" cy="785818"/>
        </p:xfrm>
        <a:graphic>
          <a:graphicData uri="http://schemas.openxmlformats.org/presentationml/2006/ole">
            <mc:AlternateContent xmlns:mc="http://schemas.openxmlformats.org/markup-compatibility/2006">
              <mc:Choice xmlns:v="urn:schemas-microsoft-com:vml" Requires="v">
                <p:oleObj spid="_x0000_s31788" name="Equation" r:id="rId8" imgW="990600" imgH="419100" progId="Equation.3">
                  <p:embed/>
                </p:oleObj>
              </mc:Choice>
              <mc:Fallback>
                <p:oleObj name="Equation" r:id="rId8" imgW="990600" imgH="419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8535" y="2143116"/>
                        <a:ext cx="1876341"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nvGraphicFramePr>
        <p:xfrm>
          <a:off x="2928926" y="3571876"/>
          <a:ext cx="1683896" cy="714380"/>
        </p:xfrm>
        <a:graphic>
          <a:graphicData uri="http://schemas.openxmlformats.org/presentationml/2006/ole">
            <mc:AlternateContent xmlns:mc="http://schemas.openxmlformats.org/markup-compatibility/2006">
              <mc:Choice xmlns:v="urn:schemas-microsoft-com:vml" Requires="v">
                <p:oleObj spid="_x0000_s31789" name="Equation" r:id="rId10" imgW="977900" imgH="419100" progId="Equation.3">
                  <p:embed/>
                </p:oleObj>
              </mc:Choice>
              <mc:Fallback>
                <p:oleObj name="Equation" r:id="rId10" imgW="977900" imgH="4191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26" y="3571876"/>
                        <a:ext cx="1683896"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en-US"/>
          </a:p>
        </p:txBody>
      </p:sp>
      <p:sp>
        <p:nvSpPr>
          <p:cNvPr id="15" name="Rectangle 12"/>
          <p:cNvSpPr>
            <a:spLocks noChangeArrowheads="1"/>
          </p:cNvSpPr>
          <p:nvPr/>
        </p:nvSpPr>
        <p:spPr bwMode="auto">
          <a:xfrm>
            <a:off x="571472" y="4000504"/>
            <a:ext cx="5349157" cy="1200329"/>
          </a:xfrm>
          <a:prstGeom prst="rect">
            <a:avLst/>
          </a:prstGeom>
          <a:noFill/>
          <a:ln w="9525">
            <a:noFill/>
            <a:miter lim="800000"/>
            <a:headEnd/>
            <a:tailEnd/>
          </a:ln>
        </p:spPr>
        <p:txBody>
          <a:bodyPr wrap="none" anchor="ctr">
            <a:spAutoFit/>
          </a:bodyPr>
          <a:lstStyle/>
          <a:p>
            <a:r>
              <a:rPr lang="en-GB" dirty="0">
                <a:cs typeface="Times New Roman" pitchFamily="18" charset="0"/>
              </a:rPr>
              <a:t>Where </a:t>
            </a:r>
            <a:endParaRPr lang="en-GB" dirty="0" smtClean="0">
              <a:cs typeface="Times New Roman" pitchFamily="18" charset="0"/>
            </a:endParaRPr>
          </a:p>
          <a:p>
            <a:r>
              <a:rPr lang="en-GB" b="1" dirty="0" smtClean="0">
                <a:cs typeface="Times New Roman" pitchFamily="18" charset="0"/>
              </a:rPr>
              <a:t>L</a:t>
            </a:r>
            <a:r>
              <a:rPr lang="en-GB" b="1" baseline="-30000" dirty="0" smtClean="0">
                <a:cs typeface="Times New Roman" pitchFamily="18" charset="0"/>
              </a:rPr>
              <a:t>P </a:t>
            </a:r>
            <a:r>
              <a:rPr lang="en-GB" b="1" dirty="0">
                <a:cs typeface="Times New Roman" pitchFamily="18" charset="0"/>
              </a:rPr>
              <a:t>= N</a:t>
            </a:r>
            <a:r>
              <a:rPr lang="en-GB" b="1" baseline="-30000" dirty="0">
                <a:cs typeface="Times New Roman" pitchFamily="18" charset="0"/>
              </a:rPr>
              <a:t>P</a:t>
            </a:r>
            <a:r>
              <a:rPr lang="en-GB" b="1" baseline="30000" dirty="0">
                <a:cs typeface="Times New Roman" pitchFamily="18" charset="0"/>
              </a:rPr>
              <a:t>2</a:t>
            </a:r>
            <a:r>
              <a:rPr lang="en-GB" b="1" dirty="0">
                <a:cs typeface="Times New Roman" pitchFamily="18" charset="0"/>
              </a:rPr>
              <a:t> P </a:t>
            </a:r>
            <a:r>
              <a:rPr lang="en-GB" dirty="0">
                <a:cs typeface="Times New Roman" pitchFamily="18" charset="0"/>
              </a:rPr>
              <a:t>is the self-inductance of the primary </a:t>
            </a:r>
            <a:r>
              <a:rPr lang="en-GB" dirty="0" smtClean="0">
                <a:cs typeface="Times New Roman" pitchFamily="18" charset="0"/>
              </a:rPr>
              <a:t>coil, </a:t>
            </a:r>
            <a:r>
              <a:rPr lang="en-GB" dirty="0">
                <a:cs typeface="Times New Roman" pitchFamily="18" charset="0"/>
              </a:rPr>
              <a:t>and</a:t>
            </a:r>
          </a:p>
          <a:p>
            <a:r>
              <a:rPr lang="en-GB" b="1" dirty="0" smtClean="0">
                <a:cs typeface="Times New Roman" pitchFamily="18" charset="0"/>
              </a:rPr>
              <a:t>L</a:t>
            </a:r>
            <a:r>
              <a:rPr lang="en-GB" b="1" baseline="-30000" dirty="0" smtClean="0">
                <a:cs typeface="Times New Roman" pitchFamily="18" charset="0"/>
              </a:rPr>
              <a:t>S </a:t>
            </a:r>
            <a:r>
              <a:rPr lang="en-GB" b="1" dirty="0">
                <a:cs typeface="Times New Roman" pitchFamily="18" charset="0"/>
              </a:rPr>
              <a:t>= N</a:t>
            </a:r>
            <a:r>
              <a:rPr lang="en-GB" b="1" baseline="-30000" dirty="0">
                <a:cs typeface="Times New Roman" pitchFamily="18" charset="0"/>
              </a:rPr>
              <a:t>S</a:t>
            </a:r>
            <a:r>
              <a:rPr lang="en-GB" b="1" baseline="30000" dirty="0">
                <a:cs typeface="Times New Roman" pitchFamily="18" charset="0"/>
              </a:rPr>
              <a:t>2</a:t>
            </a:r>
            <a:r>
              <a:rPr lang="en-GB" b="1" dirty="0">
                <a:cs typeface="Times New Roman" pitchFamily="18" charset="0"/>
              </a:rPr>
              <a:t> P </a:t>
            </a:r>
            <a:r>
              <a:rPr lang="en-GB" dirty="0">
                <a:cs typeface="Times New Roman" pitchFamily="18" charset="0"/>
              </a:rPr>
              <a:t>is the self-inductance of the secondary coil.   </a:t>
            </a:r>
            <a:endParaRPr lang="en-US" dirty="0"/>
          </a:p>
          <a:p>
            <a:pPr eaLnBrk="0" hangingPunct="0"/>
            <a:endParaRPr lang="en-US" dirty="0"/>
          </a:p>
        </p:txBody>
      </p:sp>
      <p:sp>
        <p:nvSpPr>
          <p:cNvPr id="16" name="Rectangle 15"/>
          <p:cNvSpPr/>
          <p:nvPr/>
        </p:nvSpPr>
        <p:spPr>
          <a:xfrm>
            <a:off x="571472" y="5214950"/>
            <a:ext cx="8001056" cy="646331"/>
          </a:xfrm>
          <a:prstGeom prst="rect">
            <a:avLst/>
          </a:prstGeom>
        </p:spPr>
        <p:txBody>
          <a:bodyPr wrap="square">
            <a:spAutoFit/>
          </a:bodyPr>
          <a:lstStyle/>
          <a:p>
            <a:r>
              <a:rPr lang="en-GB" dirty="0" smtClean="0">
                <a:solidFill>
                  <a:srgbClr val="FF0000"/>
                </a:solidFill>
              </a:rPr>
              <a:t>Therefore the </a:t>
            </a:r>
            <a:r>
              <a:rPr lang="en-GB" b="1" dirty="0" smtClean="0">
                <a:solidFill>
                  <a:srgbClr val="FF0000"/>
                </a:solidFill>
              </a:rPr>
              <a:t>leakage element may be modelled as an inductance</a:t>
            </a:r>
            <a:r>
              <a:rPr lang="en-GB" dirty="0" smtClean="0">
                <a:solidFill>
                  <a:srgbClr val="FF0000"/>
                </a:solidFill>
              </a:rPr>
              <a:t> connected together in series with the primary and secondary circuit respectively.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1999778" cy="523220"/>
          </a:xfrm>
          <a:prstGeom prst="rect">
            <a:avLst/>
          </a:prstGeom>
          <a:noFill/>
        </p:spPr>
        <p:txBody>
          <a:bodyPr wrap="none" rtlCol="0">
            <a:spAutoFit/>
          </a:bodyPr>
          <a:lstStyle/>
          <a:p>
            <a:r>
              <a:rPr lang="en-US" sz="2800" dirty="0" smtClean="0">
                <a:solidFill>
                  <a:srgbClr val="1809E1"/>
                </a:solidFill>
              </a:rPr>
              <a:t>Introduction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a:t>
            </a:fld>
            <a:endParaRPr lang="en-US"/>
          </a:p>
        </p:txBody>
      </p:sp>
      <p:sp>
        <p:nvSpPr>
          <p:cNvPr id="7" name="Rectangle 6"/>
          <p:cNvSpPr/>
          <p:nvPr/>
        </p:nvSpPr>
        <p:spPr>
          <a:xfrm>
            <a:off x="500034" y="1214422"/>
            <a:ext cx="8001056" cy="2308324"/>
          </a:xfrm>
          <a:prstGeom prst="rect">
            <a:avLst/>
          </a:prstGeom>
        </p:spPr>
        <p:txBody>
          <a:bodyPr wrap="square">
            <a:spAutoFit/>
          </a:bodyPr>
          <a:lstStyle/>
          <a:p>
            <a:pPr algn="just">
              <a:buFont typeface="Wingdings" pitchFamily="2" charset="2"/>
              <a:buChar char="q"/>
            </a:pPr>
            <a:r>
              <a:rPr lang="en-US" b="1" dirty="0" smtClean="0"/>
              <a:t>   </a:t>
            </a:r>
            <a:r>
              <a:rPr lang="en-US" dirty="0" smtClean="0"/>
              <a:t>A </a:t>
            </a:r>
            <a:r>
              <a:rPr lang="en-US" i="1" dirty="0" smtClean="0"/>
              <a:t>transformer is a device that changes ac electric power at one frequency     </a:t>
            </a:r>
          </a:p>
          <a:p>
            <a:pPr algn="just"/>
            <a:r>
              <a:rPr lang="en-US" i="1" dirty="0" smtClean="0"/>
              <a:t>       and </a:t>
            </a:r>
            <a:r>
              <a:rPr lang="en-US" dirty="0" smtClean="0"/>
              <a:t>voltage level to ac electric power at the same frequency and another   </a:t>
            </a:r>
          </a:p>
          <a:p>
            <a:pPr algn="just"/>
            <a:r>
              <a:rPr lang="en-US" dirty="0" smtClean="0"/>
              <a:t>       voltage level through the action of a magnetic field.</a:t>
            </a:r>
          </a:p>
          <a:p>
            <a:pPr algn="just"/>
            <a:endParaRPr lang="en-US" dirty="0" smtClean="0"/>
          </a:p>
          <a:p>
            <a:pPr algn="just">
              <a:buFont typeface="Wingdings" pitchFamily="2" charset="2"/>
              <a:buChar char="q"/>
            </a:pPr>
            <a:r>
              <a:rPr lang="en-US" dirty="0" smtClean="0"/>
              <a:t>    It operates based on Faraday’s Law : </a:t>
            </a:r>
            <a:r>
              <a:rPr lang="en-US" b="1" i="1" dirty="0" smtClean="0"/>
              <a:t>induced voltage on a conductor/coil </a:t>
            </a:r>
          </a:p>
          <a:p>
            <a:pPr algn="just"/>
            <a:r>
              <a:rPr lang="en-US" b="1" i="1" dirty="0" smtClean="0"/>
              <a:t>        from a time changing magnetic field.</a:t>
            </a:r>
            <a:endParaRPr lang="ar-SA" b="1" i="1" dirty="0" smtClean="0"/>
          </a:p>
          <a:p>
            <a:pPr algn="just"/>
            <a:endParaRPr lang="ar-SA" b="1" i="1" dirty="0" smtClean="0"/>
          </a:p>
          <a:p>
            <a:pPr algn="just">
              <a:buFont typeface="Wingdings" pitchFamily="2" charset="2"/>
              <a:buChar char="q"/>
            </a:pPr>
            <a:r>
              <a:rPr lang="en-US" dirty="0" smtClean="0"/>
              <a:t>    It consist of two or more coils wrapped around a common Ferromagnetic core.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3575081" cy="523220"/>
          </a:xfrm>
          <a:prstGeom prst="rect">
            <a:avLst/>
          </a:prstGeom>
          <a:noFill/>
        </p:spPr>
        <p:txBody>
          <a:bodyPr wrap="none" rtlCol="0">
            <a:spAutoFit/>
          </a:bodyPr>
          <a:lstStyle/>
          <a:p>
            <a:r>
              <a:rPr lang="en-US" sz="2800" dirty="0" smtClean="0">
                <a:solidFill>
                  <a:srgbClr val="0000FF"/>
                </a:solidFill>
              </a:rPr>
              <a:t>Exact Equivalent Circuit</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20</a:t>
            </a:fld>
            <a:endParaRPr lang="en-US"/>
          </a:p>
        </p:txBody>
      </p:sp>
      <p:sp>
        <p:nvSpPr>
          <p:cNvPr id="7" name="Rectangle 6"/>
          <p:cNvSpPr/>
          <p:nvPr/>
        </p:nvSpPr>
        <p:spPr>
          <a:xfrm>
            <a:off x="571472" y="1071546"/>
            <a:ext cx="8072494" cy="2585323"/>
          </a:xfrm>
          <a:prstGeom prst="rect">
            <a:avLst/>
          </a:prstGeom>
        </p:spPr>
        <p:txBody>
          <a:bodyPr wrap="square">
            <a:spAutoFit/>
          </a:bodyPr>
          <a:lstStyle/>
          <a:p>
            <a:r>
              <a:rPr lang="en-GB" b="1" dirty="0" smtClean="0"/>
              <a:t>Core excitation effects: </a:t>
            </a:r>
            <a:r>
              <a:rPr lang="en-GB" dirty="0" smtClean="0"/>
              <a:t>magnetization current and hysteresis &amp; eddy current losses</a:t>
            </a:r>
          </a:p>
          <a:p>
            <a:endParaRPr lang="en-GB" dirty="0" smtClean="0"/>
          </a:p>
          <a:p>
            <a:pPr algn="just">
              <a:buFont typeface="Wingdings" pitchFamily="2" charset="2"/>
              <a:buChar char="q"/>
            </a:pPr>
            <a:r>
              <a:rPr lang="en-GB" dirty="0" smtClean="0"/>
              <a:t>   The magnetization current </a:t>
            </a:r>
            <a:r>
              <a:rPr lang="en-GB" b="1" dirty="0" err="1" smtClean="0">
                <a:solidFill>
                  <a:srgbClr val="FF0000"/>
                </a:solidFill>
              </a:rPr>
              <a:t>i</a:t>
            </a:r>
            <a:r>
              <a:rPr lang="en-GB" b="1" baseline="-25000" dirty="0" err="1" smtClean="0">
                <a:solidFill>
                  <a:srgbClr val="FF0000"/>
                </a:solidFill>
              </a:rPr>
              <a:t>m</a:t>
            </a:r>
            <a:r>
              <a:rPr lang="en-GB" dirty="0" smtClean="0"/>
              <a:t> is a current proportional (in the unsaturated region) to the voltage applied to the core and lagging the applied voltage by 90° - </a:t>
            </a:r>
            <a:r>
              <a:rPr lang="en-GB" dirty="0" err="1" smtClean="0"/>
              <a:t>modeled</a:t>
            </a:r>
            <a:r>
              <a:rPr lang="en-GB" dirty="0" smtClean="0"/>
              <a:t> as reactance </a:t>
            </a:r>
            <a:r>
              <a:rPr lang="en-GB" b="1" dirty="0" err="1" smtClean="0">
                <a:solidFill>
                  <a:srgbClr val="FF0000"/>
                </a:solidFill>
              </a:rPr>
              <a:t>X</a:t>
            </a:r>
            <a:r>
              <a:rPr lang="en-GB" b="1" baseline="-25000" dirty="0" err="1" smtClean="0">
                <a:solidFill>
                  <a:srgbClr val="FF0000"/>
                </a:solidFill>
              </a:rPr>
              <a:t>m</a:t>
            </a:r>
            <a:r>
              <a:rPr lang="en-GB" dirty="0" smtClean="0"/>
              <a:t> across the primary voltage source.</a:t>
            </a:r>
          </a:p>
          <a:p>
            <a:pPr algn="just">
              <a:buFont typeface="Wingdings" pitchFamily="2" charset="2"/>
              <a:buChar char="q"/>
            </a:pPr>
            <a:endParaRPr lang="en-GB" dirty="0" smtClean="0"/>
          </a:p>
          <a:p>
            <a:pPr algn="just">
              <a:buFont typeface="Wingdings" pitchFamily="2" charset="2"/>
              <a:buChar char="q"/>
            </a:pPr>
            <a:r>
              <a:rPr lang="en-GB" dirty="0" smtClean="0"/>
              <a:t>   The core loss current </a:t>
            </a:r>
            <a:r>
              <a:rPr lang="en-GB" b="1" dirty="0" err="1" smtClean="0">
                <a:solidFill>
                  <a:srgbClr val="FF0000"/>
                </a:solidFill>
              </a:rPr>
              <a:t>i</a:t>
            </a:r>
            <a:r>
              <a:rPr lang="en-GB" b="1" baseline="-25000" dirty="0" err="1" smtClean="0">
                <a:solidFill>
                  <a:srgbClr val="FF0000"/>
                </a:solidFill>
              </a:rPr>
              <a:t>h+e</a:t>
            </a:r>
            <a:r>
              <a:rPr lang="en-GB" dirty="0" smtClean="0"/>
              <a:t> is a current proportional to the voltage applied to the core that is in phase with the applied voltage – </a:t>
            </a:r>
            <a:r>
              <a:rPr lang="en-GB" dirty="0" err="1" smtClean="0"/>
              <a:t>modeled</a:t>
            </a:r>
            <a:r>
              <a:rPr lang="en-GB" dirty="0" smtClean="0"/>
              <a:t> as a resistance </a:t>
            </a:r>
            <a:r>
              <a:rPr lang="en-GB" b="1" dirty="0" smtClean="0">
                <a:solidFill>
                  <a:srgbClr val="FF0000"/>
                </a:solidFill>
              </a:rPr>
              <a:t>R</a:t>
            </a:r>
            <a:r>
              <a:rPr lang="en-GB" b="1" baseline="-25000" dirty="0" smtClean="0">
                <a:solidFill>
                  <a:srgbClr val="FF0000"/>
                </a:solidFill>
              </a:rPr>
              <a:t>C</a:t>
            </a:r>
            <a:r>
              <a:rPr lang="en-GB" dirty="0" smtClean="0"/>
              <a:t> across the primary voltage source. </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2-16"/>
          <p:cNvPicPr>
            <a:picLocks noChangeAspect="1" noChangeArrowheads="1"/>
          </p:cNvPicPr>
          <p:nvPr/>
        </p:nvPicPr>
        <p:blipFill>
          <a:blip r:embed="rId2" cstate="print"/>
          <a:srcRect/>
          <a:stretch>
            <a:fillRect/>
          </a:stretch>
        </p:blipFill>
        <p:spPr bwMode="auto">
          <a:xfrm>
            <a:off x="1285852" y="3114696"/>
            <a:ext cx="6515100" cy="3314700"/>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21</a:t>
            </a:fld>
            <a:endParaRPr lang="en-US"/>
          </a:p>
        </p:txBody>
      </p:sp>
      <p:sp>
        <p:nvSpPr>
          <p:cNvPr id="7" name="TextBox 6"/>
          <p:cNvSpPr txBox="1"/>
          <p:nvPr/>
        </p:nvSpPr>
        <p:spPr>
          <a:xfrm>
            <a:off x="571472" y="357166"/>
            <a:ext cx="3575081" cy="523220"/>
          </a:xfrm>
          <a:prstGeom prst="rect">
            <a:avLst/>
          </a:prstGeom>
          <a:noFill/>
        </p:spPr>
        <p:txBody>
          <a:bodyPr wrap="none" rtlCol="0">
            <a:spAutoFit/>
          </a:bodyPr>
          <a:lstStyle/>
          <a:p>
            <a:r>
              <a:rPr lang="en-US" sz="2800" dirty="0" smtClean="0">
                <a:solidFill>
                  <a:srgbClr val="0000FF"/>
                </a:solidFill>
              </a:rPr>
              <a:t>Exact Equivalent Circuit</a:t>
            </a:r>
          </a:p>
        </p:txBody>
      </p:sp>
      <p:sp>
        <p:nvSpPr>
          <p:cNvPr id="9" name="Rectangle 8"/>
          <p:cNvSpPr/>
          <p:nvPr/>
        </p:nvSpPr>
        <p:spPr>
          <a:xfrm>
            <a:off x="571472" y="1071546"/>
            <a:ext cx="3138295" cy="369332"/>
          </a:xfrm>
          <a:prstGeom prst="rect">
            <a:avLst/>
          </a:prstGeom>
        </p:spPr>
        <p:txBody>
          <a:bodyPr wrap="none">
            <a:spAutoFit/>
          </a:bodyPr>
          <a:lstStyle/>
          <a:p>
            <a:r>
              <a:rPr lang="en-GB" dirty="0" smtClean="0"/>
              <a:t>The resulting equivalent circuit:</a:t>
            </a:r>
            <a:endParaRPr lang="en-US" dirty="0" smtClean="0"/>
          </a:p>
        </p:txBody>
      </p:sp>
      <p:sp>
        <p:nvSpPr>
          <p:cNvPr id="10" name="Text Box 7"/>
          <p:cNvSpPr txBox="1">
            <a:spLocks noChangeArrowheads="1"/>
          </p:cNvSpPr>
          <p:nvPr/>
        </p:nvSpPr>
        <p:spPr bwMode="auto">
          <a:xfrm>
            <a:off x="571472" y="1571612"/>
            <a:ext cx="3466398" cy="1711366"/>
          </a:xfrm>
          <a:prstGeom prst="rect">
            <a:avLst/>
          </a:prstGeom>
          <a:noFill/>
          <a:ln w="9525">
            <a:noFill/>
            <a:miter lim="800000"/>
            <a:headEnd/>
            <a:tailEnd/>
          </a:ln>
        </p:spPr>
        <p:txBody>
          <a:bodyPr wrap="none">
            <a:spAutoFit/>
          </a:bodyPr>
          <a:lstStyle/>
          <a:p>
            <a:pPr marL="342900" indent="-342900">
              <a:lnSpc>
                <a:spcPct val="150000"/>
              </a:lnSpc>
              <a:buFont typeface="+mj-lt"/>
              <a:buAutoNum type="arabicParenR"/>
            </a:pPr>
            <a:r>
              <a:rPr lang="en-US" dirty="0"/>
              <a:t>copper loss: </a:t>
            </a:r>
            <a:r>
              <a:rPr lang="en-US" b="1" dirty="0" err="1">
                <a:solidFill>
                  <a:srgbClr val="FF0000"/>
                </a:solidFill>
              </a:rPr>
              <a:t>Rp</a:t>
            </a:r>
            <a:r>
              <a:rPr lang="en-US" dirty="0"/>
              <a:t> and </a:t>
            </a:r>
            <a:r>
              <a:rPr lang="en-US" b="1" dirty="0">
                <a:solidFill>
                  <a:srgbClr val="FF0000"/>
                </a:solidFill>
              </a:rPr>
              <a:t>Rs</a:t>
            </a:r>
          </a:p>
          <a:p>
            <a:pPr marL="342900" indent="-342900">
              <a:lnSpc>
                <a:spcPct val="150000"/>
              </a:lnSpc>
              <a:buFont typeface="+mj-lt"/>
              <a:buAutoNum type="arabicParenR"/>
            </a:pPr>
            <a:r>
              <a:rPr lang="en-US" dirty="0"/>
              <a:t>Leakage Flux: </a:t>
            </a:r>
            <a:r>
              <a:rPr lang="en-US" b="1" dirty="0" err="1">
                <a:solidFill>
                  <a:srgbClr val="FF0000"/>
                </a:solidFill>
              </a:rPr>
              <a:t>Xp</a:t>
            </a:r>
            <a:r>
              <a:rPr lang="en-US" dirty="0"/>
              <a:t> and </a:t>
            </a:r>
            <a:r>
              <a:rPr lang="en-US" b="1" dirty="0">
                <a:solidFill>
                  <a:srgbClr val="FF0000"/>
                </a:solidFill>
              </a:rPr>
              <a:t>Xs</a:t>
            </a:r>
          </a:p>
          <a:p>
            <a:pPr marL="342900" indent="-342900">
              <a:lnSpc>
                <a:spcPct val="150000"/>
              </a:lnSpc>
              <a:buFont typeface="+mj-lt"/>
              <a:buAutoNum type="arabicParenR"/>
            </a:pPr>
            <a:r>
              <a:rPr lang="en-US" dirty="0"/>
              <a:t>Core loss: </a:t>
            </a:r>
            <a:r>
              <a:rPr lang="en-US" b="1" dirty="0" err="1">
                <a:solidFill>
                  <a:srgbClr val="FF0000"/>
                </a:solidFill>
              </a:rPr>
              <a:t>Rc</a:t>
            </a:r>
            <a:endParaRPr lang="en-US" b="1" dirty="0">
              <a:solidFill>
                <a:srgbClr val="FF0000"/>
              </a:solidFill>
            </a:endParaRPr>
          </a:p>
          <a:p>
            <a:pPr marL="342900" indent="-342900">
              <a:lnSpc>
                <a:spcPct val="150000"/>
              </a:lnSpc>
              <a:buFont typeface="+mj-lt"/>
              <a:buAutoNum type="arabicParenR"/>
            </a:pPr>
            <a:r>
              <a:rPr lang="en-US" dirty="0"/>
              <a:t>Magnetizing (mutual) Flux : </a:t>
            </a:r>
            <a:r>
              <a:rPr lang="en-US" b="1" dirty="0" err="1">
                <a:solidFill>
                  <a:srgbClr val="FF0000"/>
                </a:solidFill>
              </a:rPr>
              <a:t>Xm</a:t>
            </a:r>
            <a:endParaRPr lang="en-US"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2-17"/>
          <p:cNvPicPr>
            <a:picLocks noChangeAspect="1" noChangeArrowheads="1"/>
          </p:cNvPicPr>
          <p:nvPr/>
        </p:nvPicPr>
        <p:blipFill>
          <a:blip r:embed="rId2" cstate="print"/>
          <a:srcRect l="8395" r="8981" b="49216"/>
          <a:stretch>
            <a:fillRect/>
          </a:stretch>
        </p:blipFill>
        <p:spPr bwMode="auto">
          <a:xfrm>
            <a:off x="2714612" y="1500174"/>
            <a:ext cx="4249737" cy="2160587"/>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22</a:t>
            </a:fld>
            <a:endParaRPr lang="en-US"/>
          </a:p>
        </p:txBody>
      </p:sp>
      <p:sp>
        <p:nvSpPr>
          <p:cNvPr id="7" name="TextBox 6"/>
          <p:cNvSpPr txBox="1"/>
          <p:nvPr/>
        </p:nvSpPr>
        <p:spPr>
          <a:xfrm>
            <a:off x="571472" y="357166"/>
            <a:ext cx="3575081" cy="523220"/>
          </a:xfrm>
          <a:prstGeom prst="rect">
            <a:avLst/>
          </a:prstGeom>
          <a:noFill/>
        </p:spPr>
        <p:txBody>
          <a:bodyPr wrap="none" rtlCol="0">
            <a:spAutoFit/>
          </a:bodyPr>
          <a:lstStyle/>
          <a:p>
            <a:r>
              <a:rPr lang="en-US" sz="2800" dirty="0" smtClean="0">
                <a:solidFill>
                  <a:srgbClr val="0000FF"/>
                </a:solidFill>
              </a:rPr>
              <a:t>Exact Equivalent Circuit</a:t>
            </a:r>
          </a:p>
        </p:txBody>
      </p:sp>
      <p:pic>
        <p:nvPicPr>
          <p:cNvPr id="10" name="Picture 4" descr="2-17"/>
          <p:cNvPicPr>
            <a:picLocks noChangeAspect="1" noChangeArrowheads="1"/>
          </p:cNvPicPr>
          <p:nvPr/>
        </p:nvPicPr>
        <p:blipFill>
          <a:blip r:embed="rId2" cstate="print"/>
          <a:srcRect l="9814" t="52463" r="10402"/>
          <a:stretch>
            <a:fillRect/>
          </a:stretch>
        </p:blipFill>
        <p:spPr bwMode="auto">
          <a:xfrm>
            <a:off x="2786050" y="4214818"/>
            <a:ext cx="4103687" cy="1951037"/>
          </a:xfrm>
          <a:prstGeom prst="rect">
            <a:avLst/>
          </a:prstGeom>
          <a:noFill/>
          <a:ln w="9525">
            <a:noFill/>
            <a:miter lim="800000"/>
            <a:headEnd/>
            <a:tailEnd/>
          </a:ln>
        </p:spPr>
      </p:pic>
      <p:sp>
        <p:nvSpPr>
          <p:cNvPr id="9" name="Rectangle 8"/>
          <p:cNvSpPr/>
          <p:nvPr/>
        </p:nvSpPr>
        <p:spPr>
          <a:xfrm>
            <a:off x="500034" y="952610"/>
            <a:ext cx="8143932" cy="5500726"/>
          </a:xfrm>
          <a:prstGeom prst="rect">
            <a:avLst/>
          </a:prstGeom>
        </p:spPr>
        <p:txBody>
          <a:bodyPr wrap="square">
            <a:spAutoFit/>
          </a:bodyPr>
          <a:lstStyle/>
          <a:p>
            <a:pPr algn="just"/>
            <a:r>
              <a:rPr lang="en-GB" dirty="0" smtClean="0"/>
              <a:t>Based upon the equivalent circuit, in order for mathematical calculation, this transformer equivalent has to be simplified by referring the impedances in the secondary back to the primary or vice versa.</a:t>
            </a:r>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r>
              <a:rPr lang="en-GB" sz="2000" dirty="0" smtClean="0"/>
              <a:t>a- Equivalent transformer circuit referred to the primary</a:t>
            </a:r>
          </a:p>
          <a:p>
            <a:pPr algn="just"/>
            <a:endParaRPr lang="en-GB" sz="2000" dirty="0" smtClean="0"/>
          </a:p>
          <a:p>
            <a:pPr algn="just"/>
            <a:r>
              <a:rPr lang="en-GB" sz="2000" dirty="0" smtClean="0"/>
              <a:t> </a:t>
            </a:r>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r>
              <a:rPr lang="en-GB" sz="2000" dirty="0" smtClean="0"/>
              <a:t>b- Equivalent transformer circuit referred to the secondary</a:t>
            </a:r>
            <a:endParaRPr lang="en-US"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23</a:t>
            </a:fld>
            <a:endParaRPr lang="en-US"/>
          </a:p>
        </p:txBody>
      </p:sp>
      <p:sp>
        <p:nvSpPr>
          <p:cNvPr id="7" name="TextBox 6"/>
          <p:cNvSpPr txBox="1"/>
          <p:nvPr/>
        </p:nvSpPr>
        <p:spPr>
          <a:xfrm>
            <a:off x="571472" y="357166"/>
            <a:ext cx="4682116" cy="523220"/>
          </a:xfrm>
          <a:prstGeom prst="rect">
            <a:avLst/>
          </a:prstGeom>
          <a:noFill/>
        </p:spPr>
        <p:txBody>
          <a:bodyPr wrap="none" rtlCol="0">
            <a:spAutoFit/>
          </a:bodyPr>
          <a:lstStyle/>
          <a:p>
            <a:r>
              <a:rPr lang="en-US" sz="2800" dirty="0" smtClean="0">
                <a:solidFill>
                  <a:srgbClr val="0000FF"/>
                </a:solidFill>
              </a:rPr>
              <a:t>Approximate Equivalent Circuit</a:t>
            </a:r>
          </a:p>
        </p:txBody>
      </p:sp>
      <p:sp>
        <p:nvSpPr>
          <p:cNvPr id="9" name="Rectangle 8"/>
          <p:cNvSpPr/>
          <p:nvPr/>
        </p:nvSpPr>
        <p:spPr>
          <a:xfrm>
            <a:off x="642910" y="1071546"/>
            <a:ext cx="8001056" cy="3416320"/>
          </a:xfrm>
          <a:prstGeom prst="rect">
            <a:avLst/>
          </a:prstGeom>
        </p:spPr>
        <p:txBody>
          <a:bodyPr wrap="square">
            <a:spAutoFit/>
          </a:bodyPr>
          <a:lstStyle/>
          <a:p>
            <a:pPr algn="just">
              <a:buFont typeface="Wingdings" pitchFamily="2" charset="2"/>
              <a:buChar char="Ø"/>
            </a:pPr>
            <a:r>
              <a:rPr lang="en-GB" dirty="0" smtClean="0"/>
              <a:t>    The derived equivalent circuit is detailed but it is considered to be too complex   for practical engineering applications. </a:t>
            </a:r>
            <a:r>
              <a:rPr lang="en-GB" b="1" i="1" dirty="0" smtClean="0"/>
              <a:t>The main problem in calculations will be the excitation and the eddy current and hysteresis loss representation adds an extra branch in the calculations.</a:t>
            </a:r>
          </a:p>
          <a:p>
            <a:pPr algn="just">
              <a:buFont typeface="Wingdings" pitchFamily="2" charset="2"/>
              <a:buChar char="Ø"/>
            </a:pPr>
            <a:endParaRPr lang="en-GB" dirty="0" smtClean="0"/>
          </a:p>
          <a:p>
            <a:pPr algn="just">
              <a:buFont typeface="Wingdings" pitchFamily="2" charset="2"/>
              <a:buChar char="Ø"/>
            </a:pPr>
            <a:endParaRPr lang="en-GB" dirty="0" smtClean="0"/>
          </a:p>
          <a:p>
            <a:pPr algn="just">
              <a:buFont typeface="Wingdings" pitchFamily="2" charset="2"/>
              <a:buChar char="Ø"/>
            </a:pPr>
            <a:endParaRPr lang="en-GB" dirty="0" smtClean="0"/>
          </a:p>
          <a:p>
            <a:pPr algn="just">
              <a:buFont typeface="Wingdings" pitchFamily="2" charset="2"/>
              <a:buChar char="Ø"/>
            </a:pPr>
            <a:r>
              <a:rPr lang="en-GB" dirty="0" smtClean="0"/>
              <a:t>    In practical situations, the excitation current will be relatively small as compared to the load current, which makes the resultant voltage drop across </a:t>
            </a:r>
            <a:r>
              <a:rPr lang="en-GB" dirty="0" err="1" smtClean="0"/>
              <a:t>R</a:t>
            </a:r>
            <a:r>
              <a:rPr lang="en-GB" baseline="-25000" dirty="0" err="1" smtClean="0"/>
              <a:t>p</a:t>
            </a:r>
            <a:r>
              <a:rPr lang="en-GB" dirty="0" smtClean="0"/>
              <a:t> and </a:t>
            </a:r>
            <a:r>
              <a:rPr lang="en-GB" dirty="0" err="1" smtClean="0"/>
              <a:t>X</a:t>
            </a:r>
            <a:r>
              <a:rPr lang="en-GB" baseline="-25000" dirty="0" err="1" smtClean="0"/>
              <a:t>p</a:t>
            </a:r>
            <a:r>
              <a:rPr lang="en-GB" dirty="0" smtClean="0"/>
              <a:t> to be very small, hence </a:t>
            </a:r>
            <a:r>
              <a:rPr lang="en-GB" dirty="0" err="1" smtClean="0"/>
              <a:t>R</a:t>
            </a:r>
            <a:r>
              <a:rPr lang="en-GB" baseline="-25000" dirty="0" err="1" smtClean="0"/>
              <a:t>p</a:t>
            </a:r>
            <a:r>
              <a:rPr lang="en-GB" dirty="0" smtClean="0"/>
              <a:t> and </a:t>
            </a:r>
            <a:r>
              <a:rPr lang="en-GB" dirty="0" err="1" smtClean="0"/>
              <a:t>X</a:t>
            </a:r>
            <a:r>
              <a:rPr lang="en-GB" baseline="-25000" dirty="0" err="1" smtClean="0"/>
              <a:t>p</a:t>
            </a:r>
            <a:r>
              <a:rPr lang="en-GB" dirty="0" smtClean="0"/>
              <a:t> may be lumped together with the secondary referred impedances to form and equivalent impedance. </a:t>
            </a:r>
            <a:r>
              <a:rPr lang="en-GB" b="1" i="1" dirty="0" smtClean="0"/>
              <a:t>In some cases, the excitation current is neglected entirely due to its small magnitude.</a:t>
            </a:r>
            <a:endParaRPr lang="en-US" b="1" i="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2-18"/>
          <p:cNvPicPr>
            <a:picLocks noChangeAspect="1" noChangeArrowheads="1"/>
          </p:cNvPicPr>
          <p:nvPr/>
        </p:nvPicPr>
        <p:blipFill>
          <a:blip r:embed="rId2" cstate="print"/>
          <a:srcRect b="46930"/>
          <a:stretch>
            <a:fillRect/>
          </a:stretch>
        </p:blipFill>
        <p:spPr bwMode="auto">
          <a:xfrm>
            <a:off x="1071538" y="785794"/>
            <a:ext cx="7272337" cy="2840037"/>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4682116" cy="523220"/>
          </a:xfrm>
          <a:prstGeom prst="rect">
            <a:avLst/>
          </a:prstGeom>
          <a:noFill/>
        </p:spPr>
        <p:txBody>
          <a:bodyPr wrap="none" rtlCol="0">
            <a:spAutoFit/>
          </a:bodyPr>
          <a:lstStyle/>
          <a:p>
            <a:r>
              <a:rPr lang="en-US" sz="2800" dirty="0" smtClean="0">
                <a:solidFill>
                  <a:srgbClr val="0000FF"/>
                </a:solidFill>
              </a:rPr>
              <a:t>Approximate Equivalent Circuit</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24</a:t>
            </a:fld>
            <a:endParaRPr lang="en-US"/>
          </a:p>
        </p:txBody>
      </p:sp>
      <p:pic>
        <p:nvPicPr>
          <p:cNvPr id="7" name="Picture 4" descr="2-18"/>
          <p:cNvPicPr>
            <a:picLocks noChangeAspect="1" noChangeArrowheads="1"/>
          </p:cNvPicPr>
          <p:nvPr/>
        </p:nvPicPr>
        <p:blipFill>
          <a:blip r:embed="rId2" cstate="print"/>
          <a:srcRect t="53033"/>
          <a:stretch>
            <a:fillRect/>
          </a:stretch>
        </p:blipFill>
        <p:spPr bwMode="auto">
          <a:xfrm>
            <a:off x="1285852" y="3714752"/>
            <a:ext cx="6696075" cy="2312988"/>
          </a:xfrm>
          <a:prstGeom prst="rect">
            <a:avLst/>
          </a:prstGeom>
          <a:noFill/>
          <a:ln w="9525">
            <a:noFill/>
            <a:miter lim="800000"/>
            <a:headEnd/>
            <a:tailEnd/>
          </a:ln>
        </p:spPr>
      </p:pic>
      <p:sp>
        <p:nvSpPr>
          <p:cNvPr id="10" name="Rectangle 7"/>
          <p:cNvSpPr>
            <a:spLocks noChangeArrowheads="1"/>
          </p:cNvSpPr>
          <p:nvPr/>
        </p:nvSpPr>
        <p:spPr bwMode="auto">
          <a:xfrm>
            <a:off x="763619" y="3500438"/>
            <a:ext cx="8308975" cy="336550"/>
          </a:xfrm>
          <a:prstGeom prst="rect">
            <a:avLst/>
          </a:prstGeom>
          <a:noFill/>
          <a:ln w="9525">
            <a:noFill/>
            <a:miter lim="800000"/>
            <a:headEnd/>
            <a:tailEnd/>
          </a:ln>
        </p:spPr>
        <p:txBody>
          <a:bodyPr wrap="none" anchor="ctr">
            <a:spAutoFit/>
          </a:bodyPr>
          <a:lstStyle/>
          <a:p>
            <a:pPr marL="914400" lvl="1" indent="-457200">
              <a:buFontTx/>
              <a:buAutoNum type="alphaLcParenBoth"/>
            </a:pPr>
            <a:r>
              <a:rPr lang="en-GB" sz="1600" b="1" dirty="0"/>
              <a:t>Referred to the primary side;          (b)   Referred to the secondary side</a:t>
            </a:r>
          </a:p>
        </p:txBody>
      </p:sp>
      <p:sp>
        <p:nvSpPr>
          <p:cNvPr id="11" name="Rectangle 8"/>
          <p:cNvSpPr>
            <a:spLocks noChangeArrowheads="1"/>
          </p:cNvSpPr>
          <p:nvPr/>
        </p:nvSpPr>
        <p:spPr bwMode="auto">
          <a:xfrm>
            <a:off x="1547813" y="5697560"/>
            <a:ext cx="6635750" cy="946150"/>
          </a:xfrm>
          <a:prstGeom prst="rect">
            <a:avLst/>
          </a:prstGeom>
          <a:noFill/>
          <a:ln w="9525">
            <a:noFill/>
            <a:miter lim="800000"/>
            <a:headEnd/>
            <a:tailEnd/>
          </a:ln>
        </p:spPr>
        <p:txBody>
          <a:bodyPr wrap="none" anchor="ctr">
            <a:spAutoFit/>
          </a:bodyPr>
          <a:lstStyle/>
          <a:p>
            <a:pPr lvl="1"/>
            <a:r>
              <a:rPr lang="en-GB" sz="1600" b="1" dirty="0"/>
              <a:t>(c)</a:t>
            </a:r>
            <a:r>
              <a:rPr lang="en-GB" b="1" dirty="0"/>
              <a:t> </a:t>
            </a:r>
            <a:r>
              <a:rPr lang="en-GB" sz="1600" b="1" dirty="0"/>
              <a:t>With no excitation branch, referred to the primary side</a:t>
            </a:r>
          </a:p>
          <a:p>
            <a:pPr lvl="1"/>
            <a:r>
              <a:rPr lang="en-GB" sz="1600" b="1" dirty="0"/>
              <a:t>(d) With no excitation branch, referred to the primary side</a:t>
            </a:r>
          </a:p>
          <a:p>
            <a:pPr lvl="1"/>
            <a:endParaRPr lang="en-GB"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357158" y="357166"/>
            <a:ext cx="8581452" cy="461665"/>
          </a:xfrm>
          <a:prstGeom prst="rect">
            <a:avLst/>
          </a:prstGeom>
          <a:noFill/>
        </p:spPr>
        <p:txBody>
          <a:bodyPr wrap="none" rtlCol="0">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25</a:t>
            </a:fld>
            <a:endParaRPr lang="en-US"/>
          </a:p>
        </p:txBody>
      </p:sp>
      <p:sp>
        <p:nvSpPr>
          <p:cNvPr id="7" name="Rectangle 6"/>
          <p:cNvSpPr/>
          <p:nvPr/>
        </p:nvSpPr>
        <p:spPr>
          <a:xfrm>
            <a:off x="428596" y="928670"/>
            <a:ext cx="7786742" cy="1477328"/>
          </a:xfrm>
          <a:prstGeom prst="rect">
            <a:avLst/>
          </a:prstGeom>
        </p:spPr>
        <p:txBody>
          <a:bodyPr wrap="square">
            <a:spAutoFit/>
          </a:bodyPr>
          <a:lstStyle/>
          <a:p>
            <a:pPr>
              <a:buFont typeface="Wingdings" pitchFamily="2" charset="2"/>
              <a:buChar char="Ø"/>
            </a:pPr>
            <a:r>
              <a:rPr lang="en-GB" dirty="0" smtClean="0"/>
              <a:t>  The values of the inductances and resistances in the transformer model can be determined experimentally. </a:t>
            </a:r>
          </a:p>
          <a:p>
            <a:pPr>
              <a:buFont typeface="Wingdings" pitchFamily="2" charset="2"/>
              <a:buChar char="Ø"/>
            </a:pPr>
            <a:r>
              <a:rPr lang="en-GB" dirty="0" smtClean="0"/>
              <a:t>  An adequate approximation of these values can be obtained by:</a:t>
            </a:r>
          </a:p>
          <a:p>
            <a:pPr marL="342900" indent="-342900">
              <a:buFont typeface="+mj-lt"/>
              <a:buAutoNum type="arabicPeriod"/>
            </a:pPr>
            <a:r>
              <a:rPr lang="en-GB" b="1" dirty="0" smtClean="0"/>
              <a:t> open-circuit test, </a:t>
            </a:r>
          </a:p>
          <a:p>
            <a:pPr marL="342900" indent="-342900">
              <a:buFont typeface="+mj-lt"/>
              <a:buAutoNum type="arabicPeriod"/>
            </a:pPr>
            <a:r>
              <a:rPr lang="en-GB" b="1" dirty="0" smtClean="0"/>
              <a:t> short-circuit test.</a:t>
            </a:r>
            <a:endParaRPr lang="en-US" b="1" dirty="0"/>
          </a:p>
        </p:txBody>
      </p:sp>
      <p:sp>
        <p:nvSpPr>
          <p:cNvPr id="9" name="Rectangle 8"/>
          <p:cNvSpPr/>
          <p:nvPr/>
        </p:nvSpPr>
        <p:spPr>
          <a:xfrm>
            <a:off x="428596" y="2643182"/>
            <a:ext cx="8429684" cy="3582519"/>
          </a:xfrm>
          <a:prstGeom prst="rect">
            <a:avLst/>
          </a:prstGeom>
        </p:spPr>
        <p:txBody>
          <a:bodyPr wrap="square">
            <a:spAutoFit/>
          </a:bodyPr>
          <a:lstStyle/>
          <a:p>
            <a:pPr algn="just">
              <a:lnSpc>
                <a:spcPct val="90000"/>
              </a:lnSpc>
            </a:pPr>
            <a:r>
              <a:rPr lang="en-GB" sz="2000" b="1" u="sng" dirty="0" smtClean="0">
                <a:solidFill>
                  <a:srgbClr val="FF0000"/>
                </a:solidFill>
              </a:rPr>
              <a:t>Open-circuit Test</a:t>
            </a:r>
          </a:p>
          <a:p>
            <a:pPr algn="just">
              <a:lnSpc>
                <a:spcPct val="90000"/>
              </a:lnSpc>
            </a:pPr>
            <a:r>
              <a:rPr lang="en-GB" dirty="0" smtClean="0"/>
              <a:t>     The transformer’s </a:t>
            </a:r>
            <a:r>
              <a:rPr lang="en-GB" b="1" dirty="0" smtClean="0">
                <a:solidFill>
                  <a:schemeClr val="accent3">
                    <a:lumMod val="50000"/>
                  </a:schemeClr>
                </a:solidFill>
              </a:rPr>
              <a:t>secondary winding is open-circuited</a:t>
            </a:r>
            <a:r>
              <a:rPr lang="en-GB" dirty="0" smtClean="0"/>
              <a:t>, and its </a:t>
            </a:r>
            <a:r>
              <a:rPr lang="en-GB" b="1" dirty="0" smtClean="0">
                <a:solidFill>
                  <a:schemeClr val="accent6">
                    <a:lumMod val="50000"/>
                  </a:schemeClr>
                </a:solidFill>
              </a:rPr>
              <a:t>primary winding is connected to a full-rated line voltage.</a:t>
            </a:r>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r>
              <a:rPr lang="en-GB" dirty="0" smtClean="0"/>
              <a:t>All the input current will be flowing through the excitation branch of the transformer.  The series element R</a:t>
            </a:r>
            <a:r>
              <a:rPr lang="en-GB" baseline="-25000" dirty="0" smtClean="0"/>
              <a:t>P</a:t>
            </a:r>
            <a:r>
              <a:rPr lang="en-GB" dirty="0" smtClean="0"/>
              <a:t> and X</a:t>
            </a:r>
            <a:r>
              <a:rPr lang="en-GB" baseline="-25000" dirty="0" smtClean="0"/>
              <a:t>P</a:t>
            </a:r>
            <a:r>
              <a:rPr lang="en-GB" dirty="0" smtClean="0"/>
              <a:t> are too small in comparison to R</a:t>
            </a:r>
            <a:r>
              <a:rPr lang="en-GB" baseline="-25000" dirty="0" smtClean="0"/>
              <a:t>C</a:t>
            </a:r>
            <a:r>
              <a:rPr lang="en-GB" dirty="0" smtClean="0"/>
              <a:t> and X</a:t>
            </a:r>
            <a:r>
              <a:rPr lang="en-GB" baseline="-25000" dirty="0" smtClean="0"/>
              <a:t>M</a:t>
            </a:r>
            <a:r>
              <a:rPr lang="en-GB" dirty="0" smtClean="0"/>
              <a:t> to cause a significant voltage drop.  Essentially all input voltage is dropped across the excitation branch.</a:t>
            </a:r>
            <a:endParaRPr lang="en-US" dirty="0"/>
          </a:p>
        </p:txBody>
      </p:sp>
      <p:pic>
        <p:nvPicPr>
          <p:cNvPr id="10" name="Picture 4" descr="2-19"/>
          <p:cNvPicPr>
            <a:picLocks noChangeAspect="1" noChangeArrowheads="1"/>
          </p:cNvPicPr>
          <p:nvPr/>
        </p:nvPicPr>
        <p:blipFill>
          <a:blip r:embed="rId3" cstate="print"/>
          <a:srcRect l="10666" t="9578" r="16083" b="32957"/>
          <a:stretch>
            <a:fillRect/>
          </a:stretch>
        </p:blipFill>
        <p:spPr bwMode="auto">
          <a:xfrm>
            <a:off x="642910" y="3429000"/>
            <a:ext cx="4500594" cy="1714512"/>
          </a:xfrm>
          <a:prstGeom prst="rect">
            <a:avLst/>
          </a:prstGeom>
          <a:noFill/>
          <a:ln w="9525">
            <a:noFill/>
            <a:miter lim="800000"/>
            <a:headEnd/>
            <a:tailEnd/>
          </a:ln>
        </p:spPr>
      </p:pic>
      <p:pic>
        <p:nvPicPr>
          <p:cNvPr id="11" name="Picture 7" descr="2-19"/>
          <p:cNvPicPr>
            <a:picLocks noChangeAspect="1" noChangeArrowheads="1"/>
          </p:cNvPicPr>
          <p:nvPr/>
        </p:nvPicPr>
        <p:blipFill>
          <a:blip r:embed="rId4" cstate="print"/>
          <a:srcRect l="10666" t="70282" r="48116" b="7394"/>
          <a:stretch>
            <a:fillRect/>
          </a:stretch>
        </p:blipFill>
        <p:spPr bwMode="auto">
          <a:xfrm>
            <a:off x="5715008" y="3929066"/>
            <a:ext cx="2520950" cy="6524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357158" y="357166"/>
            <a:ext cx="8581452" cy="461665"/>
          </a:xfrm>
          <a:prstGeom prst="rect">
            <a:avLst/>
          </a:prstGeom>
          <a:noFill/>
        </p:spPr>
        <p:txBody>
          <a:bodyPr wrap="none" rtlCol="0">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26</a:t>
            </a:fld>
            <a:endParaRPr lang="en-US"/>
          </a:p>
        </p:txBody>
      </p:sp>
      <p:sp>
        <p:nvSpPr>
          <p:cNvPr id="7" name="Slide Number Placeholder 6"/>
          <p:cNvSpPr txBox="1">
            <a:spLocks/>
          </p:cNvSpPr>
          <p:nvPr/>
        </p:nvSpPr>
        <p:spPr>
          <a:xfrm>
            <a:off x="6781800" y="6324600"/>
            <a:ext cx="1905000" cy="457200"/>
          </a:xfrm>
          <a:prstGeom prst="rect">
            <a:avLst/>
          </a:prstGeom>
          <a:no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 typeface="Wingdings" pitchFamily="2" charset="2"/>
              <a:buChar char="v"/>
              <a:tabLst/>
              <a:defRPr/>
            </a:pPr>
            <a:fld id="{3D71BB76-8C7C-495B-B870-4D31875726C8}" type="slidenum">
              <a:rPr kumimoji="0" lang="zh-TW" altLang="en-US" b="0" i="0" u="none" strike="noStrike" kern="1200" cap="none" spc="0" normalizeH="0" baseline="0" noProof="0" smtClean="0">
                <a:ln>
                  <a:noFill/>
                </a:ln>
                <a:solidFill>
                  <a:schemeClr val="tx1">
                    <a:tint val="75000"/>
                  </a:schemeClr>
                </a:solidFill>
                <a:effectLst/>
                <a:uLnTx/>
                <a:uFillTx/>
                <a:ea typeface="+mn-ea"/>
                <a:cs typeface="+mn-cs"/>
              </a:rPr>
              <a:pPr marL="0" marR="0" lvl="0" indent="0" defTabSz="914400" rtl="0" eaLnBrk="1" fontAlgn="auto" latinLnBrk="0" hangingPunct="1">
                <a:lnSpc>
                  <a:spcPct val="100000"/>
                </a:lnSpc>
                <a:spcBef>
                  <a:spcPts val="0"/>
                </a:spcBef>
                <a:spcAft>
                  <a:spcPts val="0"/>
                </a:spcAft>
                <a:buClrTx/>
                <a:buSzTx/>
                <a:buFont typeface="Wingdings" pitchFamily="2" charset="2"/>
                <a:buChar char="v"/>
                <a:tabLst/>
                <a:defRPr/>
              </a:pPr>
              <a:t>26</a:t>
            </a:fld>
            <a:endParaRPr kumimoji="0" lang="en-US" altLang="zh-TW" b="0" i="0" u="none" strike="noStrike" kern="1200" cap="none" spc="0" normalizeH="0" baseline="0" noProof="0" smtClean="0">
              <a:ln>
                <a:noFill/>
              </a:ln>
              <a:solidFill>
                <a:schemeClr val="tx1">
                  <a:tint val="75000"/>
                </a:schemeClr>
              </a:solidFill>
              <a:effectLst/>
              <a:uLnTx/>
              <a:uFillTx/>
              <a:ea typeface="+mn-ea"/>
              <a:cs typeface="+mn-cs"/>
            </a:endParaRPr>
          </a:p>
        </p:txBody>
      </p:sp>
      <p:sp>
        <p:nvSpPr>
          <p:cNvPr id="9" name="Rectangle 3"/>
          <p:cNvSpPr txBox="1">
            <a:spLocks noChangeArrowheads="1"/>
          </p:cNvSpPr>
          <p:nvPr/>
        </p:nvSpPr>
        <p:spPr>
          <a:xfrm>
            <a:off x="468313" y="1066800"/>
            <a:ext cx="8135937" cy="506571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Full line voltage is applied to the primary – input voltage, input current, input power measured.</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Then, power factor of the input current and magnitude and angle of the excitation impedance can be calculated.</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To obtain the values of R</a:t>
            </a:r>
            <a:r>
              <a:rPr kumimoji="0" lang="en-GB" b="0" i="0" u="none" strike="noStrike" kern="1200" cap="none" spc="0" normalizeH="0" baseline="-25000" noProof="0" dirty="0" smtClean="0">
                <a:ln>
                  <a:noFill/>
                </a:ln>
                <a:effectLst/>
                <a:uLnTx/>
                <a:uFillTx/>
                <a:ea typeface="+mn-ea"/>
                <a:cs typeface="+mn-cs"/>
              </a:rPr>
              <a:t>C</a:t>
            </a:r>
            <a:r>
              <a:rPr kumimoji="0" lang="en-GB" b="0" i="0" u="none" strike="noStrike" kern="1200" cap="none" spc="0" normalizeH="0" baseline="0" noProof="0" dirty="0" smtClean="0">
                <a:ln>
                  <a:noFill/>
                </a:ln>
                <a:effectLst/>
                <a:uLnTx/>
                <a:uFillTx/>
                <a:ea typeface="+mn-ea"/>
                <a:cs typeface="+mn-cs"/>
              </a:rPr>
              <a:t> and X</a:t>
            </a:r>
            <a:r>
              <a:rPr kumimoji="0" lang="en-GB" b="0" i="0" u="none" strike="noStrike" kern="1200" cap="none" spc="0" normalizeH="0" baseline="-25000" noProof="0" dirty="0" smtClean="0">
                <a:ln>
                  <a:noFill/>
                </a:ln>
                <a:effectLst/>
                <a:uLnTx/>
                <a:uFillTx/>
                <a:ea typeface="+mn-ea"/>
                <a:cs typeface="+mn-cs"/>
              </a:rPr>
              <a:t>M</a:t>
            </a:r>
            <a:r>
              <a:rPr kumimoji="0" lang="en-GB" b="0" i="0" u="none" strike="noStrike" kern="1200" cap="none" spc="0" normalizeH="0" baseline="0" noProof="0" dirty="0" smtClean="0">
                <a:ln>
                  <a:noFill/>
                </a:ln>
                <a:effectLst/>
                <a:uLnTx/>
                <a:uFillTx/>
                <a:ea typeface="+mn-ea"/>
                <a:cs typeface="+mn-cs"/>
              </a:rPr>
              <a:t> , the easiest way is to find the admittance of the branch:</a:t>
            </a:r>
          </a:p>
          <a:p>
            <a:pPr marL="0" marR="0" lvl="0" indent="0" defTabSz="914400" rtl="0" eaLnBrk="1" fontAlgn="auto" latinLnBrk="0" hangingPunct="1">
              <a:lnSpc>
                <a:spcPct val="10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ea typeface="+mn-ea"/>
                <a:cs typeface="+mn-cs"/>
              </a:rPr>
              <a:t>-</a:t>
            </a:r>
            <a:r>
              <a:rPr kumimoji="0" lang="en-GB" b="0" i="0" u="none" strike="noStrike" kern="1200" cap="none" spc="0" normalizeH="0" noProof="0" dirty="0" smtClean="0">
                <a:ln>
                  <a:noFill/>
                </a:ln>
                <a:effectLst/>
                <a:uLnTx/>
                <a:uFillTx/>
                <a:ea typeface="+mn-ea"/>
                <a:cs typeface="+mn-cs"/>
              </a:rPr>
              <a:t> </a:t>
            </a:r>
            <a:r>
              <a:rPr kumimoji="0" lang="en-GB" b="0" i="0" u="none" strike="noStrike" kern="1200" cap="none" spc="0" normalizeH="0" baseline="0" noProof="0" dirty="0" smtClean="0">
                <a:ln>
                  <a:noFill/>
                </a:ln>
                <a:effectLst/>
                <a:uLnTx/>
                <a:uFillTx/>
                <a:ea typeface="+mn-ea"/>
                <a:cs typeface="+mn-cs"/>
              </a:rPr>
              <a:t>Conductance of the core loss resistor,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Susceptance</a:t>
            </a:r>
            <a:r>
              <a:rPr kumimoji="0" lang="en-GB" b="0" i="0" u="none" strike="noStrike" kern="1200" cap="none" spc="0" normalizeH="0" baseline="0" noProof="0" dirty="0" smtClean="0">
                <a:ln>
                  <a:noFill/>
                </a:ln>
                <a:effectLst/>
                <a:uLnTx/>
                <a:uFillTx/>
                <a:ea typeface="+mn-ea"/>
                <a:cs typeface="+mn-cs"/>
              </a:rPr>
              <a:t> of the magnetizing inductor,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These two elements are in parallel, thus their admittances add.</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Total excitation admittance,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The magnitude of the excitation admittance (referred to primary),</a:t>
            </a:r>
            <a:endParaRPr kumimoji="0" lang="en-US" b="0" i="0" u="none" strike="noStrike" kern="1200" cap="none" spc="0" normalizeH="0" baseline="0" noProof="0" dirty="0" smtClean="0">
              <a:ln>
                <a:noFill/>
              </a:ln>
              <a:effectLst/>
              <a:uLnTx/>
              <a:uFillTx/>
              <a:ea typeface="+mn-ea"/>
              <a:cs typeface="+mn-cs"/>
            </a:endParaRPr>
          </a:p>
        </p:txBody>
      </p:sp>
      <p:graphicFrame>
        <p:nvGraphicFramePr>
          <p:cNvPr id="10" name="Object 6"/>
          <p:cNvGraphicFramePr>
            <a:graphicFrameLocks noChangeAspect="1"/>
          </p:cNvGraphicFramePr>
          <p:nvPr/>
        </p:nvGraphicFramePr>
        <p:xfrm>
          <a:off x="4929190" y="3429000"/>
          <a:ext cx="938211" cy="615136"/>
        </p:xfrm>
        <a:graphic>
          <a:graphicData uri="http://schemas.openxmlformats.org/presentationml/2006/ole">
            <mc:AlternateContent xmlns:mc="http://schemas.openxmlformats.org/markup-compatibility/2006">
              <mc:Choice xmlns:v="urn:schemas-microsoft-com:vml" Requires="v">
                <p:oleObj spid="_x0000_s32810" name="Equation" r:id="rId4" imgW="660240" imgH="431640" progId="Equation.3">
                  <p:embed/>
                </p:oleObj>
              </mc:Choice>
              <mc:Fallback>
                <p:oleObj name="Equation" r:id="rId4" imgW="66024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90" y="3429000"/>
                        <a:ext cx="938211" cy="615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3786182" y="4572008"/>
          <a:ext cx="2584450" cy="630237"/>
        </p:xfrm>
        <a:graphic>
          <a:graphicData uri="http://schemas.openxmlformats.org/presentationml/2006/ole">
            <mc:AlternateContent xmlns:mc="http://schemas.openxmlformats.org/markup-compatibility/2006">
              <mc:Choice xmlns:v="urn:schemas-microsoft-com:vml" Requires="v">
                <p:oleObj spid="_x0000_s32811" name="Equation" r:id="rId6" imgW="1777680" imgH="431640" progId="Equation.3">
                  <p:embed/>
                </p:oleObj>
              </mc:Choice>
              <mc:Fallback>
                <p:oleObj name="Equation" r:id="rId6" imgW="177768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2" y="4572008"/>
                        <a:ext cx="2584450"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nvGraphicFramePr>
        <p:xfrm>
          <a:off x="7000892" y="5500702"/>
          <a:ext cx="944562" cy="641350"/>
        </p:xfrm>
        <a:graphic>
          <a:graphicData uri="http://schemas.openxmlformats.org/presentationml/2006/ole">
            <mc:AlternateContent xmlns:mc="http://schemas.openxmlformats.org/markup-compatibility/2006">
              <mc:Choice xmlns:v="urn:schemas-microsoft-com:vml" Requires="v">
                <p:oleObj spid="_x0000_s32812" name="Equation" r:id="rId8" imgW="634725" imgH="431613" progId="Equation.3">
                  <p:embed/>
                </p:oleObj>
              </mc:Choice>
              <mc:Fallback>
                <p:oleObj name="Equation" r:id="rId8" imgW="634725"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892" y="5500702"/>
                        <a:ext cx="944562"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a:spLocks noChangeArrowheads="1"/>
          </p:cNvSpPr>
          <p:nvPr/>
        </p:nvSpPr>
        <p:spPr bwMode="auto">
          <a:xfrm>
            <a:off x="0" y="4830763"/>
            <a:ext cx="389850" cy="369332"/>
          </a:xfrm>
          <a:prstGeom prst="rect">
            <a:avLst/>
          </a:prstGeom>
          <a:noFill/>
          <a:ln w="9525">
            <a:noFill/>
            <a:miter lim="800000"/>
            <a:headEnd/>
            <a:tailEnd/>
          </a:ln>
        </p:spPr>
        <p:txBody>
          <a:bodyPr wrap="none" anchor="ctr">
            <a:spAutoFit/>
          </a:bodyPr>
          <a:lstStyle/>
          <a:p>
            <a:pPr>
              <a:buFont typeface="Wingdings" pitchFamily="2" charset="2"/>
              <a:buChar char="v"/>
            </a:pPr>
            <a:endParaRPr lang="en-US"/>
          </a:p>
        </p:txBody>
      </p:sp>
      <p:graphicFrame>
        <p:nvGraphicFramePr>
          <p:cNvPr id="14" name="Object 13"/>
          <p:cNvGraphicFramePr>
            <a:graphicFrameLocks noChangeAspect="1"/>
          </p:cNvGraphicFramePr>
          <p:nvPr/>
        </p:nvGraphicFramePr>
        <p:xfrm>
          <a:off x="4572000" y="2714620"/>
          <a:ext cx="877877" cy="649310"/>
        </p:xfrm>
        <a:graphic>
          <a:graphicData uri="http://schemas.openxmlformats.org/presentationml/2006/ole">
            <mc:AlternateContent xmlns:mc="http://schemas.openxmlformats.org/markup-compatibility/2006">
              <mc:Choice xmlns:v="urn:schemas-microsoft-com:vml" Requires="v">
                <p:oleObj spid="_x0000_s32813" name="Equation" r:id="rId10" imgW="583920" imgH="431640" progId="Equation.3">
                  <p:embed/>
                </p:oleObj>
              </mc:Choice>
              <mc:Fallback>
                <p:oleObj name="Equation" r:id="rId10" imgW="583920" imgH="4316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714620"/>
                        <a:ext cx="877877" cy="649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357158" y="357166"/>
            <a:ext cx="8581452" cy="461665"/>
          </a:xfrm>
          <a:prstGeom prst="rect">
            <a:avLst/>
          </a:prstGeom>
          <a:noFill/>
        </p:spPr>
        <p:txBody>
          <a:bodyPr wrap="none" rtlCol="0">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6" name="Slide Number Placeholder 5"/>
          <p:cNvSpPr>
            <a:spLocks noGrp="1"/>
          </p:cNvSpPr>
          <p:nvPr>
            <p:ph type="sldNum" sz="quarter" idx="12"/>
          </p:nvPr>
        </p:nvSpPr>
        <p:spPr/>
        <p:txBody>
          <a:bodyPr/>
          <a:lstStyle/>
          <a:p>
            <a:fld id="{452AF6BE-ACB6-42ED-8393-926E1A62687C}" type="slidenum">
              <a:rPr lang="en-US" smtClean="0"/>
              <a:pPr/>
              <a:t>27</a:t>
            </a:fld>
            <a:endParaRPr lang="en-US"/>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The angle of the admittance can be found from the circuit power factor.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The power factor is always lagging for a real transformer. Hence, </a:t>
            </a: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dirty="0" smtClean="0"/>
          </a:p>
          <a:p>
            <a:pPr marL="0" marR="0" lvl="0" indent="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solidFill>
                  <a:srgbClr val="FF0000"/>
                </a:solidFill>
                <a:effectLst/>
                <a:uLnTx/>
                <a:uFillTx/>
                <a:latin typeface="+mn-lt"/>
                <a:ea typeface="+mn-ea"/>
                <a:cs typeface="+mn-cs"/>
              </a:rPr>
              <a:t>This equation can be written in the complex number form and hence the values of R</a:t>
            </a:r>
            <a:r>
              <a:rPr kumimoji="0" lang="en-GB" b="1" i="0" u="none" strike="noStrike" kern="1200" cap="none" spc="0" normalizeH="0" baseline="-25000" noProof="0" dirty="0" smtClean="0">
                <a:ln>
                  <a:noFill/>
                </a:ln>
                <a:solidFill>
                  <a:srgbClr val="FF0000"/>
                </a:solidFill>
                <a:effectLst/>
                <a:uLnTx/>
                <a:uFillTx/>
                <a:latin typeface="+mn-lt"/>
                <a:ea typeface="+mn-ea"/>
                <a:cs typeface="+mn-cs"/>
              </a:rPr>
              <a:t>C</a:t>
            </a:r>
            <a:r>
              <a:rPr kumimoji="0" lang="en-GB" b="1" i="0" u="none" strike="noStrike" kern="1200" cap="none" spc="0" normalizeH="0" baseline="0" noProof="0" dirty="0" smtClean="0">
                <a:ln>
                  <a:noFill/>
                </a:ln>
                <a:solidFill>
                  <a:srgbClr val="FF0000"/>
                </a:solidFill>
                <a:effectLst/>
                <a:uLnTx/>
                <a:uFillTx/>
                <a:latin typeface="+mn-lt"/>
                <a:ea typeface="+mn-ea"/>
                <a:cs typeface="+mn-cs"/>
              </a:rPr>
              <a:t> and X</a:t>
            </a:r>
            <a:r>
              <a:rPr kumimoji="0" lang="en-GB" b="1" i="0" u="none" strike="noStrike" kern="1200" cap="none" spc="0" normalizeH="0" baseline="-25000" noProof="0" dirty="0" smtClean="0">
                <a:ln>
                  <a:noFill/>
                </a:ln>
                <a:solidFill>
                  <a:srgbClr val="FF0000"/>
                </a:solidFill>
                <a:effectLst/>
                <a:uLnTx/>
                <a:uFillTx/>
                <a:latin typeface="+mn-lt"/>
                <a:ea typeface="+mn-ea"/>
                <a:cs typeface="+mn-cs"/>
              </a:rPr>
              <a:t>M</a:t>
            </a:r>
            <a:r>
              <a:rPr kumimoji="0" lang="en-GB" b="1" i="0" u="none" strike="noStrike" kern="1200" cap="none" spc="0" normalizeH="0" baseline="0" noProof="0" dirty="0" smtClean="0">
                <a:ln>
                  <a:noFill/>
                </a:ln>
                <a:solidFill>
                  <a:srgbClr val="FF0000"/>
                </a:solidFill>
                <a:effectLst/>
                <a:uLnTx/>
                <a:uFillTx/>
                <a:latin typeface="+mn-lt"/>
                <a:ea typeface="+mn-ea"/>
                <a:cs typeface="+mn-cs"/>
              </a:rPr>
              <a:t> can be determined from the open circuit test data.</a:t>
            </a:r>
            <a:endParaRPr kumimoji="0" lang="en-US" b="1"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9" name="Object 6"/>
          <p:cNvGraphicFramePr>
            <a:graphicFrameLocks noChangeAspect="1"/>
          </p:cNvGraphicFramePr>
          <p:nvPr/>
        </p:nvGraphicFramePr>
        <p:xfrm>
          <a:off x="1928794" y="1571612"/>
          <a:ext cx="2257422" cy="743377"/>
        </p:xfrm>
        <a:graphic>
          <a:graphicData uri="http://schemas.openxmlformats.org/presentationml/2006/ole">
            <mc:AlternateContent xmlns:mc="http://schemas.openxmlformats.org/markup-compatibility/2006">
              <mc:Choice xmlns:v="urn:schemas-microsoft-com:vml" Requires="v">
                <p:oleObj spid="_x0000_s33824" name="Equation" r:id="rId4" imgW="1307880" imgH="431640" progId="Equation.3">
                  <p:embed/>
                </p:oleObj>
              </mc:Choice>
              <mc:Fallback>
                <p:oleObj name="Equation" r:id="rId4" imgW="130788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1571612"/>
                        <a:ext cx="2257422" cy="743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5072066" y="1571612"/>
          <a:ext cx="1767429" cy="714380"/>
        </p:xfrm>
        <a:graphic>
          <a:graphicData uri="http://schemas.openxmlformats.org/presentationml/2006/ole">
            <mc:AlternateContent xmlns:mc="http://schemas.openxmlformats.org/markup-compatibility/2006">
              <mc:Choice xmlns:v="urn:schemas-microsoft-com:vml" Requires="v">
                <p:oleObj spid="_x0000_s33825" name="Equation" r:id="rId6" imgW="1054100" imgH="431800" progId="Equation.3">
                  <p:embed/>
                </p:oleObj>
              </mc:Choice>
              <mc:Fallback>
                <p:oleObj name="Equation" r:id="rId6" imgW="10541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6" y="1571612"/>
                        <a:ext cx="1767429"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2143108" y="3214686"/>
          <a:ext cx="1689100" cy="765175"/>
        </p:xfrm>
        <a:graphic>
          <a:graphicData uri="http://schemas.openxmlformats.org/presentationml/2006/ole">
            <mc:AlternateContent xmlns:mc="http://schemas.openxmlformats.org/markup-compatibility/2006">
              <mc:Choice xmlns:v="urn:schemas-microsoft-com:vml" Requires="v">
                <p:oleObj spid="_x0000_s33826" name="Equation" r:id="rId8" imgW="939600" imgH="431640" progId="Equation.3">
                  <p:embed/>
                </p:oleObj>
              </mc:Choice>
              <mc:Fallback>
                <p:oleObj name="Equation" r:id="rId8" imgW="93960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08" y="3214686"/>
                        <a:ext cx="168910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0" y="3228975"/>
            <a:ext cx="184731" cy="369332"/>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28</a:t>
            </a:fld>
            <a:endParaRPr lang="en-US"/>
          </a:p>
        </p:txBody>
      </p:sp>
      <p:sp>
        <p:nvSpPr>
          <p:cNvPr id="7" name="Rectangle 6"/>
          <p:cNvSpPr/>
          <p:nvPr/>
        </p:nvSpPr>
        <p:spPr>
          <a:xfrm>
            <a:off x="428596" y="357166"/>
            <a:ext cx="8501122"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9" name="Rectangle 8"/>
          <p:cNvSpPr/>
          <p:nvPr/>
        </p:nvSpPr>
        <p:spPr>
          <a:xfrm>
            <a:off x="500034" y="1357298"/>
            <a:ext cx="8001056" cy="1477328"/>
          </a:xfrm>
          <a:prstGeom prst="rect">
            <a:avLst/>
          </a:prstGeom>
        </p:spPr>
        <p:txBody>
          <a:bodyPr wrap="square">
            <a:spAutoFit/>
          </a:bodyPr>
          <a:lstStyle/>
          <a:p>
            <a:pPr algn="just">
              <a:buFont typeface="Wingdings" pitchFamily="2" charset="2"/>
              <a:buChar char="Ø"/>
            </a:pPr>
            <a:r>
              <a:rPr lang="en-GB" dirty="0" smtClean="0"/>
              <a:t>The secondary terminals are short circuited, and the primary terminals are connected to a fairly low-voltage source.</a:t>
            </a:r>
          </a:p>
          <a:p>
            <a:pPr algn="just">
              <a:buFont typeface="Wingdings" pitchFamily="2" charset="2"/>
              <a:buChar char="Ø"/>
            </a:pPr>
            <a:endParaRPr lang="en-GB" dirty="0" smtClean="0"/>
          </a:p>
          <a:p>
            <a:pPr>
              <a:buFont typeface="Wingdings" pitchFamily="2" charset="2"/>
              <a:buChar char="Ø"/>
            </a:pPr>
            <a:r>
              <a:rPr lang="en-GB" dirty="0" smtClean="0"/>
              <a:t>The input voltage is adjusted until the current in the short circuited windings is equal to its rated value.  The input voltage, current and power are measured. </a:t>
            </a:r>
            <a:endParaRPr lang="en-US" dirty="0" smtClean="0"/>
          </a:p>
        </p:txBody>
      </p:sp>
      <p:sp>
        <p:nvSpPr>
          <p:cNvPr id="10" name="TextBox 9"/>
          <p:cNvSpPr txBox="1"/>
          <p:nvPr/>
        </p:nvSpPr>
        <p:spPr>
          <a:xfrm>
            <a:off x="571472" y="928670"/>
            <a:ext cx="2031454" cy="400110"/>
          </a:xfrm>
          <a:prstGeom prst="rect">
            <a:avLst/>
          </a:prstGeom>
          <a:noFill/>
        </p:spPr>
        <p:txBody>
          <a:bodyPr wrap="none" rtlCol="0">
            <a:spAutoFit/>
          </a:bodyPr>
          <a:lstStyle/>
          <a:p>
            <a:r>
              <a:rPr lang="en-US" sz="2000" b="1" u="sng" dirty="0" smtClean="0">
                <a:solidFill>
                  <a:srgbClr val="FF0000"/>
                </a:solidFill>
              </a:rPr>
              <a:t>Short -circuit Test</a:t>
            </a:r>
            <a:endParaRPr lang="en-US" sz="2000" b="1" u="sng" dirty="0">
              <a:solidFill>
                <a:srgbClr val="FF0000"/>
              </a:solidFill>
            </a:endParaRPr>
          </a:p>
        </p:txBody>
      </p:sp>
      <p:pic>
        <p:nvPicPr>
          <p:cNvPr id="11" name="Picture 4" descr="2-20"/>
          <p:cNvPicPr>
            <a:picLocks noChangeAspect="1" noChangeArrowheads="1"/>
          </p:cNvPicPr>
          <p:nvPr/>
        </p:nvPicPr>
        <p:blipFill>
          <a:blip r:embed="rId3" cstate="print"/>
          <a:srcRect l="6096" r="22046"/>
          <a:stretch>
            <a:fillRect/>
          </a:stretch>
        </p:blipFill>
        <p:spPr bwMode="auto">
          <a:xfrm>
            <a:off x="3500430" y="3286124"/>
            <a:ext cx="4751387" cy="2292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29</a:t>
            </a:fld>
            <a:endParaRPr lang="en-US"/>
          </a:p>
        </p:txBody>
      </p:sp>
      <p:sp>
        <p:nvSpPr>
          <p:cNvPr id="7" name="Rectangle 6"/>
          <p:cNvSpPr/>
          <p:nvPr/>
        </p:nvSpPr>
        <p:spPr>
          <a:xfrm>
            <a:off x="428596" y="285728"/>
            <a:ext cx="8715404"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9" name="Rectangle 8"/>
          <p:cNvSpPr/>
          <p:nvPr/>
        </p:nvSpPr>
        <p:spPr>
          <a:xfrm>
            <a:off x="571472" y="1142984"/>
            <a:ext cx="7715304" cy="4330416"/>
          </a:xfrm>
          <a:prstGeom prst="rect">
            <a:avLst/>
          </a:prstGeom>
        </p:spPr>
        <p:txBody>
          <a:bodyPr wrap="square">
            <a:spAutoFit/>
          </a:bodyPr>
          <a:lstStyle/>
          <a:p>
            <a:pPr algn="just">
              <a:lnSpc>
                <a:spcPct val="90000"/>
              </a:lnSpc>
              <a:buFont typeface="Wingdings" pitchFamily="2" charset="2"/>
              <a:buChar char="Ø"/>
            </a:pPr>
            <a:r>
              <a:rPr lang="en-GB" dirty="0" smtClean="0"/>
              <a:t>   The excitation branch is ignored, because negligible current flows through it due to low input voltage during this test.  Thus, the magnitude of the series impedances referred to the primary is:</a:t>
            </a:r>
          </a:p>
          <a:p>
            <a:pPr algn="just">
              <a:lnSpc>
                <a:spcPct val="90000"/>
              </a:lnSpc>
            </a:pPr>
            <a:endParaRPr lang="en-GB" dirty="0" smtClean="0"/>
          </a:p>
          <a:p>
            <a:pPr algn="just">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buFont typeface="Wingdings" pitchFamily="2" charset="2"/>
              <a:buChar char="Ø"/>
            </a:pPr>
            <a:r>
              <a:rPr lang="en-GB" dirty="0" smtClean="0"/>
              <a:t>  Power factor, (lagging)</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r>
              <a:rPr lang="en-GB" dirty="0" smtClean="0"/>
              <a:t>      Therefore, </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buFont typeface="Wingdings" pitchFamily="2" charset="2"/>
              <a:buChar char="Ø"/>
            </a:pPr>
            <a:r>
              <a:rPr lang="en-GB" dirty="0" smtClean="0"/>
              <a:t>  The series impedance </a:t>
            </a:r>
            <a:endParaRPr lang="en-US" dirty="0"/>
          </a:p>
        </p:txBody>
      </p:sp>
      <p:graphicFrame>
        <p:nvGraphicFramePr>
          <p:cNvPr id="45058" name="Object 5"/>
          <p:cNvGraphicFramePr>
            <a:graphicFrameLocks noChangeAspect="1"/>
          </p:cNvGraphicFramePr>
          <p:nvPr/>
        </p:nvGraphicFramePr>
        <p:xfrm>
          <a:off x="4786314" y="1928802"/>
          <a:ext cx="1346200" cy="784225"/>
        </p:xfrm>
        <a:graphic>
          <a:graphicData uri="http://schemas.openxmlformats.org/presentationml/2006/ole">
            <mc:AlternateContent xmlns:mc="http://schemas.openxmlformats.org/markup-compatibility/2006">
              <mc:Choice xmlns:v="urn:schemas-microsoft-com:vml" Requires="v">
                <p:oleObj spid="_x0000_s45098" name="Equation" r:id="rId4" imgW="698197" imgH="431613" progId="Equation.3">
                  <p:embed/>
                </p:oleObj>
              </mc:Choice>
              <mc:Fallback>
                <p:oleObj name="Equation" r:id="rId4" imgW="698197" imgH="4316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4" y="1928802"/>
                        <a:ext cx="13462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9"/>
          <p:cNvGraphicFramePr>
            <a:graphicFrameLocks noChangeAspect="1"/>
          </p:cNvGraphicFramePr>
          <p:nvPr/>
        </p:nvGraphicFramePr>
        <p:xfrm>
          <a:off x="3428992" y="3001046"/>
          <a:ext cx="2019296" cy="679461"/>
        </p:xfrm>
        <a:graphic>
          <a:graphicData uri="http://schemas.openxmlformats.org/presentationml/2006/ole">
            <mc:AlternateContent xmlns:mc="http://schemas.openxmlformats.org/markup-compatibility/2006">
              <mc:Choice xmlns:v="urn:schemas-microsoft-com:vml" Requires="v">
                <p:oleObj spid="_x0000_s45099" name="Equation" r:id="rId6" imgW="1282680" imgH="431640" progId="Equation.3">
                  <p:embed/>
                </p:oleObj>
              </mc:Choice>
              <mc:Fallback>
                <p:oleObj name="Equation" r:id="rId6" imgW="128268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992" y="3001046"/>
                        <a:ext cx="2019296" cy="679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3286116" y="3929066"/>
          <a:ext cx="2713042" cy="716350"/>
        </p:xfrm>
        <a:graphic>
          <a:graphicData uri="http://schemas.openxmlformats.org/presentationml/2006/ole">
            <mc:AlternateContent xmlns:mc="http://schemas.openxmlformats.org/markup-compatibility/2006">
              <mc:Choice xmlns:v="urn:schemas-microsoft-com:vml" Requires="v">
                <p:oleObj spid="_x0000_s45100" name="Equation" r:id="rId8" imgW="1637589" imgH="431613" progId="Equation.3">
                  <p:embed/>
                </p:oleObj>
              </mc:Choice>
              <mc:Fallback>
                <p:oleObj name="Equation" r:id="rId8" imgW="1637589"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16" y="3929066"/>
                        <a:ext cx="2713042" cy="7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12"/>
          <p:cNvGraphicFramePr>
            <a:graphicFrameLocks noChangeAspect="1"/>
          </p:cNvGraphicFramePr>
          <p:nvPr/>
        </p:nvGraphicFramePr>
        <p:xfrm>
          <a:off x="3428992" y="5143512"/>
          <a:ext cx="3689348" cy="858291"/>
        </p:xfrm>
        <a:graphic>
          <a:graphicData uri="http://schemas.openxmlformats.org/presentationml/2006/ole">
            <mc:AlternateContent xmlns:mc="http://schemas.openxmlformats.org/markup-compatibility/2006">
              <mc:Choice xmlns:v="urn:schemas-microsoft-com:vml" Requires="v">
                <p:oleObj spid="_x0000_s45101" name="Equation" r:id="rId10" imgW="2184120" imgH="507960" progId="Equation.3">
                  <p:embed/>
                </p:oleObj>
              </mc:Choice>
              <mc:Fallback>
                <p:oleObj name="Equation" r:id="rId10" imgW="2184120" imgH="50796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8992" y="5143512"/>
                        <a:ext cx="3689348" cy="858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1999778" cy="523220"/>
          </a:xfrm>
          <a:prstGeom prst="rect">
            <a:avLst/>
          </a:prstGeom>
          <a:noFill/>
        </p:spPr>
        <p:txBody>
          <a:bodyPr wrap="none" rtlCol="0">
            <a:spAutoFit/>
          </a:bodyPr>
          <a:lstStyle/>
          <a:p>
            <a:r>
              <a:rPr lang="en-US" sz="2800" dirty="0" smtClean="0">
                <a:solidFill>
                  <a:srgbClr val="1809E1"/>
                </a:solidFill>
              </a:rPr>
              <a:t>Introduction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3</a:t>
            </a:fld>
            <a:endParaRPr lang="en-US"/>
          </a:p>
        </p:txBody>
      </p:sp>
      <p:pic>
        <p:nvPicPr>
          <p:cNvPr id="9" name="Picture 2" descr="pic"/>
          <p:cNvPicPr>
            <a:picLocks noChangeArrowheads="1"/>
          </p:cNvPicPr>
          <p:nvPr/>
        </p:nvPicPr>
        <p:blipFill>
          <a:blip r:embed="rId3" cstate="print"/>
          <a:srcRect/>
          <a:stretch>
            <a:fillRect/>
          </a:stretch>
        </p:blipFill>
        <p:spPr>
          <a:xfrm>
            <a:off x="990600" y="1357298"/>
            <a:ext cx="6781800" cy="4648200"/>
          </a:xfrm>
          <a:prstGeom prst="rect">
            <a:avLst/>
          </a:prstGeom>
          <a:noFill/>
        </p:spPr>
      </p:pic>
      <p:sp>
        <p:nvSpPr>
          <p:cNvPr id="10" name="Text Box 4"/>
          <p:cNvSpPr txBox="1">
            <a:spLocks noChangeArrowheads="1"/>
          </p:cNvSpPr>
          <p:nvPr/>
        </p:nvSpPr>
        <p:spPr bwMode="auto">
          <a:xfrm>
            <a:off x="685800" y="4710098"/>
            <a:ext cx="2446338" cy="396875"/>
          </a:xfrm>
          <a:prstGeom prst="rect">
            <a:avLst/>
          </a:prstGeom>
          <a:noFill/>
          <a:ln w="9525">
            <a:noFill/>
            <a:miter lim="800000"/>
            <a:headEnd/>
            <a:tailEnd/>
          </a:ln>
        </p:spPr>
        <p:txBody>
          <a:bodyPr>
            <a:spAutoFit/>
          </a:bodyPr>
          <a:lstStyle/>
          <a:p>
            <a:r>
              <a:rPr kumimoji="0" lang="en-US" sz="2000" b="1">
                <a:latin typeface="Arial" charset="0"/>
              </a:rPr>
              <a:t>LARGE INDUSTRY</a:t>
            </a:r>
          </a:p>
        </p:txBody>
      </p:sp>
      <p:sp>
        <p:nvSpPr>
          <p:cNvPr id="11" name="Text Box 5"/>
          <p:cNvSpPr txBox="1">
            <a:spLocks noChangeArrowheads="1"/>
          </p:cNvSpPr>
          <p:nvPr/>
        </p:nvSpPr>
        <p:spPr bwMode="auto">
          <a:xfrm>
            <a:off x="6483350" y="3109898"/>
            <a:ext cx="2432050" cy="396875"/>
          </a:xfrm>
          <a:prstGeom prst="rect">
            <a:avLst/>
          </a:prstGeom>
          <a:noFill/>
          <a:ln w="9525">
            <a:noFill/>
            <a:miter lim="800000"/>
            <a:headEnd/>
            <a:tailEnd/>
          </a:ln>
        </p:spPr>
        <p:txBody>
          <a:bodyPr wrap="none">
            <a:spAutoFit/>
          </a:bodyPr>
          <a:lstStyle/>
          <a:p>
            <a:r>
              <a:rPr kumimoji="0" lang="en-US" sz="2000" b="1">
                <a:latin typeface="Arial" charset="0"/>
              </a:rPr>
              <a:t>SMALL INDUSTRY</a:t>
            </a:r>
          </a:p>
        </p:txBody>
      </p:sp>
      <p:sp>
        <p:nvSpPr>
          <p:cNvPr id="12" name="Text Box 6"/>
          <p:cNvSpPr txBox="1">
            <a:spLocks noChangeArrowheads="1"/>
          </p:cNvSpPr>
          <p:nvPr/>
        </p:nvSpPr>
        <p:spPr bwMode="auto">
          <a:xfrm>
            <a:off x="3810000" y="5624498"/>
            <a:ext cx="2717800" cy="396875"/>
          </a:xfrm>
          <a:prstGeom prst="rect">
            <a:avLst/>
          </a:prstGeom>
          <a:noFill/>
          <a:ln w="9525">
            <a:noFill/>
            <a:miter lim="800000"/>
            <a:headEnd/>
            <a:tailEnd/>
          </a:ln>
        </p:spPr>
        <p:txBody>
          <a:bodyPr>
            <a:spAutoFit/>
          </a:bodyPr>
          <a:lstStyle/>
          <a:p>
            <a:pPr algn="ctr"/>
            <a:r>
              <a:rPr kumimoji="0" lang="en-US" sz="2000" b="1">
                <a:latin typeface="Arial" charset="0"/>
              </a:rPr>
              <a:t>RESIDENTIAL</a:t>
            </a:r>
          </a:p>
        </p:txBody>
      </p:sp>
      <p:sp>
        <p:nvSpPr>
          <p:cNvPr id="13" name="Text Box 7"/>
          <p:cNvSpPr txBox="1">
            <a:spLocks noChangeArrowheads="1"/>
          </p:cNvSpPr>
          <p:nvPr/>
        </p:nvSpPr>
        <p:spPr bwMode="auto">
          <a:xfrm>
            <a:off x="4419600" y="2119298"/>
            <a:ext cx="2330450" cy="396875"/>
          </a:xfrm>
          <a:prstGeom prst="rect">
            <a:avLst/>
          </a:prstGeom>
          <a:noFill/>
          <a:ln w="9525">
            <a:noFill/>
            <a:miter lim="800000"/>
            <a:headEnd/>
            <a:tailEnd/>
          </a:ln>
        </p:spPr>
        <p:txBody>
          <a:bodyPr>
            <a:spAutoFit/>
          </a:bodyPr>
          <a:lstStyle/>
          <a:p>
            <a:r>
              <a:rPr kumimoji="0" lang="en-US" sz="2000" b="1">
                <a:latin typeface="Arial" charset="0"/>
              </a:rPr>
              <a:t>POWER STATION</a:t>
            </a:r>
          </a:p>
        </p:txBody>
      </p:sp>
      <p:grpSp>
        <p:nvGrpSpPr>
          <p:cNvPr id="14" name="Group 8"/>
          <p:cNvGrpSpPr>
            <a:grpSpLocks/>
          </p:cNvGrpSpPr>
          <p:nvPr/>
        </p:nvGrpSpPr>
        <p:grpSpPr bwMode="auto">
          <a:xfrm>
            <a:off x="1524000" y="2592373"/>
            <a:ext cx="1209675" cy="588963"/>
            <a:chOff x="288" y="1440"/>
            <a:chExt cx="528" cy="576"/>
          </a:xfrm>
        </p:grpSpPr>
        <p:sp>
          <p:nvSpPr>
            <p:cNvPr id="15" name="Rectangle 9"/>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sp>
          <p:nvSpPr>
            <p:cNvPr id="16" name="Rectangle 10"/>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grpSp>
      <p:grpSp>
        <p:nvGrpSpPr>
          <p:cNvPr id="17" name="Group 13"/>
          <p:cNvGrpSpPr>
            <a:grpSpLocks/>
          </p:cNvGrpSpPr>
          <p:nvPr/>
        </p:nvGrpSpPr>
        <p:grpSpPr bwMode="auto">
          <a:xfrm>
            <a:off x="2819400" y="3430573"/>
            <a:ext cx="1133475" cy="685800"/>
            <a:chOff x="288" y="1440"/>
            <a:chExt cx="528" cy="576"/>
          </a:xfrm>
        </p:grpSpPr>
        <p:sp>
          <p:nvSpPr>
            <p:cNvPr id="18" name="Rectangle 14"/>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grpSp>
      <p:grpSp>
        <p:nvGrpSpPr>
          <p:cNvPr id="20" name="Group 16"/>
          <p:cNvGrpSpPr>
            <a:grpSpLocks/>
          </p:cNvGrpSpPr>
          <p:nvPr/>
        </p:nvGrpSpPr>
        <p:grpSpPr bwMode="auto">
          <a:xfrm>
            <a:off x="5410200" y="3587736"/>
            <a:ext cx="1143000" cy="604837"/>
            <a:chOff x="288" y="1440"/>
            <a:chExt cx="528" cy="576"/>
          </a:xfrm>
        </p:grpSpPr>
        <p:sp>
          <p:nvSpPr>
            <p:cNvPr id="21" name="Rectangle 17"/>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sp>
          <p:nvSpPr>
            <p:cNvPr id="22" name="Rectangle 18"/>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grpSp>
      <p:grpSp>
        <p:nvGrpSpPr>
          <p:cNvPr id="23" name="Group 19"/>
          <p:cNvGrpSpPr>
            <a:grpSpLocks/>
          </p:cNvGrpSpPr>
          <p:nvPr/>
        </p:nvGrpSpPr>
        <p:grpSpPr bwMode="auto">
          <a:xfrm>
            <a:off x="5419725" y="4497373"/>
            <a:ext cx="1133475" cy="528638"/>
            <a:chOff x="288" y="1440"/>
            <a:chExt cx="528" cy="576"/>
          </a:xfrm>
        </p:grpSpPr>
        <p:sp>
          <p:nvSpPr>
            <p:cNvPr id="24" name="Rectangle 20"/>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sp>
          <p:nvSpPr>
            <p:cNvPr id="25" name="Rectangle 21"/>
            <p:cNvSpPr>
              <a:spLocks noChangeArrowheads="1"/>
            </p:cNvSpPr>
            <p:nvPr/>
          </p:nvSpPr>
          <p:spPr bwMode="auto">
            <a:xfrm>
              <a:off x="288" y="1440"/>
              <a:ext cx="528" cy="576"/>
            </a:xfrm>
            <a:prstGeom prst="rect">
              <a:avLst/>
            </a:prstGeom>
            <a:noFill/>
            <a:ln w="76200" cap="rnd">
              <a:solidFill>
                <a:srgbClr val="FF0000"/>
              </a:solidFill>
              <a:prstDash val="sysDot"/>
              <a:miter lim="800000"/>
              <a:headEnd/>
              <a:tailEnd/>
            </a:ln>
          </p:spPr>
          <p:txBody>
            <a:bodyPr wrap="none" anchor="ctr"/>
            <a:lstStyle/>
            <a:p>
              <a:endParaRPr lang="en-US"/>
            </a:p>
          </p:txBody>
        </p:sp>
      </p:grpSp>
      <p:sp>
        <p:nvSpPr>
          <p:cNvPr id="26" name="Text Box 22"/>
          <p:cNvSpPr txBox="1">
            <a:spLocks noChangeArrowheads="1"/>
          </p:cNvSpPr>
          <p:nvPr/>
        </p:nvSpPr>
        <p:spPr bwMode="auto">
          <a:xfrm>
            <a:off x="6858000" y="4649773"/>
            <a:ext cx="184150" cy="366713"/>
          </a:xfrm>
          <a:prstGeom prst="rect">
            <a:avLst/>
          </a:prstGeom>
          <a:noFill/>
          <a:ln w="9525">
            <a:noFill/>
            <a:miter lim="800000"/>
            <a:headEnd/>
            <a:tailEnd/>
          </a:ln>
        </p:spPr>
        <p:txBody>
          <a:bodyPr wrap="none">
            <a:spAutoFit/>
          </a:bodyPr>
          <a:lstStyle/>
          <a:p>
            <a:endParaRPr kumimoji="0" lang="en-CA" sz="1800">
              <a:latin typeface="Arial" charset="0"/>
            </a:endParaRPr>
          </a:p>
        </p:txBody>
      </p:sp>
      <p:sp>
        <p:nvSpPr>
          <p:cNvPr id="27" name="Text Box 23"/>
          <p:cNvSpPr txBox="1">
            <a:spLocks noChangeArrowheads="1"/>
          </p:cNvSpPr>
          <p:nvPr/>
        </p:nvSpPr>
        <p:spPr bwMode="auto">
          <a:xfrm>
            <a:off x="6597650" y="5259373"/>
            <a:ext cx="1479550" cy="366713"/>
          </a:xfrm>
          <a:prstGeom prst="rect">
            <a:avLst/>
          </a:prstGeom>
          <a:noFill/>
          <a:ln w="9525">
            <a:noFill/>
            <a:miter lim="800000"/>
            <a:headEnd/>
            <a:tailEnd/>
          </a:ln>
        </p:spPr>
        <p:txBody>
          <a:bodyPr wrap="none">
            <a:spAutoFit/>
          </a:bodyPr>
          <a:lstStyle/>
          <a:p>
            <a:r>
              <a:rPr kumimoji="0" lang="en-US" sz="1800" b="1">
                <a:latin typeface="Arial" charset="0"/>
              </a:rPr>
              <a:t>11 KV/240 V</a:t>
            </a:r>
          </a:p>
        </p:txBody>
      </p:sp>
      <p:sp>
        <p:nvSpPr>
          <p:cNvPr id="28" name="Text Box 24"/>
          <p:cNvSpPr txBox="1">
            <a:spLocks noChangeArrowheads="1"/>
          </p:cNvSpPr>
          <p:nvPr/>
        </p:nvSpPr>
        <p:spPr bwMode="auto">
          <a:xfrm>
            <a:off x="1524000" y="3430573"/>
            <a:ext cx="1263650" cy="366713"/>
          </a:xfrm>
          <a:prstGeom prst="rect">
            <a:avLst/>
          </a:prstGeom>
          <a:noFill/>
          <a:ln w="9525">
            <a:noFill/>
            <a:miter lim="800000"/>
            <a:headEnd/>
            <a:tailEnd/>
          </a:ln>
        </p:spPr>
        <p:txBody>
          <a:bodyPr wrap="none">
            <a:spAutoFit/>
          </a:bodyPr>
          <a:lstStyle/>
          <a:p>
            <a:r>
              <a:rPr kumimoji="0" lang="en-US" sz="1800" b="1">
                <a:latin typeface="Arial" charset="0"/>
              </a:rPr>
              <a:t>132/33 KV</a:t>
            </a:r>
          </a:p>
        </p:txBody>
      </p:sp>
      <p:sp>
        <p:nvSpPr>
          <p:cNvPr id="29" name="Text Box 25"/>
          <p:cNvSpPr txBox="1">
            <a:spLocks noChangeArrowheads="1"/>
          </p:cNvSpPr>
          <p:nvPr/>
        </p:nvSpPr>
        <p:spPr bwMode="auto">
          <a:xfrm>
            <a:off x="609600" y="2211373"/>
            <a:ext cx="1390650" cy="366713"/>
          </a:xfrm>
          <a:prstGeom prst="rect">
            <a:avLst/>
          </a:prstGeom>
          <a:noFill/>
          <a:ln w="9525">
            <a:noFill/>
            <a:miter lim="800000"/>
            <a:headEnd/>
            <a:tailEnd/>
          </a:ln>
        </p:spPr>
        <p:txBody>
          <a:bodyPr wrap="none">
            <a:spAutoFit/>
          </a:bodyPr>
          <a:lstStyle/>
          <a:p>
            <a:r>
              <a:rPr kumimoji="0" lang="en-US" sz="1800" b="1" dirty="0">
                <a:latin typeface="Arial" charset="0"/>
              </a:rPr>
              <a:t>400/132 KV</a:t>
            </a:r>
          </a:p>
        </p:txBody>
      </p:sp>
      <p:sp>
        <p:nvSpPr>
          <p:cNvPr id="30" name="Text Box 26"/>
          <p:cNvSpPr txBox="1">
            <a:spLocks noChangeArrowheads="1"/>
          </p:cNvSpPr>
          <p:nvPr/>
        </p:nvSpPr>
        <p:spPr bwMode="auto">
          <a:xfrm>
            <a:off x="7086600" y="2682861"/>
            <a:ext cx="1263650" cy="366712"/>
          </a:xfrm>
          <a:prstGeom prst="rect">
            <a:avLst/>
          </a:prstGeom>
          <a:noFill/>
          <a:ln w="9525">
            <a:noFill/>
            <a:miter lim="800000"/>
            <a:headEnd/>
            <a:tailEnd/>
          </a:ln>
        </p:spPr>
        <p:txBody>
          <a:bodyPr wrap="none">
            <a:spAutoFit/>
          </a:bodyPr>
          <a:lstStyle/>
          <a:p>
            <a:r>
              <a:rPr kumimoji="0" lang="en-US" sz="1800" b="1">
                <a:latin typeface="Arial" charset="0"/>
              </a:rPr>
              <a:t>132/11 KV</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30</a:t>
            </a:fld>
            <a:endParaRPr lang="en-US"/>
          </a:p>
        </p:txBody>
      </p:sp>
      <p:sp>
        <p:nvSpPr>
          <p:cNvPr id="7" name="Rectangle 6"/>
          <p:cNvSpPr/>
          <p:nvPr/>
        </p:nvSpPr>
        <p:spPr>
          <a:xfrm>
            <a:off x="357190" y="357166"/>
            <a:ext cx="8643966"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9" name="Rectangle 3"/>
          <p:cNvSpPr txBox="1">
            <a:spLocks noChangeArrowheads="1"/>
          </p:cNvSpPr>
          <p:nvPr/>
        </p:nvSpPr>
        <p:spPr>
          <a:xfrm>
            <a:off x="468313" y="1268413"/>
            <a:ext cx="8486775" cy="5065712"/>
          </a:xfrm>
          <a:prstGeom prst="rect">
            <a:avLst/>
          </a:prstGeom>
        </p:spPr>
        <p:txBody>
          <a:bodyPr vert="horz" lIns="91440" tIns="45720" rIns="91440" bIns="45720" rtlCol="0">
            <a:normAutofit/>
          </a:bodyPr>
          <a:lstStyle/>
          <a:p>
            <a:r>
              <a:rPr lang="en-US" sz="2000" dirty="0" smtClean="0"/>
              <a:t>The equivalent circuit impedances of a 20-kVA, </a:t>
            </a:r>
            <a:r>
              <a:rPr lang="en-US" sz="2000" i="1" dirty="0" smtClean="0"/>
              <a:t>8000/240 V, 60-Hz </a:t>
            </a:r>
            <a:r>
              <a:rPr lang="en-US" sz="2000" dirty="0" smtClean="0"/>
              <a:t>transformer are to be determined. The open-circuit test was performed on the secondary</a:t>
            </a:r>
          </a:p>
          <a:p>
            <a:r>
              <a:rPr lang="en-US" sz="2000" dirty="0" smtClean="0"/>
              <a:t>side of the transformer (to reduce the maximum voltage to be measured) and the short circuit test were performed on the primary side of the transformer (to reduce the maximum current to be measured). The following data were taken:</a:t>
            </a:r>
            <a:endParaRPr kumimoji="0" lang="en-GB" sz="2000" b="0" i="0" u="none" strike="noStrike" kern="1200" cap="none" spc="0" normalizeH="0" baseline="0" noProof="0" dirty="0" smtClean="0">
              <a:ln>
                <a:noFill/>
              </a:ln>
              <a:effectLst/>
              <a:uLnTx/>
              <a:uFillTx/>
              <a:latin typeface="+mn-lt"/>
              <a:ea typeface="+mn-ea"/>
              <a:cs typeface="+mn-cs"/>
            </a:endParaRPr>
          </a:p>
          <a:p>
            <a:pPr fontAlgn="base"/>
            <a:r>
              <a:rPr kumimoji="1" lang="en-GB" sz="2000" b="1" dirty="0" smtClean="0">
                <a:solidFill>
                  <a:srgbClr val="FF0000"/>
                </a:solidFill>
              </a:rPr>
              <a:t>Open circuit test</a:t>
            </a:r>
            <a:r>
              <a:rPr kumimoji="1" lang="en-GB" sz="2000" dirty="0" smtClean="0"/>
              <a:t>                                          </a:t>
            </a:r>
            <a:r>
              <a:rPr kumimoji="1" lang="en-GB" sz="2000" b="1" dirty="0" smtClean="0">
                <a:solidFill>
                  <a:srgbClr val="0000FF"/>
                </a:solidFill>
              </a:rPr>
              <a:t>Short circuit test</a:t>
            </a:r>
            <a:endParaRPr kumimoji="1" lang="en-GB" sz="2000" dirty="0" smtClean="0"/>
          </a:p>
          <a:p>
            <a:pPr fontAlgn="base"/>
            <a:r>
              <a:rPr kumimoji="1" lang="en-GB" sz="2000" dirty="0" smtClean="0"/>
              <a:t>(on the secondary)                                       (on the primary) </a:t>
            </a:r>
            <a:endParaRPr kumimoji="1" lang="en-GB" sz="2000" b="1" dirty="0" smtClean="0">
              <a:solidFill>
                <a:srgbClr val="0000FF"/>
              </a:solidFill>
            </a:endParaRPr>
          </a:p>
          <a:p>
            <a:pPr fontAlgn="base"/>
            <a:r>
              <a:rPr kumimoji="1" lang="en-GB" sz="2000" dirty="0" smtClean="0"/>
              <a:t>     V</a:t>
            </a:r>
            <a:r>
              <a:rPr kumimoji="1" lang="en-GB" sz="2000" baseline="-30000" dirty="0" smtClean="0"/>
              <a:t>OC</a:t>
            </a:r>
            <a:r>
              <a:rPr kumimoji="1" lang="en-GB" sz="2000" dirty="0" smtClean="0"/>
              <a:t> = 240 V                                                   V</a:t>
            </a:r>
            <a:r>
              <a:rPr kumimoji="1" lang="en-GB" sz="2000" baseline="-30000" dirty="0" smtClean="0"/>
              <a:t>SC</a:t>
            </a:r>
            <a:r>
              <a:rPr kumimoji="1" lang="en-GB" sz="2000" dirty="0" smtClean="0"/>
              <a:t> = 489 V</a:t>
            </a:r>
          </a:p>
          <a:p>
            <a:pPr fontAlgn="base"/>
            <a:r>
              <a:rPr kumimoji="1" lang="en-GB" sz="2000" dirty="0" smtClean="0"/>
              <a:t>      I</a:t>
            </a:r>
            <a:r>
              <a:rPr kumimoji="1" lang="en-GB" sz="2000" baseline="-30000" dirty="0" smtClean="0"/>
              <a:t>OC</a:t>
            </a:r>
            <a:r>
              <a:rPr kumimoji="1" lang="en-GB" sz="2000" dirty="0" smtClean="0"/>
              <a:t> = 7.133 A                                                  I</a:t>
            </a:r>
            <a:r>
              <a:rPr kumimoji="1" lang="en-GB" sz="2000" baseline="-30000" dirty="0" smtClean="0"/>
              <a:t>SC</a:t>
            </a:r>
            <a:r>
              <a:rPr kumimoji="1" lang="en-GB" sz="2000" dirty="0" smtClean="0"/>
              <a:t> = 2.5 A</a:t>
            </a:r>
          </a:p>
          <a:p>
            <a:pPr fontAlgn="base"/>
            <a:r>
              <a:rPr kumimoji="1" lang="en-GB" sz="2000" dirty="0" smtClean="0"/>
              <a:t>     P</a:t>
            </a:r>
            <a:r>
              <a:rPr kumimoji="1" lang="en-GB" sz="2000" baseline="-30000" dirty="0" smtClean="0"/>
              <a:t>OC</a:t>
            </a:r>
            <a:r>
              <a:rPr kumimoji="1" lang="en-GB" sz="2000" dirty="0" smtClean="0"/>
              <a:t> = 400 W                                                   P</a:t>
            </a:r>
            <a:r>
              <a:rPr kumimoji="1" lang="en-GB" sz="2000" baseline="-30000" dirty="0" smtClean="0"/>
              <a:t>SC</a:t>
            </a:r>
            <a:r>
              <a:rPr kumimoji="1" lang="en-GB" sz="2000" dirty="0" smtClean="0"/>
              <a:t> = 240 W</a:t>
            </a:r>
          </a:p>
          <a:p>
            <a:pPr fontAlgn="base"/>
            <a:endParaRPr kumimoji="1" lang="en-GB" sz="2000" dirty="0" smtClean="0"/>
          </a:p>
          <a:p>
            <a:pPr fontAlgn="base"/>
            <a:r>
              <a:rPr kumimoji="0" lang="en-GB" sz="2000" i="0" u="none" strike="noStrike" kern="1200" cap="none" spc="0" normalizeH="0" baseline="0" noProof="0" dirty="0" smtClean="0">
                <a:ln>
                  <a:noFill/>
                </a:ln>
                <a:effectLst/>
                <a:uLnTx/>
                <a:uFillTx/>
                <a:latin typeface="+mn-lt"/>
                <a:ea typeface="+mn-ea"/>
                <a:cs typeface="+mn-cs"/>
              </a:rPr>
              <a:t>Find the impedance of the </a:t>
            </a:r>
            <a:r>
              <a:rPr kumimoji="0" lang="en-GB" sz="2000" b="1" i="0" u="none" strike="noStrike" kern="1200" cap="none" spc="0" normalizeH="0" baseline="0" noProof="0" dirty="0" smtClean="0">
                <a:ln>
                  <a:noFill/>
                </a:ln>
                <a:effectLst/>
                <a:uLnTx/>
                <a:uFillTx/>
                <a:latin typeface="+mn-lt"/>
                <a:ea typeface="+mn-ea"/>
                <a:cs typeface="+mn-cs"/>
              </a:rPr>
              <a:t>approximate equivalent circuit referred to the primary side</a:t>
            </a:r>
            <a:r>
              <a:rPr kumimoji="0" lang="en-GB" sz="2000" i="0" u="none" strike="noStrike" kern="1200" cap="none" spc="0" normalizeH="0" baseline="0" noProof="0" dirty="0" smtClean="0">
                <a:ln>
                  <a:noFill/>
                </a:ln>
                <a:effectLst/>
                <a:uLnTx/>
                <a:uFillTx/>
                <a:latin typeface="+mn-lt"/>
                <a:ea typeface="+mn-ea"/>
                <a:cs typeface="+mn-cs"/>
              </a:rPr>
              <a:t>, and sketch the circuit</a:t>
            </a:r>
            <a:endParaRPr kumimoji="0" lang="en-US" sz="200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
        <p:nvSpPr>
          <p:cNvPr id="10" name="TextBox 9"/>
          <p:cNvSpPr txBox="1"/>
          <p:nvPr/>
        </p:nvSpPr>
        <p:spPr>
          <a:xfrm>
            <a:off x="571472" y="857232"/>
            <a:ext cx="1744388" cy="461665"/>
          </a:xfrm>
          <a:prstGeom prst="rect">
            <a:avLst/>
          </a:prstGeom>
          <a:noFill/>
        </p:spPr>
        <p:txBody>
          <a:bodyPr wrap="none" rtlCol="0">
            <a:spAutoFit/>
          </a:bodyPr>
          <a:lstStyle/>
          <a:p>
            <a:r>
              <a:rPr lang="en-US" sz="2400" b="1" dirty="0" smtClean="0"/>
              <a:t>Example 2-2</a:t>
            </a:r>
            <a:endParaRPr 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31</a:t>
            </a:fld>
            <a:endParaRPr lang="en-US"/>
          </a:p>
        </p:txBody>
      </p:sp>
      <p:sp>
        <p:nvSpPr>
          <p:cNvPr id="7" name="Rectangle 6"/>
          <p:cNvSpPr/>
          <p:nvPr/>
        </p:nvSpPr>
        <p:spPr>
          <a:xfrm>
            <a:off x="357190" y="357166"/>
            <a:ext cx="8643966"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10" name="TextBox 9"/>
          <p:cNvSpPr txBox="1"/>
          <p:nvPr/>
        </p:nvSpPr>
        <p:spPr>
          <a:xfrm>
            <a:off x="571472" y="857232"/>
            <a:ext cx="1334020" cy="461665"/>
          </a:xfrm>
          <a:prstGeom prst="rect">
            <a:avLst/>
          </a:prstGeom>
          <a:noFill/>
        </p:spPr>
        <p:txBody>
          <a:bodyPr wrap="none" rtlCol="0">
            <a:spAutoFit/>
          </a:bodyPr>
          <a:lstStyle/>
          <a:p>
            <a:r>
              <a:rPr lang="en-US" sz="2400" b="1" dirty="0" smtClean="0"/>
              <a:t>Solution:</a:t>
            </a:r>
            <a:endParaRPr lang="en-US" sz="2400" b="1" dirty="0"/>
          </a:p>
        </p:txBody>
      </p:sp>
      <p:sp>
        <p:nvSpPr>
          <p:cNvPr id="11" name="Rectangle 10"/>
          <p:cNvSpPr/>
          <p:nvPr/>
        </p:nvSpPr>
        <p:spPr>
          <a:xfrm>
            <a:off x="323528" y="1340768"/>
            <a:ext cx="8604448" cy="1754326"/>
          </a:xfrm>
          <a:prstGeom prst="rect">
            <a:avLst/>
          </a:prstGeom>
        </p:spPr>
        <p:txBody>
          <a:bodyPr wrap="square">
            <a:spAutoFit/>
          </a:bodyPr>
          <a:lstStyle/>
          <a:p>
            <a:r>
              <a:rPr lang="en-US" dirty="0" smtClean="0"/>
              <a:t>-  We should note that the transformer is </a:t>
            </a:r>
            <a:r>
              <a:rPr lang="en-US" b="1" dirty="0" smtClean="0"/>
              <a:t>step-down</a:t>
            </a:r>
            <a:r>
              <a:rPr lang="en-US" dirty="0" smtClean="0"/>
              <a:t>  with the following ratio </a:t>
            </a:r>
            <a:r>
              <a:rPr lang="en-US" i="1" dirty="0" smtClean="0"/>
              <a:t>8000/240V</a:t>
            </a:r>
            <a:r>
              <a:rPr lang="en-US" dirty="0" smtClean="0"/>
              <a:t>:</a:t>
            </a:r>
          </a:p>
          <a:p>
            <a:r>
              <a:rPr lang="en-US" dirty="0" smtClean="0"/>
              <a:t>Therefore:</a:t>
            </a:r>
          </a:p>
          <a:p>
            <a:pPr marL="342900" indent="-342900">
              <a:buFont typeface="Wingdings" pitchFamily="2" charset="2"/>
              <a:buChar char="Ø"/>
            </a:pPr>
            <a:r>
              <a:rPr lang="en-US" dirty="0" smtClean="0"/>
              <a:t>The open-circuit test was performed on the secondary side of the transformer (to reduce the maximum voltage to be measured)</a:t>
            </a:r>
          </a:p>
          <a:p>
            <a:pPr marL="342900" indent="-342900">
              <a:buFont typeface="Wingdings" pitchFamily="2" charset="2"/>
              <a:buChar char="Ø"/>
            </a:pPr>
            <a:r>
              <a:rPr lang="en-US" dirty="0" smtClean="0"/>
              <a:t>the short circuit test were performed on the primary side of the transformer (to reduce the maximum current to be measured).</a:t>
            </a:r>
            <a:endParaRPr lang="en-US" dirty="0"/>
          </a:p>
        </p:txBody>
      </p:sp>
      <p:sp>
        <p:nvSpPr>
          <p:cNvPr id="12" name="Rectangle 11"/>
          <p:cNvSpPr/>
          <p:nvPr/>
        </p:nvSpPr>
        <p:spPr>
          <a:xfrm>
            <a:off x="323528" y="3212976"/>
            <a:ext cx="6768752" cy="1200329"/>
          </a:xfrm>
          <a:prstGeom prst="rect">
            <a:avLst/>
          </a:prstGeom>
        </p:spPr>
        <p:txBody>
          <a:bodyPr wrap="square">
            <a:spAutoFit/>
          </a:bodyPr>
          <a:lstStyle/>
          <a:p>
            <a:r>
              <a:rPr lang="en-US" dirty="0" smtClean="0"/>
              <a:t>-  The turns ratio of this transformer is </a:t>
            </a:r>
            <a:r>
              <a:rPr lang="en-US" i="1" dirty="0" smtClean="0"/>
              <a:t>a = 8000/240 = 33.3333.</a:t>
            </a:r>
          </a:p>
          <a:p>
            <a:r>
              <a:rPr lang="en-US" i="1" dirty="0" smtClean="0"/>
              <a:t> </a:t>
            </a:r>
          </a:p>
          <a:p>
            <a:pPr>
              <a:buFontTx/>
              <a:buChar char="-"/>
            </a:pPr>
            <a:r>
              <a:rPr lang="en-US" i="1" dirty="0" smtClean="0"/>
              <a:t>The power factor during the </a:t>
            </a:r>
          </a:p>
          <a:p>
            <a:r>
              <a:rPr lang="en-US" i="1" dirty="0" smtClean="0"/>
              <a:t>open-circuit test is</a:t>
            </a:r>
            <a:endParaRPr lang="en-US" dirty="0"/>
          </a:p>
        </p:txBody>
      </p:sp>
      <p:cxnSp>
        <p:nvCxnSpPr>
          <p:cNvPr id="14" name="Straight Connector 13"/>
          <p:cNvCxnSpPr/>
          <p:nvPr/>
        </p:nvCxnSpPr>
        <p:spPr>
          <a:xfrm rot="5400000">
            <a:off x="2879812" y="4977172"/>
            <a:ext cx="252028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55976" y="3717032"/>
            <a:ext cx="3960440" cy="369332"/>
          </a:xfrm>
          <a:prstGeom prst="rect">
            <a:avLst/>
          </a:prstGeom>
          <a:noFill/>
        </p:spPr>
        <p:txBody>
          <a:bodyPr wrap="square" rtlCol="0">
            <a:spAutoFit/>
          </a:bodyPr>
          <a:lstStyle/>
          <a:p>
            <a:r>
              <a:rPr lang="en-US" dirty="0" smtClean="0"/>
              <a:t>- The excitation admittance is given by</a:t>
            </a:r>
            <a:endParaRPr lang="en-US" dirty="0"/>
          </a:p>
        </p:txBody>
      </p:sp>
      <p:pic>
        <p:nvPicPr>
          <p:cNvPr id="70660" name="Picture 4"/>
          <p:cNvPicPr>
            <a:picLocks noChangeAspect="1" noChangeArrowheads="1"/>
          </p:cNvPicPr>
          <p:nvPr/>
        </p:nvPicPr>
        <p:blipFill>
          <a:blip r:embed="rId3" cstate="print"/>
          <a:srcRect/>
          <a:stretch>
            <a:fillRect/>
          </a:stretch>
        </p:blipFill>
        <p:spPr bwMode="auto">
          <a:xfrm>
            <a:off x="539552" y="4509120"/>
            <a:ext cx="2828925" cy="1428750"/>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427984" y="4149080"/>
            <a:ext cx="3581400" cy="2057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32</a:t>
            </a:fld>
            <a:endParaRPr lang="en-US"/>
          </a:p>
        </p:txBody>
      </p:sp>
      <p:sp>
        <p:nvSpPr>
          <p:cNvPr id="7" name="Rectangle 6"/>
          <p:cNvSpPr/>
          <p:nvPr/>
        </p:nvSpPr>
        <p:spPr>
          <a:xfrm>
            <a:off x="357190" y="357166"/>
            <a:ext cx="8643966"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10" name="TextBox 9"/>
          <p:cNvSpPr txBox="1"/>
          <p:nvPr/>
        </p:nvSpPr>
        <p:spPr>
          <a:xfrm>
            <a:off x="571472" y="857232"/>
            <a:ext cx="1334020" cy="461665"/>
          </a:xfrm>
          <a:prstGeom prst="rect">
            <a:avLst/>
          </a:prstGeom>
          <a:noFill/>
        </p:spPr>
        <p:txBody>
          <a:bodyPr wrap="none" rtlCol="0">
            <a:spAutoFit/>
          </a:bodyPr>
          <a:lstStyle/>
          <a:p>
            <a:r>
              <a:rPr lang="en-US" sz="2400" b="1" dirty="0" smtClean="0"/>
              <a:t>Solution:</a:t>
            </a:r>
            <a:endParaRPr lang="en-US" sz="2400" b="1" dirty="0"/>
          </a:p>
        </p:txBody>
      </p:sp>
      <p:sp>
        <p:nvSpPr>
          <p:cNvPr id="12" name="Rectangle 11"/>
          <p:cNvSpPr/>
          <p:nvPr/>
        </p:nvSpPr>
        <p:spPr>
          <a:xfrm>
            <a:off x="323528" y="2852936"/>
            <a:ext cx="3168352" cy="646331"/>
          </a:xfrm>
          <a:prstGeom prst="rect">
            <a:avLst/>
          </a:prstGeom>
        </p:spPr>
        <p:txBody>
          <a:bodyPr wrap="square">
            <a:spAutoFit/>
          </a:bodyPr>
          <a:lstStyle/>
          <a:p>
            <a:r>
              <a:rPr lang="en-US" i="1" dirty="0" smtClean="0"/>
              <a:t> - The power factor during the short-circuit test is</a:t>
            </a:r>
            <a:endParaRPr lang="en-US" dirty="0"/>
          </a:p>
        </p:txBody>
      </p:sp>
      <p:cxnSp>
        <p:nvCxnSpPr>
          <p:cNvPr id="14" name="Straight Connector 13"/>
          <p:cNvCxnSpPr/>
          <p:nvPr/>
        </p:nvCxnSpPr>
        <p:spPr>
          <a:xfrm rot="5400000">
            <a:off x="1979712" y="4581128"/>
            <a:ext cx="3168352"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95936" y="2852936"/>
            <a:ext cx="3960440" cy="369332"/>
          </a:xfrm>
          <a:prstGeom prst="rect">
            <a:avLst/>
          </a:prstGeom>
          <a:noFill/>
        </p:spPr>
        <p:txBody>
          <a:bodyPr wrap="square" rtlCol="0">
            <a:spAutoFit/>
          </a:bodyPr>
          <a:lstStyle/>
          <a:p>
            <a:r>
              <a:rPr lang="en-US" dirty="0" smtClean="0"/>
              <a:t>- The series impedance is given by</a:t>
            </a:r>
            <a:endParaRPr lang="en-US" dirty="0"/>
          </a:p>
        </p:txBody>
      </p:sp>
      <p:sp>
        <p:nvSpPr>
          <p:cNvPr id="13" name="Rectangle 12"/>
          <p:cNvSpPr/>
          <p:nvPr/>
        </p:nvSpPr>
        <p:spPr>
          <a:xfrm>
            <a:off x="467544" y="1268760"/>
            <a:ext cx="8496944" cy="646331"/>
          </a:xfrm>
          <a:prstGeom prst="rect">
            <a:avLst/>
          </a:prstGeom>
        </p:spPr>
        <p:txBody>
          <a:bodyPr wrap="square">
            <a:spAutoFit/>
          </a:bodyPr>
          <a:lstStyle/>
          <a:p>
            <a:r>
              <a:rPr lang="en-US" dirty="0" smtClean="0"/>
              <a:t>-   Therefore , the values of the excitation branch </a:t>
            </a:r>
            <a:r>
              <a:rPr lang="en-US" i="1" dirty="0" smtClean="0"/>
              <a:t>referred to the Low-voltage (secondary) side are:</a:t>
            </a:r>
            <a:endParaRPr lang="en-US" dirty="0"/>
          </a:p>
        </p:txBody>
      </p:sp>
      <p:pic>
        <p:nvPicPr>
          <p:cNvPr id="71685" name="Picture 5"/>
          <p:cNvPicPr>
            <a:picLocks noChangeAspect="1" noChangeArrowheads="1"/>
          </p:cNvPicPr>
          <p:nvPr/>
        </p:nvPicPr>
        <p:blipFill>
          <a:blip r:embed="rId3" cstate="print"/>
          <a:srcRect/>
          <a:stretch>
            <a:fillRect/>
          </a:stretch>
        </p:blipFill>
        <p:spPr bwMode="auto">
          <a:xfrm>
            <a:off x="971600" y="4725144"/>
            <a:ext cx="1304925" cy="419100"/>
          </a:xfrm>
          <a:prstGeom prst="rect">
            <a:avLst/>
          </a:prstGeom>
          <a:noFill/>
          <a:ln w="9525">
            <a:noFill/>
            <a:miter lim="800000"/>
            <a:headEnd/>
            <a:tailEnd/>
          </a:ln>
        </p:spPr>
      </p:pic>
      <p:pic>
        <p:nvPicPr>
          <p:cNvPr id="71686" name="Picture 6"/>
          <p:cNvPicPr>
            <a:picLocks noChangeAspect="1" noChangeArrowheads="1"/>
          </p:cNvPicPr>
          <p:nvPr/>
        </p:nvPicPr>
        <p:blipFill>
          <a:blip r:embed="rId4" cstate="print"/>
          <a:srcRect/>
          <a:stretch>
            <a:fillRect/>
          </a:stretch>
        </p:blipFill>
        <p:spPr bwMode="auto">
          <a:xfrm>
            <a:off x="539552" y="3573016"/>
            <a:ext cx="2514600" cy="1095375"/>
          </a:xfrm>
          <a:prstGeom prst="rect">
            <a:avLst/>
          </a:prstGeom>
          <a:noFill/>
          <a:ln w="9525">
            <a:noFill/>
            <a:miter lim="800000"/>
            <a:headEnd/>
            <a:tailEnd/>
          </a:ln>
        </p:spPr>
      </p:pic>
      <p:pic>
        <p:nvPicPr>
          <p:cNvPr id="71687" name="Picture 7"/>
          <p:cNvPicPr>
            <a:picLocks noChangeAspect="1" noChangeArrowheads="1"/>
          </p:cNvPicPr>
          <p:nvPr/>
        </p:nvPicPr>
        <p:blipFill>
          <a:blip r:embed="rId5" cstate="print"/>
          <a:srcRect/>
          <a:stretch>
            <a:fillRect/>
          </a:stretch>
        </p:blipFill>
        <p:spPr bwMode="auto">
          <a:xfrm>
            <a:off x="1763688" y="1628800"/>
            <a:ext cx="2457450" cy="981075"/>
          </a:xfrm>
          <a:prstGeom prst="rect">
            <a:avLst/>
          </a:prstGeom>
          <a:noFill/>
          <a:ln w="9525">
            <a:noFill/>
            <a:miter lim="800000"/>
            <a:headEnd/>
            <a:tailEnd/>
          </a:ln>
        </p:spPr>
      </p:pic>
      <p:pic>
        <p:nvPicPr>
          <p:cNvPr id="71688" name="Picture 8"/>
          <p:cNvPicPr>
            <a:picLocks noChangeAspect="1" noChangeArrowheads="1"/>
          </p:cNvPicPr>
          <p:nvPr/>
        </p:nvPicPr>
        <p:blipFill>
          <a:blip r:embed="rId6" cstate="print"/>
          <a:srcRect/>
          <a:stretch>
            <a:fillRect/>
          </a:stretch>
        </p:blipFill>
        <p:spPr bwMode="auto">
          <a:xfrm>
            <a:off x="3995936" y="3140968"/>
            <a:ext cx="3352800" cy="1533525"/>
          </a:xfrm>
          <a:prstGeom prst="rect">
            <a:avLst/>
          </a:prstGeom>
          <a:noFill/>
          <a:ln w="9525">
            <a:noFill/>
            <a:miter lim="800000"/>
            <a:headEnd/>
            <a:tailEnd/>
          </a:ln>
        </p:spPr>
      </p:pic>
      <p:sp>
        <p:nvSpPr>
          <p:cNvPr id="23" name="Rectangle 22"/>
          <p:cNvSpPr/>
          <p:nvPr/>
        </p:nvSpPr>
        <p:spPr>
          <a:xfrm>
            <a:off x="3779912" y="4725144"/>
            <a:ext cx="5364088" cy="646331"/>
          </a:xfrm>
          <a:prstGeom prst="rect">
            <a:avLst/>
          </a:prstGeom>
        </p:spPr>
        <p:txBody>
          <a:bodyPr wrap="square">
            <a:spAutoFit/>
          </a:bodyPr>
          <a:lstStyle/>
          <a:p>
            <a:r>
              <a:rPr lang="en-US" dirty="0" smtClean="0"/>
              <a:t>-   Therefore, the equivalent resistance and reactance </a:t>
            </a:r>
            <a:r>
              <a:rPr lang="en-US" i="1" dirty="0" smtClean="0"/>
              <a:t>referred to the high-voltage (primary) side are</a:t>
            </a:r>
            <a:endParaRPr lang="en-US" dirty="0"/>
          </a:p>
        </p:txBody>
      </p:sp>
      <p:pic>
        <p:nvPicPr>
          <p:cNvPr id="71689" name="Picture 9"/>
          <p:cNvPicPr>
            <a:picLocks noChangeAspect="1" noChangeArrowheads="1"/>
          </p:cNvPicPr>
          <p:nvPr/>
        </p:nvPicPr>
        <p:blipFill>
          <a:blip r:embed="rId7" cstate="print"/>
          <a:srcRect/>
          <a:stretch>
            <a:fillRect/>
          </a:stretch>
        </p:blipFill>
        <p:spPr bwMode="auto">
          <a:xfrm>
            <a:off x="4355976" y="5517232"/>
            <a:ext cx="2647950" cy="3238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33</a:t>
            </a:fld>
            <a:endParaRPr lang="en-US"/>
          </a:p>
        </p:txBody>
      </p:sp>
      <p:sp>
        <p:nvSpPr>
          <p:cNvPr id="7" name="Rectangle 6"/>
          <p:cNvSpPr/>
          <p:nvPr/>
        </p:nvSpPr>
        <p:spPr>
          <a:xfrm>
            <a:off x="357190" y="357166"/>
            <a:ext cx="8643966" cy="461665"/>
          </a:xfrm>
          <a:prstGeom prst="rect">
            <a:avLst/>
          </a:prstGeom>
        </p:spPr>
        <p:txBody>
          <a:bodyPr wrap="square">
            <a:spAutoFit/>
          </a:bodyPr>
          <a:lstStyle/>
          <a:p>
            <a:r>
              <a:rPr lang="en-GB" sz="2400" b="1" dirty="0" smtClean="0">
                <a:solidFill>
                  <a:srgbClr val="0000FF"/>
                </a:solidFill>
              </a:rPr>
              <a:t>Determining the values of Components in the Transformer Model</a:t>
            </a:r>
            <a:r>
              <a:rPr lang="en-US" sz="2400" dirty="0" smtClean="0">
                <a:solidFill>
                  <a:srgbClr val="0000FF"/>
                </a:solidFill>
              </a:rPr>
              <a:t> </a:t>
            </a:r>
          </a:p>
        </p:txBody>
      </p:sp>
      <p:sp>
        <p:nvSpPr>
          <p:cNvPr id="10" name="TextBox 9"/>
          <p:cNvSpPr txBox="1"/>
          <p:nvPr/>
        </p:nvSpPr>
        <p:spPr>
          <a:xfrm>
            <a:off x="571472" y="857232"/>
            <a:ext cx="1334020" cy="461665"/>
          </a:xfrm>
          <a:prstGeom prst="rect">
            <a:avLst/>
          </a:prstGeom>
          <a:noFill/>
        </p:spPr>
        <p:txBody>
          <a:bodyPr wrap="none" rtlCol="0">
            <a:spAutoFit/>
          </a:bodyPr>
          <a:lstStyle/>
          <a:p>
            <a:r>
              <a:rPr lang="en-US" sz="2400" b="1" dirty="0" smtClean="0"/>
              <a:t>Solution:</a:t>
            </a:r>
            <a:endParaRPr lang="en-US" sz="2400" b="1" dirty="0"/>
          </a:p>
        </p:txBody>
      </p:sp>
      <p:sp>
        <p:nvSpPr>
          <p:cNvPr id="17" name="Rectangle 16"/>
          <p:cNvSpPr/>
          <p:nvPr/>
        </p:nvSpPr>
        <p:spPr>
          <a:xfrm>
            <a:off x="539552" y="1340768"/>
            <a:ext cx="8136904" cy="646331"/>
          </a:xfrm>
          <a:prstGeom prst="rect">
            <a:avLst/>
          </a:prstGeom>
        </p:spPr>
        <p:txBody>
          <a:bodyPr wrap="square">
            <a:spAutoFit/>
          </a:bodyPr>
          <a:lstStyle/>
          <a:p>
            <a:r>
              <a:rPr lang="en-US" dirty="0" smtClean="0"/>
              <a:t>-   The resulting simplified equivalent circuit referred to the high-voltage (primary) side can be found by converting the excitation branch values to the high-voltage side.</a:t>
            </a:r>
            <a:endParaRPr lang="en-US" dirty="0"/>
          </a:p>
        </p:txBody>
      </p:sp>
      <p:pic>
        <p:nvPicPr>
          <p:cNvPr id="72706" name="Picture 2"/>
          <p:cNvPicPr>
            <a:picLocks noChangeAspect="1" noChangeArrowheads="1"/>
          </p:cNvPicPr>
          <p:nvPr/>
        </p:nvPicPr>
        <p:blipFill>
          <a:blip r:embed="rId3" cstate="print"/>
          <a:srcRect/>
          <a:stretch>
            <a:fillRect/>
          </a:stretch>
        </p:blipFill>
        <p:spPr bwMode="auto">
          <a:xfrm>
            <a:off x="1979711" y="2132856"/>
            <a:ext cx="4200467" cy="720080"/>
          </a:xfrm>
          <a:prstGeom prst="rect">
            <a:avLst/>
          </a:prstGeom>
          <a:noFill/>
          <a:ln w="9525">
            <a:noFill/>
            <a:miter lim="800000"/>
            <a:headEnd/>
            <a:tailEnd/>
          </a:ln>
        </p:spPr>
      </p:pic>
      <p:pic>
        <p:nvPicPr>
          <p:cNvPr id="72707" name="Picture 3"/>
          <p:cNvPicPr>
            <a:picLocks noChangeAspect="1" noChangeArrowheads="1"/>
          </p:cNvPicPr>
          <p:nvPr/>
        </p:nvPicPr>
        <p:blipFill>
          <a:blip r:embed="rId4" cstate="print"/>
          <a:srcRect/>
          <a:stretch>
            <a:fillRect/>
          </a:stretch>
        </p:blipFill>
        <p:spPr bwMode="auto">
          <a:xfrm>
            <a:off x="1835696" y="3284984"/>
            <a:ext cx="4680520" cy="2880320"/>
          </a:xfrm>
          <a:prstGeom prst="rect">
            <a:avLst/>
          </a:prstGeom>
          <a:noFill/>
          <a:ln w="9525">
            <a:noFill/>
            <a:miter lim="800000"/>
            <a:headEnd/>
            <a:tailEnd/>
          </a:ln>
        </p:spPr>
      </p:pic>
      <p:sp>
        <p:nvSpPr>
          <p:cNvPr id="20" name="Rectangle 19"/>
          <p:cNvSpPr/>
          <p:nvPr/>
        </p:nvSpPr>
        <p:spPr>
          <a:xfrm>
            <a:off x="625448" y="2987660"/>
            <a:ext cx="2434384" cy="369332"/>
          </a:xfrm>
          <a:prstGeom prst="rect">
            <a:avLst/>
          </a:prstGeom>
        </p:spPr>
        <p:txBody>
          <a:bodyPr wrap="none">
            <a:spAutoFit/>
          </a:bodyPr>
          <a:lstStyle/>
          <a:p>
            <a:r>
              <a:rPr lang="en-US" dirty="0" smtClean="0"/>
              <a:t>-   The equivalent circuit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285852" y="4857760"/>
            <a:ext cx="5500726" cy="928694"/>
          </a:xfrm>
          <a:prstGeom prst="roundRect">
            <a:avLst/>
          </a:prstGeom>
          <a:solidFill>
            <a:schemeClr val="accent6">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33400"/>
            <a:ext cx="2775888" cy="461665"/>
          </a:xfrm>
          <a:prstGeom prst="rect">
            <a:avLst/>
          </a:prstGeom>
          <a:noFill/>
        </p:spPr>
        <p:txBody>
          <a:bodyPr wrap="none" rtlCol="0">
            <a:spAutoFit/>
          </a:bodyPr>
          <a:lstStyle/>
          <a:p>
            <a:r>
              <a:rPr lang="en-US" sz="2400" b="1" dirty="0" smtClean="0">
                <a:solidFill>
                  <a:srgbClr val="0000FF"/>
                </a:solidFill>
              </a:rPr>
              <a:t>The Per-Unit System</a:t>
            </a:r>
            <a:endParaRPr lang="en-US" sz="2400" b="1" dirty="0">
              <a:solidFill>
                <a:srgbClr val="0000FF"/>
              </a:solidFill>
            </a:endParaRPr>
          </a:p>
        </p:txBody>
      </p:sp>
      <p:sp>
        <p:nvSpPr>
          <p:cNvPr id="4" name="Rectangle 3"/>
          <p:cNvSpPr/>
          <p:nvPr/>
        </p:nvSpPr>
        <p:spPr>
          <a:xfrm>
            <a:off x="457200" y="1219200"/>
            <a:ext cx="7848600" cy="646331"/>
          </a:xfrm>
          <a:prstGeom prst="rect">
            <a:avLst/>
          </a:prstGeom>
        </p:spPr>
        <p:txBody>
          <a:bodyPr wrap="square">
            <a:spAutoFit/>
          </a:bodyPr>
          <a:lstStyle/>
          <a:p>
            <a:r>
              <a:rPr lang="en-US" dirty="0" smtClean="0"/>
              <a:t>Power-system quantities such as voltage, current, power, and impedance are</a:t>
            </a:r>
          </a:p>
          <a:p>
            <a:r>
              <a:rPr lang="en-US" dirty="0" smtClean="0"/>
              <a:t>often expressed in per-unit or percent of specified base values.</a:t>
            </a:r>
            <a:endParaRPr lang="en-US" dirty="0"/>
          </a:p>
        </p:txBody>
      </p:sp>
      <p:sp>
        <p:nvSpPr>
          <p:cNvPr id="7" name="Rectangle 6"/>
          <p:cNvSpPr/>
          <p:nvPr/>
        </p:nvSpPr>
        <p:spPr>
          <a:xfrm>
            <a:off x="533400" y="2133600"/>
            <a:ext cx="7315200" cy="1754326"/>
          </a:xfrm>
          <a:prstGeom prst="rect">
            <a:avLst/>
          </a:prstGeom>
        </p:spPr>
        <p:txBody>
          <a:bodyPr wrap="square">
            <a:spAutoFit/>
          </a:bodyPr>
          <a:lstStyle/>
          <a:p>
            <a:r>
              <a:rPr lang="en-US" dirty="0" smtClean="0"/>
              <a:t>Advantage of the per-unit system:</a:t>
            </a:r>
          </a:p>
          <a:p>
            <a:pPr marL="342900" indent="-342900">
              <a:buAutoNum type="arabicParenR"/>
            </a:pPr>
            <a:r>
              <a:rPr lang="en-US" dirty="0" smtClean="0"/>
              <a:t>Simplify the calculations and make the values more meaningful.</a:t>
            </a:r>
          </a:p>
          <a:p>
            <a:pPr marL="342900" indent="-342900">
              <a:buAutoNum type="arabicParenR" startAt="2"/>
            </a:pPr>
            <a:r>
              <a:rPr lang="en-US" dirty="0" smtClean="0"/>
              <a:t>The transformer equivalent circuit can be simplified.</a:t>
            </a:r>
          </a:p>
          <a:p>
            <a:r>
              <a:rPr lang="en-US" dirty="0" smtClean="0"/>
              <a:t>       The ideal transformer winding can be eliminated. The per-unit system   </a:t>
            </a:r>
          </a:p>
          <a:p>
            <a:r>
              <a:rPr lang="en-US" dirty="0" smtClean="0"/>
              <a:t>       allows us to avoid the possibility of making serious calculation errors   </a:t>
            </a:r>
          </a:p>
          <a:p>
            <a:r>
              <a:rPr lang="en-US" dirty="0" smtClean="0"/>
              <a:t>       when referring quantities from one side of a transformer to the other.</a:t>
            </a:r>
            <a:endParaRPr lang="en-US" dirty="0"/>
          </a:p>
        </p:txBody>
      </p:sp>
      <p:sp>
        <p:nvSpPr>
          <p:cNvPr id="8" name="Rectangle 7"/>
          <p:cNvSpPr/>
          <p:nvPr/>
        </p:nvSpPr>
        <p:spPr>
          <a:xfrm>
            <a:off x="609600" y="4343400"/>
            <a:ext cx="4326762" cy="369332"/>
          </a:xfrm>
          <a:prstGeom prst="rect">
            <a:avLst/>
          </a:prstGeom>
        </p:spPr>
        <p:txBody>
          <a:bodyPr wrap="none">
            <a:spAutoFit/>
          </a:bodyPr>
          <a:lstStyle/>
          <a:p>
            <a:r>
              <a:rPr lang="en-US" dirty="0" smtClean="0"/>
              <a:t>Per-unit quantities are calculated as follows:</a:t>
            </a:r>
            <a:endParaRPr lang="en-US" dirty="0"/>
          </a:p>
        </p:txBody>
      </p:sp>
      <p:cxnSp>
        <p:nvCxnSpPr>
          <p:cNvPr id="13" name="Straight Connector 12"/>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452AF6BE-ACB6-42ED-8393-926E1A62687C}" type="slidenum">
              <a:rPr lang="en-US" smtClean="0"/>
              <a:pPr/>
              <a:t>34</a:t>
            </a:fld>
            <a:endParaRPr lang="en-US"/>
          </a:p>
        </p:txBody>
      </p:sp>
      <p:graphicFrame>
        <p:nvGraphicFramePr>
          <p:cNvPr id="48130" name="Object 4"/>
          <p:cNvGraphicFramePr>
            <a:graphicFrameLocks noChangeAspect="1"/>
          </p:cNvGraphicFramePr>
          <p:nvPr/>
        </p:nvGraphicFramePr>
        <p:xfrm>
          <a:off x="1428728" y="4964129"/>
          <a:ext cx="5049838" cy="822325"/>
        </p:xfrm>
        <a:graphic>
          <a:graphicData uri="http://schemas.openxmlformats.org/presentationml/2006/ole">
            <mc:AlternateContent xmlns:mc="http://schemas.openxmlformats.org/markup-compatibility/2006">
              <mc:Choice xmlns:v="urn:schemas-microsoft-com:vml" Requires="v">
                <p:oleObj spid="_x0000_s48140" name="Equation" r:id="rId4" imgW="2666880" imgH="431640" progId="Equation.3">
                  <p:embed/>
                </p:oleObj>
              </mc:Choice>
              <mc:Fallback>
                <p:oleObj name="Equation" r:id="rId4" imgW="266688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28" y="4964129"/>
                        <a:ext cx="5049838"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35</a:t>
            </a:fld>
            <a:endParaRPr lang="en-US"/>
          </a:p>
        </p:txBody>
      </p:sp>
      <p:sp>
        <p:nvSpPr>
          <p:cNvPr id="9" name="Rectangle 8"/>
          <p:cNvSpPr/>
          <p:nvPr/>
        </p:nvSpPr>
        <p:spPr>
          <a:xfrm>
            <a:off x="642910" y="1071546"/>
            <a:ext cx="7643866" cy="646331"/>
          </a:xfrm>
          <a:prstGeom prst="rect">
            <a:avLst/>
          </a:prstGeom>
        </p:spPr>
        <p:txBody>
          <a:bodyPr wrap="square">
            <a:spAutoFit/>
          </a:bodyPr>
          <a:lstStyle/>
          <a:p>
            <a:r>
              <a:rPr lang="en-US" dirty="0" smtClean="0"/>
              <a:t>in order for electrical laws to be valid in the per-unit system, the following relations must be used for other base values:</a:t>
            </a:r>
            <a:endParaRPr lang="en-US" dirty="0"/>
          </a:p>
        </p:txBody>
      </p:sp>
      <p:sp>
        <p:nvSpPr>
          <p:cNvPr id="10" name="TextBox 9"/>
          <p:cNvSpPr txBox="1"/>
          <p:nvPr/>
        </p:nvSpPr>
        <p:spPr>
          <a:xfrm>
            <a:off x="381000" y="533400"/>
            <a:ext cx="2775888" cy="461665"/>
          </a:xfrm>
          <a:prstGeom prst="rect">
            <a:avLst/>
          </a:prstGeom>
          <a:noFill/>
        </p:spPr>
        <p:txBody>
          <a:bodyPr wrap="none" rtlCol="0">
            <a:spAutoFit/>
          </a:bodyPr>
          <a:lstStyle/>
          <a:p>
            <a:r>
              <a:rPr lang="en-US" sz="2400" b="1" dirty="0" smtClean="0">
                <a:solidFill>
                  <a:srgbClr val="0000FF"/>
                </a:solidFill>
              </a:rPr>
              <a:t>The Per-Unit System</a:t>
            </a:r>
            <a:endParaRPr lang="en-US" sz="2400" b="1" dirty="0">
              <a:solidFill>
                <a:srgbClr val="0000FF"/>
              </a:solidFill>
            </a:endParaRPr>
          </a:p>
        </p:txBody>
      </p:sp>
      <p:pic>
        <p:nvPicPr>
          <p:cNvPr id="11" name="Picture 3"/>
          <p:cNvPicPr>
            <a:picLocks noChangeAspect="1" noChangeArrowheads="1"/>
          </p:cNvPicPr>
          <p:nvPr/>
        </p:nvPicPr>
        <p:blipFill>
          <a:blip r:embed="rId3" cstate="print"/>
          <a:srcRect/>
          <a:stretch>
            <a:fillRect/>
          </a:stretch>
        </p:blipFill>
        <p:spPr bwMode="auto">
          <a:xfrm>
            <a:off x="1219200" y="2133600"/>
            <a:ext cx="5781675" cy="32766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071670" y="1814533"/>
            <a:ext cx="5133975" cy="4543425"/>
          </a:xfrm>
          <a:prstGeom prst="rect">
            <a:avLst/>
          </a:prstGeom>
          <a:noFill/>
          <a:ln w="9525">
            <a:noFill/>
            <a:miter lim="800000"/>
            <a:headEnd/>
            <a:tailEnd/>
          </a:ln>
          <a:effectLst/>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36</a:t>
            </a:fld>
            <a:endParaRPr lang="en-US"/>
          </a:p>
        </p:txBody>
      </p:sp>
      <p:sp>
        <p:nvSpPr>
          <p:cNvPr id="9" name="Rectangle 8"/>
          <p:cNvSpPr/>
          <p:nvPr/>
        </p:nvSpPr>
        <p:spPr>
          <a:xfrm>
            <a:off x="571472" y="1071546"/>
            <a:ext cx="8072494" cy="646331"/>
          </a:xfrm>
          <a:prstGeom prst="rect">
            <a:avLst/>
          </a:prstGeom>
        </p:spPr>
        <p:txBody>
          <a:bodyPr wrap="square">
            <a:spAutoFit/>
          </a:bodyPr>
          <a:lstStyle/>
          <a:p>
            <a:r>
              <a:rPr lang="en-US" dirty="0" smtClean="0"/>
              <a:t>Balanced three-phase circuits can be solved in per-unit on a per-phase basis after converting </a:t>
            </a:r>
            <a:r>
              <a:rPr lang="el-GR" dirty="0" smtClean="0"/>
              <a:t>Δ</a:t>
            </a:r>
            <a:r>
              <a:rPr lang="en-US" dirty="0" smtClean="0"/>
              <a:t>-load impedances to equivalent Y impedances.</a:t>
            </a:r>
            <a:endParaRPr lang="en-US" dirty="0"/>
          </a:p>
        </p:txBody>
      </p:sp>
      <p:sp>
        <p:nvSpPr>
          <p:cNvPr id="10" name="TextBox 9"/>
          <p:cNvSpPr txBox="1"/>
          <p:nvPr/>
        </p:nvSpPr>
        <p:spPr>
          <a:xfrm>
            <a:off x="381000" y="533400"/>
            <a:ext cx="2775888" cy="461665"/>
          </a:xfrm>
          <a:prstGeom prst="rect">
            <a:avLst/>
          </a:prstGeom>
          <a:noFill/>
        </p:spPr>
        <p:txBody>
          <a:bodyPr wrap="none" rtlCol="0">
            <a:spAutoFit/>
          </a:bodyPr>
          <a:lstStyle/>
          <a:p>
            <a:r>
              <a:rPr lang="en-US" sz="2400" b="1" dirty="0" smtClean="0">
                <a:solidFill>
                  <a:srgbClr val="0000FF"/>
                </a:solidFill>
              </a:rPr>
              <a:t>The Per-Unit System</a:t>
            </a:r>
            <a:endParaRPr lang="en-US" sz="2400" b="1" dirty="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37</a:t>
            </a:fld>
            <a:endParaRPr lang="en-US"/>
          </a:p>
        </p:txBody>
      </p:sp>
      <p:sp>
        <p:nvSpPr>
          <p:cNvPr id="7" name="Rectangle 6"/>
          <p:cNvSpPr/>
          <p:nvPr/>
        </p:nvSpPr>
        <p:spPr>
          <a:xfrm>
            <a:off x="571472" y="1000108"/>
            <a:ext cx="8143932" cy="2862322"/>
          </a:xfrm>
          <a:prstGeom prst="rect">
            <a:avLst/>
          </a:prstGeom>
        </p:spPr>
        <p:txBody>
          <a:bodyPr wrap="square">
            <a:spAutoFit/>
          </a:bodyPr>
          <a:lstStyle/>
          <a:p>
            <a:pPr algn="just">
              <a:lnSpc>
                <a:spcPct val="90000"/>
              </a:lnSpc>
            </a:pPr>
            <a:r>
              <a:rPr lang="en-US" sz="2000" b="1" dirty="0" smtClean="0"/>
              <a:t>Example 2-3</a:t>
            </a:r>
          </a:p>
          <a:p>
            <a:pPr algn="just">
              <a:lnSpc>
                <a:spcPct val="90000"/>
              </a:lnSpc>
            </a:pPr>
            <a:r>
              <a:rPr lang="en-GB" dirty="0" smtClean="0"/>
              <a:t>A simple power system is shown below.  This system contains a 480V generator connected to an ideal 1:10 step-up transformer, a transmission line, an ideal 20:1 step-down transformer, and a load.  The impedance of the transmission line is 20 + j60Ω, and the impedance of the load is .  The base values for this system are chosen to be 480V and 10kVA at the generator.</a:t>
            </a:r>
          </a:p>
          <a:p>
            <a:pPr marL="342900" indent="-342900">
              <a:lnSpc>
                <a:spcPct val="90000"/>
              </a:lnSpc>
              <a:buFont typeface="+mj-lt"/>
              <a:buAutoNum type="alphaLcParenR"/>
            </a:pPr>
            <a:r>
              <a:rPr lang="en-GB" dirty="0" smtClean="0"/>
              <a:t>Find the base voltage, current, impedance, and apparent power at every point in the power system.</a:t>
            </a:r>
          </a:p>
          <a:p>
            <a:pPr marL="342900" indent="-342900">
              <a:lnSpc>
                <a:spcPct val="90000"/>
              </a:lnSpc>
              <a:buFont typeface="+mj-lt"/>
              <a:buAutoNum type="alphaLcParenR"/>
            </a:pPr>
            <a:r>
              <a:rPr lang="en-GB" dirty="0" smtClean="0"/>
              <a:t>Convert this system to its per-unit equivalent circuit.</a:t>
            </a:r>
          </a:p>
          <a:p>
            <a:pPr marL="342900" indent="-342900">
              <a:lnSpc>
                <a:spcPct val="90000"/>
              </a:lnSpc>
              <a:buFont typeface="+mj-lt"/>
              <a:buAutoNum type="alphaLcParenR"/>
            </a:pPr>
            <a:r>
              <a:rPr lang="en-GB" dirty="0" smtClean="0"/>
              <a:t>Find the power supplied to the load in this system.</a:t>
            </a:r>
          </a:p>
          <a:p>
            <a:pPr marL="342900" indent="-342900">
              <a:lnSpc>
                <a:spcPct val="90000"/>
              </a:lnSpc>
              <a:buFont typeface="+mj-lt"/>
              <a:buAutoNum type="alphaLcParenR"/>
            </a:pPr>
            <a:r>
              <a:rPr lang="en-GB" dirty="0" smtClean="0"/>
              <a:t>Find the power lost in the transmission line.</a:t>
            </a:r>
            <a:endParaRPr lang="en-US" dirty="0" smtClean="0"/>
          </a:p>
        </p:txBody>
      </p:sp>
      <p:pic>
        <p:nvPicPr>
          <p:cNvPr id="9" name="Picture 5" descr="2-22"/>
          <p:cNvPicPr>
            <a:picLocks noChangeAspect="1" noChangeArrowheads="1"/>
          </p:cNvPicPr>
          <p:nvPr/>
        </p:nvPicPr>
        <p:blipFill>
          <a:blip r:embed="rId3" cstate="print"/>
          <a:srcRect/>
          <a:stretch>
            <a:fillRect/>
          </a:stretch>
        </p:blipFill>
        <p:spPr bwMode="auto">
          <a:xfrm>
            <a:off x="928662" y="3949719"/>
            <a:ext cx="7062788" cy="2193925"/>
          </a:xfrm>
          <a:prstGeom prst="rect">
            <a:avLst/>
          </a:prstGeom>
          <a:noFill/>
          <a:ln w="9525">
            <a:noFill/>
            <a:miter lim="800000"/>
            <a:headEnd/>
            <a:tailEnd/>
          </a:ln>
        </p:spPr>
      </p:pic>
      <p:sp>
        <p:nvSpPr>
          <p:cNvPr id="10" name="TextBox 9"/>
          <p:cNvSpPr txBox="1"/>
          <p:nvPr/>
        </p:nvSpPr>
        <p:spPr>
          <a:xfrm>
            <a:off x="381000" y="533400"/>
            <a:ext cx="2775888" cy="461665"/>
          </a:xfrm>
          <a:prstGeom prst="rect">
            <a:avLst/>
          </a:prstGeom>
          <a:noFill/>
        </p:spPr>
        <p:txBody>
          <a:bodyPr wrap="none" rtlCol="0">
            <a:spAutoFit/>
          </a:bodyPr>
          <a:lstStyle/>
          <a:p>
            <a:r>
              <a:rPr lang="en-US" sz="2400" b="1" dirty="0" smtClean="0">
                <a:solidFill>
                  <a:srgbClr val="0000FF"/>
                </a:solidFill>
              </a:rPr>
              <a:t>The Per-Unit System</a:t>
            </a:r>
            <a:endParaRPr lang="en-US" sz="2400" b="1"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38</a:t>
            </a:fld>
            <a:endParaRPr lang="en-US"/>
          </a:p>
        </p:txBody>
      </p:sp>
      <p:sp>
        <p:nvSpPr>
          <p:cNvPr id="7" name="Rectangle 6"/>
          <p:cNvSpPr/>
          <p:nvPr/>
        </p:nvSpPr>
        <p:spPr>
          <a:xfrm>
            <a:off x="642910" y="357166"/>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sp>
        <p:nvSpPr>
          <p:cNvPr id="9" name="Rectangle 8"/>
          <p:cNvSpPr/>
          <p:nvPr/>
        </p:nvSpPr>
        <p:spPr>
          <a:xfrm>
            <a:off x="714348" y="1071546"/>
            <a:ext cx="7643866" cy="4967514"/>
          </a:xfrm>
          <a:prstGeom prst="rect">
            <a:avLst/>
          </a:prstGeom>
        </p:spPr>
        <p:txBody>
          <a:bodyPr wrap="square">
            <a:spAutoFit/>
          </a:bodyPr>
          <a:lstStyle/>
          <a:p>
            <a:pPr algn="just">
              <a:lnSpc>
                <a:spcPct val="80000"/>
              </a:lnSpc>
              <a:buFont typeface="Wingdings" pitchFamily="2" charset="2"/>
              <a:buChar char="Ø"/>
            </a:pPr>
            <a:r>
              <a:rPr lang="en-GB" dirty="0" smtClean="0"/>
              <a:t>The output voltage of a transformer varies with the load even if the input voltage remains constant. This is because a real transformer has series impedance within it.  </a:t>
            </a:r>
          </a:p>
          <a:p>
            <a:pPr algn="just">
              <a:lnSpc>
                <a:spcPct val="80000"/>
              </a:lnSpc>
              <a:buFont typeface="Wingdings" pitchFamily="2" charset="2"/>
              <a:buChar char="Ø"/>
            </a:pPr>
            <a:endParaRPr lang="en-GB" dirty="0" smtClean="0"/>
          </a:p>
          <a:p>
            <a:pPr algn="just">
              <a:lnSpc>
                <a:spcPct val="80000"/>
              </a:lnSpc>
              <a:buFont typeface="Wingdings" pitchFamily="2" charset="2"/>
              <a:buChar char="Ø"/>
            </a:pPr>
            <a:r>
              <a:rPr lang="en-GB" dirty="0" smtClean="0"/>
              <a:t> </a:t>
            </a:r>
            <a:r>
              <a:rPr lang="en-GB" b="1" dirty="0" smtClean="0"/>
              <a:t>Full load Voltage Regulation is a quantity that compares the output voltage at no load with the output voltage at full load</a:t>
            </a:r>
            <a:r>
              <a:rPr lang="en-GB" dirty="0" smtClean="0"/>
              <a:t>, defined by this equation:  </a:t>
            </a:r>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r>
              <a:rPr lang="en-GB" dirty="0" smtClean="0"/>
              <a:t>At no load, V</a:t>
            </a:r>
            <a:r>
              <a:rPr lang="en-GB" baseline="-25000" dirty="0" smtClean="0"/>
              <a:t>S</a:t>
            </a:r>
            <a:r>
              <a:rPr lang="en-GB" dirty="0" smtClean="0"/>
              <a:t> = V</a:t>
            </a:r>
            <a:r>
              <a:rPr lang="en-GB" baseline="-25000" dirty="0" smtClean="0"/>
              <a:t>P</a:t>
            </a:r>
            <a:r>
              <a:rPr lang="en-GB" dirty="0" smtClean="0"/>
              <a:t>/a thus,</a:t>
            </a:r>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r>
              <a:rPr lang="en-GB" dirty="0" smtClean="0"/>
              <a:t>In per-unit system,</a:t>
            </a:r>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endParaRPr lang="en-GB" dirty="0" smtClean="0"/>
          </a:p>
          <a:p>
            <a:pPr>
              <a:lnSpc>
                <a:spcPct val="80000"/>
              </a:lnSpc>
              <a:buFont typeface="Wingdings" pitchFamily="2" charset="2"/>
              <a:buChar char="Ø"/>
            </a:pPr>
            <a:r>
              <a:rPr lang="en-GB" dirty="0" smtClean="0"/>
              <a:t>Ideal transformer, </a:t>
            </a:r>
            <a:r>
              <a:rPr lang="en-GB" b="1" i="1" dirty="0" smtClean="0">
                <a:solidFill>
                  <a:srgbClr val="FF0000"/>
                </a:solidFill>
              </a:rPr>
              <a:t>VR = 0%.</a:t>
            </a:r>
            <a:endParaRPr lang="en-US" b="1" i="1" dirty="0">
              <a:solidFill>
                <a:srgbClr val="FF0000"/>
              </a:solidFill>
            </a:endParaRPr>
          </a:p>
        </p:txBody>
      </p:sp>
      <p:graphicFrame>
        <p:nvGraphicFramePr>
          <p:cNvPr id="50178" name="Object 11"/>
          <p:cNvGraphicFramePr>
            <a:graphicFrameLocks noChangeAspect="1"/>
          </p:cNvGraphicFramePr>
          <p:nvPr/>
        </p:nvGraphicFramePr>
        <p:xfrm>
          <a:off x="3214678" y="2500306"/>
          <a:ext cx="2638427" cy="772006"/>
        </p:xfrm>
        <a:graphic>
          <a:graphicData uri="http://schemas.openxmlformats.org/presentationml/2006/ole">
            <mc:AlternateContent xmlns:mc="http://schemas.openxmlformats.org/markup-compatibility/2006">
              <mc:Choice xmlns:v="urn:schemas-microsoft-com:vml" Requires="v">
                <p:oleObj spid="_x0000_s50208" name="Equation" r:id="rId4" imgW="1562040" imgH="457200" progId="">
                  <p:embed/>
                </p:oleObj>
              </mc:Choice>
              <mc:Fallback>
                <p:oleObj name="Equation" r:id="rId4" imgW="1562040" imgH="45720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2500306"/>
                        <a:ext cx="2638427" cy="772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13"/>
          <p:cNvGraphicFramePr>
            <a:graphicFrameLocks noChangeAspect="1"/>
          </p:cNvGraphicFramePr>
          <p:nvPr/>
        </p:nvGraphicFramePr>
        <p:xfrm>
          <a:off x="3219456" y="3786190"/>
          <a:ext cx="2709866" cy="737349"/>
        </p:xfrm>
        <a:graphic>
          <a:graphicData uri="http://schemas.openxmlformats.org/presentationml/2006/ole">
            <mc:AlternateContent xmlns:mc="http://schemas.openxmlformats.org/markup-compatibility/2006">
              <mc:Choice xmlns:v="urn:schemas-microsoft-com:vml" Requires="v">
                <p:oleObj spid="_x0000_s50209" name="Equation" r:id="rId6" imgW="1726920" imgH="469800" progId="">
                  <p:embed/>
                </p:oleObj>
              </mc:Choice>
              <mc:Fallback>
                <p:oleObj name="Equation" r:id="rId6" imgW="1726920" imgH="469800"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6" y="3786190"/>
                        <a:ext cx="2709866" cy="737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15"/>
          <p:cNvGraphicFramePr>
            <a:graphicFrameLocks noChangeAspect="1"/>
          </p:cNvGraphicFramePr>
          <p:nvPr/>
        </p:nvGraphicFramePr>
        <p:xfrm>
          <a:off x="3143240" y="4857760"/>
          <a:ext cx="3035304" cy="840656"/>
        </p:xfrm>
        <a:graphic>
          <a:graphicData uri="http://schemas.openxmlformats.org/presentationml/2006/ole">
            <mc:AlternateContent xmlns:mc="http://schemas.openxmlformats.org/markup-compatibility/2006">
              <mc:Choice xmlns:v="urn:schemas-microsoft-com:vml" Requires="v">
                <p:oleObj spid="_x0000_s50210" name="Equation" r:id="rId8" imgW="1726920" imgH="469800" progId="">
                  <p:embed/>
                </p:oleObj>
              </mc:Choice>
              <mc:Fallback>
                <p:oleObj name="Equation" r:id="rId8" imgW="1726920" imgH="469800" progId="">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40" y="4857760"/>
                        <a:ext cx="3035304" cy="840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39</a:t>
            </a:fld>
            <a:endParaRPr lang="en-US"/>
          </a:p>
        </p:txBody>
      </p:sp>
      <p:sp>
        <p:nvSpPr>
          <p:cNvPr id="7" name="Rectangle 6"/>
          <p:cNvSpPr/>
          <p:nvPr/>
        </p:nvSpPr>
        <p:spPr>
          <a:xfrm>
            <a:off x="642910" y="357166"/>
            <a:ext cx="4373698" cy="461665"/>
          </a:xfrm>
          <a:prstGeom prst="rect">
            <a:avLst/>
          </a:prstGeom>
        </p:spPr>
        <p:txBody>
          <a:bodyPr wrap="none">
            <a:spAutoFit/>
          </a:bodyPr>
          <a:lstStyle/>
          <a:p>
            <a:r>
              <a:rPr lang="en-US" sz="2400" b="1" dirty="0" smtClean="0">
                <a:solidFill>
                  <a:srgbClr val="0000FF"/>
                </a:solidFill>
              </a:rPr>
              <a:t>The Transformer </a:t>
            </a:r>
            <a:r>
              <a:rPr lang="en-US" sz="2400" b="1" dirty="0" err="1" smtClean="0">
                <a:solidFill>
                  <a:srgbClr val="0000FF"/>
                </a:solidFill>
              </a:rPr>
              <a:t>Phasor</a:t>
            </a:r>
            <a:r>
              <a:rPr lang="en-US" sz="2400" b="1" dirty="0" smtClean="0">
                <a:solidFill>
                  <a:srgbClr val="0000FF"/>
                </a:solidFill>
              </a:rPr>
              <a:t> Diagram</a:t>
            </a:r>
            <a:endParaRPr lang="en-US" sz="2400" b="1" dirty="0">
              <a:solidFill>
                <a:srgbClr val="0000FF"/>
              </a:solidFill>
            </a:endParaRPr>
          </a:p>
        </p:txBody>
      </p:sp>
      <p:sp>
        <p:nvSpPr>
          <p:cNvPr id="9" name="Rectangle 8"/>
          <p:cNvSpPr/>
          <p:nvPr/>
        </p:nvSpPr>
        <p:spPr>
          <a:xfrm>
            <a:off x="714348" y="1071546"/>
            <a:ext cx="7715304" cy="5410712"/>
          </a:xfrm>
          <a:prstGeom prst="rect">
            <a:avLst/>
          </a:prstGeom>
        </p:spPr>
        <p:txBody>
          <a:bodyPr wrap="square">
            <a:spAutoFit/>
          </a:bodyPr>
          <a:lstStyle/>
          <a:p>
            <a:pPr algn="just">
              <a:lnSpc>
                <a:spcPct val="80000"/>
              </a:lnSpc>
              <a:buFont typeface="Wingdings" pitchFamily="2" charset="2"/>
              <a:buChar char="Ø"/>
            </a:pPr>
            <a:r>
              <a:rPr lang="en-GB" dirty="0" smtClean="0"/>
              <a:t>  To determine the voltage regulation of a transformer, we must understand the voltage drops within it. Consider the simplified equivalent circuit referred to the secondary side:</a:t>
            </a:r>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endParaRPr lang="en-GB" dirty="0" smtClean="0"/>
          </a:p>
          <a:p>
            <a:pPr algn="just">
              <a:lnSpc>
                <a:spcPct val="80000"/>
              </a:lnSpc>
              <a:buFont typeface="Wingdings" pitchFamily="2" charset="2"/>
              <a:buChar char="Ø"/>
            </a:pPr>
            <a:r>
              <a:rPr lang="en-GB" dirty="0" smtClean="0"/>
              <a:t>  Ignoring the excitation of the branch, more consideration is given to the series impedances (</a:t>
            </a:r>
            <a:r>
              <a:rPr lang="en-GB" dirty="0" err="1" smtClean="0"/>
              <a:t>R</a:t>
            </a:r>
            <a:r>
              <a:rPr lang="en-GB" baseline="-25000" dirty="0" err="1" smtClean="0"/>
              <a:t>eq</a:t>
            </a:r>
            <a:r>
              <a:rPr lang="en-GB" dirty="0" smtClean="0"/>
              <a:t> +</a:t>
            </a:r>
            <a:r>
              <a:rPr lang="en-GB" dirty="0" err="1" smtClean="0"/>
              <a:t>jX</a:t>
            </a:r>
            <a:r>
              <a:rPr lang="en-GB" baseline="-25000" dirty="0" err="1" smtClean="0"/>
              <a:t>eq</a:t>
            </a:r>
            <a:r>
              <a:rPr lang="en-GB" dirty="0" smtClean="0"/>
              <a:t>). </a:t>
            </a:r>
          </a:p>
          <a:p>
            <a:pPr algn="just">
              <a:lnSpc>
                <a:spcPct val="80000"/>
              </a:lnSpc>
              <a:buFont typeface="Wingdings" pitchFamily="2" charset="2"/>
              <a:buChar char="Ø"/>
            </a:pPr>
            <a:endParaRPr lang="en-GB" dirty="0" smtClean="0"/>
          </a:p>
          <a:p>
            <a:pPr algn="just">
              <a:lnSpc>
                <a:spcPct val="80000"/>
              </a:lnSpc>
              <a:buFont typeface="Wingdings" pitchFamily="2" charset="2"/>
              <a:buChar char="Ø"/>
            </a:pPr>
            <a:r>
              <a:rPr lang="en-GB" dirty="0" smtClean="0"/>
              <a:t>  Voltage Regulation depends on magnitude of the series impedance and the phase angle of the current flowing through the transformer.</a:t>
            </a:r>
          </a:p>
          <a:p>
            <a:pPr algn="just">
              <a:lnSpc>
                <a:spcPct val="80000"/>
              </a:lnSpc>
              <a:buFont typeface="Wingdings" pitchFamily="2" charset="2"/>
              <a:buChar char="Ø"/>
            </a:pPr>
            <a:endParaRPr lang="en-GB" dirty="0" smtClean="0"/>
          </a:p>
          <a:p>
            <a:pPr algn="just">
              <a:lnSpc>
                <a:spcPct val="80000"/>
              </a:lnSpc>
              <a:buFont typeface="Wingdings" pitchFamily="2" charset="2"/>
              <a:buChar char="Ø"/>
            </a:pPr>
            <a:r>
              <a:rPr lang="en-GB" dirty="0" smtClean="0"/>
              <a:t>  </a:t>
            </a:r>
            <a:r>
              <a:rPr lang="en-GB" dirty="0" err="1" smtClean="0"/>
              <a:t>Phasor</a:t>
            </a:r>
            <a:r>
              <a:rPr lang="en-GB" dirty="0" smtClean="0"/>
              <a:t> diagrams will determine the effects of these factors on the voltage regulation. A </a:t>
            </a:r>
            <a:r>
              <a:rPr lang="en-GB" dirty="0" err="1" smtClean="0"/>
              <a:t>phasor</a:t>
            </a:r>
            <a:r>
              <a:rPr lang="en-GB" dirty="0" smtClean="0"/>
              <a:t> diagram consist of current and voltage vectors.</a:t>
            </a:r>
            <a:endParaRPr lang="en-US" dirty="0" smtClean="0"/>
          </a:p>
          <a:p>
            <a:pPr algn="just">
              <a:lnSpc>
                <a:spcPct val="80000"/>
              </a:lnSpc>
              <a:buFont typeface="Wingdings" pitchFamily="2" charset="2"/>
              <a:buChar char="Ø"/>
            </a:pPr>
            <a:endParaRPr lang="en-US" dirty="0"/>
          </a:p>
        </p:txBody>
      </p:sp>
      <p:pic>
        <p:nvPicPr>
          <p:cNvPr id="10" name="Picture 4" descr="2-18b"/>
          <p:cNvPicPr>
            <a:picLocks noChangeAspect="1" noChangeArrowheads="1"/>
          </p:cNvPicPr>
          <p:nvPr/>
        </p:nvPicPr>
        <p:blipFill>
          <a:blip r:embed="rId3" cstate="print"/>
          <a:srcRect/>
          <a:stretch>
            <a:fillRect/>
          </a:stretch>
        </p:blipFill>
        <p:spPr bwMode="auto">
          <a:xfrm>
            <a:off x="2786050" y="1785926"/>
            <a:ext cx="4429156" cy="25638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a:t>
            </a:fld>
            <a:endParaRPr lang="en-US"/>
          </a:p>
        </p:txBody>
      </p:sp>
      <p:sp>
        <p:nvSpPr>
          <p:cNvPr id="9" name="TextBox 8"/>
          <p:cNvSpPr txBox="1"/>
          <p:nvPr/>
        </p:nvSpPr>
        <p:spPr>
          <a:xfrm>
            <a:off x="571472" y="357166"/>
            <a:ext cx="3383811" cy="523220"/>
          </a:xfrm>
          <a:prstGeom prst="rect">
            <a:avLst/>
          </a:prstGeom>
          <a:noFill/>
        </p:spPr>
        <p:txBody>
          <a:bodyPr wrap="none" rtlCol="0">
            <a:spAutoFit/>
          </a:bodyPr>
          <a:lstStyle/>
          <a:p>
            <a:r>
              <a:rPr lang="en-US" sz="2800" dirty="0" smtClean="0">
                <a:solidFill>
                  <a:srgbClr val="1809E1"/>
                </a:solidFill>
              </a:rPr>
              <a:t>Types of Transformers</a:t>
            </a:r>
          </a:p>
        </p:txBody>
      </p:sp>
      <p:sp>
        <p:nvSpPr>
          <p:cNvPr id="10" name="Rectangle 3"/>
          <p:cNvSpPr txBox="1">
            <a:spLocks noChangeArrowheads="1"/>
          </p:cNvSpPr>
          <p:nvPr/>
        </p:nvSpPr>
        <p:spPr>
          <a:xfrm>
            <a:off x="468313" y="1066800"/>
            <a:ext cx="8032777" cy="5314950"/>
          </a:xfrm>
          <a:prstGeom prst="rect">
            <a:avLst/>
          </a:prstGeom>
        </p:spPr>
        <p:txBody>
          <a:bodyPr vert="horz" lIns="91440" tIns="45720" rIns="91440" bIns="45720" rtlCol="0">
            <a:normAutofit/>
          </a:bodyPr>
          <a:lstStyle/>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Step up/Unit transformers – Usually located at the output of a generator. Its function is to step up the voltage level so that transmission of power is possible.  </a:t>
            </a:r>
            <a:endParaRPr kumimoji="0" lang="en-US" b="0" i="0" u="none" strike="noStrike" kern="1200" cap="none" spc="0" normalizeH="0" baseline="0" noProof="0" dirty="0" smtClean="0">
              <a:ln>
                <a:noFill/>
              </a:ln>
              <a:effectLst/>
              <a:uLnTx/>
              <a:uFillTx/>
              <a:latin typeface="+mn-lt"/>
              <a:ea typeface="+mn-ea"/>
              <a:cs typeface="+mn-cs"/>
            </a:endParaRPr>
          </a:p>
          <a:p>
            <a:pPr marL="711200" marR="0" lvl="0" indent="-711200" algn="just" defTabSz="914400" rtl="0" eaLnBrk="1" fontAlgn="auto" latinLnBrk="0" hangingPunct="1">
              <a:lnSpc>
                <a:spcPct val="80000"/>
              </a:lnSpc>
              <a:spcBef>
                <a:spcPct val="20000"/>
              </a:spcBef>
              <a:spcAft>
                <a:spcPts val="0"/>
              </a:spcAft>
              <a:buClrTx/>
              <a:buSzTx/>
              <a:tabLst/>
              <a:defRPr/>
            </a:pPr>
            <a:r>
              <a:rPr kumimoji="0" lang="en-US" b="0" i="0" u="none" strike="noStrike" kern="1200" cap="none" spc="0" normalizeH="0" baseline="0" noProof="0" dirty="0" smtClean="0">
                <a:ln>
                  <a:noFill/>
                </a:ln>
                <a:effectLst/>
                <a:uLnTx/>
                <a:uFillTx/>
                <a:latin typeface="+mn-lt"/>
                <a:ea typeface="+mn-ea"/>
                <a:cs typeface="+mn-cs"/>
              </a:rPr>
              <a:t>	</a:t>
            </a:r>
            <a:endParaRPr kumimoji="0" lang="en-GB" b="0" i="0" u="none" strike="noStrike" kern="1200" cap="none" spc="0" normalizeH="0" baseline="0" noProof="0" dirty="0" smtClean="0">
              <a:ln>
                <a:noFill/>
              </a:ln>
              <a:effectLst/>
              <a:uLnTx/>
              <a:uFillTx/>
              <a:latin typeface="+mn-lt"/>
              <a:ea typeface="+mn-ea"/>
              <a:cs typeface="+mn-cs"/>
            </a:endParaRP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Step down/Substation transformers – Located at main distribution or secondary level transmission substations. Its function is to lower the voltage levels for distribution 1st level purposes. </a:t>
            </a: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Distribution Transformers – located at small distribution substation. It lowers the voltage levels for 2nd level distribution purposes.</a:t>
            </a: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Special Purpose Transformers -  E.g. Potential Transformer (PT) , Current Transformer (CT).</a:t>
            </a:r>
          </a:p>
          <a:p>
            <a:pPr marL="711200" marR="0" lvl="0" indent="-711200" algn="just" defTabSz="914400" rtl="0" eaLnBrk="1" fontAlgn="auto" latinLnBrk="0" hangingPunct="1">
              <a:lnSpc>
                <a:spcPct val="8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711200" marR="0" lvl="0" indent="-711200" algn="just"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b="0" i="0" u="none" strike="noStrike" kern="1200" cap="none" spc="0" normalizeH="0" baseline="0" noProof="0" dirty="0" smtClean="0">
                <a:ln>
                  <a:noFill/>
                </a:ln>
                <a:effectLst/>
                <a:uLnTx/>
                <a:uFillTx/>
                <a:latin typeface="+mn-lt"/>
                <a:ea typeface="+mn-ea"/>
                <a:cs typeface="+mn-cs"/>
              </a:rPr>
              <a:t>Isolation and Impedance Matching Transformers.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40</a:t>
            </a:fld>
            <a:endParaRPr lang="en-US"/>
          </a:p>
        </p:txBody>
      </p:sp>
      <p:sp>
        <p:nvSpPr>
          <p:cNvPr id="7" name="Rectangle 6"/>
          <p:cNvSpPr/>
          <p:nvPr/>
        </p:nvSpPr>
        <p:spPr>
          <a:xfrm>
            <a:off x="642910" y="357166"/>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sp>
        <p:nvSpPr>
          <p:cNvPr id="9" name="Rectangle 3"/>
          <p:cNvSpPr txBox="1">
            <a:spLocks noChangeArrowheads="1"/>
          </p:cNvSpPr>
          <p:nvPr/>
        </p:nvSpPr>
        <p:spPr>
          <a:xfrm>
            <a:off x="468313" y="1066800"/>
            <a:ext cx="8064500" cy="5065713"/>
          </a:xfrm>
          <a:prstGeom prst="rect">
            <a:avLst/>
          </a:prstGeom>
        </p:spPr>
        <p:txBody>
          <a:bodyPr vert="horz" lIns="91440" tIns="45720" rIns="91440" bIns="45720" rtlCol="0">
            <a:normAutofit fontScale="92500" lnSpcReduction="10000"/>
          </a:bodyPr>
          <a:lstStyle/>
          <a:p>
            <a:pPr lvl="0" algn="just">
              <a:lnSpc>
                <a:spcPct val="80000"/>
              </a:lnSpc>
              <a:spcBef>
                <a:spcPct val="20000"/>
              </a:spcBef>
              <a:buFont typeface="Wingdings" pitchFamily="2" charset="2"/>
              <a:buChar char="Ø"/>
            </a:pPr>
            <a:r>
              <a:rPr lang="en-GB" b="1" dirty="0" smtClean="0"/>
              <a:t>   A </a:t>
            </a:r>
            <a:r>
              <a:rPr lang="en-GB" b="1" dirty="0" err="1" smtClean="0"/>
              <a:t>phasor</a:t>
            </a:r>
            <a:r>
              <a:rPr lang="en-GB" b="1" dirty="0" smtClean="0"/>
              <a:t> diagram consist of current and voltage vectors</a:t>
            </a:r>
            <a:r>
              <a:rPr lang="en-GB" dirty="0" smtClean="0"/>
              <a:t>.</a:t>
            </a:r>
          </a:p>
          <a:p>
            <a:pPr lvl="0" algn="just">
              <a:lnSpc>
                <a:spcPct val="80000"/>
              </a:lnSpc>
              <a:spcBef>
                <a:spcPct val="20000"/>
              </a:spcBef>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Assume that the reference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is the secondary voltage</a:t>
            </a:r>
            <a:r>
              <a:rPr kumimoji="0" lang="en-GB" b="0" i="0" u="none" strike="noStrike" kern="1200" cap="none" spc="0" normalizeH="0" noProof="0" dirty="0" smtClean="0">
                <a:ln>
                  <a:noFill/>
                </a:ln>
                <a:effectLst/>
                <a:uLnTx/>
                <a:uFillTx/>
                <a:latin typeface="+mn-lt"/>
                <a:ea typeface="+mn-ea"/>
                <a:cs typeface="+mn-cs"/>
              </a:rPr>
              <a:t> </a:t>
            </a:r>
            <a:r>
              <a:rPr kumimoji="0" lang="en-GB" b="0" i="0" u="none" strike="noStrike" kern="1200" cap="none" spc="0" normalizeH="0" baseline="0" noProof="0" dirty="0" smtClean="0">
                <a:ln>
                  <a:noFill/>
                </a:ln>
                <a:effectLst/>
                <a:uLnTx/>
                <a:uFillTx/>
                <a:latin typeface="+mn-lt"/>
                <a:ea typeface="+mn-ea"/>
                <a:cs typeface="+mn-cs"/>
              </a:rPr>
              <a:t>V</a:t>
            </a:r>
            <a:r>
              <a:rPr kumimoji="0" lang="en-GB" b="0" i="0" u="none" strike="noStrike" kern="1200" cap="none" spc="0" normalizeH="0" baseline="-25000" noProof="0" dirty="0" smtClean="0">
                <a:ln>
                  <a:noFill/>
                </a:ln>
                <a:effectLst/>
                <a:uLnTx/>
                <a:uFillTx/>
                <a:latin typeface="+mn-lt"/>
                <a:ea typeface="+mn-ea"/>
                <a:cs typeface="+mn-cs"/>
              </a:rPr>
              <a:t>S</a:t>
            </a:r>
            <a:r>
              <a:rPr kumimoji="0" lang="en-GB" b="0" i="0" u="none" strike="noStrike" kern="1200" cap="none" spc="0" normalizeH="0" baseline="0" noProof="0" dirty="0" smtClean="0">
                <a:ln>
                  <a:noFill/>
                </a:ln>
                <a:effectLst/>
                <a:uLnTx/>
                <a:uFillTx/>
                <a:latin typeface="+mn-lt"/>
                <a:ea typeface="+mn-ea"/>
                <a:cs typeface="+mn-cs"/>
              </a:rPr>
              <a:t>. Therefore the reference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will have </a:t>
            </a:r>
            <a:r>
              <a:rPr kumimoji="0" lang="az-Cyrl-AZ" sz="2400" i="1" u="none" strike="noStrike" kern="1200" cap="none" spc="0" normalizeH="0" baseline="0" noProof="0" dirty="0" smtClean="0">
                <a:ln>
                  <a:noFill/>
                </a:ln>
                <a:effectLst/>
                <a:uLnTx/>
                <a:uFillTx/>
                <a:latin typeface="+mn-lt"/>
                <a:ea typeface="+mn-ea"/>
                <a:cs typeface="+mn-cs"/>
              </a:rPr>
              <a:t>ѳ</a:t>
            </a:r>
            <a:r>
              <a:rPr kumimoji="0" lang="en-GB" b="0" i="0" u="none" strike="noStrike" kern="1200" cap="none" spc="0" normalizeH="0" baseline="0" noProof="0" dirty="0" smtClean="0">
                <a:ln>
                  <a:noFill/>
                </a:ln>
                <a:effectLst/>
                <a:uLnTx/>
                <a:uFillTx/>
                <a:latin typeface="+mn-lt"/>
                <a:ea typeface="+mn-ea"/>
                <a:cs typeface="+mn-cs"/>
              </a:rPr>
              <a:t> degrees in terms of angle.</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Based upon the equivalent circuit, apply </a:t>
            </a:r>
            <a:r>
              <a:rPr kumimoji="0" lang="en-GB" b="0" i="0" u="none" strike="noStrike" kern="1200" cap="none" spc="0" normalizeH="0" baseline="0" noProof="0" dirty="0" err="1" smtClean="0">
                <a:ln>
                  <a:noFill/>
                </a:ln>
                <a:effectLst/>
                <a:uLnTx/>
                <a:uFillTx/>
                <a:latin typeface="+mn-lt"/>
                <a:ea typeface="+mn-ea"/>
                <a:cs typeface="+mn-cs"/>
              </a:rPr>
              <a:t>Kirchoff</a:t>
            </a:r>
            <a:r>
              <a:rPr kumimoji="0" lang="en-GB" b="0" i="0" u="none" strike="noStrike" kern="1200" cap="none" spc="0" normalizeH="0" baseline="0" noProof="0" dirty="0" smtClean="0">
                <a:ln>
                  <a:noFill/>
                </a:ln>
                <a:effectLst/>
                <a:uLnTx/>
                <a:uFillTx/>
                <a:latin typeface="+mn-lt"/>
                <a:ea typeface="+mn-ea"/>
                <a:cs typeface="+mn-cs"/>
              </a:rPr>
              <a:t> Voltage Law,</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From this equation, the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diagram can be visualised.</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Figure below shows a </a:t>
            </a:r>
            <a:r>
              <a:rPr kumimoji="0" lang="en-GB" b="0" i="0" u="none" strike="noStrike" kern="1200" cap="none" spc="0" normalizeH="0" baseline="0" noProof="0" dirty="0" err="1" smtClean="0">
                <a:ln>
                  <a:noFill/>
                </a:ln>
                <a:effectLst/>
                <a:uLnTx/>
                <a:uFillTx/>
                <a:latin typeface="+mn-lt"/>
                <a:ea typeface="+mn-ea"/>
                <a:cs typeface="+mn-cs"/>
              </a:rPr>
              <a:t>phasor</a:t>
            </a:r>
            <a:r>
              <a:rPr kumimoji="0" lang="en-GB" b="0" i="0" u="none" strike="noStrike" kern="1200" cap="none" spc="0" normalizeH="0" baseline="0" noProof="0" dirty="0" smtClean="0">
                <a:ln>
                  <a:noFill/>
                </a:ln>
                <a:effectLst/>
                <a:uLnTx/>
                <a:uFillTx/>
                <a:latin typeface="+mn-lt"/>
                <a:ea typeface="+mn-ea"/>
                <a:cs typeface="+mn-cs"/>
              </a:rPr>
              <a:t> diagram of a transformer operating at a </a:t>
            </a:r>
            <a:r>
              <a:rPr kumimoji="0" lang="en-GB" b="1" i="1" u="none" strike="noStrike" kern="1200" cap="none" spc="0" normalizeH="0" baseline="0" noProof="0" dirty="0" smtClean="0">
                <a:ln>
                  <a:noFill/>
                </a:ln>
                <a:solidFill>
                  <a:srgbClr val="FF0000"/>
                </a:solidFill>
                <a:effectLst/>
                <a:uLnTx/>
                <a:uFillTx/>
                <a:latin typeface="+mn-lt"/>
                <a:ea typeface="+mn-ea"/>
                <a:cs typeface="+mn-cs"/>
              </a:rPr>
              <a:t>lagging</a:t>
            </a:r>
            <a:r>
              <a:rPr kumimoji="0" lang="en-GB" b="0" i="0" u="none" strike="noStrike" kern="1200" cap="none" spc="0" normalizeH="0" baseline="0" noProof="0" dirty="0" smtClean="0">
                <a:ln>
                  <a:noFill/>
                </a:ln>
                <a:effectLst/>
                <a:uLnTx/>
                <a:uFillTx/>
                <a:latin typeface="+mn-lt"/>
                <a:ea typeface="+mn-ea"/>
                <a:cs typeface="+mn-cs"/>
              </a:rPr>
              <a:t> power factor.  For lagging loads, V</a:t>
            </a:r>
            <a:r>
              <a:rPr kumimoji="0" lang="en-GB" b="0" i="0" u="none" strike="noStrike" kern="1200" cap="none" spc="0" normalizeH="0" baseline="-25000" noProof="0" dirty="0" smtClean="0">
                <a:ln>
                  <a:noFill/>
                </a:ln>
                <a:effectLst/>
                <a:uLnTx/>
                <a:uFillTx/>
                <a:latin typeface="+mn-lt"/>
                <a:ea typeface="+mn-ea"/>
                <a:cs typeface="+mn-cs"/>
              </a:rPr>
              <a:t>P</a:t>
            </a:r>
            <a:r>
              <a:rPr kumimoji="0" lang="en-GB" b="0" i="0" u="none" strike="noStrike" kern="1200" cap="none" spc="0" normalizeH="0" baseline="0" noProof="0" dirty="0" smtClean="0">
                <a:ln>
                  <a:noFill/>
                </a:ln>
                <a:effectLst/>
                <a:uLnTx/>
                <a:uFillTx/>
                <a:latin typeface="+mn-lt"/>
                <a:ea typeface="+mn-ea"/>
                <a:cs typeface="+mn-cs"/>
              </a:rPr>
              <a:t> / a &gt; V</a:t>
            </a:r>
            <a:r>
              <a:rPr kumimoji="0" lang="en-GB" b="0" i="0" u="none" strike="noStrike" kern="1200" cap="none" spc="0" normalizeH="0" baseline="-25000" noProof="0" dirty="0" smtClean="0">
                <a:ln>
                  <a:noFill/>
                </a:ln>
                <a:effectLst/>
                <a:uLnTx/>
                <a:uFillTx/>
                <a:latin typeface="+mn-lt"/>
                <a:ea typeface="+mn-ea"/>
                <a:cs typeface="+mn-cs"/>
              </a:rPr>
              <a:t>S</a:t>
            </a:r>
            <a:r>
              <a:rPr kumimoji="0" lang="en-GB" b="0" i="0" u="none" strike="noStrike" kern="1200" cap="none" spc="0" normalizeH="0" baseline="0" noProof="0" dirty="0" smtClean="0">
                <a:ln>
                  <a:noFill/>
                </a:ln>
                <a:effectLst/>
                <a:uLnTx/>
                <a:uFillTx/>
                <a:latin typeface="+mn-lt"/>
                <a:ea typeface="+mn-ea"/>
                <a:cs typeface="+mn-cs"/>
              </a:rPr>
              <a:t> so the voltage regulation with lagging loads is &gt; 0.</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endParaRPr lang="en-GB" dirty="0" smtClean="0"/>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     At lagging power factor</a:t>
            </a: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55298" name="Object 9"/>
          <p:cNvGraphicFramePr>
            <a:graphicFrameLocks noChangeAspect="1"/>
          </p:cNvGraphicFramePr>
          <p:nvPr/>
        </p:nvGraphicFramePr>
        <p:xfrm>
          <a:off x="3357554" y="2571744"/>
          <a:ext cx="2308232" cy="596762"/>
        </p:xfrm>
        <a:graphic>
          <a:graphicData uri="http://schemas.openxmlformats.org/presentationml/2006/ole">
            <mc:AlternateContent xmlns:mc="http://schemas.openxmlformats.org/markup-compatibility/2006">
              <mc:Choice xmlns:v="urn:schemas-microsoft-com:vml" Requires="v">
                <p:oleObj spid="_x0000_s55308" name="Equation" r:id="rId4" imgW="1523880" imgH="393480" progId="Equation.3">
                  <p:embed/>
                </p:oleObj>
              </mc:Choice>
              <mc:Fallback>
                <p:oleObj name="Equation" r:id="rId4" imgW="152388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2571744"/>
                        <a:ext cx="2308232" cy="59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4" descr="2-26"/>
          <p:cNvPicPr>
            <a:picLocks noChangeAspect="1" noChangeArrowheads="1"/>
          </p:cNvPicPr>
          <p:nvPr/>
        </p:nvPicPr>
        <p:blipFill>
          <a:blip r:embed="rId6" cstate="print"/>
          <a:srcRect t="28662" r="16013" b="14078"/>
          <a:stretch>
            <a:fillRect/>
          </a:stretch>
        </p:blipFill>
        <p:spPr bwMode="auto">
          <a:xfrm>
            <a:off x="2214546" y="4214818"/>
            <a:ext cx="4895850" cy="14398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2-27"/>
          <p:cNvPicPr>
            <a:picLocks noChangeAspect="1" noChangeArrowheads="1"/>
          </p:cNvPicPr>
          <p:nvPr/>
        </p:nvPicPr>
        <p:blipFill>
          <a:blip r:embed="rId2" cstate="print"/>
          <a:srcRect t="48682" r="22046"/>
          <a:stretch>
            <a:fillRect/>
          </a:stretch>
        </p:blipFill>
        <p:spPr bwMode="auto">
          <a:xfrm>
            <a:off x="2357422" y="4071942"/>
            <a:ext cx="4608512" cy="1822450"/>
          </a:xfrm>
          <a:prstGeom prst="rect">
            <a:avLst/>
          </a:prstGeom>
          <a:noFill/>
          <a:ln w="9525">
            <a:noFill/>
            <a:miter lim="800000"/>
            <a:headEnd/>
            <a:tailEnd/>
          </a:ln>
        </p:spPr>
      </p:pic>
      <p:pic>
        <p:nvPicPr>
          <p:cNvPr id="10" name="Picture 4" descr="2-27"/>
          <p:cNvPicPr>
            <a:picLocks noChangeAspect="1" noChangeArrowheads="1"/>
          </p:cNvPicPr>
          <p:nvPr/>
        </p:nvPicPr>
        <p:blipFill>
          <a:blip r:embed="rId2" cstate="print"/>
          <a:srcRect t="8136" r="15645" b="51318"/>
          <a:stretch>
            <a:fillRect/>
          </a:stretch>
        </p:blipFill>
        <p:spPr bwMode="auto">
          <a:xfrm>
            <a:off x="2357422" y="2000240"/>
            <a:ext cx="5041900" cy="1439862"/>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41</a:t>
            </a:fld>
            <a:endParaRPr lang="en-US"/>
          </a:p>
        </p:txBody>
      </p:sp>
      <p:sp>
        <p:nvSpPr>
          <p:cNvPr id="7" name="Rectangle 6"/>
          <p:cNvSpPr/>
          <p:nvPr/>
        </p:nvSpPr>
        <p:spPr>
          <a:xfrm>
            <a:off x="642910" y="357166"/>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sp>
        <p:nvSpPr>
          <p:cNvPr id="9" name="Rectangle 8"/>
          <p:cNvSpPr/>
          <p:nvPr/>
        </p:nvSpPr>
        <p:spPr>
          <a:xfrm>
            <a:off x="714348" y="1443840"/>
            <a:ext cx="7858180" cy="4524315"/>
          </a:xfrm>
          <a:prstGeom prst="rect">
            <a:avLst/>
          </a:prstGeom>
        </p:spPr>
        <p:txBody>
          <a:bodyPr wrap="square">
            <a:spAutoFit/>
          </a:bodyPr>
          <a:lstStyle/>
          <a:p>
            <a:pPr algn="just">
              <a:buFont typeface="Wingdings" pitchFamily="2" charset="2"/>
              <a:buChar char="Ø"/>
            </a:pPr>
            <a:r>
              <a:rPr lang="en-GB" dirty="0" smtClean="0"/>
              <a:t>When the power factor is </a:t>
            </a:r>
            <a:r>
              <a:rPr lang="en-GB" b="1" dirty="0" smtClean="0">
                <a:solidFill>
                  <a:srgbClr val="FF0000"/>
                </a:solidFill>
              </a:rPr>
              <a:t>unity</a:t>
            </a:r>
            <a:r>
              <a:rPr lang="en-GB" dirty="0" smtClean="0"/>
              <a:t>, V</a:t>
            </a:r>
            <a:r>
              <a:rPr lang="en-GB" baseline="-25000" dirty="0" smtClean="0"/>
              <a:t>S</a:t>
            </a:r>
            <a:r>
              <a:rPr lang="en-GB" dirty="0" smtClean="0"/>
              <a:t> is lower than V</a:t>
            </a:r>
            <a:r>
              <a:rPr lang="en-GB" baseline="-25000" dirty="0" smtClean="0"/>
              <a:t>P</a:t>
            </a:r>
            <a:r>
              <a:rPr lang="en-GB" dirty="0" smtClean="0"/>
              <a:t> so V</a:t>
            </a:r>
            <a:r>
              <a:rPr lang="en-GB" baseline="-25000" dirty="0" smtClean="0"/>
              <a:t>R</a:t>
            </a:r>
            <a:r>
              <a:rPr lang="en-GB" dirty="0" smtClean="0"/>
              <a:t> &gt; 0.  But, V</a:t>
            </a:r>
            <a:r>
              <a:rPr lang="en-GB" baseline="-25000" dirty="0" smtClean="0"/>
              <a:t>R</a:t>
            </a:r>
            <a:r>
              <a:rPr lang="en-GB" dirty="0" smtClean="0"/>
              <a:t> is smaller than before (during lagging PF).  </a:t>
            </a:r>
          </a:p>
          <a:p>
            <a:pPr algn="just">
              <a:buFont typeface="Wingdings" pitchFamily="2" charset="2"/>
              <a:buChar char="Ø"/>
            </a:pPr>
            <a:endParaRPr lang="en-GB" dirty="0" smtClean="0"/>
          </a:p>
          <a:p>
            <a:pPr algn="ctr"/>
            <a:endParaRPr lang="en-GB" dirty="0" smtClean="0"/>
          </a:p>
          <a:p>
            <a:pPr algn="ctr"/>
            <a:endParaRPr lang="en-GB" dirty="0" smtClean="0"/>
          </a:p>
          <a:p>
            <a:pPr algn="ctr"/>
            <a:endParaRPr lang="en-GB" dirty="0" smtClean="0"/>
          </a:p>
          <a:p>
            <a:pPr algn="ctr"/>
            <a:endParaRPr lang="en-GB" dirty="0" smtClean="0"/>
          </a:p>
          <a:p>
            <a:r>
              <a:rPr lang="en-GB" dirty="0" smtClean="0"/>
              <a:t>                                              Unity PF</a:t>
            </a:r>
          </a:p>
          <a:p>
            <a:pPr algn="just">
              <a:buFont typeface="Wingdings" pitchFamily="2" charset="2"/>
              <a:buChar char="Ø"/>
            </a:pPr>
            <a:r>
              <a:rPr lang="en-GB" dirty="0" smtClean="0"/>
              <a:t>With a </a:t>
            </a:r>
            <a:r>
              <a:rPr lang="en-GB" b="1" dirty="0" smtClean="0">
                <a:solidFill>
                  <a:srgbClr val="FF0000"/>
                </a:solidFill>
              </a:rPr>
              <a:t>leading</a:t>
            </a:r>
            <a:r>
              <a:rPr lang="en-GB" dirty="0" smtClean="0"/>
              <a:t> power factor, V</a:t>
            </a:r>
            <a:r>
              <a:rPr lang="en-GB" baseline="-25000" dirty="0" smtClean="0"/>
              <a:t>S</a:t>
            </a:r>
            <a:r>
              <a:rPr lang="en-GB" dirty="0" smtClean="0"/>
              <a:t> is higher than the referred V</a:t>
            </a:r>
            <a:r>
              <a:rPr lang="en-GB" baseline="-25000" dirty="0" smtClean="0"/>
              <a:t>P</a:t>
            </a:r>
            <a:r>
              <a:rPr lang="en-GB" dirty="0" smtClean="0"/>
              <a:t> so V</a:t>
            </a:r>
            <a:r>
              <a:rPr lang="en-GB" baseline="-25000" dirty="0" smtClean="0"/>
              <a:t>R</a:t>
            </a:r>
            <a:r>
              <a:rPr lang="en-GB" dirty="0" smtClean="0"/>
              <a:t> &lt; 0.</a:t>
            </a:r>
          </a:p>
          <a:p>
            <a:pPr algn="just"/>
            <a:r>
              <a:rPr lang="en-GB" dirty="0" smtClean="0"/>
              <a:t>												</a:t>
            </a:r>
          </a:p>
          <a:p>
            <a:pPr algn="ctr"/>
            <a:endParaRPr lang="en-GB" dirty="0" smtClean="0"/>
          </a:p>
          <a:p>
            <a:pPr algn="ctr"/>
            <a:endParaRPr lang="en-GB" dirty="0" smtClean="0"/>
          </a:p>
          <a:p>
            <a:pPr algn="ctr"/>
            <a:endParaRPr lang="en-GB" dirty="0" smtClean="0"/>
          </a:p>
          <a:p>
            <a:pPr algn="ctr"/>
            <a:endParaRPr lang="en-GB" dirty="0" smtClean="0"/>
          </a:p>
          <a:p>
            <a:r>
              <a:rPr lang="en-GB" dirty="0" smtClean="0"/>
              <a:t>                                               Leading PF</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42</a:t>
            </a:fld>
            <a:endParaRPr lang="en-US"/>
          </a:p>
        </p:txBody>
      </p:sp>
      <p:sp>
        <p:nvSpPr>
          <p:cNvPr id="7" name="Rectangle 6"/>
          <p:cNvSpPr/>
          <p:nvPr/>
        </p:nvSpPr>
        <p:spPr>
          <a:xfrm>
            <a:off x="642910" y="357166"/>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sp>
        <p:nvSpPr>
          <p:cNvPr id="9"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smtClean="0">
                <a:ln>
                  <a:noFill/>
                </a:ln>
                <a:effectLst/>
                <a:uLnTx/>
                <a:uFillTx/>
                <a:ea typeface="+mn-ea"/>
                <a:cs typeface="+mn-cs"/>
              </a:rPr>
              <a:t>In summary:</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dirty="0" smtClean="0"/>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dirty="0" smtClean="0"/>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smtClean="0">
                <a:ln>
                  <a:noFill/>
                </a:ln>
                <a:effectLst/>
                <a:uLnTx/>
                <a:uFillTx/>
                <a:ea typeface="+mn-ea"/>
                <a:cs typeface="+mn-cs"/>
              </a:rPr>
              <a:t>Due to the fact that transformer is usually operated at lagging pf, hence there is an approximate method to simplify calculations.</a:t>
            </a:r>
            <a:endParaRPr kumimoji="0" lang="en-US" b="0" i="0" u="none" strike="noStrike" kern="1200" cap="none" spc="0" normalizeH="0" baseline="0" noProof="0" dirty="0" smtClean="0">
              <a:ln>
                <a:noFill/>
              </a:ln>
              <a:effectLst/>
              <a:uLnTx/>
              <a:uFillTx/>
              <a:ea typeface="+mn-ea"/>
              <a:cs typeface="+mn-cs"/>
            </a:endParaRPr>
          </a:p>
        </p:txBody>
      </p:sp>
      <p:graphicFrame>
        <p:nvGraphicFramePr>
          <p:cNvPr id="10" name="Table 9"/>
          <p:cNvGraphicFramePr>
            <a:graphicFrameLocks noGrp="1"/>
          </p:cNvGraphicFramePr>
          <p:nvPr/>
        </p:nvGraphicFramePr>
        <p:xfrm>
          <a:off x="1071538" y="2071678"/>
          <a:ext cx="7310446" cy="1920240"/>
        </p:xfrm>
        <a:graphic>
          <a:graphicData uri="http://schemas.openxmlformats.org/drawingml/2006/table">
            <a:tbl>
              <a:tblPr firstRow="1" bandRow="1">
                <a:tableStyleId>{5C22544A-7EE6-4342-B048-85BDC9FD1C3A}</a:tableStyleId>
              </a:tblPr>
              <a:tblGrid>
                <a:gridCol w="2313087">
                  <a:extLst>
                    <a:ext uri="{9D8B030D-6E8A-4147-A177-3AD203B41FA5}">
                      <a16:colId xmlns:a16="http://schemas.microsoft.com/office/drawing/2014/main" val="20000"/>
                    </a:ext>
                  </a:extLst>
                </a:gridCol>
                <a:gridCol w="2912776">
                  <a:extLst>
                    <a:ext uri="{9D8B030D-6E8A-4147-A177-3AD203B41FA5}">
                      <a16:colId xmlns:a16="http://schemas.microsoft.com/office/drawing/2014/main" val="20001"/>
                    </a:ext>
                  </a:extLst>
                </a:gridCol>
                <a:gridCol w="208458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Lagging PF</a:t>
                      </a:r>
                    </a:p>
                    <a:p>
                      <a:pPr algn="ctr"/>
                      <a:endParaRPr lang="en-US" dirty="0"/>
                    </a:p>
                  </a:txBody>
                  <a:tcPr/>
                </a:tc>
                <a:tc>
                  <a:txBody>
                    <a:bodyPr/>
                    <a:lstStyle/>
                    <a:p>
                      <a:pPr algn="ctr" fontAlgn="base"/>
                      <a:r>
                        <a:rPr kumimoji="1" lang="en-GB" dirty="0" smtClean="0"/>
                        <a:t>Unity PF</a:t>
                      </a:r>
                    </a:p>
                  </a:txBody>
                  <a:tcPr/>
                </a:tc>
                <a:tc>
                  <a:txBody>
                    <a:bodyPr/>
                    <a:lstStyle/>
                    <a:p>
                      <a:pPr algn="ctr" fontAlgn="base"/>
                      <a:r>
                        <a:rPr kumimoji="1" lang="en-GB" dirty="0" smtClean="0"/>
                        <a:t>Leading PF</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a:t>
                      </a:r>
                      <a:r>
                        <a:rPr kumimoji="1" lang="en-GB" baseline="-30000" dirty="0" smtClean="0"/>
                        <a:t>P </a:t>
                      </a:r>
                      <a:r>
                        <a:rPr kumimoji="1" lang="en-GB" dirty="0" smtClean="0"/>
                        <a:t>/ a &gt; V</a:t>
                      </a:r>
                      <a:r>
                        <a:rPr kumimoji="1" lang="en-GB" baseline="-30000" dirty="0" smtClean="0"/>
                        <a:t>S</a:t>
                      </a:r>
                      <a:endParaRPr kumimoji="1" lang="en-GB"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a:t>
                      </a:r>
                      <a:r>
                        <a:rPr kumimoji="1" lang="en-GB" baseline="-30000" dirty="0" smtClean="0"/>
                        <a:t>P </a:t>
                      </a:r>
                      <a:r>
                        <a:rPr kumimoji="1" lang="en-GB" dirty="0" smtClean="0"/>
                        <a:t>/ a &gt; V</a:t>
                      </a:r>
                      <a:r>
                        <a:rPr kumimoji="1" lang="en-GB" baseline="-30000" dirty="0" smtClean="0"/>
                        <a:t>S</a:t>
                      </a:r>
                      <a:endParaRPr kumimoji="1" lang="en-GB"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a:t>
                      </a:r>
                      <a:r>
                        <a:rPr kumimoji="1" lang="en-GB" baseline="-30000" dirty="0" smtClean="0"/>
                        <a:t>S </a:t>
                      </a:r>
                      <a:r>
                        <a:rPr kumimoji="1" lang="en-GB" dirty="0" smtClean="0"/>
                        <a:t>&gt; V</a:t>
                      </a:r>
                      <a:r>
                        <a:rPr kumimoji="1" lang="en-GB" baseline="-30000" dirty="0" smtClean="0"/>
                        <a:t>P </a:t>
                      </a:r>
                      <a:r>
                        <a:rPr kumimoji="1" lang="en-GB" dirty="0" smtClean="0"/>
                        <a:t>/ a</a:t>
                      </a:r>
                    </a:p>
                    <a:p>
                      <a:pPr algn="ctr"/>
                      <a:endParaRPr lang="en-US"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VR &gt; 0</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VR &gt; 0 (smaller than VR lag)</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GB" dirty="0" smtClean="0"/>
                        <a:t>VR &lt; 0</a:t>
                      </a:r>
                    </a:p>
                    <a:p>
                      <a:pPr algn="ct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43</a:t>
            </a:fld>
            <a:endParaRPr lang="en-US"/>
          </a:p>
        </p:txBody>
      </p:sp>
      <p:sp>
        <p:nvSpPr>
          <p:cNvPr id="7" name="Rectangle 6"/>
          <p:cNvSpPr/>
          <p:nvPr/>
        </p:nvSpPr>
        <p:spPr>
          <a:xfrm>
            <a:off x="642910" y="357166"/>
            <a:ext cx="3024033" cy="461665"/>
          </a:xfrm>
          <a:prstGeom prst="rect">
            <a:avLst/>
          </a:prstGeom>
        </p:spPr>
        <p:txBody>
          <a:bodyPr wrap="none">
            <a:spAutoFit/>
          </a:bodyPr>
          <a:lstStyle/>
          <a:p>
            <a:r>
              <a:rPr lang="en-GB" sz="2400" b="1" dirty="0" smtClean="0">
                <a:solidFill>
                  <a:srgbClr val="0000FF"/>
                </a:solidFill>
              </a:rPr>
              <a:t>Transformer Efficiency</a:t>
            </a:r>
            <a:endParaRPr lang="en-US" sz="2400" dirty="0">
              <a:solidFill>
                <a:srgbClr val="0000FF"/>
              </a:solidFill>
            </a:endParaRPr>
          </a:p>
        </p:txBody>
      </p:sp>
      <p:sp>
        <p:nvSpPr>
          <p:cNvPr id="11"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Transformer efficiency is defined as (applies to motors, generators and transformers):</a:t>
            </a:r>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dirty="0" smtClean="0"/>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Types of losses incurred in a transformer:</a:t>
            </a:r>
          </a:p>
          <a:p>
            <a:pPr marL="342900" marR="0" lvl="0"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en-GB" b="1" i="1" u="none" strike="noStrike" kern="1200" cap="none" spc="0" normalizeH="0" baseline="0" noProof="0" dirty="0" smtClean="0">
                <a:ln>
                  <a:noFill/>
                </a:ln>
                <a:solidFill>
                  <a:srgbClr val="FF0000"/>
                </a:solidFill>
                <a:effectLst/>
                <a:uLnTx/>
                <a:uFillTx/>
                <a:latin typeface="+mn-lt"/>
                <a:ea typeface="+mn-ea"/>
                <a:cs typeface="+mn-cs"/>
              </a:rPr>
              <a:t>Copper I</a:t>
            </a:r>
            <a:r>
              <a:rPr kumimoji="0" lang="en-GB" b="1" i="1" u="none" strike="noStrike" kern="1200" cap="none" spc="0" normalizeH="0" baseline="30000" noProof="0" dirty="0" smtClean="0">
                <a:ln>
                  <a:noFill/>
                </a:ln>
                <a:solidFill>
                  <a:srgbClr val="FF0000"/>
                </a:solidFill>
                <a:effectLst/>
                <a:uLnTx/>
                <a:uFillTx/>
                <a:latin typeface="+mn-lt"/>
                <a:ea typeface="+mn-ea"/>
                <a:cs typeface="+mn-cs"/>
              </a:rPr>
              <a:t>2</a:t>
            </a:r>
            <a:r>
              <a:rPr kumimoji="0" lang="en-GB" b="1" i="1" u="none" strike="noStrike" kern="1200" cap="none" spc="0" normalizeH="0" baseline="0" noProof="0" dirty="0" smtClean="0">
                <a:ln>
                  <a:noFill/>
                </a:ln>
                <a:solidFill>
                  <a:srgbClr val="FF0000"/>
                </a:solidFill>
                <a:effectLst/>
                <a:uLnTx/>
                <a:uFillTx/>
                <a:latin typeface="+mn-lt"/>
                <a:ea typeface="+mn-ea"/>
                <a:cs typeface="+mn-cs"/>
              </a:rPr>
              <a:t>R losses</a:t>
            </a:r>
          </a:p>
          <a:p>
            <a:pPr marL="342900" marR="0" lvl="0"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en-GB" b="1" i="1" u="none" strike="noStrike" kern="1200" cap="none" spc="0" normalizeH="0" baseline="0" noProof="0" dirty="0" smtClean="0">
                <a:ln>
                  <a:noFill/>
                </a:ln>
                <a:solidFill>
                  <a:srgbClr val="FF0000"/>
                </a:solidFill>
                <a:effectLst/>
                <a:uLnTx/>
                <a:uFillTx/>
                <a:latin typeface="+mn-lt"/>
                <a:ea typeface="+mn-ea"/>
                <a:cs typeface="+mn-cs"/>
              </a:rPr>
              <a:t>Hysteresis losses</a:t>
            </a:r>
          </a:p>
          <a:p>
            <a:pPr marL="342900" marR="0" lvl="0"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en-GB" b="1" i="1" u="none" strike="noStrike" kern="1200" cap="none" spc="0" normalizeH="0" baseline="0" noProof="0" dirty="0" smtClean="0">
                <a:ln>
                  <a:noFill/>
                </a:ln>
                <a:solidFill>
                  <a:srgbClr val="FF0000"/>
                </a:solidFill>
                <a:effectLst/>
                <a:uLnTx/>
                <a:uFillTx/>
                <a:latin typeface="+mn-lt"/>
                <a:ea typeface="+mn-ea"/>
                <a:cs typeface="+mn-cs"/>
              </a:rPr>
              <a:t>Eddy current losses</a:t>
            </a:r>
          </a:p>
          <a:p>
            <a:pPr marL="342900" marR="0" lvl="0" indent="-342900" defTabSz="914400" rtl="0" eaLnBrk="1" fontAlgn="auto" latinLnBrk="0" hangingPunct="1">
              <a:lnSpc>
                <a:spcPct val="100000"/>
              </a:lnSpc>
              <a:spcBef>
                <a:spcPct val="20000"/>
              </a:spcBef>
              <a:spcAft>
                <a:spcPts val="0"/>
              </a:spcAft>
              <a:buClrTx/>
              <a:buSzTx/>
              <a:buFont typeface="+mj-lt"/>
              <a:buAutoNum type="arabicParenR"/>
              <a:tabLst/>
              <a:defRPr/>
            </a:pPr>
            <a:endParaRPr kumimoji="0" lang="en-GB" b="1" i="1"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Therefore, for a transformer, efficiency may be calculated using the following: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aphicFrame>
        <p:nvGraphicFramePr>
          <p:cNvPr id="12" name="Object 6"/>
          <p:cNvGraphicFramePr>
            <a:graphicFrameLocks noChangeAspect="1"/>
          </p:cNvGraphicFramePr>
          <p:nvPr/>
        </p:nvGraphicFramePr>
        <p:xfrm>
          <a:off x="1928794" y="1571612"/>
          <a:ext cx="1531938" cy="690563"/>
        </p:xfrm>
        <a:graphic>
          <a:graphicData uri="http://schemas.openxmlformats.org/presentationml/2006/ole">
            <mc:AlternateContent xmlns:mc="http://schemas.openxmlformats.org/markup-compatibility/2006">
              <mc:Choice xmlns:v="urn:schemas-microsoft-com:vml" Requires="v">
                <p:oleObj spid="_x0000_s56352" name="معادلة" r:id="rId4" imgW="977760" imgH="431640" progId="Equation.3">
                  <p:embed/>
                </p:oleObj>
              </mc:Choice>
              <mc:Fallback>
                <p:oleObj name="معادلة" r:id="rId4" imgW="97776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1571612"/>
                        <a:ext cx="1531938"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643438" y="1500174"/>
          <a:ext cx="2252663" cy="738188"/>
        </p:xfrm>
        <a:graphic>
          <a:graphicData uri="http://schemas.openxmlformats.org/presentationml/2006/ole">
            <mc:AlternateContent xmlns:mc="http://schemas.openxmlformats.org/markup-compatibility/2006">
              <mc:Choice xmlns:v="urn:schemas-microsoft-com:vml" Requires="v">
                <p:oleObj spid="_x0000_s56353" name="معادلة" r:id="rId6" imgW="1346040" imgH="431640" progId="Equation.3">
                  <p:embed/>
                </p:oleObj>
              </mc:Choice>
              <mc:Fallback>
                <p:oleObj name="معادلة" r:id="rId6" imgW="134604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500174"/>
                        <a:ext cx="2252663"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nvGraphicFramePr>
        <p:xfrm>
          <a:off x="2786050" y="5072074"/>
          <a:ext cx="3463925" cy="700088"/>
        </p:xfrm>
        <a:graphic>
          <a:graphicData uri="http://schemas.openxmlformats.org/presentationml/2006/ole">
            <mc:AlternateContent xmlns:mc="http://schemas.openxmlformats.org/markup-compatibility/2006">
              <mc:Choice xmlns:v="urn:schemas-microsoft-com:vml" Requires="v">
                <p:oleObj spid="_x0000_s56354" name="معادلة" r:id="rId8" imgW="2095200" imgH="431640" progId="Equation.3">
                  <p:embed/>
                </p:oleObj>
              </mc:Choice>
              <mc:Fallback>
                <p:oleObj name="معادلة" r:id="rId8" imgW="209520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050" y="5072074"/>
                        <a:ext cx="3463925"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2559050"/>
            <a:ext cx="222250" cy="625475"/>
          </a:xfrm>
          <a:prstGeom prst="rect">
            <a:avLst/>
          </a:prstGeom>
          <a:noFill/>
          <a:ln w="9525">
            <a:noFill/>
            <a:miter lim="800000"/>
            <a:headEnd/>
            <a:tailEnd/>
          </a:ln>
        </p:spPr>
        <p:txBody>
          <a:bodyPr wrap="none" anchor="ctr">
            <a:spAutoFit/>
          </a:bodyPr>
          <a:lstStyle/>
          <a:p>
            <a:r>
              <a:rPr lang="en-GB" sz="1100">
                <a:latin typeface="Arial" charset="0"/>
                <a:cs typeface="Times New Roman" pitchFamily="18" charset="0"/>
              </a:rPr>
              <a:t> </a:t>
            </a:r>
            <a:endParaRPr lang="en-US" sz="1100">
              <a:latin typeface="Arial" charset="0"/>
            </a:endParaRPr>
          </a:p>
          <a:p>
            <a:pPr eaLnBrk="0" hangingPunct="0"/>
            <a:endParaRPr lang="en-US">
              <a:latin typeface="Arial" charset="0"/>
            </a:endParaRPr>
          </a:p>
        </p:txBody>
      </p:sp>
      <p:sp>
        <p:nvSpPr>
          <p:cNvPr id="16" name="Rectangle 10"/>
          <p:cNvSpPr>
            <a:spLocks noChangeArrowheads="1"/>
          </p:cNvSpPr>
          <p:nvPr/>
        </p:nvSpPr>
        <p:spPr bwMode="auto">
          <a:xfrm>
            <a:off x="0" y="448310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44</a:t>
            </a:fld>
            <a:endParaRPr lang="en-US"/>
          </a:p>
        </p:txBody>
      </p:sp>
      <p:sp>
        <p:nvSpPr>
          <p:cNvPr id="7" name="Rectangle 6"/>
          <p:cNvSpPr/>
          <p:nvPr/>
        </p:nvSpPr>
        <p:spPr>
          <a:xfrm>
            <a:off x="642910" y="357166"/>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sp>
        <p:nvSpPr>
          <p:cNvPr id="10" name="Rectangle 9"/>
          <p:cNvSpPr/>
          <p:nvPr/>
        </p:nvSpPr>
        <p:spPr>
          <a:xfrm>
            <a:off x="642910" y="1071546"/>
            <a:ext cx="7858180" cy="4998291"/>
          </a:xfrm>
          <a:prstGeom prst="rect">
            <a:avLst/>
          </a:prstGeom>
        </p:spPr>
        <p:txBody>
          <a:bodyPr wrap="square">
            <a:spAutoFit/>
          </a:bodyPr>
          <a:lstStyle/>
          <a:p>
            <a:pPr algn="just">
              <a:lnSpc>
                <a:spcPct val="90000"/>
              </a:lnSpc>
            </a:pPr>
            <a:r>
              <a:rPr lang="en-GB" sz="2400" b="1" dirty="0" smtClean="0"/>
              <a:t>Example 2-5</a:t>
            </a:r>
            <a:endParaRPr lang="en-GB" dirty="0" smtClean="0"/>
          </a:p>
          <a:p>
            <a:pPr algn="just">
              <a:lnSpc>
                <a:spcPct val="90000"/>
              </a:lnSpc>
            </a:pPr>
            <a:r>
              <a:rPr lang="en-GB" dirty="0" smtClean="0"/>
              <a:t>A 15kVA, 2300/230 V transformer is to be tested to determine its excitation branch components, its series impedances, and its voltage regulation.  The following data have been taken from the transformer:</a:t>
            </a:r>
            <a:endParaRPr lang="en-GB" i="1"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algn="just">
              <a:lnSpc>
                <a:spcPct val="90000"/>
              </a:lnSpc>
            </a:pPr>
            <a:endParaRPr lang="en-GB" dirty="0" smtClean="0"/>
          </a:p>
          <a:p>
            <a:pPr lvl="1" algn="just">
              <a:lnSpc>
                <a:spcPct val="90000"/>
              </a:lnSpc>
            </a:pPr>
            <a:endParaRPr lang="en-GB" dirty="0" smtClean="0"/>
          </a:p>
          <a:p>
            <a:pPr marL="800100" lvl="1" indent="-342900" algn="just">
              <a:lnSpc>
                <a:spcPct val="90000"/>
              </a:lnSpc>
              <a:buFont typeface="+mj-lt"/>
              <a:buAutoNum type="arabicPeriod"/>
            </a:pPr>
            <a:r>
              <a:rPr lang="en-GB" dirty="0" smtClean="0"/>
              <a:t>Find the equivalent circuit referred to the high voltage side</a:t>
            </a:r>
          </a:p>
          <a:p>
            <a:pPr marL="800100" lvl="1" indent="-342900" algn="just">
              <a:lnSpc>
                <a:spcPct val="90000"/>
              </a:lnSpc>
              <a:buFont typeface="+mj-lt"/>
              <a:buAutoNum type="arabicPeriod"/>
            </a:pPr>
            <a:r>
              <a:rPr lang="en-GB" dirty="0" smtClean="0"/>
              <a:t>Find the equivalent circuit referred to the low voltage side</a:t>
            </a:r>
          </a:p>
          <a:p>
            <a:pPr marL="800100" lvl="1" indent="-342900" algn="just">
              <a:lnSpc>
                <a:spcPct val="90000"/>
              </a:lnSpc>
              <a:buFont typeface="+mj-lt"/>
              <a:buAutoNum type="arabicPeriod"/>
            </a:pPr>
            <a:r>
              <a:rPr lang="en-GB" dirty="0" smtClean="0"/>
              <a:t>Calculate the full-load voltage regulation at 0.8 lagging PF, 1.0 PF, and at 0.8 leading PF.</a:t>
            </a:r>
          </a:p>
          <a:p>
            <a:pPr marL="800100" lvl="1" indent="-342900">
              <a:buFont typeface="+mj-lt"/>
              <a:buAutoNum type="arabicPeriod"/>
            </a:pPr>
            <a:r>
              <a:rPr lang="en-US" dirty="0" smtClean="0"/>
              <a:t>Plot the voltage regulation as load is increased from no load to full load at power factors of </a:t>
            </a:r>
            <a:r>
              <a:rPr lang="en-US" sz="2000" dirty="0" smtClean="0"/>
              <a:t>0.8 </a:t>
            </a:r>
            <a:r>
              <a:rPr lang="en-US" dirty="0" smtClean="0"/>
              <a:t>lagging, 1.0, and 0.8 leading.</a:t>
            </a:r>
            <a:endParaRPr lang="en-GB" dirty="0" smtClean="0"/>
          </a:p>
          <a:p>
            <a:pPr marL="800100" lvl="1" indent="-342900" algn="just">
              <a:lnSpc>
                <a:spcPct val="90000"/>
              </a:lnSpc>
              <a:buFont typeface="+mj-lt"/>
              <a:buAutoNum type="arabicPeriod"/>
            </a:pPr>
            <a:r>
              <a:rPr lang="en-GB" dirty="0" smtClean="0"/>
              <a:t>Find the efficiency at full load with PF 0.8 lagging.</a:t>
            </a:r>
            <a:endParaRPr lang="en-US" dirty="0"/>
          </a:p>
        </p:txBody>
      </p:sp>
      <p:pic>
        <p:nvPicPr>
          <p:cNvPr id="67585" name="Picture 1"/>
          <p:cNvPicPr>
            <a:picLocks noChangeAspect="1" noChangeArrowheads="1"/>
          </p:cNvPicPr>
          <p:nvPr/>
        </p:nvPicPr>
        <p:blipFill>
          <a:blip r:embed="rId3" cstate="print"/>
          <a:srcRect/>
          <a:stretch>
            <a:fillRect/>
          </a:stretch>
        </p:blipFill>
        <p:spPr bwMode="auto">
          <a:xfrm>
            <a:off x="2662238" y="2276872"/>
            <a:ext cx="3819525" cy="1876425"/>
          </a:xfrm>
          <a:prstGeom prst="rect">
            <a:avLst/>
          </a:prstGeom>
          <a:noFill/>
          <a:ln w="9525">
            <a:noFill/>
            <a:miter lim="800000"/>
            <a:headEnd/>
            <a:tailEnd/>
          </a:ln>
        </p:spPr>
      </p:pic>
      <p:sp>
        <p:nvSpPr>
          <p:cNvPr id="14" name="TextBox 13"/>
          <p:cNvSpPr txBox="1"/>
          <p:nvPr/>
        </p:nvSpPr>
        <p:spPr>
          <a:xfrm>
            <a:off x="2051720" y="5939988"/>
            <a:ext cx="4536504" cy="400110"/>
          </a:xfrm>
          <a:prstGeom prst="rect">
            <a:avLst/>
          </a:prstGeom>
          <a:noFill/>
        </p:spPr>
        <p:txBody>
          <a:bodyPr wrap="square" rtlCol="0">
            <a:spAutoFit/>
          </a:bodyPr>
          <a:lstStyle/>
          <a:p>
            <a:pPr algn="ctr"/>
            <a:r>
              <a:rPr lang="en-US" sz="2000" b="1" dirty="0" smtClean="0">
                <a:solidFill>
                  <a:srgbClr val="FF0000"/>
                </a:solidFill>
              </a:rPr>
              <a:t>Important example you need to solve it</a:t>
            </a:r>
            <a:endParaRPr lang="en-US" sz="20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45</a:t>
            </a:fld>
            <a:endParaRPr lang="en-US"/>
          </a:p>
        </p:txBody>
      </p:sp>
      <p:sp>
        <p:nvSpPr>
          <p:cNvPr id="7" name="Rectangle 6"/>
          <p:cNvSpPr/>
          <p:nvPr/>
        </p:nvSpPr>
        <p:spPr>
          <a:xfrm>
            <a:off x="642910" y="188640"/>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pic>
        <p:nvPicPr>
          <p:cNvPr id="69635" name="Picture 3"/>
          <p:cNvPicPr>
            <a:picLocks noChangeAspect="1" noChangeArrowheads="1"/>
          </p:cNvPicPr>
          <p:nvPr/>
        </p:nvPicPr>
        <p:blipFill>
          <a:blip r:embed="rId3" cstate="print"/>
          <a:srcRect/>
          <a:stretch>
            <a:fillRect/>
          </a:stretch>
        </p:blipFill>
        <p:spPr bwMode="auto">
          <a:xfrm>
            <a:off x="899592" y="620688"/>
            <a:ext cx="6624736" cy="565909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46</a:t>
            </a:fld>
            <a:endParaRPr lang="en-US"/>
          </a:p>
        </p:txBody>
      </p:sp>
      <p:sp>
        <p:nvSpPr>
          <p:cNvPr id="7" name="Rectangle 6"/>
          <p:cNvSpPr/>
          <p:nvPr/>
        </p:nvSpPr>
        <p:spPr>
          <a:xfrm>
            <a:off x="539552" y="116632"/>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pic>
        <p:nvPicPr>
          <p:cNvPr id="70658" name="Picture 2"/>
          <p:cNvPicPr>
            <a:picLocks noChangeAspect="1" noChangeArrowheads="1"/>
          </p:cNvPicPr>
          <p:nvPr/>
        </p:nvPicPr>
        <p:blipFill>
          <a:blip r:embed="rId3" cstate="print"/>
          <a:srcRect/>
          <a:stretch>
            <a:fillRect/>
          </a:stretch>
        </p:blipFill>
        <p:spPr bwMode="auto">
          <a:xfrm>
            <a:off x="683568" y="548680"/>
            <a:ext cx="5832648" cy="3416265"/>
          </a:xfrm>
          <a:prstGeom prst="rect">
            <a:avLst/>
          </a:prstGeom>
          <a:noFill/>
          <a:ln w="9525">
            <a:noFill/>
            <a:miter lim="800000"/>
            <a:headEnd/>
            <a:tailEnd/>
          </a:ln>
        </p:spPr>
      </p:pic>
      <p:pic>
        <p:nvPicPr>
          <p:cNvPr id="70659" name="Picture 3"/>
          <p:cNvPicPr>
            <a:picLocks noChangeAspect="1" noChangeArrowheads="1"/>
          </p:cNvPicPr>
          <p:nvPr/>
        </p:nvPicPr>
        <p:blipFill>
          <a:blip r:embed="rId4" cstate="print"/>
          <a:srcRect/>
          <a:stretch>
            <a:fillRect/>
          </a:stretch>
        </p:blipFill>
        <p:spPr bwMode="auto">
          <a:xfrm>
            <a:off x="899592" y="3861048"/>
            <a:ext cx="6325388" cy="2376264"/>
          </a:xfrm>
          <a:prstGeom prst="rect">
            <a:avLst/>
          </a:prstGeom>
          <a:noFill/>
          <a:ln w="9525">
            <a:noFill/>
            <a:miter lim="800000"/>
            <a:headEnd/>
            <a:tailEnd/>
          </a:ln>
        </p:spPr>
      </p:pic>
      <p:pic>
        <p:nvPicPr>
          <p:cNvPr id="70660" name="Picture 4"/>
          <p:cNvPicPr>
            <a:picLocks noChangeAspect="1" noChangeArrowheads="1"/>
          </p:cNvPicPr>
          <p:nvPr/>
        </p:nvPicPr>
        <p:blipFill>
          <a:blip r:embed="rId5" cstate="print"/>
          <a:srcRect/>
          <a:stretch>
            <a:fillRect/>
          </a:stretch>
        </p:blipFill>
        <p:spPr bwMode="auto">
          <a:xfrm>
            <a:off x="5652120" y="5949280"/>
            <a:ext cx="3257550" cy="2667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cstate="print"/>
          <a:srcRect/>
          <a:stretch>
            <a:fillRect/>
          </a:stretch>
        </p:blipFill>
        <p:spPr bwMode="auto">
          <a:xfrm>
            <a:off x="4362450" y="1806277"/>
            <a:ext cx="4781550" cy="4791075"/>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47</a:t>
            </a:fld>
            <a:endParaRPr lang="en-US"/>
          </a:p>
        </p:txBody>
      </p:sp>
      <p:sp>
        <p:nvSpPr>
          <p:cNvPr id="7" name="Rectangle 6"/>
          <p:cNvSpPr/>
          <p:nvPr/>
        </p:nvSpPr>
        <p:spPr>
          <a:xfrm>
            <a:off x="539552" y="44624"/>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pic>
        <p:nvPicPr>
          <p:cNvPr id="71684" name="Picture 4"/>
          <p:cNvPicPr>
            <a:picLocks noChangeAspect="1" noChangeArrowheads="1"/>
          </p:cNvPicPr>
          <p:nvPr/>
        </p:nvPicPr>
        <p:blipFill>
          <a:blip r:embed="rId4" cstate="print"/>
          <a:srcRect/>
          <a:stretch>
            <a:fillRect/>
          </a:stretch>
        </p:blipFill>
        <p:spPr bwMode="auto">
          <a:xfrm>
            <a:off x="179512" y="476672"/>
            <a:ext cx="5514975" cy="14287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48</a:t>
            </a:fld>
            <a:endParaRPr lang="en-US"/>
          </a:p>
        </p:txBody>
      </p:sp>
      <p:sp>
        <p:nvSpPr>
          <p:cNvPr id="7" name="Rectangle 6"/>
          <p:cNvSpPr/>
          <p:nvPr/>
        </p:nvSpPr>
        <p:spPr>
          <a:xfrm>
            <a:off x="539552" y="44624"/>
            <a:ext cx="6049733" cy="461665"/>
          </a:xfrm>
          <a:prstGeom prst="rect">
            <a:avLst/>
          </a:prstGeom>
        </p:spPr>
        <p:txBody>
          <a:bodyPr wrap="none">
            <a:spAutoFit/>
          </a:bodyPr>
          <a:lstStyle/>
          <a:p>
            <a:r>
              <a:rPr lang="en-GB" sz="2400" b="1" dirty="0" smtClean="0">
                <a:solidFill>
                  <a:srgbClr val="0000FF"/>
                </a:solidFill>
              </a:rPr>
              <a:t>Transformer Voltage Regulation and Efficiency</a:t>
            </a:r>
            <a:endParaRPr lang="en-US" sz="2400" dirty="0">
              <a:solidFill>
                <a:srgbClr val="0000FF"/>
              </a:solidFill>
            </a:endParaRPr>
          </a:p>
        </p:txBody>
      </p:sp>
      <p:pic>
        <p:nvPicPr>
          <p:cNvPr id="72706" name="Picture 2"/>
          <p:cNvPicPr>
            <a:picLocks noChangeAspect="1" noChangeArrowheads="1"/>
          </p:cNvPicPr>
          <p:nvPr/>
        </p:nvPicPr>
        <p:blipFill>
          <a:blip r:embed="rId3" cstate="print"/>
          <a:srcRect/>
          <a:stretch>
            <a:fillRect/>
          </a:stretch>
        </p:blipFill>
        <p:spPr bwMode="auto">
          <a:xfrm>
            <a:off x="467544" y="404664"/>
            <a:ext cx="6192688" cy="4896544"/>
          </a:xfrm>
          <a:prstGeom prst="rect">
            <a:avLst/>
          </a:prstGeom>
          <a:noFill/>
          <a:ln w="9525">
            <a:noFill/>
            <a:miter lim="800000"/>
            <a:headEnd/>
            <a:tailEnd/>
          </a:ln>
        </p:spPr>
      </p:pic>
      <p:pic>
        <p:nvPicPr>
          <p:cNvPr id="72707" name="Picture 3"/>
          <p:cNvPicPr>
            <a:picLocks noChangeAspect="1" noChangeArrowheads="1"/>
          </p:cNvPicPr>
          <p:nvPr/>
        </p:nvPicPr>
        <p:blipFill>
          <a:blip r:embed="rId4" cstate="print"/>
          <a:srcRect/>
          <a:stretch>
            <a:fillRect/>
          </a:stretch>
        </p:blipFill>
        <p:spPr bwMode="auto">
          <a:xfrm>
            <a:off x="2914650" y="5257800"/>
            <a:ext cx="6229350" cy="160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49</a:t>
            </a:fld>
            <a:endParaRPr lang="en-US"/>
          </a:p>
        </p:txBody>
      </p:sp>
      <p:sp>
        <p:nvSpPr>
          <p:cNvPr id="7" name="Rectangle 6"/>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9" name="Rectangle 3"/>
          <p:cNvSpPr txBox="1">
            <a:spLocks noChangeArrowheads="1"/>
          </p:cNvSpPr>
          <p:nvPr/>
        </p:nvSpPr>
        <p:spPr>
          <a:xfrm>
            <a:off x="468313" y="1066800"/>
            <a:ext cx="8486775" cy="2794000"/>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primaries and </a:t>
            </a:r>
            <a:r>
              <a:rPr kumimoji="0" lang="en-GB" b="0" i="0" u="none" strike="noStrike" kern="1200" cap="none" spc="0" normalizeH="0" baseline="0" noProof="0" dirty="0" err="1" smtClean="0">
                <a:ln>
                  <a:noFill/>
                </a:ln>
                <a:effectLst/>
                <a:uLnTx/>
                <a:uFillTx/>
                <a:latin typeface="+mn-lt"/>
                <a:ea typeface="+mn-ea"/>
                <a:cs typeface="+mn-cs"/>
              </a:rPr>
              <a:t>secondaries</a:t>
            </a:r>
            <a:r>
              <a:rPr kumimoji="0" lang="en-GB" b="0" i="0" u="none" strike="noStrike" kern="1200" cap="none" spc="0" normalizeH="0" baseline="0" noProof="0" dirty="0" smtClean="0">
                <a:ln>
                  <a:noFill/>
                </a:ln>
                <a:effectLst/>
                <a:uLnTx/>
                <a:uFillTx/>
                <a:latin typeface="+mn-lt"/>
                <a:ea typeface="+mn-ea"/>
                <a:cs typeface="+mn-cs"/>
              </a:rPr>
              <a:t> of any three-phase transformer can be independently connected in either a </a:t>
            </a:r>
            <a:r>
              <a:rPr kumimoji="0" lang="en-GB" b="0" i="0" u="none" strike="noStrike" kern="1200" cap="none" spc="0" normalizeH="0" baseline="0" noProof="0" dirty="0" err="1" smtClean="0">
                <a:ln>
                  <a:noFill/>
                </a:ln>
                <a:effectLst/>
                <a:uLnTx/>
                <a:uFillTx/>
                <a:latin typeface="+mn-lt"/>
                <a:ea typeface="+mn-ea"/>
                <a:cs typeface="+mn-cs"/>
              </a:rPr>
              <a:t>wye</a:t>
            </a:r>
            <a:r>
              <a:rPr kumimoji="0" lang="en-GB" b="0" i="0" u="none" strike="noStrike" kern="1200" cap="none" spc="0" normalizeH="0" baseline="0" noProof="0" dirty="0" smtClean="0">
                <a:ln>
                  <a:noFill/>
                </a:ln>
                <a:effectLst/>
                <a:uLnTx/>
                <a:uFillTx/>
                <a:latin typeface="+mn-lt"/>
                <a:ea typeface="+mn-ea"/>
                <a:cs typeface="+mn-cs"/>
              </a:rPr>
              <a:t> (Y) or a delta (∆).  </a:t>
            </a: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important point to note when analyzing any 3-phase transformer is to look at a single transformer in the bank. </a:t>
            </a: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rPr>
              <a:t>Any single phase transformer in the bank behaves exactly like the single-phase transformers already studied</a:t>
            </a:r>
            <a:r>
              <a:rPr kumimoji="0" lang="en-GB" b="0" i="0" u="none" strike="noStrike" kern="1200" cap="none" spc="0" normalizeH="0" baseline="0" noProof="0" dirty="0" smtClean="0">
                <a:ln>
                  <a:noFill/>
                </a:ln>
                <a:effectLst/>
                <a:uLnTx/>
                <a:uFillTx/>
                <a:latin typeface="+mn-lt"/>
                <a:ea typeface="+mn-ea"/>
                <a:cs typeface="+mn-cs"/>
              </a:rPr>
              <a:t>.  </a:t>
            </a:r>
          </a:p>
        </p:txBody>
      </p:sp>
      <p:pic>
        <p:nvPicPr>
          <p:cNvPr id="10" name="Picture 13" descr="3phase tx"/>
          <p:cNvPicPr>
            <a:picLocks noChangeArrowheads="1"/>
          </p:cNvPicPr>
          <p:nvPr/>
        </p:nvPicPr>
        <p:blipFill>
          <a:blip r:embed="rId3" cstate="print"/>
          <a:srcRect l="28810" t="25203" r="9079" b="42432"/>
          <a:stretch>
            <a:fillRect/>
          </a:stretch>
        </p:blipFill>
        <p:spPr bwMode="auto">
          <a:xfrm>
            <a:off x="419096" y="3357562"/>
            <a:ext cx="4295780" cy="2857520"/>
          </a:xfrm>
          <a:prstGeom prst="rect">
            <a:avLst/>
          </a:prstGeom>
          <a:noFill/>
          <a:ln w="19050">
            <a:solidFill>
              <a:schemeClr val="tx2"/>
            </a:solidFill>
            <a:miter lim="800000"/>
            <a:headEnd/>
            <a:tailEnd/>
          </a:ln>
        </p:spPr>
      </p:pic>
      <p:pic>
        <p:nvPicPr>
          <p:cNvPr id="11" name="Picture 14" descr="3phase tx"/>
          <p:cNvPicPr>
            <a:picLocks noChangeAspect="1" noChangeArrowheads="1"/>
          </p:cNvPicPr>
          <p:nvPr/>
        </p:nvPicPr>
        <p:blipFill>
          <a:blip r:embed="rId3" cstate="print"/>
          <a:srcRect l="30338" t="57474" r="9587" b="15950"/>
          <a:stretch>
            <a:fillRect/>
          </a:stretch>
        </p:blipFill>
        <p:spPr bwMode="auto">
          <a:xfrm>
            <a:off x="4788695" y="3357562"/>
            <a:ext cx="4141023" cy="2857520"/>
          </a:xfrm>
          <a:prstGeom prst="rect">
            <a:avLst/>
          </a:prstGeom>
          <a:noFill/>
          <a:ln w="19050">
            <a:solidFill>
              <a:schemeClr val="tx2"/>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4" name="TextBox 3"/>
          <p:cNvSpPr txBox="1"/>
          <p:nvPr/>
        </p:nvSpPr>
        <p:spPr>
          <a:xfrm>
            <a:off x="571472" y="357166"/>
            <a:ext cx="5970224" cy="523220"/>
          </a:xfrm>
          <a:prstGeom prst="rect">
            <a:avLst/>
          </a:prstGeom>
          <a:noFill/>
        </p:spPr>
        <p:txBody>
          <a:bodyPr wrap="none" rtlCol="0">
            <a:spAutoFit/>
          </a:bodyPr>
          <a:lstStyle/>
          <a:p>
            <a:r>
              <a:rPr lang="en-US" sz="2800" dirty="0" smtClean="0">
                <a:solidFill>
                  <a:srgbClr val="1809E1"/>
                </a:solidFill>
              </a:rPr>
              <a:t>Types and Construction of Transformers</a:t>
            </a:r>
          </a:p>
        </p:txBody>
      </p:sp>
      <p:sp>
        <p:nvSpPr>
          <p:cNvPr id="6" name="Slide Number Placeholder 5"/>
          <p:cNvSpPr>
            <a:spLocks noGrp="1"/>
          </p:cNvSpPr>
          <p:nvPr>
            <p:ph type="sldNum" sz="quarter" idx="12"/>
          </p:nvPr>
        </p:nvSpPr>
        <p:spPr/>
        <p:txBody>
          <a:bodyPr/>
          <a:lstStyle/>
          <a:p>
            <a:fld id="{452AF6BE-ACB6-42ED-8393-926E1A62687C}" type="slidenum">
              <a:rPr lang="en-US" smtClean="0"/>
              <a:pPr/>
              <a:t>5</a:t>
            </a:fld>
            <a:endParaRPr lang="en-US"/>
          </a:p>
        </p:txBody>
      </p:sp>
      <p:sp>
        <p:nvSpPr>
          <p:cNvPr id="7" name="Rectangle 6"/>
          <p:cNvSpPr/>
          <p:nvPr/>
        </p:nvSpPr>
        <p:spPr>
          <a:xfrm>
            <a:off x="428596" y="1214422"/>
            <a:ext cx="7572428" cy="1754326"/>
          </a:xfrm>
          <a:prstGeom prst="rect">
            <a:avLst/>
          </a:prstGeom>
        </p:spPr>
        <p:txBody>
          <a:bodyPr wrap="square">
            <a:spAutoFit/>
          </a:bodyPr>
          <a:lstStyle/>
          <a:p>
            <a:pPr marL="711200" indent="-711200" algn="just"/>
            <a:r>
              <a:rPr lang="en-GB" dirty="0" smtClean="0"/>
              <a:t>             Types of cores for power transformer (both types are constructed from thin laminations electrically isolated from each other –minimize eddy currents)</a:t>
            </a:r>
            <a:endParaRPr lang="en-GB" i="1" dirty="0" smtClean="0"/>
          </a:p>
          <a:p>
            <a:pPr marL="711200" indent="-711200" algn="just"/>
            <a:endParaRPr lang="en-GB" i="1" dirty="0" smtClean="0"/>
          </a:p>
          <a:p>
            <a:pPr marL="711200" indent="-711200" algn="just"/>
            <a:r>
              <a:rPr lang="en-GB" i="1" dirty="0" smtClean="0"/>
              <a:t>1)     Core Form</a:t>
            </a:r>
            <a:r>
              <a:rPr lang="en-GB" dirty="0" smtClean="0"/>
              <a:t> : a simple rectangular laminated piece of steel with the transformer windings wrapped around two sides of the rectangle.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122772" y="3214686"/>
            <a:ext cx="4044651"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2AF6BE-ACB6-42ED-8393-926E1A62687C}" type="slidenum">
              <a:rPr lang="en-US" smtClean="0"/>
              <a:pPr/>
              <a:t>50</a:t>
            </a:fld>
            <a:endParaRPr lang="en-US"/>
          </a:p>
        </p:txBody>
      </p:sp>
      <p:pic>
        <p:nvPicPr>
          <p:cNvPr id="68610" name="Picture 2"/>
          <p:cNvPicPr>
            <a:picLocks noChangeAspect="1" noChangeArrowheads="1"/>
          </p:cNvPicPr>
          <p:nvPr/>
        </p:nvPicPr>
        <p:blipFill>
          <a:blip r:embed="rId2" cstate="print"/>
          <a:srcRect/>
          <a:stretch>
            <a:fillRect/>
          </a:stretch>
        </p:blipFill>
        <p:spPr bwMode="auto">
          <a:xfrm>
            <a:off x="683568" y="1628800"/>
            <a:ext cx="8064896" cy="4805561"/>
          </a:xfrm>
          <a:prstGeom prst="rect">
            <a:avLst/>
          </a:prstGeom>
          <a:noFill/>
          <a:ln w="9525">
            <a:noFill/>
            <a:miter lim="800000"/>
            <a:headEnd/>
            <a:tailEnd/>
          </a:ln>
        </p:spPr>
      </p:pic>
      <p:sp>
        <p:nvSpPr>
          <p:cNvPr id="6" name="Rectangle 5"/>
          <p:cNvSpPr/>
          <p:nvPr/>
        </p:nvSpPr>
        <p:spPr>
          <a:xfrm>
            <a:off x="683568" y="1196752"/>
            <a:ext cx="4540154" cy="369332"/>
          </a:xfrm>
          <a:prstGeom prst="rect">
            <a:avLst/>
          </a:prstGeom>
        </p:spPr>
        <p:txBody>
          <a:bodyPr wrap="none">
            <a:spAutoFit/>
          </a:bodyPr>
          <a:lstStyle/>
          <a:p>
            <a:r>
              <a:rPr lang="nb-NO" dirty="0" smtClean="0"/>
              <a:t>Spare power ABB transformer at an HVDC site.</a:t>
            </a:r>
            <a:endParaRPr lang="en-US" dirty="0"/>
          </a:p>
        </p:txBody>
      </p:sp>
      <p:sp>
        <p:nvSpPr>
          <p:cNvPr id="5" name="Rectangle 4"/>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51</a:t>
            </a:fld>
            <a:endParaRPr lang="en-US"/>
          </a:p>
        </p:txBody>
      </p:sp>
      <p:sp>
        <p:nvSpPr>
          <p:cNvPr id="9" name="Rectangle 8"/>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10" name="Slide Number Placeholder 6"/>
          <p:cNvSpPr txBox="1">
            <a:spLocks/>
          </p:cNvSpPr>
          <p:nvPr/>
        </p:nvSpPr>
        <p:spPr>
          <a:xfrm>
            <a:off x="6781800" y="632460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00A30C8-A079-4EDA-AA96-65E3DD4C34F3}" type="slidenum">
              <a:rPr kumimoji="0" lang="zh-TW"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zh-TW"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1" name="Picture 4" descr="v-y 1"/>
          <p:cNvPicPr>
            <a:picLocks noChangeArrowheads="1"/>
          </p:cNvPicPr>
          <p:nvPr/>
        </p:nvPicPr>
        <p:blipFill>
          <a:blip r:embed="rId3" cstate="print"/>
          <a:srcRect/>
          <a:stretch>
            <a:fillRect/>
          </a:stretch>
        </p:blipFill>
        <p:spPr>
          <a:xfrm>
            <a:off x="625475" y="1066800"/>
            <a:ext cx="4008438" cy="1962150"/>
          </a:xfrm>
          <a:prstGeom prst="rect">
            <a:avLst/>
          </a:prstGeom>
          <a:noFill/>
          <a:ln w="19050">
            <a:solidFill>
              <a:schemeClr val="tx2"/>
            </a:solidFill>
          </a:ln>
        </p:spPr>
      </p:pic>
      <p:pic>
        <p:nvPicPr>
          <p:cNvPr id="12" name="Picture 5" descr="Untitled-2"/>
          <p:cNvPicPr>
            <a:picLocks noChangeAspect="1" noChangeArrowheads="1"/>
          </p:cNvPicPr>
          <p:nvPr/>
        </p:nvPicPr>
        <p:blipFill>
          <a:blip r:embed="rId4" cstate="print"/>
          <a:srcRect l="2136" t="5882" r="53676" b="66705"/>
          <a:stretch>
            <a:fillRect/>
          </a:stretch>
        </p:blipFill>
        <p:spPr bwMode="auto">
          <a:xfrm>
            <a:off x="609600" y="3900488"/>
            <a:ext cx="3886200" cy="1957404"/>
          </a:xfrm>
          <a:prstGeom prst="rect">
            <a:avLst/>
          </a:prstGeom>
          <a:noFill/>
          <a:ln w="19050">
            <a:solidFill>
              <a:schemeClr val="tx2"/>
            </a:solidFill>
            <a:miter lim="800000"/>
            <a:headEnd/>
            <a:tailEnd/>
          </a:ln>
        </p:spPr>
      </p:pic>
      <p:sp>
        <p:nvSpPr>
          <p:cNvPr id="13" name="Rectangle 6"/>
          <p:cNvSpPr>
            <a:spLocks noChangeArrowheads="1"/>
          </p:cNvSpPr>
          <p:nvPr/>
        </p:nvSpPr>
        <p:spPr bwMode="auto">
          <a:xfrm>
            <a:off x="1365250" y="3071810"/>
            <a:ext cx="2216150" cy="366713"/>
          </a:xfrm>
          <a:prstGeom prst="rect">
            <a:avLst/>
          </a:prstGeom>
          <a:noFill/>
          <a:ln w="9525">
            <a:noFill/>
            <a:miter lim="800000"/>
            <a:headEnd/>
            <a:tailEnd/>
          </a:ln>
        </p:spPr>
        <p:txBody>
          <a:bodyPr wrap="none">
            <a:spAutoFit/>
          </a:bodyPr>
          <a:lstStyle/>
          <a:p>
            <a:r>
              <a:rPr kumimoji="0" lang="en-US" sz="1800" b="1" dirty="0">
                <a:latin typeface="Arial" charset="0"/>
              </a:rPr>
              <a:t>Delta – </a:t>
            </a:r>
            <a:r>
              <a:rPr kumimoji="0" lang="en-US" sz="1800" b="1" dirty="0" err="1">
                <a:latin typeface="Arial" charset="0"/>
              </a:rPr>
              <a:t>wye</a:t>
            </a:r>
            <a:r>
              <a:rPr kumimoji="0" lang="en-US" sz="1800" b="1" dirty="0">
                <a:latin typeface="Arial" charset="0"/>
              </a:rPr>
              <a:t> (Δ – Y)</a:t>
            </a:r>
            <a:endParaRPr kumimoji="0" lang="en-CA" sz="1800" b="1" dirty="0">
              <a:latin typeface="Arial" charset="0"/>
            </a:endParaRPr>
          </a:p>
        </p:txBody>
      </p:sp>
      <p:sp>
        <p:nvSpPr>
          <p:cNvPr id="14" name="Rectangle 7"/>
          <p:cNvSpPr>
            <a:spLocks noChangeArrowheads="1"/>
          </p:cNvSpPr>
          <p:nvPr/>
        </p:nvSpPr>
        <p:spPr bwMode="auto">
          <a:xfrm>
            <a:off x="1571604" y="5848369"/>
            <a:ext cx="2114550" cy="366713"/>
          </a:xfrm>
          <a:prstGeom prst="rect">
            <a:avLst/>
          </a:prstGeom>
          <a:noFill/>
          <a:ln w="9525">
            <a:noFill/>
            <a:miter lim="800000"/>
            <a:headEnd/>
            <a:tailEnd/>
          </a:ln>
        </p:spPr>
        <p:txBody>
          <a:bodyPr wrap="none">
            <a:spAutoFit/>
          </a:bodyPr>
          <a:lstStyle/>
          <a:p>
            <a:r>
              <a:rPr kumimoji="0" lang="en-US" sz="1800" b="1" dirty="0" err="1">
                <a:latin typeface="Arial" charset="0"/>
              </a:rPr>
              <a:t>Wye</a:t>
            </a:r>
            <a:r>
              <a:rPr kumimoji="0" lang="en-US" sz="1800" b="1" dirty="0">
                <a:latin typeface="Arial" charset="0"/>
              </a:rPr>
              <a:t> – delta (Y- Δ)</a:t>
            </a:r>
            <a:endParaRPr kumimoji="0" lang="en-CA" sz="1800" b="1" dirty="0">
              <a:latin typeface="Arial" charset="0"/>
            </a:endParaRPr>
          </a:p>
        </p:txBody>
      </p:sp>
      <p:pic>
        <p:nvPicPr>
          <p:cNvPr id="15" name="Picture 8" descr="Untitled-3"/>
          <p:cNvPicPr>
            <a:picLocks noChangeArrowheads="1"/>
          </p:cNvPicPr>
          <p:nvPr/>
        </p:nvPicPr>
        <p:blipFill>
          <a:blip r:embed="rId5" cstate="print"/>
          <a:srcRect l="15984" t="40471" r="41539" b="41765"/>
          <a:stretch>
            <a:fillRect/>
          </a:stretch>
        </p:blipFill>
        <p:spPr bwMode="auto">
          <a:xfrm>
            <a:off x="4724400" y="1052513"/>
            <a:ext cx="3886200" cy="1947860"/>
          </a:xfrm>
          <a:prstGeom prst="rect">
            <a:avLst/>
          </a:prstGeom>
          <a:noFill/>
          <a:ln w="19050">
            <a:solidFill>
              <a:schemeClr val="tx1"/>
            </a:solidFill>
            <a:miter lim="800000"/>
            <a:headEnd/>
            <a:tailEnd/>
          </a:ln>
        </p:spPr>
      </p:pic>
      <p:sp>
        <p:nvSpPr>
          <p:cNvPr id="16" name="Rectangle 9"/>
          <p:cNvSpPr>
            <a:spLocks noChangeArrowheads="1"/>
          </p:cNvSpPr>
          <p:nvPr/>
        </p:nvSpPr>
        <p:spPr bwMode="auto">
          <a:xfrm>
            <a:off x="5429256" y="3071810"/>
            <a:ext cx="2330450" cy="366713"/>
          </a:xfrm>
          <a:prstGeom prst="rect">
            <a:avLst/>
          </a:prstGeom>
          <a:noFill/>
          <a:ln w="9525">
            <a:noFill/>
            <a:miter lim="800000"/>
            <a:headEnd/>
            <a:tailEnd/>
          </a:ln>
        </p:spPr>
        <p:txBody>
          <a:bodyPr wrap="none">
            <a:spAutoFit/>
          </a:bodyPr>
          <a:lstStyle/>
          <a:p>
            <a:pPr lvl="1"/>
            <a:r>
              <a:rPr kumimoji="0" lang="en-US" sz="1800" b="1" dirty="0">
                <a:latin typeface="Arial" charset="0"/>
              </a:rPr>
              <a:t>Delta – delta (Δ – Δ)</a:t>
            </a:r>
          </a:p>
        </p:txBody>
      </p:sp>
      <p:pic>
        <p:nvPicPr>
          <p:cNvPr id="17" name="Picture 10" descr="Untitled-5"/>
          <p:cNvPicPr>
            <a:picLocks noChangeArrowheads="1"/>
          </p:cNvPicPr>
          <p:nvPr/>
        </p:nvPicPr>
        <p:blipFill>
          <a:blip r:embed="rId6" cstate="print"/>
          <a:srcRect l="16325" t="12589" r="39743" b="66823"/>
          <a:stretch>
            <a:fillRect/>
          </a:stretch>
        </p:blipFill>
        <p:spPr>
          <a:xfrm>
            <a:off x="4868863" y="3916363"/>
            <a:ext cx="4008437" cy="1960562"/>
          </a:xfrm>
          <a:prstGeom prst="rect">
            <a:avLst/>
          </a:prstGeom>
          <a:noFill/>
          <a:ln w="19050">
            <a:solidFill>
              <a:schemeClr val="tx1"/>
            </a:solidFill>
          </a:ln>
        </p:spPr>
      </p:pic>
      <p:sp>
        <p:nvSpPr>
          <p:cNvPr id="19" name="Rectangle 12"/>
          <p:cNvSpPr>
            <a:spLocks noChangeArrowheads="1"/>
          </p:cNvSpPr>
          <p:nvPr/>
        </p:nvSpPr>
        <p:spPr bwMode="auto">
          <a:xfrm>
            <a:off x="5562600" y="5848369"/>
            <a:ext cx="2114550" cy="366713"/>
          </a:xfrm>
          <a:prstGeom prst="rect">
            <a:avLst/>
          </a:prstGeom>
          <a:noFill/>
          <a:ln w="9525">
            <a:noFill/>
            <a:miter lim="800000"/>
            <a:headEnd/>
            <a:tailEnd/>
          </a:ln>
        </p:spPr>
        <p:txBody>
          <a:bodyPr wrap="none">
            <a:spAutoFit/>
          </a:bodyPr>
          <a:lstStyle/>
          <a:p>
            <a:pPr lvl="1"/>
            <a:r>
              <a:rPr kumimoji="0" lang="en-US" sz="1800" b="1" dirty="0" err="1">
                <a:latin typeface="Arial" charset="0"/>
              </a:rPr>
              <a:t>Wye</a:t>
            </a:r>
            <a:r>
              <a:rPr kumimoji="0" lang="en-US" sz="1800" b="1" dirty="0">
                <a:latin typeface="Arial" charset="0"/>
              </a:rPr>
              <a:t> – </a:t>
            </a:r>
            <a:r>
              <a:rPr kumimoji="0" lang="en-US" sz="1800" b="1" dirty="0" err="1">
                <a:latin typeface="Arial" charset="0"/>
              </a:rPr>
              <a:t>wye</a:t>
            </a:r>
            <a:r>
              <a:rPr kumimoji="0" lang="en-US" sz="1800" b="1" dirty="0">
                <a:latin typeface="Arial" charset="0"/>
              </a:rPr>
              <a:t> (Y – 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52</a:t>
            </a:fld>
            <a:endParaRPr lang="en-US"/>
          </a:p>
        </p:txBody>
      </p:sp>
      <p:sp>
        <p:nvSpPr>
          <p:cNvPr id="9" name="Rectangle 3"/>
          <p:cNvSpPr txBox="1">
            <a:spLocks noChangeArrowheads="1"/>
          </p:cNvSpPr>
          <p:nvPr/>
        </p:nvSpPr>
        <p:spPr>
          <a:xfrm>
            <a:off x="468313" y="1066800"/>
            <a:ext cx="8104215" cy="50657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impedance, voltage regulation, efficiency, and similar calculations for three phase transformers are done on a </a:t>
            </a:r>
            <a:r>
              <a:rPr kumimoji="0" lang="en-GB" b="1" i="0" u="none" strike="noStrike" kern="1200" cap="none" spc="0" normalizeH="0" baseline="0" noProof="0" dirty="0" smtClean="0">
                <a:ln>
                  <a:noFill/>
                </a:ln>
                <a:effectLst/>
                <a:uLnTx/>
                <a:uFillTx/>
                <a:latin typeface="+mn-lt"/>
                <a:ea typeface="+mn-ea"/>
                <a:cs typeface="+mn-cs"/>
              </a:rPr>
              <a:t>per-phase basis</a:t>
            </a:r>
            <a:r>
              <a:rPr kumimoji="0" lang="en-GB" b="0" i="0" u="none" strike="noStrike" kern="1200" cap="none" spc="0" normalizeH="0" baseline="0" noProof="0" dirty="0" smtClean="0">
                <a:ln>
                  <a:noFill/>
                </a:ln>
                <a:effectLst/>
                <a:uLnTx/>
                <a:uFillTx/>
                <a:latin typeface="+mn-lt"/>
                <a:ea typeface="+mn-ea"/>
                <a:cs typeface="+mn-cs"/>
              </a:rPr>
              <a:t>, using same techniques as single-phase transformers.</a:t>
            </a: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 simple concept that all students must remember is that, for a Delta configuration,</a:t>
            </a: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For Wye configuration,( for balanced case I</a:t>
            </a:r>
            <a:r>
              <a:rPr kumimoji="0" lang="en-GB" b="0" i="0" u="none" strike="noStrike" kern="1200" cap="none" spc="0" normalizeH="0" baseline="-25000" noProof="0" dirty="0" smtClean="0">
                <a:ln>
                  <a:noFill/>
                </a:ln>
                <a:effectLst/>
                <a:uLnTx/>
                <a:uFillTx/>
                <a:latin typeface="+mn-lt"/>
                <a:ea typeface="+mn-ea"/>
                <a:cs typeface="+mn-cs"/>
              </a:rPr>
              <a:t>N</a:t>
            </a:r>
            <a:r>
              <a:rPr kumimoji="0" lang="en-GB" b="0" i="0" u="none" strike="noStrike" kern="1200" cap="none" spc="0" normalizeH="0" baseline="0" noProof="0" dirty="0" smtClean="0">
                <a:ln>
                  <a:noFill/>
                </a:ln>
                <a:effectLst/>
                <a:uLnTx/>
                <a:uFillTx/>
                <a:latin typeface="+mn-lt"/>
                <a:ea typeface="+mn-ea"/>
                <a:cs typeface="+mn-cs"/>
              </a:rPr>
              <a:t>=0 and neutral can be left open and only 3 wires are required)</a:t>
            </a:r>
          </a:p>
          <a:p>
            <a:pPr marL="457200" marR="0" lvl="0" indent="-457200" algn="just"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61442" name="Object 4"/>
          <p:cNvGraphicFramePr>
            <a:graphicFrameLocks noChangeAspect="1"/>
          </p:cNvGraphicFramePr>
          <p:nvPr/>
        </p:nvGraphicFramePr>
        <p:xfrm>
          <a:off x="1187450" y="3000372"/>
          <a:ext cx="1647825" cy="482600"/>
        </p:xfrm>
        <a:graphic>
          <a:graphicData uri="http://schemas.openxmlformats.org/presentationml/2006/ole">
            <mc:AlternateContent xmlns:mc="http://schemas.openxmlformats.org/markup-compatibility/2006">
              <mc:Choice xmlns:v="urn:schemas-microsoft-com:vml" Requires="v">
                <p:oleObj spid="_x0000_s61502" name="Equation" r:id="rId4" imgW="520474" imgH="241195" progId="Equation.3">
                  <p:embed/>
                </p:oleObj>
              </mc:Choice>
              <mc:Fallback>
                <p:oleObj name="Equation" r:id="rId4" imgW="520474"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000372"/>
                        <a:ext cx="16478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5"/>
          <p:cNvGraphicFramePr>
            <a:graphicFrameLocks noChangeAspect="1"/>
          </p:cNvGraphicFramePr>
          <p:nvPr/>
        </p:nvGraphicFramePr>
        <p:xfrm>
          <a:off x="3563938" y="2833963"/>
          <a:ext cx="1293814" cy="737914"/>
        </p:xfrm>
        <a:graphic>
          <a:graphicData uri="http://schemas.openxmlformats.org/presentationml/2006/ole">
            <mc:AlternateContent xmlns:mc="http://schemas.openxmlformats.org/markup-compatibility/2006">
              <mc:Choice xmlns:v="urn:schemas-microsoft-com:vml" Requires="v">
                <p:oleObj spid="_x0000_s61503" name="Equation" r:id="rId6" imgW="583947" imgH="418918" progId="Equation.3">
                  <p:embed/>
                </p:oleObj>
              </mc:Choice>
              <mc:Fallback>
                <p:oleObj name="Equation" r:id="rId6" imgW="583947" imgH="418918"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833963"/>
                        <a:ext cx="1293814" cy="737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6"/>
          <p:cNvGraphicFramePr>
            <a:graphicFrameLocks noChangeAspect="1"/>
          </p:cNvGraphicFramePr>
          <p:nvPr/>
        </p:nvGraphicFramePr>
        <p:xfrm>
          <a:off x="5795963" y="2932113"/>
          <a:ext cx="1152525" cy="639763"/>
        </p:xfrm>
        <a:graphic>
          <a:graphicData uri="http://schemas.openxmlformats.org/presentationml/2006/ole">
            <mc:AlternateContent xmlns:mc="http://schemas.openxmlformats.org/markup-compatibility/2006">
              <mc:Choice xmlns:v="urn:schemas-microsoft-com:vml" Requires="v">
                <p:oleObj spid="_x0000_s61504" name="Equation" r:id="rId8" imgW="520474" imgH="393529" progId="Equation.3">
                  <p:embed/>
                </p:oleObj>
              </mc:Choice>
              <mc:Fallback>
                <p:oleObj name="Equation" r:id="rId8" imgW="520474" imgH="393529"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2932113"/>
                        <a:ext cx="115252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7"/>
          <p:cNvGraphicFramePr>
            <a:graphicFrameLocks noChangeAspect="1"/>
          </p:cNvGraphicFramePr>
          <p:nvPr/>
        </p:nvGraphicFramePr>
        <p:xfrm>
          <a:off x="1142976" y="5000636"/>
          <a:ext cx="1220787" cy="766762"/>
        </p:xfrm>
        <a:graphic>
          <a:graphicData uri="http://schemas.openxmlformats.org/presentationml/2006/ole">
            <mc:AlternateContent xmlns:mc="http://schemas.openxmlformats.org/markup-compatibility/2006">
              <mc:Choice xmlns:v="urn:schemas-microsoft-com:vml" Requires="v">
                <p:oleObj spid="_x0000_s61505" name="Equation" r:id="rId10" imgW="596900" imgH="419100" progId="Equation.3">
                  <p:embed/>
                </p:oleObj>
              </mc:Choice>
              <mc:Fallback>
                <p:oleObj name="Equation" r:id="rId10" imgW="596900" imgH="4191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2976" y="5000636"/>
                        <a:ext cx="1220787"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8"/>
          <p:cNvGraphicFramePr>
            <a:graphicFrameLocks noChangeAspect="1"/>
          </p:cNvGraphicFramePr>
          <p:nvPr/>
        </p:nvGraphicFramePr>
        <p:xfrm>
          <a:off x="3492500" y="5143512"/>
          <a:ext cx="1439863" cy="442913"/>
        </p:xfrm>
        <a:graphic>
          <a:graphicData uri="http://schemas.openxmlformats.org/presentationml/2006/ole">
            <mc:AlternateContent xmlns:mc="http://schemas.openxmlformats.org/markup-compatibility/2006">
              <mc:Choice xmlns:v="urn:schemas-microsoft-com:vml" Requires="v">
                <p:oleObj spid="_x0000_s61506" name="Equation" r:id="rId12" imgW="495085" imgH="241195" progId="Equation.3">
                  <p:embed/>
                </p:oleObj>
              </mc:Choice>
              <mc:Fallback>
                <p:oleObj name="Equation" r:id="rId12" imgW="495085" imgH="241195"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00" y="5143512"/>
                        <a:ext cx="143986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7" name="Object 9"/>
          <p:cNvGraphicFramePr>
            <a:graphicFrameLocks noChangeAspect="1"/>
          </p:cNvGraphicFramePr>
          <p:nvPr/>
        </p:nvGraphicFramePr>
        <p:xfrm>
          <a:off x="5775342" y="4994291"/>
          <a:ext cx="1296988" cy="720725"/>
        </p:xfrm>
        <a:graphic>
          <a:graphicData uri="http://schemas.openxmlformats.org/presentationml/2006/ole">
            <mc:AlternateContent xmlns:mc="http://schemas.openxmlformats.org/markup-compatibility/2006">
              <mc:Choice xmlns:v="urn:schemas-microsoft-com:vml" Requires="v">
                <p:oleObj spid="_x0000_s61507" name="Equation" r:id="rId14" imgW="520474" imgH="393529" progId="Equation.3">
                  <p:embed/>
                </p:oleObj>
              </mc:Choice>
              <mc:Fallback>
                <p:oleObj name="Equation" r:id="rId14" imgW="520474" imgH="393529"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342" y="4994291"/>
                        <a:ext cx="1296988"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53</a:t>
            </a:fld>
            <a:endParaRPr lang="en-US"/>
          </a:p>
        </p:txBody>
      </p:sp>
      <p:sp>
        <p:nvSpPr>
          <p:cNvPr id="9" name="Rectangle 8"/>
          <p:cNvSpPr/>
          <p:nvPr/>
        </p:nvSpPr>
        <p:spPr>
          <a:xfrm>
            <a:off x="642910" y="357166"/>
            <a:ext cx="5775940" cy="461665"/>
          </a:xfrm>
          <a:prstGeom prst="rect">
            <a:avLst/>
          </a:prstGeom>
        </p:spPr>
        <p:txBody>
          <a:bodyPr wrap="none">
            <a:spAutoFit/>
          </a:bodyPr>
          <a:lstStyle/>
          <a:p>
            <a:r>
              <a:rPr lang="en-GB" sz="2400" b="1" dirty="0" smtClean="0">
                <a:solidFill>
                  <a:srgbClr val="0000FF"/>
                </a:solidFill>
              </a:rPr>
              <a:t>Calculating 3-Phase Transformer Turns Ratio</a:t>
            </a:r>
            <a:endParaRPr lang="en-US" sz="2400" dirty="0">
              <a:solidFill>
                <a:srgbClr val="0000FF"/>
              </a:solidFill>
            </a:endParaRPr>
          </a:p>
        </p:txBody>
      </p:sp>
      <p:sp>
        <p:nvSpPr>
          <p:cNvPr id="10" name="Rectangle 9"/>
          <p:cNvSpPr/>
          <p:nvPr/>
        </p:nvSpPr>
        <p:spPr>
          <a:xfrm>
            <a:off x="571472" y="1071546"/>
            <a:ext cx="8143932" cy="3693319"/>
          </a:xfrm>
          <a:prstGeom prst="rect">
            <a:avLst/>
          </a:prstGeom>
        </p:spPr>
        <p:txBody>
          <a:bodyPr wrap="square">
            <a:spAutoFit/>
          </a:bodyPr>
          <a:lstStyle/>
          <a:p>
            <a:pPr marL="342900" indent="-342900">
              <a:buFont typeface="Wingdings" pitchFamily="2" charset="2"/>
              <a:buChar char="Ø"/>
            </a:pPr>
            <a:r>
              <a:rPr lang="en-GB" dirty="0" smtClean="0"/>
              <a:t>The basic concept of calculating the turns ratio for a single phase transformer is utilised where,</a:t>
            </a:r>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Therefore to cater for 3 phase transformer, suitable conversion into per phase is needed to relate the turns ratio of the transformer with the </a:t>
            </a:r>
            <a:r>
              <a:rPr lang="en-GB" b="1" dirty="0" smtClean="0">
                <a:solidFill>
                  <a:srgbClr val="FF0000"/>
                </a:solidFill>
              </a:rPr>
              <a:t>line voltages</a:t>
            </a:r>
            <a:r>
              <a:rPr lang="en-GB" dirty="0" smtClean="0"/>
              <a:t>.</a:t>
            </a:r>
            <a:endParaRPr lang="en-GB" b="1" u="sng"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GB" dirty="0" smtClean="0"/>
          </a:p>
          <a:p>
            <a:pPr marL="342900" indent="-342900">
              <a:buFont typeface="Wingdings" pitchFamily="2" charset="2"/>
              <a:buChar char="Ø"/>
            </a:pPr>
            <a:endParaRPr lang="en-US" dirty="0" smtClean="0"/>
          </a:p>
        </p:txBody>
      </p:sp>
      <p:graphicFrame>
        <p:nvGraphicFramePr>
          <p:cNvPr id="62466" name="Object 4"/>
          <p:cNvGraphicFramePr>
            <a:graphicFrameLocks noChangeAspect="1"/>
          </p:cNvGraphicFramePr>
          <p:nvPr/>
        </p:nvGraphicFramePr>
        <p:xfrm>
          <a:off x="3214678" y="1785926"/>
          <a:ext cx="1220792" cy="1149535"/>
        </p:xfrm>
        <a:graphic>
          <a:graphicData uri="http://schemas.openxmlformats.org/presentationml/2006/ole">
            <mc:AlternateContent xmlns:mc="http://schemas.openxmlformats.org/markup-compatibility/2006">
              <mc:Choice xmlns:v="urn:schemas-microsoft-com:vml" Requires="v">
                <p:oleObj spid="_x0000_s62476" name="Equation" r:id="rId4" imgW="508000" imgH="469900" progId="Equation.3">
                  <p:embed/>
                </p:oleObj>
              </mc:Choice>
              <mc:Fallback>
                <p:oleObj name="Equation" r:id="rId4" imgW="508000" imgH="469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1785926"/>
                        <a:ext cx="1220792" cy="1149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54</a:t>
            </a:fld>
            <a:endParaRPr lang="en-US"/>
          </a:p>
        </p:txBody>
      </p:sp>
      <p:sp>
        <p:nvSpPr>
          <p:cNvPr id="9" name="Rectangle 8"/>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10" name="Rectangle 15"/>
          <p:cNvSpPr>
            <a:spLocks noChangeArrowheads="1"/>
          </p:cNvSpPr>
          <p:nvPr/>
        </p:nvSpPr>
        <p:spPr bwMode="auto">
          <a:xfrm>
            <a:off x="357158" y="1214422"/>
            <a:ext cx="8486775" cy="5065713"/>
          </a:xfrm>
          <a:prstGeom prst="rect">
            <a:avLst/>
          </a:prstGeom>
          <a:noFill/>
          <a:ln w="9525">
            <a:noFill/>
            <a:miter lim="800000"/>
            <a:headEnd/>
            <a:tailEnd/>
          </a:ln>
        </p:spPr>
        <p:txBody>
          <a:bodyPr lIns="91427" tIns="45714" rIns="91427" bIns="45714"/>
          <a:lstStyle/>
          <a:p>
            <a:pPr marL="342900" indent="-342900">
              <a:spcBef>
                <a:spcPct val="20000"/>
              </a:spcBef>
              <a:buClr>
                <a:schemeClr val="folHlink"/>
              </a:buClr>
              <a:buSzPct val="60000"/>
            </a:pPr>
            <a:endParaRPr lang="en-GB" dirty="0" smtClean="0">
              <a:ea typeface="標楷體" pitchFamily="65" charset="-120"/>
            </a:endParaRPr>
          </a:p>
          <a:p>
            <a:pPr marL="342900" indent="-342900">
              <a:spcBef>
                <a:spcPct val="20000"/>
              </a:spcBef>
              <a:buClr>
                <a:schemeClr val="folHlink"/>
              </a:buClr>
              <a:buSzPct val="60000"/>
            </a:pPr>
            <a:r>
              <a:rPr lang="en-GB" dirty="0" smtClean="0">
                <a:ea typeface="標楷體" pitchFamily="65" charset="-120"/>
              </a:rPr>
              <a:t>Voltage </a:t>
            </a:r>
            <a:r>
              <a:rPr lang="en-GB" dirty="0">
                <a:ea typeface="標楷體" pitchFamily="65" charset="-120"/>
              </a:rPr>
              <a:t>Ratio</a:t>
            </a:r>
          </a:p>
          <a:p>
            <a:pPr marL="342900" indent="-342900">
              <a:spcBef>
                <a:spcPct val="20000"/>
              </a:spcBef>
              <a:buClr>
                <a:schemeClr val="folHlink"/>
              </a:buClr>
              <a:buSzPct val="60000"/>
            </a:pPr>
            <a:endParaRPr lang="en-GB" dirty="0">
              <a:ea typeface="標楷體" pitchFamily="65" charset="-120"/>
            </a:endParaRPr>
          </a:p>
          <a:p>
            <a:pPr marL="342900" indent="-342900">
              <a:spcBef>
                <a:spcPct val="20000"/>
              </a:spcBef>
              <a:buClr>
                <a:schemeClr val="folHlink"/>
              </a:buClr>
              <a:buSzPct val="60000"/>
            </a:pPr>
            <a:endParaRPr lang="en-GB" dirty="0">
              <a:ea typeface="標楷體" pitchFamily="65" charset="-120"/>
            </a:endParaRPr>
          </a:p>
        </p:txBody>
      </p:sp>
      <p:sp>
        <p:nvSpPr>
          <p:cNvPr id="11" name="Rectangle 10"/>
          <p:cNvSpPr/>
          <p:nvPr/>
        </p:nvSpPr>
        <p:spPr>
          <a:xfrm>
            <a:off x="714348" y="1071546"/>
            <a:ext cx="1920334" cy="369332"/>
          </a:xfrm>
          <a:prstGeom prst="rect">
            <a:avLst/>
          </a:prstGeom>
        </p:spPr>
        <p:txBody>
          <a:bodyPr wrap="none">
            <a:spAutoFit/>
          </a:bodyPr>
          <a:lstStyle/>
          <a:p>
            <a:r>
              <a:rPr lang="en-US" b="1" dirty="0" err="1" smtClean="0">
                <a:solidFill>
                  <a:srgbClr val="FF0000"/>
                </a:solidFill>
              </a:rPr>
              <a:t>Wye</a:t>
            </a:r>
            <a:r>
              <a:rPr lang="en-US" b="1" dirty="0" smtClean="0">
                <a:solidFill>
                  <a:srgbClr val="FF0000"/>
                </a:solidFill>
              </a:rPr>
              <a:t> – </a:t>
            </a:r>
            <a:r>
              <a:rPr lang="en-US" b="1" dirty="0" err="1" smtClean="0">
                <a:solidFill>
                  <a:srgbClr val="FF0000"/>
                </a:solidFill>
              </a:rPr>
              <a:t>Wye</a:t>
            </a:r>
            <a:r>
              <a:rPr lang="en-US" b="1" dirty="0" smtClean="0">
                <a:solidFill>
                  <a:srgbClr val="FF0000"/>
                </a:solidFill>
              </a:rPr>
              <a:t> (Y – Y)</a:t>
            </a:r>
            <a:endParaRPr lang="en-US" dirty="0">
              <a:solidFill>
                <a:srgbClr val="FF0000"/>
              </a:solidFill>
            </a:endParaRPr>
          </a:p>
        </p:txBody>
      </p:sp>
      <p:pic>
        <p:nvPicPr>
          <p:cNvPr id="12" name="Picture 10" descr="Untitled-5"/>
          <p:cNvPicPr>
            <a:picLocks noChangeArrowheads="1"/>
          </p:cNvPicPr>
          <p:nvPr/>
        </p:nvPicPr>
        <p:blipFill>
          <a:blip r:embed="rId3" cstate="print"/>
          <a:srcRect l="16325" t="12589" r="39743" b="66823"/>
          <a:stretch>
            <a:fillRect/>
          </a:stretch>
        </p:blipFill>
        <p:spPr>
          <a:xfrm>
            <a:off x="2351758" y="3310751"/>
            <a:ext cx="4740522" cy="2350497"/>
          </a:xfrm>
          <a:prstGeom prst="rect">
            <a:avLst/>
          </a:prstGeom>
          <a:noFill/>
          <a:ln w="19050">
            <a:solidFill>
              <a:schemeClr val="tx1"/>
            </a:solidFill>
          </a:ln>
        </p:spPr>
      </p:pic>
      <p:pic>
        <p:nvPicPr>
          <p:cNvPr id="63491" name="Picture 3"/>
          <p:cNvPicPr>
            <a:picLocks noChangeAspect="1" noChangeArrowheads="1"/>
          </p:cNvPicPr>
          <p:nvPr/>
        </p:nvPicPr>
        <p:blipFill>
          <a:blip r:embed="rId4" cstate="print"/>
          <a:srcRect/>
          <a:stretch>
            <a:fillRect/>
          </a:stretch>
        </p:blipFill>
        <p:spPr bwMode="auto">
          <a:xfrm>
            <a:off x="1403648" y="1869506"/>
            <a:ext cx="2952329" cy="8667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68313" y="981075"/>
            <a:ext cx="8486775" cy="5065713"/>
          </a:xfrm>
          <a:prstGeom prst="rect">
            <a:avLst/>
          </a:prstGeom>
          <a:noFill/>
          <a:ln w="9525">
            <a:noFill/>
            <a:miter lim="800000"/>
            <a:headEnd/>
            <a:tailEnd/>
          </a:ln>
        </p:spPr>
        <p:txBody>
          <a:bodyPr lIns="91427" tIns="45714" rIns="91427" bIns="45714"/>
          <a:lstStyle/>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pPr>
            <a:endParaRPr lang="en-GB" dirty="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marL="342900" indent="-342900">
              <a:spcBef>
                <a:spcPct val="20000"/>
              </a:spcBef>
              <a:buClr>
                <a:schemeClr val="folHlink"/>
              </a:buClr>
              <a:buSzPct val="60000"/>
            </a:pPr>
            <a:endParaRPr lang="en-GB" dirty="0" smtClean="0">
              <a:ea typeface="標楷體" pitchFamily="65" charset="-120"/>
            </a:endParaRPr>
          </a:p>
          <a:p>
            <a:pPr marL="342900" indent="-342900">
              <a:spcBef>
                <a:spcPct val="20000"/>
              </a:spcBef>
              <a:buClr>
                <a:schemeClr val="folHlink"/>
              </a:buClr>
              <a:buSzPct val="60000"/>
              <a:buFont typeface="Wingdings" pitchFamily="2" charset="2"/>
              <a:buChar char="Ø"/>
            </a:pPr>
            <a:endParaRPr lang="en-GB" dirty="0">
              <a:ea typeface="標楷體" pitchFamily="65" charset="-120"/>
            </a:endParaRPr>
          </a:p>
          <a:p>
            <a:pPr>
              <a:spcBef>
                <a:spcPct val="20000"/>
              </a:spcBef>
              <a:buClr>
                <a:schemeClr val="folHlink"/>
              </a:buClr>
              <a:buSzPct val="60000"/>
            </a:pPr>
            <a:endParaRPr lang="en-GB" dirty="0">
              <a:ea typeface="標楷體" pitchFamily="65" charset="-120"/>
            </a:endParaRPr>
          </a:p>
          <a:p>
            <a:pPr marL="342900" indent="-342900">
              <a:spcBef>
                <a:spcPct val="20000"/>
              </a:spcBef>
              <a:buClr>
                <a:schemeClr val="folHlink"/>
              </a:buClr>
              <a:buSzPct val="60000"/>
              <a:buFont typeface="Wingdings" pitchFamily="2" charset="2"/>
              <a:buChar char="n"/>
            </a:pPr>
            <a:endParaRPr lang="en-GB" dirty="0">
              <a:ea typeface="標楷體" pitchFamily="65" charset="-120"/>
            </a:endParaRPr>
          </a:p>
          <a:p>
            <a:pPr marL="342900" indent="-342900">
              <a:spcBef>
                <a:spcPct val="20000"/>
              </a:spcBef>
              <a:buClr>
                <a:schemeClr val="folHlink"/>
              </a:buClr>
              <a:buSzPct val="60000"/>
              <a:buFont typeface="Wingdings" pitchFamily="2" charset="2"/>
              <a:buChar char="n"/>
            </a:pPr>
            <a:endParaRPr lang="en-GB" dirty="0">
              <a:ea typeface="標楷體" pitchFamily="65" charset="-120"/>
            </a:endParaRPr>
          </a:p>
          <a:p>
            <a:pPr marL="342900" indent="-342900">
              <a:spcBef>
                <a:spcPct val="20000"/>
              </a:spcBef>
              <a:buClr>
                <a:schemeClr val="folHlink"/>
              </a:buClr>
              <a:buSzPct val="60000"/>
              <a:buFont typeface="Wingdings" pitchFamily="2" charset="2"/>
              <a:buNone/>
            </a:pPr>
            <a:r>
              <a:rPr lang="en-GB" dirty="0">
                <a:ea typeface="標楷體" pitchFamily="65" charset="-120"/>
              </a:rPr>
              <a:t>	</a:t>
            </a:r>
            <a:endParaRPr lang="en-US" dirty="0">
              <a:ea typeface="標楷體" pitchFamily="65" charset="-120"/>
            </a:endParaRPr>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55</a:t>
            </a:fld>
            <a:endParaRPr lang="en-US"/>
          </a:p>
        </p:txBody>
      </p:sp>
      <p:sp>
        <p:nvSpPr>
          <p:cNvPr id="9" name="Rectangle 8"/>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10" name="Rectangle 2"/>
          <p:cNvSpPr txBox="1">
            <a:spLocks noChangeArrowheads="1"/>
          </p:cNvSpPr>
          <p:nvPr/>
        </p:nvSpPr>
        <p:spPr>
          <a:xfrm>
            <a:off x="785818" y="1000108"/>
            <a:ext cx="2428860" cy="6016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a:noFill/>
                </a:ln>
                <a:solidFill>
                  <a:srgbClr val="FF0000"/>
                </a:solidFill>
                <a:effectLst/>
                <a:uLnTx/>
                <a:uFillTx/>
                <a:latin typeface="+mj-lt"/>
                <a:ea typeface="+mj-ea"/>
                <a:cs typeface="+mj-cs"/>
              </a:rPr>
              <a:t>Wye</a:t>
            </a:r>
            <a:r>
              <a:rPr kumimoji="0" lang="en-US" sz="2000" b="1" i="0" u="none" strike="noStrike" kern="1200" cap="none" spc="0" normalizeH="0" baseline="0" noProof="0" dirty="0" smtClean="0">
                <a:ln>
                  <a:noFill/>
                </a:ln>
                <a:solidFill>
                  <a:srgbClr val="FF0000"/>
                </a:solidFill>
                <a:effectLst/>
                <a:uLnTx/>
                <a:uFillTx/>
                <a:latin typeface="+mj-lt"/>
                <a:ea typeface="+mj-ea"/>
                <a:cs typeface="+mj-cs"/>
              </a:rPr>
              <a:t> – Delta (Y- Δ)</a:t>
            </a:r>
          </a:p>
        </p:txBody>
      </p:sp>
      <p:pic>
        <p:nvPicPr>
          <p:cNvPr id="11" name="Picture 6" descr="Untitled-2"/>
          <p:cNvPicPr>
            <a:picLocks noChangeAspect="1" noChangeArrowheads="1"/>
          </p:cNvPicPr>
          <p:nvPr/>
        </p:nvPicPr>
        <p:blipFill>
          <a:blip r:embed="rId3" cstate="print"/>
          <a:srcRect l="2136" t="5882" r="53676" b="66705"/>
          <a:stretch>
            <a:fillRect/>
          </a:stretch>
        </p:blipFill>
        <p:spPr bwMode="auto">
          <a:xfrm>
            <a:off x="3524455" y="3068960"/>
            <a:ext cx="5423239" cy="2571768"/>
          </a:xfrm>
          <a:prstGeom prst="rect">
            <a:avLst/>
          </a:prstGeom>
          <a:noFill/>
          <a:ln w="19050">
            <a:solidFill>
              <a:schemeClr val="tx2"/>
            </a:solid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899592" y="1700808"/>
            <a:ext cx="2617469" cy="1800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395288" y="1935188"/>
            <a:ext cx="8486775" cy="5065712"/>
          </a:xfrm>
          <a:prstGeom prst="rect">
            <a:avLst/>
          </a:prstGeom>
          <a:noFill/>
          <a:ln w="9525">
            <a:noFill/>
            <a:miter lim="800000"/>
            <a:headEnd/>
            <a:tailEnd/>
          </a:ln>
        </p:spPr>
        <p:txBody>
          <a:bodyPr lIns="91427" tIns="45714" rIns="91427" bIns="45714"/>
          <a:lstStyle/>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None/>
            </a:pPr>
            <a:r>
              <a:rPr lang="en-GB" dirty="0">
                <a:latin typeface="Arial" charset="0"/>
                <a:ea typeface="標楷體" pitchFamily="65" charset="-120"/>
              </a:rPr>
              <a:t>	</a:t>
            </a:r>
            <a:endParaRPr lang="en-US" dirty="0">
              <a:latin typeface="Arial" charset="0"/>
              <a:ea typeface="標楷體" pitchFamily="65" charset="-120"/>
            </a:endParaRPr>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56</a:t>
            </a:fld>
            <a:endParaRPr lang="en-US"/>
          </a:p>
        </p:txBody>
      </p:sp>
      <p:sp>
        <p:nvSpPr>
          <p:cNvPr id="9" name="Rectangle 8"/>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7" name="Rectangle 2"/>
          <p:cNvSpPr txBox="1">
            <a:spLocks noChangeArrowheads="1"/>
          </p:cNvSpPr>
          <p:nvPr/>
        </p:nvSpPr>
        <p:spPr>
          <a:xfrm>
            <a:off x="642910" y="1142984"/>
            <a:ext cx="2500306" cy="6016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ea typeface="+mj-ea"/>
                <a:cs typeface="+mj-cs"/>
              </a:rPr>
              <a:t>Delta – </a:t>
            </a:r>
            <a:r>
              <a:rPr kumimoji="0" lang="en-US" sz="2000" b="1" i="0" u="none" strike="noStrike" kern="1200" cap="none" spc="0" normalizeH="0" baseline="0" noProof="0" dirty="0" err="1" smtClean="0">
                <a:ln>
                  <a:noFill/>
                </a:ln>
                <a:solidFill>
                  <a:srgbClr val="FF0000"/>
                </a:solidFill>
                <a:effectLst/>
                <a:uLnTx/>
                <a:uFillTx/>
                <a:ea typeface="+mj-ea"/>
                <a:cs typeface="+mj-cs"/>
              </a:rPr>
              <a:t>Wye</a:t>
            </a:r>
            <a:r>
              <a:rPr kumimoji="0" lang="en-US" sz="2000" b="1" i="0" u="none" strike="noStrike" kern="1200" cap="none" spc="0" normalizeH="0" baseline="0" noProof="0" dirty="0" smtClean="0">
                <a:ln>
                  <a:noFill/>
                </a:ln>
                <a:solidFill>
                  <a:srgbClr val="FF0000"/>
                </a:solidFill>
                <a:effectLst/>
                <a:uLnTx/>
                <a:uFillTx/>
                <a:ea typeface="+mj-ea"/>
                <a:cs typeface="+mj-cs"/>
              </a:rPr>
              <a:t> (Δ – Y)</a:t>
            </a:r>
          </a:p>
        </p:txBody>
      </p:sp>
      <p:pic>
        <p:nvPicPr>
          <p:cNvPr id="12" name="Picture 6" descr="v-y 1"/>
          <p:cNvPicPr>
            <a:picLocks noChangeArrowheads="1"/>
          </p:cNvPicPr>
          <p:nvPr/>
        </p:nvPicPr>
        <p:blipFill>
          <a:blip r:embed="rId3" cstate="print"/>
          <a:srcRect/>
          <a:stretch>
            <a:fillRect/>
          </a:stretch>
        </p:blipFill>
        <p:spPr bwMode="auto">
          <a:xfrm>
            <a:off x="3038174" y="3103393"/>
            <a:ext cx="5879951" cy="3011226"/>
          </a:xfrm>
          <a:prstGeom prst="rect">
            <a:avLst/>
          </a:prstGeom>
          <a:noFill/>
          <a:ln w="19050">
            <a:solidFill>
              <a:schemeClr val="tx2"/>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899592" y="1844824"/>
            <a:ext cx="2162175" cy="16478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500034" y="1142984"/>
            <a:ext cx="8486775" cy="5065712"/>
          </a:xfrm>
          <a:prstGeom prst="rect">
            <a:avLst/>
          </a:prstGeom>
          <a:noFill/>
          <a:ln w="9525">
            <a:noFill/>
            <a:miter lim="800000"/>
            <a:headEnd/>
            <a:tailEnd/>
          </a:ln>
        </p:spPr>
        <p:txBody>
          <a:bodyPr lIns="91427" tIns="45714" rIns="91427" bIns="45714"/>
          <a:lstStyle/>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pPr>
            <a:endParaRPr lang="en-GB" sz="2000" dirty="0" smtClean="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Char char="n"/>
            </a:pPr>
            <a:endParaRPr lang="en-GB" sz="2000" dirty="0">
              <a:latin typeface="Arial" charset="0"/>
              <a:ea typeface="標楷體" pitchFamily="65" charset="-120"/>
            </a:endParaRPr>
          </a:p>
          <a:p>
            <a:pPr marL="342900" indent="-342900">
              <a:spcBef>
                <a:spcPct val="20000"/>
              </a:spcBef>
              <a:buClr>
                <a:schemeClr val="folHlink"/>
              </a:buClr>
              <a:buSzPct val="60000"/>
              <a:buFont typeface="Wingdings" pitchFamily="2" charset="2"/>
              <a:buNone/>
            </a:pPr>
            <a:r>
              <a:rPr lang="en-GB" dirty="0">
                <a:latin typeface="Arial" charset="0"/>
                <a:ea typeface="標楷體" pitchFamily="65" charset="-120"/>
              </a:rPr>
              <a:t>	</a:t>
            </a:r>
            <a:endParaRPr lang="en-US" dirty="0">
              <a:latin typeface="Arial" charset="0"/>
              <a:ea typeface="標楷體" pitchFamily="65" charset="-120"/>
            </a:endParaRPr>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57</a:t>
            </a:fld>
            <a:endParaRPr lang="en-US"/>
          </a:p>
        </p:txBody>
      </p:sp>
      <p:sp>
        <p:nvSpPr>
          <p:cNvPr id="9" name="Rectangle 8"/>
          <p:cNvSpPr/>
          <p:nvPr/>
        </p:nvSpPr>
        <p:spPr>
          <a:xfrm>
            <a:off x="642910" y="357166"/>
            <a:ext cx="5048626" cy="461665"/>
          </a:xfrm>
          <a:prstGeom prst="rect">
            <a:avLst/>
          </a:prstGeom>
        </p:spPr>
        <p:txBody>
          <a:bodyPr wrap="none">
            <a:spAutoFit/>
          </a:bodyPr>
          <a:lstStyle/>
          <a:p>
            <a:r>
              <a:rPr lang="en-GB" sz="2400" b="1" dirty="0" smtClean="0">
                <a:solidFill>
                  <a:srgbClr val="0000FF"/>
                </a:solidFill>
              </a:rPr>
              <a:t>Three-Phase Transformer Connections</a:t>
            </a:r>
            <a:endParaRPr lang="en-US" sz="2400" dirty="0">
              <a:solidFill>
                <a:srgbClr val="0000FF"/>
              </a:solidFill>
            </a:endParaRPr>
          </a:p>
        </p:txBody>
      </p:sp>
      <p:sp>
        <p:nvSpPr>
          <p:cNvPr id="7" name="Rectangle 2"/>
          <p:cNvSpPr txBox="1">
            <a:spLocks noChangeArrowheads="1"/>
          </p:cNvSpPr>
          <p:nvPr/>
        </p:nvSpPr>
        <p:spPr>
          <a:xfrm>
            <a:off x="714348" y="928670"/>
            <a:ext cx="2643206" cy="6016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ea typeface="+mj-ea"/>
                <a:cs typeface="+mj-cs"/>
              </a:rPr>
              <a:t>Delta – Delta (Δ – Δ)</a:t>
            </a:r>
          </a:p>
        </p:txBody>
      </p:sp>
      <p:pic>
        <p:nvPicPr>
          <p:cNvPr id="12" name="Picture 6" descr="Untitled-3"/>
          <p:cNvPicPr>
            <a:picLocks noChangeArrowheads="1"/>
          </p:cNvPicPr>
          <p:nvPr/>
        </p:nvPicPr>
        <p:blipFill>
          <a:blip r:embed="rId3" cstate="print"/>
          <a:srcRect l="15984" t="40471" r="41539" b="41765"/>
          <a:stretch>
            <a:fillRect/>
          </a:stretch>
        </p:blipFill>
        <p:spPr bwMode="auto">
          <a:xfrm>
            <a:off x="3571868" y="1052512"/>
            <a:ext cx="5038732" cy="2592512"/>
          </a:xfrm>
          <a:prstGeom prst="rect">
            <a:avLst/>
          </a:prstGeom>
          <a:noFill/>
          <a:ln w="19050">
            <a:solidFill>
              <a:schemeClr val="tx1"/>
            </a:solidFill>
            <a:miter lim="800000"/>
            <a:headEnd/>
            <a:tailEnd/>
          </a:ln>
        </p:spPr>
      </p:pic>
      <p:pic>
        <p:nvPicPr>
          <p:cNvPr id="66563" name="Picture 3"/>
          <p:cNvPicPr>
            <a:picLocks noChangeAspect="1" noChangeArrowheads="1"/>
          </p:cNvPicPr>
          <p:nvPr/>
        </p:nvPicPr>
        <p:blipFill>
          <a:blip r:embed="rId4" cstate="print"/>
          <a:srcRect/>
          <a:stretch>
            <a:fillRect/>
          </a:stretch>
        </p:blipFill>
        <p:spPr bwMode="auto">
          <a:xfrm>
            <a:off x="899592" y="2060848"/>
            <a:ext cx="2600325" cy="762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58</a:t>
            </a:fld>
            <a:endParaRPr lang="en-US"/>
          </a:p>
        </p:txBody>
      </p:sp>
      <p:sp>
        <p:nvSpPr>
          <p:cNvPr id="9" name="Rectangle 8"/>
          <p:cNvSpPr/>
          <p:nvPr/>
        </p:nvSpPr>
        <p:spPr>
          <a:xfrm>
            <a:off x="642910" y="357166"/>
            <a:ext cx="1596078" cy="461665"/>
          </a:xfrm>
          <a:prstGeom prst="rect">
            <a:avLst/>
          </a:prstGeom>
        </p:spPr>
        <p:txBody>
          <a:bodyPr wrap="none">
            <a:spAutoFit/>
          </a:bodyPr>
          <a:lstStyle/>
          <a:p>
            <a:r>
              <a:rPr lang="en-GB" sz="2400" b="1" dirty="0" smtClean="0">
                <a:solidFill>
                  <a:srgbClr val="0000FF"/>
                </a:solidFill>
              </a:rPr>
              <a:t>Homework</a:t>
            </a:r>
            <a:endParaRPr lang="en-US" sz="2400" dirty="0">
              <a:solidFill>
                <a:srgbClr val="0000FF"/>
              </a:solidFill>
            </a:endParaRPr>
          </a:p>
        </p:txBody>
      </p:sp>
      <p:sp>
        <p:nvSpPr>
          <p:cNvPr id="7" name="Rectangle 6"/>
          <p:cNvSpPr/>
          <p:nvPr/>
        </p:nvSpPr>
        <p:spPr>
          <a:xfrm>
            <a:off x="755576" y="1052736"/>
            <a:ext cx="7416824" cy="923330"/>
          </a:xfrm>
          <a:prstGeom prst="rect">
            <a:avLst/>
          </a:prstGeom>
        </p:spPr>
        <p:txBody>
          <a:bodyPr wrap="square">
            <a:spAutoFit/>
          </a:bodyPr>
          <a:lstStyle/>
          <a:p>
            <a:pPr marL="342900" indent="-342900">
              <a:lnSpc>
                <a:spcPct val="150000"/>
              </a:lnSpc>
              <a:buFont typeface="Wingdings" pitchFamily="2" charset="2"/>
              <a:buChar char="Ø"/>
            </a:pPr>
            <a:r>
              <a:rPr lang="en-US" dirty="0" smtClean="0"/>
              <a:t>Homework problems are:</a:t>
            </a:r>
            <a:r>
              <a:rPr lang="en-US" b="1" dirty="0" smtClean="0"/>
              <a:t> </a:t>
            </a:r>
            <a:r>
              <a:rPr lang="en-US" b="1" dirty="0" smtClean="0">
                <a:solidFill>
                  <a:srgbClr val="FF0000"/>
                </a:solidFill>
              </a:rPr>
              <a:t>2.1,  2.6, </a:t>
            </a:r>
            <a:r>
              <a:rPr lang="en-US" b="1" dirty="0" smtClean="0">
                <a:solidFill>
                  <a:srgbClr val="FF0000"/>
                </a:solidFill>
              </a:rPr>
              <a:t>2.12</a:t>
            </a:r>
            <a:r>
              <a:rPr lang="en-US" b="1" dirty="0" smtClean="0"/>
              <a:t>; </a:t>
            </a:r>
            <a:endParaRPr lang="en-US" b="1" dirty="0" smtClean="0"/>
          </a:p>
          <a:p>
            <a:pPr marL="342900" indent="-342900">
              <a:lnSpc>
                <a:spcPct val="150000"/>
              </a:lnSpc>
              <a:buFont typeface="Wingdings" pitchFamily="2" charset="2"/>
              <a:buChar char="Ø"/>
            </a:pPr>
            <a:r>
              <a:rPr lang="en-US" dirty="0" smtClean="0"/>
              <a:t>These problems are from the 5th edition text book.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6</a:t>
            </a:fld>
            <a:endParaRPr lang="en-US"/>
          </a:p>
        </p:txBody>
      </p:sp>
      <p:sp>
        <p:nvSpPr>
          <p:cNvPr id="7" name="Rectangle 6"/>
          <p:cNvSpPr/>
          <p:nvPr/>
        </p:nvSpPr>
        <p:spPr>
          <a:xfrm>
            <a:off x="500034" y="1285860"/>
            <a:ext cx="7858180" cy="590931"/>
          </a:xfrm>
          <a:prstGeom prst="rect">
            <a:avLst/>
          </a:prstGeom>
        </p:spPr>
        <p:txBody>
          <a:bodyPr wrap="square">
            <a:spAutoFit/>
          </a:bodyPr>
          <a:lstStyle/>
          <a:p>
            <a:pPr marL="711200" indent="-711200" algn="just">
              <a:lnSpc>
                <a:spcPct val="90000"/>
              </a:lnSpc>
            </a:pPr>
            <a:r>
              <a:rPr lang="en-GB" i="1" dirty="0" smtClean="0"/>
              <a:t>2)     Shell Form </a:t>
            </a:r>
            <a:r>
              <a:rPr lang="en-GB" dirty="0" smtClean="0"/>
              <a:t>: a three legged laminated core with the windings wrapped around the centre leg.</a:t>
            </a:r>
          </a:p>
        </p:txBody>
      </p:sp>
      <p:pic>
        <p:nvPicPr>
          <p:cNvPr id="9" name="Picture 4" descr="2-3"/>
          <p:cNvPicPr>
            <a:picLocks noChangeAspect="1" noChangeArrowheads="1"/>
          </p:cNvPicPr>
          <p:nvPr/>
        </p:nvPicPr>
        <p:blipFill>
          <a:blip r:embed="rId3" cstate="print"/>
          <a:srcRect l="9702" t="15071" b="7494"/>
          <a:stretch>
            <a:fillRect/>
          </a:stretch>
        </p:blipFill>
        <p:spPr bwMode="auto">
          <a:xfrm>
            <a:off x="2928926" y="1785926"/>
            <a:ext cx="2879725" cy="2535237"/>
          </a:xfrm>
          <a:prstGeom prst="rect">
            <a:avLst/>
          </a:prstGeom>
          <a:noFill/>
          <a:ln w="9525">
            <a:noFill/>
            <a:miter lim="800000"/>
            <a:headEnd/>
            <a:tailEnd/>
          </a:ln>
        </p:spPr>
      </p:pic>
      <p:sp>
        <p:nvSpPr>
          <p:cNvPr id="10" name="Rectangle 9"/>
          <p:cNvSpPr/>
          <p:nvPr/>
        </p:nvSpPr>
        <p:spPr>
          <a:xfrm>
            <a:off x="571472" y="4429132"/>
            <a:ext cx="8072494" cy="1338828"/>
          </a:xfrm>
          <a:prstGeom prst="rect">
            <a:avLst/>
          </a:prstGeom>
        </p:spPr>
        <p:txBody>
          <a:bodyPr wrap="square">
            <a:spAutoFit/>
          </a:bodyPr>
          <a:lstStyle/>
          <a:p>
            <a:pPr marL="711200" indent="-711200" algn="just">
              <a:lnSpc>
                <a:spcPct val="90000"/>
              </a:lnSpc>
            </a:pPr>
            <a:r>
              <a:rPr lang="en-GB" dirty="0" smtClean="0"/>
              <a:t>The primary and secondary windings are wrapped one on top of the other with the low-voltage winding innermost, due to 2 purposes:</a:t>
            </a:r>
          </a:p>
          <a:p>
            <a:pPr marL="711200" indent="-711200" algn="just">
              <a:lnSpc>
                <a:spcPct val="90000"/>
              </a:lnSpc>
            </a:pPr>
            <a:r>
              <a:rPr lang="en-GB" dirty="0" smtClean="0"/>
              <a:t>          1) It simplifies the problem of insulating the high-voltage winding from the core.</a:t>
            </a:r>
          </a:p>
          <a:p>
            <a:pPr marL="711200" indent="-711200" algn="just">
              <a:lnSpc>
                <a:spcPct val="90000"/>
              </a:lnSpc>
            </a:pPr>
            <a:r>
              <a:rPr lang="en-GB" dirty="0" smtClean="0"/>
              <a:t>          2) It results in much less leakage flux</a:t>
            </a:r>
            <a:endParaRPr lang="en-US" dirty="0" smtClean="0"/>
          </a:p>
        </p:txBody>
      </p:sp>
      <p:sp>
        <p:nvSpPr>
          <p:cNvPr id="11" name="TextBox 10"/>
          <p:cNvSpPr txBox="1"/>
          <p:nvPr/>
        </p:nvSpPr>
        <p:spPr>
          <a:xfrm>
            <a:off x="571472" y="357166"/>
            <a:ext cx="5970224" cy="523220"/>
          </a:xfrm>
          <a:prstGeom prst="rect">
            <a:avLst/>
          </a:prstGeom>
          <a:noFill/>
        </p:spPr>
        <p:txBody>
          <a:bodyPr wrap="none" rtlCol="0">
            <a:spAutoFit/>
          </a:bodyPr>
          <a:lstStyle/>
          <a:p>
            <a:r>
              <a:rPr lang="en-US" sz="2800" dirty="0" smtClean="0">
                <a:solidFill>
                  <a:srgbClr val="1809E1"/>
                </a:solidFill>
              </a:rPr>
              <a:t>Types and Construction of Transformers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2"/>
              </a:rPr>
              <a:t>aabdo@birzeit.edu</a:t>
            </a:r>
            <a:r>
              <a:rPr lang="en-US" dirty="0" smtClean="0"/>
              <a:t>                                      Transformer                              </a:t>
            </a:r>
            <a:endParaRPr lang="en-US" dirty="0"/>
          </a:p>
        </p:txBody>
      </p:sp>
      <p:sp>
        <p:nvSpPr>
          <p:cNvPr id="6" name="Slide Number Placeholder 5"/>
          <p:cNvSpPr>
            <a:spLocks noGrp="1"/>
          </p:cNvSpPr>
          <p:nvPr>
            <p:ph type="sldNum" sz="quarter" idx="12"/>
          </p:nvPr>
        </p:nvSpPr>
        <p:spPr/>
        <p:txBody>
          <a:bodyPr/>
          <a:lstStyle/>
          <a:p>
            <a:fld id="{452AF6BE-ACB6-42ED-8393-926E1A62687C}" type="slidenum">
              <a:rPr lang="en-US" smtClean="0"/>
              <a:pPr/>
              <a:t>7</a:t>
            </a:fld>
            <a:endParaRPr lang="en-US"/>
          </a:p>
        </p:txBody>
      </p:sp>
      <p:sp>
        <p:nvSpPr>
          <p:cNvPr id="7" name="TextBox 6"/>
          <p:cNvSpPr txBox="1"/>
          <p:nvPr/>
        </p:nvSpPr>
        <p:spPr>
          <a:xfrm>
            <a:off x="571472" y="357166"/>
            <a:ext cx="3455370" cy="523220"/>
          </a:xfrm>
          <a:prstGeom prst="rect">
            <a:avLst/>
          </a:prstGeom>
          <a:noFill/>
        </p:spPr>
        <p:txBody>
          <a:bodyPr wrap="none" rtlCol="0">
            <a:spAutoFit/>
          </a:bodyPr>
          <a:lstStyle/>
          <a:p>
            <a:pPr lvl="0" algn="ctr">
              <a:spcBef>
                <a:spcPct val="0"/>
              </a:spcBef>
              <a:defRPr/>
            </a:pPr>
            <a:r>
              <a:rPr lang="en-GB" sz="2800" b="1" dirty="0" smtClean="0">
                <a:solidFill>
                  <a:srgbClr val="0000FF"/>
                </a:solidFill>
              </a:rPr>
              <a:t>The Ideal Transformer</a:t>
            </a:r>
            <a:endParaRPr lang="en-US" sz="2800" dirty="0" smtClean="0">
              <a:solidFill>
                <a:srgbClr val="0000FF"/>
              </a:solidFill>
            </a:endParaRPr>
          </a:p>
        </p:txBody>
      </p:sp>
      <p:sp>
        <p:nvSpPr>
          <p:cNvPr id="9" name="Slide Number Placeholder 5"/>
          <p:cNvSpPr txBox="1">
            <a:spLocks/>
          </p:cNvSpPr>
          <p:nvPr/>
        </p:nvSpPr>
        <p:spPr>
          <a:xfrm>
            <a:off x="6781800" y="632460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75B89F7-FCCB-4B80-8FF2-77D49A30E127}" type="slidenum">
              <a:rPr kumimoji="0" lang="zh-TW"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Definition – a lossless device with an input winding and an output winding.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Figures below show an ideal transformer and schematic symbols of a transformer.</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12" name="Picture 4" descr="2-4-1"/>
          <p:cNvPicPr>
            <a:picLocks noChangeAspect="1" noChangeArrowheads="1"/>
          </p:cNvPicPr>
          <p:nvPr/>
        </p:nvPicPr>
        <p:blipFill>
          <a:blip r:embed="rId3" cstate="print"/>
          <a:srcRect r="6880"/>
          <a:stretch>
            <a:fillRect/>
          </a:stretch>
        </p:blipFill>
        <p:spPr bwMode="auto">
          <a:xfrm>
            <a:off x="107950" y="2786058"/>
            <a:ext cx="4608513" cy="2419350"/>
          </a:xfrm>
          <a:prstGeom prst="rect">
            <a:avLst/>
          </a:prstGeom>
          <a:noFill/>
          <a:ln w="9525">
            <a:noFill/>
            <a:miter lim="800000"/>
            <a:headEnd/>
            <a:tailEnd/>
          </a:ln>
        </p:spPr>
      </p:pic>
      <p:pic>
        <p:nvPicPr>
          <p:cNvPr id="13" name="Picture 5" descr="2-4-2"/>
          <p:cNvPicPr>
            <a:picLocks noChangeAspect="1" noChangeArrowheads="1"/>
          </p:cNvPicPr>
          <p:nvPr/>
        </p:nvPicPr>
        <p:blipFill>
          <a:blip r:embed="rId4" cstate="print"/>
          <a:srcRect t="47462" r="14076"/>
          <a:stretch>
            <a:fillRect/>
          </a:stretch>
        </p:blipFill>
        <p:spPr bwMode="auto">
          <a:xfrm>
            <a:off x="5003800" y="2928934"/>
            <a:ext cx="4140200" cy="217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3455370" cy="523220"/>
          </a:xfrm>
          <a:prstGeom prst="rect">
            <a:avLst/>
          </a:prstGeom>
          <a:noFill/>
        </p:spPr>
        <p:txBody>
          <a:bodyPr wrap="none" rtlCol="0">
            <a:spAutoFit/>
          </a:bodyPr>
          <a:lstStyle/>
          <a:p>
            <a:pPr lvl="0" algn="ctr">
              <a:spcBef>
                <a:spcPct val="0"/>
              </a:spcBef>
              <a:defRPr/>
            </a:pPr>
            <a:r>
              <a:rPr lang="en-GB" sz="2800" b="1" dirty="0" smtClean="0">
                <a:solidFill>
                  <a:srgbClr val="0000FF"/>
                </a:solidFill>
              </a:rPr>
              <a:t>The Ideal Transformer</a:t>
            </a:r>
            <a:endParaRPr lang="en-US" sz="2800" dirty="0" smtClean="0">
              <a:solidFill>
                <a:srgbClr val="0000FF"/>
              </a:solidFill>
            </a:endParaRPr>
          </a:p>
        </p:txBody>
      </p:sp>
      <p:sp>
        <p:nvSpPr>
          <p:cNvPr id="6" name="Slide Number Placeholder 5"/>
          <p:cNvSpPr>
            <a:spLocks noGrp="1"/>
          </p:cNvSpPr>
          <p:nvPr>
            <p:ph type="sldNum" sz="quarter" idx="12"/>
          </p:nvPr>
        </p:nvSpPr>
        <p:spPr/>
        <p:txBody>
          <a:bodyPr/>
          <a:lstStyle/>
          <a:p>
            <a:fld id="{452AF6BE-ACB6-42ED-8393-926E1A62687C}" type="slidenum">
              <a:rPr lang="en-US" smtClean="0"/>
              <a:pPr/>
              <a:t>8</a:t>
            </a:fld>
            <a:endParaRPr lang="en-US"/>
          </a:p>
        </p:txBody>
      </p:sp>
      <p:sp>
        <p:nvSpPr>
          <p:cNvPr id="7" name="Rectangle 3"/>
          <p:cNvSpPr txBox="1">
            <a:spLocks noChangeArrowheads="1"/>
          </p:cNvSpPr>
          <p:nvPr/>
        </p:nvSpPr>
        <p:spPr>
          <a:xfrm>
            <a:off x="468313" y="1066800"/>
            <a:ext cx="8486775" cy="5241925"/>
          </a:xfrm>
          <a:prstGeom prst="rect">
            <a:avLst/>
          </a:prstGeom>
        </p:spPr>
        <p:txBody>
          <a:bodyPr vert="horz" lIns="91440" tIns="45720" rIns="91440" bIns="45720" rtlCol="0">
            <a:normAutofit lnSpcReduction="10000"/>
          </a:bodyPr>
          <a:lstStyle/>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The transformer has </a:t>
            </a:r>
            <a:r>
              <a:rPr kumimoji="0" lang="en-GB" b="0" i="0" u="none" strike="noStrike" kern="1200" cap="none" spc="0" normalizeH="0" baseline="0" noProof="0" dirty="0" err="1" smtClean="0">
                <a:ln>
                  <a:noFill/>
                </a:ln>
                <a:effectLst/>
                <a:uLnTx/>
                <a:uFillTx/>
                <a:latin typeface="+mn-lt"/>
                <a:ea typeface="+mn-ea"/>
                <a:cs typeface="+mn-cs"/>
              </a:rPr>
              <a:t>N</a:t>
            </a:r>
            <a:r>
              <a:rPr kumimoji="0" lang="en-GB" b="0" i="0" u="none" strike="noStrike" kern="1200" cap="none" spc="0" normalizeH="0" baseline="-25000" noProof="0" dirty="0" err="1" smtClean="0">
                <a:ln>
                  <a:noFill/>
                </a:ln>
                <a:effectLst/>
                <a:uLnTx/>
                <a:uFillTx/>
                <a:latin typeface="+mn-lt"/>
                <a:ea typeface="+mn-ea"/>
                <a:cs typeface="+mn-cs"/>
              </a:rPr>
              <a:t>p</a:t>
            </a:r>
            <a:r>
              <a:rPr kumimoji="0" lang="en-GB" b="0" i="0" u="none" strike="noStrike" kern="1200" cap="none" spc="0" normalizeH="0" baseline="0" noProof="0" dirty="0" smtClean="0">
                <a:ln>
                  <a:noFill/>
                </a:ln>
                <a:effectLst/>
                <a:uLnTx/>
                <a:uFillTx/>
                <a:latin typeface="+mn-lt"/>
                <a:ea typeface="+mn-ea"/>
                <a:cs typeface="+mn-cs"/>
              </a:rPr>
              <a:t> turns of wire on its primary side and N</a:t>
            </a:r>
            <a:r>
              <a:rPr kumimoji="0" lang="en-GB" b="0" i="0" u="none" strike="noStrike" kern="1200" cap="none" spc="0" normalizeH="0" baseline="-25000" noProof="0" dirty="0" smtClean="0">
                <a:ln>
                  <a:noFill/>
                </a:ln>
                <a:effectLst/>
                <a:uLnTx/>
                <a:uFillTx/>
                <a:latin typeface="+mn-lt"/>
                <a:ea typeface="+mn-ea"/>
                <a:cs typeface="+mn-cs"/>
              </a:rPr>
              <a:t>s</a:t>
            </a:r>
            <a:r>
              <a:rPr kumimoji="0" lang="en-GB" b="0" i="0" u="none" strike="noStrike" kern="1200" cap="none" spc="0" normalizeH="0" baseline="0" noProof="0" dirty="0" smtClean="0">
                <a:ln>
                  <a:noFill/>
                </a:ln>
                <a:effectLst/>
                <a:uLnTx/>
                <a:uFillTx/>
                <a:latin typeface="+mn-lt"/>
                <a:ea typeface="+mn-ea"/>
                <a:cs typeface="+mn-cs"/>
              </a:rPr>
              <a:t> turns of wire on its secondary sides.  The relationship between the primary and secondary voltage is as follows:</a:t>
            </a: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tabLst/>
              <a:defRPr/>
            </a:pPr>
            <a:r>
              <a:rPr lang="en-GB" dirty="0" smtClean="0"/>
              <a:t>          </a:t>
            </a:r>
            <a:r>
              <a:rPr kumimoji="0" lang="en-GB" b="0" i="0" u="none" strike="noStrike" kern="1200" cap="none" spc="0" normalizeH="0" baseline="0" noProof="0" dirty="0" smtClean="0">
                <a:ln>
                  <a:noFill/>
                </a:ln>
                <a:effectLst/>
                <a:uLnTx/>
                <a:uFillTx/>
                <a:latin typeface="+mn-lt"/>
                <a:ea typeface="+mn-ea"/>
                <a:cs typeface="+mn-cs"/>
              </a:rPr>
              <a:t> where </a:t>
            </a:r>
            <a:r>
              <a:rPr kumimoji="0" lang="en-GB" b="0" i="1" u="none" strike="noStrike" kern="1200" cap="none" spc="0" normalizeH="0" baseline="0" noProof="0" dirty="0" smtClean="0">
                <a:ln>
                  <a:noFill/>
                </a:ln>
                <a:effectLst/>
                <a:uLnTx/>
                <a:uFillTx/>
                <a:latin typeface="+mn-lt"/>
                <a:ea typeface="+mn-ea"/>
                <a:cs typeface="+mn-cs"/>
              </a:rPr>
              <a:t>a</a:t>
            </a:r>
            <a:r>
              <a:rPr kumimoji="0" lang="en-GB" b="0" i="0" u="none" strike="noStrike" kern="1200" cap="none" spc="0" normalizeH="0" baseline="0" noProof="0" dirty="0" smtClean="0">
                <a:ln>
                  <a:noFill/>
                </a:ln>
                <a:effectLst/>
                <a:uLnTx/>
                <a:uFillTx/>
                <a:latin typeface="+mn-lt"/>
                <a:ea typeface="+mn-ea"/>
                <a:cs typeface="+mn-cs"/>
              </a:rPr>
              <a:t> is the turns ratio of the transformer.</a:t>
            </a: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The relationship between primary and secondary current is:           </a:t>
            </a: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lang="en-GB" dirty="0" smtClean="0"/>
          </a:p>
          <a:p>
            <a:pPr marL="533400" marR="0" lvl="0" indent="-533400"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r>
              <a:rPr kumimoji="0" lang="de-DE" sz="2400" b="0" i="0" u="none" strike="noStrike" kern="1200" cap="none" spc="0" normalizeH="0" baseline="0" noProof="0" dirty="0" smtClean="0">
                <a:ln>
                  <a:noFill/>
                </a:ln>
                <a:effectLst/>
                <a:uLnTx/>
                <a:uFillTx/>
                <a:latin typeface="+mn-lt"/>
                <a:ea typeface="+mn-ea"/>
                <a:cs typeface="+mn-cs"/>
              </a:rPr>
              <a:t>N</a:t>
            </a:r>
            <a:r>
              <a:rPr kumimoji="0" lang="de-DE" sz="2400" b="0" i="0" u="none" strike="noStrike" kern="1200" cap="none" spc="0" normalizeH="0" baseline="-25000" noProof="0" dirty="0" smtClean="0">
                <a:ln>
                  <a:noFill/>
                </a:ln>
                <a:effectLst/>
                <a:uLnTx/>
                <a:uFillTx/>
                <a:latin typeface="+mn-lt"/>
                <a:ea typeface="+mn-ea"/>
                <a:cs typeface="+mn-cs"/>
              </a:rPr>
              <a:t>p</a:t>
            </a:r>
            <a:r>
              <a:rPr kumimoji="0" lang="de-DE" sz="2400" b="0" i="0" u="none" strike="noStrike" kern="1200" cap="none" spc="0" normalizeH="0" baseline="0" noProof="0" dirty="0" smtClean="0">
                <a:ln>
                  <a:noFill/>
                </a:ln>
                <a:effectLst/>
                <a:uLnTx/>
                <a:uFillTx/>
                <a:latin typeface="+mn-lt"/>
                <a:ea typeface="+mn-ea"/>
                <a:cs typeface="+mn-cs"/>
              </a:rPr>
              <a:t> i</a:t>
            </a:r>
            <a:r>
              <a:rPr kumimoji="0" lang="de-DE" sz="2400" b="0" i="0" u="none" strike="noStrike" kern="1200" cap="none" spc="0" normalizeH="0" baseline="-25000" noProof="0" dirty="0" smtClean="0">
                <a:ln>
                  <a:noFill/>
                </a:ln>
                <a:effectLst/>
                <a:uLnTx/>
                <a:uFillTx/>
                <a:latin typeface="+mn-lt"/>
                <a:ea typeface="+mn-ea"/>
                <a:cs typeface="+mn-cs"/>
              </a:rPr>
              <a:t>p</a:t>
            </a:r>
            <a:r>
              <a:rPr kumimoji="0" lang="de-DE" sz="2400" b="0" i="0" u="none" strike="noStrike" kern="1200" cap="none" spc="0" normalizeH="0" baseline="0" noProof="0" dirty="0" smtClean="0">
                <a:ln>
                  <a:noFill/>
                </a:ln>
                <a:effectLst/>
                <a:uLnTx/>
                <a:uFillTx/>
                <a:latin typeface="+mn-lt"/>
                <a:ea typeface="+mn-ea"/>
                <a:cs typeface="+mn-cs"/>
              </a:rPr>
              <a:t>(t) = N</a:t>
            </a:r>
            <a:r>
              <a:rPr kumimoji="0" lang="de-DE" sz="2400" b="0" i="0" u="none" strike="noStrike" kern="1200" cap="none" spc="0" normalizeH="0" baseline="-25000" noProof="0" dirty="0" smtClean="0">
                <a:ln>
                  <a:noFill/>
                </a:ln>
                <a:effectLst/>
                <a:uLnTx/>
                <a:uFillTx/>
                <a:latin typeface="+mn-lt"/>
                <a:ea typeface="+mn-ea"/>
                <a:cs typeface="+mn-cs"/>
              </a:rPr>
              <a:t>s</a:t>
            </a:r>
            <a:r>
              <a:rPr kumimoji="0" lang="de-DE" sz="2400" b="0" i="0" u="none" strike="noStrike" kern="1200" cap="none" spc="0" normalizeH="0" baseline="0" noProof="0" dirty="0" smtClean="0">
                <a:ln>
                  <a:noFill/>
                </a:ln>
                <a:effectLst/>
                <a:uLnTx/>
                <a:uFillTx/>
                <a:latin typeface="+mn-lt"/>
                <a:ea typeface="+mn-ea"/>
                <a:cs typeface="+mn-cs"/>
              </a:rPr>
              <a:t> i</a:t>
            </a:r>
            <a:r>
              <a:rPr kumimoji="0" lang="de-DE" sz="2400" b="0" i="0" u="none" strike="noStrike" kern="1200" cap="none" spc="0" normalizeH="0" baseline="-25000" noProof="0" dirty="0" smtClean="0">
                <a:ln>
                  <a:noFill/>
                </a:ln>
                <a:effectLst/>
                <a:uLnTx/>
                <a:uFillTx/>
                <a:latin typeface="+mn-lt"/>
                <a:ea typeface="+mn-ea"/>
                <a:cs typeface="+mn-cs"/>
              </a:rPr>
              <a:t>s</a:t>
            </a:r>
            <a:r>
              <a:rPr kumimoji="0" lang="de-DE" sz="2400" b="0" i="0" u="none" strike="noStrike" kern="1200" cap="none" spc="0" normalizeH="0" baseline="0" noProof="0" dirty="0" smtClean="0">
                <a:ln>
                  <a:noFill/>
                </a:ln>
                <a:effectLst/>
                <a:uLnTx/>
                <a:uFillTx/>
                <a:latin typeface="+mn-lt"/>
                <a:ea typeface="+mn-ea"/>
                <a:cs typeface="+mn-cs"/>
              </a:rPr>
              <a:t>(t)</a:t>
            </a: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lang="en-GB" dirty="0" smtClean="0"/>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Note that since both type of relations gives a constant ratio, hence the transformer changes ONLY the magnitude value of current and voltage. </a:t>
            </a:r>
            <a:r>
              <a:rPr kumimoji="0" lang="en-GB" b="1" i="0" u="none" strike="noStrike" kern="1200" cap="none" spc="0" normalizeH="0" baseline="0" noProof="0" dirty="0" smtClean="0">
                <a:ln>
                  <a:noFill/>
                </a:ln>
                <a:solidFill>
                  <a:srgbClr val="FF0000"/>
                </a:solidFill>
                <a:effectLst/>
                <a:uLnTx/>
                <a:uFillTx/>
                <a:latin typeface="+mn-lt"/>
                <a:ea typeface="+mn-ea"/>
                <a:cs typeface="+mn-cs"/>
              </a:rPr>
              <a:t>Phase angles are not affected.</a:t>
            </a:r>
            <a:endParaRPr kumimoji="0" lang="en-US" b="1"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10" name="Object 6"/>
          <p:cNvGraphicFramePr>
            <a:graphicFrameLocks noChangeAspect="1"/>
          </p:cNvGraphicFramePr>
          <p:nvPr/>
        </p:nvGraphicFramePr>
        <p:xfrm>
          <a:off x="5940425" y="1778000"/>
          <a:ext cx="1871663" cy="865188"/>
        </p:xfrm>
        <a:graphic>
          <a:graphicData uri="http://schemas.openxmlformats.org/presentationml/2006/ole">
            <mc:AlternateContent xmlns:mc="http://schemas.openxmlformats.org/markup-compatibility/2006">
              <mc:Choice xmlns:v="urn:schemas-microsoft-com:vml" Requires="v">
                <p:oleObj spid="_x0000_s2071" name="Equation" r:id="rId4" imgW="952500" imgH="457200" progId="Equation.3">
                  <p:embed/>
                </p:oleObj>
              </mc:Choice>
              <mc:Fallback>
                <p:oleObj name="Equation" r:id="rId4" imgW="95250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778000"/>
                        <a:ext cx="1871663"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4071934" y="4000504"/>
          <a:ext cx="1223962" cy="939800"/>
        </p:xfrm>
        <a:graphic>
          <a:graphicData uri="http://schemas.openxmlformats.org/presentationml/2006/ole">
            <mc:AlternateContent xmlns:mc="http://schemas.openxmlformats.org/markup-compatibility/2006">
              <mc:Choice xmlns:v="urn:schemas-microsoft-com:vml" Requires="v">
                <p:oleObj spid="_x0000_s2072" name="Equation" r:id="rId6" imgW="583947" imgH="457002" progId="Equation.3">
                  <p:embed/>
                </p:oleObj>
              </mc:Choice>
              <mc:Fallback>
                <p:oleObj name="Equation" r:id="rId6" imgW="583947" imgH="457002"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4" y="4000504"/>
                        <a:ext cx="122396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719340" cy="369332"/>
          </a:xfrm>
          <a:prstGeom prst="rect">
            <a:avLst/>
          </a:prstGeom>
          <a:noFill/>
        </p:spPr>
        <p:txBody>
          <a:bodyPr wrap="none" rtlCol="0">
            <a:spAutoFit/>
          </a:bodyPr>
          <a:lstStyle/>
          <a:p>
            <a:r>
              <a:rPr lang="en-US" dirty="0" smtClean="0">
                <a:hlinkClick r:id="rId3"/>
              </a:rPr>
              <a:t>aabdo@birzeit.edu</a:t>
            </a:r>
            <a:r>
              <a:rPr lang="en-US" dirty="0" smtClean="0"/>
              <a:t>                                      Transformer                              </a:t>
            </a:r>
            <a:endParaRPr lang="en-US" dirty="0"/>
          </a:p>
        </p:txBody>
      </p:sp>
      <p:sp>
        <p:nvSpPr>
          <p:cNvPr id="4" name="TextBox 3"/>
          <p:cNvSpPr txBox="1"/>
          <p:nvPr/>
        </p:nvSpPr>
        <p:spPr>
          <a:xfrm>
            <a:off x="571472" y="357166"/>
            <a:ext cx="2514919" cy="523220"/>
          </a:xfrm>
          <a:prstGeom prst="rect">
            <a:avLst/>
          </a:prstGeom>
          <a:noFill/>
        </p:spPr>
        <p:txBody>
          <a:bodyPr wrap="none" rtlCol="0">
            <a:spAutoFit/>
          </a:bodyPr>
          <a:lstStyle/>
          <a:p>
            <a:r>
              <a:rPr lang="en-US" sz="2800" b="1" dirty="0" smtClean="0">
                <a:solidFill>
                  <a:srgbClr val="1809E1"/>
                </a:solidFill>
              </a:rPr>
              <a:t>Dot Convention</a:t>
            </a:r>
          </a:p>
        </p:txBody>
      </p:sp>
      <p:sp>
        <p:nvSpPr>
          <p:cNvPr id="6" name="Slide Number Placeholder 5"/>
          <p:cNvSpPr>
            <a:spLocks noGrp="1"/>
          </p:cNvSpPr>
          <p:nvPr>
            <p:ph type="sldNum" sz="quarter" idx="12"/>
          </p:nvPr>
        </p:nvSpPr>
        <p:spPr/>
        <p:txBody>
          <a:bodyPr/>
          <a:lstStyle/>
          <a:p>
            <a:fld id="{452AF6BE-ACB6-42ED-8393-926E1A62687C}" type="slidenum">
              <a:rPr lang="en-US" smtClean="0"/>
              <a:pPr/>
              <a:t>9</a:t>
            </a:fld>
            <a:endParaRPr lang="en-US"/>
          </a:p>
        </p:txBody>
      </p:sp>
      <p:sp>
        <p:nvSpPr>
          <p:cNvPr id="7" name="Rectangle 6"/>
          <p:cNvSpPr/>
          <p:nvPr/>
        </p:nvSpPr>
        <p:spPr>
          <a:xfrm>
            <a:off x="642910" y="1285860"/>
            <a:ext cx="7929618" cy="3139321"/>
          </a:xfrm>
          <a:prstGeom prst="rect">
            <a:avLst/>
          </a:prstGeom>
        </p:spPr>
        <p:txBody>
          <a:bodyPr wrap="square">
            <a:spAutoFit/>
          </a:bodyPr>
          <a:lstStyle/>
          <a:p>
            <a:pPr marL="711200" indent="-711200" algn="just">
              <a:buFont typeface="Wingdings" pitchFamily="2" charset="2"/>
              <a:buChar char="§"/>
            </a:pPr>
            <a:r>
              <a:rPr lang="en-GB" dirty="0" smtClean="0"/>
              <a:t>The dot convention in schematic diagram for transformers has the following relationship: </a:t>
            </a:r>
          </a:p>
          <a:p>
            <a:pPr marL="711200" indent="-711200" algn="just">
              <a:buFont typeface="Wingdings" pitchFamily="2" charset="2"/>
              <a:buChar char="§"/>
            </a:pPr>
            <a:endParaRPr lang="en-GB" dirty="0" smtClean="0"/>
          </a:p>
          <a:p>
            <a:pPr marL="1065213" lvl="1" indent="-609600" algn="just">
              <a:buFont typeface="Arial" pitchFamily="34" charset="0"/>
              <a:buChar char="•"/>
            </a:pPr>
            <a:r>
              <a:rPr lang="en-GB" dirty="0" smtClean="0"/>
              <a:t> If the primary </a:t>
            </a:r>
            <a:r>
              <a:rPr lang="en-GB" b="1" dirty="0" smtClean="0"/>
              <a:t>voltage</a:t>
            </a:r>
            <a:r>
              <a:rPr lang="en-GB" dirty="0" smtClean="0"/>
              <a:t> is +</a:t>
            </a:r>
            <a:r>
              <a:rPr lang="en-GB" dirty="0" err="1" smtClean="0"/>
              <a:t>ve</a:t>
            </a:r>
            <a:r>
              <a:rPr lang="en-GB" dirty="0" smtClean="0"/>
              <a:t> at the dotted end of the winding with respect to the </a:t>
            </a:r>
            <a:r>
              <a:rPr lang="en-GB" dirty="0" err="1" smtClean="0"/>
              <a:t>undotted</a:t>
            </a:r>
            <a:r>
              <a:rPr lang="en-GB" dirty="0" smtClean="0"/>
              <a:t> end, then the secondary voltage will be positive at the dotted end also.  Voltage polarities are the same with respect to the dots on each side of the core.</a:t>
            </a:r>
          </a:p>
          <a:p>
            <a:pPr marL="1065213" lvl="1" indent="-609600" algn="just"/>
            <a:endParaRPr lang="en-GB" dirty="0" smtClean="0"/>
          </a:p>
          <a:p>
            <a:pPr marL="1065213" lvl="1" indent="-609600" algn="just">
              <a:buFont typeface="Arial" pitchFamily="34" charset="0"/>
              <a:buChar char="•"/>
            </a:pPr>
            <a:r>
              <a:rPr lang="en-GB" dirty="0" smtClean="0"/>
              <a:t>If the primary </a:t>
            </a:r>
            <a:r>
              <a:rPr lang="en-GB" b="1" dirty="0" smtClean="0"/>
              <a:t>current</a:t>
            </a:r>
            <a:r>
              <a:rPr lang="en-GB" dirty="0" smtClean="0"/>
              <a:t> of the transformer flows </a:t>
            </a:r>
            <a:r>
              <a:rPr lang="en-GB" b="1" dirty="0" smtClean="0"/>
              <a:t>into</a:t>
            </a:r>
            <a:r>
              <a:rPr lang="en-GB" dirty="0" smtClean="0"/>
              <a:t> the dotted end of the primary winding, the secondary current will flow </a:t>
            </a:r>
            <a:r>
              <a:rPr lang="en-GB" b="1" dirty="0" smtClean="0"/>
              <a:t>out</a:t>
            </a:r>
            <a:r>
              <a:rPr lang="en-GB" dirty="0" smtClean="0"/>
              <a:t> of the dotted end of the secondary winding.</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TotalTime>
  <Words>3802</Words>
  <Application>Microsoft Office PowerPoint</Application>
  <PresentationFormat>On-screen Show (4:3)</PresentationFormat>
  <Paragraphs>648</Paragraphs>
  <Slides>58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70" baseType="lpstr">
      <vt:lpstr>Arial</vt:lpstr>
      <vt:lpstr>Blackadder ITC</vt:lpstr>
      <vt:lpstr>Calibri</vt:lpstr>
      <vt:lpstr>標楷體</vt:lpstr>
      <vt:lpstr>French Script MT</vt:lpstr>
      <vt:lpstr>新細明體</vt:lpstr>
      <vt:lpstr>Symbol</vt:lpstr>
      <vt:lpstr>Times New Roman</vt:lpstr>
      <vt:lpstr>Wingdings</vt:lpstr>
      <vt:lpstr>Office Theme</vt:lpstr>
      <vt:lpstr>Equation</vt:lpstr>
      <vt:lpstr>معادلة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Ali Abdo</cp:lastModifiedBy>
  <cp:revision>129</cp:revision>
  <dcterms:created xsi:type="dcterms:W3CDTF">2015-02-09T23:57:04Z</dcterms:created>
  <dcterms:modified xsi:type="dcterms:W3CDTF">2021-04-01T11:07:29Z</dcterms:modified>
</cp:coreProperties>
</file>