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82" r:id="rId23"/>
    <p:sldId id="283" r:id="rId24"/>
    <p:sldId id="286" r:id="rId25"/>
    <p:sldId id="284" r:id="rId26"/>
    <p:sldId id="288" r:id="rId27"/>
    <p:sldId id="278" r:id="rId28"/>
    <p:sldId id="279" r:id="rId29"/>
    <p:sldId id="280"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EEF05A-15F0-4A22-BC2B-261CDBA06953}" v="22" dt="2020-01-17T20:39:26.573"/>
    <p1510:client id="{3AABE9B1-F9C4-48A0-BC42-76FD11B56ACC}" v="34" dt="2020-01-17T14:20:06.425"/>
    <p1510:client id="{4F0FC870-AF2B-440D-BC74-F7574CFB2322}" v="3660" dt="2020-01-10T14:32:11.046"/>
    <p1510:client id="{54F7CEB1-4A1F-4220-99ED-F6D48B170CFF}" v="709" dt="2020-01-10T16:52:20.5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seel mushasha" userId="5ff4455aeeaeb7d0" providerId="Windows Live" clId="Web-{3AABE9B1-F9C4-48A0-BC42-76FD11B56ACC}"/>
    <pc:docChg chg="modSld">
      <pc:chgData name="aseel mushasha" userId="5ff4455aeeaeb7d0" providerId="Windows Live" clId="Web-{3AABE9B1-F9C4-48A0-BC42-76FD11B56ACC}" dt="2020-01-17T14:20:06.425" v="32" actId="1076"/>
      <pc:docMkLst>
        <pc:docMk/>
      </pc:docMkLst>
      <pc:sldChg chg="modSp">
        <pc:chgData name="aseel mushasha" userId="5ff4455aeeaeb7d0" providerId="Windows Live" clId="Web-{3AABE9B1-F9C4-48A0-BC42-76FD11B56ACC}" dt="2020-01-17T14:20:06.425" v="32" actId="1076"/>
        <pc:sldMkLst>
          <pc:docMk/>
          <pc:sldMk cId="109857222" sldId="256"/>
        </pc:sldMkLst>
        <pc:spChg chg="mod">
          <ac:chgData name="aseel mushasha" userId="5ff4455aeeaeb7d0" providerId="Windows Live" clId="Web-{3AABE9B1-F9C4-48A0-BC42-76FD11B56ACC}" dt="2020-01-17T14:20:06.425" v="32" actId="1076"/>
          <ac:spMkLst>
            <pc:docMk/>
            <pc:sldMk cId="109857222" sldId="256"/>
            <ac:spMk id="2" creationId="{00000000-0000-0000-0000-000000000000}"/>
          </ac:spMkLst>
        </pc:spChg>
      </pc:sldChg>
    </pc:docChg>
  </pc:docChgLst>
  <pc:docChgLst>
    <pc:chgData name="aseel mushasha" userId="5ff4455aeeaeb7d0" providerId="Windows Live" clId="Web-{2DEEF05A-15F0-4A22-BC2B-261CDBA06953}"/>
    <pc:docChg chg="modSld">
      <pc:chgData name="aseel mushasha" userId="5ff4455aeeaeb7d0" providerId="Windows Live" clId="Web-{2DEEF05A-15F0-4A22-BC2B-261CDBA06953}" dt="2020-01-17T20:39:25.823" v="20" actId="1076"/>
      <pc:docMkLst>
        <pc:docMk/>
      </pc:docMkLst>
      <pc:sldChg chg="modSp">
        <pc:chgData name="aseel mushasha" userId="5ff4455aeeaeb7d0" providerId="Windows Live" clId="Web-{2DEEF05A-15F0-4A22-BC2B-261CDBA06953}" dt="2020-01-17T20:39:25.823" v="20" actId="1076"/>
        <pc:sldMkLst>
          <pc:docMk/>
          <pc:sldMk cId="109857222" sldId="256"/>
        </pc:sldMkLst>
        <pc:spChg chg="mod">
          <ac:chgData name="aseel mushasha" userId="5ff4455aeeaeb7d0" providerId="Windows Live" clId="Web-{2DEEF05A-15F0-4A22-BC2B-261CDBA06953}" dt="2020-01-17T20:39:25.823" v="20" actId="1076"/>
          <ac:spMkLst>
            <pc:docMk/>
            <pc:sldMk cId="109857222" sldId="256"/>
            <ac:spMk id="2" creationId="{00000000-0000-0000-0000-000000000000}"/>
          </ac:spMkLst>
        </pc:spChg>
      </pc:sldChg>
      <pc:sldChg chg="modSp">
        <pc:chgData name="aseel mushasha" userId="5ff4455aeeaeb7d0" providerId="Windows Live" clId="Web-{2DEEF05A-15F0-4A22-BC2B-261CDBA06953}" dt="2020-01-17T20:34:14.282" v="10" actId="20577"/>
        <pc:sldMkLst>
          <pc:docMk/>
          <pc:sldMk cId="3613108226" sldId="258"/>
        </pc:sldMkLst>
        <pc:spChg chg="mod">
          <ac:chgData name="aseel mushasha" userId="5ff4455aeeaeb7d0" providerId="Windows Live" clId="Web-{2DEEF05A-15F0-4A22-BC2B-261CDBA06953}" dt="2020-01-17T20:34:14.282" v="10" actId="20577"/>
          <ac:spMkLst>
            <pc:docMk/>
            <pc:sldMk cId="3613108226" sldId="258"/>
            <ac:spMk id="3" creationId="{4C73C79D-4D6F-4F38-875D-375ECFCD59A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4AAD347D-5ACD-4C99-B74B-A9C85AD731AF}"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639787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2356870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dirty="0"/>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905014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dirty="0"/>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dirty="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187609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2967722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0383255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1/17/2020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8431726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09A250-FF31-4206-8172-F9D3106AACB1}"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79195811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dirty="0"/>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4509A250-FF31-4206-8172-F9D3106AACB1}"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4574835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4509A250-FF31-4206-8172-F9D3106AACB1}"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0143191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2455997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9796027F-7875-4030-9381-8BD8C4F21935}"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975153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9796027F-7875-4030-9381-8BD8C4F21935}" type="datetimeFigureOut">
              <a:rPr lang="en-US" dirty="0"/>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4226196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Date Placeholder 2"/>
          <p:cNvSpPr>
            <a:spLocks noGrp="1"/>
          </p:cNvSpPr>
          <p:nvPr>
            <p:ph type="dt" sz="half" idx="10"/>
          </p:nvPr>
        </p:nvSpPr>
        <p:spPr/>
        <p:txBody>
          <a:bodyPr/>
          <a:lstStyle/>
          <a:p>
            <a:fld id="{4509A250-FF31-4206-8172-F9D3106AACB1}" type="datetimeFigureOut">
              <a:rPr lang="en-US" dirty="0"/>
              <a:t>1/17/2020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18171878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1/17/2020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086918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1/17/2020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36795377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extLst>
      <p:ext uri="{BB962C8B-B14F-4D97-AF65-F5344CB8AC3E}">
        <p14:creationId xmlns:p14="http://schemas.microsoft.com/office/powerpoint/2010/main" val="2213229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1/17/2020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extLst>
      <p:ext uri="{BB962C8B-B14F-4D97-AF65-F5344CB8AC3E}">
        <p14:creationId xmlns:p14="http://schemas.microsoft.com/office/powerpoint/2010/main" val="279244598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96747" y="2369288"/>
            <a:ext cx="11005332" cy="3329581"/>
          </a:xfrm>
        </p:spPr>
        <p:txBody>
          <a:bodyPr>
            <a:normAutofit fontScale="90000"/>
          </a:bodyPr>
          <a:lstStyle/>
          <a:p>
            <a:r>
              <a:rPr lang="en-US" dirty="0">
                <a:cs typeface="Calibri Light"/>
              </a:rPr>
              <a:t>Intervention for language in school-age children through adolescence</a:t>
            </a:r>
            <a:br>
              <a:rPr lang="en-US" dirty="0">
                <a:cs typeface="Calibri Light"/>
              </a:rPr>
            </a:br>
            <a:r>
              <a:rPr lang="en-US" dirty="0">
                <a:cs typeface="Calibri Light"/>
              </a:rPr>
              <a:t> </a:t>
            </a:r>
            <a:r>
              <a:rPr lang="en-US" sz="4400" dirty="0">
                <a:cs typeface="Calibri Light"/>
              </a:rPr>
              <a:t>(Ch.5)</a:t>
            </a:r>
            <a:endParaRPr lang="en-US" sz="4400" dirty="0"/>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A712527D-F753-40AB-A63D-139563183D05}"/>
              </a:ext>
            </a:extLst>
          </p:cNvPr>
          <p:cNvGraphicFramePr>
            <a:graphicFrameLocks noGrp="1"/>
          </p:cNvGraphicFramePr>
          <p:nvPr>
            <p:extLst>
              <p:ext uri="{D42A27DB-BD31-4B8C-83A1-F6EECF244321}">
                <p14:modId xmlns:p14="http://schemas.microsoft.com/office/powerpoint/2010/main" val="1793871218"/>
              </p:ext>
            </p:extLst>
          </p:nvPr>
        </p:nvGraphicFramePr>
        <p:xfrm>
          <a:off x="678365" y="1198756"/>
          <a:ext cx="10786738" cy="4907031"/>
        </p:xfrm>
        <a:graphic>
          <a:graphicData uri="http://schemas.openxmlformats.org/drawingml/2006/table">
            <a:tbl>
              <a:tblPr firstRow="1" bandRow="1">
                <a:tableStyleId>{5C22544A-7EE6-4342-B048-85BDC9FD1C3A}</a:tableStyleId>
              </a:tblPr>
              <a:tblGrid>
                <a:gridCol w="5393369">
                  <a:extLst>
                    <a:ext uri="{9D8B030D-6E8A-4147-A177-3AD203B41FA5}">
                      <a16:colId xmlns:a16="http://schemas.microsoft.com/office/drawing/2014/main" val="2626749248"/>
                    </a:ext>
                  </a:extLst>
                </a:gridCol>
                <a:gridCol w="5393369">
                  <a:extLst>
                    <a:ext uri="{9D8B030D-6E8A-4147-A177-3AD203B41FA5}">
                      <a16:colId xmlns:a16="http://schemas.microsoft.com/office/drawing/2014/main" val="3741052110"/>
                    </a:ext>
                  </a:extLst>
                </a:gridCol>
              </a:tblGrid>
              <a:tr h="492512">
                <a:tc>
                  <a:txBody>
                    <a:bodyPr/>
                    <a:lstStyle/>
                    <a:p>
                      <a:pPr lvl="0">
                        <a:buNone/>
                      </a:pPr>
                      <a:r>
                        <a:rPr lang="en-US" sz="1800" b="0" i="0" u="none" strike="noStrike" noProof="0" dirty="0">
                          <a:latin typeface="Calibri"/>
                        </a:rPr>
                        <a:t>Narrative text</a:t>
                      </a:r>
                      <a:endParaRPr lang="en-US" dirty="0"/>
                    </a:p>
                  </a:txBody>
                  <a:tcPr/>
                </a:tc>
                <a:tc>
                  <a:txBody>
                    <a:bodyPr/>
                    <a:lstStyle/>
                    <a:p>
                      <a:pPr lvl="0">
                        <a:buNone/>
                      </a:pPr>
                      <a:r>
                        <a:rPr lang="en-US" sz="1800" b="0" i="0" u="none" strike="noStrike" noProof="0">
                          <a:latin typeface="Calibri"/>
                        </a:rPr>
                        <a:t>Expository text (تفسيري)</a:t>
                      </a:r>
                      <a:endParaRPr lang="en-US" dirty="0"/>
                    </a:p>
                  </a:txBody>
                  <a:tcPr/>
                </a:tc>
                <a:extLst>
                  <a:ext uri="{0D108BD9-81ED-4DB2-BD59-A6C34878D82A}">
                    <a16:rowId xmlns:a16="http://schemas.microsoft.com/office/drawing/2014/main" val="882617367"/>
                  </a:ext>
                </a:extLst>
              </a:tr>
              <a:tr h="370839">
                <a:tc>
                  <a:txBody>
                    <a:bodyPr/>
                    <a:lstStyle/>
                    <a:p>
                      <a:pPr lvl="0">
                        <a:buNone/>
                      </a:pPr>
                      <a:r>
                        <a:rPr lang="en-US" sz="1800" b="0" i="0" u="none" strike="noStrike" noProof="0">
                          <a:latin typeface="Calibri"/>
                        </a:rPr>
                        <a:t>Purpose to entertain.</a:t>
                      </a:r>
                      <a:endParaRPr lang="en-US" dirty="0"/>
                    </a:p>
                  </a:txBody>
                  <a:tcPr/>
                </a:tc>
                <a:tc>
                  <a:txBody>
                    <a:bodyPr/>
                    <a:lstStyle/>
                    <a:p>
                      <a:pPr lvl="0">
                        <a:buNone/>
                      </a:pPr>
                      <a:r>
                        <a:rPr lang="en-US" sz="1800" b="0" i="0" u="none" strike="noStrike" noProof="0">
                          <a:latin typeface="Calibri"/>
                        </a:rPr>
                        <a:t>Purpose to inform.</a:t>
                      </a:r>
                      <a:endParaRPr lang="en-US" dirty="0"/>
                    </a:p>
                  </a:txBody>
                  <a:tcPr/>
                </a:tc>
                <a:extLst>
                  <a:ext uri="{0D108BD9-81ED-4DB2-BD59-A6C34878D82A}">
                    <a16:rowId xmlns:a16="http://schemas.microsoft.com/office/drawing/2014/main" val="4050861868"/>
                  </a:ext>
                </a:extLst>
              </a:tr>
              <a:tr h="370840">
                <a:tc>
                  <a:txBody>
                    <a:bodyPr/>
                    <a:lstStyle/>
                    <a:p>
                      <a:pPr lvl="0">
                        <a:buNone/>
                      </a:pPr>
                      <a:r>
                        <a:rPr lang="en-US" sz="1800" b="0" i="0" u="none" strike="noStrike" noProof="0">
                          <a:latin typeface="Calibri"/>
                        </a:rPr>
                        <a:t>Familiar schema content.</a:t>
                      </a:r>
                      <a:endParaRPr lang="en-US" dirty="0"/>
                    </a:p>
                  </a:txBody>
                  <a:tcPr/>
                </a:tc>
                <a:tc>
                  <a:txBody>
                    <a:bodyPr/>
                    <a:lstStyle/>
                    <a:p>
                      <a:pPr lvl="0">
                        <a:buNone/>
                      </a:pPr>
                      <a:r>
                        <a:rPr lang="en-US" sz="1800" b="0" i="0" u="none" strike="noStrike" noProof="0">
                          <a:latin typeface="Calibri"/>
                        </a:rPr>
                        <a:t>Unfamiliar schema content..</a:t>
                      </a:r>
                      <a:endParaRPr lang="en-US" dirty="0"/>
                    </a:p>
                  </a:txBody>
                  <a:tcPr/>
                </a:tc>
                <a:extLst>
                  <a:ext uri="{0D108BD9-81ED-4DB2-BD59-A6C34878D82A}">
                    <a16:rowId xmlns:a16="http://schemas.microsoft.com/office/drawing/2014/main" val="3584471226"/>
                  </a:ext>
                </a:extLst>
              </a:tr>
              <a:tr h="370840">
                <a:tc>
                  <a:txBody>
                    <a:bodyPr/>
                    <a:lstStyle/>
                    <a:p>
                      <a:pPr lvl="0">
                        <a:buNone/>
                      </a:pPr>
                      <a:r>
                        <a:rPr lang="en-US" sz="1800" b="0" i="0" u="none" strike="noStrike" noProof="0">
                          <a:latin typeface="Calibri"/>
                        </a:rPr>
                        <a:t>Consistent text structure.</a:t>
                      </a:r>
                      <a:endParaRPr lang="en-US" dirty="0"/>
                    </a:p>
                  </a:txBody>
                  <a:tcPr/>
                </a:tc>
                <a:tc>
                  <a:txBody>
                    <a:bodyPr/>
                    <a:lstStyle/>
                    <a:p>
                      <a:pPr lvl="0">
                        <a:buNone/>
                      </a:pPr>
                      <a:r>
                        <a:rPr lang="en-US" sz="1800" b="0" i="0" u="none" strike="noStrike" noProof="0" dirty="0">
                          <a:latin typeface="Calibri"/>
                        </a:rPr>
                        <a:t>Variable text structures</a:t>
                      </a:r>
                      <a:endParaRPr lang="en-US" dirty="0"/>
                    </a:p>
                  </a:txBody>
                  <a:tcPr/>
                </a:tc>
                <a:extLst>
                  <a:ext uri="{0D108BD9-81ED-4DB2-BD59-A6C34878D82A}">
                    <a16:rowId xmlns:a16="http://schemas.microsoft.com/office/drawing/2014/main" val="2353083749"/>
                  </a:ext>
                </a:extLst>
              </a:tr>
              <a:tr h="370840">
                <a:tc>
                  <a:txBody>
                    <a:bodyPr/>
                    <a:lstStyle/>
                    <a:p>
                      <a:pPr lvl="0" algn="l">
                        <a:lnSpc>
                          <a:spcPct val="100000"/>
                        </a:lnSpc>
                        <a:spcBef>
                          <a:spcPts val="0"/>
                        </a:spcBef>
                        <a:spcAft>
                          <a:spcPts val="0"/>
                        </a:spcAft>
                        <a:buNone/>
                      </a:pPr>
                      <a:r>
                        <a:rPr lang="en-US" sz="1800" b="0" i="0" u="none" strike="noStrike" noProof="0" dirty="0">
                          <a:latin typeface="Calibri"/>
                        </a:rPr>
                        <a:t>Focus on character motivations,</a:t>
                      </a:r>
                      <a:endParaRPr lang="en-US" dirty="0"/>
                    </a:p>
                    <a:p>
                      <a:pPr lvl="0">
                        <a:buNone/>
                      </a:pPr>
                      <a:r>
                        <a:rPr lang="en-US" sz="1800" b="0" i="0" u="none" strike="noStrike" noProof="0">
                          <a:latin typeface="Calibri"/>
                        </a:rPr>
                        <a:t>intentions, goals.</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Focus on factual information and</a:t>
                      </a:r>
                      <a:endParaRPr lang="en-US" dirty="0"/>
                    </a:p>
                    <a:p>
                      <a:pPr lvl="0">
                        <a:buNone/>
                      </a:pPr>
                      <a:r>
                        <a:rPr lang="en-US" sz="1800" b="0" i="0" u="none" strike="noStrike" noProof="0">
                          <a:latin typeface="Calibri"/>
                        </a:rPr>
                        <a:t>abstract ideas.</a:t>
                      </a:r>
                      <a:endParaRPr lang="en-US" dirty="0"/>
                    </a:p>
                  </a:txBody>
                  <a:tcPr/>
                </a:tc>
                <a:extLst>
                  <a:ext uri="{0D108BD9-81ED-4DB2-BD59-A6C34878D82A}">
                    <a16:rowId xmlns:a16="http://schemas.microsoft.com/office/drawing/2014/main" val="1904330533"/>
                  </a:ext>
                </a:extLst>
              </a:tr>
              <a:tr h="370840">
                <a:tc>
                  <a:txBody>
                    <a:bodyPr/>
                    <a:lstStyle/>
                    <a:p>
                      <a:pPr lvl="0" algn="l">
                        <a:lnSpc>
                          <a:spcPct val="100000"/>
                        </a:lnSpc>
                        <a:spcBef>
                          <a:spcPts val="0"/>
                        </a:spcBef>
                        <a:spcAft>
                          <a:spcPts val="0"/>
                        </a:spcAft>
                        <a:buNone/>
                      </a:pPr>
                      <a:r>
                        <a:rPr lang="en-US" sz="1800" b="0" i="0" u="none" strike="noStrike" noProof="0">
                          <a:latin typeface="Calibri"/>
                        </a:rPr>
                        <a:t>requires taking multiple </a:t>
                      </a:r>
                      <a:r>
                        <a:rPr lang="en-US" sz="1800" b="0" i="0" u="none" strike="noStrike" noProof="0" dirty="0">
                          <a:latin typeface="Calibri"/>
                        </a:rPr>
                        <a:t>perspectives, understanding the points of view of different characters</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Expected to take the perspective of the</a:t>
                      </a:r>
                      <a:endParaRPr lang="en-US" dirty="0"/>
                    </a:p>
                    <a:p>
                      <a:pPr lvl="0">
                        <a:buNone/>
                      </a:pPr>
                      <a:r>
                        <a:rPr lang="en-US" sz="1800" b="0" i="0" u="none" strike="noStrike" noProof="0" dirty="0">
                          <a:latin typeface="Calibri"/>
                        </a:rPr>
                        <a:t>writer of the text</a:t>
                      </a:r>
                      <a:endParaRPr lang="en-US" dirty="0"/>
                    </a:p>
                  </a:txBody>
                  <a:tcPr/>
                </a:tc>
                <a:extLst>
                  <a:ext uri="{0D108BD9-81ED-4DB2-BD59-A6C34878D82A}">
                    <a16:rowId xmlns:a16="http://schemas.microsoft.com/office/drawing/2014/main" val="2981686950"/>
                  </a:ext>
                </a:extLst>
              </a:tr>
              <a:tr h="370840">
                <a:tc>
                  <a:txBody>
                    <a:bodyPr/>
                    <a:lstStyle/>
                    <a:p>
                      <a:pPr lvl="0" algn="l">
                        <a:lnSpc>
                          <a:spcPct val="100000"/>
                        </a:lnSpc>
                        <a:spcBef>
                          <a:spcPts val="0"/>
                        </a:spcBef>
                        <a:spcAft>
                          <a:spcPts val="0"/>
                        </a:spcAft>
                        <a:buNone/>
                      </a:pPr>
                      <a:r>
                        <a:rPr lang="en-US" sz="1800" b="0" i="0" u="none" strike="noStrike" noProof="0" dirty="0">
                          <a:latin typeface="Calibri"/>
                        </a:rPr>
                        <a:t>Can use pragmatic inferences, that is,</a:t>
                      </a:r>
                      <a:endParaRPr lang="en-US" dirty="0"/>
                    </a:p>
                    <a:p>
                      <a:pPr lvl="0">
                        <a:buNone/>
                      </a:pPr>
                      <a:r>
                        <a:rPr lang="en-US" sz="1800" b="0" i="0" u="none" strike="noStrike" noProof="0" dirty="0">
                          <a:latin typeface="Calibri"/>
                        </a:rPr>
                        <a:t>inference from similar experiences</a:t>
                      </a:r>
                      <a:endParaRPr lang="en-US" dirty="0"/>
                    </a:p>
                  </a:txBody>
                  <a:tcPr/>
                </a:tc>
                <a:tc>
                  <a:txBody>
                    <a:bodyPr/>
                    <a:lstStyle/>
                    <a:p>
                      <a:pPr lvl="0">
                        <a:buNone/>
                      </a:pPr>
                      <a:r>
                        <a:rPr lang="en-US" sz="1800" b="0" i="0" u="none" strike="noStrike" noProof="0" dirty="0">
                          <a:latin typeface="Calibri"/>
                        </a:rPr>
                        <a:t>Must use logical-deductive inferences</a:t>
                      </a:r>
                      <a:endParaRPr lang="en-US" dirty="0"/>
                    </a:p>
                  </a:txBody>
                  <a:tcPr/>
                </a:tc>
                <a:extLst>
                  <a:ext uri="{0D108BD9-81ED-4DB2-BD59-A6C34878D82A}">
                    <a16:rowId xmlns:a16="http://schemas.microsoft.com/office/drawing/2014/main" val="190571747"/>
                  </a:ext>
                </a:extLst>
              </a:tr>
              <a:tr h="370840">
                <a:tc>
                  <a:txBody>
                    <a:bodyPr/>
                    <a:lstStyle/>
                    <a:p>
                      <a:pPr lvl="0" algn="l">
                        <a:lnSpc>
                          <a:spcPct val="100000"/>
                        </a:lnSpc>
                        <a:spcBef>
                          <a:spcPts val="0"/>
                        </a:spcBef>
                        <a:spcAft>
                          <a:spcPts val="0"/>
                        </a:spcAft>
                        <a:buNone/>
                      </a:pPr>
                      <a:r>
                        <a:rPr lang="en-US" sz="1800" b="0" i="0" u="none" strike="noStrike" noProof="0">
                          <a:latin typeface="Calibri"/>
                        </a:rPr>
                        <a:t>Connective words not critical—&gt; primarily: and, then, so</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Connective words critical—&gt; wide variety of </a:t>
                      </a:r>
                      <a:r>
                        <a:rPr lang="en-US" sz="1800" b="0" i="0" u="none" strike="noStrike" noProof="0">
                          <a:latin typeface="Calibri"/>
                        </a:rPr>
                        <a:t>connectives: </a:t>
                      </a:r>
                      <a:r>
                        <a:rPr lang="en-US" sz="1800" b="0" i="0" u="none" strike="noStrike" noProof="0" dirty="0">
                          <a:latin typeface="Calibri"/>
                        </a:rPr>
                        <a:t> because, before, after, if-then, therefore</a:t>
                      </a:r>
                      <a:endParaRPr lang="en-US" dirty="0"/>
                    </a:p>
                  </a:txBody>
                  <a:tcPr/>
                </a:tc>
                <a:extLst>
                  <a:ext uri="{0D108BD9-81ED-4DB2-BD59-A6C34878D82A}">
                    <a16:rowId xmlns:a16="http://schemas.microsoft.com/office/drawing/2014/main" val="1664647332"/>
                  </a:ext>
                </a:extLst>
              </a:tr>
              <a:tr h="370840">
                <a:tc>
                  <a:txBody>
                    <a:bodyPr/>
                    <a:lstStyle/>
                    <a:p>
                      <a:pPr lvl="0">
                        <a:buNone/>
                      </a:pPr>
                      <a:r>
                        <a:rPr lang="en-US" sz="1800" b="0" i="0" u="none" strike="noStrike" noProof="0" dirty="0">
                          <a:latin typeface="Calibri"/>
                        </a:rPr>
                        <a:t>Each text can stand alone</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Expected to integrate information across texts</a:t>
                      </a:r>
                      <a:endParaRPr lang="en-US" dirty="0"/>
                    </a:p>
                  </a:txBody>
                  <a:tcPr/>
                </a:tc>
                <a:extLst>
                  <a:ext uri="{0D108BD9-81ED-4DB2-BD59-A6C34878D82A}">
                    <a16:rowId xmlns:a16="http://schemas.microsoft.com/office/drawing/2014/main" val="2043941993"/>
                  </a:ext>
                </a:extLst>
              </a:tr>
              <a:tr h="370840">
                <a:tc>
                  <a:txBody>
                    <a:bodyPr/>
                    <a:lstStyle/>
                    <a:p>
                      <a:pPr lvl="0">
                        <a:buNone/>
                      </a:pPr>
                      <a:r>
                        <a:rPr lang="en-US" sz="1800" b="0" i="0" u="none" strike="noStrike" noProof="0" dirty="0">
                          <a:latin typeface="Calibri"/>
                        </a:rPr>
                        <a:t>Can use top-down processing</a:t>
                      </a:r>
                      <a:endParaRPr lang="en-US" dirty="0"/>
                    </a:p>
                  </a:txBody>
                  <a:tcPr/>
                </a:tc>
                <a:tc>
                  <a:txBody>
                    <a:bodyPr/>
                    <a:lstStyle/>
                    <a:p>
                      <a:pPr lvl="0">
                        <a:buNone/>
                      </a:pPr>
                      <a:r>
                        <a:rPr lang="en-US" sz="1800" b="0" i="0" u="none" strike="noStrike" noProof="0" dirty="0">
                          <a:latin typeface="Calibri"/>
                        </a:rPr>
                        <a:t>Relies on bottom-up processing</a:t>
                      </a:r>
                      <a:endParaRPr lang="en-US" dirty="0"/>
                    </a:p>
                  </a:txBody>
                  <a:tcPr/>
                </a:tc>
                <a:extLst>
                  <a:ext uri="{0D108BD9-81ED-4DB2-BD59-A6C34878D82A}">
                    <a16:rowId xmlns:a16="http://schemas.microsoft.com/office/drawing/2014/main" val="3274753736"/>
                  </a:ext>
                </a:extLst>
              </a:tr>
            </a:tbl>
          </a:graphicData>
        </a:graphic>
      </p:graphicFrame>
    </p:spTree>
    <p:extLst>
      <p:ext uri="{BB962C8B-B14F-4D97-AF65-F5344CB8AC3E}">
        <p14:creationId xmlns:p14="http://schemas.microsoft.com/office/powerpoint/2010/main" val="2857234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F5873FF3-7F11-41A1-ACB5-DF38FDF3BAFA}"/>
              </a:ext>
            </a:extLst>
          </p:cNvPr>
          <p:cNvGraphicFramePr>
            <a:graphicFrameLocks noGrp="1"/>
          </p:cNvGraphicFramePr>
          <p:nvPr>
            <p:extLst>
              <p:ext uri="{D42A27DB-BD31-4B8C-83A1-F6EECF244321}">
                <p14:modId xmlns:p14="http://schemas.microsoft.com/office/powerpoint/2010/main" val="3055196699"/>
              </p:ext>
            </p:extLst>
          </p:nvPr>
        </p:nvGraphicFramePr>
        <p:xfrm>
          <a:off x="548268" y="408878"/>
          <a:ext cx="10980210" cy="5936465"/>
        </p:xfrm>
        <a:graphic>
          <a:graphicData uri="http://schemas.openxmlformats.org/drawingml/2006/table">
            <a:tbl>
              <a:tblPr firstRow="1" bandRow="1">
                <a:tableStyleId>{5C22544A-7EE6-4342-B048-85BDC9FD1C3A}</a:tableStyleId>
              </a:tblPr>
              <a:tblGrid>
                <a:gridCol w="3660070">
                  <a:extLst>
                    <a:ext uri="{9D8B030D-6E8A-4147-A177-3AD203B41FA5}">
                      <a16:colId xmlns:a16="http://schemas.microsoft.com/office/drawing/2014/main" val="2480414844"/>
                    </a:ext>
                  </a:extLst>
                </a:gridCol>
                <a:gridCol w="3660070">
                  <a:extLst>
                    <a:ext uri="{9D8B030D-6E8A-4147-A177-3AD203B41FA5}">
                      <a16:colId xmlns:a16="http://schemas.microsoft.com/office/drawing/2014/main" val="4037524593"/>
                    </a:ext>
                  </a:extLst>
                </a:gridCol>
                <a:gridCol w="3660070">
                  <a:extLst>
                    <a:ext uri="{9D8B030D-6E8A-4147-A177-3AD203B41FA5}">
                      <a16:colId xmlns:a16="http://schemas.microsoft.com/office/drawing/2014/main" val="560897299"/>
                    </a:ext>
                  </a:extLst>
                </a:gridCol>
              </a:tblGrid>
              <a:tr h="949549">
                <a:tc>
                  <a:txBody>
                    <a:bodyPr/>
                    <a:lstStyle/>
                    <a:p>
                      <a:pPr lvl="0">
                        <a:buNone/>
                      </a:pPr>
                      <a:r>
                        <a:rPr lang="en-US" sz="1800" b="0" i="0" u="none" strike="noStrike" noProof="0" dirty="0">
                          <a:latin typeface="Calibri"/>
                        </a:rPr>
                        <a:t>Text Type</a:t>
                      </a:r>
                      <a:endParaRPr lang="en-US" dirty="0"/>
                    </a:p>
                  </a:txBody>
                  <a:tcPr/>
                </a:tc>
                <a:tc>
                  <a:txBody>
                    <a:bodyPr/>
                    <a:lstStyle/>
                    <a:p>
                      <a:pPr lvl="0">
                        <a:buNone/>
                      </a:pPr>
                      <a:r>
                        <a:rPr lang="en-US" sz="1800" b="0" i="0" u="none" strike="noStrike" noProof="0" dirty="0">
                          <a:latin typeface="Calibri"/>
                        </a:rPr>
                        <a:t>Function</a:t>
                      </a:r>
                      <a:endParaRPr lang="en-US" dirty="0"/>
                    </a:p>
                  </a:txBody>
                  <a:tcPr/>
                </a:tc>
                <a:tc>
                  <a:txBody>
                    <a:bodyPr/>
                    <a:lstStyle/>
                    <a:p>
                      <a:pPr lvl="0">
                        <a:buNone/>
                      </a:pPr>
                      <a:r>
                        <a:rPr lang="en-US" sz="1800" b="0" i="0" u="none" strike="noStrike" noProof="0" dirty="0">
                          <a:latin typeface="Calibri"/>
                        </a:rPr>
                        <a:t>Key words</a:t>
                      </a:r>
                    </a:p>
                    <a:p>
                      <a:pPr lvl="0">
                        <a:buNone/>
                      </a:pPr>
                      <a:endParaRPr lang="en-US" sz="1800" b="0" i="0" u="none" strike="noStrike" noProof="0" dirty="0">
                        <a:latin typeface="Calibri"/>
                      </a:endParaRPr>
                    </a:p>
                  </a:txBody>
                  <a:tcPr/>
                </a:tc>
                <a:extLst>
                  <a:ext uri="{0D108BD9-81ED-4DB2-BD59-A6C34878D82A}">
                    <a16:rowId xmlns:a16="http://schemas.microsoft.com/office/drawing/2014/main" val="3803480627"/>
                  </a:ext>
                </a:extLst>
              </a:tr>
              <a:tr h="949549">
                <a:tc>
                  <a:txBody>
                    <a:bodyPr/>
                    <a:lstStyle/>
                    <a:p>
                      <a:pPr lvl="0">
                        <a:buNone/>
                      </a:pPr>
                      <a:r>
                        <a:rPr lang="en-US" sz="1800" b="0" i="0" u="none" strike="noStrike" noProof="0" dirty="0">
                          <a:latin typeface="Calibri"/>
                        </a:rPr>
                        <a:t>Descriptive</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Does the text tell me what something is?</a:t>
                      </a:r>
                      <a:endParaRPr lang="en-US" dirty="0"/>
                    </a:p>
                  </a:txBody>
                  <a:tcPr/>
                </a:tc>
                <a:tc>
                  <a:txBody>
                    <a:bodyPr/>
                    <a:lstStyle/>
                    <a:p>
                      <a:pPr lvl="0">
                        <a:buNone/>
                      </a:pPr>
                      <a:r>
                        <a:rPr lang="en-US" sz="1800" b="0" i="0" u="none" strike="noStrike" noProof="0" dirty="0">
                          <a:latin typeface="Calibri"/>
                        </a:rPr>
                        <a:t>none</a:t>
                      </a:r>
                      <a:endParaRPr lang="en-US" dirty="0"/>
                    </a:p>
                  </a:txBody>
                  <a:tcPr/>
                </a:tc>
                <a:extLst>
                  <a:ext uri="{0D108BD9-81ED-4DB2-BD59-A6C34878D82A}">
                    <a16:rowId xmlns:a16="http://schemas.microsoft.com/office/drawing/2014/main" val="2377926683"/>
                  </a:ext>
                </a:extLst>
              </a:tr>
              <a:tr h="949549">
                <a:tc>
                  <a:txBody>
                    <a:bodyPr/>
                    <a:lstStyle/>
                    <a:p>
                      <a:pPr lvl="0">
                        <a:buNone/>
                      </a:pPr>
                      <a:r>
                        <a:rPr lang="en-US" sz="1800" b="0" i="0" u="none" strike="noStrike" noProof="0" dirty="0">
                          <a:latin typeface="Calibri"/>
                        </a:rPr>
                        <a:t>Sequence/procedural</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Does the text tell me how to</a:t>
                      </a:r>
                      <a:endParaRPr lang="en-US"/>
                    </a:p>
                    <a:p>
                      <a:pPr lvl="0">
                        <a:buNone/>
                      </a:pPr>
                      <a:r>
                        <a:rPr lang="en-US" sz="1800" b="0" i="0" u="none" strike="noStrike" noProof="0" dirty="0">
                          <a:latin typeface="Calibri"/>
                        </a:rPr>
                        <a:t>do or make something?</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first . . . next . . . then; </a:t>
                      </a:r>
                      <a:endParaRPr lang="en-US" dirty="0"/>
                    </a:p>
                    <a:p>
                      <a:pPr lvl="0" algn="l">
                        <a:lnSpc>
                          <a:spcPct val="100000"/>
                        </a:lnSpc>
                        <a:spcBef>
                          <a:spcPts val="0"/>
                        </a:spcBef>
                        <a:spcAft>
                          <a:spcPts val="0"/>
                        </a:spcAft>
                        <a:buNone/>
                      </a:pPr>
                      <a:r>
                        <a:rPr lang="en-US" sz="1800" b="0" i="0" u="none" strike="noStrike" noProof="0">
                          <a:latin typeface="Calibri"/>
                        </a:rPr>
                        <a:t>second . . . third . . .;</a:t>
                      </a:r>
                      <a:endParaRPr lang="en-US" dirty="0"/>
                    </a:p>
                    <a:p>
                      <a:pPr lvl="0" algn="l">
                        <a:lnSpc>
                          <a:spcPct val="100000"/>
                        </a:lnSpc>
                        <a:spcBef>
                          <a:spcPts val="0"/>
                        </a:spcBef>
                        <a:spcAft>
                          <a:spcPts val="0"/>
                        </a:spcAft>
                        <a:buNone/>
                      </a:pPr>
                      <a:r>
                        <a:rPr lang="en-US" sz="1800" b="0" i="0" u="none" strike="noStrike" noProof="0">
                          <a:latin typeface="Calibri"/>
                        </a:rPr>
                        <a:t>following this </a:t>
                      </a:r>
                      <a:r>
                        <a:rPr lang="en-US" sz="1800" b="0" i="0" u="none" strike="noStrike" noProof="0" dirty="0">
                          <a:latin typeface="Calibri"/>
                        </a:rPr>
                        <a:t>step; finally</a:t>
                      </a:r>
                      <a:endParaRPr lang="en-US"/>
                    </a:p>
                  </a:txBody>
                  <a:tcPr/>
                </a:tc>
                <a:extLst>
                  <a:ext uri="{0D108BD9-81ED-4DB2-BD59-A6C34878D82A}">
                    <a16:rowId xmlns:a16="http://schemas.microsoft.com/office/drawing/2014/main" val="612794038"/>
                  </a:ext>
                </a:extLst>
              </a:tr>
              <a:tr h="949549">
                <a:tc>
                  <a:txBody>
                    <a:bodyPr/>
                    <a:lstStyle/>
                    <a:p>
                      <a:pPr lvl="0">
                        <a:buNone/>
                      </a:pPr>
                      <a:r>
                        <a:rPr lang="en-US" sz="1800" b="0" i="0" u="none" strike="noStrike" noProof="0" dirty="0">
                          <a:latin typeface="Calibri"/>
                        </a:rPr>
                        <a:t>Cause/effect</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Does the text give reasons</a:t>
                      </a:r>
                      <a:endParaRPr lang="en-US"/>
                    </a:p>
                    <a:p>
                      <a:pPr lvl="0" algn="l">
                        <a:lnSpc>
                          <a:spcPct val="100000"/>
                        </a:lnSpc>
                        <a:spcBef>
                          <a:spcPts val="0"/>
                        </a:spcBef>
                        <a:spcAft>
                          <a:spcPts val="0"/>
                        </a:spcAft>
                        <a:buNone/>
                      </a:pPr>
                      <a:r>
                        <a:rPr lang="en-US" sz="1800" b="0" i="0" u="none" strike="noStrike" noProof="0">
                          <a:latin typeface="Calibri"/>
                        </a:rPr>
                        <a:t>for why something is or happens?</a:t>
                      </a:r>
                      <a:endParaRPr lang="en-US"/>
                    </a:p>
                  </a:txBody>
                  <a:tcPr/>
                </a:tc>
                <a:tc>
                  <a:txBody>
                    <a:bodyPr/>
                    <a:lstStyle/>
                    <a:p>
                      <a:pPr lvl="0" algn="l">
                        <a:lnSpc>
                          <a:spcPct val="100000"/>
                        </a:lnSpc>
                        <a:spcBef>
                          <a:spcPts val="0"/>
                        </a:spcBef>
                        <a:spcAft>
                          <a:spcPts val="0"/>
                        </a:spcAft>
                        <a:buNone/>
                      </a:pPr>
                      <a:r>
                        <a:rPr lang="en-US" sz="1800" b="0" i="0" u="none" strike="noStrike" noProof="0">
                          <a:latin typeface="Calibri"/>
                        </a:rPr>
                        <a:t>Because / since / then / therefore /</a:t>
                      </a:r>
                      <a:endParaRPr lang="en-US"/>
                    </a:p>
                    <a:p>
                      <a:pPr lvl="0" algn="l">
                        <a:lnSpc>
                          <a:spcPct val="100000"/>
                        </a:lnSpc>
                        <a:spcBef>
                          <a:spcPts val="0"/>
                        </a:spcBef>
                        <a:spcAft>
                          <a:spcPts val="0"/>
                        </a:spcAft>
                        <a:buNone/>
                      </a:pPr>
                      <a:r>
                        <a:rPr lang="en-US" sz="1800" b="0" i="0" u="none" strike="noStrike" noProof="0">
                          <a:latin typeface="Calibri"/>
                        </a:rPr>
                        <a:t>for this reason / results / effects /</a:t>
                      </a:r>
                      <a:endParaRPr lang="en-US"/>
                    </a:p>
                    <a:p>
                      <a:pPr lvl="0">
                        <a:buNone/>
                      </a:pPr>
                      <a:r>
                        <a:rPr lang="en-US" sz="1800" b="0" i="0" u="none" strike="noStrike" noProof="0">
                          <a:latin typeface="Calibri"/>
                        </a:rPr>
                        <a:t>Consequently / so / in order / thus / </a:t>
                      </a:r>
                      <a:r>
                        <a:rPr lang="en-US" sz="1800" b="0" i="0" u="none" strike="noStrike" noProof="0" dirty="0">
                          <a:latin typeface="Calibri"/>
                        </a:rPr>
                        <a:t>then</a:t>
                      </a:r>
                      <a:endParaRPr lang="en-US" dirty="0"/>
                    </a:p>
                  </a:txBody>
                  <a:tcPr/>
                </a:tc>
                <a:extLst>
                  <a:ext uri="{0D108BD9-81ED-4DB2-BD59-A6C34878D82A}">
                    <a16:rowId xmlns:a16="http://schemas.microsoft.com/office/drawing/2014/main" val="1838803092"/>
                  </a:ext>
                </a:extLst>
              </a:tr>
              <a:tr h="949549">
                <a:tc>
                  <a:txBody>
                    <a:bodyPr/>
                    <a:lstStyle/>
                    <a:p>
                      <a:pPr lvl="0">
                        <a:buNone/>
                      </a:pPr>
                      <a:r>
                        <a:rPr lang="en-US" sz="1800" b="0" i="0" u="none" strike="noStrike" noProof="0" dirty="0">
                          <a:latin typeface="Calibri"/>
                        </a:rPr>
                        <a:t>Problem/solution</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Does the text state a problem</a:t>
                      </a:r>
                      <a:endParaRPr lang="en-US"/>
                    </a:p>
                    <a:p>
                      <a:pPr lvl="0" algn="l">
                        <a:lnSpc>
                          <a:spcPct val="100000"/>
                        </a:lnSpc>
                        <a:spcBef>
                          <a:spcPts val="0"/>
                        </a:spcBef>
                        <a:spcAft>
                          <a:spcPts val="0"/>
                        </a:spcAft>
                        <a:buNone/>
                      </a:pPr>
                      <a:r>
                        <a:rPr lang="en-US" sz="1800" b="0" i="0" u="none" strike="noStrike" noProof="0">
                          <a:latin typeface="Calibri"/>
                        </a:rPr>
                        <a:t>and offer solutions to the problem?</a:t>
                      </a:r>
                      <a:endParaRPr lang="en-US" dirty="0"/>
                    </a:p>
                  </a:txBody>
                  <a:tcPr/>
                </a:tc>
                <a:tc>
                  <a:txBody>
                    <a:bodyPr/>
                    <a:lstStyle/>
                    <a:p>
                      <a:pPr lvl="0">
                        <a:buNone/>
                      </a:pPr>
                      <a:r>
                        <a:rPr lang="en-US" sz="1800" b="0" i="0" u="none" strike="noStrike" noProof="0" dirty="0">
                          <a:latin typeface="Calibri"/>
                        </a:rPr>
                        <a:t>one problem is; a solution is</a:t>
                      </a:r>
                      <a:endParaRPr lang="en-US" dirty="0"/>
                    </a:p>
                  </a:txBody>
                  <a:tcPr/>
                </a:tc>
                <a:extLst>
                  <a:ext uri="{0D108BD9-81ED-4DB2-BD59-A6C34878D82A}">
                    <a16:rowId xmlns:a16="http://schemas.microsoft.com/office/drawing/2014/main" val="918073999"/>
                  </a:ext>
                </a:extLst>
              </a:tr>
              <a:tr h="949549">
                <a:tc>
                  <a:txBody>
                    <a:bodyPr/>
                    <a:lstStyle/>
                    <a:p>
                      <a:pPr lvl="0">
                        <a:buNone/>
                      </a:pPr>
                      <a:r>
                        <a:rPr lang="en-US" sz="1800" b="0" i="0" u="none" strike="noStrike" noProof="0" dirty="0">
                          <a:latin typeface="Calibri"/>
                        </a:rPr>
                        <a:t>Comparison/contrast</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Does the text show how</a:t>
                      </a:r>
                      <a:endParaRPr lang="en-US"/>
                    </a:p>
                    <a:p>
                      <a:pPr lvl="0" algn="l">
                        <a:lnSpc>
                          <a:spcPct val="100000"/>
                        </a:lnSpc>
                        <a:spcBef>
                          <a:spcPts val="0"/>
                        </a:spcBef>
                        <a:spcAft>
                          <a:spcPts val="0"/>
                        </a:spcAft>
                        <a:buNone/>
                      </a:pPr>
                      <a:r>
                        <a:rPr lang="en-US" sz="1800" b="0" i="0" u="none" strike="noStrike" noProof="0">
                          <a:latin typeface="Calibri"/>
                        </a:rPr>
                        <a:t>two things are the same or different?</a:t>
                      </a:r>
                      <a:endParaRPr lang="en-US"/>
                    </a:p>
                  </a:txBody>
                  <a:tcPr/>
                </a:tc>
                <a:tc>
                  <a:txBody>
                    <a:bodyPr/>
                    <a:lstStyle/>
                    <a:p>
                      <a:pPr lvl="0" algn="l">
                        <a:lnSpc>
                          <a:spcPct val="100000"/>
                        </a:lnSpc>
                        <a:spcBef>
                          <a:spcPts val="0"/>
                        </a:spcBef>
                        <a:spcAft>
                          <a:spcPts val="0"/>
                        </a:spcAft>
                        <a:buNone/>
                      </a:pPr>
                      <a:r>
                        <a:rPr lang="en-US" sz="1800" b="0" i="0" u="none" strike="noStrike" noProof="0">
                          <a:latin typeface="Calibri"/>
                        </a:rPr>
                        <a:t>Different / same / alike /  similar /</a:t>
                      </a:r>
                      <a:endParaRPr lang="en-US"/>
                    </a:p>
                    <a:p>
                      <a:pPr lvl="0" algn="l">
                        <a:lnSpc>
                          <a:spcPct val="100000"/>
                        </a:lnSpc>
                        <a:spcBef>
                          <a:spcPts val="0"/>
                        </a:spcBef>
                        <a:spcAft>
                          <a:spcPts val="0"/>
                        </a:spcAft>
                        <a:buNone/>
                      </a:pPr>
                      <a:r>
                        <a:rPr lang="en-US" sz="1800" b="0" i="0" u="none" strike="noStrike" noProof="0">
                          <a:latin typeface="Calibri"/>
                        </a:rPr>
                        <a:t>Although / however / on the other</a:t>
                      </a:r>
                      <a:endParaRPr lang="en-US"/>
                    </a:p>
                    <a:p>
                      <a:pPr lvl="0">
                        <a:buNone/>
                      </a:pPr>
                      <a:r>
                        <a:rPr lang="en-US" sz="1800" b="0" i="0" u="none" strike="noStrike" noProof="0">
                          <a:latin typeface="Calibri"/>
                        </a:rPr>
                        <a:t>Hand / but / yet / still / rather than</a:t>
                      </a:r>
                      <a:endParaRPr lang="en-US"/>
                    </a:p>
                  </a:txBody>
                  <a:tcPr/>
                </a:tc>
                <a:extLst>
                  <a:ext uri="{0D108BD9-81ED-4DB2-BD59-A6C34878D82A}">
                    <a16:rowId xmlns:a16="http://schemas.microsoft.com/office/drawing/2014/main" val="1873547688"/>
                  </a:ext>
                </a:extLst>
              </a:tr>
            </a:tbl>
          </a:graphicData>
        </a:graphic>
      </p:graphicFrame>
    </p:spTree>
    <p:extLst>
      <p:ext uri="{BB962C8B-B14F-4D97-AF65-F5344CB8AC3E}">
        <p14:creationId xmlns:p14="http://schemas.microsoft.com/office/powerpoint/2010/main" val="35811035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26835-36C9-4849-A076-C82DB78EC140}"/>
              </a:ext>
            </a:extLst>
          </p:cNvPr>
          <p:cNvSpPr>
            <a:spLocks noGrp="1"/>
          </p:cNvSpPr>
          <p:nvPr>
            <p:ph type="title"/>
          </p:nvPr>
        </p:nvSpPr>
        <p:spPr/>
        <p:txBody>
          <a:bodyPr/>
          <a:lstStyle/>
          <a:p>
            <a:r>
              <a:rPr lang="en-US">
                <a:ea typeface="+mj-lt"/>
                <a:cs typeface="+mj-lt"/>
              </a:rPr>
              <a:t>Characteristics of students ages 10-18 years:</a:t>
            </a:r>
          </a:p>
          <a:p>
            <a:endParaRPr lang="en-US" dirty="0">
              <a:cs typeface="Calibri Light"/>
            </a:endParaRPr>
          </a:p>
        </p:txBody>
      </p:sp>
      <p:sp>
        <p:nvSpPr>
          <p:cNvPr id="3" name="Content Placeholder 2">
            <a:extLst>
              <a:ext uri="{FF2B5EF4-FFF2-40B4-BE49-F238E27FC236}">
                <a16:creationId xmlns:a16="http://schemas.microsoft.com/office/drawing/2014/main" id="{32B511AC-6FA8-4671-841F-F2B1ABBD9800}"/>
              </a:ext>
            </a:extLst>
          </p:cNvPr>
          <p:cNvSpPr>
            <a:spLocks noGrp="1"/>
          </p:cNvSpPr>
          <p:nvPr>
            <p:ph idx="1"/>
          </p:nvPr>
        </p:nvSpPr>
        <p:spPr/>
        <p:txBody>
          <a:bodyPr vert="horz" lIns="91440" tIns="45720" rIns="91440" bIns="45720" rtlCol="0" anchor="t">
            <a:normAutofit fontScale="85000" lnSpcReduction="20000"/>
          </a:bodyPr>
          <a:lstStyle/>
          <a:p>
            <a:r>
              <a:rPr lang="en-US">
                <a:ea typeface="+mn-lt"/>
                <a:cs typeface="+mn-lt"/>
              </a:rPr>
              <a:t>Adolescence is the developmental period during which youngsters: </a:t>
            </a:r>
            <a:endParaRPr lang="en-US">
              <a:ea typeface="+mn-lt"/>
              <a:cs typeface="Calibri" panose="020F0502020204030204"/>
            </a:endParaRPr>
          </a:p>
          <a:p>
            <a:pPr marL="457200" indent="-457200">
              <a:buAutoNum type="arabicPeriod"/>
            </a:pPr>
            <a:r>
              <a:rPr lang="en-US" dirty="0">
                <a:ea typeface="+mn-lt"/>
                <a:cs typeface="+mn-lt"/>
              </a:rPr>
              <a:t>develop</a:t>
            </a:r>
            <a:r>
              <a:rPr lang="en-US">
                <a:ea typeface="+mn-lt"/>
                <a:cs typeface="+mn-lt"/>
              </a:rPr>
              <a:t> a stable identity.</a:t>
            </a:r>
            <a:endParaRPr lang="en-US">
              <a:ea typeface="+mn-lt"/>
              <a:cs typeface="Calibri" panose="020F0502020204030204"/>
            </a:endParaRPr>
          </a:p>
          <a:p>
            <a:pPr marL="457200" indent="-457200">
              <a:buAutoNum type="arabicPeriod"/>
            </a:pPr>
            <a:r>
              <a:rPr lang="en-US">
                <a:ea typeface="+mn-lt"/>
                <a:cs typeface="+mn-lt"/>
              </a:rPr>
              <a:t>acquire independence from family.</a:t>
            </a:r>
            <a:endParaRPr lang="en-US">
              <a:ea typeface="+mn-lt"/>
              <a:cs typeface="Calibri" panose="020F0502020204030204"/>
            </a:endParaRPr>
          </a:p>
          <a:p>
            <a:pPr marL="457200" indent="-457200">
              <a:buAutoNum type="arabicPeriod"/>
            </a:pPr>
            <a:r>
              <a:rPr lang="en-US">
                <a:ea typeface="+mn-lt"/>
                <a:cs typeface="+mn-lt"/>
              </a:rPr>
              <a:t>develop career plans.</a:t>
            </a:r>
            <a:endParaRPr lang="en-US">
              <a:ea typeface="+mn-lt"/>
              <a:cs typeface="Calibri" panose="020F0502020204030204"/>
            </a:endParaRPr>
          </a:p>
          <a:p>
            <a:pPr marL="457200" indent="-457200">
              <a:buAutoNum type="arabicPeriod"/>
            </a:pPr>
            <a:r>
              <a:rPr lang="en-US" dirty="0">
                <a:ea typeface="+mn-lt"/>
                <a:cs typeface="+mn-lt"/>
              </a:rPr>
              <a:t>develop moral and ethical values consistent </a:t>
            </a:r>
            <a:r>
              <a:rPr lang="en-US">
                <a:ea typeface="+mn-lt"/>
                <a:cs typeface="+mn-lt"/>
              </a:rPr>
              <a:t>with those of society. </a:t>
            </a:r>
            <a:endParaRPr lang="en-US">
              <a:ea typeface="+mn-lt"/>
              <a:cs typeface="Calibri" panose="020F0502020204030204"/>
            </a:endParaRPr>
          </a:p>
          <a:p>
            <a:endParaRPr lang="en-US" dirty="0">
              <a:ea typeface="+mn-lt"/>
              <a:cs typeface="+mn-lt"/>
            </a:endParaRPr>
          </a:p>
          <a:p>
            <a:r>
              <a:rPr lang="en-US">
                <a:ea typeface="+mn-lt"/>
                <a:cs typeface="+mn-lt"/>
              </a:rPr>
              <a:t>There are three mainstages of adolescence, and the intervention goals for each stage differ slightly:</a:t>
            </a:r>
            <a:endParaRPr lang="en-US">
              <a:ea typeface="+mn-lt"/>
              <a:cs typeface="Calibri" panose="020F0502020204030204"/>
            </a:endParaRPr>
          </a:p>
          <a:p>
            <a:pPr marL="457200" indent="-457200">
              <a:buAutoNum type="arabicPeriod"/>
            </a:pPr>
            <a:r>
              <a:rPr lang="en-US">
                <a:ea typeface="+mn-lt"/>
                <a:cs typeface="+mn-lt"/>
              </a:rPr>
              <a:t>early adolescence (10 to 14): the primary focus is on developing communication skills for academic and personal-social purposes. </a:t>
            </a:r>
            <a:endParaRPr lang="en-US" dirty="0">
              <a:ea typeface="+mn-lt"/>
              <a:cs typeface="Calibri" panose="020F0502020204030204"/>
            </a:endParaRPr>
          </a:p>
          <a:p>
            <a:pPr marL="457200" indent="-457200">
              <a:buAutoNum type="arabicPeriod"/>
            </a:pPr>
            <a:r>
              <a:rPr lang="en-US">
                <a:ea typeface="+mn-lt"/>
                <a:cs typeface="+mn-lt"/>
              </a:rPr>
              <a:t>mid-adolescence (14 to 16): involve facilitation of communication skills for academic, personal-social, and vocational aims.</a:t>
            </a:r>
            <a:endParaRPr lang="en-US">
              <a:ea typeface="+mn-lt"/>
              <a:cs typeface="Calibri" panose="020F0502020204030204"/>
            </a:endParaRPr>
          </a:p>
          <a:p>
            <a:pPr marL="457200" indent="-457200">
              <a:buAutoNum type="arabicPeriod"/>
            </a:pPr>
            <a:r>
              <a:rPr lang="en-US">
                <a:ea typeface="+mn-lt"/>
                <a:cs typeface="+mn-lt"/>
              </a:rPr>
              <a:t>late adolescence (16 to 20): language intervention is concentrated on developing communication skills for personal-social and career purposes.</a:t>
            </a:r>
            <a:endParaRPr lang="en-US">
              <a:cs typeface="Calibri" panose="020F0502020204030204"/>
            </a:endParaRPr>
          </a:p>
        </p:txBody>
      </p:sp>
    </p:spTree>
    <p:extLst>
      <p:ext uri="{BB962C8B-B14F-4D97-AF65-F5344CB8AC3E}">
        <p14:creationId xmlns:p14="http://schemas.microsoft.com/office/powerpoint/2010/main" val="439629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50DFB3-3FF6-452E-BFBA-33B53B36C30A}"/>
              </a:ext>
            </a:extLst>
          </p:cNvPr>
          <p:cNvSpPr>
            <a:spLocks noGrp="1"/>
          </p:cNvSpPr>
          <p:nvPr>
            <p:ph idx="1"/>
          </p:nvPr>
        </p:nvSpPr>
        <p:spPr>
          <a:xfrm>
            <a:off x="838200" y="1472504"/>
            <a:ext cx="10515600" cy="4630118"/>
          </a:xfrm>
        </p:spPr>
        <p:txBody>
          <a:bodyPr vert="horz" lIns="91440" tIns="45720" rIns="91440" bIns="45720" rtlCol="0" anchor="t">
            <a:normAutofit fontScale="92500" lnSpcReduction="10000"/>
          </a:bodyPr>
          <a:lstStyle/>
          <a:p>
            <a:r>
              <a:rPr lang="en-US">
                <a:ea typeface="+mn-lt"/>
                <a:cs typeface="+mn-lt"/>
              </a:rPr>
              <a:t>In both reading and writing, there is a shift in focus between:</a:t>
            </a:r>
            <a:endParaRPr lang="en-US"/>
          </a:p>
          <a:p>
            <a:pPr marL="457200" indent="-457200">
              <a:buAutoNum type="arabicPeriod"/>
            </a:pPr>
            <a:r>
              <a:rPr lang="en-US">
                <a:ea typeface="+mn-lt"/>
                <a:cs typeface="+mn-lt"/>
              </a:rPr>
              <a:t>content facts: </a:t>
            </a:r>
            <a:r>
              <a:rPr lang="en-US">
                <a:ea typeface="+mj-lt"/>
                <a:cs typeface="+mj-lt"/>
              </a:rPr>
              <a:t>simple propositions conveyed by a text, such as information about a character in a story or facts about mammals.</a:t>
            </a:r>
            <a:endParaRPr lang="en-US"/>
          </a:p>
          <a:p>
            <a:pPr marL="457200" indent="-457200">
              <a:buAutoNum type="arabicPeriod"/>
            </a:pPr>
            <a:r>
              <a:rPr lang="en-US">
                <a:ea typeface="+mn-lt"/>
                <a:cs typeface="+mn-lt"/>
              </a:rPr>
              <a:t>content schema: </a:t>
            </a:r>
            <a:r>
              <a:rPr lang="en-US">
                <a:ea typeface="+mj-lt"/>
                <a:cs typeface="+mj-lt"/>
              </a:rPr>
              <a:t>macrostructures that represent the organization of a text structure, such as a story or a compare/contrast essay.</a:t>
            </a:r>
            <a:endParaRPr lang="en-US"/>
          </a:p>
          <a:p>
            <a:endParaRPr lang="en-US" dirty="0">
              <a:ea typeface="+mn-lt"/>
              <a:cs typeface="+mn-lt"/>
            </a:endParaRPr>
          </a:p>
          <a:p>
            <a:r>
              <a:rPr lang="en-US">
                <a:ea typeface="+mn-lt"/>
                <a:cs typeface="+mn-lt"/>
              </a:rPr>
              <a:t>Schema knowledge provides structure that allows the reader to do the following:</a:t>
            </a:r>
            <a:endParaRPr lang="en-US">
              <a:cs typeface="Calibri" panose="020F0502020204030204"/>
            </a:endParaRPr>
          </a:p>
          <a:p>
            <a:pPr marL="457200" indent="-457200">
              <a:buAutoNum type="arabicPeriod"/>
            </a:pPr>
            <a:r>
              <a:rPr lang="en-US">
                <a:ea typeface="+mn-lt"/>
                <a:cs typeface="+mn-lt"/>
              </a:rPr>
              <a:t>Organize sets of facts (content knowledge).</a:t>
            </a:r>
            <a:endParaRPr lang="en-US"/>
          </a:p>
          <a:p>
            <a:pPr marL="457200" indent="-457200">
              <a:buAutoNum type="arabicPeriod"/>
            </a:pPr>
            <a:r>
              <a:rPr lang="en-US">
                <a:ea typeface="+mn-lt"/>
                <a:cs typeface="+mn-lt"/>
              </a:rPr>
              <a:t>Assimilate new text information (e.g., new facts).</a:t>
            </a:r>
            <a:endParaRPr lang="en-US"/>
          </a:p>
          <a:p>
            <a:pPr marL="457200" indent="-457200">
              <a:buAutoNum type="arabicPeriod"/>
            </a:pPr>
            <a:r>
              <a:rPr lang="en-US">
                <a:ea typeface="+mn-lt"/>
                <a:cs typeface="+mn-lt"/>
              </a:rPr>
              <a:t>Make inferences necessary for accurate and full comprehension (e.g., predict what’s coming next).</a:t>
            </a:r>
            <a:endParaRPr lang="en-US" dirty="0">
              <a:cs typeface="Calibri" panose="020F0502020204030204"/>
            </a:endParaRPr>
          </a:p>
          <a:p>
            <a:pPr marL="457200" indent="-457200">
              <a:buAutoNum type="arabicPeriod"/>
            </a:pPr>
            <a:r>
              <a:rPr lang="en-US">
                <a:ea typeface="+mn-lt"/>
                <a:cs typeface="+mn-lt"/>
              </a:rPr>
              <a:t>Search for information from memory in an orderly fashion.</a:t>
            </a:r>
            <a:endParaRPr lang="en-US"/>
          </a:p>
          <a:p>
            <a:pPr marL="457200" indent="-457200">
              <a:buAutoNum type="arabicPeriod"/>
            </a:pPr>
            <a:r>
              <a:rPr lang="en-US">
                <a:ea typeface="+mn-lt"/>
                <a:cs typeface="+mn-lt"/>
              </a:rPr>
              <a:t>Improve in the reconstruction and summarization of text.</a:t>
            </a:r>
            <a:endParaRPr lang="en-US"/>
          </a:p>
        </p:txBody>
      </p:sp>
    </p:spTree>
    <p:extLst>
      <p:ext uri="{BB962C8B-B14F-4D97-AF65-F5344CB8AC3E}">
        <p14:creationId xmlns:p14="http://schemas.microsoft.com/office/powerpoint/2010/main" val="1618169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E64630-C27E-4F5C-B416-C9D87D12DCCE}"/>
              </a:ext>
            </a:extLst>
          </p:cNvPr>
          <p:cNvSpPr>
            <a:spLocks noGrp="1"/>
          </p:cNvSpPr>
          <p:nvPr>
            <p:ph idx="1"/>
          </p:nvPr>
        </p:nvSpPr>
        <p:spPr>
          <a:xfrm>
            <a:off x="669150" y="1654198"/>
            <a:ext cx="8946541" cy="4195481"/>
          </a:xfrm>
        </p:spPr>
        <p:txBody>
          <a:bodyPr vert="horz" lIns="91440" tIns="45720" rIns="91440" bIns="45720" rtlCol="0" anchor="t">
            <a:normAutofit/>
          </a:bodyPr>
          <a:lstStyle/>
          <a:p>
            <a:r>
              <a:rPr lang="en-US">
                <a:ea typeface="+mn-lt"/>
                <a:cs typeface="+mn-lt"/>
              </a:rPr>
              <a:t>Adolescents’ written expression shows:</a:t>
            </a:r>
          </a:p>
          <a:p>
            <a:pPr marL="457200" indent="-457200">
              <a:buAutoNum type="arabicPeriod"/>
            </a:pPr>
            <a:r>
              <a:rPr lang="en-US" dirty="0">
                <a:ea typeface="+mn-lt"/>
                <a:cs typeface="+mn-lt"/>
              </a:rPr>
              <a:t>steady gains in the use of planning and organizational </a:t>
            </a:r>
            <a:r>
              <a:rPr lang="en-US">
                <a:ea typeface="+mn-lt"/>
                <a:cs typeface="+mn-lt"/>
              </a:rPr>
              <a:t>strategies.</a:t>
            </a:r>
            <a:r>
              <a:rPr lang="en-US" dirty="0">
                <a:ea typeface="+mn-lt"/>
                <a:cs typeface="+mn-lt"/>
              </a:rPr>
              <a:t> </a:t>
            </a:r>
          </a:p>
          <a:p>
            <a:pPr marL="457200" indent="-457200">
              <a:buAutoNum type="arabicPeriod"/>
            </a:pPr>
            <a:r>
              <a:rPr lang="en-US" dirty="0">
                <a:ea typeface="+mn-lt"/>
                <a:cs typeface="+mn-lt"/>
              </a:rPr>
              <a:t>the ability to reflect on and revise/edit initial drafts for </a:t>
            </a:r>
            <a:r>
              <a:rPr lang="en-US">
                <a:ea typeface="+mn-lt"/>
                <a:cs typeface="+mn-lt"/>
              </a:rPr>
              <a:t>grammar, punctuation, and word choice.</a:t>
            </a:r>
          </a:p>
          <a:p>
            <a:pPr marL="457200" indent="-457200">
              <a:buAutoNum type="arabicPeriod"/>
            </a:pPr>
            <a:r>
              <a:rPr lang="en-US">
                <a:ea typeface="+mn-lt"/>
                <a:cs typeface="+mn-lt"/>
              </a:rPr>
              <a:t>ability to meet the organizational and structural demands of different discourse genres.</a:t>
            </a:r>
            <a:endParaRPr lang="en-US"/>
          </a:p>
        </p:txBody>
      </p:sp>
    </p:spTree>
    <p:extLst>
      <p:ext uri="{BB962C8B-B14F-4D97-AF65-F5344CB8AC3E}">
        <p14:creationId xmlns:p14="http://schemas.microsoft.com/office/powerpoint/2010/main" val="40395899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1C75115-125E-4A8F-912E-04D98B80C89E}"/>
              </a:ext>
            </a:extLst>
          </p:cNvPr>
          <p:cNvSpPr>
            <a:spLocks noGrp="1"/>
          </p:cNvSpPr>
          <p:nvPr>
            <p:ph idx="1"/>
          </p:nvPr>
        </p:nvSpPr>
        <p:spPr>
          <a:xfrm>
            <a:off x="686870" y="1335220"/>
            <a:ext cx="8946541" cy="4195481"/>
          </a:xfrm>
        </p:spPr>
        <p:txBody>
          <a:bodyPr vert="horz" lIns="91440" tIns="45720" rIns="91440" bIns="45720" rtlCol="0" anchor="t">
            <a:normAutofit/>
          </a:bodyPr>
          <a:lstStyle/>
          <a:p>
            <a:r>
              <a:rPr lang="en-US">
                <a:ea typeface="+mn-lt"/>
                <a:cs typeface="+mn-lt"/>
              </a:rPr>
              <a:t>students with language learning disabilities (LLD) frequently demonstrate significant difficulties with both the processes and products of writing:</a:t>
            </a:r>
          </a:p>
          <a:p>
            <a:pPr marL="457200" indent="-457200">
              <a:buAutoNum type="arabicPeriod"/>
            </a:pPr>
            <a:r>
              <a:rPr lang="en-US">
                <a:ea typeface="+mn-lt"/>
                <a:cs typeface="+mn-lt"/>
              </a:rPr>
              <a:t>Lack of planning.</a:t>
            </a:r>
            <a:endParaRPr lang="en-US" dirty="0">
              <a:cs typeface="Calibri" panose="020F0502020204030204"/>
            </a:endParaRPr>
          </a:p>
          <a:p>
            <a:pPr marL="457200" indent="-457200">
              <a:buAutoNum type="arabicPeriod"/>
            </a:pPr>
            <a:r>
              <a:rPr lang="en-US">
                <a:ea typeface="+mn-lt"/>
                <a:cs typeface="+mn-lt"/>
              </a:rPr>
              <a:t>Reduced use of background knowledge.</a:t>
            </a:r>
          </a:p>
          <a:p>
            <a:pPr marL="457200" indent="-457200">
              <a:buAutoNum type="arabicPeriod"/>
            </a:pPr>
            <a:r>
              <a:rPr lang="en-US">
                <a:ea typeface="+mn-lt"/>
                <a:cs typeface="+mn-lt"/>
              </a:rPr>
              <a:t>Lack of revision and editing.</a:t>
            </a:r>
            <a:endParaRPr lang="en-US"/>
          </a:p>
          <a:p>
            <a:pPr marL="457200" indent="-457200">
              <a:buAutoNum type="arabicPeriod"/>
            </a:pPr>
            <a:r>
              <a:rPr lang="en-US">
                <a:ea typeface="+mn-lt"/>
                <a:cs typeface="+mn-lt"/>
              </a:rPr>
              <a:t>Composition does not align with genre.</a:t>
            </a:r>
          </a:p>
          <a:p>
            <a:pPr marL="457200" indent="-457200">
              <a:buAutoNum type="arabicPeriod"/>
            </a:pPr>
            <a:r>
              <a:rPr lang="en-US">
                <a:ea typeface="+mn-lt"/>
                <a:cs typeface="+mn-lt"/>
              </a:rPr>
              <a:t>Reduced sense of audience (understanding audience perception).</a:t>
            </a:r>
            <a:endParaRPr lang="en-US"/>
          </a:p>
        </p:txBody>
      </p:sp>
    </p:spTree>
    <p:extLst>
      <p:ext uri="{BB962C8B-B14F-4D97-AF65-F5344CB8AC3E}">
        <p14:creationId xmlns:p14="http://schemas.microsoft.com/office/powerpoint/2010/main" val="3424733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340DE7-CACA-4E48-884A-6480713E20C2}"/>
              </a:ext>
            </a:extLst>
          </p:cNvPr>
          <p:cNvSpPr>
            <a:spLocks noGrp="1"/>
          </p:cNvSpPr>
          <p:nvPr>
            <p:ph idx="1"/>
          </p:nvPr>
        </p:nvSpPr>
        <p:spPr>
          <a:xfrm>
            <a:off x="642568" y="1246616"/>
            <a:ext cx="8946541" cy="4195481"/>
          </a:xfrm>
        </p:spPr>
        <p:txBody>
          <a:bodyPr vert="horz" lIns="91440" tIns="45720" rIns="91440" bIns="45720" rtlCol="0" anchor="t">
            <a:normAutofit/>
          </a:bodyPr>
          <a:lstStyle/>
          <a:p>
            <a:r>
              <a:rPr lang="en-US">
                <a:ea typeface="+mn-lt"/>
                <a:cs typeface="+mn-lt"/>
              </a:rPr>
              <a:t>Primary characteristics of the writing products of students with LLD are the following:</a:t>
            </a:r>
          </a:p>
          <a:p>
            <a:pPr marL="457200" indent="-457200">
              <a:buAutoNum type="arabicPeriod"/>
            </a:pPr>
            <a:r>
              <a:rPr lang="en-US">
                <a:ea typeface="+mn-lt"/>
                <a:cs typeface="+mn-lt"/>
              </a:rPr>
              <a:t>Shorter texts.</a:t>
            </a:r>
          </a:p>
          <a:p>
            <a:pPr marL="457200" indent="-457200">
              <a:buAutoNum type="arabicPeriod"/>
            </a:pPr>
            <a:r>
              <a:rPr lang="en-US">
                <a:ea typeface="+mn-lt"/>
                <a:cs typeface="+mn-lt"/>
              </a:rPr>
              <a:t>Reduced sentence complexity (both semantic and syntactic).</a:t>
            </a:r>
          </a:p>
          <a:p>
            <a:pPr marL="457200" indent="-457200">
              <a:buAutoNum type="arabicPeriod"/>
            </a:pPr>
            <a:r>
              <a:rPr lang="en-US">
                <a:ea typeface="+mn-lt"/>
                <a:cs typeface="+mn-lt"/>
              </a:rPr>
              <a:t>Fewer cohesive ties and less accurate use of cohesion.</a:t>
            </a:r>
          </a:p>
          <a:p>
            <a:pPr marL="457200" indent="-457200">
              <a:buAutoNum type="arabicPeriod"/>
            </a:pPr>
            <a:r>
              <a:rPr lang="en-US">
                <a:ea typeface="+mn-lt"/>
                <a:cs typeface="+mn-lt"/>
              </a:rPr>
              <a:t>Higher proportion of grammatical errors.</a:t>
            </a:r>
          </a:p>
          <a:p>
            <a:pPr marL="457200" indent="-457200">
              <a:buAutoNum type="arabicPeriod"/>
            </a:pPr>
            <a:r>
              <a:rPr lang="en-US">
                <a:ea typeface="+mn-lt"/>
                <a:cs typeface="+mn-lt"/>
              </a:rPr>
              <a:t>Higher proportion of punctuation errors.</a:t>
            </a:r>
          </a:p>
        </p:txBody>
      </p:sp>
    </p:spTree>
    <p:extLst>
      <p:ext uri="{BB962C8B-B14F-4D97-AF65-F5344CB8AC3E}">
        <p14:creationId xmlns:p14="http://schemas.microsoft.com/office/powerpoint/2010/main" val="3089603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259985F-B12F-4EE4-B64D-C34F4DD66B01}"/>
              </a:ext>
            </a:extLst>
          </p:cNvPr>
          <p:cNvSpPr>
            <a:spLocks noGrp="1"/>
          </p:cNvSpPr>
          <p:nvPr>
            <p:ph idx="1"/>
          </p:nvPr>
        </p:nvSpPr>
        <p:spPr>
          <a:xfrm>
            <a:off x="651428" y="1087127"/>
            <a:ext cx="8946541" cy="4195481"/>
          </a:xfrm>
        </p:spPr>
        <p:txBody>
          <a:bodyPr vert="horz" lIns="91440" tIns="45720" rIns="91440" bIns="45720" rtlCol="0" anchor="t">
            <a:normAutofit/>
          </a:bodyPr>
          <a:lstStyle/>
          <a:p>
            <a:r>
              <a:rPr lang="en-US">
                <a:ea typeface="+mn-lt"/>
                <a:cs typeface="+mn-lt"/>
              </a:rPr>
              <a:t>Metacognitive abilities: </a:t>
            </a:r>
            <a:endParaRPr lang="en-US"/>
          </a:p>
          <a:p>
            <a:pPr marL="457200" indent="-457200">
              <a:buAutoNum type="arabicPeriod"/>
            </a:pPr>
            <a:r>
              <a:rPr lang="en-US">
                <a:ea typeface="+mn-lt"/>
                <a:cs typeface="+mn-lt"/>
              </a:rPr>
              <a:t>involve an awareness of one’s own problem-solving abilities and include self-regulation behaviors that are used to guide, monitor, and evaluate the success of one’s performance.</a:t>
            </a:r>
            <a:endParaRPr lang="en-US"/>
          </a:p>
          <a:p>
            <a:pPr marL="457200" indent="-457200">
              <a:buAutoNum type="arabicPeriod"/>
            </a:pPr>
            <a:r>
              <a:rPr lang="en-US">
                <a:ea typeface="+mn-lt"/>
                <a:cs typeface="+mn-lt"/>
              </a:rPr>
              <a:t>They include planning, attending selectively to certain aspects of a situation. </a:t>
            </a:r>
            <a:endParaRPr lang="en-US">
              <a:ea typeface="+mn-lt"/>
              <a:cs typeface="Calibri" panose="020F0502020204030204"/>
            </a:endParaRPr>
          </a:p>
          <a:p>
            <a:pPr marL="457200" indent="-457200">
              <a:buAutoNum type="arabicPeriod"/>
            </a:pPr>
            <a:r>
              <a:rPr lang="en-US">
                <a:ea typeface="+mn-lt"/>
                <a:cs typeface="+mn-lt"/>
              </a:rPr>
              <a:t>shifting attention as necessary.</a:t>
            </a:r>
            <a:endParaRPr lang="en-US">
              <a:ea typeface="+mn-lt"/>
              <a:cs typeface="Calibri"/>
            </a:endParaRPr>
          </a:p>
          <a:p>
            <a:pPr marL="457200" indent="-457200">
              <a:buAutoNum type="arabicPeriod"/>
            </a:pPr>
            <a:r>
              <a:rPr lang="en-US">
                <a:ea typeface="+mn-lt"/>
                <a:cs typeface="+mn-lt"/>
              </a:rPr>
              <a:t>inhibition of behavioral impulses.</a:t>
            </a:r>
            <a:endParaRPr lang="en-US">
              <a:ea typeface="+mn-lt"/>
              <a:cs typeface="Calibri"/>
            </a:endParaRPr>
          </a:p>
          <a:p>
            <a:pPr marL="457200" indent="-457200">
              <a:buAutoNum type="arabicPeriod"/>
            </a:pPr>
            <a:r>
              <a:rPr lang="en-US">
                <a:ea typeface="+mn-lt"/>
                <a:cs typeface="+mn-lt"/>
              </a:rPr>
              <a:t>setting goals.</a:t>
            </a:r>
            <a:endParaRPr lang="en-US">
              <a:ea typeface="+mn-lt"/>
              <a:cs typeface="Calibri" panose="020F0502020204030204"/>
            </a:endParaRPr>
          </a:p>
          <a:p>
            <a:pPr marL="457200" indent="-457200">
              <a:buAutoNum type="arabicPeriod"/>
            </a:pPr>
            <a:r>
              <a:rPr lang="en-US">
                <a:ea typeface="+mn-lt"/>
                <a:cs typeface="+mn-lt"/>
              </a:rPr>
              <a:t>organizing/modifying one’s behavior and work.</a:t>
            </a:r>
            <a:endParaRPr lang="en-US">
              <a:cs typeface="Calibri" panose="020F0502020204030204"/>
            </a:endParaRPr>
          </a:p>
        </p:txBody>
      </p:sp>
    </p:spTree>
    <p:extLst>
      <p:ext uri="{BB962C8B-B14F-4D97-AF65-F5344CB8AC3E}">
        <p14:creationId xmlns:p14="http://schemas.microsoft.com/office/powerpoint/2010/main" val="84725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51FF2-81C3-427E-844B-EBFC3AA4236B}"/>
              </a:ext>
            </a:extLst>
          </p:cNvPr>
          <p:cNvSpPr>
            <a:spLocks noGrp="1"/>
          </p:cNvSpPr>
          <p:nvPr>
            <p:ph type="title"/>
          </p:nvPr>
        </p:nvSpPr>
        <p:spPr/>
        <p:txBody>
          <a:bodyPr>
            <a:normAutofit fontScale="90000"/>
          </a:bodyPr>
          <a:lstStyle/>
          <a:p>
            <a:r>
              <a:rPr lang="en-US">
                <a:ea typeface="+mj-lt"/>
                <a:cs typeface="+mj-lt"/>
              </a:rPr>
              <a:t>Intervention considerations for school-age children and adolescence:</a:t>
            </a:r>
            <a:endParaRPr lang="en-US"/>
          </a:p>
        </p:txBody>
      </p:sp>
      <p:sp>
        <p:nvSpPr>
          <p:cNvPr id="3" name="Content Placeholder 2">
            <a:extLst>
              <a:ext uri="{FF2B5EF4-FFF2-40B4-BE49-F238E27FC236}">
                <a16:creationId xmlns:a16="http://schemas.microsoft.com/office/drawing/2014/main" id="{B8155EA2-0765-4530-A046-4EAB154A9A5E}"/>
              </a:ext>
            </a:extLst>
          </p:cNvPr>
          <p:cNvSpPr>
            <a:spLocks noGrp="1"/>
          </p:cNvSpPr>
          <p:nvPr>
            <p:ph idx="1"/>
          </p:nvPr>
        </p:nvSpPr>
        <p:spPr>
          <a:xfrm>
            <a:off x="1103312" y="2230128"/>
            <a:ext cx="8946541" cy="3344877"/>
          </a:xfrm>
        </p:spPr>
        <p:txBody>
          <a:bodyPr vert="horz" lIns="91440" tIns="45720" rIns="91440" bIns="45720" rtlCol="0" anchor="t">
            <a:normAutofit/>
          </a:bodyPr>
          <a:lstStyle/>
          <a:p>
            <a:r>
              <a:rPr lang="en-US">
                <a:ea typeface="+mn-lt"/>
                <a:cs typeface="+mn-lt"/>
              </a:rPr>
              <a:t>Intervention for school-age students revolves around the relationship between oral language and literacy. </a:t>
            </a:r>
            <a:endParaRPr lang="en-US">
              <a:ea typeface="+mn-lt"/>
              <a:cs typeface="Calibri" panose="020F0502020204030204"/>
            </a:endParaRPr>
          </a:p>
          <a:p>
            <a:r>
              <a:rPr lang="en-US">
                <a:ea typeface="+mn-lt"/>
                <a:cs typeface="+mn-lt"/>
              </a:rPr>
              <a:t>Language therapy goals are programmed to address the demands and expectations of the educational curriculum. Therefore, service delivery is often accomplished through a variety of models, including classroom consultation and collaboration in addition to more traditional individual therapy sessions.</a:t>
            </a:r>
            <a:endParaRPr lang="en-US">
              <a:cs typeface="Calibri" panose="020F0502020204030204"/>
            </a:endParaRPr>
          </a:p>
        </p:txBody>
      </p:sp>
    </p:spTree>
    <p:extLst>
      <p:ext uri="{BB962C8B-B14F-4D97-AF65-F5344CB8AC3E}">
        <p14:creationId xmlns:p14="http://schemas.microsoft.com/office/powerpoint/2010/main" val="3094543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9A032-B78F-49F4-A127-80B0338F58B4}"/>
              </a:ext>
            </a:extLst>
          </p:cNvPr>
          <p:cNvSpPr>
            <a:spLocks noGrp="1"/>
          </p:cNvSpPr>
          <p:nvPr>
            <p:ph type="title"/>
          </p:nvPr>
        </p:nvSpPr>
        <p:spPr>
          <a:xfrm>
            <a:off x="578005" y="266579"/>
            <a:ext cx="8480503" cy="489223"/>
          </a:xfrm>
        </p:spPr>
        <p:txBody>
          <a:bodyPr>
            <a:normAutofit fontScale="90000"/>
          </a:bodyPr>
          <a:lstStyle/>
          <a:p>
            <a:r>
              <a:rPr lang="en-US">
                <a:ea typeface="+mj-lt"/>
                <a:cs typeface="+mj-lt"/>
              </a:rPr>
              <a:t>The Common Core State Standards (CCSS):</a:t>
            </a:r>
            <a:endParaRPr lang="en-US"/>
          </a:p>
        </p:txBody>
      </p:sp>
      <p:graphicFrame>
        <p:nvGraphicFramePr>
          <p:cNvPr id="4" name="Table 4">
            <a:extLst>
              <a:ext uri="{FF2B5EF4-FFF2-40B4-BE49-F238E27FC236}">
                <a16:creationId xmlns:a16="http://schemas.microsoft.com/office/drawing/2014/main" id="{717880EE-3001-4DB0-87CF-14C717BA7357}"/>
              </a:ext>
            </a:extLst>
          </p:cNvPr>
          <p:cNvGraphicFramePr>
            <a:graphicFrameLocks noGrp="1"/>
          </p:cNvGraphicFramePr>
          <p:nvPr>
            <p:extLst>
              <p:ext uri="{D42A27DB-BD31-4B8C-83A1-F6EECF244321}">
                <p14:modId xmlns:p14="http://schemas.microsoft.com/office/powerpoint/2010/main" val="2915381596"/>
              </p:ext>
            </p:extLst>
          </p:nvPr>
        </p:nvGraphicFramePr>
        <p:xfrm>
          <a:off x="175263" y="1803645"/>
          <a:ext cx="11930732" cy="4873277"/>
        </p:xfrm>
        <a:graphic>
          <a:graphicData uri="http://schemas.openxmlformats.org/drawingml/2006/table">
            <a:tbl>
              <a:tblPr firstRow="1" bandRow="1">
                <a:tableStyleId>{5C22544A-7EE6-4342-B048-85BDC9FD1C3A}</a:tableStyleId>
              </a:tblPr>
              <a:tblGrid>
                <a:gridCol w="5965366">
                  <a:extLst>
                    <a:ext uri="{9D8B030D-6E8A-4147-A177-3AD203B41FA5}">
                      <a16:colId xmlns:a16="http://schemas.microsoft.com/office/drawing/2014/main" val="2439848748"/>
                    </a:ext>
                  </a:extLst>
                </a:gridCol>
                <a:gridCol w="5965366">
                  <a:extLst>
                    <a:ext uri="{9D8B030D-6E8A-4147-A177-3AD203B41FA5}">
                      <a16:colId xmlns:a16="http://schemas.microsoft.com/office/drawing/2014/main" val="770933878"/>
                    </a:ext>
                  </a:extLst>
                </a:gridCol>
              </a:tblGrid>
              <a:tr h="301917">
                <a:tc>
                  <a:txBody>
                    <a:bodyPr/>
                    <a:lstStyle/>
                    <a:p>
                      <a:r>
                        <a:rPr lang="en-US"/>
                        <a:t>Grade level </a:t>
                      </a:r>
                    </a:p>
                  </a:txBody>
                  <a:tcPr/>
                </a:tc>
                <a:tc>
                  <a:txBody>
                    <a:bodyPr/>
                    <a:lstStyle/>
                    <a:p>
                      <a:r>
                        <a:rPr lang="en-US"/>
                        <a:t>Reading for keys ideas and details</a:t>
                      </a:r>
                    </a:p>
                  </a:txBody>
                  <a:tcPr/>
                </a:tc>
                <a:extLst>
                  <a:ext uri="{0D108BD9-81ED-4DB2-BD59-A6C34878D82A}">
                    <a16:rowId xmlns:a16="http://schemas.microsoft.com/office/drawing/2014/main" val="1210298152"/>
                  </a:ext>
                </a:extLst>
              </a:tr>
              <a:tr h="530197">
                <a:tc>
                  <a:txBody>
                    <a:bodyPr/>
                    <a:lstStyle/>
                    <a:p>
                      <a:r>
                        <a:rPr lang="en-US"/>
                        <a:t>K</a:t>
                      </a:r>
                    </a:p>
                  </a:txBody>
                  <a:tcPr/>
                </a:tc>
                <a:tc>
                  <a:txBody>
                    <a:bodyPr/>
                    <a:lstStyle/>
                    <a:p>
                      <a:pPr lvl="0">
                        <a:buNone/>
                      </a:pPr>
                      <a:r>
                        <a:rPr lang="en-US" sz="1800" b="0" i="0" u="none" strike="noStrike" noProof="0">
                          <a:latin typeface="Calibri"/>
                        </a:rPr>
                        <a:t>With prompting and support, ask and answer questions about key details in a text.</a:t>
                      </a:r>
                      <a:endParaRPr lang="en-US"/>
                    </a:p>
                  </a:txBody>
                  <a:tcPr/>
                </a:tc>
                <a:extLst>
                  <a:ext uri="{0D108BD9-81ED-4DB2-BD59-A6C34878D82A}">
                    <a16:rowId xmlns:a16="http://schemas.microsoft.com/office/drawing/2014/main" val="3360657277"/>
                  </a:ext>
                </a:extLst>
              </a:tr>
              <a:tr h="301917">
                <a:tc>
                  <a:txBody>
                    <a:bodyPr/>
                    <a:lstStyle/>
                    <a:p>
                      <a:r>
                        <a:rPr lang="en-US"/>
                        <a:t>1</a:t>
                      </a:r>
                    </a:p>
                  </a:txBody>
                  <a:tcPr/>
                </a:tc>
                <a:tc>
                  <a:txBody>
                    <a:bodyPr/>
                    <a:lstStyle/>
                    <a:p>
                      <a:pPr lvl="0">
                        <a:buNone/>
                      </a:pPr>
                      <a:r>
                        <a:rPr lang="en-US" sz="1800" b="0" i="0" u="none" strike="noStrike" noProof="0">
                          <a:latin typeface="Calibri"/>
                        </a:rPr>
                        <a:t>Ask and answer questions about key details in a text.</a:t>
                      </a:r>
                      <a:endParaRPr lang="en-US"/>
                    </a:p>
                  </a:txBody>
                  <a:tcPr/>
                </a:tc>
                <a:extLst>
                  <a:ext uri="{0D108BD9-81ED-4DB2-BD59-A6C34878D82A}">
                    <a16:rowId xmlns:a16="http://schemas.microsoft.com/office/drawing/2014/main" val="1077014639"/>
                  </a:ext>
                </a:extLst>
              </a:tr>
              <a:tr h="758477">
                <a:tc>
                  <a:txBody>
                    <a:bodyPr/>
                    <a:lstStyle/>
                    <a:p>
                      <a:r>
                        <a:rPr lang="en-US"/>
                        <a:t>2</a:t>
                      </a:r>
                    </a:p>
                  </a:txBody>
                  <a:tcPr/>
                </a:tc>
                <a:tc>
                  <a:txBody>
                    <a:bodyPr/>
                    <a:lstStyle/>
                    <a:p>
                      <a:pPr lvl="0" algn="l">
                        <a:lnSpc>
                          <a:spcPct val="100000"/>
                        </a:lnSpc>
                        <a:spcBef>
                          <a:spcPts val="0"/>
                        </a:spcBef>
                        <a:spcAft>
                          <a:spcPts val="0"/>
                        </a:spcAft>
                        <a:buNone/>
                      </a:pPr>
                      <a:r>
                        <a:rPr lang="en-US" sz="1800" b="0" i="0" u="none" strike="noStrike" noProof="0">
                          <a:latin typeface="Calibri"/>
                        </a:rPr>
                        <a:t>Ask and answer such questions as who, what, where, when, why, and how to demonstrate understanding of details in a text.</a:t>
                      </a:r>
                      <a:endParaRPr lang="en-US"/>
                    </a:p>
                  </a:txBody>
                  <a:tcPr/>
                </a:tc>
                <a:extLst>
                  <a:ext uri="{0D108BD9-81ED-4DB2-BD59-A6C34878D82A}">
                    <a16:rowId xmlns:a16="http://schemas.microsoft.com/office/drawing/2014/main" val="710413043"/>
                  </a:ext>
                </a:extLst>
              </a:tr>
              <a:tr h="758477">
                <a:tc>
                  <a:txBody>
                    <a:bodyPr/>
                    <a:lstStyle/>
                    <a:p>
                      <a:r>
                        <a:rPr lang="en-US"/>
                        <a:t>3</a:t>
                      </a:r>
                    </a:p>
                  </a:txBody>
                  <a:tcPr/>
                </a:tc>
                <a:tc>
                  <a:txBody>
                    <a:bodyPr/>
                    <a:lstStyle/>
                    <a:p>
                      <a:pPr lvl="0" algn="l">
                        <a:lnSpc>
                          <a:spcPct val="100000"/>
                        </a:lnSpc>
                        <a:spcBef>
                          <a:spcPts val="0"/>
                        </a:spcBef>
                        <a:spcAft>
                          <a:spcPts val="0"/>
                        </a:spcAft>
                        <a:buNone/>
                      </a:pPr>
                      <a:r>
                        <a:rPr lang="en-US" sz="1800" b="0" i="0" u="none" strike="noStrike" noProof="0">
                          <a:latin typeface="Calibri"/>
                        </a:rPr>
                        <a:t>Ask and answer questions to demonstrat understanding of a text, referring explicitly to the text </a:t>
                      </a:r>
                      <a:r>
                        <a:rPr lang="en-US" sz="1800" b="0" i="0" u="none" strike="noStrike" noProof="0" dirty="0">
                          <a:latin typeface="Calibri"/>
                        </a:rPr>
                        <a:t>as the basis for the answers.</a:t>
                      </a:r>
                      <a:endParaRPr lang="en-US"/>
                    </a:p>
                  </a:txBody>
                  <a:tcPr/>
                </a:tc>
                <a:extLst>
                  <a:ext uri="{0D108BD9-81ED-4DB2-BD59-A6C34878D82A}">
                    <a16:rowId xmlns:a16="http://schemas.microsoft.com/office/drawing/2014/main" val="3660337552"/>
                  </a:ext>
                </a:extLst>
              </a:tr>
              <a:tr h="758477">
                <a:tc>
                  <a:txBody>
                    <a:bodyPr/>
                    <a:lstStyle/>
                    <a:p>
                      <a:r>
                        <a:rPr lang="en-US"/>
                        <a:t>4</a:t>
                      </a:r>
                    </a:p>
                  </a:txBody>
                  <a:tcPr/>
                </a:tc>
                <a:tc>
                  <a:txBody>
                    <a:bodyPr/>
                    <a:lstStyle/>
                    <a:p>
                      <a:pPr lvl="0" algn="l">
                        <a:lnSpc>
                          <a:spcPct val="100000"/>
                        </a:lnSpc>
                        <a:spcBef>
                          <a:spcPts val="0"/>
                        </a:spcBef>
                        <a:spcAft>
                          <a:spcPts val="0"/>
                        </a:spcAft>
                        <a:buNone/>
                      </a:pPr>
                      <a:r>
                        <a:rPr lang="en-US" sz="1800" b="0" i="0" u="none" strike="noStrike" noProof="0">
                          <a:latin typeface="Calibri"/>
                        </a:rPr>
                        <a:t>Refer to details and examples in a text when explaining what the text says explicitly and when drawing inferences from the text.</a:t>
                      </a:r>
                      <a:endParaRPr lang="en-US"/>
                    </a:p>
                  </a:txBody>
                  <a:tcPr/>
                </a:tc>
                <a:extLst>
                  <a:ext uri="{0D108BD9-81ED-4DB2-BD59-A6C34878D82A}">
                    <a16:rowId xmlns:a16="http://schemas.microsoft.com/office/drawing/2014/main" val="976302929"/>
                  </a:ext>
                </a:extLst>
              </a:tr>
              <a:tr h="758477">
                <a:tc>
                  <a:txBody>
                    <a:bodyPr/>
                    <a:lstStyle/>
                    <a:p>
                      <a:r>
                        <a:rPr lang="en-US"/>
                        <a:t>5</a:t>
                      </a:r>
                    </a:p>
                  </a:txBody>
                  <a:tcPr/>
                </a:tc>
                <a:tc>
                  <a:txBody>
                    <a:bodyPr/>
                    <a:lstStyle/>
                    <a:p>
                      <a:pPr lvl="0" algn="l">
                        <a:lnSpc>
                          <a:spcPct val="100000"/>
                        </a:lnSpc>
                        <a:spcBef>
                          <a:spcPts val="0"/>
                        </a:spcBef>
                        <a:spcAft>
                          <a:spcPts val="0"/>
                        </a:spcAft>
                        <a:buNone/>
                      </a:pPr>
                      <a:r>
                        <a:rPr lang="en-US" sz="1800" b="0" i="0" u="none" strike="noStrike" noProof="0">
                          <a:latin typeface="Calibri"/>
                        </a:rPr>
                        <a:t>Quote accurately from a text when explaining what the text says explicitly and when drawing inferences from the text.</a:t>
                      </a:r>
                      <a:endParaRPr lang="en-US"/>
                    </a:p>
                  </a:txBody>
                  <a:tcPr/>
                </a:tc>
                <a:extLst>
                  <a:ext uri="{0D108BD9-81ED-4DB2-BD59-A6C34878D82A}">
                    <a16:rowId xmlns:a16="http://schemas.microsoft.com/office/drawing/2014/main" val="2671657040"/>
                  </a:ext>
                </a:extLst>
              </a:tr>
            </a:tbl>
          </a:graphicData>
        </a:graphic>
      </p:graphicFrame>
    </p:spTree>
    <p:extLst>
      <p:ext uri="{BB962C8B-B14F-4D97-AF65-F5344CB8AC3E}">
        <p14:creationId xmlns:p14="http://schemas.microsoft.com/office/powerpoint/2010/main" val="2892660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300F39-8914-4BE7-94E3-CFE39CF9E71B}"/>
              </a:ext>
            </a:extLst>
          </p:cNvPr>
          <p:cNvSpPr>
            <a:spLocks noGrp="1"/>
          </p:cNvSpPr>
          <p:nvPr>
            <p:ph type="title"/>
          </p:nvPr>
        </p:nvSpPr>
        <p:spPr/>
        <p:txBody>
          <a:bodyPr/>
          <a:lstStyle/>
          <a:p>
            <a:r>
              <a:rPr lang="en-US" dirty="0">
                <a:cs typeface="Calibri Light"/>
              </a:rPr>
              <a:t>Characteristics of students ages 5-10 years:</a:t>
            </a:r>
            <a:endParaRPr lang="en-US" dirty="0"/>
          </a:p>
        </p:txBody>
      </p:sp>
      <p:sp>
        <p:nvSpPr>
          <p:cNvPr id="3" name="Content Placeholder 2">
            <a:extLst>
              <a:ext uri="{FF2B5EF4-FFF2-40B4-BE49-F238E27FC236}">
                <a16:creationId xmlns:a16="http://schemas.microsoft.com/office/drawing/2014/main" id="{B7287202-7D22-4DE0-8FA3-B4B3B7D0E13D}"/>
              </a:ext>
            </a:extLst>
          </p:cNvPr>
          <p:cNvSpPr>
            <a:spLocks noGrp="1"/>
          </p:cNvSpPr>
          <p:nvPr>
            <p:ph idx="1"/>
          </p:nvPr>
        </p:nvSpPr>
        <p:spPr/>
        <p:txBody>
          <a:bodyPr vert="horz" lIns="91440" tIns="45720" rIns="91440" bIns="45720" rtlCol="0" anchor="t">
            <a:normAutofit/>
          </a:bodyPr>
          <a:lstStyle/>
          <a:p>
            <a:r>
              <a:rPr lang="en-US" dirty="0">
                <a:ea typeface="+mn-lt"/>
                <a:cs typeface="+mn-lt"/>
              </a:rPr>
              <a:t>Several advancements in oral language occur during this period:</a:t>
            </a:r>
          </a:p>
          <a:p>
            <a:pPr marL="514350" indent="-514350">
              <a:buAutoNum type="arabicPeriod"/>
            </a:pPr>
            <a:r>
              <a:rPr lang="en-US" dirty="0">
                <a:ea typeface="+mn-lt"/>
                <a:cs typeface="+mn-lt"/>
              </a:rPr>
              <a:t>Children’s vocabularies increase in size and in depth of word </a:t>
            </a:r>
            <a:r>
              <a:rPr lang="en-US">
                <a:ea typeface="+mn-lt"/>
                <a:cs typeface="+mn-lt"/>
              </a:rPr>
              <a:t>knowledge.</a:t>
            </a:r>
            <a:endParaRPr lang="en-US" dirty="0">
              <a:ea typeface="+mn-lt"/>
              <a:cs typeface="+mn-lt"/>
            </a:endParaRPr>
          </a:p>
          <a:p>
            <a:pPr marL="514350" indent="-514350">
              <a:buAutoNum type="arabicPeriod"/>
            </a:pPr>
            <a:r>
              <a:rPr lang="en-US" dirty="0">
                <a:ea typeface="+mn-lt"/>
                <a:cs typeface="+mn-lt"/>
              </a:rPr>
              <a:t>Utterance length increases by an average of one word per year until about 9 years of age.</a:t>
            </a:r>
          </a:p>
          <a:p>
            <a:pPr marL="514350" indent="-514350">
              <a:buAutoNum type="arabicPeriod"/>
            </a:pPr>
            <a:r>
              <a:rPr lang="en-US" dirty="0">
                <a:ea typeface="+mn-lt"/>
                <a:cs typeface="+mn-lt"/>
              </a:rPr>
              <a:t>Syntactic growth is marked.</a:t>
            </a:r>
          </a:p>
          <a:p>
            <a:pPr marL="514350" indent="-514350">
              <a:buAutoNum type="arabicPeriod"/>
            </a:pPr>
            <a:r>
              <a:rPr lang="en-US" dirty="0">
                <a:ea typeface="+mn-lt"/>
                <a:cs typeface="+mn-lt"/>
              </a:rPr>
              <a:t>increased use of complex </a:t>
            </a:r>
            <a:r>
              <a:rPr lang="en-US">
                <a:ea typeface="+mn-lt"/>
                <a:cs typeface="+mn-lt"/>
              </a:rPr>
              <a:t>sentences.</a:t>
            </a:r>
            <a:endParaRPr lang="en-US" dirty="0">
              <a:cs typeface="Calibri" panose="020F0502020204030204"/>
            </a:endParaRPr>
          </a:p>
        </p:txBody>
      </p:sp>
    </p:spTree>
    <p:extLst>
      <p:ext uri="{BB962C8B-B14F-4D97-AF65-F5344CB8AC3E}">
        <p14:creationId xmlns:p14="http://schemas.microsoft.com/office/powerpoint/2010/main" val="14122549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4">
            <a:extLst>
              <a:ext uri="{FF2B5EF4-FFF2-40B4-BE49-F238E27FC236}">
                <a16:creationId xmlns:a16="http://schemas.microsoft.com/office/drawing/2014/main" id="{3FB760C2-49D4-4B0A-9035-4DA60B17E569}"/>
              </a:ext>
            </a:extLst>
          </p:cNvPr>
          <p:cNvGraphicFramePr>
            <a:graphicFrameLocks noGrp="1"/>
          </p:cNvGraphicFramePr>
          <p:nvPr>
            <p:extLst>
              <p:ext uri="{D42A27DB-BD31-4B8C-83A1-F6EECF244321}">
                <p14:modId xmlns:p14="http://schemas.microsoft.com/office/powerpoint/2010/main" val="3837725948"/>
              </p:ext>
            </p:extLst>
          </p:nvPr>
        </p:nvGraphicFramePr>
        <p:xfrm>
          <a:off x="636224" y="1396711"/>
          <a:ext cx="10777694" cy="5048693"/>
        </p:xfrm>
        <a:graphic>
          <a:graphicData uri="http://schemas.openxmlformats.org/drawingml/2006/table">
            <a:tbl>
              <a:tblPr firstRow="1" bandRow="1">
                <a:tableStyleId>{5C22544A-7EE6-4342-B048-85BDC9FD1C3A}</a:tableStyleId>
              </a:tblPr>
              <a:tblGrid>
                <a:gridCol w="5388847">
                  <a:extLst>
                    <a:ext uri="{9D8B030D-6E8A-4147-A177-3AD203B41FA5}">
                      <a16:colId xmlns:a16="http://schemas.microsoft.com/office/drawing/2014/main" val="2920799067"/>
                    </a:ext>
                  </a:extLst>
                </a:gridCol>
                <a:gridCol w="5388847">
                  <a:extLst>
                    <a:ext uri="{9D8B030D-6E8A-4147-A177-3AD203B41FA5}">
                      <a16:colId xmlns:a16="http://schemas.microsoft.com/office/drawing/2014/main" val="959493071"/>
                    </a:ext>
                  </a:extLst>
                </a:gridCol>
              </a:tblGrid>
              <a:tr h="476693">
                <a:tc>
                  <a:txBody>
                    <a:bodyPr/>
                    <a:lstStyle/>
                    <a:p>
                      <a:pPr lvl="0">
                        <a:buNone/>
                      </a:pPr>
                      <a:r>
                        <a:rPr lang="en-US" sz="1800" b="1" i="0" u="none" strike="noStrike" noProof="0">
                          <a:latin typeface="Calibri"/>
                        </a:rPr>
                        <a:t>Grade level </a:t>
                      </a:r>
                      <a:endParaRPr lang="en-US"/>
                    </a:p>
                  </a:txBody>
                  <a:tcPr/>
                </a:tc>
                <a:tc>
                  <a:txBody>
                    <a:bodyPr/>
                    <a:lstStyle/>
                    <a:p>
                      <a:pPr lvl="0" algn="l">
                        <a:lnSpc>
                          <a:spcPct val="100000"/>
                        </a:lnSpc>
                        <a:spcBef>
                          <a:spcPts val="0"/>
                        </a:spcBef>
                        <a:spcAft>
                          <a:spcPts val="0"/>
                        </a:spcAft>
                        <a:buNone/>
                      </a:pPr>
                      <a:r>
                        <a:rPr lang="en-US" sz="1800" b="1" i="0" u="none" strike="noStrike" noProof="0">
                          <a:latin typeface="Calibri"/>
                        </a:rPr>
                        <a:t>Reading for keys ideas and details</a:t>
                      </a:r>
                    </a:p>
                  </a:txBody>
                  <a:tcPr/>
                </a:tc>
                <a:extLst>
                  <a:ext uri="{0D108BD9-81ED-4DB2-BD59-A6C34878D82A}">
                    <a16:rowId xmlns:a16="http://schemas.microsoft.com/office/drawing/2014/main" val="174901166"/>
                  </a:ext>
                </a:extLst>
              </a:tr>
              <a:tr h="476692">
                <a:tc>
                  <a:txBody>
                    <a:bodyPr/>
                    <a:lstStyle/>
                    <a:p>
                      <a:pPr lvl="0">
                        <a:buNone/>
                      </a:pPr>
                      <a:r>
                        <a:rPr lang="en-US"/>
                        <a:t>6</a:t>
                      </a:r>
                      <a:endParaRPr lang="en-US" dirty="0"/>
                    </a:p>
                  </a:txBody>
                  <a:tcPr/>
                </a:tc>
                <a:tc>
                  <a:txBody>
                    <a:bodyPr/>
                    <a:lstStyle/>
                    <a:p>
                      <a:pPr lvl="0" algn="l">
                        <a:lnSpc>
                          <a:spcPct val="100000"/>
                        </a:lnSpc>
                        <a:spcBef>
                          <a:spcPts val="0"/>
                        </a:spcBef>
                        <a:spcAft>
                          <a:spcPts val="0"/>
                        </a:spcAft>
                        <a:buNone/>
                      </a:pPr>
                      <a:r>
                        <a:rPr lang="en-US" sz="1800" b="0" i="0" u="none" strike="noStrike" noProof="0">
                          <a:latin typeface="Calibri"/>
                        </a:rPr>
                        <a:t>Cite textual evidence to support analysis of what the text says explicitly as well as inferences drawn from the text.</a:t>
                      </a:r>
                      <a:endParaRPr lang="en-US"/>
                    </a:p>
                  </a:txBody>
                  <a:tcPr/>
                </a:tc>
                <a:extLst>
                  <a:ext uri="{0D108BD9-81ED-4DB2-BD59-A6C34878D82A}">
                    <a16:rowId xmlns:a16="http://schemas.microsoft.com/office/drawing/2014/main" val="3847040106"/>
                  </a:ext>
                </a:extLst>
              </a:tr>
              <a:tr h="476693">
                <a:tc>
                  <a:txBody>
                    <a:bodyPr/>
                    <a:lstStyle/>
                    <a:p>
                      <a:r>
                        <a:rPr lang="en-US"/>
                        <a:t>7</a:t>
                      </a:r>
                    </a:p>
                  </a:txBody>
                  <a:tcPr/>
                </a:tc>
                <a:tc>
                  <a:txBody>
                    <a:bodyPr/>
                    <a:lstStyle/>
                    <a:p>
                      <a:pPr lvl="0" algn="l">
                        <a:lnSpc>
                          <a:spcPct val="100000"/>
                        </a:lnSpc>
                        <a:spcBef>
                          <a:spcPts val="0"/>
                        </a:spcBef>
                        <a:spcAft>
                          <a:spcPts val="0"/>
                        </a:spcAft>
                        <a:buNone/>
                      </a:pPr>
                      <a:r>
                        <a:rPr lang="en-US" sz="1800" b="0" i="0" u="none" strike="noStrike" noProof="0">
                          <a:latin typeface="Calibri"/>
                        </a:rPr>
                        <a:t>Cite several pieces of textual evidence to support analysis of what the text says explicitly as well as inferences drawn from the text.</a:t>
                      </a:r>
                      <a:endParaRPr lang="en-US"/>
                    </a:p>
                  </a:txBody>
                  <a:tcPr/>
                </a:tc>
                <a:extLst>
                  <a:ext uri="{0D108BD9-81ED-4DB2-BD59-A6C34878D82A}">
                    <a16:rowId xmlns:a16="http://schemas.microsoft.com/office/drawing/2014/main" val="338575127"/>
                  </a:ext>
                </a:extLst>
              </a:tr>
              <a:tr h="476693">
                <a:tc>
                  <a:txBody>
                    <a:bodyPr/>
                    <a:lstStyle/>
                    <a:p>
                      <a:r>
                        <a:rPr lang="en-US"/>
                        <a:t>8</a:t>
                      </a:r>
                    </a:p>
                  </a:txBody>
                  <a:tcPr/>
                </a:tc>
                <a:tc>
                  <a:txBody>
                    <a:bodyPr/>
                    <a:lstStyle/>
                    <a:p>
                      <a:pPr lvl="0" algn="l">
                        <a:lnSpc>
                          <a:spcPct val="100000"/>
                        </a:lnSpc>
                        <a:spcBef>
                          <a:spcPts val="0"/>
                        </a:spcBef>
                        <a:spcAft>
                          <a:spcPts val="0"/>
                        </a:spcAft>
                        <a:buNone/>
                      </a:pPr>
                      <a:r>
                        <a:rPr lang="en-US" sz="1800" b="0" i="0" u="none" strike="noStrike" noProof="0">
                          <a:latin typeface="Calibri"/>
                        </a:rPr>
                        <a:t>Cite the textual evidence that most strongly supports an analysis of what the text says explicitly as well as inferences drawn from the text.</a:t>
                      </a:r>
                      <a:endParaRPr lang="en-US"/>
                    </a:p>
                  </a:txBody>
                  <a:tcPr/>
                </a:tc>
                <a:extLst>
                  <a:ext uri="{0D108BD9-81ED-4DB2-BD59-A6C34878D82A}">
                    <a16:rowId xmlns:a16="http://schemas.microsoft.com/office/drawing/2014/main" val="574821639"/>
                  </a:ext>
                </a:extLst>
              </a:tr>
              <a:tr h="476693">
                <a:tc>
                  <a:txBody>
                    <a:bodyPr/>
                    <a:lstStyle/>
                    <a:p>
                      <a:r>
                        <a:rPr lang="en-US"/>
                        <a:t>9-10</a:t>
                      </a:r>
                    </a:p>
                  </a:txBody>
                  <a:tcPr/>
                </a:tc>
                <a:tc>
                  <a:txBody>
                    <a:bodyPr/>
                    <a:lstStyle/>
                    <a:p>
                      <a:pPr lvl="0" algn="l">
                        <a:lnSpc>
                          <a:spcPct val="100000"/>
                        </a:lnSpc>
                        <a:spcBef>
                          <a:spcPts val="0"/>
                        </a:spcBef>
                        <a:spcAft>
                          <a:spcPts val="0"/>
                        </a:spcAft>
                        <a:buNone/>
                      </a:pPr>
                      <a:r>
                        <a:rPr lang="en-US" sz="1800" b="0" i="0" u="none" strike="noStrike" noProof="0">
                          <a:latin typeface="Calibri"/>
                        </a:rPr>
                        <a:t>Cite strong and thorough textual evidence to support analysis of what the text says explicitly as well as inferences drawn from the text.</a:t>
                      </a:r>
                      <a:endParaRPr lang="en-US"/>
                    </a:p>
                  </a:txBody>
                  <a:tcPr/>
                </a:tc>
                <a:extLst>
                  <a:ext uri="{0D108BD9-81ED-4DB2-BD59-A6C34878D82A}">
                    <a16:rowId xmlns:a16="http://schemas.microsoft.com/office/drawing/2014/main" val="2523436078"/>
                  </a:ext>
                </a:extLst>
              </a:tr>
              <a:tr h="476693">
                <a:tc>
                  <a:txBody>
                    <a:bodyPr/>
                    <a:lstStyle/>
                    <a:p>
                      <a:r>
                        <a:rPr lang="en-US"/>
                        <a:t>11-12</a:t>
                      </a:r>
                    </a:p>
                  </a:txBody>
                  <a:tcPr/>
                </a:tc>
                <a:tc>
                  <a:txBody>
                    <a:bodyPr/>
                    <a:lstStyle/>
                    <a:p>
                      <a:pPr lvl="0" algn="l">
                        <a:lnSpc>
                          <a:spcPct val="100000"/>
                        </a:lnSpc>
                        <a:spcBef>
                          <a:spcPts val="0"/>
                        </a:spcBef>
                        <a:spcAft>
                          <a:spcPts val="0"/>
                        </a:spcAft>
                        <a:buNone/>
                      </a:pPr>
                      <a:r>
                        <a:rPr lang="en-US" sz="1800" b="0" i="0" u="none" strike="noStrike" noProof="0">
                          <a:latin typeface="Calibri"/>
                        </a:rPr>
                        <a:t>Cite strong and thorough textual evidence to support analysis of what the text says explicitly as well as inferences drawn from the text.</a:t>
                      </a:r>
                      <a:endParaRPr lang="en-US"/>
                    </a:p>
                  </a:txBody>
                  <a:tcPr/>
                </a:tc>
                <a:extLst>
                  <a:ext uri="{0D108BD9-81ED-4DB2-BD59-A6C34878D82A}">
                    <a16:rowId xmlns:a16="http://schemas.microsoft.com/office/drawing/2014/main" val="445283457"/>
                  </a:ext>
                </a:extLst>
              </a:tr>
            </a:tbl>
          </a:graphicData>
        </a:graphic>
      </p:graphicFrame>
    </p:spTree>
    <p:extLst>
      <p:ext uri="{BB962C8B-B14F-4D97-AF65-F5344CB8AC3E}">
        <p14:creationId xmlns:p14="http://schemas.microsoft.com/office/powerpoint/2010/main" val="41578459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A40AE24-9C2B-45F0-B513-FE113045BC18}"/>
              </a:ext>
            </a:extLst>
          </p:cNvPr>
          <p:cNvSpPr>
            <a:spLocks noGrp="1"/>
          </p:cNvSpPr>
          <p:nvPr>
            <p:ph idx="1"/>
          </p:nvPr>
        </p:nvSpPr>
        <p:spPr>
          <a:xfrm>
            <a:off x="535864" y="1142505"/>
            <a:ext cx="10729331" cy="5512923"/>
          </a:xfrm>
        </p:spPr>
        <p:txBody>
          <a:bodyPr vert="horz" lIns="91440" tIns="45720" rIns="91440" bIns="45720" rtlCol="0" anchor="t">
            <a:normAutofit/>
          </a:bodyPr>
          <a:lstStyle/>
          <a:p>
            <a:r>
              <a:rPr lang="en-US" dirty="0">
                <a:ea typeface="+mn-lt"/>
                <a:cs typeface="+mn-lt"/>
              </a:rPr>
              <a:t>SLPs have significant roles in helping students meet CCSS expectations that are comprised of four areas: Reading, Writing, Speaking, and Listening and Language.</a:t>
            </a:r>
          </a:p>
          <a:p>
            <a:pPr marL="457200" indent="-457200">
              <a:buAutoNum type="arabicPeriod"/>
            </a:pPr>
            <a:r>
              <a:rPr lang="en-US" dirty="0">
                <a:ea typeface="+mn-lt"/>
                <a:cs typeface="+mn-lt"/>
              </a:rPr>
              <a:t>Language competencies are essential to successful academic, social, and career employment outcomes.</a:t>
            </a:r>
            <a:endParaRPr lang="en-US" dirty="0">
              <a:cs typeface="Calibri" panose="020F0502020204030204"/>
            </a:endParaRPr>
          </a:p>
          <a:p>
            <a:pPr marL="457200" indent="-457200">
              <a:buAutoNum type="arabicPeriod"/>
            </a:pPr>
            <a:r>
              <a:rPr lang="en-US" dirty="0">
                <a:ea typeface="+mn-lt"/>
                <a:cs typeface="+mn-lt"/>
              </a:rPr>
              <a:t>All students need communication skills to participate meaningfully in the classroom, to learn to read and write, and interact with peers and adults.</a:t>
            </a:r>
            <a:endParaRPr lang="en-US" dirty="0">
              <a:cs typeface="Calibri" panose="020F0502020204030204"/>
            </a:endParaRPr>
          </a:p>
          <a:p>
            <a:pPr marL="457200" indent="-457200">
              <a:buAutoNum type="arabicPeriod"/>
            </a:pPr>
            <a:r>
              <a:rPr lang="en-US" dirty="0">
                <a:ea typeface="+mn-lt"/>
                <a:cs typeface="+mn-lt"/>
              </a:rPr>
              <a:t>Developing subject-area knowledge depends on the integrity of language skills (the ability to comprehend, generate, and respond to material presented by teachers or contained in texts).</a:t>
            </a:r>
            <a:endParaRPr lang="en-US" dirty="0">
              <a:cs typeface="Calibri" panose="020F0502020204030204"/>
            </a:endParaRPr>
          </a:p>
          <a:p>
            <a:pPr marL="457200" indent="-457200">
              <a:buAutoNum type="arabicPeriod"/>
            </a:pPr>
            <a:r>
              <a:rPr lang="en-US" dirty="0">
                <a:ea typeface="+mn-lt"/>
                <a:cs typeface="+mn-lt"/>
              </a:rPr>
              <a:t>At-risk students and students with disabilities generally do not have the requisite language and communication skills to be successful in classroom environments.</a:t>
            </a:r>
            <a:endParaRPr lang="en-US" dirty="0">
              <a:cs typeface="Calibri" panose="020F0502020204030204"/>
            </a:endParaRPr>
          </a:p>
        </p:txBody>
      </p:sp>
    </p:spTree>
    <p:extLst>
      <p:ext uri="{BB962C8B-B14F-4D97-AF65-F5344CB8AC3E}">
        <p14:creationId xmlns:p14="http://schemas.microsoft.com/office/powerpoint/2010/main" val="3108954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FED82-1D54-4FCF-989C-C28D92FFEE22}"/>
              </a:ext>
            </a:extLst>
          </p:cNvPr>
          <p:cNvSpPr>
            <a:spLocks noGrp="1"/>
          </p:cNvSpPr>
          <p:nvPr>
            <p:ph type="title"/>
          </p:nvPr>
        </p:nvSpPr>
        <p:spPr>
          <a:xfrm>
            <a:off x="624469" y="671784"/>
            <a:ext cx="10515600" cy="1204757"/>
          </a:xfrm>
        </p:spPr>
        <p:txBody>
          <a:bodyPr>
            <a:normAutofit fontScale="90000"/>
          </a:bodyPr>
          <a:lstStyle/>
          <a:p>
            <a:r>
              <a:rPr lang="en-US" dirty="0">
                <a:ea typeface="+mj-lt"/>
                <a:cs typeface="+mj-lt"/>
              </a:rPr>
              <a:t>Treatment approaches for school-age children and adolescence:</a:t>
            </a:r>
          </a:p>
          <a:p>
            <a:endParaRPr lang="en-US" dirty="0">
              <a:ea typeface="+mj-lt"/>
              <a:cs typeface="+mj-lt"/>
            </a:endParaRPr>
          </a:p>
          <a:p>
            <a:endParaRPr lang="en-US" dirty="0">
              <a:cs typeface="Calibri Light"/>
            </a:endParaRPr>
          </a:p>
        </p:txBody>
      </p:sp>
      <p:sp>
        <p:nvSpPr>
          <p:cNvPr id="3" name="Content Placeholder 2">
            <a:extLst>
              <a:ext uri="{FF2B5EF4-FFF2-40B4-BE49-F238E27FC236}">
                <a16:creationId xmlns:a16="http://schemas.microsoft.com/office/drawing/2014/main" id="{2D7B27DE-9316-434D-B322-25F5B1C1BC66}"/>
              </a:ext>
            </a:extLst>
          </p:cNvPr>
          <p:cNvSpPr>
            <a:spLocks noGrp="1"/>
          </p:cNvSpPr>
          <p:nvPr>
            <p:ph idx="1"/>
          </p:nvPr>
        </p:nvSpPr>
        <p:spPr>
          <a:xfrm>
            <a:off x="793898" y="2426624"/>
            <a:ext cx="10515600" cy="4042734"/>
          </a:xfrm>
        </p:spPr>
        <p:txBody>
          <a:bodyPr vert="horz" lIns="91440" tIns="45720" rIns="91440" bIns="45720" rtlCol="0" anchor="t">
            <a:normAutofit/>
          </a:bodyPr>
          <a:lstStyle/>
          <a:p>
            <a:r>
              <a:rPr lang="en-US" dirty="0">
                <a:ea typeface="+mn-lt"/>
                <a:cs typeface="+mn-lt"/>
              </a:rPr>
              <a:t>Previewing: This is a planning strategy that is used to prepare students for upcoming lessons. </a:t>
            </a:r>
            <a:endParaRPr lang="en-US" dirty="0">
              <a:ea typeface="+mn-lt"/>
              <a:cs typeface="Calibri" panose="020F0502020204030204"/>
            </a:endParaRPr>
          </a:p>
          <a:p>
            <a:pPr>
              <a:buClr>
                <a:srgbClr val="8AD0D6"/>
              </a:buClr>
            </a:pPr>
            <a:r>
              <a:rPr lang="en-US" dirty="0">
                <a:ea typeface="+mn-lt"/>
                <a:cs typeface="+mn-lt"/>
              </a:rPr>
              <a:t>For oral material, it may involve topic identification, pertinent vocabulary review, and a brief synopsis of information to be presented. </a:t>
            </a:r>
            <a:endParaRPr lang="en-US" dirty="0">
              <a:ea typeface="+mn-lt"/>
              <a:cs typeface="Calibri" panose="020F0502020204030204"/>
            </a:endParaRPr>
          </a:p>
          <a:p>
            <a:pPr>
              <a:buClr>
                <a:srgbClr val="8AD0D6"/>
              </a:buClr>
            </a:pPr>
            <a:r>
              <a:rPr lang="en-US" dirty="0">
                <a:ea typeface="+mn-lt"/>
                <a:cs typeface="+mn-lt"/>
              </a:rPr>
              <a:t>In addition to these components, previews of written material may involve identification of section headings and photo captions to provide a “big picture” of the structure/content of a reading selection. </a:t>
            </a:r>
            <a:endParaRPr lang="en-US">
              <a:ea typeface="+mn-lt"/>
              <a:cs typeface="Calibri" panose="020F0502020204030204"/>
            </a:endParaRPr>
          </a:p>
          <a:p>
            <a:pPr>
              <a:buClr>
                <a:srgbClr val="8AD0D6"/>
              </a:buClr>
            </a:pPr>
            <a:r>
              <a:rPr lang="en-US" dirty="0">
                <a:ea typeface="+mn-lt"/>
                <a:cs typeface="+mn-lt"/>
              </a:rPr>
              <a:t>The final step in previewing generally involves pausing at the end of a section to check comprehension by restating the information and ideas in the oral/written material.</a:t>
            </a:r>
            <a:endParaRPr lang="en-US">
              <a:cs typeface="Calibri" panose="020F0502020204030204"/>
            </a:endParaRPr>
          </a:p>
        </p:txBody>
      </p:sp>
    </p:spTree>
    <p:extLst>
      <p:ext uri="{BB962C8B-B14F-4D97-AF65-F5344CB8AC3E}">
        <p14:creationId xmlns:p14="http://schemas.microsoft.com/office/powerpoint/2010/main" val="13166426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A69E082-B7DC-465B-B545-5A77C48D2643}"/>
              </a:ext>
            </a:extLst>
          </p:cNvPr>
          <p:cNvSpPr>
            <a:spLocks noGrp="1"/>
          </p:cNvSpPr>
          <p:nvPr>
            <p:ph idx="1"/>
          </p:nvPr>
        </p:nvSpPr>
        <p:spPr>
          <a:xfrm>
            <a:off x="837499" y="1131430"/>
            <a:ext cx="9212354" cy="5116969"/>
          </a:xfrm>
        </p:spPr>
        <p:txBody>
          <a:bodyPr vert="horz" lIns="91440" tIns="45720" rIns="91440" bIns="45720" rtlCol="0" anchor="t">
            <a:normAutofit/>
          </a:bodyPr>
          <a:lstStyle/>
          <a:p>
            <a:r>
              <a:rPr lang="en-US" b="1" dirty="0">
                <a:ea typeface="+mn-lt"/>
                <a:cs typeface="+mn-lt"/>
              </a:rPr>
              <a:t>Predicting:</a:t>
            </a:r>
            <a:r>
              <a:rPr lang="en-US" dirty="0">
                <a:ea typeface="+mn-lt"/>
                <a:cs typeface="+mn-lt"/>
              </a:rPr>
              <a:t> In this approach, knowledge of the subject matter is used to make predictions about content and vocabulary and to check comprehension. Different kinds of knowledge can be the focus of a prediction strategy. </a:t>
            </a:r>
            <a:endParaRPr lang="en-US"/>
          </a:p>
          <a:p>
            <a:pPr>
              <a:buClr>
                <a:srgbClr val="8AD0D6"/>
              </a:buClr>
            </a:pPr>
            <a:r>
              <a:rPr lang="en-US" b="1" dirty="0"/>
              <a:t>Think-Aloud:</a:t>
            </a:r>
            <a:r>
              <a:rPr lang="en-US" dirty="0"/>
              <a:t> This is a strategy for improving comprehension and monitoring of oral and written material. It focuses on both literal and inferential comprehension. Students are encouraged to engage in self-talk throughout a learning task. Clinicians orally describe their own thought processes while engaged in a difficult comprehension or problem-solving task, in order to model the target behavior. For example, “I am very frustrated because I cannot understand the directions given by the teacher for my homework assignment. </a:t>
            </a:r>
          </a:p>
          <a:p>
            <a:pPr marL="0" indent="0">
              <a:buClr>
                <a:srgbClr val="8AD0D6"/>
              </a:buClr>
              <a:buNone/>
            </a:pPr>
            <a:endParaRPr lang="en-US" dirty="0"/>
          </a:p>
        </p:txBody>
      </p:sp>
    </p:spTree>
    <p:extLst>
      <p:ext uri="{BB962C8B-B14F-4D97-AF65-F5344CB8AC3E}">
        <p14:creationId xmlns:p14="http://schemas.microsoft.com/office/powerpoint/2010/main" val="21542187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7B61A9A-3703-4D90-A9B6-DFEBA7553924}"/>
              </a:ext>
            </a:extLst>
          </p:cNvPr>
          <p:cNvSpPr>
            <a:spLocks noGrp="1"/>
          </p:cNvSpPr>
          <p:nvPr>
            <p:ph idx="1"/>
          </p:nvPr>
        </p:nvSpPr>
        <p:spPr>
          <a:xfrm>
            <a:off x="864080" y="1255477"/>
            <a:ext cx="9185773" cy="4992922"/>
          </a:xfrm>
        </p:spPr>
        <p:txBody>
          <a:bodyPr vert="horz" lIns="91440" tIns="45720" rIns="91440" bIns="45720" rtlCol="0" anchor="t">
            <a:normAutofit/>
          </a:bodyPr>
          <a:lstStyle/>
          <a:p>
            <a:r>
              <a:rPr lang="en-US" b="1" dirty="0">
                <a:ea typeface="+mn-lt"/>
                <a:cs typeface="+mn-lt"/>
              </a:rPr>
              <a:t>K-W-L Procedure:</a:t>
            </a:r>
            <a:r>
              <a:rPr lang="en-US" dirty="0">
                <a:ea typeface="+mn-lt"/>
                <a:cs typeface="+mn-lt"/>
              </a:rPr>
              <a:t> This approach focuses on improving comprehension of oral or written language, using a three-column chart: K = What we KNOW; W = What we WANT to know; L = What we have LEARNED. </a:t>
            </a:r>
          </a:p>
          <a:p>
            <a:pPr>
              <a:buClr>
                <a:srgbClr val="8AD0D6"/>
              </a:buClr>
            </a:pPr>
            <a:r>
              <a:rPr lang="en-US" dirty="0">
                <a:ea typeface="+mn-lt"/>
                <a:cs typeface="+mn-lt"/>
              </a:rPr>
              <a:t>The first two columns give clinicians information about students’ present knowledge and what needs to be explicitly taught and emphasized. As a new topic/concept is introduced and previewed, students brainstorm everything they know about the topic (prior knowledge) and the clinician records this information in the K column. Then the students generate ideas about what they want to know at the completion of the lesson (W column). </a:t>
            </a:r>
            <a:endParaRPr lang="en-US">
              <a:ea typeface="+mn-lt"/>
              <a:cs typeface="+mn-lt"/>
            </a:endParaRPr>
          </a:p>
          <a:p>
            <a:pPr>
              <a:buClr>
                <a:srgbClr val="8AD0D6"/>
              </a:buClr>
            </a:pPr>
            <a:r>
              <a:rPr lang="en-US" dirty="0">
                <a:ea typeface="+mn-lt"/>
                <a:cs typeface="+mn-lt"/>
              </a:rPr>
              <a:t>Following the lesson, the L column is completed as students identify what they have learned and compare this knowledge to the first two columns.</a:t>
            </a:r>
            <a:endParaRPr lang="en-US"/>
          </a:p>
        </p:txBody>
      </p:sp>
    </p:spTree>
    <p:extLst>
      <p:ext uri="{BB962C8B-B14F-4D97-AF65-F5344CB8AC3E}">
        <p14:creationId xmlns:p14="http://schemas.microsoft.com/office/powerpoint/2010/main" val="213309600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7CF86F-E171-4B00-A0E0-AE983B93FDB2}"/>
              </a:ext>
            </a:extLst>
          </p:cNvPr>
          <p:cNvSpPr>
            <a:spLocks noGrp="1"/>
          </p:cNvSpPr>
          <p:nvPr>
            <p:ph idx="1"/>
          </p:nvPr>
        </p:nvSpPr>
        <p:spPr>
          <a:xfrm>
            <a:off x="793196" y="1423826"/>
            <a:ext cx="10337633" cy="5489108"/>
          </a:xfrm>
        </p:spPr>
        <p:txBody>
          <a:bodyPr vert="horz" lIns="91440" tIns="45720" rIns="91440" bIns="45720" rtlCol="0" anchor="t">
            <a:normAutofit/>
          </a:bodyPr>
          <a:lstStyle/>
          <a:p>
            <a:r>
              <a:rPr lang="en-US" b="1" dirty="0">
                <a:ea typeface="+mn-lt"/>
                <a:cs typeface="+mn-lt"/>
              </a:rPr>
              <a:t>Metacognitive Stems:</a:t>
            </a:r>
            <a:r>
              <a:rPr lang="en-US" dirty="0">
                <a:ea typeface="+mn-lt"/>
                <a:cs typeface="+mn-lt"/>
              </a:rPr>
              <a:t> This strategy provides students with a structure to improve their organization skills and completion of an assignment. Clinicians teach the steps necessary to complete a task in the correct chronological sequence. As students' progress through the steps, they are asked to complete phrases such as: I’m thinking, I’m picturing, I’m noticing, I’m wondering, and I’m feeling.</a:t>
            </a:r>
            <a:endParaRPr lang="en-US" dirty="0"/>
          </a:p>
          <a:p>
            <a:pPr>
              <a:buClr>
                <a:srgbClr val="8AD0D6"/>
              </a:buClr>
            </a:pPr>
            <a:endParaRPr lang="en-US" dirty="0">
              <a:ea typeface="+mn-lt"/>
              <a:cs typeface="+mn-lt"/>
            </a:endParaRPr>
          </a:p>
          <a:p>
            <a:pPr>
              <a:buClr>
                <a:srgbClr val="8AD0D6"/>
              </a:buClr>
            </a:pPr>
            <a:r>
              <a:rPr lang="en-US" b="1" dirty="0"/>
              <a:t>Discussion-Oriented Approach: </a:t>
            </a:r>
            <a:r>
              <a:rPr lang="en-US" dirty="0"/>
              <a:t>This strategy offers a forum where word meanings are talked about and explained in a conversational context. </a:t>
            </a:r>
            <a:endParaRPr lang="en-US" dirty="0">
              <a:ea typeface="+mj-lt"/>
              <a:cs typeface="+mj-lt"/>
            </a:endParaRPr>
          </a:p>
          <a:p>
            <a:pPr>
              <a:buClr>
                <a:srgbClr val="8AD0D6"/>
              </a:buClr>
            </a:pPr>
            <a:r>
              <a:rPr lang="en-US" dirty="0"/>
              <a:t>Students are provided with opportunities to share their back-ground knowledge, ask questions, make predictions about word meanings and correct contexts for use, and validate/modify their predictions. </a:t>
            </a:r>
          </a:p>
        </p:txBody>
      </p:sp>
    </p:spTree>
    <p:extLst>
      <p:ext uri="{BB962C8B-B14F-4D97-AF65-F5344CB8AC3E}">
        <p14:creationId xmlns:p14="http://schemas.microsoft.com/office/powerpoint/2010/main" val="183033979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0484950-351F-4226-8FDE-D32AEF7490BC}"/>
              </a:ext>
            </a:extLst>
          </p:cNvPr>
          <p:cNvSpPr>
            <a:spLocks noGrp="1"/>
          </p:cNvSpPr>
          <p:nvPr>
            <p:ph idx="1"/>
          </p:nvPr>
        </p:nvSpPr>
        <p:spPr>
          <a:xfrm>
            <a:off x="376755" y="458035"/>
            <a:ext cx="10257888" cy="5790364"/>
          </a:xfrm>
        </p:spPr>
        <p:txBody>
          <a:bodyPr vert="horz" lIns="91440" tIns="45720" rIns="91440" bIns="45720" rtlCol="0" anchor="t">
            <a:normAutofit lnSpcReduction="10000"/>
          </a:bodyPr>
          <a:lstStyle/>
          <a:p>
            <a:r>
              <a:rPr lang="en-US" b="1" dirty="0">
                <a:ea typeface="+mn-lt"/>
                <a:cs typeface="+mn-lt"/>
              </a:rPr>
              <a:t>Social Stories:</a:t>
            </a:r>
            <a:r>
              <a:rPr lang="en-US" dirty="0">
                <a:ea typeface="+mn-lt"/>
                <a:cs typeface="+mn-lt"/>
              </a:rPr>
              <a:t> The main focus of this approach is to improve pragmatic language skills. The clinician develops written scripts that provide explanations of appropriate communicative interaction behaviors in given social situations. These “stories” typically contain both descriptive and directive statements. </a:t>
            </a:r>
            <a:endParaRPr lang="en-US">
              <a:ea typeface="+mn-lt"/>
              <a:cs typeface="+mn-lt"/>
            </a:endParaRPr>
          </a:p>
          <a:p>
            <a:pPr>
              <a:buClr>
                <a:srgbClr val="8AD0D6"/>
              </a:buClr>
            </a:pPr>
            <a:r>
              <a:rPr lang="en-US" dirty="0">
                <a:ea typeface="+mn-lt"/>
                <a:cs typeface="+mn-lt"/>
              </a:rPr>
              <a:t>Descriptive statements provide the specific words, phrases, and sentences that are appropriate in that context.</a:t>
            </a:r>
          </a:p>
          <a:p>
            <a:pPr>
              <a:buClr>
                <a:srgbClr val="8AD0D6"/>
              </a:buClr>
            </a:pPr>
            <a:r>
              <a:rPr lang="en-US" dirty="0">
                <a:ea typeface="+mn-lt"/>
                <a:cs typeface="+mn-lt"/>
              </a:rPr>
              <a:t>Directive statements identify more socially appropriate alternatives to the child’s current behavior. </a:t>
            </a:r>
          </a:p>
          <a:p>
            <a:pPr>
              <a:buClr>
                <a:srgbClr val="8AD0D6"/>
              </a:buClr>
            </a:pPr>
            <a:r>
              <a:rPr lang="en-US" dirty="0">
                <a:ea typeface="+mn-lt"/>
                <a:cs typeface="+mn-lt"/>
              </a:rPr>
              <a:t>For children who cannot read, pictures and other visual supports can be used.</a:t>
            </a:r>
          </a:p>
          <a:p>
            <a:pPr>
              <a:buClr>
                <a:srgbClr val="8AD0D6"/>
              </a:buClr>
            </a:pPr>
            <a:endParaRPr lang="en-US" dirty="0"/>
          </a:p>
          <a:p>
            <a:pPr>
              <a:buClr>
                <a:srgbClr val="8AD0D6"/>
              </a:buClr>
            </a:pPr>
            <a:r>
              <a:rPr lang="en-US" b="1" dirty="0"/>
              <a:t>Computer-Driven Therapy: </a:t>
            </a:r>
            <a:r>
              <a:rPr lang="en-US" dirty="0"/>
              <a:t>These approaches to language and literacy intervention utilize personal computers to present therapeutic stimuli and feedback. They are generally student-paced and move sequentially through a predetermined hierarchy of difficulty levels. The clinician’s primary role is to monitor and facilitate the student’s learning progress rather than providing direct teaching. </a:t>
            </a:r>
          </a:p>
        </p:txBody>
      </p:sp>
    </p:spTree>
    <p:extLst>
      <p:ext uri="{BB962C8B-B14F-4D97-AF65-F5344CB8AC3E}">
        <p14:creationId xmlns:p14="http://schemas.microsoft.com/office/powerpoint/2010/main" val="23685514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A53D5-1CD4-4950-BBE3-5B4A28F7C855}"/>
              </a:ext>
            </a:extLst>
          </p:cNvPr>
          <p:cNvSpPr>
            <a:spLocks noGrp="1"/>
          </p:cNvSpPr>
          <p:nvPr>
            <p:ph type="title"/>
          </p:nvPr>
        </p:nvSpPr>
        <p:spPr/>
        <p:txBody>
          <a:bodyPr/>
          <a:lstStyle/>
          <a:p>
            <a:r>
              <a:rPr lang="en-US">
                <a:ea typeface="+mj-lt"/>
                <a:cs typeface="+mj-lt"/>
              </a:rPr>
              <a:t>Instructional Strategies for Writing</a:t>
            </a:r>
            <a:endParaRPr lang="en-US"/>
          </a:p>
        </p:txBody>
      </p:sp>
      <p:sp>
        <p:nvSpPr>
          <p:cNvPr id="3" name="Content Placeholder 2">
            <a:extLst>
              <a:ext uri="{FF2B5EF4-FFF2-40B4-BE49-F238E27FC236}">
                <a16:creationId xmlns:a16="http://schemas.microsoft.com/office/drawing/2014/main" id="{B88F4E11-6BB2-461C-A3EF-0A759BBD54B7}"/>
              </a:ext>
            </a:extLst>
          </p:cNvPr>
          <p:cNvSpPr>
            <a:spLocks noGrp="1"/>
          </p:cNvSpPr>
          <p:nvPr>
            <p:ph idx="1"/>
          </p:nvPr>
        </p:nvSpPr>
        <p:spPr>
          <a:xfrm>
            <a:off x="403336" y="1804826"/>
            <a:ext cx="10745215" cy="4558759"/>
          </a:xfrm>
        </p:spPr>
        <p:txBody>
          <a:bodyPr vert="horz" lIns="91440" tIns="45720" rIns="91440" bIns="45720" rtlCol="0" anchor="t">
            <a:normAutofit fontScale="92500" lnSpcReduction="20000"/>
          </a:bodyPr>
          <a:lstStyle/>
          <a:p>
            <a:pPr marL="0" indent="0">
              <a:buNone/>
            </a:pPr>
            <a:r>
              <a:rPr lang="en-US" dirty="0">
                <a:ea typeface="+mn-lt"/>
                <a:cs typeface="+mn-lt"/>
              </a:rPr>
              <a:t>1. Provide exemplary models that are explicitly contrasted with weak examples.</a:t>
            </a:r>
            <a:endParaRPr lang="en-US" dirty="0">
              <a:cs typeface="Calibri" panose="020F0502020204030204"/>
            </a:endParaRPr>
          </a:p>
          <a:p>
            <a:pPr marL="0" indent="0">
              <a:buNone/>
            </a:pPr>
            <a:r>
              <a:rPr lang="en-US" dirty="0">
                <a:ea typeface="+mn-lt"/>
                <a:cs typeface="+mn-lt"/>
              </a:rPr>
              <a:t>2. Use strategy-based approaches that are aimed at increasing the quantity and quality of students’ background knowledge.</a:t>
            </a:r>
            <a:endParaRPr lang="en-US" dirty="0">
              <a:cs typeface="Calibri" panose="020F0502020204030204"/>
            </a:endParaRPr>
          </a:p>
          <a:p>
            <a:pPr marL="0" indent="0">
              <a:buNone/>
            </a:pPr>
            <a:r>
              <a:rPr lang="en-US" dirty="0">
                <a:ea typeface="+mn-lt"/>
                <a:cs typeface="+mn-lt"/>
              </a:rPr>
              <a:t>3. Use repeated revision (e.g., “I will revise my composition three times”).</a:t>
            </a:r>
            <a:endParaRPr lang="en-US" dirty="0">
              <a:cs typeface="Calibri" panose="020F0502020204030204"/>
            </a:endParaRPr>
          </a:p>
          <a:p>
            <a:pPr marL="0" indent="0">
              <a:buNone/>
            </a:pPr>
            <a:r>
              <a:rPr lang="en-US" dirty="0">
                <a:ea typeface="+mn-lt"/>
                <a:cs typeface="+mn-lt"/>
              </a:rPr>
              <a:t>4. Use the spelling editing strategy: Have students read their essays backward, because they are less likely to “fill in the gaps” and more likely to focus on the actual words.</a:t>
            </a:r>
            <a:endParaRPr lang="en-US" dirty="0">
              <a:cs typeface="Calibri" panose="020F0502020204030204"/>
            </a:endParaRPr>
          </a:p>
          <a:p>
            <a:pPr marL="0" indent="0">
              <a:buNone/>
            </a:pPr>
            <a:r>
              <a:rPr lang="en-US" dirty="0">
                <a:ea typeface="+mn-lt"/>
                <a:cs typeface="+mn-lt"/>
              </a:rPr>
              <a:t>5. Use flash drafting: Have students draft a small portion of text and revise, and then draft the next section followed by revision.</a:t>
            </a:r>
            <a:endParaRPr lang="en-US" dirty="0">
              <a:cs typeface="Calibri" panose="020F0502020204030204"/>
            </a:endParaRPr>
          </a:p>
          <a:p>
            <a:pPr marL="0" indent="0">
              <a:buNone/>
            </a:pPr>
            <a:r>
              <a:rPr lang="en-US" dirty="0">
                <a:ea typeface="+mn-lt"/>
                <a:cs typeface="+mn-lt"/>
              </a:rPr>
              <a:t>6. Use graphic organizers to highlight the different elements of expository text.</a:t>
            </a:r>
            <a:endParaRPr lang="en-US" dirty="0">
              <a:cs typeface="Calibri" panose="020F0502020204030204"/>
            </a:endParaRPr>
          </a:p>
          <a:p>
            <a:pPr marL="0" indent="0">
              <a:buNone/>
            </a:pPr>
            <a:r>
              <a:rPr lang="en-US" dirty="0">
                <a:ea typeface="+mn-lt"/>
                <a:cs typeface="+mn-lt"/>
              </a:rPr>
              <a:t>7. Provide extended time periods for student writing, with encouraging, constructive feedback provided throughout the writing activity.</a:t>
            </a:r>
            <a:endParaRPr lang="en-US" dirty="0">
              <a:cs typeface="Calibri" panose="020F0502020204030204"/>
            </a:endParaRPr>
          </a:p>
          <a:p>
            <a:pPr marL="0" indent="0">
              <a:buNone/>
            </a:pPr>
            <a:r>
              <a:rPr lang="en-US" dirty="0">
                <a:ea typeface="+mn-lt"/>
                <a:cs typeface="+mn-lt"/>
              </a:rPr>
              <a:t>8. Combine reading and writing instruction that simultaneously focuses on text comprehension of text and expressing the knowledge in written form.</a:t>
            </a:r>
            <a:endParaRPr lang="en-US" dirty="0">
              <a:cs typeface="Calibri" panose="020F0502020204030204"/>
            </a:endParaRPr>
          </a:p>
        </p:txBody>
      </p:sp>
    </p:spTree>
    <p:extLst>
      <p:ext uri="{BB962C8B-B14F-4D97-AF65-F5344CB8AC3E}">
        <p14:creationId xmlns:p14="http://schemas.microsoft.com/office/powerpoint/2010/main" val="13809897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01312-ACFE-4FF4-B911-BFEA43DAFD04}"/>
              </a:ext>
            </a:extLst>
          </p:cNvPr>
          <p:cNvSpPr>
            <a:spLocks noGrp="1"/>
          </p:cNvSpPr>
          <p:nvPr>
            <p:ph type="title"/>
          </p:nvPr>
        </p:nvSpPr>
        <p:spPr/>
        <p:txBody>
          <a:bodyPr/>
          <a:lstStyle/>
          <a:p>
            <a:r>
              <a:rPr lang="en-US">
                <a:ea typeface="+mj-lt"/>
                <a:cs typeface="+mj-lt"/>
              </a:rPr>
              <a:t>strategy-based approaches to writing instruction.</a:t>
            </a:r>
            <a:endParaRPr lang="en-US"/>
          </a:p>
        </p:txBody>
      </p:sp>
      <p:sp>
        <p:nvSpPr>
          <p:cNvPr id="3" name="Content Placeholder 2">
            <a:extLst>
              <a:ext uri="{FF2B5EF4-FFF2-40B4-BE49-F238E27FC236}">
                <a16:creationId xmlns:a16="http://schemas.microsoft.com/office/drawing/2014/main" id="{DEE05E29-16BE-4F67-98CA-4B3399A9FBD1}"/>
              </a:ext>
            </a:extLst>
          </p:cNvPr>
          <p:cNvSpPr>
            <a:spLocks noGrp="1"/>
          </p:cNvSpPr>
          <p:nvPr>
            <p:ph idx="1"/>
          </p:nvPr>
        </p:nvSpPr>
        <p:spPr/>
        <p:txBody>
          <a:bodyPr vert="horz" lIns="91440" tIns="45720" rIns="91440" bIns="45720" rtlCol="0" anchor="t">
            <a:normAutofit fontScale="92500" lnSpcReduction="20000"/>
          </a:bodyPr>
          <a:lstStyle/>
          <a:p>
            <a:r>
              <a:rPr lang="en-US" b="1" dirty="0">
                <a:ea typeface="+mn-lt"/>
                <a:cs typeface="+mn-lt"/>
              </a:rPr>
              <a:t>Self-Regulated Strategy Development:</a:t>
            </a:r>
            <a:r>
              <a:rPr lang="en-US" dirty="0">
                <a:ea typeface="+mn-lt"/>
                <a:cs typeface="+mn-lt"/>
              </a:rPr>
              <a:t> This approach is used for teaching both narrative and expository texts. It focuses on both processes and products of writing and employs peer-mediated teaching as an instructional technique.</a:t>
            </a:r>
            <a:endParaRPr lang="en-US" dirty="0">
              <a:ea typeface="+mn-lt"/>
              <a:cs typeface="Calibri" panose="020F0502020204030204"/>
            </a:endParaRPr>
          </a:p>
          <a:p>
            <a:pPr>
              <a:buClr>
                <a:srgbClr val="8AD0D6"/>
              </a:buClr>
            </a:pPr>
            <a:r>
              <a:rPr lang="en-US" dirty="0">
                <a:ea typeface="+mn-lt"/>
                <a:cs typeface="+mn-lt"/>
              </a:rPr>
              <a:t> It consists of six steps:</a:t>
            </a:r>
            <a:endParaRPr lang="en-US">
              <a:cs typeface="Calibri" panose="020F0502020204030204"/>
            </a:endParaRPr>
          </a:p>
          <a:p>
            <a:pPr marL="0" indent="0">
              <a:buNone/>
            </a:pPr>
            <a:r>
              <a:rPr lang="en-US" dirty="0">
                <a:ea typeface="+mn-lt"/>
                <a:cs typeface="+mn-lt"/>
              </a:rPr>
              <a:t>1. Develop background knowledge (brainstorm).</a:t>
            </a:r>
            <a:endParaRPr lang="en-US" dirty="0"/>
          </a:p>
          <a:p>
            <a:pPr marL="0" indent="0">
              <a:buNone/>
            </a:pPr>
            <a:r>
              <a:rPr lang="en-US" dirty="0">
                <a:ea typeface="+mn-lt"/>
                <a:cs typeface="+mn-lt"/>
              </a:rPr>
              <a:t>2. Discuss/explain the steps.</a:t>
            </a:r>
            <a:endParaRPr lang="en-US" dirty="0"/>
          </a:p>
          <a:p>
            <a:pPr marL="0" indent="0">
              <a:buNone/>
            </a:pPr>
            <a:r>
              <a:rPr lang="en-US" dirty="0">
                <a:ea typeface="+mn-lt"/>
                <a:cs typeface="+mn-lt"/>
              </a:rPr>
              <a:t>3. Model the steps (think-aloud).</a:t>
            </a:r>
            <a:endParaRPr lang="en-US" dirty="0"/>
          </a:p>
          <a:p>
            <a:pPr marL="0" indent="0">
              <a:buNone/>
            </a:pPr>
            <a:r>
              <a:rPr lang="en-US" dirty="0">
                <a:ea typeface="+mn-lt"/>
                <a:cs typeface="+mn-lt"/>
              </a:rPr>
              <a:t>4. Memorize and rehearse (through self-talk and self-evaluation to facilitate self-monitoring of own progress).</a:t>
            </a:r>
            <a:endParaRPr lang="en-US" dirty="0">
              <a:cs typeface="Calibri" panose="020F0502020204030204"/>
            </a:endParaRPr>
          </a:p>
          <a:p>
            <a:pPr marL="0" indent="0">
              <a:buNone/>
            </a:pPr>
            <a:r>
              <a:rPr lang="en-US" dirty="0">
                <a:ea typeface="+mn-lt"/>
                <a:cs typeface="+mn-lt"/>
              </a:rPr>
              <a:t>5. Support it (graduated scaffolding: students and instructor collaborate and students write with assistance).</a:t>
            </a:r>
            <a:endParaRPr lang="en-US" dirty="0"/>
          </a:p>
          <a:p>
            <a:pPr marL="0" indent="0">
              <a:buNone/>
            </a:pPr>
            <a:r>
              <a:rPr lang="en-US" dirty="0">
                <a:ea typeface="+mn-lt"/>
                <a:cs typeface="+mn-lt"/>
              </a:rPr>
              <a:t>6. Perform independently (scaffolds are faded).</a:t>
            </a:r>
            <a:endParaRPr lang="en-US" dirty="0"/>
          </a:p>
          <a:p>
            <a:pPr marL="0" indent="0">
              <a:buNone/>
            </a:pPr>
            <a:endParaRPr lang="en-US" dirty="0">
              <a:cs typeface="Calibri"/>
            </a:endParaRPr>
          </a:p>
        </p:txBody>
      </p:sp>
    </p:spTree>
    <p:extLst>
      <p:ext uri="{BB962C8B-B14F-4D97-AF65-F5344CB8AC3E}">
        <p14:creationId xmlns:p14="http://schemas.microsoft.com/office/powerpoint/2010/main" val="1372918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AF52C9-4A20-4333-9EC2-7BC04B8A858E}"/>
              </a:ext>
            </a:extLst>
          </p:cNvPr>
          <p:cNvSpPr>
            <a:spLocks noGrp="1"/>
          </p:cNvSpPr>
          <p:nvPr>
            <p:ph idx="1"/>
          </p:nvPr>
        </p:nvSpPr>
        <p:spPr>
          <a:xfrm>
            <a:off x="350875" y="1231974"/>
            <a:ext cx="10515600" cy="5494338"/>
          </a:xfrm>
        </p:spPr>
        <p:txBody>
          <a:bodyPr vert="horz" lIns="91440" tIns="45720" rIns="91440" bIns="45720" rtlCol="0" anchor="t">
            <a:normAutofit/>
          </a:bodyPr>
          <a:lstStyle/>
          <a:p>
            <a:r>
              <a:rPr lang="en-US" b="1" dirty="0">
                <a:ea typeface="+mn-lt"/>
                <a:cs typeface="+mn-lt"/>
              </a:rPr>
              <a:t>Genre-Specific:</a:t>
            </a:r>
            <a:r>
              <a:rPr lang="en-US" dirty="0">
                <a:ea typeface="+mn-lt"/>
                <a:cs typeface="+mn-lt"/>
              </a:rPr>
              <a:t> This five-step program focuses on teaching specific genres of expository writing such as compare/contrast, cause/effect, and opinion essays. </a:t>
            </a:r>
            <a:endParaRPr lang="en-US" dirty="0">
              <a:ea typeface="+mn-lt"/>
              <a:cs typeface="Calibri" panose="020F0502020204030204"/>
            </a:endParaRPr>
          </a:p>
          <a:p>
            <a:pPr>
              <a:buClr>
                <a:srgbClr val="8AD0D6"/>
              </a:buClr>
            </a:pPr>
            <a:r>
              <a:rPr lang="en-US" dirty="0">
                <a:ea typeface="+mn-lt"/>
                <a:cs typeface="+mn-lt"/>
              </a:rPr>
              <a:t>The program provides a rubric for each genre that includes anchors such as clarity, organization, and relevance of information. </a:t>
            </a:r>
            <a:endParaRPr lang="en-US">
              <a:ea typeface="+mn-lt"/>
              <a:cs typeface="Calibri" panose="020F0502020204030204"/>
            </a:endParaRPr>
          </a:p>
          <a:p>
            <a:pPr>
              <a:buClr>
                <a:srgbClr val="8AD0D6"/>
              </a:buClr>
            </a:pPr>
            <a:r>
              <a:rPr lang="en-US" dirty="0">
                <a:ea typeface="+mn-lt"/>
                <a:cs typeface="+mn-lt"/>
              </a:rPr>
              <a:t>Prompt cards are used for different essay types and include introductory phrases (e.g., “This paper explains . . .”; “The cause of . . .”), explanatory phrases (e.g., “The reasons for . . .”; “As a result of . . .”), and concluding remarks (e.g., “To sum up the reasons for . . .”).</a:t>
            </a:r>
            <a:endParaRPr lang="en-US">
              <a:ea typeface="+mn-lt"/>
              <a:cs typeface="Calibri" panose="020F0502020204030204"/>
            </a:endParaRPr>
          </a:p>
          <a:p>
            <a:pPr>
              <a:buClr>
                <a:srgbClr val="8AD0D6"/>
              </a:buClr>
            </a:pPr>
            <a:endParaRPr lang="en-US" dirty="0">
              <a:cs typeface="Calibri" panose="020F0502020204030204"/>
            </a:endParaRPr>
          </a:p>
          <a:p>
            <a:pPr>
              <a:buClr>
                <a:srgbClr val="8AD0D6"/>
              </a:buClr>
            </a:pPr>
            <a:r>
              <a:rPr lang="en-US" b="1" dirty="0">
                <a:cs typeface="Calibri" panose="020F0502020204030204"/>
              </a:rPr>
              <a:t>Compensatory Strategies:</a:t>
            </a:r>
            <a:r>
              <a:rPr lang="en-US" dirty="0">
                <a:cs typeface="Calibri" panose="020F0502020204030204"/>
              </a:rPr>
              <a:t> This category of approaches generally involves some form of assistive technology (AT) for struggling writers to supplement, but not replace, explicit instruction. In addition to word processing, examples of AT include: voice-to-text speech-recognition software, word-prediction software, hypermedia, and electronic concept map software.</a:t>
            </a:r>
          </a:p>
        </p:txBody>
      </p:sp>
    </p:spTree>
    <p:extLst>
      <p:ext uri="{BB962C8B-B14F-4D97-AF65-F5344CB8AC3E}">
        <p14:creationId xmlns:p14="http://schemas.microsoft.com/office/powerpoint/2010/main" val="25826890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73C79D-4D6F-4F38-875D-375ECFCD59A6}"/>
              </a:ext>
            </a:extLst>
          </p:cNvPr>
          <p:cNvSpPr>
            <a:spLocks noGrp="1"/>
          </p:cNvSpPr>
          <p:nvPr>
            <p:ph idx="1"/>
          </p:nvPr>
        </p:nvSpPr>
        <p:spPr>
          <a:xfrm>
            <a:off x="838200" y="515357"/>
            <a:ext cx="10515600" cy="5661606"/>
          </a:xfrm>
        </p:spPr>
        <p:txBody>
          <a:bodyPr vert="horz" lIns="91440" tIns="45720" rIns="91440" bIns="45720" rtlCol="0" anchor="t">
            <a:normAutofit/>
          </a:bodyPr>
          <a:lstStyle/>
          <a:p>
            <a:r>
              <a:rPr lang="en-US" dirty="0">
                <a:ea typeface="+mn-lt"/>
                <a:cs typeface="+mn-lt"/>
              </a:rPr>
              <a:t>Metalinguistic awareness: involves explicit knowledge and the ability to manipulate the structural aspects of language independently.</a:t>
            </a:r>
          </a:p>
          <a:p>
            <a:r>
              <a:rPr lang="en-US" dirty="0">
                <a:ea typeface="+mn-lt"/>
                <a:cs typeface="+mn-lt"/>
              </a:rPr>
              <a:t>Many language activities require this ability:</a:t>
            </a:r>
          </a:p>
          <a:p>
            <a:pPr marL="514350" indent="-514350">
              <a:buAutoNum type="arabicPeriod"/>
            </a:pPr>
            <a:r>
              <a:rPr lang="en-US" dirty="0">
                <a:ea typeface="+mn-lt"/>
                <a:cs typeface="+mn-lt"/>
              </a:rPr>
              <a:t>the phonological awareness tasks of segmenting and blending speech sounds or syllables (meta-phonology).</a:t>
            </a:r>
          </a:p>
          <a:p>
            <a:pPr marL="514350" indent="-514350">
              <a:buAutoNum type="arabicPeriod"/>
            </a:pPr>
            <a:r>
              <a:rPr lang="en-US" dirty="0">
                <a:ea typeface="+mn-lt"/>
                <a:cs typeface="+mn-lt"/>
              </a:rPr>
              <a:t>provision of formal definitions.</a:t>
            </a:r>
          </a:p>
          <a:p>
            <a:pPr marL="514350" indent="-514350">
              <a:buAutoNum type="arabicPeriod"/>
            </a:pPr>
            <a:r>
              <a:rPr lang="en-US" dirty="0">
                <a:ea typeface="+mn-lt"/>
                <a:cs typeface="+mn-lt"/>
              </a:rPr>
              <a:t>appreciation of humor, metaphors, idioms, and other figurative language forms (meta-semantics).</a:t>
            </a:r>
          </a:p>
          <a:p>
            <a:pPr marL="514350" indent="-514350">
              <a:buAutoNum type="arabicPeriod"/>
            </a:pPr>
            <a:r>
              <a:rPr lang="en-US" dirty="0">
                <a:ea typeface="+mn-lt"/>
                <a:cs typeface="+mn-lt"/>
              </a:rPr>
              <a:t>the ability to make grammatical judgments (meta-syntax).</a:t>
            </a:r>
          </a:p>
          <a:p>
            <a:endParaRPr lang="en-US" dirty="0">
              <a:cs typeface="Calibri"/>
            </a:endParaRPr>
          </a:p>
          <a:p>
            <a:pPr>
              <a:buFont typeface="Wingdings" panose="020B0604020202020204" pitchFamily="34" charset="0"/>
              <a:buChar char="Ø"/>
            </a:pPr>
            <a:r>
              <a:rPr lang="en-US" dirty="0">
                <a:ea typeface="+mn-lt"/>
                <a:cs typeface="+mn-lt"/>
              </a:rPr>
              <a:t> It has been determined that phonemic awareness, and specifically the ability to segment words into phonemes, is the strongest predictor of early reading and writing skills.</a:t>
            </a:r>
            <a:endParaRPr lang="en-US" dirty="0">
              <a:cs typeface="Calibri" panose="020F0502020204030204"/>
            </a:endParaRPr>
          </a:p>
        </p:txBody>
      </p:sp>
    </p:spTree>
    <p:extLst>
      <p:ext uri="{BB962C8B-B14F-4D97-AF65-F5344CB8AC3E}">
        <p14:creationId xmlns:p14="http://schemas.microsoft.com/office/powerpoint/2010/main" val="3613108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FE5BE6-F414-4B4E-B27D-8C2BF442A4F4}"/>
              </a:ext>
            </a:extLst>
          </p:cNvPr>
          <p:cNvSpPr>
            <a:spLocks noGrp="1"/>
          </p:cNvSpPr>
          <p:nvPr>
            <p:ph idx="1"/>
          </p:nvPr>
        </p:nvSpPr>
        <p:spPr>
          <a:xfrm>
            <a:off x="838200" y="394552"/>
            <a:ext cx="10515600" cy="5782411"/>
          </a:xfrm>
        </p:spPr>
        <p:txBody>
          <a:bodyPr vert="horz" lIns="91440" tIns="45720" rIns="91440" bIns="45720" rtlCol="0" anchor="t">
            <a:normAutofit lnSpcReduction="10000"/>
          </a:bodyPr>
          <a:lstStyle/>
          <a:p>
            <a:pPr marL="0" indent="0">
              <a:buNone/>
            </a:pPr>
            <a:r>
              <a:rPr lang="en-US">
                <a:ea typeface="+mn-lt"/>
                <a:cs typeface="+mn-lt"/>
              </a:rPr>
              <a:t>1- The elementary school years: </a:t>
            </a:r>
            <a:endParaRPr lang="en-US" dirty="0">
              <a:ea typeface="+mn-lt"/>
              <a:cs typeface="+mn-lt"/>
            </a:endParaRPr>
          </a:p>
          <a:p>
            <a:r>
              <a:rPr lang="en-US">
                <a:ea typeface="+mn-lt"/>
                <a:cs typeface="+mn-lt"/>
              </a:rPr>
              <a:t>they first learn to decode printed words (and nonwords), as children gain </a:t>
            </a:r>
            <a:r>
              <a:rPr lang="en-US" dirty="0">
                <a:ea typeface="+mn-lt"/>
                <a:cs typeface="+mn-lt"/>
              </a:rPr>
              <a:t>word-recognition accuracy. </a:t>
            </a:r>
          </a:p>
          <a:p>
            <a:r>
              <a:rPr lang="en-US">
                <a:ea typeface="+mn-lt"/>
                <a:cs typeface="+mn-lt"/>
              </a:rPr>
              <a:t>their reading fluency improves.</a:t>
            </a:r>
            <a:endParaRPr lang="en-US">
              <a:cs typeface="Calibri" panose="020F0502020204030204"/>
            </a:endParaRPr>
          </a:p>
          <a:p>
            <a:endParaRPr lang="en-US" dirty="0">
              <a:ea typeface="+mn-lt"/>
              <a:cs typeface="+mn-lt"/>
            </a:endParaRPr>
          </a:p>
          <a:p>
            <a:pPr marL="0" indent="0">
              <a:buNone/>
            </a:pPr>
            <a:r>
              <a:rPr lang="en-US">
                <a:ea typeface="+mn-lt"/>
                <a:cs typeface="+mn-lt"/>
              </a:rPr>
              <a:t>2- Middle elementary school: </a:t>
            </a:r>
          </a:p>
          <a:p>
            <a:r>
              <a:rPr lang="en-US">
                <a:ea typeface="+mn-lt"/>
                <a:cs typeface="+mn-lt"/>
              </a:rPr>
              <a:t>the focus of reading and reading instruction </a:t>
            </a:r>
            <a:r>
              <a:rPr lang="en-US" dirty="0">
                <a:ea typeface="+mn-lt"/>
                <a:cs typeface="+mn-lt"/>
              </a:rPr>
              <a:t>shifts to reading comprehension, or reading for meaning.</a:t>
            </a:r>
            <a:endParaRPr lang="en-US" dirty="0">
              <a:cs typeface="Calibri" panose="020F0502020204030204"/>
            </a:endParaRPr>
          </a:p>
          <a:p>
            <a:r>
              <a:rPr lang="en-US">
                <a:ea typeface="+mn-lt"/>
                <a:cs typeface="+mn-lt"/>
              </a:rPr>
              <a:t>reach the stage of conventional spelling and can correctly spell a large number of words automatically and can spell with enough fluency to compose sentence-length text.</a:t>
            </a:r>
            <a:endParaRPr lang="en-US" dirty="0">
              <a:ea typeface="+mn-lt"/>
              <a:cs typeface="+mn-lt"/>
            </a:endParaRPr>
          </a:p>
          <a:p>
            <a:endParaRPr lang="en-US" dirty="0">
              <a:ea typeface="+mn-lt"/>
              <a:cs typeface="+mn-lt"/>
            </a:endParaRPr>
          </a:p>
          <a:p>
            <a:pPr marL="0" indent="0">
              <a:buNone/>
            </a:pPr>
            <a:r>
              <a:rPr lang="en-US">
                <a:ea typeface="+mn-lt"/>
                <a:cs typeface="+mn-lt"/>
              </a:rPr>
              <a:t>3- Third to fourth grade:</a:t>
            </a:r>
          </a:p>
          <a:p>
            <a:r>
              <a:rPr lang="en-US">
                <a:ea typeface="+mn-lt"/>
                <a:cs typeface="+mn-lt"/>
              </a:rPr>
              <a:t>represents</a:t>
            </a:r>
            <a:r>
              <a:rPr lang="en-US" dirty="0">
                <a:ea typeface="+mn-lt"/>
                <a:cs typeface="+mn-lt"/>
              </a:rPr>
              <a:t> transition of “learning to read” to “reading to </a:t>
            </a:r>
            <a:r>
              <a:rPr lang="en-US">
                <a:ea typeface="+mn-lt"/>
                <a:cs typeface="+mn-lt"/>
              </a:rPr>
              <a:t>learn.”</a:t>
            </a:r>
            <a:endParaRPr lang="en-US">
              <a:cs typeface="Calibri" panose="020F0502020204030204"/>
            </a:endParaRPr>
          </a:p>
          <a:p>
            <a:r>
              <a:rPr lang="en-US" dirty="0">
                <a:ea typeface="+mn-lt"/>
                <a:cs typeface="+mn-lt"/>
              </a:rPr>
              <a:t>Third to fourth grade is also the point at which children’s writing </a:t>
            </a:r>
            <a:r>
              <a:rPr lang="en-US">
                <a:ea typeface="+mn-lt"/>
                <a:cs typeface="+mn-lt"/>
              </a:rPr>
              <a:t>development progresses in both spelling and written composition.</a:t>
            </a:r>
          </a:p>
          <a:p>
            <a:pPr marL="0" indent="0">
              <a:buNone/>
            </a:pPr>
            <a:endParaRPr lang="en-US" dirty="0">
              <a:ea typeface="+mn-lt"/>
              <a:cs typeface="+mn-lt"/>
            </a:endParaRPr>
          </a:p>
          <a:p>
            <a:endParaRPr lang="en-US" dirty="0"/>
          </a:p>
        </p:txBody>
      </p:sp>
    </p:spTree>
    <p:extLst>
      <p:ext uri="{BB962C8B-B14F-4D97-AF65-F5344CB8AC3E}">
        <p14:creationId xmlns:p14="http://schemas.microsoft.com/office/powerpoint/2010/main" val="27194540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A666F-1B9B-46A2-9632-FDC227856C79}"/>
              </a:ext>
            </a:extLst>
          </p:cNvPr>
          <p:cNvSpPr>
            <a:spLocks noGrp="1"/>
          </p:cNvSpPr>
          <p:nvPr>
            <p:ph type="title"/>
          </p:nvPr>
        </p:nvSpPr>
        <p:spPr/>
        <p:txBody>
          <a:bodyPr/>
          <a:lstStyle/>
          <a:p>
            <a:r>
              <a:rPr lang="en-US" dirty="0">
                <a:ea typeface="+mj-lt"/>
                <a:cs typeface="+mj-lt"/>
              </a:rPr>
              <a:t>writing processes include:</a:t>
            </a:r>
          </a:p>
        </p:txBody>
      </p:sp>
      <p:sp>
        <p:nvSpPr>
          <p:cNvPr id="3" name="Content Placeholder 2">
            <a:extLst>
              <a:ext uri="{FF2B5EF4-FFF2-40B4-BE49-F238E27FC236}">
                <a16:creationId xmlns:a16="http://schemas.microsoft.com/office/drawing/2014/main" id="{DD0C77E1-61BF-40E2-A87B-9F167C604A50}"/>
              </a:ext>
            </a:extLst>
          </p:cNvPr>
          <p:cNvSpPr>
            <a:spLocks noGrp="1"/>
          </p:cNvSpPr>
          <p:nvPr>
            <p:ph idx="1"/>
          </p:nvPr>
        </p:nvSpPr>
        <p:spPr/>
        <p:txBody>
          <a:bodyPr vert="horz" lIns="91440" tIns="45720" rIns="91440" bIns="45720" rtlCol="0" anchor="t">
            <a:normAutofit/>
          </a:bodyPr>
          <a:lstStyle/>
          <a:p>
            <a:r>
              <a:rPr lang="en-US" dirty="0">
                <a:ea typeface="+mn-lt"/>
                <a:cs typeface="+mn-lt"/>
              </a:rPr>
              <a:t>Planning</a:t>
            </a:r>
            <a:r>
              <a:rPr lang="en-US">
                <a:ea typeface="+mn-lt"/>
                <a:cs typeface="+mn-lt"/>
              </a:rPr>
              <a:t> (prewriting): generating and organizing ideas about the topic, taking into account both the goal and target audience.</a:t>
            </a:r>
            <a:endParaRPr lang="en-US"/>
          </a:p>
          <a:p>
            <a:r>
              <a:rPr lang="en-US" dirty="0">
                <a:ea typeface="+mn-lt"/>
                <a:cs typeface="+mn-lt"/>
              </a:rPr>
              <a:t> </a:t>
            </a:r>
            <a:r>
              <a:rPr lang="en-US">
                <a:ea typeface="+mn-lt"/>
                <a:cs typeface="+mn-lt"/>
              </a:rPr>
              <a:t>Drafting/composing: putting ideas into words and text.</a:t>
            </a:r>
            <a:endParaRPr lang="en-US"/>
          </a:p>
          <a:p>
            <a:r>
              <a:rPr lang="en-US" dirty="0">
                <a:ea typeface="+mn-lt"/>
                <a:cs typeface="+mn-lt"/>
              </a:rPr>
              <a:t> </a:t>
            </a:r>
            <a:r>
              <a:rPr lang="en-US">
                <a:ea typeface="+mn-lt"/>
                <a:cs typeface="+mn-lt"/>
              </a:rPr>
              <a:t>Revising: reviewing and evaluating content to reorganize, </a:t>
            </a:r>
            <a:r>
              <a:rPr lang="en-US" dirty="0">
                <a:ea typeface="+mn-lt"/>
                <a:cs typeface="+mn-lt"/>
              </a:rPr>
              <a:t>consolidate, and </a:t>
            </a:r>
            <a:r>
              <a:rPr lang="en-US">
                <a:ea typeface="+mn-lt"/>
                <a:cs typeface="+mn-lt"/>
              </a:rPr>
              <a:t>develop new</a:t>
            </a:r>
            <a:r>
              <a:rPr lang="en-US" dirty="0">
                <a:ea typeface="+mn-lt"/>
                <a:cs typeface="+mn-lt"/>
              </a:rPr>
              <a:t> </a:t>
            </a:r>
            <a:r>
              <a:rPr lang="en-US">
                <a:ea typeface="+mn-lt"/>
                <a:cs typeface="+mn-lt"/>
              </a:rPr>
              <a:t>ideas.</a:t>
            </a:r>
            <a:endParaRPr lang="en-US" dirty="0"/>
          </a:p>
          <a:p>
            <a:r>
              <a:rPr lang="en-US">
                <a:ea typeface="+mn-lt"/>
                <a:cs typeface="+mn-lt"/>
              </a:rPr>
              <a:t>Editing written text: polishing the flow and format of the composition.</a:t>
            </a:r>
            <a:endParaRPr lang="en-US" dirty="0"/>
          </a:p>
        </p:txBody>
      </p:sp>
    </p:spTree>
    <p:extLst>
      <p:ext uri="{BB962C8B-B14F-4D97-AF65-F5344CB8AC3E}">
        <p14:creationId xmlns:p14="http://schemas.microsoft.com/office/powerpoint/2010/main" val="1203921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A726FB-42C7-4C61-86FC-67A8DD2B30BA}"/>
              </a:ext>
            </a:extLst>
          </p:cNvPr>
          <p:cNvSpPr>
            <a:spLocks noGrp="1"/>
          </p:cNvSpPr>
          <p:nvPr>
            <p:ph type="title"/>
          </p:nvPr>
        </p:nvSpPr>
        <p:spPr/>
        <p:txBody>
          <a:bodyPr/>
          <a:lstStyle/>
          <a:p>
            <a:r>
              <a:rPr lang="en-US">
                <a:ea typeface="+mj-lt"/>
                <a:cs typeface="+mj-lt"/>
              </a:rPr>
              <a:t>writing processes:</a:t>
            </a:r>
            <a:br>
              <a:rPr lang="en-US" dirty="0">
                <a:ea typeface="+mj-lt"/>
                <a:cs typeface="+mj-lt"/>
              </a:rPr>
            </a:br>
            <a:r>
              <a:rPr lang="en-US">
                <a:ea typeface="+mj-lt"/>
                <a:cs typeface="+mj-lt"/>
              </a:rPr>
              <a:t>occur at all levels </a:t>
            </a:r>
            <a:endParaRPr lang="en-US"/>
          </a:p>
        </p:txBody>
      </p:sp>
      <p:sp>
        <p:nvSpPr>
          <p:cNvPr id="3" name="Content Placeholder 2">
            <a:extLst>
              <a:ext uri="{FF2B5EF4-FFF2-40B4-BE49-F238E27FC236}">
                <a16:creationId xmlns:a16="http://schemas.microsoft.com/office/drawing/2014/main" id="{EE37B463-CFE9-42A5-A6F8-66EBFAB78764}"/>
              </a:ext>
            </a:extLst>
          </p:cNvPr>
          <p:cNvSpPr>
            <a:spLocks noGrp="1"/>
          </p:cNvSpPr>
          <p:nvPr>
            <p:ph idx="1"/>
          </p:nvPr>
        </p:nvSpPr>
        <p:spPr/>
        <p:txBody>
          <a:bodyPr vert="horz" lIns="91440" tIns="45720" rIns="91440" bIns="45720" rtlCol="0" anchor="t">
            <a:normAutofit/>
          </a:bodyPr>
          <a:lstStyle/>
          <a:p>
            <a:r>
              <a:rPr lang="en-US" dirty="0">
                <a:ea typeface="+mn-lt"/>
                <a:cs typeface="+mn-lt"/>
              </a:rPr>
              <a:t>Word selection and spelling (word level)</a:t>
            </a:r>
            <a:endParaRPr lang="en-US" dirty="0">
              <a:cs typeface="Calibri" panose="020F0502020204030204"/>
            </a:endParaRPr>
          </a:p>
          <a:p>
            <a:r>
              <a:rPr lang="en-US">
                <a:ea typeface="+mn-lt"/>
                <a:cs typeface="+mn-lt"/>
              </a:rPr>
              <a:t>Grammatical</a:t>
            </a:r>
            <a:r>
              <a:rPr lang="en-US" dirty="0">
                <a:ea typeface="+mn-lt"/>
                <a:cs typeface="+mn-lt"/>
              </a:rPr>
              <a:t> complexity and morphological forms (sentence level)</a:t>
            </a:r>
            <a:endParaRPr lang="en-US" dirty="0"/>
          </a:p>
          <a:p>
            <a:r>
              <a:rPr lang="en-US">
                <a:ea typeface="+mn-lt"/>
                <a:cs typeface="+mn-lt"/>
              </a:rPr>
              <a:t>Cohesion</a:t>
            </a:r>
            <a:r>
              <a:rPr lang="en-US" dirty="0">
                <a:ea typeface="+mn-lt"/>
                <a:cs typeface="+mn-lt"/>
              </a:rPr>
              <a:t> devices that link sentences together (text level)</a:t>
            </a:r>
            <a:endParaRPr lang="en-US" dirty="0"/>
          </a:p>
          <a:p>
            <a:r>
              <a:rPr lang="en-US">
                <a:ea typeface="+mn-lt"/>
                <a:cs typeface="+mn-lt"/>
              </a:rPr>
              <a:t>Discourse</a:t>
            </a:r>
            <a:r>
              <a:rPr lang="en-US" dirty="0">
                <a:ea typeface="+mn-lt"/>
                <a:cs typeface="+mn-lt"/>
              </a:rPr>
              <a:t> type such as persuasive essay vs. compare-and-contrast </a:t>
            </a:r>
            <a:r>
              <a:rPr lang="en-US">
                <a:ea typeface="+mn-lt"/>
                <a:cs typeface="+mn-lt"/>
              </a:rPr>
              <a:t>composition (text</a:t>
            </a:r>
            <a:r>
              <a:rPr lang="en-US" dirty="0">
                <a:ea typeface="+mn-lt"/>
                <a:cs typeface="+mn-lt"/>
              </a:rPr>
              <a:t> level)</a:t>
            </a:r>
            <a:endParaRPr lang="en-US" dirty="0"/>
          </a:p>
          <a:p>
            <a:r>
              <a:rPr lang="en-US" dirty="0">
                <a:ea typeface="+mn-lt"/>
                <a:cs typeface="+mn-lt"/>
              </a:rPr>
              <a:t> Capitalization and punctuation (across all levels)</a:t>
            </a:r>
            <a:endParaRPr lang="en-US" dirty="0"/>
          </a:p>
        </p:txBody>
      </p:sp>
    </p:spTree>
    <p:extLst>
      <p:ext uri="{BB962C8B-B14F-4D97-AF65-F5344CB8AC3E}">
        <p14:creationId xmlns:p14="http://schemas.microsoft.com/office/powerpoint/2010/main" val="31312218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83256705-848C-458D-918E-9CAF36D56E6C}"/>
              </a:ext>
            </a:extLst>
          </p:cNvPr>
          <p:cNvGraphicFramePr>
            <a:graphicFrameLocks noGrp="1"/>
          </p:cNvGraphicFramePr>
          <p:nvPr>
            <p:extLst>
              <p:ext uri="{D42A27DB-BD31-4B8C-83A1-F6EECF244321}">
                <p14:modId xmlns:p14="http://schemas.microsoft.com/office/powerpoint/2010/main" val="2047276997"/>
              </p:ext>
            </p:extLst>
          </p:nvPr>
        </p:nvGraphicFramePr>
        <p:xfrm>
          <a:off x="1496122" y="1514707"/>
          <a:ext cx="9629318" cy="4516238"/>
        </p:xfrm>
        <a:graphic>
          <a:graphicData uri="http://schemas.openxmlformats.org/drawingml/2006/table">
            <a:tbl>
              <a:tblPr firstRow="1" bandRow="1">
                <a:tableStyleId>{5C22544A-7EE6-4342-B048-85BDC9FD1C3A}</a:tableStyleId>
              </a:tblPr>
              <a:tblGrid>
                <a:gridCol w="4814659">
                  <a:extLst>
                    <a:ext uri="{9D8B030D-6E8A-4147-A177-3AD203B41FA5}">
                      <a16:colId xmlns:a16="http://schemas.microsoft.com/office/drawing/2014/main" val="3692780851"/>
                    </a:ext>
                  </a:extLst>
                </a:gridCol>
                <a:gridCol w="4814659">
                  <a:extLst>
                    <a:ext uri="{9D8B030D-6E8A-4147-A177-3AD203B41FA5}">
                      <a16:colId xmlns:a16="http://schemas.microsoft.com/office/drawing/2014/main" val="4224507830"/>
                    </a:ext>
                  </a:extLst>
                </a:gridCol>
              </a:tblGrid>
              <a:tr h="730568">
                <a:tc>
                  <a:txBody>
                    <a:bodyPr/>
                    <a:lstStyle/>
                    <a:p>
                      <a:pPr lvl="0">
                        <a:buNone/>
                      </a:pPr>
                      <a:r>
                        <a:rPr lang="en-US" dirty="0"/>
                        <a:t>term</a:t>
                      </a:r>
                    </a:p>
                  </a:txBody>
                  <a:tcPr/>
                </a:tc>
                <a:tc>
                  <a:txBody>
                    <a:bodyPr/>
                    <a:lstStyle/>
                    <a:p>
                      <a:r>
                        <a:rPr lang="en-US" dirty="0"/>
                        <a:t>definition/description</a:t>
                      </a:r>
                    </a:p>
                  </a:txBody>
                  <a:tcPr/>
                </a:tc>
                <a:extLst>
                  <a:ext uri="{0D108BD9-81ED-4DB2-BD59-A6C34878D82A}">
                    <a16:rowId xmlns:a16="http://schemas.microsoft.com/office/drawing/2014/main" val="1834621760"/>
                  </a:ext>
                </a:extLst>
              </a:tr>
              <a:tr h="1261890">
                <a:tc>
                  <a:txBody>
                    <a:bodyPr/>
                    <a:lstStyle/>
                    <a:p>
                      <a:pPr lvl="0">
                        <a:buNone/>
                      </a:pPr>
                      <a:r>
                        <a:rPr lang="en-US" sz="1800" b="0" i="0" u="none" strike="noStrike" noProof="0" dirty="0">
                          <a:latin typeface="Calibri"/>
                        </a:rPr>
                        <a:t>Decoding</a:t>
                      </a:r>
                      <a:endParaRPr lang="en-US" dirty="0"/>
                    </a:p>
                  </a:txBody>
                  <a:tcPr/>
                </a:tc>
                <a:tc>
                  <a:txBody>
                    <a:bodyPr/>
                    <a:lstStyle/>
                    <a:p>
                      <a:pPr lvl="0" algn="l">
                        <a:lnSpc>
                          <a:spcPct val="100000"/>
                        </a:lnSpc>
                        <a:spcBef>
                          <a:spcPts val="0"/>
                        </a:spcBef>
                        <a:spcAft>
                          <a:spcPts val="0"/>
                        </a:spcAft>
                        <a:buNone/>
                      </a:pPr>
                      <a:r>
                        <a:rPr lang="en-US" sz="1800" b="0" i="0" u="none" strike="noStrike" noProof="0">
                          <a:latin typeface="Calibri"/>
                        </a:rPr>
                        <a:t>Knowledge of letter/sound (alphabetic </a:t>
                      </a:r>
                      <a:r>
                        <a:rPr lang="en-US" sz="1800" b="0" i="0" u="none" strike="noStrike" noProof="0" dirty="0">
                          <a:latin typeface="Calibri"/>
                        </a:rPr>
                        <a:t>principle) to convert print into words</a:t>
                      </a:r>
                      <a:endParaRPr lang="en-US" dirty="0"/>
                    </a:p>
                  </a:txBody>
                  <a:tcPr/>
                </a:tc>
                <a:extLst>
                  <a:ext uri="{0D108BD9-81ED-4DB2-BD59-A6C34878D82A}">
                    <a16:rowId xmlns:a16="http://schemas.microsoft.com/office/drawing/2014/main" val="1910054363"/>
                  </a:ext>
                </a:extLst>
              </a:tr>
              <a:tr h="1261890">
                <a:tc>
                  <a:txBody>
                    <a:bodyPr/>
                    <a:lstStyle/>
                    <a:p>
                      <a:pPr lvl="0" algn="l">
                        <a:lnSpc>
                          <a:spcPct val="100000"/>
                        </a:lnSpc>
                        <a:spcBef>
                          <a:spcPts val="0"/>
                        </a:spcBef>
                        <a:spcAft>
                          <a:spcPts val="0"/>
                        </a:spcAft>
                        <a:buNone/>
                      </a:pPr>
                      <a:r>
                        <a:rPr lang="en-US" sz="1800" b="0" i="0" u="none" strike="noStrike" noProof="0" dirty="0">
                          <a:latin typeface="Calibri"/>
                        </a:rPr>
                        <a:t>Word recognition</a:t>
                      </a:r>
                      <a:endParaRPr lang="en-US" dirty="0"/>
                    </a:p>
                    <a:p>
                      <a:pPr lvl="0">
                        <a:buNone/>
                      </a:pPr>
                      <a:r>
                        <a:rPr lang="en-US" sz="1800" b="0" i="0" u="none" strike="noStrike" noProof="0" dirty="0">
                          <a:latin typeface="Calibri"/>
                        </a:rPr>
                        <a:t>and fluency</a:t>
                      </a:r>
                      <a:endParaRPr lang="en-US" dirty="0"/>
                    </a:p>
                  </a:txBody>
                  <a:tcPr/>
                </a:tc>
                <a:tc>
                  <a:txBody>
                    <a:bodyPr/>
                    <a:lstStyle/>
                    <a:p>
                      <a:pPr lvl="0">
                        <a:buNone/>
                      </a:pPr>
                      <a:r>
                        <a:rPr lang="en-US" sz="1800" b="0" i="0" u="none" strike="noStrike" noProof="0" dirty="0">
                          <a:latin typeface="Calibri"/>
                        </a:rPr>
                        <a:t>Rapid and automatic identification of written words</a:t>
                      </a:r>
                      <a:endParaRPr lang="en-US" dirty="0"/>
                    </a:p>
                  </a:txBody>
                  <a:tcPr/>
                </a:tc>
                <a:extLst>
                  <a:ext uri="{0D108BD9-81ED-4DB2-BD59-A6C34878D82A}">
                    <a16:rowId xmlns:a16="http://schemas.microsoft.com/office/drawing/2014/main" val="594454349"/>
                  </a:ext>
                </a:extLst>
              </a:tr>
              <a:tr h="1261890">
                <a:tc>
                  <a:txBody>
                    <a:bodyPr/>
                    <a:lstStyle/>
                    <a:p>
                      <a:pPr lvl="0">
                        <a:buNone/>
                      </a:pPr>
                      <a:r>
                        <a:rPr lang="en-US" sz="1800" b="0" i="0" u="none" strike="noStrike" noProof="0" dirty="0">
                          <a:latin typeface="Calibri"/>
                        </a:rPr>
                        <a:t>Comprehension</a:t>
                      </a:r>
                      <a:endParaRPr lang="en-US" dirty="0"/>
                    </a:p>
                  </a:txBody>
                  <a:tcPr/>
                </a:tc>
                <a:tc>
                  <a:txBody>
                    <a:bodyPr/>
                    <a:lstStyle/>
                    <a:p>
                      <a:pPr lvl="0">
                        <a:buNone/>
                      </a:pPr>
                      <a:r>
                        <a:rPr lang="en-US" sz="1800" b="0" i="0" u="none" strike="noStrike" noProof="0" dirty="0">
                          <a:latin typeface="Calibri"/>
                        </a:rPr>
                        <a:t>Processes by which printed language is understood and interpreted</a:t>
                      </a:r>
                      <a:endParaRPr lang="en-US" dirty="0"/>
                    </a:p>
                  </a:txBody>
                  <a:tcPr/>
                </a:tc>
                <a:extLst>
                  <a:ext uri="{0D108BD9-81ED-4DB2-BD59-A6C34878D82A}">
                    <a16:rowId xmlns:a16="http://schemas.microsoft.com/office/drawing/2014/main" val="2084888145"/>
                  </a:ext>
                </a:extLst>
              </a:tr>
            </a:tbl>
          </a:graphicData>
        </a:graphic>
      </p:graphicFrame>
    </p:spTree>
    <p:extLst>
      <p:ext uri="{BB962C8B-B14F-4D97-AF65-F5344CB8AC3E}">
        <p14:creationId xmlns:p14="http://schemas.microsoft.com/office/powerpoint/2010/main" val="4171560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7F8774-1D7F-462E-8678-286285386BD8}"/>
              </a:ext>
            </a:extLst>
          </p:cNvPr>
          <p:cNvSpPr>
            <a:spLocks noGrp="1"/>
          </p:cNvSpPr>
          <p:nvPr>
            <p:ph type="title"/>
          </p:nvPr>
        </p:nvSpPr>
        <p:spPr>
          <a:xfrm>
            <a:off x="578005" y="179271"/>
            <a:ext cx="10515600" cy="1325563"/>
          </a:xfrm>
        </p:spPr>
        <p:txBody>
          <a:bodyPr/>
          <a:lstStyle/>
          <a:p>
            <a:r>
              <a:rPr lang="en-US" dirty="0">
                <a:cs typeface="Calibri Light"/>
              </a:rPr>
              <a:t>Stages of development:</a:t>
            </a:r>
            <a:br>
              <a:rPr lang="en-US" dirty="0">
                <a:cs typeface="Calibri Light"/>
              </a:rPr>
            </a:br>
            <a:endParaRPr lang="en-US"/>
          </a:p>
        </p:txBody>
      </p:sp>
      <p:graphicFrame>
        <p:nvGraphicFramePr>
          <p:cNvPr id="4" name="Table 4">
            <a:extLst>
              <a:ext uri="{FF2B5EF4-FFF2-40B4-BE49-F238E27FC236}">
                <a16:creationId xmlns:a16="http://schemas.microsoft.com/office/drawing/2014/main" id="{21799012-46B7-4AEE-8500-0666BD879E88}"/>
              </a:ext>
            </a:extLst>
          </p:cNvPr>
          <p:cNvGraphicFramePr>
            <a:graphicFrameLocks noGrp="1"/>
          </p:cNvGraphicFramePr>
          <p:nvPr>
            <p:extLst>
              <p:ext uri="{D42A27DB-BD31-4B8C-83A1-F6EECF244321}">
                <p14:modId xmlns:p14="http://schemas.microsoft.com/office/powerpoint/2010/main" val="1875791948"/>
              </p:ext>
            </p:extLst>
          </p:nvPr>
        </p:nvGraphicFramePr>
        <p:xfrm>
          <a:off x="315951" y="1421780"/>
          <a:ext cx="10866990" cy="4431855"/>
        </p:xfrm>
        <a:graphic>
          <a:graphicData uri="http://schemas.openxmlformats.org/drawingml/2006/table">
            <a:tbl>
              <a:tblPr firstRow="1" bandRow="1">
                <a:tableStyleId>{5C22544A-7EE6-4342-B048-85BDC9FD1C3A}</a:tableStyleId>
              </a:tblPr>
              <a:tblGrid>
                <a:gridCol w="5433495">
                  <a:extLst>
                    <a:ext uri="{9D8B030D-6E8A-4147-A177-3AD203B41FA5}">
                      <a16:colId xmlns:a16="http://schemas.microsoft.com/office/drawing/2014/main" val="2342635380"/>
                    </a:ext>
                  </a:extLst>
                </a:gridCol>
                <a:gridCol w="5433495">
                  <a:extLst>
                    <a:ext uri="{9D8B030D-6E8A-4147-A177-3AD203B41FA5}">
                      <a16:colId xmlns:a16="http://schemas.microsoft.com/office/drawing/2014/main" val="81895886"/>
                    </a:ext>
                  </a:extLst>
                </a:gridCol>
              </a:tblGrid>
              <a:tr h="323836">
                <a:tc>
                  <a:txBody>
                    <a:bodyPr/>
                    <a:lstStyle/>
                    <a:p>
                      <a:pPr lvl="0">
                        <a:buNone/>
                      </a:pPr>
                      <a:r>
                        <a:rPr lang="en-US" sz="1800" b="0" i="0" u="none" strike="noStrike" noProof="0" dirty="0">
                          <a:latin typeface="Calibri"/>
                        </a:rPr>
                        <a:t>Word-level reading:</a:t>
                      </a:r>
                      <a:endParaRPr lang="en-US" dirty="0"/>
                    </a:p>
                  </a:txBody>
                  <a:tcPr/>
                </a:tc>
                <a:tc>
                  <a:txBody>
                    <a:bodyPr/>
                    <a:lstStyle/>
                    <a:p>
                      <a:pPr lvl="0">
                        <a:buNone/>
                      </a:pPr>
                      <a:endParaRPr lang="en-US" dirty="0"/>
                    </a:p>
                  </a:txBody>
                  <a:tcPr/>
                </a:tc>
                <a:extLst>
                  <a:ext uri="{0D108BD9-81ED-4DB2-BD59-A6C34878D82A}">
                    <a16:rowId xmlns:a16="http://schemas.microsoft.com/office/drawing/2014/main" val="430281370"/>
                  </a:ext>
                </a:extLst>
              </a:tr>
              <a:tr h="1052470">
                <a:tc>
                  <a:txBody>
                    <a:bodyPr/>
                    <a:lstStyle/>
                    <a:p>
                      <a:pPr lvl="0" algn="l">
                        <a:lnSpc>
                          <a:spcPct val="100000"/>
                        </a:lnSpc>
                        <a:spcBef>
                          <a:spcPts val="0"/>
                        </a:spcBef>
                        <a:spcAft>
                          <a:spcPts val="0"/>
                        </a:spcAft>
                        <a:buNone/>
                      </a:pPr>
                      <a:r>
                        <a:rPr lang="en-US" sz="1800" b="0" i="0" u="none" strike="noStrike" noProof="0" dirty="0">
                          <a:latin typeface="Calibri"/>
                        </a:rPr>
                        <a:t>Logographic / Pre-alphabetic</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Association of spoken words with environmental print </a:t>
                      </a:r>
                      <a:r>
                        <a:rPr lang="en-US" sz="1800" b="0" i="0" u="none" strike="noStrike" noProof="0">
                          <a:latin typeface="Calibri"/>
                        </a:rPr>
                        <a:t>without knowledge of letter/sound (alphabeticprinciple);for example, logos, brand names, street signs.</a:t>
                      </a:r>
                      <a:endParaRPr lang="en-US" dirty="0"/>
                    </a:p>
                  </a:txBody>
                  <a:tcPr/>
                </a:tc>
                <a:extLst>
                  <a:ext uri="{0D108BD9-81ED-4DB2-BD59-A6C34878D82A}">
                    <a16:rowId xmlns:a16="http://schemas.microsoft.com/office/drawing/2014/main" val="4115029195"/>
                  </a:ext>
                </a:extLst>
              </a:tr>
              <a:tr h="955315">
                <a:tc>
                  <a:txBody>
                    <a:bodyPr/>
                    <a:lstStyle/>
                    <a:p>
                      <a:pPr lvl="0">
                        <a:buNone/>
                      </a:pPr>
                      <a:r>
                        <a:rPr lang="en-US" sz="1800" b="0" i="0" u="none" strike="noStrike" noProof="0" dirty="0">
                          <a:latin typeface="Calibri"/>
                        </a:rPr>
                        <a:t>Transitional</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Partial knowledge of sound/letter; for example, use </a:t>
                      </a:r>
                      <a:r>
                        <a:rPr lang="en-US" sz="1800" b="0" i="0" u="none" strike="noStrike" noProof="0">
                          <a:latin typeface="Calibri"/>
                        </a:rPr>
                        <a:t>of initial or final letter to guess the word.</a:t>
                      </a:r>
                      <a:endParaRPr lang="en-US" sz="1800" b="0" i="0" u="none" strike="noStrike" noProof="0" dirty="0">
                        <a:latin typeface="Calibri"/>
                      </a:endParaRPr>
                    </a:p>
                  </a:txBody>
                  <a:tcPr/>
                </a:tc>
                <a:extLst>
                  <a:ext uri="{0D108BD9-81ED-4DB2-BD59-A6C34878D82A}">
                    <a16:rowId xmlns:a16="http://schemas.microsoft.com/office/drawing/2014/main" val="1482992062"/>
                  </a:ext>
                </a:extLst>
              </a:tr>
              <a:tr h="566712">
                <a:tc>
                  <a:txBody>
                    <a:bodyPr/>
                    <a:lstStyle/>
                    <a:p>
                      <a:pPr lvl="0">
                        <a:buNone/>
                      </a:pPr>
                      <a:r>
                        <a:rPr lang="en-US" sz="1800" b="0" i="0" u="none" strike="noStrike" noProof="0" dirty="0">
                          <a:latin typeface="Calibri"/>
                        </a:rPr>
                        <a:t>Alphabetic</a:t>
                      </a:r>
                      <a:endParaRPr lang="en-US" dirty="0"/>
                    </a:p>
                  </a:txBody>
                  <a:tcPr/>
                </a:tc>
                <a:tc>
                  <a:txBody>
                    <a:bodyPr/>
                    <a:lstStyle/>
                    <a:p>
                      <a:pPr lvl="0" algn="l">
                        <a:lnSpc>
                          <a:spcPct val="100000"/>
                        </a:lnSpc>
                        <a:spcBef>
                          <a:spcPts val="0"/>
                        </a:spcBef>
                        <a:spcAft>
                          <a:spcPts val="0"/>
                        </a:spcAft>
                        <a:buNone/>
                      </a:pPr>
                      <a:r>
                        <a:rPr lang="en-US" sz="1800" b="0" i="0" u="none" strike="noStrike" noProof="0">
                          <a:latin typeface="Calibri"/>
                        </a:rPr>
                        <a:t>Full knowledge of alphabetic principle. That is, ability to </a:t>
                      </a:r>
                      <a:r>
                        <a:rPr lang="en-US" sz="1800" b="0" i="0" u="none" strike="noStrike" noProof="0" dirty="0">
                          <a:latin typeface="Calibri"/>
                        </a:rPr>
                        <a:t>decode both familiar and unfamiliar words</a:t>
                      </a:r>
                      <a:endParaRPr lang="en-US" dirty="0"/>
                    </a:p>
                  </a:txBody>
                  <a:tcPr/>
                </a:tc>
                <a:extLst>
                  <a:ext uri="{0D108BD9-81ED-4DB2-BD59-A6C34878D82A}">
                    <a16:rowId xmlns:a16="http://schemas.microsoft.com/office/drawing/2014/main" val="1051654502"/>
                  </a:ext>
                </a:extLst>
              </a:tr>
              <a:tr h="1052470">
                <a:tc>
                  <a:txBody>
                    <a:bodyPr/>
                    <a:lstStyle/>
                    <a:p>
                      <a:pPr lvl="0">
                        <a:buNone/>
                      </a:pPr>
                      <a:r>
                        <a:rPr lang="en-US" sz="1800" b="0" i="0" u="none" strike="noStrike" noProof="0" dirty="0">
                          <a:latin typeface="Calibri"/>
                        </a:rPr>
                        <a:t>Orthographic</a:t>
                      </a:r>
                      <a:endParaRPr lang="en-US" dirty="0"/>
                    </a:p>
                  </a:txBody>
                  <a:tcPr/>
                </a:tc>
                <a:tc>
                  <a:txBody>
                    <a:bodyPr/>
                    <a:lstStyle/>
                    <a:p>
                      <a:pPr lvl="0" algn="l">
                        <a:lnSpc>
                          <a:spcPct val="100000"/>
                        </a:lnSpc>
                        <a:spcBef>
                          <a:spcPts val="0"/>
                        </a:spcBef>
                        <a:spcAft>
                          <a:spcPts val="0"/>
                        </a:spcAft>
                        <a:buNone/>
                      </a:pPr>
                      <a:r>
                        <a:rPr lang="en-US" sz="1800" b="0" i="0" u="none" strike="noStrike" noProof="0" dirty="0">
                          <a:latin typeface="Calibri"/>
                        </a:rPr>
                        <a:t>Use of spelling patterns to recognize and pronounce commonly recurring letter patterns as units (e.g., root </a:t>
                      </a:r>
                      <a:r>
                        <a:rPr lang="en-US" sz="1800" b="0" i="0" u="none" strike="noStrike" noProof="0">
                          <a:latin typeface="Calibri"/>
                        </a:rPr>
                        <a:t>words, prefixes, suffixes, syllables).</a:t>
                      </a:r>
                      <a:endParaRPr lang="en-US" sz="1800" b="0" i="0" u="none" strike="noStrike" noProof="0" dirty="0">
                        <a:latin typeface="Calibri"/>
                      </a:endParaRPr>
                    </a:p>
                  </a:txBody>
                  <a:tcPr/>
                </a:tc>
                <a:extLst>
                  <a:ext uri="{0D108BD9-81ED-4DB2-BD59-A6C34878D82A}">
                    <a16:rowId xmlns:a16="http://schemas.microsoft.com/office/drawing/2014/main" val="3361853880"/>
                  </a:ext>
                </a:extLst>
              </a:tr>
              <a:tr h="323836">
                <a:tc>
                  <a:txBody>
                    <a:bodyPr/>
                    <a:lstStyle/>
                    <a:p>
                      <a:pPr lvl="0" algn="l">
                        <a:lnSpc>
                          <a:spcPct val="100000"/>
                        </a:lnSpc>
                        <a:spcBef>
                          <a:spcPts val="0"/>
                        </a:spcBef>
                        <a:spcAft>
                          <a:spcPts val="0"/>
                        </a:spcAft>
                        <a:buNone/>
                      </a:pPr>
                      <a:r>
                        <a:rPr lang="en-US" sz="1800" b="0" i="0" u="none" strike="noStrike" noProof="0" dirty="0">
                          <a:latin typeface="Calibri"/>
                        </a:rPr>
                        <a:t>Automatic word recognition</a:t>
                      </a:r>
                      <a:endParaRPr lang="en-US" dirty="0"/>
                    </a:p>
                  </a:txBody>
                  <a:tcPr/>
                </a:tc>
                <a:tc>
                  <a:txBody>
                    <a:bodyPr/>
                    <a:lstStyle/>
                    <a:p>
                      <a:pPr lvl="0">
                        <a:buNone/>
                      </a:pPr>
                      <a:r>
                        <a:rPr lang="en-US" sz="1800" b="0" i="0" u="none" strike="noStrike" noProof="0">
                          <a:latin typeface="Calibri"/>
                        </a:rPr>
                        <a:t>Proficient and fluent reading of most words by sight.</a:t>
                      </a:r>
                      <a:endParaRPr lang="en-US" dirty="0"/>
                    </a:p>
                  </a:txBody>
                  <a:tcPr/>
                </a:tc>
                <a:extLst>
                  <a:ext uri="{0D108BD9-81ED-4DB2-BD59-A6C34878D82A}">
                    <a16:rowId xmlns:a16="http://schemas.microsoft.com/office/drawing/2014/main" val="4005192572"/>
                  </a:ext>
                </a:extLst>
              </a:tr>
            </a:tbl>
          </a:graphicData>
        </a:graphic>
      </p:graphicFrame>
    </p:spTree>
    <p:extLst>
      <p:ext uri="{BB962C8B-B14F-4D97-AF65-F5344CB8AC3E}">
        <p14:creationId xmlns:p14="http://schemas.microsoft.com/office/powerpoint/2010/main" val="2846439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2">
            <a:extLst>
              <a:ext uri="{FF2B5EF4-FFF2-40B4-BE49-F238E27FC236}">
                <a16:creationId xmlns:a16="http://schemas.microsoft.com/office/drawing/2014/main" id="{A217B185-5452-4512-AC68-8E1FA564C34B}"/>
              </a:ext>
            </a:extLst>
          </p:cNvPr>
          <p:cNvGraphicFramePr>
            <a:graphicFrameLocks noGrp="1"/>
          </p:cNvGraphicFramePr>
          <p:nvPr>
            <p:extLst>
              <p:ext uri="{D42A27DB-BD31-4B8C-83A1-F6EECF244321}">
                <p14:modId xmlns:p14="http://schemas.microsoft.com/office/powerpoint/2010/main" val="1245335626"/>
              </p:ext>
            </p:extLst>
          </p:nvPr>
        </p:nvGraphicFramePr>
        <p:xfrm>
          <a:off x="431924" y="833888"/>
          <a:ext cx="11328212" cy="5125720"/>
        </p:xfrm>
        <a:graphic>
          <a:graphicData uri="http://schemas.openxmlformats.org/drawingml/2006/table">
            <a:tbl>
              <a:tblPr firstRow="1" bandRow="1">
                <a:tableStyleId>{5C22544A-7EE6-4342-B048-85BDC9FD1C3A}</a:tableStyleId>
              </a:tblPr>
              <a:tblGrid>
                <a:gridCol w="5664106">
                  <a:extLst>
                    <a:ext uri="{9D8B030D-6E8A-4147-A177-3AD203B41FA5}">
                      <a16:colId xmlns:a16="http://schemas.microsoft.com/office/drawing/2014/main" val="382641673"/>
                    </a:ext>
                  </a:extLst>
                </a:gridCol>
                <a:gridCol w="5664106">
                  <a:extLst>
                    <a:ext uri="{9D8B030D-6E8A-4147-A177-3AD203B41FA5}">
                      <a16:colId xmlns:a16="http://schemas.microsoft.com/office/drawing/2014/main" val="943736879"/>
                    </a:ext>
                  </a:extLst>
                </a:gridCol>
              </a:tblGrid>
              <a:tr h="370840">
                <a:tc>
                  <a:txBody>
                    <a:bodyPr/>
                    <a:lstStyle/>
                    <a:p>
                      <a:pPr lvl="0">
                        <a:buNone/>
                      </a:pPr>
                      <a:r>
                        <a:rPr lang="en-US" sz="1800" b="0" i="0" u="none" strike="noStrike" noProof="0" dirty="0">
                          <a:latin typeface="Calibri"/>
                        </a:rPr>
                        <a:t>Text-Level Reading:</a:t>
                      </a:r>
                      <a:endParaRPr lang="en-US" dirty="0"/>
                    </a:p>
                  </a:txBody>
                  <a:tcPr/>
                </a:tc>
                <a:tc>
                  <a:txBody>
                    <a:bodyPr/>
                    <a:lstStyle/>
                    <a:p>
                      <a:endParaRPr lang="en-US"/>
                    </a:p>
                  </a:txBody>
                  <a:tcPr/>
                </a:tc>
                <a:extLst>
                  <a:ext uri="{0D108BD9-81ED-4DB2-BD59-A6C34878D82A}">
                    <a16:rowId xmlns:a16="http://schemas.microsoft.com/office/drawing/2014/main" val="950222229"/>
                  </a:ext>
                </a:extLst>
              </a:tr>
              <a:tr h="370840">
                <a:tc>
                  <a:txBody>
                    <a:bodyPr/>
                    <a:lstStyle/>
                    <a:p>
                      <a:pPr lvl="0">
                        <a:buNone/>
                      </a:pPr>
                      <a:r>
                        <a:rPr lang="en-US" sz="1800" b="0" i="0" u="none" strike="noStrike" noProof="0" dirty="0">
                          <a:latin typeface="Calibri"/>
                        </a:rPr>
                        <a:t>4th–6th grade</a:t>
                      </a:r>
                      <a:endParaRPr lang="en-US" dirty="0"/>
                    </a:p>
                  </a:txBody>
                  <a:tcPr/>
                </a:tc>
                <a:tc>
                  <a:txBody>
                    <a:bodyPr/>
                    <a:lstStyle/>
                    <a:p>
                      <a:pPr marL="285750" lvl="0" indent="-285750" algn="l">
                        <a:lnSpc>
                          <a:spcPct val="100000"/>
                        </a:lnSpc>
                        <a:spcBef>
                          <a:spcPts val="0"/>
                        </a:spcBef>
                        <a:spcAft>
                          <a:spcPts val="0"/>
                        </a:spcAft>
                        <a:buFont typeface="Arial"/>
                        <a:buChar char="•"/>
                      </a:pPr>
                      <a:r>
                        <a:rPr lang="en-US" sz="1800" b="0" i="0" u="none" strike="noStrike" noProof="0">
                          <a:latin typeface="Calibri"/>
                        </a:rPr>
                        <a:t>Can read familiar content, merge reading </a:t>
                      </a:r>
                      <a:r>
                        <a:rPr lang="en-US" sz="1800" b="0" i="0" u="none" strike="noStrike" noProof="0" dirty="0">
                          <a:latin typeface="Calibri"/>
                        </a:rPr>
                        <a:t>fluency and speed. </a:t>
                      </a:r>
                      <a:endParaRPr lang="en-US" dirty="0"/>
                    </a:p>
                    <a:p>
                      <a:pPr marL="285750" lvl="0" indent="-285750" algn="l">
                        <a:lnSpc>
                          <a:spcPct val="100000"/>
                        </a:lnSpc>
                        <a:spcBef>
                          <a:spcPts val="0"/>
                        </a:spcBef>
                        <a:spcAft>
                          <a:spcPts val="0"/>
                        </a:spcAft>
                        <a:buFont typeface="Arial"/>
                        <a:buChar char="•"/>
                      </a:pPr>
                      <a:r>
                        <a:rPr lang="en-US" sz="1800" b="0" i="0" u="none" strike="noStrike" noProof="0">
                          <a:latin typeface="Calibri"/>
                        </a:rPr>
                        <a:t>not reading to gain new information so </a:t>
                      </a:r>
                      <a:r>
                        <a:rPr lang="en-US" sz="1800" b="0" i="0" u="none" strike="noStrike" noProof="0" dirty="0">
                          <a:latin typeface="Calibri"/>
                        </a:rPr>
                        <a:t>can concentrate </a:t>
                      </a:r>
                      <a:r>
                        <a:rPr lang="en-US" sz="1800" b="0" i="0" u="none" strike="noStrike" noProof="0">
                          <a:latin typeface="Calibri"/>
                        </a:rPr>
                        <a:t>on the print.</a:t>
                      </a:r>
                      <a:endParaRPr lang="en-US"/>
                    </a:p>
                  </a:txBody>
                  <a:tcPr/>
                </a:tc>
                <a:extLst>
                  <a:ext uri="{0D108BD9-81ED-4DB2-BD59-A6C34878D82A}">
                    <a16:rowId xmlns:a16="http://schemas.microsoft.com/office/drawing/2014/main" val="2109227027"/>
                  </a:ext>
                </a:extLst>
              </a:tr>
              <a:tr h="370840">
                <a:tc>
                  <a:txBody>
                    <a:bodyPr/>
                    <a:lstStyle/>
                    <a:p>
                      <a:pPr lvl="0">
                        <a:buNone/>
                      </a:pPr>
                      <a:r>
                        <a:rPr lang="en-US" sz="1800" b="0" i="0" u="none" strike="noStrike" noProof="0" dirty="0">
                          <a:latin typeface="Calibri"/>
                        </a:rPr>
                        <a:t>7th–8th grade</a:t>
                      </a:r>
                      <a:endParaRPr lang="en-US" dirty="0"/>
                    </a:p>
                  </a:txBody>
                  <a:tcPr/>
                </a:tc>
                <a:tc>
                  <a:txBody>
                    <a:bodyPr/>
                    <a:lstStyle/>
                    <a:p>
                      <a:pPr marL="285750" lvl="0" indent="-285750" algn="l">
                        <a:lnSpc>
                          <a:spcPct val="100000"/>
                        </a:lnSpc>
                        <a:spcBef>
                          <a:spcPts val="0"/>
                        </a:spcBef>
                        <a:spcAft>
                          <a:spcPts val="0"/>
                        </a:spcAft>
                        <a:buFont typeface="Arial"/>
                        <a:buChar char="•"/>
                      </a:pPr>
                      <a:r>
                        <a:rPr lang="en-US" sz="1800" b="0" i="0" u="none" strike="noStrike" noProof="0">
                          <a:latin typeface="Calibri"/>
                        </a:rPr>
                        <a:t>Reads text to learn new information. </a:t>
                      </a:r>
                      <a:endParaRPr lang="en-US" dirty="0"/>
                    </a:p>
                    <a:p>
                      <a:pPr marL="285750" lvl="0" indent="-285750" algn="l">
                        <a:lnSpc>
                          <a:spcPct val="100000"/>
                        </a:lnSpc>
                        <a:spcBef>
                          <a:spcPts val="0"/>
                        </a:spcBef>
                        <a:spcAft>
                          <a:spcPts val="0"/>
                        </a:spcAft>
                        <a:buFont typeface="Arial"/>
                        <a:buChar char="•"/>
                      </a:pPr>
                      <a:r>
                        <a:rPr lang="en-US" sz="1800" b="0" i="0" u="none" strike="noStrike" noProof="0">
                          <a:latin typeface="Calibri"/>
                        </a:rPr>
                        <a:t>begins to bring prior knowledge and experience to written text.</a:t>
                      </a:r>
                      <a:endParaRPr lang="en-US"/>
                    </a:p>
                    <a:p>
                      <a:pPr marL="285750" lvl="0" indent="-285750" algn="l">
                        <a:lnSpc>
                          <a:spcPct val="100000"/>
                        </a:lnSpc>
                        <a:spcBef>
                          <a:spcPts val="0"/>
                        </a:spcBef>
                        <a:spcAft>
                          <a:spcPts val="0"/>
                        </a:spcAft>
                        <a:buFont typeface="Arial"/>
                        <a:buChar char="•"/>
                      </a:pPr>
                      <a:r>
                        <a:rPr lang="en-US" sz="1800" b="0" i="0" u="none" strike="noStrike" noProof="0">
                          <a:latin typeface="Calibri"/>
                        </a:rPr>
                        <a:t>growing importance of vocabulary/word meanings.</a:t>
                      </a:r>
                      <a:endParaRPr lang="en-US"/>
                    </a:p>
                  </a:txBody>
                  <a:tcPr/>
                </a:tc>
                <a:extLst>
                  <a:ext uri="{0D108BD9-81ED-4DB2-BD59-A6C34878D82A}">
                    <a16:rowId xmlns:a16="http://schemas.microsoft.com/office/drawing/2014/main" val="2064588132"/>
                  </a:ext>
                </a:extLst>
              </a:tr>
              <a:tr h="370840">
                <a:tc>
                  <a:txBody>
                    <a:bodyPr/>
                    <a:lstStyle/>
                    <a:p>
                      <a:pPr lvl="0">
                        <a:buNone/>
                      </a:pPr>
                      <a:r>
                        <a:rPr lang="en-US" sz="1800" b="0" i="0" u="none" strike="noStrike" noProof="0" dirty="0">
                          <a:latin typeface="Calibri"/>
                        </a:rPr>
                        <a:t>9th–12th grade</a:t>
                      </a:r>
                      <a:endParaRPr lang="en-US" dirty="0"/>
                    </a:p>
                  </a:txBody>
                  <a:tcPr/>
                </a:tc>
                <a:tc>
                  <a:txBody>
                    <a:bodyPr/>
                    <a:lstStyle/>
                    <a:p>
                      <a:pPr marL="285750" lvl="0" indent="-285750" algn="l">
                        <a:lnSpc>
                          <a:spcPct val="100000"/>
                        </a:lnSpc>
                        <a:spcBef>
                          <a:spcPts val="0"/>
                        </a:spcBef>
                        <a:spcAft>
                          <a:spcPts val="0"/>
                        </a:spcAft>
                        <a:buFont typeface="Arial"/>
                        <a:buChar char="•"/>
                      </a:pPr>
                      <a:r>
                        <a:rPr lang="en-US" sz="1800" b="0" i="0" u="none" strike="noStrike" noProof="0" dirty="0">
                          <a:latin typeface="Calibri"/>
                        </a:rPr>
                        <a:t>Can read multiple points of view, can read more than one set of facts, and can acquire new concepts and viewpoints </a:t>
                      </a:r>
                      <a:r>
                        <a:rPr lang="en-US" sz="1800" b="0" i="0" u="none" strike="noStrike" noProof="0">
                          <a:latin typeface="Calibri"/>
                        </a:rPr>
                        <a:t>from text.</a:t>
                      </a:r>
                    </a:p>
                  </a:txBody>
                  <a:tcPr/>
                </a:tc>
                <a:extLst>
                  <a:ext uri="{0D108BD9-81ED-4DB2-BD59-A6C34878D82A}">
                    <a16:rowId xmlns:a16="http://schemas.microsoft.com/office/drawing/2014/main" val="2698101205"/>
                  </a:ext>
                </a:extLst>
              </a:tr>
              <a:tr h="370840">
                <a:tc>
                  <a:txBody>
                    <a:bodyPr/>
                    <a:lstStyle/>
                    <a:p>
                      <a:pPr lvl="0">
                        <a:buNone/>
                      </a:pPr>
                      <a:r>
                        <a:rPr lang="en-US" sz="1800" b="0" i="0" u="none" strike="noStrike" noProof="0">
                          <a:latin typeface="Calibri"/>
                        </a:rPr>
                        <a:t>12th+ grade (Mature reading stage)</a:t>
                      </a:r>
                      <a:endParaRPr lang="en-US" dirty="0"/>
                    </a:p>
                  </a:txBody>
                  <a:tcPr/>
                </a:tc>
                <a:tc>
                  <a:txBody>
                    <a:bodyPr/>
                    <a:lstStyle/>
                    <a:p>
                      <a:pPr marL="285750" lvl="0" indent="-285750" algn="l">
                        <a:lnSpc>
                          <a:spcPct val="100000"/>
                        </a:lnSpc>
                        <a:spcBef>
                          <a:spcPts val="0"/>
                        </a:spcBef>
                        <a:spcAft>
                          <a:spcPts val="0"/>
                        </a:spcAft>
                        <a:buFont typeface="Arial"/>
                        <a:buChar char="•"/>
                      </a:pPr>
                      <a:r>
                        <a:rPr lang="en-US" sz="1800" b="0" i="0" u="none" strike="noStrike" noProof="0" dirty="0">
                          <a:latin typeface="Calibri"/>
                        </a:rPr>
                        <a:t>reads for greater detail and </a:t>
                      </a:r>
                      <a:r>
                        <a:rPr lang="en-US" sz="1800" b="0" i="0" u="none" strike="noStrike" noProof="0">
                          <a:latin typeface="Calibri"/>
                        </a:rPr>
                        <a:t>completeness.</a:t>
                      </a:r>
                      <a:endParaRPr lang="en-US" dirty="0"/>
                    </a:p>
                    <a:p>
                      <a:pPr marL="285750" lvl="0" indent="-285750" algn="l">
                        <a:lnSpc>
                          <a:spcPct val="100000"/>
                        </a:lnSpc>
                        <a:spcBef>
                          <a:spcPts val="0"/>
                        </a:spcBef>
                        <a:spcAft>
                          <a:spcPts val="0"/>
                        </a:spcAft>
                        <a:buFont typeface="Arial"/>
                        <a:buChar char="•"/>
                      </a:pPr>
                      <a:r>
                        <a:rPr lang="en-US" sz="1800" b="0" i="0" u="none" strike="noStrike" noProof="0">
                          <a:latin typeface="Calibri"/>
                        </a:rPr>
                        <a:t>reading becomes more qualitative, as reader constructs own knowledge using analysis, synthesis, and evaluation of </a:t>
                      </a:r>
                      <a:r>
                        <a:rPr lang="en-US" sz="1800" b="0" i="0" u="none" strike="noStrike" noProof="0" dirty="0">
                          <a:latin typeface="Calibri"/>
                        </a:rPr>
                        <a:t>information from different sources.</a:t>
                      </a:r>
                      <a:endParaRPr lang="en-US" dirty="0"/>
                    </a:p>
                    <a:p>
                      <a:pPr marL="285750" lvl="0" indent="-285750" algn="l">
                        <a:lnSpc>
                          <a:spcPct val="100000"/>
                        </a:lnSpc>
                        <a:spcBef>
                          <a:spcPts val="0"/>
                        </a:spcBef>
                        <a:spcAft>
                          <a:spcPts val="0"/>
                        </a:spcAft>
                        <a:buFont typeface="Arial"/>
                        <a:buChar char="•"/>
                      </a:pPr>
                      <a:r>
                        <a:rPr lang="en-US" sz="1800" b="0" i="0" u="none" strike="noStrike" noProof="0">
                          <a:latin typeface="Calibri"/>
                        </a:rPr>
                        <a:t>reads at different levels to obtain desired level of detail.</a:t>
                      </a:r>
                    </a:p>
                  </a:txBody>
                  <a:tcPr/>
                </a:tc>
                <a:extLst>
                  <a:ext uri="{0D108BD9-81ED-4DB2-BD59-A6C34878D82A}">
                    <a16:rowId xmlns:a16="http://schemas.microsoft.com/office/drawing/2014/main" val="1215921628"/>
                  </a:ext>
                </a:extLst>
              </a:tr>
            </a:tbl>
          </a:graphicData>
        </a:graphic>
      </p:graphicFrame>
    </p:spTree>
    <p:extLst>
      <p:ext uri="{BB962C8B-B14F-4D97-AF65-F5344CB8AC3E}">
        <p14:creationId xmlns:p14="http://schemas.microsoft.com/office/powerpoint/2010/main" val="392661821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Ion</vt:lpstr>
      <vt:lpstr>Intervention for language in school-age children through adolescence  (Ch.5)</vt:lpstr>
      <vt:lpstr>Characteristics of students ages 5-10 years:</vt:lpstr>
      <vt:lpstr>PowerPoint Presentation</vt:lpstr>
      <vt:lpstr>PowerPoint Presentation</vt:lpstr>
      <vt:lpstr>writing processes include:</vt:lpstr>
      <vt:lpstr>writing processes: occur at all levels </vt:lpstr>
      <vt:lpstr>PowerPoint Presentation</vt:lpstr>
      <vt:lpstr>Stages of development: </vt:lpstr>
      <vt:lpstr>PowerPoint Presentation</vt:lpstr>
      <vt:lpstr>PowerPoint Presentation</vt:lpstr>
      <vt:lpstr>PowerPoint Presentation</vt:lpstr>
      <vt:lpstr>Characteristics of students ages 10-18 years: </vt:lpstr>
      <vt:lpstr>PowerPoint Presentation</vt:lpstr>
      <vt:lpstr>PowerPoint Presentation</vt:lpstr>
      <vt:lpstr>PowerPoint Presentation</vt:lpstr>
      <vt:lpstr>PowerPoint Presentation</vt:lpstr>
      <vt:lpstr>PowerPoint Presentation</vt:lpstr>
      <vt:lpstr>Intervention considerations for school-age children and adolescence:</vt:lpstr>
      <vt:lpstr>The Common Core State Standards (CCSS):</vt:lpstr>
      <vt:lpstr>PowerPoint Presentation</vt:lpstr>
      <vt:lpstr>PowerPoint Presentation</vt:lpstr>
      <vt:lpstr>Treatment approaches for school-age children and adolescence:  </vt:lpstr>
      <vt:lpstr>PowerPoint Presentation</vt:lpstr>
      <vt:lpstr>PowerPoint Presentation</vt:lpstr>
      <vt:lpstr>PowerPoint Presentation</vt:lpstr>
      <vt:lpstr>PowerPoint Presentation</vt:lpstr>
      <vt:lpstr>Instructional Strategies for Writing</vt:lpstr>
      <vt:lpstr>strategy-based approaches to writing instruction.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dc:title>
  <dc:creator/>
  <cp:lastModifiedBy/>
  <cp:revision>945</cp:revision>
  <dcterms:created xsi:type="dcterms:W3CDTF">2020-01-09T14:41:16Z</dcterms:created>
  <dcterms:modified xsi:type="dcterms:W3CDTF">2020-01-17T20:39:30Z</dcterms:modified>
</cp:coreProperties>
</file>