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46"/>
  </p:notesMasterIdLst>
  <p:handoutMasterIdLst>
    <p:handoutMasterId r:id="rId47"/>
  </p:handoutMasterIdLst>
  <p:sldIdLst>
    <p:sldId id="277" r:id="rId3"/>
    <p:sldId id="278" r:id="rId4"/>
    <p:sldId id="279" r:id="rId5"/>
    <p:sldId id="286" r:id="rId6"/>
    <p:sldId id="287" r:id="rId7"/>
    <p:sldId id="280" r:id="rId8"/>
    <p:sldId id="288" r:id="rId9"/>
    <p:sldId id="289" r:id="rId10"/>
    <p:sldId id="281" r:id="rId11"/>
    <p:sldId id="290" r:id="rId12"/>
    <p:sldId id="291" r:id="rId13"/>
    <p:sldId id="292" r:id="rId14"/>
    <p:sldId id="293" r:id="rId15"/>
    <p:sldId id="294" r:id="rId16"/>
    <p:sldId id="282" r:id="rId17"/>
    <p:sldId id="295" r:id="rId18"/>
    <p:sldId id="283" r:id="rId19"/>
    <p:sldId id="296" r:id="rId20"/>
    <p:sldId id="298" r:id="rId21"/>
    <p:sldId id="297" r:id="rId22"/>
    <p:sldId id="299" r:id="rId23"/>
    <p:sldId id="303" r:id="rId24"/>
    <p:sldId id="300" r:id="rId25"/>
    <p:sldId id="304" r:id="rId26"/>
    <p:sldId id="301" r:id="rId27"/>
    <p:sldId id="305" r:id="rId28"/>
    <p:sldId id="306" r:id="rId29"/>
    <p:sldId id="307" r:id="rId30"/>
    <p:sldId id="302" r:id="rId31"/>
    <p:sldId id="308" r:id="rId32"/>
    <p:sldId id="309" r:id="rId33"/>
    <p:sldId id="310" r:id="rId34"/>
    <p:sldId id="311" r:id="rId35"/>
    <p:sldId id="312" r:id="rId36"/>
    <p:sldId id="315" r:id="rId37"/>
    <p:sldId id="284" r:id="rId38"/>
    <p:sldId id="313" r:id="rId39"/>
    <p:sldId id="314" r:id="rId40"/>
    <p:sldId id="316" r:id="rId41"/>
    <p:sldId id="285" r:id="rId42"/>
    <p:sldId id="317" r:id="rId43"/>
    <p:sldId id="318" r:id="rId44"/>
    <p:sldId id="319" r:id="rId45"/>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3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83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2585" autoAdjust="0"/>
  </p:normalViewPr>
  <p:slideViewPr>
    <p:cSldViewPr snapToGrid="0">
      <p:cViewPr varScale="1">
        <p:scale>
          <a:sx n="61" d="100"/>
          <a:sy n="61" d="100"/>
        </p:scale>
        <p:origin x="1098" y="78"/>
      </p:cViewPr>
      <p:guideLst>
        <p:guide pos="3840"/>
        <p:guide orient="horz" pos="2160"/>
      </p:guideLst>
    </p:cSldViewPr>
  </p:slideViewPr>
  <p:notesTextViewPr>
    <p:cViewPr>
      <p:scale>
        <a:sx n="1" d="1"/>
        <a:sy n="1" d="1"/>
      </p:scale>
      <p:origin x="0" y="0"/>
    </p:cViewPr>
  </p:notesTextViewPr>
  <p:notesViewPr>
    <p:cSldViewPr snapToGrid="0">
      <p:cViewPr varScale="1">
        <p:scale>
          <a:sx n="82" d="100"/>
          <a:sy n="82" d="100"/>
        </p:scale>
        <p:origin x="2994"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65DD71D7-55AC-46BD-81B3-09AB2F9EFBD8}" type="datetimeFigureOut">
              <a:rPr lang="en-US" smtClean="0"/>
              <a:t>4/3/2016</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2840BD58-3BFF-4EAF-BB8B-AC67FE801E47}" type="slidenum">
              <a:rPr lang="en-US" smtClean="0"/>
              <a:t>‹#›</a:t>
            </a:fld>
            <a:endParaRPr lang="en-US"/>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1F89424F-BB59-4F4E-9822-4CA3E770FFD2}" type="datetimeFigureOut">
              <a:rPr lang="en-US" smtClean="0"/>
              <a:t>4/3/2016</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3"/>
            <a:ext cx="5486400" cy="313753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68322CDD-9D6C-4F63-9EC2-648226624108}" type="slidenum">
              <a:rPr lang="en-US" smtClean="0"/>
              <a:t>‹#›</a:t>
            </a:fld>
            <a:endParaRPr lang="en-US"/>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322CDD-9D6C-4F63-9EC2-648226624108}" type="slidenum">
              <a:rPr lang="en-US" smtClean="0"/>
              <a:t>1</a:t>
            </a:fld>
            <a:endParaRPr lang="en-US"/>
          </a:p>
        </p:txBody>
      </p:sp>
    </p:spTree>
    <p:extLst>
      <p:ext uri="{BB962C8B-B14F-4D97-AF65-F5344CB8AC3E}">
        <p14:creationId xmlns:p14="http://schemas.microsoft.com/office/powerpoint/2010/main" val="3273477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tolerable exception rate is the tolerable limit for error set by the auditor when testing controls.</a:t>
            </a:r>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16</a:t>
            </a:fld>
            <a:endParaRPr lang="en-US"/>
          </a:p>
        </p:txBody>
      </p:sp>
    </p:spTree>
    <p:extLst>
      <p:ext uri="{BB962C8B-B14F-4D97-AF65-F5344CB8AC3E}">
        <p14:creationId xmlns:p14="http://schemas.microsoft.com/office/powerpoint/2010/main" val="2256412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use</a:t>
            </a:r>
            <a:r>
              <a:rPr lang="en-US" baseline="0" dirty="0" smtClean="0"/>
              <a:t> of samples follows the same plan, regardless of what type of sampling the auditor is utilizing.</a:t>
            </a:r>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18</a:t>
            </a:fld>
            <a:endParaRPr lang="en-US"/>
          </a:p>
        </p:txBody>
      </p:sp>
    </p:spTree>
    <p:extLst>
      <p:ext uri="{BB962C8B-B14F-4D97-AF65-F5344CB8AC3E}">
        <p14:creationId xmlns:p14="http://schemas.microsoft.com/office/powerpoint/2010/main" val="38564327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Planning the sample is important to the process.  Without proper planning,</a:t>
            </a:r>
            <a:r>
              <a:rPr lang="en-US" baseline="0" dirty="0" smtClean="0"/>
              <a:t> the sample results may lead the auditor to an incorrect conclusion regarding the population being tested.</a:t>
            </a:r>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20</a:t>
            </a:fld>
            <a:endParaRPr lang="en-US"/>
          </a:p>
        </p:txBody>
      </p:sp>
    </p:spTree>
    <p:extLst>
      <p:ext uri="{BB962C8B-B14F-4D97-AF65-F5344CB8AC3E}">
        <p14:creationId xmlns:p14="http://schemas.microsoft.com/office/powerpoint/2010/main" val="3944846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21</a:t>
            </a:fld>
            <a:endParaRPr lang="en-US"/>
          </a:p>
        </p:txBody>
      </p:sp>
    </p:spTree>
    <p:extLst>
      <p:ext uri="{BB962C8B-B14F-4D97-AF65-F5344CB8AC3E}">
        <p14:creationId xmlns:p14="http://schemas.microsoft.com/office/powerpoint/2010/main" val="18875976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22</a:t>
            </a:fld>
            <a:endParaRPr lang="en-US"/>
          </a:p>
        </p:txBody>
      </p:sp>
    </p:spTree>
    <p:extLst>
      <p:ext uri="{BB962C8B-B14F-4D97-AF65-F5344CB8AC3E}">
        <p14:creationId xmlns:p14="http://schemas.microsoft.com/office/powerpoint/2010/main" val="433905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24</a:t>
            </a:fld>
            <a:endParaRPr lang="en-US"/>
          </a:p>
        </p:txBody>
      </p:sp>
    </p:spTree>
    <p:extLst>
      <p:ext uri="{BB962C8B-B14F-4D97-AF65-F5344CB8AC3E}">
        <p14:creationId xmlns:p14="http://schemas.microsoft.com/office/powerpoint/2010/main" val="10250857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26</a:t>
            </a:fld>
            <a:endParaRPr lang="en-US"/>
          </a:p>
        </p:txBody>
      </p:sp>
    </p:spTree>
    <p:extLst>
      <p:ext uri="{BB962C8B-B14F-4D97-AF65-F5344CB8AC3E}">
        <p14:creationId xmlns:p14="http://schemas.microsoft.com/office/powerpoint/2010/main" val="39048403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29</a:t>
            </a:fld>
            <a:endParaRPr lang="en-US"/>
          </a:p>
        </p:txBody>
      </p:sp>
    </p:spTree>
    <p:extLst>
      <p:ext uri="{BB962C8B-B14F-4D97-AF65-F5344CB8AC3E}">
        <p14:creationId xmlns:p14="http://schemas.microsoft.com/office/powerpoint/2010/main" val="40842631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31</a:t>
            </a:fld>
            <a:endParaRPr lang="en-US"/>
          </a:p>
        </p:txBody>
      </p:sp>
    </p:spTree>
    <p:extLst>
      <p:ext uri="{BB962C8B-B14F-4D97-AF65-F5344CB8AC3E}">
        <p14:creationId xmlns:p14="http://schemas.microsoft.com/office/powerpoint/2010/main" val="29199728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32</a:t>
            </a:fld>
            <a:endParaRPr lang="en-US"/>
          </a:p>
        </p:txBody>
      </p:sp>
    </p:spTree>
    <p:extLst>
      <p:ext uri="{BB962C8B-B14F-4D97-AF65-F5344CB8AC3E}">
        <p14:creationId xmlns:p14="http://schemas.microsoft.com/office/powerpoint/2010/main" val="1692348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Sampling allows the auditor to test a small percentage of the population and draw</a:t>
            </a:r>
            <a:r>
              <a:rPr lang="en-US" baseline="0" dirty="0" smtClean="0"/>
              <a:t> conclusions about the entire population based on the results of the tests of the sample.</a:t>
            </a:r>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4</a:t>
            </a:fld>
            <a:endParaRPr lang="en-US"/>
          </a:p>
        </p:txBody>
      </p:sp>
    </p:spTree>
    <p:extLst>
      <p:ext uri="{BB962C8B-B14F-4D97-AF65-F5344CB8AC3E}">
        <p14:creationId xmlns:p14="http://schemas.microsoft.com/office/powerpoint/2010/main" val="7534262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33</a:t>
            </a:fld>
            <a:endParaRPr lang="en-US"/>
          </a:p>
        </p:txBody>
      </p:sp>
    </p:spTree>
    <p:extLst>
      <p:ext uri="{BB962C8B-B14F-4D97-AF65-F5344CB8AC3E}">
        <p14:creationId xmlns:p14="http://schemas.microsoft.com/office/powerpoint/2010/main" val="2518547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with all procedures, the auditor must document the testing that was completed and the conclusions that were drawn from the testing.</a:t>
            </a:r>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34</a:t>
            </a:fld>
            <a:endParaRPr lang="en-US"/>
          </a:p>
        </p:txBody>
      </p:sp>
    </p:spTree>
    <p:extLst>
      <p:ext uri="{BB962C8B-B14F-4D97-AF65-F5344CB8AC3E}">
        <p14:creationId xmlns:p14="http://schemas.microsoft.com/office/powerpoint/2010/main" val="12116836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only a few differences between statistical</a:t>
            </a:r>
            <a:r>
              <a:rPr lang="en-US" baseline="0" dirty="0" smtClean="0"/>
              <a:t> sampling and </a:t>
            </a:r>
            <a:r>
              <a:rPr lang="en-US" baseline="0" dirty="0" err="1" smtClean="0"/>
              <a:t>nonstatistical</a:t>
            </a:r>
            <a:r>
              <a:rPr lang="en-US" baseline="0" dirty="0" smtClean="0"/>
              <a:t> sampling.  Both follow the same steps, but in a few steps (noted) the use of statistics is applied.</a:t>
            </a:r>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37</a:t>
            </a:fld>
            <a:endParaRPr lang="en-US"/>
          </a:p>
        </p:txBody>
      </p:sp>
    </p:spTree>
    <p:extLst>
      <p:ext uri="{BB962C8B-B14F-4D97-AF65-F5344CB8AC3E}">
        <p14:creationId xmlns:p14="http://schemas.microsoft.com/office/powerpoint/2010/main" val="17028201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38</a:t>
            </a:fld>
            <a:endParaRPr lang="en-US"/>
          </a:p>
        </p:txBody>
      </p:sp>
    </p:spTree>
    <p:extLst>
      <p:ext uri="{BB962C8B-B14F-4D97-AF65-F5344CB8AC3E}">
        <p14:creationId xmlns:p14="http://schemas.microsoft.com/office/powerpoint/2010/main" val="9954769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41</a:t>
            </a:fld>
            <a:endParaRPr lang="en-US"/>
          </a:p>
        </p:txBody>
      </p:sp>
    </p:spTree>
    <p:extLst>
      <p:ext uri="{BB962C8B-B14F-4D97-AF65-F5344CB8AC3E}">
        <p14:creationId xmlns:p14="http://schemas.microsoft.com/office/powerpoint/2010/main" val="41926931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42</a:t>
            </a:fld>
            <a:endParaRPr lang="en-US"/>
          </a:p>
        </p:txBody>
      </p:sp>
    </p:spTree>
    <p:extLst>
      <p:ext uri="{BB962C8B-B14F-4D97-AF65-F5344CB8AC3E}">
        <p14:creationId xmlns:p14="http://schemas.microsoft.com/office/powerpoint/2010/main" val="3696085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use of samples includes risks.  These risks can stem from a non-representative sample, or by auditor error.</a:t>
            </a:r>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5</a:t>
            </a:fld>
            <a:endParaRPr lang="en-US"/>
          </a:p>
        </p:txBody>
      </p:sp>
    </p:spTree>
    <p:extLst>
      <p:ext uri="{BB962C8B-B14F-4D97-AF65-F5344CB8AC3E}">
        <p14:creationId xmlns:p14="http://schemas.microsoft.com/office/powerpoint/2010/main" val="3627629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Both statistical sampling and </a:t>
            </a:r>
            <a:r>
              <a:rPr lang="en-US" dirty="0" err="1" smtClean="0"/>
              <a:t>nonstatistical</a:t>
            </a:r>
            <a:r>
              <a:rPr lang="en-US" dirty="0" smtClean="0"/>
              <a:t> sampling</a:t>
            </a:r>
            <a:r>
              <a:rPr lang="en-US" baseline="0" dirty="0" smtClean="0"/>
              <a:t> are useful for auditors.</a:t>
            </a:r>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7</a:t>
            </a:fld>
            <a:endParaRPr lang="en-US"/>
          </a:p>
        </p:txBody>
      </p:sp>
    </p:spTree>
    <p:extLst>
      <p:ext uri="{BB962C8B-B14F-4D97-AF65-F5344CB8AC3E}">
        <p14:creationId xmlns:p14="http://schemas.microsoft.com/office/powerpoint/2010/main" val="1079415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8</a:t>
            </a:fld>
            <a:endParaRPr lang="en-US"/>
          </a:p>
        </p:txBody>
      </p:sp>
    </p:spTree>
    <p:extLst>
      <p:ext uri="{BB962C8B-B14F-4D97-AF65-F5344CB8AC3E}">
        <p14:creationId xmlns:p14="http://schemas.microsoft.com/office/powerpoint/2010/main" val="3025471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several sample selection methods. Each can be useful in certain circumstances. Probabilistic sample selection must be used in statistical sampling. </a:t>
            </a:r>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10</a:t>
            </a:fld>
            <a:endParaRPr lang="en-US"/>
          </a:p>
        </p:txBody>
      </p:sp>
    </p:spTree>
    <p:extLst>
      <p:ext uri="{BB962C8B-B14F-4D97-AF65-F5344CB8AC3E}">
        <p14:creationId xmlns:p14="http://schemas.microsoft.com/office/powerpoint/2010/main" val="2129462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11</a:t>
            </a:fld>
            <a:endParaRPr lang="en-US"/>
          </a:p>
        </p:txBody>
      </p:sp>
    </p:spTree>
    <p:extLst>
      <p:ext uri="{BB962C8B-B14F-4D97-AF65-F5344CB8AC3E}">
        <p14:creationId xmlns:p14="http://schemas.microsoft.com/office/powerpoint/2010/main" val="1615595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13</a:t>
            </a:fld>
            <a:endParaRPr lang="en-US"/>
          </a:p>
        </p:txBody>
      </p:sp>
    </p:spTree>
    <p:extLst>
      <p:ext uri="{BB962C8B-B14F-4D97-AF65-F5344CB8AC3E}">
        <p14:creationId xmlns:p14="http://schemas.microsoft.com/office/powerpoint/2010/main" val="1979014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14</a:t>
            </a:fld>
            <a:endParaRPr lang="en-US"/>
          </a:p>
        </p:txBody>
      </p:sp>
    </p:spTree>
    <p:extLst>
      <p:ext uri="{BB962C8B-B14F-4D97-AF65-F5344CB8AC3E}">
        <p14:creationId xmlns:p14="http://schemas.microsoft.com/office/powerpoint/2010/main" val="402359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606040"/>
            <a:ext cx="10058400" cy="2743200"/>
          </a:xfrm>
        </p:spPr>
        <p:txBody>
          <a:bodyPr anchor="b">
            <a:normAutofit/>
          </a:bodyPr>
          <a:lstStyle>
            <a:lvl1pPr algn="l">
              <a:lnSpc>
                <a:spcPct val="80000"/>
              </a:lnSpc>
              <a:defRPr sz="6800">
                <a:solidFill>
                  <a:schemeClr val="tx1"/>
                </a:solidFill>
                <a:effectLst>
                  <a:outerShdw blurRad="38100" dist="25400" dir="18900000" algn="bl" rotWithShape="0">
                    <a:schemeClr val="bg1">
                      <a:alpha val="80000"/>
                    </a:schemeClr>
                  </a:outerShdw>
                </a:effectLst>
              </a:defRPr>
            </a:lvl1pPr>
          </a:lstStyle>
          <a:p>
            <a:r>
              <a:rPr lang="en-US" smtClean="0"/>
              <a:t>Click to edit Master title style</a:t>
            </a:r>
            <a:endParaRPr lang="en-US"/>
          </a:p>
        </p:txBody>
      </p:sp>
      <p:sp>
        <p:nvSpPr>
          <p:cNvPr id="3" name="Subtitle 2"/>
          <p:cNvSpPr>
            <a:spLocks noGrp="1"/>
          </p:cNvSpPr>
          <p:nvPr>
            <p:ph type="subTitle" idx="1"/>
          </p:nvPr>
        </p:nvSpPr>
        <p:spPr>
          <a:xfrm>
            <a:off x="1066800" y="5360437"/>
            <a:ext cx="10058400" cy="365760"/>
          </a:xfrm>
        </p:spPr>
        <p:txBody>
          <a:bodyPr>
            <a:normAutofit/>
          </a:bodyPr>
          <a:lstStyle>
            <a:lvl1pPr marL="0" indent="0" algn="l">
              <a:spcBef>
                <a:spcPts val="0"/>
              </a:spcBef>
              <a:buNone/>
              <a:defRPr sz="2000" b="1" cap="all" baseline="0">
                <a:solidFill>
                  <a:schemeClr val="accent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8" name="Rectangle 7"/>
          <p:cNvSpPr/>
          <p:nvPr userDrawn="1"/>
        </p:nvSpPr>
        <p:spPr>
          <a:xfrm>
            <a:off x="0" y="5888736"/>
            <a:ext cx="12192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5888736"/>
            <a:ext cx="12192000" cy="109728"/>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Copyright ©2017 Pearson Education, Inc.</a:t>
            </a:r>
            <a:endParaRPr lang="en-US" dirty="0"/>
          </a:p>
        </p:txBody>
      </p:sp>
      <p:sp>
        <p:nvSpPr>
          <p:cNvPr id="6" name="Slide Number Placeholder 5"/>
          <p:cNvSpPr>
            <a:spLocks noGrp="1"/>
          </p:cNvSpPr>
          <p:nvPr>
            <p:ph type="sldNum" sz="quarter" idx="12"/>
          </p:nvPr>
        </p:nvSpPr>
        <p:spPr/>
        <p:txBody>
          <a:bodyPr/>
          <a:lstStyle/>
          <a:p>
            <a:r>
              <a:rPr lang="en-US" dirty="0" smtClean="0"/>
              <a:t>1-1</a:t>
            </a:r>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Copyright ©2017 Pearson Education, Inc.</a:t>
            </a:r>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5000" y="382230"/>
            <a:ext cx="1371600" cy="556136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95400" y="382230"/>
            <a:ext cx="7863840" cy="556137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Copyright ©2017 Pearson Education, Inc.</a:t>
            </a:r>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Copyright ©2017 Pearson Education, Inc.</a:t>
            </a:r>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2" name="Title 1"/>
          <p:cNvSpPr>
            <a:spLocks noGrp="1"/>
          </p:cNvSpPr>
          <p:nvPr>
            <p:ph type="title"/>
          </p:nvPr>
        </p:nvSpPr>
        <p:spPr>
          <a:xfrm>
            <a:off x="1066800" y="1565829"/>
            <a:ext cx="5943600" cy="4114800"/>
          </a:xfrm>
        </p:spPr>
        <p:txBody>
          <a:bodyPr anchor="b">
            <a:normAutofit/>
          </a:bodyPr>
          <a:lstStyle>
            <a:lvl1pPr>
              <a:lnSpc>
                <a:spcPct val="80000"/>
              </a:lnSpc>
              <a:defRPr sz="5400">
                <a:effectLst>
                  <a:outerShdw blurRad="38100" dist="25400" dir="18900000" algn="bl" rotWithShape="0">
                    <a:schemeClr val="bg1">
                      <a:alpha val="80000"/>
                    </a:scheme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1066801" y="5682343"/>
            <a:ext cx="5943600" cy="410547"/>
          </a:xfrm>
        </p:spPr>
        <p:txBody>
          <a:bodyPr>
            <a:normAutofit/>
          </a:bodyPr>
          <a:lstStyle>
            <a:lvl1pPr marL="0" indent="0">
              <a:spcBef>
                <a:spcPts val="0"/>
              </a:spcBef>
              <a:buNone/>
              <a:defRPr sz="2200" b="1" cap="all" baseline="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9" name="Rectangle 8"/>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5400"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199"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Copyright ©2017 Pearson Education, Inc.</a:t>
            </a:r>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295400"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67628"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69152"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Copyright ©2017 Pearson Education, Inc.</a:t>
            </a:r>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Copyright ©2017 Pearson Education, Inc.</a:t>
            </a:r>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10" name="Rectangle 9"/>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29601" y="2514600"/>
            <a:ext cx="3474720"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790302" y="685800"/>
            <a:ext cx="612648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Copyright ©2017 Pearson Education, Inc.</a:t>
            </a:r>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9" name="Rectangle 8"/>
          <p:cNvSpPr/>
          <p:nvPr/>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29600" y="2514600"/>
            <a:ext cx="3474720"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0" y="1325880"/>
            <a:ext cx="6858000" cy="4206240"/>
          </a:xfrm>
          <a:solidFill>
            <a:schemeClr val="bg2"/>
          </a:solidFill>
          <a:effectLst>
            <a:outerShdw blurRad="63500" sx="101000" sy="101000" algn="ctr" rotWithShape="0">
              <a:prstClr val="black">
                <a:alpha val="1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Copyright ©2017 Pearson Education, Inc.</a:t>
            </a:r>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0" y="6257036"/>
            <a:ext cx="12192000" cy="54864"/>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295400" y="381000"/>
            <a:ext cx="96012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0" y="1828800"/>
            <a:ext cx="96012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56170" y="6419462"/>
            <a:ext cx="1351383" cy="238902"/>
          </a:xfrm>
          <a:prstGeom prst="rect">
            <a:avLst/>
          </a:prstGeom>
        </p:spPr>
        <p:txBody>
          <a:bodyPr vert="horz" lIns="91440" tIns="45720" rIns="91440" bIns="45720" rtlCol="0" anchor="ctr"/>
          <a:lstStyle>
            <a:lvl1pPr algn="r">
              <a:defRPr sz="1000">
                <a:solidFill>
                  <a:schemeClr val="tx1"/>
                </a:solidFill>
              </a:defRPr>
            </a:lvl1pPr>
          </a:lstStyle>
          <a:p>
            <a:endParaRPr lang="en-US" dirty="0"/>
          </a:p>
        </p:txBody>
      </p:sp>
      <p:sp>
        <p:nvSpPr>
          <p:cNvPr id="5" name="Footer Placeholder 4"/>
          <p:cNvSpPr>
            <a:spLocks noGrp="1"/>
          </p:cNvSpPr>
          <p:nvPr>
            <p:ph type="ftr" sz="quarter" idx="3"/>
          </p:nvPr>
        </p:nvSpPr>
        <p:spPr>
          <a:xfrm>
            <a:off x="1295400" y="6419462"/>
            <a:ext cx="5181600" cy="238902"/>
          </a:xfrm>
          <a:prstGeom prst="rect">
            <a:avLst/>
          </a:prstGeom>
        </p:spPr>
        <p:txBody>
          <a:bodyPr vert="horz" lIns="91440" tIns="45720" rIns="91440" bIns="45720" rtlCol="0" anchor="ctr"/>
          <a:lstStyle>
            <a:lvl1pPr algn="l">
              <a:defRPr sz="1000">
                <a:solidFill>
                  <a:schemeClr val="tx1"/>
                </a:solidFill>
              </a:defRPr>
            </a:lvl1pPr>
          </a:lstStyle>
          <a:p>
            <a:r>
              <a:rPr lang="en-US" smtClean="0"/>
              <a:t>Copyright ©2017 Pearson Education, Inc.</a:t>
            </a:r>
            <a:endParaRPr lang="en-US" dirty="0"/>
          </a:p>
        </p:txBody>
      </p:sp>
      <p:sp>
        <p:nvSpPr>
          <p:cNvPr id="6" name="Slide Number Placeholder 5"/>
          <p:cNvSpPr>
            <a:spLocks noGrp="1"/>
          </p:cNvSpPr>
          <p:nvPr>
            <p:ph type="sldNum" sz="quarter" idx="4"/>
          </p:nvPr>
        </p:nvSpPr>
        <p:spPr>
          <a:xfrm>
            <a:off x="10198358" y="6419462"/>
            <a:ext cx="698241" cy="238902"/>
          </a:xfrm>
          <a:prstGeom prst="rect">
            <a:avLst/>
          </a:prstGeom>
        </p:spPr>
        <p:txBody>
          <a:bodyPr vert="horz" lIns="91440" tIns="45720" rIns="91440" bIns="45720" rtlCol="0" anchor="ctr"/>
          <a:lstStyle>
            <a:lvl1pPr algn="r">
              <a:defRPr sz="1000">
                <a:solidFill>
                  <a:schemeClr val="tx1"/>
                </a:solidFill>
              </a:defRPr>
            </a:lvl1pPr>
          </a:lstStyle>
          <a:p>
            <a:r>
              <a:rPr lang="en-US" dirty="0" smtClean="0"/>
              <a:t>1-</a:t>
            </a:r>
            <a:fld id="{E31375A4-56A4-47D6-9801-1991572033F7}" type="slidenum">
              <a:rPr lang="en-US" smtClean="0"/>
              <a:pPr/>
              <a:t>‹#›</a:t>
            </a:fld>
            <a:endParaRPr lang="en-US" dirty="0"/>
          </a:p>
        </p:txBody>
      </p:sp>
      <p:sp>
        <p:nvSpPr>
          <p:cNvPr id="8" name="Rectangle 7"/>
          <p:cNvSpPr/>
          <p:nvPr userDrawn="1"/>
        </p:nvSpPr>
        <p:spPr>
          <a:xfrm>
            <a:off x="0" y="6257036"/>
            <a:ext cx="12192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10"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9224" y="649224"/>
            <a:ext cx="10247375" cy="4507992"/>
          </a:xfrm>
        </p:spPr>
        <p:txBody>
          <a:bodyPr>
            <a:normAutofit/>
          </a:bodyPr>
          <a:lstStyle/>
          <a:p>
            <a:r>
              <a:rPr lang="en-US" sz="6000" dirty="0" smtClean="0"/>
              <a:t>Audit sampling </a:t>
            </a:r>
            <a:br>
              <a:rPr lang="en-US" sz="6000" dirty="0" smtClean="0"/>
            </a:br>
            <a:r>
              <a:rPr lang="en-US" sz="6000" dirty="0" smtClean="0"/>
              <a:t>for tests of </a:t>
            </a:r>
            <a:br>
              <a:rPr lang="en-US" sz="6000" dirty="0" smtClean="0"/>
            </a:br>
            <a:r>
              <a:rPr lang="en-US" sz="6000" dirty="0" smtClean="0"/>
              <a:t>controls and substantive tests of transactions</a:t>
            </a:r>
            <a:endParaRPr lang="en-US" sz="6000" dirty="0"/>
          </a:p>
        </p:txBody>
      </p:sp>
      <p:sp>
        <p:nvSpPr>
          <p:cNvPr id="3" name="Subtitle 2"/>
          <p:cNvSpPr>
            <a:spLocks noGrp="1"/>
          </p:cNvSpPr>
          <p:nvPr>
            <p:ph type="subTitle" idx="1"/>
          </p:nvPr>
        </p:nvSpPr>
        <p:spPr>
          <a:xfrm>
            <a:off x="841248" y="5157216"/>
            <a:ext cx="10283952" cy="568981"/>
          </a:xfrm>
        </p:spPr>
        <p:txBody>
          <a:bodyPr>
            <a:noAutofit/>
          </a:bodyPr>
          <a:lstStyle/>
          <a:p>
            <a:r>
              <a:rPr lang="en-US" sz="3600" dirty="0" smtClean="0"/>
              <a:t>Chapter 15</a:t>
            </a:r>
            <a:endParaRPr lang="en-US" sz="3600" dirty="0"/>
          </a:p>
        </p:txBody>
      </p:sp>
      <p:sp>
        <p:nvSpPr>
          <p:cNvPr id="4" name="Footer Placeholder 3"/>
          <p:cNvSpPr>
            <a:spLocks noGrp="1"/>
          </p:cNvSpPr>
          <p:nvPr>
            <p:ph type="ftr" sz="quarter" idx="11"/>
          </p:nvPr>
        </p:nvSpPr>
        <p:spPr/>
        <p:txBody>
          <a:bodyPr/>
          <a:lstStyle/>
          <a:p>
            <a:r>
              <a:rPr lang="en-US" smtClean="0"/>
              <a:t>Copyright ©2017 Pearson Education, Inc.</a:t>
            </a:r>
            <a:endParaRPr lang="en-US" dirty="0"/>
          </a:p>
        </p:txBody>
      </p:sp>
      <p:sp>
        <p:nvSpPr>
          <p:cNvPr id="6" name="Slide Number Placeholder 5"/>
          <p:cNvSpPr>
            <a:spLocks noGrp="1"/>
          </p:cNvSpPr>
          <p:nvPr>
            <p:ph type="sldNum" sz="quarter" idx="12"/>
          </p:nvPr>
        </p:nvSpPr>
        <p:spPr/>
        <p:txBody>
          <a:bodyPr/>
          <a:lstStyle/>
          <a:p>
            <a:r>
              <a:rPr lang="en-US" dirty="0" smtClean="0"/>
              <a:t>15-1</a:t>
            </a:r>
          </a:p>
        </p:txBody>
      </p:sp>
      <p:pic>
        <p:nvPicPr>
          <p:cNvPr id="5" name="Picture 4"/>
          <p:cNvPicPr>
            <a:picLocks noChangeAspect="1"/>
          </p:cNvPicPr>
          <p:nvPr/>
        </p:nvPicPr>
        <p:blipFill>
          <a:blip r:embed="rId3"/>
          <a:stretch>
            <a:fillRect/>
          </a:stretch>
        </p:blipFill>
        <p:spPr>
          <a:xfrm>
            <a:off x="7182468" y="374904"/>
            <a:ext cx="4643414" cy="3109800"/>
          </a:xfrm>
          <a:prstGeom prst="rect">
            <a:avLst/>
          </a:prstGeom>
        </p:spPr>
      </p:pic>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9601200" cy="949158"/>
          </a:xfrm>
        </p:spPr>
        <p:txBody>
          <a:bodyPr>
            <a:normAutofit/>
          </a:bodyPr>
          <a:lstStyle/>
          <a:p>
            <a:pPr algn="ctr"/>
            <a:r>
              <a:rPr lang="en-US" dirty="0" smtClean="0"/>
              <a:t>sample selection methods</a:t>
            </a:r>
            <a:endParaRPr lang="en-US" dirty="0"/>
          </a:p>
        </p:txBody>
      </p:sp>
      <p:sp>
        <p:nvSpPr>
          <p:cNvPr id="3" name="Content Placeholder 2"/>
          <p:cNvSpPr>
            <a:spLocks noGrp="1"/>
          </p:cNvSpPr>
          <p:nvPr>
            <p:ph idx="1"/>
          </p:nvPr>
        </p:nvSpPr>
        <p:spPr>
          <a:xfrm>
            <a:off x="1050838" y="1538514"/>
            <a:ext cx="9326880" cy="4405086"/>
          </a:xfrm>
        </p:spPr>
        <p:txBody>
          <a:bodyPr>
            <a:normAutofit/>
          </a:bodyPr>
          <a:lstStyle/>
          <a:p>
            <a:pPr marL="45720" indent="0">
              <a:buNone/>
            </a:pPr>
            <a:endParaRPr lang="en-US" sz="2400" dirty="0" smtClean="0">
              <a:solidFill>
                <a:schemeClr val="accent1"/>
              </a:solidFill>
            </a:endParaRPr>
          </a:p>
          <a:p>
            <a:pPr marL="45720" indent="0">
              <a:spcBef>
                <a:spcPts val="0"/>
              </a:spcBef>
              <a:buNone/>
            </a:pPr>
            <a:r>
              <a:rPr lang="en-US" sz="2400" dirty="0" smtClean="0">
                <a:solidFill>
                  <a:schemeClr val="accent1"/>
                </a:solidFill>
              </a:rPr>
              <a:t>Probabilistic sample selection methods:</a:t>
            </a:r>
          </a:p>
          <a:p>
            <a:pPr marL="880110" lvl="1" indent="-514350">
              <a:buFont typeface="+mj-lt"/>
              <a:buAutoNum type="arabicPeriod"/>
            </a:pPr>
            <a:r>
              <a:rPr lang="en-US" sz="2200" dirty="0" smtClean="0">
                <a:solidFill>
                  <a:srgbClr val="50838E"/>
                </a:solidFill>
              </a:rPr>
              <a:t>Simple random sample selection</a:t>
            </a:r>
          </a:p>
          <a:p>
            <a:pPr marL="880110" lvl="1" indent="-514350">
              <a:buFont typeface="+mj-lt"/>
              <a:buAutoNum type="arabicPeriod"/>
            </a:pPr>
            <a:r>
              <a:rPr lang="en-US" sz="2200" dirty="0" smtClean="0">
                <a:solidFill>
                  <a:srgbClr val="50838E"/>
                </a:solidFill>
              </a:rPr>
              <a:t>Systematic sample selection</a:t>
            </a:r>
          </a:p>
          <a:p>
            <a:pPr marL="880110" lvl="1" indent="-514350">
              <a:buFont typeface="+mj-lt"/>
              <a:buAutoNum type="arabicPeriod"/>
            </a:pPr>
            <a:r>
              <a:rPr lang="en-US" sz="2200" dirty="0" smtClean="0">
                <a:solidFill>
                  <a:srgbClr val="50838E"/>
                </a:solidFill>
              </a:rPr>
              <a:t>Probability proportional to size sample selection</a:t>
            </a:r>
          </a:p>
          <a:p>
            <a:pPr marL="45720" indent="0">
              <a:buNone/>
            </a:pPr>
            <a:r>
              <a:rPr lang="en-US" sz="2400" dirty="0" err="1" smtClean="0">
                <a:solidFill>
                  <a:schemeClr val="accent1"/>
                </a:solidFill>
              </a:rPr>
              <a:t>Nonprobabilistic</a:t>
            </a:r>
            <a:r>
              <a:rPr lang="en-US" sz="2400" dirty="0" smtClean="0">
                <a:solidFill>
                  <a:schemeClr val="accent1"/>
                </a:solidFill>
              </a:rPr>
              <a:t> sample selection methods:</a:t>
            </a:r>
          </a:p>
          <a:p>
            <a:pPr marL="822960" lvl="1" indent="-457200">
              <a:buFont typeface="+mj-lt"/>
              <a:buAutoNum type="arabicPeriod"/>
            </a:pPr>
            <a:r>
              <a:rPr lang="en-US" sz="2200" dirty="0" smtClean="0">
                <a:solidFill>
                  <a:srgbClr val="50838E"/>
                </a:solidFill>
              </a:rPr>
              <a:t>Haphazard sample selection</a:t>
            </a:r>
          </a:p>
          <a:p>
            <a:pPr marL="822960" lvl="1" indent="-457200">
              <a:buFont typeface="+mj-lt"/>
              <a:buAutoNum type="arabicPeriod"/>
            </a:pPr>
            <a:r>
              <a:rPr lang="en-US" sz="2200" dirty="0" smtClean="0">
                <a:solidFill>
                  <a:srgbClr val="50838E"/>
                </a:solidFill>
              </a:rPr>
              <a:t>Block sample selection</a:t>
            </a:r>
          </a:p>
        </p:txBody>
      </p:sp>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8" name="Slide Number Placeholder 7"/>
          <p:cNvSpPr>
            <a:spLocks noGrp="1"/>
          </p:cNvSpPr>
          <p:nvPr>
            <p:ph type="sldNum" sz="quarter" idx="12"/>
          </p:nvPr>
        </p:nvSpPr>
        <p:spPr/>
        <p:txBody>
          <a:bodyPr/>
          <a:lstStyle/>
          <a:p>
            <a:r>
              <a:rPr lang="en-US" dirty="0" smtClean="0">
                <a:solidFill>
                  <a:srgbClr val="514A40"/>
                </a:solidFill>
              </a:rPr>
              <a:t>15-</a:t>
            </a:r>
            <a:fld id="{E31375A4-56A4-47D6-9801-1991572033F7}" type="slidenum">
              <a:rPr lang="en-US" smtClean="0">
                <a:solidFill>
                  <a:srgbClr val="514A40"/>
                </a:solidFill>
              </a:rPr>
              <a:pPr/>
              <a:t>10</a:t>
            </a:fld>
            <a:endParaRPr lang="en-US" dirty="0">
              <a:solidFill>
                <a:srgbClr val="514A40"/>
              </a:solidFill>
            </a:endParaRPr>
          </a:p>
        </p:txBody>
      </p:sp>
    </p:spTree>
    <p:extLst>
      <p:ext uri="{BB962C8B-B14F-4D97-AF65-F5344CB8AC3E}">
        <p14:creationId xmlns:p14="http://schemas.microsoft.com/office/powerpoint/2010/main" val="4076330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sample selection methods (cont.)</a:t>
            </a:r>
            <a:br>
              <a:rPr lang="en-US" dirty="0" smtClean="0"/>
            </a:br>
            <a:endParaRPr lang="en-US" dirty="0"/>
          </a:p>
        </p:txBody>
      </p:sp>
      <p:sp>
        <p:nvSpPr>
          <p:cNvPr id="3" name="Content Placeholder 2"/>
          <p:cNvSpPr>
            <a:spLocks noGrp="1"/>
          </p:cNvSpPr>
          <p:nvPr>
            <p:ph idx="1"/>
          </p:nvPr>
        </p:nvSpPr>
        <p:spPr>
          <a:xfrm>
            <a:off x="868680" y="1344168"/>
            <a:ext cx="10416540" cy="4846320"/>
          </a:xfrm>
        </p:spPr>
        <p:txBody>
          <a:bodyPr>
            <a:normAutofit/>
          </a:bodyPr>
          <a:lstStyle/>
          <a:p>
            <a:pPr marL="45720" indent="0">
              <a:buNone/>
            </a:pPr>
            <a:r>
              <a:rPr lang="en-US" sz="2800" dirty="0" smtClean="0">
                <a:solidFill>
                  <a:srgbClr val="50838E"/>
                </a:solidFill>
              </a:rPr>
              <a:t>Probabilistic Sample Selection Methods:</a:t>
            </a:r>
          </a:p>
          <a:p>
            <a:r>
              <a:rPr lang="en-US" sz="2400" dirty="0" smtClean="0">
                <a:solidFill>
                  <a:srgbClr val="50838E"/>
                </a:solidFill>
              </a:rPr>
              <a:t>Simple Random Sample Selection – </a:t>
            </a:r>
            <a:r>
              <a:rPr lang="en-US" sz="2400" dirty="0" smtClean="0">
                <a:solidFill>
                  <a:schemeClr val="accent1"/>
                </a:solidFill>
              </a:rPr>
              <a:t>In this selection method, every possible combination of population items has an equal chance of being included in the sample.  </a:t>
            </a:r>
          </a:p>
          <a:p>
            <a:pPr marL="365760" lvl="1" indent="0">
              <a:buNone/>
            </a:pPr>
            <a:r>
              <a:rPr lang="en-US" sz="2200" dirty="0" smtClean="0">
                <a:solidFill>
                  <a:schemeClr val="accent1"/>
                </a:solidFill>
              </a:rPr>
              <a:t>This requires a method to make sure that all items in the population have an equal chance of selection.  </a:t>
            </a:r>
          </a:p>
          <a:p>
            <a:pPr marL="365760" lvl="1" indent="0">
              <a:buNone/>
            </a:pPr>
            <a:r>
              <a:rPr lang="en-US" sz="2200" dirty="0" smtClean="0">
                <a:solidFill>
                  <a:schemeClr val="accent1"/>
                </a:solidFill>
              </a:rPr>
              <a:t>Auditors often generate random numbers by using one of three computer sample selection techniques (example shown in Figure</a:t>
            </a:r>
            <a:r>
              <a:rPr lang="en-US" sz="2000" dirty="0">
                <a:solidFill>
                  <a:srgbClr val="50838E"/>
                </a:solidFill>
              </a:rPr>
              <a:t> </a:t>
            </a:r>
            <a:r>
              <a:rPr lang="en-US" sz="2000" dirty="0" smtClean="0">
                <a:solidFill>
                  <a:srgbClr val="50838E"/>
                </a:solidFill>
              </a:rPr>
              <a:t>15-1)</a:t>
            </a:r>
            <a:r>
              <a:rPr lang="en-US" sz="2200" dirty="0" smtClean="0">
                <a:solidFill>
                  <a:schemeClr val="accent1"/>
                </a:solidFill>
              </a:rPr>
              <a:t> :</a:t>
            </a:r>
          </a:p>
          <a:p>
            <a:pPr lvl="1"/>
            <a:r>
              <a:rPr lang="en-US" sz="2200" dirty="0" smtClean="0">
                <a:solidFill>
                  <a:schemeClr val="accent1"/>
                </a:solidFill>
              </a:rPr>
              <a:t>Electronic spreadsheets</a:t>
            </a:r>
          </a:p>
          <a:p>
            <a:pPr lvl="1"/>
            <a:r>
              <a:rPr lang="en-US" sz="2200" dirty="0" smtClean="0">
                <a:solidFill>
                  <a:schemeClr val="accent1"/>
                </a:solidFill>
              </a:rPr>
              <a:t>Random number generators</a:t>
            </a:r>
          </a:p>
          <a:p>
            <a:pPr lvl="1"/>
            <a:r>
              <a:rPr lang="en-US" sz="2200" dirty="0" smtClean="0">
                <a:solidFill>
                  <a:schemeClr val="accent1"/>
                </a:solidFill>
              </a:rPr>
              <a:t>Generalized audit software</a:t>
            </a:r>
          </a:p>
          <a:p>
            <a:pPr marL="45720" indent="0">
              <a:buNone/>
            </a:pPr>
            <a:endParaRPr lang="en-US" sz="2400" dirty="0">
              <a:solidFill>
                <a:schemeClr val="accent1"/>
              </a:solidFill>
            </a:endParaRPr>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smtClean="0"/>
              <a:t>15-</a:t>
            </a:r>
            <a:fld id="{E31375A4-56A4-47D6-9801-1991572033F7}" type="slidenum">
              <a:rPr lang="en-US" smtClean="0"/>
              <a:t>11</a:t>
            </a:fld>
            <a:endParaRPr lang="en-US" dirty="0"/>
          </a:p>
        </p:txBody>
      </p:sp>
    </p:spTree>
    <p:extLst>
      <p:ext uri="{BB962C8B-B14F-4D97-AF65-F5344CB8AC3E}">
        <p14:creationId xmlns:p14="http://schemas.microsoft.com/office/powerpoint/2010/main" val="2344004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15-</a:t>
            </a:r>
            <a:fld id="{E31375A4-56A4-47D6-9801-1991572033F7}" type="slidenum">
              <a:rPr lang="en-US" smtClean="0"/>
              <a:t>12</a:t>
            </a:fld>
            <a:endParaRPr lang="en-US" dirty="0"/>
          </a:p>
        </p:txBody>
      </p:sp>
      <p:pic>
        <p:nvPicPr>
          <p:cNvPr id="4" name="Picture 3"/>
          <p:cNvPicPr>
            <a:picLocks noChangeAspect="1"/>
          </p:cNvPicPr>
          <p:nvPr/>
        </p:nvPicPr>
        <p:blipFill>
          <a:blip r:embed="rId2"/>
          <a:stretch>
            <a:fillRect/>
          </a:stretch>
        </p:blipFill>
        <p:spPr>
          <a:xfrm>
            <a:off x="1536191" y="179098"/>
            <a:ext cx="9177527" cy="5956525"/>
          </a:xfrm>
          <a:prstGeom prst="rect">
            <a:avLst/>
          </a:prstGeom>
        </p:spPr>
      </p:pic>
    </p:spTree>
    <p:extLst>
      <p:ext uri="{BB962C8B-B14F-4D97-AF65-F5344CB8AC3E}">
        <p14:creationId xmlns:p14="http://schemas.microsoft.com/office/powerpoint/2010/main" val="3236610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sample selection methods (cont.)</a:t>
            </a:r>
            <a:br>
              <a:rPr lang="en-US" dirty="0" smtClean="0"/>
            </a:br>
            <a:endParaRPr lang="en-US" dirty="0"/>
          </a:p>
        </p:txBody>
      </p:sp>
      <p:sp>
        <p:nvSpPr>
          <p:cNvPr id="3" name="Content Placeholder 2"/>
          <p:cNvSpPr>
            <a:spLocks noGrp="1"/>
          </p:cNvSpPr>
          <p:nvPr>
            <p:ph idx="1"/>
          </p:nvPr>
        </p:nvSpPr>
        <p:spPr>
          <a:xfrm>
            <a:off x="822960" y="1692593"/>
            <a:ext cx="10416540" cy="4846320"/>
          </a:xfrm>
        </p:spPr>
        <p:txBody>
          <a:bodyPr>
            <a:normAutofit/>
          </a:bodyPr>
          <a:lstStyle/>
          <a:p>
            <a:pPr marL="45720" indent="0">
              <a:buNone/>
            </a:pPr>
            <a:r>
              <a:rPr lang="en-US" sz="2800" dirty="0" smtClean="0">
                <a:solidFill>
                  <a:srgbClr val="50838E"/>
                </a:solidFill>
              </a:rPr>
              <a:t>Probabilistic Sample Selection Methods (cont.):</a:t>
            </a:r>
          </a:p>
          <a:p>
            <a:r>
              <a:rPr lang="en-US" sz="2400" dirty="0" smtClean="0">
                <a:solidFill>
                  <a:srgbClr val="50838E"/>
                </a:solidFill>
              </a:rPr>
              <a:t>Systematic Sample Selection </a:t>
            </a:r>
          </a:p>
          <a:p>
            <a:pPr lvl="1"/>
            <a:r>
              <a:rPr lang="en-US" sz="2200" dirty="0" smtClean="0">
                <a:solidFill>
                  <a:schemeClr val="accent1"/>
                </a:solidFill>
              </a:rPr>
              <a:t>The auditor calculates an interval and then selects items for the sample based on the size of the interval.  </a:t>
            </a:r>
          </a:p>
          <a:p>
            <a:pPr lvl="1"/>
            <a:r>
              <a:rPr lang="en-US" sz="2200" dirty="0" smtClean="0">
                <a:solidFill>
                  <a:schemeClr val="accent1"/>
                </a:solidFill>
              </a:rPr>
              <a:t>The interval is determined by dividing the population by the desired sample size.</a:t>
            </a:r>
          </a:p>
          <a:p>
            <a:r>
              <a:rPr lang="en-US" sz="2400" dirty="0" smtClean="0">
                <a:solidFill>
                  <a:srgbClr val="50838E"/>
                </a:solidFill>
              </a:rPr>
              <a:t>Probability Proportional to Size and Stratified Sample Selection </a:t>
            </a:r>
            <a:endParaRPr lang="en-US" sz="2400" dirty="0">
              <a:solidFill>
                <a:srgbClr val="50838E"/>
              </a:solidFill>
            </a:endParaRPr>
          </a:p>
          <a:p>
            <a:pPr lvl="1"/>
            <a:r>
              <a:rPr lang="en-US" sz="2200" dirty="0" smtClean="0">
                <a:solidFill>
                  <a:schemeClr val="accent1"/>
                </a:solidFill>
              </a:rPr>
              <a:t>In many auditing situations, it is advantageous to select samples that emphasize population items with larger recorded amounts.  </a:t>
            </a:r>
            <a:endParaRPr lang="en-US" sz="2200" dirty="0">
              <a:solidFill>
                <a:schemeClr val="accent1"/>
              </a:solidFill>
            </a:endParaRPr>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smtClean="0"/>
              <a:t>15-</a:t>
            </a:r>
            <a:fld id="{E31375A4-56A4-47D6-9801-1991572033F7}" type="slidenum">
              <a:rPr lang="en-US" smtClean="0"/>
              <a:t>13</a:t>
            </a:fld>
            <a:endParaRPr lang="en-US" dirty="0"/>
          </a:p>
        </p:txBody>
      </p:sp>
    </p:spTree>
    <p:extLst>
      <p:ext uri="{BB962C8B-B14F-4D97-AF65-F5344CB8AC3E}">
        <p14:creationId xmlns:p14="http://schemas.microsoft.com/office/powerpoint/2010/main" val="2869355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sample selection methods (cont.)</a:t>
            </a:r>
            <a:br>
              <a:rPr lang="en-US" dirty="0" smtClean="0"/>
            </a:br>
            <a:endParaRPr lang="en-US" dirty="0"/>
          </a:p>
        </p:txBody>
      </p:sp>
      <p:sp>
        <p:nvSpPr>
          <p:cNvPr id="3" name="Content Placeholder 2"/>
          <p:cNvSpPr>
            <a:spLocks noGrp="1"/>
          </p:cNvSpPr>
          <p:nvPr>
            <p:ph idx="1"/>
          </p:nvPr>
        </p:nvSpPr>
        <p:spPr>
          <a:xfrm>
            <a:off x="841248" y="1573142"/>
            <a:ext cx="10297668" cy="4279018"/>
          </a:xfrm>
        </p:spPr>
        <p:txBody>
          <a:bodyPr>
            <a:normAutofit fontScale="92500" lnSpcReduction="10000"/>
          </a:bodyPr>
          <a:lstStyle/>
          <a:p>
            <a:pPr marL="45720" indent="0">
              <a:buNone/>
            </a:pPr>
            <a:r>
              <a:rPr lang="en-US" sz="2800" dirty="0" err="1" smtClean="0">
                <a:solidFill>
                  <a:srgbClr val="50838E"/>
                </a:solidFill>
              </a:rPr>
              <a:t>Nonprobabilistic</a:t>
            </a:r>
            <a:r>
              <a:rPr lang="en-US" sz="2800" dirty="0" smtClean="0">
                <a:solidFill>
                  <a:srgbClr val="50838E"/>
                </a:solidFill>
              </a:rPr>
              <a:t> Sample Selection Methods:</a:t>
            </a:r>
          </a:p>
          <a:p>
            <a:r>
              <a:rPr lang="en-US" sz="2400" dirty="0" smtClean="0">
                <a:solidFill>
                  <a:srgbClr val="50838E"/>
                </a:solidFill>
              </a:rPr>
              <a:t>Haphazard Sample Selection </a:t>
            </a:r>
            <a:endParaRPr lang="en-US" sz="2400" dirty="0">
              <a:solidFill>
                <a:srgbClr val="50838E"/>
              </a:solidFill>
            </a:endParaRPr>
          </a:p>
          <a:p>
            <a:pPr lvl="1"/>
            <a:r>
              <a:rPr lang="en-US" sz="2200" dirty="0" smtClean="0">
                <a:solidFill>
                  <a:schemeClr val="accent1"/>
                </a:solidFill>
              </a:rPr>
              <a:t>the selection of items without any conscious bias by the auditor </a:t>
            </a:r>
          </a:p>
          <a:p>
            <a:pPr lvl="1"/>
            <a:r>
              <a:rPr lang="en-US" sz="2200" dirty="0" smtClean="0">
                <a:solidFill>
                  <a:schemeClr val="accent1"/>
                </a:solidFill>
              </a:rPr>
              <a:t>shortcoming is the difficulty of remaining completely unbiased</a:t>
            </a:r>
          </a:p>
          <a:p>
            <a:r>
              <a:rPr lang="en-US" sz="2400" dirty="0" smtClean="0">
                <a:solidFill>
                  <a:srgbClr val="50838E"/>
                </a:solidFill>
              </a:rPr>
              <a:t>Block Sample Selection </a:t>
            </a:r>
          </a:p>
          <a:p>
            <a:pPr lvl="1"/>
            <a:r>
              <a:rPr lang="en-US" sz="2200" dirty="0" smtClean="0">
                <a:solidFill>
                  <a:schemeClr val="accent1"/>
                </a:solidFill>
              </a:rPr>
              <a:t>the auditor selects the first item in a block and then the remainder of the block is chosen in sequence</a:t>
            </a:r>
          </a:p>
          <a:p>
            <a:pPr lvl="1"/>
            <a:r>
              <a:rPr lang="en-US" sz="2200" dirty="0" smtClean="0">
                <a:solidFill>
                  <a:schemeClr val="accent1"/>
                </a:solidFill>
              </a:rPr>
              <a:t>acceptable to use block sampling if a reasonable number of blocks is used</a:t>
            </a:r>
          </a:p>
          <a:p>
            <a:pPr marL="45720" indent="0">
              <a:buNone/>
            </a:pPr>
            <a:r>
              <a:rPr lang="en-US" sz="2400" dirty="0" smtClean="0">
                <a:solidFill>
                  <a:schemeClr val="accent1"/>
                </a:solidFill>
              </a:rPr>
              <a:t>Although these methods seem less logical than probabilistic methods, there are auditing situations in which a probabilistic method is not practical, such as in the situation of auditing a population that is not numbered in any way.</a:t>
            </a:r>
            <a:endParaRPr lang="en-US" sz="2400" dirty="0">
              <a:solidFill>
                <a:schemeClr val="accent1"/>
              </a:solidFill>
            </a:endParaRPr>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smtClean="0"/>
              <a:t>15-</a:t>
            </a:r>
            <a:fld id="{E31375A4-56A4-47D6-9801-1991572033F7}" type="slidenum">
              <a:rPr lang="en-US" smtClean="0"/>
              <a:t>14</a:t>
            </a:fld>
            <a:endParaRPr lang="en-US" dirty="0"/>
          </a:p>
        </p:txBody>
      </p:sp>
    </p:spTree>
    <p:extLst>
      <p:ext uri="{BB962C8B-B14F-4D97-AF65-F5344CB8AC3E}">
        <p14:creationId xmlns:p14="http://schemas.microsoft.com/office/powerpoint/2010/main" val="1921580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smtClean="0">
                <a:solidFill>
                  <a:srgbClr val="514A40"/>
                </a:solidFill>
              </a:rPr>
              <a:t>15-</a:t>
            </a:r>
            <a:fld id="{E31375A4-56A4-47D6-9801-1991572033F7}" type="slidenum">
              <a:rPr lang="en-US" smtClean="0">
                <a:solidFill>
                  <a:srgbClr val="514A40"/>
                </a:solidFill>
              </a:rPr>
              <a:pPr/>
              <a:t>15</a:t>
            </a:fld>
            <a:endParaRPr lang="en-US" dirty="0">
              <a:solidFill>
                <a:srgbClr val="514A40"/>
              </a:solidFill>
            </a:endParaRPr>
          </a:p>
        </p:txBody>
      </p:sp>
      <p:sp>
        <p:nvSpPr>
          <p:cNvPr id="3" name="TextBox 2"/>
          <p:cNvSpPr txBox="1"/>
          <p:nvPr/>
        </p:nvSpPr>
        <p:spPr>
          <a:xfrm>
            <a:off x="1784604" y="2644170"/>
            <a:ext cx="8622792" cy="1569660"/>
          </a:xfrm>
          <a:prstGeom prst="rect">
            <a:avLst/>
          </a:prstGeom>
          <a:solidFill>
            <a:srgbClr val="ABECDB"/>
          </a:solidFill>
        </p:spPr>
        <p:txBody>
          <a:bodyPr wrap="square" rtlCol="0">
            <a:spAutoFit/>
          </a:bodyPr>
          <a:lstStyle/>
          <a:p>
            <a:pPr algn="ctr"/>
            <a:r>
              <a:rPr lang="en-US" sz="3200" b="1" dirty="0" smtClean="0">
                <a:solidFill>
                  <a:schemeClr val="accent1"/>
                </a:solidFill>
              </a:rPr>
              <a:t>OBJECTIVE 15-4</a:t>
            </a:r>
          </a:p>
          <a:p>
            <a:pPr marL="45720" indent="0" algn="ctr">
              <a:buNone/>
            </a:pPr>
            <a:r>
              <a:rPr lang="en-US" sz="3200" b="1" dirty="0">
                <a:solidFill>
                  <a:schemeClr val="accent1"/>
                </a:solidFill>
              </a:rPr>
              <a:t>Define and describe audit sampling for exception rates</a:t>
            </a:r>
            <a:r>
              <a:rPr lang="en-US" sz="3200" b="1" dirty="0" smtClean="0">
                <a:solidFill>
                  <a:schemeClr val="accent1"/>
                </a:solidFill>
              </a:rPr>
              <a:t>.</a:t>
            </a:r>
            <a:endParaRPr lang="en-US" sz="3200" b="1" dirty="0">
              <a:solidFill>
                <a:schemeClr val="accent1"/>
              </a:solidFill>
            </a:endParaRPr>
          </a:p>
        </p:txBody>
      </p:sp>
    </p:spTree>
    <p:extLst>
      <p:ext uri="{BB962C8B-B14F-4D97-AF65-F5344CB8AC3E}">
        <p14:creationId xmlns:p14="http://schemas.microsoft.com/office/powerpoint/2010/main" val="275145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9601200" cy="949158"/>
          </a:xfrm>
        </p:spPr>
        <p:txBody>
          <a:bodyPr>
            <a:normAutofit fontScale="90000"/>
          </a:bodyPr>
          <a:lstStyle/>
          <a:p>
            <a:pPr algn="ctr"/>
            <a:r>
              <a:rPr lang="en-US" dirty="0" smtClean="0"/>
              <a:t>Sampling for exception rates</a:t>
            </a:r>
            <a:br>
              <a:rPr lang="en-US" dirty="0" smtClean="0"/>
            </a:br>
            <a:endParaRPr lang="en-US" dirty="0"/>
          </a:p>
        </p:txBody>
      </p:sp>
      <p:sp>
        <p:nvSpPr>
          <p:cNvPr id="3" name="Content Placeholder 2"/>
          <p:cNvSpPr>
            <a:spLocks noGrp="1"/>
          </p:cNvSpPr>
          <p:nvPr>
            <p:ph idx="1"/>
          </p:nvPr>
        </p:nvSpPr>
        <p:spPr>
          <a:xfrm>
            <a:off x="1202015" y="1193764"/>
            <a:ext cx="10549969" cy="4891726"/>
          </a:xfrm>
        </p:spPr>
        <p:txBody>
          <a:bodyPr>
            <a:normAutofit fontScale="92500" lnSpcReduction="10000"/>
          </a:bodyPr>
          <a:lstStyle/>
          <a:p>
            <a:pPr marL="45720" indent="0">
              <a:buNone/>
            </a:pPr>
            <a:r>
              <a:rPr lang="en-US" sz="2600" dirty="0" smtClean="0">
                <a:solidFill>
                  <a:srgbClr val="50838E"/>
                </a:solidFill>
              </a:rPr>
              <a:t>When testing controls and performing substantive tests of transactions, the auditor determines whether the controls are operating effectively and whether the rate of monetary errors is below tolerable limits.  </a:t>
            </a:r>
          </a:p>
          <a:p>
            <a:pPr marL="45720" indent="0">
              <a:buNone/>
            </a:pPr>
            <a:r>
              <a:rPr lang="en-US" sz="2400" dirty="0" smtClean="0">
                <a:solidFill>
                  <a:schemeClr val="accent1"/>
                </a:solidFill>
              </a:rPr>
              <a:t>To test this, auditors estimate the percent of items in a population containing a characteristic or </a:t>
            </a:r>
            <a:r>
              <a:rPr lang="en-US" sz="2400" dirty="0" smtClean="0">
                <a:solidFill>
                  <a:srgbClr val="50838E"/>
                </a:solidFill>
              </a:rPr>
              <a:t>attribute </a:t>
            </a:r>
            <a:r>
              <a:rPr lang="en-US" sz="2400" dirty="0" smtClean="0">
                <a:solidFill>
                  <a:schemeClr val="accent1"/>
                </a:solidFill>
              </a:rPr>
              <a:t>of interest</a:t>
            </a:r>
            <a:r>
              <a:rPr lang="en-US" sz="2800" dirty="0" smtClean="0">
                <a:solidFill>
                  <a:schemeClr val="accent1"/>
                </a:solidFill>
              </a:rPr>
              <a:t>.  </a:t>
            </a:r>
            <a:r>
              <a:rPr lang="en-US" sz="2400" dirty="0" smtClean="0">
                <a:solidFill>
                  <a:schemeClr val="accent1"/>
                </a:solidFill>
              </a:rPr>
              <a:t>This percentage is called the </a:t>
            </a:r>
            <a:r>
              <a:rPr lang="en-US" sz="2400" dirty="0" smtClean="0">
                <a:solidFill>
                  <a:srgbClr val="50838E"/>
                </a:solidFill>
              </a:rPr>
              <a:t>occurrence rate </a:t>
            </a:r>
            <a:r>
              <a:rPr lang="en-US" sz="2400" dirty="0" smtClean="0">
                <a:solidFill>
                  <a:schemeClr val="accent1"/>
                </a:solidFill>
              </a:rPr>
              <a:t>or </a:t>
            </a:r>
            <a:r>
              <a:rPr lang="en-US" sz="2400" dirty="0" smtClean="0">
                <a:solidFill>
                  <a:srgbClr val="50838E"/>
                </a:solidFill>
              </a:rPr>
              <a:t>exception rate</a:t>
            </a:r>
            <a:r>
              <a:rPr lang="en-US" sz="2400" dirty="0" smtClean="0">
                <a:solidFill>
                  <a:schemeClr val="accent1"/>
                </a:solidFill>
              </a:rPr>
              <a:t>.</a:t>
            </a:r>
          </a:p>
          <a:p>
            <a:pPr marL="45720" indent="0">
              <a:buNone/>
            </a:pPr>
            <a:r>
              <a:rPr lang="en-US" sz="2400" dirty="0" smtClean="0">
                <a:solidFill>
                  <a:schemeClr val="accent1"/>
                </a:solidFill>
              </a:rPr>
              <a:t>Auditors are interested in the following types of exceptions in accounting data:</a:t>
            </a:r>
          </a:p>
          <a:p>
            <a:pPr marL="822960" lvl="1" indent="-457200">
              <a:buFont typeface="+mj-lt"/>
              <a:buAutoNum type="arabicPeriod"/>
            </a:pPr>
            <a:r>
              <a:rPr lang="en-US" sz="2200" dirty="0" smtClean="0">
                <a:solidFill>
                  <a:schemeClr val="accent1"/>
                </a:solidFill>
              </a:rPr>
              <a:t>Deviations from the client’s established controls</a:t>
            </a:r>
          </a:p>
          <a:p>
            <a:pPr marL="822960" lvl="1" indent="-457200">
              <a:buFont typeface="+mj-lt"/>
              <a:buAutoNum type="arabicPeriod"/>
            </a:pPr>
            <a:r>
              <a:rPr lang="en-US" sz="2200" dirty="0" smtClean="0">
                <a:solidFill>
                  <a:schemeClr val="accent1"/>
                </a:solidFill>
              </a:rPr>
              <a:t>Monetary misstatements in populations of transaction data</a:t>
            </a:r>
          </a:p>
          <a:p>
            <a:pPr marL="822960" lvl="1" indent="-457200">
              <a:buFont typeface="+mj-lt"/>
              <a:buAutoNum type="arabicPeriod"/>
            </a:pPr>
            <a:r>
              <a:rPr lang="en-US" sz="2200" dirty="0" smtClean="0">
                <a:solidFill>
                  <a:schemeClr val="accent1"/>
                </a:solidFill>
              </a:rPr>
              <a:t>Monetary misstatements in populations of account balance details</a:t>
            </a:r>
          </a:p>
          <a:p>
            <a:pPr marL="45720" indent="0">
              <a:lnSpc>
                <a:spcPct val="100000"/>
              </a:lnSpc>
              <a:buNone/>
            </a:pPr>
            <a:r>
              <a:rPr lang="en-US" sz="2400" dirty="0" smtClean="0">
                <a:solidFill>
                  <a:schemeClr val="accent1"/>
                </a:solidFill>
              </a:rPr>
              <a:t>When testing controls and performing substantive tests of transactions, the auditor focuses </a:t>
            </a:r>
            <a:r>
              <a:rPr lang="en-US" sz="2400" dirty="0">
                <a:solidFill>
                  <a:schemeClr val="accent1"/>
                </a:solidFill>
              </a:rPr>
              <a:t>on the upper limit of </a:t>
            </a:r>
            <a:r>
              <a:rPr lang="en-US" sz="2400">
                <a:solidFill>
                  <a:schemeClr val="accent1"/>
                </a:solidFill>
              </a:rPr>
              <a:t>the </a:t>
            </a:r>
            <a:r>
              <a:rPr lang="en-US" sz="2400" smtClean="0">
                <a:solidFill>
                  <a:schemeClr val="accent1"/>
                </a:solidFill>
              </a:rPr>
              <a:t>estimated population </a:t>
            </a:r>
            <a:r>
              <a:rPr lang="en-US" sz="2400" dirty="0">
                <a:solidFill>
                  <a:schemeClr val="accent1"/>
                </a:solidFill>
              </a:rPr>
              <a:t>exception rate, </a:t>
            </a:r>
            <a:r>
              <a:rPr lang="en-US" sz="2400" dirty="0" smtClean="0">
                <a:solidFill>
                  <a:schemeClr val="accent1"/>
                </a:solidFill>
              </a:rPr>
              <a:t>which is the </a:t>
            </a:r>
            <a:r>
              <a:rPr lang="en-US" sz="2400" dirty="0" smtClean="0">
                <a:solidFill>
                  <a:srgbClr val="50838E"/>
                </a:solidFill>
              </a:rPr>
              <a:t>computed upper exception rate (CUER)</a:t>
            </a:r>
            <a:r>
              <a:rPr lang="en-US" sz="2400" dirty="0" smtClean="0">
                <a:solidFill>
                  <a:schemeClr val="accent1"/>
                </a:solidFill>
              </a:rPr>
              <a:t>.</a:t>
            </a:r>
          </a:p>
        </p:txBody>
      </p:sp>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8" name="Slide Number Placeholder 7"/>
          <p:cNvSpPr>
            <a:spLocks noGrp="1"/>
          </p:cNvSpPr>
          <p:nvPr>
            <p:ph type="sldNum" sz="quarter" idx="12"/>
          </p:nvPr>
        </p:nvSpPr>
        <p:spPr/>
        <p:txBody>
          <a:bodyPr/>
          <a:lstStyle/>
          <a:p>
            <a:r>
              <a:rPr lang="en-US" dirty="0" smtClean="0">
                <a:solidFill>
                  <a:srgbClr val="514A40"/>
                </a:solidFill>
              </a:rPr>
              <a:t>15-</a:t>
            </a:r>
            <a:fld id="{E31375A4-56A4-47D6-9801-1991572033F7}" type="slidenum">
              <a:rPr lang="en-US" smtClean="0">
                <a:solidFill>
                  <a:srgbClr val="514A40"/>
                </a:solidFill>
              </a:rPr>
              <a:pPr/>
              <a:t>16</a:t>
            </a:fld>
            <a:endParaRPr lang="en-US" dirty="0">
              <a:solidFill>
                <a:srgbClr val="514A40"/>
              </a:solidFill>
            </a:endParaRPr>
          </a:p>
        </p:txBody>
      </p:sp>
    </p:spTree>
    <p:extLst>
      <p:ext uri="{BB962C8B-B14F-4D97-AF65-F5344CB8AC3E}">
        <p14:creationId xmlns:p14="http://schemas.microsoft.com/office/powerpoint/2010/main" val="587476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smtClean="0">
                <a:solidFill>
                  <a:srgbClr val="514A40"/>
                </a:solidFill>
              </a:rPr>
              <a:t>15-</a:t>
            </a:r>
            <a:fld id="{E31375A4-56A4-47D6-9801-1991572033F7}" type="slidenum">
              <a:rPr lang="en-US" smtClean="0">
                <a:solidFill>
                  <a:srgbClr val="514A40"/>
                </a:solidFill>
              </a:rPr>
              <a:pPr/>
              <a:t>17</a:t>
            </a:fld>
            <a:endParaRPr lang="en-US" dirty="0">
              <a:solidFill>
                <a:srgbClr val="514A40"/>
              </a:solidFill>
            </a:endParaRPr>
          </a:p>
        </p:txBody>
      </p:sp>
      <p:sp>
        <p:nvSpPr>
          <p:cNvPr id="3" name="TextBox 2"/>
          <p:cNvSpPr txBox="1"/>
          <p:nvPr/>
        </p:nvSpPr>
        <p:spPr>
          <a:xfrm>
            <a:off x="1784604" y="2397949"/>
            <a:ext cx="8622792" cy="2062103"/>
          </a:xfrm>
          <a:prstGeom prst="rect">
            <a:avLst/>
          </a:prstGeom>
          <a:solidFill>
            <a:srgbClr val="ABECDB"/>
          </a:solidFill>
        </p:spPr>
        <p:txBody>
          <a:bodyPr wrap="square" rtlCol="0">
            <a:spAutoFit/>
          </a:bodyPr>
          <a:lstStyle/>
          <a:p>
            <a:pPr algn="ctr"/>
            <a:r>
              <a:rPr lang="en-US" sz="3200" b="1" dirty="0" smtClean="0">
                <a:solidFill>
                  <a:schemeClr val="accent1"/>
                </a:solidFill>
              </a:rPr>
              <a:t>OBJECTIVE 15-5</a:t>
            </a:r>
          </a:p>
          <a:p>
            <a:pPr marL="45720" indent="0" algn="ctr">
              <a:buNone/>
            </a:pPr>
            <a:r>
              <a:rPr lang="en-US" sz="3200" b="1" dirty="0">
                <a:solidFill>
                  <a:schemeClr val="accent1"/>
                </a:solidFill>
              </a:rPr>
              <a:t>Use </a:t>
            </a:r>
            <a:r>
              <a:rPr lang="en-US" sz="3200" b="1" dirty="0" err="1">
                <a:solidFill>
                  <a:schemeClr val="accent1"/>
                </a:solidFill>
              </a:rPr>
              <a:t>nonstatistical</a:t>
            </a:r>
            <a:r>
              <a:rPr lang="en-US" sz="3200" b="1" dirty="0">
                <a:solidFill>
                  <a:schemeClr val="accent1"/>
                </a:solidFill>
              </a:rPr>
              <a:t> sampling in tests </a:t>
            </a:r>
            <a:endParaRPr lang="en-US" sz="3200" b="1" dirty="0" smtClean="0">
              <a:solidFill>
                <a:schemeClr val="accent1"/>
              </a:solidFill>
            </a:endParaRPr>
          </a:p>
          <a:p>
            <a:pPr marL="45720" indent="0" algn="ctr">
              <a:buNone/>
            </a:pPr>
            <a:r>
              <a:rPr lang="en-US" sz="3200" b="1" dirty="0" smtClean="0">
                <a:solidFill>
                  <a:schemeClr val="accent1"/>
                </a:solidFill>
              </a:rPr>
              <a:t>of </a:t>
            </a:r>
            <a:r>
              <a:rPr lang="en-US" sz="3200" b="1" dirty="0">
                <a:solidFill>
                  <a:schemeClr val="accent1"/>
                </a:solidFill>
              </a:rPr>
              <a:t>controls and substantive tests </a:t>
            </a:r>
            <a:endParaRPr lang="en-US" sz="3200" b="1" dirty="0" smtClean="0">
              <a:solidFill>
                <a:schemeClr val="accent1"/>
              </a:solidFill>
            </a:endParaRPr>
          </a:p>
          <a:p>
            <a:pPr marL="45720" indent="0" algn="ctr">
              <a:buNone/>
            </a:pPr>
            <a:r>
              <a:rPr lang="en-US" sz="3200" b="1" dirty="0" smtClean="0">
                <a:solidFill>
                  <a:schemeClr val="accent1"/>
                </a:solidFill>
              </a:rPr>
              <a:t>of </a:t>
            </a:r>
            <a:r>
              <a:rPr lang="en-US" sz="3200" b="1" dirty="0">
                <a:solidFill>
                  <a:schemeClr val="accent1"/>
                </a:solidFill>
              </a:rPr>
              <a:t>transactions</a:t>
            </a:r>
            <a:r>
              <a:rPr lang="en-US" sz="3200" b="1" dirty="0" smtClean="0">
                <a:solidFill>
                  <a:schemeClr val="accent1"/>
                </a:solidFill>
              </a:rPr>
              <a:t>.</a:t>
            </a:r>
            <a:endParaRPr lang="en-US" sz="3200" b="1" dirty="0">
              <a:solidFill>
                <a:schemeClr val="accent1"/>
              </a:solidFill>
            </a:endParaRPr>
          </a:p>
        </p:txBody>
      </p:sp>
    </p:spTree>
    <p:extLst>
      <p:ext uri="{BB962C8B-B14F-4D97-AF65-F5344CB8AC3E}">
        <p14:creationId xmlns:p14="http://schemas.microsoft.com/office/powerpoint/2010/main" val="2663005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9601200" cy="949158"/>
          </a:xfrm>
        </p:spPr>
        <p:txBody>
          <a:bodyPr>
            <a:normAutofit fontScale="90000"/>
          </a:bodyPr>
          <a:lstStyle/>
          <a:p>
            <a:pPr algn="ctr"/>
            <a:r>
              <a:rPr lang="en-US" dirty="0" smtClean="0"/>
              <a:t>Application of </a:t>
            </a:r>
            <a:r>
              <a:rPr lang="en-US" dirty="0" err="1" smtClean="0"/>
              <a:t>nonstatistical</a:t>
            </a:r>
            <a:r>
              <a:rPr lang="en-US" dirty="0" smtClean="0"/>
              <a:t> audit Sampling</a:t>
            </a:r>
            <a:endParaRPr lang="en-US" dirty="0"/>
          </a:p>
        </p:txBody>
      </p:sp>
      <p:sp>
        <p:nvSpPr>
          <p:cNvPr id="3" name="Content Placeholder 2"/>
          <p:cNvSpPr>
            <a:spLocks noGrp="1"/>
          </p:cNvSpPr>
          <p:nvPr>
            <p:ph idx="1"/>
          </p:nvPr>
        </p:nvSpPr>
        <p:spPr>
          <a:xfrm>
            <a:off x="1295400" y="1840992"/>
            <a:ext cx="10390632" cy="3992880"/>
          </a:xfrm>
        </p:spPr>
        <p:txBody>
          <a:bodyPr>
            <a:normAutofit/>
          </a:bodyPr>
          <a:lstStyle/>
          <a:p>
            <a:pPr marL="45720" indent="0">
              <a:buNone/>
            </a:pPr>
            <a:r>
              <a:rPr lang="en-US" sz="2800" dirty="0" smtClean="0">
                <a:solidFill>
                  <a:srgbClr val="50838E"/>
                </a:solidFill>
              </a:rPr>
              <a:t>The three phases of sampling are identical for both statistical and </a:t>
            </a:r>
            <a:r>
              <a:rPr lang="en-US" sz="2800" dirty="0" err="1" smtClean="0">
                <a:solidFill>
                  <a:srgbClr val="50838E"/>
                </a:solidFill>
              </a:rPr>
              <a:t>nonstatistical</a:t>
            </a:r>
            <a:r>
              <a:rPr lang="en-US" sz="2800" dirty="0" smtClean="0">
                <a:solidFill>
                  <a:srgbClr val="50838E"/>
                </a:solidFill>
              </a:rPr>
              <a:t> sampling:</a:t>
            </a:r>
          </a:p>
          <a:p>
            <a:pPr marL="880110" lvl="1" indent="-514350">
              <a:buFont typeface="+mj-lt"/>
              <a:buAutoNum type="arabicPeriod"/>
            </a:pPr>
            <a:r>
              <a:rPr lang="en-US" sz="2400" dirty="0" smtClean="0">
                <a:solidFill>
                  <a:schemeClr val="accent1"/>
                </a:solidFill>
              </a:rPr>
              <a:t>Plan the Sample</a:t>
            </a:r>
          </a:p>
          <a:p>
            <a:pPr marL="880110" lvl="1" indent="-514350">
              <a:buFont typeface="+mj-lt"/>
              <a:buAutoNum type="arabicPeriod"/>
            </a:pPr>
            <a:r>
              <a:rPr lang="en-US" sz="2400" dirty="0" smtClean="0">
                <a:solidFill>
                  <a:schemeClr val="accent1"/>
                </a:solidFill>
              </a:rPr>
              <a:t>Select the Sample and Perform the Audit Procedures</a:t>
            </a:r>
          </a:p>
          <a:p>
            <a:pPr marL="880110" lvl="1" indent="-514350">
              <a:buFont typeface="+mj-lt"/>
              <a:buAutoNum type="arabicPeriod"/>
            </a:pPr>
            <a:r>
              <a:rPr lang="en-US" sz="2400" dirty="0" smtClean="0">
                <a:solidFill>
                  <a:schemeClr val="accent1"/>
                </a:solidFill>
              </a:rPr>
              <a:t>Evaluate the Results</a:t>
            </a:r>
          </a:p>
          <a:p>
            <a:pPr marL="45720" indent="0">
              <a:buNone/>
            </a:pPr>
            <a:r>
              <a:rPr lang="en-US" sz="2600" dirty="0" smtClean="0">
                <a:solidFill>
                  <a:schemeClr val="accent1"/>
                </a:solidFill>
              </a:rPr>
              <a:t>There are 14 well-defined steps that fall under the three phases.</a:t>
            </a:r>
          </a:p>
          <a:p>
            <a:pPr marL="45720" indent="0">
              <a:buNone/>
            </a:pPr>
            <a:r>
              <a:rPr lang="en-US" sz="2600" dirty="0" smtClean="0">
                <a:solidFill>
                  <a:schemeClr val="accent1"/>
                </a:solidFill>
              </a:rPr>
              <a:t>The terms used in audit sampling are detailed in </a:t>
            </a:r>
            <a:r>
              <a:rPr lang="en-US" sz="2600" dirty="0" smtClean="0">
                <a:solidFill>
                  <a:srgbClr val="50838E"/>
                </a:solidFill>
              </a:rPr>
              <a:t>Table 15-1</a:t>
            </a:r>
            <a:r>
              <a:rPr lang="en-US" sz="2600" dirty="0" smtClean="0">
                <a:solidFill>
                  <a:schemeClr val="accent1"/>
                </a:solidFill>
              </a:rPr>
              <a:t>.</a:t>
            </a:r>
            <a:endParaRPr lang="en-US" sz="2600" dirty="0">
              <a:solidFill>
                <a:schemeClr val="accent1"/>
              </a:solidFill>
            </a:endParaRPr>
          </a:p>
        </p:txBody>
      </p:sp>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8" name="Slide Number Placeholder 7"/>
          <p:cNvSpPr>
            <a:spLocks noGrp="1"/>
          </p:cNvSpPr>
          <p:nvPr>
            <p:ph type="sldNum" sz="quarter" idx="12"/>
          </p:nvPr>
        </p:nvSpPr>
        <p:spPr/>
        <p:txBody>
          <a:bodyPr/>
          <a:lstStyle/>
          <a:p>
            <a:r>
              <a:rPr lang="en-US" dirty="0" smtClean="0">
                <a:solidFill>
                  <a:srgbClr val="514A40"/>
                </a:solidFill>
              </a:rPr>
              <a:t>15-</a:t>
            </a:r>
            <a:fld id="{E31375A4-56A4-47D6-9801-1991572033F7}" type="slidenum">
              <a:rPr lang="en-US" smtClean="0">
                <a:solidFill>
                  <a:srgbClr val="514A40"/>
                </a:solidFill>
              </a:rPr>
              <a:pPr/>
              <a:t>18</a:t>
            </a:fld>
            <a:endParaRPr lang="en-US" dirty="0">
              <a:solidFill>
                <a:srgbClr val="514A40"/>
              </a:solidFill>
            </a:endParaRPr>
          </a:p>
        </p:txBody>
      </p:sp>
    </p:spTree>
    <p:extLst>
      <p:ext uri="{BB962C8B-B14F-4D97-AF65-F5344CB8AC3E}">
        <p14:creationId xmlns:p14="http://schemas.microsoft.com/office/powerpoint/2010/main" val="964202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15-</a:t>
            </a:r>
            <a:fld id="{E31375A4-56A4-47D6-9801-1991572033F7}" type="slidenum">
              <a:rPr lang="en-US" smtClean="0"/>
              <a:t>19</a:t>
            </a:fld>
            <a:endParaRPr lang="en-US" dirty="0"/>
          </a:p>
        </p:txBody>
      </p:sp>
      <p:pic>
        <p:nvPicPr>
          <p:cNvPr id="4" name="Picture 3"/>
          <p:cNvPicPr>
            <a:picLocks noChangeAspect="1"/>
          </p:cNvPicPr>
          <p:nvPr/>
        </p:nvPicPr>
        <p:blipFill>
          <a:blip r:embed="rId2"/>
          <a:stretch>
            <a:fillRect/>
          </a:stretch>
        </p:blipFill>
        <p:spPr>
          <a:xfrm>
            <a:off x="389072" y="384048"/>
            <a:ext cx="11513478" cy="5587847"/>
          </a:xfrm>
          <a:prstGeom prst="rect">
            <a:avLst/>
          </a:prstGeom>
        </p:spPr>
      </p:pic>
    </p:spTree>
    <p:extLst>
      <p:ext uri="{BB962C8B-B14F-4D97-AF65-F5344CB8AC3E}">
        <p14:creationId xmlns:p14="http://schemas.microsoft.com/office/powerpoint/2010/main" val="1848240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501316"/>
            <a:ext cx="9446126" cy="828842"/>
          </a:xfrm>
        </p:spPr>
        <p:txBody>
          <a:bodyPr>
            <a:normAutofit fontScale="90000"/>
          </a:bodyPr>
          <a:lstStyle/>
          <a:p>
            <a:pPr algn="ctr"/>
            <a:r>
              <a:rPr lang="en-US" sz="3600" dirty="0">
                <a:solidFill>
                  <a:srgbClr val="50838E"/>
                </a:solidFill>
              </a:rPr>
              <a:t>Chap</a:t>
            </a:r>
            <a:r>
              <a:rPr lang="en-US" sz="3600" dirty="0">
                <a:solidFill>
                  <a:schemeClr val="accent4">
                    <a:lumMod val="75000"/>
                  </a:schemeClr>
                </a:solidFill>
              </a:rPr>
              <a:t>ter </a:t>
            </a:r>
            <a:r>
              <a:rPr lang="en-US" sz="3600" dirty="0" smtClean="0">
                <a:solidFill>
                  <a:srgbClr val="50838E"/>
                </a:solidFill>
              </a:rPr>
              <a:t>15</a:t>
            </a:r>
            <a:r>
              <a:rPr lang="en-US" sz="3600" dirty="0" smtClean="0">
                <a:solidFill>
                  <a:schemeClr val="accent4">
                    <a:lumMod val="75000"/>
                  </a:schemeClr>
                </a:solidFill>
              </a:rPr>
              <a:t> </a:t>
            </a:r>
            <a:r>
              <a:rPr lang="en-US" sz="3600" dirty="0">
                <a:solidFill>
                  <a:schemeClr val="accent4">
                    <a:lumMod val="75000"/>
                  </a:schemeClr>
                </a:solidFill>
              </a:rPr>
              <a:t>Learning Objectives</a:t>
            </a:r>
            <a:r>
              <a:rPr lang="en-US" dirty="0">
                <a:solidFill>
                  <a:srgbClr val="0070C0"/>
                </a:solidFill>
              </a:rPr>
              <a:t/>
            </a:r>
            <a:br>
              <a:rPr lang="en-US" dirty="0">
                <a:solidFill>
                  <a:srgbClr val="0070C0"/>
                </a:solidFill>
              </a:rPr>
            </a:br>
            <a:endParaRPr lang="en-US" dirty="0">
              <a:solidFill>
                <a:srgbClr val="0070C0"/>
              </a:solidFill>
            </a:endParaRPr>
          </a:p>
        </p:txBody>
      </p:sp>
      <p:sp>
        <p:nvSpPr>
          <p:cNvPr id="3" name="Content Placeholder 2"/>
          <p:cNvSpPr>
            <a:spLocks noGrp="1"/>
          </p:cNvSpPr>
          <p:nvPr>
            <p:ph idx="1"/>
          </p:nvPr>
        </p:nvSpPr>
        <p:spPr>
          <a:xfrm>
            <a:off x="1403684" y="932688"/>
            <a:ext cx="10364644" cy="5486774"/>
          </a:xfrm>
        </p:spPr>
        <p:txBody>
          <a:bodyPr>
            <a:normAutofit fontScale="25000" lnSpcReduction="20000"/>
          </a:bodyPr>
          <a:lstStyle/>
          <a:p>
            <a:endParaRPr lang="en-US" dirty="0">
              <a:solidFill>
                <a:schemeClr val="accent1"/>
              </a:solidFill>
            </a:endParaRPr>
          </a:p>
          <a:p>
            <a:pPr marL="45720" indent="0">
              <a:spcBef>
                <a:spcPts val="600"/>
              </a:spcBef>
              <a:buNone/>
            </a:pPr>
            <a:r>
              <a:rPr lang="en-US" sz="9600" dirty="0" smtClean="0">
                <a:solidFill>
                  <a:schemeClr val="accent1"/>
                </a:solidFill>
              </a:rPr>
              <a:t>15-1  Explain the concept of representative sampling.</a:t>
            </a:r>
            <a:endParaRPr lang="en-US" sz="9600" dirty="0">
              <a:solidFill>
                <a:schemeClr val="accent1"/>
              </a:solidFill>
            </a:endParaRPr>
          </a:p>
          <a:p>
            <a:pPr marL="45720" indent="0">
              <a:buNone/>
            </a:pPr>
            <a:r>
              <a:rPr lang="en-US" sz="9600" dirty="0" smtClean="0">
                <a:solidFill>
                  <a:schemeClr val="accent1"/>
                </a:solidFill>
              </a:rPr>
              <a:t>15-2  Distinguish between statistical and </a:t>
            </a:r>
            <a:r>
              <a:rPr lang="en-US" sz="9600" dirty="0" err="1" smtClean="0">
                <a:solidFill>
                  <a:schemeClr val="accent1"/>
                </a:solidFill>
              </a:rPr>
              <a:t>nonstatistical</a:t>
            </a:r>
            <a:r>
              <a:rPr lang="en-US" sz="9600" dirty="0" smtClean="0">
                <a:solidFill>
                  <a:schemeClr val="accent1"/>
                </a:solidFill>
              </a:rPr>
              <a:t> sampling and</a:t>
            </a:r>
          </a:p>
          <a:p>
            <a:pPr marL="45720" indent="0">
              <a:spcBef>
                <a:spcPts val="1200"/>
              </a:spcBef>
              <a:buNone/>
            </a:pPr>
            <a:r>
              <a:rPr lang="en-US" sz="9600" dirty="0">
                <a:solidFill>
                  <a:schemeClr val="accent1"/>
                </a:solidFill>
              </a:rPr>
              <a:t> </a:t>
            </a:r>
            <a:r>
              <a:rPr lang="en-US" sz="9600" dirty="0" smtClean="0">
                <a:solidFill>
                  <a:schemeClr val="accent1"/>
                </a:solidFill>
              </a:rPr>
              <a:t>          between probabilistic sample selection and </a:t>
            </a:r>
            <a:r>
              <a:rPr lang="en-US" sz="9600" dirty="0" err="1" smtClean="0">
                <a:solidFill>
                  <a:schemeClr val="accent1"/>
                </a:solidFill>
              </a:rPr>
              <a:t>nonprobabilistic</a:t>
            </a:r>
            <a:r>
              <a:rPr lang="en-US" sz="9600" dirty="0" smtClean="0">
                <a:solidFill>
                  <a:schemeClr val="accent1"/>
                </a:solidFill>
              </a:rPr>
              <a:t> </a:t>
            </a:r>
          </a:p>
          <a:p>
            <a:pPr marL="45720" indent="0">
              <a:spcBef>
                <a:spcPts val="1200"/>
              </a:spcBef>
              <a:buNone/>
            </a:pPr>
            <a:r>
              <a:rPr lang="en-US" sz="9600" dirty="0">
                <a:solidFill>
                  <a:schemeClr val="accent1"/>
                </a:solidFill>
              </a:rPr>
              <a:t> </a:t>
            </a:r>
            <a:r>
              <a:rPr lang="en-US" sz="9600" dirty="0" smtClean="0">
                <a:solidFill>
                  <a:schemeClr val="accent1"/>
                </a:solidFill>
              </a:rPr>
              <a:t>          sample selection.</a:t>
            </a:r>
          </a:p>
          <a:p>
            <a:pPr marL="45720" indent="0">
              <a:buNone/>
            </a:pPr>
            <a:r>
              <a:rPr lang="en-US" sz="9600" dirty="0" smtClean="0">
                <a:solidFill>
                  <a:schemeClr val="accent1"/>
                </a:solidFill>
              </a:rPr>
              <a:t>15-3  Select samples using probabilistic and </a:t>
            </a:r>
            <a:r>
              <a:rPr lang="en-US" sz="9600" dirty="0" err="1" smtClean="0">
                <a:solidFill>
                  <a:schemeClr val="accent1"/>
                </a:solidFill>
              </a:rPr>
              <a:t>nonprobabilistic</a:t>
            </a:r>
            <a:r>
              <a:rPr lang="en-US" sz="9600" dirty="0" smtClean="0">
                <a:solidFill>
                  <a:schemeClr val="accent1"/>
                </a:solidFill>
              </a:rPr>
              <a:t> methods.</a:t>
            </a:r>
          </a:p>
          <a:p>
            <a:pPr marL="45720" indent="0">
              <a:buNone/>
            </a:pPr>
            <a:r>
              <a:rPr lang="en-US" sz="9600" dirty="0" smtClean="0">
                <a:solidFill>
                  <a:schemeClr val="accent1"/>
                </a:solidFill>
              </a:rPr>
              <a:t>15-4  Define and describe audit sampling for exception rates.</a:t>
            </a:r>
          </a:p>
          <a:p>
            <a:pPr marL="45720" indent="0">
              <a:buNone/>
            </a:pPr>
            <a:r>
              <a:rPr lang="en-US" sz="9600" dirty="0" smtClean="0">
                <a:solidFill>
                  <a:schemeClr val="accent1"/>
                </a:solidFill>
              </a:rPr>
              <a:t>15-5  Use </a:t>
            </a:r>
            <a:r>
              <a:rPr lang="en-US" sz="9600" dirty="0" err="1" smtClean="0">
                <a:solidFill>
                  <a:schemeClr val="accent1"/>
                </a:solidFill>
              </a:rPr>
              <a:t>nonstatistical</a:t>
            </a:r>
            <a:r>
              <a:rPr lang="en-US" sz="9600" dirty="0" smtClean="0">
                <a:solidFill>
                  <a:schemeClr val="accent1"/>
                </a:solidFill>
              </a:rPr>
              <a:t> sampling in tests of controls and substantive tests of</a:t>
            </a:r>
          </a:p>
          <a:p>
            <a:pPr marL="45720" indent="0">
              <a:spcBef>
                <a:spcPts val="1200"/>
              </a:spcBef>
              <a:buNone/>
            </a:pPr>
            <a:r>
              <a:rPr lang="en-US" sz="9600" dirty="0">
                <a:solidFill>
                  <a:schemeClr val="accent1"/>
                </a:solidFill>
              </a:rPr>
              <a:t> </a:t>
            </a:r>
            <a:r>
              <a:rPr lang="en-US" sz="9600" dirty="0" smtClean="0">
                <a:solidFill>
                  <a:schemeClr val="accent1"/>
                </a:solidFill>
              </a:rPr>
              <a:t>          transactions. </a:t>
            </a:r>
          </a:p>
          <a:p>
            <a:pPr marL="45720" indent="0">
              <a:buNone/>
            </a:pPr>
            <a:r>
              <a:rPr lang="en-US" sz="9600" dirty="0" smtClean="0">
                <a:solidFill>
                  <a:schemeClr val="accent1"/>
                </a:solidFill>
              </a:rPr>
              <a:t>15-6  Define and describe attributes sampling and a sampling distribution.</a:t>
            </a:r>
          </a:p>
          <a:p>
            <a:pPr marL="45720" indent="0">
              <a:buNone/>
            </a:pPr>
            <a:r>
              <a:rPr lang="en-US" sz="9600" dirty="0" smtClean="0">
                <a:solidFill>
                  <a:schemeClr val="accent1"/>
                </a:solidFill>
              </a:rPr>
              <a:t>15-7  Use attributes sampling in tests of controls and substantive tests of </a:t>
            </a:r>
          </a:p>
          <a:p>
            <a:pPr marL="45720" indent="0">
              <a:spcBef>
                <a:spcPts val="1200"/>
              </a:spcBef>
              <a:buNone/>
            </a:pPr>
            <a:r>
              <a:rPr lang="en-US" sz="9600" dirty="0">
                <a:solidFill>
                  <a:schemeClr val="accent1"/>
                </a:solidFill>
              </a:rPr>
              <a:t> </a:t>
            </a:r>
            <a:r>
              <a:rPr lang="en-US" sz="9600" dirty="0" smtClean="0">
                <a:solidFill>
                  <a:schemeClr val="accent1"/>
                </a:solidFill>
              </a:rPr>
              <a:t>          transactions.</a:t>
            </a:r>
          </a:p>
          <a:p>
            <a:endParaRPr lang="en-US" sz="9600" dirty="0"/>
          </a:p>
          <a:p>
            <a:endParaRPr lang="en-US" dirty="0"/>
          </a:p>
        </p:txBody>
      </p:sp>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smtClean="0"/>
              <a:t>Copyright © 2017 Pearson Education, Inc.</a:t>
            </a:r>
            <a:endParaRPr lang="en-US" dirty="0"/>
          </a:p>
        </p:txBody>
      </p:sp>
      <p:sp>
        <p:nvSpPr>
          <p:cNvPr id="8" name="Slide Number Placeholder 7"/>
          <p:cNvSpPr>
            <a:spLocks noGrp="1"/>
          </p:cNvSpPr>
          <p:nvPr>
            <p:ph type="sldNum" sz="quarter" idx="12"/>
          </p:nvPr>
        </p:nvSpPr>
        <p:spPr/>
        <p:txBody>
          <a:bodyPr/>
          <a:lstStyle/>
          <a:p>
            <a:r>
              <a:rPr lang="en-US" dirty="0" smtClean="0"/>
              <a:t>15-</a:t>
            </a:r>
            <a:fld id="{E31375A4-56A4-47D6-9801-1991572033F7}" type="slidenum">
              <a:rPr lang="en-US" smtClean="0"/>
              <a:t>2</a:t>
            </a:fld>
            <a:endParaRPr lang="en-US" dirty="0"/>
          </a:p>
        </p:txBody>
      </p:sp>
    </p:spTree>
    <p:extLst>
      <p:ext uri="{BB962C8B-B14F-4D97-AF65-F5344CB8AC3E}">
        <p14:creationId xmlns:p14="http://schemas.microsoft.com/office/powerpoint/2010/main" val="14246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Application of </a:t>
            </a:r>
            <a:r>
              <a:rPr lang="en-US" dirty="0" err="1"/>
              <a:t>nonstatistical</a:t>
            </a:r>
            <a:r>
              <a:rPr lang="en-US" dirty="0"/>
              <a:t> audit </a:t>
            </a:r>
            <a:r>
              <a:rPr lang="en-US" dirty="0" smtClean="0"/>
              <a:t>Sampling (cont.)</a:t>
            </a:r>
            <a:endParaRPr lang="en-US" dirty="0"/>
          </a:p>
        </p:txBody>
      </p:sp>
      <p:sp>
        <p:nvSpPr>
          <p:cNvPr id="3" name="Content Placeholder 2"/>
          <p:cNvSpPr>
            <a:spLocks noGrp="1"/>
          </p:cNvSpPr>
          <p:nvPr>
            <p:ph idx="1"/>
          </p:nvPr>
        </p:nvSpPr>
        <p:spPr>
          <a:xfrm>
            <a:off x="841248" y="1573142"/>
            <a:ext cx="10297668" cy="4279018"/>
          </a:xfrm>
        </p:spPr>
        <p:txBody>
          <a:bodyPr>
            <a:normAutofit/>
          </a:bodyPr>
          <a:lstStyle/>
          <a:p>
            <a:pPr marL="45720" indent="0">
              <a:buNone/>
            </a:pPr>
            <a:r>
              <a:rPr lang="en-US" sz="2800" dirty="0" smtClean="0">
                <a:solidFill>
                  <a:srgbClr val="50838E"/>
                </a:solidFill>
              </a:rPr>
              <a:t>Phase 1 - Plan the Sample:</a:t>
            </a:r>
          </a:p>
          <a:p>
            <a:pPr marL="502920" indent="-457200">
              <a:spcBef>
                <a:spcPts val="600"/>
              </a:spcBef>
              <a:buFont typeface="+mj-lt"/>
              <a:buAutoNum type="arabicPeriod"/>
            </a:pPr>
            <a:r>
              <a:rPr lang="en-US" sz="2400" dirty="0" smtClean="0">
                <a:solidFill>
                  <a:schemeClr val="accent1"/>
                </a:solidFill>
              </a:rPr>
              <a:t>State the objectives of the audit test.</a:t>
            </a:r>
          </a:p>
          <a:p>
            <a:pPr marL="502920" indent="-457200">
              <a:spcBef>
                <a:spcPts val="600"/>
              </a:spcBef>
              <a:buFont typeface="+mj-lt"/>
              <a:buAutoNum type="arabicPeriod"/>
            </a:pPr>
            <a:r>
              <a:rPr lang="en-US" sz="2400" dirty="0" smtClean="0">
                <a:solidFill>
                  <a:schemeClr val="accent1"/>
                </a:solidFill>
              </a:rPr>
              <a:t>Decide whether audit sampling applies.</a:t>
            </a:r>
          </a:p>
          <a:p>
            <a:pPr marL="502920" indent="-457200">
              <a:spcBef>
                <a:spcPts val="600"/>
              </a:spcBef>
              <a:buFont typeface="+mj-lt"/>
              <a:buAutoNum type="arabicPeriod"/>
            </a:pPr>
            <a:r>
              <a:rPr lang="en-US" sz="2400" dirty="0" smtClean="0">
                <a:solidFill>
                  <a:schemeClr val="accent1"/>
                </a:solidFill>
              </a:rPr>
              <a:t>Define attributes and exception conditions.</a:t>
            </a:r>
          </a:p>
          <a:p>
            <a:pPr marL="502920" indent="-457200">
              <a:spcBef>
                <a:spcPts val="600"/>
              </a:spcBef>
              <a:buFont typeface="+mj-lt"/>
              <a:buAutoNum type="arabicPeriod"/>
            </a:pPr>
            <a:r>
              <a:rPr lang="en-US" sz="2400" dirty="0" smtClean="0">
                <a:solidFill>
                  <a:schemeClr val="accent1"/>
                </a:solidFill>
              </a:rPr>
              <a:t>Define the population.</a:t>
            </a:r>
          </a:p>
          <a:p>
            <a:pPr marL="502920" indent="-457200">
              <a:spcBef>
                <a:spcPts val="600"/>
              </a:spcBef>
              <a:buFont typeface="+mj-lt"/>
              <a:buAutoNum type="arabicPeriod"/>
            </a:pPr>
            <a:r>
              <a:rPr lang="en-US" sz="2400" dirty="0" smtClean="0">
                <a:solidFill>
                  <a:schemeClr val="accent1"/>
                </a:solidFill>
              </a:rPr>
              <a:t>Define the sampling unit.</a:t>
            </a:r>
          </a:p>
          <a:p>
            <a:pPr marL="502920" indent="-457200">
              <a:spcBef>
                <a:spcPts val="600"/>
              </a:spcBef>
              <a:buFont typeface="+mj-lt"/>
              <a:buAutoNum type="arabicPeriod"/>
            </a:pPr>
            <a:r>
              <a:rPr lang="en-US" sz="2400" dirty="0" smtClean="0">
                <a:solidFill>
                  <a:schemeClr val="accent1"/>
                </a:solidFill>
              </a:rPr>
              <a:t>Specify the tolerable exception rate.</a:t>
            </a:r>
          </a:p>
          <a:p>
            <a:pPr marL="502920" indent="-457200">
              <a:spcBef>
                <a:spcPts val="600"/>
              </a:spcBef>
              <a:buFont typeface="+mj-lt"/>
              <a:buAutoNum type="arabicPeriod"/>
            </a:pPr>
            <a:r>
              <a:rPr lang="en-US" sz="2400" dirty="0" smtClean="0">
                <a:solidFill>
                  <a:schemeClr val="accent1"/>
                </a:solidFill>
              </a:rPr>
              <a:t>Specify acceptable risk of overreliance.</a:t>
            </a:r>
          </a:p>
          <a:p>
            <a:pPr marL="502920" indent="-457200">
              <a:spcBef>
                <a:spcPts val="600"/>
              </a:spcBef>
              <a:buFont typeface="+mj-lt"/>
              <a:buAutoNum type="arabicPeriod"/>
            </a:pPr>
            <a:r>
              <a:rPr lang="en-US" sz="2400" dirty="0" smtClean="0">
                <a:solidFill>
                  <a:schemeClr val="accent1"/>
                </a:solidFill>
              </a:rPr>
              <a:t>Estimate the population deviation or exception rate.</a:t>
            </a:r>
          </a:p>
          <a:p>
            <a:pPr marL="502920" indent="-457200">
              <a:spcBef>
                <a:spcPts val="600"/>
              </a:spcBef>
              <a:buFont typeface="+mj-lt"/>
              <a:buAutoNum type="arabicPeriod"/>
            </a:pPr>
            <a:r>
              <a:rPr lang="en-US" sz="2400" dirty="0" smtClean="0">
                <a:solidFill>
                  <a:schemeClr val="accent1"/>
                </a:solidFill>
              </a:rPr>
              <a:t>Determine the initial sample size.</a:t>
            </a:r>
          </a:p>
          <a:p>
            <a:pPr marL="502920" indent="-457200">
              <a:spcBef>
                <a:spcPts val="600"/>
              </a:spcBef>
              <a:buFont typeface="+mj-lt"/>
              <a:buAutoNum type="arabicPeriod"/>
            </a:pPr>
            <a:endParaRPr lang="en-US" sz="2400" dirty="0">
              <a:solidFill>
                <a:schemeClr val="accent1"/>
              </a:solidFill>
            </a:endParaRPr>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smtClean="0"/>
              <a:t>15-</a:t>
            </a:r>
            <a:fld id="{E31375A4-56A4-47D6-9801-1991572033F7}" type="slidenum">
              <a:rPr lang="en-US" smtClean="0"/>
              <a:t>20</a:t>
            </a:fld>
            <a:endParaRPr lang="en-US" dirty="0"/>
          </a:p>
        </p:txBody>
      </p:sp>
    </p:spTree>
    <p:extLst>
      <p:ext uri="{BB962C8B-B14F-4D97-AF65-F5344CB8AC3E}">
        <p14:creationId xmlns:p14="http://schemas.microsoft.com/office/powerpoint/2010/main" val="434761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Application of </a:t>
            </a:r>
            <a:r>
              <a:rPr lang="en-US" dirty="0" err="1"/>
              <a:t>nonstatistical</a:t>
            </a:r>
            <a:r>
              <a:rPr lang="en-US" dirty="0"/>
              <a:t> audit </a:t>
            </a:r>
            <a:r>
              <a:rPr lang="en-US" dirty="0" smtClean="0"/>
              <a:t>Sampling (cont.)</a:t>
            </a:r>
            <a:endParaRPr lang="en-US" dirty="0"/>
          </a:p>
        </p:txBody>
      </p:sp>
      <p:sp>
        <p:nvSpPr>
          <p:cNvPr id="3" name="Content Placeholder 2"/>
          <p:cNvSpPr>
            <a:spLocks noGrp="1"/>
          </p:cNvSpPr>
          <p:nvPr>
            <p:ph idx="1"/>
          </p:nvPr>
        </p:nvSpPr>
        <p:spPr>
          <a:xfrm>
            <a:off x="841248" y="1573142"/>
            <a:ext cx="10297668" cy="4279018"/>
          </a:xfrm>
        </p:spPr>
        <p:txBody>
          <a:bodyPr>
            <a:normAutofit/>
          </a:bodyPr>
          <a:lstStyle/>
          <a:p>
            <a:pPr marL="45720" indent="0">
              <a:buNone/>
            </a:pPr>
            <a:r>
              <a:rPr lang="en-US" sz="2800" dirty="0" smtClean="0">
                <a:solidFill>
                  <a:srgbClr val="50838E"/>
                </a:solidFill>
              </a:rPr>
              <a:t>Phase 2 - Select the Sample and Perform the Audit Procedures:</a:t>
            </a:r>
          </a:p>
          <a:p>
            <a:pPr marL="365760" lvl="1" indent="0">
              <a:spcBef>
                <a:spcPts val="600"/>
              </a:spcBef>
              <a:buNone/>
            </a:pPr>
            <a:r>
              <a:rPr lang="en-US" sz="2400" dirty="0" smtClean="0">
                <a:solidFill>
                  <a:schemeClr val="accent1"/>
                </a:solidFill>
              </a:rPr>
              <a:t>10. Select the sample.</a:t>
            </a:r>
          </a:p>
          <a:p>
            <a:pPr marL="365760" lvl="1" indent="0">
              <a:spcBef>
                <a:spcPts val="600"/>
              </a:spcBef>
              <a:buNone/>
            </a:pPr>
            <a:r>
              <a:rPr lang="en-US" sz="2400" dirty="0" smtClean="0">
                <a:solidFill>
                  <a:schemeClr val="accent1"/>
                </a:solidFill>
              </a:rPr>
              <a:t>11. Perform the audit procedures.</a:t>
            </a:r>
          </a:p>
          <a:p>
            <a:pPr marL="45720" indent="0">
              <a:spcBef>
                <a:spcPts val="600"/>
              </a:spcBef>
              <a:buNone/>
            </a:pPr>
            <a:r>
              <a:rPr lang="en-US" sz="2800" dirty="0" smtClean="0">
                <a:solidFill>
                  <a:srgbClr val="50838E"/>
                </a:solidFill>
              </a:rPr>
              <a:t>Phase 3 – Evaluate the results:</a:t>
            </a:r>
          </a:p>
          <a:p>
            <a:pPr marL="365760" lvl="1" indent="0">
              <a:spcBef>
                <a:spcPts val="600"/>
              </a:spcBef>
              <a:buNone/>
            </a:pPr>
            <a:r>
              <a:rPr lang="en-US" sz="2400" dirty="0" smtClean="0">
                <a:solidFill>
                  <a:schemeClr val="accent1"/>
                </a:solidFill>
              </a:rPr>
              <a:t>12. Generalize from the sample to the population.</a:t>
            </a:r>
          </a:p>
          <a:p>
            <a:pPr marL="880110" lvl="1" indent="-514350">
              <a:spcBef>
                <a:spcPts val="600"/>
              </a:spcBef>
              <a:buAutoNum type="arabicPeriod" startAt="13"/>
            </a:pPr>
            <a:r>
              <a:rPr lang="en-US" sz="2400" dirty="0" smtClean="0">
                <a:solidFill>
                  <a:schemeClr val="accent1"/>
                </a:solidFill>
              </a:rPr>
              <a:t>Analyze exceptions.</a:t>
            </a:r>
          </a:p>
          <a:p>
            <a:pPr marL="880110" lvl="1" indent="-514350">
              <a:spcBef>
                <a:spcPts val="600"/>
              </a:spcBef>
              <a:buAutoNum type="arabicPeriod" startAt="13"/>
            </a:pPr>
            <a:r>
              <a:rPr lang="en-US" sz="2400" dirty="0" smtClean="0">
                <a:solidFill>
                  <a:schemeClr val="accent1"/>
                </a:solidFill>
              </a:rPr>
              <a:t>Decide the acceptability of the population.</a:t>
            </a:r>
          </a:p>
          <a:p>
            <a:pPr marL="880110" lvl="1" indent="-514350">
              <a:spcBef>
                <a:spcPts val="600"/>
              </a:spcBef>
              <a:buAutoNum type="arabicPeriod" startAt="13"/>
            </a:pPr>
            <a:endParaRPr lang="en-US" sz="2400" dirty="0">
              <a:solidFill>
                <a:schemeClr val="accent1"/>
              </a:solidFill>
            </a:endParaRPr>
          </a:p>
          <a:p>
            <a:pPr marL="45720" indent="0">
              <a:spcBef>
                <a:spcPts val="600"/>
              </a:spcBef>
              <a:buNone/>
            </a:pPr>
            <a:r>
              <a:rPr lang="en-US" sz="2400" dirty="0" smtClean="0">
                <a:solidFill>
                  <a:schemeClr val="accent1"/>
                </a:solidFill>
              </a:rPr>
              <a:t>Attributes for </a:t>
            </a:r>
            <a:r>
              <a:rPr lang="en-US" sz="2400" dirty="0" err="1" smtClean="0">
                <a:solidFill>
                  <a:schemeClr val="accent1"/>
                </a:solidFill>
              </a:rPr>
              <a:t>Hillsburg</a:t>
            </a:r>
            <a:r>
              <a:rPr lang="en-US" sz="2400" dirty="0" smtClean="0">
                <a:solidFill>
                  <a:schemeClr val="accent1"/>
                </a:solidFill>
              </a:rPr>
              <a:t> Hardware Co. are defined in </a:t>
            </a:r>
            <a:r>
              <a:rPr lang="en-US" sz="2400" dirty="0" smtClean="0">
                <a:solidFill>
                  <a:srgbClr val="50838E"/>
                </a:solidFill>
              </a:rPr>
              <a:t>Table 15-3</a:t>
            </a:r>
            <a:r>
              <a:rPr lang="en-US" sz="2400" dirty="0" smtClean="0">
                <a:solidFill>
                  <a:schemeClr val="accent1"/>
                </a:solidFill>
              </a:rPr>
              <a:t>.</a:t>
            </a:r>
            <a:endParaRPr lang="en-US" sz="2400" dirty="0">
              <a:solidFill>
                <a:schemeClr val="accent1"/>
              </a:solidFill>
            </a:endParaRPr>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smtClean="0"/>
              <a:t>15-</a:t>
            </a:r>
            <a:fld id="{E31375A4-56A4-47D6-9801-1991572033F7}" type="slidenum">
              <a:rPr lang="en-US" smtClean="0"/>
              <a:t>21</a:t>
            </a:fld>
            <a:endParaRPr lang="en-US" dirty="0"/>
          </a:p>
        </p:txBody>
      </p:sp>
    </p:spTree>
    <p:extLst>
      <p:ext uri="{BB962C8B-B14F-4D97-AF65-F5344CB8AC3E}">
        <p14:creationId xmlns:p14="http://schemas.microsoft.com/office/powerpoint/2010/main" val="2260792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Application of </a:t>
            </a:r>
            <a:r>
              <a:rPr lang="en-US" dirty="0" err="1"/>
              <a:t>nonstatistical</a:t>
            </a:r>
            <a:r>
              <a:rPr lang="en-US" dirty="0"/>
              <a:t> audit </a:t>
            </a:r>
            <a:r>
              <a:rPr lang="en-US" dirty="0" smtClean="0"/>
              <a:t/>
            </a:r>
            <a:br>
              <a:rPr lang="en-US" dirty="0" smtClean="0"/>
            </a:br>
            <a:r>
              <a:rPr lang="en-US" dirty="0" smtClean="0"/>
              <a:t>Sampling (cont.)</a:t>
            </a:r>
            <a:br>
              <a:rPr lang="en-US" dirty="0" smtClean="0"/>
            </a:br>
            <a:endParaRPr lang="en-US" dirty="0"/>
          </a:p>
        </p:txBody>
      </p:sp>
      <p:sp>
        <p:nvSpPr>
          <p:cNvPr id="3" name="Content Placeholder 2"/>
          <p:cNvSpPr>
            <a:spLocks noGrp="1"/>
          </p:cNvSpPr>
          <p:nvPr>
            <p:ph idx="1"/>
          </p:nvPr>
        </p:nvSpPr>
        <p:spPr>
          <a:xfrm>
            <a:off x="789355" y="1398954"/>
            <a:ext cx="10271408" cy="4742375"/>
          </a:xfrm>
        </p:spPr>
        <p:txBody>
          <a:bodyPr>
            <a:normAutofit/>
          </a:bodyPr>
          <a:lstStyle/>
          <a:p>
            <a:pPr marL="45720" indent="0">
              <a:buNone/>
            </a:pPr>
            <a:r>
              <a:rPr lang="en-US" sz="2800" dirty="0" smtClean="0">
                <a:solidFill>
                  <a:srgbClr val="50838E"/>
                </a:solidFill>
              </a:rPr>
              <a:t>Phase 1 - Plan the Sample:</a:t>
            </a:r>
          </a:p>
          <a:p>
            <a:pPr marL="502920" indent="-457200">
              <a:spcBef>
                <a:spcPts val="600"/>
              </a:spcBef>
              <a:buFont typeface="+mj-lt"/>
              <a:buAutoNum type="arabicPeriod"/>
            </a:pPr>
            <a:r>
              <a:rPr lang="en-US" sz="2400" dirty="0" smtClean="0">
                <a:solidFill>
                  <a:srgbClr val="50838E"/>
                </a:solidFill>
              </a:rPr>
              <a:t>State the Objectives of the Audit </a:t>
            </a:r>
            <a:r>
              <a:rPr lang="en-US" sz="2400" dirty="0">
                <a:solidFill>
                  <a:srgbClr val="50838E"/>
                </a:solidFill>
              </a:rPr>
              <a:t>T</a:t>
            </a:r>
            <a:r>
              <a:rPr lang="en-US" sz="2400" dirty="0" smtClean="0">
                <a:solidFill>
                  <a:srgbClr val="50838E"/>
                </a:solidFill>
              </a:rPr>
              <a:t>est:</a:t>
            </a:r>
            <a:r>
              <a:rPr lang="en-US" sz="2400" dirty="0" smtClean="0">
                <a:solidFill>
                  <a:schemeClr val="accent1"/>
                </a:solidFill>
              </a:rPr>
              <a:t>  The objectives of the test must be in terms of the transaction cycle being tested. The objectives are usually defined as follows:</a:t>
            </a:r>
          </a:p>
          <a:p>
            <a:pPr lvl="1">
              <a:spcBef>
                <a:spcPts val="600"/>
              </a:spcBef>
            </a:pPr>
            <a:r>
              <a:rPr lang="en-US" sz="2200" dirty="0" smtClean="0">
                <a:solidFill>
                  <a:schemeClr val="accent1"/>
                </a:solidFill>
              </a:rPr>
              <a:t>Test the operating effectiveness of controls</a:t>
            </a:r>
          </a:p>
          <a:p>
            <a:pPr lvl="1">
              <a:spcBef>
                <a:spcPts val="600"/>
              </a:spcBef>
              <a:spcAft>
                <a:spcPts val="600"/>
              </a:spcAft>
            </a:pPr>
            <a:r>
              <a:rPr lang="en-US" sz="2200" dirty="0" smtClean="0">
                <a:solidFill>
                  <a:schemeClr val="accent1"/>
                </a:solidFill>
              </a:rPr>
              <a:t>Determine whether the transactions contain monetary misstatements</a:t>
            </a:r>
          </a:p>
          <a:p>
            <a:pPr marL="502920" indent="-457200">
              <a:spcBef>
                <a:spcPts val="600"/>
              </a:spcBef>
              <a:buFont typeface="+mj-lt"/>
              <a:buAutoNum type="arabicPeriod"/>
            </a:pPr>
            <a:r>
              <a:rPr lang="en-US" sz="2400" dirty="0" smtClean="0">
                <a:solidFill>
                  <a:srgbClr val="50838E"/>
                </a:solidFill>
              </a:rPr>
              <a:t>Decide </a:t>
            </a:r>
            <a:r>
              <a:rPr lang="en-US" sz="2400" dirty="0">
                <a:solidFill>
                  <a:srgbClr val="50838E"/>
                </a:solidFill>
              </a:rPr>
              <a:t>Whether Audit Sampling Applies: </a:t>
            </a:r>
            <a:r>
              <a:rPr lang="en-US" sz="2400" dirty="0">
                <a:solidFill>
                  <a:schemeClr val="accent1"/>
                </a:solidFill>
              </a:rPr>
              <a:t>Audit sampling applies whenever </a:t>
            </a:r>
            <a:r>
              <a:rPr lang="en-US" sz="2400" dirty="0" smtClean="0">
                <a:solidFill>
                  <a:schemeClr val="accent1"/>
                </a:solidFill>
              </a:rPr>
              <a:t>the </a:t>
            </a:r>
            <a:r>
              <a:rPr lang="en-US" sz="2400" dirty="0">
                <a:solidFill>
                  <a:schemeClr val="accent1"/>
                </a:solidFill>
              </a:rPr>
              <a:t>auditor plans to reach conclusions about a population based on a </a:t>
            </a:r>
            <a:r>
              <a:rPr lang="en-US" sz="2400" dirty="0" smtClean="0">
                <a:solidFill>
                  <a:schemeClr val="accent1"/>
                </a:solidFill>
              </a:rPr>
              <a:t>sample.  </a:t>
            </a:r>
          </a:p>
          <a:p>
            <a:pPr marL="45720" indent="0">
              <a:spcBef>
                <a:spcPts val="600"/>
              </a:spcBef>
              <a:buNone/>
            </a:pPr>
            <a:endParaRPr lang="en-US" sz="2400" dirty="0" smtClean="0">
              <a:solidFill>
                <a:schemeClr val="accent1"/>
              </a:solidFill>
            </a:endParaRPr>
          </a:p>
          <a:p>
            <a:pPr marL="45720" indent="0">
              <a:spcBef>
                <a:spcPts val="600"/>
              </a:spcBef>
              <a:buNone/>
            </a:pPr>
            <a:r>
              <a:rPr lang="en-US" sz="2400" dirty="0" smtClean="0">
                <a:solidFill>
                  <a:schemeClr val="accent1"/>
                </a:solidFill>
              </a:rPr>
              <a:t>Audit </a:t>
            </a:r>
            <a:r>
              <a:rPr lang="en-US" sz="2400" dirty="0">
                <a:solidFill>
                  <a:schemeClr val="accent1"/>
                </a:solidFill>
              </a:rPr>
              <a:t>procedures for </a:t>
            </a:r>
            <a:r>
              <a:rPr lang="en-US" sz="2400" dirty="0" err="1">
                <a:solidFill>
                  <a:schemeClr val="accent1"/>
                </a:solidFill>
              </a:rPr>
              <a:t>Hillsburg</a:t>
            </a:r>
            <a:r>
              <a:rPr lang="en-US" sz="2400" dirty="0">
                <a:solidFill>
                  <a:schemeClr val="accent1"/>
                </a:solidFill>
              </a:rPr>
              <a:t> Hardware Co. </a:t>
            </a:r>
            <a:r>
              <a:rPr lang="en-US" sz="2400" dirty="0" smtClean="0">
                <a:solidFill>
                  <a:schemeClr val="accent1"/>
                </a:solidFill>
              </a:rPr>
              <a:t>where audit sampling is appropriate are </a:t>
            </a:r>
            <a:r>
              <a:rPr lang="en-US" sz="2400" dirty="0">
                <a:solidFill>
                  <a:schemeClr val="accent1"/>
                </a:solidFill>
              </a:rPr>
              <a:t>illustrated in </a:t>
            </a:r>
            <a:r>
              <a:rPr lang="en-US" sz="2400" dirty="0">
                <a:solidFill>
                  <a:srgbClr val="50838E"/>
                </a:solidFill>
              </a:rPr>
              <a:t>Table 15-2</a:t>
            </a:r>
            <a:r>
              <a:rPr lang="en-US" sz="2400" dirty="0">
                <a:solidFill>
                  <a:schemeClr val="accent1"/>
                </a:solidFill>
              </a:rPr>
              <a:t>.</a:t>
            </a:r>
          </a:p>
          <a:p>
            <a:pPr marL="45720" indent="0">
              <a:spcBef>
                <a:spcPts val="600"/>
              </a:spcBef>
              <a:buNone/>
            </a:pPr>
            <a:endParaRPr lang="en-US" sz="2400" dirty="0" smtClean="0">
              <a:solidFill>
                <a:schemeClr val="accent1"/>
              </a:solidFill>
            </a:endParaRPr>
          </a:p>
          <a:p>
            <a:pPr marL="502920" indent="-457200">
              <a:spcBef>
                <a:spcPts val="600"/>
              </a:spcBef>
              <a:buFont typeface="+mj-lt"/>
              <a:buAutoNum type="arabicPeriod"/>
            </a:pPr>
            <a:endParaRPr lang="en-US" sz="2400" dirty="0" smtClean="0">
              <a:solidFill>
                <a:schemeClr val="accent1"/>
              </a:solidFill>
            </a:endParaRPr>
          </a:p>
          <a:p>
            <a:pPr marL="45720" indent="0">
              <a:spcBef>
                <a:spcPts val="600"/>
              </a:spcBef>
              <a:buNone/>
            </a:pPr>
            <a:endParaRPr lang="en-US" sz="2400" dirty="0">
              <a:solidFill>
                <a:schemeClr val="accent1"/>
              </a:solidFill>
            </a:endParaRPr>
          </a:p>
          <a:p>
            <a:pPr marL="45720" indent="0">
              <a:spcBef>
                <a:spcPts val="600"/>
              </a:spcBef>
              <a:buNone/>
            </a:pPr>
            <a:endParaRPr lang="en-US" sz="2400" dirty="0">
              <a:solidFill>
                <a:schemeClr val="accent1"/>
              </a:solidFill>
            </a:endParaRPr>
          </a:p>
          <a:p>
            <a:pPr marL="502920" indent="-457200">
              <a:spcBef>
                <a:spcPts val="600"/>
              </a:spcBef>
              <a:buFont typeface="+mj-lt"/>
              <a:buAutoNum type="arabicPeriod"/>
            </a:pPr>
            <a:endParaRPr lang="en-US" sz="2400" dirty="0">
              <a:solidFill>
                <a:schemeClr val="accent1"/>
              </a:solidFill>
            </a:endParaRPr>
          </a:p>
          <a:p>
            <a:pPr marL="365760" lvl="1" indent="0">
              <a:spcBef>
                <a:spcPts val="600"/>
              </a:spcBef>
              <a:buNone/>
            </a:pPr>
            <a:endParaRPr lang="en-US" sz="2200" dirty="0" smtClean="0">
              <a:solidFill>
                <a:schemeClr val="accent1"/>
              </a:solidFill>
            </a:endParaRPr>
          </a:p>
          <a:p>
            <a:pPr marL="502920" indent="-457200">
              <a:spcBef>
                <a:spcPts val="600"/>
              </a:spcBef>
              <a:buFont typeface="+mj-lt"/>
              <a:buAutoNum type="arabicPeriod"/>
            </a:pPr>
            <a:endParaRPr lang="en-US" sz="2400" dirty="0" smtClean="0">
              <a:solidFill>
                <a:schemeClr val="accent1"/>
              </a:solidFill>
            </a:endParaRPr>
          </a:p>
          <a:p>
            <a:pPr marL="45720" indent="0">
              <a:spcBef>
                <a:spcPts val="600"/>
              </a:spcBef>
              <a:buNone/>
            </a:pPr>
            <a:endParaRPr lang="en-US" sz="2400" dirty="0">
              <a:solidFill>
                <a:schemeClr val="accent1"/>
              </a:solidFill>
            </a:endParaRPr>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smtClean="0"/>
              <a:t>15-</a:t>
            </a:r>
            <a:fld id="{E31375A4-56A4-47D6-9801-1991572033F7}" type="slidenum">
              <a:rPr lang="en-US" smtClean="0"/>
              <a:t>22</a:t>
            </a:fld>
            <a:endParaRPr lang="en-US" dirty="0"/>
          </a:p>
        </p:txBody>
      </p:sp>
    </p:spTree>
    <p:extLst>
      <p:ext uri="{BB962C8B-B14F-4D97-AF65-F5344CB8AC3E}">
        <p14:creationId xmlns:p14="http://schemas.microsoft.com/office/powerpoint/2010/main" val="1973813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15-</a:t>
            </a:r>
            <a:fld id="{E31375A4-56A4-47D6-9801-1991572033F7}" type="slidenum">
              <a:rPr lang="en-US" smtClean="0"/>
              <a:t>23</a:t>
            </a:fld>
            <a:endParaRPr lang="en-US" dirty="0"/>
          </a:p>
        </p:txBody>
      </p:sp>
      <p:pic>
        <p:nvPicPr>
          <p:cNvPr id="4" name="Picture 3"/>
          <p:cNvPicPr>
            <a:picLocks noChangeAspect="1"/>
          </p:cNvPicPr>
          <p:nvPr/>
        </p:nvPicPr>
        <p:blipFill>
          <a:blip r:embed="rId2"/>
          <a:stretch>
            <a:fillRect/>
          </a:stretch>
        </p:blipFill>
        <p:spPr>
          <a:xfrm>
            <a:off x="2148841" y="106111"/>
            <a:ext cx="7656326" cy="6011225"/>
          </a:xfrm>
          <a:prstGeom prst="rect">
            <a:avLst/>
          </a:prstGeom>
        </p:spPr>
      </p:pic>
    </p:spTree>
    <p:extLst>
      <p:ext uri="{BB962C8B-B14F-4D97-AF65-F5344CB8AC3E}">
        <p14:creationId xmlns:p14="http://schemas.microsoft.com/office/powerpoint/2010/main" val="4231094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Application of </a:t>
            </a:r>
            <a:r>
              <a:rPr lang="en-US" dirty="0" err="1"/>
              <a:t>nonstatistical</a:t>
            </a:r>
            <a:r>
              <a:rPr lang="en-US" dirty="0"/>
              <a:t> audit </a:t>
            </a:r>
            <a:r>
              <a:rPr lang="en-US" dirty="0" smtClean="0"/>
              <a:t/>
            </a:r>
            <a:br>
              <a:rPr lang="en-US" dirty="0" smtClean="0"/>
            </a:br>
            <a:r>
              <a:rPr lang="en-US" dirty="0" smtClean="0"/>
              <a:t>Sampling (cont.)</a:t>
            </a:r>
            <a:br>
              <a:rPr lang="en-US" dirty="0" smtClean="0"/>
            </a:br>
            <a:endParaRPr lang="en-US" dirty="0"/>
          </a:p>
        </p:txBody>
      </p:sp>
      <p:sp>
        <p:nvSpPr>
          <p:cNvPr id="3" name="Content Placeholder 2"/>
          <p:cNvSpPr>
            <a:spLocks noGrp="1"/>
          </p:cNvSpPr>
          <p:nvPr>
            <p:ph idx="1"/>
          </p:nvPr>
        </p:nvSpPr>
        <p:spPr>
          <a:xfrm>
            <a:off x="789355" y="1398954"/>
            <a:ext cx="10271408" cy="4742375"/>
          </a:xfrm>
        </p:spPr>
        <p:txBody>
          <a:bodyPr>
            <a:normAutofit/>
          </a:bodyPr>
          <a:lstStyle/>
          <a:p>
            <a:pPr marL="45720" indent="0">
              <a:buNone/>
            </a:pPr>
            <a:r>
              <a:rPr lang="en-US" sz="2800" dirty="0" smtClean="0">
                <a:solidFill>
                  <a:srgbClr val="50838E"/>
                </a:solidFill>
              </a:rPr>
              <a:t>Phase 1 - Plan the Sample (cont.):</a:t>
            </a:r>
          </a:p>
          <a:p>
            <a:pPr marL="502920" indent="-457200">
              <a:spcBef>
                <a:spcPts val="2400"/>
              </a:spcBef>
              <a:buFont typeface="+mj-lt"/>
              <a:buAutoNum type="arabicPeriod" startAt="3"/>
            </a:pPr>
            <a:r>
              <a:rPr lang="en-US" sz="2400" dirty="0" smtClean="0">
                <a:solidFill>
                  <a:srgbClr val="50838E"/>
                </a:solidFill>
              </a:rPr>
              <a:t>Define Attributes and Exception Conditions: </a:t>
            </a:r>
            <a:r>
              <a:rPr lang="en-US" sz="2400" dirty="0" smtClean="0">
                <a:solidFill>
                  <a:schemeClr val="accent1"/>
                </a:solidFill>
              </a:rPr>
              <a:t>Auditors must carefully define the characteristics (attributes) being tested as well as the exception conditions.  </a:t>
            </a:r>
          </a:p>
          <a:p>
            <a:pPr lvl="1">
              <a:spcBef>
                <a:spcPts val="600"/>
              </a:spcBef>
              <a:spcAft>
                <a:spcPts val="600"/>
              </a:spcAft>
            </a:pPr>
            <a:r>
              <a:rPr lang="en-US" sz="2200" dirty="0" smtClean="0">
                <a:solidFill>
                  <a:schemeClr val="accent1"/>
                </a:solidFill>
              </a:rPr>
              <a:t>Nine attributes of interest and exception conditions for the </a:t>
            </a:r>
            <a:r>
              <a:rPr lang="en-US" sz="2200" dirty="0" err="1" smtClean="0">
                <a:solidFill>
                  <a:schemeClr val="accent1"/>
                </a:solidFill>
              </a:rPr>
              <a:t>Hillsburg</a:t>
            </a:r>
            <a:r>
              <a:rPr lang="en-US" sz="2200" dirty="0" smtClean="0">
                <a:solidFill>
                  <a:schemeClr val="accent1"/>
                </a:solidFill>
              </a:rPr>
              <a:t> audit are shown in </a:t>
            </a:r>
            <a:r>
              <a:rPr lang="en-US" sz="2200" dirty="0" smtClean="0">
                <a:solidFill>
                  <a:srgbClr val="50838E"/>
                </a:solidFill>
              </a:rPr>
              <a:t>Table 15-3</a:t>
            </a:r>
            <a:r>
              <a:rPr lang="en-US" sz="2200" dirty="0" smtClean="0">
                <a:solidFill>
                  <a:schemeClr val="accent1"/>
                </a:solidFill>
              </a:rPr>
              <a:t>.</a:t>
            </a:r>
          </a:p>
          <a:p>
            <a:pPr marL="502920" indent="-457200">
              <a:spcBef>
                <a:spcPts val="600"/>
              </a:spcBef>
              <a:buFont typeface="+mj-lt"/>
              <a:buAutoNum type="arabicPeriod" startAt="4"/>
            </a:pPr>
            <a:r>
              <a:rPr lang="en-US" sz="2400" dirty="0" smtClean="0">
                <a:solidFill>
                  <a:srgbClr val="50838E"/>
                </a:solidFill>
              </a:rPr>
              <a:t>Define the Population: </a:t>
            </a:r>
            <a:r>
              <a:rPr lang="en-US" sz="2400" dirty="0" smtClean="0">
                <a:solidFill>
                  <a:schemeClr val="accent1"/>
                </a:solidFill>
              </a:rPr>
              <a:t>The items which the auditor wishes to generalize.</a:t>
            </a:r>
          </a:p>
          <a:p>
            <a:pPr lvl="1">
              <a:spcBef>
                <a:spcPts val="600"/>
              </a:spcBef>
              <a:spcAft>
                <a:spcPts val="600"/>
              </a:spcAft>
            </a:pPr>
            <a:r>
              <a:rPr lang="en-US" sz="2200" dirty="0" smtClean="0">
                <a:solidFill>
                  <a:schemeClr val="accent1"/>
                </a:solidFill>
              </a:rPr>
              <a:t>The auditor defines the population consistent with the objectives of the tests.</a:t>
            </a:r>
          </a:p>
          <a:p>
            <a:pPr marL="502920" indent="-457200">
              <a:spcBef>
                <a:spcPts val="600"/>
              </a:spcBef>
              <a:buFont typeface="+mj-lt"/>
              <a:buAutoNum type="arabicPeriod" startAt="4"/>
            </a:pPr>
            <a:r>
              <a:rPr lang="en-US" sz="2400" dirty="0" smtClean="0">
                <a:solidFill>
                  <a:srgbClr val="50838E"/>
                </a:solidFill>
              </a:rPr>
              <a:t>Define the Sampling Unit: </a:t>
            </a:r>
            <a:r>
              <a:rPr lang="en-US" sz="2400" dirty="0" smtClean="0">
                <a:solidFill>
                  <a:schemeClr val="accent1"/>
                </a:solidFill>
              </a:rPr>
              <a:t>The sampling unit is defined based on the population and the sample selection method.  </a:t>
            </a:r>
          </a:p>
          <a:p>
            <a:pPr marL="45720" indent="0">
              <a:spcBef>
                <a:spcPts val="600"/>
              </a:spcBef>
              <a:buNone/>
            </a:pPr>
            <a:endParaRPr lang="en-US" sz="2400" dirty="0" smtClean="0">
              <a:solidFill>
                <a:schemeClr val="accent1"/>
              </a:solidFill>
            </a:endParaRPr>
          </a:p>
          <a:p>
            <a:pPr marL="502920" indent="-457200">
              <a:spcBef>
                <a:spcPts val="600"/>
              </a:spcBef>
              <a:buFont typeface="+mj-lt"/>
              <a:buAutoNum type="arabicPeriod"/>
            </a:pPr>
            <a:endParaRPr lang="en-US" sz="2400" dirty="0" smtClean="0">
              <a:solidFill>
                <a:schemeClr val="accent1"/>
              </a:solidFill>
            </a:endParaRPr>
          </a:p>
          <a:p>
            <a:pPr marL="45720" indent="0">
              <a:spcBef>
                <a:spcPts val="600"/>
              </a:spcBef>
              <a:buNone/>
            </a:pPr>
            <a:endParaRPr lang="en-US" sz="2400" dirty="0">
              <a:solidFill>
                <a:schemeClr val="accent1"/>
              </a:solidFill>
            </a:endParaRPr>
          </a:p>
          <a:p>
            <a:pPr marL="45720" indent="0">
              <a:spcBef>
                <a:spcPts val="600"/>
              </a:spcBef>
              <a:buNone/>
            </a:pPr>
            <a:endParaRPr lang="en-US" sz="2400" dirty="0">
              <a:solidFill>
                <a:schemeClr val="accent1"/>
              </a:solidFill>
            </a:endParaRPr>
          </a:p>
          <a:p>
            <a:pPr marL="45720" indent="0">
              <a:spcBef>
                <a:spcPts val="600"/>
              </a:spcBef>
              <a:buNone/>
            </a:pPr>
            <a:endParaRPr lang="en-US" sz="2400" dirty="0">
              <a:solidFill>
                <a:schemeClr val="accent1"/>
              </a:solidFill>
            </a:endParaRPr>
          </a:p>
          <a:p>
            <a:pPr marL="365760" lvl="1" indent="0">
              <a:spcBef>
                <a:spcPts val="600"/>
              </a:spcBef>
              <a:buNone/>
            </a:pPr>
            <a:endParaRPr lang="en-US" sz="2200" dirty="0" smtClean="0">
              <a:solidFill>
                <a:schemeClr val="accent1"/>
              </a:solidFill>
            </a:endParaRPr>
          </a:p>
          <a:p>
            <a:pPr marL="502920" indent="-457200">
              <a:spcBef>
                <a:spcPts val="600"/>
              </a:spcBef>
              <a:buFont typeface="+mj-lt"/>
              <a:buAutoNum type="arabicPeriod"/>
            </a:pPr>
            <a:endParaRPr lang="en-US" sz="2400" dirty="0" smtClean="0">
              <a:solidFill>
                <a:schemeClr val="accent1"/>
              </a:solidFill>
            </a:endParaRPr>
          </a:p>
          <a:p>
            <a:pPr marL="45720" indent="0">
              <a:spcBef>
                <a:spcPts val="600"/>
              </a:spcBef>
              <a:buNone/>
            </a:pPr>
            <a:endParaRPr lang="en-US" sz="2400" dirty="0">
              <a:solidFill>
                <a:schemeClr val="accent1"/>
              </a:solidFill>
            </a:endParaRPr>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smtClean="0"/>
              <a:t>15-</a:t>
            </a:r>
            <a:fld id="{E31375A4-56A4-47D6-9801-1991572033F7}" type="slidenum">
              <a:rPr lang="en-US" smtClean="0"/>
              <a:t>24</a:t>
            </a:fld>
            <a:endParaRPr lang="en-US" dirty="0"/>
          </a:p>
        </p:txBody>
      </p:sp>
    </p:spTree>
    <p:extLst>
      <p:ext uri="{BB962C8B-B14F-4D97-AF65-F5344CB8AC3E}">
        <p14:creationId xmlns:p14="http://schemas.microsoft.com/office/powerpoint/2010/main" val="310413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15-</a:t>
            </a:r>
            <a:fld id="{E31375A4-56A4-47D6-9801-1991572033F7}" type="slidenum">
              <a:rPr lang="en-US" smtClean="0"/>
              <a:t>25</a:t>
            </a:fld>
            <a:endParaRPr lang="en-US" dirty="0"/>
          </a:p>
        </p:txBody>
      </p:sp>
      <p:pic>
        <p:nvPicPr>
          <p:cNvPr id="4" name="Picture 3"/>
          <p:cNvPicPr>
            <a:picLocks noChangeAspect="1"/>
          </p:cNvPicPr>
          <p:nvPr/>
        </p:nvPicPr>
        <p:blipFill>
          <a:blip r:embed="rId2"/>
          <a:stretch>
            <a:fillRect/>
          </a:stretch>
        </p:blipFill>
        <p:spPr>
          <a:xfrm>
            <a:off x="2538553" y="155448"/>
            <a:ext cx="6666157" cy="5961888"/>
          </a:xfrm>
          <a:prstGeom prst="rect">
            <a:avLst/>
          </a:prstGeom>
        </p:spPr>
      </p:pic>
    </p:spTree>
    <p:extLst>
      <p:ext uri="{BB962C8B-B14F-4D97-AF65-F5344CB8AC3E}">
        <p14:creationId xmlns:p14="http://schemas.microsoft.com/office/powerpoint/2010/main" val="2925090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Application of </a:t>
            </a:r>
            <a:r>
              <a:rPr lang="en-US" dirty="0" err="1"/>
              <a:t>nonstatistical</a:t>
            </a:r>
            <a:r>
              <a:rPr lang="en-US" dirty="0"/>
              <a:t> audit </a:t>
            </a:r>
            <a:r>
              <a:rPr lang="en-US" dirty="0" smtClean="0"/>
              <a:t/>
            </a:r>
            <a:br>
              <a:rPr lang="en-US" dirty="0" smtClean="0"/>
            </a:br>
            <a:r>
              <a:rPr lang="en-US" dirty="0" smtClean="0"/>
              <a:t>Sampling (cont.)</a:t>
            </a:r>
            <a:br>
              <a:rPr lang="en-US" dirty="0" smtClean="0"/>
            </a:br>
            <a:endParaRPr lang="en-US" dirty="0"/>
          </a:p>
        </p:txBody>
      </p:sp>
      <p:sp>
        <p:nvSpPr>
          <p:cNvPr id="3" name="Content Placeholder 2"/>
          <p:cNvSpPr>
            <a:spLocks noGrp="1"/>
          </p:cNvSpPr>
          <p:nvPr>
            <p:ph idx="1"/>
          </p:nvPr>
        </p:nvSpPr>
        <p:spPr>
          <a:xfrm>
            <a:off x="789355" y="1398954"/>
            <a:ext cx="10271408" cy="4742375"/>
          </a:xfrm>
        </p:spPr>
        <p:txBody>
          <a:bodyPr>
            <a:normAutofit lnSpcReduction="10000"/>
          </a:bodyPr>
          <a:lstStyle/>
          <a:p>
            <a:pPr marL="45720" indent="0">
              <a:buNone/>
            </a:pPr>
            <a:r>
              <a:rPr lang="en-US" sz="2800" dirty="0" smtClean="0">
                <a:solidFill>
                  <a:srgbClr val="50838E"/>
                </a:solidFill>
              </a:rPr>
              <a:t>Phase 1 - Plan the Sample (cont.):</a:t>
            </a:r>
          </a:p>
          <a:p>
            <a:pPr marL="560070" indent="-514350">
              <a:buFont typeface="+mj-lt"/>
              <a:buAutoNum type="arabicPeriod" startAt="6"/>
            </a:pPr>
            <a:r>
              <a:rPr lang="en-US" sz="2400" dirty="0" smtClean="0">
                <a:solidFill>
                  <a:srgbClr val="50838E"/>
                </a:solidFill>
              </a:rPr>
              <a:t>Specify the Tolerable Exception Rate: </a:t>
            </a:r>
            <a:r>
              <a:rPr lang="en-US" sz="2400" dirty="0" smtClean="0">
                <a:solidFill>
                  <a:schemeClr val="accent1"/>
                </a:solidFill>
              </a:rPr>
              <a:t>The</a:t>
            </a:r>
            <a:r>
              <a:rPr lang="en-US" sz="2400" dirty="0" smtClean="0">
                <a:solidFill>
                  <a:srgbClr val="50838E"/>
                </a:solidFill>
              </a:rPr>
              <a:t> tolerable exception rate (TER) </a:t>
            </a:r>
            <a:r>
              <a:rPr lang="en-US" sz="2400" dirty="0" smtClean="0">
                <a:solidFill>
                  <a:schemeClr val="accent1"/>
                </a:solidFill>
              </a:rPr>
              <a:t>for each attribute requires the auditor’s professional judgment.  The TER can significantly affect the sample size.  </a:t>
            </a:r>
            <a:r>
              <a:rPr lang="en-US" sz="2400" dirty="0" smtClean="0">
                <a:solidFill>
                  <a:srgbClr val="50838E"/>
                </a:solidFill>
              </a:rPr>
              <a:t>Figure 15-2 </a:t>
            </a:r>
            <a:r>
              <a:rPr lang="en-US" sz="2400" dirty="0" smtClean="0">
                <a:solidFill>
                  <a:schemeClr val="accent1"/>
                </a:solidFill>
              </a:rPr>
              <a:t>on page 494 shows the TER on a sampling data sheet.</a:t>
            </a:r>
          </a:p>
          <a:p>
            <a:pPr marL="560070" indent="-514350">
              <a:buFont typeface="+mj-lt"/>
              <a:buAutoNum type="arabicPeriod" startAt="6"/>
            </a:pPr>
            <a:r>
              <a:rPr lang="en-US" sz="2400" dirty="0" smtClean="0">
                <a:solidFill>
                  <a:srgbClr val="50838E"/>
                </a:solidFill>
              </a:rPr>
              <a:t>Specify Acceptable Risk of Overreliance: </a:t>
            </a:r>
            <a:r>
              <a:rPr lang="en-US" sz="2400" dirty="0" smtClean="0">
                <a:solidFill>
                  <a:schemeClr val="accent1"/>
                </a:solidFill>
              </a:rPr>
              <a:t>Sampling always has a risk of incorrect conclusions about the population.  Auditors are concerned with the risk of overreliance because it impacts the effectiveness of the audit. The</a:t>
            </a:r>
            <a:r>
              <a:rPr lang="en-US" sz="2400" dirty="0" smtClean="0">
                <a:solidFill>
                  <a:srgbClr val="50838E"/>
                </a:solidFill>
              </a:rPr>
              <a:t> acceptable risk of overreliance (ARO) </a:t>
            </a:r>
            <a:r>
              <a:rPr lang="en-US" sz="2400" dirty="0" smtClean="0">
                <a:solidFill>
                  <a:schemeClr val="accent1"/>
                </a:solidFill>
              </a:rPr>
              <a:t>measures the risk the auditor is willing to take of concluding that a control is effective when the true population exception rate is greater than TER.</a:t>
            </a:r>
          </a:p>
          <a:p>
            <a:pPr marL="45720" indent="0">
              <a:buNone/>
            </a:pPr>
            <a:r>
              <a:rPr lang="en-US" sz="2400" dirty="0" smtClean="0">
                <a:solidFill>
                  <a:schemeClr val="accent1"/>
                </a:solidFill>
              </a:rPr>
              <a:t>Guidelines for establishing TER and ARO are illustrated in </a:t>
            </a:r>
            <a:r>
              <a:rPr lang="en-US" sz="2400" dirty="0" smtClean="0">
                <a:solidFill>
                  <a:srgbClr val="50838E"/>
                </a:solidFill>
              </a:rPr>
              <a:t>Tables 15-4 </a:t>
            </a:r>
            <a:r>
              <a:rPr lang="en-US" sz="2400" dirty="0" smtClean="0">
                <a:solidFill>
                  <a:schemeClr val="accent1"/>
                </a:solidFill>
              </a:rPr>
              <a:t>and </a:t>
            </a:r>
            <a:r>
              <a:rPr lang="en-US" sz="2400" dirty="0" smtClean="0">
                <a:solidFill>
                  <a:srgbClr val="50838E"/>
                </a:solidFill>
              </a:rPr>
              <a:t>15-5.</a:t>
            </a:r>
          </a:p>
          <a:p>
            <a:pPr marL="45720" indent="0">
              <a:spcBef>
                <a:spcPts val="600"/>
              </a:spcBef>
              <a:buNone/>
            </a:pPr>
            <a:endParaRPr lang="en-US" sz="2400" dirty="0" smtClean="0">
              <a:solidFill>
                <a:schemeClr val="accent1"/>
              </a:solidFill>
            </a:endParaRPr>
          </a:p>
          <a:p>
            <a:pPr marL="45720" indent="0">
              <a:spcBef>
                <a:spcPts val="600"/>
              </a:spcBef>
              <a:buNone/>
            </a:pPr>
            <a:endParaRPr lang="en-US" sz="2400" dirty="0">
              <a:solidFill>
                <a:schemeClr val="accent1"/>
              </a:solidFill>
            </a:endParaRPr>
          </a:p>
          <a:p>
            <a:pPr marL="45720" indent="0">
              <a:spcBef>
                <a:spcPts val="600"/>
              </a:spcBef>
              <a:buNone/>
            </a:pPr>
            <a:endParaRPr lang="en-US" sz="2400" dirty="0">
              <a:solidFill>
                <a:schemeClr val="accent1"/>
              </a:solidFill>
            </a:endParaRPr>
          </a:p>
          <a:p>
            <a:pPr marL="45720" indent="0">
              <a:spcBef>
                <a:spcPts val="600"/>
              </a:spcBef>
              <a:buNone/>
            </a:pPr>
            <a:endParaRPr lang="en-US" sz="2400" dirty="0">
              <a:solidFill>
                <a:schemeClr val="accent1"/>
              </a:solidFill>
            </a:endParaRPr>
          </a:p>
          <a:p>
            <a:pPr marL="365760" lvl="1" indent="0">
              <a:spcBef>
                <a:spcPts val="600"/>
              </a:spcBef>
              <a:buNone/>
            </a:pPr>
            <a:endParaRPr lang="en-US" sz="2200" dirty="0" smtClean="0">
              <a:solidFill>
                <a:schemeClr val="accent1"/>
              </a:solidFill>
            </a:endParaRPr>
          </a:p>
          <a:p>
            <a:pPr marL="502920" indent="-457200">
              <a:spcBef>
                <a:spcPts val="600"/>
              </a:spcBef>
              <a:buFont typeface="+mj-lt"/>
              <a:buAutoNum type="arabicPeriod"/>
            </a:pPr>
            <a:endParaRPr lang="en-US" sz="2400" dirty="0" smtClean="0">
              <a:solidFill>
                <a:schemeClr val="accent1"/>
              </a:solidFill>
            </a:endParaRPr>
          </a:p>
          <a:p>
            <a:pPr marL="45720" indent="0">
              <a:spcBef>
                <a:spcPts val="600"/>
              </a:spcBef>
              <a:buNone/>
            </a:pPr>
            <a:endParaRPr lang="en-US" sz="2400" dirty="0">
              <a:solidFill>
                <a:schemeClr val="accent1"/>
              </a:solidFill>
            </a:endParaRPr>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smtClean="0"/>
              <a:t>15-</a:t>
            </a:r>
            <a:fld id="{E31375A4-56A4-47D6-9801-1991572033F7}" type="slidenum">
              <a:rPr lang="en-US" smtClean="0"/>
              <a:t>26</a:t>
            </a:fld>
            <a:endParaRPr lang="en-US" dirty="0"/>
          </a:p>
        </p:txBody>
      </p:sp>
    </p:spTree>
    <p:extLst>
      <p:ext uri="{BB962C8B-B14F-4D97-AF65-F5344CB8AC3E}">
        <p14:creationId xmlns:p14="http://schemas.microsoft.com/office/powerpoint/2010/main" val="2259357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15-</a:t>
            </a:r>
            <a:fld id="{E31375A4-56A4-47D6-9801-1991572033F7}" type="slidenum">
              <a:rPr lang="en-US" smtClean="0"/>
              <a:t>27</a:t>
            </a:fld>
            <a:endParaRPr lang="en-US" dirty="0"/>
          </a:p>
        </p:txBody>
      </p:sp>
      <p:pic>
        <p:nvPicPr>
          <p:cNvPr id="4" name="Picture 3"/>
          <p:cNvPicPr>
            <a:picLocks noChangeAspect="1"/>
          </p:cNvPicPr>
          <p:nvPr/>
        </p:nvPicPr>
        <p:blipFill>
          <a:blip r:embed="rId2"/>
          <a:stretch>
            <a:fillRect/>
          </a:stretch>
        </p:blipFill>
        <p:spPr>
          <a:xfrm>
            <a:off x="436355" y="1179093"/>
            <a:ext cx="11328072" cy="3876139"/>
          </a:xfrm>
          <a:prstGeom prst="rect">
            <a:avLst/>
          </a:prstGeom>
        </p:spPr>
      </p:pic>
    </p:spTree>
    <p:extLst>
      <p:ext uri="{BB962C8B-B14F-4D97-AF65-F5344CB8AC3E}">
        <p14:creationId xmlns:p14="http://schemas.microsoft.com/office/powerpoint/2010/main" val="313141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15-</a:t>
            </a:r>
            <a:fld id="{E31375A4-56A4-47D6-9801-1991572033F7}" type="slidenum">
              <a:rPr lang="en-US" smtClean="0"/>
              <a:t>28</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380" y="308758"/>
            <a:ext cx="11887200" cy="5569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6510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Application of </a:t>
            </a:r>
            <a:r>
              <a:rPr lang="en-US" dirty="0" err="1"/>
              <a:t>nonstatistical</a:t>
            </a:r>
            <a:r>
              <a:rPr lang="en-US" dirty="0"/>
              <a:t> audit </a:t>
            </a:r>
            <a:r>
              <a:rPr lang="en-US" dirty="0" smtClean="0"/>
              <a:t>Sampling (cont.)</a:t>
            </a:r>
            <a:endParaRPr lang="en-US" dirty="0"/>
          </a:p>
        </p:txBody>
      </p:sp>
      <p:sp>
        <p:nvSpPr>
          <p:cNvPr id="3" name="Content Placeholder 2"/>
          <p:cNvSpPr>
            <a:spLocks noGrp="1"/>
          </p:cNvSpPr>
          <p:nvPr>
            <p:ph idx="1"/>
          </p:nvPr>
        </p:nvSpPr>
        <p:spPr>
          <a:xfrm>
            <a:off x="770910" y="1832222"/>
            <a:ext cx="10297668" cy="4279018"/>
          </a:xfrm>
        </p:spPr>
        <p:txBody>
          <a:bodyPr>
            <a:normAutofit lnSpcReduction="10000"/>
          </a:bodyPr>
          <a:lstStyle/>
          <a:p>
            <a:pPr marL="45720" indent="0">
              <a:buNone/>
            </a:pPr>
            <a:r>
              <a:rPr lang="en-US" sz="2800" dirty="0">
                <a:solidFill>
                  <a:srgbClr val="50838E"/>
                </a:solidFill>
              </a:rPr>
              <a:t>Phase 1 - Plan the Sample (cont</a:t>
            </a:r>
            <a:r>
              <a:rPr lang="en-US" sz="2800" dirty="0" smtClean="0">
                <a:solidFill>
                  <a:srgbClr val="50838E"/>
                </a:solidFill>
              </a:rPr>
              <a:t>.):</a:t>
            </a:r>
          </a:p>
          <a:p>
            <a:pPr marL="560070" indent="-514350">
              <a:buFont typeface="+mj-lt"/>
              <a:buAutoNum type="arabicPeriod" startAt="8"/>
            </a:pPr>
            <a:r>
              <a:rPr lang="en-US" sz="2400" dirty="0" smtClean="0">
                <a:solidFill>
                  <a:srgbClr val="50838E"/>
                </a:solidFill>
              </a:rPr>
              <a:t>Estimate the Population Exception Rate: </a:t>
            </a:r>
            <a:r>
              <a:rPr lang="en-US" sz="2400" dirty="0" smtClean="0">
                <a:solidFill>
                  <a:schemeClr val="accent1"/>
                </a:solidFill>
              </a:rPr>
              <a:t>Auditors should make an estimate of the population exception rate to plan the appropriate sample size.  If the </a:t>
            </a:r>
            <a:r>
              <a:rPr lang="en-US" sz="2400" dirty="0" smtClean="0">
                <a:solidFill>
                  <a:srgbClr val="50838E"/>
                </a:solidFill>
              </a:rPr>
              <a:t>estimated population exception rate (EPER) </a:t>
            </a:r>
            <a:r>
              <a:rPr lang="en-US" sz="2400" dirty="0" smtClean="0">
                <a:solidFill>
                  <a:schemeClr val="accent1"/>
                </a:solidFill>
              </a:rPr>
              <a:t>is low, a relatively small sample will satisfy the auditor’s tolerable exception rate (TER).</a:t>
            </a:r>
          </a:p>
          <a:p>
            <a:pPr marL="560070" indent="-514350">
              <a:buFont typeface="+mj-lt"/>
              <a:buAutoNum type="arabicPeriod" startAt="8"/>
            </a:pPr>
            <a:r>
              <a:rPr lang="en-US" sz="2400" dirty="0" smtClean="0">
                <a:solidFill>
                  <a:srgbClr val="50838E"/>
                </a:solidFill>
              </a:rPr>
              <a:t>Determine the Initial Sample Size: </a:t>
            </a:r>
            <a:r>
              <a:rPr lang="en-US" sz="2400" dirty="0" smtClean="0">
                <a:solidFill>
                  <a:schemeClr val="accent1"/>
                </a:solidFill>
              </a:rPr>
              <a:t>Four factors determine the initial sample size: population size, TER, ARO, and EPER.  </a:t>
            </a:r>
          </a:p>
          <a:p>
            <a:pPr lvl="1"/>
            <a:r>
              <a:rPr lang="en-US" sz="2200" dirty="0" smtClean="0">
                <a:solidFill>
                  <a:schemeClr val="accent1"/>
                </a:solidFill>
              </a:rPr>
              <a:t>It is called an initial sample size because the exceptions in the initial sample must be evaluated before an auditor can decide if the sample is sufficient to achieve the objectives of the test.</a:t>
            </a:r>
            <a:endParaRPr lang="en-US" sz="2200" dirty="0">
              <a:solidFill>
                <a:schemeClr val="accent1"/>
              </a:solidFill>
            </a:endParaRPr>
          </a:p>
          <a:p>
            <a:pPr marL="45720" indent="0">
              <a:buNone/>
            </a:pPr>
            <a:r>
              <a:rPr lang="en-US" sz="2400" dirty="0" smtClean="0">
                <a:solidFill>
                  <a:schemeClr val="accent1"/>
                </a:solidFill>
              </a:rPr>
              <a:t>Factors that affect the sample size are shown in </a:t>
            </a:r>
            <a:r>
              <a:rPr lang="en-US" sz="2400" dirty="0" smtClean="0">
                <a:solidFill>
                  <a:srgbClr val="50838E"/>
                </a:solidFill>
              </a:rPr>
              <a:t>Table 15-6</a:t>
            </a:r>
            <a:r>
              <a:rPr lang="en-US" sz="2400" dirty="0" smtClean="0">
                <a:solidFill>
                  <a:schemeClr val="accent1"/>
                </a:solidFill>
              </a:rPr>
              <a:t>.</a:t>
            </a:r>
            <a:endParaRPr lang="en-US" sz="2400" dirty="0">
              <a:solidFill>
                <a:schemeClr val="accent1"/>
              </a:solidFill>
            </a:endParaRPr>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smtClean="0"/>
              <a:t>15-</a:t>
            </a:r>
            <a:fld id="{E31375A4-56A4-47D6-9801-1991572033F7}" type="slidenum">
              <a:rPr lang="en-US" smtClean="0"/>
              <a:t>29</a:t>
            </a:fld>
            <a:endParaRPr lang="en-US" dirty="0"/>
          </a:p>
        </p:txBody>
      </p:sp>
    </p:spTree>
    <p:extLst>
      <p:ext uri="{BB962C8B-B14F-4D97-AF65-F5344CB8AC3E}">
        <p14:creationId xmlns:p14="http://schemas.microsoft.com/office/powerpoint/2010/main" val="2536793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smtClean="0">
                <a:solidFill>
                  <a:srgbClr val="514A40"/>
                </a:solidFill>
              </a:rPr>
              <a:t>15-</a:t>
            </a:r>
            <a:fld id="{E31375A4-56A4-47D6-9801-1991572033F7}" type="slidenum">
              <a:rPr lang="en-US" smtClean="0">
                <a:solidFill>
                  <a:srgbClr val="514A40"/>
                </a:solidFill>
              </a:rPr>
              <a:pPr/>
              <a:t>3</a:t>
            </a:fld>
            <a:endParaRPr lang="en-US" dirty="0">
              <a:solidFill>
                <a:srgbClr val="514A40"/>
              </a:solidFill>
            </a:endParaRPr>
          </a:p>
        </p:txBody>
      </p:sp>
      <p:sp>
        <p:nvSpPr>
          <p:cNvPr id="3" name="TextBox 2"/>
          <p:cNvSpPr txBox="1"/>
          <p:nvPr/>
        </p:nvSpPr>
        <p:spPr>
          <a:xfrm>
            <a:off x="2529840" y="2644170"/>
            <a:ext cx="7132320" cy="1569660"/>
          </a:xfrm>
          <a:prstGeom prst="rect">
            <a:avLst/>
          </a:prstGeom>
          <a:solidFill>
            <a:srgbClr val="ABECDB"/>
          </a:solidFill>
        </p:spPr>
        <p:txBody>
          <a:bodyPr wrap="square" rtlCol="0">
            <a:spAutoFit/>
          </a:bodyPr>
          <a:lstStyle/>
          <a:p>
            <a:pPr algn="ctr"/>
            <a:r>
              <a:rPr lang="en-US" sz="3200" b="1" dirty="0" smtClean="0">
                <a:solidFill>
                  <a:schemeClr val="accent1"/>
                </a:solidFill>
              </a:rPr>
              <a:t>OBJECTIVE 15-1</a:t>
            </a:r>
          </a:p>
          <a:p>
            <a:pPr marL="45720" indent="0" algn="ctr">
              <a:buNone/>
            </a:pPr>
            <a:r>
              <a:rPr lang="en-US" sz="3200" b="1" dirty="0">
                <a:solidFill>
                  <a:schemeClr val="accent1"/>
                </a:solidFill>
              </a:rPr>
              <a:t>Explain the concept of representative sampling</a:t>
            </a:r>
            <a:r>
              <a:rPr lang="en-US" sz="3200" b="1" dirty="0" smtClean="0">
                <a:solidFill>
                  <a:schemeClr val="accent1"/>
                </a:solidFill>
              </a:rPr>
              <a:t>.</a:t>
            </a:r>
            <a:endParaRPr lang="en-US" sz="3200" b="1" dirty="0">
              <a:solidFill>
                <a:schemeClr val="accent1"/>
              </a:solidFill>
            </a:endParaRPr>
          </a:p>
        </p:txBody>
      </p:sp>
    </p:spTree>
    <p:extLst>
      <p:ext uri="{BB962C8B-B14F-4D97-AF65-F5344CB8AC3E}">
        <p14:creationId xmlns:p14="http://schemas.microsoft.com/office/powerpoint/2010/main" val="90881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15-</a:t>
            </a:r>
            <a:fld id="{E31375A4-56A4-47D6-9801-1991572033F7}" type="slidenum">
              <a:rPr lang="en-US" smtClean="0"/>
              <a:t>30</a:t>
            </a:fld>
            <a:endParaRPr lang="en-US" dirty="0"/>
          </a:p>
        </p:txBody>
      </p:sp>
      <p:pic>
        <p:nvPicPr>
          <p:cNvPr id="4" name="Picture 3"/>
          <p:cNvPicPr>
            <a:picLocks noChangeAspect="1"/>
          </p:cNvPicPr>
          <p:nvPr/>
        </p:nvPicPr>
        <p:blipFill>
          <a:blip r:embed="rId2"/>
          <a:stretch>
            <a:fillRect/>
          </a:stretch>
        </p:blipFill>
        <p:spPr>
          <a:xfrm>
            <a:off x="579712" y="1879833"/>
            <a:ext cx="11032576" cy="3098334"/>
          </a:xfrm>
          <a:prstGeom prst="rect">
            <a:avLst/>
          </a:prstGeom>
        </p:spPr>
      </p:pic>
    </p:spTree>
    <p:extLst>
      <p:ext uri="{BB962C8B-B14F-4D97-AF65-F5344CB8AC3E}">
        <p14:creationId xmlns:p14="http://schemas.microsoft.com/office/powerpoint/2010/main" val="1905780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Application of </a:t>
            </a:r>
            <a:r>
              <a:rPr lang="en-US" dirty="0" err="1"/>
              <a:t>nonstatistical</a:t>
            </a:r>
            <a:r>
              <a:rPr lang="en-US" dirty="0"/>
              <a:t> audit </a:t>
            </a:r>
            <a:r>
              <a:rPr lang="en-US" dirty="0" smtClean="0"/>
              <a:t>Sampling (cont.)</a:t>
            </a:r>
            <a:endParaRPr lang="en-US" dirty="0"/>
          </a:p>
        </p:txBody>
      </p:sp>
      <p:sp>
        <p:nvSpPr>
          <p:cNvPr id="3" name="Content Placeholder 2"/>
          <p:cNvSpPr>
            <a:spLocks noGrp="1"/>
          </p:cNvSpPr>
          <p:nvPr>
            <p:ph idx="1"/>
          </p:nvPr>
        </p:nvSpPr>
        <p:spPr>
          <a:xfrm>
            <a:off x="770910" y="1832222"/>
            <a:ext cx="10297668" cy="4279018"/>
          </a:xfrm>
        </p:spPr>
        <p:txBody>
          <a:bodyPr>
            <a:normAutofit/>
          </a:bodyPr>
          <a:lstStyle/>
          <a:p>
            <a:pPr marL="45720" indent="0">
              <a:buNone/>
            </a:pPr>
            <a:r>
              <a:rPr lang="en-US" sz="2800" dirty="0">
                <a:solidFill>
                  <a:srgbClr val="50838E"/>
                </a:solidFill>
              </a:rPr>
              <a:t>Phase </a:t>
            </a:r>
            <a:r>
              <a:rPr lang="en-US" sz="2800" dirty="0" smtClean="0">
                <a:solidFill>
                  <a:srgbClr val="50838E"/>
                </a:solidFill>
              </a:rPr>
              <a:t>2 </a:t>
            </a:r>
            <a:r>
              <a:rPr lang="en-US" sz="2800" dirty="0">
                <a:solidFill>
                  <a:srgbClr val="50838E"/>
                </a:solidFill>
              </a:rPr>
              <a:t>- </a:t>
            </a:r>
            <a:r>
              <a:rPr lang="en-US" sz="2800" dirty="0" smtClean="0">
                <a:solidFill>
                  <a:srgbClr val="50838E"/>
                </a:solidFill>
              </a:rPr>
              <a:t>Select </a:t>
            </a:r>
            <a:r>
              <a:rPr lang="en-US" sz="2800" dirty="0">
                <a:solidFill>
                  <a:srgbClr val="50838E"/>
                </a:solidFill>
              </a:rPr>
              <a:t>the Sample </a:t>
            </a:r>
            <a:r>
              <a:rPr lang="en-US" sz="2800" dirty="0" smtClean="0">
                <a:solidFill>
                  <a:srgbClr val="50838E"/>
                </a:solidFill>
              </a:rPr>
              <a:t>and Perform the Audit Procedures:</a:t>
            </a:r>
          </a:p>
          <a:p>
            <a:pPr marL="560070" indent="-514350">
              <a:buFont typeface="+mj-lt"/>
              <a:buAutoNum type="arabicPeriod" startAt="10"/>
            </a:pPr>
            <a:r>
              <a:rPr lang="en-US" sz="2400" dirty="0" smtClean="0">
                <a:solidFill>
                  <a:srgbClr val="50838E"/>
                </a:solidFill>
              </a:rPr>
              <a:t>Select the Sample:  </a:t>
            </a:r>
            <a:r>
              <a:rPr lang="en-US" sz="2400" dirty="0" smtClean="0">
                <a:solidFill>
                  <a:schemeClr val="accent1"/>
                </a:solidFill>
              </a:rPr>
              <a:t>Auditors can choose any of the methods presented to select the initial sample.</a:t>
            </a:r>
          </a:p>
          <a:p>
            <a:pPr marL="560070" indent="-514350">
              <a:buFont typeface="+mj-lt"/>
              <a:buAutoNum type="arabicPeriod" startAt="10"/>
            </a:pPr>
            <a:r>
              <a:rPr lang="en-US" sz="2400" dirty="0" smtClean="0">
                <a:solidFill>
                  <a:srgbClr val="50838E"/>
                </a:solidFill>
              </a:rPr>
              <a:t>Perform the Audit Procedures:  </a:t>
            </a:r>
            <a:r>
              <a:rPr lang="en-US" sz="2400" dirty="0" smtClean="0">
                <a:solidFill>
                  <a:schemeClr val="accent1"/>
                </a:solidFill>
              </a:rPr>
              <a:t>The auditor performs the audit procedures by examining each item in the sample to determine whether it is consistent with the definition of the attribute and by maintaining a record of all the exceptions found. </a:t>
            </a:r>
          </a:p>
          <a:p>
            <a:pPr marL="45720" indent="0">
              <a:buNone/>
            </a:pPr>
            <a:r>
              <a:rPr lang="en-US" sz="2800" dirty="0" smtClean="0">
                <a:solidFill>
                  <a:schemeClr val="accent1"/>
                </a:solidFill>
              </a:rPr>
              <a:t>An inspection of sample items for attributes worksheet is shown in</a:t>
            </a:r>
            <a:r>
              <a:rPr lang="en-US" sz="2800" dirty="0" smtClean="0">
                <a:solidFill>
                  <a:srgbClr val="50838E"/>
                </a:solidFill>
              </a:rPr>
              <a:t> Figure 15-3 </a:t>
            </a:r>
            <a:r>
              <a:rPr lang="en-US" sz="2800" dirty="0" smtClean="0">
                <a:solidFill>
                  <a:schemeClr val="accent1"/>
                </a:solidFill>
              </a:rPr>
              <a:t>on page 498.</a:t>
            </a:r>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smtClean="0"/>
              <a:t>15-</a:t>
            </a:r>
            <a:fld id="{E31375A4-56A4-47D6-9801-1991572033F7}" type="slidenum">
              <a:rPr lang="en-US" smtClean="0"/>
              <a:t>31</a:t>
            </a:fld>
            <a:endParaRPr lang="en-US" dirty="0"/>
          </a:p>
        </p:txBody>
      </p:sp>
    </p:spTree>
    <p:extLst>
      <p:ext uri="{BB962C8B-B14F-4D97-AF65-F5344CB8AC3E}">
        <p14:creationId xmlns:p14="http://schemas.microsoft.com/office/powerpoint/2010/main" val="1660507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Application of </a:t>
            </a:r>
            <a:r>
              <a:rPr lang="en-US" dirty="0" err="1"/>
              <a:t>nonstatistical</a:t>
            </a:r>
            <a:r>
              <a:rPr lang="en-US" dirty="0"/>
              <a:t> audit </a:t>
            </a:r>
            <a:r>
              <a:rPr lang="en-US" dirty="0" smtClean="0"/>
              <a:t>Sampling (cont.)</a:t>
            </a:r>
            <a:endParaRPr lang="en-US" dirty="0"/>
          </a:p>
        </p:txBody>
      </p:sp>
      <p:sp>
        <p:nvSpPr>
          <p:cNvPr id="3" name="Content Placeholder 2"/>
          <p:cNvSpPr>
            <a:spLocks noGrp="1"/>
          </p:cNvSpPr>
          <p:nvPr>
            <p:ph idx="1"/>
          </p:nvPr>
        </p:nvSpPr>
        <p:spPr>
          <a:xfrm>
            <a:off x="770910" y="1832222"/>
            <a:ext cx="10297668" cy="4279018"/>
          </a:xfrm>
        </p:spPr>
        <p:txBody>
          <a:bodyPr>
            <a:normAutofit/>
          </a:bodyPr>
          <a:lstStyle/>
          <a:p>
            <a:pPr marL="45720" indent="0">
              <a:buNone/>
            </a:pPr>
            <a:r>
              <a:rPr lang="en-US" sz="2800" dirty="0">
                <a:solidFill>
                  <a:srgbClr val="50838E"/>
                </a:solidFill>
              </a:rPr>
              <a:t>Phase 3</a:t>
            </a:r>
            <a:r>
              <a:rPr lang="en-US" sz="2800" dirty="0" smtClean="0">
                <a:solidFill>
                  <a:srgbClr val="50838E"/>
                </a:solidFill>
              </a:rPr>
              <a:t> – Evaluate the Results:</a:t>
            </a:r>
          </a:p>
          <a:p>
            <a:pPr marL="560070" indent="-514350">
              <a:buFont typeface="+mj-lt"/>
              <a:buAutoNum type="arabicPeriod" startAt="12"/>
            </a:pPr>
            <a:r>
              <a:rPr lang="en-US" sz="2400" dirty="0" smtClean="0">
                <a:solidFill>
                  <a:srgbClr val="50838E"/>
                </a:solidFill>
              </a:rPr>
              <a:t>Generalize from the Sample to the Population:  </a:t>
            </a:r>
            <a:r>
              <a:rPr lang="en-US" sz="2400" dirty="0" smtClean="0">
                <a:solidFill>
                  <a:schemeClr val="accent1"/>
                </a:solidFill>
              </a:rPr>
              <a:t>The</a:t>
            </a:r>
            <a:r>
              <a:rPr lang="en-US" sz="2400" dirty="0" smtClean="0">
                <a:solidFill>
                  <a:srgbClr val="50838E"/>
                </a:solidFill>
              </a:rPr>
              <a:t> sample exception rate (SER) </a:t>
            </a:r>
            <a:r>
              <a:rPr lang="en-US" sz="2400" dirty="0" smtClean="0">
                <a:solidFill>
                  <a:schemeClr val="accent1"/>
                </a:solidFill>
              </a:rPr>
              <a:t>can be calculated from the actual sample results by dividing the actual exceptions by the actual sample size.  When the SER exceeds the EPER used in designing  the sample, the auditor can conclude that the sample results do not support the preliminary assessed risk.</a:t>
            </a:r>
          </a:p>
          <a:p>
            <a:pPr marL="45720" indent="0">
              <a:buNone/>
            </a:pPr>
            <a:r>
              <a:rPr lang="en-US" sz="2400" dirty="0" smtClean="0">
                <a:solidFill>
                  <a:schemeClr val="accent1"/>
                </a:solidFill>
              </a:rPr>
              <a:t>The SER and calculated allowance for sampling risk (TER- SER) is summarized in </a:t>
            </a:r>
            <a:r>
              <a:rPr lang="en-US" sz="2400" dirty="0" smtClean="0">
                <a:solidFill>
                  <a:srgbClr val="50838E"/>
                </a:solidFill>
              </a:rPr>
              <a:t>Figure 15-4 </a:t>
            </a:r>
            <a:r>
              <a:rPr lang="en-US" sz="2400" dirty="0" smtClean="0">
                <a:solidFill>
                  <a:schemeClr val="accent1"/>
                </a:solidFill>
              </a:rPr>
              <a:t>on page 500.</a:t>
            </a:r>
          </a:p>
          <a:p>
            <a:pPr marL="502920" indent="-457200">
              <a:buFont typeface="+mj-lt"/>
              <a:buAutoNum type="arabicPeriod" startAt="13"/>
            </a:pPr>
            <a:r>
              <a:rPr lang="en-US" sz="2400" dirty="0" smtClean="0">
                <a:solidFill>
                  <a:srgbClr val="50838E"/>
                </a:solidFill>
              </a:rPr>
              <a:t>Analyze Exceptions:  </a:t>
            </a:r>
            <a:r>
              <a:rPr lang="en-US" sz="2400" dirty="0" smtClean="0">
                <a:solidFill>
                  <a:schemeClr val="accent1"/>
                </a:solidFill>
              </a:rPr>
              <a:t>The exception analysis is illustrated in </a:t>
            </a:r>
            <a:r>
              <a:rPr lang="en-US" sz="2400" dirty="0" smtClean="0">
                <a:solidFill>
                  <a:srgbClr val="50838E"/>
                </a:solidFill>
              </a:rPr>
              <a:t>Figure 15-5 </a:t>
            </a:r>
            <a:r>
              <a:rPr lang="en-US" sz="2400" dirty="0" smtClean="0">
                <a:solidFill>
                  <a:schemeClr val="accent1"/>
                </a:solidFill>
              </a:rPr>
              <a:t>on page 501.</a:t>
            </a:r>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smtClean="0"/>
              <a:t>15-</a:t>
            </a:r>
            <a:fld id="{E31375A4-56A4-47D6-9801-1991572033F7}" type="slidenum">
              <a:rPr lang="en-US" smtClean="0"/>
              <a:t>32</a:t>
            </a:fld>
            <a:endParaRPr lang="en-US" dirty="0"/>
          </a:p>
        </p:txBody>
      </p:sp>
    </p:spTree>
    <p:extLst>
      <p:ext uri="{BB962C8B-B14F-4D97-AF65-F5344CB8AC3E}">
        <p14:creationId xmlns:p14="http://schemas.microsoft.com/office/powerpoint/2010/main" val="1565357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Application of </a:t>
            </a:r>
            <a:r>
              <a:rPr lang="en-US" dirty="0" err="1"/>
              <a:t>nonstatistical</a:t>
            </a:r>
            <a:r>
              <a:rPr lang="en-US" dirty="0"/>
              <a:t> audit </a:t>
            </a:r>
            <a:r>
              <a:rPr lang="en-US" dirty="0" smtClean="0"/>
              <a:t>Sampling (cont.)</a:t>
            </a:r>
            <a:endParaRPr lang="en-US" dirty="0"/>
          </a:p>
        </p:txBody>
      </p:sp>
      <p:sp>
        <p:nvSpPr>
          <p:cNvPr id="3" name="Content Placeholder 2"/>
          <p:cNvSpPr>
            <a:spLocks noGrp="1"/>
          </p:cNvSpPr>
          <p:nvPr>
            <p:ph idx="1"/>
          </p:nvPr>
        </p:nvSpPr>
        <p:spPr>
          <a:xfrm>
            <a:off x="770910" y="1832222"/>
            <a:ext cx="10297668" cy="4279018"/>
          </a:xfrm>
        </p:spPr>
        <p:txBody>
          <a:bodyPr>
            <a:normAutofit/>
          </a:bodyPr>
          <a:lstStyle/>
          <a:p>
            <a:pPr marL="45720" indent="0">
              <a:buNone/>
            </a:pPr>
            <a:r>
              <a:rPr lang="en-US" sz="2800" dirty="0">
                <a:solidFill>
                  <a:srgbClr val="50838E"/>
                </a:solidFill>
              </a:rPr>
              <a:t>Phase 3</a:t>
            </a:r>
            <a:r>
              <a:rPr lang="en-US" sz="2800" dirty="0" smtClean="0">
                <a:solidFill>
                  <a:srgbClr val="50838E"/>
                </a:solidFill>
              </a:rPr>
              <a:t> – Evaluate the Results:</a:t>
            </a:r>
          </a:p>
          <a:p>
            <a:pPr marL="560070" indent="-514350">
              <a:buFont typeface="+mj-lt"/>
              <a:buAutoNum type="arabicPeriod" startAt="14"/>
            </a:pPr>
            <a:r>
              <a:rPr lang="en-US" sz="2400" dirty="0" smtClean="0">
                <a:solidFill>
                  <a:srgbClr val="50838E"/>
                </a:solidFill>
              </a:rPr>
              <a:t>Decide the Acceptability of the Population:  </a:t>
            </a:r>
            <a:r>
              <a:rPr lang="en-US" sz="2400" dirty="0" smtClean="0">
                <a:solidFill>
                  <a:schemeClr val="accent1"/>
                </a:solidFill>
              </a:rPr>
              <a:t>If the sample exception rate is less than the expected rate, the auditor will conclude that the sample does not indicate any significant problems.  However, when the SER exceeds the EPER, the auditor will conclude that the results are unacceptable and must follow one of four courses of action:</a:t>
            </a:r>
          </a:p>
          <a:p>
            <a:pPr marL="1200150" lvl="2" indent="-514350">
              <a:buFont typeface="+mj-lt"/>
              <a:buAutoNum type="arabicPeriod"/>
            </a:pPr>
            <a:r>
              <a:rPr lang="en-US" sz="2000" dirty="0" smtClean="0">
                <a:solidFill>
                  <a:schemeClr val="accent1"/>
                </a:solidFill>
              </a:rPr>
              <a:t>Revise TER or ARO</a:t>
            </a:r>
          </a:p>
          <a:p>
            <a:pPr marL="1200150" lvl="2" indent="-514350">
              <a:buFont typeface="+mj-lt"/>
              <a:buAutoNum type="arabicPeriod"/>
            </a:pPr>
            <a:r>
              <a:rPr lang="en-US" sz="2000" dirty="0" smtClean="0">
                <a:solidFill>
                  <a:schemeClr val="accent1"/>
                </a:solidFill>
              </a:rPr>
              <a:t>Expand the Sample Size</a:t>
            </a:r>
          </a:p>
          <a:p>
            <a:pPr marL="1200150" lvl="2" indent="-514350">
              <a:buFont typeface="+mj-lt"/>
              <a:buAutoNum type="arabicPeriod"/>
            </a:pPr>
            <a:r>
              <a:rPr lang="en-US" sz="2000" dirty="0" smtClean="0">
                <a:solidFill>
                  <a:schemeClr val="accent1"/>
                </a:solidFill>
              </a:rPr>
              <a:t>Revise Assessed Control Risk</a:t>
            </a:r>
          </a:p>
          <a:p>
            <a:pPr marL="1200150" lvl="2" indent="-514350">
              <a:buFont typeface="+mj-lt"/>
              <a:buAutoNum type="arabicPeriod"/>
            </a:pPr>
            <a:r>
              <a:rPr lang="en-US" sz="2000" dirty="0" smtClean="0">
                <a:solidFill>
                  <a:schemeClr val="accent1"/>
                </a:solidFill>
              </a:rPr>
              <a:t>Communicate with the Audit Committee or Management</a:t>
            </a:r>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smtClean="0"/>
              <a:t>15-</a:t>
            </a:r>
            <a:fld id="{E31375A4-56A4-47D6-9801-1991572033F7}" type="slidenum">
              <a:rPr lang="en-US" smtClean="0"/>
              <a:t>33</a:t>
            </a:fld>
            <a:endParaRPr lang="en-US" dirty="0"/>
          </a:p>
        </p:txBody>
      </p:sp>
    </p:spTree>
    <p:extLst>
      <p:ext uri="{BB962C8B-B14F-4D97-AF65-F5344CB8AC3E}">
        <p14:creationId xmlns:p14="http://schemas.microsoft.com/office/powerpoint/2010/main" val="407760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Application of </a:t>
            </a:r>
            <a:r>
              <a:rPr lang="en-US" dirty="0" err="1"/>
              <a:t>nonstatistical</a:t>
            </a:r>
            <a:r>
              <a:rPr lang="en-US" dirty="0"/>
              <a:t> audit </a:t>
            </a:r>
            <a:r>
              <a:rPr lang="en-US" dirty="0" smtClean="0"/>
              <a:t>Sampling (cont.)</a:t>
            </a:r>
            <a:endParaRPr lang="en-US" dirty="0"/>
          </a:p>
        </p:txBody>
      </p:sp>
      <p:sp>
        <p:nvSpPr>
          <p:cNvPr id="3" name="Content Placeholder 2"/>
          <p:cNvSpPr>
            <a:spLocks noGrp="1"/>
          </p:cNvSpPr>
          <p:nvPr>
            <p:ph idx="1"/>
          </p:nvPr>
        </p:nvSpPr>
        <p:spPr>
          <a:xfrm>
            <a:off x="770910" y="1832222"/>
            <a:ext cx="10297668" cy="4279018"/>
          </a:xfrm>
        </p:spPr>
        <p:txBody>
          <a:bodyPr>
            <a:normAutofit lnSpcReduction="10000"/>
          </a:bodyPr>
          <a:lstStyle/>
          <a:p>
            <a:pPr marL="45720" indent="0">
              <a:buNone/>
            </a:pPr>
            <a:r>
              <a:rPr lang="en-US" sz="2800" dirty="0" smtClean="0">
                <a:solidFill>
                  <a:srgbClr val="50838E"/>
                </a:solidFill>
              </a:rPr>
              <a:t>Documentation and Evidence Planning:  </a:t>
            </a:r>
            <a:r>
              <a:rPr lang="en-US" sz="2400" dirty="0" smtClean="0">
                <a:solidFill>
                  <a:schemeClr val="accent1"/>
                </a:solidFill>
              </a:rPr>
              <a:t>The auditor needs to retain adequate documentation of:</a:t>
            </a:r>
          </a:p>
          <a:p>
            <a:pPr lvl="1"/>
            <a:r>
              <a:rPr lang="en-US" sz="2400" dirty="0" smtClean="0">
                <a:solidFill>
                  <a:srgbClr val="50838E"/>
                </a:solidFill>
              </a:rPr>
              <a:t>Procedures performed</a:t>
            </a:r>
          </a:p>
          <a:p>
            <a:pPr lvl="1"/>
            <a:r>
              <a:rPr lang="en-US" sz="2400" dirty="0" smtClean="0">
                <a:solidFill>
                  <a:srgbClr val="50838E"/>
                </a:solidFill>
              </a:rPr>
              <a:t>Methods used to select the sample and perform the tests</a:t>
            </a:r>
          </a:p>
          <a:p>
            <a:pPr lvl="1"/>
            <a:r>
              <a:rPr lang="en-US" sz="2400" dirty="0" smtClean="0">
                <a:solidFill>
                  <a:srgbClr val="50838E"/>
                </a:solidFill>
              </a:rPr>
              <a:t>Results found in the tests</a:t>
            </a:r>
          </a:p>
          <a:p>
            <a:pPr lvl="1"/>
            <a:r>
              <a:rPr lang="en-US" sz="2400" dirty="0" smtClean="0">
                <a:solidFill>
                  <a:srgbClr val="50838E"/>
                </a:solidFill>
              </a:rPr>
              <a:t>Conclusions reached</a:t>
            </a:r>
          </a:p>
          <a:p>
            <a:pPr marL="45720" indent="0">
              <a:buNone/>
            </a:pPr>
            <a:r>
              <a:rPr lang="en-US" sz="2400" dirty="0" smtClean="0">
                <a:solidFill>
                  <a:schemeClr val="accent1"/>
                </a:solidFill>
              </a:rPr>
              <a:t>The conclusions of the tests of controls and substantive tests of transactions will determine the remainder of the audit evidence that needs to be obtained. This evidence planning is illustrated in </a:t>
            </a:r>
            <a:r>
              <a:rPr lang="en-US" sz="2400" dirty="0" smtClean="0">
                <a:solidFill>
                  <a:srgbClr val="50838E"/>
                </a:solidFill>
              </a:rPr>
              <a:t>Figure 15-6 </a:t>
            </a:r>
            <a:r>
              <a:rPr lang="en-US" sz="2400" dirty="0" smtClean="0">
                <a:solidFill>
                  <a:schemeClr val="accent1"/>
                </a:solidFill>
              </a:rPr>
              <a:t>on page 504.</a:t>
            </a:r>
          </a:p>
          <a:p>
            <a:pPr marL="45720" indent="0">
              <a:buNone/>
            </a:pPr>
            <a:r>
              <a:rPr lang="en-US" sz="2400" dirty="0" smtClean="0">
                <a:solidFill>
                  <a:schemeClr val="accent1"/>
                </a:solidFill>
              </a:rPr>
              <a:t>The steps in </a:t>
            </a:r>
            <a:r>
              <a:rPr lang="en-US" sz="2400" dirty="0" err="1" smtClean="0">
                <a:solidFill>
                  <a:schemeClr val="accent1"/>
                </a:solidFill>
              </a:rPr>
              <a:t>nonstatistical</a:t>
            </a:r>
            <a:r>
              <a:rPr lang="en-US" sz="2400" dirty="0" smtClean="0">
                <a:solidFill>
                  <a:schemeClr val="accent1"/>
                </a:solidFill>
              </a:rPr>
              <a:t> sampling are summarized in </a:t>
            </a:r>
            <a:r>
              <a:rPr lang="en-US" sz="2400" dirty="0" smtClean="0">
                <a:solidFill>
                  <a:srgbClr val="50838E"/>
                </a:solidFill>
              </a:rPr>
              <a:t>Figure 15-7</a:t>
            </a:r>
            <a:r>
              <a:rPr lang="en-US" sz="2400" dirty="0" smtClean="0">
                <a:solidFill>
                  <a:schemeClr val="accent1"/>
                </a:solidFill>
              </a:rPr>
              <a:t>.</a:t>
            </a:r>
            <a:endParaRPr lang="en-US" sz="2400" dirty="0">
              <a:solidFill>
                <a:schemeClr val="accent1"/>
              </a:solidFill>
            </a:endParaRPr>
          </a:p>
          <a:p>
            <a:pPr marL="45720" indent="0">
              <a:buNone/>
            </a:pPr>
            <a:endParaRPr lang="en-US" sz="2600" dirty="0" smtClean="0">
              <a:solidFill>
                <a:srgbClr val="50838E"/>
              </a:solidFill>
            </a:endParaRPr>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smtClean="0"/>
              <a:t>15-</a:t>
            </a:r>
            <a:fld id="{E31375A4-56A4-47D6-9801-1991572033F7}" type="slidenum">
              <a:rPr lang="en-US" smtClean="0"/>
              <a:t>34</a:t>
            </a:fld>
            <a:endParaRPr lang="en-US" dirty="0"/>
          </a:p>
        </p:txBody>
      </p:sp>
    </p:spTree>
    <p:extLst>
      <p:ext uri="{BB962C8B-B14F-4D97-AF65-F5344CB8AC3E}">
        <p14:creationId xmlns:p14="http://schemas.microsoft.com/office/powerpoint/2010/main" val="271326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15-</a:t>
            </a:r>
            <a:fld id="{E31375A4-56A4-47D6-9801-1991572033F7}" type="slidenum">
              <a:rPr lang="en-US" smtClean="0"/>
              <a:t>35</a:t>
            </a:fld>
            <a:endParaRPr lang="en-US" dirty="0"/>
          </a:p>
        </p:txBody>
      </p:sp>
      <p:pic>
        <p:nvPicPr>
          <p:cNvPr id="4" name="Picture 3"/>
          <p:cNvPicPr>
            <a:picLocks noChangeAspect="1"/>
          </p:cNvPicPr>
          <p:nvPr/>
        </p:nvPicPr>
        <p:blipFill>
          <a:blip r:embed="rId2"/>
          <a:stretch>
            <a:fillRect/>
          </a:stretch>
        </p:blipFill>
        <p:spPr>
          <a:xfrm>
            <a:off x="2063261" y="90704"/>
            <a:ext cx="6688595" cy="6143785"/>
          </a:xfrm>
          <a:prstGeom prst="rect">
            <a:avLst/>
          </a:prstGeom>
        </p:spPr>
      </p:pic>
    </p:spTree>
    <p:extLst>
      <p:ext uri="{BB962C8B-B14F-4D97-AF65-F5344CB8AC3E}">
        <p14:creationId xmlns:p14="http://schemas.microsoft.com/office/powerpoint/2010/main" val="2059780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smtClean="0">
                <a:solidFill>
                  <a:srgbClr val="514A40"/>
                </a:solidFill>
              </a:rPr>
              <a:t>15-</a:t>
            </a:r>
            <a:fld id="{E31375A4-56A4-47D6-9801-1991572033F7}" type="slidenum">
              <a:rPr lang="en-US" smtClean="0">
                <a:solidFill>
                  <a:srgbClr val="514A40"/>
                </a:solidFill>
              </a:rPr>
              <a:pPr/>
              <a:t>36</a:t>
            </a:fld>
            <a:endParaRPr lang="en-US" dirty="0">
              <a:solidFill>
                <a:srgbClr val="514A40"/>
              </a:solidFill>
            </a:endParaRPr>
          </a:p>
        </p:txBody>
      </p:sp>
      <p:sp>
        <p:nvSpPr>
          <p:cNvPr id="3" name="TextBox 2"/>
          <p:cNvSpPr txBox="1"/>
          <p:nvPr/>
        </p:nvSpPr>
        <p:spPr>
          <a:xfrm>
            <a:off x="1784604" y="2644170"/>
            <a:ext cx="8622792" cy="1569660"/>
          </a:xfrm>
          <a:prstGeom prst="rect">
            <a:avLst/>
          </a:prstGeom>
          <a:solidFill>
            <a:srgbClr val="ABECDB"/>
          </a:solidFill>
        </p:spPr>
        <p:txBody>
          <a:bodyPr wrap="square" rtlCol="0">
            <a:spAutoFit/>
          </a:bodyPr>
          <a:lstStyle/>
          <a:p>
            <a:pPr algn="ctr"/>
            <a:r>
              <a:rPr lang="en-US" sz="3200" b="1" dirty="0" smtClean="0">
                <a:solidFill>
                  <a:schemeClr val="accent1"/>
                </a:solidFill>
              </a:rPr>
              <a:t>OBJECTIVE 15-6</a:t>
            </a:r>
          </a:p>
          <a:p>
            <a:pPr marL="45720" indent="0" algn="ctr">
              <a:buNone/>
            </a:pPr>
            <a:r>
              <a:rPr lang="en-US" sz="3200" b="1" dirty="0">
                <a:solidFill>
                  <a:schemeClr val="accent1"/>
                </a:solidFill>
              </a:rPr>
              <a:t>Define and describe attributes sampling </a:t>
            </a:r>
            <a:endParaRPr lang="en-US" sz="3200" b="1" dirty="0" smtClean="0">
              <a:solidFill>
                <a:schemeClr val="accent1"/>
              </a:solidFill>
            </a:endParaRPr>
          </a:p>
          <a:p>
            <a:pPr marL="45720" indent="0" algn="ctr">
              <a:buNone/>
            </a:pPr>
            <a:r>
              <a:rPr lang="en-US" sz="3200" b="1" dirty="0" smtClean="0">
                <a:solidFill>
                  <a:schemeClr val="accent1"/>
                </a:solidFill>
              </a:rPr>
              <a:t>and </a:t>
            </a:r>
            <a:r>
              <a:rPr lang="en-US" sz="3200" b="1" dirty="0">
                <a:solidFill>
                  <a:schemeClr val="accent1"/>
                </a:solidFill>
              </a:rPr>
              <a:t>a sampling distribution</a:t>
            </a:r>
            <a:r>
              <a:rPr lang="en-US" sz="3200" b="1" dirty="0" smtClean="0">
                <a:solidFill>
                  <a:schemeClr val="accent1"/>
                </a:solidFill>
              </a:rPr>
              <a:t>.</a:t>
            </a:r>
            <a:endParaRPr lang="en-US" sz="3200" b="1" dirty="0">
              <a:solidFill>
                <a:schemeClr val="accent1"/>
              </a:solidFill>
            </a:endParaRPr>
          </a:p>
        </p:txBody>
      </p:sp>
    </p:spTree>
    <p:extLst>
      <p:ext uri="{BB962C8B-B14F-4D97-AF65-F5344CB8AC3E}">
        <p14:creationId xmlns:p14="http://schemas.microsoft.com/office/powerpoint/2010/main" val="2572051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9601200" cy="949158"/>
          </a:xfrm>
        </p:spPr>
        <p:txBody>
          <a:bodyPr>
            <a:normAutofit/>
          </a:bodyPr>
          <a:lstStyle/>
          <a:p>
            <a:pPr algn="ctr"/>
            <a:r>
              <a:rPr lang="en-US" dirty="0" smtClean="0"/>
              <a:t>statistical audit Sampling</a:t>
            </a:r>
            <a:endParaRPr lang="en-US" dirty="0"/>
          </a:p>
        </p:txBody>
      </p:sp>
      <p:sp>
        <p:nvSpPr>
          <p:cNvPr id="3" name="Content Placeholder 2"/>
          <p:cNvSpPr>
            <a:spLocks noGrp="1"/>
          </p:cNvSpPr>
          <p:nvPr>
            <p:ph idx="1"/>
          </p:nvPr>
        </p:nvSpPr>
        <p:spPr>
          <a:xfrm>
            <a:off x="1295400" y="1840992"/>
            <a:ext cx="10390632" cy="3992880"/>
          </a:xfrm>
        </p:spPr>
        <p:txBody>
          <a:bodyPr>
            <a:normAutofit/>
          </a:bodyPr>
          <a:lstStyle/>
          <a:p>
            <a:pPr marL="45720" indent="0">
              <a:buNone/>
            </a:pPr>
            <a:r>
              <a:rPr lang="en-US" sz="2800" dirty="0" smtClean="0">
                <a:solidFill>
                  <a:srgbClr val="50838E"/>
                </a:solidFill>
              </a:rPr>
              <a:t>Differences Between Attributes Sampling and </a:t>
            </a:r>
            <a:r>
              <a:rPr lang="en-US" sz="2800" dirty="0" err="1" smtClean="0">
                <a:solidFill>
                  <a:srgbClr val="50838E"/>
                </a:solidFill>
              </a:rPr>
              <a:t>Nonstatistical</a:t>
            </a:r>
            <a:r>
              <a:rPr lang="en-US" sz="2800" dirty="0" smtClean="0">
                <a:solidFill>
                  <a:srgbClr val="50838E"/>
                </a:solidFill>
              </a:rPr>
              <a:t> Sampling - </a:t>
            </a:r>
            <a:r>
              <a:rPr lang="en-US" sz="2400" dirty="0">
                <a:solidFill>
                  <a:schemeClr val="accent1"/>
                </a:solidFill>
              </a:rPr>
              <a:t>The statistical sampling method most commonly used for tests of controls and substantive tests of transactions is </a:t>
            </a:r>
            <a:r>
              <a:rPr lang="en-US" sz="2400" dirty="0">
                <a:solidFill>
                  <a:srgbClr val="50838E"/>
                </a:solidFill>
              </a:rPr>
              <a:t>attributes sampling</a:t>
            </a:r>
            <a:r>
              <a:rPr lang="en-US" sz="2400" dirty="0">
                <a:solidFill>
                  <a:schemeClr val="accent1"/>
                </a:solidFill>
              </a:rPr>
              <a:t>.</a:t>
            </a:r>
          </a:p>
          <a:p>
            <a:pPr marL="45720" indent="0">
              <a:buNone/>
            </a:pPr>
            <a:r>
              <a:rPr lang="en-US" sz="2400" dirty="0" smtClean="0">
                <a:solidFill>
                  <a:schemeClr val="accent1"/>
                </a:solidFill>
              </a:rPr>
              <a:t>Statistical attributes sampling and </a:t>
            </a:r>
            <a:r>
              <a:rPr lang="en-US" sz="2400" dirty="0" err="1" smtClean="0">
                <a:solidFill>
                  <a:schemeClr val="accent1"/>
                </a:solidFill>
              </a:rPr>
              <a:t>nonstatistical</a:t>
            </a:r>
            <a:r>
              <a:rPr lang="en-US" sz="2400" dirty="0" smtClean="0">
                <a:solidFill>
                  <a:schemeClr val="accent1"/>
                </a:solidFill>
              </a:rPr>
              <a:t> sampling use the same 14 steps.   The differences are:</a:t>
            </a:r>
          </a:p>
          <a:p>
            <a:pPr marL="822960" lvl="1" indent="-457200">
              <a:buFont typeface="+mj-lt"/>
              <a:buAutoNum type="arabicPeriod"/>
            </a:pPr>
            <a:r>
              <a:rPr lang="en-US" sz="2200" dirty="0" smtClean="0">
                <a:solidFill>
                  <a:srgbClr val="50838E"/>
                </a:solidFill>
              </a:rPr>
              <a:t>The calculation of the initial sample sizes are developed from statistical probability distributions</a:t>
            </a:r>
          </a:p>
          <a:p>
            <a:pPr marL="822960" lvl="1" indent="-457200">
              <a:buFont typeface="+mj-lt"/>
              <a:buAutoNum type="arabicPeriod"/>
            </a:pPr>
            <a:r>
              <a:rPr lang="en-US" sz="2200" dirty="0" smtClean="0">
                <a:solidFill>
                  <a:srgbClr val="50838E"/>
                </a:solidFill>
              </a:rPr>
              <a:t>The calculation of estimated upper exception rates use statistical probability distributions.</a:t>
            </a:r>
            <a:endParaRPr lang="en-US" sz="2200" dirty="0">
              <a:solidFill>
                <a:srgbClr val="50838E"/>
              </a:solidFill>
            </a:endParaRPr>
          </a:p>
        </p:txBody>
      </p:sp>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8" name="Slide Number Placeholder 7"/>
          <p:cNvSpPr>
            <a:spLocks noGrp="1"/>
          </p:cNvSpPr>
          <p:nvPr>
            <p:ph type="sldNum" sz="quarter" idx="12"/>
          </p:nvPr>
        </p:nvSpPr>
        <p:spPr/>
        <p:txBody>
          <a:bodyPr/>
          <a:lstStyle/>
          <a:p>
            <a:r>
              <a:rPr lang="en-US" dirty="0" smtClean="0">
                <a:solidFill>
                  <a:srgbClr val="514A40"/>
                </a:solidFill>
              </a:rPr>
              <a:t>15-</a:t>
            </a:r>
            <a:fld id="{E31375A4-56A4-47D6-9801-1991572033F7}" type="slidenum">
              <a:rPr lang="en-US" smtClean="0">
                <a:solidFill>
                  <a:srgbClr val="514A40"/>
                </a:solidFill>
              </a:rPr>
              <a:pPr/>
              <a:t>37</a:t>
            </a:fld>
            <a:endParaRPr lang="en-US" dirty="0">
              <a:solidFill>
                <a:srgbClr val="514A40"/>
              </a:solidFill>
            </a:endParaRPr>
          </a:p>
        </p:txBody>
      </p:sp>
    </p:spTree>
    <p:extLst>
      <p:ext uri="{BB962C8B-B14F-4D97-AF65-F5344CB8AC3E}">
        <p14:creationId xmlns:p14="http://schemas.microsoft.com/office/powerpoint/2010/main" val="309338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statistical </a:t>
            </a:r>
            <a:r>
              <a:rPr lang="en-US" dirty="0"/>
              <a:t>audit </a:t>
            </a:r>
            <a:r>
              <a:rPr lang="en-US" dirty="0" smtClean="0"/>
              <a:t>Sampling (cont.)</a:t>
            </a:r>
            <a:endParaRPr lang="en-US" dirty="0"/>
          </a:p>
        </p:txBody>
      </p:sp>
      <p:sp>
        <p:nvSpPr>
          <p:cNvPr id="3" name="Content Placeholder 2"/>
          <p:cNvSpPr>
            <a:spLocks noGrp="1"/>
          </p:cNvSpPr>
          <p:nvPr>
            <p:ph idx="1"/>
          </p:nvPr>
        </p:nvSpPr>
        <p:spPr>
          <a:xfrm>
            <a:off x="770910" y="1832222"/>
            <a:ext cx="10297668" cy="4279018"/>
          </a:xfrm>
        </p:spPr>
        <p:txBody>
          <a:bodyPr>
            <a:normAutofit/>
          </a:bodyPr>
          <a:lstStyle/>
          <a:p>
            <a:pPr marL="45720" indent="0">
              <a:buNone/>
            </a:pPr>
            <a:r>
              <a:rPr lang="en-US" sz="2800" dirty="0" smtClean="0">
                <a:solidFill>
                  <a:srgbClr val="50838E"/>
                </a:solidFill>
              </a:rPr>
              <a:t>Sampling Distribution – </a:t>
            </a:r>
            <a:r>
              <a:rPr lang="en-US" sz="2400" dirty="0">
                <a:solidFill>
                  <a:schemeClr val="accent1"/>
                </a:solidFill>
              </a:rPr>
              <a:t>Auditors base their inferences on </a:t>
            </a:r>
            <a:r>
              <a:rPr lang="en-US" sz="2400" dirty="0" err="1">
                <a:solidFill>
                  <a:schemeClr val="accent1"/>
                </a:solidFill>
              </a:rPr>
              <a:t>samplng</a:t>
            </a:r>
            <a:r>
              <a:rPr lang="en-US" sz="2400" dirty="0">
                <a:solidFill>
                  <a:schemeClr val="accent1"/>
                </a:solidFill>
              </a:rPr>
              <a:t> distributions, which are </a:t>
            </a:r>
            <a:r>
              <a:rPr lang="en-US" sz="2400" dirty="0" smtClean="0">
                <a:solidFill>
                  <a:schemeClr val="accent1"/>
                </a:solidFill>
              </a:rPr>
              <a:t>a frequency distribution of the results of all possible samples of a specified size that could be obtained from a population containing some specific characteristics. </a:t>
            </a:r>
          </a:p>
          <a:p>
            <a:pPr marL="45720" indent="0">
              <a:buNone/>
            </a:pPr>
            <a:r>
              <a:rPr lang="en-US" sz="2400" dirty="0" smtClean="0">
                <a:solidFill>
                  <a:schemeClr val="accent1"/>
                </a:solidFill>
              </a:rPr>
              <a:t>Each population exception rate and sample size has a unique sampling distribution.  </a:t>
            </a:r>
          </a:p>
          <a:p>
            <a:pPr marL="45720" indent="0">
              <a:buNone/>
            </a:pPr>
            <a:r>
              <a:rPr lang="en-US" sz="2400" dirty="0" smtClean="0">
                <a:solidFill>
                  <a:schemeClr val="accent1"/>
                </a:solidFill>
              </a:rPr>
              <a:t>The sampling distribution for a sample of 50 items from a very large population and an exception rate of 5 percent is shown in Table 15-7.</a:t>
            </a:r>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smtClean="0"/>
              <a:t>15-</a:t>
            </a:r>
            <a:fld id="{E31375A4-56A4-47D6-9801-1991572033F7}" type="slidenum">
              <a:rPr lang="en-US" smtClean="0"/>
              <a:t>38</a:t>
            </a:fld>
            <a:endParaRPr lang="en-US" dirty="0"/>
          </a:p>
        </p:txBody>
      </p:sp>
    </p:spTree>
    <p:extLst>
      <p:ext uri="{BB962C8B-B14F-4D97-AF65-F5344CB8AC3E}">
        <p14:creationId xmlns:p14="http://schemas.microsoft.com/office/powerpoint/2010/main" val="841244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15-</a:t>
            </a:r>
            <a:fld id="{E31375A4-56A4-47D6-9801-1991572033F7}" type="slidenum">
              <a:rPr lang="en-US" smtClean="0"/>
              <a:t>39</a:t>
            </a:fld>
            <a:endParaRPr lang="en-US" dirty="0"/>
          </a:p>
        </p:txBody>
      </p:sp>
      <p:pic>
        <p:nvPicPr>
          <p:cNvPr id="4" name="Picture 3"/>
          <p:cNvPicPr>
            <a:picLocks noChangeAspect="1"/>
          </p:cNvPicPr>
          <p:nvPr/>
        </p:nvPicPr>
        <p:blipFill>
          <a:blip r:embed="rId2"/>
          <a:stretch>
            <a:fillRect/>
          </a:stretch>
        </p:blipFill>
        <p:spPr>
          <a:xfrm>
            <a:off x="537178" y="501758"/>
            <a:ext cx="11070751" cy="5338667"/>
          </a:xfrm>
          <a:prstGeom prst="rect">
            <a:avLst/>
          </a:prstGeom>
        </p:spPr>
      </p:pic>
    </p:spTree>
    <p:extLst>
      <p:ext uri="{BB962C8B-B14F-4D97-AF65-F5344CB8AC3E}">
        <p14:creationId xmlns:p14="http://schemas.microsoft.com/office/powerpoint/2010/main" val="2318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9601200" cy="949158"/>
          </a:xfrm>
        </p:spPr>
        <p:txBody>
          <a:bodyPr>
            <a:normAutofit/>
          </a:bodyPr>
          <a:lstStyle/>
          <a:p>
            <a:pPr algn="ctr"/>
            <a:r>
              <a:rPr lang="en-US" dirty="0" smtClean="0"/>
              <a:t>Representative sampling</a:t>
            </a:r>
            <a:endParaRPr lang="en-US" dirty="0"/>
          </a:p>
        </p:txBody>
      </p:sp>
      <p:sp>
        <p:nvSpPr>
          <p:cNvPr id="3" name="Content Placeholder 2"/>
          <p:cNvSpPr>
            <a:spLocks noGrp="1"/>
          </p:cNvSpPr>
          <p:nvPr>
            <p:ph idx="1"/>
          </p:nvPr>
        </p:nvSpPr>
        <p:spPr>
          <a:xfrm>
            <a:off x="1403684" y="1453896"/>
            <a:ext cx="10090324" cy="4489704"/>
          </a:xfrm>
        </p:spPr>
        <p:txBody>
          <a:bodyPr>
            <a:normAutofit/>
          </a:bodyPr>
          <a:lstStyle/>
          <a:p>
            <a:pPr marL="45720" indent="0">
              <a:buNone/>
            </a:pPr>
            <a:r>
              <a:rPr lang="en-US" sz="2800" dirty="0" smtClean="0">
                <a:solidFill>
                  <a:schemeClr val="accent1"/>
                </a:solidFill>
              </a:rPr>
              <a:t>A </a:t>
            </a:r>
            <a:r>
              <a:rPr lang="en-US" sz="2800" dirty="0" smtClean="0">
                <a:solidFill>
                  <a:srgbClr val="50838E"/>
                </a:solidFill>
              </a:rPr>
              <a:t>representative sample </a:t>
            </a:r>
            <a:r>
              <a:rPr lang="en-US" sz="2800" dirty="0" smtClean="0">
                <a:solidFill>
                  <a:schemeClr val="accent1"/>
                </a:solidFill>
              </a:rPr>
              <a:t>is one in which the characteristics in the sample are approximately the same as those of the population.</a:t>
            </a:r>
          </a:p>
          <a:p>
            <a:pPr lvl="1"/>
            <a:r>
              <a:rPr lang="en-US" sz="2200" dirty="0" smtClean="0">
                <a:solidFill>
                  <a:schemeClr val="accent1"/>
                </a:solidFill>
              </a:rPr>
              <a:t>Auditors strive to get a representative sample for testing.</a:t>
            </a:r>
          </a:p>
          <a:p>
            <a:pPr lvl="1"/>
            <a:r>
              <a:rPr lang="en-US" sz="2200" dirty="0" smtClean="0">
                <a:solidFill>
                  <a:schemeClr val="accent1"/>
                </a:solidFill>
              </a:rPr>
              <a:t>Auditors never know if a sample is representative or not, but the auditor can increase the likelihood by using care in designing the sampling process, sample selection, and evaluation of sample results.</a:t>
            </a:r>
          </a:p>
          <a:p>
            <a:pPr marL="45720" indent="0">
              <a:buNone/>
            </a:pPr>
            <a:r>
              <a:rPr lang="en-US" sz="2400" dirty="0" smtClean="0">
                <a:solidFill>
                  <a:schemeClr val="accent1"/>
                </a:solidFill>
              </a:rPr>
              <a:t>A sample, even a representative sample, has the risk of two types of errors: a </a:t>
            </a:r>
            <a:r>
              <a:rPr lang="en-US" sz="2400" dirty="0" smtClean="0">
                <a:solidFill>
                  <a:srgbClr val="50838E"/>
                </a:solidFill>
              </a:rPr>
              <a:t>sampling error </a:t>
            </a:r>
            <a:r>
              <a:rPr lang="en-US" sz="2400" dirty="0" smtClean="0">
                <a:solidFill>
                  <a:schemeClr val="accent1"/>
                </a:solidFill>
              </a:rPr>
              <a:t>and a </a:t>
            </a:r>
            <a:r>
              <a:rPr lang="en-US" sz="2400" dirty="0" err="1" smtClean="0">
                <a:solidFill>
                  <a:srgbClr val="50838E"/>
                </a:solidFill>
              </a:rPr>
              <a:t>nonsampling</a:t>
            </a:r>
            <a:r>
              <a:rPr lang="en-US" sz="2400" dirty="0" smtClean="0">
                <a:solidFill>
                  <a:srgbClr val="50838E"/>
                </a:solidFill>
              </a:rPr>
              <a:t> error</a:t>
            </a:r>
            <a:r>
              <a:rPr lang="en-US" sz="2400" dirty="0" smtClean="0">
                <a:solidFill>
                  <a:schemeClr val="accent1"/>
                </a:solidFill>
              </a:rPr>
              <a:t>.</a:t>
            </a:r>
          </a:p>
          <a:p>
            <a:pPr lvl="1"/>
            <a:r>
              <a:rPr lang="en-US" sz="2200" dirty="0" smtClean="0">
                <a:solidFill>
                  <a:schemeClr val="accent1"/>
                </a:solidFill>
              </a:rPr>
              <a:t>The risks of these two types of errors are called </a:t>
            </a:r>
            <a:r>
              <a:rPr lang="en-US" sz="2200" dirty="0" smtClean="0">
                <a:solidFill>
                  <a:srgbClr val="50838E"/>
                </a:solidFill>
              </a:rPr>
              <a:t>sampling risk </a:t>
            </a:r>
            <a:r>
              <a:rPr lang="en-US" sz="2200" dirty="0" smtClean="0">
                <a:solidFill>
                  <a:schemeClr val="accent1"/>
                </a:solidFill>
              </a:rPr>
              <a:t>and </a:t>
            </a:r>
            <a:r>
              <a:rPr lang="en-US" sz="2200" dirty="0" err="1" smtClean="0">
                <a:solidFill>
                  <a:srgbClr val="50838E"/>
                </a:solidFill>
              </a:rPr>
              <a:t>nonsampling</a:t>
            </a:r>
            <a:r>
              <a:rPr lang="en-US" sz="2200" dirty="0" smtClean="0">
                <a:solidFill>
                  <a:srgbClr val="50838E"/>
                </a:solidFill>
              </a:rPr>
              <a:t> risk</a:t>
            </a:r>
            <a:r>
              <a:rPr lang="en-US" sz="2200" dirty="0" smtClean="0">
                <a:solidFill>
                  <a:schemeClr val="accent1"/>
                </a:solidFill>
              </a:rPr>
              <a:t>.</a:t>
            </a:r>
          </a:p>
        </p:txBody>
      </p:sp>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8" name="Slide Number Placeholder 7"/>
          <p:cNvSpPr>
            <a:spLocks noGrp="1"/>
          </p:cNvSpPr>
          <p:nvPr>
            <p:ph type="sldNum" sz="quarter" idx="12"/>
          </p:nvPr>
        </p:nvSpPr>
        <p:spPr/>
        <p:txBody>
          <a:bodyPr/>
          <a:lstStyle/>
          <a:p>
            <a:r>
              <a:rPr lang="en-US" dirty="0" smtClean="0">
                <a:solidFill>
                  <a:srgbClr val="514A40"/>
                </a:solidFill>
              </a:rPr>
              <a:t>15-</a:t>
            </a:r>
            <a:fld id="{E31375A4-56A4-47D6-9801-1991572033F7}" type="slidenum">
              <a:rPr lang="en-US" smtClean="0">
                <a:solidFill>
                  <a:srgbClr val="514A40"/>
                </a:solidFill>
              </a:rPr>
              <a:pPr/>
              <a:t>4</a:t>
            </a:fld>
            <a:endParaRPr lang="en-US" dirty="0">
              <a:solidFill>
                <a:srgbClr val="514A40"/>
              </a:solidFill>
            </a:endParaRPr>
          </a:p>
        </p:txBody>
      </p:sp>
    </p:spTree>
    <p:extLst>
      <p:ext uri="{BB962C8B-B14F-4D97-AF65-F5344CB8AC3E}">
        <p14:creationId xmlns:p14="http://schemas.microsoft.com/office/powerpoint/2010/main" val="14246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smtClean="0">
                <a:solidFill>
                  <a:srgbClr val="514A40"/>
                </a:solidFill>
              </a:rPr>
              <a:t>15-</a:t>
            </a:r>
            <a:fld id="{E31375A4-56A4-47D6-9801-1991572033F7}" type="slidenum">
              <a:rPr lang="en-US" smtClean="0">
                <a:solidFill>
                  <a:srgbClr val="514A40"/>
                </a:solidFill>
              </a:rPr>
              <a:pPr/>
              <a:t>40</a:t>
            </a:fld>
            <a:endParaRPr lang="en-US" dirty="0">
              <a:solidFill>
                <a:srgbClr val="514A40"/>
              </a:solidFill>
            </a:endParaRPr>
          </a:p>
        </p:txBody>
      </p:sp>
      <p:sp>
        <p:nvSpPr>
          <p:cNvPr id="3" name="TextBox 2"/>
          <p:cNvSpPr txBox="1"/>
          <p:nvPr/>
        </p:nvSpPr>
        <p:spPr>
          <a:xfrm>
            <a:off x="1784604" y="2644170"/>
            <a:ext cx="8622792" cy="1569660"/>
          </a:xfrm>
          <a:prstGeom prst="rect">
            <a:avLst/>
          </a:prstGeom>
          <a:solidFill>
            <a:srgbClr val="ABECDB"/>
          </a:solidFill>
        </p:spPr>
        <p:txBody>
          <a:bodyPr wrap="square" rtlCol="0">
            <a:spAutoFit/>
          </a:bodyPr>
          <a:lstStyle/>
          <a:p>
            <a:pPr algn="ctr"/>
            <a:r>
              <a:rPr lang="en-US" sz="3200" b="1" dirty="0" smtClean="0">
                <a:solidFill>
                  <a:schemeClr val="accent1"/>
                </a:solidFill>
              </a:rPr>
              <a:t>OBJECTIVE 15-7</a:t>
            </a:r>
          </a:p>
          <a:p>
            <a:pPr marL="45720" indent="0" algn="ctr">
              <a:buNone/>
            </a:pPr>
            <a:r>
              <a:rPr lang="en-US" sz="3200" b="1" dirty="0">
                <a:solidFill>
                  <a:schemeClr val="accent1"/>
                </a:solidFill>
              </a:rPr>
              <a:t>Use attributes sampling in tests of controls and substantive tests of </a:t>
            </a:r>
            <a:r>
              <a:rPr lang="en-US" sz="3200" b="1" dirty="0" smtClean="0">
                <a:solidFill>
                  <a:schemeClr val="accent1"/>
                </a:solidFill>
              </a:rPr>
              <a:t>transactions.</a:t>
            </a:r>
            <a:endParaRPr lang="en-US" sz="3200" b="1" dirty="0">
              <a:solidFill>
                <a:schemeClr val="accent1"/>
              </a:solidFill>
            </a:endParaRPr>
          </a:p>
        </p:txBody>
      </p:sp>
    </p:spTree>
    <p:extLst>
      <p:ext uri="{BB962C8B-B14F-4D97-AF65-F5344CB8AC3E}">
        <p14:creationId xmlns:p14="http://schemas.microsoft.com/office/powerpoint/2010/main" val="710599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9601200" cy="949158"/>
          </a:xfrm>
        </p:spPr>
        <p:txBody>
          <a:bodyPr>
            <a:normAutofit/>
          </a:bodyPr>
          <a:lstStyle/>
          <a:p>
            <a:pPr algn="ctr"/>
            <a:r>
              <a:rPr lang="en-US" dirty="0" smtClean="0"/>
              <a:t>Application of attributes Sampling</a:t>
            </a:r>
            <a:endParaRPr lang="en-US" dirty="0"/>
          </a:p>
        </p:txBody>
      </p:sp>
      <p:sp>
        <p:nvSpPr>
          <p:cNvPr id="3" name="Content Placeholder 2"/>
          <p:cNvSpPr>
            <a:spLocks noGrp="1"/>
          </p:cNvSpPr>
          <p:nvPr>
            <p:ph idx="1"/>
          </p:nvPr>
        </p:nvSpPr>
        <p:spPr>
          <a:xfrm>
            <a:off x="1295400" y="1840992"/>
            <a:ext cx="10390632" cy="3992880"/>
          </a:xfrm>
        </p:spPr>
        <p:txBody>
          <a:bodyPr>
            <a:normAutofit/>
          </a:bodyPr>
          <a:lstStyle/>
          <a:p>
            <a:pPr marL="45720" indent="0">
              <a:buNone/>
            </a:pPr>
            <a:r>
              <a:rPr lang="en-US" sz="2800" dirty="0">
                <a:solidFill>
                  <a:srgbClr val="50838E"/>
                </a:solidFill>
              </a:rPr>
              <a:t>T</a:t>
            </a:r>
            <a:r>
              <a:rPr lang="en-US" sz="2800" dirty="0" smtClean="0">
                <a:solidFill>
                  <a:srgbClr val="50838E"/>
                </a:solidFill>
              </a:rPr>
              <a:t>he steps for attributes sampling are the same as those for </a:t>
            </a:r>
            <a:r>
              <a:rPr lang="en-US" sz="2800" dirty="0" err="1" smtClean="0">
                <a:solidFill>
                  <a:srgbClr val="50838E"/>
                </a:solidFill>
              </a:rPr>
              <a:t>nonstatistical</a:t>
            </a:r>
            <a:r>
              <a:rPr lang="en-US" sz="2800" dirty="0" smtClean="0">
                <a:solidFill>
                  <a:srgbClr val="50838E"/>
                </a:solidFill>
              </a:rPr>
              <a:t> sampling with a few exceptions:</a:t>
            </a:r>
          </a:p>
          <a:p>
            <a:pPr marL="502920" indent="-457200">
              <a:buFont typeface="+mj-lt"/>
              <a:buAutoNum type="arabicPeriod" startAt="7"/>
            </a:pPr>
            <a:r>
              <a:rPr lang="en-US" sz="2400" dirty="0" smtClean="0">
                <a:solidFill>
                  <a:srgbClr val="50838E"/>
                </a:solidFill>
              </a:rPr>
              <a:t>Specify acceptable risk of overreliance – </a:t>
            </a:r>
            <a:r>
              <a:rPr lang="en-US" sz="2400" dirty="0" smtClean="0">
                <a:solidFill>
                  <a:schemeClr val="accent1"/>
                </a:solidFill>
              </a:rPr>
              <a:t>The concepts are the same, but the method of quantifying is usually different. Rather than using high, medium, and low, the auditor will use a specific amount, such as 5 percent.</a:t>
            </a:r>
          </a:p>
          <a:p>
            <a:pPr marL="502920" indent="-457200">
              <a:buFont typeface="+mj-lt"/>
              <a:buAutoNum type="arabicPeriod" startAt="9"/>
            </a:pPr>
            <a:r>
              <a:rPr lang="en-US" sz="2400" dirty="0" smtClean="0">
                <a:solidFill>
                  <a:srgbClr val="50838E"/>
                </a:solidFill>
              </a:rPr>
              <a:t>Determine the initial sample size – </a:t>
            </a:r>
            <a:r>
              <a:rPr lang="en-US" sz="2400" dirty="0" smtClean="0">
                <a:solidFill>
                  <a:schemeClr val="accent1"/>
                </a:solidFill>
              </a:rPr>
              <a:t>The factors that affect the initial sample size are the same, but in attributes sampling, the auditor uses </a:t>
            </a:r>
            <a:r>
              <a:rPr lang="en-US" sz="2400" dirty="0" smtClean="0">
                <a:solidFill>
                  <a:srgbClr val="50838E"/>
                </a:solidFill>
              </a:rPr>
              <a:t>tables </a:t>
            </a:r>
            <a:r>
              <a:rPr lang="en-US" sz="2400" dirty="0" smtClean="0">
                <a:solidFill>
                  <a:schemeClr val="accent1"/>
                </a:solidFill>
              </a:rPr>
              <a:t>developed from statistical formulas or </a:t>
            </a:r>
            <a:r>
              <a:rPr lang="en-US" sz="2400" dirty="0" smtClean="0">
                <a:solidFill>
                  <a:srgbClr val="50838E"/>
                </a:solidFill>
              </a:rPr>
              <a:t>audit software </a:t>
            </a:r>
            <a:r>
              <a:rPr lang="en-US" sz="2400" dirty="0" smtClean="0">
                <a:solidFill>
                  <a:schemeClr val="accent1"/>
                </a:solidFill>
              </a:rPr>
              <a:t>to determine the initial sample size.  This is illustrated in </a:t>
            </a:r>
            <a:r>
              <a:rPr lang="en-US" sz="2400" dirty="0" smtClean="0">
                <a:solidFill>
                  <a:srgbClr val="50838E"/>
                </a:solidFill>
              </a:rPr>
              <a:t>Table 15-8 </a:t>
            </a:r>
            <a:r>
              <a:rPr lang="en-US" sz="2400" dirty="0" smtClean="0">
                <a:solidFill>
                  <a:schemeClr val="accent1"/>
                </a:solidFill>
              </a:rPr>
              <a:t>on page 508.</a:t>
            </a:r>
          </a:p>
        </p:txBody>
      </p:sp>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8" name="Slide Number Placeholder 7"/>
          <p:cNvSpPr>
            <a:spLocks noGrp="1"/>
          </p:cNvSpPr>
          <p:nvPr>
            <p:ph type="sldNum" sz="quarter" idx="12"/>
          </p:nvPr>
        </p:nvSpPr>
        <p:spPr/>
        <p:txBody>
          <a:bodyPr/>
          <a:lstStyle/>
          <a:p>
            <a:r>
              <a:rPr lang="en-US" dirty="0" smtClean="0">
                <a:solidFill>
                  <a:srgbClr val="514A40"/>
                </a:solidFill>
              </a:rPr>
              <a:t>15-</a:t>
            </a:r>
            <a:fld id="{E31375A4-56A4-47D6-9801-1991572033F7}" type="slidenum">
              <a:rPr lang="en-US" smtClean="0">
                <a:solidFill>
                  <a:srgbClr val="514A40"/>
                </a:solidFill>
              </a:rPr>
              <a:pPr/>
              <a:t>41</a:t>
            </a:fld>
            <a:endParaRPr lang="en-US" dirty="0">
              <a:solidFill>
                <a:srgbClr val="514A40"/>
              </a:solidFill>
            </a:endParaRPr>
          </a:p>
        </p:txBody>
      </p:sp>
    </p:spTree>
    <p:extLst>
      <p:ext uri="{BB962C8B-B14F-4D97-AF65-F5344CB8AC3E}">
        <p14:creationId xmlns:p14="http://schemas.microsoft.com/office/powerpoint/2010/main" val="379215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Application of attributes </a:t>
            </a:r>
            <a:r>
              <a:rPr lang="en-US" dirty="0" smtClean="0"/>
              <a:t>Sampling (cont.)</a:t>
            </a:r>
            <a:endParaRPr lang="en-US" dirty="0"/>
          </a:p>
        </p:txBody>
      </p:sp>
      <p:sp>
        <p:nvSpPr>
          <p:cNvPr id="3" name="Content Placeholder 2"/>
          <p:cNvSpPr>
            <a:spLocks noGrp="1"/>
          </p:cNvSpPr>
          <p:nvPr>
            <p:ph idx="1"/>
          </p:nvPr>
        </p:nvSpPr>
        <p:spPr>
          <a:xfrm>
            <a:off x="770910" y="1832222"/>
            <a:ext cx="10297668" cy="4279018"/>
          </a:xfrm>
        </p:spPr>
        <p:txBody>
          <a:bodyPr>
            <a:normAutofit lnSpcReduction="10000"/>
          </a:bodyPr>
          <a:lstStyle/>
          <a:p>
            <a:pPr marL="45720" indent="0">
              <a:buNone/>
            </a:pPr>
            <a:r>
              <a:rPr lang="en-US" sz="2800" dirty="0">
                <a:solidFill>
                  <a:srgbClr val="50838E"/>
                </a:solidFill>
              </a:rPr>
              <a:t>T</a:t>
            </a:r>
            <a:r>
              <a:rPr lang="en-US" sz="2800" dirty="0" smtClean="0">
                <a:solidFill>
                  <a:srgbClr val="50838E"/>
                </a:solidFill>
              </a:rPr>
              <a:t>he </a:t>
            </a:r>
            <a:r>
              <a:rPr lang="en-US" sz="2800" dirty="0">
                <a:solidFill>
                  <a:srgbClr val="50838E"/>
                </a:solidFill>
              </a:rPr>
              <a:t>steps for attributes sampling </a:t>
            </a:r>
            <a:r>
              <a:rPr lang="en-US" sz="2800" dirty="0" smtClean="0">
                <a:solidFill>
                  <a:srgbClr val="50838E"/>
                </a:solidFill>
              </a:rPr>
              <a:t>are </a:t>
            </a:r>
            <a:r>
              <a:rPr lang="en-US" sz="2800" dirty="0">
                <a:solidFill>
                  <a:srgbClr val="50838E"/>
                </a:solidFill>
              </a:rPr>
              <a:t>the same for </a:t>
            </a:r>
            <a:r>
              <a:rPr lang="en-US" sz="2800" dirty="0" err="1">
                <a:solidFill>
                  <a:srgbClr val="50838E"/>
                </a:solidFill>
              </a:rPr>
              <a:t>nonstatistical</a:t>
            </a:r>
            <a:r>
              <a:rPr lang="en-US" sz="2800" dirty="0">
                <a:solidFill>
                  <a:srgbClr val="50838E"/>
                </a:solidFill>
              </a:rPr>
              <a:t> sampling with a few </a:t>
            </a:r>
            <a:r>
              <a:rPr lang="en-US" sz="2800" dirty="0" smtClean="0">
                <a:solidFill>
                  <a:srgbClr val="50838E"/>
                </a:solidFill>
              </a:rPr>
              <a:t>exceptions (cont.):</a:t>
            </a:r>
          </a:p>
          <a:p>
            <a:pPr marL="560070" indent="-514350">
              <a:buFont typeface="+mj-lt"/>
              <a:buAutoNum type="arabicPeriod" startAt="10"/>
            </a:pPr>
            <a:r>
              <a:rPr lang="en-US" sz="2400" dirty="0" smtClean="0">
                <a:solidFill>
                  <a:schemeClr val="accent1"/>
                </a:solidFill>
              </a:rPr>
              <a:t>The only difference in sample selection is that probabilistic methods must be used for statistical sampling.</a:t>
            </a:r>
          </a:p>
          <a:p>
            <a:pPr marL="560070" indent="-514350">
              <a:buFont typeface="+mj-lt"/>
              <a:buAutoNum type="arabicPeriod" startAt="12"/>
            </a:pPr>
            <a:r>
              <a:rPr lang="en-US" sz="2400" dirty="0" smtClean="0">
                <a:solidFill>
                  <a:schemeClr val="accent1"/>
                </a:solidFill>
              </a:rPr>
              <a:t>For attributes sampling, the auditor calculates the computed upper exception rate using statistical formulas.  This is illustrated in </a:t>
            </a:r>
            <a:r>
              <a:rPr lang="en-US" sz="2400" dirty="0" smtClean="0">
                <a:solidFill>
                  <a:srgbClr val="50838E"/>
                </a:solidFill>
              </a:rPr>
              <a:t>Table 15-9 </a:t>
            </a:r>
            <a:r>
              <a:rPr lang="en-US" sz="2400" dirty="0" smtClean="0">
                <a:solidFill>
                  <a:schemeClr val="accent1"/>
                </a:solidFill>
              </a:rPr>
              <a:t>on page 509 and </a:t>
            </a:r>
            <a:r>
              <a:rPr lang="en-US" sz="2400" dirty="0" smtClean="0">
                <a:solidFill>
                  <a:srgbClr val="50838E"/>
                </a:solidFill>
              </a:rPr>
              <a:t>Figure 15-8 </a:t>
            </a:r>
            <a:r>
              <a:rPr lang="en-US" sz="2400" dirty="0" smtClean="0">
                <a:solidFill>
                  <a:schemeClr val="accent1"/>
                </a:solidFill>
              </a:rPr>
              <a:t>on page 511.</a:t>
            </a:r>
          </a:p>
          <a:p>
            <a:pPr marL="45720" indent="0">
              <a:buNone/>
            </a:pPr>
            <a:r>
              <a:rPr lang="en-US" sz="2800" dirty="0" smtClean="0">
                <a:solidFill>
                  <a:srgbClr val="50838E"/>
                </a:solidFill>
              </a:rPr>
              <a:t>Need for Professional Judgment – </a:t>
            </a:r>
            <a:r>
              <a:rPr lang="en-US" sz="2400" dirty="0" smtClean="0">
                <a:solidFill>
                  <a:schemeClr val="accent1"/>
                </a:solidFill>
              </a:rPr>
              <a:t>One criticism of statistical sampling is that it reduces the auditor’s use of professional judgment</a:t>
            </a:r>
            <a:r>
              <a:rPr lang="en-US" sz="2400" dirty="0">
                <a:solidFill>
                  <a:schemeClr val="accent1"/>
                </a:solidFill>
              </a:rPr>
              <a:t>. However, the auditor does have to </a:t>
            </a:r>
            <a:r>
              <a:rPr lang="en-US" sz="2400" dirty="0" smtClean="0">
                <a:solidFill>
                  <a:schemeClr val="accent1"/>
                </a:solidFill>
              </a:rPr>
              <a:t>exercise </a:t>
            </a:r>
            <a:r>
              <a:rPr lang="en-US" sz="2400" dirty="0">
                <a:solidFill>
                  <a:schemeClr val="accent1"/>
                </a:solidFill>
              </a:rPr>
              <a:t>considerable judgment in many statistical sampling decisions.</a:t>
            </a:r>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smtClean="0"/>
              <a:t>15-</a:t>
            </a:r>
            <a:fld id="{E31375A4-56A4-47D6-9801-1991572033F7}" type="slidenum">
              <a:rPr lang="en-US" smtClean="0"/>
              <a:t>42</a:t>
            </a:fld>
            <a:endParaRPr lang="en-US" dirty="0"/>
          </a:p>
        </p:txBody>
      </p:sp>
    </p:spTree>
    <p:extLst>
      <p:ext uri="{BB962C8B-B14F-4D97-AF65-F5344CB8AC3E}">
        <p14:creationId xmlns:p14="http://schemas.microsoft.com/office/powerpoint/2010/main" val="327531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smtClean="0">
                <a:solidFill>
                  <a:srgbClr val="514A40"/>
                </a:solidFill>
              </a:rPr>
              <a:t>15-</a:t>
            </a:r>
            <a:fld id="{E31375A4-56A4-47D6-9801-1991572033F7}" type="slidenum">
              <a:rPr lang="en-US" smtClean="0">
                <a:solidFill>
                  <a:srgbClr val="514A40"/>
                </a:solidFill>
              </a:rPr>
              <a:pPr/>
              <a:t>43</a:t>
            </a:fld>
            <a:endParaRPr lang="en-US" dirty="0">
              <a:solidFill>
                <a:srgbClr val="514A40"/>
              </a:solidFill>
            </a:endParaRPr>
          </a:p>
        </p:txBody>
      </p:sp>
      <p:pic>
        <p:nvPicPr>
          <p:cNvPr id="1026" name="Picture 3" descr="3293795473_475244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0663" y="2443163"/>
            <a:ext cx="54864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5569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Representative </a:t>
            </a:r>
            <a:r>
              <a:rPr lang="en-US" dirty="0" smtClean="0"/>
              <a:t>sampling (</a:t>
            </a:r>
            <a:r>
              <a:rPr lang="en-US" dirty="0"/>
              <a:t>cont</a:t>
            </a:r>
            <a:r>
              <a:rPr lang="en-US" dirty="0" smtClean="0"/>
              <a:t>.)</a:t>
            </a:r>
            <a:br>
              <a:rPr lang="en-US" dirty="0" smtClean="0"/>
            </a:br>
            <a:endParaRPr lang="en-US" dirty="0"/>
          </a:p>
        </p:txBody>
      </p:sp>
      <p:sp>
        <p:nvSpPr>
          <p:cNvPr id="3" name="Content Placeholder 2"/>
          <p:cNvSpPr>
            <a:spLocks noGrp="1"/>
          </p:cNvSpPr>
          <p:nvPr>
            <p:ph idx="1"/>
          </p:nvPr>
        </p:nvSpPr>
        <p:spPr>
          <a:xfrm>
            <a:off x="914400" y="1636776"/>
            <a:ext cx="10396728" cy="4306824"/>
          </a:xfrm>
        </p:spPr>
        <p:txBody>
          <a:bodyPr>
            <a:normAutofit/>
          </a:bodyPr>
          <a:lstStyle/>
          <a:p>
            <a:pPr marL="45720" indent="0">
              <a:buNone/>
            </a:pPr>
            <a:r>
              <a:rPr lang="en-US" sz="2800" dirty="0">
                <a:solidFill>
                  <a:srgbClr val="50838E"/>
                </a:solidFill>
              </a:rPr>
              <a:t>Sampling risk </a:t>
            </a:r>
            <a:r>
              <a:rPr lang="en-US" sz="2400" dirty="0">
                <a:solidFill>
                  <a:schemeClr val="accent1"/>
                </a:solidFill>
              </a:rPr>
              <a:t>is the risk that an auditor reaches an incorrect conclusion because the sample is not representative of the population.</a:t>
            </a:r>
          </a:p>
          <a:p>
            <a:pPr marL="45720" indent="0">
              <a:buNone/>
            </a:pPr>
            <a:r>
              <a:rPr lang="en-US" sz="2400" dirty="0">
                <a:solidFill>
                  <a:schemeClr val="accent1"/>
                </a:solidFill>
              </a:rPr>
              <a:t>Sampling risk can be controlled by the auditor by:</a:t>
            </a:r>
          </a:p>
          <a:p>
            <a:pPr marL="822960" lvl="1" indent="-457200">
              <a:buFont typeface="+mj-lt"/>
              <a:buAutoNum type="arabicPeriod"/>
            </a:pPr>
            <a:r>
              <a:rPr lang="en-US" sz="2200" dirty="0" smtClean="0">
                <a:solidFill>
                  <a:schemeClr val="accent1"/>
                </a:solidFill>
              </a:rPr>
              <a:t>Adjusting </a:t>
            </a:r>
            <a:r>
              <a:rPr lang="en-US" sz="2200" dirty="0">
                <a:solidFill>
                  <a:schemeClr val="accent1"/>
                </a:solidFill>
              </a:rPr>
              <a:t>sampling size</a:t>
            </a:r>
          </a:p>
          <a:p>
            <a:pPr marL="822960" lvl="1" indent="-457200">
              <a:buFont typeface="+mj-lt"/>
              <a:buAutoNum type="arabicPeriod"/>
            </a:pPr>
            <a:r>
              <a:rPr lang="en-US" sz="2200" dirty="0" smtClean="0">
                <a:solidFill>
                  <a:schemeClr val="accent1"/>
                </a:solidFill>
              </a:rPr>
              <a:t>Using </a:t>
            </a:r>
            <a:r>
              <a:rPr lang="en-US" sz="2200" dirty="0">
                <a:solidFill>
                  <a:schemeClr val="accent1"/>
                </a:solidFill>
              </a:rPr>
              <a:t>an appropriate method of selecting sample items from the population</a:t>
            </a:r>
            <a:r>
              <a:rPr lang="en-US" sz="2200" dirty="0" smtClean="0">
                <a:solidFill>
                  <a:schemeClr val="accent1"/>
                </a:solidFill>
              </a:rPr>
              <a:t>.</a:t>
            </a:r>
          </a:p>
          <a:p>
            <a:pPr marL="45720" indent="0">
              <a:buNone/>
            </a:pPr>
            <a:r>
              <a:rPr lang="en-US" sz="2800" dirty="0" err="1" smtClean="0">
                <a:solidFill>
                  <a:srgbClr val="50838E"/>
                </a:solidFill>
              </a:rPr>
              <a:t>Nonsampling</a:t>
            </a:r>
            <a:r>
              <a:rPr lang="en-US" sz="2800" dirty="0" smtClean="0">
                <a:solidFill>
                  <a:srgbClr val="50838E"/>
                </a:solidFill>
              </a:rPr>
              <a:t> risk </a:t>
            </a:r>
            <a:r>
              <a:rPr lang="en-US" sz="2400" dirty="0" smtClean="0">
                <a:solidFill>
                  <a:schemeClr val="accent1"/>
                </a:solidFill>
              </a:rPr>
              <a:t>is the risk that the auditor reaches an incorrect conclusion for any reason not related to sampling risk.  Common reasons are:</a:t>
            </a:r>
          </a:p>
          <a:p>
            <a:pPr lvl="1"/>
            <a:r>
              <a:rPr lang="en-US" sz="2200" dirty="0" smtClean="0">
                <a:solidFill>
                  <a:schemeClr val="accent1"/>
                </a:solidFill>
              </a:rPr>
              <a:t>Auditor’s failure to recognize exceptions</a:t>
            </a:r>
          </a:p>
          <a:p>
            <a:pPr lvl="1"/>
            <a:r>
              <a:rPr lang="en-US" sz="2200" dirty="0" smtClean="0">
                <a:solidFill>
                  <a:schemeClr val="accent1"/>
                </a:solidFill>
              </a:rPr>
              <a:t>Ineffective audit procedures</a:t>
            </a:r>
            <a:endParaRPr lang="en-US" sz="2200" dirty="0">
              <a:solidFill>
                <a:schemeClr val="accent1"/>
              </a:solidFill>
            </a:endParaRPr>
          </a:p>
          <a:p>
            <a:pPr marL="45720" indent="0">
              <a:buNone/>
            </a:pPr>
            <a:endParaRPr lang="en-US" sz="2400" dirty="0">
              <a:solidFill>
                <a:schemeClr val="accent1"/>
              </a:solidFill>
            </a:endParaRPr>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smtClean="0"/>
              <a:t>15-</a:t>
            </a:r>
            <a:fld id="{E31375A4-56A4-47D6-9801-1991572033F7}" type="slidenum">
              <a:rPr lang="en-US" smtClean="0"/>
              <a:t>5</a:t>
            </a:fld>
            <a:endParaRPr lang="en-US" dirty="0"/>
          </a:p>
        </p:txBody>
      </p:sp>
    </p:spTree>
    <p:extLst>
      <p:ext uri="{BB962C8B-B14F-4D97-AF65-F5344CB8AC3E}">
        <p14:creationId xmlns:p14="http://schemas.microsoft.com/office/powerpoint/2010/main" val="4234007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smtClean="0">
                <a:solidFill>
                  <a:srgbClr val="514A40"/>
                </a:solidFill>
              </a:rPr>
              <a:t>15-</a:t>
            </a:r>
            <a:fld id="{E31375A4-56A4-47D6-9801-1991572033F7}" type="slidenum">
              <a:rPr lang="en-US" smtClean="0">
                <a:solidFill>
                  <a:srgbClr val="514A40"/>
                </a:solidFill>
              </a:rPr>
              <a:pPr/>
              <a:t>6</a:t>
            </a:fld>
            <a:endParaRPr lang="en-US" dirty="0">
              <a:solidFill>
                <a:srgbClr val="514A40"/>
              </a:solidFill>
            </a:endParaRPr>
          </a:p>
        </p:txBody>
      </p:sp>
      <p:sp>
        <p:nvSpPr>
          <p:cNvPr id="3" name="TextBox 2"/>
          <p:cNvSpPr txBox="1"/>
          <p:nvPr/>
        </p:nvSpPr>
        <p:spPr>
          <a:xfrm>
            <a:off x="1784604" y="2151728"/>
            <a:ext cx="8622792" cy="2554545"/>
          </a:xfrm>
          <a:prstGeom prst="rect">
            <a:avLst/>
          </a:prstGeom>
          <a:solidFill>
            <a:srgbClr val="ABECDB"/>
          </a:solidFill>
        </p:spPr>
        <p:txBody>
          <a:bodyPr wrap="square" rtlCol="0">
            <a:spAutoFit/>
          </a:bodyPr>
          <a:lstStyle/>
          <a:p>
            <a:pPr algn="ctr"/>
            <a:r>
              <a:rPr lang="en-US" sz="3200" b="1" dirty="0" smtClean="0">
                <a:solidFill>
                  <a:schemeClr val="accent1"/>
                </a:solidFill>
              </a:rPr>
              <a:t>OBJECTIVE 15-2</a:t>
            </a:r>
          </a:p>
          <a:p>
            <a:pPr marL="45720" indent="0" algn="ctr">
              <a:buNone/>
            </a:pPr>
            <a:r>
              <a:rPr lang="en-US" sz="3200" b="1" dirty="0">
                <a:solidFill>
                  <a:schemeClr val="accent1"/>
                </a:solidFill>
              </a:rPr>
              <a:t>Distinguish between statistical and </a:t>
            </a:r>
            <a:r>
              <a:rPr lang="en-US" sz="3200" b="1" dirty="0" err="1">
                <a:solidFill>
                  <a:schemeClr val="accent1"/>
                </a:solidFill>
              </a:rPr>
              <a:t>nonstatistical</a:t>
            </a:r>
            <a:r>
              <a:rPr lang="en-US" sz="3200" b="1" dirty="0">
                <a:solidFill>
                  <a:schemeClr val="accent1"/>
                </a:solidFill>
              </a:rPr>
              <a:t> sampling </a:t>
            </a:r>
            <a:r>
              <a:rPr lang="en-US" sz="3200" b="1" dirty="0" smtClean="0">
                <a:solidFill>
                  <a:schemeClr val="accent1"/>
                </a:solidFill>
              </a:rPr>
              <a:t>and between </a:t>
            </a:r>
            <a:r>
              <a:rPr lang="en-US" sz="3200" b="1" dirty="0">
                <a:solidFill>
                  <a:schemeClr val="accent1"/>
                </a:solidFill>
              </a:rPr>
              <a:t>probabilistic sample selection and </a:t>
            </a:r>
            <a:r>
              <a:rPr lang="en-US" sz="3200" b="1" dirty="0" err="1" smtClean="0">
                <a:solidFill>
                  <a:schemeClr val="accent1"/>
                </a:solidFill>
              </a:rPr>
              <a:t>nonprobabilistic</a:t>
            </a:r>
            <a:r>
              <a:rPr lang="en-US" sz="3200" b="1" dirty="0" smtClean="0">
                <a:solidFill>
                  <a:schemeClr val="accent1"/>
                </a:solidFill>
              </a:rPr>
              <a:t> sample </a:t>
            </a:r>
            <a:r>
              <a:rPr lang="en-US" sz="3200" b="1" dirty="0">
                <a:solidFill>
                  <a:schemeClr val="accent1"/>
                </a:solidFill>
              </a:rPr>
              <a:t>selection</a:t>
            </a:r>
            <a:r>
              <a:rPr lang="en-US" sz="3200" b="1" dirty="0" smtClean="0">
                <a:solidFill>
                  <a:schemeClr val="accent1"/>
                </a:solidFill>
              </a:rPr>
              <a:t>.</a:t>
            </a:r>
            <a:endParaRPr lang="en-US" sz="3200" b="1" dirty="0">
              <a:solidFill>
                <a:schemeClr val="accent1"/>
              </a:solidFill>
            </a:endParaRPr>
          </a:p>
        </p:txBody>
      </p:sp>
    </p:spTree>
    <p:extLst>
      <p:ext uri="{BB962C8B-B14F-4D97-AF65-F5344CB8AC3E}">
        <p14:creationId xmlns:p14="http://schemas.microsoft.com/office/powerpoint/2010/main" val="3861570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9601200" cy="949158"/>
          </a:xfrm>
        </p:spPr>
        <p:txBody>
          <a:bodyPr>
            <a:normAutofit fontScale="90000"/>
          </a:bodyPr>
          <a:lstStyle/>
          <a:p>
            <a:pPr algn="ctr"/>
            <a:r>
              <a:rPr lang="en-US" dirty="0" smtClean="0"/>
              <a:t>Statistical versus </a:t>
            </a:r>
            <a:r>
              <a:rPr lang="en-US" dirty="0" err="1" smtClean="0"/>
              <a:t>nonstatistical</a:t>
            </a:r>
            <a:r>
              <a:rPr lang="en-US" dirty="0" smtClean="0"/>
              <a:t> sampling and probabilistic sample selection</a:t>
            </a:r>
            <a:endParaRPr lang="en-US" dirty="0"/>
          </a:p>
        </p:txBody>
      </p:sp>
      <p:sp>
        <p:nvSpPr>
          <p:cNvPr id="3" name="Content Placeholder 2"/>
          <p:cNvSpPr>
            <a:spLocks noGrp="1"/>
          </p:cNvSpPr>
          <p:nvPr>
            <p:ph idx="1"/>
          </p:nvPr>
        </p:nvSpPr>
        <p:spPr>
          <a:xfrm>
            <a:off x="1403684" y="1453896"/>
            <a:ext cx="10090324" cy="4489704"/>
          </a:xfrm>
        </p:spPr>
        <p:txBody>
          <a:bodyPr>
            <a:normAutofit/>
          </a:bodyPr>
          <a:lstStyle/>
          <a:p>
            <a:pPr marL="45720" indent="0">
              <a:buNone/>
            </a:pPr>
            <a:r>
              <a:rPr lang="en-US" sz="2800" dirty="0" smtClean="0">
                <a:solidFill>
                  <a:srgbClr val="50838E"/>
                </a:solidFill>
              </a:rPr>
              <a:t>Statistical Versus </a:t>
            </a:r>
            <a:r>
              <a:rPr lang="en-US" sz="2800" dirty="0" err="1" smtClean="0">
                <a:solidFill>
                  <a:srgbClr val="50838E"/>
                </a:solidFill>
              </a:rPr>
              <a:t>Nonstatistical</a:t>
            </a:r>
            <a:r>
              <a:rPr lang="en-US" sz="2800" dirty="0" smtClean="0">
                <a:solidFill>
                  <a:srgbClr val="50838E"/>
                </a:solidFill>
              </a:rPr>
              <a:t> Sampling -  </a:t>
            </a:r>
            <a:r>
              <a:rPr lang="en-US" sz="2400" dirty="0" smtClean="0">
                <a:solidFill>
                  <a:schemeClr val="accent1"/>
                </a:solidFill>
              </a:rPr>
              <a:t>Both methods involve the same three phases when used in audits:</a:t>
            </a:r>
          </a:p>
          <a:p>
            <a:pPr marL="822960" lvl="1" indent="-457200">
              <a:buFont typeface="+mj-lt"/>
              <a:buAutoNum type="arabicPeriod"/>
            </a:pPr>
            <a:r>
              <a:rPr lang="en-US" sz="2200" dirty="0" smtClean="0">
                <a:solidFill>
                  <a:schemeClr val="accent1"/>
                </a:solidFill>
              </a:rPr>
              <a:t>Plan the sample</a:t>
            </a:r>
          </a:p>
          <a:p>
            <a:pPr marL="822960" lvl="1" indent="-457200">
              <a:buFont typeface="+mj-lt"/>
              <a:buAutoNum type="arabicPeriod"/>
            </a:pPr>
            <a:r>
              <a:rPr lang="en-US" sz="2200" dirty="0" smtClean="0">
                <a:solidFill>
                  <a:schemeClr val="accent1"/>
                </a:solidFill>
              </a:rPr>
              <a:t>Select the sample and perform the tests</a:t>
            </a:r>
          </a:p>
          <a:p>
            <a:pPr marL="822960" lvl="1" indent="-457200">
              <a:buFont typeface="+mj-lt"/>
              <a:buAutoNum type="arabicPeriod"/>
            </a:pPr>
            <a:r>
              <a:rPr lang="en-US" sz="2200" dirty="0" smtClean="0">
                <a:solidFill>
                  <a:schemeClr val="accent1"/>
                </a:solidFill>
              </a:rPr>
              <a:t>Evaluate the results</a:t>
            </a:r>
          </a:p>
          <a:p>
            <a:pPr marL="45720" indent="0">
              <a:buNone/>
            </a:pPr>
            <a:r>
              <a:rPr lang="en-US" sz="2400" dirty="0" smtClean="0">
                <a:solidFill>
                  <a:srgbClr val="50838E"/>
                </a:solidFill>
              </a:rPr>
              <a:t>Statistical sampling </a:t>
            </a:r>
            <a:r>
              <a:rPr lang="en-US" sz="2400" dirty="0" smtClean="0">
                <a:solidFill>
                  <a:schemeClr val="accent1"/>
                </a:solidFill>
              </a:rPr>
              <a:t>applies mathematical rules so that the auditor can quantify sampling risk in planning the sample (step 1) and evaluating results (step 3).</a:t>
            </a:r>
          </a:p>
          <a:p>
            <a:pPr marL="45720" indent="0">
              <a:buNone/>
            </a:pPr>
            <a:r>
              <a:rPr lang="en-US" sz="2400" dirty="0" err="1" smtClean="0">
                <a:solidFill>
                  <a:srgbClr val="50838E"/>
                </a:solidFill>
              </a:rPr>
              <a:t>Nonstatistical</a:t>
            </a:r>
            <a:r>
              <a:rPr lang="en-US" sz="2400" dirty="0" smtClean="0">
                <a:solidFill>
                  <a:srgbClr val="50838E"/>
                </a:solidFill>
              </a:rPr>
              <a:t> sampling </a:t>
            </a:r>
            <a:r>
              <a:rPr lang="en-US" sz="2400" dirty="0" smtClean="0">
                <a:solidFill>
                  <a:schemeClr val="accent1"/>
                </a:solidFill>
              </a:rPr>
              <a:t>does not quantify sampling risk, but a properly designed </a:t>
            </a:r>
            <a:r>
              <a:rPr lang="en-US" sz="2400" dirty="0" err="1" smtClean="0">
                <a:solidFill>
                  <a:schemeClr val="accent1"/>
                </a:solidFill>
              </a:rPr>
              <a:t>nonstatistical</a:t>
            </a:r>
            <a:r>
              <a:rPr lang="en-US" sz="2400" dirty="0" smtClean="0">
                <a:solidFill>
                  <a:schemeClr val="accent1"/>
                </a:solidFill>
              </a:rPr>
              <a:t> sample can provide effective results in audits.</a:t>
            </a:r>
          </a:p>
        </p:txBody>
      </p:sp>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8" name="Slide Number Placeholder 7"/>
          <p:cNvSpPr>
            <a:spLocks noGrp="1"/>
          </p:cNvSpPr>
          <p:nvPr>
            <p:ph type="sldNum" sz="quarter" idx="12"/>
          </p:nvPr>
        </p:nvSpPr>
        <p:spPr/>
        <p:txBody>
          <a:bodyPr/>
          <a:lstStyle/>
          <a:p>
            <a:r>
              <a:rPr lang="en-US" dirty="0" smtClean="0">
                <a:solidFill>
                  <a:srgbClr val="514A40"/>
                </a:solidFill>
              </a:rPr>
              <a:t>15-</a:t>
            </a:r>
            <a:fld id="{E31375A4-56A4-47D6-9801-1991572033F7}" type="slidenum">
              <a:rPr lang="en-US" smtClean="0">
                <a:solidFill>
                  <a:srgbClr val="514A40"/>
                </a:solidFill>
              </a:rPr>
              <a:pPr/>
              <a:t>7</a:t>
            </a:fld>
            <a:endParaRPr lang="en-US" dirty="0">
              <a:solidFill>
                <a:srgbClr val="514A40"/>
              </a:solidFill>
            </a:endParaRPr>
          </a:p>
        </p:txBody>
      </p:sp>
    </p:spTree>
    <p:extLst>
      <p:ext uri="{BB962C8B-B14F-4D97-AF65-F5344CB8AC3E}">
        <p14:creationId xmlns:p14="http://schemas.microsoft.com/office/powerpoint/2010/main" val="3158182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Statistical versus </a:t>
            </a:r>
            <a:r>
              <a:rPr lang="en-US" dirty="0" err="1"/>
              <a:t>nonstatistical</a:t>
            </a:r>
            <a:r>
              <a:rPr lang="en-US" dirty="0"/>
              <a:t> sampling and probabilistic sample selection</a:t>
            </a:r>
            <a:r>
              <a:rPr lang="en-US" dirty="0" smtClean="0"/>
              <a:t>(cont.)</a:t>
            </a:r>
            <a:endParaRPr lang="en-US" dirty="0"/>
          </a:p>
        </p:txBody>
      </p:sp>
      <p:sp>
        <p:nvSpPr>
          <p:cNvPr id="3" name="Content Placeholder 2"/>
          <p:cNvSpPr>
            <a:spLocks noGrp="1"/>
          </p:cNvSpPr>
          <p:nvPr>
            <p:ph idx="1"/>
          </p:nvPr>
        </p:nvSpPr>
        <p:spPr>
          <a:xfrm>
            <a:off x="906780" y="1984248"/>
            <a:ext cx="10378440" cy="4206240"/>
          </a:xfrm>
        </p:spPr>
        <p:txBody>
          <a:bodyPr>
            <a:normAutofit/>
          </a:bodyPr>
          <a:lstStyle/>
          <a:p>
            <a:pPr marL="45720" indent="0">
              <a:buNone/>
            </a:pPr>
            <a:endParaRPr lang="en-US" sz="2400" dirty="0" smtClean="0">
              <a:solidFill>
                <a:schemeClr val="accent1"/>
              </a:solidFill>
            </a:endParaRPr>
          </a:p>
          <a:p>
            <a:pPr marL="45720" indent="0">
              <a:buNone/>
            </a:pPr>
            <a:endParaRPr lang="en-US" sz="2400" dirty="0" smtClean="0">
              <a:solidFill>
                <a:srgbClr val="50838E"/>
              </a:solidFill>
            </a:endParaRPr>
          </a:p>
          <a:p>
            <a:pPr marL="45720" indent="0">
              <a:buNone/>
            </a:pPr>
            <a:r>
              <a:rPr lang="en-US" sz="2400" dirty="0" smtClean="0">
                <a:solidFill>
                  <a:srgbClr val="50838E"/>
                </a:solidFill>
              </a:rPr>
              <a:t>Probabilistic sample selection – </a:t>
            </a:r>
            <a:r>
              <a:rPr lang="en-US" sz="2400" dirty="0" smtClean="0">
                <a:solidFill>
                  <a:schemeClr val="accent1"/>
                </a:solidFill>
              </a:rPr>
              <a:t>the auditor randomly selects items such that each item has a known probability of being included in the sample. </a:t>
            </a:r>
          </a:p>
          <a:p>
            <a:pPr lvl="1"/>
            <a:r>
              <a:rPr lang="en-US" sz="2000" dirty="0">
                <a:solidFill>
                  <a:schemeClr val="accent1"/>
                </a:solidFill>
              </a:rPr>
              <a:t>When statistical sampling is used, a probabilistic sample must be used.</a:t>
            </a:r>
          </a:p>
          <a:p>
            <a:pPr marL="45720" indent="0">
              <a:buNone/>
            </a:pPr>
            <a:r>
              <a:rPr lang="en-US" sz="2400" dirty="0" err="1" smtClean="0">
                <a:solidFill>
                  <a:srgbClr val="50838E"/>
                </a:solidFill>
              </a:rPr>
              <a:t>Nonprobabilistic</a:t>
            </a:r>
            <a:r>
              <a:rPr lang="en-US" sz="2400" dirty="0" smtClean="0">
                <a:solidFill>
                  <a:srgbClr val="50838E"/>
                </a:solidFill>
              </a:rPr>
              <a:t> sample selection – </a:t>
            </a:r>
            <a:r>
              <a:rPr lang="en-US" sz="2400" dirty="0" smtClean="0">
                <a:solidFill>
                  <a:schemeClr val="accent1"/>
                </a:solidFill>
              </a:rPr>
              <a:t>any other method of selecting a sample.</a:t>
            </a:r>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smtClean="0"/>
              <a:t>15-</a:t>
            </a:r>
            <a:fld id="{E31375A4-56A4-47D6-9801-1991572033F7}" type="slidenum">
              <a:rPr lang="en-US" smtClean="0"/>
              <a:t>8</a:t>
            </a:fld>
            <a:endParaRPr lang="en-US" dirty="0"/>
          </a:p>
        </p:txBody>
      </p:sp>
      <p:sp>
        <p:nvSpPr>
          <p:cNvPr id="6" name="TextBox 5"/>
          <p:cNvSpPr txBox="1"/>
          <p:nvPr/>
        </p:nvSpPr>
        <p:spPr>
          <a:xfrm>
            <a:off x="1110342" y="1982918"/>
            <a:ext cx="9971315" cy="731520"/>
          </a:xfrm>
          <a:prstGeom prst="rect">
            <a:avLst/>
          </a:prstGeom>
          <a:solidFill>
            <a:schemeClr val="accent3">
              <a:lumMod val="40000"/>
              <a:lumOff val="60000"/>
            </a:schemeClr>
          </a:solidFill>
          <a:ln>
            <a:solidFill>
              <a:srgbClr val="50838E"/>
            </a:solidFill>
          </a:ln>
        </p:spPr>
        <p:txBody>
          <a:bodyPr wrap="square" rtlCol="0" anchor="ctr">
            <a:spAutoFit/>
          </a:bodyPr>
          <a:lstStyle/>
          <a:p>
            <a:pPr marL="45720" indent="0" algn="ctr">
              <a:buNone/>
            </a:pPr>
            <a:r>
              <a:rPr lang="en-US" sz="2800" dirty="0" smtClean="0">
                <a:solidFill>
                  <a:srgbClr val="50838E"/>
                </a:solidFill>
              </a:rPr>
              <a:t>Probabilistic </a:t>
            </a:r>
            <a:r>
              <a:rPr lang="en-US" sz="2800" dirty="0">
                <a:solidFill>
                  <a:srgbClr val="50838E"/>
                </a:solidFill>
              </a:rPr>
              <a:t>Versus </a:t>
            </a:r>
            <a:r>
              <a:rPr lang="en-US" sz="2800" dirty="0" err="1">
                <a:solidFill>
                  <a:srgbClr val="50838E"/>
                </a:solidFill>
              </a:rPr>
              <a:t>Nonprobabilistic</a:t>
            </a:r>
            <a:r>
              <a:rPr lang="en-US" sz="2800" dirty="0">
                <a:solidFill>
                  <a:srgbClr val="50838E"/>
                </a:solidFill>
              </a:rPr>
              <a:t> Sample Selection </a:t>
            </a:r>
            <a:endParaRPr lang="en-US" sz="2800" dirty="0">
              <a:solidFill>
                <a:schemeClr val="accent1"/>
              </a:solidFill>
            </a:endParaRPr>
          </a:p>
        </p:txBody>
      </p:sp>
    </p:spTree>
    <p:extLst>
      <p:ext uri="{BB962C8B-B14F-4D97-AF65-F5344CB8AC3E}">
        <p14:creationId xmlns:p14="http://schemas.microsoft.com/office/powerpoint/2010/main" val="199515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smtClean="0">
                <a:solidFill>
                  <a:srgbClr val="514A40"/>
                </a:solidFill>
              </a:rPr>
              <a:t>15-</a:t>
            </a:r>
            <a:fld id="{E31375A4-56A4-47D6-9801-1991572033F7}" type="slidenum">
              <a:rPr lang="en-US" smtClean="0">
                <a:solidFill>
                  <a:srgbClr val="514A40"/>
                </a:solidFill>
              </a:rPr>
              <a:pPr/>
              <a:t>9</a:t>
            </a:fld>
            <a:endParaRPr lang="en-US" dirty="0">
              <a:solidFill>
                <a:srgbClr val="514A40"/>
              </a:solidFill>
            </a:endParaRPr>
          </a:p>
        </p:txBody>
      </p:sp>
      <p:sp>
        <p:nvSpPr>
          <p:cNvPr id="3" name="TextBox 2"/>
          <p:cNvSpPr txBox="1"/>
          <p:nvPr/>
        </p:nvSpPr>
        <p:spPr>
          <a:xfrm>
            <a:off x="1784604" y="2644170"/>
            <a:ext cx="8622792" cy="1569660"/>
          </a:xfrm>
          <a:prstGeom prst="rect">
            <a:avLst/>
          </a:prstGeom>
          <a:solidFill>
            <a:srgbClr val="ABECDB"/>
          </a:solidFill>
        </p:spPr>
        <p:txBody>
          <a:bodyPr wrap="square" rtlCol="0">
            <a:spAutoFit/>
          </a:bodyPr>
          <a:lstStyle/>
          <a:p>
            <a:pPr algn="ctr"/>
            <a:r>
              <a:rPr lang="en-US" sz="3200" b="1" dirty="0" smtClean="0">
                <a:solidFill>
                  <a:schemeClr val="accent1"/>
                </a:solidFill>
              </a:rPr>
              <a:t>OBJECTIVE 15-3</a:t>
            </a:r>
          </a:p>
          <a:p>
            <a:pPr marL="45720" indent="0" algn="ctr">
              <a:buNone/>
            </a:pPr>
            <a:r>
              <a:rPr lang="en-US" sz="3200" b="1" dirty="0">
                <a:solidFill>
                  <a:schemeClr val="accent1"/>
                </a:solidFill>
              </a:rPr>
              <a:t>Select samples using probabilistic and </a:t>
            </a:r>
            <a:r>
              <a:rPr lang="en-US" sz="3200" b="1" dirty="0" err="1">
                <a:solidFill>
                  <a:schemeClr val="accent1"/>
                </a:solidFill>
              </a:rPr>
              <a:t>nonprobabilistic</a:t>
            </a:r>
            <a:r>
              <a:rPr lang="en-US" sz="3200" b="1" dirty="0">
                <a:solidFill>
                  <a:schemeClr val="accent1"/>
                </a:solidFill>
              </a:rPr>
              <a:t> methods</a:t>
            </a:r>
            <a:r>
              <a:rPr lang="en-US" sz="3200" b="1" dirty="0" smtClean="0">
                <a:solidFill>
                  <a:schemeClr val="accent1"/>
                </a:solidFill>
              </a:rPr>
              <a:t>.</a:t>
            </a:r>
            <a:endParaRPr lang="en-US" sz="3200" b="1" dirty="0">
              <a:solidFill>
                <a:schemeClr val="accent1"/>
              </a:solidFill>
            </a:endParaRPr>
          </a:p>
        </p:txBody>
      </p:sp>
    </p:spTree>
    <p:extLst>
      <p:ext uri="{BB962C8B-B14F-4D97-AF65-F5344CB8AC3E}">
        <p14:creationId xmlns:p14="http://schemas.microsoft.com/office/powerpoint/2010/main" val="210047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Red Line Business 16x9">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F180B1C-2212-497F-A259-C959ADD048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red line presentation (widescreen)</Template>
  <TotalTime>0</TotalTime>
  <Words>3053</Words>
  <Application>Microsoft Office PowerPoint</Application>
  <PresentationFormat>Widescreen</PresentationFormat>
  <Paragraphs>335</Paragraphs>
  <Slides>43</Slides>
  <Notes>25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43</vt:i4>
      </vt:variant>
    </vt:vector>
  </HeadingPairs>
  <TitlesOfParts>
    <vt:vector size="46" baseType="lpstr">
      <vt:lpstr>Arial</vt:lpstr>
      <vt:lpstr>Cambria</vt:lpstr>
      <vt:lpstr>Red Line Business 16x9</vt:lpstr>
      <vt:lpstr>Audit sampling  for tests of  controls and substantive tests of transactions</vt:lpstr>
      <vt:lpstr>Chapter 15 Learning Objectives </vt:lpstr>
      <vt:lpstr>PowerPoint Presentation</vt:lpstr>
      <vt:lpstr>Representative sampling</vt:lpstr>
      <vt:lpstr>Representative sampling (cont.) </vt:lpstr>
      <vt:lpstr>PowerPoint Presentation</vt:lpstr>
      <vt:lpstr>Statistical versus nonstatistical sampling and probabilistic sample selection</vt:lpstr>
      <vt:lpstr>Statistical versus nonstatistical sampling and probabilistic sample selection(cont.)</vt:lpstr>
      <vt:lpstr>PowerPoint Presentation</vt:lpstr>
      <vt:lpstr>sample selection methods</vt:lpstr>
      <vt:lpstr>sample selection methods (cont.) </vt:lpstr>
      <vt:lpstr>PowerPoint Presentation</vt:lpstr>
      <vt:lpstr>sample selection methods (cont.) </vt:lpstr>
      <vt:lpstr>sample selection methods (cont.) </vt:lpstr>
      <vt:lpstr>PowerPoint Presentation</vt:lpstr>
      <vt:lpstr>Sampling for exception rates </vt:lpstr>
      <vt:lpstr>PowerPoint Presentation</vt:lpstr>
      <vt:lpstr>Application of nonstatistical audit Sampling</vt:lpstr>
      <vt:lpstr>PowerPoint Presentation</vt:lpstr>
      <vt:lpstr>Application of nonstatistical audit Sampling (cont.)</vt:lpstr>
      <vt:lpstr>Application of nonstatistical audit Sampling (cont.)</vt:lpstr>
      <vt:lpstr>Application of nonstatistical audit  Sampling (cont.) </vt:lpstr>
      <vt:lpstr>PowerPoint Presentation</vt:lpstr>
      <vt:lpstr>Application of nonstatistical audit  Sampling (cont.) </vt:lpstr>
      <vt:lpstr>PowerPoint Presentation</vt:lpstr>
      <vt:lpstr>Application of nonstatistical audit  Sampling (cont.) </vt:lpstr>
      <vt:lpstr>PowerPoint Presentation</vt:lpstr>
      <vt:lpstr>PowerPoint Presentation</vt:lpstr>
      <vt:lpstr>Application of nonstatistical audit Sampling (cont.)</vt:lpstr>
      <vt:lpstr>PowerPoint Presentation</vt:lpstr>
      <vt:lpstr>Application of nonstatistical audit Sampling (cont.)</vt:lpstr>
      <vt:lpstr>Application of nonstatistical audit Sampling (cont.)</vt:lpstr>
      <vt:lpstr>Application of nonstatistical audit Sampling (cont.)</vt:lpstr>
      <vt:lpstr>Application of nonstatistical audit Sampling (cont.)</vt:lpstr>
      <vt:lpstr>PowerPoint Presentation</vt:lpstr>
      <vt:lpstr>PowerPoint Presentation</vt:lpstr>
      <vt:lpstr>statistical audit Sampling</vt:lpstr>
      <vt:lpstr>statistical audit Sampling (cont.)</vt:lpstr>
      <vt:lpstr>PowerPoint Presentation</vt:lpstr>
      <vt:lpstr>PowerPoint Presentation</vt:lpstr>
      <vt:lpstr>Application of attributes Sampling</vt:lpstr>
      <vt:lpstr>Application of attributes Sampling (cont.)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2015-08-17T17:00:12Z</dcterms:created>
  <dcterms:modified xsi:type="dcterms:W3CDTF">2016-04-04T03:01:13Z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TC030310239991</vt:lpwstr>
  </property>
</Properties>
</file>