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62"/>
  </p:notesMasterIdLst>
  <p:sldIdLst>
    <p:sldId id="256" r:id="rId2"/>
    <p:sldId id="296" r:id="rId3"/>
    <p:sldId id="258" r:id="rId4"/>
    <p:sldId id="297" r:id="rId5"/>
    <p:sldId id="298" r:id="rId6"/>
    <p:sldId id="299" r:id="rId7"/>
    <p:sldId id="260" r:id="rId8"/>
    <p:sldId id="300" r:id="rId9"/>
    <p:sldId id="301" r:id="rId10"/>
    <p:sldId id="261" r:id="rId11"/>
    <p:sldId id="302" r:id="rId12"/>
    <p:sldId id="259" r:id="rId13"/>
    <p:sldId id="262" r:id="rId14"/>
    <p:sldId id="263" r:id="rId15"/>
    <p:sldId id="303" r:id="rId16"/>
    <p:sldId id="264" r:id="rId17"/>
    <p:sldId id="265" r:id="rId18"/>
    <p:sldId id="266" r:id="rId19"/>
    <p:sldId id="267" r:id="rId20"/>
    <p:sldId id="268" r:id="rId21"/>
    <p:sldId id="269" r:id="rId22"/>
    <p:sldId id="270" r:id="rId23"/>
    <p:sldId id="271" r:id="rId24"/>
    <p:sldId id="272" r:id="rId25"/>
    <p:sldId id="319" r:id="rId26"/>
    <p:sldId id="304" r:id="rId27"/>
    <p:sldId id="320" r:id="rId28"/>
    <p:sldId id="305" r:id="rId29"/>
    <p:sldId id="307" r:id="rId30"/>
    <p:sldId id="306" r:id="rId31"/>
    <p:sldId id="308" r:id="rId32"/>
    <p:sldId id="309" r:id="rId33"/>
    <p:sldId id="310" r:id="rId34"/>
    <p:sldId id="273" r:id="rId35"/>
    <p:sldId id="275" r:id="rId36"/>
    <p:sldId id="276" r:id="rId37"/>
    <p:sldId id="277" r:id="rId38"/>
    <p:sldId id="278" r:id="rId39"/>
    <p:sldId id="279" r:id="rId40"/>
    <p:sldId id="311" r:id="rId41"/>
    <p:sldId id="282" r:id="rId42"/>
    <p:sldId id="283" r:id="rId43"/>
    <p:sldId id="284" r:id="rId44"/>
    <p:sldId id="285" r:id="rId45"/>
    <p:sldId id="286" r:id="rId46"/>
    <p:sldId id="314" r:id="rId47"/>
    <p:sldId id="287" r:id="rId48"/>
    <p:sldId id="288" r:id="rId49"/>
    <p:sldId id="312" r:id="rId50"/>
    <p:sldId id="289" r:id="rId51"/>
    <p:sldId id="290" r:id="rId52"/>
    <p:sldId id="315" r:id="rId53"/>
    <p:sldId id="316" r:id="rId54"/>
    <p:sldId id="317" r:id="rId55"/>
    <p:sldId id="318" r:id="rId56"/>
    <p:sldId id="313" r:id="rId57"/>
    <p:sldId id="292" r:id="rId58"/>
    <p:sldId id="322" r:id="rId59"/>
    <p:sldId id="321" r:id="rId60"/>
    <p:sldId id="323"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2B0544-B514-422B-B77E-DB61D82E1F3B}" type="datetimeFigureOut">
              <a:rPr lang="en-US" smtClean="0"/>
              <a:pPr/>
              <a:t>12/16/2018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70005-9F34-4D3A-8EA4-D5322F0A89D4}" type="slidenum">
              <a:rPr lang="en-US" smtClean="0"/>
              <a:pPr/>
              <a:t>‹#›</a:t>
            </a:fld>
            <a:endParaRPr lang="en-US"/>
          </a:p>
        </p:txBody>
      </p:sp>
    </p:spTree>
    <p:extLst>
      <p:ext uri="{BB962C8B-B14F-4D97-AF65-F5344CB8AC3E}">
        <p14:creationId xmlns:p14="http://schemas.microsoft.com/office/powerpoint/2010/main" val="46350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dirty="0" smtClean="0"/>
              <a:t>b</a:t>
            </a:r>
            <a:endParaRPr lang="en-US" dirty="0"/>
          </a:p>
        </p:txBody>
      </p:sp>
      <p:sp>
        <p:nvSpPr>
          <p:cNvPr id="4" name="عنصر نائب لرقم الشريحة 3"/>
          <p:cNvSpPr>
            <a:spLocks noGrp="1"/>
          </p:cNvSpPr>
          <p:nvPr>
            <p:ph type="sldNum" sz="quarter" idx="10"/>
          </p:nvPr>
        </p:nvSpPr>
        <p:spPr/>
        <p:txBody>
          <a:bodyPr/>
          <a:lstStyle/>
          <a:p>
            <a:fld id="{D9A70005-9F34-4D3A-8EA4-D5322F0A89D4}"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A70005-9F34-4D3A-8EA4-D5322F0A89D4}" type="slidenum">
              <a:rPr lang="en-US" smtClean="0"/>
              <a:pPr/>
              <a:t>22</a:t>
            </a:fld>
            <a:endParaRPr lang="en-US"/>
          </a:p>
        </p:txBody>
      </p:sp>
    </p:spTree>
    <p:extLst>
      <p:ext uri="{BB962C8B-B14F-4D97-AF65-F5344CB8AC3E}">
        <p14:creationId xmlns:p14="http://schemas.microsoft.com/office/powerpoint/2010/main" val="979221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0ACAB62-DEC9-467E-BC33-40340CEA82E0}" type="datetimeFigureOut">
              <a:rPr lang="en-US" smtClean="0"/>
              <a:pPr/>
              <a:t>12/16/2018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F30784B-B502-41CB-979E-E4863FE09DF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ACAB62-DEC9-467E-BC33-40340CEA82E0}" type="datetimeFigureOut">
              <a:rPr lang="en-US" smtClean="0"/>
              <a:pPr/>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0784B-B502-41CB-979E-E4863FE09D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ACAB62-DEC9-467E-BC33-40340CEA82E0}" type="datetimeFigureOut">
              <a:rPr lang="en-US" smtClean="0"/>
              <a:pPr/>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0784B-B502-41CB-979E-E4863FE09D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0ACAB62-DEC9-467E-BC33-40340CEA82E0}" type="datetimeFigureOut">
              <a:rPr lang="en-US" smtClean="0"/>
              <a:pPr/>
              <a:t>12/16/2018</a:t>
            </a:fld>
            <a:endParaRPr lang="en-US"/>
          </a:p>
        </p:txBody>
      </p:sp>
      <p:sp>
        <p:nvSpPr>
          <p:cNvPr id="9" name="Slide Number Placeholder 8"/>
          <p:cNvSpPr>
            <a:spLocks noGrp="1"/>
          </p:cNvSpPr>
          <p:nvPr>
            <p:ph type="sldNum" sz="quarter" idx="15"/>
          </p:nvPr>
        </p:nvSpPr>
        <p:spPr/>
        <p:txBody>
          <a:bodyPr rtlCol="0"/>
          <a:lstStyle/>
          <a:p>
            <a:fld id="{6F30784B-B502-41CB-979E-E4863FE09DF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0ACAB62-DEC9-467E-BC33-40340CEA82E0}" type="datetimeFigureOut">
              <a:rPr lang="en-US" smtClean="0"/>
              <a:pPr/>
              <a:t>12/16/2018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F30784B-B502-41CB-979E-E4863FE09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ACAB62-DEC9-467E-BC33-40340CEA82E0}" type="datetimeFigureOut">
              <a:rPr lang="en-US" smtClean="0"/>
              <a:pPr/>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30784B-B502-41CB-979E-E4863FE09DF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0ACAB62-DEC9-467E-BC33-40340CEA82E0}" type="datetimeFigureOut">
              <a:rPr lang="en-US" smtClean="0"/>
              <a:pPr/>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30784B-B502-41CB-979E-E4863FE09DF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0ACAB62-DEC9-467E-BC33-40340CEA82E0}" type="datetimeFigureOut">
              <a:rPr lang="en-US" smtClean="0"/>
              <a:pPr/>
              <a:t>12/16/2018</a:t>
            </a:fld>
            <a:endParaRPr lang="en-US"/>
          </a:p>
        </p:txBody>
      </p:sp>
      <p:sp>
        <p:nvSpPr>
          <p:cNvPr id="7" name="Slide Number Placeholder 6"/>
          <p:cNvSpPr>
            <a:spLocks noGrp="1"/>
          </p:cNvSpPr>
          <p:nvPr>
            <p:ph type="sldNum" sz="quarter" idx="11"/>
          </p:nvPr>
        </p:nvSpPr>
        <p:spPr/>
        <p:txBody>
          <a:bodyPr rtlCol="0"/>
          <a:lstStyle/>
          <a:p>
            <a:fld id="{6F30784B-B502-41CB-979E-E4863FE09DF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CAB62-DEC9-467E-BC33-40340CEA82E0}" type="datetimeFigureOut">
              <a:rPr lang="en-US" smtClean="0"/>
              <a:pPr/>
              <a:t>12/16/2018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30784B-B502-41CB-979E-E4863FE09D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0ACAB62-DEC9-467E-BC33-40340CEA82E0}" type="datetimeFigureOut">
              <a:rPr lang="en-US" smtClean="0"/>
              <a:pPr/>
              <a:t>12/16/2018</a:t>
            </a:fld>
            <a:endParaRPr lang="en-US"/>
          </a:p>
        </p:txBody>
      </p:sp>
      <p:sp>
        <p:nvSpPr>
          <p:cNvPr id="22" name="Slide Number Placeholder 21"/>
          <p:cNvSpPr>
            <a:spLocks noGrp="1"/>
          </p:cNvSpPr>
          <p:nvPr>
            <p:ph type="sldNum" sz="quarter" idx="15"/>
          </p:nvPr>
        </p:nvSpPr>
        <p:spPr/>
        <p:txBody>
          <a:bodyPr rtlCol="0"/>
          <a:lstStyle/>
          <a:p>
            <a:fld id="{6F30784B-B502-41CB-979E-E4863FE09DF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0ACAB62-DEC9-467E-BC33-40340CEA82E0}" type="datetimeFigureOut">
              <a:rPr lang="en-US" smtClean="0"/>
              <a:pPr/>
              <a:t>12/16/2018</a:t>
            </a:fld>
            <a:endParaRPr lang="en-US"/>
          </a:p>
        </p:txBody>
      </p:sp>
      <p:sp>
        <p:nvSpPr>
          <p:cNvPr id="18" name="Slide Number Placeholder 17"/>
          <p:cNvSpPr>
            <a:spLocks noGrp="1"/>
          </p:cNvSpPr>
          <p:nvPr>
            <p:ph type="sldNum" sz="quarter" idx="11"/>
          </p:nvPr>
        </p:nvSpPr>
        <p:spPr/>
        <p:txBody>
          <a:bodyPr rtlCol="0"/>
          <a:lstStyle/>
          <a:p>
            <a:fld id="{6F30784B-B502-41CB-979E-E4863FE09DF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0ACAB62-DEC9-467E-BC33-40340CEA82E0}" type="datetimeFigureOut">
              <a:rPr lang="en-US" smtClean="0"/>
              <a:pPr/>
              <a:t>12/16/2018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F30784B-B502-41CB-979E-E4863FE09D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nglishclub.com/grammar/verb-tenses_future-continuous.htm" TargetMode="External"/><Relationship Id="rId2" Type="http://schemas.openxmlformats.org/officeDocument/2006/relationships/hyperlink" Target="http://www.englishclub.com/grammar/verb-tenses_future.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nglishclub.com/grammar/verb-tenses_future-perfect-continuous.htm" TargetMode="External"/><Relationship Id="rId2" Type="http://schemas.openxmlformats.org/officeDocument/2006/relationships/hyperlink" Target="http://www.englishclub.com/grammar/verb-tenses_future-perfect.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uottawa.ca/academic/arts/writcent/hypergrammar/modifier.html" TargetMode="External"/><Relationship Id="rId2" Type="http://schemas.openxmlformats.org/officeDocument/2006/relationships/hyperlink" Target="http://www.uottawa.ca/academic/arts/writcent/hypergrammar/subjpred.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uottawa.ca/academic/arts/writcent/hypergrammar/conjunct.html" TargetMode="External"/><Relationship Id="rId2" Type="http://schemas.openxmlformats.org/officeDocument/2006/relationships/hyperlink" Target="http://www.uottawa.ca/academic/arts/writcent/hypergrammar/claustyp.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uottawa.ca/academic/arts/writcent/hypergrammar/claustyp.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nglishclub.com/grammar/verb-tenses_present.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uottawa.ca/academic/arts/writcent/hypergrammar/conjunct.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nglishclub.com/grammar/verb-tenses_present-continuous.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englishclub.com/grammar/verb-tenses_present-perfect.ht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nglishclub.com/grammar/verb-tenses_present-perfect-continuous.htm"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englishclub.com/grammar/verb-tenses_past-continuous.htm" TargetMode="External"/><Relationship Id="rId2" Type="http://schemas.openxmlformats.org/officeDocument/2006/relationships/hyperlink" Target="http://www.englishclub.com/grammar/verb-tenses_past.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nglishclub.com/grammar/verb-tenses_past-perfect.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nglishclub.com/grammar/verb-tenses_past-perfect-continuou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Writing Basics and Mechanics</a:t>
            </a:r>
            <a:endParaRPr lang="en-US" dirty="0"/>
          </a:p>
        </p:txBody>
      </p:sp>
      <p:sp>
        <p:nvSpPr>
          <p:cNvPr id="3" name="Subtitle 2"/>
          <p:cNvSpPr>
            <a:spLocks noGrp="1"/>
          </p:cNvSpPr>
          <p:nvPr>
            <p:ph type="subTitle" idx="1"/>
          </p:nvPr>
        </p:nvSpPr>
        <p:spPr/>
        <p:txBody>
          <a:bodyPr/>
          <a:lstStyle/>
          <a:p>
            <a:r>
              <a:rPr lang="en-US" dirty="0" smtClean="0"/>
              <a:t>Writing </a:t>
            </a:r>
            <a:r>
              <a:rPr lang="en-US" dirty="0" smtClean="0"/>
              <a:t>Workshop</a:t>
            </a:r>
            <a:endParaRPr lang="en-US" dirty="0" smtClean="0"/>
          </a:p>
        </p:txBody>
      </p:sp>
    </p:spTree>
    <p:extLst>
      <p:ext uri="{BB962C8B-B14F-4D97-AF65-F5344CB8AC3E}">
        <p14:creationId xmlns:p14="http://schemas.microsoft.com/office/powerpoint/2010/main" val="3334207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Autofit/>
          </a:bodyPr>
          <a:lstStyle/>
          <a:p>
            <a:r>
              <a:rPr lang="en-AU" sz="2200" dirty="0">
                <a:hlinkClick r:id="rId2"/>
              </a:rPr>
              <a:t>Future </a:t>
            </a:r>
            <a:r>
              <a:rPr lang="en-AU" sz="2200" dirty="0" smtClean="0">
                <a:hlinkClick r:id="rId2"/>
              </a:rPr>
              <a:t>Tense</a:t>
            </a:r>
            <a:r>
              <a:rPr lang="en-AU" sz="2200" dirty="0" smtClean="0"/>
              <a:t>: used to make a prediction or a future plan.</a:t>
            </a:r>
            <a:endParaRPr lang="en-AU" sz="2200" dirty="0" smtClean="0">
              <a:solidFill>
                <a:schemeClr val="accent5">
                  <a:lumMod val="50000"/>
                </a:schemeClr>
              </a:solidFill>
            </a:endParaRPr>
          </a:p>
          <a:p>
            <a:pPr marL="0" indent="0">
              <a:buNone/>
            </a:pPr>
            <a:r>
              <a:rPr lang="en-AU" sz="2200" dirty="0" smtClean="0">
                <a:solidFill>
                  <a:schemeClr val="accent5">
                    <a:lumMod val="50000"/>
                  </a:schemeClr>
                </a:solidFill>
              </a:rPr>
              <a:t>I </a:t>
            </a:r>
            <a:r>
              <a:rPr lang="en-AU" sz="2200" dirty="0">
                <a:solidFill>
                  <a:schemeClr val="accent5">
                    <a:lumMod val="50000"/>
                  </a:schemeClr>
                </a:solidFill>
              </a:rPr>
              <a:t>will </a:t>
            </a:r>
            <a:r>
              <a:rPr lang="en-AU" sz="2200" dirty="0" smtClean="0">
                <a:solidFill>
                  <a:schemeClr val="accent5">
                    <a:lumMod val="50000"/>
                  </a:schemeClr>
                </a:solidFill>
              </a:rPr>
              <a:t>do.</a:t>
            </a:r>
            <a:endParaRPr lang="en-AU" sz="2200" b="1" dirty="0" smtClean="0">
              <a:solidFill>
                <a:schemeClr val="accent5">
                  <a:lumMod val="50000"/>
                </a:schemeClr>
              </a:solidFill>
            </a:endParaRPr>
          </a:p>
          <a:p>
            <a:pPr marL="0" indent="0">
              <a:buNone/>
            </a:pPr>
            <a:r>
              <a:rPr lang="en-AU" sz="2200" b="1" dirty="0" smtClean="0">
                <a:solidFill>
                  <a:schemeClr val="accent5">
                    <a:lumMod val="50000"/>
                  </a:schemeClr>
                </a:solidFill>
              </a:rPr>
              <a:t>Examples: </a:t>
            </a:r>
          </a:p>
          <a:p>
            <a:pPr marL="0" indent="0">
              <a:buNone/>
            </a:pPr>
            <a:r>
              <a:rPr lang="en-AU" sz="2200" dirty="0" smtClean="0"/>
              <a:t>I will fix the water pipes tomorrow.</a:t>
            </a:r>
          </a:p>
          <a:p>
            <a:pPr marL="0" indent="0">
              <a:buNone/>
            </a:pPr>
            <a:r>
              <a:rPr lang="en-AU" sz="2200" dirty="0" smtClean="0"/>
              <a:t>It will probably rain tomorrow.</a:t>
            </a:r>
            <a:r>
              <a:rPr lang="en-AU" sz="2200" dirty="0"/>
              <a:t/>
            </a:r>
            <a:br>
              <a:rPr lang="en-AU" sz="2200" dirty="0"/>
            </a:br>
            <a:endParaRPr lang="en-AU" sz="2200" dirty="0" smtClean="0"/>
          </a:p>
          <a:p>
            <a:pPr marL="0" indent="0">
              <a:buNone/>
            </a:pPr>
            <a:r>
              <a:rPr lang="en-AU" sz="2200" dirty="0" smtClean="0">
                <a:hlinkClick r:id="rId3"/>
              </a:rPr>
              <a:t>Future </a:t>
            </a:r>
            <a:r>
              <a:rPr lang="en-AU" sz="2200" dirty="0">
                <a:hlinkClick r:id="rId3"/>
              </a:rPr>
              <a:t>Continuous </a:t>
            </a:r>
            <a:r>
              <a:rPr lang="en-AU" sz="2200" dirty="0" smtClean="0">
                <a:hlinkClick r:id="rId3"/>
              </a:rPr>
              <a:t>Tense</a:t>
            </a:r>
            <a:r>
              <a:rPr lang="en-AU" sz="2200" dirty="0"/>
              <a:t>: </a:t>
            </a:r>
            <a:r>
              <a:rPr lang="en-AU" sz="2200" dirty="0" smtClean="0"/>
              <a:t>used to express </a:t>
            </a:r>
            <a:r>
              <a:rPr lang="en-AU" sz="2200" dirty="0"/>
              <a:t>action at a </a:t>
            </a:r>
            <a:r>
              <a:rPr lang="en-AU" sz="2200" b="1" dirty="0"/>
              <a:t>particular moment</a:t>
            </a:r>
            <a:r>
              <a:rPr lang="en-AU" sz="2200" dirty="0"/>
              <a:t> in the future</a:t>
            </a:r>
            <a:r>
              <a:rPr lang="en-AU" sz="2200" dirty="0" smtClean="0"/>
              <a:t>.</a:t>
            </a:r>
            <a:br>
              <a:rPr lang="en-AU" sz="2200" dirty="0" smtClean="0"/>
            </a:br>
            <a:r>
              <a:rPr lang="en-AU" sz="2200" dirty="0" smtClean="0">
                <a:solidFill>
                  <a:schemeClr val="accent5">
                    <a:lumMod val="50000"/>
                  </a:schemeClr>
                </a:solidFill>
              </a:rPr>
              <a:t>I will be doing.</a:t>
            </a:r>
          </a:p>
          <a:p>
            <a:pPr marL="0" indent="0">
              <a:buNone/>
            </a:pPr>
            <a:r>
              <a:rPr lang="en-AU" sz="2200" b="1" dirty="0" smtClean="0">
                <a:solidFill>
                  <a:schemeClr val="accent5">
                    <a:lumMod val="50000"/>
                  </a:schemeClr>
                </a:solidFill>
              </a:rPr>
              <a:t>Example: </a:t>
            </a:r>
            <a:r>
              <a:rPr lang="en-AU" sz="2200" dirty="0"/>
              <a:t>I </a:t>
            </a:r>
            <a:r>
              <a:rPr lang="en-AU" sz="2200" b="1" dirty="0"/>
              <a:t>will be playing</a:t>
            </a:r>
            <a:r>
              <a:rPr lang="en-AU" sz="2200" dirty="0"/>
              <a:t> tennis at 10am tomorrow.</a:t>
            </a:r>
            <a:br>
              <a:rPr lang="en-AU" sz="2200" dirty="0"/>
            </a:br>
            <a:endParaRPr lang="en-AU" sz="2200" dirty="0" smtClean="0"/>
          </a:p>
        </p:txBody>
      </p:sp>
    </p:spTree>
    <p:extLst>
      <p:ext uri="{BB962C8B-B14F-4D97-AF65-F5344CB8AC3E}">
        <p14:creationId xmlns:p14="http://schemas.microsoft.com/office/powerpoint/2010/main" val="1116173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AU" dirty="0">
                <a:hlinkClick r:id="rId2"/>
              </a:rPr>
              <a:t>Future Perfect Tense</a:t>
            </a:r>
            <a:r>
              <a:rPr lang="en-AU" dirty="0"/>
              <a:t>: used to express action in the future </a:t>
            </a:r>
            <a:r>
              <a:rPr lang="en-AU" b="1" dirty="0"/>
              <a:t>before</a:t>
            </a:r>
            <a:r>
              <a:rPr lang="en-AU" dirty="0"/>
              <a:t> another action in the future. </a:t>
            </a:r>
            <a:br>
              <a:rPr lang="en-AU" dirty="0"/>
            </a:br>
            <a:endParaRPr lang="en-AU" dirty="0"/>
          </a:p>
          <a:p>
            <a:pPr marL="0" indent="0">
              <a:buNone/>
            </a:pPr>
            <a:r>
              <a:rPr lang="en-AU" dirty="0">
                <a:solidFill>
                  <a:schemeClr val="accent5">
                    <a:lumMod val="50000"/>
                  </a:schemeClr>
                </a:solidFill>
              </a:rPr>
              <a:t>I will have done.</a:t>
            </a:r>
          </a:p>
          <a:p>
            <a:pPr marL="0" indent="0">
              <a:buNone/>
            </a:pPr>
            <a:endParaRPr lang="en-AU" b="1" dirty="0">
              <a:solidFill>
                <a:schemeClr val="accent5">
                  <a:lumMod val="50000"/>
                </a:schemeClr>
              </a:solidFill>
            </a:endParaRPr>
          </a:p>
          <a:p>
            <a:pPr marL="0" indent="0">
              <a:buNone/>
            </a:pPr>
            <a:r>
              <a:rPr lang="en-AU" b="1" dirty="0">
                <a:solidFill>
                  <a:schemeClr val="accent5">
                    <a:lumMod val="50000"/>
                  </a:schemeClr>
                </a:solidFill>
              </a:rPr>
              <a:t>Example</a:t>
            </a:r>
            <a:r>
              <a:rPr lang="en-AU" dirty="0">
                <a:solidFill>
                  <a:schemeClr val="accent5">
                    <a:lumMod val="50000"/>
                  </a:schemeClr>
                </a:solidFill>
              </a:rPr>
              <a:t>: </a:t>
            </a:r>
            <a:r>
              <a:rPr lang="en-AU" dirty="0"/>
              <a:t>You can call me at work at 8am. I </a:t>
            </a:r>
            <a:r>
              <a:rPr lang="en-AU" b="1" dirty="0"/>
              <a:t>will have arrived</a:t>
            </a:r>
            <a:r>
              <a:rPr lang="en-AU" dirty="0"/>
              <a:t> at the office by 8.</a:t>
            </a:r>
            <a:br>
              <a:rPr lang="en-AU" dirty="0"/>
            </a:br>
            <a:endParaRPr lang="en-AU" dirty="0"/>
          </a:p>
          <a:p>
            <a:pPr marL="0" indent="0">
              <a:buNone/>
            </a:pPr>
            <a:r>
              <a:rPr lang="en-AU" dirty="0">
                <a:hlinkClick r:id="rId3"/>
              </a:rPr>
              <a:t>Future Perfect Continuous Tense</a:t>
            </a:r>
            <a:r>
              <a:rPr lang="en-AU" dirty="0"/>
              <a:t>: used to talk about a long action before some point in the future. </a:t>
            </a:r>
          </a:p>
          <a:p>
            <a:pPr marL="0" indent="0">
              <a:buNone/>
            </a:pPr>
            <a:r>
              <a:rPr lang="en-AU" dirty="0"/>
              <a:t/>
            </a:r>
            <a:br>
              <a:rPr lang="en-AU" dirty="0"/>
            </a:br>
            <a:r>
              <a:rPr lang="en-AU" dirty="0">
                <a:solidFill>
                  <a:schemeClr val="accent5">
                    <a:lumMod val="50000"/>
                  </a:schemeClr>
                </a:solidFill>
              </a:rPr>
              <a:t>I will have been doing.</a:t>
            </a:r>
          </a:p>
          <a:p>
            <a:pPr marL="0" indent="0">
              <a:buNone/>
            </a:pPr>
            <a:endParaRPr lang="en-AU" b="1" dirty="0">
              <a:solidFill>
                <a:schemeClr val="accent5">
                  <a:lumMod val="50000"/>
                </a:schemeClr>
              </a:solidFill>
            </a:endParaRPr>
          </a:p>
          <a:p>
            <a:pPr marL="0" indent="0">
              <a:buNone/>
            </a:pPr>
            <a:r>
              <a:rPr lang="en-AU" b="1" dirty="0">
                <a:solidFill>
                  <a:schemeClr val="accent5">
                    <a:lumMod val="50000"/>
                  </a:schemeClr>
                </a:solidFill>
              </a:rPr>
              <a:t>Example: </a:t>
            </a:r>
            <a:r>
              <a:rPr lang="en-AU" dirty="0"/>
              <a:t>I </a:t>
            </a:r>
            <a:r>
              <a:rPr lang="en-AU" b="1" dirty="0"/>
              <a:t>will have been working</a:t>
            </a:r>
            <a:r>
              <a:rPr lang="en-AU" dirty="0"/>
              <a:t> here for ten years next week.</a:t>
            </a:r>
            <a:endParaRPr lang="en-US" dirty="0"/>
          </a:p>
          <a:p>
            <a:endParaRPr lang="en-US" dirty="0"/>
          </a:p>
        </p:txBody>
      </p:sp>
    </p:spTree>
    <p:extLst>
      <p:ext uri="{BB962C8B-B14F-4D97-AF65-F5344CB8AC3E}">
        <p14:creationId xmlns:p14="http://schemas.microsoft.com/office/powerpoint/2010/main" val="1770501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of verb tense</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AU" dirty="0" smtClean="0"/>
              <a:t>The </a:t>
            </a:r>
            <a:r>
              <a:rPr lang="en-AU" dirty="0"/>
              <a:t>three verb tenses are past, present, and future; make sure you don’t switch back and forth between them without reason. Some disciplines require the use of one tense; for instance, when analysis of literature must be done in present tense. If you’re not sure, check to make sure you use the proper tense.</a:t>
            </a:r>
            <a:endParaRPr lang="en-US" dirty="0"/>
          </a:p>
          <a:p>
            <a:pPr marL="0" indent="0">
              <a:buNone/>
            </a:pPr>
            <a:endParaRPr lang="en-US" b="1" dirty="0" smtClean="0"/>
          </a:p>
          <a:p>
            <a:pPr marL="0" indent="0">
              <a:buNone/>
            </a:pPr>
            <a:r>
              <a:rPr lang="en-US" b="1" dirty="0" smtClean="0"/>
              <a:t>Example #1:</a:t>
            </a:r>
          </a:p>
          <a:p>
            <a:pPr marL="0" indent="0">
              <a:buNone/>
            </a:pPr>
            <a:r>
              <a:rPr lang="en-AU" dirty="0"/>
              <a:t>In Toni Morrison's </a:t>
            </a:r>
            <a:r>
              <a:rPr lang="en-AU" i="1" dirty="0"/>
              <a:t>The Bluest Eye</a:t>
            </a:r>
            <a:r>
              <a:rPr lang="en-AU" dirty="0"/>
              <a:t>, the narrator </a:t>
            </a:r>
            <a:r>
              <a:rPr lang="en-AU" u="sng" dirty="0">
                <a:solidFill>
                  <a:srgbClr val="00B050"/>
                </a:solidFill>
              </a:rPr>
              <a:t>is</a:t>
            </a:r>
            <a:r>
              <a:rPr lang="en-AU" dirty="0"/>
              <a:t> one of the few truly successful characters in terms of moral development. However, she </a:t>
            </a:r>
            <a:r>
              <a:rPr lang="en-AU" u="sng" dirty="0">
                <a:solidFill>
                  <a:srgbClr val="FF0000"/>
                </a:solidFill>
              </a:rPr>
              <a:t>was</a:t>
            </a:r>
            <a:r>
              <a:rPr lang="en-AU" dirty="0"/>
              <a:t> also seriously flawed in some ways</a:t>
            </a:r>
            <a:r>
              <a:rPr lang="en-AU" dirty="0" smtClean="0"/>
              <a:t>.</a:t>
            </a:r>
          </a:p>
        </p:txBody>
      </p:sp>
    </p:spTree>
    <p:extLst>
      <p:ext uri="{BB962C8B-B14F-4D97-AF65-F5344CB8AC3E}">
        <p14:creationId xmlns:p14="http://schemas.microsoft.com/office/powerpoint/2010/main" val="4274929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of </a:t>
            </a:r>
            <a:r>
              <a:rPr lang="en-US" dirty="0"/>
              <a:t>verb tense</a:t>
            </a:r>
          </a:p>
        </p:txBody>
      </p:sp>
      <p:sp>
        <p:nvSpPr>
          <p:cNvPr id="3" name="Content Placeholder 2"/>
          <p:cNvSpPr>
            <a:spLocks noGrp="1"/>
          </p:cNvSpPr>
          <p:nvPr>
            <p:ph sz="quarter" idx="1"/>
          </p:nvPr>
        </p:nvSpPr>
        <p:spPr/>
        <p:txBody>
          <a:bodyPr/>
          <a:lstStyle/>
          <a:p>
            <a:pPr marL="0" indent="0">
              <a:buNone/>
            </a:pPr>
            <a:r>
              <a:rPr lang="en-AU" b="1" dirty="0" smtClean="0"/>
              <a:t>Example #2:</a:t>
            </a:r>
          </a:p>
          <a:p>
            <a:pPr marL="0" indent="0">
              <a:buNone/>
            </a:pPr>
            <a:r>
              <a:rPr lang="en-AU" dirty="0" smtClean="0"/>
              <a:t>She </a:t>
            </a:r>
            <a:r>
              <a:rPr lang="en-AU" u="sng" dirty="0">
                <a:solidFill>
                  <a:srgbClr val="00B050"/>
                </a:solidFill>
              </a:rPr>
              <a:t>intended</a:t>
            </a:r>
            <a:r>
              <a:rPr lang="en-AU" dirty="0"/>
              <a:t> to play for the team during the upcoming </a:t>
            </a:r>
            <a:r>
              <a:rPr lang="en-AU" dirty="0" smtClean="0"/>
              <a:t>season</a:t>
            </a:r>
            <a:r>
              <a:rPr lang="en-AU" dirty="0"/>
              <a:t>, but then she </a:t>
            </a:r>
            <a:r>
              <a:rPr lang="en-AU" u="sng" dirty="0">
                <a:solidFill>
                  <a:srgbClr val="FF0000"/>
                </a:solidFill>
              </a:rPr>
              <a:t>blows</a:t>
            </a:r>
            <a:r>
              <a:rPr lang="en-AU" dirty="0"/>
              <a:t> out her knee</a:t>
            </a:r>
            <a:r>
              <a:rPr lang="en-AU" dirty="0" smtClean="0"/>
              <a:t>.</a:t>
            </a:r>
          </a:p>
          <a:p>
            <a:pPr marL="0" indent="0">
              <a:buNone/>
            </a:pPr>
            <a:endParaRPr lang="en-AU" dirty="0"/>
          </a:p>
          <a:p>
            <a:pPr marL="0" indent="0">
              <a:buNone/>
            </a:pPr>
            <a:r>
              <a:rPr lang="en-AU" b="1" dirty="0" smtClean="0"/>
              <a:t>Example #3</a:t>
            </a:r>
            <a:r>
              <a:rPr lang="en-AU" dirty="0" smtClean="0"/>
              <a:t>:</a:t>
            </a:r>
          </a:p>
          <a:p>
            <a:pPr marL="0" indent="0">
              <a:buNone/>
            </a:pPr>
            <a:r>
              <a:rPr lang="en-AU" dirty="0"/>
              <a:t>The bridge </a:t>
            </a:r>
            <a:r>
              <a:rPr lang="en-AU" u="sng" dirty="0">
                <a:solidFill>
                  <a:srgbClr val="00B050"/>
                </a:solidFill>
              </a:rPr>
              <a:t>was</a:t>
            </a:r>
            <a:r>
              <a:rPr lang="en-AU" dirty="0"/>
              <a:t> still open then, and I </a:t>
            </a:r>
            <a:r>
              <a:rPr lang="en-AU" u="sng" dirty="0">
                <a:solidFill>
                  <a:srgbClr val="00B050"/>
                </a:solidFill>
              </a:rPr>
              <a:t>was</a:t>
            </a:r>
            <a:r>
              <a:rPr lang="en-AU" dirty="0"/>
              <a:t> up there one day mowing the grass alongside the road, just minding my own business, when I </a:t>
            </a:r>
            <a:r>
              <a:rPr lang="en-AU" u="sng" dirty="0">
                <a:solidFill>
                  <a:srgbClr val="FF0000"/>
                </a:solidFill>
              </a:rPr>
              <a:t>see</a:t>
            </a:r>
            <a:r>
              <a:rPr lang="en-AU" dirty="0"/>
              <a:t> something moving out of the corner of my eye</a:t>
            </a:r>
            <a:endParaRPr lang="en-US" dirty="0" smtClean="0"/>
          </a:p>
        </p:txBody>
      </p:sp>
    </p:spTree>
    <p:extLst>
      <p:ext uri="{BB962C8B-B14F-4D97-AF65-F5344CB8AC3E}">
        <p14:creationId xmlns:p14="http://schemas.microsoft.com/office/powerpoint/2010/main" val="3530223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Subject-Verb Agreement</a:t>
            </a:r>
            <a:endParaRPr lang="en-US" dirty="0"/>
          </a:p>
        </p:txBody>
      </p:sp>
      <p:sp>
        <p:nvSpPr>
          <p:cNvPr id="3" name="Content Placeholder 2"/>
          <p:cNvSpPr>
            <a:spLocks noGrp="1"/>
          </p:cNvSpPr>
          <p:nvPr>
            <p:ph sz="quarter" idx="1"/>
          </p:nvPr>
        </p:nvSpPr>
        <p:spPr/>
        <p:txBody>
          <a:bodyPr>
            <a:normAutofit/>
          </a:bodyPr>
          <a:lstStyle/>
          <a:p>
            <a:pPr marL="0" indent="0">
              <a:buNone/>
            </a:pPr>
            <a:r>
              <a:rPr lang="en-AU" dirty="0"/>
              <a:t>Singular subjects need singular verbs; plural subjects need plural </a:t>
            </a:r>
            <a:r>
              <a:rPr lang="en-AU" dirty="0" smtClean="0"/>
              <a:t>verbs.</a:t>
            </a:r>
          </a:p>
          <a:p>
            <a:pPr marL="0" indent="0">
              <a:buNone/>
            </a:pPr>
            <a:r>
              <a:rPr lang="en-AU" b="1" dirty="0" smtClean="0"/>
              <a:t>Examples:</a:t>
            </a:r>
          </a:p>
          <a:p>
            <a:pPr marL="457200" indent="-457200"/>
            <a:r>
              <a:rPr lang="en-AU" dirty="0" smtClean="0"/>
              <a:t>She and her friends are at the fair.</a:t>
            </a:r>
          </a:p>
          <a:p>
            <a:pPr marL="457200" indent="-457200"/>
            <a:r>
              <a:rPr lang="en-AU" dirty="0" smtClean="0"/>
              <a:t>The book or the pen is in the drawer.</a:t>
            </a:r>
          </a:p>
          <a:p>
            <a:pPr marL="457200" indent="-457200"/>
            <a:r>
              <a:rPr lang="en-AU" dirty="0" smtClean="0"/>
              <a:t>The boy or his friends run every day.</a:t>
            </a:r>
          </a:p>
          <a:p>
            <a:pPr marL="457200" indent="-457200"/>
            <a:r>
              <a:rPr lang="en-AU" dirty="0" smtClean="0"/>
              <a:t>The people who listen to that music are few.</a:t>
            </a:r>
          </a:p>
          <a:p>
            <a:pPr marL="457200" indent="-457200"/>
            <a:r>
              <a:rPr lang="en-AU" dirty="0" smtClean="0"/>
              <a:t>The book, including all the chapters in the first section, is boring.</a:t>
            </a:r>
          </a:p>
          <a:p>
            <a:pPr marL="457200" indent="-457200">
              <a:buNone/>
            </a:pPr>
            <a:endParaRPr lang="en-AU" dirty="0" smtClean="0"/>
          </a:p>
          <a:p>
            <a:pPr marL="457200" indent="-457200">
              <a:buFont typeface="Wingdings"/>
              <a:buAutoNum type="arabicPeriod"/>
            </a:pPr>
            <a:endParaRPr lang="en-AU" dirty="0" smtClean="0"/>
          </a:p>
          <a:p>
            <a:pPr marL="457200" indent="-457200">
              <a:buFont typeface="Wingdings"/>
              <a:buAutoNum type="arabicPeriod"/>
            </a:pPr>
            <a:endParaRPr lang="en-AU" dirty="0" smtClean="0"/>
          </a:p>
          <a:p>
            <a:pPr marL="457200" indent="-457200">
              <a:buAutoNum type="arabicPeriod"/>
            </a:pPr>
            <a:endParaRPr lang="en-AU" dirty="0" smtClean="0"/>
          </a:p>
          <a:p>
            <a:pPr marL="457200" indent="-457200">
              <a:buAutoNum type="arabicPeriod"/>
            </a:pPr>
            <a:endParaRPr lang="en-US" dirty="0"/>
          </a:p>
        </p:txBody>
      </p:sp>
    </p:spTree>
    <p:extLst>
      <p:ext uri="{BB962C8B-B14F-4D97-AF65-F5344CB8AC3E}">
        <p14:creationId xmlns:p14="http://schemas.microsoft.com/office/powerpoint/2010/main" val="2191864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Subject-Verb Agreement</a:t>
            </a:r>
            <a:endParaRPr lang="en-US" dirty="0"/>
          </a:p>
        </p:txBody>
      </p:sp>
      <p:sp>
        <p:nvSpPr>
          <p:cNvPr id="3" name="عنصر نائب للمحتوى 2"/>
          <p:cNvSpPr>
            <a:spLocks noGrp="1"/>
          </p:cNvSpPr>
          <p:nvPr>
            <p:ph sz="quarter" idx="1"/>
          </p:nvPr>
        </p:nvSpPr>
        <p:spPr/>
        <p:txBody>
          <a:bodyPr/>
          <a:lstStyle/>
          <a:p>
            <a:pPr marL="457200" indent="-457200"/>
            <a:r>
              <a:rPr lang="en-AU" dirty="0" smtClean="0"/>
              <a:t>Each of these hot dogs is juicy.</a:t>
            </a:r>
          </a:p>
          <a:p>
            <a:pPr marL="457200" indent="-457200"/>
            <a:r>
              <a:rPr lang="en-AU" dirty="0" smtClean="0"/>
              <a:t>Everybody knows Mr. Jones.</a:t>
            </a:r>
          </a:p>
          <a:p>
            <a:pPr marL="457200" indent="-457200"/>
            <a:r>
              <a:rPr lang="en-AU" dirty="0" smtClean="0"/>
              <a:t>Everybody knows Mr. Jones.</a:t>
            </a:r>
          </a:p>
          <a:p>
            <a:pPr marL="457200" indent="-457200">
              <a:buNone/>
            </a:pPr>
            <a:r>
              <a:rPr lang="en-AU" dirty="0" smtClean="0"/>
              <a:t>(Rule: each, each one, either, neither, everyone, everybody, anybody, anyone, nobody, somebody, and someone take a singular verb)</a:t>
            </a:r>
          </a:p>
          <a:p>
            <a:pPr marL="457200" indent="-457200"/>
            <a:r>
              <a:rPr lang="en-AU" dirty="0" smtClean="0"/>
              <a:t>The news is on at six.</a:t>
            </a:r>
          </a:p>
          <a:p>
            <a:pPr marL="457200" indent="-457200"/>
            <a:r>
              <a:rPr lang="en-AU" dirty="0" smtClean="0"/>
              <a:t>Dollars are often used in Russia.</a:t>
            </a:r>
          </a:p>
          <a:p>
            <a:pPr marL="457200" indent="-457200"/>
            <a:r>
              <a:rPr lang="en-AU" dirty="0" smtClean="0"/>
              <a:t>Five dollars is a lot of money.</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Subject-Verb Agreement</a:t>
            </a:r>
            <a:endParaRPr lang="en-US" dirty="0"/>
          </a:p>
        </p:txBody>
      </p:sp>
      <p:sp>
        <p:nvSpPr>
          <p:cNvPr id="3" name="Content Placeholder 2"/>
          <p:cNvSpPr>
            <a:spLocks noGrp="1"/>
          </p:cNvSpPr>
          <p:nvPr>
            <p:ph sz="quarter" idx="1"/>
          </p:nvPr>
        </p:nvSpPr>
        <p:spPr/>
        <p:txBody>
          <a:bodyPr>
            <a:normAutofit lnSpcReduction="10000"/>
          </a:bodyPr>
          <a:lstStyle/>
          <a:p>
            <a:pPr marL="457200" indent="-457200"/>
            <a:r>
              <a:rPr lang="en-US" dirty="0" smtClean="0"/>
              <a:t>These scissors are dull.</a:t>
            </a:r>
          </a:p>
          <a:p>
            <a:pPr marL="457200" indent="-457200"/>
            <a:r>
              <a:rPr lang="en-AU" dirty="0" smtClean="0"/>
              <a:t>Those trousers are made of wool.</a:t>
            </a:r>
          </a:p>
          <a:p>
            <a:pPr marL="457200" indent="-457200"/>
            <a:r>
              <a:rPr lang="en-US" dirty="0" smtClean="0"/>
              <a:t>There are many questions.</a:t>
            </a:r>
          </a:p>
          <a:p>
            <a:pPr marL="457200" indent="-457200"/>
            <a:r>
              <a:rPr lang="en-US" dirty="0" smtClean="0"/>
              <a:t>There is a question.</a:t>
            </a:r>
          </a:p>
          <a:p>
            <a:pPr marL="457200" indent="-457200"/>
            <a:r>
              <a:rPr lang="en-AU" dirty="0" smtClean="0"/>
              <a:t>My family has never been able to agree.</a:t>
            </a:r>
          </a:p>
          <a:p>
            <a:pPr marL="457200" indent="-457200"/>
            <a:r>
              <a:rPr lang="en-AU" dirty="0" smtClean="0"/>
              <a:t>The committee decides how to proceed.</a:t>
            </a:r>
          </a:p>
          <a:p>
            <a:pPr marL="457200" indent="-457200"/>
            <a:r>
              <a:rPr lang="en-AU" dirty="0" smtClean="0"/>
              <a:t>The team runs during practice.</a:t>
            </a:r>
          </a:p>
          <a:p>
            <a:pPr marL="457200" indent="-457200"/>
            <a:r>
              <a:rPr lang="en-AU" dirty="0" smtClean="0"/>
              <a:t>The crew are preparing to dock the ship.</a:t>
            </a:r>
            <a:r>
              <a:rPr lang="en-AU" b="1" dirty="0" smtClean="0"/>
              <a:t> (Exception)</a:t>
            </a:r>
          </a:p>
          <a:p>
            <a:pPr marL="457200" indent="-457200"/>
            <a:r>
              <a:rPr lang="en-AU" dirty="0" smtClean="0"/>
              <a:t>The President, accompanied by his wife, is travelling to India.</a:t>
            </a:r>
          </a:p>
          <a:p>
            <a:pPr marL="457200" indent="-457200"/>
            <a:r>
              <a:rPr lang="en-AU" dirty="0" smtClean="0"/>
              <a:t>My book, together with yours, is in that box.</a:t>
            </a:r>
          </a:p>
          <a:p>
            <a:pPr>
              <a:buNone/>
            </a:pPr>
            <a:endParaRPr lang="en-AU" dirty="0"/>
          </a:p>
        </p:txBody>
      </p:sp>
    </p:spTree>
    <p:extLst>
      <p:ext uri="{BB962C8B-B14F-4D97-AF65-F5344CB8AC3E}">
        <p14:creationId xmlns:p14="http://schemas.microsoft.com/office/powerpoint/2010/main" val="548445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Pronoun reference</a:t>
            </a:r>
            <a:endParaRPr lang="en-US" dirty="0"/>
          </a:p>
        </p:txBody>
      </p:sp>
      <p:sp>
        <p:nvSpPr>
          <p:cNvPr id="3" name="Content Placeholder 2"/>
          <p:cNvSpPr>
            <a:spLocks noGrp="1"/>
          </p:cNvSpPr>
          <p:nvPr>
            <p:ph sz="quarter" idx="1"/>
          </p:nvPr>
        </p:nvSpPr>
        <p:spPr/>
        <p:txBody>
          <a:bodyPr/>
          <a:lstStyle/>
          <a:p>
            <a:pPr marL="0" indent="0">
              <a:buNone/>
            </a:pPr>
            <a:r>
              <a:rPr lang="en-AU" dirty="0" smtClean="0"/>
              <a:t>Pronouns </a:t>
            </a:r>
            <a:r>
              <a:rPr lang="en-AU" dirty="0"/>
              <a:t>should always have a clear reference in a sentence. </a:t>
            </a:r>
            <a:endParaRPr lang="en-US" dirty="0" smtClean="0"/>
          </a:p>
          <a:p>
            <a:r>
              <a:rPr lang="en-US" b="1" dirty="0" smtClean="0"/>
              <a:t>Example</a:t>
            </a:r>
            <a:r>
              <a:rPr lang="en-AU" b="1" dirty="0" smtClean="0"/>
              <a:t> #1: </a:t>
            </a:r>
            <a:r>
              <a:rPr lang="en-AU" u="sng" dirty="0" smtClean="0">
                <a:solidFill>
                  <a:srgbClr val="00B050"/>
                </a:solidFill>
              </a:rPr>
              <a:t>People</a:t>
            </a:r>
            <a:r>
              <a:rPr lang="en-AU" dirty="0" smtClean="0">
                <a:solidFill>
                  <a:srgbClr val="00B050"/>
                </a:solidFill>
              </a:rPr>
              <a:t> </a:t>
            </a:r>
            <a:r>
              <a:rPr lang="en-AU" dirty="0"/>
              <a:t>in this town know that </a:t>
            </a:r>
            <a:r>
              <a:rPr lang="en-AU" u="sng" dirty="0">
                <a:solidFill>
                  <a:srgbClr val="FF0000"/>
                </a:solidFill>
              </a:rPr>
              <a:t>you</a:t>
            </a:r>
            <a:r>
              <a:rPr lang="en-AU" dirty="0"/>
              <a:t> should not be out alone after dark. </a:t>
            </a:r>
            <a:endParaRPr lang="en-AU" dirty="0" smtClean="0"/>
          </a:p>
          <a:p>
            <a:r>
              <a:rPr lang="en-US" b="1" dirty="0"/>
              <a:t>Example</a:t>
            </a:r>
            <a:r>
              <a:rPr lang="en-AU" b="1" dirty="0"/>
              <a:t> </a:t>
            </a:r>
            <a:r>
              <a:rPr lang="en-AU" b="1" dirty="0" smtClean="0"/>
              <a:t>#2: </a:t>
            </a:r>
            <a:r>
              <a:rPr lang="en-AU" dirty="0" smtClean="0"/>
              <a:t>In Toni Morrison's </a:t>
            </a:r>
            <a:r>
              <a:rPr lang="en-AU" i="1" dirty="0" smtClean="0"/>
              <a:t>The Bluest Eye</a:t>
            </a:r>
            <a:r>
              <a:rPr lang="en-AU" dirty="0" smtClean="0"/>
              <a:t>, </a:t>
            </a:r>
            <a:r>
              <a:rPr lang="en-AU" u="sng" dirty="0" smtClean="0">
                <a:solidFill>
                  <a:srgbClr val="00B050"/>
                </a:solidFill>
              </a:rPr>
              <a:t>we</a:t>
            </a:r>
            <a:r>
              <a:rPr lang="en-AU" dirty="0" smtClean="0"/>
              <a:t> find the narrator to be one of the few successful characters in terms of moral development. However, even the narrator, </a:t>
            </a:r>
            <a:r>
              <a:rPr lang="en-AU" u="sng" dirty="0" smtClean="0">
                <a:solidFill>
                  <a:srgbClr val="FF0000"/>
                </a:solidFill>
              </a:rPr>
              <a:t>you</a:t>
            </a:r>
            <a:r>
              <a:rPr lang="en-AU" dirty="0" smtClean="0"/>
              <a:t> soon realize, is seriously flawed.</a:t>
            </a:r>
          </a:p>
          <a:p>
            <a:r>
              <a:rPr lang="en-US" b="1" dirty="0" smtClean="0"/>
              <a:t>Example #3: </a:t>
            </a:r>
            <a:r>
              <a:rPr lang="en-AU" dirty="0"/>
              <a:t>His mom said that </a:t>
            </a:r>
            <a:r>
              <a:rPr lang="en-AU" u="sng" dirty="0">
                <a:solidFill>
                  <a:srgbClr val="00B050"/>
                </a:solidFill>
              </a:rPr>
              <a:t>she</a:t>
            </a:r>
            <a:r>
              <a:rPr lang="en-AU" dirty="0"/>
              <a:t> can remember her days in grade school and what a good time </a:t>
            </a:r>
            <a:r>
              <a:rPr lang="en-AU" dirty="0">
                <a:solidFill>
                  <a:srgbClr val="FF0000"/>
                </a:solidFill>
              </a:rPr>
              <a:t>I</a:t>
            </a:r>
            <a:r>
              <a:rPr lang="en-AU" dirty="0"/>
              <a:t> had. </a:t>
            </a:r>
            <a:endParaRPr lang="en-US" b="1" dirty="0"/>
          </a:p>
        </p:txBody>
      </p:sp>
    </p:spTree>
    <p:extLst>
      <p:ext uri="{BB962C8B-B14F-4D97-AF65-F5344CB8AC3E}">
        <p14:creationId xmlns:p14="http://schemas.microsoft.com/office/powerpoint/2010/main" val="3832462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parallelism</a:t>
            </a:r>
            <a:endParaRPr lang="en-US" dirty="0"/>
          </a:p>
        </p:txBody>
      </p:sp>
      <p:sp>
        <p:nvSpPr>
          <p:cNvPr id="3" name="Content Placeholder 2"/>
          <p:cNvSpPr>
            <a:spLocks noGrp="1"/>
          </p:cNvSpPr>
          <p:nvPr>
            <p:ph sz="quarter" idx="1"/>
          </p:nvPr>
        </p:nvSpPr>
        <p:spPr/>
        <p:txBody>
          <a:bodyPr/>
          <a:lstStyle/>
          <a:p>
            <a:r>
              <a:rPr lang="en-AU" dirty="0"/>
              <a:t>Parallelism means that related parts of a sentence should be balanced, coordinated, written in a similar structure. Here are a few examples of parallelism</a:t>
            </a:r>
            <a:r>
              <a:rPr lang="en-AU" dirty="0" smtClean="0"/>
              <a:t>:</a:t>
            </a:r>
          </a:p>
          <a:p>
            <a:pPr marL="457200" indent="-457200">
              <a:buAutoNum type="arabicPeriod"/>
            </a:pPr>
            <a:r>
              <a:rPr lang="en-AU" dirty="0" smtClean="0"/>
              <a:t>Ann </a:t>
            </a:r>
            <a:r>
              <a:rPr lang="en-AU" dirty="0"/>
              <a:t>has always been a </a:t>
            </a:r>
            <a:r>
              <a:rPr lang="en-AU" u="sng" dirty="0">
                <a:solidFill>
                  <a:srgbClr val="00B050"/>
                </a:solidFill>
              </a:rPr>
              <a:t>loyal</a:t>
            </a:r>
            <a:r>
              <a:rPr lang="en-AU" dirty="0"/>
              <a:t>, </a:t>
            </a:r>
            <a:r>
              <a:rPr lang="en-AU" u="sng" dirty="0">
                <a:solidFill>
                  <a:srgbClr val="00B050"/>
                </a:solidFill>
              </a:rPr>
              <a:t>honest</a:t>
            </a:r>
            <a:r>
              <a:rPr lang="en-AU" dirty="0"/>
              <a:t>, and </a:t>
            </a:r>
            <a:r>
              <a:rPr lang="en-AU" u="sng" dirty="0">
                <a:solidFill>
                  <a:srgbClr val="00B050"/>
                </a:solidFill>
              </a:rPr>
              <a:t>kind </a:t>
            </a:r>
            <a:r>
              <a:rPr lang="en-AU" dirty="0"/>
              <a:t>friend. </a:t>
            </a:r>
            <a:endParaRPr lang="en-AU" dirty="0" smtClean="0"/>
          </a:p>
          <a:p>
            <a:pPr marL="457200" indent="-457200">
              <a:buAutoNum type="arabicPeriod"/>
            </a:pPr>
            <a:r>
              <a:rPr lang="en-AU" dirty="0" smtClean="0"/>
              <a:t>Harris </a:t>
            </a:r>
            <a:r>
              <a:rPr lang="en-AU" u="sng" dirty="0">
                <a:solidFill>
                  <a:srgbClr val="00B050"/>
                </a:solidFill>
              </a:rPr>
              <a:t>walks</a:t>
            </a:r>
            <a:r>
              <a:rPr lang="en-AU" dirty="0"/>
              <a:t>, </a:t>
            </a:r>
            <a:r>
              <a:rPr lang="en-AU" u="sng" dirty="0">
                <a:solidFill>
                  <a:srgbClr val="00B050"/>
                </a:solidFill>
              </a:rPr>
              <a:t>talks</a:t>
            </a:r>
            <a:r>
              <a:rPr lang="en-AU" dirty="0"/>
              <a:t>, and </a:t>
            </a:r>
            <a:r>
              <a:rPr lang="en-AU" u="sng" dirty="0">
                <a:solidFill>
                  <a:srgbClr val="00B050"/>
                </a:solidFill>
              </a:rPr>
              <a:t>eats</a:t>
            </a:r>
            <a:r>
              <a:rPr lang="en-AU" dirty="0"/>
              <a:t> too fast </a:t>
            </a:r>
            <a:endParaRPr lang="en-AU" dirty="0" smtClean="0"/>
          </a:p>
          <a:p>
            <a:pPr marL="457200" indent="-457200">
              <a:buAutoNum type="arabicPeriod"/>
            </a:pPr>
            <a:r>
              <a:rPr lang="en-AU" dirty="0" smtClean="0"/>
              <a:t>Every morning, she </a:t>
            </a:r>
            <a:r>
              <a:rPr lang="en-AU" dirty="0" smtClean="0">
                <a:solidFill>
                  <a:srgbClr val="00B050"/>
                </a:solidFill>
              </a:rPr>
              <a:t>jogs</a:t>
            </a:r>
            <a:r>
              <a:rPr lang="en-AU" dirty="0" smtClean="0"/>
              <a:t> in the neighbourhood, </a:t>
            </a:r>
            <a:r>
              <a:rPr lang="en-AU" u="sng" dirty="0" smtClean="0">
                <a:solidFill>
                  <a:srgbClr val="00B050"/>
                </a:solidFill>
              </a:rPr>
              <a:t>eats</a:t>
            </a:r>
            <a:r>
              <a:rPr lang="en-AU" dirty="0" smtClean="0"/>
              <a:t> breakfast, and </a:t>
            </a:r>
            <a:r>
              <a:rPr lang="en-AU" u="sng" dirty="0" smtClean="0">
                <a:solidFill>
                  <a:srgbClr val="00B050"/>
                </a:solidFill>
              </a:rPr>
              <a:t>gets</a:t>
            </a:r>
            <a:r>
              <a:rPr lang="en-AU" dirty="0" smtClean="0"/>
              <a:t> ready for work.</a:t>
            </a:r>
          </a:p>
          <a:p>
            <a:pPr marL="457200" indent="-457200">
              <a:buAutoNum type="arabicPeriod"/>
            </a:pPr>
            <a:endParaRPr lang="en-US" dirty="0"/>
          </a:p>
        </p:txBody>
      </p:sp>
    </p:spTree>
    <p:extLst>
      <p:ext uri="{BB962C8B-B14F-4D97-AF65-F5344CB8AC3E}">
        <p14:creationId xmlns:p14="http://schemas.microsoft.com/office/powerpoint/2010/main" val="3685668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a:t>
            </a:r>
            <a:endParaRPr lang="en-US" dirty="0"/>
          </a:p>
        </p:txBody>
      </p:sp>
      <p:sp>
        <p:nvSpPr>
          <p:cNvPr id="3" name="Content Placeholder 2"/>
          <p:cNvSpPr>
            <a:spLocks noGrp="1"/>
          </p:cNvSpPr>
          <p:nvPr>
            <p:ph sz="quarter" idx="1"/>
          </p:nvPr>
        </p:nvSpPr>
        <p:spPr/>
        <p:txBody>
          <a:bodyPr>
            <a:normAutofit lnSpcReduction="10000"/>
          </a:bodyPr>
          <a:lstStyle/>
          <a:p>
            <a:r>
              <a:rPr lang="en-US" dirty="0"/>
              <a:t>C</a:t>
            </a:r>
            <a:r>
              <a:rPr lang="en-US" dirty="0" smtClean="0"/>
              <a:t>ases of faulty parallelism:</a:t>
            </a:r>
          </a:p>
          <a:p>
            <a:pPr marL="457200" indent="-457200">
              <a:buAutoNum type="arabicPeriod"/>
            </a:pPr>
            <a:r>
              <a:rPr lang="en-AU" dirty="0" smtClean="0"/>
              <a:t>Sandy </a:t>
            </a:r>
            <a:r>
              <a:rPr lang="en-AU" u="sng" dirty="0">
                <a:solidFill>
                  <a:srgbClr val="00B050"/>
                </a:solidFill>
              </a:rPr>
              <a:t>studies</a:t>
            </a:r>
            <a:r>
              <a:rPr lang="en-AU" dirty="0"/>
              <a:t> in the morning, </a:t>
            </a:r>
            <a:r>
              <a:rPr lang="en-AU" u="sng" dirty="0">
                <a:solidFill>
                  <a:srgbClr val="00B050"/>
                </a:solidFill>
              </a:rPr>
              <a:t>exercises</a:t>
            </a:r>
            <a:r>
              <a:rPr lang="en-AU" dirty="0"/>
              <a:t> at noon, and </a:t>
            </a:r>
            <a:r>
              <a:rPr lang="en-AU" u="sng" dirty="0">
                <a:solidFill>
                  <a:srgbClr val="FF0000"/>
                </a:solidFill>
              </a:rPr>
              <a:t>attending</a:t>
            </a:r>
            <a:r>
              <a:rPr lang="en-AU" dirty="0"/>
              <a:t> classes in the afternoon. </a:t>
            </a:r>
            <a:endParaRPr lang="en-AU" dirty="0" smtClean="0"/>
          </a:p>
          <a:p>
            <a:pPr marL="457200" indent="-457200">
              <a:buAutoNum type="arabicPeriod"/>
            </a:pPr>
            <a:r>
              <a:rPr lang="en-AU" dirty="0"/>
              <a:t>Mary likes </a:t>
            </a:r>
            <a:r>
              <a:rPr lang="en-AU" u="sng" dirty="0">
                <a:solidFill>
                  <a:srgbClr val="00B050"/>
                </a:solidFill>
              </a:rPr>
              <a:t>hiking</a:t>
            </a:r>
            <a:r>
              <a:rPr lang="en-AU" dirty="0"/>
              <a:t>, </a:t>
            </a:r>
            <a:r>
              <a:rPr lang="en-AU" u="sng" dirty="0">
                <a:solidFill>
                  <a:srgbClr val="00B050"/>
                </a:solidFill>
              </a:rPr>
              <a:t>swimming</a:t>
            </a:r>
            <a:r>
              <a:rPr lang="en-AU" dirty="0"/>
              <a:t>, and </a:t>
            </a:r>
            <a:r>
              <a:rPr lang="en-AU" u="sng" dirty="0">
                <a:solidFill>
                  <a:srgbClr val="FF0000"/>
                </a:solidFill>
              </a:rPr>
              <a:t>to ride </a:t>
            </a:r>
            <a:r>
              <a:rPr lang="en-AU" dirty="0"/>
              <a:t>a bicycle</a:t>
            </a:r>
            <a:r>
              <a:rPr lang="en-AU" dirty="0" smtClean="0"/>
              <a:t>.</a:t>
            </a:r>
          </a:p>
          <a:p>
            <a:pPr marL="457200" indent="-457200">
              <a:buAutoNum type="arabicPeriod"/>
            </a:pPr>
            <a:r>
              <a:rPr lang="en-AU" dirty="0"/>
              <a:t>The teacher said that he was a poor student because he </a:t>
            </a:r>
            <a:r>
              <a:rPr lang="en-AU" u="sng" dirty="0">
                <a:solidFill>
                  <a:srgbClr val="00B050"/>
                </a:solidFill>
              </a:rPr>
              <a:t>waited</a:t>
            </a:r>
            <a:r>
              <a:rPr lang="en-AU" dirty="0"/>
              <a:t> until the last minute to study for the exam, </a:t>
            </a:r>
            <a:r>
              <a:rPr lang="en-AU" u="sng" dirty="0">
                <a:solidFill>
                  <a:srgbClr val="00B050"/>
                </a:solidFill>
              </a:rPr>
              <a:t>completed</a:t>
            </a:r>
            <a:r>
              <a:rPr lang="en-AU" dirty="0"/>
              <a:t> his lab problems in a careless manner, and </a:t>
            </a:r>
            <a:r>
              <a:rPr lang="en-AU" u="sng" dirty="0">
                <a:solidFill>
                  <a:srgbClr val="FF0000"/>
                </a:solidFill>
              </a:rPr>
              <a:t>his motivation </a:t>
            </a:r>
            <a:r>
              <a:rPr lang="en-AU" dirty="0"/>
              <a:t>was low</a:t>
            </a:r>
            <a:r>
              <a:rPr lang="en-AU" dirty="0" smtClean="0"/>
              <a:t>.</a:t>
            </a:r>
          </a:p>
          <a:p>
            <a:pPr marL="457200" indent="-457200">
              <a:buAutoNum type="arabicPeriod"/>
            </a:pPr>
            <a:r>
              <a:rPr lang="en-AU" dirty="0"/>
              <a:t>The coach told the players </a:t>
            </a:r>
            <a:r>
              <a:rPr lang="en-AU" u="sng" dirty="0">
                <a:solidFill>
                  <a:srgbClr val="00B050"/>
                </a:solidFill>
              </a:rPr>
              <a:t>that they should get a lot of sleep</a:t>
            </a:r>
            <a:r>
              <a:rPr lang="en-AU" dirty="0"/>
              <a:t>, </a:t>
            </a:r>
            <a:r>
              <a:rPr lang="en-AU" u="sng" dirty="0">
                <a:solidFill>
                  <a:srgbClr val="00B050"/>
                </a:solidFill>
              </a:rPr>
              <a:t>that they should not eat too much</a:t>
            </a:r>
            <a:r>
              <a:rPr lang="en-AU" dirty="0"/>
              <a:t>, and </a:t>
            </a:r>
            <a:r>
              <a:rPr lang="en-AU" u="sng" dirty="0">
                <a:solidFill>
                  <a:srgbClr val="FF0000"/>
                </a:solidFill>
              </a:rPr>
              <a:t>to do some warm-up exercises before the game</a:t>
            </a:r>
            <a:r>
              <a:rPr lang="en-AU" dirty="0"/>
              <a:t>.</a:t>
            </a:r>
            <a:endParaRPr lang="en-AU" dirty="0" smtClean="0"/>
          </a:p>
          <a:p>
            <a:pPr marL="457200" indent="-457200">
              <a:buAutoNum type="arabicPeriod"/>
            </a:pPr>
            <a:endParaRPr lang="en-AU" dirty="0" smtClean="0"/>
          </a:p>
          <a:p>
            <a:pPr marL="457200" indent="-457200">
              <a:buAutoNum type="arabicPeriod"/>
            </a:pPr>
            <a:endParaRPr lang="en-US" dirty="0"/>
          </a:p>
        </p:txBody>
      </p:sp>
    </p:spTree>
    <p:extLst>
      <p:ext uri="{BB962C8B-B14F-4D97-AF65-F5344CB8AC3E}">
        <p14:creationId xmlns:p14="http://schemas.microsoft.com/office/powerpoint/2010/main" val="2545754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590800"/>
            <a:ext cx="7467600" cy="1143000"/>
          </a:xfrm>
        </p:spPr>
        <p:txBody>
          <a:bodyPr>
            <a:noAutofit/>
          </a:bodyPr>
          <a:lstStyle/>
          <a:p>
            <a:pPr algn="ctr"/>
            <a:r>
              <a:rPr lang="en-US" sz="4000" dirty="0"/>
              <a:t>Basic grammar rules for better writing</a:t>
            </a:r>
          </a:p>
        </p:txBody>
      </p:sp>
    </p:spTree>
    <p:extLst>
      <p:ext uri="{BB962C8B-B14F-4D97-AF65-F5344CB8AC3E}">
        <p14:creationId xmlns:p14="http://schemas.microsoft.com/office/powerpoint/2010/main" val="2507331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fragments</a:t>
            </a:r>
            <a:endParaRPr lang="en-US" dirty="0"/>
          </a:p>
        </p:txBody>
      </p:sp>
      <p:sp>
        <p:nvSpPr>
          <p:cNvPr id="3" name="Content Placeholder 2"/>
          <p:cNvSpPr>
            <a:spLocks noGrp="1"/>
          </p:cNvSpPr>
          <p:nvPr>
            <p:ph sz="quarter" idx="1"/>
          </p:nvPr>
        </p:nvSpPr>
        <p:spPr/>
        <p:txBody>
          <a:bodyPr>
            <a:normAutofit lnSpcReduction="10000"/>
          </a:bodyPr>
          <a:lstStyle/>
          <a:p>
            <a:r>
              <a:rPr lang="en-AU" dirty="0"/>
              <a:t>Fragments are incomplete sentences. Usually, fragments are pieces of sentences that have become disconnected from the main clause. One of the easiest ways to correct them is to remove the period between the fragment and the main clause. Other kinds of punctuation may be needed for the newly combined sentence.</a:t>
            </a:r>
            <a:endParaRPr lang="en-US" dirty="0" smtClean="0"/>
          </a:p>
          <a:p>
            <a:endParaRPr lang="en-US" dirty="0"/>
          </a:p>
          <a:p>
            <a:r>
              <a:rPr lang="en-US" dirty="0" smtClean="0"/>
              <a:t>No main verb:</a:t>
            </a:r>
          </a:p>
          <a:p>
            <a:pPr marL="0" indent="0">
              <a:buNone/>
            </a:pPr>
            <a:r>
              <a:rPr lang="en-AU" b="1" i="1" dirty="0"/>
              <a:t>Fragment</a:t>
            </a:r>
            <a:r>
              <a:rPr lang="en-AU" dirty="0"/>
              <a:t>: A story with deep thoughts and emotions</a:t>
            </a:r>
            <a:r>
              <a:rPr lang="en-AU" dirty="0" smtClean="0"/>
              <a:t>.</a:t>
            </a:r>
          </a:p>
          <a:p>
            <a:pPr marL="0" indent="0">
              <a:buNone/>
            </a:pPr>
            <a:r>
              <a:rPr lang="en-AU" b="1" i="1" dirty="0"/>
              <a:t>Possible Revisions</a:t>
            </a:r>
            <a:r>
              <a:rPr lang="en-AU" dirty="0"/>
              <a:t>: </a:t>
            </a:r>
            <a:r>
              <a:rPr lang="en-AU" dirty="0" smtClean="0"/>
              <a:t>She </a:t>
            </a:r>
            <a:r>
              <a:rPr lang="en-AU" dirty="0"/>
              <a:t>told a story with deep thoughts and emotions. </a:t>
            </a:r>
            <a:endParaRPr lang="en-AU" dirty="0" smtClean="0"/>
          </a:p>
          <a:p>
            <a:pPr marL="0" indent="0">
              <a:buNone/>
            </a:pPr>
            <a:endParaRPr lang="en-AU" dirty="0"/>
          </a:p>
          <a:p>
            <a:pPr marL="0" indent="0">
              <a:buNone/>
            </a:pPr>
            <a:endParaRPr lang="en-AU" dirty="0"/>
          </a:p>
          <a:p>
            <a:pPr marL="0" indent="0">
              <a:buNone/>
            </a:pPr>
            <a:endParaRPr lang="en-US" dirty="0"/>
          </a:p>
        </p:txBody>
      </p:sp>
    </p:spTree>
    <p:extLst>
      <p:ext uri="{BB962C8B-B14F-4D97-AF65-F5344CB8AC3E}">
        <p14:creationId xmlns:p14="http://schemas.microsoft.com/office/powerpoint/2010/main" val="727363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fragments</a:t>
            </a:r>
            <a:endParaRPr lang="en-US" dirty="0"/>
          </a:p>
        </p:txBody>
      </p:sp>
      <p:sp>
        <p:nvSpPr>
          <p:cNvPr id="3" name="Content Placeholder 2"/>
          <p:cNvSpPr>
            <a:spLocks noGrp="1"/>
          </p:cNvSpPr>
          <p:nvPr>
            <p:ph sz="quarter" idx="1"/>
          </p:nvPr>
        </p:nvSpPr>
        <p:spPr/>
        <p:txBody>
          <a:bodyPr>
            <a:normAutofit/>
          </a:bodyPr>
          <a:lstStyle/>
          <a:p>
            <a:r>
              <a:rPr lang="en-AU" dirty="0"/>
              <a:t>No Subject</a:t>
            </a:r>
          </a:p>
          <a:p>
            <a:pPr marL="0" indent="0">
              <a:buNone/>
            </a:pPr>
            <a:r>
              <a:rPr lang="en-AU" b="1" i="1" dirty="0"/>
              <a:t>Fragment</a:t>
            </a:r>
            <a:r>
              <a:rPr lang="en-AU" dirty="0"/>
              <a:t>: With the ultimate effect of all advertising is to sell the product. </a:t>
            </a:r>
            <a:br>
              <a:rPr lang="en-AU" dirty="0"/>
            </a:br>
            <a:r>
              <a:rPr lang="en-AU" b="1" i="1" dirty="0"/>
              <a:t>Possible Revisions</a:t>
            </a:r>
            <a:r>
              <a:rPr lang="en-AU" dirty="0"/>
              <a:t>: The ultimate effect of all advertising is to sell the product. </a:t>
            </a:r>
            <a:endParaRPr lang="en-AU" dirty="0" smtClean="0"/>
          </a:p>
          <a:p>
            <a:pPr marL="0" indent="0">
              <a:buNone/>
            </a:pPr>
            <a:endParaRPr lang="en-AU" dirty="0"/>
          </a:p>
          <a:p>
            <a:r>
              <a:rPr lang="en-AU" dirty="0" smtClean="0"/>
              <a:t>No Subject and Verb</a:t>
            </a:r>
          </a:p>
          <a:p>
            <a:pPr marL="0" indent="0">
              <a:buNone/>
            </a:pPr>
            <a:r>
              <a:rPr lang="en-AU" b="1" i="1" dirty="0" smtClean="0"/>
              <a:t>Fragment: </a:t>
            </a:r>
            <a:r>
              <a:rPr lang="en-AU" dirty="0"/>
              <a:t>In </a:t>
            </a:r>
            <a:r>
              <a:rPr lang="en-AU" dirty="0" smtClean="0"/>
              <a:t>Iraq, </a:t>
            </a:r>
            <a:r>
              <a:rPr lang="en-AU" dirty="0"/>
              <a:t>during the last war and just before the </a:t>
            </a:r>
            <a:r>
              <a:rPr lang="en-AU" dirty="0" smtClean="0"/>
              <a:t>withdrawal of American troops.</a:t>
            </a:r>
          </a:p>
          <a:p>
            <a:pPr marL="0" indent="0">
              <a:buNone/>
            </a:pPr>
            <a:r>
              <a:rPr lang="en-AU" b="1" i="1" dirty="0" smtClean="0"/>
              <a:t>Possible Revision</a:t>
            </a:r>
            <a:r>
              <a:rPr lang="en-AU" b="1" dirty="0" smtClean="0"/>
              <a:t>: </a:t>
            </a:r>
            <a:r>
              <a:rPr lang="en-AU" dirty="0" smtClean="0"/>
              <a:t>In </a:t>
            </a:r>
            <a:r>
              <a:rPr lang="en-AU" dirty="0"/>
              <a:t>Iraq, during the last war and just before the withdrawal of American </a:t>
            </a:r>
            <a:r>
              <a:rPr lang="en-AU" dirty="0" smtClean="0"/>
              <a:t>troops, the economy hit its lowest point.</a:t>
            </a:r>
            <a:endParaRPr lang="en-AU" dirty="0"/>
          </a:p>
          <a:p>
            <a:pPr marL="0" indent="0">
              <a:buNone/>
            </a:pPr>
            <a:endParaRPr lang="en-AU" b="1" dirty="0" smtClean="0"/>
          </a:p>
          <a:p>
            <a:pPr marL="0" indent="0">
              <a:buNone/>
            </a:pPr>
            <a:endParaRPr lang="en-US" dirty="0"/>
          </a:p>
        </p:txBody>
      </p:sp>
    </p:spTree>
    <p:extLst>
      <p:ext uri="{BB962C8B-B14F-4D97-AF65-F5344CB8AC3E}">
        <p14:creationId xmlns:p14="http://schemas.microsoft.com/office/powerpoint/2010/main" val="2471798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Sentence fragments</a:t>
            </a:r>
          </a:p>
        </p:txBody>
      </p:sp>
      <p:sp>
        <p:nvSpPr>
          <p:cNvPr id="3" name="Content Placeholder 2"/>
          <p:cNvSpPr>
            <a:spLocks noGrp="1"/>
          </p:cNvSpPr>
          <p:nvPr>
            <p:ph sz="quarter" idx="1"/>
          </p:nvPr>
        </p:nvSpPr>
        <p:spPr/>
        <p:txBody>
          <a:bodyPr>
            <a:normAutofit/>
          </a:bodyPr>
          <a:lstStyle/>
          <a:p>
            <a:r>
              <a:rPr lang="en-US" dirty="0" smtClean="0"/>
              <a:t>Subordinate </a:t>
            </a:r>
            <a:r>
              <a:rPr lang="en-US" dirty="0"/>
              <a:t>Clause Fragments</a:t>
            </a:r>
          </a:p>
          <a:p>
            <a:pPr marL="0" indent="0">
              <a:buNone/>
            </a:pPr>
            <a:r>
              <a:rPr lang="en-AU" b="1" i="1" dirty="0"/>
              <a:t>Fragment: </a:t>
            </a:r>
            <a:r>
              <a:rPr lang="en-AU" dirty="0"/>
              <a:t>Even though he had the better arguments and was by far the more powerful speaker. </a:t>
            </a:r>
          </a:p>
          <a:p>
            <a:pPr marL="0" indent="0">
              <a:buNone/>
            </a:pPr>
            <a:r>
              <a:rPr lang="en-AU" b="1" i="1" dirty="0"/>
              <a:t>Possible Revision</a:t>
            </a:r>
            <a:r>
              <a:rPr lang="en-AU" dirty="0"/>
              <a:t>: Even though he had the better arguments and was by far the more powerful speaker, his wife always got what she wanted.</a:t>
            </a:r>
          </a:p>
          <a:p>
            <a:pPr marL="0" indent="0">
              <a:buNone/>
            </a:pPr>
            <a:endParaRPr lang="en-US" dirty="0" smtClean="0"/>
          </a:p>
          <a:p>
            <a:pPr marL="0" indent="0">
              <a:buNone/>
            </a:pPr>
            <a:r>
              <a:rPr lang="en-AU" b="1" i="1" dirty="0"/>
              <a:t>Fragment: </a:t>
            </a:r>
            <a:r>
              <a:rPr lang="en-AU" dirty="0" smtClean="0"/>
              <a:t>Because he was absent-minded.</a:t>
            </a:r>
            <a:endParaRPr lang="en-AU" dirty="0"/>
          </a:p>
          <a:p>
            <a:pPr marL="0" indent="0">
              <a:buNone/>
            </a:pPr>
            <a:r>
              <a:rPr lang="en-AU" b="1" i="1" dirty="0"/>
              <a:t>Possible Revision</a:t>
            </a:r>
            <a:r>
              <a:rPr lang="en-AU" dirty="0"/>
              <a:t>: </a:t>
            </a:r>
            <a:r>
              <a:rPr lang="en-AU" dirty="0" smtClean="0"/>
              <a:t>He almost hit a tree while driving because he was absent-minded.</a:t>
            </a:r>
            <a:endParaRPr lang="en-AU" dirty="0"/>
          </a:p>
          <a:p>
            <a:pPr marL="0" indent="0">
              <a:buNone/>
            </a:pPr>
            <a:endParaRPr lang="en-US" dirty="0"/>
          </a:p>
        </p:txBody>
      </p:sp>
    </p:spTree>
    <p:extLst>
      <p:ext uri="{BB962C8B-B14F-4D97-AF65-F5344CB8AC3E}">
        <p14:creationId xmlns:p14="http://schemas.microsoft.com/office/powerpoint/2010/main" val="1772315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fragments</a:t>
            </a:r>
            <a:endParaRPr lang="en-US" dirty="0"/>
          </a:p>
        </p:txBody>
      </p:sp>
      <p:sp>
        <p:nvSpPr>
          <p:cNvPr id="3" name="Content Placeholder 2"/>
          <p:cNvSpPr>
            <a:spLocks noGrp="1"/>
          </p:cNvSpPr>
          <p:nvPr>
            <p:ph sz="quarter" idx="1"/>
          </p:nvPr>
        </p:nvSpPr>
        <p:spPr/>
        <p:txBody>
          <a:bodyPr/>
          <a:lstStyle/>
          <a:p>
            <a:r>
              <a:rPr lang="en-US" dirty="0" smtClean="0"/>
              <a:t>After Thought Fragments</a:t>
            </a:r>
          </a:p>
          <a:p>
            <a:pPr marL="0" indent="0">
              <a:buNone/>
            </a:pPr>
            <a:endParaRPr lang="en-US" b="1" i="1" dirty="0" smtClean="0"/>
          </a:p>
          <a:p>
            <a:pPr marL="0" indent="0">
              <a:buNone/>
            </a:pPr>
            <a:r>
              <a:rPr lang="en-US" b="1" i="1" dirty="0" smtClean="0"/>
              <a:t>Fragment</a:t>
            </a:r>
            <a:r>
              <a:rPr lang="en-US" dirty="0" smtClean="0"/>
              <a:t>: </a:t>
            </a:r>
            <a:r>
              <a:rPr lang="en-AU" dirty="0"/>
              <a:t>For example, </a:t>
            </a:r>
            <a:r>
              <a:rPr lang="en-AU" dirty="0" smtClean="0"/>
              <a:t>broken </a:t>
            </a:r>
            <a:r>
              <a:rPr lang="en-AU" dirty="0"/>
              <a:t>pens, candy wrappers, dollar bills, and </a:t>
            </a:r>
            <a:r>
              <a:rPr lang="en-AU" dirty="0" smtClean="0"/>
              <a:t>paperclips.</a:t>
            </a:r>
          </a:p>
          <a:p>
            <a:pPr marL="0" indent="0">
              <a:buNone/>
            </a:pPr>
            <a:r>
              <a:rPr lang="en-AU" b="1" i="1" dirty="0" smtClean="0"/>
              <a:t>Possible Revision</a:t>
            </a:r>
            <a:r>
              <a:rPr lang="en-AU" dirty="0" smtClean="0"/>
              <a:t>: You may find all sorts of rubbish in her bag, for example, </a:t>
            </a:r>
            <a:r>
              <a:rPr lang="en-AU" dirty="0"/>
              <a:t>broken pens, candy wrappers, dollar bills, and paperclips.</a:t>
            </a:r>
          </a:p>
          <a:p>
            <a:pPr marL="0" indent="0">
              <a:buNone/>
            </a:pPr>
            <a:endParaRPr lang="en-US" dirty="0"/>
          </a:p>
        </p:txBody>
      </p:sp>
    </p:spTree>
    <p:extLst>
      <p:ext uri="{BB962C8B-B14F-4D97-AF65-F5344CB8AC3E}">
        <p14:creationId xmlns:p14="http://schemas.microsoft.com/office/powerpoint/2010/main" val="19968116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structures</a:t>
            </a:r>
            <a:endParaRPr lang="en-US" dirty="0"/>
          </a:p>
        </p:txBody>
      </p:sp>
      <p:sp>
        <p:nvSpPr>
          <p:cNvPr id="3" name="Content Placeholder 2"/>
          <p:cNvSpPr>
            <a:spLocks noGrp="1"/>
          </p:cNvSpPr>
          <p:nvPr>
            <p:ph sz="quarter" idx="1"/>
          </p:nvPr>
        </p:nvSpPr>
        <p:spPr/>
        <p:txBody>
          <a:bodyPr>
            <a:normAutofit/>
          </a:bodyPr>
          <a:lstStyle/>
          <a:p>
            <a:r>
              <a:rPr lang="en-AU" b="1" dirty="0" smtClean="0"/>
              <a:t>The Simple Sentence</a:t>
            </a:r>
          </a:p>
          <a:p>
            <a:pPr marL="0" indent="0">
              <a:buNone/>
            </a:pPr>
            <a:r>
              <a:rPr lang="en-AU" dirty="0" smtClean="0"/>
              <a:t>Usually</a:t>
            </a:r>
            <a:r>
              <a:rPr lang="en-AU" dirty="0"/>
              <a:t>, </a:t>
            </a:r>
            <a:r>
              <a:rPr lang="en-AU" dirty="0" smtClean="0"/>
              <a:t>the </a:t>
            </a:r>
            <a:r>
              <a:rPr lang="en-AU" dirty="0"/>
              <a:t>sentence has a </a:t>
            </a:r>
            <a:r>
              <a:rPr lang="en-AU" dirty="0">
                <a:hlinkClick r:id="rId2"/>
              </a:rPr>
              <a:t>subject</a:t>
            </a:r>
            <a:r>
              <a:rPr lang="en-AU" dirty="0"/>
              <a:t> as well as a </a:t>
            </a:r>
            <a:r>
              <a:rPr lang="en-AU" dirty="0">
                <a:hlinkClick r:id="rId2"/>
              </a:rPr>
              <a:t>predicate</a:t>
            </a:r>
            <a:r>
              <a:rPr lang="en-AU" dirty="0"/>
              <a:t> and both the subject and the predicate may have </a:t>
            </a:r>
            <a:r>
              <a:rPr lang="en-AU" dirty="0">
                <a:hlinkClick r:id="rId3"/>
              </a:rPr>
              <a:t>modifiers</a:t>
            </a:r>
            <a:r>
              <a:rPr lang="en-AU" dirty="0"/>
              <a:t>. All of the following are simple sentences, because each contains only one clause:</a:t>
            </a:r>
          </a:p>
          <a:p>
            <a:pPr marL="457200" indent="-457200">
              <a:buFont typeface="+mj-lt"/>
              <a:buAutoNum type="arabicPeriod"/>
            </a:pPr>
            <a:r>
              <a:rPr lang="en-AU" dirty="0" smtClean="0"/>
              <a:t>Ice </a:t>
            </a:r>
            <a:r>
              <a:rPr lang="en-AU" b="1" dirty="0"/>
              <a:t>melts</a:t>
            </a:r>
            <a:r>
              <a:rPr lang="en-AU" dirty="0" smtClean="0"/>
              <a:t>.</a:t>
            </a:r>
          </a:p>
          <a:p>
            <a:pPr marL="457200" indent="-457200">
              <a:buFont typeface="+mj-lt"/>
              <a:buAutoNum type="arabicPeriod"/>
            </a:pPr>
            <a:r>
              <a:rPr lang="en-AU" dirty="0" smtClean="0"/>
              <a:t>The </a:t>
            </a:r>
            <a:r>
              <a:rPr lang="en-AU" dirty="0"/>
              <a:t>ice </a:t>
            </a:r>
            <a:r>
              <a:rPr lang="en-AU" b="1" dirty="0"/>
              <a:t>melts</a:t>
            </a:r>
            <a:r>
              <a:rPr lang="en-AU" dirty="0"/>
              <a:t> quickly</a:t>
            </a:r>
            <a:r>
              <a:rPr lang="en-AU" dirty="0" smtClean="0"/>
              <a:t>.</a:t>
            </a:r>
          </a:p>
          <a:p>
            <a:pPr marL="457200" indent="-457200">
              <a:buFont typeface="+mj-lt"/>
              <a:buAutoNum type="arabicPeriod"/>
            </a:pPr>
            <a:r>
              <a:rPr lang="en-AU" dirty="0" smtClean="0"/>
              <a:t>The </a:t>
            </a:r>
            <a:r>
              <a:rPr lang="en-AU" dirty="0"/>
              <a:t>ice on the river </a:t>
            </a:r>
            <a:r>
              <a:rPr lang="en-AU" b="1" dirty="0"/>
              <a:t>melts</a:t>
            </a:r>
            <a:r>
              <a:rPr lang="en-AU" dirty="0"/>
              <a:t> quickly under the warm March sun</a:t>
            </a:r>
            <a:r>
              <a:rPr lang="en-AU" dirty="0" smtClean="0"/>
              <a:t>.</a:t>
            </a:r>
          </a:p>
          <a:p>
            <a:pPr marL="0" indent="0">
              <a:buNone/>
            </a:pPr>
            <a:endParaRPr lang="en-AU" dirty="0"/>
          </a:p>
          <a:p>
            <a:pPr marL="0" indent="0">
              <a:buNone/>
            </a:pPr>
            <a:r>
              <a:rPr lang="en-AU" dirty="0" smtClean="0"/>
              <a:t> </a:t>
            </a:r>
            <a:endParaRPr lang="en-US" dirty="0"/>
          </a:p>
        </p:txBody>
      </p:sp>
    </p:spTree>
    <p:extLst>
      <p:ext uri="{BB962C8B-B14F-4D97-AF65-F5344CB8AC3E}">
        <p14:creationId xmlns:p14="http://schemas.microsoft.com/office/powerpoint/2010/main" val="2243328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The Simple </a:t>
            </a:r>
            <a:r>
              <a:rPr lang="en-AU" b="1" dirty="0" smtClean="0"/>
              <a:t>Sentence</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4"/>
            </a:pPr>
            <a:r>
              <a:rPr lang="en-AU" dirty="0"/>
              <a:t>Lying exposed without its blanket of snow, the ice on the river </a:t>
            </a:r>
            <a:r>
              <a:rPr lang="en-AU" b="1" dirty="0"/>
              <a:t>melts</a:t>
            </a:r>
            <a:r>
              <a:rPr lang="en-AU" dirty="0"/>
              <a:t> quickly under the warm March sun</a:t>
            </a:r>
          </a:p>
          <a:p>
            <a:pPr marL="0" indent="0">
              <a:buNone/>
            </a:pPr>
            <a:r>
              <a:rPr lang="en-AU" dirty="0"/>
              <a:t>As you can see, a simple sentence can be quite long -- it is a mistake to think that you can tell a simple sentence from a compound sentence or a complex sentence simply by its length</a:t>
            </a:r>
            <a:endParaRPr lang="en-US" dirty="0"/>
          </a:p>
        </p:txBody>
      </p:sp>
    </p:spTree>
    <p:extLst>
      <p:ext uri="{BB962C8B-B14F-4D97-AF65-F5344CB8AC3E}">
        <p14:creationId xmlns:p14="http://schemas.microsoft.com/office/powerpoint/2010/main" val="33432285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structures</a:t>
            </a:r>
            <a:endParaRPr lang="en-US" dirty="0"/>
          </a:p>
        </p:txBody>
      </p:sp>
      <p:sp>
        <p:nvSpPr>
          <p:cNvPr id="3" name="Content Placeholder 2"/>
          <p:cNvSpPr>
            <a:spLocks noGrp="1"/>
          </p:cNvSpPr>
          <p:nvPr>
            <p:ph sz="quarter" idx="1"/>
          </p:nvPr>
        </p:nvSpPr>
        <p:spPr/>
        <p:txBody>
          <a:bodyPr>
            <a:normAutofit/>
          </a:bodyPr>
          <a:lstStyle/>
          <a:p>
            <a:r>
              <a:rPr lang="en-US" b="1" dirty="0" smtClean="0"/>
              <a:t>The Compound </a:t>
            </a:r>
            <a:r>
              <a:rPr lang="en-US" b="1" dirty="0"/>
              <a:t>S</a:t>
            </a:r>
            <a:r>
              <a:rPr lang="en-US" b="1" dirty="0" smtClean="0"/>
              <a:t>entence</a:t>
            </a:r>
          </a:p>
          <a:p>
            <a:pPr marL="0" indent="0">
              <a:buNone/>
            </a:pPr>
            <a:r>
              <a:rPr lang="en-AU" dirty="0" smtClean="0"/>
              <a:t>It consists </a:t>
            </a:r>
            <a:r>
              <a:rPr lang="en-AU" dirty="0"/>
              <a:t>of two or more </a:t>
            </a:r>
            <a:r>
              <a:rPr lang="en-AU" dirty="0">
                <a:hlinkClick r:id="rId2"/>
              </a:rPr>
              <a:t>independent clauses</a:t>
            </a:r>
            <a:r>
              <a:rPr lang="en-AU" dirty="0"/>
              <a:t> (or simple sentences) joined by </a:t>
            </a:r>
            <a:r>
              <a:rPr lang="en-AU" dirty="0">
                <a:hlinkClick r:id="rId3"/>
              </a:rPr>
              <a:t>co-ordinating conjunctions</a:t>
            </a:r>
            <a:r>
              <a:rPr lang="en-AU" dirty="0"/>
              <a:t> like "and," "but," and "or":</a:t>
            </a:r>
          </a:p>
          <a:p>
            <a:pPr marL="0" indent="0">
              <a:buNone/>
            </a:pPr>
            <a:r>
              <a:rPr lang="en-AU" b="1" dirty="0" smtClean="0"/>
              <a:t>Simple:</a:t>
            </a:r>
          </a:p>
          <a:p>
            <a:pPr marL="0" indent="0">
              <a:buNone/>
            </a:pPr>
            <a:r>
              <a:rPr lang="en-AU" dirty="0" smtClean="0"/>
              <a:t>Canada </a:t>
            </a:r>
            <a:r>
              <a:rPr lang="en-AU" dirty="0"/>
              <a:t>is a rich country</a:t>
            </a:r>
            <a:r>
              <a:rPr lang="en-AU" dirty="0" smtClean="0"/>
              <a:t>.</a:t>
            </a:r>
          </a:p>
          <a:p>
            <a:pPr marL="0" indent="0">
              <a:buNone/>
            </a:pPr>
            <a:r>
              <a:rPr lang="en-AU" b="1" dirty="0" smtClean="0"/>
              <a:t>Simple:</a:t>
            </a:r>
          </a:p>
          <a:p>
            <a:pPr marL="0" indent="0">
              <a:buNone/>
            </a:pPr>
            <a:r>
              <a:rPr lang="en-AU" dirty="0" smtClean="0"/>
              <a:t>Still</a:t>
            </a:r>
            <a:r>
              <a:rPr lang="en-AU" dirty="0"/>
              <a:t>, it has many poor people</a:t>
            </a:r>
            <a:r>
              <a:rPr lang="en-AU" dirty="0" smtClean="0"/>
              <a:t>.</a:t>
            </a:r>
          </a:p>
          <a:p>
            <a:pPr marL="0" indent="0">
              <a:buNone/>
            </a:pPr>
            <a:r>
              <a:rPr lang="en-AU" b="1" dirty="0" smtClean="0"/>
              <a:t>Compound: </a:t>
            </a:r>
            <a:r>
              <a:rPr lang="en-AU" dirty="0" smtClean="0"/>
              <a:t>Canada </a:t>
            </a:r>
            <a:r>
              <a:rPr lang="en-AU" dirty="0"/>
              <a:t>is a rich country, </a:t>
            </a:r>
            <a:r>
              <a:rPr lang="en-AU" b="1" dirty="0"/>
              <a:t>but</a:t>
            </a:r>
            <a:r>
              <a:rPr lang="en-AU" dirty="0"/>
              <a:t> still it has many poor people</a:t>
            </a:r>
            <a:r>
              <a:rPr lang="en-AU" dirty="0" smtClean="0"/>
              <a:t>.</a:t>
            </a:r>
          </a:p>
          <a:p>
            <a:pPr marL="0" indent="0">
              <a:buNone/>
            </a:pPr>
            <a:endParaRPr lang="en-AU" dirty="0" smtClean="0"/>
          </a:p>
        </p:txBody>
      </p:sp>
    </p:spTree>
    <p:extLst>
      <p:ext uri="{BB962C8B-B14F-4D97-AF65-F5344CB8AC3E}">
        <p14:creationId xmlns:p14="http://schemas.microsoft.com/office/powerpoint/2010/main" val="2878929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Compound </a:t>
            </a:r>
            <a:r>
              <a:rPr lang="en-US" b="1" dirty="0" smtClean="0"/>
              <a:t>Sentence</a:t>
            </a:r>
            <a:endParaRPr lang="en-US" dirty="0"/>
          </a:p>
        </p:txBody>
      </p:sp>
      <p:sp>
        <p:nvSpPr>
          <p:cNvPr id="3" name="Content Placeholder 2"/>
          <p:cNvSpPr>
            <a:spLocks noGrp="1"/>
          </p:cNvSpPr>
          <p:nvPr>
            <p:ph sz="quarter" idx="1"/>
          </p:nvPr>
        </p:nvSpPr>
        <p:spPr/>
        <p:txBody>
          <a:bodyPr/>
          <a:lstStyle/>
          <a:p>
            <a:pPr marL="0" indent="0">
              <a:buNone/>
            </a:pPr>
            <a:r>
              <a:rPr lang="en-AU" sz="2800" dirty="0"/>
              <a:t>A compound sentence is most effective when you use it to create a sense of balance or contrast between two (or more) equally-important pieces of information:</a:t>
            </a:r>
          </a:p>
          <a:p>
            <a:pPr marL="0" indent="0">
              <a:buNone/>
            </a:pPr>
            <a:endParaRPr lang="en-AU" sz="2800" dirty="0" smtClean="0"/>
          </a:p>
          <a:p>
            <a:pPr marL="0" indent="0">
              <a:buNone/>
            </a:pPr>
            <a:r>
              <a:rPr lang="en-AU" sz="2800" b="1" dirty="0" smtClean="0"/>
              <a:t>Montréal </a:t>
            </a:r>
            <a:r>
              <a:rPr lang="en-AU" sz="2800" b="1" dirty="0"/>
              <a:t>has better restaurants, but Toronto has better cinemas.</a:t>
            </a:r>
            <a:endParaRPr lang="en-US" sz="2800" b="1" dirty="0"/>
          </a:p>
          <a:p>
            <a:endParaRPr lang="en-US" dirty="0"/>
          </a:p>
        </p:txBody>
      </p:sp>
    </p:spTree>
    <p:extLst>
      <p:ext uri="{BB962C8B-B14F-4D97-AF65-F5344CB8AC3E}">
        <p14:creationId xmlns:p14="http://schemas.microsoft.com/office/powerpoint/2010/main" val="23574657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smtClean="0"/>
              <a:t>The </a:t>
            </a:r>
            <a:r>
              <a:rPr lang="en-US" b="1" dirty="0"/>
              <a:t>C</a:t>
            </a:r>
            <a:r>
              <a:rPr lang="en-US" b="1" dirty="0" smtClean="0"/>
              <a:t>omplex Sentence</a:t>
            </a:r>
          </a:p>
          <a:p>
            <a:pPr marL="0" indent="0">
              <a:buNone/>
            </a:pPr>
            <a:r>
              <a:rPr lang="en-AU" dirty="0"/>
              <a:t>A </a:t>
            </a:r>
            <a:r>
              <a:rPr lang="en-AU" b="1" dirty="0"/>
              <a:t>complex sentence</a:t>
            </a:r>
            <a:r>
              <a:rPr lang="en-AU" dirty="0"/>
              <a:t> contains one independent clause and at least one </a:t>
            </a:r>
            <a:r>
              <a:rPr lang="en-AU" dirty="0">
                <a:hlinkClick r:id="rId2"/>
              </a:rPr>
              <a:t>dependent clause</a:t>
            </a:r>
            <a:r>
              <a:rPr lang="en-AU" dirty="0"/>
              <a:t>. Unlike a compound sentence, however, a complex sentence contains clauses which are </a:t>
            </a:r>
            <a:r>
              <a:rPr lang="en-AU" i="1" dirty="0"/>
              <a:t>not</a:t>
            </a:r>
            <a:r>
              <a:rPr lang="en-AU" dirty="0"/>
              <a:t> equal. Consider the following examples:</a:t>
            </a:r>
          </a:p>
          <a:p>
            <a:pPr marL="0" indent="0">
              <a:buNone/>
            </a:pPr>
            <a:endParaRPr lang="en-AU" b="1" dirty="0" smtClean="0"/>
          </a:p>
          <a:p>
            <a:pPr marL="0" indent="0">
              <a:buNone/>
            </a:pPr>
            <a:r>
              <a:rPr lang="en-AU" b="1" dirty="0" smtClean="0"/>
              <a:t>Simple</a:t>
            </a:r>
          </a:p>
          <a:p>
            <a:pPr marL="0" indent="0">
              <a:buNone/>
            </a:pPr>
            <a:r>
              <a:rPr lang="en-AU" dirty="0" smtClean="0"/>
              <a:t>My </a:t>
            </a:r>
            <a:r>
              <a:rPr lang="en-AU" dirty="0"/>
              <a:t>friend invited me to a party. I do not want to go</a:t>
            </a:r>
            <a:r>
              <a:rPr lang="en-AU" dirty="0" smtClean="0"/>
              <a:t>.</a:t>
            </a:r>
          </a:p>
          <a:p>
            <a:pPr marL="0" indent="0">
              <a:buNone/>
            </a:pPr>
            <a:endParaRPr lang="en-AU" b="1" dirty="0" smtClean="0"/>
          </a:p>
          <a:p>
            <a:pPr marL="0" indent="0">
              <a:buNone/>
            </a:pPr>
            <a:r>
              <a:rPr lang="en-AU" b="1" dirty="0" smtClean="0"/>
              <a:t>Compound</a:t>
            </a:r>
          </a:p>
          <a:p>
            <a:pPr marL="0" indent="0">
              <a:buNone/>
            </a:pPr>
            <a:r>
              <a:rPr lang="en-AU" dirty="0" smtClean="0"/>
              <a:t>My </a:t>
            </a:r>
            <a:r>
              <a:rPr lang="en-AU" dirty="0"/>
              <a:t>friend invited me to a party, but I do not want to go</a:t>
            </a:r>
            <a:r>
              <a:rPr lang="en-AU" dirty="0" smtClean="0"/>
              <a:t>.</a:t>
            </a:r>
          </a:p>
          <a:p>
            <a:pPr marL="0" indent="0">
              <a:buNone/>
            </a:pPr>
            <a:endParaRPr lang="en-AU" b="1" dirty="0"/>
          </a:p>
          <a:p>
            <a:pPr marL="0" indent="0">
              <a:buNone/>
            </a:pPr>
            <a:r>
              <a:rPr lang="en-AU" b="1" dirty="0" smtClean="0"/>
              <a:t>Complex</a:t>
            </a:r>
          </a:p>
          <a:p>
            <a:pPr marL="0" indent="0">
              <a:buNone/>
            </a:pPr>
            <a:r>
              <a:rPr lang="en-AU" dirty="0" smtClean="0"/>
              <a:t>Although </a:t>
            </a:r>
            <a:r>
              <a:rPr lang="en-AU" dirty="0"/>
              <a:t>my friend invited me to a party, I do not want to go</a:t>
            </a:r>
            <a:r>
              <a:rPr lang="en-AU" dirty="0" smtClean="0"/>
              <a:t>.</a:t>
            </a:r>
            <a:endParaRPr lang="en-US" dirty="0"/>
          </a:p>
        </p:txBody>
      </p:sp>
    </p:spTree>
    <p:extLst>
      <p:ext uri="{BB962C8B-B14F-4D97-AF65-F5344CB8AC3E}">
        <p14:creationId xmlns:p14="http://schemas.microsoft.com/office/powerpoint/2010/main" val="3490639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Sentence structure</a:t>
            </a:r>
          </a:p>
        </p:txBody>
      </p:sp>
      <p:sp>
        <p:nvSpPr>
          <p:cNvPr id="3" name="Content Placeholder 2"/>
          <p:cNvSpPr>
            <a:spLocks noGrp="1"/>
          </p:cNvSpPr>
          <p:nvPr>
            <p:ph sz="quarter" idx="1"/>
          </p:nvPr>
        </p:nvSpPr>
        <p:spPr/>
        <p:txBody>
          <a:bodyPr/>
          <a:lstStyle/>
          <a:p>
            <a:pPr marL="0" indent="0">
              <a:buNone/>
            </a:pPr>
            <a:r>
              <a:rPr lang="en-AU" dirty="0"/>
              <a:t>In the first example, there are two separate simple sentences: "My friend invited me to a party" and "I do not want to go." The second example joins them together into a single sentence with the co-ordinating conjunction "but," but both parts could still stand as independent sentences -- they are entirely equal, and the reader cannot tell which is most important. In the third example, however, the sentence has changed quite a bit: the first clause, "Although my friend invited me to a party," has become incomplete, or a dependent clause.</a:t>
            </a:r>
          </a:p>
        </p:txBody>
      </p:sp>
    </p:spTree>
    <p:extLst>
      <p:ext uri="{BB962C8B-B14F-4D97-AF65-F5344CB8AC3E}">
        <p14:creationId xmlns:p14="http://schemas.microsoft.com/office/powerpoint/2010/main" val="850525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Tenses</a:t>
            </a:r>
            <a:endParaRPr lang="en-US" dirty="0"/>
          </a:p>
        </p:txBody>
      </p:sp>
      <p:sp>
        <p:nvSpPr>
          <p:cNvPr id="3" name="Content Placeholder 2"/>
          <p:cNvSpPr>
            <a:spLocks noGrp="1"/>
          </p:cNvSpPr>
          <p:nvPr>
            <p:ph sz="quarter" idx="1"/>
          </p:nvPr>
        </p:nvSpPr>
        <p:spPr/>
        <p:txBody>
          <a:bodyPr>
            <a:normAutofit fontScale="92500" lnSpcReduction="20000"/>
          </a:bodyPr>
          <a:lstStyle/>
          <a:p>
            <a:r>
              <a:rPr lang="en-AU" sz="3200" dirty="0">
                <a:hlinkClick r:id="rId2"/>
              </a:rPr>
              <a:t>Present </a:t>
            </a:r>
            <a:r>
              <a:rPr lang="en-AU" sz="3200" dirty="0" smtClean="0">
                <a:hlinkClick r:id="rId2"/>
              </a:rPr>
              <a:t>Tense</a:t>
            </a:r>
            <a:r>
              <a:rPr lang="en-AU" sz="3200" dirty="0" smtClean="0"/>
              <a:t>: used to state a fact or describe a habit</a:t>
            </a:r>
          </a:p>
          <a:p>
            <a:pPr marL="0" indent="0">
              <a:buNone/>
            </a:pPr>
            <a:endParaRPr lang="en-AU" sz="3200" dirty="0" smtClean="0">
              <a:solidFill>
                <a:schemeClr val="accent5">
                  <a:lumMod val="50000"/>
                </a:schemeClr>
              </a:solidFill>
            </a:endParaRPr>
          </a:p>
          <a:p>
            <a:pPr marL="0" indent="0">
              <a:buNone/>
            </a:pPr>
            <a:r>
              <a:rPr lang="en-AU" sz="3200" dirty="0" smtClean="0">
                <a:solidFill>
                  <a:schemeClr val="accent5">
                    <a:lumMod val="50000"/>
                  </a:schemeClr>
                </a:solidFill>
              </a:rPr>
              <a:t>I do.</a:t>
            </a:r>
          </a:p>
          <a:p>
            <a:pPr marL="0" indent="0">
              <a:buNone/>
            </a:pPr>
            <a:endParaRPr lang="en-AU" sz="3200" b="1" dirty="0" smtClean="0">
              <a:solidFill>
                <a:schemeClr val="accent5">
                  <a:lumMod val="50000"/>
                </a:schemeClr>
              </a:solidFill>
            </a:endParaRPr>
          </a:p>
          <a:p>
            <a:pPr marL="0" indent="0">
              <a:buNone/>
            </a:pPr>
            <a:r>
              <a:rPr lang="en-AU" sz="3200" b="1" dirty="0" smtClean="0">
                <a:solidFill>
                  <a:schemeClr val="accent5">
                    <a:lumMod val="50000"/>
                  </a:schemeClr>
                </a:solidFill>
              </a:rPr>
              <a:t>Examples:</a:t>
            </a:r>
          </a:p>
          <a:p>
            <a:pPr marL="0" indent="0">
              <a:buNone/>
            </a:pPr>
            <a:r>
              <a:rPr lang="en-AU" sz="3200" dirty="0" smtClean="0"/>
              <a:t>a. So many parts of the world suffer from poverty.</a:t>
            </a:r>
          </a:p>
          <a:p>
            <a:pPr marL="0" indent="0">
              <a:buNone/>
            </a:pPr>
            <a:r>
              <a:rPr lang="en-AU" sz="3200" dirty="0" smtClean="0"/>
              <a:t>b. I usually eat dinner at 7:00 p.m.</a:t>
            </a:r>
          </a:p>
          <a:p>
            <a:pPr marL="0" indent="0">
              <a:buNone/>
            </a:pPr>
            <a:r>
              <a:rPr lang="en-AU" sz="3200" dirty="0"/>
              <a:t/>
            </a:r>
            <a:br>
              <a:rPr lang="en-AU" sz="3200" dirty="0"/>
            </a:br>
            <a:endParaRPr lang="en-AU" sz="3200" dirty="0" smtClean="0"/>
          </a:p>
          <a:p>
            <a:endParaRPr lang="en-US" dirty="0"/>
          </a:p>
        </p:txBody>
      </p:sp>
    </p:spTree>
    <p:extLst>
      <p:ext uri="{BB962C8B-B14F-4D97-AF65-F5344CB8AC3E}">
        <p14:creationId xmlns:p14="http://schemas.microsoft.com/office/powerpoint/2010/main" val="2670111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a:t>
            </a:r>
            <a:endParaRPr lang="en-US" dirty="0"/>
          </a:p>
        </p:txBody>
      </p:sp>
      <p:sp>
        <p:nvSpPr>
          <p:cNvPr id="3" name="Content Placeholder 2"/>
          <p:cNvSpPr>
            <a:spLocks noGrp="1"/>
          </p:cNvSpPr>
          <p:nvPr>
            <p:ph sz="quarter" idx="1"/>
          </p:nvPr>
        </p:nvSpPr>
        <p:spPr/>
        <p:txBody>
          <a:bodyPr>
            <a:normAutofit fontScale="92500" lnSpcReduction="20000"/>
          </a:bodyPr>
          <a:lstStyle/>
          <a:p>
            <a:r>
              <a:rPr lang="en-AU" dirty="0"/>
              <a:t>A complex sentence is very different from a simple sentence or a compound sentence because it makes clear which ideas are most important. When you write</a:t>
            </a:r>
          </a:p>
          <a:p>
            <a:pPr marL="0" indent="0">
              <a:buNone/>
            </a:pPr>
            <a:r>
              <a:rPr lang="en-AU" dirty="0" smtClean="0"/>
              <a:t>My </a:t>
            </a:r>
            <a:r>
              <a:rPr lang="en-AU" dirty="0"/>
              <a:t>friend invited me to a party. I do not want to go</a:t>
            </a:r>
            <a:r>
              <a:rPr lang="en-AU" dirty="0" smtClean="0"/>
              <a:t>.</a:t>
            </a:r>
          </a:p>
          <a:p>
            <a:pPr marL="0" indent="0" algn="ctr">
              <a:buNone/>
            </a:pPr>
            <a:r>
              <a:rPr lang="en-AU" dirty="0" smtClean="0"/>
              <a:t>or even</a:t>
            </a:r>
          </a:p>
          <a:p>
            <a:pPr marL="0" indent="0">
              <a:buNone/>
            </a:pPr>
            <a:r>
              <a:rPr lang="en-AU" dirty="0" smtClean="0"/>
              <a:t>My </a:t>
            </a:r>
            <a:r>
              <a:rPr lang="en-AU" dirty="0"/>
              <a:t>friend invited me to a party, but I do not want to go</a:t>
            </a:r>
            <a:r>
              <a:rPr lang="en-AU" dirty="0" smtClean="0"/>
              <a:t>.</a:t>
            </a:r>
          </a:p>
          <a:p>
            <a:pPr marL="0" indent="0">
              <a:buNone/>
            </a:pPr>
            <a:endParaRPr lang="en-AU" dirty="0"/>
          </a:p>
          <a:p>
            <a:pPr marL="0" indent="0">
              <a:buNone/>
            </a:pPr>
            <a:r>
              <a:rPr lang="en-AU" dirty="0" smtClean="0"/>
              <a:t>The </a:t>
            </a:r>
            <a:r>
              <a:rPr lang="en-AU" dirty="0"/>
              <a:t>reader will have trouble knowing which piece of information is most important to you. When you write the </a:t>
            </a:r>
            <a:r>
              <a:rPr lang="en-AU" dirty="0">
                <a:hlinkClick r:id="rId2"/>
              </a:rPr>
              <a:t>subordinating conjunction</a:t>
            </a:r>
            <a:r>
              <a:rPr lang="en-AU" dirty="0"/>
              <a:t> "although" at the beginning of the first clause, however, you make it clear that the fact that your friend invited you is less important than, or </a:t>
            </a:r>
            <a:r>
              <a:rPr lang="en-AU" b="1" dirty="0"/>
              <a:t>subordinate</a:t>
            </a:r>
            <a:r>
              <a:rPr lang="en-AU" dirty="0"/>
              <a:t>, to the fact that you do not want to go.</a:t>
            </a:r>
          </a:p>
        </p:txBody>
      </p:sp>
    </p:spTree>
    <p:extLst>
      <p:ext uri="{BB962C8B-B14F-4D97-AF65-F5344CB8AC3E}">
        <p14:creationId xmlns:p14="http://schemas.microsoft.com/office/powerpoint/2010/main" val="3109940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structures</a:t>
            </a:r>
            <a:endParaRPr lang="en-US" dirty="0"/>
          </a:p>
        </p:txBody>
      </p:sp>
      <p:sp>
        <p:nvSpPr>
          <p:cNvPr id="3" name="Content Placeholder 2"/>
          <p:cNvSpPr>
            <a:spLocks noGrp="1"/>
          </p:cNvSpPr>
          <p:nvPr>
            <p:ph sz="quarter" idx="1"/>
          </p:nvPr>
        </p:nvSpPr>
        <p:spPr/>
        <p:txBody>
          <a:bodyPr/>
          <a:lstStyle/>
          <a:p>
            <a:r>
              <a:rPr lang="en-US" dirty="0" smtClean="0"/>
              <a:t>More examples of complex sentences:</a:t>
            </a:r>
          </a:p>
          <a:p>
            <a:pPr marL="457200" indent="-457200">
              <a:buFont typeface="+mj-lt"/>
              <a:buAutoNum type="arabicPeriod"/>
            </a:pPr>
            <a:r>
              <a:rPr lang="en-AU" dirty="0" smtClean="0"/>
              <a:t>When </a:t>
            </a:r>
            <a:r>
              <a:rPr lang="en-AU" dirty="0"/>
              <a:t>he handed in his homework, he forgot to give the teacher the last page. </a:t>
            </a:r>
            <a:endParaRPr lang="en-AU" dirty="0" smtClean="0"/>
          </a:p>
          <a:p>
            <a:pPr marL="457200" indent="-457200">
              <a:buFont typeface="+mj-lt"/>
              <a:buAutoNum type="arabicPeriod"/>
            </a:pPr>
            <a:r>
              <a:rPr lang="en-AU" dirty="0" smtClean="0"/>
              <a:t>The </a:t>
            </a:r>
            <a:r>
              <a:rPr lang="en-AU" dirty="0"/>
              <a:t>teacher returned the homework after she noticed the error. </a:t>
            </a:r>
            <a:endParaRPr lang="en-AU" dirty="0" smtClean="0"/>
          </a:p>
          <a:p>
            <a:pPr marL="457200" indent="-457200">
              <a:buFont typeface="+mj-lt"/>
              <a:buAutoNum type="arabicPeriod"/>
            </a:pPr>
            <a:r>
              <a:rPr lang="en-AU" dirty="0" smtClean="0"/>
              <a:t>The </a:t>
            </a:r>
            <a:r>
              <a:rPr lang="en-AU" dirty="0"/>
              <a:t>students are studying because they have a test </a:t>
            </a:r>
            <a:r>
              <a:rPr lang="en-AU" dirty="0" smtClean="0"/>
              <a:t>tomorrow.</a:t>
            </a:r>
          </a:p>
          <a:p>
            <a:pPr marL="457200" indent="-457200">
              <a:buFont typeface="+mj-lt"/>
              <a:buAutoNum type="arabicPeriod"/>
            </a:pPr>
            <a:r>
              <a:rPr lang="en-AU" dirty="0" smtClean="0"/>
              <a:t>After </a:t>
            </a:r>
            <a:r>
              <a:rPr lang="en-AU" dirty="0"/>
              <a:t>they finished studying, Juan and Maria went to the movies. </a:t>
            </a:r>
            <a:endParaRPr lang="en-AU" dirty="0" smtClean="0"/>
          </a:p>
          <a:p>
            <a:pPr marL="457200" indent="-457200">
              <a:buFont typeface="+mj-lt"/>
              <a:buAutoNum type="arabicPeriod"/>
            </a:pPr>
            <a:r>
              <a:rPr lang="en-AU" dirty="0" smtClean="0"/>
              <a:t>Juan </a:t>
            </a:r>
            <a:r>
              <a:rPr lang="en-AU" dirty="0"/>
              <a:t>and Maria went to the movies after they finished studying.</a:t>
            </a:r>
            <a:endParaRPr lang="en-US" dirty="0"/>
          </a:p>
        </p:txBody>
      </p:sp>
    </p:spTree>
    <p:extLst>
      <p:ext uri="{BB962C8B-B14F-4D97-AF65-F5344CB8AC3E}">
        <p14:creationId xmlns:p14="http://schemas.microsoft.com/office/powerpoint/2010/main" val="40380836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structures</a:t>
            </a:r>
            <a:endParaRPr lang="en-US" dirty="0"/>
          </a:p>
        </p:txBody>
      </p:sp>
      <p:sp>
        <p:nvSpPr>
          <p:cNvPr id="3" name="Content Placeholder 2"/>
          <p:cNvSpPr>
            <a:spLocks noGrp="1"/>
          </p:cNvSpPr>
          <p:nvPr>
            <p:ph sz="quarter" idx="1"/>
          </p:nvPr>
        </p:nvSpPr>
        <p:spPr/>
        <p:txBody>
          <a:bodyPr>
            <a:normAutofit/>
          </a:bodyPr>
          <a:lstStyle/>
          <a:p>
            <a:r>
              <a:rPr lang="en-AU" b="1" dirty="0"/>
              <a:t>C</a:t>
            </a:r>
            <a:r>
              <a:rPr lang="en-AU" b="1" dirty="0" smtClean="0"/>
              <a:t>ompound-complex sentences: </a:t>
            </a:r>
            <a:r>
              <a:rPr lang="en-AU" dirty="0" smtClean="0"/>
              <a:t>these sentences have both coordination and subordination in them.</a:t>
            </a:r>
          </a:p>
          <a:p>
            <a:pPr marL="0" indent="0">
              <a:buNone/>
            </a:pPr>
            <a:endParaRPr lang="en-AU" dirty="0" smtClean="0"/>
          </a:p>
          <a:p>
            <a:pPr marL="0" indent="0">
              <a:buNone/>
            </a:pPr>
            <a:r>
              <a:rPr lang="en-AU" dirty="0" smtClean="0"/>
              <a:t>Examples:</a:t>
            </a:r>
          </a:p>
          <a:p>
            <a:pPr marL="457200" indent="-457200">
              <a:buFont typeface="+mj-lt"/>
              <a:buAutoNum type="arabicPeriod"/>
            </a:pPr>
            <a:r>
              <a:rPr lang="en-AU" dirty="0" smtClean="0"/>
              <a:t>The </a:t>
            </a:r>
            <a:r>
              <a:rPr lang="en-AU" dirty="0"/>
              <a:t>package arrived in the morning, but the courier left before I could check the contents</a:t>
            </a:r>
            <a:r>
              <a:rPr lang="en-AU" dirty="0" smtClean="0"/>
              <a:t>.</a:t>
            </a:r>
          </a:p>
          <a:p>
            <a:pPr marL="457200" indent="-457200">
              <a:buFont typeface="+mj-lt"/>
              <a:buAutoNum type="arabicPeriod"/>
            </a:pPr>
            <a:r>
              <a:rPr lang="en-AU" dirty="0" smtClean="0"/>
              <a:t>Though </a:t>
            </a:r>
            <a:r>
              <a:rPr lang="en-AU" dirty="0"/>
              <a:t>Mitchell prefers watching romantic films, he rented the latest spy thriller, </a:t>
            </a:r>
            <a:r>
              <a:rPr lang="en-AU" dirty="0" smtClean="0"/>
              <a:t> and </a:t>
            </a:r>
            <a:r>
              <a:rPr lang="en-AU" dirty="0"/>
              <a:t>he enjoyed it very much. </a:t>
            </a:r>
          </a:p>
          <a:p>
            <a:pPr marL="457200" indent="-457200">
              <a:buFont typeface="+mj-lt"/>
              <a:buAutoNum type="arabicPeriod"/>
            </a:pPr>
            <a:r>
              <a:rPr lang="en-AU" dirty="0" smtClean="0"/>
              <a:t>Laura </a:t>
            </a:r>
            <a:r>
              <a:rPr lang="en-AU" dirty="0"/>
              <a:t>forgot her friend's birthday, so she sent her a card when she finally </a:t>
            </a:r>
            <a:r>
              <a:rPr lang="en-US" dirty="0" smtClean="0"/>
              <a:t>remembered</a:t>
            </a:r>
            <a:r>
              <a:rPr lang="en-US" dirty="0"/>
              <a:t>. </a:t>
            </a:r>
          </a:p>
        </p:txBody>
      </p:sp>
    </p:spTree>
    <p:extLst>
      <p:ext uri="{BB962C8B-B14F-4D97-AF65-F5344CB8AC3E}">
        <p14:creationId xmlns:p14="http://schemas.microsoft.com/office/powerpoint/2010/main" val="1210814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Fused or run-on sentence</a:t>
            </a:r>
            <a:endParaRPr lang="en-US" dirty="0"/>
          </a:p>
        </p:txBody>
      </p:sp>
      <p:sp>
        <p:nvSpPr>
          <p:cNvPr id="3" name="Content Placeholder 2"/>
          <p:cNvSpPr>
            <a:spLocks noGrp="1"/>
          </p:cNvSpPr>
          <p:nvPr>
            <p:ph sz="quarter" idx="1"/>
          </p:nvPr>
        </p:nvSpPr>
        <p:spPr/>
        <p:txBody>
          <a:bodyPr>
            <a:normAutofit/>
          </a:bodyPr>
          <a:lstStyle/>
          <a:p>
            <a:pPr marL="0" indent="0">
              <a:buNone/>
            </a:pPr>
            <a:r>
              <a:rPr lang="en-AU" dirty="0"/>
              <a:t>A </a:t>
            </a:r>
            <a:r>
              <a:rPr lang="en-AU" b="1" dirty="0"/>
              <a:t>fused sentence </a:t>
            </a:r>
            <a:r>
              <a:rPr lang="en-AU" dirty="0"/>
              <a:t>is really two sentences joined with no punctuation.</a:t>
            </a:r>
          </a:p>
          <a:p>
            <a:pPr marL="0" indent="0">
              <a:buNone/>
            </a:pPr>
            <a:endParaRPr lang="en-AU" i="1" dirty="0" smtClean="0"/>
          </a:p>
          <a:p>
            <a:pPr marL="0" indent="0">
              <a:buNone/>
            </a:pPr>
            <a:r>
              <a:rPr lang="en-AU" i="1" dirty="0" smtClean="0"/>
              <a:t>Example</a:t>
            </a:r>
            <a:r>
              <a:rPr lang="en-AU" i="1" dirty="0"/>
              <a:t>: </a:t>
            </a:r>
            <a:r>
              <a:rPr lang="en-AU" dirty="0"/>
              <a:t>Tiger Woods began playing golf at an early age he is now the world's </a:t>
            </a:r>
            <a:r>
              <a:rPr lang="en-AU" dirty="0" smtClean="0"/>
              <a:t>greatest </a:t>
            </a:r>
            <a:r>
              <a:rPr lang="en-US" dirty="0" smtClean="0"/>
              <a:t>golfer</a:t>
            </a:r>
            <a:r>
              <a:rPr lang="en-US" dirty="0"/>
              <a:t>.</a:t>
            </a:r>
          </a:p>
          <a:p>
            <a:pPr marL="0" indent="0">
              <a:buNone/>
            </a:pPr>
            <a:endParaRPr lang="en-AU" dirty="0" smtClean="0"/>
          </a:p>
          <a:p>
            <a:pPr marL="0" indent="0">
              <a:buNone/>
            </a:pPr>
            <a:r>
              <a:rPr lang="en-AU" dirty="0" smtClean="0"/>
              <a:t>This </a:t>
            </a:r>
            <a:r>
              <a:rPr lang="en-AU" dirty="0"/>
              <a:t>sentence should be divided between the words </a:t>
            </a:r>
            <a:r>
              <a:rPr lang="en-AU" b="1" dirty="0"/>
              <a:t>age </a:t>
            </a:r>
            <a:r>
              <a:rPr lang="en-AU" dirty="0"/>
              <a:t>and </a:t>
            </a:r>
            <a:r>
              <a:rPr lang="en-AU" b="1" dirty="0"/>
              <a:t>he</a:t>
            </a:r>
            <a:r>
              <a:rPr lang="en-AU" dirty="0"/>
              <a:t>. Some students try to correct the error by putting </a:t>
            </a:r>
            <a:r>
              <a:rPr lang="en-AU" dirty="0" smtClean="0"/>
              <a:t>a comma </a:t>
            </a:r>
            <a:r>
              <a:rPr lang="en-AU" dirty="0"/>
              <a:t>between these two words. But a comma alone cannot correct a fused sentence. It creates another </a:t>
            </a:r>
            <a:r>
              <a:rPr lang="en-AU" dirty="0" smtClean="0"/>
              <a:t>sentence </a:t>
            </a:r>
            <a:r>
              <a:rPr lang="en-US" dirty="0" smtClean="0"/>
              <a:t>error</a:t>
            </a:r>
            <a:r>
              <a:rPr lang="en-US" dirty="0"/>
              <a:t>, the comma splice.</a:t>
            </a:r>
          </a:p>
        </p:txBody>
      </p:sp>
    </p:spTree>
    <p:extLst>
      <p:ext uri="{BB962C8B-B14F-4D97-AF65-F5344CB8AC3E}">
        <p14:creationId xmlns:p14="http://schemas.microsoft.com/office/powerpoint/2010/main" val="15686167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 splices</a:t>
            </a:r>
            <a:endParaRPr lang="en-US" dirty="0"/>
          </a:p>
        </p:txBody>
      </p:sp>
      <p:sp>
        <p:nvSpPr>
          <p:cNvPr id="3" name="Content Placeholder 2"/>
          <p:cNvSpPr>
            <a:spLocks noGrp="1"/>
          </p:cNvSpPr>
          <p:nvPr>
            <p:ph sz="quarter" idx="1"/>
          </p:nvPr>
        </p:nvSpPr>
        <p:spPr/>
        <p:txBody>
          <a:bodyPr>
            <a:normAutofit/>
          </a:bodyPr>
          <a:lstStyle/>
          <a:p>
            <a:r>
              <a:rPr lang="en-AU" dirty="0"/>
              <a:t>A </a:t>
            </a:r>
            <a:r>
              <a:rPr lang="en-AU" b="1" dirty="0"/>
              <a:t>comma splice </a:t>
            </a:r>
            <a:r>
              <a:rPr lang="en-AU" dirty="0"/>
              <a:t>is two sentences joined with a comma and no conjunction.</a:t>
            </a:r>
          </a:p>
          <a:p>
            <a:pPr marL="0" indent="0">
              <a:buNone/>
            </a:pPr>
            <a:endParaRPr lang="en-AU" i="1" dirty="0" smtClean="0"/>
          </a:p>
          <a:p>
            <a:pPr marL="0" indent="0">
              <a:buNone/>
            </a:pPr>
            <a:r>
              <a:rPr lang="en-AU" i="1" dirty="0" smtClean="0"/>
              <a:t>Example</a:t>
            </a:r>
            <a:r>
              <a:rPr lang="en-AU" i="1" dirty="0"/>
              <a:t>: </a:t>
            </a:r>
            <a:r>
              <a:rPr lang="en-AU" dirty="0"/>
              <a:t>Tiger Woods began playing golf at an early age, he is now the world's </a:t>
            </a:r>
            <a:r>
              <a:rPr lang="en-AU" dirty="0" smtClean="0"/>
              <a:t>greatest </a:t>
            </a:r>
            <a:r>
              <a:rPr lang="en-US" dirty="0" smtClean="0"/>
              <a:t>golfer</a:t>
            </a:r>
            <a:r>
              <a:rPr lang="en-US" dirty="0"/>
              <a:t>.</a:t>
            </a:r>
          </a:p>
          <a:p>
            <a:pPr marL="0" indent="0">
              <a:buNone/>
            </a:pPr>
            <a:endParaRPr lang="en-AU" dirty="0" smtClean="0"/>
          </a:p>
          <a:p>
            <a:pPr marL="0" indent="0">
              <a:buNone/>
            </a:pPr>
            <a:r>
              <a:rPr lang="en-AU" dirty="0" smtClean="0"/>
              <a:t>A </a:t>
            </a:r>
            <a:r>
              <a:rPr lang="en-AU" dirty="0"/>
              <a:t>comma splice is incorrect because two sentences cannot be joined with a comma alone. They must be </a:t>
            </a:r>
            <a:r>
              <a:rPr lang="en-AU" dirty="0" smtClean="0"/>
              <a:t>separated </a:t>
            </a:r>
            <a:r>
              <a:rPr lang="en-US" dirty="0" smtClean="0"/>
              <a:t>by </a:t>
            </a:r>
            <a:r>
              <a:rPr lang="en-US" dirty="0"/>
              <a:t>something stronger.</a:t>
            </a:r>
          </a:p>
        </p:txBody>
      </p:sp>
    </p:spTree>
    <p:extLst>
      <p:ext uri="{BB962C8B-B14F-4D97-AF65-F5344CB8AC3E}">
        <p14:creationId xmlns:p14="http://schemas.microsoft.com/office/powerpoint/2010/main" val="22624707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fix comma splices and run-on sentences?</a:t>
            </a:r>
            <a:endParaRPr lang="en-US" dirty="0"/>
          </a:p>
        </p:txBody>
      </p:sp>
      <p:sp>
        <p:nvSpPr>
          <p:cNvPr id="3" name="Content Placeholder 2"/>
          <p:cNvSpPr>
            <a:spLocks noGrp="1"/>
          </p:cNvSpPr>
          <p:nvPr>
            <p:ph sz="quarter" idx="1"/>
          </p:nvPr>
        </p:nvSpPr>
        <p:spPr/>
        <p:txBody>
          <a:bodyPr/>
          <a:lstStyle/>
          <a:p>
            <a:pPr marL="0" indent="0">
              <a:buNone/>
            </a:pPr>
            <a:r>
              <a:rPr lang="en-AU" b="1" dirty="0"/>
              <a:t>1. Use a period and a capital letter to separate the two sentences.</a:t>
            </a:r>
          </a:p>
          <a:p>
            <a:pPr marL="0" indent="0">
              <a:buNone/>
            </a:pPr>
            <a:endParaRPr lang="en-AU" dirty="0" smtClean="0"/>
          </a:p>
          <a:p>
            <a:pPr marL="0" indent="0">
              <a:buNone/>
            </a:pPr>
            <a:r>
              <a:rPr lang="en-AU" dirty="0" smtClean="0"/>
              <a:t>Tiger </a:t>
            </a:r>
            <a:r>
              <a:rPr lang="en-AU" dirty="0"/>
              <a:t>Woods began playing golf at an early age. He is now the world's greatest golfer</a:t>
            </a:r>
            <a:r>
              <a:rPr lang="en-AU" dirty="0" smtClean="0"/>
              <a:t>.</a:t>
            </a:r>
          </a:p>
          <a:p>
            <a:pPr marL="0" indent="0">
              <a:buNone/>
            </a:pPr>
            <a:endParaRPr lang="en-AU" dirty="0"/>
          </a:p>
          <a:p>
            <a:pPr marL="0" indent="0">
              <a:buNone/>
            </a:pPr>
            <a:r>
              <a:rPr lang="en-US" b="1" dirty="0"/>
              <a:t>2. Use a semicolon to separate.</a:t>
            </a:r>
          </a:p>
          <a:p>
            <a:pPr marL="0" indent="0">
              <a:buNone/>
            </a:pPr>
            <a:endParaRPr lang="en-AU" dirty="0" smtClean="0"/>
          </a:p>
          <a:p>
            <a:pPr marL="0" indent="0">
              <a:buNone/>
            </a:pPr>
            <a:r>
              <a:rPr lang="en-AU" dirty="0" smtClean="0"/>
              <a:t>Tiger </a:t>
            </a:r>
            <a:r>
              <a:rPr lang="en-AU" dirty="0"/>
              <a:t>Woods began playing golf at an early age; he is now the world's greatest golfer.</a:t>
            </a:r>
            <a:endParaRPr lang="en-US" dirty="0"/>
          </a:p>
        </p:txBody>
      </p:sp>
    </p:spTree>
    <p:extLst>
      <p:ext uri="{BB962C8B-B14F-4D97-AF65-F5344CB8AC3E}">
        <p14:creationId xmlns:p14="http://schemas.microsoft.com/office/powerpoint/2010/main" val="31678594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comma splices and run-on sentences?</a:t>
            </a:r>
          </a:p>
        </p:txBody>
      </p:sp>
      <p:sp>
        <p:nvSpPr>
          <p:cNvPr id="3" name="Content Placeholder 2"/>
          <p:cNvSpPr>
            <a:spLocks noGrp="1"/>
          </p:cNvSpPr>
          <p:nvPr>
            <p:ph sz="quarter" idx="1"/>
          </p:nvPr>
        </p:nvSpPr>
        <p:spPr/>
        <p:txBody>
          <a:bodyPr>
            <a:normAutofit/>
          </a:bodyPr>
          <a:lstStyle/>
          <a:p>
            <a:pPr marL="0" indent="0">
              <a:buNone/>
            </a:pPr>
            <a:r>
              <a:rPr lang="en-AU" b="1" dirty="0"/>
              <a:t>3. Use a comma and a coordinating conjunction: </a:t>
            </a:r>
            <a:r>
              <a:rPr lang="en-AU" b="1" i="1" dirty="0"/>
              <a:t>and, but, or, nor, for, so, </a:t>
            </a:r>
            <a:r>
              <a:rPr lang="en-AU" b="1" dirty="0"/>
              <a:t>and </a:t>
            </a:r>
            <a:r>
              <a:rPr lang="en-AU" b="1" i="1" dirty="0"/>
              <a:t>yet.</a:t>
            </a:r>
          </a:p>
          <a:p>
            <a:pPr marL="0" indent="0">
              <a:buNone/>
            </a:pPr>
            <a:endParaRPr lang="en-AU" dirty="0" smtClean="0"/>
          </a:p>
          <a:p>
            <a:pPr marL="0" indent="0">
              <a:buNone/>
            </a:pPr>
            <a:r>
              <a:rPr lang="en-AU" dirty="0" smtClean="0"/>
              <a:t>Tiger </a:t>
            </a:r>
            <a:r>
              <a:rPr lang="en-AU" dirty="0"/>
              <a:t>Woods began playing golf at an early age</a:t>
            </a:r>
            <a:r>
              <a:rPr lang="en-AU" b="1" dirty="0"/>
              <a:t>, and </a:t>
            </a:r>
            <a:r>
              <a:rPr lang="en-AU" dirty="0"/>
              <a:t>he is now the world's </a:t>
            </a:r>
            <a:r>
              <a:rPr lang="en-AU" dirty="0" smtClean="0"/>
              <a:t>greatest </a:t>
            </a:r>
            <a:r>
              <a:rPr lang="en-US" dirty="0" smtClean="0"/>
              <a:t>golfer.</a:t>
            </a:r>
          </a:p>
          <a:p>
            <a:pPr marL="0" indent="0">
              <a:buNone/>
            </a:pPr>
            <a:endParaRPr lang="en-US" dirty="0"/>
          </a:p>
        </p:txBody>
      </p:sp>
    </p:spTree>
    <p:extLst>
      <p:ext uri="{BB962C8B-B14F-4D97-AF65-F5344CB8AC3E}">
        <p14:creationId xmlns:p14="http://schemas.microsoft.com/office/powerpoint/2010/main" val="4051924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comma splices and run-on sentences?</a:t>
            </a:r>
          </a:p>
        </p:txBody>
      </p:sp>
      <p:sp>
        <p:nvSpPr>
          <p:cNvPr id="3" name="Content Placeholder 2"/>
          <p:cNvSpPr>
            <a:spLocks noGrp="1"/>
          </p:cNvSpPr>
          <p:nvPr>
            <p:ph sz="quarter" idx="1"/>
          </p:nvPr>
        </p:nvSpPr>
        <p:spPr/>
        <p:txBody>
          <a:bodyPr/>
          <a:lstStyle/>
          <a:p>
            <a:pPr marL="0" indent="0">
              <a:buNone/>
            </a:pPr>
            <a:r>
              <a:rPr lang="en-US" b="1" dirty="0"/>
              <a:t>4</a:t>
            </a:r>
            <a:r>
              <a:rPr lang="en-US" dirty="0"/>
              <a:t>. </a:t>
            </a:r>
            <a:r>
              <a:rPr lang="en-AU" b="1" dirty="0"/>
              <a:t>Use a semicolon and a conjunctive adverb (i.e. transition). The most common conjunctive adverbs are listed below. </a:t>
            </a:r>
          </a:p>
          <a:p>
            <a:pPr marL="0" indent="0">
              <a:buNone/>
            </a:pPr>
            <a:r>
              <a:rPr lang="en-AU" b="1" dirty="0">
                <a:solidFill>
                  <a:schemeClr val="accent5">
                    <a:lumMod val="50000"/>
                  </a:schemeClr>
                </a:solidFill>
              </a:rPr>
              <a:t>(When a conjunctive adverb joins two sentences, use a semicolon before it and a comma after it.)</a:t>
            </a:r>
          </a:p>
          <a:p>
            <a:pPr marL="0" indent="0">
              <a:buNone/>
            </a:pPr>
            <a:endParaRPr lang="en-US" dirty="0" smtClean="0"/>
          </a:p>
          <a:p>
            <a:pPr marL="0" indent="0">
              <a:buNone/>
            </a:pPr>
            <a:r>
              <a:rPr lang="en-US" dirty="0" smtClean="0"/>
              <a:t>However</a:t>
            </a:r>
            <a:r>
              <a:rPr lang="en-US" dirty="0"/>
              <a:t>/ in fact/ therefore/ moreover/ consequently/ nevertheless/ then/ thus</a:t>
            </a:r>
          </a:p>
          <a:p>
            <a:pPr marL="0" indent="0">
              <a:buNone/>
            </a:pPr>
            <a:endParaRPr lang="en-AU" dirty="0" smtClean="0"/>
          </a:p>
          <a:p>
            <a:pPr marL="0" indent="0">
              <a:buNone/>
            </a:pPr>
            <a:r>
              <a:rPr lang="en-AU" dirty="0" smtClean="0"/>
              <a:t>Tiger </a:t>
            </a:r>
            <a:r>
              <a:rPr lang="en-AU" dirty="0"/>
              <a:t>Woods began playing golf at an early age</a:t>
            </a:r>
            <a:r>
              <a:rPr lang="en-AU" b="1" dirty="0"/>
              <a:t>; therefore, </a:t>
            </a:r>
            <a:r>
              <a:rPr lang="en-AU" dirty="0"/>
              <a:t>he is now a great golfer.</a:t>
            </a:r>
            <a:endParaRPr lang="en-US" dirty="0"/>
          </a:p>
          <a:p>
            <a:endParaRPr lang="en-US" dirty="0"/>
          </a:p>
        </p:txBody>
      </p:sp>
    </p:spTree>
    <p:extLst>
      <p:ext uri="{BB962C8B-B14F-4D97-AF65-F5344CB8AC3E}">
        <p14:creationId xmlns:p14="http://schemas.microsoft.com/office/powerpoint/2010/main" val="20227853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comma splices and run-on sentences?</a:t>
            </a:r>
          </a:p>
        </p:txBody>
      </p:sp>
      <p:sp>
        <p:nvSpPr>
          <p:cNvPr id="3" name="Content Placeholder 2"/>
          <p:cNvSpPr>
            <a:spLocks noGrp="1"/>
          </p:cNvSpPr>
          <p:nvPr>
            <p:ph sz="quarter" idx="1"/>
          </p:nvPr>
        </p:nvSpPr>
        <p:spPr/>
        <p:txBody>
          <a:bodyPr>
            <a:normAutofit fontScale="92500"/>
          </a:bodyPr>
          <a:lstStyle/>
          <a:p>
            <a:pPr marL="0" indent="0">
              <a:buNone/>
            </a:pPr>
            <a:r>
              <a:rPr lang="en-AU" b="1" dirty="0"/>
              <a:t>5. Make the two sentences into one sentence with a subordinating conjunction. The </a:t>
            </a:r>
            <a:r>
              <a:rPr lang="en-AU" b="1" dirty="0" smtClean="0"/>
              <a:t>most common </a:t>
            </a:r>
            <a:r>
              <a:rPr lang="en-AU" b="1" dirty="0"/>
              <a:t>subordinating conjunctions are listed </a:t>
            </a:r>
            <a:r>
              <a:rPr lang="en-AU" b="1" dirty="0" smtClean="0"/>
              <a:t>below.</a:t>
            </a:r>
          </a:p>
          <a:p>
            <a:pPr marL="0" indent="0">
              <a:buNone/>
            </a:pPr>
            <a:r>
              <a:rPr lang="en-US" b="1" dirty="0" smtClean="0"/>
              <a:t>After/ since/ when/ although/ so that/ whenever/ as/ than/ where/ because/ though/ wherever/ before/ unless/ while/ if/ </a:t>
            </a:r>
            <a:r>
              <a:rPr lang="en-US" b="1" dirty="0"/>
              <a:t>until</a:t>
            </a:r>
          </a:p>
          <a:p>
            <a:pPr marL="0" indent="0">
              <a:buNone/>
            </a:pPr>
            <a:r>
              <a:rPr lang="en-AU" b="1" dirty="0" smtClean="0">
                <a:solidFill>
                  <a:schemeClr val="accent5">
                    <a:lumMod val="50000"/>
                  </a:schemeClr>
                </a:solidFill>
              </a:rPr>
              <a:t>(When </a:t>
            </a:r>
            <a:r>
              <a:rPr lang="en-AU" b="1" dirty="0">
                <a:solidFill>
                  <a:schemeClr val="accent5">
                    <a:lumMod val="50000"/>
                  </a:schemeClr>
                </a:solidFill>
              </a:rPr>
              <a:t>a subordinating conjunction begins a sentence, use a comma to connect the two clauses. Otherwise, </a:t>
            </a:r>
            <a:r>
              <a:rPr lang="en-AU" b="1" dirty="0" smtClean="0">
                <a:solidFill>
                  <a:schemeClr val="accent5">
                    <a:lumMod val="50000"/>
                  </a:schemeClr>
                </a:solidFill>
              </a:rPr>
              <a:t>use </a:t>
            </a:r>
            <a:r>
              <a:rPr lang="en-US" b="1" dirty="0" smtClean="0">
                <a:solidFill>
                  <a:schemeClr val="accent5">
                    <a:lumMod val="50000"/>
                  </a:schemeClr>
                </a:solidFill>
              </a:rPr>
              <a:t>no </a:t>
            </a:r>
            <a:r>
              <a:rPr lang="en-US" b="1" dirty="0">
                <a:solidFill>
                  <a:schemeClr val="accent5">
                    <a:lumMod val="50000"/>
                  </a:schemeClr>
                </a:solidFill>
              </a:rPr>
              <a:t>comma</a:t>
            </a:r>
            <a:r>
              <a:rPr lang="en-US" b="1" dirty="0" smtClean="0">
                <a:solidFill>
                  <a:schemeClr val="accent5">
                    <a:lumMod val="50000"/>
                  </a:schemeClr>
                </a:solidFill>
              </a:rPr>
              <a:t>.)</a:t>
            </a:r>
            <a:endParaRPr lang="en-US" b="1" dirty="0">
              <a:solidFill>
                <a:schemeClr val="accent5">
                  <a:lumMod val="50000"/>
                </a:schemeClr>
              </a:solidFill>
            </a:endParaRPr>
          </a:p>
          <a:p>
            <a:r>
              <a:rPr lang="en-AU" dirty="0"/>
              <a:t>Because Tiger Woods began playing golf at an early age, he is now a great golfer.</a:t>
            </a:r>
          </a:p>
          <a:p>
            <a:r>
              <a:rPr lang="en-AU" dirty="0"/>
              <a:t>Tiger Woods is now a great golfer because he began playing golf at an early age.</a:t>
            </a:r>
            <a:endParaRPr lang="en-US" dirty="0"/>
          </a:p>
        </p:txBody>
      </p:sp>
    </p:spTree>
    <p:extLst>
      <p:ext uri="{BB962C8B-B14F-4D97-AF65-F5344CB8AC3E}">
        <p14:creationId xmlns:p14="http://schemas.microsoft.com/office/powerpoint/2010/main" val="35839705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 splices and fused sentences</a:t>
            </a:r>
            <a:br>
              <a:rPr lang="en-US" dirty="0" smtClean="0"/>
            </a:br>
            <a:r>
              <a:rPr lang="en-US" dirty="0" smtClean="0"/>
              <a:t>more examples</a:t>
            </a:r>
            <a:endParaRPr lang="en-US" dirty="0"/>
          </a:p>
        </p:txBody>
      </p:sp>
      <p:sp>
        <p:nvSpPr>
          <p:cNvPr id="3" name="Content Placeholder 2"/>
          <p:cNvSpPr>
            <a:spLocks noGrp="1"/>
          </p:cNvSpPr>
          <p:nvPr>
            <p:ph sz="quarter" idx="1"/>
          </p:nvPr>
        </p:nvSpPr>
        <p:spPr/>
        <p:txBody>
          <a:bodyPr>
            <a:noAutofit/>
          </a:bodyPr>
          <a:lstStyle/>
          <a:p>
            <a:r>
              <a:rPr lang="en-AU" sz="2800" dirty="0"/>
              <a:t>Laura attends Mississippi State University, but her brother goes to Jackson State</a:t>
            </a:r>
            <a:r>
              <a:rPr lang="en-AU" sz="2800" dirty="0" smtClean="0"/>
              <a:t>.</a:t>
            </a:r>
          </a:p>
          <a:p>
            <a:r>
              <a:rPr lang="en-AU" sz="2800" dirty="0"/>
              <a:t>I wanted to go shopping Sunday; however, I realized most stores were closed for the holiday</a:t>
            </a:r>
            <a:r>
              <a:rPr lang="en-AU" sz="2800" dirty="0" smtClean="0"/>
              <a:t>.</a:t>
            </a:r>
          </a:p>
          <a:p>
            <a:r>
              <a:rPr lang="en-AU" sz="2800" dirty="0"/>
              <a:t>After the rain stopped, the temperature rose very quickly, and the humidity became unbearable.</a:t>
            </a:r>
            <a:endParaRPr lang="en-US" sz="2800" dirty="0"/>
          </a:p>
        </p:txBody>
      </p:sp>
    </p:spTree>
    <p:extLst>
      <p:ext uri="{BB962C8B-B14F-4D97-AF65-F5344CB8AC3E}">
        <p14:creationId xmlns:p14="http://schemas.microsoft.com/office/powerpoint/2010/main" val="4142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rmAutofit/>
          </a:bodyPr>
          <a:lstStyle/>
          <a:p>
            <a:r>
              <a:rPr lang="en-AU" sz="2700" dirty="0">
                <a:hlinkClick r:id="rId2"/>
              </a:rPr>
              <a:t>Present Continuous Tense</a:t>
            </a:r>
            <a:r>
              <a:rPr lang="en-AU" sz="2700" dirty="0"/>
              <a:t>: used to </a:t>
            </a:r>
            <a:r>
              <a:rPr lang="en-AU" sz="2700" dirty="0" smtClean="0"/>
              <a:t>talk about an </a:t>
            </a:r>
            <a:r>
              <a:rPr lang="en-AU" sz="2800" dirty="0" smtClean="0"/>
              <a:t>action </a:t>
            </a:r>
            <a:r>
              <a:rPr lang="en-AU" sz="2800" dirty="0"/>
              <a:t>happening </a:t>
            </a:r>
            <a:r>
              <a:rPr lang="en-AU" sz="2800" dirty="0" smtClean="0"/>
              <a:t>now or will happen in the future</a:t>
            </a:r>
            <a:r>
              <a:rPr lang="en-AU" sz="2700" dirty="0"/>
              <a:t/>
            </a:r>
            <a:br>
              <a:rPr lang="en-AU" sz="2700" dirty="0"/>
            </a:br>
            <a:endParaRPr lang="en-AU" sz="2700" dirty="0"/>
          </a:p>
          <a:p>
            <a:pPr marL="0" indent="0">
              <a:buNone/>
            </a:pPr>
            <a:r>
              <a:rPr lang="en-AU" sz="2700" dirty="0">
                <a:solidFill>
                  <a:schemeClr val="accent5">
                    <a:lumMod val="50000"/>
                  </a:schemeClr>
                </a:solidFill>
              </a:rPr>
              <a:t>I am doing, I am doing now</a:t>
            </a:r>
          </a:p>
          <a:p>
            <a:pPr marL="0" indent="0">
              <a:buNone/>
            </a:pPr>
            <a:endParaRPr lang="en-AU" sz="2700" dirty="0" smtClean="0">
              <a:solidFill>
                <a:schemeClr val="accent5">
                  <a:lumMod val="50000"/>
                </a:schemeClr>
              </a:solidFill>
            </a:endParaRPr>
          </a:p>
          <a:p>
            <a:pPr marL="0" indent="0">
              <a:buNone/>
            </a:pPr>
            <a:r>
              <a:rPr lang="en-AU" sz="2700" b="1" dirty="0" smtClean="0">
                <a:solidFill>
                  <a:schemeClr val="accent5">
                    <a:lumMod val="50000"/>
                  </a:schemeClr>
                </a:solidFill>
              </a:rPr>
              <a:t>Examples:</a:t>
            </a:r>
            <a:endParaRPr lang="en-AU" sz="2700" b="1" dirty="0">
              <a:solidFill>
                <a:schemeClr val="accent5">
                  <a:lumMod val="50000"/>
                </a:schemeClr>
              </a:solidFill>
            </a:endParaRPr>
          </a:p>
          <a:p>
            <a:pPr marL="0" indent="0">
              <a:buNone/>
            </a:pPr>
            <a:r>
              <a:rPr lang="en-AU" dirty="0"/>
              <a:t>I am eating my lunch</a:t>
            </a:r>
            <a:r>
              <a:rPr lang="en-AU" dirty="0" smtClean="0"/>
              <a:t>.</a:t>
            </a:r>
          </a:p>
          <a:p>
            <a:pPr marL="0" indent="0">
              <a:buNone/>
            </a:pPr>
            <a:r>
              <a:rPr lang="en-AU" dirty="0"/>
              <a:t>I am taking my exam next month.</a:t>
            </a:r>
            <a:br>
              <a:rPr lang="en-AU" dirty="0"/>
            </a:br>
            <a:endParaRPr lang="en-AU" dirty="0"/>
          </a:p>
          <a:p>
            <a:endParaRPr lang="en-US" dirty="0"/>
          </a:p>
        </p:txBody>
      </p:sp>
    </p:spTree>
    <p:extLst>
      <p:ext uri="{BB962C8B-B14F-4D97-AF65-F5344CB8AC3E}">
        <p14:creationId xmlns:p14="http://schemas.microsoft.com/office/powerpoint/2010/main" val="15421122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590800"/>
            <a:ext cx="7467600" cy="1143000"/>
          </a:xfrm>
        </p:spPr>
        <p:txBody>
          <a:bodyPr>
            <a:noAutofit/>
          </a:bodyPr>
          <a:lstStyle/>
          <a:p>
            <a:pPr algn="ctr"/>
            <a:r>
              <a:rPr lang="en-US" sz="4000" dirty="0" smtClean="0"/>
              <a:t>punctuation</a:t>
            </a:r>
            <a:endParaRPr lang="en-US" sz="4000" dirty="0"/>
          </a:p>
        </p:txBody>
      </p:sp>
    </p:spTree>
    <p:extLst>
      <p:ext uri="{BB962C8B-B14F-4D97-AF65-F5344CB8AC3E}">
        <p14:creationId xmlns:p14="http://schemas.microsoft.com/office/powerpoint/2010/main" val="34542643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marks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2800" dirty="0"/>
              <a:t>Use the period [ . ] to end statements</a:t>
            </a:r>
            <a:r>
              <a:rPr lang="en-US" sz="2800" dirty="0" smtClean="0"/>
              <a:t>.</a:t>
            </a:r>
          </a:p>
          <a:p>
            <a:pPr marL="0" indent="0">
              <a:buNone/>
            </a:pPr>
            <a:r>
              <a:rPr lang="en-US" sz="2800" dirty="0" smtClean="0"/>
              <a:t>Jasmine </a:t>
            </a:r>
            <a:r>
              <a:rPr lang="en-US" sz="2800" dirty="0"/>
              <a:t>ate a chocolate-broccoli muffin</a:t>
            </a:r>
            <a:r>
              <a:rPr lang="en-US" sz="2800" dirty="0" smtClean="0"/>
              <a:t>.</a:t>
            </a:r>
          </a:p>
          <a:p>
            <a:pPr marL="0" indent="0">
              <a:buNone/>
            </a:pPr>
            <a:endParaRPr lang="en-US" sz="2800" dirty="0"/>
          </a:p>
          <a:p>
            <a:r>
              <a:rPr lang="en-US" sz="2800" dirty="0"/>
              <a:t>Use the question mark [ ? ] when asking a question</a:t>
            </a:r>
            <a:r>
              <a:rPr lang="en-US" sz="2800" dirty="0" smtClean="0"/>
              <a:t>.</a:t>
            </a:r>
          </a:p>
          <a:p>
            <a:pPr marL="0" indent="0">
              <a:buNone/>
            </a:pPr>
            <a:r>
              <a:rPr lang="en-US" sz="2800" dirty="0" smtClean="0"/>
              <a:t>Did </a:t>
            </a:r>
            <a:r>
              <a:rPr lang="en-US" sz="2800" dirty="0"/>
              <a:t>Jasmine eat a chocolate-broccoli muffin</a:t>
            </a:r>
            <a:r>
              <a:rPr lang="en-US" sz="2800" dirty="0" smtClean="0"/>
              <a:t>?</a:t>
            </a:r>
          </a:p>
          <a:p>
            <a:pPr marL="0" indent="0">
              <a:buNone/>
            </a:pPr>
            <a:endParaRPr lang="en-US" sz="2800" dirty="0"/>
          </a:p>
          <a:p>
            <a:r>
              <a:rPr lang="en-US" sz="2800" dirty="0"/>
              <a:t>Use — </a:t>
            </a:r>
            <a:r>
              <a:rPr lang="en-US" sz="2800" b="1" dirty="0">
                <a:solidFill>
                  <a:schemeClr val="accent5">
                    <a:lumMod val="50000"/>
                  </a:schemeClr>
                </a:solidFill>
              </a:rPr>
              <a:t>not overuse </a:t>
            </a:r>
            <a:r>
              <a:rPr lang="en-US" sz="2800" dirty="0"/>
              <a:t>— the exclamation mark [ ! ] to signify excitement or emphasis</a:t>
            </a:r>
            <a:r>
              <a:rPr lang="en-US" sz="2800" dirty="0" smtClean="0"/>
              <a:t>.</a:t>
            </a:r>
          </a:p>
          <a:p>
            <a:pPr marL="0" indent="0">
              <a:buNone/>
            </a:pPr>
            <a:r>
              <a:rPr lang="en-US" sz="2800" dirty="0" smtClean="0"/>
              <a:t>Oh</a:t>
            </a:r>
            <a:r>
              <a:rPr lang="en-US" sz="2800" dirty="0"/>
              <a:t>, no! Jasmine ate a chocolate-broccoli muffin!</a:t>
            </a:r>
          </a:p>
          <a:p>
            <a:endParaRPr lang="en-US" dirty="0"/>
          </a:p>
        </p:txBody>
      </p:sp>
    </p:spTree>
    <p:extLst>
      <p:ext uri="{BB962C8B-B14F-4D97-AF65-F5344CB8AC3E}">
        <p14:creationId xmlns:p14="http://schemas.microsoft.com/office/powerpoint/2010/main" val="14910574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commas</a:t>
            </a:r>
            <a:endParaRPr lang="en-US" dirty="0"/>
          </a:p>
        </p:txBody>
      </p:sp>
      <p:sp>
        <p:nvSpPr>
          <p:cNvPr id="3" name="Content Placeholder 2"/>
          <p:cNvSpPr>
            <a:spLocks noGrp="1"/>
          </p:cNvSpPr>
          <p:nvPr>
            <p:ph sz="quarter" idx="1"/>
          </p:nvPr>
        </p:nvSpPr>
        <p:spPr/>
        <p:txBody>
          <a:bodyPr>
            <a:normAutofit/>
          </a:bodyPr>
          <a:lstStyle/>
          <a:p>
            <a:pPr marL="0" indent="0">
              <a:buNone/>
            </a:pPr>
            <a:r>
              <a:rPr lang="en-AU" sz="2800" dirty="0" smtClean="0"/>
              <a:t>1. Use </a:t>
            </a:r>
            <a:r>
              <a:rPr lang="en-AU" sz="2800" dirty="0"/>
              <a:t>commas to connect introductory, interrupting, and some concluding material</a:t>
            </a:r>
            <a:r>
              <a:rPr lang="en-AU" sz="2800" dirty="0" smtClean="0"/>
              <a:t>.</a:t>
            </a:r>
            <a:endParaRPr lang="en-AU" sz="2800" dirty="0"/>
          </a:p>
          <a:p>
            <a:pPr marL="0" indent="0">
              <a:buNone/>
            </a:pPr>
            <a:r>
              <a:rPr lang="en-AU" sz="2800" b="1" dirty="0" smtClean="0"/>
              <a:t>Introductory:</a:t>
            </a:r>
          </a:p>
          <a:p>
            <a:pPr marL="0" indent="0">
              <a:buNone/>
            </a:pPr>
            <a:r>
              <a:rPr lang="en-AU" sz="2800" dirty="0" smtClean="0"/>
              <a:t>Every morning, I wake up at six.</a:t>
            </a:r>
            <a:endParaRPr lang="en-AU" sz="2800" b="1" dirty="0"/>
          </a:p>
          <a:p>
            <a:pPr marL="0" indent="0">
              <a:buNone/>
            </a:pPr>
            <a:r>
              <a:rPr lang="en-AU" sz="2800" b="1" dirty="0" smtClean="0"/>
              <a:t>Interrupting:</a:t>
            </a:r>
          </a:p>
          <a:p>
            <a:pPr marL="0" indent="0">
              <a:buNone/>
            </a:pPr>
            <a:r>
              <a:rPr lang="en-AU" sz="2800" dirty="0" smtClean="0"/>
              <a:t>She is, without question, the best cook ever. </a:t>
            </a:r>
          </a:p>
          <a:p>
            <a:pPr marL="0" indent="0">
              <a:buNone/>
            </a:pPr>
            <a:r>
              <a:rPr lang="en-AU" sz="2800" b="1" dirty="0" smtClean="0"/>
              <a:t>Concluding:</a:t>
            </a:r>
          </a:p>
          <a:p>
            <a:pPr marL="0" indent="0">
              <a:buNone/>
            </a:pPr>
            <a:r>
              <a:rPr lang="en-AU" sz="2800" dirty="0"/>
              <a:t>Jasmine will pass the comma test, </a:t>
            </a:r>
            <a:r>
              <a:rPr lang="en-AU" sz="2800" dirty="0" smtClean="0"/>
              <a:t>definitely.</a:t>
            </a:r>
            <a:endParaRPr lang="en-AU" sz="2800" dirty="0"/>
          </a:p>
          <a:p>
            <a:pPr marL="0" indent="0">
              <a:buNone/>
            </a:pPr>
            <a:endParaRPr lang="en-US" dirty="0"/>
          </a:p>
        </p:txBody>
      </p:sp>
    </p:spTree>
    <p:extLst>
      <p:ext uri="{BB962C8B-B14F-4D97-AF65-F5344CB8AC3E}">
        <p14:creationId xmlns:p14="http://schemas.microsoft.com/office/powerpoint/2010/main" val="19755113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commas</a:t>
            </a:r>
            <a:endParaRPr lang="en-US" dirty="0"/>
          </a:p>
        </p:txBody>
      </p:sp>
      <p:sp>
        <p:nvSpPr>
          <p:cNvPr id="3" name="Content Placeholder 2"/>
          <p:cNvSpPr>
            <a:spLocks noGrp="1"/>
          </p:cNvSpPr>
          <p:nvPr>
            <p:ph sz="quarter" idx="1"/>
          </p:nvPr>
        </p:nvSpPr>
        <p:spPr/>
        <p:txBody>
          <a:bodyPr/>
          <a:lstStyle/>
          <a:p>
            <a:pPr marL="0" indent="0">
              <a:buNone/>
            </a:pPr>
            <a:r>
              <a:rPr lang="en-AU" sz="2800" dirty="0" smtClean="0"/>
              <a:t>2. Use </a:t>
            </a:r>
            <a:r>
              <a:rPr lang="en-AU" sz="2800" dirty="0"/>
              <a:t>a comma with a coordinating conjunction to connect two sentences.</a:t>
            </a:r>
          </a:p>
          <a:p>
            <a:pPr marL="0" indent="0">
              <a:buNone/>
            </a:pPr>
            <a:endParaRPr lang="en-AU" sz="2800" dirty="0"/>
          </a:p>
          <a:p>
            <a:pPr marL="0" indent="0">
              <a:buNone/>
            </a:pPr>
            <a:r>
              <a:rPr lang="en-AU" sz="2800" b="1" dirty="0" smtClean="0">
                <a:solidFill>
                  <a:schemeClr val="accent5">
                    <a:lumMod val="50000"/>
                  </a:schemeClr>
                </a:solidFill>
              </a:rPr>
              <a:t>(Coordinating </a:t>
            </a:r>
            <a:r>
              <a:rPr lang="en-AU" sz="2800" b="1" dirty="0">
                <a:solidFill>
                  <a:schemeClr val="accent5">
                    <a:lumMod val="50000"/>
                  </a:schemeClr>
                </a:solidFill>
              </a:rPr>
              <a:t>conjunctions </a:t>
            </a:r>
            <a:r>
              <a:rPr lang="en-AU" sz="2800" b="1" dirty="0" smtClean="0">
                <a:solidFill>
                  <a:schemeClr val="accent5">
                    <a:lumMod val="50000"/>
                  </a:schemeClr>
                </a:solidFill>
              </a:rPr>
              <a:t>are and</a:t>
            </a:r>
            <a:r>
              <a:rPr lang="en-AU" sz="2800" b="1" dirty="0">
                <a:solidFill>
                  <a:schemeClr val="accent5">
                    <a:lumMod val="50000"/>
                  </a:schemeClr>
                </a:solidFill>
              </a:rPr>
              <a:t>, but, for, or, nor, yet, and </a:t>
            </a:r>
            <a:r>
              <a:rPr lang="en-AU" sz="2800" b="1" dirty="0" smtClean="0">
                <a:solidFill>
                  <a:schemeClr val="accent5">
                    <a:lumMod val="50000"/>
                  </a:schemeClr>
                </a:solidFill>
              </a:rPr>
              <a:t>so)</a:t>
            </a:r>
          </a:p>
          <a:p>
            <a:pPr marL="0" indent="0">
              <a:buNone/>
            </a:pPr>
            <a:r>
              <a:rPr lang="en-AU" sz="2800" dirty="0" smtClean="0"/>
              <a:t> </a:t>
            </a:r>
          </a:p>
          <a:p>
            <a:pPr marL="0" indent="0">
              <a:buNone/>
            </a:pPr>
            <a:r>
              <a:rPr lang="en-AU" sz="2800" b="1" dirty="0"/>
              <a:t>Jasmine will pass the comma test, but Slacker Sam will not.</a:t>
            </a:r>
          </a:p>
          <a:p>
            <a:pPr marL="0" indent="0">
              <a:buNone/>
            </a:pPr>
            <a:endParaRPr lang="en-AU" b="1" dirty="0" smtClean="0">
              <a:solidFill>
                <a:schemeClr val="accent5">
                  <a:lumMod val="50000"/>
                </a:schemeClr>
              </a:solidFill>
            </a:endParaRPr>
          </a:p>
          <a:p>
            <a:endParaRPr lang="en-US" dirty="0"/>
          </a:p>
        </p:txBody>
      </p:sp>
    </p:spTree>
    <p:extLst>
      <p:ext uri="{BB962C8B-B14F-4D97-AF65-F5344CB8AC3E}">
        <p14:creationId xmlns:p14="http://schemas.microsoft.com/office/powerpoint/2010/main" val="25551482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commas</a:t>
            </a:r>
            <a:endParaRPr lang="en-US" dirty="0"/>
          </a:p>
        </p:txBody>
      </p:sp>
      <p:sp>
        <p:nvSpPr>
          <p:cNvPr id="3" name="Content Placeholder 2"/>
          <p:cNvSpPr>
            <a:spLocks noGrp="1"/>
          </p:cNvSpPr>
          <p:nvPr>
            <p:ph sz="quarter" idx="1"/>
          </p:nvPr>
        </p:nvSpPr>
        <p:spPr/>
        <p:txBody>
          <a:bodyPr/>
          <a:lstStyle/>
          <a:p>
            <a:pPr marL="0" indent="0">
              <a:buNone/>
            </a:pPr>
            <a:r>
              <a:rPr lang="en-US" sz="2800" dirty="0" smtClean="0"/>
              <a:t>3. Use “and” to connect three or more items in a list.</a:t>
            </a:r>
          </a:p>
          <a:p>
            <a:pPr marL="0" indent="0">
              <a:buNone/>
            </a:pPr>
            <a:endParaRPr lang="en-US" sz="2800" dirty="0"/>
          </a:p>
          <a:p>
            <a:pPr marL="0" indent="0">
              <a:buNone/>
            </a:pPr>
            <a:r>
              <a:rPr lang="en-AU" sz="2800" b="1" dirty="0"/>
              <a:t>Jasmine will buy a bag of potato chips, a hotdog, and a soda</a:t>
            </a:r>
          </a:p>
          <a:p>
            <a:pPr marL="0" indent="0">
              <a:buNone/>
            </a:pPr>
            <a:endParaRPr lang="en-US" dirty="0"/>
          </a:p>
        </p:txBody>
      </p:sp>
    </p:spTree>
    <p:extLst>
      <p:ext uri="{BB962C8B-B14F-4D97-AF65-F5344CB8AC3E}">
        <p14:creationId xmlns:p14="http://schemas.microsoft.com/office/powerpoint/2010/main" val="19023511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semicolon</a:t>
            </a:r>
            <a:endParaRPr lang="en-US" dirty="0"/>
          </a:p>
        </p:txBody>
      </p:sp>
      <p:sp>
        <p:nvSpPr>
          <p:cNvPr id="3" name="Content Placeholder 2"/>
          <p:cNvSpPr>
            <a:spLocks noGrp="1"/>
          </p:cNvSpPr>
          <p:nvPr>
            <p:ph sz="quarter" idx="1"/>
          </p:nvPr>
        </p:nvSpPr>
        <p:spPr/>
        <p:txBody>
          <a:bodyPr/>
          <a:lstStyle/>
          <a:p>
            <a:pPr marL="0" indent="0">
              <a:buNone/>
            </a:pPr>
            <a:r>
              <a:rPr lang="en-AU" b="1" dirty="0"/>
              <a:t>Rule </a:t>
            </a:r>
            <a:r>
              <a:rPr lang="en-AU" b="1" dirty="0" smtClean="0"/>
              <a:t>1:</a:t>
            </a:r>
          </a:p>
          <a:p>
            <a:pPr marL="0" indent="0">
              <a:buNone/>
            </a:pPr>
            <a:endParaRPr lang="en-AU" b="1" dirty="0"/>
          </a:p>
          <a:p>
            <a:pPr marL="0" indent="0">
              <a:buNone/>
            </a:pPr>
            <a:r>
              <a:rPr lang="en-AU" dirty="0"/>
              <a:t>Use a semicolon in place of a period to separate two sentences where the conjunction has been left out</a:t>
            </a:r>
            <a:r>
              <a:rPr lang="en-AU" dirty="0" smtClean="0"/>
              <a:t>.</a:t>
            </a:r>
            <a:endParaRPr lang="en-AU" b="1" dirty="0" smtClean="0"/>
          </a:p>
          <a:p>
            <a:pPr marL="0" indent="0">
              <a:buNone/>
            </a:pPr>
            <a:r>
              <a:rPr lang="en-AU" dirty="0"/>
              <a:t/>
            </a:r>
            <a:br>
              <a:rPr lang="en-AU" dirty="0"/>
            </a:br>
            <a:r>
              <a:rPr lang="en-AU" b="1" i="1" dirty="0"/>
              <a:t>Call me tomorrow; I will give you my answer then</a:t>
            </a:r>
            <a:r>
              <a:rPr lang="en-AU" b="1" i="1" dirty="0" smtClean="0"/>
              <a:t>.</a:t>
            </a:r>
          </a:p>
          <a:p>
            <a:pPr marL="0" indent="0">
              <a:buNone/>
            </a:pPr>
            <a:r>
              <a:rPr lang="en-AU" b="1" dirty="0" smtClean="0"/>
              <a:t>I can’t eat dairy products; they trouble my digestion.</a:t>
            </a:r>
            <a:endParaRPr lang="en-AU" b="1" dirty="0"/>
          </a:p>
          <a:p>
            <a:pPr marL="0" indent="0">
              <a:buNone/>
            </a:pPr>
            <a:endParaRPr lang="en-US" dirty="0"/>
          </a:p>
        </p:txBody>
      </p:sp>
    </p:spTree>
    <p:extLst>
      <p:ext uri="{BB962C8B-B14F-4D97-AF65-F5344CB8AC3E}">
        <p14:creationId xmlns:p14="http://schemas.microsoft.com/office/powerpoint/2010/main" val="24450679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semicolon</a:t>
            </a:r>
            <a:endParaRPr lang="en-US" dirty="0"/>
          </a:p>
        </p:txBody>
      </p:sp>
      <p:sp>
        <p:nvSpPr>
          <p:cNvPr id="3" name="Content Placeholder 2"/>
          <p:cNvSpPr>
            <a:spLocks noGrp="1"/>
          </p:cNvSpPr>
          <p:nvPr>
            <p:ph sz="quarter" idx="1"/>
          </p:nvPr>
        </p:nvSpPr>
        <p:spPr/>
        <p:txBody>
          <a:bodyPr/>
          <a:lstStyle/>
          <a:p>
            <a:pPr marL="0" indent="0">
              <a:buNone/>
            </a:pPr>
            <a:r>
              <a:rPr lang="en-AU" b="1" dirty="0" smtClean="0"/>
              <a:t>Rule 2:</a:t>
            </a:r>
          </a:p>
          <a:p>
            <a:pPr marL="0" indent="0">
              <a:buNone/>
            </a:pPr>
            <a:r>
              <a:rPr lang="en-AU" dirty="0" smtClean="0"/>
              <a:t>It </a:t>
            </a:r>
            <a:r>
              <a:rPr lang="en-AU" dirty="0"/>
              <a:t>is preferable to use a semicolon before introductory words such as </a:t>
            </a:r>
            <a:r>
              <a:rPr lang="en-AU" i="1" dirty="0"/>
              <a:t>namely, however, therefore, that is, i.e., for example, e.g.,</a:t>
            </a:r>
            <a:r>
              <a:rPr lang="en-AU" dirty="0"/>
              <a:t> or </a:t>
            </a:r>
            <a:r>
              <a:rPr lang="en-AU" i="1" dirty="0"/>
              <a:t>for instance</a:t>
            </a:r>
            <a:r>
              <a:rPr lang="en-AU" dirty="0"/>
              <a:t> when they introduce a complete sentence. It is also preferable to use a comma after the introductory </a:t>
            </a:r>
            <a:r>
              <a:rPr lang="en-AU" dirty="0" smtClean="0"/>
              <a:t>word.</a:t>
            </a:r>
          </a:p>
          <a:p>
            <a:pPr marL="0" indent="0">
              <a:buNone/>
            </a:pPr>
            <a:endParaRPr lang="en-AU" dirty="0"/>
          </a:p>
          <a:p>
            <a:pPr marL="0" indent="0">
              <a:buNone/>
            </a:pPr>
            <a:r>
              <a:rPr lang="en-AU" b="1" dirty="0"/>
              <a:t>You will want to bring many backpacking items; for example, sleeping bags, pans, and warm clothing will make the trip better.</a:t>
            </a:r>
            <a:endParaRPr lang="en-AU" b="1" dirty="0" smtClean="0"/>
          </a:p>
          <a:p>
            <a:pPr marL="0" indent="0">
              <a:buNone/>
            </a:pPr>
            <a:endParaRPr lang="en-US" dirty="0"/>
          </a:p>
        </p:txBody>
      </p:sp>
    </p:spTree>
    <p:extLst>
      <p:ext uri="{BB962C8B-B14F-4D97-AF65-F5344CB8AC3E}">
        <p14:creationId xmlns:p14="http://schemas.microsoft.com/office/powerpoint/2010/main" val="22614182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colon</a:t>
            </a:r>
            <a:endParaRPr lang="en-US" dirty="0"/>
          </a:p>
        </p:txBody>
      </p:sp>
      <p:sp>
        <p:nvSpPr>
          <p:cNvPr id="3" name="Content Placeholder 2"/>
          <p:cNvSpPr>
            <a:spLocks noGrp="1"/>
          </p:cNvSpPr>
          <p:nvPr>
            <p:ph sz="quarter" idx="1"/>
          </p:nvPr>
        </p:nvSpPr>
        <p:spPr/>
        <p:txBody>
          <a:bodyPr/>
          <a:lstStyle/>
          <a:p>
            <a:pPr marL="0" indent="0">
              <a:buNone/>
            </a:pPr>
            <a:r>
              <a:rPr lang="en-US" dirty="0"/>
              <a:t>A colon is </a:t>
            </a:r>
            <a:r>
              <a:rPr lang="en-US" dirty="0" smtClean="0"/>
              <a:t>used </a:t>
            </a:r>
            <a:r>
              <a:rPr lang="en-AU" dirty="0"/>
              <a:t>t</a:t>
            </a:r>
            <a:r>
              <a:rPr lang="en-AU" dirty="0" smtClean="0"/>
              <a:t>o </a:t>
            </a:r>
            <a:r>
              <a:rPr lang="en-AU" dirty="0"/>
              <a:t>introduce lists. The words </a:t>
            </a:r>
            <a:r>
              <a:rPr lang="en-AU" b="1" dirty="0"/>
              <a:t>these</a:t>
            </a:r>
            <a:r>
              <a:rPr lang="en-AU" dirty="0"/>
              <a:t>, </a:t>
            </a:r>
            <a:r>
              <a:rPr lang="en-AU" b="1" dirty="0"/>
              <a:t>as follows</a:t>
            </a:r>
            <a:r>
              <a:rPr lang="en-AU" dirty="0"/>
              <a:t>, and </a:t>
            </a:r>
            <a:r>
              <a:rPr lang="en-AU" b="1" dirty="0"/>
              <a:t>the following </a:t>
            </a:r>
            <a:r>
              <a:rPr lang="en-AU" dirty="0"/>
              <a:t>are frequently used to introduce a list. </a:t>
            </a:r>
          </a:p>
          <a:p>
            <a:pPr marL="0" indent="0">
              <a:buNone/>
            </a:pPr>
            <a:endParaRPr lang="en-AU" dirty="0" smtClean="0"/>
          </a:p>
          <a:p>
            <a:pPr marL="0" indent="0">
              <a:buNone/>
            </a:pPr>
            <a:r>
              <a:rPr lang="en-AU" b="1" dirty="0" smtClean="0"/>
              <a:t>You </a:t>
            </a:r>
            <a:r>
              <a:rPr lang="en-AU" b="1" dirty="0"/>
              <a:t>are asked to bring the following: sandwiches, pickles, cake, and lemonade. </a:t>
            </a:r>
            <a:endParaRPr lang="en-US" b="1" dirty="0"/>
          </a:p>
        </p:txBody>
      </p:sp>
    </p:spTree>
    <p:extLst>
      <p:ext uri="{BB962C8B-B14F-4D97-AF65-F5344CB8AC3E}">
        <p14:creationId xmlns:p14="http://schemas.microsoft.com/office/powerpoint/2010/main" val="27202651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apostrophe</a:t>
            </a:r>
            <a:endParaRPr lang="en-US" dirty="0"/>
          </a:p>
        </p:txBody>
      </p:sp>
      <p:sp>
        <p:nvSpPr>
          <p:cNvPr id="3" name="Content Placeholder 2"/>
          <p:cNvSpPr>
            <a:spLocks noGrp="1"/>
          </p:cNvSpPr>
          <p:nvPr>
            <p:ph sz="quarter" idx="1"/>
          </p:nvPr>
        </p:nvSpPr>
        <p:spPr/>
        <p:txBody>
          <a:bodyPr/>
          <a:lstStyle/>
          <a:p>
            <a:r>
              <a:rPr lang="en-AU" dirty="0"/>
              <a:t>Use the apostrophe [ ’ ] with an s to show possession: Jasmine’s pen, the cat’s eyes, the professors’  </a:t>
            </a:r>
            <a:r>
              <a:rPr lang="en-AU" dirty="0" smtClean="0"/>
              <a:t>frowns </a:t>
            </a:r>
          </a:p>
          <a:p>
            <a:endParaRPr lang="en-AU" dirty="0"/>
          </a:p>
          <a:p>
            <a:r>
              <a:rPr lang="en-AU" dirty="0" smtClean="0"/>
              <a:t>Or </a:t>
            </a:r>
            <a:r>
              <a:rPr lang="en-AU" dirty="0"/>
              <a:t>use the apostrophe to indicate the letters/spaces removed in a contraction: she’ d, can’ t, </a:t>
            </a:r>
            <a:r>
              <a:rPr lang="en-AU" dirty="0" smtClean="0"/>
              <a:t>should’ve</a:t>
            </a:r>
            <a:endParaRPr lang="en-AU" dirty="0"/>
          </a:p>
          <a:p>
            <a:pPr marL="0" indent="0">
              <a:buNone/>
            </a:pPr>
            <a:endParaRPr lang="en-US" dirty="0" smtClean="0"/>
          </a:p>
          <a:p>
            <a:pPr marL="0" indent="0">
              <a:buNone/>
            </a:pPr>
            <a:r>
              <a:rPr lang="en-AU" b="1" dirty="0"/>
              <a:t>We can’t  cheat from Jasmine’s punctuation quiz because she’s  absent today!</a:t>
            </a:r>
          </a:p>
          <a:p>
            <a:pPr marL="0" indent="0">
              <a:buNone/>
            </a:pPr>
            <a:endParaRPr lang="en-US" dirty="0"/>
          </a:p>
        </p:txBody>
      </p:sp>
    </p:spTree>
    <p:extLst>
      <p:ext uri="{BB962C8B-B14F-4D97-AF65-F5344CB8AC3E}">
        <p14:creationId xmlns:p14="http://schemas.microsoft.com/office/powerpoint/2010/main" val="35711444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590800"/>
            <a:ext cx="7467600" cy="1143000"/>
          </a:xfrm>
        </p:spPr>
        <p:txBody>
          <a:bodyPr>
            <a:noAutofit/>
          </a:bodyPr>
          <a:lstStyle/>
          <a:p>
            <a:pPr algn="ctr"/>
            <a:r>
              <a:rPr lang="en-US" sz="4000" dirty="0" smtClean="0"/>
              <a:t>capitalization</a:t>
            </a:r>
            <a:endParaRPr lang="en-US" sz="4000" dirty="0"/>
          </a:p>
        </p:txBody>
      </p:sp>
    </p:spTree>
    <p:extLst>
      <p:ext uri="{BB962C8B-B14F-4D97-AF65-F5344CB8AC3E}">
        <p14:creationId xmlns:p14="http://schemas.microsoft.com/office/powerpoint/2010/main" val="106449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Autofit/>
          </a:bodyPr>
          <a:lstStyle/>
          <a:p>
            <a:r>
              <a:rPr lang="en-AU" sz="2500" dirty="0">
                <a:hlinkClick r:id="rId2"/>
              </a:rPr>
              <a:t>Present Perfect Tense</a:t>
            </a:r>
            <a:r>
              <a:rPr lang="en-AU" sz="2500" dirty="0"/>
              <a:t>: used to </a:t>
            </a:r>
            <a:r>
              <a:rPr lang="en-AU" sz="2500" dirty="0" smtClean="0"/>
              <a:t>talk </a:t>
            </a:r>
            <a:r>
              <a:rPr lang="en-AU" sz="2500" dirty="0"/>
              <a:t>about experience from the past, to talk about a change or new </a:t>
            </a:r>
            <a:r>
              <a:rPr lang="en-AU" sz="2500" dirty="0" smtClean="0"/>
              <a:t>information</a:t>
            </a:r>
            <a:r>
              <a:rPr lang="en-AU" sz="2500" dirty="0"/>
              <a:t>, and to talk about a continuing </a:t>
            </a:r>
            <a:r>
              <a:rPr lang="en-AU" sz="2500" dirty="0" smtClean="0"/>
              <a:t>situation.</a:t>
            </a:r>
            <a:endParaRPr lang="en-AU" sz="2500" dirty="0" smtClean="0">
              <a:solidFill>
                <a:schemeClr val="accent5">
                  <a:lumMod val="50000"/>
                </a:schemeClr>
              </a:solidFill>
            </a:endParaRPr>
          </a:p>
          <a:p>
            <a:pPr marL="0" indent="0">
              <a:buNone/>
            </a:pPr>
            <a:r>
              <a:rPr lang="en-AU" sz="2500" dirty="0" smtClean="0">
                <a:solidFill>
                  <a:schemeClr val="accent5">
                    <a:lumMod val="50000"/>
                  </a:schemeClr>
                </a:solidFill>
              </a:rPr>
              <a:t>I </a:t>
            </a:r>
            <a:r>
              <a:rPr lang="en-AU" sz="2500" dirty="0">
                <a:solidFill>
                  <a:schemeClr val="accent5">
                    <a:lumMod val="50000"/>
                  </a:schemeClr>
                </a:solidFill>
              </a:rPr>
              <a:t>have </a:t>
            </a:r>
            <a:r>
              <a:rPr lang="en-AU" sz="2500" dirty="0" smtClean="0">
                <a:solidFill>
                  <a:schemeClr val="accent5">
                    <a:lumMod val="50000"/>
                  </a:schemeClr>
                </a:solidFill>
              </a:rPr>
              <a:t>done.</a:t>
            </a:r>
          </a:p>
          <a:p>
            <a:pPr marL="0" indent="0">
              <a:buNone/>
            </a:pPr>
            <a:endParaRPr lang="en-AU" sz="2500" dirty="0">
              <a:solidFill>
                <a:schemeClr val="accent5">
                  <a:lumMod val="50000"/>
                </a:schemeClr>
              </a:solidFill>
            </a:endParaRPr>
          </a:p>
          <a:p>
            <a:pPr marL="0" indent="0">
              <a:buNone/>
            </a:pPr>
            <a:r>
              <a:rPr lang="en-AU" sz="2500" b="1" dirty="0" smtClean="0">
                <a:solidFill>
                  <a:schemeClr val="accent5">
                    <a:lumMod val="50000"/>
                  </a:schemeClr>
                </a:solidFill>
              </a:rPr>
              <a:t>Examples:</a:t>
            </a:r>
            <a:r>
              <a:rPr lang="en-AU" sz="2500" dirty="0"/>
              <a:t/>
            </a:r>
            <a:br>
              <a:rPr lang="en-AU" sz="2500" dirty="0"/>
            </a:br>
            <a:r>
              <a:rPr lang="en-AU" sz="2500" dirty="0"/>
              <a:t>He has lived in Bangkok</a:t>
            </a:r>
            <a:r>
              <a:rPr lang="en-AU" sz="2500" dirty="0" smtClean="0"/>
              <a:t>.</a:t>
            </a:r>
            <a:endParaRPr lang="en-AU" sz="2500" dirty="0"/>
          </a:p>
          <a:p>
            <a:pPr marL="0" indent="0">
              <a:buNone/>
            </a:pPr>
            <a:r>
              <a:rPr lang="en-AU" sz="2500" dirty="0"/>
              <a:t>I have bought a car</a:t>
            </a:r>
            <a:r>
              <a:rPr lang="en-AU" sz="2500" dirty="0" smtClean="0"/>
              <a:t>.</a:t>
            </a:r>
          </a:p>
          <a:p>
            <a:pPr marL="0" indent="0">
              <a:buNone/>
            </a:pPr>
            <a:r>
              <a:rPr lang="en-AU" sz="2500" dirty="0" smtClean="0"/>
              <a:t>John </a:t>
            </a:r>
            <a:r>
              <a:rPr lang="en-AU" sz="2500" dirty="0"/>
              <a:t>has broken his leg.</a:t>
            </a:r>
          </a:p>
        </p:txBody>
      </p:sp>
    </p:spTree>
    <p:extLst>
      <p:ext uri="{BB962C8B-B14F-4D97-AF65-F5344CB8AC3E}">
        <p14:creationId xmlns:p14="http://schemas.microsoft.com/office/powerpoint/2010/main" val="390422312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we capitalize?</a:t>
            </a:r>
            <a:endParaRPr lang="en-US" dirty="0"/>
          </a:p>
        </p:txBody>
      </p:sp>
      <p:sp>
        <p:nvSpPr>
          <p:cNvPr id="3" name="Content Placeholder 2"/>
          <p:cNvSpPr>
            <a:spLocks noGrp="1"/>
          </p:cNvSpPr>
          <p:nvPr>
            <p:ph sz="quarter" idx="1"/>
          </p:nvPr>
        </p:nvSpPr>
        <p:spPr/>
        <p:txBody>
          <a:bodyPr>
            <a:normAutofit/>
          </a:bodyPr>
          <a:lstStyle/>
          <a:p>
            <a:r>
              <a:rPr lang="en-AU" dirty="0"/>
              <a:t>The first word of every sentence, most lines of poetry, or direct quotation. </a:t>
            </a:r>
          </a:p>
          <a:p>
            <a:pPr marL="0" indent="0">
              <a:buNone/>
            </a:pPr>
            <a:endParaRPr lang="en-AU" dirty="0" smtClean="0"/>
          </a:p>
          <a:p>
            <a:pPr marL="0" indent="0">
              <a:buNone/>
            </a:pPr>
            <a:r>
              <a:rPr lang="en-AU" b="1" dirty="0" smtClean="0"/>
              <a:t>Lydia </a:t>
            </a:r>
            <a:r>
              <a:rPr lang="en-AU" b="1" dirty="0"/>
              <a:t>said, "My lawn doesn't need mowing." </a:t>
            </a:r>
            <a:endParaRPr lang="en-AU" b="1" dirty="0" smtClean="0"/>
          </a:p>
          <a:p>
            <a:pPr marL="0" indent="0">
              <a:buNone/>
            </a:pPr>
            <a:endParaRPr lang="en-AU" b="1" dirty="0"/>
          </a:p>
          <a:p>
            <a:r>
              <a:rPr lang="en-AU" dirty="0" smtClean="0"/>
              <a:t>Proper </a:t>
            </a:r>
            <a:r>
              <a:rPr lang="en-AU" dirty="0"/>
              <a:t>nouns, proper adjectives, and titles that precede a name. </a:t>
            </a:r>
          </a:p>
          <a:p>
            <a:pPr marL="0" indent="0">
              <a:buNone/>
            </a:pPr>
            <a:r>
              <a:rPr lang="en-AU" b="1" dirty="0" smtClean="0"/>
              <a:t>Judge </a:t>
            </a:r>
            <a:r>
              <a:rPr lang="en-AU" b="1" dirty="0"/>
              <a:t>Jones, Uncle James, Chinese food </a:t>
            </a:r>
          </a:p>
        </p:txBody>
      </p:sp>
    </p:spTree>
    <p:extLst>
      <p:ext uri="{BB962C8B-B14F-4D97-AF65-F5344CB8AC3E}">
        <p14:creationId xmlns:p14="http://schemas.microsoft.com/office/powerpoint/2010/main" val="38585594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we capitalize?</a:t>
            </a:r>
          </a:p>
        </p:txBody>
      </p:sp>
      <p:sp>
        <p:nvSpPr>
          <p:cNvPr id="3" name="Content Placeholder 2"/>
          <p:cNvSpPr>
            <a:spLocks noGrp="1"/>
          </p:cNvSpPr>
          <p:nvPr>
            <p:ph sz="quarter" idx="1"/>
          </p:nvPr>
        </p:nvSpPr>
        <p:spPr/>
        <p:txBody>
          <a:bodyPr/>
          <a:lstStyle/>
          <a:p>
            <a:r>
              <a:rPr lang="en-AU" dirty="0" smtClean="0"/>
              <a:t>All </a:t>
            </a:r>
            <a:r>
              <a:rPr lang="en-AU" dirty="0"/>
              <a:t>sacred names, such as the </a:t>
            </a:r>
            <a:r>
              <a:rPr lang="en-AU" b="1" i="1" dirty="0"/>
              <a:t>B</a:t>
            </a:r>
            <a:r>
              <a:rPr lang="en-AU" i="1" dirty="0"/>
              <a:t>ible</a:t>
            </a:r>
            <a:r>
              <a:rPr lang="en-AU" dirty="0"/>
              <a:t>, and all of its parts, the names of all religious sects, and the </a:t>
            </a:r>
            <a:r>
              <a:rPr lang="en-AU" dirty="0" smtClean="0"/>
              <a:t>religious places.</a:t>
            </a:r>
          </a:p>
          <a:p>
            <a:pPr marL="0" indent="0">
              <a:buNone/>
            </a:pPr>
            <a:endParaRPr lang="en-AU" sz="2400" dirty="0"/>
          </a:p>
          <a:p>
            <a:pPr marL="0" indent="0">
              <a:buNone/>
            </a:pPr>
            <a:r>
              <a:rPr lang="en-AU" sz="2400" b="1" dirty="0" smtClean="0"/>
              <a:t>We </a:t>
            </a:r>
            <a:r>
              <a:rPr lang="en-AU" sz="2400" b="1" dirty="0"/>
              <a:t>found the quotation in the </a:t>
            </a:r>
            <a:r>
              <a:rPr lang="en-AU" sz="2400" b="1" i="1" dirty="0"/>
              <a:t>Old Testament </a:t>
            </a:r>
            <a:r>
              <a:rPr lang="en-AU" sz="2400" b="1" dirty="0"/>
              <a:t>in the book of "</a:t>
            </a:r>
            <a:r>
              <a:rPr lang="en-AU" sz="2400" b="1" i="1" dirty="0" smtClean="0"/>
              <a:t>Job.“</a:t>
            </a:r>
          </a:p>
          <a:p>
            <a:pPr marL="0" indent="0">
              <a:buNone/>
            </a:pPr>
            <a:endParaRPr lang="en-AU" b="1" i="1" dirty="0"/>
          </a:p>
          <a:p>
            <a:pPr marL="0" indent="0">
              <a:buNone/>
            </a:pPr>
            <a:r>
              <a:rPr lang="en-AU" b="1" dirty="0" smtClean="0"/>
              <a:t>Conservative people show a great belief in God’s doctrines.</a:t>
            </a:r>
            <a:endParaRPr lang="en-US" dirty="0"/>
          </a:p>
        </p:txBody>
      </p:sp>
    </p:spTree>
    <p:extLst>
      <p:ext uri="{BB962C8B-B14F-4D97-AF65-F5344CB8AC3E}">
        <p14:creationId xmlns:p14="http://schemas.microsoft.com/office/powerpoint/2010/main" val="26313422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we capitalize?</a:t>
            </a:r>
          </a:p>
        </p:txBody>
      </p:sp>
      <p:sp>
        <p:nvSpPr>
          <p:cNvPr id="3" name="Content Placeholder 2"/>
          <p:cNvSpPr>
            <a:spLocks noGrp="1"/>
          </p:cNvSpPr>
          <p:nvPr>
            <p:ph sz="quarter" idx="1"/>
          </p:nvPr>
        </p:nvSpPr>
        <p:spPr/>
        <p:txBody>
          <a:bodyPr>
            <a:normAutofit fontScale="92500"/>
          </a:bodyPr>
          <a:lstStyle/>
          <a:p>
            <a:r>
              <a:rPr lang="en-AU" dirty="0" smtClean="0"/>
              <a:t>The </a:t>
            </a:r>
            <a:r>
              <a:rPr lang="en-AU" dirty="0"/>
              <a:t>months, the days of the week, and all holidays. </a:t>
            </a:r>
          </a:p>
          <a:p>
            <a:pPr marL="0" indent="0">
              <a:buNone/>
            </a:pPr>
            <a:endParaRPr lang="en-AU" dirty="0" smtClean="0"/>
          </a:p>
          <a:p>
            <a:pPr marL="0" indent="0">
              <a:buNone/>
            </a:pPr>
            <a:r>
              <a:rPr lang="en-AU" b="1" dirty="0" smtClean="0"/>
              <a:t>Memorial </a:t>
            </a:r>
            <a:r>
              <a:rPr lang="en-AU" b="1" dirty="0"/>
              <a:t>Day, Monday, the fourth of June, the Fourth of July </a:t>
            </a:r>
            <a:endParaRPr lang="en-AU" b="1" dirty="0" smtClean="0">
              <a:solidFill>
                <a:schemeClr val="accent5">
                  <a:lumMod val="50000"/>
                </a:schemeClr>
              </a:solidFill>
            </a:endParaRPr>
          </a:p>
          <a:p>
            <a:pPr marL="0" indent="0">
              <a:buNone/>
            </a:pPr>
            <a:r>
              <a:rPr lang="en-AU" b="1" dirty="0" smtClean="0">
                <a:solidFill>
                  <a:schemeClr val="accent5">
                    <a:lumMod val="50000"/>
                  </a:schemeClr>
                </a:solidFill>
              </a:rPr>
              <a:t>(Note</a:t>
            </a:r>
            <a:r>
              <a:rPr lang="en-AU" b="1" dirty="0">
                <a:solidFill>
                  <a:schemeClr val="accent5">
                    <a:lumMod val="50000"/>
                  </a:schemeClr>
                </a:solidFill>
              </a:rPr>
              <a:t>: The seasons are </a:t>
            </a:r>
            <a:r>
              <a:rPr lang="en-AU" b="1" u="sng" dirty="0">
                <a:solidFill>
                  <a:schemeClr val="accent5">
                    <a:lumMod val="50000"/>
                  </a:schemeClr>
                </a:solidFill>
              </a:rPr>
              <a:t>not </a:t>
            </a:r>
            <a:r>
              <a:rPr lang="en-AU" b="1" dirty="0" smtClean="0">
                <a:solidFill>
                  <a:schemeClr val="accent5">
                    <a:lumMod val="50000"/>
                  </a:schemeClr>
                </a:solidFill>
              </a:rPr>
              <a:t>capitalized)</a:t>
            </a:r>
          </a:p>
          <a:p>
            <a:pPr marL="0" indent="0">
              <a:buNone/>
            </a:pPr>
            <a:endParaRPr lang="en-AU" b="1" dirty="0" smtClean="0">
              <a:solidFill>
                <a:schemeClr val="accent5">
                  <a:lumMod val="50000"/>
                </a:schemeClr>
              </a:solidFill>
            </a:endParaRPr>
          </a:p>
          <a:p>
            <a:r>
              <a:rPr lang="en-AU" dirty="0"/>
              <a:t>The words </a:t>
            </a:r>
            <a:r>
              <a:rPr lang="en-AU" b="1" dirty="0"/>
              <a:t>north</a:t>
            </a:r>
            <a:r>
              <a:rPr lang="en-AU" dirty="0"/>
              <a:t>, </a:t>
            </a:r>
            <a:r>
              <a:rPr lang="en-AU" b="1" dirty="0"/>
              <a:t>south</a:t>
            </a:r>
            <a:r>
              <a:rPr lang="en-AU" dirty="0"/>
              <a:t>, </a:t>
            </a:r>
            <a:r>
              <a:rPr lang="en-AU" b="1" dirty="0"/>
              <a:t>east</a:t>
            </a:r>
            <a:r>
              <a:rPr lang="en-AU" dirty="0"/>
              <a:t>, and </a:t>
            </a:r>
            <a:r>
              <a:rPr lang="en-AU" b="1" dirty="0"/>
              <a:t>west </a:t>
            </a:r>
            <a:r>
              <a:rPr lang="en-AU" dirty="0"/>
              <a:t>when they refer to a part of the country, but not when they refer to a direction. </a:t>
            </a:r>
          </a:p>
          <a:p>
            <a:pPr marL="0" indent="0">
              <a:buNone/>
            </a:pPr>
            <a:r>
              <a:rPr lang="en-AU" b="1" dirty="0" smtClean="0"/>
              <a:t>The </a:t>
            </a:r>
            <a:r>
              <a:rPr lang="en-AU" b="1" dirty="0"/>
              <a:t>company feels that the Northwest offers greater opportunities than the East. </a:t>
            </a:r>
          </a:p>
          <a:p>
            <a:pPr marL="0" indent="0">
              <a:buNone/>
            </a:pPr>
            <a:r>
              <a:rPr lang="en-US" b="1" dirty="0"/>
              <a:t>We were driving east. </a:t>
            </a:r>
            <a:r>
              <a:rPr lang="en-AU" b="1" dirty="0" smtClean="0">
                <a:solidFill>
                  <a:schemeClr val="accent5">
                    <a:lumMod val="50000"/>
                  </a:schemeClr>
                </a:solidFill>
              </a:rPr>
              <a:t> </a:t>
            </a:r>
            <a:endParaRPr lang="en-US" b="1" dirty="0">
              <a:solidFill>
                <a:schemeClr val="accent5">
                  <a:lumMod val="50000"/>
                </a:schemeClr>
              </a:solidFill>
            </a:endParaRPr>
          </a:p>
        </p:txBody>
      </p:sp>
    </p:spTree>
    <p:extLst>
      <p:ext uri="{BB962C8B-B14F-4D97-AF65-F5344CB8AC3E}">
        <p14:creationId xmlns:p14="http://schemas.microsoft.com/office/powerpoint/2010/main" val="36840451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we capitalize?</a:t>
            </a:r>
          </a:p>
        </p:txBody>
      </p:sp>
      <p:sp>
        <p:nvSpPr>
          <p:cNvPr id="3" name="Content Placeholder 2"/>
          <p:cNvSpPr>
            <a:spLocks noGrp="1"/>
          </p:cNvSpPr>
          <p:nvPr>
            <p:ph sz="quarter" idx="1"/>
          </p:nvPr>
        </p:nvSpPr>
        <p:spPr/>
        <p:txBody>
          <a:bodyPr/>
          <a:lstStyle/>
          <a:p>
            <a:r>
              <a:rPr lang="en-AU" dirty="0"/>
              <a:t>The titles of books, documents, stories, poems, musical works, art works, and plays. Capitalize all words in titles except prepositions, conjunctions, and the articles </a:t>
            </a:r>
            <a:r>
              <a:rPr lang="en-AU" b="1" dirty="0"/>
              <a:t>a</a:t>
            </a:r>
            <a:r>
              <a:rPr lang="en-AU" dirty="0"/>
              <a:t>, </a:t>
            </a:r>
            <a:r>
              <a:rPr lang="en-AU" b="1" dirty="0"/>
              <a:t>an</a:t>
            </a:r>
            <a:r>
              <a:rPr lang="en-AU" dirty="0"/>
              <a:t>, and </a:t>
            </a:r>
            <a:r>
              <a:rPr lang="en-AU" b="1" dirty="0"/>
              <a:t>the </a:t>
            </a:r>
            <a:r>
              <a:rPr lang="en-AU" dirty="0"/>
              <a:t>except when the first word in a title. </a:t>
            </a:r>
          </a:p>
          <a:p>
            <a:pPr marL="0" indent="0">
              <a:buNone/>
            </a:pPr>
            <a:endParaRPr lang="en-AU" b="1" i="1" dirty="0" smtClean="0"/>
          </a:p>
          <a:p>
            <a:pPr marL="0" indent="0">
              <a:buNone/>
            </a:pPr>
            <a:r>
              <a:rPr lang="en-AU" b="1" i="1" dirty="0" smtClean="0"/>
              <a:t>The </a:t>
            </a:r>
            <a:r>
              <a:rPr lang="en-AU" b="1" i="1" dirty="0"/>
              <a:t>Story of Bermuda</a:t>
            </a:r>
            <a:r>
              <a:rPr lang="en-AU" b="1" dirty="0"/>
              <a:t>, "On Carrying a Cane"</a:t>
            </a:r>
            <a:r>
              <a:rPr lang="en-AU" dirty="0"/>
              <a:t> </a:t>
            </a:r>
            <a:endParaRPr lang="en-AU" dirty="0" smtClean="0"/>
          </a:p>
          <a:p>
            <a:pPr marL="0" indent="0">
              <a:buNone/>
            </a:pPr>
            <a:r>
              <a:rPr lang="en-US" b="1" i="1" dirty="0"/>
              <a:t>The Tempest </a:t>
            </a:r>
            <a:endParaRPr lang="en-US" b="1" dirty="0"/>
          </a:p>
        </p:txBody>
      </p:sp>
    </p:spTree>
    <p:extLst>
      <p:ext uri="{BB962C8B-B14F-4D97-AF65-F5344CB8AC3E}">
        <p14:creationId xmlns:p14="http://schemas.microsoft.com/office/powerpoint/2010/main" val="18241014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we capitalize?</a:t>
            </a:r>
          </a:p>
        </p:txBody>
      </p:sp>
      <p:sp>
        <p:nvSpPr>
          <p:cNvPr id="3" name="Content Placeholder 2"/>
          <p:cNvSpPr>
            <a:spLocks noGrp="1"/>
          </p:cNvSpPr>
          <p:nvPr>
            <p:ph sz="quarter" idx="1"/>
          </p:nvPr>
        </p:nvSpPr>
        <p:spPr/>
        <p:txBody>
          <a:bodyPr/>
          <a:lstStyle/>
          <a:p>
            <a:r>
              <a:rPr lang="en-AU" dirty="0" smtClean="0"/>
              <a:t>The </a:t>
            </a:r>
            <a:r>
              <a:rPr lang="en-AU" dirty="0"/>
              <a:t>names of all races and nationalities. </a:t>
            </a:r>
          </a:p>
          <a:p>
            <a:pPr marL="0" indent="0">
              <a:buNone/>
            </a:pPr>
            <a:r>
              <a:rPr lang="en-AU" b="1" dirty="0" smtClean="0"/>
              <a:t>Indian </a:t>
            </a:r>
            <a:r>
              <a:rPr lang="en-AU" b="1" dirty="0"/>
              <a:t>costumes, French soldiers, Mexican food </a:t>
            </a:r>
            <a:endParaRPr lang="en-AU" b="1" dirty="0" smtClean="0"/>
          </a:p>
          <a:p>
            <a:pPr marL="0" indent="0">
              <a:buNone/>
            </a:pPr>
            <a:endParaRPr lang="en-AU" b="1" dirty="0"/>
          </a:p>
          <a:p>
            <a:r>
              <a:rPr lang="en-AU" dirty="0" smtClean="0"/>
              <a:t>Mother </a:t>
            </a:r>
            <a:r>
              <a:rPr lang="en-AU" dirty="0"/>
              <a:t>and Father unless they are preceded by </a:t>
            </a:r>
            <a:r>
              <a:rPr lang="en-AU" b="1" dirty="0"/>
              <a:t>my</a:t>
            </a:r>
            <a:r>
              <a:rPr lang="en-AU" dirty="0"/>
              <a:t>, </a:t>
            </a:r>
            <a:r>
              <a:rPr lang="en-AU" b="1" dirty="0"/>
              <a:t>his</a:t>
            </a:r>
            <a:r>
              <a:rPr lang="en-AU" dirty="0"/>
              <a:t>, </a:t>
            </a:r>
            <a:r>
              <a:rPr lang="en-AU" b="1" dirty="0"/>
              <a:t>yours</a:t>
            </a:r>
            <a:r>
              <a:rPr lang="en-AU" dirty="0"/>
              <a:t>, etc. </a:t>
            </a:r>
          </a:p>
          <a:p>
            <a:pPr marL="0" indent="0">
              <a:buNone/>
            </a:pPr>
            <a:r>
              <a:rPr lang="en-AU" b="1" dirty="0" smtClean="0"/>
              <a:t>I </a:t>
            </a:r>
            <a:r>
              <a:rPr lang="en-AU" b="1" dirty="0"/>
              <a:t>knew Father would coach the team. </a:t>
            </a:r>
          </a:p>
          <a:p>
            <a:pPr marL="0" indent="0">
              <a:buNone/>
            </a:pPr>
            <a:r>
              <a:rPr lang="en-AU" b="1" dirty="0"/>
              <a:t>I knew that my father would coach the team. </a:t>
            </a:r>
            <a:endParaRPr lang="en-AU" b="1" dirty="0" smtClean="0"/>
          </a:p>
          <a:p>
            <a:pPr marL="0" indent="0">
              <a:buNone/>
            </a:pPr>
            <a:endParaRPr lang="en-AU" b="1" dirty="0"/>
          </a:p>
          <a:p>
            <a:r>
              <a:rPr lang="en-US" dirty="0" smtClean="0"/>
              <a:t>All </a:t>
            </a:r>
            <a:r>
              <a:rPr lang="en-US" dirty="0"/>
              <a:t>languages. </a:t>
            </a:r>
            <a:endParaRPr lang="en-US" dirty="0" smtClean="0"/>
          </a:p>
          <a:p>
            <a:pPr marL="0" indent="0">
              <a:buNone/>
            </a:pPr>
            <a:r>
              <a:rPr lang="en-AU" b="1" dirty="0" smtClean="0"/>
              <a:t>Spanish</a:t>
            </a:r>
            <a:r>
              <a:rPr lang="en-AU" b="1" dirty="0"/>
              <a:t>, English, Latin, Russian </a:t>
            </a:r>
            <a:endParaRPr lang="en-US" b="1" dirty="0"/>
          </a:p>
        </p:txBody>
      </p:sp>
    </p:spTree>
    <p:extLst>
      <p:ext uri="{BB962C8B-B14F-4D97-AF65-F5344CB8AC3E}">
        <p14:creationId xmlns:p14="http://schemas.microsoft.com/office/powerpoint/2010/main" val="28054154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we capitalize?</a:t>
            </a:r>
          </a:p>
        </p:txBody>
      </p:sp>
      <p:sp>
        <p:nvSpPr>
          <p:cNvPr id="3" name="Content Placeholder 2"/>
          <p:cNvSpPr>
            <a:spLocks noGrp="1"/>
          </p:cNvSpPr>
          <p:nvPr>
            <p:ph sz="quarter" idx="1"/>
          </p:nvPr>
        </p:nvSpPr>
        <p:spPr/>
        <p:txBody>
          <a:bodyPr>
            <a:normAutofit/>
          </a:bodyPr>
          <a:lstStyle/>
          <a:p>
            <a:r>
              <a:rPr lang="en-AU" dirty="0"/>
              <a:t>School subjects that are languages or that have numbers after them. Do </a:t>
            </a:r>
            <a:r>
              <a:rPr lang="en-AU" u="sng" dirty="0"/>
              <a:t>not </a:t>
            </a:r>
            <a:r>
              <a:rPr lang="en-AU" dirty="0"/>
              <a:t>capitalize other subjects. </a:t>
            </a:r>
            <a:endParaRPr lang="en-AU" b="1" dirty="0" smtClean="0"/>
          </a:p>
          <a:p>
            <a:pPr marL="0" indent="0">
              <a:buNone/>
            </a:pPr>
            <a:r>
              <a:rPr lang="en-AU" b="1" dirty="0" smtClean="0"/>
              <a:t>He </a:t>
            </a:r>
            <a:r>
              <a:rPr lang="en-AU" b="1" dirty="0"/>
              <a:t>is taking Russian. </a:t>
            </a:r>
          </a:p>
          <a:p>
            <a:pPr marL="0" indent="0">
              <a:buNone/>
            </a:pPr>
            <a:r>
              <a:rPr lang="en-AU" b="1" dirty="0"/>
              <a:t>I plan to take algebra and art. </a:t>
            </a:r>
          </a:p>
          <a:p>
            <a:pPr marL="0" indent="0">
              <a:buNone/>
            </a:pPr>
            <a:r>
              <a:rPr lang="en-AU" b="1" dirty="0"/>
              <a:t>I plan to take Algebra I and Art II. </a:t>
            </a:r>
            <a:endParaRPr lang="en-AU" b="1" dirty="0" smtClean="0"/>
          </a:p>
          <a:p>
            <a:pPr marL="0" indent="0">
              <a:buNone/>
            </a:pPr>
            <a:endParaRPr lang="en-AU" b="1" dirty="0"/>
          </a:p>
          <a:p>
            <a:r>
              <a:rPr lang="en-AU" dirty="0"/>
              <a:t>The names and abbreviations of educational degrees. </a:t>
            </a:r>
          </a:p>
          <a:p>
            <a:pPr marL="0" indent="0">
              <a:buNone/>
            </a:pPr>
            <a:r>
              <a:rPr lang="en-AU" b="1" dirty="0" smtClean="0"/>
              <a:t>Master </a:t>
            </a:r>
            <a:r>
              <a:rPr lang="en-AU" b="1" dirty="0"/>
              <a:t>of Science—M.S., Bachelor of Arts—B.A., Doctor of Philosophy—Ph.D. </a:t>
            </a:r>
            <a:endParaRPr lang="en-US" b="1" dirty="0"/>
          </a:p>
        </p:txBody>
      </p:sp>
    </p:spTree>
    <p:extLst>
      <p:ext uri="{BB962C8B-B14F-4D97-AF65-F5344CB8AC3E}">
        <p14:creationId xmlns:p14="http://schemas.microsoft.com/office/powerpoint/2010/main" val="25649804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590800"/>
            <a:ext cx="7467600" cy="1143000"/>
          </a:xfrm>
        </p:spPr>
        <p:txBody>
          <a:bodyPr>
            <a:noAutofit/>
          </a:bodyPr>
          <a:lstStyle/>
          <a:p>
            <a:pPr algn="ctr"/>
            <a:r>
              <a:rPr lang="en-US" sz="4000" dirty="0" smtClean="0"/>
              <a:t>Model writing</a:t>
            </a:r>
            <a:br>
              <a:rPr lang="en-US" sz="4000" dirty="0" smtClean="0"/>
            </a:br>
            <a:r>
              <a:rPr lang="en-US" sz="4000" dirty="0" smtClean="0"/>
              <a:t>paragraph</a:t>
            </a:r>
            <a:endParaRPr lang="en-US" sz="4000" dirty="0"/>
          </a:p>
        </p:txBody>
      </p:sp>
    </p:spTree>
    <p:extLst>
      <p:ext uri="{BB962C8B-B14F-4D97-AF65-F5344CB8AC3E}">
        <p14:creationId xmlns:p14="http://schemas.microsoft.com/office/powerpoint/2010/main" val="1064492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a:bodyPr>
          <a:lstStyle/>
          <a:p>
            <a:pPr marL="0" indent="0" algn="ctr">
              <a:buNone/>
            </a:pPr>
            <a:r>
              <a:rPr lang="en-AU" sz="2800" dirty="0" smtClean="0"/>
              <a:t>Sample #1</a:t>
            </a:r>
          </a:p>
          <a:p>
            <a:pPr marL="0" indent="0" algn="just">
              <a:buNone/>
            </a:pPr>
            <a:endParaRPr lang="en-AU" sz="2800" dirty="0" smtClean="0"/>
          </a:p>
          <a:p>
            <a:pPr marL="0" indent="0" algn="just">
              <a:buNone/>
            </a:pPr>
            <a:r>
              <a:rPr lang="en-AU" sz="2800" u="sng" dirty="0" smtClean="0"/>
              <a:t>Although </a:t>
            </a:r>
            <a:r>
              <a:rPr lang="en-AU" sz="2800" u="sng" dirty="0"/>
              <a:t>most people consider piranhas to be quite dangerous, they are, for the most part, entirely </a:t>
            </a:r>
            <a:r>
              <a:rPr lang="en-AU" sz="2800" u="sng" dirty="0" smtClean="0"/>
              <a:t>harmless.</a:t>
            </a:r>
            <a:r>
              <a:rPr lang="en-AU" sz="2800" dirty="0" smtClean="0"/>
              <a:t> </a:t>
            </a:r>
            <a:r>
              <a:rPr lang="en-AU" sz="2800" dirty="0"/>
              <a:t>[</a:t>
            </a:r>
            <a:r>
              <a:rPr lang="en-AU" sz="2800" i="1" dirty="0"/>
              <a:t>Topic Sentence</a:t>
            </a:r>
            <a:r>
              <a:rPr lang="en-AU" sz="2800" dirty="0" smtClean="0"/>
              <a:t>] </a:t>
            </a:r>
            <a:r>
              <a:rPr lang="en-AU" sz="2800" dirty="0"/>
              <a:t>Piranhas rarely feed on large animals; they eat smaller fish and aquatic plants. When confronted with humans, piranhas’ first instinct is to flee, not attack. Their fear of humans makes sense. Far more piranhas are eaten by people than people are eaten by piranhas. If the fish are well-fed, they won’t bite humans.</a:t>
            </a:r>
            <a:endParaRPr lang="en-US" sz="2800" dirty="0"/>
          </a:p>
        </p:txBody>
      </p:sp>
    </p:spTree>
    <p:extLst>
      <p:ext uri="{BB962C8B-B14F-4D97-AF65-F5344CB8AC3E}">
        <p14:creationId xmlns:p14="http://schemas.microsoft.com/office/powerpoint/2010/main" val="29772778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#2</a:t>
            </a:r>
            <a:endParaRPr lang="en-US" dirty="0"/>
          </a:p>
        </p:txBody>
      </p:sp>
      <p:sp>
        <p:nvSpPr>
          <p:cNvPr id="3" name="Content Placeholder 2"/>
          <p:cNvSpPr>
            <a:spLocks noGrp="1"/>
          </p:cNvSpPr>
          <p:nvPr>
            <p:ph sz="quarter" idx="1"/>
          </p:nvPr>
        </p:nvSpPr>
        <p:spPr/>
        <p:txBody>
          <a:bodyPr/>
          <a:lstStyle/>
          <a:p>
            <a:pPr marL="0" indent="0">
              <a:buNone/>
            </a:pPr>
            <a:r>
              <a:rPr lang="en-AU" u="sng" dirty="0"/>
              <a:t>When the storm had passed, everything was a shambles</a:t>
            </a:r>
            <a:r>
              <a:rPr lang="en-AU" dirty="0"/>
              <a:t>. [</a:t>
            </a:r>
            <a:r>
              <a:rPr lang="en-AU" i="1" dirty="0"/>
              <a:t>Topic Sentence</a:t>
            </a:r>
            <a:r>
              <a:rPr lang="en-AU" dirty="0"/>
              <a:t>] Great elms, which had been the pride of the village fathers, lay uprooted across the streets and </a:t>
            </a:r>
            <a:r>
              <a:rPr lang="en-AU" dirty="0" smtClean="0"/>
              <a:t>lawns</a:t>
            </a:r>
            <a:r>
              <a:rPr lang="en-AU" dirty="0"/>
              <a:t>. Everybody from the mayor to the garbage collector made his way past demolished houses and damaged stores. The widespread destruction was an appalling sight. Broken glass was strewn everywhere. House roofs had been blown into the streets; still others hung dangerously from the top corners of the building and caused policemen to put up "No Trespassing" signs in all danger zones.</a:t>
            </a:r>
            <a:endParaRPr lang="en-US" dirty="0"/>
          </a:p>
        </p:txBody>
      </p:sp>
    </p:spTree>
    <p:extLst>
      <p:ext uri="{BB962C8B-B14F-4D97-AF65-F5344CB8AC3E}">
        <p14:creationId xmlns:p14="http://schemas.microsoft.com/office/powerpoint/2010/main" val="6956124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#3</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buNone/>
            </a:pPr>
            <a:r>
              <a:rPr lang="en-AU" u="sng" dirty="0" err="1"/>
              <a:t>Mr.</a:t>
            </a:r>
            <a:r>
              <a:rPr lang="en-AU" u="sng" dirty="0"/>
              <a:t> Brown might not be a popular teacher, but he has three qualities that make him a good teacher.</a:t>
            </a:r>
            <a:r>
              <a:rPr lang="en-AU" dirty="0"/>
              <a:t> [</a:t>
            </a:r>
            <a:r>
              <a:rPr lang="en-AU" i="1" dirty="0"/>
              <a:t>Topic Sentence </a:t>
            </a:r>
            <a:r>
              <a:rPr lang="en-AU" dirty="0"/>
              <a:t>] First, he is well organized for every call period. He always starts us off with exercises. Then we either learn or practice some skill or divide up into teams and play some sport. We always know ahead of time what we will be doing because </a:t>
            </a:r>
            <a:r>
              <a:rPr lang="en-AU" dirty="0" err="1" smtClean="0"/>
              <a:t>Mr.</a:t>
            </a:r>
            <a:r>
              <a:rPr lang="en-AU" dirty="0" smtClean="0"/>
              <a:t> </a:t>
            </a:r>
            <a:r>
              <a:rPr lang="en-AU" dirty="0"/>
              <a:t>Brown posts the day's activities on a blackboard in the locker room. Second, he is always concerned that we do our best, no matter what the </a:t>
            </a:r>
            <a:r>
              <a:rPr lang="en-AU" dirty="0" smtClean="0"/>
              <a:t>activity. </a:t>
            </a:r>
            <a:r>
              <a:rPr lang="en-AU" dirty="0"/>
              <a:t>He expects us to work as hard in a game of </a:t>
            </a:r>
            <a:r>
              <a:rPr lang="en-AU" dirty="0" smtClean="0"/>
              <a:t>dodge ball </a:t>
            </a:r>
            <a:r>
              <a:rPr lang="en-AU" dirty="0"/>
              <a:t>as we do during physical </a:t>
            </a:r>
            <a:r>
              <a:rPr lang="en-AU" dirty="0" smtClean="0"/>
              <a:t>fitness </a:t>
            </a:r>
            <a:r>
              <a:rPr lang="en-AU" dirty="0"/>
              <a:t>tests. </a:t>
            </a:r>
            <a:r>
              <a:rPr lang="en-AU" dirty="0" err="1" smtClean="0"/>
              <a:t>Mr.</a:t>
            </a:r>
            <a:r>
              <a:rPr lang="en-AU" dirty="0" smtClean="0"/>
              <a:t> Brown's </a:t>
            </a:r>
            <a:r>
              <a:rPr lang="en-AU" dirty="0"/>
              <a:t>third and most important quality is that he treats everyone fairly. It doesn't matter if you're a jock or not. You know exactly where you stand with him. If you don't work up to your ability, het lets you know about, it. If you work hard, he's satisfied. Some guys think </a:t>
            </a:r>
            <a:r>
              <a:rPr lang="en-AU" dirty="0" err="1"/>
              <a:t>Mr.</a:t>
            </a:r>
            <a:r>
              <a:rPr lang="en-AU" dirty="0"/>
              <a:t> Brown expects too much, but they all work hard for him.</a:t>
            </a:r>
            <a:endParaRPr lang="en-US" dirty="0"/>
          </a:p>
        </p:txBody>
      </p:sp>
    </p:spTree>
    <p:extLst>
      <p:ext uri="{BB962C8B-B14F-4D97-AF65-F5344CB8AC3E}">
        <p14:creationId xmlns:p14="http://schemas.microsoft.com/office/powerpoint/2010/main" val="2255332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lstStyle/>
          <a:p>
            <a:r>
              <a:rPr lang="en-AU" dirty="0">
                <a:hlinkClick r:id="rId2"/>
              </a:rPr>
              <a:t>Present Perfect Continuous Tense</a:t>
            </a:r>
            <a:r>
              <a:rPr lang="en-AU" dirty="0"/>
              <a:t>: used to describe an action </a:t>
            </a:r>
            <a:r>
              <a:rPr lang="en-AU" dirty="0" smtClean="0"/>
              <a:t>(1) an </a:t>
            </a:r>
            <a:r>
              <a:rPr lang="en-AU" dirty="0"/>
              <a:t>action that has just stopped or recently stopped or (2) </a:t>
            </a:r>
            <a:r>
              <a:rPr lang="en-AU" dirty="0" smtClean="0"/>
              <a:t>an </a:t>
            </a:r>
            <a:r>
              <a:rPr lang="en-AU" dirty="0"/>
              <a:t>action continuing up to </a:t>
            </a:r>
            <a:r>
              <a:rPr lang="en-AU" dirty="0" smtClean="0"/>
              <a:t>now.</a:t>
            </a:r>
            <a:endParaRPr lang="en-AU" dirty="0"/>
          </a:p>
          <a:p>
            <a:pPr marL="0" indent="0">
              <a:buNone/>
            </a:pPr>
            <a:r>
              <a:rPr lang="en-AU" dirty="0" smtClean="0">
                <a:solidFill>
                  <a:schemeClr val="accent5">
                    <a:lumMod val="50000"/>
                  </a:schemeClr>
                </a:solidFill>
              </a:rPr>
              <a:t>I </a:t>
            </a:r>
            <a:r>
              <a:rPr lang="en-AU" dirty="0">
                <a:solidFill>
                  <a:schemeClr val="accent5">
                    <a:lumMod val="50000"/>
                  </a:schemeClr>
                </a:solidFill>
              </a:rPr>
              <a:t>have been </a:t>
            </a:r>
            <a:r>
              <a:rPr lang="en-AU" dirty="0" smtClean="0">
                <a:solidFill>
                  <a:schemeClr val="accent5">
                    <a:lumMod val="50000"/>
                  </a:schemeClr>
                </a:solidFill>
              </a:rPr>
              <a:t>doing.</a:t>
            </a:r>
          </a:p>
          <a:p>
            <a:pPr marL="0" indent="0">
              <a:buNone/>
            </a:pPr>
            <a:endParaRPr lang="en-AU" dirty="0">
              <a:solidFill>
                <a:schemeClr val="accent5">
                  <a:lumMod val="50000"/>
                </a:schemeClr>
              </a:solidFill>
            </a:endParaRPr>
          </a:p>
          <a:p>
            <a:pPr marL="0" indent="0">
              <a:buNone/>
            </a:pPr>
            <a:r>
              <a:rPr lang="en-AU" b="1" dirty="0" smtClean="0">
                <a:solidFill>
                  <a:schemeClr val="accent5">
                    <a:lumMod val="50000"/>
                  </a:schemeClr>
                </a:solidFill>
              </a:rPr>
              <a:t>Examples:</a:t>
            </a:r>
          </a:p>
          <a:p>
            <a:pPr marL="0" indent="0">
              <a:buNone/>
            </a:pPr>
            <a:r>
              <a:rPr lang="en-AU" dirty="0"/>
              <a:t>I'm tired </a:t>
            </a:r>
            <a:r>
              <a:rPr lang="en-AU" baseline="30000" dirty="0"/>
              <a:t>[now]</a:t>
            </a:r>
            <a:r>
              <a:rPr lang="en-AU" dirty="0"/>
              <a:t> </a:t>
            </a:r>
            <a:r>
              <a:rPr lang="en-AU" dirty="0" smtClean="0"/>
              <a:t>because </a:t>
            </a:r>
            <a:r>
              <a:rPr lang="en-AU" dirty="0"/>
              <a:t>I</a:t>
            </a:r>
            <a:r>
              <a:rPr lang="en-AU" b="1" dirty="0"/>
              <a:t>'ve been running</a:t>
            </a:r>
            <a:r>
              <a:rPr lang="en-AU" dirty="0" smtClean="0"/>
              <a:t>.</a:t>
            </a:r>
            <a:endParaRPr lang="en-AU" dirty="0"/>
          </a:p>
          <a:p>
            <a:pPr marL="0" indent="0">
              <a:buNone/>
            </a:pPr>
            <a:r>
              <a:rPr lang="en-AU" dirty="0"/>
              <a:t>I </a:t>
            </a:r>
            <a:r>
              <a:rPr lang="en-AU" b="1" dirty="0"/>
              <a:t>have been reading for</a:t>
            </a:r>
            <a:r>
              <a:rPr lang="en-AU" dirty="0"/>
              <a:t> 2 hours. [I am still reading now.]</a:t>
            </a:r>
            <a:endParaRPr lang="en-AU" b="1" dirty="0">
              <a:solidFill>
                <a:schemeClr val="accent5">
                  <a:lumMod val="50000"/>
                </a:schemeClr>
              </a:solidFill>
            </a:endParaRPr>
          </a:p>
        </p:txBody>
      </p:sp>
    </p:spTree>
    <p:extLst>
      <p:ext uri="{BB962C8B-B14F-4D97-AF65-F5344CB8AC3E}">
        <p14:creationId xmlns:p14="http://schemas.microsoft.com/office/powerpoint/2010/main" val="33708291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38400"/>
            <a:ext cx="7467600" cy="1143000"/>
          </a:xfrm>
        </p:spPr>
        <p:txBody>
          <a:bodyPr/>
          <a:lstStyle/>
          <a:p>
            <a:pPr algn="ctr"/>
            <a:r>
              <a:rPr lang="en-US" dirty="0" smtClean="0"/>
              <a:t>End of show</a:t>
            </a:r>
            <a:endParaRPr lang="en-US" dirty="0"/>
          </a:p>
        </p:txBody>
      </p:sp>
    </p:spTree>
    <p:extLst>
      <p:ext uri="{BB962C8B-B14F-4D97-AF65-F5344CB8AC3E}">
        <p14:creationId xmlns:p14="http://schemas.microsoft.com/office/powerpoint/2010/main" val="3565002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rmAutofit fontScale="92500" lnSpcReduction="10000"/>
          </a:bodyPr>
          <a:lstStyle/>
          <a:p>
            <a:r>
              <a:rPr lang="en-AU" dirty="0">
                <a:hlinkClick r:id="rId2"/>
              </a:rPr>
              <a:t>Past </a:t>
            </a:r>
            <a:r>
              <a:rPr lang="en-AU" dirty="0" smtClean="0">
                <a:hlinkClick r:id="rId2"/>
              </a:rPr>
              <a:t>Tense</a:t>
            </a:r>
            <a:r>
              <a:rPr lang="en-AU" dirty="0" smtClean="0"/>
              <a:t>: used to describe a past action that happened and ended in the past.</a:t>
            </a:r>
          </a:p>
          <a:p>
            <a:pPr marL="0" indent="0">
              <a:buNone/>
            </a:pPr>
            <a:r>
              <a:rPr lang="en-AU" dirty="0" smtClean="0">
                <a:solidFill>
                  <a:schemeClr val="accent5">
                    <a:lumMod val="50000"/>
                  </a:schemeClr>
                </a:solidFill>
              </a:rPr>
              <a:t>I did.</a:t>
            </a:r>
          </a:p>
          <a:p>
            <a:pPr marL="0" indent="0">
              <a:buNone/>
            </a:pPr>
            <a:r>
              <a:rPr lang="en-AU" b="1" dirty="0" smtClean="0">
                <a:solidFill>
                  <a:schemeClr val="accent5">
                    <a:lumMod val="50000"/>
                  </a:schemeClr>
                </a:solidFill>
              </a:rPr>
              <a:t>Example: </a:t>
            </a:r>
          </a:p>
          <a:p>
            <a:pPr marL="0" indent="0">
              <a:buNone/>
            </a:pPr>
            <a:r>
              <a:rPr lang="en-AU" dirty="0" smtClean="0"/>
              <a:t>I went to Turkey last year.</a:t>
            </a:r>
          </a:p>
          <a:p>
            <a:pPr marL="0" indent="0">
              <a:buNone/>
            </a:pPr>
            <a:endParaRPr lang="en-AU" b="1" dirty="0" smtClean="0"/>
          </a:p>
          <a:p>
            <a:r>
              <a:rPr lang="en-AU" dirty="0" smtClean="0">
                <a:hlinkClick r:id="rId3"/>
              </a:rPr>
              <a:t>Past </a:t>
            </a:r>
            <a:r>
              <a:rPr lang="en-AU" dirty="0">
                <a:hlinkClick r:id="rId3"/>
              </a:rPr>
              <a:t>Continuous </a:t>
            </a:r>
            <a:r>
              <a:rPr lang="en-AU" dirty="0" smtClean="0">
                <a:hlinkClick r:id="rId3"/>
              </a:rPr>
              <a:t>Tense</a:t>
            </a:r>
            <a:r>
              <a:rPr lang="en-AU" dirty="0"/>
              <a:t>: </a:t>
            </a:r>
            <a:r>
              <a:rPr lang="en-AU" dirty="0" smtClean="0"/>
              <a:t>used to </a:t>
            </a:r>
            <a:r>
              <a:rPr lang="en-AU" dirty="0"/>
              <a:t>say what we were in the middle of doing at a particular moment in the past</a:t>
            </a:r>
            <a:r>
              <a:rPr lang="en-AU" dirty="0" smtClean="0"/>
              <a:t>. </a:t>
            </a:r>
          </a:p>
          <a:p>
            <a:pPr marL="0" indent="0">
              <a:buNone/>
            </a:pPr>
            <a:r>
              <a:rPr lang="en-AU" dirty="0" smtClean="0">
                <a:solidFill>
                  <a:schemeClr val="accent5">
                    <a:lumMod val="50000"/>
                  </a:schemeClr>
                </a:solidFill>
              </a:rPr>
              <a:t>I </a:t>
            </a:r>
            <a:r>
              <a:rPr lang="en-AU" dirty="0">
                <a:solidFill>
                  <a:schemeClr val="accent5">
                    <a:lumMod val="50000"/>
                  </a:schemeClr>
                </a:solidFill>
              </a:rPr>
              <a:t>was </a:t>
            </a:r>
            <a:r>
              <a:rPr lang="en-AU" dirty="0" smtClean="0">
                <a:solidFill>
                  <a:schemeClr val="accent5">
                    <a:lumMod val="50000"/>
                  </a:schemeClr>
                </a:solidFill>
              </a:rPr>
              <a:t>doing, while I was doing, (something) happened.</a:t>
            </a:r>
          </a:p>
          <a:p>
            <a:pPr marL="0" indent="0">
              <a:buNone/>
            </a:pPr>
            <a:endParaRPr lang="en-US" b="1" dirty="0" smtClean="0">
              <a:solidFill>
                <a:schemeClr val="accent5">
                  <a:lumMod val="50000"/>
                </a:schemeClr>
              </a:solidFill>
            </a:endParaRPr>
          </a:p>
          <a:p>
            <a:pPr marL="0" indent="0">
              <a:buNone/>
            </a:pPr>
            <a:r>
              <a:rPr lang="en-US" b="1" dirty="0" smtClean="0">
                <a:solidFill>
                  <a:schemeClr val="accent5">
                    <a:lumMod val="50000"/>
                  </a:schemeClr>
                </a:solidFill>
              </a:rPr>
              <a:t>Example:</a:t>
            </a:r>
            <a:endParaRPr lang="en-US" b="1" dirty="0">
              <a:solidFill>
                <a:schemeClr val="accent5">
                  <a:lumMod val="50000"/>
                </a:schemeClr>
              </a:solidFill>
            </a:endParaRPr>
          </a:p>
          <a:p>
            <a:pPr marL="0" indent="0">
              <a:buNone/>
            </a:pPr>
            <a:r>
              <a:rPr lang="en-US" dirty="0" smtClean="0"/>
              <a:t>While I was watching T.V., the doorbell rang.</a:t>
            </a:r>
            <a:endParaRPr lang="en-US" dirty="0"/>
          </a:p>
        </p:txBody>
      </p:sp>
    </p:spTree>
    <p:extLst>
      <p:ext uri="{BB962C8B-B14F-4D97-AF65-F5344CB8AC3E}">
        <p14:creationId xmlns:p14="http://schemas.microsoft.com/office/powerpoint/2010/main" val="3580490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normAutofit lnSpcReduction="10000"/>
          </a:bodyPr>
          <a:lstStyle/>
          <a:p>
            <a:r>
              <a:rPr lang="en-AU" dirty="0">
                <a:hlinkClick r:id="rId2"/>
              </a:rPr>
              <a:t>Past Perfect Tense</a:t>
            </a:r>
            <a:r>
              <a:rPr lang="en-AU" dirty="0"/>
              <a:t>: Used to expresses action in the </a:t>
            </a:r>
            <a:r>
              <a:rPr lang="en-AU" b="1" dirty="0"/>
              <a:t>past</a:t>
            </a:r>
            <a:r>
              <a:rPr lang="en-AU" dirty="0"/>
              <a:t> before another action in the </a:t>
            </a:r>
            <a:r>
              <a:rPr lang="en-AU" b="1" dirty="0" smtClean="0"/>
              <a:t>past.</a:t>
            </a:r>
          </a:p>
          <a:p>
            <a:pPr marL="0" indent="0">
              <a:buNone/>
            </a:pPr>
            <a:endParaRPr lang="en-AU" dirty="0" smtClean="0">
              <a:solidFill>
                <a:schemeClr val="accent5">
                  <a:lumMod val="50000"/>
                </a:schemeClr>
              </a:solidFill>
            </a:endParaRPr>
          </a:p>
          <a:p>
            <a:pPr marL="0" indent="0">
              <a:buNone/>
            </a:pPr>
            <a:r>
              <a:rPr lang="en-AU" dirty="0" smtClean="0">
                <a:solidFill>
                  <a:schemeClr val="accent5">
                    <a:lumMod val="50000"/>
                  </a:schemeClr>
                </a:solidFill>
              </a:rPr>
              <a:t>I </a:t>
            </a:r>
            <a:r>
              <a:rPr lang="en-AU" dirty="0">
                <a:solidFill>
                  <a:schemeClr val="accent5">
                    <a:lumMod val="50000"/>
                  </a:schemeClr>
                </a:solidFill>
              </a:rPr>
              <a:t>had done, I had done (something) before you came</a:t>
            </a:r>
            <a:r>
              <a:rPr lang="en-AU" dirty="0" smtClean="0">
                <a:solidFill>
                  <a:schemeClr val="accent5">
                    <a:lumMod val="50000"/>
                  </a:schemeClr>
                </a:solidFill>
              </a:rPr>
              <a:t>.</a:t>
            </a:r>
          </a:p>
          <a:p>
            <a:pPr marL="0" indent="0">
              <a:buNone/>
            </a:pPr>
            <a:endParaRPr lang="en-AU" dirty="0">
              <a:solidFill>
                <a:schemeClr val="accent5">
                  <a:lumMod val="50000"/>
                </a:schemeClr>
              </a:solidFill>
            </a:endParaRPr>
          </a:p>
          <a:p>
            <a:pPr marL="0" indent="0">
              <a:buNone/>
            </a:pPr>
            <a:r>
              <a:rPr lang="en-AU" b="1" dirty="0" smtClean="0">
                <a:solidFill>
                  <a:schemeClr val="accent5">
                    <a:lumMod val="50000"/>
                  </a:schemeClr>
                </a:solidFill>
              </a:rPr>
              <a:t>Examples:</a:t>
            </a:r>
          </a:p>
          <a:p>
            <a:pPr marL="0" indent="0">
              <a:buNone/>
            </a:pPr>
            <a:r>
              <a:rPr lang="en-AU" dirty="0" smtClean="0"/>
              <a:t>A: Where is Jack?</a:t>
            </a:r>
          </a:p>
          <a:p>
            <a:pPr marL="0" indent="0">
              <a:buNone/>
            </a:pPr>
            <a:r>
              <a:rPr lang="en-AU" dirty="0" smtClean="0"/>
              <a:t>B. He had left before you came.</a:t>
            </a:r>
          </a:p>
          <a:p>
            <a:pPr marL="0" indent="0">
              <a:buNone/>
            </a:pPr>
            <a:endParaRPr lang="en-AU" dirty="0"/>
          </a:p>
          <a:p>
            <a:pPr marL="0" indent="0">
              <a:buNone/>
            </a:pPr>
            <a:r>
              <a:rPr lang="en-AU" dirty="0"/>
              <a:t>I didn't know who he was. I </a:t>
            </a:r>
            <a:r>
              <a:rPr lang="en-AU" b="1" dirty="0"/>
              <a:t>had</a:t>
            </a:r>
            <a:r>
              <a:rPr lang="en-AU" dirty="0"/>
              <a:t> never </a:t>
            </a:r>
            <a:r>
              <a:rPr lang="en-AU" b="1" dirty="0"/>
              <a:t>seen</a:t>
            </a:r>
            <a:r>
              <a:rPr lang="en-AU" dirty="0"/>
              <a:t> him before.</a:t>
            </a:r>
          </a:p>
          <a:p>
            <a:endParaRPr lang="en-US" dirty="0"/>
          </a:p>
        </p:txBody>
      </p:sp>
    </p:spTree>
    <p:extLst>
      <p:ext uri="{BB962C8B-B14F-4D97-AF65-F5344CB8AC3E}">
        <p14:creationId xmlns:p14="http://schemas.microsoft.com/office/powerpoint/2010/main" val="2717764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Tenses</a:t>
            </a:r>
          </a:p>
        </p:txBody>
      </p:sp>
      <p:sp>
        <p:nvSpPr>
          <p:cNvPr id="3" name="Content Placeholder 2"/>
          <p:cNvSpPr>
            <a:spLocks noGrp="1"/>
          </p:cNvSpPr>
          <p:nvPr>
            <p:ph sz="quarter" idx="1"/>
          </p:nvPr>
        </p:nvSpPr>
        <p:spPr/>
        <p:txBody>
          <a:bodyPr/>
          <a:lstStyle/>
          <a:p>
            <a:r>
              <a:rPr lang="en-AU" dirty="0">
                <a:hlinkClick r:id="rId2"/>
              </a:rPr>
              <a:t>Past Perfect Continuous Tense</a:t>
            </a:r>
            <a:r>
              <a:rPr lang="en-AU" dirty="0"/>
              <a:t>: The past perfect continuous tense is like the past perfect tense, but it expresses longer actions in the </a:t>
            </a:r>
            <a:r>
              <a:rPr lang="en-AU" b="1" dirty="0"/>
              <a:t>past</a:t>
            </a:r>
            <a:r>
              <a:rPr lang="en-AU" dirty="0"/>
              <a:t> before another action in the </a:t>
            </a:r>
            <a:r>
              <a:rPr lang="en-AU" b="1" dirty="0"/>
              <a:t>past</a:t>
            </a:r>
            <a:r>
              <a:rPr lang="en-AU" dirty="0"/>
              <a:t>.</a:t>
            </a:r>
            <a:endParaRPr lang="en-AU" dirty="0" smtClean="0"/>
          </a:p>
          <a:p>
            <a:pPr marL="0" indent="0">
              <a:buNone/>
            </a:pPr>
            <a:endParaRPr lang="en-AU" dirty="0" smtClean="0">
              <a:solidFill>
                <a:schemeClr val="accent5">
                  <a:lumMod val="50000"/>
                </a:schemeClr>
              </a:solidFill>
            </a:endParaRPr>
          </a:p>
          <a:p>
            <a:pPr marL="0" indent="0">
              <a:buNone/>
            </a:pPr>
            <a:r>
              <a:rPr lang="en-AU" dirty="0" smtClean="0">
                <a:solidFill>
                  <a:schemeClr val="accent5">
                    <a:lumMod val="50000"/>
                  </a:schemeClr>
                </a:solidFill>
              </a:rPr>
              <a:t>I </a:t>
            </a:r>
            <a:r>
              <a:rPr lang="en-AU" dirty="0">
                <a:solidFill>
                  <a:schemeClr val="accent5">
                    <a:lumMod val="50000"/>
                  </a:schemeClr>
                </a:solidFill>
              </a:rPr>
              <a:t>had been doing.</a:t>
            </a:r>
          </a:p>
          <a:p>
            <a:pPr marL="0" indent="0">
              <a:buNone/>
            </a:pPr>
            <a:endParaRPr lang="en-AU" b="1" dirty="0" smtClean="0">
              <a:solidFill>
                <a:schemeClr val="accent5">
                  <a:lumMod val="50000"/>
                </a:schemeClr>
              </a:solidFill>
            </a:endParaRPr>
          </a:p>
          <a:p>
            <a:pPr marL="0" indent="0">
              <a:buNone/>
            </a:pPr>
            <a:r>
              <a:rPr lang="en-AU" b="1" dirty="0" smtClean="0">
                <a:solidFill>
                  <a:schemeClr val="accent5">
                    <a:lumMod val="50000"/>
                  </a:schemeClr>
                </a:solidFill>
              </a:rPr>
              <a:t>Example:</a:t>
            </a:r>
            <a:endParaRPr lang="en-AU" b="1" dirty="0">
              <a:solidFill>
                <a:schemeClr val="accent5">
                  <a:lumMod val="50000"/>
                </a:schemeClr>
              </a:solidFill>
            </a:endParaRPr>
          </a:p>
          <a:p>
            <a:pPr marL="0" indent="0">
              <a:buNone/>
            </a:pPr>
            <a:r>
              <a:rPr lang="en-AU" dirty="0"/>
              <a:t>Ram started waiting at 9am. I arrived at 11am. When I arrived, Ram </a:t>
            </a:r>
            <a:r>
              <a:rPr lang="en-AU" b="1" dirty="0"/>
              <a:t>had been waiting</a:t>
            </a:r>
            <a:r>
              <a:rPr lang="en-AU" dirty="0"/>
              <a:t> for two hours.</a:t>
            </a:r>
            <a:endParaRPr lang="en-US" dirty="0" smtClean="0"/>
          </a:p>
          <a:p>
            <a:pPr marL="0" indent="0">
              <a:buNone/>
            </a:pPr>
            <a:endParaRPr lang="en-US" dirty="0"/>
          </a:p>
        </p:txBody>
      </p:sp>
    </p:spTree>
    <p:extLst>
      <p:ext uri="{BB962C8B-B14F-4D97-AF65-F5344CB8AC3E}">
        <p14:creationId xmlns:p14="http://schemas.microsoft.com/office/powerpoint/2010/main" val="20801058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516</TotalTime>
  <Words>3809</Words>
  <Application>Microsoft Office PowerPoint</Application>
  <PresentationFormat>On-screen Show (4:3)</PresentationFormat>
  <Paragraphs>367</Paragraphs>
  <Slides>60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Arial</vt:lpstr>
      <vt:lpstr>Calibri</vt:lpstr>
      <vt:lpstr>Century Schoolbook</vt:lpstr>
      <vt:lpstr>Wingdings</vt:lpstr>
      <vt:lpstr>Wingdings 2</vt:lpstr>
      <vt:lpstr>Oriel</vt:lpstr>
      <vt:lpstr>Writing Basics and Mechanics</vt:lpstr>
      <vt:lpstr>Basic grammar rules for better writing</vt:lpstr>
      <vt:lpstr>Structure of Tenses</vt:lpstr>
      <vt:lpstr>Structure of Tenses</vt:lpstr>
      <vt:lpstr>Structure of Tenses</vt:lpstr>
      <vt:lpstr>Structure of Tenses</vt:lpstr>
      <vt:lpstr>Structure of Tenses</vt:lpstr>
      <vt:lpstr>Structure of Tenses</vt:lpstr>
      <vt:lpstr>Structure of Tenses</vt:lpstr>
      <vt:lpstr>Structure of Tenses</vt:lpstr>
      <vt:lpstr>Structure of Tenses</vt:lpstr>
      <vt:lpstr>Consistency of verb tense</vt:lpstr>
      <vt:lpstr>Consistency of verb tense</vt:lpstr>
      <vt:lpstr>Subject-Verb Agreement</vt:lpstr>
      <vt:lpstr>Subject-Verb Agreement</vt:lpstr>
      <vt:lpstr>Subject-Verb Agreement</vt:lpstr>
      <vt:lpstr>Pronoun reference</vt:lpstr>
      <vt:lpstr>parallelism</vt:lpstr>
      <vt:lpstr>parallelism</vt:lpstr>
      <vt:lpstr>Sentence fragments</vt:lpstr>
      <vt:lpstr>Sentence fragments</vt:lpstr>
      <vt:lpstr>Sentence fragments</vt:lpstr>
      <vt:lpstr>Sentence fragments</vt:lpstr>
      <vt:lpstr>Sentence structures</vt:lpstr>
      <vt:lpstr>The Simple Sentence</vt:lpstr>
      <vt:lpstr>Sentence structures</vt:lpstr>
      <vt:lpstr>The Compound Sentence</vt:lpstr>
      <vt:lpstr>Sentence structure</vt:lpstr>
      <vt:lpstr>Sentence structure</vt:lpstr>
      <vt:lpstr>Sentence Structure</vt:lpstr>
      <vt:lpstr>Sentence structures</vt:lpstr>
      <vt:lpstr>Sentence structures</vt:lpstr>
      <vt:lpstr>Fused or run-on sentence</vt:lpstr>
      <vt:lpstr>Comma splices</vt:lpstr>
      <vt:lpstr>How to fix comma splices and run-on sentences?</vt:lpstr>
      <vt:lpstr>How to fix comma splices and run-on sentences?</vt:lpstr>
      <vt:lpstr>How to fix comma splices and run-on sentences?</vt:lpstr>
      <vt:lpstr>How to fix comma splices and run-on sentences?</vt:lpstr>
      <vt:lpstr>Comma splices and fused sentences more examples</vt:lpstr>
      <vt:lpstr>punctuation</vt:lpstr>
      <vt:lpstr>End marks</vt:lpstr>
      <vt:lpstr>commas</vt:lpstr>
      <vt:lpstr>commas</vt:lpstr>
      <vt:lpstr>commas</vt:lpstr>
      <vt:lpstr>semicolon</vt:lpstr>
      <vt:lpstr>semicolon</vt:lpstr>
      <vt:lpstr>colon</vt:lpstr>
      <vt:lpstr>apostrophe</vt:lpstr>
      <vt:lpstr>capitalization</vt:lpstr>
      <vt:lpstr>What should we capitalize?</vt:lpstr>
      <vt:lpstr>What should we capitalize?</vt:lpstr>
      <vt:lpstr>What should we capitalize?</vt:lpstr>
      <vt:lpstr>What should we capitalize?</vt:lpstr>
      <vt:lpstr>What should we capitalize?</vt:lpstr>
      <vt:lpstr>What should we capitalize?</vt:lpstr>
      <vt:lpstr>Model writing paragraph</vt:lpstr>
      <vt:lpstr>PowerPoint Presentation</vt:lpstr>
      <vt:lpstr>Sample #2</vt:lpstr>
      <vt:lpstr>Sample #3</vt:lpstr>
      <vt:lpstr>End of show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Basics and Mechanics</dc:title>
  <dc:creator>Eman Ghanayem</dc:creator>
  <cp:lastModifiedBy>Bayan W. Haddad</cp:lastModifiedBy>
  <cp:revision>33</cp:revision>
  <dcterms:created xsi:type="dcterms:W3CDTF">2012-12-08T21:15:01Z</dcterms:created>
  <dcterms:modified xsi:type="dcterms:W3CDTF">2018-12-16T13:13:03Z</dcterms:modified>
</cp:coreProperties>
</file>