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9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8" r:id="rId19"/>
    <p:sldId id="28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1C3C05-8962-4722-8CDC-C476A9FE96D4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A0DBCD-28D9-4EE6-9DDA-7CD249CD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Goals and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Writing in CSD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Performance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Condition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Criterion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Well-written goals contain three components: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Important: Please note that  all goals begin with the client’s name and a future tense verb (Jane will + </a:t>
            </a:r>
            <a:r>
              <a:rPr lang="en-US" i="1" dirty="0"/>
              <a:t>verb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refers to what you expect the client to do or perform to show mastery of the goal.</a:t>
            </a:r>
          </a:p>
          <a:p>
            <a:endParaRPr lang="en-US" dirty="0"/>
          </a:p>
          <a:p>
            <a:r>
              <a:rPr lang="en-US" i="1" dirty="0"/>
              <a:t>Ex.:  Jane will </a:t>
            </a:r>
            <a:r>
              <a:rPr lang="en-US" i="1" u="sng" dirty="0"/>
              <a:t>produce voiceless consonants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Performance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The verb used should be concrete and one that can be evaluated by the clinician (Examples of </a:t>
            </a:r>
            <a:r>
              <a:rPr lang="en-US" b="1" dirty="0"/>
              <a:t>appropriate verbs </a:t>
            </a:r>
            <a:r>
              <a:rPr lang="en-US" dirty="0"/>
              <a:t>include </a:t>
            </a:r>
            <a:r>
              <a:rPr lang="en-US" i="1" dirty="0"/>
              <a:t>name, read orally, repeat orally, state, write, match, count, demand, draw, say, reach, remove, etc.)</a:t>
            </a:r>
            <a:endParaRPr lang="en-US" dirty="0"/>
          </a:p>
          <a:p>
            <a:endParaRPr lang="en-US" dirty="0"/>
          </a:p>
          <a:p>
            <a:pPr>
              <a:buNone/>
            </a:pPr>
            <a:br>
              <a:rPr lang="en-US" dirty="0"/>
            </a:br>
            <a:r>
              <a:rPr lang="en-US" dirty="0"/>
              <a:t>The verb should </a:t>
            </a:r>
            <a:r>
              <a:rPr lang="en-US" b="1" dirty="0"/>
              <a:t>not</a:t>
            </a:r>
            <a:r>
              <a:rPr lang="en-US" dirty="0"/>
              <a:t> be one that could be interpreted differently by different people (Examples of </a:t>
            </a:r>
            <a:r>
              <a:rPr lang="en-US" b="1" dirty="0"/>
              <a:t>inappropriate verbs </a:t>
            </a:r>
            <a:r>
              <a:rPr lang="en-US" dirty="0"/>
              <a:t>include </a:t>
            </a:r>
            <a:r>
              <a:rPr lang="en-US" i="1" dirty="0"/>
              <a:t>know, understand, appreciate, enjoy, learn, believe)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part of the goal refers to the condition under which the performance is to be done.</a:t>
            </a:r>
          </a:p>
          <a:p>
            <a:endParaRPr lang="en-US" dirty="0"/>
          </a:p>
          <a:p>
            <a:r>
              <a:rPr lang="en-US" i="1" dirty="0"/>
              <a:t>Ex.:  Jane will produce voiceless consonants </a:t>
            </a:r>
            <a:r>
              <a:rPr lang="en-US" i="1" u="sng" dirty="0"/>
              <a:t>when preceding vowels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Condition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examples of conditions include </a:t>
            </a:r>
            <a:r>
              <a:rPr lang="en-US" i="1" dirty="0"/>
              <a:t>while producing /a/, in disyllabic words, during conversation, while reading, when telling a story, without prompts, within a 2 second period, while talking on the telephone, without yanking the clinician's arm, during each therapy session)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part of the goal refers to how well the client is expected to perform the goal (for example,</a:t>
            </a:r>
            <a:r>
              <a:rPr lang="en-US" i="1" dirty="0"/>
              <a:t>90% of the time, in 8 out of 10 attempts, for three consecutive trials, in two consecutive sessions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/>
              <a:t>Ex.:  Jane will produce voiceless consonants when preceding vowels</a:t>
            </a:r>
            <a:r>
              <a:rPr lang="en-US" i="1" u="sng" dirty="0"/>
              <a:t> in 90% of the appropriate contexts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Criterion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criterion of 90% is usually used in speech language therapy.  In the case of mentally challenged or very young clients, a criterion of 80% is often used.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session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66" t="17999" r="14167" b="10000"/>
          <a:stretch/>
        </p:blipFill>
        <p:spPr>
          <a:xfrm>
            <a:off x="152400" y="1411153"/>
            <a:ext cx="8686800" cy="54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Samples of well-written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clinical setting, goals (or objectives) refer to the outcomes desired for the client.  They may be classified as </a:t>
            </a:r>
            <a:r>
              <a:rPr lang="en-US" b="1" dirty="0"/>
              <a:t>long term </a:t>
            </a:r>
            <a:r>
              <a:rPr lang="en-US" dirty="0"/>
              <a:t>or </a:t>
            </a:r>
            <a:r>
              <a:rPr lang="en-US" b="1" dirty="0"/>
              <a:t>short term.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clinical goals?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correctly imitate /s/ in isolation in 8 out of 10 attempts.</a:t>
            </a:r>
          </a:p>
          <a:p>
            <a:endParaRPr lang="en-US" dirty="0"/>
          </a:p>
          <a:p>
            <a:r>
              <a:rPr lang="en-US" dirty="0"/>
              <a:t>John will accurately self-correct 90% of the incorrect /s/ productions during reading.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produce liquids in 90% of the appropriate contexts.</a:t>
            </a:r>
          </a:p>
          <a:p>
            <a:endParaRPr lang="en-US" dirty="0"/>
          </a:p>
          <a:p>
            <a:r>
              <a:rPr lang="en-US" dirty="0"/>
              <a:t>John will close syllables on spontaneously produced monosyllabic target words in 90% of his attempts.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Phonology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spontaneously name 20 of 25 pictures in a children’s dictionary.</a:t>
            </a:r>
          </a:p>
          <a:p>
            <a:endParaRPr lang="en-US" dirty="0"/>
          </a:p>
          <a:p>
            <a:r>
              <a:rPr lang="en-US" dirty="0"/>
              <a:t>John will appropriately use the pronouns “he” and “she” during conversation in 90% of his attempts.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produce appropriate oral resonance on v-c combinations in 90% of his attempts.</a:t>
            </a:r>
          </a:p>
          <a:p>
            <a:endParaRPr lang="en-US" dirty="0"/>
          </a:p>
          <a:p>
            <a:r>
              <a:rPr lang="en-US" dirty="0"/>
              <a:t>John will use appropriate pitch while producing /a/ in 8 out of 10 trials.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speak with less than 0.5 stuttered words per minute during 5 minutes of spontaneous conversation with the clinician.</a:t>
            </a:r>
          </a:p>
          <a:p>
            <a:endParaRPr lang="en-US" dirty="0"/>
          </a:p>
          <a:p>
            <a:r>
              <a:rPr lang="en-US" dirty="0"/>
              <a:t>John will use pull-outs during all episodes of blocking while speaking on the telephone for 5 minutes.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request (by pointing or using eye gaze) an object that is out of reach twice during a 10-minute period.</a:t>
            </a:r>
          </a:p>
          <a:p>
            <a:endParaRPr lang="en-US" dirty="0"/>
          </a:p>
          <a:p>
            <a:r>
              <a:rPr lang="en-US" dirty="0"/>
              <a:t>John will take 3 consecutive turns when a familiar joint action routine is initiated by the clinician.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Pragmatics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sit without kicking for 5 minutes after the removal of constraints (clinician’s hands on client’s knees).</a:t>
            </a:r>
          </a:p>
          <a:p>
            <a:endParaRPr lang="en-US" dirty="0"/>
          </a:p>
          <a:p>
            <a:r>
              <a:rPr lang="en-US" dirty="0"/>
              <a:t>John will follow 8 out 10 directions within 2 seconds of initial presentation.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Behavioral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2DA98-5AE8-0042-807B-E61AB175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3600" b="1" dirty="0"/>
          </a:p>
          <a:p>
            <a:pPr marL="109728" indent="0">
              <a:buNone/>
            </a:pPr>
            <a:endParaRPr lang="en-US" sz="3600" b="1" dirty="0"/>
          </a:p>
          <a:p>
            <a:pPr marL="109728" indent="0">
              <a:buNone/>
            </a:pPr>
            <a:endParaRPr lang="en-US" sz="3600" b="1" dirty="0"/>
          </a:p>
          <a:p>
            <a:pPr marL="109728" indent="0">
              <a:buNone/>
            </a:pPr>
            <a:r>
              <a:rPr lang="en-US" sz="3600" b="1" dirty="0"/>
              <a:t>Documentation in Speech Therapy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DFD10-5020-A249-9C0A-54AB6BAD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87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340269-1658-1A40-84F8-81D2E41E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assessment is complete, a treatment plan is established. This plan usually includes measurable objectives that client should achieve throughout the therapy period. </a:t>
            </a:r>
          </a:p>
          <a:p>
            <a:endParaRPr lang="en-US" dirty="0"/>
          </a:p>
          <a:p>
            <a:r>
              <a:rPr lang="en-US" dirty="0"/>
              <a:t>This is established before the beginning of therapy.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0BDAEE-F929-E24F-AC62-80AE3164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plans </a:t>
            </a:r>
          </a:p>
        </p:txBody>
      </p:sp>
    </p:spTree>
    <p:extLst>
      <p:ext uri="{BB962C8B-B14F-4D97-AF65-F5344CB8AC3E}">
        <p14:creationId xmlns:p14="http://schemas.microsoft.com/office/powerpoint/2010/main" val="425130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299A3-EE5D-E642-864E-0D72A5442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information </a:t>
            </a:r>
          </a:p>
          <a:p>
            <a:r>
              <a:rPr lang="en-US" dirty="0"/>
              <a:t>Diagnostic summary </a:t>
            </a:r>
          </a:p>
          <a:p>
            <a:r>
              <a:rPr lang="en-US" dirty="0"/>
              <a:t>Goals and Objectives </a:t>
            </a:r>
          </a:p>
          <a:p>
            <a:r>
              <a:rPr lang="en-US" dirty="0"/>
              <a:t>Reinforcement plan </a:t>
            </a:r>
          </a:p>
          <a:p>
            <a:r>
              <a:rPr lang="en-US" dirty="0"/>
              <a:t>Family involvement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F10BAE-AD70-3942-93BA-BE9752A5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 sections </a:t>
            </a:r>
          </a:p>
        </p:txBody>
      </p:sp>
    </p:spTree>
    <p:extLst>
      <p:ext uri="{BB962C8B-B14F-4D97-AF65-F5344CB8AC3E}">
        <p14:creationId xmlns:p14="http://schemas.microsoft.com/office/powerpoint/2010/main" val="351137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goals involve results that will often take months or years to achieve.  These might include long-term goals such as raising scores on a standardized achievement test, reading at a level commensurate with age and grade level, or successfully completing a multi-year therapy program.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Goals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477CA0-8263-5445-818F-6C4C72DA7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9" y="1481138"/>
            <a:ext cx="687738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21B0AF-FDB2-8E45-96D8-7490AE75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267349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90C211-4D26-F543-9330-2C68E8C61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6807"/>
            <a:ext cx="8229600" cy="25746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B0221C-D5CF-6E46-A839-43B0274C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Diagnostic summary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42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B43E61-15C6-0542-918B-5DD8A9BC2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7329"/>
            <a:ext cx="8229600" cy="43935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CC31F8-47BD-C741-AF7F-DFBEC390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 </a:t>
            </a:r>
          </a:p>
        </p:txBody>
      </p:sp>
    </p:spTree>
    <p:extLst>
      <p:ext uri="{BB962C8B-B14F-4D97-AF65-F5344CB8AC3E}">
        <p14:creationId xmlns:p14="http://schemas.microsoft.com/office/powerpoint/2010/main" val="1744297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5108E1-0753-2B47-A9FF-AB7CDC712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3163"/>
            <a:ext cx="8229600" cy="218191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E0EAF4-EBF3-3D49-92E8-2C1722A8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plan </a:t>
            </a:r>
          </a:p>
        </p:txBody>
      </p:sp>
    </p:spTree>
    <p:extLst>
      <p:ext uri="{BB962C8B-B14F-4D97-AF65-F5344CB8AC3E}">
        <p14:creationId xmlns:p14="http://schemas.microsoft.com/office/powerpoint/2010/main" val="415115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66E114-9A3F-1C4B-ABEA-6BF39653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8027"/>
            <a:ext cx="8229600" cy="25321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BCF6C6-0A39-D340-BC68-E3FF2C60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involvement </a:t>
            </a:r>
          </a:p>
        </p:txBody>
      </p:sp>
    </p:spTree>
    <p:extLst>
      <p:ext uri="{BB962C8B-B14F-4D97-AF65-F5344CB8AC3E}">
        <p14:creationId xmlns:p14="http://schemas.microsoft.com/office/powerpoint/2010/main" val="3745937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0B256-986F-A546-9F1B-9C7FEB7A2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reports are written periodically to track the client’s progress through therapy.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152244-5642-064E-B31B-CB7679A3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 </a:t>
            </a:r>
          </a:p>
        </p:txBody>
      </p:sp>
    </p:spTree>
    <p:extLst>
      <p:ext uri="{BB962C8B-B14F-4D97-AF65-F5344CB8AC3E}">
        <p14:creationId xmlns:p14="http://schemas.microsoft.com/office/powerpoint/2010/main" val="2420016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5EFD1E-7346-6844-AB17-455C7E5A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information </a:t>
            </a:r>
          </a:p>
          <a:p>
            <a:r>
              <a:rPr lang="en-US" dirty="0"/>
              <a:t>Diagnostic summary </a:t>
            </a:r>
          </a:p>
          <a:p>
            <a:r>
              <a:rPr lang="en-US" dirty="0"/>
              <a:t>Goals and Objectives ( achieved/not achieved)</a:t>
            </a:r>
          </a:p>
          <a:p>
            <a:r>
              <a:rPr lang="en-US" dirty="0"/>
              <a:t>Treatment procedures and activities </a:t>
            </a:r>
          </a:p>
          <a:p>
            <a:r>
              <a:rPr lang="en-US" dirty="0"/>
              <a:t>Current status </a:t>
            </a:r>
          </a:p>
          <a:p>
            <a:r>
              <a:rPr lang="en-US" dirty="0"/>
              <a:t>Recommendations 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82C9-9ECA-634F-8279-75D6FC95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 sections </a:t>
            </a:r>
          </a:p>
        </p:txBody>
      </p:sp>
    </p:spTree>
    <p:extLst>
      <p:ext uri="{BB962C8B-B14F-4D97-AF65-F5344CB8AC3E}">
        <p14:creationId xmlns:p14="http://schemas.microsoft.com/office/powerpoint/2010/main" val="921058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5EFD1E-7346-6844-AB17-455C7E5A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information </a:t>
            </a:r>
          </a:p>
          <a:p>
            <a:r>
              <a:rPr lang="en-US" dirty="0"/>
              <a:t>Goals and Objectives ( achieved/not achieved)</a:t>
            </a:r>
          </a:p>
          <a:p>
            <a:r>
              <a:rPr lang="en-US" dirty="0"/>
              <a:t>Treatment procedures and activities </a:t>
            </a:r>
          </a:p>
          <a:p>
            <a:r>
              <a:rPr lang="en-US" dirty="0"/>
              <a:t>Current status </a:t>
            </a:r>
          </a:p>
          <a:p>
            <a:r>
              <a:rPr lang="en-US" dirty="0"/>
              <a:t>Recommendations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82C9-9ECA-634F-8279-75D6FC95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 sections </a:t>
            </a:r>
          </a:p>
        </p:txBody>
      </p:sp>
    </p:spTree>
    <p:extLst>
      <p:ext uri="{BB962C8B-B14F-4D97-AF65-F5344CB8AC3E}">
        <p14:creationId xmlns:p14="http://schemas.microsoft.com/office/powerpoint/2010/main" val="2452164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1813DE-74B6-5A4F-AE6D-AA722435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information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52064-2C8E-5443-AC65-E3D36AFC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be a typical section. Similar to the identifying information section of the treatment plan. </a:t>
            </a:r>
          </a:p>
          <a:p>
            <a:r>
              <a:rPr lang="en-US" dirty="0"/>
              <a:t>You should add the </a:t>
            </a:r>
            <a:r>
              <a:rPr lang="en-US" u="sng" dirty="0">
                <a:solidFill>
                  <a:srgbClr val="FF0000"/>
                </a:solidFill>
              </a:rPr>
              <a:t>date of treatment plan </a:t>
            </a:r>
            <a:r>
              <a:rPr lang="en-US" dirty="0"/>
              <a:t>to this section (when did the treatment plan was developed).</a:t>
            </a:r>
          </a:p>
        </p:txBody>
      </p:sp>
    </p:spTree>
    <p:extLst>
      <p:ext uri="{BB962C8B-B14F-4D97-AF65-F5344CB8AC3E}">
        <p14:creationId xmlns:p14="http://schemas.microsoft.com/office/powerpoint/2010/main" val="4089572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8A407-24B0-4C41-8AC8-780234D3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section where the evaluation outcomes are summarize. It is the same “diagnostic summary” you write in the evaluation report.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813DE-74B6-5A4F-AE6D-AA722435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Diagnostic summary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improve scores on the </a:t>
            </a:r>
            <a:r>
              <a:rPr lang="en-US" u="sng" dirty="0"/>
              <a:t>Facial Expression Inventory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Ann will read at a level commensurate with her age and grade.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Long Term Goals: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8A407-24B0-4C41-8AC8-780234D3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key information must be provided in this section :</a:t>
            </a:r>
          </a:p>
          <a:p>
            <a:pPr marL="624078" indent="-514350">
              <a:buAutoNum type="arabicPeriod"/>
            </a:pPr>
            <a:r>
              <a:rPr lang="en-US" dirty="0"/>
              <a:t>start date of therapy, End/last date of therapy, frequency of therapy  number of sessions given so far, length of sessions. </a:t>
            </a:r>
          </a:p>
          <a:p>
            <a:pPr marL="624078" indent="-514350">
              <a:buAutoNum type="arabicPeriod"/>
            </a:pPr>
            <a:r>
              <a:rPr lang="en-US" dirty="0"/>
              <a:t>The long-term and short-term goals that are originally set for the </a:t>
            </a:r>
            <a:r>
              <a:rPr lang="en-US" dirty="0" err="1"/>
              <a:t>clien</a:t>
            </a:r>
            <a:r>
              <a:rPr lang="en-US" dirty="0"/>
              <a:t>, with a description of which ones were/were not achieved.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813DE-74B6-5A4F-AE6D-AA722435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2161125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502AC2-2A63-E240-8D8F-4C67A0A34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8045"/>
            <a:ext cx="6705600" cy="58325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1813DE-74B6-5A4F-AE6D-AA722435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247208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0709FB-B8AB-4349-A7BD-F0A0398A1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1" y="1481138"/>
            <a:ext cx="8060837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6848ED-6859-AD4A-B1FA-EB25713A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procedures and activities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66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B35FC31-0C74-4848-A36C-C597FE066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9955"/>
            <a:ext cx="8229600" cy="372832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45CF3F-D288-3940-8C83-5C00E26F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</a:t>
            </a:r>
          </a:p>
        </p:txBody>
      </p:sp>
    </p:spTree>
    <p:extLst>
      <p:ext uri="{BB962C8B-B14F-4D97-AF65-F5344CB8AC3E}">
        <p14:creationId xmlns:p14="http://schemas.microsoft.com/office/powerpoint/2010/main" val="3938104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C10A43EE-46A1-0E41-B69E-A7A786CA9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7784"/>
            <a:ext cx="8229600" cy="20926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90C84-2660-3648-B89A-D985E0D6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during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418535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d, table&#10;&#10;Description automatically generated">
            <a:extLst>
              <a:ext uri="{FF2B5EF4-FFF2-40B4-BE49-F238E27FC236}">
                <a16:creationId xmlns:a16="http://schemas.microsoft.com/office/drawing/2014/main" id="{12D25F0B-AE61-A245-8001-56759712F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0072"/>
            <a:ext cx="8229600" cy="24080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C1A995-3F9A-9A40-B9A2-66F2F4F6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34502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short-term goal is a specific objective the client must master before he or she is able to achieve the long-term goal(s).  Short-term goals focus on specific targets, units, tasks, or steps and are usually achieved in a short time period.  The short-term goals a client is working on will usually change quickly as he or she masters those and new short-term goals are established.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Goals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use appropriate facial expressions to </a:t>
            </a:r>
            <a:r>
              <a:rPr lang="en-US"/>
              <a:t>convey happiness when </a:t>
            </a:r>
            <a:r>
              <a:rPr lang="en-US" dirty="0"/>
              <a:t>speaking in 8 of 10 attempts.</a:t>
            </a:r>
          </a:p>
          <a:p>
            <a:endParaRPr lang="en-US" dirty="0"/>
          </a:p>
          <a:p>
            <a:r>
              <a:rPr lang="en-US" dirty="0"/>
              <a:t>Ann will correctly read words with the vowel </a:t>
            </a:r>
            <a:r>
              <a:rPr lang="en-US" i="1" dirty="0"/>
              <a:t>y </a:t>
            </a:r>
            <a:r>
              <a:rPr lang="en-US" dirty="0"/>
              <a:t> with 90% accuracy.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Short Term Goals: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Guidelines for Writing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Two considerations:</a:t>
            </a:r>
          </a:p>
          <a:p>
            <a:endParaRPr lang="en-US" b="1" dirty="0"/>
          </a:p>
          <a:p>
            <a:pPr lvl="0"/>
            <a:r>
              <a:rPr lang="en-US" dirty="0"/>
              <a:t> A well-written goal </a:t>
            </a:r>
            <a:r>
              <a:rPr lang="en-US" b="1" dirty="0"/>
              <a:t>must be</a:t>
            </a:r>
            <a:r>
              <a:rPr lang="en-US" dirty="0"/>
              <a:t> </a:t>
            </a:r>
            <a:r>
              <a:rPr lang="en-US" b="1" dirty="0"/>
              <a:t>measurable</a:t>
            </a:r>
            <a:r>
              <a:rPr lang="en-US" dirty="0"/>
              <a:t>.  The goal must be stated in such a way that the clinician (and anyone else) can assess whether or not the client has performed the goal.  For example, a goal stating that </a:t>
            </a:r>
            <a:r>
              <a:rPr lang="en-US" i="1" dirty="0"/>
              <a:t>a client will understand a concept</a:t>
            </a:r>
            <a:r>
              <a:rPr lang="en-US" dirty="0"/>
              <a:t> would be impossible to measure.  Only by demonstrating through a concrete action (initiate a greeting, for example) can the client perform a goal that can be measured.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well-written goal </a:t>
            </a:r>
            <a:r>
              <a:rPr lang="en-US" b="1" dirty="0"/>
              <a:t>must pass </a:t>
            </a:r>
            <a:r>
              <a:rPr lang="en-US" b="1" i="1" dirty="0"/>
              <a:t>The Dead Man Rule</a:t>
            </a:r>
            <a:r>
              <a:rPr lang="en-US" i="1" dirty="0"/>
              <a:t>. </a:t>
            </a:r>
            <a:r>
              <a:rPr lang="en-US" dirty="0"/>
              <a:t> If a dead man could do it, it’s not an effective goal.  For example, “Sit in a chair” is not a good goal; a dead man could do that.  “Attend to a task for 3 minutes without getting up from the chair,” however, is a goal a dead man could not do.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Properly Format   Session Goals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(Source:  </a:t>
            </a:r>
            <a:r>
              <a:rPr lang="en-US" i="1" dirty="0"/>
              <a:t>The Survival Guide for the Beginning Speech-Language Clinician</a:t>
            </a:r>
            <a:r>
              <a:rPr lang="en-US" dirty="0"/>
              <a:t> by Susan Moon Meyer.  Gaithersburg, MD:  Aspen Publishers, Inc.  ISBN:  D-8342-1116-S.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1059</TotalTime>
  <Words>1294</Words>
  <Application>Microsoft Office PowerPoint</Application>
  <PresentationFormat>On-screen Show (4:3)</PresentationFormat>
  <Paragraphs>127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Lucida Sans Unicode</vt:lpstr>
      <vt:lpstr>Verdana</vt:lpstr>
      <vt:lpstr>Wingdings 2</vt:lpstr>
      <vt:lpstr>Wingdings 3</vt:lpstr>
      <vt:lpstr>Concourse</vt:lpstr>
      <vt:lpstr>Writing Goals and Objectives</vt:lpstr>
      <vt:lpstr>What are clinical goals?</vt:lpstr>
      <vt:lpstr>Long Term Goals</vt:lpstr>
      <vt:lpstr>Examples of Long Term Goals:</vt:lpstr>
      <vt:lpstr>Short Term Goals</vt:lpstr>
      <vt:lpstr>Examples of Short Term Goals:</vt:lpstr>
      <vt:lpstr>General Guidelines for Writing Goals </vt:lpstr>
      <vt:lpstr>PowerPoint Presentation</vt:lpstr>
      <vt:lpstr>How to Properly Format   Session Goals </vt:lpstr>
      <vt:lpstr>Well-written goals contain three components: </vt:lpstr>
      <vt:lpstr>Important: Please note that  all goals begin with the client’s name and a future tense verb (Jane will + verb). </vt:lpstr>
      <vt:lpstr>Performance</vt:lpstr>
      <vt:lpstr>PowerPoint Presentation</vt:lpstr>
      <vt:lpstr>Condition </vt:lpstr>
      <vt:lpstr>PowerPoint Presentation</vt:lpstr>
      <vt:lpstr>Criterion </vt:lpstr>
      <vt:lpstr>PowerPoint Presentation</vt:lpstr>
      <vt:lpstr>Example session Plan</vt:lpstr>
      <vt:lpstr>Samples of well-written goals</vt:lpstr>
      <vt:lpstr>Articulation</vt:lpstr>
      <vt:lpstr>Phonology</vt:lpstr>
      <vt:lpstr>Language </vt:lpstr>
      <vt:lpstr>Voice</vt:lpstr>
      <vt:lpstr>Fluency</vt:lpstr>
      <vt:lpstr>Pragmatics </vt:lpstr>
      <vt:lpstr>Behavioral </vt:lpstr>
      <vt:lpstr>PowerPoint Presentation</vt:lpstr>
      <vt:lpstr>Treatment plans </vt:lpstr>
      <vt:lpstr>Treatment plan sections </vt:lpstr>
      <vt:lpstr>Identifying information </vt:lpstr>
      <vt:lpstr>Diagnostic summary  </vt:lpstr>
      <vt:lpstr>Goals and objectives </vt:lpstr>
      <vt:lpstr>Reinforcement plan </vt:lpstr>
      <vt:lpstr>Family involvement </vt:lpstr>
      <vt:lpstr>Progress report </vt:lpstr>
      <vt:lpstr>Progress report sections </vt:lpstr>
      <vt:lpstr>Progress report sections </vt:lpstr>
      <vt:lpstr>Identifying information  </vt:lpstr>
      <vt:lpstr>Diagnostic summary  </vt:lpstr>
      <vt:lpstr>Goals and Objectives</vt:lpstr>
      <vt:lpstr>Goals and Objectives</vt:lpstr>
      <vt:lpstr>Treatment procedures and activities  </vt:lpstr>
      <vt:lpstr>CURRENT STATUS </vt:lpstr>
      <vt:lpstr>Behavior during intervention </vt:lpstr>
      <vt:lpstr>Recommendations </vt:lpstr>
    </vt:vector>
  </TitlesOfParts>
  <Company>UFL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Goals and Objectives</dc:title>
  <dc:creator>Dianne</dc:creator>
  <cp:lastModifiedBy>thair odeh</cp:lastModifiedBy>
  <cp:revision>23</cp:revision>
  <dcterms:created xsi:type="dcterms:W3CDTF">2011-06-21T12:44:52Z</dcterms:created>
  <dcterms:modified xsi:type="dcterms:W3CDTF">2023-12-26T21:42:41Z</dcterms:modified>
</cp:coreProperties>
</file>