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56" r:id="rId2"/>
    <p:sldId id="308" r:id="rId3"/>
    <p:sldId id="257" r:id="rId4"/>
    <p:sldId id="258" r:id="rId5"/>
    <p:sldId id="260" r:id="rId6"/>
    <p:sldId id="261" r:id="rId7"/>
    <p:sldId id="263" r:id="rId8"/>
    <p:sldId id="264" r:id="rId9"/>
    <p:sldId id="265" r:id="rId10"/>
    <p:sldId id="320" r:id="rId11"/>
    <p:sldId id="267" r:id="rId12"/>
    <p:sldId id="268" r:id="rId13"/>
    <p:sldId id="317" r:id="rId14"/>
    <p:sldId id="269" r:id="rId15"/>
    <p:sldId id="262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305" r:id="rId24"/>
    <p:sldId id="280" r:id="rId25"/>
    <p:sldId id="281" r:id="rId26"/>
    <p:sldId id="321" r:id="rId27"/>
    <p:sldId id="306" r:id="rId28"/>
    <p:sldId id="282" r:id="rId29"/>
    <p:sldId id="283" r:id="rId30"/>
    <p:sldId id="307" r:id="rId31"/>
    <p:sldId id="285" r:id="rId32"/>
    <p:sldId id="312" r:id="rId33"/>
    <p:sldId id="297" r:id="rId34"/>
    <p:sldId id="329" r:id="rId35"/>
    <p:sldId id="330" r:id="rId36"/>
    <p:sldId id="331" r:id="rId37"/>
    <p:sldId id="340" r:id="rId38"/>
    <p:sldId id="332" r:id="rId39"/>
    <p:sldId id="287" r:id="rId40"/>
    <p:sldId id="310" r:id="rId41"/>
    <p:sldId id="289" r:id="rId42"/>
    <p:sldId id="286" r:id="rId43"/>
    <p:sldId id="328" r:id="rId44"/>
    <p:sldId id="337" r:id="rId45"/>
    <p:sldId id="338" r:id="rId46"/>
    <p:sldId id="339" r:id="rId47"/>
    <p:sldId id="324" r:id="rId48"/>
    <p:sldId id="325" r:id="rId49"/>
    <p:sldId id="309" r:id="rId50"/>
    <p:sldId id="296" r:id="rId51"/>
    <p:sldId id="299" r:id="rId52"/>
    <p:sldId id="327" r:id="rId53"/>
    <p:sldId id="298" r:id="rId54"/>
    <p:sldId id="303" r:id="rId55"/>
    <p:sldId id="302" r:id="rId56"/>
    <p:sldId id="341" r:id="rId57"/>
    <p:sldId id="334" r:id="rId58"/>
    <p:sldId id="335" r:id="rId59"/>
    <p:sldId id="336" r:id="rId60"/>
    <p:sldId id="290" r:id="rId61"/>
    <p:sldId id="291" r:id="rId62"/>
    <p:sldId id="292" r:id="rId63"/>
    <p:sldId id="293" r:id="rId64"/>
    <p:sldId id="295" r:id="rId65"/>
    <p:sldId id="294" r:id="rId6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9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5A4D7-D55B-445D-8267-741701B5CA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314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C2562-7ED2-4C27-A008-27FE4414ED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241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F0789-0A53-4397-B583-1F2CE4714E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845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C5268-CF90-44B4-A401-99AD350A07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491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C39C8-C83A-44A7-90B8-33B3A731E9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15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E1343-A573-4DC1-9770-8DB2184B9C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428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88756-3B12-4569-BC80-E6FF3CC917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877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24A84-945C-44DE-A6B5-BF999AA3CC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488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AC97B-17E7-4671-9A11-C5C089B42B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04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74898-B4AE-47BC-A034-8AB059DCCB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787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195C8-10AC-4E56-85F6-94338EE90A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50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FBE3EA75-54C4-49E8-BA1D-B8B6A1A5FC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low_rate" TargetMode="External"/><Relationship Id="rId2" Type="http://schemas.openxmlformats.org/officeDocument/2006/relationships/hyperlink" Target="http://en.wikipedia.org/wiki/Horsepowe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Suction" TargetMode="External"/><Relationship Id="rId4" Type="http://schemas.openxmlformats.org/officeDocument/2006/relationships/hyperlink" Target="http://en.wikipedia.org/wiki/Pressure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ineeringtoolbox.com/static-pressure-head-d_610.html" TargetMode="External"/><Relationship Id="rId2" Type="http://schemas.openxmlformats.org/officeDocument/2006/relationships/hyperlink" Target="http://www.engineeringtoolbox.com/pump-system-curves-d_635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ineeringtoolbox.com/static-pressure-head-d_610.html" TargetMode="External"/><Relationship Id="rId2" Type="http://schemas.openxmlformats.org/officeDocument/2006/relationships/hyperlink" Target="http://www.engineeringtoolbox.com/pump-system-curves-d_635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371600"/>
            <a:ext cx="7623175" cy="1752600"/>
          </a:xfrm>
        </p:spPr>
        <p:txBody>
          <a:bodyPr/>
          <a:lstStyle/>
          <a:p>
            <a:pPr algn="ctr" eaLnBrk="1" hangingPunct="1"/>
            <a:r>
              <a:rPr lang="en-US" altLang="en-US" sz="3600" smtClean="0"/>
              <a:t>Fluid Mechanics ME 335</a:t>
            </a:r>
            <a:br>
              <a:rPr lang="en-US" altLang="en-US" sz="3600" smtClean="0"/>
            </a:br>
            <a:r>
              <a:rPr lang="en-US" altLang="en-US" sz="3600" smtClean="0"/>
              <a:t>Afif Hasan</a:t>
            </a:r>
            <a:br>
              <a:rPr lang="en-US" altLang="en-US" sz="3600" smtClean="0"/>
            </a:br>
            <a:r>
              <a:rPr lang="en-US" altLang="en-US" sz="3600" smtClean="0"/>
              <a:t>Mechanical engineering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553200" cy="1752600"/>
          </a:xfrm>
        </p:spPr>
        <p:txBody>
          <a:bodyPr/>
          <a:lstStyle/>
          <a:p>
            <a:pPr algn="ctr" eaLnBrk="1" hangingPunct="1"/>
            <a:r>
              <a:rPr lang="en-US" altLang="en-US" sz="4000" smtClean="0"/>
              <a:t>PUMPS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"/>
            <a:ext cx="48768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381000" y="1524000"/>
            <a:ext cx="23622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Schematic design of positive-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displacement pumps: (</a:t>
            </a:r>
            <a:r>
              <a:rPr lang="en-US" altLang="en-US" sz="1400" i="1"/>
              <a:t>a) reciprocating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piston or plunger,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(</a:t>
            </a:r>
            <a:r>
              <a:rPr lang="en-US" altLang="en-US" sz="1400" i="1"/>
              <a:t>b) External  </a:t>
            </a:r>
            <a:r>
              <a:rPr lang="en-US" altLang="en-US" sz="1400"/>
              <a:t>gear pump,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(</a:t>
            </a:r>
            <a:r>
              <a:rPr lang="en-US" altLang="en-US" sz="1400" i="1"/>
              <a:t>c) double-screw  </a:t>
            </a:r>
            <a:r>
              <a:rPr lang="en-US" altLang="en-US" sz="1400"/>
              <a:t>pump,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(</a:t>
            </a:r>
            <a:r>
              <a:rPr lang="en-US" altLang="en-US" sz="1400" i="1"/>
              <a:t>d) sliding vane,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/>
              <a:t>(e) Three-lobe  </a:t>
            </a:r>
            <a:r>
              <a:rPr lang="en-US" altLang="en-US" sz="1400"/>
              <a:t>pump,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( </a:t>
            </a:r>
            <a:r>
              <a:rPr lang="en-US" altLang="en-US" sz="1400" i="1"/>
              <a:t>f ) double circumferential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piston,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(</a:t>
            </a:r>
            <a:r>
              <a:rPr lang="en-US" altLang="en-US" sz="1400" i="1"/>
              <a:t>g) flexible-tube </a:t>
            </a:r>
            <a:r>
              <a:rPr lang="en-US" altLang="en-US" sz="1400"/>
              <a:t>squeegee.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Vane pump			Scroll pump</a:t>
            </a:r>
          </a:p>
        </p:txBody>
      </p:sp>
      <p:pic>
        <p:nvPicPr>
          <p:cNvPr id="13315" name="Picture 4" descr="Rotary Vane Pump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371600"/>
            <a:ext cx="2362200" cy="3937000"/>
          </a:xfrm>
          <a:noFill/>
        </p:spPr>
      </p:pic>
      <p:pic>
        <p:nvPicPr>
          <p:cNvPr id="13316" name="Picture 5" descr="Scroll Pum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90600"/>
            <a:ext cx="29686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http://www.globalspec.com/ImageRepository/LearnMore/20129/Rotary%20vane%20pumpd3309e0da5604655aa8e7131e754ff8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314825"/>
            <a:ext cx="33718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Screw pump</a:t>
            </a:r>
          </a:p>
        </p:txBody>
      </p:sp>
      <p:pic>
        <p:nvPicPr>
          <p:cNvPr id="14339" name="Picture 4" descr="Screw Pump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057400"/>
            <a:ext cx="3200400" cy="2844800"/>
          </a:xfrm>
          <a:noFill/>
        </p:spPr>
      </p:pic>
      <p:pic>
        <p:nvPicPr>
          <p:cNvPr id="14340" name="lightboxImage" descr="screw-pump-for-polyurethane-1052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52600"/>
            <a:ext cx="46482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Kinetic energy pumps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Axial</a:t>
            </a:r>
          </a:p>
          <a:p>
            <a:r>
              <a:rPr lang="en-US" altLang="en-US" smtClean="0"/>
              <a:t>Radial</a:t>
            </a:r>
          </a:p>
          <a:p>
            <a:r>
              <a:rPr lang="en-US" altLang="en-US" smtClean="0"/>
              <a:t>Mixed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Axial pump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910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Axial flow pumps differ from radial flow in that the fluid enters and exits along the same direction parallel to the rotating shaft.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Axial flow pumps operate at much </a:t>
            </a:r>
            <a:r>
              <a:rPr lang="en-US" altLang="en-US" sz="2600" dirty="0" smtClean="0">
                <a:solidFill>
                  <a:srgbClr val="0070C0"/>
                </a:solidFill>
              </a:rPr>
              <a:t>lower pressures and higher flow rates </a:t>
            </a:r>
            <a:r>
              <a:rPr lang="en-US" altLang="en-US" sz="2600" dirty="0" smtClean="0"/>
              <a:t>than radial flow pumps.</a:t>
            </a:r>
          </a:p>
        </p:txBody>
      </p:sp>
      <p:pic>
        <p:nvPicPr>
          <p:cNvPr id="16388" name="Picture 5" descr="axial_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800"/>
            <a:ext cx="36576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http://tse4.mm.bing.net/th?id=OIP.Ma230585b85e10962ac0ae8a2132bea75o0&amp;pid=15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81200"/>
            <a:ext cx="28575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9" descr="http://tse1.mm.bing.net/th?&amp;id=OIP.M024bc891f06f8e9b206295d9bd557c82H0&amp;w=300&amp;h=262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33800"/>
            <a:ext cx="28575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Mixed flow pumps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48768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Mixed flow pumps, as the name suggests, function as a compromise between radial and axial flow pumps, the fluid experiences both radial acceleration and lift and </a:t>
            </a:r>
            <a:r>
              <a:rPr lang="en-US" altLang="en-US" sz="2400" dirty="0" smtClean="0">
                <a:solidFill>
                  <a:srgbClr val="0070C0"/>
                </a:solidFill>
              </a:rPr>
              <a:t>exits the impeller somewhere between 0-90 degrees from the axial direction.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As a consequence mixed flow pumps operate at </a:t>
            </a:r>
            <a:r>
              <a:rPr lang="en-US" altLang="en-US" sz="2400" dirty="0" smtClean="0">
                <a:solidFill>
                  <a:srgbClr val="0070C0"/>
                </a:solidFill>
              </a:rPr>
              <a:t>higher pressures than axial flow </a:t>
            </a:r>
            <a:r>
              <a:rPr lang="en-US" altLang="en-US" sz="2400" dirty="0" smtClean="0"/>
              <a:t>pumps while delivering higher discharges than radial flow pumps</a:t>
            </a:r>
          </a:p>
        </p:txBody>
      </p:sp>
      <p:pic>
        <p:nvPicPr>
          <p:cNvPr id="17412" name="Picture 7" descr="http://i01.i.aliimg.com/photo/v0/455897291/250HW_8_Mixed_flow_pum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267200"/>
            <a:ext cx="18288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9" descr="http://nuclearpowertraining.tpub.com/h1018v1/img/h1018v1_100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"/>
            <a:ext cx="27717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1" descr="http://image.china-ogpe.com/pimage/649/image/Mixed_Flow_Pump_Product6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81200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Centrifugal pump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657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100" dirty="0" smtClean="0"/>
              <a:t>A centrifugal pump increases liquid pressure by increasing its velocity by means of a </a:t>
            </a:r>
            <a:r>
              <a:rPr lang="en-US" altLang="en-US" sz="2100" dirty="0" smtClean="0">
                <a:solidFill>
                  <a:srgbClr val="0070C0"/>
                </a:solidFill>
              </a:rPr>
              <a:t>rotating </a:t>
            </a:r>
            <a:r>
              <a:rPr lang="en-US" altLang="en-US" sz="2100" i="1" dirty="0" smtClean="0">
                <a:solidFill>
                  <a:srgbClr val="0070C0"/>
                </a:solidFill>
              </a:rPr>
              <a:t>impeller</a:t>
            </a:r>
            <a:r>
              <a:rPr lang="en-US" altLang="en-US" sz="2100" dirty="0" smtClean="0">
                <a:solidFill>
                  <a:srgbClr val="0070C0"/>
                </a:solidFill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 dirty="0" smtClean="0"/>
              <a:t>Liquid enters at the center of the impeller, is accelerated by the impeller vanes, and leaves through the side of the pump casing. </a:t>
            </a:r>
            <a:r>
              <a:rPr lang="en-US" altLang="en-US" sz="2100" dirty="0" smtClean="0">
                <a:solidFill>
                  <a:srgbClr val="0070C0"/>
                </a:solidFill>
              </a:rPr>
              <a:t>Changin</a:t>
            </a:r>
            <a:r>
              <a:rPr lang="en-US" altLang="en-US" sz="2100" dirty="0" smtClean="0">
                <a:solidFill>
                  <a:srgbClr val="0070C0"/>
                </a:solidFill>
              </a:rPr>
              <a:t>g direction by 90</a:t>
            </a:r>
            <a:r>
              <a:rPr lang="en-US" altLang="en-US" sz="2100" baseline="30000" dirty="0" smtClean="0">
                <a:solidFill>
                  <a:srgbClr val="0070C0"/>
                </a:solidFill>
              </a:rPr>
              <a:t>o</a:t>
            </a:r>
            <a:endParaRPr lang="en-US" altLang="en-US" sz="2100" baseline="30000" dirty="0" smtClean="0">
              <a:solidFill>
                <a:srgbClr val="0070C0"/>
              </a:solidFill>
            </a:endParaRPr>
          </a:p>
        </p:txBody>
      </p:sp>
      <p:pic>
        <p:nvPicPr>
          <p:cNvPr id="18436" name="Picture 4" descr="AB772E1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"/>
            <a:ext cx="3217863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Centrifugal pump</a:t>
            </a:r>
          </a:p>
        </p:txBody>
      </p:sp>
      <p:pic>
        <p:nvPicPr>
          <p:cNvPr id="19459" name="Picture 4" descr="centrifugalpumps1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2047875"/>
            <a:ext cx="5029200" cy="3816350"/>
          </a:xfrm>
          <a:noFill/>
        </p:spPr>
      </p:pic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342900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imgProduitMEA_158695" descr="centrifugal pu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8275"/>
            <a:ext cx="180975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pPr eaLnBrk="1" hangingPunct="1"/>
            <a:r>
              <a:rPr lang="en-US" altLang="en-US" sz="3800" smtClean="0"/>
              <a:t>Pumps Specifications</a:t>
            </a:r>
            <a:r>
              <a:rPr lang="en-US" altLang="en-US" sz="3800" b="1" smtClean="0"/>
              <a:t/>
            </a:r>
            <a:br>
              <a:rPr lang="en-US" altLang="en-US" sz="3800" b="1" smtClean="0"/>
            </a:br>
            <a:endParaRPr lang="en-US" altLang="en-US" sz="3800" b="1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Pumps are commonly rated by </a:t>
            </a:r>
            <a:r>
              <a:rPr lang="en-US" altLang="en-US" sz="2800" dirty="0" smtClean="0">
                <a:hlinkClick r:id="rId2" tooltip="Horsepower"/>
              </a:rPr>
              <a:t>horsepower</a:t>
            </a:r>
            <a:r>
              <a:rPr lang="en-US" altLang="en-US" sz="2800" dirty="0" smtClean="0"/>
              <a:t>, </a:t>
            </a:r>
            <a:r>
              <a:rPr lang="en-US" altLang="en-US" sz="2800" dirty="0" smtClean="0">
                <a:hlinkClick r:id="rId3" tooltip="Flow rate"/>
              </a:rPr>
              <a:t>flow rate</a:t>
            </a:r>
            <a:r>
              <a:rPr lang="en-US" altLang="en-US" sz="2800" dirty="0" smtClean="0"/>
              <a:t>, outlet </a:t>
            </a:r>
            <a:r>
              <a:rPr lang="en-US" altLang="en-US" sz="2800" dirty="0" smtClean="0">
                <a:hlinkClick r:id="rId4" tooltip="Pressure"/>
              </a:rPr>
              <a:t>pressure</a:t>
            </a:r>
            <a:r>
              <a:rPr lang="en-US" altLang="en-US" sz="2800" dirty="0" smtClean="0"/>
              <a:t> in feet (or </a:t>
            </a:r>
            <a:r>
              <a:rPr lang="en-US" altLang="en-US" sz="2800" dirty="0" err="1" smtClean="0"/>
              <a:t>metres</a:t>
            </a:r>
            <a:r>
              <a:rPr lang="en-US" altLang="en-US" sz="2800" dirty="0" smtClean="0"/>
              <a:t>) of head, inlet </a:t>
            </a:r>
            <a:r>
              <a:rPr lang="en-US" altLang="en-US" sz="2800" dirty="0" smtClean="0">
                <a:hlinkClick r:id="rId5" tooltip="Suction"/>
              </a:rPr>
              <a:t>suction</a:t>
            </a:r>
            <a:r>
              <a:rPr lang="en-US" altLang="en-US" sz="2800" dirty="0" smtClean="0"/>
              <a:t> in suction feet (or </a:t>
            </a:r>
            <a:r>
              <a:rPr lang="en-US" altLang="en-US" sz="2800" dirty="0" err="1" smtClean="0"/>
              <a:t>metres</a:t>
            </a:r>
            <a:r>
              <a:rPr lang="en-US" altLang="en-US" sz="2800" dirty="0" smtClean="0"/>
              <a:t>) of head.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The performance of a centrifugal pump can be shown graphically on a characteristic curve. A typical characteristic curve shows the </a:t>
            </a:r>
            <a:r>
              <a:rPr lang="en-US" altLang="en-US" sz="2800" dirty="0" smtClean="0">
                <a:solidFill>
                  <a:srgbClr val="0070C0"/>
                </a:solidFill>
              </a:rPr>
              <a:t>total dynamic head, brake horsepower, efficiency, and net positive Suction head</a:t>
            </a:r>
            <a:r>
              <a:rPr lang="en-US" altLang="en-US" sz="2800" dirty="0" smtClean="0"/>
              <a:t> all </a:t>
            </a: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</a:rPr>
              <a:t>plotted over the capacity</a:t>
            </a:r>
            <a:r>
              <a:rPr lang="en-US" altLang="en-US" sz="2800" dirty="0" smtClean="0"/>
              <a:t> range of the pump.</a:t>
            </a:r>
            <a:endParaRPr lang="en-US" altLang="en-US" sz="2800" b="1" dirty="0" smtClean="0"/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Head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"Head" is just a way of expressing pressure -- specifically, in terms of the </a:t>
            </a:r>
            <a:r>
              <a:rPr lang="en-US" altLang="en-US" sz="2600" dirty="0" smtClean="0">
                <a:solidFill>
                  <a:schemeClr val="accent5">
                    <a:lumMod val="50000"/>
                  </a:schemeClr>
                </a:solidFill>
              </a:rPr>
              <a:t>height of a column of liquid that would produce the same pressure</a:t>
            </a:r>
            <a:r>
              <a:rPr lang="en-US" altLang="en-US" sz="26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The main reason for using head instead of pressure to measure a centrifugal pump's energy is that the pressure from a pump will change if the specific gravity (weight) of the liquid changes, but the head will not change. Since any given centrifugal pump can move a lot of different fluids, with different specific gravities, it is </a:t>
            </a:r>
            <a:r>
              <a:rPr lang="en-US" altLang="en-US" sz="2600" dirty="0" smtClean="0">
                <a:solidFill>
                  <a:schemeClr val="accent5">
                    <a:lumMod val="50000"/>
                  </a:schemeClr>
                </a:solidFill>
              </a:rPr>
              <a:t>simpler to discuss the pump's head</a:t>
            </a:r>
            <a:r>
              <a:rPr lang="en-US" altLang="en-US" sz="2600" dirty="0" smtClean="0"/>
              <a:t> and forget about the pressure.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Outline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7848600" cy="4530725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Pump types</a:t>
            </a:r>
          </a:p>
          <a:p>
            <a:pPr eaLnBrk="1" hangingPunct="1"/>
            <a:r>
              <a:rPr lang="en-US" altLang="en-US" sz="2400" smtClean="0"/>
              <a:t>Specifications</a:t>
            </a:r>
          </a:p>
          <a:p>
            <a:pPr eaLnBrk="1" hangingPunct="1"/>
            <a:r>
              <a:rPr lang="en-US" altLang="en-US" sz="2400" smtClean="0"/>
              <a:t>Performance curves</a:t>
            </a:r>
          </a:p>
          <a:p>
            <a:pPr eaLnBrk="1" hangingPunct="1"/>
            <a:r>
              <a:rPr lang="en-US" altLang="en-US" sz="2400" smtClean="0"/>
              <a:t>Operating point</a:t>
            </a:r>
          </a:p>
          <a:p>
            <a:pPr eaLnBrk="1" hangingPunct="1"/>
            <a:r>
              <a:rPr lang="en-US" altLang="en-US" sz="2400" smtClean="0"/>
              <a:t>Pump selection</a:t>
            </a:r>
          </a:p>
          <a:p>
            <a:pPr eaLnBrk="1" hangingPunct="1"/>
            <a:r>
              <a:rPr lang="en-US" altLang="en-US" sz="2400" smtClean="0"/>
              <a:t>Affinity laws</a:t>
            </a:r>
          </a:p>
          <a:p>
            <a:pPr eaLnBrk="1" hangingPunct="1"/>
            <a:r>
              <a:rPr lang="en-US" altLang="en-US" sz="2400" smtClean="0"/>
              <a:t>Connecting pumps</a:t>
            </a:r>
          </a:p>
          <a:p>
            <a:pPr eaLnBrk="1" hangingPunct="1"/>
            <a:endParaRPr lang="en-US" altLang="en-US" sz="2400" smtClean="0"/>
          </a:p>
          <a:p>
            <a:pPr eaLnBrk="1" hangingPunct="1"/>
            <a:endParaRPr lang="en-US" altLang="en-US" sz="2400" smtClean="0"/>
          </a:p>
          <a:p>
            <a:pPr eaLnBrk="1" hangingPunct="1"/>
            <a:endParaRPr lang="en-US" altLang="en-US" sz="2400" smtClean="0"/>
          </a:p>
          <a:p>
            <a:pPr eaLnBrk="1" hangingPunct="1"/>
            <a:endParaRPr lang="en-US" altLang="en-US" sz="240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smtClean="0"/>
              <a:t>Head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3657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100" dirty="0" smtClean="0"/>
              <a:t>STATIC </a:t>
            </a:r>
            <a:r>
              <a:rPr lang="en-US" altLang="en-US" sz="2100" dirty="0" smtClean="0">
                <a:solidFill>
                  <a:schemeClr val="accent6">
                    <a:lumMod val="75000"/>
                  </a:schemeClr>
                </a:solidFill>
              </a:rPr>
              <a:t>DISCHARGE</a:t>
            </a:r>
            <a:r>
              <a:rPr lang="en-US" altLang="en-US" sz="2100" dirty="0" smtClean="0"/>
              <a:t> HEAD is the vertical distance in feet </a:t>
            </a:r>
            <a:r>
              <a:rPr lang="en-US" altLang="en-US" sz="2100" dirty="0" smtClean="0">
                <a:solidFill>
                  <a:srgbClr val="0070C0"/>
                </a:solidFill>
              </a:rPr>
              <a:t>between the pump centerline and the point of free discharge </a:t>
            </a:r>
            <a:r>
              <a:rPr lang="en-US" altLang="en-US" sz="2100" dirty="0" smtClean="0"/>
              <a:t>or the surface of the liquid in the discharge tank.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 dirty="0" smtClean="0"/>
              <a:t>TOTAL STATIC HEAD is the vertical distance in </a:t>
            </a:r>
            <a:r>
              <a:rPr lang="en-US" altLang="en-US" sz="2100" dirty="0" smtClean="0">
                <a:solidFill>
                  <a:srgbClr val="0070C0"/>
                </a:solidFill>
              </a:rPr>
              <a:t>feet between the free level of the source of supply and the point of free discharge</a:t>
            </a:r>
            <a:r>
              <a:rPr lang="en-US" altLang="en-US" sz="2100" dirty="0" smtClean="0"/>
              <a:t> or the free surface of the discharge liquid. </a:t>
            </a:r>
          </a:p>
        </p:txBody>
      </p:sp>
      <p:pic>
        <p:nvPicPr>
          <p:cNvPr id="22532" name="Picture 4" descr="sect_a1_fig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"/>
            <a:ext cx="372427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sect_a1_fig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2800"/>
            <a:ext cx="36385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Friction head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FRICTION HEAD (</a:t>
            </a:r>
            <a:r>
              <a:rPr lang="en-US" altLang="en-US" dirty="0" err="1" smtClean="0"/>
              <a:t>h</a:t>
            </a:r>
            <a:r>
              <a:rPr lang="en-US" altLang="en-US" baseline="-25000" dirty="0" err="1" smtClean="0"/>
              <a:t>f</a:t>
            </a:r>
            <a:r>
              <a:rPr lang="en-US" altLang="en-US" dirty="0" smtClean="0"/>
              <a:t>) is the head required to </a:t>
            </a:r>
            <a:r>
              <a:rPr lang="en-US" altLang="en-US" dirty="0" smtClean="0">
                <a:solidFill>
                  <a:srgbClr val="0070C0"/>
                </a:solidFill>
              </a:rPr>
              <a:t>overcome the resistance to flow in the pipe </a:t>
            </a:r>
            <a:r>
              <a:rPr lang="en-US" altLang="en-US" dirty="0" smtClean="0"/>
              <a:t>and fittings. It is dependent upon the size, condition and type of pipe, number and type of pipe fittings, flow rate, and nature of the liquid. </a:t>
            </a:r>
          </a:p>
          <a:p>
            <a:pPr lvl="1" eaLnBrk="1" hangingPunct="1"/>
            <a:r>
              <a:rPr lang="en-US" altLang="en-US" dirty="0" err="1" smtClean="0"/>
              <a:t>h</a:t>
            </a:r>
            <a:r>
              <a:rPr lang="en-US" altLang="en-US" baseline="-25000" dirty="0" err="1" smtClean="0"/>
              <a:t>f</a:t>
            </a:r>
            <a:r>
              <a:rPr lang="en-US" altLang="en-US" dirty="0" smtClean="0"/>
              <a:t> = (L/d)(V</a:t>
            </a:r>
            <a:r>
              <a:rPr lang="en-US" altLang="en-US" baseline="30000" dirty="0" smtClean="0"/>
              <a:t>2</a:t>
            </a:r>
            <a:r>
              <a:rPr lang="en-US" altLang="en-US" dirty="0" smtClean="0"/>
              <a:t> /g) f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Capacity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Capacity means the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flow rate </a:t>
            </a:r>
            <a:r>
              <a:rPr lang="en-US" dirty="0" smtClean="0"/>
              <a:t>with which liquid is moved or pushed by the pump to the desired point in the process. </a:t>
            </a:r>
          </a:p>
          <a:p>
            <a:pPr eaLnBrk="1" hangingPunct="1">
              <a:defRPr/>
            </a:pPr>
            <a:r>
              <a:rPr lang="en-US" dirty="0" smtClean="0"/>
              <a:t>It is commonly measured in either gallons per minute (</a:t>
            </a:r>
            <a:r>
              <a:rPr lang="en-US" dirty="0" err="1" smtClean="0"/>
              <a:t>gpm</a:t>
            </a:r>
            <a:r>
              <a:rPr lang="en-US" dirty="0" smtClean="0"/>
              <a:t>) or cubic meters per hour (m</a:t>
            </a:r>
            <a:r>
              <a:rPr lang="en-US" baseline="30000" dirty="0" smtClean="0"/>
              <a:t>3</a:t>
            </a:r>
            <a:r>
              <a:rPr lang="en-US" dirty="0" smtClean="0"/>
              <a:t>/hr), or liter per minute ( l/min).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smtClean="0"/>
              <a:t>H- Q curve</a:t>
            </a:r>
          </a:p>
        </p:txBody>
      </p:sp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8698">
            <a:off x="2895600" y="457200"/>
            <a:ext cx="551656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Power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 power added to the fluid flow by the pump (</a:t>
            </a:r>
            <a:r>
              <a:rPr lang="en-US" altLang="en-US" i="1" dirty="0" smtClean="0"/>
              <a:t>Po</a:t>
            </a:r>
            <a:r>
              <a:rPr lang="en-US" altLang="en-US" dirty="0" smtClean="0"/>
              <a:t>), is defined using SI units by: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where: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i="1" dirty="0" smtClean="0"/>
              <a:t>Po</a:t>
            </a:r>
            <a:r>
              <a:rPr lang="en-US" altLang="en-US" dirty="0" smtClean="0"/>
              <a:t> is the output power of the pump (W)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ρ is the fluid density (kg/m</a:t>
            </a:r>
            <a:r>
              <a:rPr lang="en-US" altLang="en-US" baseline="30000" dirty="0" smtClean="0"/>
              <a:t>3</a:t>
            </a:r>
            <a:r>
              <a:rPr lang="en-US" altLang="en-US" dirty="0" smtClean="0"/>
              <a:t>) </a:t>
            </a:r>
            <a:endParaRPr lang="en-US" altLang="en-US" i="1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i="1" dirty="0" smtClean="0"/>
              <a:t>g</a:t>
            </a:r>
            <a:r>
              <a:rPr lang="en-US" altLang="en-US" dirty="0" smtClean="0"/>
              <a:t> is the gravitational constant (9.81 m/s</a:t>
            </a:r>
            <a:r>
              <a:rPr lang="en-US" altLang="en-US" baseline="30000" dirty="0" smtClean="0"/>
              <a:t>2</a:t>
            </a:r>
            <a:r>
              <a:rPr lang="en-US" altLang="en-US" dirty="0" smtClean="0"/>
              <a:t>) </a:t>
            </a:r>
            <a:endParaRPr lang="en-US" altLang="en-US" i="1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i="1" dirty="0" smtClean="0"/>
              <a:t>H</a:t>
            </a:r>
            <a:r>
              <a:rPr lang="en-US" altLang="en-US" dirty="0" smtClean="0"/>
              <a:t> is the energy Head added to the flow (m) </a:t>
            </a:r>
            <a:endParaRPr lang="en-US" altLang="en-US" i="1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i="1" dirty="0" smtClean="0"/>
              <a:t>Q</a:t>
            </a:r>
            <a:r>
              <a:rPr lang="en-US" altLang="en-US" dirty="0" smtClean="0"/>
              <a:t> is the flow rate (m</a:t>
            </a:r>
            <a:r>
              <a:rPr lang="en-US" altLang="en-US" baseline="30000" dirty="0" smtClean="0"/>
              <a:t>3</a:t>
            </a:r>
            <a:r>
              <a:rPr lang="en-US" altLang="en-US" dirty="0" smtClean="0"/>
              <a:t>/s) </a:t>
            </a:r>
          </a:p>
        </p:txBody>
      </p:sp>
      <p:pic>
        <p:nvPicPr>
          <p:cNvPr id="26628" name="Picture 4" descr="&#10;P_o=\rho\ g\ H\ Q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438400"/>
            <a:ext cx="28956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Power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Power is more commonly expressed as </a:t>
            </a:r>
            <a:r>
              <a:rPr lang="en-US" altLang="en-US" dirty="0" smtClean="0">
                <a:solidFill>
                  <a:srgbClr val="0070C0"/>
                </a:solidFill>
              </a:rPr>
              <a:t>kW (10</a:t>
            </a:r>
            <a:r>
              <a:rPr lang="en-US" altLang="en-US" baseline="30000" dirty="0" smtClean="0">
                <a:solidFill>
                  <a:srgbClr val="0070C0"/>
                </a:solidFill>
              </a:rPr>
              <a:t>3</a:t>
            </a:r>
            <a:r>
              <a:rPr lang="en-US" altLang="en-US" dirty="0" smtClean="0">
                <a:solidFill>
                  <a:srgbClr val="0070C0"/>
                </a:solidFill>
              </a:rPr>
              <a:t> W) or horsepower </a:t>
            </a:r>
            <a:r>
              <a:rPr lang="en-US" altLang="en-US" dirty="0" smtClean="0"/>
              <a:t>(multiply kW by 0.746), </a:t>
            </a:r>
          </a:p>
          <a:p>
            <a:pPr eaLnBrk="1" hangingPunct="1"/>
            <a:r>
              <a:rPr lang="en-US" altLang="en-US" dirty="0" err="1" smtClean="0">
                <a:solidFill>
                  <a:srgbClr val="C00000"/>
                </a:solidFill>
              </a:rPr>
              <a:t>hp</a:t>
            </a:r>
            <a:r>
              <a:rPr lang="en-US" altLang="en-US" dirty="0" smtClean="0"/>
              <a:t> </a:t>
            </a:r>
            <a:r>
              <a:rPr lang="en-US" altLang="en-US" dirty="0" smtClean="0"/>
              <a:t>is equivalent to the pressure </a:t>
            </a:r>
            <a:r>
              <a:rPr lang="en-US" altLang="en-US" dirty="0" smtClean="0">
                <a:solidFill>
                  <a:srgbClr val="0070C0"/>
                </a:solidFill>
              </a:rPr>
              <a:t>head added by the pump </a:t>
            </a:r>
            <a:r>
              <a:rPr lang="en-US" altLang="en-US" dirty="0" smtClean="0"/>
              <a:t>when the suction and discharge pipes are of the same diameter. </a:t>
            </a:r>
          </a:p>
          <a:p>
            <a:pPr eaLnBrk="1" hangingPunct="1"/>
            <a:r>
              <a:rPr lang="en-US" altLang="en-US" dirty="0" smtClean="0"/>
              <a:t>The power required </a:t>
            </a:r>
            <a:r>
              <a:rPr lang="en-US" altLang="en-US" dirty="0" smtClean="0">
                <a:solidFill>
                  <a:srgbClr val="0070C0"/>
                </a:solidFill>
              </a:rPr>
              <a:t>to drive the pump </a:t>
            </a:r>
            <a:r>
              <a:rPr lang="en-US" altLang="en-US" dirty="0" smtClean="0"/>
              <a:t>is determined by dividing the output power by the pump efficiency.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Typical centrifugal pump curves</a:t>
            </a:r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914400"/>
            <a:ext cx="5130800" cy="4860925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Power, efficiency, head curves</a:t>
            </a:r>
          </a:p>
        </p:txBody>
      </p: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6477000" cy="500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Pump driver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All pumps must have a </a:t>
            </a:r>
            <a:r>
              <a:rPr lang="en-US" altLang="en-US" i="1" dirty="0" smtClean="0"/>
              <a:t>driver</a:t>
            </a:r>
            <a:r>
              <a:rPr lang="en-US" altLang="en-US" dirty="0" smtClean="0"/>
              <a:t> to supply power. </a:t>
            </a:r>
          </a:p>
          <a:p>
            <a:pPr eaLnBrk="1" hangingPunct="1"/>
            <a:r>
              <a:rPr lang="en-US" altLang="en-US" dirty="0" smtClean="0"/>
              <a:t>Typically, drivers are </a:t>
            </a:r>
            <a:r>
              <a:rPr lang="en-US" altLang="en-US" dirty="0" smtClean="0">
                <a:solidFill>
                  <a:srgbClr val="0070C0"/>
                </a:solidFill>
              </a:rPr>
              <a:t>electric motors </a:t>
            </a:r>
            <a:r>
              <a:rPr lang="en-US" altLang="en-US" dirty="0" smtClean="0"/>
              <a:t>, </a:t>
            </a:r>
            <a:r>
              <a:rPr lang="en-US" altLang="en-US" dirty="0" smtClean="0">
                <a:solidFill>
                  <a:srgbClr val="0070C0"/>
                </a:solidFill>
              </a:rPr>
              <a:t>gas/Petrol/ Diesel  </a:t>
            </a:r>
            <a:r>
              <a:rPr lang="en-US" altLang="en-US" dirty="0" smtClean="0">
                <a:solidFill>
                  <a:srgbClr val="0070C0"/>
                </a:solidFill>
              </a:rPr>
              <a:t>engines </a:t>
            </a:r>
            <a:r>
              <a:rPr lang="en-US" altLang="en-US" dirty="0" smtClean="0"/>
              <a:t>may be used in remote locations. </a:t>
            </a:r>
          </a:p>
          <a:p>
            <a:pPr eaLnBrk="1" hangingPunct="1"/>
            <a:r>
              <a:rPr lang="en-US" altLang="en-US" dirty="0" smtClean="0"/>
              <a:t>As a general rule, motors are </a:t>
            </a:r>
            <a:r>
              <a:rPr lang="en-US" altLang="en-US" dirty="0" smtClean="0">
                <a:solidFill>
                  <a:srgbClr val="0070C0"/>
                </a:solidFill>
              </a:rPr>
              <a:t>single speed </a:t>
            </a:r>
            <a:r>
              <a:rPr lang="en-US" altLang="en-US" dirty="0" smtClean="0"/>
              <a:t>devices -- </a:t>
            </a:r>
            <a:r>
              <a:rPr lang="en-US" altLang="en-US" dirty="0" smtClean="0">
                <a:solidFill>
                  <a:srgbClr val="0070C0"/>
                </a:solidFill>
              </a:rPr>
              <a:t>variable speed motor </a:t>
            </a:r>
            <a:r>
              <a:rPr lang="en-US" altLang="en-US" dirty="0" smtClean="0"/>
              <a:t>drivers are expensive.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Pump efficiency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600" dirty="0" smtClean="0"/>
              <a:t>Pump efficiency is defined as the </a:t>
            </a:r>
            <a:r>
              <a:rPr lang="en-US" altLang="en-US" sz="2600" dirty="0" smtClean="0">
                <a:solidFill>
                  <a:schemeClr val="accent5">
                    <a:lumMod val="50000"/>
                  </a:schemeClr>
                </a:solidFill>
              </a:rPr>
              <a:t>ratio of the power imparted on the fluid by the pump in relation to the power supplied to drive the pump</a:t>
            </a:r>
            <a:r>
              <a:rPr lang="en-US" altLang="en-US" sz="2600" dirty="0" smtClean="0"/>
              <a:t>. </a:t>
            </a:r>
          </a:p>
          <a:p>
            <a:pPr eaLnBrk="1" hangingPunct="1">
              <a:defRPr/>
            </a:pPr>
            <a:r>
              <a:rPr lang="en-US" altLang="en-US" sz="2600" dirty="0" smtClean="0"/>
              <a:t>Its value is </a:t>
            </a:r>
            <a:r>
              <a:rPr lang="en-US" altLang="en-US" sz="2600" dirty="0" smtClean="0">
                <a:solidFill>
                  <a:srgbClr val="0070C0"/>
                </a:solidFill>
              </a:rPr>
              <a:t>not fixed </a:t>
            </a:r>
            <a:r>
              <a:rPr lang="en-US" altLang="en-US" sz="2600" dirty="0" smtClean="0"/>
              <a:t>for a given pump, efficiency is a </a:t>
            </a:r>
            <a:r>
              <a:rPr lang="en-US" altLang="en-US" sz="2600" dirty="0" smtClean="0">
                <a:solidFill>
                  <a:srgbClr val="0070C0"/>
                </a:solidFill>
              </a:rPr>
              <a:t>function of the discharge</a:t>
            </a:r>
            <a:r>
              <a:rPr lang="en-US" altLang="en-US" sz="2600" dirty="0" smtClean="0"/>
              <a:t> and therefore also operating head. </a:t>
            </a:r>
          </a:p>
          <a:p>
            <a:pPr eaLnBrk="1" hangingPunct="1">
              <a:defRPr/>
            </a:pPr>
            <a:r>
              <a:rPr lang="en-US" altLang="en-US" sz="2600" dirty="0" smtClean="0"/>
              <a:t>For centrifugal pumps, the efficiency tends to increase with flow rate up to a point midway through the operating range (</a:t>
            </a:r>
            <a:r>
              <a:rPr lang="en-US" altLang="en-US" sz="2600" dirty="0" smtClean="0">
                <a:solidFill>
                  <a:srgbClr val="0070C0"/>
                </a:solidFill>
              </a:rPr>
              <a:t>peak efficiency</a:t>
            </a:r>
            <a:r>
              <a:rPr lang="en-US" altLang="en-US" sz="2600" dirty="0" smtClean="0"/>
              <a:t>) and then declines as flow rates rise further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Function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Function: Fluids are </a:t>
            </a:r>
            <a:r>
              <a:rPr lang="en-US" altLang="en-US" sz="2600" dirty="0" smtClean="0">
                <a:solidFill>
                  <a:srgbClr val="0070C0"/>
                </a:solidFill>
              </a:rPr>
              <a:t>moved by pumps</a:t>
            </a:r>
            <a:r>
              <a:rPr lang="en-US" altLang="en-US" sz="2600" dirty="0" smtClean="0"/>
              <a:t>, fans, blowers, and compressors. These use </a:t>
            </a:r>
            <a:r>
              <a:rPr lang="en-US" altLang="en-US" sz="2600" dirty="0" smtClean="0">
                <a:solidFill>
                  <a:srgbClr val="0070C0"/>
                </a:solidFill>
              </a:rPr>
              <a:t>work to increase the mechanical energy of a fluid</a:t>
            </a:r>
            <a:r>
              <a:rPr lang="en-US" altLang="en-US" sz="2600" dirty="0" smtClean="0"/>
              <a:t>, which in turn can increase the flow rate (velocity), pressure, or elevation of the fluid.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Liquids are typically </a:t>
            </a:r>
            <a:r>
              <a:rPr lang="en-US" altLang="en-US" sz="2600" dirty="0" smtClean="0">
                <a:solidFill>
                  <a:srgbClr val="0070C0"/>
                </a:solidFill>
              </a:rPr>
              <a:t>moved by pumps</a:t>
            </a:r>
            <a:r>
              <a:rPr lang="en-US" altLang="en-US" sz="2600" dirty="0" smtClean="0"/>
              <a:t>. Gases are moved by fans (large volume, small pressure difference), blowers (large volume, moderate pressure difference), or </a:t>
            </a:r>
            <a:r>
              <a:rPr lang="en-US" altLang="en-US" sz="2600" dirty="0" smtClean="0">
                <a:solidFill>
                  <a:srgbClr val="0070C0"/>
                </a:solidFill>
              </a:rPr>
              <a:t>compressors</a:t>
            </a:r>
            <a:r>
              <a:rPr lang="en-US" altLang="en-US" sz="2600" dirty="0" smtClean="0"/>
              <a:t> (large pressure differences). Specialized equipment is also used to produce vacuums in process systems.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9888" y="1600200"/>
            <a:ext cx="5862637" cy="4530725"/>
          </a:xfrm>
          <a:noFill/>
        </p:spPr>
      </p:pic>
      <p:sp>
        <p:nvSpPr>
          <p:cNvPr id="33795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Power, efficiency, head curves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Net Positive Suction Head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600" dirty="0" smtClean="0"/>
              <a:t>Net Positive Suction Head Available is a </a:t>
            </a:r>
            <a:r>
              <a:rPr lang="en-US" altLang="en-US" sz="2600" dirty="0" smtClean="0">
                <a:solidFill>
                  <a:schemeClr val="accent5">
                    <a:lumMod val="50000"/>
                  </a:schemeClr>
                </a:solidFill>
              </a:rPr>
              <a:t>function of the system</a:t>
            </a:r>
            <a:r>
              <a:rPr lang="en-US" altLang="en-US" sz="2600" dirty="0" smtClean="0"/>
              <a:t> in which the pump operates.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600" dirty="0" smtClean="0"/>
              <a:t>It is the </a:t>
            </a:r>
            <a:r>
              <a:rPr lang="en-US" altLang="en-US" sz="2600" dirty="0" smtClean="0">
                <a:solidFill>
                  <a:srgbClr val="0070C0"/>
                </a:solidFill>
              </a:rPr>
              <a:t>excess pressure </a:t>
            </a:r>
            <a:r>
              <a:rPr lang="en-US" altLang="en-US" sz="2600" dirty="0" smtClean="0"/>
              <a:t>of the liquid in feet absolute </a:t>
            </a:r>
            <a:r>
              <a:rPr lang="en-US" altLang="en-US" sz="2600" dirty="0" smtClean="0">
                <a:solidFill>
                  <a:srgbClr val="0070C0"/>
                </a:solidFill>
              </a:rPr>
              <a:t>over its vapor pressure </a:t>
            </a:r>
            <a:r>
              <a:rPr lang="en-US" altLang="en-US" sz="2600" dirty="0" smtClean="0"/>
              <a:t>as it arrives at the pump suction,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600" dirty="0" smtClean="0"/>
              <a:t>to be sure that the pump selected does not </a:t>
            </a:r>
            <a:r>
              <a:rPr lang="en-US" altLang="en-US" sz="2600" dirty="0" err="1" smtClean="0">
                <a:solidFill>
                  <a:srgbClr val="C00000"/>
                </a:solidFill>
              </a:rPr>
              <a:t>cavitate</a:t>
            </a:r>
            <a:r>
              <a:rPr lang="en-US" altLang="en-US" sz="2600" dirty="0" smtClean="0"/>
              <a:t>. It is calculated based on system or process conditions.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600" dirty="0" smtClean="0"/>
              <a:t>NPSH as the </a:t>
            </a:r>
            <a:r>
              <a:rPr lang="en-US" altLang="en-US" sz="2600" dirty="0" smtClean="0">
                <a:solidFill>
                  <a:srgbClr val="C0923E"/>
                </a:solidFill>
              </a:rPr>
              <a:t>total suction head in feet absolute, determined at the suction nozzle and corrected to datum, less the vapor pressure of the liquid</a:t>
            </a:r>
            <a:r>
              <a:rPr lang="en-US" altLang="en-US" sz="2600" dirty="0" smtClean="0">
                <a:solidFill>
                  <a:srgbClr val="C00000"/>
                </a:solidFill>
              </a:rPr>
              <a:t> </a:t>
            </a:r>
            <a:r>
              <a:rPr lang="en-US" altLang="en-US" sz="2600" dirty="0" smtClean="0"/>
              <a:t>in feet absolute.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Net Positive Suction Head - NPSH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1317625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en-US" altLang="en-US" sz="2400" b="1" dirty="0" smtClean="0"/>
              <a:t>Net Positive Suction Head - NPSH</a:t>
            </a:r>
          </a:p>
          <a:p>
            <a:pPr>
              <a:defRPr/>
            </a:pPr>
            <a:r>
              <a:rPr lang="en-US" altLang="en-US" sz="2400" dirty="0" smtClean="0"/>
              <a:t>The Net Positive Suction Head - NPSH - can be expressed as the difference between the Suction Head, and the Liquids Vapor Head as</a:t>
            </a:r>
          </a:p>
          <a:p>
            <a:pPr>
              <a:defRPr/>
            </a:pPr>
            <a:r>
              <a:rPr lang="en-US" altLang="en-US" sz="2400" i="1" dirty="0" smtClean="0"/>
              <a:t>NPSH = </a:t>
            </a:r>
            <a:r>
              <a:rPr lang="en-US" altLang="en-US" sz="2400" i="1" dirty="0" err="1" smtClean="0"/>
              <a:t>h</a:t>
            </a:r>
            <a:r>
              <a:rPr lang="en-US" altLang="en-US" sz="2400" i="1" baseline="-25000" dirty="0" err="1" smtClean="0"/>
              <a:t>s</a:t>
            </a:r>
            <a:r>
              <a:rPr lang="en-US" altLang="en-US" sz="2400" i="1" dirty="0" smtClean="0"/>
              <a:t> - h</a:t>
            </a:r>
            <a:r>
              <a:rPr lang="en-US" altLang="en-US" sz="2400" i="1" baseline="-25000" dirty="0" smtClean="0"/>
              <a:t>v</a:t>
            </a:r>
            <a:r>
              <a:rPr lang="en-US" altLang="en-US" sz="2400" i="1" dirty="0" smtClean="0"/>
              <a:t>         (3)</a:t>
            </a:r>
            <a:endParaRPr lang="en-US" altLang="en-US" sz="2400" dirty="0" smtClean="0"/>
          </a:p>
          <a:p>
            <a:pPr>
              <a:defRPr/>
            </a:pPr>
            <a:r>
              <a:rPr lang="en-US" altLang="en-US" sz="2400" i="1" dirty="0" smtClean="0"/>
              <a:t>NPSH = [</a:t>
            </a:r>
            <a:r>
              <a:rPr lang="en-US" altLang="en-US" sz="2400" i="1" dirty="0" err="1" smtClean="0"/>
              <a:t>p</a:t>
            </a:r>
            <a:r>
              <a:rPr lang="en-US" altLang="en-US" sz="2400" i="1" baseline="-25000" dirty="0" err="1" smtClean="0"/>
              <a:t>s</a:t>
            </a:r>
            <a:r>
              <a:rPr lang="en-US" altLang="en-US" sz="2400" i="1" dirty="0" smtClean="0"/>
              <a:t> / γ + v</a:t>
            </a:r>
            <a:r>
              <a:rPr lang="en-US" altLang="en-US" sz="2400" i="1" baseline="-25000" dirty="0" smtClean="0"/>
              <a:t>s</a:t>
            </a:r>
            <a:r>
              <a:rPr lang="en-US" altLang="en-US" sz="2400" i="1" baseline="30000" dirty="0" smtClean="0"/>
              <a:t>2</a:t>
            </a:r>
            <a:r>
              <a:rPr lang="en-US" altLang="en-US" sz="2400" i="1" dirty="0" smtClean="0"/>
              <a:t> / 2 g] - </a:t>
            </a:r>
            <a:r>
              <a:rPr lang="en-US" altLang="en-US" sz="2400" i="1" dirty="0" err="1" smtClean="0"/>
              <a:t>p</a:t>
            </a:r>
            <a:r>
              <a:rPr lang="en-US" altLang="en-US" sz="2400" i="1" baseline="-25000" dirty="0" err="1" smtClean="0"/>
              <a:t>v</a:t>
            </a:r>
            <a:r>
              <a:rPr lang="en-US" altLang="en-US" sz="2400" i="1" dirty="0" smtClean="0"/>
              <a:t> / γ         (3b)</a:t>
            </a:r>
            <a:endParaRPr lang="en-US" altLang="en-US" sz="2400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400" i="1" dirty="0" smtClean="0"/>
              <a:t>	Where</a:t>
            </a:r>
            <a:r>
              <a:rPr lang="en-US" altLang="en-US" sz="2400" dirty="0" smtClean="0"/>
              <a:t> </a:t>
            </a:r>
            <a:r>
              <a:rPr lang="en-US" altLang="en-US" sz="2400" i="1" dirty="0" smtClean="0"/>
              <a:t>NPSH = Net Positive Suction Head (m, in)</a:t>
            </a:r>
            <a:endParaRPr lang="en-US" altLang="en-US" sz="2400" dirty="0" smtClean="0"/>
          </a:p>
          <a:p>
            <a:pPr>
              <a:defRPr/>
            </a:pPr>
            <a:endParaRPr lang="en-US" altLang="en-US" sz="2400" dirty="0" smtClean="0"/>
          </a:p>
        </p:txBody>
      </p:sp>
      <p:pic>
        <p:nvPicPr>
          <p:cNvPr id="3584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43" y="4178300"/>
            <a:ext cx="3824288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1"/>
          <p:cNvSpPr>
            <a:spLocks noChangeArrowheads="1"/>
          </p:cNvSpPr>
          <p:nvPr/>
        </p:nvSpPr>
        <p:spPr bwMode="auto">
          <a:xfrm>
            <a:off x="713423" y="5257800"/>
            <a:ext cx="81105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Times-Roman"/>
              </a:rPr>
              <a:t>where </a:t>
            </a:r>
            <a:r>
              <a:rPr lang="en-US" altLang="en-US" sz="2400" i="1" dirty="0">
                <a:latin typeface="Times-Italic"/>
              </a:rPr>
              <a:t>pi </a:t>
            </a:r>
            <a:r>
              <a:rPr lang="en-US" altLang="en-US" sz="2400" dirty="0">
                <a:latin typeface="Times-Roman"/>
              </a:rPr>
              <a:t>and </a:t>
            </a:r>
            <a:r>
              <a:rPr lang="en-US" altLang="en-US" sz="2400" i="1" dirty="0">
                <a:latin typeface="Times-Italic"/>
              </a:rPr>
              <a:t>Vi </a:t>
            </a:r>
            <a:r>
              <a:rPr lang="en-US" altLang="en-US" sz="2400" dirty="0">
                <a:latin typeface="Times-Roman"/>
              </a:rPr>
              <a:t>are the pressure and velocity at the pump inlet and </a:t>
            </a:r>
            <a:r>
              <a:rPr lang="en-US" altLang="en-US" sz="2400" i="1" dirty="0" err="1">
                <a:latin typeface="Times-Italic"/>
              </a:rPr>
              <a:t>pv</a:t>
            </a:r>
            <a:r>
              <a:rPr lang="en-US" altLang="en-US" sz="2400" dirty="0">
                <a:latin typeface="MathematicalPi-One"/>
              </a:rPr>
              <a:t> </a:t>
            </a:r>
            <a:r>
              <a:rPr lang="en-US" altLang="en-US" sz="2400" dirty="0">
                <a:latin typeface="Times-Roman"/>
              </a:rPr>
              <a:t>is the vapor pressure of the liquid.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B8B15025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758950"/>
            <a:ext cx="7010400" cy="4167188"/>
          </a:xfrm>
          <a:noFill/>
        </p:spPr>
      </p:pic>
      <p:pic>
        <p:nvPicPr>
          <p:cNvPr id="3686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1219200"/>
            <a:ext cx="83058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6"/>
          <p:cNvSpPr>
            <a:spLocks noChangeArrowheads="1"/>
          </p:cNvSpPr>
          <p:nvPr/>
        </p:nvSpPr>
        <p:spPr bwMode="auto">
          <a:xfrm>
            <a:off x="533400" y="304800"/>
            <a:ext cx="6629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chemeClr val="tx2"/>
                </a:solidFill>
              </a:rPr>
              <a:t>Net Positive Suction Head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altLang="en-US" sz="4400" smtClean="0"/>
              <a:t>Net Positive Suction Head</a:t>
            </a:r>
            <a:endParaRPr lang="en-US" altLang="en-US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30725"/>
          </a:xfrm>
        </p:spPr>
        <p:txBody>
          <a:bodyPr/>
          <a:lstStyle/>
          <a:p>
            <a:r>
              <a:rPr lang="en-US" altLang="en-US" sz="2000" b="1" smtClean="0"/>
              <a:t>Fig. 11.7 </a:t>
            </a:r>
            <a:r>
              <a:rPr lang="en-US" altLang="en-US" sz="2000" smtClean="0"/>
              <a:t>Measured-performance curves for two models of a centrifugal water pump: (</a:t>
            </a:r>
            <a:r>
              <a:rPr lang="en-US" altLang="en-US" sz="2000" i="1" smtClean="0"/>
              <a:t>a</a:t>
            </a:r>
            <a:r>
              <a:rPr lang="en-US" altLang="en-US" sz="2000" smtClean="0"/>
              <a:t>) basic casing with three impeller sizes</a:t>
            </a:r>
          </a:p>
        </p:txBody>
      </p:sp>
      <p:pic>
        <p:nvPicPr>
          <p:cNvPr id="3789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2082800"/>
            <a:ext cx="7188200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r>
              <a:rPr lang="en-US" altLang="en-US" sz="4000" smtClean="0"/>
              <a:t>Net Positive Suction Head</a:t>
            </a:r>
            <a:endParaRPr lang="en-US" altLang="en-US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1066800"/>
          </a:xfrm>
        </p:spPr>
        <p:txBody>
          <a:bodyPr/>
          <a:lstStyle/>
          <a:p>
            <a:r>
              <a:rPr lang="en-US" altLang="en-US" sz="2000" smtClean="0"/>
              <a:t>Measured-performance curves for two models of a centrifugal water pump: (</a:t>
            </a:r>
            <a:r>
              <a:rPr lang="en-US" altLang="en-US" sz="2000" i="1" smtClean="0"/>
              <a:t>b</a:t>
            </a:r>
            <a:r>
              <a:rPr lang="en-US" altLang="en-US" sz="2000" smtClean="0"/>
              <a:t>) 20 percent larger casing with three larger impellers at slower speed.</a:t>
            </a:r>
          </a:p>
        </p:txBody>
      </p:sp>
      <p:pic>
        <p:nvPicPr>
          <p:cNvPr id="3891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51025"/>
            <a:ext cx="7085013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smtClean="0"/>
              <a:t>EXAMPLE 11.2 p. 727 White</a:t>
            </a:r>
            <a:endParaRPr lang="en-US" altLang="en-US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4530725"/>
          </a:xfrm>
        </p:spPr>
        <p:txBody>
          <a:bodyPr/>
          <a:lstStyle/>
          <a:p>
            <a:r>
              <a:rPr lang="en-US" altLang="en-US" sz="2000" dirty="0" smtClean="0"/>
              <a:t>The 32-in pump of Fig. 11.7</a:t>
            </a:r>
            <a:r>
              <a:rPr lang="en-US" altLang="en-US" sz="2000" i="1" dirty="0" smtClean="0"/>
              <a:t>a </a:t>
            </a:r>
            <a:r>
              <a:rPr lang="en-US" altLang="en-US" sz="2000" dirty="0" smtClean="0"/>
              <a:t>is to pump 24,000 gal/min of water at 1170 r/min from a reservoir whose surface is at 14.7 </a:t>
            </a:r>
            <a:r>
              <a:rPr lang="en-US" altLang="en-US" sz="2000" dirty="0" err="1" smtClean="0"/>
              <a:t>lbf</a:t>
            </a:r>
            <a:r>
              <a:rPr lang="en-US" altLang="en-US" sz="2000" dirty="0" smtClean="0"/>
              <a:t>/in2 absolute. If head loss from reservoir to pump inlet is 6 </a:t>
            </a:r>
            <a:r>
              <a:rPr lang="en-US" altLang="en-US" sz="2000" dirty="0" err="1" smtClean="0"/>
              <a:t>ft</a:t>
            </a:r>
            <a:r>
              <a:rPr lang="en-US" altLang="en-US" sz="2000" dirty="0" smtClean="0"/>
              <a:t>, where should the pump inlet be placed to avoid cavitation for water at (</a:t>
            </a:r>
            <a:r>
              <a:rPr lang="en-US" altLang="en-US" sz="2000" i="1" dirty="0" smtClean="0"/>
              <a:t>a</a:t>
            </a:r>
            <a:r>
              <a:rPr lang="en-US" altLang="en-US" sz="2000" dirty="0" smtClean="0"/>
              <a:t>) 60°F, </a:t>
            </a:r>
            <a:r>
              <a:rPr lang="en-US" altLang="en-US" sz="2000" i="1" dirty="0" err="1" smtClean="0"/>
              <a:t>pv</a:t>
            </a:r>
            <a:r>
              <a:rPr lang="en-US" altLang="en-US" sz="2000" i="1" dirty="0" smtClean="0"/>
              <a:t>=</a:t>
            </a:r>
            <a:r>
              <a:rPr lang="en-US" altLang="en-US" sz="2000" dirty="0" smtClean="0"/>
              <a:t>  0.26 </a:t>
            </a:r>
            <a:r>
              <a:rPr lang="en-US" altLang="en-US" sz="2000" dirty="0" err="1" smtClean="0"/>
              <a:t>lbf</a:t>
            </a:r>
            <a:r>
              <a:rPr lang="en-US" altLang="en-US" sz="2000" dirty="0" smtClean="0"/>
              <a:t>/in2 absolute, SG =1.0 and (</a:t>
            </a:r>
            <a:r>
              <a:rPr lang="en-US" altLang="en-US" sz="2000" i="1" dirty="0" smtClean="0"/>
              <a:t>b</a:t>
            </a:r>
            <a:r>
              <a:rPr lang="en-US" altLang="en-US" sz="2000" dirty="0" smtClean="0"/>
              <a:t>) 200°F, </a:t>
            </a:r>
            <a:r>
              <a:rPr lang="en-US" altLang="en-US" sz="2000" i="1" dirty="0" err="1" smtClean="0"/>
              <a:t>pv</a:t>
            </a:r>
            <a:r>
              <a:rPr lang="en-US" altLang="en-US" sz="2000" dirty="0" smtClean="0"/>
              <a:t> =11.52 </a:t>
            </a:r>
            <a:r>
              <a:rPr lang="en-US" altLang="en-US" sz="2000" dirty="0" err="1" smtClean="0"/>
              <a:t>lbf</a:t>
            </a:r>
            <a:r>
              <a:rPr lang="en-US" altLang="en-US" sz="2000" dirty="0" smtClean="0"/>
              <a:t>/in2 absolute, SG= 0.9635?</a:t>
            </a:r>
            <a:endParaRPr lang="en-US" altLang="en-US" sz="2000" dirty="0" smtClean="0"/>
          </a:p>
        </p:txBody>
      </p:sp>
      <p:sp>
        <p:nvSpPr>
          <p:cNvPr id="39940" name="Rectangle 1"/>
          <p:cNvSpPr>
            <a:spLocks noChangeArrowheads="1"/>
          </p:cNvSpPr>
          <p:nvPr/>
        </p:nvSpPr>
        <p:spPr bwMode="auto">
          <a:xfrm>
            <a:off x="746760" y="2971800"/>
            <a:ext cx="7772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dirty="0">
                <a:latin typeface="Times-Roman"/>
              </a:rPr>
              <a:t>If the pump inlet is placed at a height </a:t>
            </a:r>
            <a:r>
              <a:rPr lang="en-US" altLang="en-US" sz="2000" i="1" dirty="0" err="1">
                <a:latin typeface="Times-Italic"/>
              </a:rPr>
              <a:t>Zi</a:t>
            </a:r>
            <a:r>
              <a:rPr lang="en-US" altLang="en-US" sz="2000" i="1" dirty="0">
                <a:latin typeface="Times-Italic"/>
              </a:rPr>
              <a:t> </a:t>
            </a:r>
            <a:r>
              <a:rPr lang="en-US" altLang="en-US" sz="2000" dirty="0">
                <a:latin typeface="Times-Roman"/>
              </a:rPr>
              <a:t>above a reservoir whose free surface is at pressure </a:t>
            </a:r>
            <a:r>
              <a:rPr lang="en-US" altLang="en-US" sz="2000" i="1" dirty="0">
                <a:latin typeface="Times-Italic"/>
              </a:rPr>
              <a:t>pa</a:t>
            </a:r>
            <a:r>
              <a:rPr lang="en-US" altLang="en-US" sz="2000" dirty="0">
                <a:latin typeface="Times-Roman"/>
              </a:rPr>
              <a:t>, we can use energy equation to rewrite NPSH as</a:t>
            </a:r>
            <a:endParaRPr lang="en-US" altLang="en-US" sz="2000" dirty="0"/>
          </a:p>
        </p:txBody>
      </p:sp>
      <p:pic>
        <p:nvPicPr>
          <p:cNvPr id="3994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019513"/>
            <a:ext cx="351155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5340" y="3987800"/>
            <a:ext cx="6957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(P1/Ɣ) +z1 +(V</a:t>
            </a:r>
            <a:r>
              <a:rPr lang="en-US" altLang="en-US" baseline="-25000" dirty="0"/>
              <a:t>1</a:t>
            </a:r>
            <a:r>
              <a:rPr lang="en-US" altLang="en-US" baseline="30000" dirty="0"/>
              <a:t>2</a:t>
            </a:r>
            <a:r>
              <a:rPr lang="en-US" altLang="en-US" dirty="0"/>
              <a:t> /2g) = (P</a:t>
            </a:r>
            <a:r>
              <a:rPr lang="en-US" altLang="en-US" baseline="-25000" dirty="0"/>
              <a:t>B</a:t>
            </a:r>
            <a:r>
              <a:rPr lang="en-US" altLang="en-US" dirty="0"/>
              <a:t>/Ɣ) +</a:t>
            </a:r>
            <a:r>
              <a:rPr lang="en-US" altLang="en-US" dirty="0" err="1"/>
              <a:t>z</a:t>
            </a:r>
            <a:r>
              <a:rPr lang="en-US" altLang="en-US" baseline="-25000" dirty="0" err="1"/>
              <a:t>B</a:t>
            </a:r>
            <a:r>
              <a:rPr lang="en-US" altLang="en-US" dirty="0"/>
              <a:t> +(V</a:t>
            </a:r>
            <a:r>
              <a:rPr lang="en-US" altLang="en-US" baseline="-25000" dirty="0"/>
              <a:t>B</a:t>
            </a:r>
            <a:r>
              <a:rPr lang="en-US" altLang="en-US" baseline="30000" dirty="0"/>
              <a:t>2</a:t>
            </a:r>
            <a:r>
              <a:rPr lang="en-US" altLang="en-US" dirty="0"/>
              <a:t> /2g) + </a:t>
            </a:r>
            <a:r>
              <a:rPr lang="en-US" altLang="en-US" dirty="0" err="1" smtClean="0"/>
              <a:t>h</a:t>
            </a:r>
            <a:r>
              <a:rPr lang="en-US" altLang="en-US" baseline="-25000" dirty="0" err="1" smtClean="0"/>
              <a:t>f</a:t>
            </a:r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821690" y="4387740"/>
            <a:ext cx="63411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(</a:t>
            </a:r>
            <a:r>
              <a:rPr lang="en-US" altLang="en-US" dirty="0" smtClean="0"/>
              <a:t>Pa/Ɣ</a:t>
            </a:r>
            <a:r>
              <a:rPr lang="en-US" altLang="en-US" dirty="0"/>
              <a:t>) </a:t>
            </a:r>
            <a:r>
              <a:rPr lang="en-US" altLang="en-US" dirty="0" smtClean="0"/>
              <a:t>= 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n-US" altLang="en-US" dirty="0" smtClean="0">
                <a:solidFill>
                  <a:srgbClr val="0070C0"/>
                </a:solidFill>
              </a:rPr>
              <a:t>P</a:t>
            </a:r>
            <a:r>
              <a:rPr lang="en-US" altLang="en-US" baseline="-25000" dirty="0" smtClean="0">
                <a:solidFill>
                  <a:srgbClr val="0070C0"/>
                </a:solidFill>
              </a:rPr>
              <a:t>i</a:t>
            </a:r>
            <a:r>
              <a:rPr lang="en-US" altLang="en-US" dirty="0" smtClean="0">
                <a:solidFill>
                  <a:srgbClr val="0070C0"/>
                </a:solidFill>
              </a:rPr>
              <a:t>/Ɣ</a:t>
            </a:r>
            <a:r>
              <a:rPr lang="en-US" altLang="en-US" dirty="0">
                <a:solidFill>
                  <a:srgbClr val="0070C0"/>
                </a:solidFill>
              </a:rPr>
              <a:t>)</a:t>
            </a:r>
            <a:r>
              <a:rPr lang="en-US" altLang="en-US" dirty="0"/>
              <a:t> +</a:t>
            </a:r>
            <a:r>
              <a:rPr lang="en-US" altLang="en-US" dirty="0" err="1" smtClean="0"/>
              <a:t>z</a:t>
            </a:r>
            <a:r>
              <a:rPr lang="en-US" altLang="en-US" baseline="-25000" dirty="0" err="1"/>
              <a:t>i</a:t>
            </a:r>
            <a:r>
              <a:rPr lang="en-US" altLang="en-US" dirty="0" smtClean="0"/>
              <a:t> </a:t>
            </a:r>
            <a:r>
              <a:rPr lang="en-US" altLang="en-US" dirty="0"/>
              <a:t>+(</a:t>
            </a:r>
            <a:r>
              <a:rPr lang="en-US" altLang="en-US" dirty="0" smtClean="0"/>
              <a:t>V</a:t>
            </a:r>
            <a:r>
              <a:rPr lang="en-US" altLang="en-US" baseline="-25000" dirty="0" smtClean="0"/>
              <a:t>i</a:t>
            </a:r>
            <a:r>
              <a:rPr lang="en-US" altLang="en-US" baseline="30000" dirty="0" smtClean="0"/>
              <a:t>2</a:t>
            </a:r>
            <a:r>
              <a:rPr lang="en-US" altLang="en-US" dirty="0" smtClean="0"/>
              <a:t> </a:t>
            </a:r>
            <a:r>
              <a:rPr lang="en-US" altLang="en-US" dirty="0"/>
              <a:t>/2g) + </a:t>
            </a:r>
            <a:r>
              <a:rPr lang="en-US" altLang="en-US" dirty="0" err="1" smtClean="0"/>
              <a:t>h</a:t>
            </a:r>
            <a:r>
              <a:rPr lang="en-US" altLang="en-US" baseline="-25000" dirty="0" err="1" smtClean="0"/>
              <a:t>fi</a:t>
            </a:r>
            <a:r>
              <a:rPr lang="en-US" altLang="en-US" baseline="-25000" dirty="0" smtClean="0"/>
              <a:t> </a:t>
            </a:r>
            <a:endParaRPr lang="en-US" dirty="0"/>
          </a:p>
        </p:txBody>
      </p:sp>
      <p:pic>
        <p:nvPicPr>
          <p:cNvPr id="9" name="Picture 4" descr="sect_a1_fig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2" y="3756660"/>
            <a:ext cx="372427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23925"/>
          </a:xfrm>
        </p:spPr>
        <p:txBody>
          <a:bodyPr/>
          <a:lstStyle/>
          <a:p>
            <a:r>
              <a:rPr lang="en-US" altLang="en-US" sz="4000" b="1" smtClean="0"/>
              <a:t>EXAMPLE 11.2 p. 727 White</a:t>
            </a:r>
            <a:endParaRPr lang="en-US" altLang="en-US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288925" y="1087438"/>
            <a:ext cx="8229600" cy="727075"/>
          </a:xfrm>
        </p:spPr>
        <p:txBody>
          <a:bodyPr/>
          <a:lstStyle/>
          <a:p>
            <a:r>
              <a:rPr lang="en-US" altLang="en-US" sz="2000" smtClean="0"/>
              <a:t>For either case read from Fig. 11.7</a:t>
            </a:r>
            <a:r>
              <a:rPr lang="en-US" altLang="en-US" sz="2000" i="1" smtClean="0"/>
              <a:t>a </a:t>
            </a:r>
            <a:r>
              <a:rPr lang="en-US" altLang="en-US" sz="2000" smtClean="0"/>
              <a:t>at 24,000 gal/min that the required NPSH is 40 ft. For this case </a:t>
            </a:r>
            <a:r>
              <a:rPr lang="en-US" altLang="en-US" sz="2000" i="1" smtClean="0"/>
              <a:t>gama =</a:t>
            </a:r>
            <a:r>
              <a:rPr lang="en-US" altLang="en-US" sz="2000" smtClean="0"/>
              <a:t> 62.4 lbf/ft3.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457200" y="5448300"/>
            <a:ext cx="82772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dirty="0">
                <a:latin typeface="Times-Roman"/>
              </a:rPr>
              <a:t>The pump must be placed at least </a:t>
            </a:r>
            <a:r>
              <a:rPr lang="en-US" altLang="en-US" sz="2000" dirty="0">
                <a:solidFill>
                  <a:srgbClr val="0070C0"/>
                </a:solidFill>
                <a:latin typeface="Times-Roman"/>
              </a:rPr>
              <a:t>12.7 </a:t>
            </a:r>
            <a:r>
              <a:rPr lang="en-US" altLang="en-US" sz="2000" dirty="0" err="1">
                <a:solidFill>
                  <a:srgbClr val="0070C0"/>
                </a:solidFill>
                <a:latin typeface="Times-Roman"/>
              </a:rPr>
              <a:t>ft</a:t>
            </a:r>
            <a:r>
              <a:rPr lang="en-US" altLang="en-US" sz="2000" dirty="0">
                <a:solidFill>
                  <a:srgbClr val="0070C0"/>
                </a:solidFill>
                <a:latin typeface="Times-Roman"/>
              </a:rPr>
              <a:t> </a:t>
            </a:r>
            <a:r>
              <a:rPr lang="en-US" altLang="en-US" sz="2000" i="1" dirty="0">
                <a:solidFill>
                  <a:srgbClr val="0070C0"/>
                </a:solidFill>
                <a:latin typeface="Times-Italic"/>
              </a:rPr>
              <a:t>below </a:t>
            </a:r>
            <a:r>
              <a:rPr lang="en-US" altLang="en-US" sz="2000" dirty="0">
                <a:solidFill>
                  <a:srgbClr val="0070C0"/>
                </a:solidFill>
                <a:latin typeface="Times-Roman"/>
              </a:rPr>
              <a:t>the reservoir surface </a:t>
            </a:r>
            <a:r>
              <a:rPr lang="en-US" altLang="en-US" sz="2000" dirty="0">
                <a:latin typeface="Times-Roman"/>
              </a:rPr>
              <a:t>to avoid cavitation.</a:t>
            </a:r>
            <a:endParaRPr lang="en-US" altLang="en-US" sz="2000" dirty="0"/>
          </a:p>
        </p:txBody>
      </p:sp>
      <p:pic>
        <p:nvPicPr>
          <p:cNvPr id="4096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1828800"/>
            <a:ext cx="4921250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" y="2514600"/>
            <a:ext cx="3946525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altLang="en-US" sz="4000" b="1" smtClean="0"/>
              <a:t>EXAMPLE 11.2 p. 727 White</a:t>
            </a:r>
            <a:endParaRPr lang="en-US" altLang="en-US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381000" y="1200150"/>
            <a:ext cx="8229600" cy="4530725"/>
          </a:xfrm>
        </p:spPr>
        <p:txBody>
          <a:bodyPr/>
          <a:lstStyle/>
          <a:p>
            <a:r>
              <a:rPr lang="en-US" altLang="en-US" sz="2000" dirty="0" smtClean="0"/>
              <a:t>B) At 200F </a:t>
            </a:r>
            <a:r>
              <a:rPr lang="en-US" altLang="en-US" sz="2000" dirty="0" err="1" smtClean="0"/>
              <a:t>Pv</a:t>
            </a:r>
            <a:r>
              <a:rPr lang="en-US" altLang="en-US" sz="2000" dirty="0" smtClean="0"/>
              <a:t>=11.52psi for </a:t>
            </a:r>
            <a:r>
              <a:rPr lang="en-US" altLang="en-US" sz="2000" dirty="0" smtClean="0"/>
              <a:t>this case </a:t>
            </a:r>
            <a:r>
              <a:rPr lang="en-US" altLang="en-US" sz="2000" i="1" dirty="0" smtClean="0"/>
              <a:t>ɣ=</a:t>
            </a:r>
            <a:r>
              <a:rPr lang="en-US" altLang="en-US" sz="2000" dirty="0" smtClean="0"/>
              <a:t> 62.4(0.9635)= 60.1 </a:t>
            </a:r>
            <a:r>
              <a:rPr lang="en-US" altLang="en-US" sz="2000" dirty="0" err="1" smtClean="0"/>
              <a:t>lbf</a:t>
            </a:r>
            <a:r>
              <a:rPr lang="en-US" altLang="en-US" sz="2000" dirty="0" smtClean="0"/>
              <a:t>/ft3. Equation (11.20) applies again with the higher </a:t>
            </a:r>
            <a:r>
              <a:rPr lang="en-US" altLang="en-US" sz="2000" i="1" dirty="0" smtClean="0"/>
              <a:t>p.</a:t>
            </a:r>
            <a:endParaRPr lang="en-US" altLang="en-US" sz="2000" dirty="0" smtClean="0"/>
          </a:p>
        </p:txBody>
      </p:sp>
      <p:pic>
        <p:nvPicPr>
          <p:cNvPr id="430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46005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2901950"/>
            <a:ext cx="30607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Operating point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1219200"/>
            <a:ext cx="8501062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600" dirty="0" smtClean="0"/>
              <a:t>The operating point is at the </a:t>
            </a:r>
            <a:r>
              <a:rPr lang="en-US" altLang="en-US" sz="2600" dirty="0" smtClean="0">
                <a:solidFill>
                  <a:srgbClr val="0070C0"/>
                </a:solidFill>
              </a:rPr>
              <a:t>intersection of the system curve and pump curve</a:t>
            </a:r>
            <a:r>
              <a:rPr lang="en-US" altLang="en-US" sz="2600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600" dirty="0" smtClean="0"/>
              <a:t>The point where the pump operates on its curve is dependent upon the characteristics of the system in which it is operating, commonly called the </a:t>
            </a:r>
            <a:r>
              <a:rPr lang="en-US" altLang="en-US" sz="2600" dirty="0" smtClean="0">
                <a:solidFill>
                  <a:srgbClr val="0070C0"/>
                </a:solidFill>
              </a:rPr>
              <a:t>System Head Curve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600" dirty="0" smtClean="0"/>
              <a:t>This representation is in a graphic form and, since friction losses vary as a square of the flow rate, the system curve is parabolic in shape; 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600" dirty="0"/>
              <a:t> </a:t>
            </a:r>
            <a:r>
              <a:rPr lang="en-US" altLang="en-US" sz="2600" dirty="0" smtClean="0"/>
              <a:t>  (P1/Ɣ) +z1 +(V</a:t>
            </a:r>
            <a:r>
              <a:rPr lang="en-US" altLang="en-US" sz="2600" baseline="-25000" dirty="0" smtClean="0"/>
              <a:t>1</a:t>
            </a:r>
            <a:r>
              <a:rPr lang="en-US" altLang="en-US" sz="2600" baseline="30000" dirty="0" smtClean="0"/>
              <a:t>2</a:t>
            </a:r>
            <a:r>
              <a:rPr lang="en-US" altLang="en-US" sz="2600" dirty="0" smtClean="0"/>
              <a:t> /2g) = (P</a:t>
            </a:r>
            <a:r>
              <a:rPr lang="en-US" altLang="en-US" sz="2600" baseline="-25000" dirty="0" smtClean="0"/>
              <a:t>B</a:t>
            </a:r>
            <a:r>
              <a:rPr lang="en-US" altLang="en-US" sz="2600" dirty="0" smtClean="0"/>
              <a:t>/Ɣ) +z</a:t>
            </a:r>
            <a:r>
              <a:rPr lang="en-US" altLang="en-US" sz="2600" baseline="-25000" dirty="0" smtClean="0"/>
              <a:t>B</a:t>
            </a:r>
            <a:r>
              <a:rPr lang="en-US" altLang="en-US" sz="2600" dirty="0" smtClean="0"/>
              <a:t> +(V</a:t>
            </a:r>
            <a:r>
              <a:rPr lang="en-US" altLang="en-US" sz="2600" baseline="-25000" dirty="0" smtClean="0"/>
              <a:t>B</a:t>
            </a:r>
            <a:r>
              <a:rPr lang="en-US" altLang="en-US" sz="2600" baseline="30000" dirty="0" smtClean="0"/>
              <a:t>2</a:t>
            </a:r>
            <a:r>
              <a:rPr lang="en-US" altLang="en-US" sz="2600" dirty="0" smtClean="0"/>
              <a:t> /2g) + h</a:t>
            </a:r>
            <a:r>
              <a:rPr lang="en-US" altLang="en-US" sz="2600" baseline="-25000" dirty="0" smtClean="0"/>
              <a:t>f </a:t>
            </a:r>
            <a:r>
              <a:rPr lang="en-US" altLang="en-US" sz="2600" dirty="0" smtClean="0"/>
              <a:t>+ 	</a:t>
            </a:r>
            <a:r>
              <a:rPr lang="en-US" altLang="en-US" sz="2600" dirty="0" err="1" smtClean="0"/>
              <a:t>h</a:t>
            </a:r>
            <a:r>
              <a:rPr lang="en-US" altLang="en-US" sz="2800" baseline="-25000" dirty="0" err="1" smtClean="0"/>
              <a:t>minor</a:t>
            </a:r>
            <a:r>
              <a:rPr lang="en-US" altLang="en-US" sz="2600" dirty="0" smtClean="0"/>
              <a:t> + </a:t>
            </a:r>
            <a:r>
              <a:rPr lang="en-US" altLang="en-US" sz="2600" dirty="0" err="1" smtClean="0"/>
              <a:t>hp</a:t>
            </a:r>
            <a:r>
              <a:rPr lang="en-US" altLang="en-US" sz="2600" dirty="0" smtClean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Pumps types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" y="1371600"/>
            <a:ext cx="7109460" cy="409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System curve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04800" y="3036888"/>
            <a:ext cx="8229600" cy="2146300"/>
          </a:xfrm>
        </p:spPr>
        <p:txBody>
          <a:bodyPr/>
          <a:lstStyle/>
          <a:p>
            <a:pPr>
              <a:defRPr/>
            </a:pPr>
            <a:endParaRPr lang="en-US" altLang="en-US" sz="2400" dirty="0" smtClean="0"/>
          </a:p>
          <a:p>
            <a:pPr>
              <a:defRPr/>
            </a:pPr>
            <a:r>
              <a:rPr lang="en-US" altLang="en-US" sz="2400" dirty="0" err="1" smtClean="0"/>
              <a:t>h</a:t>
            </a:r>
            <a:r>
              <a:rPr lang="en-US" altLang="en-US" sz="2400" baseline="-25000" dirty="0" err="1" smtClean="0"/>
              <a:t>p</a:t>
            </a:r>
            <a:r>
              <a:rPr lang="en-US" altLang="en-US" sz="2400" dirty="0" smtClean="0"/>
              <a:t> = ∆z + C1 V</a:t>
            </a:r>
            <a:r>
              <a:rPr lang="en-US" altLang="en-US" sz="2400" baseline="30000" dirty="0" smtClean="0"/>
              <a:t>2</a:t>
            </a:r>
            <a:r>
              <a:rPr lang="en-US" altLang="en-US" sz="2400" dirty="0" smtClean="0"/>
              <a:t>/2g</a:t>
            </a:r>
          </a:p>
          <a:p>
            <a:pPr>
              <a:defRPr/>
            </a:pPr>
            <a:r>
              <a:rPr lang="en-US" altLang="en-US" sz="2400" dirty="0" err="1" smtClean="0"/>
              <a:t>h</a:t>
            </a:r>
            <a:r>
              <a:rPr lang="en-US" altLang="en-US" sz="2400" baseline="-25000" dirty="0" err="1" smtClean="0"/>
              <a:t>p</a:t>
            </a:r>
            <a:r>
              <a:rPr lang="en-US" altLang="en-US" sz="2400" dirty="0" smtClean="0"/>
              <a:t> = ∆ z + C2 Q</a:t>
            </a:r>
            <a:r>
              <a:rPr lang="en-US" altLang="en-US" sz="2400" baseline="30000" dirty="0" smtClean="0"/>
              <a:t>2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800" baseline="30000" dirty="0" smtClean="0"/>
              <a:t> </a:t>
            </a:r>
            <a:r>
              <a:rPr lang="en-US" altLang="en-US" sz="2800" dirty="0" smtClean="0"/>
              <a:t>  </a:t>
            </a:r>
            <a:r>
              <a:rPr lang="en-US" altLang="en-US" sz="2800" baseline="30000" dirty="0" smtClean="0"/>
              <a:t>Since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800" baseline="30000" dirty="0" smtClean="0"/>
              <a:t>	V= 4 Q/d</a:t>
            </a:r>
            <a:r>
              <a:rPr lang="en-US" altLang="en-US" sz="2800" baseline="36000" dirty="0" smtClean="0"/>
              <a:t>2</a:t>
            </a:r>
            <a:r>
              <a:rPr lang="en-US" altLang="en-US" sz="2800" baseline="30000" dirty="0" smtClean="0"/>
              <a:t>*</a:t>
            </a:r>
            <a:r>
              <a:rPr lang="el-GR" altLang="en-US" sz="2800" baseline="30000" dirty="0" smtClean="0">
                <a:latin typeface="Calibri" panose="020F0502020204030204" pitchFamily="34" charset="0"/>
              </a:rPr>
              <a:t>π</a:t>
            </a:r>
            <a:endParaRPr lang="en-US" altLang="en-US" sz="2800" baseline="30000" dirty="0" smtClean="0"/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2808288"/>
            <a:ext cx="456247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92375"/>
            <a:ext cx="5170488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Rectangle 1"/>
          <p:cNvSpPr>
            <a:spLocks noChangeArrowheads="1"/>
          </p:cNvSpPr>
          <p:nvPr/>
        </p:nvSpPr>
        <p:spPr bwMode="auto">
          <a:xfrm>
            <a:off x="457200" y="1558925"/>
            <a:ext cx="7162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(P1/Ɣ) +z1 +(V</a:t>
            </a:r>
            <a:r>
              <a:rPr lang="en-US" altLang="en-US" baseline="-25000" dirty="0"/>
              <a:t>1</a:t>
            </a:r>
            <a:r>
              <a:rPr lang="en-US" altLang="en-US" baseline="30000" dirty="0"/>
              <a:t>2</a:t>
            </a:r>
            <a:r>
              <a:rPr lang="en-US" altLang="en-US" dirty="0"/>
              <a:t> /2g) = (P</a:t>
            </a:r>
            <a:r>
              <a:rPr lang="en-US" altLang="en-US" baseline="-25000" dirty="0"/>
              <a:t>B</a:t>
            </a:r>
            <a:r>
              <a:rPr lang="en-US" altLang="en-US" dirty="0"/>
              <a:t>/Ɣ) +</a:t>
            </a:r>
            <a:r>
              <a:rPr lang="en-US" altLang="en-US" dirty="0" err="1"/>
              <a:t>z</a:t>
            </a:r>
            <a:r>
              <a:rPr lang="en-US" altLang="en-US" baseline="-25000" dirty="0" err="1"/>
              <a:t>B</a:t>
            </a:r>
            <a:r>
              <a:rPr lang="en-US" altLang="en-US" dirty="0"/>
              <a:t> +(V</a:t>
            </a:r>
            <a:r>
              <a:rPr lang="en-US" altLang="en-US" baseline="-25000" dirty="0"/>
              <a:t>B</a:t>
            </a:r>
            <a:r>
              <a:rPr lang="en-US" altLang="en-US" baseline="30000" dirty="0"/>
              <a:t>2</a:t>
            </a:r>
            <a:r>
              <a:rPr lang="en-US" altLang="en-US" dirty="0"/>
              <a:t> /2g) + </a:t>
            </a:r>
            <a:r>
              <a:rPr lang="en-US" altLang="en-US" dirty="0" err="1"/>
              <a:t>h</a:t>
            </a:r>
            <a:r>
              <a:rPr lang="en-US" altLang="en-US" baseline="-25000" dirty="0" err="1"/>
              <a:t>f</a:t>
            </a:r>
            <a:r>
              <a:rPr lang="en-US" altLang="en-US" baseline="-25000" dirty="0"/>
              <a:t> </a:t>
            </a:r>
            <a:r>
              <a:rPr lang="en-US" altLang="en-US" dirty="0"/>
              <a:t>+ 	</a:t>
            </a:r>
            <a:r>
              <a:rPr lang="en-US" altLang="en-US" dirty="0" err="1"/>
              <a:t>h</a:t>
            </a:r>
            <a:r>
              <a:rPr lang="en-US" altLang="en-US" baseline="-25000" dirty="0" err="1"/>
              <a:t>minor</a:t>
            </a:r>
            <a:r>
              <a:rPr lang="en-US" altLang="en-US" dirty="0"/>
              <a:t> + </a:t>
            </a:r>
            <a:r>
              <a:rPr lang="en-US" altLang="en-US" dirty="0" err="1"/>
              <a:t>hp</a:t>
            </a:r>
            <a:r>
              <a:rPr lang="en-US" altLang="en-US" dirty="0"/>
              <a:t> </a:t>
            </a:r>
          </a:p>
          <a:p>
            <a:endParaRPr lang="en-US" altLang="en-US" dirty="0"/>
          </a:p>
          <a:p>
            <a:r>
              <a:rPr lang="en-US" altLang="en-US" dirty="0"/>
              <a:t>If P1 =P2 = Atmospheric and V1 =V2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System head curve</a:t>
            </a:r>
          </a:p>
        </p:txBody>
      </p:sp>
      <p:pic>
        <p:nvPicPr>
          <p:cNvPr id="46083" name="Picture 4" descr="sect_a9_0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1676400"/>
            <a:ext cx="4648200" cy="3897313"/>
          </a:xfrm>
          <a:noFill/>
        </p:spPr>
      </p:pic>
      <p:sp>
        <p:nvSpPr>
          <p:cNvPr id="46084" name="Rectangle 5"/>
          <p:cNvSpPr>
            <a:spLocks noChangeArrowheads="1"/>
          </p:cNvSpPr>
          <p:nvPr/>
        </p:nvSpPr>
        <p:spPr bwMode="auto">
          <a:xfrm>
            <a:off x="685800" y="1828800"/>
            <a:ext cx="2819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The flow rate can be reduced by throttling the discharge valve.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Hence hf will increase.</a:t>
            </a:r>
            <a:r>
              <a:rPr lang="en-US" altLang="en-US" sz="1800"/>
              <a:t>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Operating point</a:t>
            </a:r>
          </a:p>
        </p:txBody>
      </p:sp>
      <p:pic>
        <p:nvPicPr>
          <p:cNvPr id="4710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219200"/>
            <a:ext cx="6119813" cy="4875213"/>
          </a:xfr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ChangeArrowheads="1"/>
          </p:cNvSpPr>
          <p:nvPr/>
        </p:nvSpPr>
        <p:spPr bwMode="auto">
          <a:xfrm>
            <a:off x="457200" y="223838"/>
            <a:ext cx="7848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>
                <a:latin typeface="Times-Bold"/>
              </a:rPr>
              <a:t>Fig. 11.17 </a:t>
            </a:r>
            <a:r>
              <a:rPr lang="en-US" altLang="en-US">
                <a:latin typeface="Times-Roman"/>
              </a:rPr>
              <a:t>Illustration of pump operating points for three types of</a:t>
            </a:r>
          </a:p>
          <a:p>
            <a:r>
              <a:rPr lang="en-US" altLang="en-US">
                <a:latin typeface="Times-Roman"/>
              </a:rPr>
              <a:t>system-head curves.</a:t>
            </a:r>
            <a:endParaRPr lang="en-US" altLang="en-US"/>
          </a:p>
        </p:txBody>
      </p:sp>
      <p:pic>
        <p:nvPicPr>
          <p:cNvPr id="4813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79629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686800" cy="712787"/>
          </a:xfrm>
        </p:spPr>
        <p:txBody>
          <a:bodyPr/>
          <a:lstStyle/>
          <a:p>
            <a:r>
              <a:rPr lang="en-US" altLang="en-US" sz="3600" b="1" smtClean="0"/>
              <a:t>Matching Pumps to System Characteristics</a:t>
            </a:r>
            <a:endParaRPr lang="en-US" altLang="en-US" sz="3600" smtClean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4530725"/>
          </a:xfrm>
        </p:spPr>
        <p:txBody>
          <a:bodyPr/>
          <a:lstStyle/>
          <a:p>
            <a:r>
              <a:rPr lang="en-US" altLang="en-US" sz="2400" smtClean="0"/>
              <a:t>The ultimate test of a pump is its match with the operating-system characteristics. </a:t>
            </a:r>
          </a:p>
          <a:p>
            <a:r>
              <a:rPr lang="en-US" altLang="en-US" sz="2400" smtClean="0"/>
              <a:t>Physically, the system head must match the head produced by the pump, and this intersection should occur in the region of best efficiency.</a:t>
            </a:r>
          </a:p>
        </p:txBody>
      </p:sp>
      <p:pic>
        <p:nvPicPr>
          <p:cNvPr id="4915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98850"/>
            <a:ext cx="421481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altLang="en-US" b="1" smtClean="0"/>
              <a:t>EXAMPLE 11.6</a:t>
            </a:r>
            <a:endParaRPr lang="en-US" altLang="en-US" smtClean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30725"/>
          </a:xfrm>
        </p:spPr>
        <p:txBody>
          <a:bodyPr/>
          <a:lstStyle/>
          <a:p>
            <a:r>
              <a:rPr lang="en-US" altLang="en-US" sz="2000" smtClean="0"/>
              <a:t>We want to use the 32-in pump of Fig. 11.7</a:t>
            </a:r>
            <a:r>
              <a:rPr lang="en-US" altLang="en-US" sz="2000" i="1" smtClean="0"/>
              <a:t>a </a:t>
            </a:r>
            <a:r>
              <a:rPr lang="en-US" altLang="en-US" sz="2000" smtClean="0"/>
              <a:t>at 1170 r/min to pump water at 60°F from one reservoir to another 120 ft higher through 1500 ft of 16-in-ID pipe with friction factor </a:t>
            </a:r>
            <a:r>
              <a:rPr lang="en-US" altLang="en-US" sz="2000" i="1" smtClean="0"/>
              <a:t>f =</a:t>
            </a:r>
            <a:r>
              <a:rPr lang="en-US" altLang="en-US" sz="2000" smtClean="0"/>
              <a:t> 0.030.</a:t>
            </a:r>
          </a:p>
          <a:p>
            <a:r>
              <a:rPr lang="en-US" altLang="en-US" sz="2000" smtClean="0"/>
              <a:t>(</a:t>
            </a:r>
            <a:r>
              <a:rPr lang="en-US" altLang="en-US" sz="2000" i="1" smtClean="0"/>
              <a:t>a</a:t>
            </a:r>
            <a:r>
              <a:rPr lang="en-US" altLang="en-US" sz="2000" smtClean="0"/>
              <a:t>) What will the operating point and efficiency be? </a:t>
            </a:r>
          </a:p>
          <a:p>
            <a:r>
              <a:rPr lang="en-US" altLang="en-US" sz="2000" smtClean="0"/>
              <a:t>For reservoirs the initial and final velocities are zero; thus the system head is </a:t>
            </a:r>
          </a:p>
        </p:txBody>
      </p:sp>
      <p:pic>
        <p:nvPicPr>
          <p:cNvPr id="5018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3276600"/>
            <a:ext cx="63769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214813"/>
            <a:ext cx="29686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4854575"/>
            <a:ext cx="474821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5348288"/>
            <a:ext cx="5024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381000" y="187325"/>
            <a:ext cx="8229600" cy="803275"/>
          </a:xfrm>
        </p:spPr>
        <p:txBody>
          <a:bodyPr/>
          <a:lstStyle/>
          <a:p>
            <a:r>
              <a:rPr lang="en-US" altLang="en-US" b="1" smtClean="0"/>
              <a:t>EXAMPLE 11.6</a:t>
            </a:r>
            <a:endParaRPr lang="en-US" altLang="en-US" smtClean="0"/>
          </a:p>
        </p:txBody>
      </p:sp>
      <p:sp>
        <p:nvSpPr>
          <p:cNvPr id="51203" name="Content Placeholder 3"/>
          <p:cNvSpPr>
            <a:spLocks noGrp="1"/>
          </p:cNvSpPr>
          <p:nvPr>
            <p:ph idx="1"/>
          </p:nvPr>
        </p:nvSpPr>
        <p:spPr>
          <a:xfrm>
            <a:off x="255588" y="1422400"/>
            <a:ext cx="8229600" cy="1016000"/>
          </a:xfrm>
        </p:spPr>
        <p:txBody>
          <a:bodyPr>
            <a:spAutoFit/>
          </a:bodyPr>
          <a:lstStyle/>
          <a:p>
            <a:r>
              <a:rPr lang="en-US" altLang="en-US" sz="2000" smtClean="0">
                <a:latin typeface="Times-Roman"/>
              </a:rPr>
              <a:t>plot Eq. (2) on Fig. 11.7</a:t>
            </a:r>
            <a:r>
              <a:rPr lang="en-US" altLang="en-US" sz="2000" i="1" smtClean="0">
                <a:latin typeface="Times-Italic"/>
              </a:rPr>
              <a:t>a </a:t>
            </a:r>
            <a:r>
              <a:rPr lang="en-US" altLang="en-US" sz="2000" smtClean="0">
                <a:latin typeface="Times-Roman"/>
              </a:rPr>
              <a:t>and see where it intersects the 32-in pump-head curve, as in Fig. E11.6. A graphical solution gives approximately</a:t>
            </a:r>
            <a:endParaRPr lang="en-US" altLang="en-US" sz="2000" smtClean="0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650875" y="2501900"/>
            <a:ext cx="3530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en-US" i="1">
                <a:latin typeface="Times-Italic"/>
              </a:rPr>
              <a:t>H=</a:t>
            </a:r>
            <a:r>
              <a:rPr lang="pt-BR" altLang="en-US">
                <a:latin typeface="MathematicalPi-Three"/>
              </a:rPr>
              <a:t> </a:t>
            </a:r>
            <a:r>
              <a:rPr lang="pt-BR" altLang="en-US">
                <a:latin typeface="Times-Roman"/>
              </a:rPr>
              <a:t>430 ft ,      </a:t>
            </a:r>
            <a:r>
              <a:rPr lang="pt-BR" altLang="en-US" i="1">
                <a:latin typeface="Times-Italic"/>
              </a:rPr>
              <a:t>Q=</a:t>
            </a:r>
            <a:r>
              <a:rPr lang="pt-BR" altLang="en-US">
                <a:latin typeface="MathematicalPi-Three"/>
              </a:rPr>
              <a:t> </a:t>
            </a:r>
            <a:r>
              <a:rPr lang="pt-BR" altLang="en-US">
                <a:latin typeface="Times-Roman"/>
              </a:rPr>
              <a:t>15,000 gal/min</a:t>
            </a:r>
            <a:endParaRPr lang="en-US" altLang="en-US"/>
          </a:p>
        </p:txBody>
      </p:sp>
      <p:pic>
        <p:nvPicPr>
          <p:cNvPr id="5120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2286000"/>
            <a:ext cx="4757738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4614863"/>
            <a:ext cx="24479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Rectangle 8"/>
          <p:cNvSpPr>
            <a:spLocks noChangeArrowheads="1"/>
          </p:cNvSpPr>
          <p:nvPr/>
        </p:nvSpPr>
        <p:spPr bwMode="auto">
          <a:xfrm>
            <a:off x="457200" y="2998788"/>
            <a:ext cx="37242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latin typeface="Times-Roman"/>
              </a:rPr>
              <a:t>An analytic solution is possible if we fit the pump-head curve to a parabola;</a:t>
            </a:r>
            <a:endParaRPr lang="en-US" altLang="en-US"/>
          </a:p>
        </p:txBody>
      </p:sp>
      <p:pic>
        <p:nvPicPr>
          <p:cNvPr id="51208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49713"/>
            <a:ext cx="25082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9" name="Rectangle 10"/>
          <p:cNvSpPr>
            <a:spLocks noChangeArrowheads="1"/>
          </p:cNvSpPr>
          <p:nvPr/>
        </p:nvSpPr>
        <p:spPr bwMode="auto">
          <a:xfrm>
            <a:off x="457200" y="4665663"/>
            <a:ext cx="2352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latin typeface="Times-Roman"/>
              </a:rPr>
              <a:t>at the operating point</a:t>
            </a:r>
            <a:endParaRPr lang="en-US" altLang="en-US"/>
          </a:p>
        </p:txBody>
      </p:sp>
      <p:pic>
        <p:nvPicPr>
          <p:cNvPr id="51210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5033963"/>
            <a:ext cx="304641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1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6289675"/>
            <a:ext cx="40116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2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3" y="6264275"/>
            <a:ext cx="309721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 pump selection</a:t>
            </a:r>
          </a:p>
        </p:txBody>
      </p:sp>
      <p:pic>
        <p:nvPicPr>
          <p:cNvPr id="5222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4078">
            <a:off x="488950" y="1001713"/>
            <a:ext cx="6107113" cy="1663700"/>
          </a:xfrm>
        </p:spPr>
      </p:pic>
      <p:pic>
        <p:nvPicPr>
          <p:cNvPr id="5222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50">
            <a:off x="509588" y="2741613"/>
            <a:ext cx="5038725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740">
            <a:off x="5400675" y="2678113"/>
            <a:ext cx="3656013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927">
            <a:off x="642938" y="447675"/>
            <a:ext cx="5534025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82">
            <a:off x="541338" y="1628775"/>
            <a:ext cx="5737225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95600"/>
            <a:ext cx="3706813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235575"/>
            <a:ext cx="1270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4549775"/>
            <a:ext cx="35544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Selecting a pump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 smtClean="0"/>
              <a:t>When selecting a pump, consider the following factors;</a:t>
            </a:r>
          </a:p>
          <a:p>
            <a:r>
              <a:rPr lang="en-US" altLang="en-US" sz="2400" smtClean="0"/>
              <a:t>Nature of liquid (viscosity, toxicity, slurry containing solids  etc)</a:t>
            </a:r>
          </a:p>
          <a:p>
            <a:r>
              <a:rPr lang="en-US" altLang="en-US" sz="2400" smtClean="0"/>
              <a:t>Required capacity ( flow , discharge or Q)</a:t>
            </a:r>
          </a:p>
          <a:p>
            <a:r>
              <a:rPr lang="en-US" altLang="en-US" sz="2400" smtClean="0"/>
              <a:t>Required total head , hp</a:t>
            </a:r>
          </a:p>
          <a:p>
            <a:r>
              <a:rPr lang="en-US" altLang="en-US" sz="2400" smtClean="0"/>
              <a:t>Suction conditions</a:t>
            </a:r>
          </a:p>
          <a:p>
            <a:r>
              <a:rPr lang="en-US" altLang="en-US" sz="2400" smtClean="0"/>
              <a:t>Discharge conditions</a:t>
            </a:r>
          </a:p>
          <a:p>
            <a:r>
              <a:rPr lang="en-US" altLang="en-US" sz="2400" smtClean="0"/>
              <a:t>Types of power supply ( electricity AC/DC, mechanical , )</a:t>
            </a:r>
          </a:p>
          <a:p>
            <a:r>
              <a:rPr lang="en-US" altLang="en-US" sz="2400" smtClean="0"/>
              <a:t>Cost of pump and operation.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Reciprocating pumps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2192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600" dirty="0" smtClean="0"/>
              <a:t>Positive displacement pumps operate by trapping a </a:t>
            </a:r>
            <a:r>
              <a:rPr lang="en-US" altLang="en-US" sz="2600" dirty="0" smtClean="0">
                <a:solidFill>
                  <a:schemeClr val="accent5">
                    <a:lumMod val="50000"/>
                  </a:schemeClr>
                </a:solidFill>
              </a:rPr>
              <a:t>fixed volume of liquid then releasing it to a higher pressure</a:t>
            </a:r>
            <a:r>
              <a:rPr lang="en-US" altLang="en-US" sz="2600" dirty="0" smtClean="0"/>
              <a:t> by means of a piston or rotary gear.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600" i="1" dirty="0" smtClean="0"/>
              <a:t>Reciprocating pumps</a:t>
            </a:r>
            <a:r>
              <a:rPr lang="en-US" altLang="en-US" sz="2600" dirty="0" smtClean="0"/>
              <a:t> use a </a:t>
            </a:r>
            <a:r>
              <a:rPr lang="en-US" altLang="en-US" sz="2600" dirty="0" smtClean="0">
                <a:solidFill>
                  <a:srgbClr val="0070C0"/>
                </a:solidFill>
              </a:rPr>
              <a:t>piston, plunger</a:t>
            </a:r>
            <a:r>
              <a:rPr lang="en-US" altLang="en-US" sz="2600" dirty="0" smtClean="0"/>
              <a:t>, or diaphragm to raise the pressure of a liquid.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600" dirty="0" smtClean="0"/>
              <a:t>The pumping chambers are surrounded by </a:t>
            </a:r>
            <a:r>
              <a:rPr lang="en-US" altLang="en-US" sz="2600" dirty="0" smtClean="0">
                <a:solidFill>
                  <a:srgbClr val="0070C0"/>
                </a:solidFill>
              </a:rPr>
              <a:t>one-way valves</a:t>
            </a:r>
            <a:r>
              <a:rPr lang="en-US" altLang="en-US" sz="2600" dirty="0" smtClean="0"/>
              <a:t> so that liquid can only move in from the low pressure side and out from the high pressure side.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600" dirty="0" smtClean="0"/>
              <a:t> They are classed as "</a:t>
            </a:r>
            <a:r>
              <a:rPr lang="en-US" altLang="en-US" sz="2600" dirty="0" smtClean="0">
                <a:solidFill>
                  <a:srgbClr val="0070C0"/>
                </a:solidFill>
              </a:rPr>
              <a:t>single acting</a:t>
            </a:r>
            <a:r>
              <a:rPr lang="en-US" altLang="en-US" sz="2600" dirty="0" smtClean="0"/>
              <a:t>" if fluid is moved only on the down stroke, or "</a:t>
            </a:r>
            <a:r>
              <a:rPr lang="en-US" altLang="en-US" sz="2600" dirty="0" smtClean="0">
                <a:solidFill>
                  <a:srgbClr val="0070C0"/>
                </a:solidFill>
              </a:rPr>
              <a:t>double acting</a:t>
            </a:r>
            <a:r>
              <a:rPr lang="en-US" altLang="en-US" sz="2600" dirty="0" smtClean="0"/>
              <a:t>" if fluid is moved by both sides of the piston. 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n-US" altLang="en-US" smtClean="0"/>
              <a:t>Selecting a pump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49338"/>
            <a:ext cx="7696200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 smtClean="0"/>
              <a:t>Pump is selected for specific application based on the pump head, </a:t>
            </a:r>
            <a:r>
              <a:rPr lang="en-US" alt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hp</a:t>
            </a:r>
            <a:r>
              <a:rPr lang="en-US" altLang="en-US" sz="2400" dirty="0" smtClean="0"/>
              <a:t>; the flow rate, 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</a:rPr>
              <a:t>Q</a:t>
            </a:r>
            <a:r>
              <a:rPr lang="en-US" altLang="en-US" sz="2400" dirty="0" smtClean="0"/>
              <a:t> and taken into consideration </a:t>
            </a:r>
            <a:r>
              <a:rPr lang="en-US" altLang="en-US" sz="2400" dirty="0" smtClean="0">
                <a:solidFill>
                  <a:schemeClr val="accent5">
                    <a:lumMod val="50000"/>
                  </a:schemeClr>
                </a:solidFill>
              </a:rPr>
              <a:t>NPSH</a:t>
            </a:r>
          </a:p>
        </p:txBody>
      </p:sp>
      <p:pic>
        <p:nvPicPr>
          <p:cNvPr id="55300" name="Picture 4" descr="4B38AE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6629400" cy="44624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Line 6"/>
          <p:cNvSpPr>
            <a:spLocks noChangeShapeType="1"/>
          </p:cNvSpPr>
          <p:nvPr/>
        </p:nvSpPr>
        <p:spPr bwMode="auto">
          <a:xfrm>
            <a:off x="2286000" y="32004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2" name="Line 7"/>
          <p:cNvSpPr>
            <a:spLocks noChangeShapeType="1"/>
          </p:cNvSpPr>
          <p:nvPr/>
        </p:nvSpPr>
        <p:spPr bwMode="auto">
          <a:xfrm flipV="1">
            <a:off x="4191000" y="32004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AB31F78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454464">
            <a:off x="892175" y="150813"/>
            <a:ext cx="7239000" cy="6299200"/>
          </a:xfr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6" descr="whi29346_11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"/>
            <a:ext cx="4067175" cy="63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Selecting type of pump</a:t>
            </a:r>
          </a:p>
        </p:txBody>
      </p:sp>
      <p:pic>
        <p:nvPicPr>
          <p:cNvPr id="5837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1534">
            <a:off x="990600" y="990600"/>
            <a:ext cx="64754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Pumps in parallel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Two or more pumps are arranged in parallel, their resulting </a:t>
            </a:r>
            <a:r>
              <a:rPr lang="en-US" altLang="en-US" smtClean="0">
                <a:hlinkClick r:id="rId2"/>
              </a:rPr>
              <a:t>performance curve</a:t>
            </a:r>
            <a:r>
              <a:rPr lang="en-US" altLang="en-US" smtClean="0"/>
              <a:t> is obtained by adding their flowrates at the same </a:t>
            </a:r>
            <a:r>
              <a:rPr lang="en-US" altLang="en-US" smtClean="0">
                <a:hlinkClick r:id="rId3"/>
              </a:rPr>
              <a:t>head</a:t>
            </a:r>
            <a:r>
              <a:rPr lang="en-US" altLang="en-US" smtClean="0"/>
              <a:t>. </a:t>
            </a:r>
          </a:p>
        </p:txBody>
      </p:sp>
      <p:pic>
        <p:nvPicPr>
          <p:cNvPr id="59396" name="Picture 6" descr="pumps in parall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84513"/>
            <a:ext cx="5486400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Pumps in series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(or more) pumps are arranged in serial, their resulting 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pump performance curve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obtained by adding 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heads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the same flow rate.</a:t>
            </a:r>
            <a:r>
              <a:rPr lang="en-US" altLang="en-US" smtClean="0"/>
              <a:t> </a:t>
            </a:r>
          </a:p>
        </p:txBody>
      </p:sp>
      <p:pic>
        <p:nvPicPr>
          <p:cNvPr id="60420" name="Picture 5" descr="pumps in ser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124200"/>
            <a:ext cx="508635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Slides ( # 59 to 67 ) on pumps scaling are not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3492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04862"/>
          </a:xfrm>
        </p:spPr>
        <p:txBody>
          <a:bodyPr/>
          <a:lstStyle/>
          <a:p>
            <a:r>
              <a:rPr lang="en-US" altLang="en-US" b="1" smtClean="0"/>
              <a:t>Dimensionless Pump Performance</a:t>
            </a:r>
            <a:endParaRPr lang="en-US" altLang="en-US" smtClean="0"/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341313" y="1285875"/>
            <a:ext cx="8229600" cy="4530725"/>
          </a:xfrm>
        </p:spPr>
        <p:txBody>
          <a:bodyPr/>
          <a:lstStyle/>
          <a:p>
            <a:r>
              <a:rPr lang="en-US" altLang="en-US" sz="2000" smtClean="0"/>
              <a:t>Head output variables </a:t>
            </a:r>
            <a:r>
              <a:rPr lang="en-US" altLang="en-US" sz="2000" i="1" smtClean="0"/>
              <a:t>H </a:t>
            </a:r>
            <a:r>
              <a:rPr lang="en-US" altLang="en-US" sz="2000" smtClean="0"/>
              <a:t>and brake horsepower should be dependent upon discharge </a:t>
            </a:r>
            <a:r>
              <a:rPr lang="en-US" altLang="en-US" sz="2000" i="1" smtClean="0"/>
              <a:t>Q</a:t>
            </a:r>
            <a:r>
              <a:rPr lang="en-US" altLang="en-US" sz="2000" smtClean="0"/>
              <a:t>, impeller diameter </a:t>
            </a:r>
            <a:r>
              <a:rPr lang="en-US" altLang="en-US" sz="2000" i="1" smtClean="0"/>
              <a:t>D</a:t>
            </a:r>
            <a:r>
              <a:rPr lang="en-US" altLang="en-US" sz="2000" smtClean="0"/>
              <a:t>, and shaft speed </a:t>
            </a:r>
            <a:r>
              <a:rPr lang="en-US" altLang="en-US" sz="2000" i="1" smtClean="0"/>
              <a:t>n</a:t>
            </a:r>
            <a:r>
              <a:rPr lang="en-US" altLang="en-US" sz="2000" smtClean="0"/>
              <a:t>, at least. Other possible parameters are the fluid density , viscosity , and surface roughness ;</a:t>
            </a:r>
          </a:p>
          <a:p>
            <a:endParaRPr lang="en-US" altLang="en-US" sz="2000" smtClean="0"/>
          </a:p>
          <a:p>
            <a:endParaRPr lang="en-US" altLang="en-US" sz="2000" smtClean="0"/>
          </a:p>
          <a:p>
            <a:r>
              <a:rPr lang="en-US" altLang="en-US" sz="2000" smtClean="0"/>
              <a:t>For each function in there are seven variables and three primary dimensions (</a:t>
            </a:r>
            <a:r>
              <a:rPr lang="en-US" altLang="en-US" sz="2000" i="1" smtClean="0"/>
              <a:t>M</a:t>
            </a:r>
            <a:r>
              <a:rPr lang="en-US" altLang="en-US" sz="2000" smtClean="0"/>
              <a:t>, </a:t>
            </a:r>
            <a:r>
              <a:rPr lang="en-US" altLang="en-US" sz="2000" i="1" smtClean="0"/>
              <a:t>L</a:t>
            </a:r>
            <a:r>
              <a:rPr lang="en-US" altLang="en-US" sz="2000" smtClean="0"/>
              <a:t>, and </a:t>
            </a:r>
            <a:r>
              <a:rPr lang="en-US" altLang="en-US" sz="2000" i="1" smtClean="0"/>
              <a:t>T</a:t>
            </a:r>
            <a:r>
              <a:rPr lang="en-US" altLang="en-US" sz="2000" smtClean="0"/>
              <a:t>); hence we expect 7 - 3 = 4 dimensionless groups. You can verify as an exercise that appropriate dimensionless forms;</a:t>
            </a:r>
          </a:p>
          <a:p>
            <a:endParaRPr lang="en-US" altLang="en-US" sz="2000" smtClean="0"/>
          </a:p>
          <a:p>
            <a:endParaRPr lang="en-US" altLang="en-US" sz="2000" smtClean="0"/>
          </a:p>
        </p:txBody>
      </p:sp>
      <p:pic>
        <p:nvPicPr>
          <p:cNvPr id="6144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2657475"/>
            <a:ext cx="573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4668838"/>
            <a:ext cx="3611562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Rectangle 5"/>
          <p:cNvSpPr>
            <a:spLocks noChangeArrowheads="1"/>
          </p:cNvSpPr>
          <p:nvPr/>
        </p:nvSpPr>
        <p:spPr bwMode="auto">
          <a:xfrm>
            <a:off x="4524375" y="4892675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latin typeface="Times-Roman"/>
              </a:rPr>
              <a:t>The quantities </a:t>
            </a:r>
            <a:r>
              <a:rPr lang="el-GR" altLang="en-US">
                <a:latin typeface="Times-Roman"/>
              </a:rPr>
              <a:t>ρ</a:t>
            </a:r>
            <a:r>
              <a:rPr lang="en-US" altLang="en-US" i="1">
                <a:latin typeface="Times-Italic"/>
              </a:rPr>
              <a:t>nD</a:t>
            </a:r>
            <a:r>
              <a:rPr lang="en-US" altLang="en-US" sz="800">
                <a:latin typeface="Times-Roman"/>
              </a:rPr>
              <a:t>2</a:t>
            </a:r>
            <a:r>
              <a:rPr lang="en-US" altLang="en-US">
                <a:latin typeface="Times-Roman"/>
              </a:rPr>
              <a:t>/</a:t>
            </a:r>
            <a:r>
              <a:rPr lang="en-US" altLang="en-US">
                <a:latin typeface="MathematicalPi-One"/>
              </a:rPr>
              <a:t> </a:t>
            </a:r>
            <a:r>
              <a:rPr lang="en-US" altLang="en-US">
                <a:latin typeface="Times-Roman"/>
              </a:rPr>
              <a:t>and </a:t>
            </a:r>
            <a:r>
              <a:rPr lang="el-GR" altLang="en-US">
                <a:latin typeface="Times-Roman"/>
              </a:rPr>
              <a:t>ϵ</a:t>
            </a:r>
            <a:r>
              <a:rPr lang="en-US" altLang="en-US">
                <a:latin typeface="Times-Roman"/>
              </a:rPr>
              <a:t>/</a:t>
            </a:r>
            <a:r>
              <a:rPr lang="en-US" altLang="en-US" i="1">
                <a:latin typeface="Times-Italic"/>
              </a:rPr>
              <a:t>D </a:t>
            </a:r>
            <a:r>
              <a:rPr lang="en-US" altLang="en-US">
                <a:latin typeface="Times-Roman"/>
              </a:rPr>
              <a:t>are  recognized as the Reynolds number and roughness ratio, respectively.</a:t>
            </a:r>
            <a:endParaRPr lang="en-US" alt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en-US" altLang="en-US" b="1" smtClean="0"/>
              <a:t>Dimensionless Pump Performance</a:t>
            </a:r>
            <a:endParaRPr lang="en-US" altLang="en-US" smtClean="0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434975" y="1219200"/>
            <a:ext cx="4899025" cy="4530725"/>
          </a:xfrm>
        </p:spPr>
        <p:txBody>
          <a:bodyPr/>
          <a:lstStyle/>
          <a:p>
            <a:r>
              <a:rPr lang="en-US" altLang="en-US" sz="2400" smtClean="0"/>
              <a:t>Three new pump parameters have arisen</a:t>
            </a:r>
          </a:p>
        </p:txBody>
      </p:sp>
      <p:pic>
        <p:nvPicPr>
          <p:cNvPr id="6246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0613"/>
            <a:ext cx="3503613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1185863"/>
            <a:ext cx="4291012" cy="529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en-US" altLang="en-US" b="1" smtClean="0"/>
              <a:t>Similarity Rules</a:t>
            </a:r>
            <a:endParaRPr lang="en-US" altLang="en-US" smtClean="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457200" y="1247775"/>
            <a:ext cx="8229600" cy="4530725"/>
          </a:xfrm>
        </p:spPr>
        <p:txBody>
          <a:bodyPr/>
          <a:lstStyle/>
          <a:p>
            <a:r>
              <a:rPr lang="en-US" altLang="en-US" sz="2000" smtClean="0"/>
              <a:t>in correlating pump data leads to simple rules for comparing pump performance. </a:t>
            </a:r>
          </a:p>
          <a:p>
            <a:r>
              <a:rPr lang="en-US" altLang="en-US" sz="2000" smtClean="0"/>
              <a:t>If pump 1 and pump 2 are from the same geometric family and are operating at homologous points (the same dimensionless position on a chart such as Fig. 11.8), their flow rates, heads, and powers will be related as follows</a:t>
            </a:r>
          </a:p>
          <a:p>
            <a:endParaRPr lang="en-US" altLang="en-US" sz="2000" smtClean="0"/>
          </a:p>
        </p:txBody>
      </p:sp>
      <p:pic>
        <p:nvPicPr>
          <p:cNvPr id="6349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3513138"/>
            <a:ext cx="514667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95800"/>
            <a:ext cx="32416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Reciprocating pump </a:t>
            </a:r>
          </a:p>
        </p:txBody>
      </p:sp>
      <p:pic>
        <p:nvPicPr>
          <p:cNvPr id="8195" name="Picture 4" descr="Reciprocating Piston Pump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671513"/>
            <a:ext cx="1865313" cy="5300662"/>
          </a:xfrm>
          <a:noFill/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68313" y="1295400"/>
            <a:ext cx="5218112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000" dirty="0" smtClean="0"/>
              <a:t>Because of the mechanism, these pumps produce a </a:t>
            </a:r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</a:rPr>
              <a:t>pulsating flow</a:t>
            </a:r>
            <a:r>
              <a:rPr lang="en-US" altLang="en-US" sz="2000" dirty="0" smtClean="0"/>
              <a:t>; but since flow is </a:t>
            </a:r>
            <a:r>
              <a:rPr lang="en-US" altLang="en-US" sz="2000" dirty="0" smtClean="0">
                <a:solidFill>
                  <a:schemeClr val="accent6">
                    <a:lumMod val="75000"/>
                  </a:schemeClr>
                </a:solidFill>
              </a:rPr>
              <a:t>independent</a:t>
            </a:r>
            <a:r>
              <a:rPr lang="en-US" altLang="en-US" sz="2000" dirty="0" smtClean="0"/>
              <a:t> of head, they can be used to produce large pressure changes. </a:t>
            </a:r>
          </a:p>
          <a:p>
            <a:pPr eaLnBrk="1" hangingPunct="1">
              <a:defRPr/>
            </a:pPr>
            <a:r>
              <a:rPr lang="en-US" altLang="en-US" sz="2000" dirty="0" smtClean="0"/>
              <a:t>Reciprocating pumps are best for </a:t>
            </a:r>
            <a:r>
              <a:rPr lang="en-US" altLang="en-US" sz="2000" dirty="0" smtClean="0">
                <a:solidFill>
                  <a:srgbClr val="0070C0"/>
                </a:solidFill>
              </a:rPr>
              <a:t>low volume, high head </a:t>
            </a:r>
            <a:r>
              <a:rPr lang="en-US" altLang="en-US" sz="2000" dirty="0" smtClean="0"/>
              <a:t>applications (up to 50000 psi). They cannot be used when pulsating flow is a problem. </a:t>
            </a:r>
          </a:p>
        </p:txBody>
      </p:sp>
      <p:pic>
        <p:nvPicPr>
          <p:cNvPr id="8197" name="Picture 6" descr="http://hawsepipe.net/chiefhelp/simplex_Doub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990975"/>
            <a:ext cx="5413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Affinity laws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31875"/>
            <a:ext cx="8229600" cy="4530725"/>
          </a:xfrm>
        </p:spPr>
        <p:txBody>
          <a:bodyPr/>
          <a:lstStyle/>
          <a:p>
            <a:pPr marL="571500" indent="-571500" eaLnBrk="1" hangingPunct="1">
              <a:buFont typeface="Wingdings" panose="05000000000000000000" pitchFamily="2" charset="2"/>
              <a:buNone/>
            </a:pPr>
            <a:r>
              <a:rPr lang="en-US" alt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affinity laws express the mathematical relationship between the several variables involved in pump performance. They apply to all types of centrifugal and axial flow pumps.</a:t>
            </a:r>
          </a:p>
          <a:p>
            <a:pPr marL="571500" indent="-571500" eaLnBrk="1" hangingPunct="1">
              <a:buFont typeface="Wingdings" panose="05000000000000000000" pitchFamily="2" charset="2"/>
              <a:buNone/>
            </a:pPr>
            <a:r>
              <a:rPr lang="en-US" alt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With impeller diameter </a:t>
            </a:r>
            <a:r>
              <a:rPr lang="en-US" altLang="en-US" sz="2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held constant and N varied</a:t>
            </a:r>
            <a:r>
              <a:rPr lang="en-US" alt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571500" indent="-571500" eaLnBrk="1" hangingPunct="1">
              <a:buFont typeface="Wingdings" panose="05000000000000000000" pitchFamily="2" charset="2"/>
              <a:buNone/>
            </a:pPr>
            <a:r>
              <a:rPr lang="en-US" alt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Where: </a:t>
            </a:r>
          </a:p>
          <a:p>
            <a:pPr marL="571500" indent="-571500" eaLnBrk="1" hangingPunct="1">
              <a:buFont typeface="Wingdings" panose="05000000000000000000" pitchFamily="2" charset="2"/>
              <a:buNone/>
            </a:pPr>
            <a:r>
              <a:rPr lang="en-US" alt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Q = Capacity, GPM </a:t>
            </a:r>
            <a:br>
              <a:rPr lang="en-US" alt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= Total Head, Feet </a:t>
            </a:r>
            <a:br>
              <a:rPr lang="en-US" alt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BHP = Brake Horsepower </a:t>
            </a:r>
            <a:br>
              <a:rPr lang="en-US" alt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= Pump Speed, RPM</a:t>
            </a:r>
            <a:r>
              <a:rPr lang="en-US" altLang="en-US" sz="2200" smtClean="0"/>
              <a:t>  </a:t>
            </a:r>
          </a:p>
        </p:txBody>
      </p:sp>
      <p:pic>
        <p:nvPicPr>
          <p:cNvPr id="64516" name="Picture 4" descr="sect_a8_equat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67200"/>
            <a:ext cx="197643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457200"/>
            <a:ext cx="3300412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Affinity laws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229600" cy="4530725"/>
          </a:xfrm>
        </p:spPr>
        <p:txBody>
          <a:bodyPr/>
          <a:lstStyle/>
          <a:p>
            <a:pPr marL="571500" indent="-571500" eaLnBrk="1" hangingPunct="1">
              <a:defRPr/>
            </a:pPr>
            <a:r>
              <a:rPr lang="en-US" altLang="en-US" dirty="0" smtClean="0"/>
              <a:t>With speed </a:t>
            </a:r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en-US" altLang="en-US" dirty="0" smtClean="0"/>
              <a:t> held constant, </a:t>
            </a:r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</a:rPr>
              <a:t>D</a:t>
            </a:r>
            <a:r>
              <a:rPr lang="en-US" altLang="en-US" dirty="0" smtClean="0"/>
              <a:t> is varied: </a:t>
            </a:r>
          </a:p>
        </p:txBody>
      </p:sp>
      <p:pic>
        <p:nvPicPr>
          <p:cNvPr id="65540" name="Picture 4" descr="sect_a8_equat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26670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8" y="1600200"/>
            <a:ext cx="3783012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To illustrate the use of these laws, refer to Fig. 8 below. It shows the performance of a particular pump at 1750 RPM with various impeller diameters. This performance data has been determined by actual tests by the manufacturer. Now assume that you have a 13" maximum diameter impeller, but you want to belt drive the pump at 2000 RPM.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The affinity laws listed under 1 above will be used to determine the new performance, with N1 =1750 RPM and N2 = 2000 RPM. </a:t>
            </a:r>
          </a:p>
          <a:p>
            <a:pPr eaLnBrk="1" hangingPunct="1"/>
            <a:r>
              <a:rPr lang="en-US" altLang="en-US" sz="2800" smtClean="0"/>
              <a:t>The first step is to read the capacity, head, and horsepower at several points on the 13" dia. curve in Fig. 9 below. For example, one point may be near the best efficiency point where the capacity is </a:t>
            </a:r>
            <a:r>
              <a:rPr lang="en-US" altLang="en-US" sz="2800" smtClean="0">
                <a:solidFill>
                  <a:schemeClr val="accent1"/>
                </a:solidFill>
              </a:rPr>
              <a:t>300 GPM</a:t>
            </a:r>
            <a:r>
              <a:rPr lang="en-US" altLang="en-US" sz="2800" smtClean="0"/>
              <a:t>, the head is </a:t>
            </a:r>
            <a:r>
              <a:rPr lang="en-US" altLang="en-US" sz="2800" smtClean="0">
                <a:solidFill>
                  <a:schemeClr val="accent1"/>
                </a:solidFill>
              </a:rPr>
              <a:t>160 ft</a:t>
            </a:r>
            <a:r>
              <a:rPr lang="en-US" altLang="en-US" sz="2800" smtClean="0"/>
              <a:t>, and the BHP is approx. </a:t>
            </a:r>
            <a:r>
              <a:rPr lang="en-US" altLang="en-US" sz="2800" smtClean="0">
                <a:solidFill>
                  <a:schemeClr val="accent1"/>
                </a:solidFill>
              </a:rPr>
              <a:t>20 hp</a:t>
            </a:r>
            <a:r>
              <a:rPr lang="en-US" altLang="en-US" sz="2800" smtClean="0"/>
              <a:t>. </a:t>
            </a:r>
          </a:p>
          <a:p>
            <a:pPr eaLnBrk="1" hangingPunct="1"/>
            <a:endParaRPr lang="en-US" altLang="en-US" sz="2800" smtClean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</a:t>
            </a:r>
          </a:p>
        </p:txBody>
      </p:sp>
      <p:pic>
        <p:nvPicPr>
          <p:cNvPr id="68611" name="Picture 4" descr="sect_a8_fig0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066800"/>
            <a:ext cx="6553200" cy="4940300"/>
          </a:xfrm>
          <a:noFill/>
        </p:spPr>
      </p:pic>
      <p:sp>
        <p:nvSpPr>
          <p:cNvPr id="68612" name="Line 5"/>
          <p:cNvSpPr>
            <a:spLocks noChangeShapeType="1"/>
          </p:cNvSpPr>
          <p:nvPr/>
        </p:nvSpPr>
        <p:spPr bwMode="auto">
          <a:xfrm flipV="1">
            <a:off x="5410200" y="31242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3" name="Line 6"/>
          <p:cNvSpPr>
            <a:spLocks noChangeShapeType="1"/>
          </p:cNvSpPr>
          <p:nvPr/>
        </p:nvSpPr>
        <p:spPr bwMode="auto">
          <a:xfrm>
            <a:off x="1676400" y="30480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</a:t>
            </a:r>
          </a:p>
        </p:txBody>
      </p:sp>
      <p:pic>
        <p:nvPicPr>
          <p:cNvPr id="69635" name="Picture 4" descr="sect_a8_equat0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905000"/>
            <a:ext cx="3081338" cy="1878013"/>
          </a:xfrm>
          <a:noFill/>
        </p:spPr>
      </p:pic>
      <p:pic>
        <p:nvPicPr>
          <p:cNvPr id="69636" name="Picture 5" descr="sect_a8_fig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57400"/>
            <a:ext cx="5334000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Diaphragm pumps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64770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i="1" smtClean="0"/>
              <a:t>Diaphragm pumps</a:t>
            </a:r>
            <a:r>
              <a:rPr lang="en-US" altLang="en-US" sz="2400" smtClean="0"/>
              <a:t> are a sub-class of reciprocating pump.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The pumping chamber is separated from the moving parts by a flexible diaphragm.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Their chief advantage is that the fluid being pumped never comes in contact with the mechanism and eliminates leakage; thus they are good </a:t>
            </a:r>
            <a:r>
              <a:rPr lang="en-US" altLang="en-US" sz="2400" smtClean="0">
                <a:solidFill>
                  <a:schemeClr val="accent1"/>
                </a:solidFill>
              </a:rPr>
              <a:t>for toxic or very expensive </a:t>
            </a:r>
            <a:r>
              <a:rPr lang="en-US" altLang="en-US" sz="2400" smtClean="0"/>
              <a:t>liquids.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They cannot produce large head differences.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advantage is that the fluid being pumped never comes in contact with the mechanism and eliminates leakage; thus they are good for toxic or very expensive liquids.</a:t>
            </a:r>
          </a:p>
        </p:txBody>
      </p:sp>
      <p:pic>
        <p:nvPicPr>
          <p:cNvPr id="9220" name="Picture 4" descr="Diaphragm Pum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057400"/>
            <a:ext cx="17811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Rotary pumps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64008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100" dirty="0" smtClean="0"/>
              <a:t>Rotary pumps use a </a:t>
            </a:r>
            <a:r>
              <a:rPr lang="en-US" altLang="en-US" sz="2100" dirty="0" smtClean="0">
                <a:solidFill>
                  <a:srgbClr val="0070C0"/>
                </a:solidFill>
              </a:rPr>
              <a:t>gear, lobe, screw, cam, or vane </a:t>
            </a:r>
            <a:r>
              <a:rPr lang="en-US" altLang="en-US" sz="2100" dirty="0" smtClean="0"/>
              <a:t>to compress liquid.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100" dirty="0" smtClean="0"/>
              <a:t>Liquid enters through a gap between the rotating element and pump wall at a low pressure where it is trapped.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100" dirty="0" smtClean="0"/>
              <a:t>Then, as the element  rotates, it squeezes the liquid out through a one-way valve on the opposite side of the casing.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100" dirty="0" smtClean="0"/>
              <a:t>Typically, rotary pumps are used in </a:t>
            </a:r>
            <a:r>
              <a:rPr lang="en-US" altLang="en-US" sz="2100" dirty="0" smtClean="0">
                <a:solidFill>
                  <a:schemeClr val="accent5">
                    <a:lumMod val="50000"/>
                  </a:schemeClr>
                </a:solidFill>
              </a:rPr>
              <a:t>high head, low flow applications</a:t>
            </a:r>
            <a:r>
              <a:rPr lang="en-US" altLang="en-US" sz="2100" dirty="0" smtClean="0"/>
              <a:t>. They are good for high viscosity and low vapor pressure fluids.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100" dirty="0" smtClean="0"/>
              <a:t>The fluid pumped must be "lubricating"; solids cannot be present. </a:t>
            </a:r>
          </a:p>
        </p:txBody>
      </p:sp>
      <p:pic>
        <p:nvPicPr>
          <p:cNvPr id="10244" name="Picture 5" descr="Gear_pu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429000"/>
            <a:ext cx="198120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Rotary Lo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00200"/>
            <a:ext cx="20875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smtClean="0"/>
              <a:t>Rotary pumps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 smtClean="0"/>
              <a:t>Positive displacement </a:t>
            </a:r>
            <a:r>
              <a:rPr lang="en-US" altLang="en-US" sz="2400" dirty="0" smtClean="0">
                <a:solidFill>
                  <a:srgbClr val="0070C0"/>
                </a:solidFill>
              </a:rPr>
              <a:t>rotary pumps </a:t>
            </a:r>
            <a:r>
              <a:rPr lang="en-US" altLang="en-US" sz="2400" dirty="0" smtClean="0"/>
              <a:t>also have their weaknesses. </a:t>
            </a:r>
          </a:p>
          <a:p>
            <a:pPr eaLnBrk="1" hangingPunct="1">
              <a:defRPr/>
            </a:pPr>
            <a:r>
              <a:rPr lang="en-US" altLang="en-US" sz="2400" dirty="0" smtClean="0"/>
              <a:t>Because of the nature of the pump, the clearance between the rotating pump and the outer edge must be </a:t>
            </a:r>
            <a:r>
              <a:rPr lang="en-US" altLang="en-US" sz="2400" dirty="0" smtClean="0">
                <a:solidFill>
                  <a:schemeClr val="accent5">
                    <a:lumMod val="50000"/>
                  </a:schemeClr>
                </a:solidFill>
              </a:rPr>
              <a:t>very close</a:t>
            </a:r>
            <a:r>
              <a:rPr lang="en-US" altLang="en-US" sz="2400" dirty="0" smtClean="0"/>
              <a:t>, requiring that the pumps </a:t>
            </a:r>
            <a:r>
              <a:rPr lang="en-US" altLang="en-US" sz="2400" dirty="0" smtClean="0">
                <a:solidFill>
                  <a:schemeClr val="accent5">
                    <a:lumMod val="50000"/>
                  </a:schemeClr>
                </a:solidFill>
              </a:rPr>
              <a:t>rotate at a slow</a:t>
            </a:r>
            <a:r>
              <a:rPr lang="en-US" altLang="en-US" sz="2400" dirty="0" smtClean="0"/>
              <a:t>, steady speed. </a:t>
            </a:r>
          </a:p>
          <a:p>
            <a:pPr eaLnBrk="1" hangingPunct="1">
              <a:defRPr/>
            </a:pPr>
            <a:r>
              <a:rPr lang="en-US" altLang="en-US" sz="2400" dirty="0" smtClean="0"/>
              <a:t>If rotary pumps are operated at high speeds, the fluids will </a:t>
            </a:r>
            <a:r>
              <a:rPr lang="en-US" altLang="en-US" sz="2400" dirty="0" smtClean="0">
                <a:solidFill>
                  <a:srgbClr val="0070C0"/>
                </a:solidFill>
              </a:rPr>
              <a:t>cause erosion</a:t>
            </a:r>
            <a:r>
              <a:rPr lang="en-US" altLang="en-US" sz="2400" dirty="0" smtClean="0"/>
              <a:t>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1122</TotalTime>
  <Words>2790</Words>
  <Application>Microsoft Office PowerPoint</Application>
  <PresentationFormat>On-screen Show (4:3)</PresentationFormat>
  <Paragraphs>208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Edge</vt:lpstr>
      <vt:lpstr>Fluid Mechanics ME 335 Afif Hasan Mechanical engineering</vt:lpstr>
      <vt:lpstr>Outline</vt:lpstr>
      <vt:lpstr>Function</vt:lpstr>
      <vt:lpstr>Pumps types</vt:lpstr>
      <vt:lpstr>Reciprocating pumps</vt:lpstr>
      <vt:lpstr>Reciprocating pump </vt:lpstr>
      <vt:lpstr>Diaphragm pumps</vt:lpstr>
      <vt:lpstr>Rotary pumps</vt:lpstr>
      <vt:lpstr>Rotary pumps</vt:lpstr>
      <vt:lpstr>PowerPoint Presentation</vt:lpstr>
      <vt:lpstr>Vane pump   Scroll pump</vt:lpstr>
      <vt:lpstr>Screw pump</vt:lpstr>
      <vt:lpstr>Kinetic energy pumps</vt:lpstr>
      <vt:lpstr>Axial pump</vt:lpstr>
      <vt:lpstr>Mixed flow pumps</vt:lpstr>
      <vt:lpstr>Centrifugal pump</vt:lpstr>
      <vt:lpstr>Centrifugal pump</vt:lpstr>
      <vt:lpstr>Pumps Specifications </vt:lpstr>
      <vt:lpstr>Head</vt:lpstr>
      <vt:lpstr>Head</vt:lpstr>
      <vt:lpstr>Friction head</vt:lpstr>
      <vt:lpstr>Capacity</vt:lpstr>
      <vt:lpstr>H- Q curve</vt:lpstr>
      <vt:lpstr>Power</vt:lpstr>
      <vt:lpstr>Power</vt:lpstr>
      <vt:lpstr>Typical centrifugal pump curves</vt:lpstr>
      <vt:lpstr>Power, efficiency, head curves</vt:lpstr>
      <vt:lpstr>Pump driver</vt:lpstr>
      <vt:lpstr>Pump efficiency</vt:lpstr>
      <vt:lpstr>Power, efficiency, head curves</vt:lpstr>
      <vt:lpstr>Net Positive Suction Head</vt:lpstr>
      <vt:lpstr>Net Positive Suction Head - NPSH </vt:lpstr>
      <vt:lpstr>PowerPoint Presentation</vt:lpstr>
      <vt:lpstr>Net Positive Suction Head</vt:lpstr>
      <vt:lpstr>Net Positive Suction Head</vt:lpstr>
      <vt:lpstr>EXAMPLE 11.2 p. 727 White</vt:lpstr>
      <vt:lpstr>EXAMPLE 11.2 p. 727 White</vt:lpstr>
      <vt:lpstr>EXAMPLE 11.2 p. 727 White</vt:lpstr>
      <vt:lpstr>Operating point</vt:lpstr>
      <vt:lpstr>System curve</vt:lpstr>
      <vt:lpstr>System head curve</vt:lpstr>
      <vt:lpstr>Operating point</vt:lpstr>
      <vt:lpstr>PowerPoint Presentation</vt:lpstr>
      <vt:lpstr>Matching Pumps to System Characteristics</vt:lpstr>
      <vt:lpstr>EXAMPLE 11.6</vt:lpstr>
      <vt:lpstr>EXAMPLE 11.6</vt:lpstr>
      <vt:lpstr>Example pump selection</vt:lpstr>
      <vt:lpstr>PowerPoint Presentation</vt:lpstr>
      <vt:lpstr>Selecting a pump</vt:lpstr>
      <vt:lpstr>Selecting a pump</vt:lpstr>
      <vt:lpstr>PowerPoint Presentation</vt:lpstr>
      <vt:lpstr>PowerPoint Presentation</vt:lpstr>
      <vt:lpstr>Selecting type of pump</vt:lpstr>
      <vt:lpstr>Pumps in parallel</vt:lpstr>
      <vt:lpstr>Pumps in series</vt:lpstr>
      <vt:lpstr>PowerPoint Presentation</vt:lpstr>
      <vt:lpstr>Dimensionless Pump Performance</vt:lpstr>
      <vt:lpstr>Dimensionless Pump Performance</vt:lpstr>
      <vt:lpstr>Similarity Rules</vt:lpstr>
      <vt:lpstr>Affinity laws</vt:lpstr>
      <vt:lpstr>Affinity laws</vt:lpstr>
      <vt:lpstr>Example</vt:lpstr>
      <vt:lpstr>Example</vt:lpstr>
      <vt:lpstr>Example</vt:lpstr>
      <vt:lpstr>Example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Fluid Mechanics ME 335</dc:title>
  <dc:creator>ahasan</dc:creator>
  <cp:lastModifiedBy>bzuadmin</cp:lastModifiedBy>
  <cp:revision>195</cp:revision>
  <dcterms:created xsi:type="dcterms:W3CDTF">2009-12-01T10:35:44Z</dcterms:created>
  <dcterms:modified xsi:type="dcterms:W3CDTF">2022-06-08T15:55:29Z</dcterms:modified>
</cp:coreProperties>
</file>