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57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BD694-FF5F-4E8E-B35B-67426825B8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287051-347E-49EE-B776-DBA9FBC894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33D80-8987-44BC-BD8A-93EA6130B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5898F-1D44-4FDD-A824-1B51F30AD3B2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C81C2D-2338-4C11-8693-32460B933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EA8467-E069-49A4-86A7-EAFA4A7C7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6569-910F-47B5-9958-36F17D1B5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542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B561F-037C-4BF6-8762-85F31A9B1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9C0512-1B2A-461B-B8F4-46FFCA47E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79DA4-D406-4FB0-8BF9-2078D2EBF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5898F-1D44-4FDD-A824-1B51F30AD3B2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7E47A-B98B-4911-BC6C-09A51F7DF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EF7C1-E6C5-4308-85C0-15B1381A0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6569-910F-47B5-9958-36F17D1B5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759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B347A5-284A-40F1-A621-B90F1F0095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BC0FB0-CC63-4957-A98D-B82FCA9B96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21224-A90E-4C21-982C-5F98737EF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5898F-1D44-4FDD-A824-1B51F30AD3B2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0A338-9372-40BA-AC2C-81D142D8C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399BA-157A-49C5-804A-BEF245D9F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6569-910F-47B5-9958-36F17D1B5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96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48026-8BE0-4519-8AA3-53772FD64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DD53D-04F2-4F5A-B8F1-058A1E53C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6F020-9622-46A9-B954-CF4F7E07B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5898F-1D44-4FDD-A824-1B51F30AD3B2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76E6D-92E0-49DB-8C81-BC10CB912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3E504-822B-44BE-BB4F-FFA8AC8CC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6569-910F-47B5-9958-36F17D1B5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804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A6B76-2445-4F9E-8900-B7571191C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FA9482-E86A-44EC-A334-73D0A3CBF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8CBE5-7332-4CAA-8068-F749BAE48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5898F-1D44-4FDD-A824-1B51F30AD3B2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A5C72-68CD-43AB-ABEA-910C78FB8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C8E144-72C8-4541-975B-600EAC4A4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6569-910F-47B5-9958-36F17D1B5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16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13851-0D3C-4197-ADC0-D5E9EC95A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66DB9-7FA1-449E-A5FC-68AAEDD71F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9A2CAA-D0F1-446A-A459-DEDE53FF68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9BAE25-5466-4CED-95EA-CE3A2A081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5898F-1D44-4FDD-A824-1B51F30AD3B2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0CEBD8-21E2-464F-9F8F-1ED4E3722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1C8AAF-0468-43C5-B811-1F0E2FC7A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6569-910F-47B5-9958-36F17D1B5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97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DA928-2DE6-47F3-B2AC-2AD312963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34D57-0F49-4CD5-BA94-34C111448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42790B-FD67-4F7D-9847-027238BBF3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58B869-67FB-4334-B644-3E7469B02D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4821BC-9E3A-45DA-A0FB-C1DE03F9D5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B6BEB4-BE8E-4C97-B409-07E6A88F3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5898F-1D44-4FDD-A824-1B51F30AD3B2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0AB7A4-841F-4B0A-8A64-2B7B4BEA6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6C759F-FC7B-4FE6-82D4-C34F636B4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6569-910F-47B5-9958-36F17D1B5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607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A345D-E081-4FB6-8225-30F1EE50B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4D9AE0-1797-43C5-9B96-CFF61C717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5898F-1D44-4FDD-A824-1B51F30AD3B2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011370-EF31-40D9-9618-A8F5E20A3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BF7982-637B-44F7-96A0-D8F821A7E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6569-910F-47B5-9958-36F17D1B5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344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215C46-EC4A-4C21-B3B6-B64206105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5898F-1D44-4FDD-A824-1B51F30AD3B2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328851-6C5D-4690-867E-68B0F0430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0F5B25-65C7-4EAC-84BA-2D4282C2E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6569-910F-47B5-9958-36F17D1B5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043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E6857-1D4A-4C17-971C-705A89BAF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DD20F-6B83-4975-8EF1-C18C1B902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8626EE-B173-4855-BEBF-2FAA6A8DD9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E120CD-BCAE-4401-B07B-927CC7B6D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5898F-1D44-4FDD-A824-1B51F30AD3B2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15352D-0367-43EC-A88C-013CBCD1B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C8A5CA-721D-475C-80DB-554C15C8B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6569-910F-47B5-9958-36F17D1B5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391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DD31E-FC53-42A5-A568-095E8C508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23700D-A8A2-4D53-B7C1-5AE2FFE21D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C8D411-34B5-48AC-9636-16586843A5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207521-E402-4171-B7B4-592DA3B93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5898F-1D44-4FDD-A824-1B51F30AD3B2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5D541E-3DBB-4BEB-94C1-04FFE5A00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4E23DD-BC79-4421-9959-1FD9394B7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46569-910F-47B5-9958-36F17D1B5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074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A2B136-D03D-4E40-9735-813F0988F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684733-5A4D-4E12-9A9B-EEAB7A921D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7B8E9-0F47-4B7F-AD37-63E451C1A2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5898F-1D44-4FDD-A824-1B51F30AD3B2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F8FEB-7F10-4812-A0B6-A5E34D5CAB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E74CA-237C-42A8-A500-F18EE53FED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46569-910F-47B5-9958-36F17D1B5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869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-bt_y4Loofg?si=G7UHa5hMHnrqjxz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D905E-7933-402B-9C7E-EC0A9EFA6D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MongoDB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F3563C-715E-4088-9245-3FD25F1903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093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Why Use MongoDB?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sz="3600" b="1" dirty="0"/>
          </a:p>
          <a:p>
            <a:pPr>
              <a:defRPr sz="2400"/>
            </a:pPr>
            <a:r>
              <a:rPr sz="3600" b="1" dirty="0"/>
              <a:t>Handles large volumes of unstructured data.</a:t>
            </a:r>
          </a:p>
          <a:p>
            <a:pPr>
              <a:defRPr sz="2400"/>
            </a:pPr>
            <a:r>
              <a:rPr sz="3600" b="1" dirty="0"/>
              <a:t>Good for modern applications like IoT, analytics, mobile apps.</a:t>
            </a:r>
          </a:p>
          <a:p>
            <a:pPr>
              <a:defRPr sz="2400"/>
            </a:pPr>
            <a:r>
              <a:rPr sz="3600" b="1" dirty="0"/>
              <a:t>Schema-less nature allows dynamic changes.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Relational vs NoSQL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0756"/>
            <a:ext cx="10515600" cy="2005711"/>
          </a:xfrm>
        </p:spPr>
        <p:txBody>
          <a:bodyPr>
            <a:noAutofit/>
          </a:bodyPr>
          <a:lstStyle/>
          <a:p>
            <a:pPr>
              <a:defRPr sz="2400"/>
            </a:pPr>
            <a:r>
              <a:rPr b="1" dirty="0"/>
              <a:t>Relational: Tables, Rows, Fixed Schema (e.g., MySQL).</a:t>
            </a:r>
          </a:p>
          <a:p>
            <a:pPr>
              <a:defRPr sz="2400"/>
            </a:pPr>
            <a:r>
              <a:rPr b="1" dirty="0"/>
              <a:t>MongoDB: Documents, Collections, Flexible Schema.</a:t>
            </a:r>
          </a:p>
          <a:p>
            <a:pPr>
              <a:defRPr sz="2400"/>
            </a:pPr>
            <a:r>
              <a:rPr b="1" dirty="0"/>
              <a:t>Joins in RDBMS vs Embedded Documents in MongoDB.</a:t>
            </a:r>
          </a:p>
          <a:p>
            <a:pPr>
              <a:defRPr sz="2400"/>
            </a:pPr>
            <a:r>
              <a:rPr b="1" dirty="0"/>
              <a:t>Scalability: Vertical (RDBMS) vs Horizontal (MongoDB).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F670A04-4D8B-407B-AD53-183ADFF2830D}"/>
              </a:ext>
            </a:extLst>
          </p:cNvPr>
          <p:cNvSpPr/>
          <p:nvPr/>
        </p:nvSpPr>
        <p:spPr>
          <a:xfrm>
            <a:off x="484632" y="3456535"/>
            <a:ext cx="108691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0" dirty="0">
                <a:solidFill>
                  <a:srgbClr val="FF0000"/>
                </a:solidFill>
                <a:effectLst/>
                <a:latin typeface="Ginto"/>
              </a:rPr>
              <a:t>Vertical scalability (RDBMS) means adding more power (CPU, RAM) to an existing machine. </a:t>
            </a:r>
          </a:p>
          <a:p>
            <a:r>
              <a:rPr lang="en-US" sz="2000" b="1" i="0" dirty="0">
                <a:solidFill>
                  <a:srgbClr val="FF0000"/>
                </a:solidFill>
                <a:effectLst/>
                <a:latin typeface="Ginto"/>
              </a:rPr>
              <a:t> Horizontal scalability (MongoDB), on the other hand, involves adding more machines (nodes) to handle the load.</a:t>
            </a:r>
          </a:p>
          <a:p>
            <a:r>
              <a:rPr lang="en-US" sz="2000" b="1" i="0" dirty="0">
                <a:solidFill>
                  <a:srgbClr val="FF0000"/>
                </a:solidFill>
                <a:effectLst/>
                <a:latin typeface="Ginto"/>
              </a:rPr>
              <a:t>This makes MongoDB suited for large scale distributed systems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0FAE57-5F49-4A70-B1A5-AAE49FCADB92}"/>
              </a:ext>
            </a:extLst>
          </p:cNvPr>
          <p:cNvSpPr/>
          <p:nvPr/>
        </p:nvSpPr>
        <p:spPr>
          <a:xfrm>
            <a:off x="484632" y="4754666"/>
            <a:ext cx="106710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"joins" are used to combine data from multiple tables based on a related column.</a:t>
            </a: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In MongoDB, "embedded documents."  are used.</a:t>
            </a: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This means you nest related data within a single document.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</a:rPr>
              <a:t>Similer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 to having everything you need in one folder instead of searching through multiple folders.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MongoDB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34895"/>
          </a:xfrm>
        </p:spPr>
        <p:txBody>
          <a:bodyPr>
            <a:normAutofit/>
          </a:bodyPr>
          <a:lstStyle/>
          <a:p>
            <a:pPr>
              <a:defRPr sz="2400"/>
            </a:pPr>
            <a:r>
              <a:rPr b="1" dirty="0"/>
              <a:t>Database: Holds collections.</a:t>
            </a:r>
          </a:p>
          <a:p>
            <a:pPr>
              <a:defRPr sz="2400"/>
            </a:pPr>
            <a:r>
              <a:rPr b="1" dirty="0"/>
              <a:t>Collection: A group of related documents.</a:t>
            </a:r>
          </a:p>
          <a:p>
            <a:pPr>
              <a:defRPr sz="2400"/>
            </a:pPr>
            <a:r>
              <a:rPr b="1" dirty="0"/>
              <a:t>Document: JSON-like structure with key-value pairs.</a:t>
            </a:r>
          </a:p>
          <a:p>
            <a:pPr>
              <a:defRPr sz="2400"/>
            </a:pPr>
            <a:r>
              <a:rPr b="1" dirty="0"/>
              <a:t>Replica Set: High availability with primary &amp; secondary nodes.</a:t>
            </a:r>
          </a:p>
          <a:p>
            <a:pPr>
              <a:defRPr sz="2400"/>
            </a:pPr>
            <a:r>
              <a:rPr b="1" dirty="0" err="1"/>
              <a:t>Sharding</a:t>
            </a:r>
            <a:r>
              <a:rPr b="1" dirty="0"/>
              <a:t>: Horizontal scaling by partitioning data.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79F2A46-44EF-445D-9FA6-4F5F79C0FDB1}"/>
              </a:ext>
            </a:extLst>
          </p:cNvPr>
          <p:cNvSpPr/>
          <p:nvPr/>
        </p:nvSpPr>
        <p:spPr>
          <a:xfrm>
            <a:off x="1115568" y="4160520"/>
            <a:ext cx="102382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rgbClr val="FF0000"/>
                </a:solidFill>
              </a:rPr>
              <a:t>Sharding</a:t>
            </a:r>
            <a:r>
              <a:rPr lang="en-US" sz="2400" b="1" dirty="0">
                <a:solidFill>
                  <a:srgbClr val="FF0000"/>
                </a:solidFill>
              </a:rPr>
              <a:t> is a method to split and store a single dataset across multiple databases or servers.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0000"/>
                </a:solidFill>
              </a:rPr>
              <a:t>Each shard holds a portion of the data, and together, they make up the entire dataset.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0000"/>
                </a:solidFill>
              </a:rPr>
              <a:t> It's like dividing a big library into several smaller sections, each managed by different librarians, so you can handle more visitors at once without any slowdown.</a:t>
            </a:r>
          </a:p>
          <a:p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Basic CRUD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sz="3200" b="1" dirty="0"/>
          </a:p>
          <a:p>
            <a:pPr>
              <a:defRPr sz="2400"/>
            </a:pPr>
            <a:r>
              <a:rPr sz="3200" b="1" u="sng" dirty="0">
                <a:solidFill>
                  <a:srgbClr val="FF0000"/>
                </a:solidFill>
              </a:rPr>
              <a:t>C</a:t>
            </a:r>
            <a:r>
              <a:rPr sz="3200" b="1" dirty="0"/>
              <a:t>reate: Insert documents into collections.</a:t>
            </a:r>
          </a:p>
          <a:p>
            <a:pPr>
              <a:defRPr sz="2400"/>
            </a:pPr>
            <a:r>
              <a:rPr sz="3200" b="1" u="sng" dirty="0">
                <a:solidFill>
                  <a:srgbClr val="FF0000"/>
                </a:solidFill>
              </a:rPr>
              <a:t>R</a:t>
            </a:r>
            <a:r>
              <a:rPr sz="3200" b="1" dirty="0"/>
              <a:t>ead: Query documents using MQL.</a:t>
            </a:r>
          </a:p>
          <a:p>
            <a:pPr>
              <a:defRPr sz="2400"/>
            </a:pPr>
            <a:r>
              <a:rPr sz="3200" b="1" u="sng" dirty="0">
                <a:solidFill>
                  <a:srgbClr val="FF0000"/>
                </a:solidFill>
              </a:rPr>
              <a:t>U</a:t>
            </a:r>
            <a:r>
              <a:rPr sz="3200" b="1" dirty="0"/>
              <a:t>pdate: Modify documents.</a:t>
            </a:r>
          </a:p>
          <a:p>
            <a:pPr>
              <a:defRPr sz="2400"/>
            </a:pPr>
            <a:r>
              <a:rPr sz="3200" b="1" u="sng" dirty="0">
                <a:solidFill>
                  <a:srgbClr val="FF0000"/>
                </a:solidFill>
              </a:rPr>
              <a:t>D</a:t>
            </a:r>
            <a:r>
              <a:rPr sz="3200" b="1" dirty="0"/>
              <a:t>elete: Remove documents.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CRUD Code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b="1" dirty="0"/>
          </a:p>
          <a:p>
            <a:pPr>
              <a:defRPr sz="2400"/>
            </a:pPr>
            <a:r>
              <a:rPr b="1" dirty="0">
                <a:solidFill>
                  <a:srgbClr val="FF0000"/>
                </a:solidFill>
              </a:rPr>
              <a:t>Create:</a:t>
            </a:r>
            <a:r>
              <a:rPr b="1" dirty="0"/>
              <a:t> </a:t>
            </a:r>
            <a:r>
              <a:rPr b="1" dirty="0" err="1"/>
              <a:t>db.users.insertOne</a:t>
            </a:r>
            <a:r>
              <a:rPr b="1" dirty="0"/>
              <a:t>({ name: 'Alice', age: 25 })</a:t>
            </a:r>
          </a:p>
          <a:p>
            <a:pPr>
              <a:defRPr sz="2400"/>
            </a:pPr>
            <a:r>
              <a:rPr b="1" dirty="0">
                <a:solidFill>
                  <a:srgbClr val="FF0000"/>
                </a:solidFill>
              </a:rPr>
              <a:t>Read:</a:t>
            </a:r>
            <a:r>
              <a:rPr b="1" dirty="0"/>
              <a:t> </a:t>
            </a:r>
            <a:r>
              <a:rPr b="1" dirty="0" err="1"/>
              <a:t>db.users.find</a:t>
            </a:r>
            <a:r>
              <a:rPr b="1" dirty="0"/>
              <a:t>({ age: { $</a:t>
            </a:r>
            <a:r>
              <a:rPr b="1" dirty="0" err="1"/>
              <a:t>gt</a:t>
            </a:r>
            <a:r>
              <a:rPr b="1" dirty="0"/>
              <a:t>: 20 } })</a:t>
            </a:r>
          </a:p>
          <a:p>
            <a:pPr>
              <a:defRPr sz="2400"/>
            </a:pPr>
            <a:r>
              <a:rPr b="1" dirty="0">
                <a:solidFill>
                  <a:srgbClr val="FF0000"/>
                </a:solidFill>
              </a:rPr>
              <a:t>Update:</a:t>
            </a:r>
            <a:r>
              <a:rPr b="1" dirty="0"/>
              <a:t> </a:t>
            </a:r>
            <a:r>
              <a:rPr b="1" dirty="0" err="1"/>
              <a:t>db.users.updateOne</a:t>
            </a:r>
            <a:r>
              <a:rPr b="1" dirty="0"/>
              <a:t>({ name: 'Alice' }, { $set: { age: 26 } })</a:t>
            </a:r>
          </a:p>
          <a:p>
            <a:pPr>
              <a:defRPr sz="2400"/>
            </a:pPr>
            <a:r>
              <a:rPr b="1" dirty="0">
                <a:solidFill>
                  <a:srgbClr val="FF0000"/>
                </a:solidFill>
              </a:rPr>
              <a:t>Delete:</a:t>
            </a:r>
            <a:r>
              <a:rPr b="1" dirty="0"/>
              <a:t> </a:t>
            </a:r>
            <a:r>
              <a:rPr b="1" dirty="0" err="1"/>
              <a:t>db.users.deleteOne</a:t>
            </a:r>
            <a:r>
              <a:rPr b="1" dirty="0"/>
              <a:t>({ name: 'Alice' })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MongoDB Query Language (MQL)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>
              <a:solidFill>
                <a:srgbClr val="FF0000"/>
              </a:solidFill>
            </a:endParaRPr>
          </a:p>
          <a:p>
            <a:pPr>
              <a:defRPr sz="2400"/>
            </a:pPr>
            <a:r>
              <a:rPr sz="3200" dirty="0">
                <a:solidFill>
                  <a:srgbClr val="FF0000"/>
                </a:solidFill>
              </a:rPr>
              <a:t>Comparison Operators:</a:t>
            </a:r>
            <a:r>
              <a:rPr sz="3200" dirty="0"/>
              <a:t> $</a:t>
            </a:r>
            <a:r>
              <a:rPr sz="3200" dirty="0" err="1"/>
              <a:t>gt</a:t>
            </a:r>
            <a:r>
              <a:rPr sz="3200" dirty="0"/>
              <a:t>, $</a:t>
            </a:r>
            <a:r>
              <a:rPr sz="3200" dirty="0" err="1"/>
              <a:t>lt</a:t>
            </a:r>
            <a:r>
              <a:rPr sz="3200" dirty="0"/>
              <a:t>, $eq, $ne</a:t>
            </a:r>
          </a:p>
          <a:p>
            <a:pPr>
              <a:defRPr sz="2400"/>
            </a:pPr>
            <a:r>
              <a:rPr sz="3200" dirty="0">
                <a:solidFill>
                  <a:srgbClr val="FF0000"/>
                </a:solidFill>
              </a:rPr>
              <a:t>Logical Operators:</a:t>
            </a:r>
            <a:r>
              <a:rPr sz="3200" dirty="0"/>
              <a:t> $and, $or, $not</a:t>
            </a:r>
          </a:p>
          <a:p>
            <a:pPr>
              <a:defRPr sz="2400"/>
            </a:pPr>
            <a:r>
              <a:rPr sz="3200" dirty="0">
                <a:solidFill>
                  <a:srgbClr val="FF0000"/>
                </a:solidFill>
              </a:rPr>
              <a:t>Example:</a:t>
            </a:r>
            <a:r>
              <a:rPr sz="3200" dirty="0"/>
              <a:t> </a:t>
            </a:r>
            <a:r>
              <a:rPr sz="3200" dirty="0" err="1"/>
              <a:t>db.users.find</a:t>
            </a:r>
            <a:r>
              <a:rPr sz="3200" dirty="0"/>
              <a:t>({ $or: [{ age: 25 }, { name: 'Alice' }] })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Strengths &amp; Limitations of MongoDB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dirty="0"/>
          </a:p>
          <a:p>
            <a:pPr>
              <a:defRPr sz="2400"/>
            </a:pPr>
            <a:r>
              <a:rPr b="1" dirty="0"/>
              <a:t>Strengths: Schema-less, scalable, fast read/write with embedded docs.</a:t>
            </a:r>
          </a:p>
          <a:p>
            <a:pPr>
              <a:defRPr sz="2400"/>
            </a:pPr>
            <a:r>
              <a:rPr b="1" dirty="0"/>
              <a:t>Limitations: No joins, more storage due to data duplication, limited transactions.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Real-World Use 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400"/>
            </a:pPr>
            <a:r>
              <a:t>E-commerce: Product catalogs with dynamic attributes.</a:t>
            </a:r>
          </a:p>
          <a:p>
            <a:pPr>
              <a:defRPr sz="2400"/>
            </a:pPr>
            <a:r>
              <a:t>Social Networks: Storing user posts and interactions.</a:t>
            </a:r>
          </a:p>
          <a:p>
            <a:pPr>
              <a:defRPr sz="2400"/>
            </a:pPr>
            <a:r>
              <a:t>IoT: Handling real-time sensor data streams.</a:t>
            </a:r>
          </a:p>
          <a:p>
            <a:pPr>
              <a:defRPr sz="2400"/>
            </a:pPr>
            <a:r>
              <a:t>CMS: Flexible schema for articles and blogs.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51C3D-D227-4A82-BC0A-E637E1CA5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Demo</a:t>
            </a:r>
            <a:endParaRPr lang="en-US" dirty="0"/>
          </a:p>
        </p:txBody>
      </p:sp>
      <p:pic>
        <p:nvPicPr>
          <p:cNvPr id="6" name="Online Media 5">
            <a:hlinkClick r:id="" action="ppaction://media"/>
            <a:extLst>
              <a:ext uri="{FF2B5EF4-FFF2-40B4-BE49-F238E27FC236}">
                <a16:creationId xmlns:a16="http://schemas.microsoft.com/office/drawing/2014/main" id="{1D4E9BA9-DEF9-4A66-99A6-360B5A8194E4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496312" y="1537049"/>
            <a:ext cx="8083296" cy="4546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079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D78BB-05DE-47D1-8C8F-03CC1F94E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JSON</a:t>
            </a:r>
            <a:br>
              <a:rPr lang="en-US" dirty="0"/>
            </a:br>
            <a:r>
              <a:rPr lang="en-US" dirty="0"/>
              <a:t>(JavaScript Object Notation)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0E6BB-14CE-45C0-A2E2-9706D11F6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 a lightweight data interchange format</a:t>
            </a:r>
          </a:p>
          <a:p>
            <a:r>
              <a:rPr lang="en-US" dirty="0"/>
              <a:t>Easy for humans to read and write </a:t>
            </a:r>
          </a:p>
          <a:p>
            <a:r>
              <a:rPr lang="en-US" dirty="0"/>
              <a:t>Easy for machines to parse and generate. </a:t>
            </a:r>
          </a:p>
          <a:p>
            <a:r>
              <a:rPr lang="en-US" dirty="0"/>
              <a:t>We can view it as a digital way of organizing and structuring data.</a:t>
            </a:r>
          </a:p>
        </p:txBody>
      </p:sp>
    </p:spTree>
    <p:extLst>
      <p:ext uri="{BB962C8B-B14F-4D97-AF65-F5344CB8AC3E}">
        <p14:creationId xmlns:p14="http://schemas.microsoft.com/office/powerpoint/2010/main" val="1683033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5ED07-88A1-4032-8053-764AD3EF8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JSON  Structure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CF8D7-2926-4FB6-B445-731F6CCC7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JSON is built on two structures: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A collection of key/value pairs: Implemented as an object, </a:t>
            </a:r>
          </a:p>
          <a:p>
            <a:pPr marL="0" indent="0">
              <a:buNone/>
            </a:pPr>
            <a:r>
              <a:rPr lang="en-US" sz="3200" dirty="0"/>
              <a:t> 	record, struct, dictionary, hash table, keyed list, …...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514350" indent="-514350">
              <a:buAutoNum type="arabicPeriod" startAt="2"/>
            </a:pPr>
            <a:r>
              <a:rPr lang="en-US" sz="3200" dirty="0"/>
              <a:t>An ordered list of values: Realized as an array vector, list,          	sequence,…..</a:t>
            </a:r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A0A89ED-5FA9-46DA-ADC7-CE93350E68EB}"/>
              </a:ext>
            </a:extLst>
          </p:cNvPr>
          <p:cNvSpPr/>
          <p:nvPr/>
        </p:nvSpPr>
        <p:spPr>
          <a:xfrm>
            <a:off x="3761232" y="3218688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CREATE TABLE Person (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  Name VARCHAR(100),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  Age INT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);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INSERT INTO Person (Name, Age)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VALUES ('Alice', 25);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EACA76C-7761-435A-B2A6-38D55F862134}"/>
              </a:ext>
            </a:extLst>
          </p:cNvPr>
          <p:cNvSpPr/>
          <p:nvPr/>
        </p:nvSpPr>
        <p:spPr>
          <a:xfrm>
            <a:off x="6469090" y="5833277"/>
            <a:ext cx="42639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let numbers = [1, 2, 3, 4, 5];</a:t>
            </a:r>
          </a:p>
        </p:txBody>
      </p:sp>
    </p:spTree>
    <p:extLst>
      <p:ext uri="{BB962C8B-B14F-4D97-AF65-F5344CB8AC3E}">
        <p14:creationId xmlns:p14="http://schemas.microsoft.com/office/powerpoint/2010/main" val="3115186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D4F0D-CC33-4E73-BDA2-1139108E3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Storing JSON Data Using JavaScript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4DBEF-2426-4188-B596-1B6C0D0A6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let </a:t>
            </a:r>
            <a:r>
              <a:rPr lang="en-US" dirty="0" err="1"/>
              <a:t>jsonData</a:t>
            </a:r>
            <a:r>
              <a:rPr lang="en-US" dirty="0"/>
              <a:t> = </a:t>
            </a:r>
            <a:r>
              <a:rPr lang="en-US" dirty="0" err="1"/>
              <a:t>JSON.stringify</a:t>
            </a:r>
            <a:r>
              <a:rPr lang="en-US" dirty="0"/>
              <a:t>({</a:t>
            </a:r>
          </a:p>
          <a:p>
            <a:pPr marL="0" indent="0">
              <a:buNone/>
            </a:pPr>
            <a:r>
              <a:rPr lang="en-US" dirty="0"/>
              <a:t>  name: "John Doe",</a:t>
            </a:r>
          </a:p>
          <a:p>
            <a:pPr marL="0" indent="0">
              <a:buNone/>
            </a:pPr>
            <a:r>
              <a:rPr lang="en-US" dirty="0"/>
              <a:t>  age: 30,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isStudent</a:t>
            </a:r>
            <a:r>
              <a:rPr lang="en-US" dirty="0"/>
              <a:t>: false,</a:t>
            </a:r>
          </a:p>
          <a:p>
            <a:pPr marL="0" indent="0">
              <a:buNone/>
            </a:pPr>
            <a:r>
              <a:rPr lang="en-US" dirty="0"/>
              <a:t>  courses: ["Math", "Science", "History"],</a:t>
            </a:r>
          </a:p>
          <a:p>
            <a:pPr marL="0" indent="0">
              <a:buNone/>
            </a:pPr>
            <a:r>
              <a:rPr lang="en-US" dirty="0"/>
              <a:t>  address: {</a:t>
            </a:r>
          </a:p>
          <a:p>
            <a:pPr marL="0" indent="0">
              <a:buNone/>
            </a:pPr>
            <a:r>
              <a:rPr lang="en-US" dirty="0"/>
              <a:t>    street: "123 Main St",</a:t>
            </a:r>
          </a:p>
          <a:p>
            <a:pPr marL="0" indent="0">
              <a:buNone/>
            </a:pPr>
            <a:r>
              <a:rPr lang="en-US" dirty="0"/>
              <a:t>    city: "Springfield",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zipCode</a:t>
            </a:r>
            <a:r>
              <a:rPr lang="en-US" dirty="0"/>
              <a:t>: "12345"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/>
              <a:t>});</a:t>
            </a:r>
          </a:p>
          <a:p>
            <a:pPr marL="0" indent="0">
              <a:buNone/>
            </a:pPr>
            <a:r>
              <a:rPr lang="en-US" dirty="0" err="1"/>
              <a:t>localStorage.setItem</a:t>
            </a:r>
            <a:r>
              <a:rPr lang="en-US" dirty="0"/>
              <a:t>("</a:t>
            </a:r>
            <a:r>
              <a:rPr lang="en-US" dirty="0" err="1"/>
              <a:t>userData</a:t>
            </a:r>
            <a:r>
              <a:rPr lang="en-US" dirty="0"/>
              <a:t>", </a:t>
            </a:r>
            <a:r>
              <a:rPr lang="en-US" dirty="0" err="1"/>
              <a:t>jsonData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016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79F5B-9289-4289-B311-4653BFCF5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8549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7C294-B53E-4FDA-99D8-8548B4F42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4536" y="1910144"/>
            <a:ext cx="5617464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  "name": “Ali Saeed",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  "age": 30,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  "</a:t>
            </a:r>
            <a:r>
              <a:rPr lang="en-US" b="1" dirty="0" err="1">
                <a:solidFill>
                  <a:srgbClr val="FF0000"/>
                </a:solidFill>
              </a:rPr>
              <a:t>isStudent</a:t>
            </a:r>
            <a:r>
              <a:rPr lang="en-US" b="1" dirty="0">
                <a:solidFill>
                  <a:srgbClr val="FF0000"/>
                </a:solidFill>
              </a:rPr>
              <a:t>": false,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  "courses": ["Math", "Science", "History"],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  "address": 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    "street": "123 Main St",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    "city": “Ramallah",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    "</a:t>
            </a:r>
            <a:r>
              <a:rPr lang="en-US" b="1" dirty="0" err="1">
                <a:solidFill>
                  <a:srgbClr val="FF0000"/>
                </a:solidFill>
              </a:rPr>
              <a:t>zipCode</a:t>
            </a:r>
            <a:r>
              <a:rPr lang="en-US" b="1" dirty="0">
                <a:solidFill>
                  <a:srgbClr val="FF0000"/>
                </a:solidFill>
              </a:rPr>
              <a:t>": "12345"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}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437822C-0A93-4943-BA0E-F8428FEB9DCB}"/>
              </a:ext>
            </a:extLst>
          </p:cNvPr>
          <p:cNvSpPr/>
          <p:nvPr/>
        </p:nvSpPr>
        <p:spPr>
          <a:xfrm>
            <a:off x="560832" y="1384965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chemeClr val="accent3">
                    <a:lumMod val="50000"/>
                  </a:schemeClr>
                </a:solidFill>
              </a:rPr>
              <a:t>Storage and Retrieval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70C0"/>
                </a:solidFill>
              </a:rPr>
              <a:t>JSON data can be stored in text files with a .json extension or in databases that support JSON data types.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70C0"/>
                </a:solidFill>
              </a:rPr>
              <a:t>For retrieval, it can be parsed into data structures in various programming languages.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70C0"/>
                </a:solidFill>
              </a:rPr>
              <a:t>Here's a basic example in JavaScript:</a:t>
            </a:r>
          </a:p>
        </p:txBody>
      </p:sp>
    </p:spTree>
    <p:extLst>
      <p:ext uri="{BB962C8B-B14F-4D97-AF65-F5344CB8AC3E}">
        <p14:creationId xmlns:p14="http://schemas.microsoft.com/office/powerpoint/2010/main" val="806441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3E802-630D-4CA0-836E-7B4D55569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Retrieving JSON data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DDC79-7B47-48EB-BCDB-0C2F53527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let </a:t>
            </a:r>
            <a:r>
              <a:rPr lang="en-US" dirty="0" err="1"/>
              <a:t>retrievedData</a:t>
            </a:r>
            <a:r>
              <a:rPr lang="en-US" dirty="0"/>
              <a:t> = </a:t>
            </a:r>
            <a:r>
              <a:rPr lang="en-US" dirty="0" err="1"/>
              <a:t>localStorage.getItem</a:t>
            </a:r>
            <a:r>
              <a:rPr lang="en-US" dirty="0"/>
              <a:t>("</a:t>
            </a:r>
            <a:r>
              <a:rPr lang="en-US" dirty="0" err="1"/>
              <a:t>userData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/>
              <a:t>let </a:t>
            </a:r>
            <a:r>
              <a:rPr lang="en-US" dirty="0" err="1"/>
              <a:t>parsedData</a:t>
            </a:r>
            <a:r>
              <a:rPr lang="en-US" dirty="0"/>
              <a:t> = </a:t>
            </a:r>
            <a:r>
              <a:rPr lang="en-US" dirty="0" err="1"/>
              <a:t>JSON.parse</a:t>
            </a:r>
            <a:r>
              <a:rPr lang="en-US" dirty="0"/>
              <a:t>(</a:t>
            </a:r>
            <a:r>
              <a:rPr lang="en-US" dirty="0" err="1"/>
              <a:t>retrievedData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console.log(</a:t>
            </a:r>
            <a:r>
              <a:rPr lang="en-US" dirty="0" err="1"/>
              <a:t>parsedData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089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7278D-F2A5-481C-A3CC-D35A6E4E0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DBFCD-B420-4310-A4DD-5C4B63BAD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JSON is widely used for:</a:t>
            </a:r>
          </a:p>
          <a:p>
            <a:pPr lvl="1"/>
            <a:r>
              <a:rPr lang="en-US" sz="3200" b="1" dirty="0"/>
              <a:t>Web APIs</a:t>
            </a:r>
            <a:r>
              <a:rPr lang="en-US" sz="3200" dirty="0"/>
              <a:t>: Exchanging data between a client and a server.</a:t>
            </a:r>
          </a:p>
          <a:p>
            <a:pPr lvl="1"/>
            <a:r>
              <a:rPr lang="en-US" sz="3200" b="1" dirty="0"/>
              <a:t>Configuration Files</a:t>
            </a:r>
            <a:r>
              <a:rPr lang="en-US" sz="3200" dirty="0"/>
              <a:t>: Simplified readability and </a:t>
            </a:r>
          </a:p>
          <a:p>
            <a:pPr marL="914400" lvl="2" indent="0">
              <a:buNone/>
            </a:pPr>
            <a:r>
              <a:rPr lang="en-US" sz="3200" dirty="0"/>
              <a:t>editability.</a:t>
            </a:r>
          </a:p>
          <a:p>
            <a:pPr lvl="1"/>
            <a:r>
              <a:rPr lang="en-US" sz="3200" b="1" dirty="0"/>
              <a:t>Data Storage</a:t>
            </a:r>
            <a:r>
              <a:rPr lang="en-US" sz="3200" dirty="0"/>
              <a:t>: Lightweight, structured format that's easy</a:t>
            </a:r>
          </a:p>
          <a:p>
            <a:pPr marL="914400" lvl="2" indent="0">
              <a:buNone/>
            </a:pPr>
            <a:r>
              <a:rPr lang="en-US" sz="3200" dirty="0"/>
              <a:t>to manage.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4449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DAB1F-FBE6-4D8F-AC47-5782093C7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8459"/>
          </a:xfrm>
        </p:spPr>
        <p:txBody>
          <a:bodyPr>
            <a:normAutofit/>
          </a:bodyPr>
          <a:lstStyle/>
          <a:p>
            <a:r>
              <a:rPr lang="en-US" sz="3200" b="1" dirty="0"/>
              <a:t>Example: Fetching Data from an API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8E1F5-C162-45ED-A67F-BA3555912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2125"/>
            <a:ext cx="6806184" cy="215002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fetch('https://api.example.com/data')</a:t>
            </a:r>
          </a:p>
          <a:p>
            <a:pPr marL="0" indent="0">
              <a:buNone/>
            </a:pPr>
            <a:r>
              <a:rPr lang="en-US" dirty="0"/>
              <a:t>  .then(response =&gt; </a:t>
            </a:r>
            <a:r>
              <a:rPr lang="en-US" sz="2000" dirty="0" err="1"/>
              <a:t>response</a:t>
            </a:r>
            <a:r>
              <a:rPr lang="en-US" dirty="0" err="1"/>
              <a:t>.json</a:t>
            </a:r>
            <a:r>
              <a:rPr lang="en-US" dirty="0"/>
              <a:t>())</a:t>
            </a:r>
          </a:p>
          <a:p>
            <a:pPr marL="0" indent="0">
              <a:buNone/>
            </a:pPr>
            <a:r>
              <a:rPr lang="en-US" dirty="0"/>
              <a:t>  .then(data =&gt; console.log(data))</a:t>
            </a:r>
          </a:p>
          <a:p>
            <a:pPr marL="0" indent="0">
              <a:buNone/>
            </a:pPr>
            <a:r>
              <a:rPr lang="en-US" dirty="0"/>
              <a:t>  .catch(error =&gt; </a:t>
            </a:r>
            <a:r>
              <a:rPr lang="en-US" dirty="0" err="1"/>
              <a:t>console.error</a:t>
            </a:r>
            <a:r>
              <a:rPr lang="en-US" dirty="0"/>
              <a:t>('Error:', error));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6B2DBBD-7B01-4694-96E1-AFBC6AF3279B}"/>
              </a:ext>
            </a:extLst>
          </p:cNvPr>
          <p:cNvSpPr/>
          <p:nvPr/>
        </p:nvSpPr>
        <p:spPr>
          <a:xfrm>
            <a:off x="441960" y="3429000"/>
            <a:ext cx="107137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0000"/>
                </a:solidFill>
              </a:rPr>
              <a:t>First we makes a request to an URL asking for some data.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0000"/>
                </a:solidFill>
              </a:rPr>
              <a:t>Then takes the response from the web service and converts it from JSON format into a JavaScript object.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0000"/>
                </a:solidFill>
              </a:rPr>
              <a:t>After converting the response to JSON, this step logs the data to the console to be displayed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0000"/>
                </a:solidFill>
              </a:rPr>
              <a:t>If there’s any error during the fetch or JSON conversion, it catches that error.</a:t>
            </a:r>
          </a:p>
        </p:txBody>
      </p:sp>
    </p:spTree>
    <p:extLst>
      <p:ext uri="{BB962C8B-B14F-4D97-AF65-F5344CB8AC3E}">
        <p14:creationId xmlns:p14="http://schemas.microsoft.com/office/powerpoint/2010/main" val="3642429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832EC-24C4-4E96-A68D-5F4055176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MongoDB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0CF4E-2C14-445F-8419-384BEEB2E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 What is MongoDB? </a:t>
            </a:r>
          </a:p>
          <a:p>
            <a:pPr lvl="1"/>
            <a:r>
              <a:rPr lang="en-US" sz="2800" dirty="0"/>
              <a:t>It's a NoSQL database designed for scalability and flexibility. </a:t>
            </a:r>
          </a:p>
          <a:p>
            <a:pPr lvl="1"/>
            <a:r>
              <a:rPr lang="en-US" sz="2800" dirty="0"/>
              <a:t>Unlike traditional  relational databases, MongoDB stores data in flexible, JSON-like documents.</a:t>
            </a:r>
          </a:p>
          <a:p>
            <a:r>
              <a:rPr lang="en-US" dirty="0"/>
              <a:t>Key features and benefits</a:t>
            </a:r>
          </a:p>
          <a:p>
            <a:pPr lvl="1"/>
            <a:r>
              <a:rPr lang="en-US" sz="2800" dirty="0"/>
              <a:t>Schema-less, powerful query language, rich indexing functionality,            horizontal scalability, high availability.</a:t>
            </a:r>
            <a:endParaRPr lang="en-US" dirty="0"/>
          </a:p>
          <a:p>
            <a:r>
              <a:rPr lang="en-US" dirty="0"/>
              <a:t>Use cases</a:t>
            </a:r>
          </a:p>
          <a:p>
            <a:pPr lvl="1"/>
            <a:r>
              <a:rPr lang="en-US" sz="2800" dirty="0"/>
              <a:t>E-commerce, content management, real-time analytics, mobile applications.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849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1221</Words>
  <Application>Microsoft Office PowerPoint</Application>
  <PresentationFormat>Widescreen</PresentationFormat>
  <Paragraphs>132</Paragraphs>
  <Slides>18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Ginto</vt:lpstr>
      <vt:lpstr>Office Theme</vt:lpstr>
      <vt:lpstr>Introduction to MongoDB</vt:lpstr>
      <vt:lpstr>JSON (JavaScript Object Notation)</vt:lpstr>
      <vt:lpstr>JSON  Structure </vt:lpstr>
      <vt:lpstr>Storing JSON Data Using JavaScript</vt:lpstr>
      <vt:lpstr>Example</vt:lpstr>
      <vt:lpstr>Retrieving JSON data</vt:lpstr>
      <vt:lpstr>Usage</vt:lpstr>
      <vt:lpstr>Example: Fetching Data from an API</vt:lpstr>
      <vt:lpstr>Overview of MongoDB</vt:lpstr>
      <vt:lpstr>Why Use MongoDB?</vt:lpstr>
      <vt:lpstr>Relational vs NoSQL Databases</vt:lpstr>
      <vt:lpstr>MongoDB Architecture</vt:lpstr>
      <vt:lpstr>Basic CRUD Operations</vt:lpstr>
      <vt:lpstr>CRUD Code Examples</vt:lpstr>
      <vt:lpstr>MongoDB Query Language (MQL)</vt:lpstr>
      <vt:lpstr>Strengths &amp; Limitations of MongoDB</vt:lpstr>
      <vt:lpstr>Real-World Use Cases</vt:lpstr>
      <vt:lpstr>Demo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MongoDB</dc:title>
  <dc:creator>Rashid Jayousi</dc:creator>
  <cp:lastModifiedBy>Rashid Jayousi</cp:lastModifiedBy>
  <cp:revision>18</cp:revision>
  <dcterms:created xsi:type="dcterms:W3CDTF">2024-10-21T15:59:24Z</dcterms:created>
  <dcterms:modified xsi:type="dcterms:W3CDTF">2024-10-21T23:54:44Z</dcterms:modified>
</cp:coreProperties>
</file>