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9"/>
  </p:notesMasterIdLst>
  <p:handoutMasterIdLst>
    <p:handoutMasterId r:id="rId130"/>
  </p:handoutMasterIdLst>
  <p:sldIdLst>
    <p:sldId id="705" r:id="rId2"/>
    <p:sldId id="667" r:id="rId3"/>
    <p:sldId id="668" r:id="rId4"/>
    <p:sldId id="354" r:id="rId5"/>
    <p:sldId id="441" r:id="rId6"/>
    <p:sldId id="439" r:id="rId7"/>
    <p:sldId id="440" r:id="rId8"/>
    <p:sldId id="504" r:id="rId9"/>
    <p:sldId id="670" r:id="rId10"/>
    <p:sldId id="671" r:id="rId11"/>
    <p:sldId id="442" r:id="rId12"/>
    <p:sldId id="585" r:id="rId13"/>
    <p:sldId id="505" r:id="rId14"/>
    <p:sldId id="444" r:id="rId15"/>
    <p:sldId id="673" r:id="rId16"/>
    <p:sldId id="674" r:id="rId17"/>
    <p:sldId id="672" r:id="rId18"/>
    <p:sldId id="675" r:id="rId19"/>
    <p:sldId id="586" r:id="rId20"/>
    <p:sldId id="506" r:id="rId21"/>
    <p:sldId id="446" r:id="rId22"/>
    <p:sldId id="507" r:id="rId23"/>
    <p:sldId id="508" r:id="rId24"/>
    <p:sldId id="676" r:id="rId25"/>
    <p:sldId id="677" r:id="rId26"/>
    <p:sldId id="678" r:id="rId27"/>
    <p:sldId id="679" r:id="rId28"/>
    <p:sldId id="587" r:id="rId29"/>
    <p:sldId id="632" r:id="rId30"/>
    <p:sldId id="633" r:id="rId31"/>
    <p:sldId id="634" r:id="rId32"/>
    <p:sldId id="635" r:id="rId33"/>
    <p:sldId id="636" r:id="rId34"/>
    <p:sldId id="637" r:id="rId35"/>
    <p:sldId id="638" r:id="rId36"/>
    <p:sldId id="639" r:id="rId37"/>
    <p:sldId id="640" r:id="rId38"/>
    <p:sldId id="641" r:id="rId39"/>
    <p:sldId id="642" r:id="rId40"/>
    <p:sldId id="643" r:id="rId41"/>
    <p:sldId id="680" r:id="rId42"/>
    <p:sldId id="451" r:id="rId43"/>
    <p:sldId id="645" r:id="rId44"/>
    <p:sldId id="602" r:id="rId45"/>
    <p:sldId id="604" r:id="rId46"/>
    <p:sldId id="681" r:id="rId47"/>
    <p:sldId id="682" r:id="rId48"/>
    <p:sldId id="683" r:id="rId49"/>
    <p:sldId id="685" r:id="rId50"/>
    <p:sldId id="684" r:id="rId51"/>
    <p:sldId id="606" r:id="rId52"/>
    <p:sldId id="607" r:id="rId53"/>
    <p:sldId id="686" r:id="rId54"/>
    <p:sldId id="608" r:id="rId55"/>
    <p:sldId id="467" r:id="rId56"/>
    <p:sldId id="525" r:id="rId57"/>
    <p:sldId id="687" r:id="rId58"/>
    <p:sldId id="688" r:id="rId59"/>
    <p:sldId id="475" r:id="rId60"/>
    <p:sldId id="476" r:id="rId61"/>
    <p:sldId id="481" r:id="rId62"/>
    <p:sldId id="482" r:id="rId63"/>
    <p:sldId id="610" r:id="rId64"/>
    <p:sldId id="611" r:id="rId65"/>
    <p:sldId id="612" r:id="rId66"/>
    <p:sldId id="613" r:id="rId67"/>
    <p:sldId id="614" r:id="rId68"/>
    <p:sldId id="615" r:id="rId69"/>
    <p:sldId id="647" r:id="rId70"/>
    <p:sldId id="648" r:id="rId71"/>
    <p:sldId id="489" r:id="rId72"/>
    <p:sldId id="616" r:id="rId73"/>
    <p:sldId id="617" r:id="rId74"/>
    <p:sldId id="541" r:id="rId75"/>
    <p:sldId id="539" r:id="rId76"/>
    <p:sldId id="649" r:id="rId77"/>
    <p:sldId id="546" r:id="rId78"/>
    <p:sldId id="547" r:id="rId79"/>
    <p:sldId id="492" r:id="rId80"/>
    <p:sldId id="689" r:id="rId81"/>
    <p:sldId id="690" r:id="rId82"/>
    <p:sldId id="691" r:id="rId83"/>
    <p:sldId id="692" r:id="rId84"/>
    <p:sldId id="650" r:id="rId85"/>
    <p:sldId id="652" r:id="rId86"/>
    <p:sldId id="544" r:id="rId87"/>
    <p:sldId id="693" r:id="rId88"/>
    <p:sldId id="493" r:id="rId89"/>
    <p:sldId id="497" r:id="rId90"/>
    <p:sldId id="698" r:id="rId91"/>
    <p:sldId id="550" r:id="rId92"/>
    <p:sldId id="551" r:id="rId93"/>
    <p:sldId id="552" r:id="rId94"/>
    <p:sldId id="694" r:id="rId95"/>
    <p:sldId id="695" r:id="rId96"/>
    <p:sldId id="696" r:id="rId97"/>
    <p:sldId id="697" r:id="rId98"/>
    <p:sldId id="499" r:id="rId99"/>
    <p:sldId id="699" r:id="rId100"/>
    <p:sldId id="700" r:id="rId101"/>
    <p:sldId id="701" r:id="rId102"/>
    <p:sldId id="500" r:id="rId103"/>
    <p:sldId id="501" r:id="rId104"/>
    <p:sldId id="555" r:id="rId105"/>
    <p:sldId id="556" r:id="rId106"/>
    <p:sldId id="557" r:id="rId107"/>
    <p:sldId id="558" r:id="rId108"/>
    <p:sldId id="559" r:id="rId109"/>
    <p:sldId id="560" r:id="rId110"/>
    <p:sldId id="568" r:id="rId111"/>
    <p:sldId id="564" r:id="rId112"/>
    <p:sldId id="569" r:id="rId113"/>
    <p:sldId id="655" r:id="rId114"/>
    <p:sldId id="566" r:id="rId115"/>
    <p:sldId id="567" r:id="rId116"/>
    <p:sldId id="571" r:id="rId117"/>
    <p:sldId id="702" r:id="rId118"/>
    <p:sldId id="703" r:id="rId119"/>
    <p:sldId id="704" r:id="rId120"/>
    <p:sldId id="656" r:id="rId121"/>
    <p:sldId id="661" r:id="rId122"/>
    <p:sldId id="662" r:id="rId123"/>
    <p:sldId id="657" r:id="rId124"/>
    <p:sldId id="658" r:id="rId125"/>
    <p:sldId id="663" r:id="rId126"/>
    <p:sldId id="664" r:id="rId127"/>
    <p:sldId id="669" r:id="rId128"/>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DFCCC"/>
    <a:srgbClr val="FFFFCC"/>
    <a:srgbClr val="C80026"/>
    <a:srgbClr val="0000C4"/>
    <a:srgbClr val="FBA905"/>
    <a:srgbClr val="FFC671"/>
    <a:srgbClr val="FFB84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95600" autoAdjust="0"/>
  </p:normalViewPr>
  <p:slideViewPr>
    <p:cSldViewPr>
      <p:cViewPr>
        <p:scale>
          <a:sx n="80" d="100"/>
          <a:sy n="80" d="100"/>
        </p:scale>
        <p:origin x="1227" y="32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Lst>
  </p:outlineViewPr>
  <p:notesTextViewPr>
    <p:cViewPr>
      <p:scale>
        <a:sx n="100" d="100"/>
        <a:sy n="100" d="100"/>
      </p:scale>
      <p:origin x="0" y="0"/>
    </p:cViewPr>
  </p:notesTextViewPr>
  <p:sorterViewPr>
    <p:cViewPr>
      <p:scale>
        <a:sx n="100" d="100"/>
        <a:sy n="100" d="100"/>
      </p:scale>
      <p:origin x="0" y="22812"/>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117" Type="http://schemas.openxmlformats.org/officeDocument/2006/relationships/slide" Target="slides/slide122.xml"/><Relationship Id="rId21" Type="http://schemas.openxmlformats.org/officeDocument/2006/relationships/slide" Target="slides/slide23.xml"/><Relationship Id="rId42" Type="http://schemas.openxmlformats.org/officeDocument/2006/relationships/slide" Target="slides/slide47.xml"/><Relationship Id="rId47" Type="http://schemas.openxmlformats.org/officeDocument/2006/relationships/slide" Target="slides/slide52.xml"/><Relationship Id="rId63" Type="http://schemas.openxmlformats.org/officeDocument/2006/relationships/slide" Target="slides/slide68.xml"/><Relationship Id="rId68" Type="http://schemas.openxmlformats.org/officeDocument/2006/relationships/slide" Target="slides/slide73.xml"/><Relationship Id="rId84" Type="http://schemas.openxmlformats.org/officeDocument/2006/relationships/slide" Target="slides/slide89.xml"/><Relationship Id="rId89" Type="http://schemas.openxmlformats.org/officeDocument/2006/relationships/slide" Target="slides/slide94.xml"/><Relationship Id="rId112" Type="http://schemas.openxmlformats.org/officeDocument/2006/relationships/slide" Target="slides/slide117.xml"/><Relationship Id="rId16" Type="http://schemas.openxmlformats.org/officeDocument/2006/relationships/slide" Target="slides/slide18.xml"/><Relationship Id="rId107" Type="http://schemas.openxmlformats.org/officeDocument/2006/relationships/slide" Target="slides/slide112.xml"/><Relationship Id="rId11" Type="http://schemas.openxmlformats.org/officeDocument/2006/relationships/slide" Target="slides/slide13.xml"/><Relationship Id="rId32" Type="http://schemas.openxmlformats.org/officeDocument/2006/relationships/slide" Target="slides/slide36.xml"/><Relationship Id="rId37" Type="http://schemas.openxmlformats.org/officeDocument/2006/relationships/slide" Target="slides/slide42.xml"/><Relationship Id="rId53" Type="http://schemas.openxmlformats.org/officeDocument/2006/relationships/slide" Target="slides/slide58.xml"/><Relationship Id="rId58" Type="http://schemas.openxmlformats.org/officeDocument/2006/relationships/slide" Target="slides/slide63.xml"/><Relationship Id="rId74" Type="http://schemas.openxmlformats.org/officeDocument/2006/relationships/slide" Target="slides/slide79.xml"/><Relationship Id="rId79" Type="http://schemas.openxmlformats.org/officeDocument/2006/relationships/slide" Target="slides/slide84.xml"/><Relationship Id="rId102" Type="http://schemas.openxmlformats.org/officeDocument/2006/relationships/slide" Target="slides/slide107.xml"/><Relationship Id="rId5" Type="http://schemas.openxmlformats.org/officeDocument/2006/relationships/slide" Target="slides/slide7.xml"/><Relationship Id="rId90" Type="http://schemas.openxmlformats.org/officeDocument/2006/relationships/slide" Target="slides/slide95.xml"/><Relationship Id="rId95" Type="http://schemas.openxmlformats.org/officeDocument/2006/relationships/slide" Target="slides/slide100.xml"/><Relationship Id="rId22" Type="http://schemas.openxmlformats.org/officeDocument/2006/relationships/slide" Target="slides/slide24.xml"/><Relationship Id="rId27" Type="http://schemas.openxmlformats.org/officeDocument/2006/relationships/slide" Target="slides/slide29.xml"/><Relationship Id="rId43" Type="http://schemas.openxmlformats.org/officeDocument/2006/relationships/slide" Target="slides/slide48.xml"/><Relationship Id="rId48" Type="http://schemas.openxmlformats.org/officeDocument/2006/relationships/slide" Target="slides/slide53.xml"/><Relationship Id="rId64" Type="http://schemas.openxmlformats.org/officeDocument/2006/relationships/slide" Target="slides/slide69.xml"/><Relationship Id="rId69" Type="http://schemas.openxmlformats.org/officeDocument/2006/relationships/slide" Target="slides/slide74.xml"/><Relationship Id="rId113" Type="http://schemas.openxmlformats.org/officeDocument/2006/relationships/slide" Target="slides/slide118.xml"/><Relationship Id="rId118" Type="http://schemas.openxmlformats.org/officeDocument/2006/relationships/slide" Target="slides/slide123.xml"/><Relationship Id="rId80" Type="http://schemas.openxmlformats.org/officeDocument/2006/relationships/slide" Target="slides/slide85.xml"/><Relationship Id="rId85" Type="http://schemas.openxmlformats.org/officeDocument/2006/relationships/slide" Target="slides/slide90.xml"/><Relationship Id="rId12" Type="http://schemas.openxmlformats.org/officeDocument/2006/relationships/slide" Target="slides/slide14.xml"/><Relationship Id="rId17" Type="http://schemas.openxmlformats.org/officeDocument/2006/relationships/slide" Target="slides/slide19.xml"/><Relationship Id="rId33" Type="http://schemas.openxmlformats.org/officeDocument/2006/relationships/slide" Target="slides/slide37.xml"/><Relationship Id="rId38" Type="http://schemas.openxmlformats.org/officeDocument/2006/relationships/slide" Target="slides/slide43.xml"/><Relationship Id="rId59" Type="http://schemas.openxmlformats.org/officeDocument/2006/relationships/slide" Target="slides/slide64.xml"/><Relationship Id="rId103" Type="http://schemas.openxmlformats.org/officeDocument/2006/relationships/slide" Target="slides/slide108.xml"/><Relationship Id="rId108" Type="http://schemas.openxmlformats.org/officeDocument/2006/relationships/slide" Target="slides/slide113.xml"/><Relationship Id="rId54" Type="http://schemas.openxmlformats.org/officeDocument/2006/relationships/slide" Target="slides/slide59.xml"/><Relationship Id="rId70" Type="http://schemas.openxmlformats.org/officeDocument/2006/relationships/slide" Target="slides/slide75.xml"/><Relationship Id="rId75" Type="http://schemas.openxmlformats.org/officeDocument/2006/relationships/slide" Target="slides/slide80.xml"/><Relationship Id="rId91" Type="http://schemas.openxmlformats.org/officeDocument/2006/relationships/slide" Target="slides/slide96.xml"/><Relationship Id="rId96" Type="http://schemas.openxmlformats.org/officeDocument/2006/relationships/slide" Target="slides/slide101.xml"/><Relationship Id="rId1" Type="http://schemas.openxmlformats.org/officeDocument/2006/relationships/slide" Target="slides/slide3.xml"/><Relationship Id="rId6" Type="http://schemas.openxmlformats.org/officeDocument/2006/relationships/slide" Target="slides/slide8.xml"/><Relationship Id="rId23" Type="http://schemas.openxmlformats.org/officeDocument/2006/relationships/slide" Target="slides/slide25.xml"/><Relationship Id="rId28" Type="http://schemas.openxmlformats.org/officeDocument/2006/relationships/slide" Target="slides/slide32.xml"/><Relationship Id="rId49" Type="http://schemas.openxmlformats.org/officeDocument/2006/relationships/slide" Target="slides/slide54.xml"/><Relationship Id="rId114" Type="http://schemas.openxmlformats.org/officeDocument/2006/relationships/slide" Target="slides/slide119.xml"/><Relationship Id="rId119" Type="http://schemas.openxmlformats.org/officeDocument/2006/relationships/slide" Target="slides/slide124.xml"/><Relationship Id="rId44" Type="http://schemas.openxmlformats.org/officeDocument/2006/relationships/slide" Target="slides/slide49.xml"/><Relationship Id="rId60" Type="http://schemas.openxmlformats.org/officeDocument/2006/relationships/slide" Target="slides/slide65.xml"/><Relationship Id="rId65" Type="http://schemas.openxmlformats.org/officeDocument/2006/relationships/slide" Target="slides/slide70.xml"/><Relationship Id="rId81" Type="http://schemas.openxmlformats.org/officeDocument/2006/relationships/slide" Target="slides/slide86.xml"/><Relationship Id="rId86" Type="http://schemas.openxmlformats.org/officeDocument/2006/relationships/slide" Target="slides/slide91.xml"/><Relationship Id="rId4" Type="http://schemas.openxmlformats.org/officeDocument/2006/relationships/slide" Target="slides/slide6.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4.xml"/><Relationship Id="rId109" Type="http://schemas.openxmlformats.org/officeDocument/2006/relationships/slide" Target="slides/slide114.xml"/><Relationship Id="rId34" Type="http://schemas.openxmlformats.org/officeDocument/2006/relationships/slide" Target="slides/slide38.xml"/><Relationship Id="rId50" Type="http://schemas.openxmlformats.org/officeDocument/2006/relationships/slide" Target="slides/slide55.xml"/><Relationship Id="rId55" Type="http://schemas.openxmlformats.org/officeDocument/2006/relationships/slide" Target="slides/slide60.xml"/><Relationship Id="rId76" Type="http://schemas.openxmlformats.org/officeDocument/2006/relationships/slide" Target="slides/slide81.xml"/><Relationship Id="rId97" Type="http://schemas.openxmlformats.org/officeDocument/2006/relationships/slide" Target="slides/slide102.xml"/><Relationship Id="rId104" Type="http://schemas.openxmlformats.org/officeDocument/2006/relationships/slide" Target="slides/slide109.xml"/><Relationship Id="rId120" Type="http://schemas.openxmlformats.org/officeDocument/2006/relationships/slide" Target="slides/slide125.xml"/><Relationship Id="rId7" Type="http://schemas.openxmlformats.org/officeDocument/2006/relationships/slide" Target="slides/slide9.xml"/><Relationship Id="rId71" Type="http://schemas.openxmlformats.org/officeDocument/2006/relationships/slide" Target="slides/slide76.xml"/><Relationship Id="rId92" Type="http://schemas.openxmlformats.org/officeDocument/2006/relationships/slide" Target="slides/slide97.xml"/><Relationship Id="rId2" Type="http://schemas.openxmlformats.org/officeDocument/2006/relationships/slide" Target="slides/slide4.xml"/><Relationship Id="rId29" Type="http://schemas.openxmlformats.org/officeDocument/2006/relationships/slide" Target="slides/slide33.xml"/><Relationship Id="rId24" Type="http://schemas.openxmlformats.org/officeDocument/2006/relationships/slide" Target="slides/slide26.xml"/><Relationship Id="rId40" Type="http://schemas.openxmlformats.org/officeDocument/2006/relationships/slide" Target="slides/slide45.xml"/><Relationship Id="rId45" Type="http://schemas.openxmlformats.org/officeDocument/2006/relationships/slide" Target="slides/slide50.xml"/><Relationship Id="rId66" Type="http://schemas.openxmlformats.org/officeDocument/2006/relationships/slide" Target="slides/slide71.xml"/><Relationship Id="rId87" Type="http://schemas.openxmlformats.org/officeDocument/2006/relationships/slide" Target="slides/slide92.xml"/><Relationship Id="rId110" Type="http://schemas.openxmlformats.org/officeDocument/2006/relationships/slide" Target="slides/slide115.xml"/><Relationship Id="rId115" Type="http://schemas.openxmlformats.org/officeDocument/2006/relationships/slide" Target="slides/slide120.xml"/><Relationship Id="rId61" Type="http://schemas.openxmlformats.org/officeDocument/2006/relationships/slide" Target="slides/slide66.xml"/><Relationship Id="rId82" Type="http://schemas.openxmlformats.org/officeDocument/2006/relationships/slide" Target="slides/slide87.xml"/><Relationship Id="rId19" Type="http://schemas.openxmlformats.org/officeDocument/2006/relationships/slide" Target="slides/slide21.xml"/><Relationship Id="rId14" Type="http://schemas.openxmlformats.org/officeDocument/2006/relationships/slide" Target="slides/slide16.xml"/><Relationship Id="rId30" Type="http://schemas.openxmlformats.org/officeDocument/2006/relationships/slide" Target="slides/slide34.xml"/><Relationship Id="rId35" Type="http://schemas.openxmlformats.org/officeDocument/2006/relationships/slide" Target="slides/slide39.xml"/><Relationship Id="rId56" Type="http://schemas.openxmlformats.org/officeDocument/2006/relationships/slide" Target="slides/slide61.xml"/><Relationship Id="rId77" Type="http://schemas.openxmlformats.org/officeDocument/2006/relationships/slide" Target="slides/slide82.xml"/><Relationship Id="rId100" Type="http://schemas.openxmlformats.org/officeDocument/2006/relationships/slide" Target="slides/slide105.xml"/><Relationship Id="rId105" Type="http://schemas.openxmlformats.org/officeDocument/2006/relationships/slide" Target="slides/slide110.xml"/><Relationship Id="rId8" Type="http://schemas.openxmlformats.org/officeDocument/2006/relationships/slide" Target="slides/slide10.xml"/><Relationship Id="rId51" Type="http://schemas.openxmlformats.org/officeDocument/2006/relationships/slide" Target="slides/slide56.xml"/><Relationship Id="rId72" Type="http://schemas.openxmlformats.org/officeDocument/2006/relationships/slide" Target="slides/slide77.xml"/><Relationship Id="rId93" Type="http://schemas.openxmlformats.org/officeDocument/2006/relationships/slide" Target="slides/slide98.xml"/><Relationship Id="rId98" Type="http://schemas.openxmlformats.org/officeDocument/2006/relationships/slide" Target="slides/slide103.xml"/><Relationship Id="rId121" Type="http://schemas.openxmlformats.org/officeDocument/2006/relationships/slide" Target="slides/slide126.xml"/><Relationship Id="rId3" Type="http://schemas.openxmlformats.org/officeDocument/2006/relationships/slide" Target="slides/slide5.xml"/><Relationship Id="rId25" Type="http://schemas.openxmlformats.org/officeDocument/2006/relationships/slide" Target="slides/slide27.xml"/><Relationship Id="rId46" Type="http://schemas.openxmlformats.org/officeDocument/2006/relationships/slide" Target="slides/slide51.xml"/><Relationship Id="rId67" Type="http://schemas.openxmlformats.org/officeDocument/2006/relationships/slide" Target="slides/slide72.xml"/><Relationship Id="rId116" Type="http://schemas.openxmlformats.org/officeDocument/2006/relationships/slide" Target="slides/slide121.xml"/><Relationship Id="rId20" Type="http://schemas.openxmlformats.org/officeDocument/2006/relationships/slide" Target="slides/slide22.xml"/><Relationship Id="rId41" Type="http://schemas.openxmlformats.org/officeDocument/2006/relationships/slide" Target="slides/slide46.xml"/><Relationship Id="rId62" Type="http://schemas.openxmlformats.org/officeDocument/2006/relationships/slide" Target="slides/slide67.xml"/><Relationship Id="rId83" Type="http://schemas.openxmlformats.org/officeDocument/2006/relationships/slide" Target="slides/slide88.xml"/><Relationship Id="rId88" Type="http://schemas.openxmlformats.org/officeDocument/2006/relationships/slide" Target="slides/slide93.xml"/><Relationship Id="rId111" Type="http://schemas.openxmlformats.org/officeDocument/2006/relationships/slide" Target="slides/slide116.xml"/><Relationship Id="rId15" Type="http://schemas.openxmlformats.org/officeDocument/2006/relationships/slide" Target="slides/slide17.xml"/><Relationship Id="rId36" Type="http://schemas.openxmlformats.org/officeDocument/2006/relationships/slide" Target="slides/slide41.xml"/><Relationship Id="rId57" Type="http://schemas.openxmlformats.org/officeDocument/2006/relationships/slide" Target="slides/slide62.xml"/><Relationship Id="rId106" Type="http://schemas.openxmlformats.org/officeDocument/2006/relationships/slide" Target="slides/slide111.xml"/><Relationship Id="rId10" Type="http://schemas.openxmlformats.org/officeDocument/2006/relationships/slide" Target="slides/slide12.xml"/><Relationship Id="rId31" Type="http://schemas.openxmlformats.org/officeDocument/2006/relationships/slide" Target="slides/slide35.xml"/><Relationship Id="rId52" Type="http://schemas.openxmlformats.org/officeDocument/2006/relationships/slide" Target="slides/slide57.xml"/><Relationship Id="rId73" Type="http://schemas.openxmlformats.org/officeDocument/2006/relationships/slide" Target="slides/slide78.xml"/><Relationship Id="rId78" Type="http://schemas.openxmlformats.org/officeDocument/2006/relationships/slide" Target="slides/slide83.xml"/><Relationship Id="rId94" Type="http://schemas.openxmlformats.org/officeDocument/2006/relationships/slide" Target="slides/slide99.xml"/><Relationship Id="rId99" Type="http://schemas.openxmlformats.org/officeDocument/2006/relationships/slide" Target="slides/slide104.xml"/><Relationship Id="rId101" Type="http://schemas.openxmlformats.org/officeDocument/2006/relationships/slide" Target="slides/slide10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915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3"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195148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slide" Target="../slides/slide113.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38.emf"/><Relationship Id="rId4" Type="http://schemas.openxmlformats.org/officeDocument/2006/relationships/oleObject" Target="../embeddings/oleObject4.bin"/></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2698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850180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337486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431134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516840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262307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366449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815663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294773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09625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638929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2905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247220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1413" y="695325"/>
            <a:ext cx="4578350" cy="3433763"/>
          </a:xfrm>
          <a:ln/>
        </p:spPr>
      </p:sp>
      <p:sp>
        <p:nvSpPr>
          <p:cNvPr id="2160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987679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41413" y="695325"/>
            <a:ext cx="4578350" cy="3433763"/>
          </a:xfrm>
          <a:ln/>
        </p:spPr>
      </p:sp>
      <p:sp>
        <p:nvSpPr>
          <p:cNvPr id="2170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220511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1413" y="695325"/>
            <a:ext cx="4578350" cy="3433763"/>
          </a:xfrm>
          <a:ln/>
        </p:spPr>
      </p:sp>
      <p:graphicFrame>
        <p:nvGraphicFramePr>
          <p:cNvPr id="218115" name="Object 3"/>
          <p:cNvGraphicFramePr>
            <a:graphicFrameLocks noGrp="1" noChangeAspect="1"/>
          </p:cNvGraphicFramePr>
          <p:nvPr>
            <p:ph type="body" idx="1"/>
          </p:nvPr>
        </p:nvGraphicFramePr>
        <p:xfrm>
          <a:off x="1447800" y="4652963"/>
          <a:ext cx="4089400" cy="3067050"/>
        </p:xfrm>
        <a:graphic>
          <a:graphicData uri="http://schemas.openxmlformats.org/presentationml/2006/ole">
            <mc:AlternateContent xmlns:mc="http://schemas.openxmlformats.org/markup-compatibility/2006">
              <mc:Choice xmlns:v="urn:schemas-microsoft-com:vml" Requires="v">
                <p:oleObj spid="_x0000_s218205" name="Slide" r:id="rId4" imgW="4572180" imgH="3429001" progId="PowerPoint.Slide.8">
                  <p:embed/>
                </p:oleObj>
              </mc:Choice>
              <mc:Fallback>
                <p:oleObj name="Slide" r:id="rId4" imgW="4572180" imgH="3429001"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652963"/>
                        <a:ext cx="40894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46119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141413" y="695325"/>
            <a:ext cx="4578350" cy="3433763"/>
          </a:xfrm>
          <a:ln/>
        </p:spPr>
      </p:sp>
      <p:sp>
        <p:nvSpPr>
          <p:cNvPr id="2191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396075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1413" y="695325"/>
            <a:ext cx="4578350" cy="3433763"/>
          </a:xfrm>
          <a:ln/>
        </p:spPr>
      </p:sp>
      <p:sp>
        <p:nvSpPr>
          <p:cNvPr id="2201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79013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41413" y="695325"/>
            <a:ext cx="4578350" cy="3433763"/>
          </a:xfrm>
          <a:ln/>
        </p:spPr>
      </p:sp>
      <p:sp>
        <p:nvSpPr>
          <p:cNvPr id="2211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634256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41413" y="695325"/>
            <a:ext cx="4578350" cy="3433763"/>
          </a:xfrm>
          <a:ln/>
        </p:spPr>
      </p:sp>
      <p:sp>
        <p:nvSpPr>
          <p:cNvPr id="2211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266313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41413" y="695325"/>
            <a:ext cx="4578350" cy="3433763"/>
          </a:xfrm>
          <a:ln/>
        </p:spPr>
      </p:sp>
      <p:sp>
        <p:nvSpPr>
          <p:cNvPr id="2211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2348546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41413" y="695325"/>
            <a:ext cx="4578350" cy="3433763"/>
          </a:xfrm>
          <a:ln/>
        </p:spPr>
      </p:sp>
      <p:sp>
        <p:nvSpPr>
          <p:cNvPr id="2211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138847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3538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7878251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5777796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3608553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662215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453680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1355080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970749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25066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0739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6509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1397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03879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2209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950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8317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6749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53705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1689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27313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73041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7664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32915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63896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29024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43540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8386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15395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6803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72408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21159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1288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65450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7753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99579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2017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23752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0056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09982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96770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49015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34664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26318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13898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92316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25968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63652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34615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cap="flat"/>
        </p:spPr>
      </p:sp>
      <p:sp>
        <p:nvSpPr>
          <p:cNvPr id="165891" name="Rectangle 3"/>
          <p:cNvSpPr>
            <a:spLocks noGrp="1" noChangeArrowheads="1"/>
          </p:cNvSpPr>
          <p:nvPr>
            <p:ph type="body" idx="1"/>
          </p:nvPr>
        </p:nvSpPr>
        <p:spPr>
          <a:xfrm>
            <a:off x="914400" y="4365625"/>
            <a:ext cx="5029200" cy="4135438"/>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3632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63855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96856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5733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38310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25645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cap="flat"/>
        </p:spPr>
      </p:sp>
      <p:sp>
        <p:nvSpPr>
          <p:cNvPr id="162819" name="Rectangle 3"/>
          <p:cNvSpPr>
            <a:spLocks noGrp="1" noChangeArrowheads="1"/>
          </p:cNvSpPr>
          <p:nvPr>
            <p:ph type="body" idx="1"/>
          </p:nvPr>
        </p:nvSpPr>
        <p:spPr>
          <a:xfrm>
            <a:off x="914400" y="4365625"/>
            <a:ext cx="5029200" cy="4135438"/>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75320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cap="flat"/>
        </p:spPr>
      </p:sp>
      <p:sp>
        <p:nvSpPr>
          <p:cNvPr id="163843" name="Rectangle 3"/>
          <p:cNvSpPr>
            <a:spLocks noGrp="1" noChangeArrowheads="1"/>
          </p:cNvSpPr>
          <p:nvPr>
            <p:ph type="body" idx="1"/>
          </p:nvPr>
        </p:nvSpPr>
        <p:spPr>
          <a:xfrm>
            <a:off x="914400" y="4365625"/>
            <a:ext cx="5029200" cy="4135438"/>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715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cap="flat"/>
        </p:spPr>
      </p:sp>
      <p:sp>
        <p:nvSpPr>
          <p:cNvPr id="163843" name="Rectangle 3"/>
          <p:cNvSpPr>
            <a:spLocks noGrp="1" noChangeArrowheads="1"/>
          </p:cNvSpPr>
          <p:nvPr>
            <p:ph type="body" idx="1"/>
          </p:nvPr>
        </p:nvSpPr>
        <p:spPr>
          <a:xfrm>
            <a:off x="914400" y="4365625"/>
            <a:ext cx="5029200" cy="4135438"/>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446886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7582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0734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9395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9187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894830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1898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125147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1052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765836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01426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26203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5200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41277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4065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01297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73757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134404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73684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885170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373134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71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295966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590089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620469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1253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825916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99495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407803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677213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682383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380045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279150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613691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010930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954481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3168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789841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37483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183548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399379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769260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01599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388282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686596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244350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78717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1444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6355990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43413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48734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80783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54704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32996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5044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4970261"/>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956506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49511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816979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943765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02701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592766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229690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770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200" b="1" dirty="0">
                <a:latin typeface="Arial" panose="020B0604020202020204" pitchFamily="34" charset="0"/>
              </a:rPr>
              <a:t>7-</a:t>
            </a:r>
            <a:fld id="{A566D7A6-BE3A-4317-B913-39AB479A3110}" type="slidenum">
              <a:rPr lang="en-US" altLang="en-US" sz="1200" b="1">
                <a:latin typeface="Arial" panose="020B0604020202020204" pitchFamily="34" charset="0"/>
              </a:rPr>
              <a:pPr>
                <a:spcBef>
                  <a:spcPct val="50000"/>
                </a:spcBef>
              </a:pPr>
              <a:t>‹#›</a:t>
            </a:fld>
            <a:endParaRPr lang="en-US" altLang="en-US" sz="12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157039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Indicate how to report cash and related items. </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Define receivables and understand accounting issues related to their recognition. </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Explain accounting issues related to valuation of accounts receivable. </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352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t>
            </a:r>
            <a:r>
              <a:rPr lang="en-US" sz="1900" dirty="0">
                <a:latin typeface="Liberation Sans" panose="020B0604020202020204" pitchFamily="34" charset="0"/>
              </a:rPr>
              <a:t>accounting issues related to recognition and valuation of notes receivable</a:t>
            </a:r>
            <a:r>
              <a:rPr lang="en-US" sz="1900" dirty="0" smtClean="0">
                <a:latin typeface="Liberation Sans" panose="020B0604020202020204" pitchFamily="34" charset="0"/>
              </a:rPr>
              <a:t>.</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the fair value option.</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accounting issues related to disposition of accounts and notes receivable.</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Describe how to report and analyze receivables.</a:t>
            </a:r>
          </a:p>
          <a:p>
            <a:pPr marL="341313" indent="-341313" algn="l">
              <a:lnSpc>
                <a:spcPct val="115000"/>
              </a:lnSpc>
              <a:spcBef>
                <a:spcPct val="45000"/>
              </a:spcBef>
              <a:buClr>
                <a:srgbClr val="CC0000"/>
              </a:buClr>
              <a:buAutoNum type="arabicPlain" startAt="4"/>
            </a:pPr>
            <a:endParaRPr lang="en-US" sz="1900" dirty="0">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524000" y="155057"/>
            <a:ext cx="6248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Cash and Receivables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7</a:t>
            </a:r>
          </a:p>
        </p:txBody>
      </p:sp>
      <p:cxnSp>
        <p:nvCxnSpPr>
          <p:cNvPr id="3" name="Straight Connector 2"/>
          <p:cNvCxnSpPr/>
          <p:nvPr/>
        </p:nvCxnSpPr>
        <p:spPr bwMode="auto">
          <a:xfrm>
            <a:off x="332096" y="0"/>
            <a:ext cx="7960" cy="632061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3246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extLst>
      <p:ext uri="{BB962C8B-B14F-4D97-AF65-F5344CB8AC3E}">
        <p14:creationId xmlns:p14="http://schemas.microsoft.com/office/powerpoint/2010/main" val="2262854887"/>
      </p:ext>
    </p:extLst>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257800"/>
          </a:xfrm>
          <a:prstGeom prst="rect">
            <a:avLst/>
          </a:prstGeom>
          <a:solidFill>
            <a:srgbClr val="FDFCCC"/>
          </a:solidFill>
        </p:spPr>
        <p:txBody>
          <a:bodyPr wrap="square" lIns="182880" tIns="137160" rIns="182880" bIns="91440">
            <a:noAutofit/>
          </a:bodyPr>
          <a:lstStyle/>
          <a:p>
            <a:pPr algn="just">
              <a:lnSpc>
                <a:spcPct val="112000"/>
              </a:lnSpc>
              <a:spcBef>
                <a:spcPts val="600"/>
              </a:spcBef>
            </a:pPr>
            <a:endParaRPr lang="en-US" sz="1900" dirty="0">
              <a:latin typeface="Liberation Sans" panose="020B0604020202020204"/>
            </a:endParaRPr>
          </a:p>
        </p:txBody>
      </p:sp>
      <p:sp>
        <p:nvSpPr>
          <p:cNvPr id="12" name="Rectangle 11"/>
          <p:cNvSpPr/>
          <p:nvPr/>
        </p:nvSpPr>
        <p:spPr>
          <a:xfrm>
            <a:off x="381000" y="990600"/>
            <a:ext cx="8382000" cy="54864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smtClean="0">
                <a:latin typeface="Liberation Sans" panose="020B0604020202020204"/>
              </a:rPr>
              <a:t>were happy because they earned a return that they believed was excellent, given the risk they took. However, due to lax regulatory oversight of the mortgage lending process, many of the securitizations resulted in lenders having to take back the loans when subprime borrowers could not make the payments when the economy and the housing market slowed. The costs of these bad securitizations are still being felt by banks several years after the mortgage market meltdown. The moral of the story is that accounting matters. Lenders had strong incentives to want to report upfront gains on sales of loans. But in most cases, these gains should never have been booked. The FASB has since issued new rules to tighten up “gain-on-sale” accounting for securitizations and loan losses. With these new rules, lenders have to keep the loans on their balance sheets. Under these conditions, lenders would be much less likely to lend so much money to individuals with poor credit ratings.</a:t>
            </a:r>
          </a:p>
          <a:p>
            <a:pPr algn="just">
              <a:lnSpc>
                <a:spcPct val="112000"/>
              </a:lnSpc>
              <a:spcBef>
                <a:spcPts val="400"/>
              </a:spcBef>
            </a:pPr>
            <a:r>
              <a:rPr lang="en-US" sz="1400" dirty="0" smtClean="0">
                <a:latin typeface="Liberation Sans" panose="020B0604020202020204"/>
              </a:rPr>
              <a:t>Sources: M. Hudson, “How Wall Street Stoked the Mortgage Meltdown,” Wall Street Journal (June 27, 2007), p. A10; and Associated Press, “Legal Costs Weigh Down US Banks Earnings,” The New York Times (February 24, 2015).</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1"/>
            <a:ext cx="8305800" cy="415498"/>
          </a:xfrm>
          <a:prstGeom prst="rect">
            <a:avLst/>
          </a:prstGeom>
        </p:spPr>
        <p:txBody>
          <a:bodyPr wrap="square" anchor="ctr" anchorCtr="0">
            <a:spAutoFit/>
          </a:bodyPr>
          <a:lstStyle/>
          <a:p>
            <a:pPr algn="l">
              <a:tabLst>
                <a:tab pos="81153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600" b="1" dirty="0" smtClean="0">
                <a:solidFill>
                  <a:srgbClr val="660066"/>
                </a:solidFill>
                <a:latin typeface="Liberation Sans" panose="020B0604020202020204" pitchFamily="34" charset="0"/>
              </a:rPr>
              <a:t>SECURITIZATIONS—GOOD OR BAD?</a:t>
            </a: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7073385"/>
      </p:ext>
    </p:extLst>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Indicate how to report cash and related items.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receivables and understand accounting issues related to their recognition.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Explain accounting issues related to valuation of accounts receivable. </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352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dirty="0">
                <a:latin typeface="Liberation Sans" panose="020B0604020202020204" pitchFamily="34" charset="0"/>
              </a:rPr>
              <a:t>Explain accounting issues related to recognition and valuation of notes receivable.</a:t>
            </a:r>
          </a:p>
          <a:p>
            <a:pPr marL="341313" indent="-341313" algn="l">
              <a:lnSpc>
                <a:spcPct val="115000"/>
              </a:lnSpc>
              <a:spcBef>
                <a:spcPct val="45000"/>
              </a:spcBef>
              <a:buClr>
                <a:srgbClr val="CC0000"/>
              </a:buClr>
              <a:buAutoNum type="arabicPlain" startAt="4"/>
            </a:pPr>
            <a:r>
              <a:rPr lang="en-US" sz="1900" dirty="0">
                <a:latin typeface="Liberation Sans" panose="020B0604020202020204" pitchFamily="34" charset="0"/>
              </a:rPr>
              <a:t>Explain the fair value option.</a:t>
            </a:r>
          </a:p>
          <a:p>
            <a:pPr marL="341313" indent="-341313" algn="l">
              <a:lnSpc>
                <a:spcPct val="115000"/>
              </a:lnSpc>
              <a:spcBef>
                <a:spcPct val="45000"/>
              </a:spcBef>
              <a:buClr>
                <a:srgbClr val="CC0000"/>
              </a:buClr>
              <a:buAutoNum type="arabicPlain" startAt="4"/>
            </a:pPr>
            <a:r>
              <a:rPr lang="en-US" sz="1900" dirty="0">
                <a:latin typeface="Liberation Sans" panose="020B0604020202020204" pitchFamily="34" charset="0"/>
              </a:rPr>
              <a:t>Explain accounting issues related to disposition of accounts and notes receivable.</a:t>
            </a:r>
          </a:p>
          <a:p>
            <a:pPr marL="341313" indent="-341313" algn="l">
              <a:lnSpc>
                <a:spcPct val="115000"/>
              </a:lnSpc>
              <a:spcBef>
                <a:spcPct val="45000"/>
              </a:spcBef>
              <a:buClr>
                <a:srgbClr val="CC0000"/>
              </a:buClr>
              <a:buAutoNum type="arabicPlain" startAt="4"/>
            </a:pPr>
            <a:r>
              <a:rPr lang="en-US" sz="1900" b="1" dirty="0">
                <a:solidFill>
                  <a:srgbClr val="CC0000"/>
                </a:solidFill>
                <a:latin typeface="Liberation Sans" panose="020B0604020202020204" pitchFamily="34" charset="0"/>
              </a:rPr>
              <a:t>Describe how to report and analyze receivables.</a:t>
            </a:r>
          </a:p>
          <a:p>
            <a:pPr marL="341313" indent="-341313" algn="l">
              <a:lnSpc>
                <a:spcPct val="115000"/>
              </a:lnSpc>
              <a:spcBef>
                <a:spcPct val="45000"/>
              </a:spcBef>
              <a:buClr>
                <a:srgbClr val="CC0000"/>
              </a:buClr>
              <a:buAutoNum type="arabicPlain" startAt="4"/>
            </a:pPr>
            <a:endParaRPr lang="en-US" sz="1900" dirty="0">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524000" y="155057"/>
            <a:ext cx="6248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Cash and Receivables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7</a:t>
            </a:r>
          </a:p>
        </p:txBody>
      </p:sp>
      <p:cxnSp>
        <p:nvCxnSpPr>
          <p:cNvPr id="3" name="Straight Connector 2"/>
          <p:cNvCxnSpPr/>
          <p:nvPr/>
        </p:nvCxnSpPr>
        <p:spPr bwMode="auto">
          <a:xfrm>
            <a:off x="332096" y="0"/>
            <a:ext cx="7960" cy="632061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3246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extLst>
      <p:ext uri="{BB962C8B-B14F-4D97-AF65-F5344CB8AC3E}">
        <p14:creationId xmlns:p14="http://schemas.microsoft.com/office/powerpoint/2010/main" val="3128007473"/>
      </p:ext>
    </p:extLst>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609600" y="1981200"/>
            <a:ext cx="7924800" cy="419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900"/>
              </a:spcBef>
              <a:buClr>
                <a:srgbClr val="CC0000"/>
              </a:buClr>
              <a:buFontTx/>
              <a:buAutoNum type="arabicPeriod"/>
            </a:pPr>
            <a:r>
              <a:rPr lang="en-US" altLang="en-US" sz="1900" dirty="0">
                <a:latin typeface="Liberation Sans" panose="020B0604020202020204"/>
              </a:rPr>
              <a:t>Segregate the different types of receivables that a company possesses, if material.</a:t>
            </a:r>
          </a:p>
          <a:p>
            <a:pPr algn="l">
              <a:lnSpc>
                <a:spcPct val="120000"/>
              </a:lnSpc>
              <a:spcBef>
                <a:spcPts val="900"/>
              </a:spcBef>
              <a:buClr>
                <a:srgbClr val="CC0000"/>
              </a:buClr>
              <a:buFontTx/>
              <a:buAutoNum type="arabicPeriod"/>
            </a:pPr>
            <a:r>
              <a:rPr lang="en-US" altLang="en-US" sz="1900" dirty="0">
                <a:latin typeface="Liberation Sans" panose="020B0604020202020204"/>
              </a:rPr>
              <a:t>Appropriately offset the valuation accounts against the proper receivable accounts.</a:t>
            </a:r>
          </a:p>
          <a:p>
            <a:pPr algn="l">
              <a:lnSpc>
                <a:spcPct val="120000"/>
              </a:lnSpc>
              <a:spcBef>
                <a:spcPts val="900"/>
              </a:spcBef>
              <a:buClr>
                <a:srgbClr val="CC0000"/>
              </a:buClr>
              <a:buFontTx/>
              <a:buAutoNum type="arabicPeriod"/>
            </a:pPr>
            <a:r>
              <a:rPr lang="en-US" altLang="en-US" sz="1900" dirty="0">
                <a:latin typeface="Liberation Sans" panose="020B0604020202020204"/>
              </a:rPr>
              <a:t>Determine that receivables classified in the current assets section will be converted into cash within the year or the operating cycle, whichever is longer.</a:t>
            </a:r>
          </a:p>
          <a:p>
            <a:pPr algn="l">
              <a:lnSpc>
                <a:spcPct val="120000"/>
              </a:lnSpc>
              <a:spcBef>
                <a:spcPts val="900"/>
              </a:spcBef>
              <a:buClr>
                <a:srgbClr val="CC0000"/>
              </a:buClr>
              <a:buFontTx/>
              <a:buAutoNum type="arabicPeriod"/>
            </a:pPr>
            <a:r>
              <a:rPr lang="en-US" altLang="en-US" sz="1900" dirty="0">
                <a:latin typeface="Liberation Sans" panose="020B0604020202020204"/>
              </a:rPr>
              <a:t>Disclose any loss contingencies that exist on the receivables.</a:t>
            </a:r>
          </a:p>
          <a:p>
            <a:pPr algn="l">
              <a:lnSpc>
                <a:spcPct val="120000"/>
              </a:lnSpc>
              <a:spcBef>
                <a:spcPts val="900"/>
              </a:spcBef>
              <a:buClr>
                <a:srgbClr val="CC0000"/>
              </a:buClr>
              <a:buFontTx/>
              <a:buAutoNum type="arabicPeriod"/>
            </a:pPr>
            <a:r>
              <a:rPr lang="en-US" altLang="en-US" sz="1900" dirty="0">
                <a:latin typeface="Liberation Sans" panose="020B0604020202020204"/>
              </a:rPr>
              <a:t>Disclose any receivables designated or pledged as collateral.</a:t>
            </a:r>
          </a:p>
          <a:p>
            <a:pPr algn="l">
              <a:lnSpc>
                <a:spcPct val="120000"/>
              </a:lnSpc>
              <a:spcBef>
                <a:spcPts val="900"/>
              </a:spcBef>
              <a:buClr>
                <a:srgbClr val="CC0000"/>
              </a:buClr>
              <a:buFontTx/>
              <a:buAutoNum type="arabicPeriod"/>
            </a:pPr>
            <a:r>
              <a:rPr lang="en-US" altLang="en-US" sz="1900" dirty="0">
                <a:latin typeface="Liberation Sans" panose="020B0604020202020204"/>
              </a:rPr>
              <a:t>Disclose the nature </a:t>
            </a:r>
            <a:r>
              <a:rPr lang="en-US" altLang="en-US" sz="2000" dirty="0">
                <a:latin typeface="Liberation Sans" panose="020B0604020202020204"/>
              </a:rPr>
              <a:t>of credit risk inherent in the receivables.</a:t>
            </a:r>
          </a:p>
        </p:txBody>
      </p:sp>
      <p:sp>
        <p:nvSpPr>
          <p:cNvPr id="757765"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Presentation and Analysis</a:t>
            </a:r>
          </a:p>
        </p:txBody>
      </p:sp>
      <p:sp>
        <p:nvSpPr>
          <p:cNvPr id="90116" name="Text Box 8"/>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7</a:t>
            </a:r>
            <a:endParaRPr lang="en-US" altLang="en-US" sz="1600" b="1" i="1" dirty="0">
              <a:solidFill>
                <a:schemeClr val="bg2"/>
              </a:solidFill>
              <a:latin typeface="Liberation Sans" panose="020B0604020202020204"/>
            </a:endParaRPr>
          </a:p>
        </p:txBody>
      </p:sp>
      <p:sp>
        <p:nvSpPr>
          <p:cNvPr id="90117" name="Rectangle 9"/>
          <p:cNvSpPr>
            <a:spLocks noChangeArrowheads="1"/>
          </p:cNvSpPr>
          <p:nvPr/>
        </p:nvSpPr>
        <p:spPr bwMode="auto">
          <a:xfrm>
            <a:off x="600075" y="1371600"/>
            <a:ext cx="6562725" cy="52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700" b="1" dirty="0">
                <a:solidFill>
                  <a:srgbClr val="006600"/>
                </a:solidFill>
                <a:latin typeface="Liberation Sans" panose="020B0604020202020204"/>
              </a:rPr>
              <a:t>Presentation of Receivables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0999" y="4172717"/>
            <a:ext cx="8382001" cy="1574549"/>
          </a:xfrm>
          <a:prstGeom prst="rect">
            <a:avLst/>
          </a:prstGeom>
        </p:spPr>
      </p:pic>
      <p:sp>
        <p:nvSpPr>
          <p:cNvPr id="91138" name="Text Box 2"/>
          <p:cNvSpPr txBox="1">
            <a:spLocks noChangeArrowheads="1"/>
          </p:cNvSpPr>
          <p:nvPr/>
        </p:nvSpPr>
        <p:spPr bwMode="auto">
          <a:xfrm>
            <a:off x="609600" y="1371600"/>
            <a:ext cx="7620000" cy="503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700" b="1" dirty="0">
                <a:solidFill>
                  <a:srgbClr val="006600"/>
                </a:solidFill>
                <a:latin typeface="Liberation Sans" panose="020B0604020202020204"/>
              </a:rPr>
              <a:t>Analysis of Receivables</a:t>
            </a:r>
          </a:p>
        </p:txBody>
      </p:sp>
      <p:sp>
        <p:nvSpPr>
          <p:cNvPr id="759812"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Presentation and Analysis</a:t>
            </a:r>
          </a:p>
        </p:txBody>
      </p:sp>
      <p:sp>
        <p:nvSpPr>
          <p:cNvPr id="81924" name="Text Box 8"/>
          <p:cNvSpPr txBox="1">
            <a:spLocks noChangeArrowheads="1"/>
          </p:cNvSpPr>
          <p:nvPr/>
        </p:nvSpPr>
        <p:spPr bwMode="auto">
          <a:xfrm>
            <a:off x="609600" y="1974850"/>
            <a:ext cx="7620000"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spcAft>
                <a:spcPts val="0"/>
              </a:spcAft>
              <a:buSzPct val="80000"/>
              <a:defRPr/>
            </a:pPr>
            <a:r>
              <a:rPr lang="en-US" sz="2300" b="1" dirty="0" smtClean="0">
                <a:solidFill>
                  <a:schemeClr val="tx2">
                    <a:lumMod val="50000"/>
                  </a:schemeClr>
                </a:solidFill>
                <a:latin typeface="Liberation Sans" panose="020B0604020202020204"/>
              </a:rPr>
              <a:t>Accounts Receivable Turnover Ratio:</a:t>
            </a:r>
          </a:p>
          <a:p>
            <a:pPr lvl="1" algn="l">
              <a:lnSpc>
                <a:spcPct val="120000"/>
              </a:lnSpc>
              <a:spcBef>
                <a:spcPts val="1200"/>
              </a:spcBef>
              <a:spcAft>
                <a:spcPts val="0"/>
              </a:spcAft>
              <a:buClr>
                <a:srgbClr val="CC0000"/>
              </a:buClr>
              <a:buSzPct val="80000"/>
              <a:buFont typeface="Wingdings" pitchFamily="2" charset="2"/>
              <a:buChar char="u"/>
              <a:defRPr/>
            </a:pPr>
            <a:r>
              <a:rPr lang="en-US" sz="2100" dirty="0" smtClean="0">
                <a:solidFill>
                  <a:srgbClr val="000000"/>
                </a:solidFill>
                <a:latin typeface="Liberation Sans" panose="020B0604020202020204"/>
              </a:rPr>
              <a:t>Use to evaluate the liquidity of  accounts receivable.</a:t>
            </a:r>
          </a:p>
          <a:p>
            <a:pPr lvl="1" algn="l">
              <a:lnSpc>
                <a:spcPct val="120000"/>
              </a:lnSpc>
              <a:spcBef>
                <a:spcPts val="1200"/>
              </a:spcBef>
              <a:spcAft>
                <a:spcPts val="0"/>
              </a:spcAft>
              <a:buClr>
                <a:srgbClr val="CC0000"/>
              </a:buClr>
              <a:buSzPct val="80000"/>
              <a:buFont typeface="Wingdings" pitchFamily="2" charset="2"/>
              <a:buChar char="u"/>
              <a:defRPr/>
            </a:pPr>
            <a:r>
              <a:rPr lang="en-US" sz="2100" dirty="0" smtClean="0">
                <a:solidFill>
                  <a:srgbClr val="000000"/>
                </a:solidFill>
                <a:latin typeface="Liberation Sans" panose="020B0604020202020204"/>
              </a:rPr>
              <a:t>Measures the number of times, on average, a company collects receivables during the period.</a:t>
            </a:r>
          </a:p>
        </p:txBody>
      </p:sp>
      <p:sp>
        <p:nvSpPr>
          <p:cNvPr id="91142"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7</a:t>
            </a:r>
            <a:endParaRPr lang="en-US" altLang="en-US" sz="1600" b="1" i="1" dirty="0">
              <a:solidFill>
                <a:schemeClr val="bg2"/>
              </a:solidFill>
              <a:latin typeface="Liberation Sans" panose="020B0604020202020204"/>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9"/>
          <p:cNvSpPr/>
          <p:nvPr/>
        </p:nvSpPr>
        <p:spPr>
          <a:xfrm>
            <a:off x="328704" y="5786735"/>
            <a:ext cx="3481296" cy="461665"/>
          </a:xfrm>
          <a:prstGeom prst="rect">
            <a:avLst/>
          </a:prstGeom>
          <a:solidFill>
            <a:schemeClr val="accent3"/>
          </a:solidFill>
        </p:spPr>
        <p:txBody>
          <a:bodyPr wrap="square">
            <a:spAutoFit/>
          </a:bodyPr>
          <a:lstStyle/>
          <a:p>
            <a:pPr algn="l"/>
            <a:r>
              <a:rPr lang="en-US" sz="1200" b="1" dirty="0" smtClean="0">
                <a:solidFill>
                  <a:srgbClr val="006600"/>
                </a:solidFill>
                <a:latin typeface="Liberation Sans" panose="020B0604020202020204"/>
              </a:rPr>
              <a:t>ILLUSTRATION 7-22</a:t>
            </a:r>
          </a:p>
          <a:p>
            <a:pPr algn="l"/>
            <a:r>
              <a:rPr lang="en-US" sz="1200" dirty="0">
                <a:latin typeface="Liberation Sans" panose="020B0604020202020204"/>
              </a:rPr>
              <a:t>Computation of Accounts Receivable </a:t>
            </a:r>
            <a:r>
              <a:rPr lang="en-US" sz="1200" dirty="0" smtClean="0">
                <a:latin typeface="Liberation Sans" panose="020B0604020202020204"/>
              </a:rPr>
              <a:t>Turnover</a:t>
            </a:r>
            <a:endParaRPr lang="en-US" sz="120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1143000" y="6361070"/>
            <a:ext cx="7924800" cy="338554"/>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  Explain </a:t>
            </a:r>
            <a:r>
              <a:rPr lang="en-US" altLang="en-US" sz="1600" b="1" i="1" dirty="0">
                <a:solidFill>
                  <a:schemeClr val="bg2"/>
                </a:solidFill>
                <a:latin typeface="Liberation Sans" panose="020B0604020202020204"/>
              </a:rPr>
              <a:t>common techniques employed to control cash</a:t>
            </a:r>
            <a:r>
              <a:rPr lang="en-US" altLang="en-US" sz="1600" b="1" i="1" dirty="0" smtClean="0">
                <a:solidFill>
                  <a:schemeClr val="bg2"/>
                </a:solidFill>
                <a:latin typeface="Liberation Sans" panose="020B0604020202020204"/>
              </a:rPr>
              <a:t>.</a:t>
            </a:r>
            <a:endParaRPr lang="en-US" altLang="en-US" sz="1600" b="1" i="1" dirty="0">
              <a:solidFill>
                <a:schemeClr val="bg2"/>
              </a:solidFill>
              <a:latin typeface="Liberation Sans" panose="020B0604020202020204"/>
            </a:endParaRPr>
          </a:p>
        </p:txBody>
      </p:sp>
      <p:sp>
        <p:nvSpPr>
          <p:cNvPr id="92163" name="Rectangle 10"/>
          <p:cNvSpPr>
            <a:spLocks noChangeArrowheads="1"/>
          </p:cNvSpPr>
          <p:nvPr/>
        </p:nvSpPr>
        <p:spPr bwMode="auto">
          <a:xfrm>
            <a:off x="609600" y="1371600"/>
            <a:ext cx="8153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200" dirty="0">
                <a:latin typeface="Liberation Sans" panose="020B0604020202020204"/>
              </a:rPr>
              <a:t>Management faces two problems in accounting for cash transactions: </a:t>
            </a:r>
          </a:p>
          <a:p>
            <a:pPr lvl="1" algn="l">
              <a:lnSpc>
                <a:spcPct val="120000"/>
              </a:lnSpc>
              <a:spcBef>
                <a:spcPts val="1200"/>
              </a:spcBef>
              <a:buFontTx/>
              <a:buAutoNum type="arabicPeriod"/>
            </a:pPr>
            <a:r>
              <a:rPr lang="en-US" altLang="en-US" sz="2100" dirty="0">
                <a:latin typeface="Liberation Sans" panose="020B0604020202020204"/>
              </a:rPr>
              <a:t>Establish proper controls to prevent any unauthorized transactions by officers or employees.</a:t>
            </a:r>
          </a:p>
          <a:p>
            <a:pPr lvl="1" algn="l">
              <a:lnSpc>
                <a:spcPct val="120000"/>
              </a:lnSpc>
              <a:spcBef>
                <a:spcPts val="1200"/>
              </a:spcBef>
              <a:buFontTx/>
              <a:buAutoNum type="arabicPeriod"/>
            </a:pPr>
            <a:r>
              <a:rPr lang="en-US" altLang="en-US" sz="2100" dirty="0">
                <a:latin typeface="Liberation Sans" panose="020B0604020202020204"/>
              </a:rPr>
              <a:t>Provide information necessary to properly manage cash on hand and cash transactions.</a:t>
            </a:r>
          </a:p>
        </p:txBody>
      </p:sp>
      <p:sp>
        <p:nvSpPr>
          <p:cNvPr id="6"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7"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4"/>
          <p:cNvSpPr>
            <a:spLocks noChangeArrowheads="1"/>
          </p:cNvSpPr>
          <p:nvPr/>
        </p:nvSpPr>
        <p:spPr bwMode="auto">
          <a:xfrm>
            <a:off x="609600" y="1981200"/>
            <a:ext cx="81534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200" dirty="0">
                <a:latin typeface="Liberation Sans" panose="020B0604020202020204"/>
              </a:rPr>
              <a:t>To obtain desired control objectives, a company can vary the number and location of banks and the types of accounts.</a:t>
            </a:r>
          </a:p>
          <a:p>
            <a:pPr lvl="1"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General checking account</a:t>
            </a:r>
          </a:p>
          <a:p>
            <a:pPr lvl="1"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Collection float.</a:t>
            </a:r>
          </a:p>
          <a:p>
            <a:pPr lvl="1"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Lockbox accounts</a:t>
            </a:r>
          </a:p>
          <a:p>
            <a:pPr lvl="1"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Imprest bank accounts</a:t>
            </a:r>
          </a:p>
        </p:txBody>
      </p:sp>
      <p:sp>
        <p:nvSpPr>
          <p:cNvPr id="93188" name="Text Box 5"/>
          <p:cNvSpPr txBox="1">
            <a:spLocks noChangeArrowheads="1"/>
          </p:cNvSpPr>
          <p:nvPr/>
        </p:nvSpPr>
        <p:spPr bwMode="auto">
          <a:xfrm>
            <a:off x="609600" y="13716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USING BANK ACCOUNTS</a:t>
            </a:r>
            <a:endParaRPr lang="en-US" altLang="en-US" b="1" dirty="0">
              <a:solidFill>
                <a:schemeClr val="tx2">
                  <a:lumMod val="50000"/>
                </a:schemeClr>
              </a:solidFill>
              <a:latin typeface="Liberation Sans" panose="020B0604020202020204"/>
            </a:endParaRPr>
          </a:p>
        </p:txBody>
      </p:sp>
      <p:sp>
        <p:nvSpPr>
          <p:cNvPr id="8"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9"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pic>
        <p:nvPicPr>
          <p:cNvPr id="2" name="Picture 1"/>
          <p:cNvPicPr>
            <a:picLocks noChangeAspect="1"/>
          </p:cNvPicPr>
          <p:nvPr/>
        </p:nvPicPr>
        <p:blipFill>
          <a:blip r:embed="rId3"/>
          <a:stretch>
            <a:fillRect/>
          </a:stretch>
        </p:blipFill>
        <p:spPr>
          <a:xfrm>
            <a:off x="5334000" y="3009807"/>
            <a:ext cx="2394920" cy="3543393"/>
          </a:xfrm>
          <a:prstGeom prst="rect">
            <a:avLst/>
          </a:prstGeom>
        </p:spPr>
      </p:pic>
      <p:sp>
        <p:nvSpPr>
          <p:cNvPr id="11"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4"/>
          <p:cNvSpPr>
            <a:spLocks noChangeArrowheads="1"/>
          </p:cNvSpPr>
          <p:nvPr/>
        </p:nvSpPr>
        <p:spPr bwMode="auto">
          <a:xfrm>
            <a:off x="609600" y="1981200"/>
            <a:ext cx="81534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pPr>
            <a:r>
              <a:rPr lang="en-US" altLang="en-US" sz="2200" dirty="0">
                <a:latin typeface="Liberation Sans" panose="020B0604020202020204"/>
              </a:rPr>
              <a:t>To pay small amounts for miscellaneous expenses.</a:t>
            </a:r>
          </a:p>
        </p:txBody>
      </p:sp>
      <p:sp>
        <p:nvSpPr>
          <p:cNvPr id="94212" name="Text Box 5"/>
          <p:cNvSpPr txBox="1">
            <a:spLocks noChangeArrowheads="1"/>
          </p:cNvSpPr>
          <p:nvPr/>
        </p:nvSpPr>
        <p:spPr bwMode="auto">
          <a:xfrm>
            <a:off x="609600" y="1371600"/>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THE IMPREST PETTY CASH SYSTEM</a:t>
            </a:r>
            <a:endParaRPr lang="en-US" altLang="en-US" b="1" dirty="0">
              <a:solidFill>
                <a:schemeClr val="tx2">
                  <a:lumMod val="50000"/>
                </a:schemeClr>
              </a:solidFill>
              <a:latin typeface="Liberation Sans" panose="020B0604020202020204"/>
            </a:endParaRPr>
          </a:p>
        </p:txBody>
      </p:sp>
      <p:sp>
        <p:nvSpPr>
          <p:cNvPr id="94213" name="Rectangle 6"/>
          <p:cNvSpPr>
            <a:spLocks noChangeArrowheads="1"/>
          </p:cNvSpPr>
          <p:nvPr/>
        </p:nvSpPr>
        <p:spPr bwMode="auto">
          <a:xfrm>
            <a:off x="609600" y="2570163"/>
            <a:ext cx="81534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pPr>
            <a:r>
              <a:rPr lang="en-US" altLang="en-US" sz="2400" b="1" dirty="0">
                <a:latin typeface="Liberation Sans" panose="020B0604020202020204"/>
              </a:rPr>
              <a:t>Steps:</a:t>
            </a:r>
          </a:p>
        </p:txBody>
      </p:sp>
      <p:sp>
        <p:nvSpPr>
          <p:cNvPr id="94214" name="Rectangle 8"/>
          <p:cNvSpPr>
            <a:spLocks noChangeArrowheads="1"/>
          </p:cNvSpPr>
          <p:nvPr/>
        </p:nvSpPr>
        <p:spPr bwMode="auto">
          <a:xfrm>
            <a:off x="609600" y="3200400"/>
            <a:ext cx="7696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buFontTx/>
              <a:buAutoNum type="arabicPeriod"/>
            </a:pPr>
            <a:r>
              <a:rPr lang="en-US" altLang="en-US" sz="2200" dirty="0">
                <a:latin typeface="Liberation Sans" panose="020B0604020202020204"/>
              </a:rPr>
              <a:t>Record $300 transfer of funds to petty cash:</a:t>
            </a:r>
          </a:p>
        </p:txBody>
      </p:sp>
      <p:sp>
        <p:nvSpPr>
          <p:cNvPr id="889865" name="Rectangle 9"/>
          <p:cNvSpPr>
            <a:spLocks noChangeArrowheads="1"/>
          </p:cNvSpPr>
          <p:nvPr/>
        </p:nvSpPr>
        <p:spPr bwMode="auto">
          <a:xfrm>
            <a:off x="1524000" y="3810000"/>
            <a:ext cx="63246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114800" algn="r"/>
                <a:tab pos="5257800" algn="r"/>
                <a:tab pos="6400800" algn="r"/>
              </a:tabLst>
              <a:defRPr sz="2800">
                <a:solidFill>
                  <a:schemeClr val="tx1"/>
                </a:solidFill>
                <a:latin typeface="Times New Roman" panose="02020603050405020304" pitchFamily="18" charset="0"/>
              </a:defRPr>
            </a:lvl1pPr>
            <a:lvl2pPr marL="742950" indent="-285750">
              <a:tabLst>
                <a:tab pos="4114800" algn="r"/>
                <a:tab pos="5257800" algn="r"/>
                <a:tab pos="6400800" algn="r"/>
              </a:tabLst>
              <a:defRPr sz="2800">
                <a:solidFill>
                  <a:schemeClr val="tx1"/>
                </a:solidFill>
                <a:latin typeface="Times New Roman" panose="02020603050405020304" pitchFamily="18" charset="0"/>
              </a:defRPr>
            </a:lvl2pPr>
            <a:lvl3pPr marL="1143000" indent="-228600">
              <a:tabLst>
                <a:tab pos="4114800" algn="r"/>
                <a:tab pos="5257800" algn="r"/>
                <a:tab pos="6400800" algn="r"/>
              </a:tabLst>
              <a:defRPr sz="2800">
                <a:solidFill>
                  <a:schemeClr val="tx1"/>
                </a:solidFill>
                <a:latin typeface="Times New Roman" panose="02020603050405020304" pitchFamily="18" charset="0"/>
              </a:defRPr>
            </a:lvl3pPr>
            <a:lvl4pPr marL="1600200" indent="-228600">
              <a:tabLst>
                <a:tab pos="4114800" algn="r"/>
                <a:tab pos="5257800" algn="r"/>
                <a:tab pos="6400800" algn="r"/>
              </a:tabLst>
              <a:defRPr sz="2800">
                <a:solidFill>
                  <a:schemeClr val="tx1"/>
                </a:solidFill>
                <a:latin typeface="Times New Roman" panose="02020603050405020304" pitchFamily="18" charset="0"/>
              </a:defRPr>
            </a:lvl4pPr>
            <a:lvl5pPr marL="2057400" indent="-228600">
              <a:tabLst>
                <a:tab pos="4114800" algn="r"/>
                <a:tab pos="52578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14800" algn="r"/>
                <a:tab pos="52578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14800" algn="r"/>
                <a:tab pos="52578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14800" algn="r"/>
                <a:tab pos="52578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14800" algn="r"/>
                <a:tab pos="5257800" algn="r"/>
                <a:tab pos="6400800" algn="r"/>
              </a:tabLst>
              <a:defRPr sz="2800">
                <a:solidFill>
                  <a:schemeClr val="tx1"/>
                </a:solidFill>
                <a:latin typeface="Times New Roman" panose="02020603050405020304" pitchFamily="18" charset="0"/>
              </a:defRPr>
            </a:lvl9pPr>
          </a:lstStyle>
          <a:p>
            <a:pPr algn="l">
              <a:lnSpc>
                <a:spcPct val="115000"/>
              </a:lnSpc>
            </a:pPr>
            <a:r>
              <a:rPr lang="en-US" altLang="en-US" sz="2200" dirty="0">
                <a:latin typeface="Liberation Sans" panose="020B0604020202020204"/>
              </a:rPr>
              <a:t>Petty Cash 	300</a:t>
            </a:r>
          </a:p>
          <a:p>
            <a:pPr algn="l">
              <a:lnSpc>
                <a:spcPct val="115000"/>
              </a:lnSpc>
              <a:spcBef>
                <a:spcPct val="40000"/>
              </a:spcBef>
            </a:pPr>
            <a:r>
              <a:rPr lang="en-US" altLang="en-US" sz="2200" dirty="0">
                <a:latin typeface="Liberation Sans" panose="020B0604020202020204"/>
              </a:rPr>
              <a:t>	Cash 		300</a:t>
            </a:r>
          </a:p>
        </p:txBody>
      </p:sp>
      <p:sp>
        <p:nvSpPr>
          <p:cNvPr id="94216" name="Rectangle 10"/>
          <p:cNvSpPr>
            <a:spLocks noChangeArrowheads="1"/>
          </p:cNvSpPr>
          <p:nvPr/>
        </p:nvSpPr>
        <p:spPr bwMode="auto">
          <a:xfrm>
            <a:off x="609600" y="5003800"/>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buFontTx/>
              <a:buAutoNum type="arabicPeriod" startAt="2"/>
            </a:pPr>
            <a:r>
              <a:rPr lang="en-US" altLang="en-US" sz="2200" dirty="0">
                <a:latin typeface="Liberation Sans" panose="020B0604020202020204"/>
              </a:rPr>
              <a:t>The petty cash custodian obtains signed receipts from each individual to whom he or she pays cash.</a:t>
            </a:r>
          </a:p>
        </p:txBody>
      </p:sp>
      <p:sp>
        <p:nvSpPr>
          <p:cNvPr id="11"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12"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13"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9865">
                                            <p:txEl>
                                              <p:pRg st="0" end="0"/>
                                            </p:txEl>
                                          </p:spTgt>
                                        </p:tgtEl>
                                        <p:attrNameLst>
                                          <p:attrName>style.visibility</p:attrName>
                                        </p:attrNameLst>
                                      </p:cBhvr>
                                      <p:to>
                                        <p:strVal val="visible"/>
                                      </p:to>
                                    </p:set>
                                    <p:animEffect transition="in" filter="wipe(left)">
                                      <p:cBhvr>
                                        <p:cTn id="7" dur="500"/>
                                        <p:tgtEl>
                                          <p:spTgt spid="8898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9865">
                                            <p:txEl>
                                              <p:pRg st="1" end="1"/>
                                            </p:txEl>
                                          </p:spTgt>
                                        </p:tgtEl>
                                        <p:attrNameLst>
                                          <p:attrName>style.visibility</p:attrName>
                                        </p:attrNameLst>
                                      </p:cBhvr>
                                      <p:to>
                                        <p:strVal val="visible"/>
                                      </p:to>
                                    </p:set>
                                    <p:animEffect transition="in" filter="wipe(left)">
                                      <p:cBhvr>
                                        <p:cTn id="12" dur="500"/>
                                        <p:tgtEl>
                                          <p:spTgt spid="8898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ChangeArrowheads="1"/>
          </p:cNvSpPr>
          <p:nvPr/>
        </p:nvSpPr>
        <p:spPr bwMode="auto">
          <a:xfrm>
            <a:off x="609600" y="1981200"/>
            <a:ext cx="8153400"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pPr>
            <a:r>
              <a:rPr lang="en-US" altLang="en-US" sz="2400" b="1" dirty="0">
                <a:latin typeface="Liberation Sans" panose="020B0604020202020204"/>
              </a:rPr>
              <a:t>Steps:</a:t>
            </a:r>
          </a:p>
        </p:txBody>
      </p:sp>
      <p:sp>
        <p:nvSpPr>
          <p:cNvPr id="95237" name="Rectangle 8"/>
          <p:cNvSpPr>
            <a:spLocks noChangeArrowheads="1"/>
          </p:cNvSpPr>
          <p:nvPr/>
        </p:nvSpPr>
        <p:spPr bwMode="auto">
          <a:xfrm>
            <a:off x="1524000" y="3581400"/>
            <a:ext cx="6324600"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686300" algn="r"/>
                <a:tab pos="5829300" algn="r"/>
                <a:tab pos="6400800" algn="r"/>
              </a:tabLst>
              <a:defRPr sz="2800">
                <a:solidFill>
                  <a:schemeClr val="tx1"/>
                </a:solidFill>
                <a:latin typeface="Times New Roman" panose="02020603050405020304" pitchFamily="18" charset="0"/>
              </a:defRPr>
            </a:lvl1pPr>
            <a:lvl2pPr marL="742950" indent="-285750">
              <a:tabLst>
                <a:tab pos="4686300" algn="r"/>
                <a:tab pos="5829300" algn="r"/>
                <a:tab pos="6400800" algn="r"/>
              </a:tabLst>
              <a:defRPr sz="2800">
                <a:solidFill>
                  <a:schemeClr val="tx1"/>
                </a:solidFill>
                <a:latin typeface="Times New Roman" panose="02020603050405020304" pitchFamily="18" charset="0"/>
              </a:defRPr>
            </a:lvl2pPr>
            <a:lvl3pPr marL="1143000" indent="-228600">
              <a:tabLst>
                <a:tab pos="4686300" algn="r"/>
                <a:tab pos="5829300" algn="r"/>
                <a:tab pos="6400800" algn="r"/>
              </a:tabLst>
              <a:defRPr sz="2800">
                <a:solidFill>
                  <a:schemeClr val="tx1"/>
                </a:solidFill>
                <a:latin typeface="Times New Roman" panose="02020603050405020304" pitchFamily="18" charset="0"/>
              </a:defRPr>
            </a:lvl3pPr>
            <a:lvl4pPr marL="1600200" indent="-228600">
              <a:tabLst>
                <a:tab pos="4686300" algn="r"/>
                <a:tab pos="5829300" algn="r"/>
                <a:tab pos="6400800" algn="r"/>
              </a:tabLst>
              <a:defRPr sz="2800">
                <a:solidFill>
                  <a:schemeClr val="tx1"/>
                </a:solidFill>
                <a:latin typeface="Times New Roman" panose="02020603050405020304" pitchFamily="18" charset="0"/>
              </a:defRPr>
            </a:lvl4pPr>
            <a:lvl5pPr marL="2057400" indent="-228600">
              <a:tabLst>
                <a:tab pos="4686300" algn="r"/>
                <a:tab pos="58293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9pPr>
          </a:lstStyle>
          <a:p>
            <a:pPr algn="l">
              <a:lnSpc>
                <a:spcPct val="115000"/>
              </a:lnSpc>
              <a:spcBef>
                <a:spcPct val="15000"/>
              </a:spcBef>
            </a:pPr>
            <a:r>
              <a:rPr lang="en-US" altLang="en-US" sz="2200" dirty="0">
                <a:latin typeface="Liberation Sans" panose="020B0604020202020204"/>
              </a:rPr>
              <a:t>Supplies Expense 	42</a:t>
            </a:r>
          </a:p>
          <a:p>
            <a:pPr algn="l">
              <a:lnSpc>
                <a:spcPct val="115000"/>
              </a:lnSpc>
              <a:spcBef>
                <a:spcPct val="15000"/>
              </a:spcBef>
            </a:pPr>
            <a:r>
              <a:rPr lang="en-US" altLang="en-US" sz="2200" dirty="0">
                <a:latin typeface="Liberation Sans" panose="020B0604020202020204"/>
              </a:rPr>
              <a:t>Postage Expense 	53</a:t>
            </a:r>
          </a:p>
          <a:p>
            <a:pPr algn="l">
              <a:lnSpc>
                <a:spcPct val="115000"/>
              </a:lnSpc>
              <a:spcBef>
                <a:spcPct val="15000"/>
              </a:spcBef>
            </a:pPr>
            <a:r>
              <a:rPr lang="en-US" altLang="en-US" sz="2200" dirty="0">
                <a:latin typeface="Liberation Sans" panose="020B0604020202020204"/>
              </a:rPr>
              <a:t>Miscellaneous Expense 	76</a:t>
            </a:r>
          </a:p>
          <a:p>
            <a:pPr algn="l">
              <a:lnSpc>
                <a:spcPct val="115000"/>
              </a:lnSpc>
              <a:spcBef>
                <a:spcPct val="15000"/>
              </a:spcBef>
            </a:pPr>
            <a:r>
              <a:rPr lang="en-US" altLang="en-US" sz="2200" dirty="0">
                <a:latin typeface="Liberation Sans" panose="020B0604020202020204"/>
              </a:rPr>
              <a:t>Cash Over and Short 	2</a:t>
            </a:r>
          </a:p>
          <a:p>
            <a:pPr algn="l">
              <a:lnSpc>
                <a:spcPct val="115000"/>
              </a:lnSpc>
              <a:spcBef>
                <a:spcPct val="15000"/>
              </a:spcBef>
            </a:pPr>
            <a:r>
              <a:rPr lang="en-US" altLang="en-US" sz="2200" dirty="0">
                <a:latin typeface="Liberation Sans" panose="020B0604020202020204"/>
              </a:rPr>
              <a:t>	Cash 		173</a:t>
            </a:r>
          </a:p>
        </p:txBody>
      </p:sp>
      <p:sp>
        <p:nvSpPr>
          <p:cNvPr id="95238" name="Rectangle 10"/>
          <p:cNvSpPr>
            <a:spLocks noChangeArrowheads="1"/>
          </p:cNvSpPr>
          <p:nvPr/>
        </p:nvSpPr>
        <p:spPr bwMode="auto">
          <a:xfrm>
            <a:off x="609600" y="2667000"/>
            <a:ext cx="79248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buFontTx/>
              <a:buAutoNum type="arabicPeriod" startAt="3"/>
            </a:pPr>
            <a:r>
              <a:rPr lang="en-US" altLang="en-US" sz="2200" dirty="0">
                <a:latin typeface="Liberation Sans" panose="020B0604020202020204"/>
              </a:rPr>
              <a:t>Custodian receives a company check to replenish the fund.</a:t>
            </a:r>
          </a:p>
        </p:txBody>
      </p:sp>
      <p:sp>
        <p:nvSpPr>
          <p:cNvPr id="9"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10"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11" name="Text Box 5"/>
          <p:cNvSpPr txBox="1">
            <a:spLocks noChangeArrowheads="1"/>
          </p:cNvSpPr>
          <p:nvPr/>
        </p:nvSpPr>
        <p:spPr bwMode="auto">
          <a:xfrm>
            <a:off x="609600" y="1371600"/>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THE IMPREST PETTY CASH SYSTEM</a:t>
            </a:r>
            <a:endParaRPr lang="en-US" altLang="en-US" b="1" dirty="0">
              <a:solidFill>
                <a:schemeClr val="tx2">
                  <a:lumMod val="50000"/>
                </a:schemeClr>
              </a:solidFill>
              <a:latin typeface="Liberation Sans" panose="020B0604020202020204"/>
            </a:endParaRPr>
          </a:p>
        </p:txBody>
      </p:sp>
      <p:sp>
        <p:nvSpPr>
          <p:cNvPr id="12"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09600" y="1981200"/>
            <a:ext cx="8153400"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pPr>
            <a:r>
              <a:rPr lang="en-US" altLang="en-US" sz="2400" b="1" dirty="0">
                <a:latin typeface="Liberation Sans" panose="020B0604020202020204"/>
              </a:rPr>
              <a:t>Steps:</a:t>
            </a:r>
          </a:p>
        </p:txBody>
      </p:sp>
      <p:sp>
        <p:nvSpPr>
          <p:cNvPr id="893958" name="Rectangle 6"/>
          <p:cNvSpPr>
            <a:spLocks noChangeArrowheads="1"/>
          </p:cNvSpPr>
          <p:nvPr/>
        </p:nvSpPr>
        <p:spPr bwMode="auto">
          <a:xfrm>
            <a:off x="1524000" y="4100513"/>
            <a:ext cx="632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686300" algn="r"/>
                <a:tab pos="5829300" algn="r"/>
                <a:tab pos="6400800" algn="r"/>
              </a:tabLst>
              <a:defRPr sz="2800">
                <a:solidFill>
                  <a:schemeClr val="tx1"/>
                </a:solidFill>
                <a:latin typeface="Times New Roman" panose="02020603050405020304" pitchFamily="18" charset="0"/>
              </a:defRPr>
            </a:lvl1pPr>
            <a:lvl2pPr marL="742950" indent="-285750">
              <a:tabLst>
                <a:tab pos="4686300" algn="r"/>
                <a:tab pos="5829300" algn="r"/>
                <a:tab pos="6400800" algn="r"/>
              </a:tabLst>
              <a:defRPr sz="2800">
                <a:solidFill>
                  <a:schemeClr val="tx1"/>
                </a:solidFill>
                <a:latin typeface="Times New Roman" panose="02020603050405020304" pitchFamily="18" charset="0"/>
              </a:defRPr>
            </a:lvl2pPr>
            <a:lvl3pPr marL="1143000" indent="-228600">
              <a:tabLst>
                <a:tab pos="4686300" algn="r"/>
                <a:tab pos="5829300" algn="r"/>
                <a:tab pos="6400800" algn="r"/>
              </a:tabLst>
              <a:defRPr sz="2800">
                <a:solidFill>
                  <a:schemeClr val="tx1"/>
                </a:solidFill>
                <a:latin typeface="Times New Roman" panose="02020603050405020304" pitchFamily="18" charset="0"/>
              </a:defRPr>
            </a:lvl3pPr>
            <a:lvl4pPr marL="1600200" indent="-228600">
              <a:tabLst>
                <a:tab pos="4686300" algn="r"/>
                <a:tab pos="5829300" algn="r"/>
                <a:tab pos="6400800" algn="r"/>
              </a:tabLst>
              <a:defRPr sz="2800">
                <a:solidFill>
                  <a:schemeClr val="tx1"/>
                </a:solidFill>
                <a:latin typeface="Times New Roman" panose="02020603050405020304" pitchFamily="18" charset="0"/>
              </a:defRPr>
            </a:lvl4pPr>
            <a:lvl5pPr marL="2057400" indent="-228600">
              <a:tabLst>
                <a:tab pos="4686300" algn="r"/>
                <a:tab pos="58293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9pPr>
          </a:lstStyle>
          <a:p>
            <a:pPr algn="l">
              <a:lnSpc>
                <a:spcPct val="115000"/>
              </a:lnSpc>
              <a:spcBef>
                <a:spcPct val="15000"/>
              </a:spcBef>
            </a:pPr>
            <a:r>
              <a:rPr lang="en-US" altLang="en-US" sz="2200" dirty="0">
                <a:latin typeface="Liberation Sans" panose="020B0604020202020204"/>
              </a:rPr>
              <a:t>Cash 	50</a:t>
            </a:r>
          </a:p>
          <a:p>
            <a:pPr algn="l">
              <a:lnSpc>
                <a:spcPct val="115000"/>
              </a:lnSpc>
              <a:spcBef>
                <a:spcPct val="15000"/>
              </a:spcBef>
            </a:pPr>
            <a:r>
              <a:rPr lang="en-US" altLang="en-US" sz="2200" dirty="0">
                <a:latin typeface="Liberation Sans" panose="020B0604020202020204"/>
              </a:rPr>
              <a:t>	Petty </a:t>
            </a:r>
            <a:r>
              <a:rPr lang="en-US" altLang="en-US" sz="2200" dirty="0" smtClean="0">
                <a:latin typeface="Liberation Sans" panose="020B0604020202020204"/>
              </a:rPr>
              <a:t>Cash </a:t>
            </a:r>
            <a:r>
              <a:rPr lang="en-US" altLang="en-US" sz="2200" dirty="0">
                <a:latin typeface="Liberation Sans" panose="020B0604020202020204"/>
              </a:rPr>
              <a:t>		50</a:t>
            </a:r>
          </a:p>
        </p:txBody>
      </p:sp>
      <p:sp>
        <p:nvSpPr>
          <p:cNvPr id="96262" name="Rectangle 7"/>
          <p:cNvSpPr>
            <a:spLocks noChangeArrowheads="1"/>
          </p:cNvSpPr>
          <p:nvPr/>
        </p:nvSpPr>
        <p:spPr bwMode="auto">
          <a:xfrm>
            <a:off x="609600" y="2667000"/>
            <a:ext cx="79248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buFontTx/>
              <a:buAutoNum type="arabicPeriod" startAt="4"/>
            </a:pPr>
            <a:r>
              <a:rPr lang="en-US" altLang="en-US" sz="2200" dirty="0">
                <a:latin typeface="Liberation Sans" panose="020B0604020202020204"/>
              </a:rPr>
              <a:t>If the company decides that the amount of cash in the petty cash fund is excessive by $50, it lowers the fund balance as follows.</a:t>
            </a:r>
          </a:p>
        </p:txBody>
      </p:sp>
      <p:sp>
        <p:nvSpPr>
          <p:cNvPr id="9"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10"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11" name="Text Box 5"/>
          <p:cNvSpPr txBox="1">
            <a:spLocks noChangeArrowheads="1"/>
          </p:cNvSpPr>
          <p:nvPr/>
        </p:nvSpPr>
        <p:spPr bwMode="auto">
          <a:xfrm>
            <a:off x="609600" y="1371600"/>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THE IMPREST PETTY CASH SYSTEM</a:t>
            </a:r>
            <a:endParaRPr lang="en-US" altLang="en-US" b="1" dirty="0">
              <a:solidFill>
                <a:schemeClr val="tx2">
                  <a:lumMod val="50000"/>
                </a:schemeClr>
              </a:solidFill>
              <a:latin typeface="Liberation Sans" panose="020B0604020202020204"/>
            </a:endParaRPr>
          </a:p>
        </p:txBody>
      </p:sp>
      <p:sp>
        <p:nvSpPr>
          <p:cNvPr id="12"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3958">
                                            <p:txEl>
                                              <p:pRg st="0" end="0"/>
                                            </p:txEl>
                                          </p:spTgt>
                                        </p:tgtEl>
                                        <p:attrNameLst>
                                          <p:attrName>style.visibility</p:attrName>
                                        </p:attrNameLst>
                                      </p:cBhvr>
                                      <p:to>
                                        <p:strVal val="visible"/>
                                      </p:to>
                                    </p:set>
                                    <p:animEffect transition="in" filter="wipe(left)">
                                      <p:cBhvr>
                                        <p:cTn id="7" dur="500"/>
                                        <p:tgtEl>
                                          <p:spTgt spid="8939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3958">
                                            <p:txEl>
                                              <p:pRg st="1" end="1"/>
                                            </p:txEl>
                                          </p:spTgt>
                                        </p:tgtEl>
                                        <p:attrNameLst>
                                          <p:attrName>style.visibility</p:attrName>
                                        </p:attrNameLst>
                                      </p:cBhvr>
                                      <p:to>
                                        <p:strVal val="visible"/>
                                      </p:to>
                                    </p:set>
                                    <p:animEffect transition="in" filter="wipe(left)">
                                      <p:cBhvr>
                                        <p:cTn id="12" dur="500"/>
                                        <p:tgtEl>
                                          <p:spTgt spid="8939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8"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5"/>
          <p:cNvSpPr txBox="1">
            <a:spLocks noChangeArrowheads="1"/>
          </p:cNvSpPr>
          <p:nvPr/>
        </p:nvSpPr>
        <p:spPr bwMode="auto">
          <a:xfrm>
            <a:off x="609600" y="1371600"/>
            <a:ext cx="8382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PHYSICAL PROTECTION OF CASH BALANCES</a:t>
            </a:r>
            <a:endParaRPr lang="en-US" altLang="en-US" b="1" dirty="0">
              <a:solidFill>
                <a:schemeClr val="tx2">
                  <a:lumMod val="50000"/>
                </a:schemeClr>
              </a:solidFill>
              <a:latin typeface="Liberation Sans" panose="020B0604020202020204"/>
            </a:endParaRPr>
          </a:p>
        </p:txBody>
      </p:sp>
      <p:sp>
        <p:nvSpPr>
          <p:cNvPr id="97284" name="Rectangle 8"/>
          <p:cNvSpPr>
            <a:spLocks noChangeArrowheads="1"/>
          </p:cNvSpPr>
          <p:nvPr/>
        </p:nvSpPr>
        <p:spPr bwMode="auto">
          <a:xfrm>
            <a:off x="609600" y="1981200"/>
            <a:ext cx="8077200" cy="387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300" dirty="0">
                <a:latin typeface="Liberation Sans" panose="020B0604020202020204"/>
              </a:rPr>
              <a:t>Company should</a:t>
            </a:r>
          </a:p>
          <a:p>
            <a:pPr lvl="1" algn="l">
              <a:lnSpc>
                <a:spcPct val="120000"/>
              </a:lnSpc>
              <a:spcBef>
                <a:spcPts val="1200"/>
              </a:spcBef>
              <a:buClr>
                <a:srgbClr val="CC0000"/>
              </a:buClr>
              <a:buSzPct val="80000"/>
              <a:buFont typeface="Wingdings" panose="05000000000000000000" pitchFamily="2" charset="2"/>
              <a:buChar char="u"/>
            </a:pPr>
            <a:r>
              <a:rPr lang="en-US" altLang="en-US" sz="2000" dirty="0">
                <a:latin typeface="Liberation Sans" panose="020B0604020202020204"/>
              </a:rPr>
              <a:t>Minimize the cash on hand.</a:t>
            </a:r>
          </a:p>
          <a:p>
            <a:pPr lvl="1" algn="l">
              <a:lnSpc>
                <a:spcPct val="120000"/>
              </a:lnSpc>
              <a:spcBef>
                <a:spcPts val="1200"/>
              </a:spcBef>
              <a:buClr>
                <a:srgbClr val="CC0000"/>
              </a:buClr>
              <a:buSzPct val="80000"/>
              <a:buFont typeface="Wingdings" panose="05000000000000000000" pitchFamily="2" charset="2"/>
              <a:buChar char="u"/>
            </a:pPr>
            <a:r>
              <a:rPr lang="en-US" altLang="en-US" sz="2000" dirty="0">
                <a:latin typeface="Liberation Sans" panose="020B0604020202020204"/>
              </a:rPr>
              <a:t>Only have on hand petty cash and current day’s receipts.</a:t>
            </a:r>
          </a:p>
          <a:p>
            <a:pPr lvl="1" algn="l">
              <a:lnSpc>
                <a:spcPct val="120000"/>
              </a:lnSpc>
              <a:spcBef>
                <a:spcPts val="1200"/>
              </a:spcBef>
              <a:buClr>
                <a:srgbClr val="CC0000"/>
              </a:buClr>
              <a:buSzPct val="80000"/>
              <a:buFont typeface="Wingdings" panose="05000000000000000000" pitchFamily="2" charset="2"/>
              <a:buChar char="u"/>
            </a:pPr>
            <a:r>
              <a:rPr lang="en-US" altLang="en-US" sz="2000" dirty="0">
                <a:latin typeface="Liberation Sans" panose="020B0604020202020204"/>
              </a:rPr>
              <a:t>Keep funds in a vault, safe, or locked cash drawer. </a:t>
            </a:r>
          </a:p>
          <a:p>
            <a:pPr lvl="1" algn="l">
              <a:lnSpc>
                <a:spcPct val="120000"/>
              </a:lnSpc>
              <a:spcBef>
                <a:spcPts val="1200"/>
              </a:spcBef>
              <a:buClr>
                <a:srgbClr val="CC0000"/>
              </a:buClr>
              <a:buSzPct val="80000"/>
              <a:buFont typeface="Wingdings" panose="05000000000000000000" pitchFamily="2" charset="2"/>
              <a:buChar char="u"/>
            </a:pPr>
            <a:r>
              <a:rPr lang="en-US" altLang="en-US" sz="2000" dirty="0">
                <a:latin typeface="Liberation Sans" panose="020B0604020202020204"/>
              </a:rPr>
              <a:t>Transmit each day’s receipts to the bank as soon as practicable.</a:t>
            </a:r>
          </a:p>
          <a:p>
            <a:pPr lvl="1" algn="l">
              <a:lnSpc>
                <a:spcPct val="120000"/>
              </a:lnSpc>
              <a:spcBef>
                <a:spcPts val="1200"/>
              </a:spcBef>
              <a:buClr>
                <a:srgbClr val="CC0000"/>
              </a:buClr>
              <a:buSzPct val="80000"/>
              <a:buFont typeface="Wingdings" panose="05000000000000000000" pitchFamily="2" charset="2"/>
              <a:buChar char="u"/>
            </a:pPr>
            <a:r>
              <a:rPr lang="en-US" altLang="en-US" sz="2000" dirty="0">
                <a:latin typeface="Liberation Sans" panose="020B0604020202020204"/>
              </a:rPr>
              <a:t>Periodically prove (reconcile) the balance shown in the general ledger.</a:t>
            </a:r>
          </a:p>
        </p:txBody>
      </p:sp>
      <p:sp>
        <p:nvSpPr>
          <p:cNvPr id="7"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8"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9"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7"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RECEIVABLES</a:t>
            </a:r>
          </a:p>
        </p:txBody>
      </p:sp>
      <p:sp>
        <p:nvSpPr>
          <p:cNvPr id="12291"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12292" name="Rectangle 8"/>
          <p:cNvSpPr>
            <a:spLocks noChangeArrowheads="1"/>
          </p:cNvSpPr>
          <p:nvPr/>
        </p:nvSpPr>
        <p:spPr bwMode="auto">
          <a:xfrm>
            <a:off x="6581775" y="2438400"/>
            <a:ext cx="304800" cy="609600"/>
          </a:xfrm>
          <a:prstGeom prst="rect">
            <a:avLst/>
          </a:prstGeom>
          <a:solidFill>
            <a:srgbClr val="CC0000"/>
          </a:solidFill>
          <a:ln w="12700">
            <a:solidFill>
              <a:schemeClr val="bg2"/>
            </a:solidFill>
            <a:miter lim="800000"/>
            <a:headEnd/>
            <a:tailEnd/>
          </a:ln>
          <a:effec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2293" name="Rectangle 9"/>
          <p:cNvSpPr>
            <a:spLocks noChangeArrowheads="1"/>
          </p:cNvSpPr>
          <p:nvPr/>
        </p:nvSpPr>
        <p:spPr bwMode="auto">
          <a:xfrm>
            <a:off x="2314575" y="2438400"/>
            <a:ext cx="304800" cy="609600"/>
          </a:xfrm>
          <a:prstGeom prst="rect">
            <a:avLst/>
          </a:prstGeom>
          <a:solidFill>
            <a:srgbClr val="CC0000"/>
          </a:solidFill>
          <a:ln w="12700">
            <a:solidFill>
              <a:schemeClr val="bg2"/>
            </a:solidFill>
            <a:miter lim="800000"/>
            <a:headEnd/>
            <a:tailEnd/>
          </a:ln>
          <a:effec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2294" name="Rectangle 10"/>
          <p:cNvSpPr>
            <a:spLocks noGrp="1" noChangeArrowheads="1"/>
          </p:cNvSpPr>
          <p:nvPr>
            <p:ph type="body" idx="1"/>
          </p:nvPr>
        </p:nvSpPr>
        <p:spPr>
          <a:xfrm>
            <a:off x="4781550" y="2924175"/>
            <a:ext cx="3829050" cy="2638425"/>
          </a:xfrm>
          <a:solidFill>
            <a:schemeClr val="bg1"/>
          </a:solidFill>
          <a:ln w="57150" cap="flat" cmpd="thickThin">
            <a:solidFill>
              <a:schemeClr val="tx1"/>
            </a:solidFill>
            <a:miter lim="800000"/>
            <a:headEnd/>
            <a:tailEnd/>
          </a:ln>
        </p:spPr>
        <p:txBody>
          <a:bodyPr lIns="90488" tIns="91440" rIns="90488" bIns="44450"/>
          <a:lstStyle/>
          <a:p>
            <a:pPr marL="0" indent="0" algn="ctr">
              <a:spcBef>
                <a:spcPct val="35000"/>
              </a:spcBef>
              <a:buClrTx/>
              <a:buSzTx/>
              <a:buFontTx/>
              <a:buNone/>
            </a:pPr>
            <a:r>
              <a:rPr lang="en-US" altLang="en-US" sz="2300" b="0" dirty="0" smtClean="0">
                <a:solidFill>
                  <a:schemeClr val="tx1"/>
                </a:solidFill>
                <a:effectLst/>
                <a:latin typeface="Liberation Sans" panose="020B0604020202020204"/>
              </a:rPr>
              <a:t>Written promises to pay a sum of money on a specified future date.</a:t>
            </a:r>
          </a:p>
        </p:txBody>
      </p:sp>
      <p:sp>
        <p:nvSpPr>
          <p:cNvPr id="12295" name="Rectangle 11"/>
          <p:cNvSpPr>
            <a:spLocks noChangeArrowheads="1"/>
          </p:cNvSpPr>
          <p:nvPr/>
        </p:nvSpPr>
        <p:spPr bwMode="auto">
          <a:xfrm>
            <a:off x="895350" y="1476375"/>
            <a:ext cx="7362825" cy="962025"/>
          </a:xfrm>
          <a:prstGeom prst="rect">
            <a:avLst/>
          </a:prstGeom>
          <a:solidFill>
            <a:schemeClr val="bg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spcBef>
                <a:spcPct val="20000"/>
              </a:spcBef>
            </a:pPr>
            <a:r>
              <a:rPr lang="en-US" altLang="en-US" sz="2300" b="1" dirty="0">
                <a:latin typeface="Liberation Sans" panose="020B0604020202020204"/>
              </a:rPr>
              <a:t>Receivables</a:t>
            </a:r>
            <a:r>
              <a:rPr lang="en-US" altLang="en-US" sz="2300" dirty="0">
                <a:latin typeface="Liberation Sans" panose="020B0604020202020204"/>
              </a:rPr>
              <a:t> - Claims held against customers and others for money, goods, or services.</a:t>
            </a:r>
          </a:p>
        </p:txBody>
      </p:sp>
      <p:sp>
        <p:nvSpPr>
          <p:cNvPr id="12296" name="Rectangle 12"/>
          <p:cNvSpPr>
            <a:spLocks noChangeArrowheads="1"/>
          </p:cNvSpPr>
          <p:nvPr/>
        </p:nvSpPr>
        <p:spPr bwMode="auto">
          <a:xfrm>
            <a:off x="514350" y="2924175"/>
            <a:ext cx="3829050" cy="2638425"/>
          </a:xfrm>
          <a:prstGeom prst="rect">
            <a:avLst/>
          </a:prstGeom>
          <a:solidFill>
            <a:schemeClr val="bg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
              </a:spcBef>
            </a:pPr>
            <a:r>
              <a:rPr lang="en-US" altLang="en-US" sz="2300" dirty="0">
                <a:latin typeface="Liberation Sans" panose="020B0604020202020204"/>
              </a:rPr>
              <a:t>Oral promises of the purchaser to pay for goods and services sold.</a:t>
            </a:r>
          </a:p>
          <a:p>
            <a:pPr latinLnBrk="1">
              <a:spcBef>
                <a:spcPct val="5000"/>
              </a:spcBef>
            </a:pPr>
            <a:endParaRPr lang="en-US" altLang="en-US" sz="2300" dirty="0">
              <a:latin typeface="Liberation Sans" panose="020B0604020202020204"/>
            </a:endParaRPr>
          </a:p>
        </p:txBody>
      </p:sp>
      <p:sp>
        <p:nvSpPr>
          <p:cNvPr id="676878" name="Text Box 14"/>
          <p:cNvSpPr txBox="1">
            <a:spLocks noChangeArrowheads="1"/>
          </p:cNvSpPr>
          <p:nvPr/>
        </p:nvSpPr>
        <p:spPr bwMode="auto">
          <a:xfrm>
            <a:off x="866775" y="4267200"/>
            <a:ext cx="3048000" cy="958850"/>
          </a:xfrm>
          <a:prstGeom prst="rect">
            <a:avLst/>
          </a:prstGeom>
          <a:solidFill>
            <a:srgbClr val="0066FF"/>
          </a:solidFill>
          <a:ln w="12700">
            <a:solidFill>
              <a:schemeClr val="bg2"/>
            </a:solidFill>
            <a:miter lim="800000"/>
            <a:headEnd/>
            <a:tailEnd/>
          </a:ln>
          <a:effectLst>
            <a:outerShdw dist="107763" dir="2700000" algn="ctr" rotWithShape="0">
              <a:schemeClr val="bg2"/>
            </a:outerShdw>
          </a:effectLst>
        </p:spPr>
        <p:txBody>
          <a:bodyPr>
            <a:noAutofit/>
          </a:bodyPr>
          <a:lstStyle/>
          <a:p>
            <a:pPr>
              <a:spcBef>
                <a:spcPct val="50000"/>
              </a:spcBef>
              <a:defRPr/>
            </a:pPr>
            <a:r>
              <a:rPr lang="en-US" b="1" dirty="0">
                <a:solidFill>
                  <a:schemeClr val="bg1"/>
                </a:solidFill>
                <a:effectLst>
                  <a:outerShdw blurRad="38100" dist="38100" dir="2700000" algn="tl">
                    <a:srgbClr val="000000"/>
                  </a:outerShdw>
                </a:effectLst>
                <a:latin typeface="Liberation Sans" panose="020B0604020202020204"/>
              </a:rPr>
              <a:t>Accounts Receivable</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2" name="Text Box 14"/>
          <p:cNvSpPr txBox="1">
            <a:spLocks noChangeArrowheads="1"/>
          </p:cNvSpPr>
          <p:nvPr/>
        </p:nvSpPr>
        <p:spPr bwMode="auto">
          <a:xfrm>
            <a:off x="5105400" y="4267200"/>
            <a:ext cx="3048000" cy="958850"/>
          </a:xfrm>
          <a:prstGeom prst="rect">
            <a:avLst/>
          </a:prstGeom>
          <a:solidFill>
            <a:srgbClr val="0066FF"/>
          </a:solidFill>
          <a:ln w="12700">
            <a:solidFill>
              <a:schemeClr val="bg2"/>
            </a:solidFill>
            <a:miter lim="800000"/>
            <a:headEnd/>
            <a:tailEnd/>
          </a:ln>
          <a:effectLst>
            <a:outerShdw dist="107763" dir="2700000" algn="ctr" rotWithShape="0">
              <a:schemeClr val="bg2"/>
            </a:outerShdw>
          </a:effectLst>
        </p:spPr>
        <p:txBody>
          <a:bodyPr>
            <a:noAutofit/>
          </a:bodyPr>
          <a:lstStyle/>
          <a:p>
            <a:pPr>
              <a:spcBef>
                <a:spcPct val="50000"/>
              </a:spcBef>
              <a:defRPr/>
            </a:pPr>
            <a:r>
              <a:rPr lang="en-US" b="1" dirty="0" smtClean="0">
                <a:solidFill>
                  <a:schemeClr val="bg1"/>
                </a:solidFill>
                <a:effectLst>
                  <a:outerShdw blurRad="38100" dist="38100" dir="2700000" algn="tl">
                    <a:srgbClr val="000000"/>
                  </a:outerShdw>
                </a:effectLst>
                <a:latin typeface="Liberation Sans" panose="020B0604020202020204"/>
              </a:rPr>
              <a:t>Notes </a:t>
            </a:r>
          </a:p>
          <a:p>
            <a:pPr>
              <a:spcBef>
                <a:spcPts val="0"/>
              </a:spcBef>
              <a:defRPr/>
            </a:pPr>
            <a:r>
              <a:rPr lang="en-US" b="1" dirty="0" smtClean="0">
                <a:solidFill>
                  <a:schemeClr val="bg1"/>
                </a:solidFill>
                <a:effectLst>
                  <a:outerShdw blurRad="38100" dist="38100" dir="2700000" algn="tl">
                    <a:srgbClr val="000000"/>
                  </a:outerShdw>
                </a:effectLst>
                <a:latin typeface="Liberation Sans" panose="020B0604020202020204"/>
              </a:rPr>
              <a:t>Receivable</a:t>
            </a:r>
            <a:endParaRPr lang="en-US" b="1" dirty="0">
              <a:solidFill>
                <a:schemeClr val="bg1"/>
              </a:solidFill>
              <a:effectLst>
                <a:outerShdw blurRad="38100" dist="38100" dir="2700000" algn="tl">
                  <a:srgbClr val="000000"/>
                </a:outerShdw>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6878"/>
                                        </p:tgtEl>
                                        <p:attrNameLst>
                                          <p:attrName>style.visibility</p:attrName>
                                        </p:attrNameLst>
                                      </p:cBhvr>
                                      <p:to>
                                        <p:strVal val="visible"/>
                                      </p:to>
                                    </p:set>
                                    <p:animEffect transition="in" filter="wipe(up)">
                                      <p:cBhvr>
                                        <p:cTn id="7" dur="500"/>
                                        <p:tgtEl>
                                          <p:spTgt spid="6768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8" grpId="0" animBg="1"/>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4"/>
          <p:cNvSpPr txBox="1">
            <a:spLocks noChangeArrowheads="1"/>
          </p:cNvSpPr>
          <p:nvPr/>
        </p:nvSpPr>
        <p:spPr bwMode="auto">
          <a:xfrm>
            <a:off x="609600" y="1371600"/>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RECONCILIATION OF BANK BALANCES</a:t>
            </a:r>
            <a:endParaRPr lang="en-US" altLang="en-US" b="1" dirty="0">
              <a:solidFill>
                <a:schemeClr val="tx2">
                  <a:lumMod val="50000"/>
                </a:schemeClr>
              </a:solidFill>
              <a:latin typeface="Liberation Sans" panose="020B0604020202020204"/>
            </a:endParaRPr>
          </a:p>
        </p:txBody>
      </p:sp>
      <p:sp>
        <p:nvSpPr>
          <p:cNvPr id="98308" name="Text Box 6"/>
          <p:cNvSpPr txBox="1">
            <a:spLocks noChangeArrowheads="1"/>
          </p:cNvSpPr>
          <p:nvPr/>
        </p:nvSpPr>
        <p:spPr bwMode="auto">
          <a:xfrm>
            <a:off x="609600" y="1981200"/>
            <a:ext cx="7620000"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9215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300" dirty="0">
                <a:latin typeface="Liberation Sans" panose="020B0604020202020204"/>
              </a:rPr>
              <a:t>Schedule explaining any differences between the bank’s and the company’s records of cash.</a:t>
            </a:r>
          </a:p>
          <a:p>
            <a:pPr algn="l">
              <a:lnSpc>
                <a:spcPct val="120000"/>
              </a:lnSpc>
              <a:spcBef>
                <a:spcPts val="1200"/>
              </a:spcBef>
              <a:buClr>
                <a:srgbClr val="800000"/>
              </a:buClr>
              <a:buSzPct val="80000"/>
            </a:pPr>
            <a:r>
              <a:rPr lang="en-US" altLang="en-US" sz="2300" dirty="0">
                <a:solidFill>
                  <a:srgbClr val="000000"/>
                </a:solidFill>
                <a:latin typeface="Liberation Sans" panose="020B0604020202020204"/>
              </a:rPr>
              <a:t>Reconciling Items:</a:t>
            </a:r>
          </a:p>
          <a:p>
            <a:pPr lvl="1" algn="l">
              <a:lnSpc>
                <a:spcPct val="120000"/>
              </a:lnSpc>
              <a:spcBef>
                <a:spcPts val="1200"/>
              </a:spcBef>
              <a:buClr>
                <a:schemeClr val="tx1"/>
              </a:buClr>
              <a:buSzPct val="95000"/>
              <a:buFontTx/>
              <a:buAutoNum type="arabicPeriod"/>
            </a:pPr>
            <a:r>
              <a:rPr lang="en-US" altLang="en-US" sz="2100" dirty="0">
                <a:solidFill>
                  <a:srgbClr val="000000"/>
                </a:solidFill>
                <a:latin typeface="Liberation Sans" panose="020B0604020202020204"/>
              </a:rPr>
              <a:t>Deposits in transit.</a:t>
            </a:r>
          </a:p>
          <a:p>
            <a:pPr lvl="1" algn="l">
              <a:lnSpc>
                <a:spcPct val="120000"/>
              </a:lnSpc>
              <a:spcBef>
                <a:spcPts val="1200"/>
              </a:spcBef>
              <a:buClr>
                <a:schemeClr val="tx1"/>
              </a:buClr>
              <a:buSzPct val="95000"/>
              <a:buFontTx/>
              <a:buAutoNum type="arabicPeriod"/>
            </a:pPr>
            <a:r>
              <a:rPr lang="en-US" altLang="en-US" sz="2100" dirty="0">
                <a:solidFill>
                  <a:srgbClr val="000000"/>
                </a:solidFill>
                <a:latin typeface="Liberation Sans" panose="020B0604020202020204"/>
              </a:rPr>
              <a:t>Outstanding checks.</a:t>
            </a:r>
          </a:p>
          <a:p>
            <a:pPr lvl="1" algn="l">
              <a:lnSpc>
                <a:spcPct val="120000"/>
              </a:lnSpc>
              <a:spcBef>
                <a:spcPts val="1200"/>
              </a:spcBef>
              <a:buClr>
                <a:schemeClr val="tx1"/>
              </a:buClr>
              <a:buSzPct val="95000"/>
              <a:buFontTx/>
              <a:buAutoNum type="arabicPeriod"/>
            </a:pPr>
            <a:r>
              <a:rPr lang="en-US" altLang="en-US" sz="2100" dirty="0">
                <a:solidFill>
                  <a:srgbClr val="000000"/>
                </a:solidFill>
                <a:latin typeface="Liberation Sans" panose="020B0604020202020204"/>
              </a:rPr>
              <a:t>Bank charges and credits.</a:t>
            </a:r>
          </a:p>
          <a:p>
            <a:pPr lvl="1" algn="l">
              <a:lnSpc>
                <a:spcPct val="120000"/>
              </a:lnSpc>
              <a:spcBef>
                <a:spcPts val="1200"/>
              </a:spcBef>
              <a:buClr>
                <a:schemeClr val="tx1"/>
              </a:buClr>
              <a:buSzPct val="95000"/>
              <a:buFontTx/>
              <a:buAutoNum type="arabicPeriod"/>
            </a:pPr>
            <a:r>
              <a:rPr lang="en-US" altLang="en-US" sz="2100" dirty="0">
                <a:solidFill>
                  <a:srgbClr val="000000"/>
                </a:solidFill>
                <a:latin typeface="Liberation Sans" panose="020B0604020202020204"/>
              </a:rPr>
              <a:t>Bank or Depositor errors.</a:t>
            </a:r>
          </a:p>
        </p:txBody>
      </p:sp>
      <p:sp>
        <p:nvSpPr>
          <p:cNvPr id="98309" name="Text Box 8"/>
          <p:cNvSpPr txBox="1">
            <a:spLocks noChangeArrowheads="1"/>
          </p:cNvSpPr>
          <p:nvPr/>
        </p:nvSpPr>
        <p:spPr bwMode="auto">
          <a:xfrm>
            <a:off x="5638800" y="4419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400" b="1" dirty="0">
                <a:solidFill>
                  <a:srgbClr val="CC0000"/>
                </a:solidFill>
                <a:latin typeface="Liberation Sans" panose="020B0604020202020204"/>
              </a:rPr>
              <a:t>Time Lags</a:t>
            </a:r>
          </a:p>
        </p:txBody>
      </p:sp>
      <p:sp>
        <p:nvSpPr>
          <p:cNvPr id="98310" name="AutoShape 9"/>
          <p:cNvSpPr>
            <a:spLocks/>
          </p:cNvSpPr>
          <p:nvPr/>
        </p:nvSpPr>
        <p:spPr bwMode="auto">
          <a:xfrm>
            <a:off x="4953000" y="3657600"/>
            <a:ext cx="381000" cy="1981200"/>
          </a:xfrm>
          <a:prstGeom prst="rightBrace">
            <a:avLst>
              <a:gd name="adj1" fmla="val 48341"/>
              <a:gd name="adj2" fmla="val 50000"/>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sz="2400" dirty="0">
              <a:latin typeface="Liberation Sans" panose="020B0604020202020204"/>
            </a:endParaRPr>
          </a:p>
        </p:txBody>
      </p:sp>
      <p:sp>
        <p:nvSpPr>
          <p:cNvPr id="9"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10"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11"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11"/>
          <p:cNvSpPr>
            <a:spLocks noChangeArrowheads="1"/>
          </p:cNvSpPr>
          <p:nvPr/>
        </p:nvSpPr>
        <p:spPr bwMode="auto">
          <a:xfrm>
            <a:off x="1090706" y="6161759"/>
            <a:ext cx="3932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7A-1</a:t>
            </a:r>
          </a:p>
          <a:p>
            <a:pPr algn="l"/>
            <a:r>
              <a:rPr lang="en-US" altLang="en-US" sz="1200" dirty="0" smtClean="0">
                <a:latin typeface="Liberation Sans" panose="020B0604020202020204"/>
              </a:rPr>
              <a:t>Bank </a:t>
            </a:r>
            <a:r>
              <a:rPr lang="en-US" altLang="en-US" sz="1200" dirty="0">
                <a:latin typeface="Liberation Sans" panose="020B0604020202020204"/>
              </a:rPr>
              <a:t>Reconciliation Form and Content</a:t>
            </a:r>
          </a:p>
        </p:txBody>
      </p:sp>
      <p:pic>
        <p:nvPicPr>
          <p:cNvPr id="9933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21544"/>
            <a:ext cx="76962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9"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10" name="Text Box 4"/>
          <p:cNvSpPr txBox="1">
            <a:spLocks noChangeArrowheads="1"/>
          </p:cNvSpPr>
          <p:nvPr/>
        </p:nvSpPr>
        <p:spPr bwMode="auto">
          <a:xfrm>
            <a:off x="609600" y="1371600"/>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RECONCILIATION OF BANK BALANCES</a:t>
            </a:r>
            <a:endParaRPr lang="en-US" altLang="en-US" b="1" dirty="0">
              <a:solidFill>
                <a:schemeClr val="tx2">
                  <a:lumMod val="50000"/>
                </a:schemeClr>
              </a:solidFill>
              <a:latin typeface="Liberation Sans" panose="020B0604020202020204"/>
            </a:endParaRPr>
          </a:p>
        </p:txBody>
      </p:sp>
      <p:sp>
        <p:nvSpPr>
          <p:cNvPr id="11"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863144"/>
          </a:xfrm>
          <a:prstGeom prst="rect">
            <a:avLst/>
          </a:prstGeom>
        </p:spPr>
        <p:txBody>
          <a:bodyPr wrap="square">
            <a:spAutoFit/>
          </a:bodyPr>
          <a:lstStyle/>
          <a:p>
            <a:pPr algn="just"/>
            <a:r>
              <a:rPr lang="en-US" sz="1800" b="1" dirty="0" smtClean="0"/>
              <a:t>Illustration:</a:t>
            </a:r>
            <a:r>
              <a:rPr lang="en-US" sz="1800" dirty="0" smtClean="0"/>
              <a:t> </a:t>
            </a:r>
            <a:r>
              <a:rPr lang="en-US" sz="1800" dirty="0"/>
              <a:t>Nugget Mining Company’s books show a cash balance at the Denver National Bank on November 30, 2017, of $20,502. The bank statement covering the month of November shows an ending balance of $22,190. An examination of Nugget’s accounting records and November bank statement identified the following reconciling items.</a:t>
            </a:r>
          </a:p>
          <a:p>
            <a:pPr marL="342900" indent="-342900" algn="just">
              <a:buFont typeface="+mj-lt"/>
              <a:buAutoNum type="arabicPeriod"/>
            </a:pPr>
            <a:r>
              <a:rPr lang="en-US" sz="1800" dirty="0" smtClean="0"/>
              <a:t>A </a:t>
            </a:r>
            <a:r>
              <a:rPr lang="en-US" sz="1800" dirty="0"/>
              <a:t>deposit of $3,680 that Nugget mailed November 30 does not appear on the bank statement. </a:t>
            </a:r>
            <a:endParaRPr lang="en-US" sz="1800" dirty="0" smtClean="0"/>
          </a:p>
          <a:p>
            <a:pPr marL="342900" indent="-342900" algn="just">
              <a:buFont typeface="+mj-lt"/>
              <a:buAutoNum type="arabicPeriod"/>
            </a:pPr>
            <a:r>
              <a:rPr lang="en-US" sz="1800" dirty="0" smtClean="0"/>
              <a:t>Checks </a:t>
            </a:r>
            <a:r>
              <a:rPr lang="en-US" sz="1800" dirty="0"/>
              <a:t>written in November but not charged to the November bank statement are: </a:t>
            </a:r>
          </a:p>
          <a:p>
            <a:pPr marL="1374775" algn="just">
              <a:spcBef>
                <a:spcPts val="300"/>
              </a:spcBef>
              <a:tabLst>
                <a:tab pos="2682875" algn="r"/>
                <a:tab pos="4398963" algn="r"/>
              </a:tabLst>
            </a:pPr>
            <a:r>
              <a:rPr lang="en-US" sz="1800" dirty="0" smtClean="0"/>
              <a:t>	Check </a:t>
            </a:r>
            <a:r>
              <a:rPr lang="en-US" sz="1800" dirty="0"/>
              <a:t>#7327 </a:t>
            </a:r>
            <a:r>
              <a:rPr lang="en-US" sz="1800" dirty="0" smtClean="0"/>
              <a:t>	$   </a:t>
            </a:r>
            <a:r>
              <a:rPr lang="en-US" sz="1800" dirty="0"/>
              <a:t>150 </a:t>
            </a:r>
          </a:p>
          <a:p>
            <a:pPr algn="just">
              <a:tabLst>
                <a:tab pos="2682875" algn="r"/>
                <a:tab pos="4398963" algn="r"/>
              </a:tabLst>
            </a:pPr>
            <a:r>
              <a:rPr lang="en-US" sz="1800" dirty="0"/>
              <a:t>	</a:t>
            </a:r>
            <a:r>
              <a:rPr lang="en-US" sz="1800" dirty="0" smtClean="0"/>
              <a:t>#7348	4,820 </a:t>
            </a:r>
          </a:p>
          <a:p>
            <a:pPr algn="just">
              <a:tabLst>
                <a:tab pos="2682875" algn="r"/>
                <a:tab pos="4398963" algn="r"/>
              </a:tabLst>
            </a:pPr>
            <a:r>
              <a:rPr lang="en-US" sz="1800" dirty="0" smtClean="0"/>
              <a:t>	#</a:t>
            </a:r>
            <a:r>
              <a:rPr lang="en-US" sz="1800" dirty="0"/>
              <a:t>7349 </a:t>
            </a:r>
            <a:r>
              <a:rPr lang="en-US" sz="1800" dirty="0" smtClean="0"/>
              <a:t>	31</a:t>
            </a:r>
          </a:p>
          <a:p>
            <a:pPr marL="342900" indent="-342900" algn="just">
              <a:spcBef>
                <a:spcPts val="300"/>
              </a:spcBef>
              <a:buFont typeface="+mj-lt"/>
              <a:buAutoNum type="arabicPeriod" startAt="3"/>
            </a:pPr>
            <a:r>
              <a:rPr lang="en-US" sz="1800" dirty="0" smtClean="0"/>
              <a:t>Nugget has not yet recorded the $600 of interest collected by the bank November 20 on Sequoia </a:t>
            </a:r>
            <a:r>
              <a:rPr lang="en-US" sz="1800" dirty="0"/>
              <a:t>Co. bonds held by the bank for Nugget. </a:t>
            </a:r>
            <a:endParaRPr lang="en-US" sz="1800" dirty="0" smtClean="0"/>
          </a:p>
          <a:p>
            <a:pPr marL="342900" indent="-342900" algn="just">
              <a:spcBef>
                <a:spcPts val="300"/>
              </a:spcBef>
              <a:buAutoNum type="arabicPeriod" startAt="4"/>
            </a:pPr>
            <a:r>
              <a:rPr lang="en-US" sz="1800" dirty="0" smtClean="0"/>
              <a:t>Bank </a:t>
            </a:r>
            <a:r>
              <a:rPr lang="en-US" sz="1800" dirty="0"/>
              <a:t>service charges of $18 are not yet recorded on Nugget’s books. </a:t>
            </a:r>
            <a:endParaRPr lang="en-US" sz="1800" dirty="0" smtClean="0"/>
          </a:p>
          <a:p>
            <a:pPr marL="342900" indent="-342900" algn="just">
              <a:spcBef>
                <a:spcPts val="300"/>
              </a:spcBef>
              <a:buAutoNum type="arabicPeriod" startAt="4"/>
            </a:pPr>
            <a:r>
              <a:rPr lang="en-US" sz="1800" dirty="0" smtClean="0"/>
              <a:t>The </a:t>
            </a:r>
            <a:r>
              <a:rPr lang="en-US" sz="1800" dirty="0"/>
              <a:t>bank returned one of Nugget’s customer’s checks for $220 with the bank statement, marked “NSF.” The bank treated this bad check as a disbursement. </a:t>
            </a:r>
            <a:endParaRPr lang="en-US" sz="1800" dirty="0" smtClean="0"/>
          </a:p>
          <a:p>
            <a:pPr marL="342900" indent="-342900" algn="just">
              <a:spcBef>
                <a:spcPts val="300"/>
              </a:spcBef>
              <a:buAutoNum type="arabicPeriod" startAt="4"/>
            </a:pPr>
            <a:r>
              <a:rPr lang="en-US" sz="1800" dirty="0" smtClean="0"/>
              <a:t>Nugget </a:t>
            </a:r>
            <a:r>
              <a:rPr lang="en-US" sz="1800" dirty="0"/>
              <a:t>discovered that it incorrectly recorded check #7322, written in November for $131 in payment of an account payable, as $311. </a:t>
            </a:r>
            <a:endParaRPr lang="en-US" sz="1800" dirty="0" smtClean="0"/>
          </a:p>
          <a:p>
            <a:pPr marL="342900" indent="-342900" algn="just">
              <a:spcBef>
                <a:spcPts val="300"/>
              </a:spcBef>
              <a:buAutoNum type="arabicPeriod" startAt="4"/>
            </a:pPr>
            <a:r>
              <a:rPr lang="en-US" sz="1800" dirty="0" smtClean="0"/>
              <a:t>A </a:t>
            </a:r>
            <a:r>
              <a:rPr lang="en-US" sz="1800" dirty="0"/>
              <a:t>check for Nugent Oil Co. in the amount of $175 that the bank incorrectly charged to Nugget accompanied the </a:t>
            </a:r>
            <a:r>
              <a:rPr lang="en-US" sz="1800" dirty="0" smtClean="0"/>
              <a:t>statement.</a:t>
            </a:r>
            <a:endParaRPr lang="en-US" sz="1800" dirty="0"/>
          </a:p>
        </p:txBody>
      </p:sp>
      <p:sp>
        <p:nvSpPr>
          <p:cNvPr id="9"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7062" y="457200"/>
            <a:ext cx="8449876" cy="5545438"/>
          </a:xfrm>
          <a:prstGeom prst="rect">
            <a:avLst/>
          </a:prstGeom>
        </p:spPr>
      </p:pic>
      <p:pic>
        <p:nvPicPr>
          <p:cNvPr id="4" name="Picture 3"/>
          <p:cNvPicPr preferRelativeResize="0">
            <a:picLocks/>
          </p:cNvPicPr>
          <p:nvPr/>
        </p:nvPicPr>
        <p:blipFill>
          <a:blip r:embed="rId4"/>
          <a:stretch>
            <a:fillRect/>
          </a:stretch>
        </p:blipFill>
        <p:spPr>
          <a:xfrm>
            <a:off x="7663516" y="1569572"/>
            <a:ext cx="1023284" cy="246318"/>
          </a:xfrm>
          <a:prstGeom prst="rect">
            <a:avLst/>
          </a:prstGeom>
        </p:spPr>
      </p:pic>
      <p:pic>
        <p:nvPicPr>
          <p:cNvPr id="21" name="Picture 20"/>
          <p:cNvPicPr preferRelativeResize="0">
            <a:picLocks/>
          </p:cNvPicPr>
          <p:nvPr/>
        </p:nvPicPr>
        <p:blipFill>
          <a:blip r:embed="rId4"/>
          <a:stretch>
            <a:fillRect/>
          </a:stretch>
        </p:blipFill>
        <p:spPr>
          <a:xfrm>
            <a:off x="1040088" y="1834776"/>
            <a:ext cx="6258309" cy="246318"/>
          </a:xfrm>
          <a:prstGeom prst="rect">
            <a:avLst/>
          </a:prstGeom>
        </p:spPr>
      </p:pic>
      <p:pic>
        <p:nvPicPr>
          <p:cNvPr id="22" name="Picture 21"/>
          <p:cNvPicPr preferRelativeResize="0">
            <a:picLocks/>
          </p:cNvPicPr>
          <p:nvPr/>
        </p:nvPicPr>
        <p:blipFill>
          <a:blip r:embed="rId4"/>
          <a:stretch>
            <a:fillRect/>
          </a:stretch>
        </p:blipFill>
        <p:spPr>
          <a:xfrm>
            <a:off x="1048872" y="2117382"/>
            <a:ext cx="7637928" cy="521004"/>
          </a:xfrm>
          <a:prstGeom prst="rect">
            <a:avLst/>
          </a:prstGeom>
        </p:spPr>
      </p:pic>
      <p:pic>
        <p:nvPicPr>
          <p:cNvPr id="23" name="Picture 22"/>
          <p:cNvPicPr preferRelativeResize="0">
            <a:picLocks/>
          </p:cNvPicPr>
          <p:nvPr/>
        </p:nvPicPr>
        <p:blipFill>
          <a:blip r:embed="rId4"/>
          <a:stretch>
            <a:fillRect/>
          </a:stretch>
        </p:blipFill>
        <p:spPr>
          <a:xfrm>
            <a:off x="7696200" y="2695238"/>
            <a:ext cx="1023284" cy="270950"/>
          </a:xfrm>
          <a:prstGeom prst="rect">
            <a:avLst/>
          </a:prstGeom>
        </p:spPr>
      </p:pic>
      <p:pic>
        <p:nvPicPr>
          <p:cNvPr id="24" name="Picture 23"/>
          <p:cNvPicPr preferRelativeResize="0">
            <a:picLocks/>
          </p:cNvPicPr>
          <p:nvPr/>
        </p:nvPicPr>
        <p:blipFill>
          <a:blip r:embed="rId4"/>
          <a:stretch>
            <a:fillRect/>
          </a:stretch>
        </p:blipFill>
        <p:spPr>
          <a:xfrm>
            <a:off x="1318942" y="2958650"/>
            <a:ext cx="7367858" cy="283305"/>
          </a:xfrm>
          <a:prstGeom prst="rect">
            <a:avLst/>
          </a:prstGeom>
        </p:spPr>
      </p:pic>
      <p:pic>
        <p:nvPicPr>
          <p:cNvPr id="25" name="Picture 24"/>
          <p:cNvPicPr preferRelativeResize="0">
            <a:picLocks/>
          </p:cNvPicPr>
          <p:nvPr/>
        </p:nvPicPr>
        <p:blipFill>
          <a:blip r:embed="rId4"/>
          <a:stretch>
            <a:fillRect/>
          </a:stretch>
        </p:blipFill>
        <p:spPr>
          <a:xfrm>
            <a:off x="7696200" y="3304838"/>
            <a:ext cx="1023284" cy="270950"/>
          </a:xfrm>
          <a:prstGeom prst="rect">
            <a:avLst/>
          </a:prstGeom>
        </p:spPr>
      </p:pic>
      <p:pic>
        <p:nvPicPr>
          <p:cNvPr id="26" name="Picture 25"/>
          <p:cNvPicPr preferRelativeResize="0">
            <a:picLocks/>
          </p:cNvPicPr>
          <p:nvPr/>
        </p:nvPicPr>
        <p:blipFill>
          <a:blip r:embed="rId4"/>
          <a:stretch>
            <a:fillRect/>
          </a:stretch>
        </p:blipFill>
        <p:spPr>
          <a:xfrm>
            <a:off x="7696200" y="3691450"/>
            <a:ext cx="1023284" cy="270950"/>
          </a:xfrm>
          <a:prstGeom prst="rect">
            <a:avLst/>
          </a:prstGeom>
        </p:spPr>
      </p:pic>
      <p:pic>
        <p:nvPicPr>
          <p:cNvPr id="27" name="Picture 26"/>
          <p:cNvPicPr preferRelativeResize="0">
            <a:picLocks/>
          </p:cNvPicPr>
          <p:nvPr/>
        </p:nvPicPr>
        <p:blipFill>
          <a:blip r:embed="rId4"/>
          <a:stretch>
            <a:fillRect/>
          </a:stretch>
        </p:blipFill>
        <p:spPr>
          <a:xfrm>
            <a:off x="1038491" y="3965967"/>
            <a:ext cx="6698053" cy="283305"/>
          </a:xfrm>
          <a:prstGeom prst="rect">
            <a:avLst/>
          </a:prstGeom>
        </p:spPr>
      </p:pic>
      <p:pic>
        <p:nvPicPr>
          <p:cNvPr id="28" name="Picture 27"/>
          <p:cNvPicPr preferRelativeResize="0">
            <a:picLocks/>
          </p:cNvPicPr>
          <p:nvPr/>
        </p:nvPicPr>
        <p:blipFill>
          <a:blip r:embed="rId4"/>
          <a:stretch>
            <a:fillRect/>
          </a:stretch>
        </p:blipFill>
        <p:spPr>
          <a:xfrm>
            <a:off x="582156" y="4242375"/>
            <a:ext cx="8104644" cy="283305"/>
          </a:xfrm>
          <a:prstGeom prst="rect">
            <a:avLst/>
          </a:prstGeom>
        </p:spPr>
      </p:pic>
      <p:pic>
        <p:nvPicPr>
          <p:cNvPr id="29" name="Picture 28"/>
          <p:cNvPicPr preferRelativeResize="0">
            <a:picLocks/>
          </p:cNvPicPr>
          <p:nvPr/>
        </p:nvPicPr>
        <p:blipFill>
          <a:blip r:embed="rId4"/>
          <a:stretch>
            <a:fillRect/>
          </a:stretch>
        </p:blipFill>
        <p:spPr>
          <a:xfrm>
            <a:off x="7696200" y="4572000"/>
            <a:ext cx="1023284" cy="270950"/>
          </a:xfrm>
          <a:prstGeom prst="rect">
            <a:avLst/>
          </a:prstGeom>
        </p:spPr>
      </p:pic>
      <p:pic>
        <p:nvPicPr>
          <p:cNvPr id="30" name="Picture 29"/>
          <p:cNvPicPr preferRelativeResize="0">
            <a:picLocks/>
          </p:cNvPicPr>
          <p:nvPr/>
        </p:nvPicPr>
        <p:blipFill>
          <a:blip r:embed="rId4"/>
          <a:stretch>
            <a:fillRect/>
          </a:stretch>
        </p:blipFill>
        <p:spPr>
          <a:xfrm>
            <a:off x="1320875" y="4852896"/>
            <a:ext cx="6698053" cy="283305"/>
          </a:xfrm>
          <a:prstGeom prst="rect">
            <a:avLst/>
          </a:prstGeom>
        </p:spPr>
      </p:pic>
      <p:pic>
        <p:nvPicPr>
          <p:cNvPr id="31" name="Picture 30"/>
          <p:cNvPicPr preferRelativeResize="0">
            <a:picLocks/>
          </p:cNvPicPr>
          <p:nvPr/>
        </p:nvPicPr>
        <p:blipFill>
          <a:blip r:embed="rId4"/>
          <a:stretch>
            <a:fillRect/>
          </a:stretch>
        </p:blipFill>
        <p:spPr>
          <a:xfrm>
            <a:off x="609600" y="5114943"/>
            <a:ext cx="8104644" cy="283305"/>
          </a:xfrm>
          <a:prstGeom prst="rect">
            <a:avLst/>
          </a:prstGeom>
        </p:spPr>
      </p:pic>
      <p:pic>
        <p:nvPicPr>
          <p:cNvPr id="32" name="Picture 31"/>
          <p:cNvPicPr preferRelativeResize="0">
            <a:picLocks/>
          </p:cNvPicPr>
          <p:nvPr/>
        </p:nvPicPr>
        <p:blipFill>
          <a:blip r:embed="rId4"/>
          <a:stretch>
            <a:fillRect/>
          </a:stretch>
        </p:blipFill>
        <p:spPr>
          <a:xfrm>
            <a:off x="7696200" y="5456002"/>
            <a:ext cx="1023284" cy="270950"/>
          </a:xfrm>
          <a:prstGeom prst="rect">
            <a:avLst/>
          </a:prstGeom>
        </p:spPr>
      </p:pic>
      <p:sp>
        <p:nvSpPr>
          <p:cNvPr id="33" name="Rectangle 11"/>
          <p:cNvSpPr>
            <a:spLocks noChangeArrowheads="1"/>
          </p:cNvSpPr>
          <p:nvPr/>
        </p:nvSpPr>
        <p:spPr bwMode="auto">
          <a:xfrm>
            <a:off x="487082" y="6019800"/>
            <a:ext cx="3932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7A-2</a:t>
            </a:r>
          </a:p>
          <a:p>
            <a:pPr algn="l"/>
            <a:r>
              <a:rPr lang="en-US" altLang="en-US" sz="1200" dirty="0" smtClean="0">
                <a:latin typeface="Liberation Sans" panose="020B0604020202020204"/>
              </a:rPr>
              <a:t>Sample Bank Reconciliation</a:t>
            </a:r>
            <a:endParaRPr lang="en-US" altLang="en-US" sz="1200" dirty="0">
              <a:latin typeface="Liberation Sans" panose="020B0604020202020204"/>
            </a:endParaRPr>
          </a:p>
        </p:txBody>
      </p:sp>
      <p:sp>
        <p:nvSpPr>
          <p:cNvPr id="34"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nodeType="clickEffect">
                                  <p:stCondLst>
                                    <p:cond delay="0"/>
                                  </p:stCondLst>
                                  <p:childTnLst>
                                    <p:animEffect transition="out" filter="wipe(left)">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nodeType="clickEffect">
                                  <p:stCondLst>
                                    <p:cond delay="0"/>
                                  </p:stCondLst>
                                  <p:childTnLst>
                                    <p:animEffect transition="out" filter="wipe(left)">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nodeType="clickEffect">
                                  <p:stCondLst>
                                    <p:cond delay="0"/>
                                  </p:stCondLst>
                                  <p:childTnLst>
                                    <p:animEffect transition="out" filter="wipe(left)">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nodeType="clickEffect">
                                  <p:stCondLst>
                                    <p:cond delay="0"/>
                                  </p:stCondLst>
                                  <p:childTnLst>
                                    <p:animEffect transition="out" filter="wipe(left)">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Text Box 2"/>
          <p:cNvSpPr txBox="1">
            <a:spLocks noChangeArrowheads="1"/>
          </p:cNvSpPr>
          <p:nvPr/>
        </p:nvSpPr>
        <p:spPr bwMode="auto">
          <a:xfrm>
            <a:off x="2133600" y="2549525"/>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800">
                <a:solidFill>
                  <a:schemeClr val="tx1"/>
                </a:solidFill>
                <a:latin typeface="Times New Roman" panose="02020603050405020304" pitchFamily="18" charset="0"/>
              </a:defRPr>
            </a:lvl1pPr>
            <a:lvl2pPr marL="742950" indent="-285750">
              <a:tabLst>
                <a:tab pos="4745038" algn="r"/>
              </a:tabLst>
              <a:defRPr sz="2800">
                <a:solidFill>
                  <a:schemeClr val="tx1"/>
                </a:solidFill>
                <a:latin typeface="Times New Roman" panose="02020603050405020304" pitchFamily="18" charset="0"/>
              </a:defRPr>
            </a:lvl2pPr>
            <a:lvl3pPr marL="1143000" indent="-228600">
              <a:tabLst>
                <a:tab pos="4745038" algn="r"/>
              </a:tabLst>
              <a:defRPr sz="2800">
                <a:solidFill>
                  <a:schemeClr val="tx1"/>
                </a:solidFill>
                <a:latin typeface="Times New Roman" panose="02020603050405020304" pitchFamily="18" charset="0"/>
              </a:defRPr>
            </a:lvl3pPr>
            <a:lvl4pPr marL="1600200" indent="-228600">
              <a:tabLst>
                <a:tab pos="4745038" algn="r"/>
              </a:tabLst>
              <a:defRPr sz="2800">
                <a:solidFill>
                  <a:schemeClr val="tx1"/>
                </a:solidFill>
                <a:latin typeface="Times New Roman" panose="02020603050405020304" pitchFamily="18" charset="0"/>
              </a:defRPr>
            </a:lvl4pPr>
            <a:lvl5pPr marL="2057400" indent="-228600">
              <a:tabLst>
                <a:tab pos="4745038"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cs typeface="Arial" panose="020B0604020202020204" pitchFamily="34" charset="0"/>
              </a:rPr>
              <a:t>Cash	542</a:t>
            </a:r>
          </a:p>
        </p:txBody>
      </p:sp>
      <p:sp>
        <p:nvSpPr>
          <p:cNvPr id="102403" name="Text Box 3"/>
          <p:cNvSpPr txBox="1">
            <a:spLocks noChangeArrowheads="1"/>
          </p:cNvSpPr>
          <p:nvPr/>
        </p:nvSpPr>
        <p:spPr bwMode="auto">
          <a:xfrm>
            <a:off x="609600" y="2514600"/>
            <a:ext cx="15240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200" dirty="0">
                <a:latin typeface="Liberation Sans" panose="020B0604020202020204"/>
              </a:rPr>
              <a:t>Nov. 30</a:t>
            </a:r>
          </a:p>
        </p:txBody>
      </p:sp>
      <p:sp>
        <p:nvSpPr>
          <p:cNvPr id="908292" name="Text Box 4"/>
          <p:cNvSpPr txBox="1">
            <a:spLocks noChangeArrowheads="1"/>
          </p:cNvSpPr>
          <p:nvPr/>
        </p:nvSpPr>
        <p:spPr bwMode="auto">
          <a:xfrm>
            <a:off x="2133600" y="30781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800">
                <a:solidFill>
                  <a:schemeClr val="tx1"/>
                </a:solidFill>
                <a:latin typeface="Times New Roman" panose="02020603050405020304" pitchFamily="18" charset="0"/>
              </a:defRPr>
            </a:lvl1pPr>
            <a:lvl2pPr marL="742950" indent="-285750">
              <a:tabLst>
                <a:tab pos="4745038" algn="r"/>
              </a:tabLst>
              <a:defRPr sz="2800">
                <a:solidFill>
                  <a:schemeClr val="tx1"/>
                </a:solidFill>
                <a:latin typeface="Times New Roman" panose="02020603050405020304" pitchFamily="18" charset="0"/>
              </a:defRPr>
            </a:lvl2pPr>
            <a:lvl3pPr marL="1143000" indent="-228600">
              <a:tabLst>
                <a:tab pos="4745038" algn="r"/>
              </a:tabLst>
              <a:defRPr sz="2800">
                <a:solidFill>
                  <a:schemeClr val="tx1"/>
                </a:solidFill>
                <a:latin typeface="Times New Roman" panose="02020603050405020304" pitchFamily="18" charset="0"/>
              </a:defRPr>
            </a:lvl3pPr>
            <a:lvl4pPr marL="1600200" indent="-228600">
              <a:tabLst>
                <a:tab pos="4745038" algn="r"/>
              </a:tabLst>
              <a:defRPr sz="2800">
                <a:solidFill>
                  <a:schemeClr val="tx1"/>
                </a:solidFill>
                <a:latin typeface="Times New Roman" panose="02020603050405020304" pitchFamily="18" charset="0"/>
              </a:defRPr>
            </a:lvl4pPr>
            <a:lvl5pPr marL="2057400" indent="-228600">
              <a:tabLst>
                <a:tab pos="4745038"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cs typeface="Arial" panose="020B0604020202020204" pitchFamily="34" charset="0"/>
              </a:rPr>
              <a:t>Office Expense 	18</a:t>
            </a:r>
          </a:p>
        </p:txBody>
      </p:sp>
      <p:sp>
        <p:nvSpPr>
          <p:cNvPr id="908293" name="Text Box 5"/>
          <p:cNvSpPr txBox="1">
            <a:spLocks noChangeArrowheads="1"/>
          </p:cNvSpPr>
          <p:nvPr/>
        </p:nvSpPr>
        <p:spPr bwMode="auto">
          <a:xfrm>
            <a:off x="2133600" y="36115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800">
                <a:solidFill>
                  <a:schemeClr val="tx1"/>
                </a:solidFill>
                <a:latin typeface="Times New Roman" panose="02020603050405020304" pitchFamily="18" charset="0"/>
              </a:defRPr>
            </a:lvl1pPr>
            <a:lvl2pPr marL="742950" indent="-285750">
              <a:tabLst>
                <a:tab pos="4745038" algn="r"/>
              </a:tabLst>
              <a:defRPr sz="2800">
                <a:solidFill>
                  <a:schemeClr val="tx1"/>
                </a:solidFill>
                <a:latin typeface="Times New Roman" panose="02020603050405020304" pitchFamily="18" charset="0"/>
              </a:defRPr>
            </a:lvl2pPr>
            <a:lvl3pPr marL="1143000" indent="-228600">
              <a:tabLst>
                <a:tab pos="4745038" algn="r"/>
              </a:tabLst>
              <a:defRPr sz="2800">
                <a:solidFill>
                  <a:schemeClr val="tx1"/>
                </a:solidFill>
                <a:latin typeface="Times New Roman" panose="02020603050405020304" pitchFamily="18" charset="0"/>
              </a:defRPr>
            </a:lvl3pPr>
            <a:lvl4pPr marL="1600200" indent="-228600">
              <a:tabLst>
                <a:tab pos="4745038" algn="r"/>
              </a:tabLst>
              <a:defRPr sz="2800">
                <a:solidFill>
                  <a:schemeClr val="tx1"/>
                </a:solidFill>
                <a:latin typeface="Times New Roman" panose="02020603050405020304" pitchFamily="18" charset="0"/>
              </a:defRPr>
            </a:lvl4pPr>
            <a:lvl5pPr marL="2057400" indent="-228600">
              <a:tabLst>
                <a:tab pos="4745038"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745038" algn="r"/>
              </a:tabLst>
              <a:defRPr sz="28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cs typeface="Arial" panose="020B0604020202020204" pitchFamily="34" charset="0"/>
              </a:rPr>
              <a:t>Accounts Receivable	220</a:t>
            </a:r>
          </a:p>
        </p:txBody>
      </p:sp>
      <p:sp>
        <p:nvSpPr>
          <p:cNvPr id="908294" name="Text Box 6"/>
          <p:cNvSpPr txBox="1">
            <a:spLocks noChangeArrowheads="1"/>
          </p:cNvSpPr>
          <p:nvPr/>
        </p:nvSpPr>
        <p:spPr bwMode="auto">
          <a:xfrm>
            <a:off x="2133600" y="41449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110288" algn="r"/>
              </a:tabLst>
              <a:defRPr sz="2800">
                <a:solidFill>
                  <a:schemeClr val="tx1"/>
                </a:solidFill>
                <a:latin typeface="Times New Roman" panose="02020603050405020304" pitchFamily="18" charset="0"/>
              </a:defRPr>
            </a:lvl1pPr>
            <a:lvl2pPr marL="742950" indent="-285750">
              <a:tabLst>
                <a:tab pos="6110288" algn="r"/>
              </a:tabLst>
              <a:defRPr sz="2800">
                <a:solidFill>
                  <a:schemeClr val="tx1"/>
                </a:solidFill>
                <a:latin typeface="Times New Roman" panose="02020603050405020304" pitchFamily="18" charset="0"/>
              </a:defRPr>
            </a:lvl2pPr>
            <a:lvl3pPr marL="1143000" indent="-228600">
              <a:tabLst>
                <a:tab pos="6110288" algn="r"/>
              </a:tabLst>
              <a:defRPr sz="2800">
                <a:solidFill>
                  <a:schemeClr val="tx1"/>
                </a:solidFill>
                <a:latin typeface="Times New Roman" panose="02020603050405020304" pitchFamily="18" charset="0"/>
              </a:defRPr>
            </a:lvl3pPr>
            <a:lvl4pPr marL="1600200" indent="-228600">
              <a:tabLst>
                <a:tab pos="6110288" algn="r"/>
              </a:tabLst>
              <a:defRPr sz="2800">
                <a:solidFill>
                  <a:schemeClr val="tx1"/>
                </a:solidFill>
                <a:latin typeface="Times New Roman" panose="02020603050405020304" pitchFamily="18" charset="0"/>
              </a:defRPr>
            </a:lvl4pPr>
            <a:lvl5pPr marL="2057400" indent="-228600">
              <a:tabLst>
                <a:tab pos="6110288"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cs typeface="Arial" panose="020B0604020202020204" pitchFamily="34" charset="0"/>
              </a:rPr>
              <a:t>Accounts Payable	180</a:t>
            </a:r>
          </a:p>
        </p:txBody>
      </p:sp>
      <p:sp>
        <p:nvSpPr>
          <p:cNvPr id="908295" name="Text Box 7"/>
          <p:cNvSpPr txBox="1">
            <a:spLocks noChangeArrowheads="1"/>
          </p:cNvSpPr>
          <p:nvPr/>
        </p:nvSpPr>
        <p:spPr bwMode="auto">
          <a:xfrm>
            <a:off x="2133600" y="46783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110288" algn="r"/>
              </a:tabLst>
              <a:defRPr sz="2800">
                <a:solidFill>
                  <a:schemeClr val="tx1"/>
                </a:solidFill>
                <a:latin typeface="Times New Roman" panose="02020603050405020304" pitchFamily="18" charset="0"/>
              </a:defRPr>
            </a:lvl1pPr>
            <a:lvl2pPr marL="742950" indent="-285750">
              <a:tabLst>
                <a:tab pos="6110288" algn="r"/>
              </a:tabLst>
              <a:defRPr sz="2800">
                <a:solidFill>
                  <a:schemeClr val="tx1"/>
                </a:solidFill>
                <a:latin typeface="Times New Roman" panose="02020603050405020304" pitchFamily="18" charset="0"/>
              </a:defRPr>
            </a:lvl2pPr>
            <a:lvl3pPr marL="1143000" indent="-228600">
              <a:tabLst>
                <a:tab pos="6110288" algn="r"/>
              </a:tabLst>
              <a:defRPr sz="2800">
                <a:solidFill>
                  <a:schemeClr val="tx1"/>
                </a:solidFill>
                <a:latin typeface="Times New Roman" panose="02020603050405020304" pitchFamily="18" charset="0"/>
              </a:defRPr>
            </a:lvl3pPr>
            <a:lvl4pPr marL="1600200" indent="-228600">
              <a:tabLst>
                <a:tab pos="6110288" algn="r"/>
              </a:tabLst>
              <a:defRPr sz="2800">
                <a:solidFill>
                  <a:schemeClr val="tx1"/>
                </a:solidFill>
                <a:latin typeface="Times New Roman" panose="02020603050405020304" pitchFamily="18" charset="0"/>
              </a:defRPr>
            </a:lvl4pPr>
            <a:lvl5pPr marL="2057400" indent="-228600">
              <a:tabLst>
                <a:tab pos="6110288"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10288" algn="r"/>
              </a:tabLst>
              <a:defRPr sz="28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cs typeface="Arial" panose="020B0604020202020204" pitchFamily="34" charset="0"/>
              </a:rPr>
              <a:t>Interest Revenue	600</a:t>
            </a:r>
          </a:p>
        </p:txBody>
      </p:sp>
      <p:sp>
        <p:nvSpPr>
          <p:cNvPr id="102408" name="Text Box 9"/>
          <p:cNvSpPr txBox="1">
            <a:spLocks noChangeArrowheads="1"/>
          </p:cNvSpPr>
          <p:nvPr/>
        </p:nvSpPr>
        <p:spPr bwMode="auto">
          <a:xfrm>
            <a:off x="609600" y="1371600"/>
            <a:ext cx="84582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200" b="1" dirty="0">
                <a:latin typeface="Liberation Sans" panose="020B0604020202020204"/>
              </a:rPr>
              <a:t>Illustration: </a:t>
            </a:r>
            <a:r>
              <a:rPr lang="en-US" altLang="en-US" sz="2200" dirty="0" smtClean="0">
                <a:latin typeface="Liberation Sans" panose="020B0604020202020204"/>
              </a:rPr>
              <a:t>Journalize </a:t>
            </a:r>
            <a:r>
              <a:rPr lang="en-US" altLang="en-US" sz="2200" dirty="0">
                <a:latin typeface="Liberation Sans" panose="020B0604020202020204"/>
              </a:rPr>
              <a:t>the adjusting entry on the books of Nugget Mining Company.</a:t>
            </a:r>
          </a:p>
        </p:txBody>
      </p:sp>
      <p:sp>
        <p:nvSpPr>
          <p:cNvPr id="12"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13"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14"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8290"/>
                                        </p:tgtEl>
                                        <p:attrNameLst>
                                          <p:attrName>style.visibility</p:attrName>
                                        </p:attrNameLst>
                                      </p:cBhvr>
                                      <p:to>
                                        <p:strVal val="visible"/>
                                      </p:to>
                                    </p:set>
                                    <p:animEffect transition="in" filter="wipe(left)">
                                      <p:cBhvr>
                                        <p:cTn id="7" dur="500"/>
                                        <p:tgtEl>
                                          <p:spTgt spid="908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8292"/>
                                        </p:tgtEl>
                                        <p:attrNameLst>
                                          <p:attrName>style.visibility</p:attrName>
                                        </p:attrNameLst>
                                      </p:cBhvr>
                                      <p:to>
                                        <p:strVal val="visible"/>
                                      </p:to>
                                    </p:set>
                                    <p:animEffect transition="in" filter="wipe(left)">
                                      <p:cBhvr>
                                        <p:cTn id="12" dur="500"/>
                                        <p:tgtEl>
                                          <p:spTgt spid="908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8293"/>
                                        </p:tgtEl>
                                        <p:attrNameLst>
                                          <p:attrName>style.visibility</p:attrName>
                                        </p:attrNameLst>
                                      </p:cBhvr>
                                      <p:to>
                                        <p:strVal val="visible"/>
                                      </p:to>
                                    </p:set>
                                    <p:animEffect transition="in" filter="wipe(left)">
                                      <p:cBhvr>
                                        <p:cTn id="17" dur="500"/>
                                        <p:tgtEl>
                                          <p:spTgt spid="908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8294"/>
                                        </p:tgtEl>
                                        <p:attrNameLst>
                                          <p:attrName>style.visibility</p:attrName>
                                        </p:attrNameLst>
                                      </p:cBhvr>
                                      <p:to>
                                        <p:strVal val="visible"/>
                                      </p:to>
                                    </p:set>
                                    <p:animEffect transition="in" filter="wipe(left)">
                                      <p:cBhvr>
                                        <p:cTn id="22" dur="500"/>
                                        <p:tgtEl>
                                          <p:spTgt spid="908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8295"/>
                                        </p:tgtEl>
                                        <p:attrNameLst>
                                          <p:attrName>style.visibility</p:attrName>
                                        </p:attrNameLst>
                                      </p:cBhvr>
                                      <p:to>
                                        <p:strVal val="visible"/>
                                      </p:to>
                                    </p:set>
                                    <p:animEffect transition="in" filter="wipe(left)">
                                      <p:cBhvr>
                                        <p:cTn id="27" dur="500"/>
                                        <p:tgtEl>
                                          <p:spTgt spid="908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0" grpId="0" autoUpdateAnimBg="0"/>
      <p:bldP spid="908292" grpId="0" autoUpdateAnimBg="0"/>
      <p:bldP spid="908293" grpId="0" autoUpdateAnimBg="0"/>
      <p:bldP spid="908294" grpId="0" autoUpdateAnimBg="0"/>
      <p:bldP spid="908295"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588963" y="2009775"/>
            <a:ext cx="8001000" cy="3429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p>
            <a:pPr algn="l">
              <a:lnSpc>
                <a:spcPct val="125000"/>
              </a:lnSpc>
              <a:spcBef>
                <a:spcPct val="50000"/>
              </a:spcBef>
              <a:buClr>
                <a:schemeClr val="tx1"/>
              </a:buClr>
              <a:buFont typeface="Wingdings" pitchFamily="2" charset="2"/>
              <a:buNone/>
              <a:defRPr/>
            </a:pPr>
            <a:r>
              <a:rPr lang="en-US" sz="2300" dirty="0">
                <a:latin typeface="Liberation Sans" panose="020B0604020202020204"/>
              </a:rPr>
              <a:t>The reconciling item in a bank reconciliation that will result in an adjusting entry by the depositor is:</a:t>
            </a:r>
          </a:p>
          <a:p>
            <a:pPr marL="682625" indent="-450850" algn="l">
              <a:lnSpc>
                <a:spcPct val="125000"/>
              </a:lnSpc>
              <a:spcBef>
                <a:spcPct val="50000"/>
              </a:spcBef>
              <a:buClr>
                <a:schemeClr val="tx1"/>
              </a:buClr>
              <a:buFont typeface="Wingdings" pitchFamily="2" charset="2"/>
              <a:buNone/>
              <a:defRPr/>
            </a:pPr>
            <a:r>
              <a:rPr lang="en-US" sz="2300" dirty="0">
                <a:latin typeface="Liberation Sans" panose="020B0604020202020204"/>
              </a:rPr>
              <a:t>a.  outstanding checks.</a:t>
            </a:r>
          </a:p>
          <a:p>
            <a:pPr marL="682625" indent="-450850" algn="l">
              <a:lnSpc>
                <a:spcPct val="125000"/>
              </a:lnSpc>
              <a:spcBef>
                <a:spcPct val="50000"/>
              </a:spcBef>
              <a:buClr>
                <a:schemeClr val="tx1"/>
              </a:buClr>
              <a:buFont typeface="Wingdings" pitchFamily="2" charset="2"/>
              <a:buNone/>
              <a:defRPr/>
            </a:pPr>
            <a:r>
              <a:rPr lang="en-US" sz="2300" dirty="0">
                <a:latin typeface="Liberation Sans" panose="020B0604020202020204"/>
              </a:rPr>
              <a:t>b.  deposit in transit.</a:t>
            </a:r>
          </a:p>
          <a:p>
            <a:pPr marL="682625" indent="-450850" algn="l">
              <a:lnSpc>
                <a:spcPct val="125000"/>
              </a:lnSpc>
              <a:spcBef>
                <a:spcPct val="50000"/>
              </a:spcBef>
              <a:buClr>
                <a:schemeClr val="tx1"/>
              </a:buClr>
              <a:buFont typeface="Wingdings" pitchFamily="2" charset="2"/>
              <a:buNone/>
              <a:defRPr/>
            </a:pPr>
            <a:r>
              <a:rPr lang="en-US" sz="2300" dirty="0">
                <a:latin typeface="Liberation Sans" panose="020B0604020202020204"/>
              </a:rPr>
              <a:t>c.  a bank error.</a:t>
            </a:r>
          </a:p>
          <a:p>
            <a:pPr marL="682625" indent="-450850" algn="l">
              <a:lnSpc>
                <a:spcPct val="125000"/>
              </a:lnSpc>
              <a:spcBef>
                <a:spcPct val="50000"/>
              </a:spcBef>
              <a:buClr>
                <a:schemeClr val="tx1"/>
              </a:buClr>
              <a:buFont typeface="Wingdings" pitchFamily="2" charset="2"/>
              <a:buNone/>
              <a:defRPr/>
            </a:pPr>
            <a:r>
              <a:rPr lang="en-US" sz="2300" dirty="0">
                <a:latin typeface="Liberation Sans" panose="020B0604020202020204"/>
              </a:rPr>
              <a:t>d.  bank service charges.</a:t>
            </a:r>
          </a:p>
        </p:txBody>
      </p:sp>
      <p:sp>
        <p:nvSpPr>
          <p:cNvPr id="103427" name="Rectangle 4"/>
          <p:cNvSpPr>
            <a:spLocks noChangeArrowheads="1"/>
          </p:cNvSpPr>
          <p:nvPr/>
        </p:nvSpPr>
        <p:spPr bwMode="auto">
          <a:xfrm>
            <a:off x="588963" y="1371600"/>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b="1" dirty="0">
                <a:solidFill>
                  <a:srgbClr val="CC0000"/>
                </a:solidFill>
                <a:latin typeface="Liberation Sans" panose="020B0604020202020204"/>
              </a:rPr>
              <a:t>Question</a:t>
            </a:r>
          </a:p>
        </p:txBody>
      </p:sp>
      <p:sp>
        <p:nvSpPr>
          <p:cNvPr id="9" name="Notched Right Arrow 8"/>
          <p:cNvSpPr/>
          <p:nvPr/>
        </p:nvSpPr>
        <p:spPr bwMode="auto">
          <a:xfrm>
            <a:off x="228600" y="498153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0"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a:solidFill>
                  <a:schemeClr val="tx2">
                    <a:lumMod val="50000"/>
                  </a:schemeClr>
                </a:solidFill>
                <a:latin typeface="Liberation Sans"/>
              </a:rPr>
              <a:t>7</a:t>
            </a:r>
            <a:r>
              <a:rPr lang="en-US" b="1" dirty="0" smtClean="0">
                <a:solidFill>
                  <a:schemeClr val="tx2">
                    <a:lumMod val="50000"/>
                  </a:schemeClr>
                </a:solidFill>
                <a:latin typeface="Liberation Sans"/>
              </a:rPr>
              <a:t>A</a:t>
            </a:r>
            <a:endParaRPr lang="en-US" b="1" dirty="0">
              <a:solidFill>
                <a:schemeClr val="tx2">
                  <a:lumMod val="50000"/>
                </a:schemeClr>
              </a:solidFill>
              <a:latin typeface="Liberation Sans"/>
            </a:endParaRPr>
          </a:p>
        </p:txBody>
      </p:sp>
      <p:sp>
        <p:nvSpPr>
          <p:cNvPr id="11"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CASH CONTROLS</a:t>
            </a:r>
            <a:endParaRPr lang="en-US" altLang="en-US" sz="2300" dirty="0">
              <a:solidFill>
                <a:schemeClr val="bg1"/>
              </a:solidFill>
              <a:latin typeface="Liberation Sans"/>
            </a:endParaRPr>
          </a:p>
        </p:txBody>
      </p:sp>
      <p:sp>
        <p:nvSpPr>
          <p:cNvPr id="12" name="Text Box 12"/>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5"/>
          <p:cNvSpPr txBox="1">
            <a:spLocks noChangeArrowheads="1"/>
          </p:cNvSpPr>
          <p:nvPr/>
        </p:nvSpPr>
        <p:spPr bwMode="auto">
          <a:xfrm>
            <a:off x="1143000" y="6364944"/>
            <a:ext cx="7924800" cy="338554"/>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9  Describe </a:t>
            </a:r>
            <a:r>
              <a:rPr lang="en-US" altLang="en-US" sz="1600" b="1" i="1" dirty="0">
                <a:solidFill>
                  <a:schemeClr val="bg2"/>
                </a:solidFill>
                <a:latin typeface="Liberation Sans" panose="020B0604020202020204"/>
              </a:rPr>
              <a:t>the estimation of the allowance based on expected cash flows</a:t>
            </a:r>
            <a:r>
              <a:rPr lang="en-US" altLang="en-US" sz="1600" b="1" i="1" dirty="0" smtClean="0">
                <a:solidFill>
                  <a:schemeClr val="bg2"/>
                </a:solidFill>
                <a:latin typeface="Liberation Sans" panose="020B0604020202020204"/>
              </a:rPr>
              <a:t>.</a:t>
            </a:r>
            <a:endParaRPr lang="en-US" altLang="en-US" sz="1600" b="1" i="1" dirty="0">
              <a:solidFill>
                <a:schemeClr val="bg2"/>
              </a:solidFill>
              <a:latin typeface="Liberation Sans" panose="020B0604020202020204"/>
            </a:endParaRPr>
          </a:p>
        </p:txBody>
      </p:sp>
      <p:sp>
        <p:nvSpPr>
          <p:cNvPr id="7"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smtClean="0">
                <a:solidFill>
                  <a:schemeClr val="tx2">
                    <a:lumMod val="50000"/>
                  </a:schemeClr>
                </a:solidFill>
                <a:latin typeface="Liberation Sans"/>
              </a:rPr>
              <a:t>7</a:t>
            </a:r>
            <a:r>
              <a:rPr lang="en-US" b="1" dirty="0">
                <a:solidFill>
                  <a:schemeClr val="tx2">
                    <a:lumMod val="50000"/>
                  </a:schemeClr>
                </a:solidFill>
                <a:latin typeface="Liberation Sans"/>
              </a:rPr>
              <a:t>B</a:t>
            </a:r>
          </a:p>
        </p:txBody>
      </p:sp>
      <p:sp>
        <p:nvSpPr>
          <p:cNvPr id="8" name="Rectangle 9"/>
          <p:cNvSpPr>
            <a:spLocks noChangeArrowheads="1"/>
          </p:cNvSpPr>
          <p:nvPr/>
        </p:nvSpPr>
        <p:spPr bwMode="auto">
          <a:xfrm>
            <a:off x="3048000" y="356311"/>
            <a:ext cx="5715000" cy="811378"/>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COLLECTIBILITY ASSESSMENT BASED ON EXPECTED CASH FLOWS</a:t>
            </a:r>
            <a:endParaRPr lang="en-US" altLang="en-US" sz="2300" dirty="0">
              <a:solidFill>
                <a:schemeClr val="bg1"/>
              </a:solidFill>
              <a:latin typeface="Liberation Sans"/>
            </a:endParaRPr>
          </a:p>
        </p:txBody>
      </p:sp>
      <p:sp>
        <p:nvSpPr>
          <p:cNvPr id="9" name="Text Box 4"/>
          <p:cNvSpPr txBox="1">
            <a:spLocks noChangeArrowheads="1"/>
          </p:cNvSpPr>
          <p:nvPr/>
        </p:nvSpPr>
        <p:spPr bwMode="auto">
          <a:xfrm>
            <a:off x="609600" y="14478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chemeClr val="tx2">
                    <a:lumMod val="50000"/>
                  </a:schemeClr>
                </a:solidFill>
                <a:latin typeface="Liberation Sans" panose="020B0604020202020204"/>
              </a:rPr>
              <a:t>MEASUREMENT OF COLLECTIBILITY</a:t>
            </a:r>
            <a:endParaRPr lang="en-US" altLang="en-US" b="1" dirty="0">
              <a:solidFill>
                <a:schemeClr val="tx2">
                  <a:lumMod val="50000"/>
                </a:schemeClr>
              </a:solidFill>
              <a:latin typeface="Liberation Sans" panose="020B0604020202020204"/>
            </a:endParaRPr>
          </a:p>
        </p:txBody>
      </p:sp>
      <p:sp>
        <p:nvSpPr>
          <p:cNvPr id="10" name="Text Box 6"/>
          <p:cNvSpPr txBox="1">
            <a:spLocks noChangeArrowheads="1"/>
          </p:cNvSpPr>
          <p:nvPr/>
        </p:nvSpPr>
        <p:spPr bwMode="auto">
          <a:xfrm>
            <a:off x="609600" y="2057400"/>
            <a:ext cx="7620000" cy="260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9215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300" dirty="0">
                <a:latin typeface="Liberation Sans" panose="020B0604020202020204"/>
              </a:rPr>
              <a:t>The allowance for doubtful accounts and related bad debt expense on a loan or note receivable can be estimated as the difference between the investment in the loan (generally the principal plus accrued interest or amortized cost) and the expected future cash flows discounted at the loan’s historical effective-interest </a:t>
            </a:r>
            <a:r>
              <a:rPr lang="en-US" altLang="en-US" sz="2300" dirty="0" smtClean="0">
                <a:latin typeface="Liberation Sans" panose="020B0604020202020204"/>
              </a:rPr>
              <a:t>rate.</a:t>
            </a:r>
            <a:endParaRPr lang="en-US" altLang="en-US" sz="2100" dirty="0">
              <a:solidFill>
                <a:srgbClr val="00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smtClean="0">
                <a:solidFill>
                  <a:schemeClr val="tx2">
                    <a:lumMod val="50000"/>
                  </a:schemeClr>
                </a:solidFill>
                <a:latin typeface="Liberation Sans"/>
              </a:rPr>
              <a:t>7</a:t>
            </a:r>
            <a:r>
              <a:rPr lang="en-US" b="1" dirty="0">
                <a:solidFill>
                  <a:schemeClr val="tx2">
                    <a:lumMod val="50000"/>
                  </a:schemeClr>
                </a:solidFill>
                <a:latin typeface="Liberation Sans"/>
              </a:rPr>
              <a:t>B</a:t>
            </a:r>
          </a:p>
        </p:txBody>
      </p:sp>
      <p:sp>
        <p:nvSpPr>
          <p:cNvPr id="8" name="Rectangle 9"/>
          <p:cNvSpPr>
            <a:spLocks noChangeArrowheads="1"/>
          </p:cNvSpPr>
          <p:nvPr/>
        </p:nvSpPr>
        <p:spPr bwMode="auto">
          <a:xfrm>
            <a:off x="3048000" y="356311"/>
            <a:ext cx="5715000" cy="811378"/>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COLLECTIBILITY ASSESSMENT BASED ON EXPECTED CASH FLOWS</a:t>
            </a:r>
            <a:endParaRPr lang="en-US" altLang="en-US" sz="2300" dirty="0">
              <a:solidFill>
                <a:schemeClr val="bg1"/>
              </a:solidFill>
              <a:latin typeface="Liberation Sans"/>
            </a:endParaRPr>
          </a:p>
        </p:txBody>
      </p:sp>
      <p:sp>
        <p:nvSpPr>
          <p:cNvPr id="10" name="Text Box 6"/>
          <p:cNvSpPr txBox="1">
            <a:spLocks noChangeArrowheads="1"/>
          </p:cNvSpPr>
          <p:nvPr/>
        </p:nvSpPr>
        <p:spPr bwMode="auto">
          <a:xfrm>
            <a:off x="609600" y="1371600"/>
            <a:ext cx="8153400" cy="2751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69215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1800" b="1" dirty="0" smtClean="0">
                <a:latin typeface="Liberation Sans" panose="020B0604020202020204"/>
              </a:rPr>
              <a:t>Illustration: </a:t>
            </a:r>
            <a:r>
              <a:rPr lang="en-US" altLang="en-US" sz="1800" dirty="0" smtClean="0">
                <a:latin typeface="Liberation Sans" panose="020B0604020202020204"/>
              </a:rPr>
              <a:t>At </a:t>
            </a:r>
            <a:r>
              <a:rPr lang="en-US" altLang="en-US" sz="1800" dirty="0">
                <a:latin typeface="Liberation Sans" panose="020B0604020202020204"/>
              </a:rPr>
              <a:t>December 31, 2016, Ogden Bank recorded an investment of $100,000 in a loan to Carl King. The loan has an historical effective-interest rate of 10 percent, the principal is due in full at maturity in three years, and interest is due annually. The loan officer performs a review of the loan’s expected future cash flows and utilizes the present value method for measuring the collectibility of the loan. </a:t>
            </a:r>
            <a:r>
              <a:rPr lang="en-US" altLang="en-US" sz="1800" dirty="0" smtClean="0">
                <a:latin typeface="Liberation Sans" panose="020B0604020202020204"/>
              </a:rPr>
              <a:t>King </a:t>
            </a:r>
            <a:r>
              <a:rPr lang="en-US" altLang="en-US" sz="1800" dirty="0">
                <a:latin typeface="Liberation Sans" panose="020B0604020202020204"/>
              </a:rPr>
              <a:t>is experiencing financial difficulty and thinks he will have a difficult time making full payment. Illustration 7B-1 shows the cash flow schedule prepared by the loan officer.</a:t>
            </a:r>
          </a:p>
        </p:txBody>
      </p:sp>
      <p:pic>
        <p:nvPicPr>
          <p:cNvPr id="2" name="Picture 1"/>
          <p:cNvPicPr>
            <a:picLocks noChangeAspect="1"/>
          </p:cNvPicPr>
          <p:nvPr/>
        </p:nvPicPr>
        <p:blipFill>
          <a:blip r:embed="rId3"/>
          <a:stretch>
            <a:fillRect/>
          </a:stretch>
        </p:blipFill>
        <p:spPr>
          <a:xfrm>
            <a:off x="914400" y="4343400"/>
            <a:ext cx="7369821" cy="2182643"/>
          </a:xfrm>
          <a:prstGeom prst="rect">
            <a:avLst/>
          </a:prstGeom>
        </p:spPr>
      </p:pic>
      <p:sp>
        <p:nvSpPr>
          <p:cNvPr id="11" name="Rectangle 11"/>
          <p:cNvSpPr>
            <a:spLocks noChangeArrowheads="1"/>
          </p:cNvSpPr>
          <p:nvPr/>
        </p:nvSpPr>
        <p:spPr bwMode="auto">
          <a:xfrm>
            <a:off x="6858000" y="3845856"/>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7B-1</a:t>
            </a:r>
          </a:p>
          <a:p>
            <a:pPr algn="l"/>
            <a:r>
              <a:rPr lang="en-US" altLang="en-US" sz="1200" dirty="0" smtClean="0">
                <a:latin typeface="Liberation Sans" panose="020B0604020202020204"/>
              </a:rPr>
              <a:t>Collectibility Analysis of Loan</a:t>
            </a:r>
            <a:endParaRPr lang="en-US" altLang="en-US" sz="1200" dirty="0">
              <a:latin typeface="Liberation Sans" panose="020B0604020202020204"/>
            </a:endParaRPr>
          </a:p>
        </p:txBody>
      </p:sp>
      <p:sp>
        <p:nvSpPr>
          <p:cNvPr id="13" name="Text Box 12"/>
          <p:cNvSpPr txBox="1">
            <a:spLocks noChangeArrowheads="1"/>
          </p:cNvSpPr>
          <p:nvPr/>
        </p:nvSpPr>
        <p:spPr bwMode="auto">
          <a:xfrm>
            <a:off x="8305800" y="6369050"/>
            <a:ext cx="685800" cy="336550"/>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9</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242448900"/>
      </p:ext>
    </p:extLst>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348" y="3413477"/>
            <a:ext cx="8695305" cy="1844323"/>
          </a:xfrm>
          <a:prstGeom prst="rect">
            <a:avLst/>
          </a:prstGeom>
        </p:spPr>
      </p:pic>
      <p:sp>
        <p:nvSpPr>
          <p:cNvPr id="7"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smtClean="0">
                <a:solidFill>
                  <a:schemeClr val="tx2">
                    <a:lumMod val="50000"/>
                  </a:schemeClr>
                </a:solidFill>
                <a:latin typeface="Liberation Sans"/>
              </a:rPr>
              <a:t>7</a:t>
            </a:r>
            <a:r>
              <a:rPr lang="en-US" b="1" dirty="0">
                <a:solidFill>
                  <a:schemeClr val="tx2">
                    <a:lumMod val="50000"/>
                  </a:schemeClr>
                </a:solidFill>
                <a:latin typeface="Liberation Sans"/>
              </a:rPr>
              <a:t>B</a:t>
            </a:r>
          </a:p>
        </p:txBody>
      </p:sp>
      <p:sp>
        <p:nvSpPr>
          <p:cNvPr id="8" name="Rectangle 9"/>
          <p:cNvSpPr>
            <a:spLocks noChangeArrowheads="1"/>
          </p:cNvSpPr>
          <p:nvPr/>
        </p:nvSpPr>
        <p:spPr bwMode="auto">
          <a:xfrm>
            <a:off x="3048000" y="356311"/>
            <a:ext cx="5715000" cy="811378"/>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COLLECTIBILITY ASSESSMENT BASED ON EXPECTED CASH FLOWS</a:t>
            </a:r>
            <a:endParaRPr lang="en-US" altLang="en-US" sz="2300" dirty="0">
              <a:solidFill>
                <a:schemeClr val="bg1"/>
              </a:solidFill>
              <a:latin typeface="Liberation Sans"/>
            </a:endParaRPr>
          </a:p>
        </p:txBody>
      </p:sp>
      <p:sp>
        <p:nvSpPr>
          <p:cNvPr id="10" name="Text Box 6"/>
          <p:cNvSpPr txBox="1">
            <a:spLocks noChangeArrowheads="1"/>
          </p:cNvSpPr>
          <p:nvPr/>
        </p:nvSpPr>
        <p:spPr bwMode="auto">
          <a:xfrm>
            <a:off x="609600" y="1371600"/>
            <a:ext cx="8153400" cy="1723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69215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1800" dirty="0">
                <a:latin typeface="Liberation Sans" panose="020B0604020202020204"/>
              </a:rPr>
              <a:t>As indicated, this loan is impaired. The expected cash flows of $115,000 are less than the contractual cash flows, including principal and interest, of $130,000. The amount of the impairment to be recorded equals the difference between the recorded investment of $100,000 and the present value of the expected cash flows, as shown in Illustration 7B-2.</a:t>
            </a:r>
          </a:p>
        </p:txBody>
      </p:sp>
      <p:sp>
        <p:nvSpPr>
          <p:cNvPr id="11" name="Rectangle 11"/>
          <p:cNvSpPr>
            <a:spLocks noChangeArrowheads="1"/>
          </p:cNvSpPr>
          <p:nvPr/>
        </p:nvSpPr>
        <p:spPr bwMode="auto">
          <a:xfrm>
            <a:off x="6605496" y="2915956"/>
            <a:ext cx="25385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7B-2</a:t>
            </a:r>
          </a:p>
          <a:p>
            <a:pPr algn="l"/>
            <a:r>
              <a:rPr lang="en-US" altLang="en-US" sz="1200" dirty="0">
                <a:latin typeface="Liberation Sans" panose="020B0604020202020204"/>
              </a:rPr>
              <a:t>Computation of Impairment Loss</a:t>
            </a:r>
          </a:p>
        </p:txBody>
      </p:sp>
      <p:sp>
        <p:nvSpPr>
          <p:cNvPr id="9" name="Text Box 6"/>
          <p:cNvSpPr txBox="1">
            <a:spLocks noChangeArrowheads="1"/>
          </p:cNvSpPr>
          <p:nvPr/>
        </p:nvSpPr>
        <p:spPr bwMode="auto">
          <a:xfrm>
            <a:off x="609600" y="5521791"/>
            <a:ext cx="8153400" cy="726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69215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1800" dirty="0">
                <a:latin typeface="Liberation Sans" panose="020B0604020202020204"/>
              </a:rPr>
              <a:t>Ogden Bank must measure the loss at a present-value amount, not at an undiscounted amount, when it records the loss.</a:t>
            </a:r>
          </a:p>
        </p:txBody>
      </p:sp>
      <p:sp>
        <p:nvSpPr>
          <p:cNvPr id="12" name="Text Box 12"/>
          <p:cNvSpPr txBox="1">
            <a:spLocks noChangeArrowheads="1"/>
          </p:cNvSpPr>
          <p:nvPr/>
        </p:nvSpPr>
        <p:spPr bwMode="auto">
          <a:xfrm>
            <a:off x="8305800" y="6369050"/>
            <a:ext cx="685800" cy="336550"/>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9</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801699507"/>
      </p:ext>
    </p:extLst>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defRPr/>
            </a:pPr>
            <a:r>
              <a:rPr lang="en-US" sz="2000" b="1" dirty="0">
                <a:solidFill>
                  <a:schemeClr val="tx2">
                    <a:lumMod val="50000"/>
                  </a:schemeClr>
                </a:solidFill>
                <a:latin typeface="Liberation Sans"/>
              </a:rPr>
              <a:t>APPENDIX</a:t>
            </a:r>
            <a:r>
              <a:rPr lang="en-US" dirty="0">
                <a:solidFill>
                  <a:schemeClr val="tx2">
                    <a:lumMod val="50000"/>
                  </a:schemeClr>
                </a:solidFill>
                <a:latin typeface="Liberation Sans"/>
              </a:rPr>
              <a:t> </a:t>
            </a:r>
            <a:r>
              <a:rPr lang="en-US" b="1" dirty="0" smtClean="0">
                <a:solidFill>
                  <a:schemeClr val="tx2">
                    <a:lumMod val="50000"/>
                  </a:schemeClr>
                </a:solidFill>
                <a:latin typeface="Liberation Sans"/>
              </a:rPr>
              <a:t>7</a:t>
            </a:r>
            <a:r>
              <a:rPr lang="en-US" b="1" dirty="0">
                <a:solidFill>
                  <a:schemeClr val="tx2">
                    <a:lumMod val="50000"/>
                  </a:schemeClr>
                </a:solidFill>
                <a:latin typeface="Liberation Sans"/>
              </a:rPr>
              <a:t>B</a:t>
            </a:r>
          </a:p>
        </p:txBody>
      </p:sp>
      <p:sp>
        <p:nvSpPr>
          <p:cNvPr id="8" name="Rectangle 9"/>
          <p:cNvSpPr>
            <a:spLocks noChangeArrowheads="1"/>
          </p:cNvSpPr>
          <p:nvPr/>
        </p:nvSpPr>
        <p:spPr bwMode="auto">
          <a:xfrm>
            <a:off x="3048000" y="356311"/>
            <a:ext cx="5715000" cy="811378"/>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lvl1pPr marL="1143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300" dirty="0" smtClean="0">
                <a:solidFill>
                  <a:schemeClr val="bg1"/>
                </a:solidFill>
                <a:latin typeface="Liberation Sans"/>
              </a:rPr>
              <a:t>COLLECTIBILITY ASSESSMENT BASED ON EXPECTED CASH FLOWS</a:t>
            </a:r>
            <a:endParaRPr lang="en-US" altLang="en-US" sz="2300" dirty="0">
              <a:solidFill>
                <a:schemeClr val="bg1"/>
              </a:solidFill>
              <a:latin typeface="Liberation Sans"/>
            </a:endParaRPr>
          </a:p>
        </p:txBody>
      </p:sp>
      <p:sp>
        <p:nvSpPr>
          <p:cNvPr id="10" name="Text Box 6"/>
          <p:cNvSpPr txBox="1">
            <a:spLocks noChangeArrowheads="1"/>
          </p:cNvSpPr>
          <p:nvPr/>
        </p:nvSpPr>
        <p:spPr bwMode="auto">
          <a:xfrm>
            <a:off x="609600" y="1371600"/>
            <a:ext cx="8153400" cy="1421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69215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1800" dirty="0">
                <a:latin typeface="Liberation Sans" panose="020B0604020202020204"/>
              </a:rPr>
              <a:t>Ogden Bank (the creditor) recognizes an impairment $12,434 by debiting Bad Debt Expense for the expected loss. At the same time, it reduces the overall value of the receivable by crediting Allowance for Doubtful Accounts. The journal entry to record the loss is therefore as </a:t>
            </a:r>
            <a:r>
              <a:rPr lang="en-US" altLang="en-US" sz="1800" dirty="0" smtClean="0">
                <a:latin typeface="Liberation Sans" panose="020B0604020202020204"/>
              </a:rPr>
              <a:t>follows.</a:t>
            </a:r>
            <a:endParaRPr lang="en-US" altLang="en-US" sz="1800" dirty="0">
              <a:latin typeface="Liberation Sans" panose="020B0604020202020204"/>
            </a:endParaRPr>
          </a:p>
        </p:txBody>
      </p:sp>
      <p:sp>
        <p:nvSpPr>
          <p:cNvPr id="12" name="Rectangle 6"/>
          <p:cNvSpPr>
            <a:spLocks noChangeArrowheads="1"/>
          </p:cNvSpPr>
          <p:nvPr/>
        </p:nvSpPr>
        <p:spPr bwMode="auto">
          <a:xfrm>
            <a:off x="1371600" y="3066078"/>
            <a:ext cx="6324600"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686300" algn="r"/>
                <a:tab pos="5829300" algn="r"/>
                <a:tab pos="6400800" algn="r"/>
              </a:tabLst>
              <a:defRPr sz="2800">
                <a:solidFill>
                  <a:schemeClr val="tx1"/>
                </a:solidFill>
                <a:latin typeface="Times New Roman" panose="02020603050405020304" pitchFamily="18" charset="0"/>
              </a:defRPr>
            </a:lvl1pPr>
            <a:lvl2pPr marL="742950" indent="-285750">
              <a:tabLst>
                <a:tab pos="4686300" algn="r"/>
                <a:tab pos="5829300" algn="r"/>
                <a:tab pos="6400800" algn="r"/>
              </a:tabLst>
              <a:defRPr sz="2800">
                <a:solidFill>
                  <a:schemeClr val="tx1"/>
                </a:solidFill>
                <a:latin typeface="Times New Roman" panose="02020603050405020304" pitchFamily="18" charset="0"/>
              </a:defRPr>
            </a:lvl2pPr>
            <a:lvl3pPr marL="1143000" indent="-228600">
              <a:tabLst>
                <a:tab pos="4686300" algn="r"/>
                <a:tab pos="5829300" algn="r"/>
                <a:tab pos="6400800" algn="r"/>
              </a:tabLst>
              <a:defRPr sz="2800">
                <a:solidFill>
                  <a:schemeClr val="tx1"/>
                </a:solidFill>
                <a:latin typeface="Times New Roman" panose="02020603050405020304" pitchFamily="18" charset="0"/>
              </a:defRPr>
            </a:lvl3pPr>
            <a:lvl4pPr marL="1600200" indent="-228600">
              <a:tabLst>
                <a:tab pos="4686300" algn="r"/>
                <a:tab pos="5829300" algn="r"/>
                <a:tab pos="6400800" algn="r"/>
              </a:tabLst>
              <a:defRPr sz="2800">
                <a:solidFill>
                  <a:schemeClr val="tx1"/>
                </a:solidFill>
                <a:latin typeface="Times New Roman" panose="02020603050405020304" pitchFamily="18" charset="0"/>
              </a:defRPr>
            </a:lvl4pPr>
            <a:lvl5pPr marL="2057400" indent="-228600">
              <a:tabLst>
                <a:tab pos="4686300" algn="r"/>
                <a:tab pos="58293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6300" algn="r"/>
                <a:tab pos="5829300" algn="r"/>
                <a:tab pos="6400800" algn="r"/>
              </a:tabLst>
              <a:defRPr sz="2800">
                <a:solidFill>
                  <a:schemeClr val="tx1"/>
                </a:solidFill>
                <a:latin typeface="Times New Roman" panose="02020603050405020304" pitchFamily="18" charset="0"/>
              </a:defRPr>
            </a:lvl9pPr>
          </a:lstStyle>
          <a:p>
            <a:pPr algn="l">
              <a:lnSpc>
                <a:spcPct val="115000"/>
              </a:lnSpc>
              <a:spcBef>
                <a:spcPct val="15000"/>
              </a:spcBef>
            </a:pPr>
            <a:r>
              <a:rPr lang="en-US" altLang="en-US" sz="1800" dirty="0">
                <a:latin typeface="Liberation Sans" panose="020B0604020202020204"/>
              </a:rPr>
              <a:t>Bad Debt Expense </a:t>
            </a:r>
            <a:r>
              <a:rPr lang="en-US" altLang="en-US" sz="1800" dirty="0" smtClean="0">
                <a:latin typeface="Liberation Sans" panose="020B0604020202020204"/>
              </a:rPr>
              <a:t>	12,434 </a:t>
            </a:r>
          </a:p>
          <a:p>
            <a:pPr algn="l">
              <a:lnSpc>
                <a:spcPct val="115000"/>
              </a:lnSpc>
              <a:spcBef>
                <a:spcPct val="15000"/>
              </a:spcBef>
            </a:pPr>
            <a:r>
              <a:rPr lang="en-US" altLang="en-US" sz="1800" dirty="0" smtClean="0">
                <a:latin typeface="Liberation Sans" panose="020B0604020202020204"/>
              </a:rPr>
              <a:t>	Allowance </a:t>
            </a:r>
            <a:r>
              <a:rPr lang="en-US" altLang="en-US" sz="1800" dirty="0">
                <a:latin typeface="Liberation Sans" panose="020B0604020202020204"/>
              </a:rPr>
              <a:t>for Doubtful Accounts  </a:t>
            </a:r>
            <a:r>
              <a:rPr lang="en-US" altLang="en-US" sz="1800" dirty="0" smtClean="0">
                <a:latin typeface="Liberation Sans" panose="020B0604020202020204"/>
              </a:rPr>
              <a:t>		12,434 </a:t>
            </a:r>
            <a:endParaRPr lang="en-US" altLang="en-US" sz="1800" dirty="0">
              <a:latin typeface="Liberation Sans" panose="020B0604020202020204"/>
            </a:endParaRPr>
          </a:p>
        </p:txBody>
      </p:sp>
      <p:sp>
        <p:nvSpPr>
          <p:cNvPr id="13" name="Text Box 6"/>
          <p:cNvSpPr txBox="1">
            <a:spLocks noChangeArrowheads="1"/>
          </p:cNvSpPr>
          <p:nvPr/>
        </p:nvSpPr>
        <p:spPr bwMode="auto">
          <a:xfrm>
            <a:off x="609600" y="4094993"/>
            <a:ext cx="8153400" cy="394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69215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1800" dirty="0" smtClean="0">
                <a:latin typeface="Liberation Sans" panose="020B0604020202020204"/>
              </a:rPr>
              <a:t>Carl </a:t>
            </a:r>
            <a:r>
              <a:rPr lang="en-US" altLang="en-US" sz="1800" dirty="0">
                <a:latin typeface="Liberation Sans" panose="020B0604020202020204"/>
              </a:rPr>
              <a:t>King (the debtor) </a:t>
            </a:r>
            <a:r>
              <a:rPr lang="en-US" altLang="en-US" sz="1800" dirty="0" smtClean="0">
                <a:latin typeface="Liberation Sans" panose="020B0604020202020204"/>
              </a:rPr>
              <a:t>makes </a:t>
            </a:r>
            <a:r>
              <a:rPr lang="en-US" altLang="en-US" sz="1800" dirty="0">
                <a:latin typeface="Liberation Sans" panose="020B0604020202020204"/>
              </a:rPr>
              <a:t>no entry because he still legally owes $100,000. </a:t>
            </a:r>
          </a:p>
        </p:txBody>
      </p:sp>
      <p:sp>
        <p:nvSpPr>
          <p:cNvPr id="14" name="Text Box 12"/>
          <p:cNvSpPr txBox="1">
            <a:spLocks noChangeArrowheads="1"/>
          </p:cNvSpPr>
          <p:nvPr/>
        </p:nvSpPr>
        <p:spPr bwMode="auto">
          <a:xfrm>
            <a:off x="8305800" y="6369050"/>
            <a:ext cx="685800" cy="336550"/>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9</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769268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365250"/>
            <a:ext cx="76200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600" b="1" dirty="0">
                <a:solidFill>
                  <a:schemeClr val="tx2">
                    <a:lumMod val="50000"/>
                  </a:schemeClr>
                </a:solidFill>
                <a:latin typeface="Liberation Sans" panose="020B0604020202020204"/>
              </a:rPr>
              <a:t>Nontrade Receivables</a:t>
            </a:r>
          </a:p>
        </p:txBody>
      </p:sp>
      <p:sp>
        <p:nvSpPr>
          <p:cNvPr id="13315" name="Text Box 3"/>
          <p:cNvSpPr txBox="1">
            <a:spLocks noChangeArrowheads="1"/>
          </p:cNvSpPr>
          <p:nvPr/>
        </p:nvSpPr>
        <p:spPr bwMode="auto">
          <a:xfrm>
            <a:off x="609600" y="1949450"/>
            <a:ext cx="76200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30000"/>
              </a:spcBef>
              <a:spcAft>
                <a:spcPct val="20000"/>
              </a:spcAft>
              <a:buClr>
                <a:srgbClr val="CC0000"/>
              </a:buClr>
              <a:buFontTx/>
              <a:buAutoNum type="arabicPeriod"/>
            </a:pPr>
            <a:r>
              <a:rPr lang="en-US" altLang="en-US" sz="2000" dirty="0">
                <a:latin typeface="Liberation Sans" panose="020B0604020202020204"/>
              </a:rPr>
              <a:t>Advances to officers and employees.</a:t>
            </a:r>
          </a:p>
          <a:p>
            <a:pPr algn="l">
              <a:lnSpc>
                <a:spcPct val="115000"/>
              </a:lnSpc>
              <a:spcBef>
                <a:spcPct val="30000"/>
              </a:spcBef>
              <a:spcAft>
                <a:spcPct val="20000"/>
              </a:spcAft>
              <a:buClr>
                <a:srgbClr val="CC0000"/>
              </a:buClr>
              <a:buFontTx/>
              <a:buAutoNum type="arabicPeriod"/>
            </a:pPr>
            <a:r>
              <a:rPr lang="en-US" altLang="en-US" sz="2000" dirty="0">
                <a:latin typeface="Liberation Sans" panose="020B0604020202020204"/>
              </a:rPr>
              <a:t>Advances to subsidiaries.</a:t>
            </a:r>
          </a:p>
          <a:p>
            <a:pPr algn="l">
              <a:lnSpc>
                <a:spcPct val="115000"/>
              </a:lnSpc>
              <a:spcBef>
                <a:spcPct val="30000"/>
              </a:spcBef>
              <a:spcAft>
                <a:spcPct val="20000"/>
              </a:spcAft>
              <a:buClr>
                <a:srgbClr val="CC0000"/>
              </a:buClr>
              <a:buFontTx/>
              <a:buAutoNum type="arabicPeriod"/>
            </a:pPr>
            <a:r>
              <a:rPr lang="en-US" altLang="en-US" sz="2000" dirty="0">
                <a:latin typeface="Liberation Sans" panose="020B0604020202020204"/>
              </a:rPr>
              <a:t>Deposits paid to cover potential damages or losses.</a:t>
            </a:r>
          </a:p>
          <a:p>
            <a:pPr algn="l">
              <a:lnSpc>
                <a:spcPct val="115000"/>
              </a:lnSpc>
              <a:spcBef>
                <a:spcPct val="30000"/>
              </a:spcBef>
              <a:spcAft>
                <a:spcPct val="20000"/>
              </a:spcAft>
              <a:buClr>
                <a:srgbClr val="CC0000"/>
              </a:buClr>
              <a:buFontTx/>
              <a:buAutoNum type="arabicPeriod"/>
            </a:pPr>
            <a:r>
              <a:rPr lang="en-US" altLang="en-US" sz="2000" dirty="0">
                <a:latin typeface="Liberation Sans" panose="020B0604020202020204"/>
              </a:rPr>
              <a:t>Deposits paid as a guarantee of performance or payment.</a:t>
            </a:r>
          </a:p>
          <a:p>
            <a:pPr algn="l">
              <a:lnSpc>
                <a:spcPct val="115000"/>
              </a:lnSpc>
              <a:spcBef>
                <a:spcPct val="30000"/>
              </a:spcBef>
              <a:spcAft>
                <a:spcPct val="20000"/>
              </a:spcAft>
              <a:buClr>
                <a:srgbClr val="CC0000"/>
              </a:buClr>
              <a:buFontTx/>
              <a:buAutoNum type="arabicPeriod"/>
            </a:pPr>
            <a:r>
              <a:rPr lang="en-US" altLang="en-US" sz="2000" dirty="0">
                <a:latin typeface="Liberation Sans" panose="020B0604020202020204"/>
              </a:rPr>
              <a:t>Dividends and interest receivable.</a:t>
            </a:r>
          </a:p>
          <a:p>
            <a:pPr algn="l">
              <a:lnSpc>
                <a:spcPct val="115000"/>
              </a:lnSpc>
              <a:spcBef>
                <a:spcPct val="30000"/>
              </a:spcBef>
              <a:spcAft>
                <a:spcPct val="20000"/>
              </a:spcAft>
              <a:buClr>
                <a:srgbClr val="CC0000"/>
              </a:buClr>
              <a:buFontTx/>
              <a:buAutoNum type="arabicPeriod"/>
            </a:pPr>
            <a:r>
              <a:rPr lang="en-US" altLang="en-US" sz="2000" dirty="0">
                <a:latin typeface="Liberation Sans" panose="020B0604020202020204"/>
              </a:rPr>
              <a:t>Claims against:  </a:t>
            </a:r>
            <a:r>
              <a:rPr lang="en-US" altLang="en-US" sz="1800" dirty="0">
                <a:latin typeface="Liberation Sans" panose="020B0604020202020204"/>
              </a:rPr>
              <a:t>Insurance companies for casualties sustained; defendants under suit; governmental bodies for tax refunds; common carriers for damaged or lost goods; creditors for returned, damaged, or lost goods; customers for returnable items (crates, containers, etc.).</a:t>
            </a:r>
          </a:p>
        </p:txBody>
      </p:sp>
      <p:sp>
        <p:nvSpPr>
          <p:cNvPr id="13317" name="Text Box 5"/>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RECEIVABLES</a:t>
            </a:r>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2"/>
          <p:cNvSpPr txBox="1">
            <a:spLocks noChangeArrowheads="1"/>
          </p:cNvSpPr>
          <p:nvPr/>
        </p:nvSpPr>
        <p:spPr bwMode="auto">
          <a:xfrm>
            <a:off x="533400" y="14478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solidFill>
                  <a:schemeClr val="tx2">
                    <a:lumMod val="50000"/>
                  </a:schemeClr>
                </a:solidFill>
                <a:latin typeface="Liberation Sans" panose="020B0604020202020204"/>
              </a:rPr>
              <a:t>RELEVANT FACTS - </a:t>
            </a:r>
            <a:r>
              <a:rPr lang="en-US" altLang="en-US" sz="2000" b="1" dirty="0">
                <a:solidFill>
                  <a:srgbClr val="006600"/>
                </a:solidFill>
                <a:latin typeface="Liberation Sans" panose="020B0604020202020204"/>
              </a:rPr>
              <a:t>Similarities</a:t>
            </a:r>
          </a:p>
        </p:txBody>
      </p:sp>
      <p:sp>
        <p:nvSpPr>
          <p:cNvPr id="109574" name="Rectangle 3"/>
          <p:cNvSpPr>
            <a:spLocks noChangeArrowheads="1"/>
          </p:cNvSpPr>
          <p:nvPr/>
        </p:nvSpPr>
        <p:spPr bwMode="auto">
          <a:xfrm>
            <a:off x="457200" y="1933575"/>
            <a:ext cx="8229600" cy="4011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sz="1800" dirty="0">
                <a:solidFill>
                  <a:schemeClr val="folHlink"/>
                </a:solidFill>
                <a:latin typeface="Liberation Sans" panose="020B0604020202020204"/>
              </a:rPr>
              <a:t>The accounting and reporting related to cash is essentially the same under both IFRS and GAAP. In addition, the definition used for cash equivalents is the same. </a:t>
            </a:r>
          </a:p>
          <a:p>
            <a:pPr lvl="1" algn="l">
              <a:lnSpc>
                <a:spcPct val="115000"/>
              </a:lnSpc>
              <a:spcBef>
                <a:spcPct val="50000"/>
              </a:spcBef>
              <a:buClr>
                <a:srgbClr val="CC0000"/>
              </a:buClr>
              <a:buSzPct val="80000"/>
              <a:buFont typeface="Wingdings" panose="05000000000000000000" pitchFamily="2" charset="2"/>
              <a:buChar char="u"/>
            </a:pPr>
            <a:r>
              <a:rPr lang="en-US" altLang="en-US" sz="1800" dirty="0">
                <a:solidFill>
                  <a:schemeClr val="folHlink"/>
                </a:solidFill>
                <a:latin typeface="Liberation Sans" panose="020B0604020202020204"/>
              </a:rPr>
              <a:t>Like GAAP, cash and receivables are generally reported in the current assets section of the balance sheet under IFRS. </a:t>
            </a:r>
            <a:endParaRPr lang="en-US" altLang="en-US" sz="1800" dirty="0" smtClean="0">
              <a:solidFill>
                <a:schemeClr val="folHlink"/>
              </a:solidFill>
              <a:latin typeface="Liberation Sans" panose="020B0604020202020204"/>
            </a:endParaRPr>
          </a:p>
          <a:p>
            <a:pPr lvl="1" algn="l">
              <a:lnSpc>
                <a:spcPct val="115000"/>
              </a:lnSpc>
              <a:spcBef>
                <a:spcPct val="50000"/>
              </a:spcBef>
              <a:buClr>
                <a:srgbClr val="CC0000"/>
              </a:buClr>
              <a:buSzPct val="80000"/>
              <a:buFont typeface="Wingdings" panose="05000000000000000000" pitchFamily="2" charset="2"/>
              <a:buChar char="u"/>
            </a:pPr>
            <a:r>
              <a:rPr lang="en-US" altLang="en-US" sz="1800" dirty="0" smtClean="0">
                <a:solidFill>
                  <a:schemeClr val="folHlink"/>
                </a:solidFill>
                <a:latin typeface="Liberation Sans" panose="020B0604020202020204"/>
              </a:rPr>
              <a:t>Like </a:t>
            </a:r>
            <a:r>
              <a:rPr lang="en-US" altLang="en-US" sz="1800" dirty="0">
                <a:solidFill>
                  <a:schemeClr val="folHlink"/>
                </a:solidFill>
                <a:latin typeface="Liberation Sans" panose="020B0604020202020204"/>
              </a:rPr>
              <a:t>GAAP, for trade and other accounts receivable without a </a:t>
            </a:r>
            <a:r>
              <a:rPr lang="en-US" altLang="en-US" sz="1800" dirty="0" smtClean="0">
                <a:solidFill>
                  <a:schemeClr val="folHlink"/>
                </a:solidFill>
                <a:latin typeface="Liberation Sans" panose="020B0604020202020204"/>
              </a:rPr>
              <a:t>significant financing </a:t>
            </a:r>
            <a:r>
              <a:rPr lang="en-US" altLang="en-US" sz="1800" dirty="0">
                <a:solidFill>
                  <a:schemeClr val="folHlink"/>
                </a:solidFill>
                <a:latin typeface="Liberation Sans" panose="020B0604020202020204"/>
              </a:rPr>
              <a:t>component, an allowance for uncollectible accounts should be recorded to result in receivables reported at net realizable value. The estimation approach used is similar to that under GAAP. </a:t>
            </a:r>
          </a:p>
          <a:p>
            <a:pPr lvl="1" algn="l">
              <a:lnSpc>
                <a:spcPct val="115000"/>
              </a:lnSpc>
              <a:spcBef>
                <a:spcPct val="50000"/>
              </a:spcBef>
              <a:buClr>
                <a:srgbClr val="CC0000"/>
              </a:buClr>
              <a:buSzPct val="80000"/>
              <a:buFont typeface="Wingdings" panose="05000000000000000000" pitchFamily="2" charset="2"/>
              <a:buChar char="u"/>
            </a:pPr>
            <a:r>
              <a:rPr lang="en-US" altLang="en-US" sz="1800" dirty="0">
                <a:solidFill>
                  <a:schemeClr val="folHlink"/>
                </a:solidFill>
                <a:latin typeface="Liberation Sans" panose="020B0604020202020204"/>
              </a:rPr>
              <a:t>Similar to GAAP, IFRS requires that loans and receivables be accounted for at amortized cost, adjusted for allowances for doubtful accounts. </a:t>
            </a:r>
          </a:p>
        </p:txBody>
      </p:sp>
      <p:pic>
        <p:nvPicPr>
          <p:cNvPr id="8" name="Picture 7"/>
          <p:cNvPicPr>
            <a:picLocks noChangeAspect="1"/>
          </p:cNvPicPr>
          <p:nvPr/>
        </p:nvPicPr>
        <p:blipFill>
          <a:blip r:embed="rId3"/>
          <a:stretch>
            <a:fillRect/>
          </a:stretch>
        </p:blipFill>
        <p:spPr>
          <a:xfrm>
            <a:off x="-11953" y="397716"/>
            <a:ext cx="9155954" cy="728955"/>
          </a:xfrm>
          <a:prstGeom prst="rect">
            <a:avLst/>
          </a:prstGeom>
        </p:spPr>
      </p:pic>
      <p:sp>
        <p:nvSpPr>
          <p:cNvPr id="9" name="Text Box 5"/>
          <p:cNvSpPr txBox="1">
            <a:spLocks noChangeArrowheads="1"/>
          </p:cNvSpPr>
          <p:nvPr/>
        </p:nvSpPr>
        <p:spPr bwMode="auto">
          <a:xfrm>
            <a:off x="3886200" y="6197025"/>
            <a:ext cx="5181600" cy="58477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10</a:t>
            </a:r>
            <a:r>
              <a:rPr lang="en-US" altLang="en-US" sz="1600" b="1" i="1" dirty="0">
                <a:solidFill>
                  <a:schemeClr val="bg2"/>
                </a:solidFill>
                <a:latin typeface="Liberation Sans" panose="020B0604020202020204"/>
              </a:rPr>
              <a:t>  Compare the accounting procedures for cash and receivables under GAAP and IFRS.</a:t>
            </a:r>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Text Box 2"/>
          <p:cNvSpPr txBox="1">
            <a:spLocks noChangeArrowheads="1"/>
          </p:cNvSpPr>
          <p:nvPr/>
        </p:nvSpPr>
        <p:spPr bwMode="auto">
          <a:xfrm>
            <a:off x="533400" y="14478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solidFill>
                  <a:schemeClr val="tx2">
                    <a:lumMod val="50000"/>
                  </a:schemeClr>
                </a:solidFill>
                <a:latin typeface="Liberation Sans" panose="020B0604020202020204"/>
              </a:rPr>
              <a:t>RELEVANT FACTS - </a:t>
            </a:r>
            <a:r>
              <a:rPr lang="en-US" altLang="en-US" sz="2000" b="1" dirty="0">
                <a:solidFill>
                  <a:srgbClr val="006600"/>
                </a:solidFill>
                <a:latin typeface="Liberation Sans" panose="020B0604020202020204"/>
              </a:rPr>
              <a:t>Differences</a:t>
            </a:r>
          </a:p>
        </p:txBody>
      </p:sp>
      <p:sp>
        <p:nvSpPr>
          <p:cNvPr id="110598" name="Rectangle 3"/>
          <p:cNvSpPr>
            <a:spLocks noChangeArrowheads="1"/>
          </p:cNvSpPr>
          <p:nvPr/>
        </p:nvSpPr>
        <p:spPr bwMode="auto">
          <a:xfrm>
            <a:off x="457200" y="1933575"/>
            <a:ext cx="8229600" cy="4829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sz="1800" dirty="0">
                <a:solidFill>
                  <a:schemeClr val="folHlink"/>
                </a:solidFill>
                <a:latin typeface="Liberation Sans" panose="020B0604020202020204"/>
              </a:rPr>
              <a:t>Under IFRS, companies may report cash and receivables as the last items in current assets under IFRS. Under GAAP, these items are reported in order of liquidity.</a:t>
            </a:r>
          </a:p>
          <a:p>
            <a:pPr lvl="1" algn="l">
              <a:lnSpc>
                <a:spcPct val="115000"/>
              </a:lnSpc>
              <a:spcBef>
                <a:spcPct val="50000"/>
              </a:spcBef>
              <a:buClr>
                <a:srgbClr val="CC0000"/>
              </a:buClr>
              <a:buSzPct val="80000"/>
              <a:buFont typeface="Wingdings" panose="05000000000000000000" pitchFamily="2" charset="2"/>
              <a:buChar char="u"/>
            </a:pPr>
            <a:r>
              <a:rPr lang="en-US" altLang="en-US" sz="1800" dirty="0">
                <a:solidFill>
                  <a:schemeClr val="folHlink"/>
                </a:solidFill>
                <a:latin typeface="Liberation Sans" panose="020B0604020202020204"/>
              </a:rPr>
              <a:t>While IFRS implies that receivables with different characteristics should be reported separately, there is no standard that mandates this segregation. GAAP has explicit guidance in the area</a:t>
            </a:r>
            <a:r>
              <a:rPr lang="en-US" altLang="en-US" sz="1800" dirty="0" smtClean="0">
                <a:solidFill>
                  <a:schemeClr val="folHlink"/>
                </a:solidFill>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sz="1800" dirty="0" smtClean="0">
                <a:solidFill>
                  <a:schemeClr val="folHlink"/>
                </a:solidFill>
                <a:latin typeface="Liberation Sans" panose="020B0604020202020204"/>
              </a:rPr>
              <a:t>Unlike </a:t>
            </a:r>
            <a:r>
              <a:rPr lang="en-US" altLang="en-US" sz="1800" dirty="0">
                <a:solidFill>
                  <a:schemeClr val="folHlink"/>
                </a:solidFill>
                <a:latin typeface="Liberation Sans" panose="020B0604020202020204"/>
              </a:rPr>
              <a:t>GAAP, IFRS has a different approach to estimating uncollectible accounts on receivables with a </a:t>
            </a:r>
            <a:r>
              <a:rPr lang="en-US" altLang="en-US" sz="1800" dirty="0" smtClean="0">
                <a:solidFill>
                  <a:schemeClr val="folHlink"/>
                </a:solidFill>
                <a:latin typeface="Liberation Sans" panose="020B0604020202020204"/>
              </a:rPr>
              <a:t>significant financing </a:t>
            </a:r>
            <a:r>
              <a:rPr lang="en-US" altLang="en-US" sz="1800" dirty="0">
                <a:solidFill>
                  <a:schemeClr val="folHlink"/>
                </a:solidFill>
                <a:latin typeface="Liberation Sans" panose="020B0604020202020204"/>
              </a:rPr>
              <a:t>component (e.g., notes receivable). For long-term receivables that have not experienced a deterioration in credit quality after origination, uncollectible accounts are estimated based on expected losses over the next 12 months. For long-term receivables that experience a credit quality decline, uncollectible accounts are estimated based on lifetime expected losses (which is the model used under GAAP for all receivables). </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8" name="Text Box 12"/>
          <p:cNvSpPr txBox="1">
            <a:spLocks noChangeArrowheads="1"/>
          </p:cNvSpPr>
          <p:nvPr/>
        </p:nvSpPr>
        <p:spPr bwMode="auto">
          <a:xfrm>
            <a:off x="8001000" y="6369050"/>
            <a:ext cx="990600" cy="338554"/>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10</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Rectangle 3"/>
          <p:cNvSpPr>
            <a:spLocks noChangeArrowheads="1"/>
          </p:cNvSpPr>
          <p:nvPr/>
        </p:nvSpPr>
        <p:spPr bwMode="auto">
          <a:xfrm>
            <a:off x="457200" y="1933575"/>
            <a:ext cx="8229600" cy="38733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sz="1800" dirty="0">
                <a:solidFill>
                  <a:schemeClr val="folHlink"/>
                </a:solidFill>
                <a:latin typeface="Liberation Sans" panose="020B0604020202020204"/>
              </a:rPr>
              <a:t>The fair value option is similar under GAAP and IFRS but not identical. The international standard related to the fair value option is subject to certain qualifying criteria not in the U.S. standard. In addition, there is some difference in the financial instruments covered</a:t>
            </a:r>
            <a:r>
              <a:rPr lang="en-US" altLang="en-US" sz="1800" dirty="0" smtClean="0">
                <a:solidFill>
                  <a:schemeClr val="folHlink"/>
                </a:solidFill>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sz="1800" dirty="0" smtClean="0">
                <a:solidFill>
                  <a:schemeClr val="folHlink"/>
                </a:solidFill>
                <a:latin typeface="Liberation Sans" panose="020B0604020202020204"/>
              </a:rPr>
              <a:t>Under </a:t>
            </a:r>
            <a:r>
              <a:rPr lang="en-US" altLang="en-US" sz="1800" dirty="0">
                <a:solidFill>
                  <a:schemeClr val="folHlink"/>
                </a:solidFill>
                <a:latin typeface="Liberation Sans" panose="020B0604020202020204"/>
              </a:rPr>
              <a:t>IFRS, bank overdrafts are generally reported as cash. Under GAAP, such balances are reported as liabilities. </a:t>
            </a:r>
          </a:p>
          <a:p>
            <a:pPr lvl="1" algn="l">
              <a:lnSpc>
                <a:spcPct val="115000"/>
              </a:lnSpc>
              <a:spcBef>
                <a:spcPct val="50000"/>
              </a:spcBef>
              <a:buClr>
                <a:srgbClr val="CC0000"/>
              </a:buClr>
              <a:buSzPct val="80000"/>
              <a:buFont typeface="Wingdings" panose="05000000000000000000" pitchFamily="2" charset="2"/>
              <a:buChar char="u"/>
            </a:pPr>
            <a:r>
              <a:rPr lang="en-US" altLang="en-US" sz="1800" dirty="0">
                <a:solidFill>
                  <a:schemeClr val="folHlink"/>
                </a:solidFill>
                <a:latin typeface="Liberation Sans" panose="020B0604020202020204"/>
              </a:rPr>
              <a:t>IFRS and GAAP differ in the criteria used to account for transfers of receivables. IFRS is a combination of an approach focused on risks and rewards and loss of control. GAAP uses loss of control as the primary criterion. In addition, IFRS generally permits partial transfers; GAAP does not.</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8" name="Text Box 2"/>
          <p:cNvSpPr txBox="1">
            <a:spLocks noChangeArrowheads="1"/>
          </p:cNvSpPr>
          <p:nvPr/>
        </p:nvSpPr>
        <p:spPr bwMode="auto">
          <a:xfrm>
            <a:off x="533400" y="14478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solidFill>
                  <a:schemeClr val="tx2">
                    <a:lumMod val="50000"/>
                  </a:schemeClr>
                </a:solidFill>
                <a:latin typeface="Liberation Sans" panose="020B0604020202020204"/>
              </a:rPr>
              <a:t>RELEVANT FACTS - </a:t>
            </a:r>
            <a:r>
              <a:rPr lang="en-US" altLang="en-US" sz="2000" b="1" dirty="0">
                <a:solidFill>
                  <a:srgbClr val="006600"/>
                </a:solidFill>
                <a:latin typeface="Liberation Sans" panose="020B0604020202020204"/>
              </a:rPr>
              <a:t>Differences</a:t>
            </a:r>
          </a:p>
        </p:txBody>
      </p:sp>
      <p:sp>
        <p:nvSpPr>
          <p:cNvPr id="9" name="Text Box 12"/>
          <p:cNvSpPr txBox="1">
            <a:spLocks noChangeArrowheads="1"/>
          </p:cNvSpPr>
          <p:nvPr/>
        </p:nvSpPr>
        <p:spPr bwMode="auto">
          <a:xfrm>
            <a:off x="8001000" y="6369050"/>
            <a:ext cx="990600" cy="338554"/>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10</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solidFill>
                  <a:schemeClr val="tx2">
                    <a:lumMod val="50000"/>
                  </a:schemeClr>
                </a:solidFill>
                <a:latin typeface="Liberation Sans" panose="020B0604020202020204"/>
              </a:rPr>
              <a:t>ON THE HORIZON</a:t>
            </a:r>
          </a:p>
        </p:txBody>
      </p:sp>
      <p:sp>
        <p:nvSpPr>
          <p:cNvPr id="112643" name="Text Box 4"/>
          <p:cNvSpPr txBox="1">
            <a:spLocks noChangeArrowheads="1"/>
          </p:cNvSpPr>
          <p:nvPr/>
        </p:nvSpPr>
        <p:spPr bwMode="auto">
          <a:xfrm>
            <a:off x="533400" y="1905000"/>
            <a:ext cx="8229600" cy="46426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just">
              <a:lnSpc>
                <a:spcPct val="110000"/>
              </a:lnSpc>
            </a:pPr>
            <a:r>
              <a:rPr lang="en-US" altLang="en-US" sz="1800" dirty="0" smtClean="0">
                <a:latin typeface="Liberation Sans" panose="020B0604020202020204"/>
                <a:cs typeface="Arial" panose="020B0604020202020204" pitchFamily="34" charset="0"/>
              </a:rPr>
              <a:t>Both </a:t>
            </a:r>
            <a:r>
              <a:rPr lang="en-US" altLang="en-US" sz="1800" dirty="0">
                <a:latin typeface="Liberation Sans" panose="020B0604020202020204"/>
                <a:cs typeface="Arial" panose="020B0604020202020204" pitchFamily="34" charset="0"/>
              </a:rPr>
              <a:t>the IASB and the FASB have indicated that they believe that financial statements would be more transparent and understandable if companies recorded and reported all financial instruments at fair value. That said, in IFRS 9 the IASB created a split model, where some financial instruments are recorded at fair value but other financial assets, such as loans and receivables, can be accounted for at amortized cost if certain criteria are met. While the FASB has adopted a similar approach to classifications, there remain differences in the accounting for impairments on financial instruments with a significant financing component (just about all notes receivable). As indicated, the IASB approach estimates uncollectible accounts over shorter future periods, compared to the FASB model. </a:t>
            </a:r>
            <a:r>
              <a:rPr lang="en-US" altLang="en-US" sz="1800" dirty="0" smtClean="0">
                <a:latin typeface="Liberation Sans" panose="020B0604020202020204"/>
                <a:cs typeface="Arial" panose="020B0604020202020204" pitchFamily="34" charset="0"/>
              </a:rPr>
              <a:t>Most </a:t>
            </a:r>
            <a:r>
              <a:rPr lang="en-US" altLang="en-US" sz="1800" dirty="0">
                <a:latin typeface="Liberation Sans" panose="020B0604020202020204"/>
                <a:cs typeface="Arial" panose="020B0604020202020204" pitchFamily="34" charset="0"/>
              </a:rPr>
              <a:t>believe that both Boards’ approaches to estimating uncollectible accounts represent improvements and address the weakness in previous bad debt accounting that was highlighted by the financial crisis. Time will tell if one model or the other provides more useful information to investors and creditors.</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8" name="Text Box 12"/>
          <p:cNvSpPr txBox="1">
            <a:spLocks noChangeArrowheads="1"/>
          </p:cNvSpPr>
          <p:nvPr/>
        </p:nvSpPr>
        <p:spPr bwMode="auto">
          <a:xfrm>
            <a:off x="8001000" y="6369050"/>
            <a:ext cx="990600" cy="338554"/>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10</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533400" y="1981200"/>
            <a:ext cx="80772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35000"/>
              </a:spcBef>
            </a:pPr>
            <a:r>
              <a:rPr lang="en-US" altLang="en-US" sz="2000" dirty="0">
                <a:latin typeface="Liberation Sans" panose="020B0604020202020204"/>
              </a:rPr>
              <a:t>Under IFRS, receivables are to be reported on the balance sheet at:</a:t>
            </a:r>
          </a:p>
          <a:p>
            <a:pPr lvl="1" algn="l">
              <a:lnSpc>
                <a:spcPct val="125000"/>
              </a:lnSpc>
              <a:spcBef>
                <a:spcPct val="35000"/>
              </a:spcBef>
              <a:buFontTx/>
              <a:buAutoNum type="alphaLcPeriod"/>
            </a:pPr>
            <a:r>
              <a:rPr lang="en-US" altLang="en-US" sz="2000" dirty="0">
                <a:latin typeface="Liberation Sans" panose="020B0604020202020204"/>
              </a:rPr>
              <a:t>amortized cost.</a:t>
            </a:r>
          </a:p>
          <a:p>
            <a:pPr lvl="1" algn="l">
              <a:lnSpc>
                <a:spcPct val="125000"/>
              </a:lnSpc>
              <a:spcBef>
                <a:spcPct val="35000"/>
              </a:spcBef>
              <a:buFontTx/>
              <a:buAutoNum type="alphaLcPeriod"/>
            </a:pPr>
            <a:r>
              <a:rPr lang="en-US" altLang="en-US" sz="2000" dirty="0">
                <a:latin typeface="Liberation Sans" panose="020B0604020202020204"/>
              </a:rPr>
              <a:t>amortized cost adjusted for estimated loss provisions.</a:t>
            </a:r>
          </a:p>
          <a:p>
            <a:pPr lvl="1" algn="l">
              <a:lnSpc>
                <a:spcPct val="125000"/>
              </a:lnSpc>
              <a:spcBef>
                <a:spcPct val="35000"/>
              </a:spcBef>
              <a:buFontTx/>
              <a:buAutoNum type="alphaLcPeriod"/>
            </a:pPr>
            <a:r>
              <a:rPr lang="en-US" altLang="en-US" sz="2000" dirty="0">
                <a:latin typeface="Liberation Sans" panose="020B0604020202020204"/>
              </a:rPr>
              <a:t>historical cost.</a:t>
            </a:r>
          </a:p>
          <a:p>
            <a:pPr lvl="1" algn="l">
              <a:lnSpc>
                <a:spcPct val="125000"/>
              </a:lnSpc>
              <a:spcBef>
                <a:spcPct val="35000"/>
              </a:spcBef>
              <a:buFontTx/>
              <a:buAutoNum type="alphaLcPeriod"/>
            </a:pPr>
            <a:r>
              <a:rPr lang="en-US" altLang="en-US" sz="2000" dirty="0">
                <a:latin typeface="Liberation Sans" panose="020B0604020202020204"/>
              </a:rPr>
              <a:t>replacement cost.</a:t>
            </a:r>
          </a:p>
        </p:txBody>
      </p:sp>
      <p:sp>
        <p:nvSpPr>
          <p:cNvPr id="11366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1366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13669" name="Text Box 9"/>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400" b="1" dirty="0">
                <a:solidFill>
                  <a:srgbClr val="CC0000"/>
                </a:solidFill>
                <a:latin typeface="Liberation Sans" panose="020B0604020202020204"/>
              </a:rPr>
              <a:t>IFRS SELF-TEST QUESTION</a:t>
            </a:r>
          </a:p>
        </p:txBody>
      </p:sp>
      <p:sp>
        <p:nvSpPr>
          <p:cNvPr id="10" name="Notched Right Arrow 9"/>
          <p:cNvSpPr/>
          <p:nvPr/>
        </p:nvSpPr>
        <p:spPr bwMode="auto">
          <a:xfrm>
            <a:off x="228600" y="299435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pic>
        <p:nvPicPr>
          <p:cNvPr id="11" name="Picture 10"/>
          <p:cNvPicPr>
            <a:picLocks noChangeAspect="1"/>
          </p:cNvPicPr>
          <p:nvPr/>
        </p:nvPicPr>
        <p:blipFill>
          <a:blip r:embed="rId3"/>
          <a:stretch>
            <a:fillRect/>
          </a:stretch>
        </p:blipFill>
        <p:spPr>
          <a:xfrm>
            <a:off x="-11953" y="397716"/>
            <a:ext cx="9155954" cy="728955"/>
          </a:xfrm>
          <a:prstGeom prst="rect">
            <a:avLst/>
          </a:prstGeom>
        </p:spPr>
      </p:pic>
      <p:sp>
        <p:nvSpPr>
          <p:cNvPr id="12" name="Text Box 12"/>
          <p:cNvSpPr txBox="1">
            <a:spLocks noChangeArrowheads="1"/>
          </p:cNvSpPr>
          <p:nvPr/>
        </p:nvSpPr>
        <p:spPr bwMode="auto">
          <a:xfrm>
            <a:off x="8001000" y="6369050"/>
            <a:ext cx="990600" cy="338554"/>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10</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533400" y="1981200"/>
            <a:ext cx="8077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35000"/>
              </a:spcBef>
            </a:pPr>
            <a:r>
              <a:rPr lang="en-US" altLang="en-US" sz="2000" dirty="0">
                <a:latin typeface="Liberation Sans" panose="020B0604020202020204"/>
              </a:rPr>
              <a:t>Which of the following statements is false?</a:t>
            </a:r>
          </a:p>
          <a:p>
            <a:pPr lvl="1" algn="l">
              <a:lnSpc>
                <a:spcPct val="125000"/>
              </a:lnSpc>
              <a:spcBef>
                <a:spcPct val="35000"/>
              </a:spcBef>
              <a:buFontTx/>
              <a:buAutoNum type="alphaLcPeriod"/>
            </a:pPr>
            <a:r>
              <a:rPr lang="en-US" altLang="en-US" sz="2000" dirty="0">
                <a:latin typeface="Liberation Sans" panose="020B0604020202020204"/>
              </a:rPr>
              <a:t>Receivables include equity securities purchased by the company.</a:t>
            </a:r>
          </a:p>
          <a:p>
            <a:pPr lvl="1" algn="l">
              <a:lnSpc>
                <a:spcPct val="125000"/>
              </a:lnSpc>
              <a:spcBef>
                <a:spcPct val="35000"/>
              </a:spcBef>
              <a:buFontTx/>
              <a:buAutoNum type="alphaLcPeriod"/>
            </a:pPr>
            <a:r>
              <a:rPr lang="en-US" altLang="en-US" sz="2000" dirty="0">
                <a:latin typeface="Liberation Sans" panose="020B0604020202020204"/>
              </a:rPr>
              <a:t>Receivables include credit card receivables.</a:t>
            </a:r>
          </a:p>
          <a:p>
            <a:pPr lvl="1" algn="l">
              <a:lnSpc>
                <a:spcPct val="125000"/>
              </a:lnSpc>
              <a:spcBef>
                <a:spcPct val="35000"/>
              </a:spcBef>
              <a:buFontTx/>
              <a:buAutoNum type="alphaLcPeriod"/>
            </a:pPr>
            <a:r>
              <a:rPr lang="en-US" altLang="en-US" sz="2000" dirty="0">
                <a:latin typeface="Liberation Sans" panose="020B0604020202020204"/>
              </a:rPr>
              <a:t>Receivables include amounts owed by employees as result of company loans to employees.</a:t>
            </a:r>
          </a:p>
          <a:p>
            <a:pPr lvl="1" algn="l">
              <a:lnSpc>
                <a:spcPct val="125000"/>
              </a:lnSpc>
              <a:spcBef>
                <a:spcPct val="35000"/>
              </a:spcBef>
              <a:buFontTx/>
              <a:buAutoNum type="alphaLcPeriod"/>
            </a:pPr>
            <a:r>
              <a:rPr lang="en-US" altLang="en-US" sz="2000" dirty="0">
                <a:latin typeface="Liberation Sans" panose="020B0604020202020204"/>
              </a:rPr>
              <a:t>Receivables include amounts resulting from transactions with customers.</a:t>
            </a:r>
          </a:p>
        </p:txBody>
      </p:sp>
      <p:sp>
        <p:nvSpPr>
          <p:cNvPr id="114691"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14692"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14693" name="Text Box 9"/>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400" b="1">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IFRS SELF-TEST QUESTION</a:t>
            </a:r>
          </a:p>
        </p:txBody>
      </p:sp>
      <p:sp>
        <p:nvSpPr>
          <p:cNvPr id="10" name="Notched Right Arrow 9"/>
          <p:cNvSpPr/>
          <p:nvPr/>
        </p:nvSpPr>
        <p:spPr bwMode="auto">
          <a:xfrm>
            <a:off x="228600" y="250862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pic>
        <p:nvPicPr>
          <p:cNvPr id="11" name="Picture 10"/>
          <p:cNvPicPr>
            <a:picLocks noChangeAspect="1"/>
          </p:cNvPicPr>
          <p:nvPr/>
        </p:nvPicPr>
        <p:blipFill>
          <a:blip r:embed="rId3"/>
          <a:stretch>
            <a:fillRect/>
          </a:stretch>
        </p:blipFill>
        <p:spPr>
          <a:xfrm>
            <a:off x="-11953" y="397716"/>
            <a:ext cx="9155954" cy="728955"/>
          </a:xfrm>
          <a:prstGeom prst="rect">
            <a:avLst/>
          </a:prstGeom>
        </p:spPr>
      </p:pic>
      <p:sp>
        <p:nvSpPr>
          <p:cNvPr id="12" name="Text Box 12"/>
          <p:cNvSpPr txBox="1">
            <a:spLocks noChangeArrowheads="1"/>
          </p:cNvSpPr>
          <p:nvPr/>
        </p:nvSpPr>
        <p:spPr bwMode="auto">
          <a:xfrm>
            <a:off x="8001000" y="6369050"/>
            <a:ext cx="990600" cy="338554"/>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10</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533400" y="1981200"/>
            <a:ext cx="8077200"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35000"/>
              </a:spcBef>
            </a:pPr>
            <a:r>
              <a:rPr lang="en-US" altLang="en-US" sz="2000" dirty="0">
                <a:latin typeface="Liberation Sans" panose="020B0604020202020204"/>
              </a:rPr>
              <a:t>Under IFRS:</a:t>
            </a:r>
          </a:p>
          <a:p>
            <a:pPr lvl="1" algn="l">
              <a:lnSpc>
                <a:spcPct val="125000"/>
              </a:lnSpc>
              <a:spcBef>
                <a:spcPct val="35000"/>
              </a:spcBef>
              <a:buFontTx/>
              <a:buAutoNum type="alphaLcPeriod"/>
            </a:pPr>
            <a:r>
              <a:rPr lang="en-US" altLang="en-US" sz="2000" dirty="0">
                <a:latin typeface="Liberation Sans" panose="020B0604020202020204"/>
              </a:rPr>
              <a:t>the entry to record estimated uncollected accounts is the same as GAAP.</a:t>
            </a:r>
          </a:p>
          <a:p>
            <a:pPr lvl="1" algn="l">
              <a:lnSpc>
                <a:spcPct val="125000"/>
              </a:lnSpc>
              <a:spcBef>
                <a:spcPct val="35000"/>
              </a:spcBef>
              <a:buFontTx/>
              <a:buAutoNum type="alphaLcPeriod"/>
            </a:pPr>
            <a:r>
              <a:rPr lang="en-US" altLang="en-US" sz="2000" dirty="0">
                <a:latin typeface="Liberation Sans" panose="020B0604020202020204"/>
              </a:rPr>
              <a:t>loans and receivables should only be tested for impairment as a group.</a:t>
            </a:r>
          </a:p>
          <a:p>
            <a:pPr lvl="1" algn="l">
              <a:lnSpc>
                <a:spcPct val="125000"/>
              </a:lnSpc>
              <a:spcBef>
                <a:spcPct val="35000"/>
              </a:spcBef>
              <a:buFontTx/>
              <a:buAutoNum type="alphaLcPeriod"/>
            </a:pPr>
            <a:r>
              <a:rPr lang="en-US" altLang="en-US" sz="2000" dirty="0">
                <a:latin typeface="Liberation Sans" panose="020B0604020202020204"/>
              </a:rPr>
              <a:t>it is always acceptable to use the direct write-off method.</a:t>
            </a:r>
          </a:p>
          <a:p>
            <a:pPr lvl="1" algn="l">
              <a:lnSpc>
                <a:spcPct val="125000"/>
              </a:lnSpc>
              <a:spcBef>
                <a:spcPct val="35000"/>
              </a:spcBef>
              <a:buFontTx/>
              <a:buAutoNum type="alphaLcPeriod"/>
            </a:pPr>
            <a:r>
              <a:rPr lang="en-US" altLang="en-US" sz="2000" dirty="0">
                <a:latin typeface="Liberation Sans" panose="020B0604020202020204"/>
              </a:rPr>
              <a:t>all financial instruments are recorded at fair value.</a:t>
            </a:r>
          </a:p>
        </p:txBody>
      </p:sp>
      <p:sp>
        <p:nvSpPr>
          <p:cNvPr id="11571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1571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115717" name="Text Box 9"/>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400" b="1">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IFRS SELF-TEST QUESTION</a:t>
            </a:r>
          </a:p>
        </p:txBody>
      </p:sp>
      <p:sp>
        <p:nvSpPr>
          <p:cNvPr id="10" name="Notched Right Arrow 9"/>
          <p:cNvSpPr/>
          <p:nvPr/>
        </p:nvSpPr>
        <p:spPr bwMode="auto">
          <a:xfrm>
            <a:off x="228600" y="250862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pic>
        <p:nvPicPr>
          <p:cNvPr id="11" name="Picture 10"/>
          <p:cNvPicPr>
            <a:picLocks noChangeAspect="1"/>
          </p:cNvPicPr>
          <p:nvPr/>
        </p:nvPicPr>
        <p:blipFill>
          <a:blip r:embed="rId3"/>
          <a:stretch>
            <a:fillRect/>
          </a:stretch>
        </p:blipFill>
        <p:spPr>
          <a:xfrm>
            <a:off x="-11953" y="397716"/>
            <a:ext cx="9155954" cy="728955"/>
          </a:xfrm>
          <a:prstGeom prst="rect">
            <a:avLst/>
          </a:prstGeom>
        </p:spPr>
      </p:pic>
      <p:sp>
        <p:nvSpPr>
          <p:cNvPr id="12" name="Text Box 12"/>
          <p:cNvSpPr txBox="1">
            <a:spLocks noChangeArrowheads="1"/>
          </p:cNvSpPr>
          <p:nvPr/>
        </p:nvSpPr>
        <p:spPr bwMode="auto">
          <a:xfrm>
            <a:off x="8001000" y="6369050"/>
            <a:ext cx="990600" cy="338554"/>
          </a:xfrm>
          <a:prstGeom prst="rect">
            <a:avLst/>
          </a:prstGeom>
          <a:noFill/>
          <a:ln>
            <a:noFill/>
          </a:ln>
          <a:effectLs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10</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401554858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4343" name="Text Box 2"/>
          <p:cNvSpPr txBox="1">
            <a:spLocks noChangeArrowheads="1"/>
          </p:cNvSpPr>
          <p:nvPr/>
        </p:nvSpPr>
        <p:spPr bwMode="auto">
          <a:xfrm>
            <a:off x="609600" y="1365250"/>
            <a:ext cx="4495800" cy="488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chemeClr val="tx2">
                    <a:lumMod val="50000"/>
                  </a:schemeClr>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Nontrade Receivables</a:t>
            </a:r>
          </a:p>
        </p:txBody>
      </p:sp>
      <p:sp>
        <p:nvSpPr>
          <p:cNvPr id="8" name="Rectangle 3"/>
          <p:cNvSpPr txBox="1">
            <a:spLocks noChangeArrowheads="1"/>
          </p:cNvSpPr>
          <p:nvPr/>
        </p:nvSpPr>
        <p:spPr>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RECEIVABLES</a:t>
            </a:r>
          </a:p>
        </p:txBody>
      </p:sp>
      <p:pic>
        <p:nvPicPr>
          <p:cNvPr id="2" name="Picture 1"/>
          <p:cNvPicPr>
            <a:picLocks noChangeAspect="1"/>
          </p:cNvPicPr>
          <p:nvPr/>
        </p:nvPicPr>
        <p:blipFill>
          <a:blip r:embed="rId3"/>
          <a:stretch>
            <a:fillRect/>
          </a:stretch>
        </p:blipFill>
        <p:spPr>
          <a:xfrm>
            <a:off x="268994" y="2057400"/>
            <a:ext cx="8588134" cy="3887618"/>
          </a:xfrm>
          <a:prstGeom prst="rect">
            <a:avLst/>
          </a:prstGeom>
        </p:spPr>
      </p:pic>
      <p:sp>
        <p:nvSpPr>
          <p:cNvPr id="14341" name="Text Box 8"/>
          <p:cNvSpPr txBox="1">
            <a:spLocks noChangeArrowheads="1"/>
          </p:cNvSpPr>
          <p:nvPr/>
        </p:nvSpPr>
        <p:spPr bwMode="auto">
          <a:xfrm>
            <a:off x="7315200" y="1639887"/>
            <a:ext cx="16764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panose="020B0604020202020204"/>
              </a:rPr>
              <a:t>ILLUSTRATION 7-3</a:t>
            </a:r>
          </a:p>
          <a:p>
            <a:pPr algn="l"/>
            <a:r>
              <a:rPr lang="en-US" altLang="en-US" sz="1200" dirty="0" smtClean="0">
                <a:latin typeface="Liberation Sans" panose="020B0604020202020204"/>
              </a:rPr>
              <a:t>Receivables </a:t>
            </a:r>
            <a:r>
              <a:rPr lang="en-US" altLang="en-US" sz="1200" dirty="0">
                <a:latin typeface="Liberation Sans" panose="020B0604020202020204"/>
              </a:rPr>
              <a:t>Balance</a:t>
            </a:r>
          </a:p>
          <a:p>
            <a:pPr algn="l"/>
            <a:r>
              <a:rPr lang="en-US" altLang="en-US" sz="1200" dirty="0">
                <a:latin typeface="Liberation Sans" panose="020B0604020202020204"/>
              </a:rPr>
              <a:t>Sheet Presentations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Accounts Receivables</a:t>
            </a:r>
          </a:p>
        </p:txBody>
      </p:sp>
      <p:sp>
        <p:nvSpPr>
          <p:cNvPr id="16388" name="Rectangle 7"/>
          <p:cNvSpPr>
            <a:spLocks noGrp="1" noChangeArrowheads="1"/>
          </p:cNvSpPr>
          <p:nvPr>
            <p:ph type="body" idx="1"/>
          </p:nvPr>
        </p:nvSpPr>
        <p:spPr>
          <a:xfrm>
            <a:off x="609600" y="1371600"/>
            <a:ext cx="78486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solidFill>
                  <a:schemeClr val="tx1"/>
                </a:solidFill>
                <a:effectLst/>
                <a:latin typeface="Liberation Sans" panose="020B0604020202020204"/>
              </a:rPr>
              <a:t>Accounts receivable generally arise as part of a revenue arrangement.</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a:solidFill>
                  <a:schemeClr val="tx1"/>
                </a:solidFill>
                <a:effectLst/>
                <a:latin typeface="Liberation Sans" panose="020B0604020202020204"/>
              </a:rPr>
              <a:t>T</a:t>
            </a:r>
            <a:r>
              <a:rPr lang="en-US" altLang="en-US" sz="2300" b="0" dirty="0" smtClean="0">
                <a:solidFill>
                  <a:schemeClr val="tx1"/>
                </a:solidFill>
                <a:effectLst/>
                <a:latin typeface="Liberation Sans" panose="020B0604020202020204"/>
              </a:rPr>
              <a:t>he </a:t>
            </a:r>
            <a:r>
              <a:rPr lang="en-US" altLang="en-US" sz="2300" dirty="0" smtClean="0">
                <a:solidFill>
                  <a:schemeClr val="tx1"/>
                </a:solidFill>
                <a:effectLst/>
                <a:latin typeface="Liberation Sans" panose="020B0604020202020204"/>
              </a:rPr>
              <a:t>revenue recognition principle </a:t>
            </a:r>
            <a:r>
              <a:rPr lang="en-US" altLang="en-US" sz="2300" b="0" dirty="0" smtClean="0">
                <a:solidFill>
                  <a:schemeClr val="tx1"/>
                </a:solidFill>
                <a:effectLst/>
                <a:latin typeface="Liberation Sans" panose="020B0604020202020204"/>
              </a:rPr>
              <a:t>indicates that a company should recognize revenue when it satisfies its performance obligation by transferring the good or service to the customer. </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5" name="Text Box 5"/>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Accounts Receivables</a:t>
            </a:r>
          </a:p>
        </p:txBody>
      </p:sp>
      <p:sp>
        <p:nvSpPr>
          <p:cNvPr id="16388" name="Rectangle 7"/>
          <p:cNvSpPr>
            <a:spLocks noGrp="1" noChangeArrowheads="1"/>
          </p:cNvSpPr>
          <p:nvPr>
            <p:ph type="body" idx="1"/>
          </p:nvPr>
        </p:nvSpPr>
        <p:spPr>
          <a:xfrm>
            <a:off x="609600" y="1371600"/>
            <a:ext cx="78486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0" indent="0">
              <a:lnSpc>
                <a:spcPct val="120000"/>
              </a:lnSpc>
              <a:spcBef>
                <a:spcPct val="50000"/>
              </a:spcBef>
              <a:buClr>
                <a:srgbClr val="CC0000"/>
              </a:buClr>
              <a:buSzPct val="80000"/>
              <a:buNone/>
            </a:pPr>
            <a:r>
              <a:rPr lang="en-US" altLang="en-US" sz="2300" b="0" dirty="0" smtClean="0">
                <a:solidFill>
                  <a:schemeClr val="tx1"/>
                </a:solidFill>
                <a:effectLst/>
                <a:latin typeface="Liberation Sans" panose="020B0604020202020204"/>
              </a:rPr>
              <a:t>For example, if Lululemon sells a yoga outfit to Jennifer Burian for $100 on account, the yoga outfit is transferred when Jennifer obtains control of this outfit. When this change in control occurs, Lululemon should recognize an account receivable and sales revenue. Lululemon makes the following entry:</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 name="Rectangle 1"/>
          <p:cNvSpPr/>
          <p:nvPr/>
        </p:nvSpPr>
        <p:spPr>
          <a:xfrm>
            <a:off x="990600" y="4191000"/>
            <a:ext cx="7620000" cy="906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0375" indent="-460375" algn="l">
              <a:lnSpc>
                <a:spcPct val="120000"/>
              </a:lnSpc>
              <a:spcBef>
                <a:spcPts val="600"/>
              </a:spcBef>
              <a:buClr>
                <a:srgbClr val="CC0000"/>
              </a:buClr>
              <a:buSzPct val="80000"/>
              <a:buFont typeface="Wingdings" panose="05000000000000000000" pitchFamily="2" charset="2"/>
              <a:buNone/>
              <a:tabLst>
                <a:tab pos="5486400" algn="r"/>
                <a:tab pos="6861175" algn="r"/>
              </a:tabLst>
            </a:pPr>
            <a:r>
              <a:rPr lang="en-US" sz="2300" dirty="0">
                <a:latin typeface="Liberation Sans" panose="020B0604020202020204"/>
              </a:rPr>
              <a:t>Accounts Receivable </a:t>
            </a:r>
            <a:r>
              <a:rPr lang="en-US" sz="2300" dirty="0" smtClean="0">
                <a:latin typeface="Liberation Sans" panose="020B0604020202020204"/>
              </a:rPr>
              <a:t>	100  </a:t>
            </a:r>
          </a:p>
          <a:p>
            <a:pPr marL="460375" indent="-460375" algn="l">
              <a:lnSpc>
                <a:spcPct val="120000"/>
              </a:lnSpc>
              <a:spcBef>
                <a:spcPts val="600"/>
              </a:spcBef>
              <a:buClr>
                <a:srgbClr val="CC0000"/>
              </a:buClr>
              <a:buSzPct val="80000"/>
              <a:buFont typeface="Wingdings" panose="05000000000000000000" pitchFamily="2" charset="2"/>
              <a:buNone/>
              <a:tabLst>
                <a:tab pos="5486400" algn="r"/>
                <a:tab pos="6861175" algn="r"/>
              </a:tabLst>
            </a:pPr>
            <a:r>
              <a:rPr lang="en-US" sz="2300" dirty="0" smtClean="0">
                <a:latin typeface="Liberation Sans" panose="020B0604020202020204"/>
              </a:rPr>
              <a:t>	Sales </a:t>
            </a:r>
            <a:r>
              <a:rPr lang="en-US" sz="2300" dirty="0">
                <a:latin typeface="Liberation Sans" panose="020B0604020202020204"/>
              </a:rPr>
              <a:t>Revenue  </a:t>
            </a:r>
            <a:r>
              <a:rPr lang="en-US" sz="2300" dirty="0" smtClean="0">
                <a:latin typeface="Liberation Sans" panose="020B0604020202020204"/>
              </a:rPr>
              <a:t>		100</a:t>
            </a:r>
            <a:endParaRPr lang="en-US" sz="2300" dirty="0">
              <a:latin typeface="Liberation Sans" panose="020B0604020202020204"/>
            </a:endParaRPr>
          </a:p>
        </p:txBody>
      </p:sp>
      <p:sp>
        <p:nvSpPr>
          <p:cNvPr id="6" name="Text Box 5"/>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542084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Accounts Receivables</a:t>
            </a:r>
          </a:p>
        </p:txBody>
      </p:sp>
      <p:sp>
        <p:nvSpPr>
          <p:cNvPr id="16388" name="Rectangle 7"/>
          <p:cNvSpPr>
            <a:spLocks noGrp="1" noChangeArrowheads="1"/>
          </p:cNvSpPr>
          <p:nvPr>
            <p:ph type="body" idx="1"/>
          </p:nvPr>
        </p:nvSpPr>
        <p:spPr>
          <a:xfrm>
            <a:off x="609600" y="1371600"/>
            <a:ext cx="78486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0" indent="0">
              <a:lnSpc>
                <a:spcPct val="120000"/>
              </a:lnSpc>
              <a:spcBef>
                <a:spcPct val="50000"/>
              </a:spcBef>
              <a:buClr>
                <a:srgbClr val="CC0000"/>
              </a:buClr>
              <a:buSzPct val="80000"/>
              <a:buNone/>
            </a:pPr>
            <a:r>
              <a:rPr lang="en-US" altLang="en-US" sz="2300" b="0" dirty="0" smtClean="0">
                <a:solidFill>
                  <a:schemeClr val="tx1"/>
                </a:solidFill>
                <a:effectLst/>
                <a:latin typeface="Liberation Sans" panose="020B0604020202020204"/>
              </a:rPr>
              <a:t>Some key indicators that Lululemon has transferred and that Jennifer has obtained control of the yoga outfit.</a:t>
            </a:r>
          </a:p>
          <a:p>
            <a:pPr marL="457200" indent="-457200">
              <a:lnSpc>
                <a:spcPct val="120000"/>
              </a:lnSpc>
              <a:spcBef>
                <a:spcPct val="50000"/>
              </a:spcBef>
              <a:buClr>
                <a:schemeClr val="tx1"/>
              </a:buClr>
              <a:buSzPct val="100000"/>
              <a:buFont typeface="+mj-lt"/>
              <a:buAutoNum type="arabicPeriod"/>
            </a:pPr>
            <a:r>
              <a:rPr lang="en-US" altLang="en-US" sz="2200" b="0" dirty="0" smtClean="0">
                <a:solidFill>
                  <a:schemeClr val="tx1"/>
                </a:solidFill>
                <a:effectLst/>
                <a:latin typeface="Liberation Sans" panose="020B0604020202020204"/>
              </a:rPr>
              <a:t>Lululemon has the right to payment from the customer.</a:t>
            </a:r>
          </a:p>
          <a:p>
            <a:pPr marL="457200" indent="-457200">
              <a:lnSpc>
                <a:spcPct val="120000"/>
              </a:lnSpc>
              <a:spcBef>
                <a:spcPct val="50000"/>
              </a:spcBef>
              <a:buClr>
                <a:schemeClr val="tx1"/>
              </a:buClr>
              <a:buSzPct val="100000"/>
              <a:buFont typeface="+mj-lt"/>
              <a:buAutoNum type="arabicPeriod"/>
            </a:pPr>
            <a:r>
              <a:rPr lang="en-US" altLang="en-US" sz="2200" b="0" dirty="0" smtClean="0">
                <a:solidFill>
                  <a:schemeClr val="tx1"/>
                </a:solidFill>
                <a:effectLst/>
                <a:latin typeface="Liberation Sans" panose="020B0604020202020204"/>
              </a:rPr>
              <a:t>Lululemon has passed legal title to the customer. </a:t>
            </a:r>
          </a:p>
          <a:p>
            <a:pPr marL="457200" indent="-457200">
              <a:lnSpc>
                <a:spcPct val="120000"/>
              </a:lnSpc>
              <a:spcBef>
                <a:spcPct val="50000"/>
              </a:spcBef>
              <a:buClr>
                <a:schemeClr val="tx1"/>
              </a:buClr>
              <a:buSzPct val="100000"/>
              <a:buFont typeface="+mj-lt"/>
              <a:buAutoNum type="arabicPeriod"/>
            </a:pPr>
            <a:r>
              <a:rPr lang="en-US" altLang="en-US" sz="2200" b="0" dirty="0" smtClean="0">
                <a:solidFill>
                  <a:schemeClr val="tx1"/>
                </a:solidFill>
                <a:effectLst/>
                <a:latin typeface="Liberation Sans" panose="020B0604020202020204"/>
              </a:rPr>
              <a:t>Lululemon has transferred physical possession of the goods. </a:t>
            </a:r>
          </a:p>
          <a:p>
            <a:pPr marL="457200" indent="-457200">
              <a:lnSpc>
                <a:spcPct val="120000"/>
              </a:lnSpc>
              <a:spcBef>
                <a:spcPct val="50000"/>
              </a:spcBef>
              <a:buClr>
                <a:schemeClr val="tx1"/>
              </a:buClr>
              <a:buSzPct val="100000"/>
              <a:buFont typeface="+mj-lt"/>
              <a:buAutoNum type="arabicPeriod"/>
            </a:pPr>
            <a:r>
              <a:rPr lang="en-US" altLang="en-US" sz="2200" b="0" dirty="0" smtClean="0">
                <a:solidFill>
                  <a:schemeClr val="tx1"/>
                </a:solidFill>
                <a:effectLst/>
                <a:latin typeface="Liberation Sans" panose="020B0604020202020204"/>
              </a:rPr>
              <a:t>Lululemon no longer has significant risks and rewards of ownership of the goods. </a:t>
            </a:r>
          </a:p>
          <a:p>
            <a:pPr marL="457200" indent="-457200">
              <a:lnSpc>
                <a:spcPct val="120000"/>
              </a:lnSpc>
              <a:spcBef>
                <a:spcPct val="50000"/>
              </a:spcBef>
              <a:buClr>
                <a:schemeClr val="tx1"/>
              </a:buClr>
              <a:buSzPct val="100000"/>
              <a:buFont typeface="+mj-lt"/>
              <a:buAutoNum type="arabicPeriod"/>
            </a:pPr>
            <a:r>
              <a:rPr lang="en-US" altLang="en-US" sz="2200" b="0" dirty="0" smtClean="0">
                <a:solidFill>
                  <a:schemeClr val="tx1"/>
                </a:solidFill>
                <a:effectLst/>
                <a:latin typeface="Liberation Sans" panose="020B0604020202020204"/>
              </a:rPr>
              <a:t>Jennifer has accepted the asset.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5" name="Text Box 5"/>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62311315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Accounts Receivables</a:t>
            </a:r>
          </a:p>
        </p:txBody>
      </p:sp>
      <p:sp>
        <p:nvSpPr>
          <p:cNvPr id="16388" name="Rectangle 7"/>
          <p:cNvSpPr>
            <a:spLocks noGrp="1" noChangeArrowheads="1"/>
          </p:cNvSpPr>
          <p:nvPr>
            <p:ph type="body" idx="1"/>
          </p:nvPr>
        </p:nvSpPr>
        <p:spPr>
          <a:xfrm>
            <a:off x="609600" y="1981200"/>
            <a:ext cx="8001000" cy="136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spAutoFit/>
          </a:bodyPr>
          <a:lstStyle/>
          <a:p>
            <a:pPr marL="0" indent="0">
              <a:lnSpc>
                <a:spcPct val="120000"/>
              </a:lnSpc>
              <a:spcBef>
                <a:spcPct val="50000"/>
              </a:spcBef>
              <a:buClr>
                <a:srgbClr val="CC0000"/>
              </a:buClr>
              <a:buSzPct val="80000"/>
              <a:buNone/>
            </a:pPr>
            <a:r>
              <a:rPr lang="en-US" altLang="en-US" sz="2300" b="0" dirty="0" smtClean="0">
                <a:solidFill>
                  <a:schemeClr val="tx1"/>
                </a:solidFill>
                <a:effectLst/>
                <a:latin typeface="Liberation Sans" panose="020B0604020202020204"/>
              </a:rPr>
              <a:t>The transaction price is the amount of consideration that a company expects to receive from a customer in exchange for transferring goods or services. </a:t>
            </a:r>
          </a:p>
        </p:txBody>
      </p:sp>
      <p:sp>
        <p:nvSpPr>
          <p:cNvPr id="16391" name="Text Box 10"/>
          <p:cNvSpPr txBox="1">
            <a:spLocks noChangeArrowheads="1"/>
          </p:cNvSpPr>
          <p:nvPr/>
        </p:nvSpPr>
        <p:spPr bwMode="auto">
          <a:xfrm>
            <a:off x="609600" y="1365250"/>
            <a:ext cx="7620000" cy="503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700" b="1" dirty="0" smtClean="0">
                <a:solidFill>
                  <a:srgbClr val="006600"/>
                </a:solidFill>
                <a:latin typeface="Liberation Sans" panose="020B0604020202020204"/>
              </a:rPr>
              <a:t>Measurement of the Transaction Price </a:t>
            </a:r>
            <a:endParaRPr lang="en-US" altLang="en-US" sz="2700" b="1" dirty="0">
              <a:solidFill>
                <a:srgbClr val="006600"/>
              </a:solidFill>
              <a:latin typeface="Liberation Sans" panose="020B0604020202020204"/>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7"/>
          <p:cNvSpPr txBox="1">
            <a:spLocks noChangeArrowheads="1"/>
          </p:cNvSpPr>
          <p:nvPr/>
        </p:nvSpPr>
        <p:spPr bwMode="auto">
          <a:xfrm>
            <a:off x="609600" y="4198637"/>
            <a:ext cx="8001000" cy="1754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0" indent="0">
              <a:lnSpc>
                <a:spcPct val="120000"/>
              </a:lnSpc>
              <a:spcBef>
                <a:spcPct val="50000"/>
              </a:spcBef>
              <a:buClr>
                <a:srgbClr val="CC0000"/>
              </a:buClr>
              <a:buSzPct val="80000"/>
              <a:buNone/>
            </a:pPr>
            <a:r>
              <a:rPr lang="en-US" altLang="en-US" sz="2300" b="0" kern="0" dirty="0" smtClean="0">
                <a:solidFill>
                  <a:schemeClr val="tx1"/>
                </a:solidFill>
                <a:effectLst/>
                <a:latin typeface="Liberation Sans" panose="020B0604020202020204"/>
              </a:rPr>
              <a:t>In some cases the price of a good or service is dependent on future events. These future events often include such items as </a:t>
            </a:r>
            <a:r>
              <a:rPr lang="en-US" altLang="en-US" sz="2300" kern="0" dirty="0" smtClean="0">
                <a:solidFill>
                  <a:schemeClr val="tx1"/>
                </a:solidFill>
                <a:effectLst/>
                <a:latin typeface="Liberation Sans" panose="020B0604020202020204"/>
              </a:rPr>
              <a:t>discounts</a:t>
            </a:r>
            <a:r>
              <a:rPr lang="en-US" altLang="en-US" sz="2300" b="0" kern="0" dirty="0" smtClean="0">
                <a:solidFill>
                  <a:schemeClr val="tx1"/>
                </a:solidFill>
                <a:effectLst/>
                <a:latin typeface="Liberation Sans" panose="020B0604020202020204"/>
              </a:rPr>
              <a:t>, </a:t>
            </a:r>
            <a:r>
              <a:rPr lang="en-US" altLang="en-US" sz="2300" kern="0" dirty="0" smtClean="0">
                <a:solidFill>
                  <a:schemeClr val="tx1"/>
                </a:solidFill>
                <a:effectLst/>
                <a:latin typeface="Liberation Sans" panose="020B0604020202020204"/>
              </a:rPr>
              <a:t>returns and allowances</a:t>
            </a:r>
            <a:r>
              <a:rPr lang="en-US" altLang="en-US" sz="2300" b="0" kern="0" dirty="0" smtClean="0">
                <a:solidFill>
                  <a:schemeClr val="tx1"/>
                </a:solidFill>
                <a:effectLst/>
                <a:latin typeface="Liberation Sans" panose="020B0604020202020204"/>
              </a:rPr>
              <a:t>, </a:t>
            </a:r>
            <a:r>
              <a:rPr lang="en-US" altLang="en-US" sz="2300" kern="0" dirty="0">
                <a:solidFill>
                  <a:schemeClr val="tx1"/>
                </a:solidFill>
                <a:effectLst/>
                <a:latin typeface="Liberation Sans" panose="020B0604020202020204"/>
              </a:rPr>
              <a:t>rebates</a:t>
            </a:r>
            <a:r>
              <a:rPr lang="en-US" altLang="en-US" sz="2300" b="0" kern="0" dirty="0" smtClean="0">
                <a:solidFill>
                  <a:schemeClr val="tx1"/>
                </a:solidFill>
                <a:effectLst/>
                <a:latin typeface="Liberation Sans" panose="020B0604020202020204"/>
              </a:rPr>
              <a:t>, and </a:t>
            </a:r>
            <a:r>
              <a:rPr lang="en-US" altLang="en-US" sz="2300" kern="0" dirty="0">
                <a:solidFill>
                  <a:schemeClr val="tx1"/>
                </a:solidFill>
                <a:effectLst/>
                <a:latin typeface="Liberation Sans" panose="020B0604020202020204"/>
              </a:rPr>
              <a:t>performance</a:t>
            </a:r>
            <a:r>
              <a:rPr lang="en-US" altLang="en-US" sz="2300" b="0" kern="0" dirty="0" smtClean="0">
                <a:solidFill>
                  <a:schemeClr val="tx1"/>
                </a:solidFill>
                <a:effectLst/>
                <a:latin typeface="Liberation Sans" panose="020B0604020202020204"/>
              </a:rPr>
              <a:t> </a:t>
            </a:r>
            <a:r>
              <a:rPr lang="en-US" altLang="en-US" sz="2300" kern="0" dirty="0">
                <a:solidFill>
                  <a:schemeClr val="tx1"/>
                </a:solidFill>
                <a:effectLst/>
                <a:latin typeface="Liberation Sans" panose="020B0604020202020204"/>
              </a:rPr>
              <a:t>bonuses</a:t>
            </a:r>
            <a:r>
              <a:rPr lang="en-US" altLang="en-US" sz="2300" b="0" kern="0" dirty="0" smtClean="0">
                <a:solidFill>
                  <a:schemeClr val="tx1"/>
                </a:solidFill>
                <a:effectLst/>
                <a:latin typeface="Liberation Sans" panose="020B0604020202020204"/>
              </a:rPr>
              <a:t>. </a:t>
            </a:r>
          </a:p>
        </p:txBody>
      </p:sp>
      <p:sp>
        <p:nvSpPr>
          <p:cNvPr id="10" name="Text Box 10"/>
          <p:cNvSpPr txBox="1">
            <a:spLocks noChangeArrowheads="1"/>
          </p:cNvSpPr>
          <p:nvPr/>
        </p:nvSpPr>
        <p:spPr bwMode="auto">
          <a:xfrm>
            <a:off x="609600" y="3582687"/>
            <a:ext cx="7620000" cy="503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700" b="1" dirty="0" smtClean="0">
                <a:solidFill>
                  <a:srgbClr val="006600"/>
                </a:solidFill>
                <a:latin typeface="Liberation Sans" panose="020B0604020202020204"/>
              </a:rPr>
              <a:t>Variable Consideration </a:t>
            </a:r>
            <a:endParaRPr lang="en-US" altLang="en-US" sz="2700" b="1" dirty="0">
              <a:solidFill>
                <a:srgbClr val="006600"/>
              </a:solidFill>
              <a:latin typeface="Liberation Sans" panose="020B0604020202020204"/>
            </a:endParaRPr>
          </a:p>
        </p:txBody>
      </p:sp>
      <p:sp>
        <p:nvSpPr>
          <p:cNvPr id="11" name="Text Box 5"/>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2010690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Accounts Receivables</a:t>
            </a:r>
          </a:p>
        </p:txBody>
      </p:sp>
      <p:sp>
        <p:nvSpPr>
          <p:cNvPr id="16388" name="Rectangle 7"/>
          <p:cNvSpPr>
            <a:spLocks noGrp="1" noChangeArrowheads="1"/>
          </p:cNvSpPr>
          <p:nvPr>
            <p:ph type="body" idx="1"/>
          </p:nvPr>
        </p:nvSpPr>
        <p:spPr>
          <a:xfrm>
            <a:off x="609600" y="1981200"/>
            <a:ext cx="4230688"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solidFill>
                  <a:schemeClr val="tx1"/>
                </a:solidFill>
                <a:effectLst/>
                <a:latin typeface="Liberation Sans" panose="020B0604020202020204"/>
              </a:rPr>
              <a:t>Reductions from the list price.</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solidFill>
                  <a:schemeClr val="tx1"/>
                </a:solidFill>
                <a:effectLst/>
                <a:latin typeface="Liberation Sans" panose="020B0604020202020204"/>
              </a:rPr>
              <a:t>Not recognized in the accounting records.</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solidFill>
                  <a:schemeClr val="tx1"/>
                </a:solidFill>
                <a:effectLst/>
                <a:latin typeface="Liberation Sans" panose="020B0604020202020204"/>
              </a:rPr>
              <a:t>Customers are billed net of discounts.</a:t>
            </a:r>
          </a:p>
        </p:txBody>
      </p:sp>
      <p:pic>
        <p:nvPicPr>
          <p:cNvPr id="16389"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752600"/>
            <a:ext cx="35179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9"/>
          <p:cNvSpPr>
            <a:spLocks noChangeArrowheads="1"/>
          </p:cNvSpPr>
          <p:nvPr/>
        </p:nvSpPr>
        <p:spPr bwMode="auto">
          <a:xfrm>
            <a:off x="6480175" y="2514600"/>
            <a:ext cx="18256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25000"/>
              </a:lnSpc>
              <a:spcBef>
                <a:spcPct val="50000"/>
              </a:spcBef>
            </a:pPr>
            <a:r>
              <a:rPr lang="en-US" altLang="en-US" sz="2100" b="1" dirty="0">
                <a:latin typeface="Liberation Sans" panose="020B0604020202020204"/>
              </a:rPr>
              <a:t>10 % Discount for new Retail Store Customers</a:t>
            </a:r>
          </a:p>
        </p:txBody>
      </p:sp>
      <p:sp>
        <p:nvSpPr>
          <p:cNvPr id="16391" name="Text Box 10"/>
          <p:cNvSpPr txBox="1">
            <a:spLocks noChangeArrowheads="1"/>
          </p:cNvSpPr>
          <p:nvPr/>
        </p:nvSpPr>
        <p:spPr bwMode="auto">
          <a:xfrm>
            <a:off x="609600" y="136525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i="1" dirty="0">
                <a:latin typeface="Liberation Sans" panose="020B0604020202020204"/>
              </a:rPr>
              <a:t>Trade Discounts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Text Box 5"/>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80227468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Recognition of Accounts Receivables</a:t>
            </a:r>
          </a:p>
        </p:txBody>
      </p:sp>
      <p:sp>
        <p:nvSpPr>
          <p:cNvPr id="17411"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17412" name="Rectangle 4"/>
          <p:cNvSpPr>
            <a:spLocks noGrp="1" noChangeArrowheads="1"/>
          </p:cNvSpPr>
          <p:nvPr>
            <p:ph type="body" idx="1"/>
          </p:nvPr>
        </p:nvSpPr>
        <p:spPr>
          <a:xfrm>
            <a:off x="609600" y="1981200"/>
            <a:ext cx="4687888"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solidFill>
                  <a:schemeClr val="tx1"/>
                </a:solidFill>
                <a:effectLst/>
                <a:latin typeface="Liberation Sans" panose="020B0604020202020204"/>
              </a:rPr>
              <a:t>Offered to induce prompt payment.</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solidFill>
                  <a:schemeClr val="tx1"/>
                </a:solidFill>
                <a:effectLst/>
                <a:latin typeface="Liberation Sans" panose="020B0604020202020204"/>
              </a:rPr>
              <a:t>Presented in terms such as </a:t>
            </a:r>
          </a:p>
          <a:p>
            <a:pPr marL="1082675" lvl="1" indent="-450850">
              <a:lnSpc>
                <a:spcPct val="120000"/>
              </a:lnSpc>
              <a:spcBef>
                <a:spcPct val="50000"/>
              </a:spcBef>
              <a:buClr>
                <a:srgbClr val="CC0000"/>
              </a:buClr>
              <a:buSzPct val="80000"/>
              <a:buFont typeface="Wingdings" panose="05000000000000000000" pitchFamily="2" charset="2"/>
              <a:buChar char="Ø"/>
            </a:pPr>
            <a:r>
              <a:rPr lang="en-US" altLang="en-US" sz="2200" b="0" dirty="0" smtClean="0">
                <a:solidFill>
                  <a:schemeClr val="tx1"/>
                </a:solidFill>
                <a:effectLst/>
                <a:latin typeface="Liberation Sans" panose="020B0604020202020204"/>
              </a:rPr>
              <a:t>2/10, n/30 </a:t>
            </a:r>
          </a:p>
          <a:p>
            <a:pPr marL="1082675" lvl="1" indent="-450850">
              <a:lnSpc>
                <a:spcPct val="120000"/>
              </a:lnSpc>
              <a:spcBef>
                <a:spcPct val="50000"/>
              </a:spcBef>
              <a:buClr>
                <a:srgbClr val="CC0000"/>
              </a:buClr>
              <a:buSzPct val="80000"/>
              <a:buFont typeface="Wingdings" panose="05000000000000000000" pitchFamily="2" charset="2"/>
              <a:buChar char="Ø"/>
            </a:pPr>
            <a:r>
              <a:rPr lang="en-US" altLang="en-US" sz="2200" b="0" dirty="0" smtClean="0">
                <a:solidFill>
                  <a:schemeClr val="tx1"/>
                </a:solidFill>
                <a:effectLst/>
                <a:latin typeface="Liberation Sans" panose="020B0604020202020204"/>
              </a:rPr>
              <a:t>2/10, E.O.M., </a:t>
            </a:r>
          </a:p>
          <a:p>
            <a:pPr marL="1082675" lvl="1" indent="-450850">
              <a:lnSpc>
                <a:spcPct val="120000"/>
              </a:lnSpc>
              <a:spcBef>
                <a:spcPct val="50000"/>
              </a:spcBef>
              <a:buClr>
                <a:srgbClr val="CC0000"/>
              </a:buClr>
              <a:buSzPct val="80000"/>
              <a:buFont typeface="Wingdings" panose="05000000000000000000" pitchFamily="2" charset="2"/>
              <a:buChar char="Ø"/>
            </a:pPr>
            <a:r>
              <a:rPr lang="en-US" altLang="en-US" sz="2200" b="0" dirty="0" smtClean="0">
                <a:solidFill>
                  <a:schemeClr val="tx1"/>
                </a:solidFill>
                <a:effectLst/>
                <a:latin typeface="Liberation Sans" panose="020B0604020202020204"/>
              </a:rPr>
              <a:t>net 30, E.O.M. </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solidFill>
                  <a:schemeClr val="tx1"/>
                </a:solidFill>
                <a:effectLst/>
                <a:latin typeface="Liberation Sans" panose="020B0604020202020204"/>
              </a:rPr>
              <a:t>Gross Method vs. Net Method.</a:t>
            </a:r>
          </a:p>
        </p:txBody>
      </p:sp>
      <p:sp>
        <p:nvSpPr>
          <p:cNvPr id="17413" name="Text Box 7"/>
          <p:cNvSpPr txBox="1">
            <a:spLocks noChangeArrowheads="1"/>
          </p:cNvSpPr>
          <p:nvPr/>
        </p:nvSpPr>
        <p:spPr bwMode="auto">
          <a:xfrm>
            <a:off x="609600" y="136525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b="1" i="1">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Cash Discounts (Sales Discounts)</a:t>
            </a:r>
          </a:p>
        </p:txBody>
      </p:sp>
      <p:pic>
        <p:nvPicPr>
          <p:cNvPr id="17414"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575" y="2120900"/>
            <a:ext cx="3095625"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Rectangle 9"/>
          <p:cNvSpPr>
            <a:spLocks noChangeArrowheads="1"/>
          </p:cNvSpPr>
          <p:nvPr/>
        </p:nvSpPr>
        <p:spPr bwMode="auto">
          <a:xfrm>
            <a:off x="5943600" y="3590925"/>
            <a:ext cx="1868488" cy="119697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dirty="0">
                <a:latin typeface="Liberation Sans" panose="020B0604020202020204"/>
              </a:rPr>
              <a:t>Payment terms are 2/10, n/30</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7</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2" name="Picture 1"/>
          <p:cNvPicPr>
            <a:picLocks noChangeAspect="1"/>
          </p:cNvPicPr>
          <p:nvPr/>
        </p:nvPicPr>
        <p:blipFill>
          <a:blip r:embed="rId3"/>
          <a:stretch>
            <a:fillRect/>
          </a:stretch>
        </p:blipFill>
        <p:spPr>
          <a:xfrm>
            <a:off x="245407" y="1676400"/>
            <a:ext cx="8653184" cy="1999720"/>
          </a:xfrm>
          <a:prstGeom prst="rect">
            <a:avLst/>
          </a:prstGeom>
        </p:spPr>
      </p:pic>
    </p:spTree>
    <p:extLst>
      <p:ext uri="{BB962C8B-B14F-4D97-AF65-F5344CB8AC3E}">
        <p14:creationId xmlns:p14="http://schemas.microsoft.com/office/powerpoint/2010/main" val="13043797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altLang="en-US" sz="3200" i="0" kern="1200" dirty="0">
                <a:solidFill>
                  <a:schemeClr val="bg2"/>
                </a:solidFill>
                <a:effectLst/>
                <a:latin typeface="Liberation Sans" panose="020B0604020202020204"/>
                <a:ea typeface="+mn-ea"/>
                <a:cs typeface="+mn-cs"/>
              </a:rPr>
              <a:t>Cash Discounts (Sales Discounts)</a:t>
            </a:r>
          </a:p>
        </p:txBody>
      </p:sp>
      <p:sp>
        <p:nvSpPr>
          <p:cNvPr id="18435"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pic>
        <p:nvPicPr>
          <p:cNvPr id="184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371600"/>
            <a:ext cx="8717280" cy="444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0328" y="5850983"/>
            <a:ext cx="607807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200" b="1" dirty="0">
                <a:solidFill>
                  <a:srgbClr val="006600"/>
                </a:solidFill>
                <a:latin typeface="Liberation Sans" panose="020B0604020202020204"/>
              </a:rPr>
              <a:t>ILLUSTRATION 7-4 </a:t>
            </a:r>
            <a:endParaRPr lang="en-US" sz="1200" b="1" dirty="0" smtClean="0">
              <a:solidFill>
                <a:srgbClr val="006600"/>
              </a:solidFill>
              <a:latin typeface="Liberation Sans" panose="020B0604020202020204"/>
            </a:endParaRPr>
          </a:p>
          <a:p>
            <a:pPr algn="l">
              <a:spcBef>
                <a:spcPts val="0"/>
              </a:spcBef>
            </a:pPr>
            <a:r>
              <a:rPr lang="en-US" sz="1200" dirty="0" smtClean="0">
                <a:solidFill>
                  <a:schemeClr val="bg2"/>
                </a:solidFill>
                <a:latin typeface="Liberation Sans" panose="020B0604020202020204"/>
              </a:rPr>
              <a:t>Entries </a:t>
            </a:r>
            <a:r>
              <a:rPr lang="en-US" sz="1200" dirty="0">
                <a:solidFill>
                  <a:schemeClr val="bg2"/>
                </a:solidFill>
                <a:latin typeface="Liberation Sans" panose="020B0604020202020204"/>
              </a:rPr>
              <a:t>under Gross and Net Methods of Recording Cash (Sales) Discounts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09600" y="1371600"/>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10000"/>
              </a:spcBef>
            </a:pPr>
            <a:r>
              <a:rPr lang="en-US" altLang="en-US" sz="2000" b="1" dirty="0">
                <a:solidFill>
                  <a:schemeClr val="bg2"/>
                </a:solidFill>
                <a:latin typeface="Liberation Sans" panose="020B0604020202020204"/>
              </a:rPr>
              <a:t>Illustration: </a:t>
            </a:r>
            <a:r>
              <a:rPr lang="en-US" altLang="en-US" sz="2000" dirty="0" smtClean="0">
                <a:solidFill>
                  <a:schemeClr val="bg2"/>
                </a:solidFill>
                <a:latin typeface="Liberation Sans" panose="020B0604020202020204"/>
              </a:rPr>
              <a:t>On </a:t>
            </a:r>
            <a:r>
              <a:rPr lang="en-US" altLang="en-US" sz="2000" dirty="0">
                <a:solidFill>
                  <a:schemeClr val="bg2"/>
                </a:solidFill>
                <a:latin typeface="Liberation Sans" panose="020B0604020202020204"/>
              </a:rPr>
              <a:t>June 3, Bolton Company sold to Arquette Company merchandise having a sale price of $2,000 with terms of 2/10, n/60, f.o.b. shipping point. On June 12, the company received a check for the balance due from Arquette Company.  Prepare the journal entries on Bolton Company books to record the sale assuming Bolton records sales using the </a:t>
            </a:r>
            <a:r>
              <a:rPr lang="en-US" altLang="en-US" sz="2000" b="1" dirty="0">
                <a:solidFill>
                  <a:schemeClr val="bg2"/>
                </a:solidFill>
                <a:latin typeface="Liberation Sans" panose="020B0604020202020204"/>
              </a:rPr>
              <a:t>gross method</a:t>
            </a:r>
            <a:r>
              <a:rPr lang="en-US" altLang="en-US" sz="2000" dirty="0">
                <a:solidFill>
                  <a:schemeClr val="bg2"/>
                </a:solidFill>
                <a:latin typeface="Liberation Sans" panose="020B0604020202020204"/>
              </a:rPr>
              <a:t>.</a:t>
            </a:r>
          </a:p>
        </p:txBody>
      </p:sp>
      <p:sp>
        <p:nvSpPr>
          <p:cNvPr id="685061" name="Text Box 5"/>
          <p:cNvSpPr txBox="1">
            <a:spLocks noChangeArrowheads="1"/>
          </p:cNvSpPr>
          <p:nvPr/>
        </p:nvSpPr>
        <p:spPr bwMode="auto">
          <a:xfrm>
            <a:off x="2209800" y="4252913"/>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054725" algn="r"/>
              </a:tabLst>
              <a:defRPr sz="2800">
                <a:solidFill>
                  <a:schemeClr val="tx1"/>
                </a:solidFill>
                <a:latin typeface="Times New Roman" panose="02020603050405020304" pitchFamily="18" charset="0"/>
              </a:defRPr>
            </a:lvl1pPr>
            <a:lvl2pPr marL="742950" indent="-285750">
              <a:tabLst>
                <a:tab pos="6054725" algn="r"/>
              </a:tabLst>
              <a:defRPr sz="2800">
                <a:solidFill>
                  <a:schemeClr val="tx1"/>
                </a:solidFill>
                <a:latin typeface="Times New Roman" panose="02020603050405020304" pitchFamily="18" charset="0"/>
              </a:defRPr>
            </a:lvl2pPr>
            <a:lvl3pPr marL="1143000" indent="-228600">
              <a:tabLst>
                <a:tab pos="6054725" algn="r"/>
              </a:tabLst>
              <a:defRPr sz="2800">
                <a:solidFill>
                  <a:schemeClr val="tx1"/>
                </a:solidFill>
                <a:latin typeface="Times New Roman" panose="02020603050405020304" pitchFamily="18" charset="0"/>
              </a:defRPr>
            </a:lvl3pPr>
            <a:lvl4pPr marL="1600200" indent="-228600">
              <a:tabLst>
                <a:tab pos="6054725" algn="r"/>
              </a:tabLst>
              <a:defRPr sz="2800">
                <a:solidFill>
                  <a:schemeClr val="tx1"/>
                </a:solidFill>
                <a:latin typeface="Times New Roman" panose="02020603050405020304" pitchFamily="18" charset="0"/>
              </a:defRPr>
            </a:lvl4pPr>
            <a:lvl5pPr marL="2057400" indent="-228600">
              <a:tabLst>
                <a:tab pos="60547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Sales 	2,000</a:t>
            </a:r>
          </a:p>
        </p:txBody>
      </p:sp>
      <p:sp>
        <p:nvSpPr>
          <p:cNvPr id="685063" name="Text Box 7"/>
          <p:cNvSpPr txBox="1">
            <a:spLocks noChangeArrowheads="1"/>
          </p:cNvSpPr>
          <p:nvPr/>
        </p:nvSpPr>
        <p:spPr bwMode="auto">
          <a:xfrm>
            <a:off x="2209800" y="3794125"/>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anose="02020603050405020304" pitchFamily="18" charset="0"/>
              </a:defRPr>
            </a:lvl1pPr>
            <a:lvl2pPr marL="742950" indent="-285750">
              <a:tabLst>
                <a:tab pos="4683125" algn="r"/>
              </a:tabLst>
              <a:defRPr sz="2800">
                <a:solidFill>
                  <a:schemeClr val="tx1"/>
                </a:solidFill>
                <a:latin typeface="Times New Roman" panose="02020603050405020304" pitchFamily="18" charset="0"/>
              </a:defRPr>
            </a:lvl2pPr>
            <a:lvl3pPr marL="1143000" indent="-228600">
              <a:tabLst>
                <a:tab pos="4683125" algn="r"/>
              </a:tabLst>
              <a:defRPr sz="2800">
                <a:solidFill>
                  <a:schemeClr val="tx1"/>
                </a:solidFill>
                <a:latin typeface="Times New Roman" panose="02020603050405020304" pitchFamily="18" charset="0"/>
              </a:defRPr>
            </a:lvl3pPr>
            <a:lvl4pPr marL="1600200" indent="-228600">
              <a:tabLst>
                <a:tab pos="4683125" algn="r"/>
              </a:tabLst>
              <a:defRPr sz="2800">
                <a:solidFill>
                  <a:schemeClr val="tx1"/>
                </a:solidFill>
                <a:latin typeface="Times New Roman" panose="02020603050405020304" pitchFamily="18" charset="0"/>
              </a:defRPr>
            </a:lvl4pPr>
            <a:lvl5pPr marL="2057400" indent="-228600">
              <a:tabLst>
                <a:tab pos="46831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Accounts Receivable  	2,000</a:t>
            </a:r>
          </a:p>
        </p:txBody>
      </p:sp>
      <p:sp>
        <p:nvSpPr>
          <p:cNvPr id="19461" name="Text Box 9"/>
          <p:cNvSpPr txBox="1">
            <a:spLocks noChangeArrowheads="1"/>
          </p:cNvSpPr>
          <p:nvPr/>
        </p:nvSpPr>
        <p:spPr bwMode="auto">
          <a:xfrm>
            <a:off x="762000" y="37941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latin typeface="Liberation Sans" panose="020B0604020202020204"/>
                <a:cs typeface="Arial" panose="020B0604020202020204" pitchFamily="34" charset="0"/>
              </a:rPr>
              <a:t>June 3</a:t>
            </a:r>
          </a:p>
        </p:txBody>
      </p:sp>
      <p:sp>
        <p:nvSpPr>
          <p:cNvPr id="19463" name="Text Box 2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685085" name="Text Box 29"/>
          <p:cNvSpPr txBox="1">
            <a:spLocks noChangeArrowheads="1"/>
          </p:cNvSpPr>
          <p:nvPr/>
        </p:nvSpPr>
        <p:spPr bwMode="auto">
          <a:xfrm>
            <a:off x="2209800" y="4860925"/>
            <a:ext cx="6477000" cy="1311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 pos="6057900" algn="r"/>
              </a:tabLst>
              <a:defRPr sz="2800">
                <a:solidFill>
                  <a:schemeClr val="tx1"/>
                </a:solidFill>
                <a:latin typeface="Times New Roman" panose="02020603050405020304" pitchFamily="18" charset="0"/>
              </a:defRPr>
            </a:lvl1pPr>
            <a:lvl2pPr marL="742950" indent="-285750">
              <a:tabLst>
                <a:tab pos="4683125" algn="r"/>
                <a:tab pos="6057900" algn="r"/>
              </a:tabLst>
              <a:defRPr sz="2800">
                <a:solidFill>
                  <a:schemeClr val="tx1"/>
                </a:solidFill>
                <a:latin typeface="Times New Roman" panose="02020603050405020304" pitchFamily="18" charset="0"/>
              </a:defRPr>
            </a:lvl2pPr>
            <a:lvl3pPr marL="1143000" indent="-228600">
              <a:tabLst>
                <a:tab pos="4683125" algn="r"/>
                <a:tab pos="6057900" algn="r"/>
              </a:tabLst>
              <a:defRPr sz="2800">
                <a:solidFill>
                  <a:schemeClr val="tx1"/>
                </a:solidFill>
                <a:latin typeface="Times New Roman" panose="02020603050405020304" pitchFamily="18" charset="0"/>
              </a:defRPr>
            </a:lvl3pPr>
            <a:lvl4pPr marL="1600200" indent="-228600">
              <a:tabLst>
                <a:tab pos="4683125" algn="r"/>
                <a:tab pos="6057900" algn="r"/>
              </a:tabLst>
              <a:defRPr sz="2800">
                <a:solidFill>
                  <a:schemeClr val="tx1"/>
                </a:solidFill>
                <a:latin typeface="Times New Roman" panose="02020603050405020304" pitchFamily="18" charset="0"/>
              </a:defRPr>
            </a:lvl4pPr>
            <a:lvl5pPr marL="2057400" indent="-228600">
              <a:tabLst>
                <a:tab pos="4683125" algn="r"/>
                <a:tab pos="6057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3125" algn="r"/>
                <a:tab pos="6057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3125" algn="r"/>
                <a:tab pos="6057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3125" algn="r"/>
                <a:tab pos="6057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3125" algn="r"/>
                <a:tab pos="6057900"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Cash  ($2,000 x 98%)	1,960</a:t>
            </a:r>
          </a:p>
          <a:p>
            <a:pPr algn="l">
              <a:spcBef>
                <a:spcPct val="50000"/>
              </a:spcBef>
            </a:pPr>
            <a:r>
              <a:rPr lang="en-US" altLang="en-US" sz="2000" dirty="0">
                <a:latin typeface="Liberation Sans" panose="020B0604020202020204"/>
                <a:cs typeface="Arial" panose="020B0604020202020204" pitchFamily="34" charset="0"/>
              </a:rPr>
              <a:t>Sales Discounts                           	40</a:t>
            </a:r>
          </a:p>
          <a:p>
            <a:pPr algn="l">
              <a:spcBef>
                <a:spcPct val="50000"/>
              </a:spcBef>
            </a:pPr>
            <a:r>
              <a:rPr lang="en-US" altLang="en-US" sz="2000" dirty="0">
                <a:latin typeface="Liberation Sans" panose="020B0604020202020204"/>
                <a:cs typeface="Arial" panose="020B0604020202020204" pitchFamily="34" charset="0"/>
              </a:rPr>
              <a:t>      Accounts Receivable                          		2,000</a:t>
            </a:r>
          </a:p>
        </p:txBody>
      </p:sp>
      <p:sp>
        <p:nvSpPr>
          <p:cNvPr id="19465" name="Text Box 30"/>
          <p:cNvSpPr txBox="1">
            <a:spLocks noChangeArrowheads="1"/>
          </p:cNvSpPr>
          <p:nvPr/>
        </p:nvSpPr>
        <p:spPr bwMode="auto">
          <a:xfrm>
            <a:off x="762000" y="48609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latin typeface="Liberation Sans" panose="020B0604020202020204"/>
                <a:cs typeface="Arial" panose="020B0604020202020204" pitchFamily="34" charset="0"/>
              </a:rPr>
              <a:t>June 12</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000" dirty="0">
              <a:effectLst>
                <a:outerShdw blurRad="38100" dist="38100" dir="2700000" algn="tl">
                  <a:srgbClr val="000000">
                    <a:alpha val="43137"/>
                  </a:srgbClr>
                </a:outerShdw>
              </a:effectLst>
              <a:latin typeface="Liberation Sans" panose="020B0604020202020204"/>
            </a:endParaRPr>
          </a:p>
        </p:txBody>
      </p:sp>
      <p:sp>
        <p:nvSpPr>
          <p:cNvPr id="11" name="Rectangle 2"/>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altLang="en-US" sz="3200" i="0" kern="1200" dirty="0" smtClean="0">
                <a:solidFill>
                  <a:schemeClr val="bg2"/>
                </a:solidFill>
                <a:effectLst/>
                <a:latin typeface="Liberation Sans" panose="020B0604020202020204"/>
                <a:ea typeface="+mn-ea"/>
                <a:cs typeface="+mn-cs"/>
              </a:rPr>
              <a:t>Cash Discounts (Sales Discounts)</a:t>
            </a:r>
            <a:endParaRPr lang="en-US" altLang="en-US" sz="3200" i="0" kern="1200" dirty="0">
              <a:solidFill>
                <a:schemeClr val="bg2"/>
              </a:solidFill>
              <a:effectLst/>
              <a:latin typeface="Liberation Sans" panose="020B0604020202020204"/>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left)">
                                      <p:cBhvr>
                                        <p:cTn id="7" dur="500"/>
                                        <p:tgtEl>
                                          <p:spTgt spid="68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5061"/>
                                        </p:tgtEl>
                                        <p:attrNameLst>
                                          <p:attrName>style.visibility</p:attrName>
                                        </p:attrNameLst>
                                      </p:cBhvr>
                                      <p:to>
                                        <p:strVal val="visible"/>
                                      </p:to>
                                    </p:set>
                                    <p:animEffect transition="in" filter="wipe(left)">
                                      <p:cBhvr>
                                        <p:cTn id="12" dur="500"/>
                                        <p:tgtEl>
                                          <p:spTgt spid="685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5085">
                                            <p:txEl>
                                              <p:pRg st="0" end="0"/>
                                            </p:txEl>
                                          </p:spTgt>
                                        </p:tgtEl>
                                        <p:attrNameLst>
                                          <p:attrName>style.visibility</p:attrName>
                                        </p:attrNameLst>
                                      </p:cBhvr>
                                      <p:to>
                                        <p:strVal val="visible"/>
                                      </p:to>
                                    </p:set>
                                    <p:animEffect transition="in" filter="wipe(left)">
                                      <p:cBhvr>
                                        <p:cTn id="17" dur="500"/>
                                        <p:tgtEl>
                                          <p:spTgt spid="68508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5085">
                                            <p:txEl>
                                              <p:pRg st="1" end="1"/>
                                            </p:txEl>
                                          </p:spTgt>
                                        </p:tgtEl>
                                        <p:attrNameLst>
                                          <p:attrName>style.visibility</p:attrName>
                                        </p:attrNameLst>
                                      </p:cBhvr>
                                      <p:to>
                                        <p:strVal val="visible"/>
                                      </p:to>
                                    </p:set>
                                    <p:animEffect transition="in" filter="wipe(left)">
                                      <p:cBhvr>
                                        <p:cTn id="22" dur="500"/>
                                        <p:tgtEl>
                                          <p:spTgt spid="68508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5085">
                                            <p:txEl>
                                              <p:pRg st="2" end="2"/>
                                            </p:txEl>
                                          </p:spTgt>
                                        </p:tgtEl>
                                        <p:attrNameLst>
                                          <p:attrName>style.visibility</p:attrName>
                                        </p:attrNameLst>
                                      </p:cBhvr>
                                      <p:to>
                                        <p:strVal val="visible"/>
                                      </p:to>
                                    </p:set>
                                    <p:animEffect transition="in" filter="wipe(left)">
                                      <p:cBhvr>
                                        <p:cTn id="27" dur="500"/>
                                        <p:tgtEl>
                                          <p:spTgt spid="6850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1" grpId="0" autoUpdateAnimBg="0"/>
      <p:bldP spid="685063" grpId="0" autoUpdateAnimBg="0"/>
      <p:bldP spid="68508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1371600"/>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10000"/>
              </a:spcBef>
            </a:pPr>
            <a:r>
              <a:rPr lang="en-US" altLang="en-US" sz="2000" b="1" dirty="0">
                <a:solidFill>
                  <a:schemeClr val="bg2"/>
                </a:solidFill>
                <a:latin typeface="Liberation Sans" panose="020B0604020202020204"/>
              </a:rPr>
              <a:t>Illustration: </a:t>
            </a:r>
            <a:r>
              <a:rPr lang="en-US" altLang="en-US" sz="2000" dirty="0" smtClean="0">
                <a:solidFill>
                  <a:schemeClr val="bg2"/>
                </a:solidFill>
                <a:latin typeface="Liberation Sans" panose="020B0604020202020204"/>
              </a:rPr>
              <a:t>On </a:t>
            </a:r>
            <a:r>
              <a:rPr lang="en-US" altLang="en-US" sz="2000" dirty="0">
                <a:solidFill>
                  <a:schemeClr val="bg2"/>
                </a:solidFill>
                <a:latin typeface="Liberation Sans" panose="020B0604020202020204"/>
              </a:rPr>
              <a:t>June 3, Bolton Company sold to Arquette Company merchandise having a sale price of $2,000 with terms of 2/10, n/60, f.o.b. shipping point. On June 12, the company received a check for the balance due from Arquette Company.  Prepare the journal entries on Bolton Company books to record the sale assuming Bolton records sales using the </a:t>
            </a:r>
            <a:r>
              <a:rPr lang="en-US" altLang="en-US" sz="2000" b="1" dirty="0">
                <a:solidFill>
                  <a:schemeClr val="bg2"/>
                </a:solidFill>
                <a:latin typeface="Liberation Sans" panose="020B0604020202020204"/>
              </a:rPr>
              <a:t>net method</a:t>
            </a:r>
            <a:r>
              <a:rPr lang="en-US" altLang="en-US" sz="2000" dirty="0">
                <a:solidFill>
                  <a:schemeClr val="bg2"/>
                </a:solidFill>
                <a:latin typeface="Liberation Sans" panose="020B0604020202020204"/>
              </a:rPr>
              <a:t>.</a:t>
            </a:r>
          </a:p>
        </p:txBody>
      </p:sp>
      <p:sp>
        <p:nvSpPr>
          <p:cNvPr id="773123" name="Text Box 3"/>
          <p:cNvSpPr txBox="1">
            <a:spLocks noChangeArrowheads="1"/>
          </p:cNvSpPr>
          <p:nvPr/>
        </p:nvSpPr>
        <p:spPr bwMode="auto">
          <a:xfrm>
            <a:off x="2209800" y="4252913"/>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054725" algn="r"/>
              </a:tabLst>
              <a:defRPr sz="2800">
                <a:solidFill>
                  <a:schemeClr val="tx1"/>
                </a:solidFill>
                <a:latin typeface="Times New Roman" panose="02020603050405020304" pitchFamily="18" charset="0"/>
              </a:defRPr>
            </a:lvl1pPr>
            <a:lvl2pPr marL="742950" indent="-285750">
              <a:tabLst>
                <a:tab pos="6054725" algn="r"/>
              </a:tabLst>
              <a:defRPr sz="2800">
                <a:solidFill>
                  <a:schemeClr val="tx1"/>
                </a:solidFill>
                <a:latin typeface="Times New Roman" panose="02020603050405020304" pitchFamily="18" charset="0"/>
              </a:defRPr>
            </a:lvl2pPr>
            <a:lvl3pPr marL="1143000" indent="-228600">
              <a:tabLst>
                <a:tab pos="6054725" algn="r"/>
              </a:tabLst>
              <a:defRPr sz="2800">
                <a:solidFill>
                  <a:schemeClr val="tx1"/>
                </a:solidFill>
                <a:latin typeface="Times New Roman" panose="02020603050405020304" pitchFamily="18" charset="0"/>
              </a:defRPr>
            </a:lvl3pPr>
            <a:lvl4pPr marL="1600200" indent="-228600">
              <a:tabLst>
                <a:tab pos="6054725" algn="r"/>
              </a:tabLst>
              <a:defRPr sz="2800">
                <a:solidFill>
                  <a:schemeClr val="tx1"/>
                </a:solidFill>
                <a:latin typeface="Times New Roman" panose="02020603050405020304" pitchFamily="18" charset="0"/>
              </a:defRPr>
            </a:lvl4pPr>
            <a:lvl5pPr marL="2057400" indent="-228600">
              <a:tabLst>
                <a:tab pos="60547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Sales 	1,960</a:t>
            </a:r>
          </a:p>
        </p:txBody>
      </p:sp>
      <p:sp>
        <p:nvSpPr>
          <p:cNvPr id="773124" name="Text Box 4"/>
          <p:cNvSpPr txBox="1">
            <a:spLocks noChangeArrowheads="1"/>
          </p:cNvSpPr>
          <p:nvPr/>
        </p:nvSpPr>
        <p:spPr bwMode="auto">
          <a:xfrm>
            <a:off x="2209800" y="3794125"/>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anose="02020603050405020304" pitchFamily="18" charset="0"/>
              </a:defRPr>
            </a:lvl1pPr>
            <a:lvl2pPr marL="742950" indent="-285750">
              <a:tabLst>
                <a:tab pos="4683125" algn="r"/>
              </a:tabLst>
              <a:defRPr sz="2800">
                <a:solidFill>
                  <a:schemeClr val="tx1"/>
                </a:solidFill>
                <a:latin typeface="Times New Roman" panose="02020603050405020304" pitchFamily="18" charset="0"/>
              </a:defRPr>
            </a:lvl2pPr>
            <a:lvl3pPr marL="1143000" indent="-228600">
              <a:tabLst>
                <a:tab pos="4683125" algn="r"/>
              </a:tabLst>
              <a:defRPr sz="2800">
                <a:solidFill>
                  <a:schemeClr val="tx1"/>
                </a:solidFill>
                <a:latin typeface="Times New Roman" panose="02020603050405020304" pitchFamily="18" charset="0"/>
              </a:defRPr>
            </a:lvl3pPr>
            <a:lvl4pPr marL="1600200" indent="-228600">
              <a:tabLst>
                <a:tab pos="4683125" algn="r"/>
              </a:tabLst>
              <a:defRPr sz="2800">
                <a:solidFill>
                  <a:schemeClr val="tx1"/>
                </a:solidFill>
                <a:latin typeface="Times New Roman" panose="02020603050405020304" pitchFamily="18" charset="0"/>
              </a:defRPr>
            </a:lvl4pPr>
            <a:lvl5pPr marL="2057400" indent="-228600">
              <a:tabLst>
                <a:tab pos="46831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Accounts Receivable  	1,960</a:t>
            </a:r>
          </a:p>
        </p:txBody>
      </p:sp>
      <p:sp>
        <p:nvSpPr>
          <p:cNvPr id="20485" name="Text Box 5"/>
          <p:cNvSpPr txBox="1">
            <a:spLocks noChangeArrowheads="1"/>
          </p:cNvSpPr>
          <p:nvPr/>
        </p:nvSpPr>
        <p:spPr bwMode="auto">
          <a:xfrm>
            <a:off x="762000" y="37941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latin typeface="Liberation Sans" panose="020B0604020202020204"/>
                <a:cs typeface="Arial" panose="020B0604020202020204" pitchFamily="34" charset="0"/>
              </a:rPr>
              <a:t>June 3</a:t>
            </a:r>
          </a:p>
        </p:txBody>
      </p:sp>
      <p:sp>
        <p:nvSpPr>
          <p:cNvPr id="20487" name="Text Box 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773128" name="Text Box 8"/>
          <p:cNvSpPr txBox="1">
            <a:spLocks noChangeArrowheads="1"/>
          </p:cNvSpPr>
          <p:nvPr/>
        </p:nvSpPr>
        <p:spPr bwMode="auto">
          <a:xfrm>
            <a:off x="2209800" y="4860925"/>
            <a:ext cx="6477000"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anose="02020603050405020304" pitchFamily="18" charset="0"/>
              </a:defRPr>
            </a:lvl1pPr>
            <a:lvl2pPr marL="742950" indent="-285750">
              <a:tabLst>
                <a:tab pos="4683125" algn="r"/>
              </a:tabLst>
              <a:defRPr sz="2800">
                <a:solidFill>
                  <a:schemeClr val="tx1"/>
                </a:solidFill>
                <a:latin typeface="Times New Roman" panose="02020603050405020304" pitchFamily="18" charset="0"/>
              </a:defRPr>
            </a:lvl2pPr>
            <a:lvl3pPr marL="1143000" indent="-228600">
              <a:tabLst>
                <a:tab pos="4683125" algn="r"/>
              </a:tabLst>
              <a:defRPr sz="2800">
                <a:solidFill>
                  <a:schemeClr val="tx1"/>
                </a:solidFill>
                <a:latin typeface="Times New Roman" panose="02020603050405020304" pitchFamily="18" charset="0"/>
              </a:defRPr>
            </a:lvl3pPr>
            <a:lvl4pPr marL="1600200" indent="-228600">
              <a:tabLst>
                <a:tab pos="4683125" algn="r"/>
              </a:tabLst>
              <a:defRPr sz="2800">
                <a:solidFill>
                  <a:schemeClr val="tx1"/>
                </a:solidFill>
                <a:latin typeface="Times New Roman" panose="02020603050405020304" pitchFamily="18" charset="0"/>
              </a:defRPr>
            </a:lvl4pPr>
            <a:lvl5pPr marL="2057400" indent="-228600">
              <a:tabLst>
                <a:tab pos="46831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Cash  ($2,000 x 98%)	1,960</a:t>
            </a:r>
          </a:p>
          <a:p>
            <a:pPr algn="l">
              <a:spcBef>
                <a:spcPct val="50000"/>
              </a:spcBef>
            </a:pPr>
            <a:r>
              <a:rPr lang="en-US" altLang="en-US" sz="2000" dirty="0">
                <a:latin typeface="Liberation Sans" panose="020B0604020202020204"/>
                <a:cs typeface="Arial" panose="020B0604020202020204" pitchFamily="34" charset="0"/>
              </a:rPr>
              <a:t>      Accounts Receivable                          		1,960</a:t>
            </a:r>
          </a:p>
        </p:txBody>
      </p:sp>
      <p:sp>
        <p:nvSpPr>
          <p:cNvPr id="20489" name="Text Box 9"/>
          <p:cNvSpPr txBox="1">
            <a:spLocks noChangeArrowheads="1"/>
          </p:cNvSpPr>
          <p:nvPr/>
        </p:nvSpPr>
        <p:spPr bwMode="auto">
          <a:xfrm>
            <a:off x="762000" y="48609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latin typeface="Liberation Sans" panose="020B0604020202020204"/>
                <a:cs typeface="Arial" panose="020B0604020202020204" pitchFamily="34" charset="0"/>
              </a:rPr>
              <a:t>June 12</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000" dirty="0">
              <a:effectLst>
                <a:outerShdw blurRad="38100" dist="38100" dir="2700000" algn="tl">
                  <a:srgbClr val="000000">
                    <a:alpha val="43137"/>
                  </a:srgbClr>
                </a:outerShdw>
              </a:effectLst>
              <a:latin typeface="Liberation Sans" panose="020B0604020202020204"/>
            </a:endParaRPr>
          </a:p>
        </p:txBody>
      </p:sp>
      <p:sp>
        <p:nvSpPr>
          <p:cNvPr id="11" name="Rectangle 2"/>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altLang="en-US" sz="3200" i="0" kern="1200" dirty="0" smtClean="0">
                <a:solidFill>
                  <a:schemeClr val="bg2"/>
                </a:solidFill>
                <a:effectLst/>
                <a:latin typeface="Liberation Sans" panose="020B0604020202020204"/>
                <a:ea typeface="+mn-ea"/>
                <a:cs typeface="+mn-cs"/>
              </a:rPr>
              <a:t>Cash Discounts (Sales Discounts)</a:t>
            </a:r>
            <a:endParaRPr lang="en-US" altLang="en-US" sz="3200" i="0" kern="1200" dirty="0">
              <a:solidFill>
                <a:schemeClr val="bg2"/>
              </a:solidFill>
              <a:effectLst/>
              <a:latin typeface="Liberation Sans" panose="020B0604020202020204"/>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4"/>
                                        </p:tgtEl>
                                        <p:attrNameLst>
                                          <p:attrName>style.visibility</p:attrName>
                                        </p:attrNameLst>
                                      </p:cBhvr>
                                      <p:to>
                                        <p:strVal val="visible"/>
                                      </p:to>
                                    </p:set>
                                    <p:animEffect transition="in" filter="wipe(left)">
                                      <p:cBhvr>
                                        <p:cTn id="7" dur="500"/>
                                        <p:tgtEl>
                                          <p:spTgt spid="77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23"/>
                                        </p:tgtEl>
                                        <p:attrNameLst>
                                          <p:attrName>style.visibility</p:attrName>
                                        </p:attrNameLst>
                                      </p:cBhvr>
                                      <p:to>
                                        <p:strVal val="visible"/>
                                      </p:to>
                                    </p:set>
                                    <p:animEffect transition="in" filter="wipe(left)">
                                      <p:cBhvr>
                                        <p:cTn id="12" dur="500"/>
                                        <p:tgtEl>
                                          <p:spTgt spid="773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3128">
                                            <p:txEl>
                                              <p:pRg st="0" end="0"/>
                                            </p:txEl>
                                          </p:spTgt>
                                        </p:tgtEl>
                                        <p:attrNameLst>
                                          <p:attrName>style.visibility</p:attrName>
                                        </p:attrNameLst>
                                      </p:cBhvr>
                                      <p:to>
                                        <p:strVal val="visible"/>
                                      </p:to>
                                    </p:set>
                                    <p:animEffect transition="in" filter="wipe(left)">
                                      <p:cBhvr>
                                        <p:cTn id="17" dur="500"/>
                                        <p:tgtEl>
                                          <p:spTgt spid="77312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3128">
                                            <p:txEl>
                                              <p:pRg st="1" end="1"/>
                                            </p:txEl>
                                          </p:spTgt>
                                        </p:tgtEl>
                                        <p:attrNameLst>
                                          <p:attrName>style.visibility</p:attrName>
                                        </p:attrNameLst>
                                      </p:cBhvr>
                                      <p:to>
                                        <p:strVal val="visible"/>
                                      </p:to>
                                    </p:set>
                                    <p:animEffect transition="in" filter="wipe(left)">
                                      <p:cBhvr>
                                        <p:cTn id="22" dur="500"/>
                                        <p:tgtEl>
                                          <p:spTgt spid="773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autoUpdateAnimBg="0"/>
      <p:bldP spid="773124" grpId="0" autoUpdateAnimBg="0"/>
      <p:bldP spid="77312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1371600"/>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10000"/>
              </a:spcBef>
            </a:pPr>
            <a:r>
              <a:rPr lang="en-US" altLang="en-US" sz="2000" b="1" dirty="0">
                <a:solidFill>
                  <a:schemeClr val="bg2"/>
                </a:solidFill>
                <a:latin typeface="Liberation Sans" panose="020B0604020202020204"/>
              </a:rPr>
              <a:t>Illustration:</a:t>
            </a:r>
            <a:r>
              <a:rPr lang="en-US" altLang="en-US" sz="2000" dirty="0">
                <a:solidFill>
                  <a:schemeClr val="bg2"/>
                </a:solidFill>
                <a:latin typeface="Liberation Sans" panose="020B0604020202020204"/>
              </a:rPr>
              <a:t> </a:t>
            </a:r>
            <a:r>
              <a:rPr lang="en-US" altLang="en-US" sz="2000" dirty="0" smtClean="0">
                <a:solidFill>
                  <a:schemeClr val="bg2"/>
                </a:solidFill>
                <a:latin typeface="Liberation Sans" panose="020B0604020202020204"/>
              </a:rPr>
              <a:t>On </a:t>
            </a:r>
            <a:r>
              <a:rPr lang="en-US" altLang="en-US" sz="2000" dirty="0">
                <a:solidFill>
                  <a:schemeClr val="bg2"/>
                </a:solidFill>
                <a:latin typeface="Liberation Sans" panose="020B0604020202020204"/>
              </a:rPr>
              <a:t>June 3, Bolton Company sold to Arquette Company merchandise having a sale price of $2,000 with terms of 2/10, n/60, f.o.b. shipping point.  Prepare the journal entries on Bolton Company books to record the sale assuming Bolton records sales using the </a:t>
            </a:r>
            <a:r>
              <a:rPr lang="en-US" altLang="en-US" sz="2000" b="1" dirty="0">
                <a:solidFill>
                  <a:schemeClr val="bg2"/>
                </a:solidFill>
                <a:latin typeface="Liberation Sans" panose="020B0604020202020204"/>
              </a:rPr>
              <a:t>net method</a:t>
            </a:r>
            <a:r>
              <a:rPr lang="en-US" altLang="en-US" sz="2000" dirty="0">
                <a:solidFill>
                  <a:schemeClr val="bg2"/>
                </a:solidFill>
                <a:latin typeface="Liberation Sans" panose="020B0604020202020204"/>
              </a:rPr>
              <a:t>, and </a:t>
            </a:r>
            <a:r>
              <a:rPr lang="en-US" altLang="en-US" sz="2000" b="1" dirty="0">
                <a:solidFill>
                  <a:schemeClr val="bg2"/>
                </a:solidFill>
                <a:latin typeface="Liberation Sans" panose="020B0604020202020204"/>
              </a:rPr>
              <a:t>Arquette did not remit payment until July 29</a:t>
            </a:r>
            <a:r>
              <a:rPr lang="en-US" altLang="en-US" sz="2000" dirty="0">
                <a:solidFill>
                  <a:schemeClr val="bg2"/>
                </a:solidFill>
                <a:latin typeface="Liberation Sans" panose="020B0604020202020204"/>
              </a:rPr>
              <a:t>.</a:t>
            </a:r>
          </a:p>
        </p:txBody>
      </p:sp>
      <p:sp>
        <p:nvSpPr>
          <p:cNvPr id="774147" name="Text Box 3"/>
          <p:cNvSpPr txBox="1">
            <a:spLocks noChangeArrowheads="1"/>
          </p:cNvSpPr>
          <p:nvPr/>
        </p:nvSpPr>
        <p:spPr bwMode="auto">
          <a:xfrm>
            <a:off x="2209800" y="4252913"/>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054725" algn="r"/>
              </a:tabLst>
              <a:defRPr sz="2800">
                <a:solidFill>
                  <a:schemeClr val="tx1"/>
                </a:solidFill>
                <a:latin typeface="Times New Roman" panose="02020603050405020304" pitchFamily="18" charset="0"/>
              </a:defRPr>
            </a:lvl1pPr>
            <a:lvl2pPr marL="742950" indent="-285750">
              <a:tabLst>
                <a:tab pos="6054725" algn="r"/>
              </a:tabLst>
              <a:defRPr sz="2800">
                <a:solidFill>
                  <a:schemeClr val="tx1"/>
                </a:solidFill>
                <a:latin typeface="Times New Roman" panose="02020603050405020304" pitchFamily="18" charset="0"/>
              </a:defRPr>
            </a:lvl2pPr>
            <a:lvl3pPr marL="1143000" indent="-228600">
              <a:tabLst>
                <a:tab pos="6054725" algn="r"/>
              </a:tabLst>
              <a:defRPr sz="2800">
                <a:solidFill>
                  <a:schemeClr val="tx1"/>
                </a:solidFill>
                <a:latin typeface="Times New Roman" panose="02020603050405020304" pitchFamily="18" charset="0"/>
              </a:defRPr>
            </a:lvl3pPr>
            <a:lvl4pPr marL="1600200" indent="-228600">
              <a:tabLst>
                <a:tab pos="6054725" algn="r"/>
              </a:tabLst>
              <a:defRPr sz="2800">
                <a:solidFill>
                  <a:schemeClr val="tx1"/>
                </a:solidFill>
                <a:latin typeface="Times New Roman" panose="02020603050405020304" pitchFamily="18" charset="0"/>
              </a:defRPr>
            </a:lvl4pPr>
            <a:lvl5pPr marL="2057400" indent="-228600">
              <a:tabLst>
                <a:tab pos="60547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054725"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Sales 	1,960</a:t>
            </a:r>
          </a:p>
        </p:txBody>
      </p:sp>
      <p:sp>
        <p:nvSpPr>
          <p:cNvPr id="774148" name="Text Box 4"/>
          <p:cNvSpPr txBox="1">
            <a:spLocks noChangeArrowheads="1"/>
          </p:cNvSpPr>
          <p:nvPr/>
        </p:nvSpPr>
        <p:spPr bwMode="auto">
          <a:xfrm>
            <a:off x="2209800" y="3794125"/>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anose="02020603050405020304" pitchFamily="18" charset="0"/>
              </a:defRPr>
            </a:lvl1pPr>
            <a:lvl2pPr marL="742950" indent="-285750">
              <a:tabLst>
                <a:tab pos="4683125" algn="r"/>
              </a:tabLst>
              <a:defRPr sz="2800">
                <a:solidFill>
                  <a:schemeClr val="tx1"/>
                </a:solidFill>
                <a:latin typeface="Times New Roman" panose="02020603050405020304" pitchFamily="18" charset="0"/>
              </a:defRPr>
            </a:lvl2pPr>
            <a:lvl3pPr marL="1143000" indent="-228600">
              <a:tabLst>
                <a:tab pos="4683125" algn="r"/>
              </a:tabLst>
              <a:defRPr sz="2800">
                <a:solidFill>
                  <a:schemeClr val="tx1"/>
                </a:solidFill>
                <a:latin typeface="Times New Roman" panose="02020603050405020304" pitchFamily="18" charset="0"/>
              </a:defRPr>
            </a:lvl3pPr>
            <a:lvl4pPr marL="1600200" indent="-228600">
              <a:tabLst>
                <a:tab pos="4683125" algn="r"/>
              </a:tabLst>
              <a:defRPr sz="2800">
                <a:solidFill>
                  <a:schemeClr val="tx1"/>
                </a:solidFill>
                <a:latin typeface="Times New Roman" panose="02020603050405020304" pitchFamily="18" charset="0"/>
              </a:defRPr>
            </a:lvl4pPr>
            <a:lvl5pPr marL="2057400" indent="-228600">
              <a:tabLst>
                <a:tab pos="46831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Accounts Receivable  	1,960</a:t>
            </a:r>
          </a:p>
        </p:txBody>
      </p:sp>
      <p:sp>
        <p:nvSpPr>
          <p:cNvPr id="21509" name="Text Box 5"/>
          <p:cNvSpPr txBox="1">
            <a:spLocks noChangeArrowheads="1"/>
          </p:cNvSpPr>
          <p:nvPr/>
        </p:nvSpPr>
        <p:spPr bwMode="auto">
          <a:xfrm>
            <a:off x="762000" y="37941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latin typeface="Liberation Sans" panose="020B0604020202020204"/>
                <a:cs typeface="Arial" panose="020B0604020202020204" pitchFamily="34" charset="0"/>
              </a:rPr>
              <a:t>June 3</a:t>
            </a:r>
          </a:p>
        </p:txBody>
      </p:sp>
      <p:sp>
        <p:nvSpPr>
          <p:cNvPr id="21511" name="Text Box 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774152" name="Text Box 8"/>
          <p:cNvSpPr txBox="1">
            <a:spLocks noChangeArrowheads="1"/>
          </p:cNvSpPr>
          <p:nvPr/>
        </p:nvSpPr>
        <p:spPr bwMode="auto">
          <a:xfrm>
            <a:off x="2209800" y="4860925"/>
            <a:ext cx="6477000" cy="1311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4683125" algn="r"/>
                <a:tab pos="6057900" algn="r"/>
              </a:tabLst>
              <a:defRPr sz="2800">
                <a:solidFill>
                  <a:schemeClr val="tx1"/>
                </a:solidFill>
                <a:latin typeface="Times New Roman" panose="02020603050405020304" pitchFamily="18" charset="0"/>
              </a:defRPr>
            </a:lvl1pPr>
            <a:lvl2pPr marL="742950" indent="-285750">
              <a:tabLst>
                <a:tab pos="457200" algn="l"/>
                <a:tab pos="4683125" algn="r"/>
                <a:tab pos="6057900" algn="r"/>
              </a:tabLst>
              <a:defRPr sz="2800">
                <a:solidFill>
                  <a:schemeClr val="tx1"/>
                </a:solidFill>
                <a:latin typeface="Times New Roman" panose="02020603050405020304" pitchFamily="18" charset="0"/>
              </a:defRPr>
            </a:lvl2pPr>
            <a:lvl3pPr marL="1143000" indent="-228600">
              <a:tabLst>
                <a:tab pos="457200" algn="l"/>
                <a:tab pos="4683125" algn="r"/>
                <a:tab pos="6057900" algn="r"/>
              </a:tabLst>
              <a:defRPr sz="2800">
                <a:solidFill>
                  <a:schemeClr val="tx1"/>
                </a:solidFill>
                <a:latin typeface="Times New Roman" panose="02020603050405020304" pitchFamily="18" charset="0"/>
              </a:defRPr>
            </a:lvl3pPr>
            <a:lvl4pPr marL="1600200" indent="-228600">
              <a:tabLst>
                <a:tab pos="457200" algn="l"/>
                <a:tab pos="4683125" algn="r"/>
                <a:tab pos="6057900" algn="r"/>
              </a:tabLst>
              <a:defRPr sz="2800">
                <a:solidFill>
                  <a:schemeClr val="tx1"/>
                </a:solidFill>
                <a:latin typeface="Times New Roman" panose="02020603050405020304" pitchFamily="18" charset="0"/>
              </a:defRPr>
            </a:lvl4pPr>
            <a:lvl5pPr marL="2057400" indent="-228600">
              <a:tabLst>
                <a:tab pos="457200" algn="l"/>
                <a:tab pos="4683125" algn="r"/>
                <a:tab pos="6057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anose="02020603050405020304" pitchFamily="18" charset="0"/>
              </a:defRPr>
            </a:lvl9pPr>
          </a:lstStyle>
          <a:p>
            <a:pPr algn="l">
              <a:spcBef>
                <a:spcPct val="50000"/>
              </a:spcBef>
            </a:pPr>
            <a:r>
              <a:rPr lang="en-US" altLang="en-US" sz="2000" dirty="0">
                <a:latin typeface="Liberation Sans" panose="020B0604020202020204"/>
                <a:cs typeface="Arial" panose="020B0604020202020204" pitchFamily="34" charset="0"/>
              </a:rPr>
              <a:t>Cash  	2,000</a:t>
            </a:r>
          </a:p>
          <a:p>
            <a:pPr algn="l">
              <a:spcBef>
                <a:spcPct val="50000"/>
              </a:spcBef>
            </a:pPr>
            <a:r>
              <a:rPr lang="en-US" altLang="en-US" sz="2000" dirty="0">
                <a:latin typeface="Liberation Sans" panose="020B0604020202020204"/>
                <a:cs typeface="Arial" panose="020B0604020202020204" pitchFamily="34" charset="0"/>
              </a:rPr>
              <a:t>      Accounts Receivable                          		1,960</a:t>
            </a:r>
          </a:p>
          <a:p>
            <a:pPr algn="l">
              <a:spcBef>
                <a:spcPct val="50000"/>
              </a:spcBef>
            </a:pPr>
            <a:r>
              <a:rPr lang="en-US" altLang="en-US" sz="2000" dirty="0">
                <a:latin typeface="Liberation Sans" panose="020B0604020202020204"/>
                <a:cs typeface="Arial" panose="020B0604020202020204" pitchFamily="34" charset="0"/>
              </a:rPr>
              <a:t>	Sales Discounts Forfeited		40</a:t>
            </a:r>
          </a:p>
        </p:txBody>
      </p:sp>
      <p:sp>
        <p:nvSpPr>
          <p:cNvPr id="21513" name="Text Box 9"/>
          <p:cNvSpPr txBox="1">
            <a:spLocks noChangeArrowheads="1"/>
          </p:cNvSpPr>
          <p:nvPr/>
        </p:nvSpPr>
        <p:spPr bwMode="auto">
          <a:xfrm>
            <a:off x="762000" y="48609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000" b="1" dirty="0">
                <a:latin typeface="Liberation Sans" panose="020B0604020202020204"/>
                <a:cs typeface="Arial" panose="020B0604020202020204" pitchFamily="34" charset="0"/>
              </a:rPr>
              <a:t>June </a:t>
            </a:r>
            <a:r>
              <a:rPr lang="en-US" altLang="en-US" sz="2000" b="1" dirty="0" smtClean="0">
                <a:latin typeface="Liberation Sans" panose="020B0604020202020204"/>
                <a:cs typeface="Arial" panose="020B0604020202020204" pitchFamily="34" charset="0"/>
              </a:rPr>
              <a:t>29</a:t>
            </a:r>
            <a:endParaRPr lang="en-US" altLang="en-US" sz="2000" b="1" dirty="0">
              <a:latin typeface="Liberation Sans" panose="020B0604020202020204"/>
              <a:cs typeface="Arial" panose="020B0604020202020204" pitchFamily="34" charset="0"/>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000" dirty="0">
              <a:effectLst>
                <a:outerShdw blurRad="38100" dist="38100" dir="2700000" algn="tl">
                  <a:srgbClr val="000000">
                    <a:alpha val="43137"/>
                  </a:srgbClr>
                </a:outerShdw>
              </a:effectLst>
              <a:latin typeface="Liberation Sans" panose="020B0604020202020204"/>
            </a:endParaRPr>
          </a:p>
        </p:txBody>
      </p:sp>
      <p:sp>
        <p:nvSpPr>
          <p:cNvPr id="11" name="Rectangle 2"/>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altLang="en-US" sz="3200" i="0" kern="1200" dirty="0" smtClean="0">
                <a:solidFill>
                  <a:schemeClr val="bg2"/>
                </a:solidFill>
                <a:effectLst/>
                <a:latin typeface="Liberation Sans" panose="020B0604020202020204"/>
                <a:ea typeface="+mn-ea"/>
                <a:cs typeface="+mn-cs"/>
              </a:rPr>
              <a:t>Cash Discounts (Sales Discounts)</a:t>
            </a:r>
            <a:endParaRPr lang="en-US" altLang="en-US" sz="3200" i="0" kern="1200" dirty="0">
              <a:solidFill>
                <a:schemeClr val="bg2"/>
              </a:solidFill>
              <a:effectLst/>
              <a:latin typeface="Liberation Sans" panose="020B0604020202020204"/>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4148"/>
                                        </p:tgtEl>
                                        <p:attrNameLst>
                                          <p:attrName>style.visibility</p:attrName>
                                        </p:attrNameLst>
                                      </p:cBhvr>
                                      <p:to>
                                        <p:strVal val="visible"/>
                                      </p:to>
                                    </p:set>
                                    <p:animEffect transition="in" filter="wipe(left)">
                                      <p:cBhvr>
                                        <p:cTn id="7" dur="500"/>
                                        <p:tgtEl>
                                          <p:spTgt spid="774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4147"/>
                                        </p:tgtEl>
                                        <p:attrNameLst>
                                          <p:attrName>style.visibility</p:attrName>
                                        </p:attrNameLst>
                                      </p:cBhvr>
                                      <p:to>
                                        <p:strVal val="visible"/>
                                      </p:to>
                                    </p:set>
                                    <p:animEffect transition="in" filter="wipe(left)">
                                      <p:cBhvr>
                                        <p:cTn id="12" dur="500"/>
                                        <p:tgtEl>
                                          <p:spTgt spid="774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4152">
                                            <p:txEl>
                                              <p:pRg st="0" end="0"/>
                                            </p:txEl>
                                          </p:spTgt>
                                        </p:tgtEl>
                                        <p:attrNameLst>
                                          <p:attrName>style.visibility</p:attrName>
                                        </p:attrNameLst>
                                      </p:cBhvr>
                                      <p:to>
                                        <p:strVal val="visible"/>
                                      </p:to>
                                    </p:set>
                                    <p:animEffect transition="in" filter="wipe(left)">
                                      <p:cBhvr>
                                        <p:cTn id="17" dur="500"/>
                                        <p:tgtEl>
                                          <p:spTgt spid="77415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4152">
                                            <p:txEl>
                                              <p:pRg st="1" end="1"/>
                                            </p:txEl>
                                          </p:spTgt>
                                        </p:tgtEl>
                                        <p:attrNameLst>
                                          <p:attrName>style.visibility</p:attrName>
                                        </p:attrNameLst>
                                      </p:cBhvr>
                                      <p:to>
                                        <p:strVal val="visible"/>
                                      </p:to>
                                    </p:set>
                                    <p:animEffect transition="in" filter="wipe(left)">
                                      <p:cBhvr>
                                        <p:cTn id="22" dur="500"/>
                                        <p:tgtEl>
                                          <p:spTgt spid="77415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4152">
                                            <p:txEl>
                                              <p:pRg st="2" end="2"/>
                                            </p:txEl>
                                          </p:spTgt>
                                        </p:tgtEl>
                                        <p:attrNameLst>
                                          <p:attrName>style.visibility</p:attrName>
                                        </p:attrNameLst>
                                      </p:cBhvr>
                                      <p:to>
                                        <p:strVal val="visible"/>
                                      </p:to>
                                    </p:set>
                                    <p:animEffect transition="in" filter="wipe(left)">
                                      <p:cBhvr>
                                        <p:cTn id="27" dur="500"/>
                                        <p:tgtEl>
                                          <p:spTgt spid="774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autoUpdateAnimBg="0"/>
      <p:bldP spid="774148" grpId="0" autoUpdateAnimBg="0"/>
      <p:bldP spid="77415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Recognition of Accounts Receivables</a:t>
            </a:r>
          </a:p>
        </p:txBody>
      </p:sp>
      <p:sp>
        <p:nvSpPr>
          <p:cNvPr id="17411"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17412" name="Rectangle 4"/>
          <p:cNvSpPr>
            <a:spLocks noGrp="1" noChangeArrowheads="1"/>
          </p:cNvSpPr>
          <p:nvPr>
            <p:ph type="body" idx="1"/>
          </p:nvPr>
        </p:nvSpPr>
        <p:spPr>
          <a:xfrm>
            <a:off x="609600" y="1981200"/>
            <a:ext cx="7848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682625" indent="-450850">
              <a:lnSpc>
                <a:spcPct val="120000"/>
              </a:lnSpc>
              <a:spcBef>
                <a:spcPct val="50000"/>
              </a:spcBef>
              <a:buClr>
                <a:srgbClr val="CC0000"/>
              </a:buClr>
              <a:buSzPct val="80000"/>
              <a:buFont typeface="Wingdings" panose="05000000000000000000" pitchFamily="2" charset="2"/>
              <a:buChar char="u"/>
            </a:pPr>
            <a:r>
              <a:rPr lang="en-US" altLang="en-US" sz="2200" b="0" dirty="0" smtClean="0">
                <a:solidFill>
                  <a:schemeClr val="tx1"/>
                </a:solidFill>
                <a:effectLst/>
                <a:latin typeface="Liberation Sans" panose="020B0604020202020204"/>
              </a:rPr>
              <a:t>Sales Returns and Allowances is a contra revenue account to Sales Revenue. </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200" b="0" dirty="0" smtClean="0">
                <a:solidFill>
                  <a:schemeClr val="tx1"/>
                </a:solidFill>
                <a:effectLst/>
                <a:latin typeface="Liberation Sans" panose="020B0604020202020204"/>
              </a:rPr>
              <a:t>Allowance for Sales Returns and Allowances is a contra asset account to Accounts Receivable. </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200" b="0" dirty="0" smtClean="0">
                <a:solidFill>
                  <a:schemeClr val="tx1"/>
                </a:solidFill>
                <a:effectLst/>
                <a:latin typeface="Liberation Sans" panose="020B0604020202020204"/>
              </a:rPr>
              <a:t>The use of both Sales Returns and Allowances, and Allowance for Sales Return and Allowances accounts is helpful to identify potential problems associated with inferior merchandise, inefficiencies in filling orders, or delivery or shipment mistakes.</a:t>
            </a:r>
          </a:p>
        </p:txBody>
      </p:sp>
      <p:sp>
        <p:nvSpPr>
          <p:cNvPr id="17413" name="Text Box 7"/>
          <p:cNvSpPr txBox="1">
            <a:spLocks noChangeArrowheads="1"/>
          </p:cNvSpPr>
          <p:nvPr/>
        </p:nvSpPr>
        <p:spPr bwMode="auto">
          <a:xfrm>
            <a:off x="609600" y="136525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b="1" i="1">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Sales Returns and Allowances</a:t>
            </a:r>
            <a:endParaRPr lang="en-US" altLang="en-US" dirty="0"/>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extLst>
      <p:ext uri="{BB962C8B-B14F-4D97-AF65-F5344CB8AC3E}">
        <p14:creationId xmlns:p14="http://schemas.microsoft.com/office/powerpoint/2010/main" val="266821782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1371600"/>
            <a:ext cx="8077200" cy="241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10000"/>
              </a:spcBef>
            </a:pPr>
            <a:r>
              <a:rPr lang="en-US" altLang="en-US" sz="2100" b="1" dirty="0">
                <a:solidFill>
                  <a:schemeClr val="bg2"/>
                </a:solidFill>
                <a:latin typeface="Liberation Sans" panose="020B0604020202020204"/>
              </a:rPr>
              <a:t>Illustration: </a:t>
            </a:r>
            <a:r>
              <a:rPr lang="en-US" altLang="en-US" sz="2100" dirty="0" smtClean="0">
                <a:solidFill>
                  <a:schemeClr val="bg2"/>
                </a:solidFill>
                <a:latin typeface="Liberation Sans" panose="020B0604020202020204"/>
              </a:rPr>
              <a:t>Assume that Max Glass sells $5,000 of hurricane glass to Oliver Builders on account. Max Glass estimates that $400 of these glass sales will either be returned or an allowance will be granted. Max Glass records the sale on account and records an allowance for sales returns and allowances as follows.</a:t>
            </a:r>
          </a:p>
          <a:p>
            <a:pPr algn="l">
              <a:lnSpc>
                <a:spcPct val="120000"/>
              </a:lnSpc>
              <a:spcBef>
                <a:spcPct val="10000"/>
              </a:spcBef>
            </a:pPr>
            <a:endParaRPr lang="en-US" altLang="en-US" sz="2100" dirty="0">
              <a:solidFill>
                <a:schemeClr val="bg2"/>
              </a:solidFill>
              <a:latin typeface="Liberation Sans" panose="020B0604020202020204"/>
            </a:endParaRPr>
          </a:p>
        </p:txBody>
      </p:sp>
      <p:sp>
        <p:nvSpPr>
          <p:cNvPr id="773126"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altLang="en-US" sz="3200" i="0" kern="1200" dirty="0">
                <a:solidFill>
                  <a:schemeClr val="bg2"/>
                </a:solidFill>
                <a:effectLst/>
                <a:latin typeface="Liberation Sans" panose="020B0604020202020204"/>
                <a:ea typeface="+mn-ea"/>
                <a:cs typeface="+mn-cs"/>
              </a:rPr>
              <a:t>Sales Returns and Allowances</a:t>
            </a:r>
          </a:p>
        </p:txBody>
      </p:sp>
      <p:sp>
        <p:nvSpPr>
          <p:cNvPr id="20487" name="Text Box 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773128" name="Text Box 8"/>
          <p:cNvSpPr txBox="1">
            <a:spLocks noChangeArrowheads="1"/>
          </p:cNvSpPr>
          <p:nvPr/>
        </p:nvSpPr>
        <p:spPr bwMode="auto">
          <a:xfrm>
            <a:off x="609600" y="3657600"/>
            <a:ext cx="8229600" cy="186974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683125" algn="r"/>
              </a:tabLst>
              <a:defRPr sz="2800">
                <a:solidFill>
                  <a:schemeClr val="tx1"/>
                </a:solidFill>
                <a:latin typeface="Times New Roman" panose="02020603050405020304" pitchFamily="18" charset="0"/>
              </a:defRPr>
            </a:lvl1pPr>
            <a:lvl2pPr marL="742950" indent="-285750">
              <a:tabLst>
                <a:tab pos="4683125" algn="r"/>
              </a:tabLst>
              <a:defRPr sz="2800">
                <a:solidFill>
                  <a:schemeClr val="tx1"/>
                </a:solidFill>
                <a:latin typeface="Times New Roman" panose="02020603050405020304" pitchFamily="18" charset="0"/>
              </a:defRPr>
            </a:lvl2pPr>
            <a:lvl3pPr marL="1143000" indent="-228600">
              <a:tabLst>
                <a:tab pos="4683125" algn="r"/>
              </a:tabLst>
              <a:defRPr sz="2800">
                <a:solidFill>
                  <a:schemeClr val="tx1"/>
                </a:solidFill>
                <a:latin typeface="Times New Roman" panose="02020603050405020304" pitchFamily="18" charset="0"/>
              </a:defRPr>
            </a:lvl3pPr>
            <a:lvl4pPr marL="1600200" indent="-228600">
              <a:tabLst>
                <a:tab pos="4683125" algn="r"/>
              </a:tabLst>
              <a:defRPr sz="2800">
                <a:solidFill>
                  <a:schemeClr val="tx1"/>
                </a:solidFill>
                <a:latin typeface="Times New Roman" panose="02020603050405020304" pitchFamily="18" charset="0"/>
              </a:defRPr>
            </a:lvl4pPr>
            <a:lvl5pPr marL="2057400" indent="-228600">
              <a:tabLst>
                <a:tab pos="46831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9pPr>
          </a:lstStyle>
          <a:p>
            <a:pPr marL="460375" indent="-460375" algn="l">
              <a:spcBef>
                <a:spcPct val="50000"/>
              </a:spcBef>
              <a:tabLst>
                <a:tab pos="6915150" algn="r"/>
                <a:tab pos="7942263" algn="r"/>
              </a:tabLst>
            </a:pPr>
            <a:r>
              <a:rPr lang="en-US" altLang="en-US" sz="2100" dirty="0" smtClean="0">
                <a:latin typeface="Liberation Sans" panose="020B0604020202020204"/>
                <a:cs typeface="Arial" panose="020B0604020202020204" pitchFamily="34" charset="0"/>
              </a:rPr>
              <a:t>Accounts Receivable 	5,000 </a:t>
            </a:r>
          </a:p>
          <a:p>
            <a:pPr marL="460375" indent="-460375" algn="l">
              <a:spcBef>
                <a:spcPct val="50000"/>
              </a:spcBef>
              <a:tabLst>
                <a:tab pos="6915150" algn="r"/>
                <a:tab pos="7942263" algn="r"/>
              </a:tabLst>
            </a:pPr>
            <a:r>
              <a:rPr lang="en-US" altLang="en-US" sz="2100" dirty="0" smtClean="0">
                <a:latin typeface="Liberation Sans" panose="020B0604020202020204"/>
                <a:cs typeface="Arial" panose="020B0604020202020204" pitchFamily="34" charset="0"/>
              </a:rPr>
              <a:t>	Sales Revenue 		5,000 </a:t>
            </a:r>
          </a:p>
          <a:p>
            <a:pPr marL="460375" indent="-460375" algn="l">
              <a:spcBef>
                <a:spcPct val="50000"/>
              </a:spcBef>
              <a:tabLst>
                <a:tab pos="6915150" algn="r"/>
                <a:tab pos="7942263" algn="r"/>
              </a:tabLst>
            </a:pPr>
            <a:r>
              <a:rPr lang="en-US" altLang="en-US" sz="2100" dirty="0" smtClean="0">
                <a:latin typeface="Liberation Sans" panose="020B0604020202020204"/>
                <a:cs typeface="Arial" panose="020B0604020202020204" pitchFamily="34" charset="0"/>
              </a:rPr>
              <a:t>Sales Returns and Allowances 	400 </a:t>
            </a:r>
          </a:p>
          <a:p>
            <a:pPr marL="460375" indent="-460375" algn="l">
              <a:spcBef>
                <a:spcPct val="50000"/>
              </a:spcBef>
              <a:tabLst>
                <a:tab pos="6915150" algn="r"/>
                <a:tab pos="7942263" algn="r"/>
              </a:tabLst>
            </a:pPr>
            <a:r>
              <a:rPr lang="en-US" altLang="en-US" sz="2100" dirty="0" smtClean="0">
                <a:latin typeface="Liberation Sans" panose="020B0604020202020204"/>
                <a:cs typeface="Arial" panose="020B0604020202020204" pitchFamily="34" charset="0"/>
              </a:rPr>
              <a:t>	Allowance for Sales Returns and Allowances 		400</a:t>
            </a:r>
            <a:endParaRPr lang="en-US" altLang="en-US" sz="2100" dirty="0">
              <a:latin typeface="Liberation Sans" panose="020B0604020202020204"/>
              <a:cs typeface="Arial" panose="020B0604020202020204" pitchFamily="34" charset="0"/>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000" dirty="0">
              <a:effectLst>
                <a:outerShdw blurRad="38100" dist="38100" dir="2700000" algn="tl">
                  <a:srgbClr val="000000">
                    <a:alpha val="43137"/>
                  </a:srgbClr>
                </a:outerShdw>
              </a:effectLst>
              <a:latin typeface="Liberation Sans" panose="020B0604020202020204"/>
            </a:endParaRPr>
          </a:p>
        </p:txBody>
      </p:sp>
    </p:spTree>
    <p:extLst>
      <p:ext uri="{BB962C8B-B14F-4D97-AF65-F5344CB8AC3E}">
        <p14:creationId xmlns:p14="http://schemas.microsoft.com/office/powerpoint/2010/main" val="2248345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8">
                                            <p:txEl>
                                              <p:pRg st="0" end="0"/>
                                            </p:txEl>
                                          </p:spTgt>
                                        </p:tgtEl>
                                        <p:attrNameLst>
                                          <p:attrName>style.visibility</p:attrName>
                                        </p:attrNameLst>
                                      </p:cBhvr>
                                      <p:to>
                                        <p:strVal val="visible"/>
                                      </p:to>
                                    </p:set>
                                    <p:animEffect transition="in" filter="wipe(left)">
                                      <p:cBhvr>
                                        <p:cTn id="7" dur="500"/>
                                        <p:tgtEl>
                                          <p:spTgt spid="773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28">
                                            <p:txEl>
                                              <p:pRg st="1" end="1"/>
                                            </p:txEl>
                                          </p:spTgt>
                                        </p:tgtEl>
                                        <p:attrNameLst>
                                          <p:attrName>style.visibility</p:attrName>
                                        </p:attrNameLst>
                                      </p:cBhvr>
                                      <p:to>
                                        <p:strVal val="visible"/>
                                      </p:to>
                                    </p:set>
                                    <p:animEffect transition="in" filter="wipe(left)">
                                      <p:cBhvr>
                                        <p:cTn id="12" dur="500"/>
                                        <p:tgtEl>
                                          <p:spTgt spid="773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3128">
                                            <p:txEl>
                                              <p:pRg st="2" end="2"/>
                                            </p:txEl>
                                          </p:spTgt>
                                        </p:tgtEl>
                                        <p:attrNameLst>
                                          <p:attrName>style.visibility</p:attrName>
                                        </p:attrNameLst>
                                      </p:cBhvr>
                                      <p:to>
                                        <p:strVal val="visible"/>
                                      </p:to>
                                    </p:set>
                                    <p:animEffect transition="in" filter="wipe(left)">
                                      <p:cBhvr>
                                        <p:cTn id="17" dur="500"/>
                                        <p:tgtEl>
                                          <p:spTgt spid="773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3128">
                                            <p:txEl>
                                              <p:pRg st="3" end="3"/>
                                            </p:txEl>
                                          </p:spTgt>
                                        </p:tgtEl>
                                        <p:attrNameLst>
                                          <p:attrName>style.visibility</p:attrName>
                                        </p:attrNameLst>
                                      </p:cBhvr>
                                      <p:to>
                                        <p:strVal val="visible"/>
                                      </p:to>
                                    </p:set>
                                    <p:animEffect transition="in" filter="wipe(left)">
                                      <p:cBhvr>
                                        <p:cTn id="22" dur="500"/>
                                        <p:tgtEl>
                                          <p:spTgt spid="773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8"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1371600"/>
            <a:ext cx="8077200" cy="161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10000"/>
              </a:spcBef>
            </a:pPr>
            <a:r>
              <a:rPr lang="en-US" altLang="en-US" sz="2100" b="1" dirty="0">
                <a:solidFill>
                  <a:schemeClr val="bg2"/>
                </a:solidFill>
                <a:latin typeface="Liberation Sans" panose="020B0604020202020204"/>
              </a:rPr>
              <a:t>Illustration: </a:t>
            </a:r>
            <a:r>
              <a:rPr lang="en-US" altLang="en-US" sz="2100" dirty="0" smtClean="0">
                <a:solidFill>
                  <a:schemeClr val="bg2"/>
                </a:solidFill>
                <a:latin typeface="Liberation Sans" panose="020B0604020202020204"/>
              </a:rPr>
              <a:t>Assume that Max Glass now grants an allowance of $400 to Oliver Builders because some of the hurricane glass is of lower quality than originally ordered. The entry to record this transaction is as follows.</a:t>
            </a:r>
            <a:endParaRPr lang="en-US" altLang="en-US" sz="2100" dirty="0">
              <a:solidFill>
                <a:schemeClr val="bg2"/>
              </a:solidFill>
              <a:latin typeface="Liberation Sans" panose="020B0604020202020204"/>
            </a:endParaRPr>
          </a:p>
        </p:txBody>
      </p:sp>
      <p:sp>
        <p:nvSpPr>
          <p:cNvPr id="20487" name="Text Box 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773128" name="Text Box 8"/>
          <p:cNvSpPr txBox="1">
            <a:spLocks noChangeArrowheads="1"/>
          </p:cNvSpPr>
          <p:nvPr/>
        </p:nvSpPr>
        <p:spPr bwMode="auto">
          <a:xfrm>
            <a:off x="609600" y="3124200"/>
            <a:ext cx="8229600" cy="90024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683125" algn="r"/>
              </a:tabLst>
              <a:defRPr sz="2800">
                <a:solidFill>
                  <a:schemeClr val="tx1"/>
                </a:solidFill>
                <a:latin typeface="Times New Roman" panose="02020603050405020304" pitchFamily="18" charset="0"/>
              </a:defRPr>
            </a:lvl1pPr>
            <a:lvl2pPr marL="742950" indent="-285750">
              <a:tabLst>
                <a:tab pos="4683125" algn="r"/>
              </a:tabLst>
              <a:defRPr sz="2800">
                <a:solidFill>
                  <a:schemeClr val="tx1"/>
                </a:solidFill>
                <a:latin typeface="Times New Roman" panose="02020603050405020304" pitchFamily="18" charset="0"/>
              </a:defRPr>
            </a:lvl2pPr>
            <a:lvl3pPr marL="1143000" indent="-228600">
              <a:tabLst>
                <a:tab pos="4683125" algn="r"/>
              </a:tabLst>
              <a:defRPr sz="2800">
                <a:solidFill>
                  <a:schemeClr val="tx1"/>
                </a:solidFill>
                <a:latin typeface="Times New Roman" panose="02020603050405020304" pitchFamily="18" charset="0"/>
              </a:defRPr>
            </a:lvl3pPr>
            <a:lvl4pPr marL="1600200" indent="-228600">
              <a:tabLst>
                <a:tab pos="4683125" algn="r"/>
              </a:tabLst>
              <a:defRPr sz="2800">
                <a:solidFill>
                  <a:schemeClr val="tx1"/>
                </a:solidFill>
                <a:latin typeface="Times New Roman" panose="02020603050405020304" pitchFamily="18" charset="0"/>
              </a:defRPr>
            </a:lvl4pPr>
            <a:lvl5pPr marL="2057400" indent="-228600">
              <a:tabLst>
                <a:tab pos="468312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anose="02020603050405020304" pitchFamily="18" charset="0"/>
              </a:defRPr>
            </a:lvl9pPr>
          </a:lstStyle>
          <a:p>
            <a:pPr marL="460375" indent="-460375" algn="l">
              <a:spcBef>
                <a:spcPct val="50000"/>
              </a:spcBef>
              <a:tabLst>
                <a:tab pos="6915150" algn="r"/>
                <a:tab pos="7942263" algn="r"/>
              </a:tabLst>
            </a:pPr>
            <a:r>
              <a:rPr lang="en-US" altLang="en-US" sz="2100" dirty="0" smtClean="0">
                <a:latin typeface="Liberation Sans" panose="020B0604020202020204"/>
                <a:cs typeface="Arial" panose="020B0604020202020204" pitchFamily="34" charset="0"/>
              </a:rPr>
              <a:t>Allowance for Sales Returns and Allowances 	400 </a:t>
            </a:r>
          </a:p>
          <a:p>
            <a:pPr marL="460375" indent="-460375" algn="l">
              <a:spcBef>
                <a:spcPct val="50000"/>
              </a:spcBef>
              <a:tabLst>
                <a:tab pos="6915150" algn="r"/>
                <a:tab pos="7942263" algn="r"/>
              </a:tabLst>
            </a:pPr>
            <a:r>
              <a:rPr lang="en-US" altLang="en-US" sz="2100" dirty="0" smtClean="0">
                <a:latin typeface="Liberation Sans" panose="020B0604020202020204"/>
                <a:cs typeface="Arial" panose="020B0604020202020204" pitchFamily="34" charset="0"/>
              </a:rPr>
              <a:t>	 Accounts Receivable 		400</a:t>
            </a:r>
            <a:endParaRPr lang="en-US" altLang="en-US" sz="2100" dirty="0">
              <a:latin typeface="Liberation Sans" panose="020B0604020202020204"/>
              <a:cs typeface="Arial" panose="020B0604020202020204" pitchFamily="34" charset="0"/>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000" dirty="0">
              <a:effectLst>
                <a:outerShdw blurRad="38100" dist="38100" dir="2700000" algn="tl">
                  <a:srgbClr val="000000">
                    <a:alpha val="43137"/>
                  </a:srgbClr>
                </a:outerShdw>
              </a:effectLst>
              <a:latin typeface="Liberation Sans" panose="020B0604020202020204"/>
            </a:endParaRPr>
          </a:p>
        </p:txBody>
      </p:sp>
      <p:sp>
        <p:nvSpPr>
          <p:cNvPr id="7" name="Rectangle 6"/>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altLang="en-US" sz="3200" i="0" kern="1200" dirty="0" smtClean="0">
                <a:solidFill>
                  <a:schemeClr val="bg2"/>
                </a:solidFill>
                <a:effectLst/>
                <a:latin typeface="Liberation Sans" panose="020B0604020202020204"/>
                <a:ea typeface="+mn-ea"/>
                <a:cs typeface="+mn-cs"/>
              </a:rPr>
              <a:t>Sales Returns and Allowances</a:t>
            </a:r>
            <a:endParaRPr lang="en-US" altLang="en-US" sz="3200" i="0" kern="1200" dirty="0">
              <a:solidFill>
                <a:schemeClr val="bg2"/>
              </a:solidFill>
              <a:effectLst/>
              <a:latin typeface="Liberation Sans" panose="020B0604020202020204"/>
              <a:ea typeface="+mn-ea"/>
              <a:cs typeface="+mn-cs"/>
            </a:endParaRPr>
          </a:p>
        </p:txBody>
      </p:sp>
    </p:spTree>
    <p:extLst>
      <p:ext uri="{BB962C8B-B14F-4D97-AF65-F5344CB8AC3E}">
        <p14:creationId xmlns:p14="http://schemas.microsoft.com/office/powerpoint/2010/main" val="1181837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8">
                                            <p:txEl>
                                              <p:pRg st="0" end="0"/>
                                            </p:txEl>
                                          </p:spTgt>
                                        </p:tgtEl>
                                        <p:attrNameLst>
                                          <p:attrName>style.visibility</p:attrName>
                                        </p:attrNameLst>
                                      </p:cBhvr>
                                      <p:to>
                                        <p:strVal val="visible"/>
                                      </p:to>
                                    </p:set>
                                    <p:animEffect transition="in" filter="wipe(left)">
                                      <p:cBhvr>
                                        <p:cTn id="7" dur="500"/>
                                        <p:tgtEl>
                                          <p:spTgt spid="773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28">
                                            <p:txEl>
                                              <p:pRg st="1" end="1"/>
                                            </p:txEl>
                                          </p:spTgt>
                                        </p:tgtEl>
                                        <p:attrNameLst>
                                          <p:attrName>style.visibility</p:attrName>
                                        </p:attrNameLst>
                                      </p:cBhvr>
                                      <p:to>
                                        <p:strVal val="visible"/>
                                      </p:to>
                                    </p:set>
                                    <p:animEffect transition="in" filter="wipe(left)">
                                      <p:cBhvr>
                                        <p:cTn id="12" dur="500"/>
                                        <p:tgtEl>
                                          <p:spTgt spid="773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8"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Accounts Receivables</a:t>
            </a:r>
          </a:p>
        </p:txBody>
      </p:sp>
      <p:sp>
        <p:nvSpPr>
          <p:cNvPr id="174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17412" name="Rectangle 4"/>
          <p:cNvSpPr>
            <a:spLocks noGrp="1" noChangeArrowheads="1"/>
          </p:cNvSpPr>
          <p:nvPr>
            <p:ph type="body" idx="1"/>
          </p:nvPr>
        </p:nvSpPr>
        <p:spPr>
          <a:xfrm>
            <a:off x="609600" y="1981200"/>
            <a:ext cx="79248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682625" indent="-450850">
              <a:lnSpc>
                <a:spcPct val="120000"/>
              </a:lnSpc>
              <a:spcBef>
                <a:spcPct val="50000"/>
              </a:spcBef>
              <a:buClr>
                <a:srgbClr val="CC0000"/>
              </a:buClr>
              <a:buSzPct val="80000"/>
              <a:buFont typeface="Wingdings" panose="05000000000000000000" pitchFamily="2" charset="2"/>
              <a:buChar char="u"/>
            </a:pPr>
            <a:r>
              <a:rPr lang="en-US" altLang="en-US" sz="2100" b="0" dirty="0" smtClean="0">
                <a:solidFill>
                  <a:schemeClr val="tx1"/>
                </a:solidFill>
                <a:effectLst/>
                <a:latin typeface="Liberation Sans" panose="020B0604020202020204"/>
              </a:rPr>
              <a:t>Theoretically, any revenue after the period of sale is interest revenue. </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100" b="0" dirty="0" smtClean="0">
                <a:solidFill>
                  <a:schemeClr val="tx1"/>
                </a:solidFill>
                <a:effectLst/>
                <a:latin typeface="Liberation Sans" panose="020B0604020202020204"/>
              </a:rPr>
              <a:t>Companies ignore interest revenue related to accounts receivable because the amount of the discount is not usually material in relation to the net income for the period. </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100" b="0" dirty="0" smtClean="0">
                <a:solidFill>
                  <a:schemeClr val="tx1"/>
                </a:solidFill>
                <a:effectLst/>
                <a:latin typeface="Liberation Sans" panose="020B0604020202020204"/>
              </a:rPr>
              <a:t>The profession specifically excludes from present value considerations “receivables arising from transactions with customers in the normal course of business which are due in customary trade terms not exceeding approximately one year.” </a:t>
            </a:r>
          </a:p>
        </p:txBody>
      </p:sp>
      <p:sp>
        <p:nvSpPr>
          <p:cNvPr id="17413" name="Text Box 7"/>
          <p:cNvSpPr txBox="1">
            <a:spLocks noChangeArrowheads="1"/>
          </p:cNvSpPr>
          <p:nvPr/>
        </p:nvSpPr>
        <p:spPr bwMode="auto">
          <a:xfrm>
            <a:off x="609600" y="136525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b="1" i="1">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Time Value of Money</a:t>
            </a:r>
            <a:endParaRPr lang="en-US" altLang="en-US" dirty="0"/>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extLst>
      <p:ext uri="{BB962C8B-B14F-4D97-AF65-F5344CB8AC3E}">
        <p14:creationId xmlns:p14="http://schemas.microsoft.com/office/powerpoint/2010/main" val="13653618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1371600"/>
            <a:ext cx="76200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buSzPct val="80000"/>
            </a:pPr>
            <a:r>
              <a:rPr lang="en-US" altLang="en-US" sz="2200" dirty="0">
                <a:latin typeface="Liberation Sans" panose="020B0604020202020204"/>
              </a:rPr>
              <a:t>A company should measure receivables in terms of their present value.</a:t>
            </a:r>
          </a:p>
        </p:txBody>
      </p:sp>
      <p:sp>
        <p:nvSpPr>
          <p:cNvPr id="22532"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
        <p:nvSpPr>
          <p:cNvPr id="22533" name="Text Box 7"/>
          <p:cNvSpPr txBox="1">
            <a:spLocks noChangeArrowheads="1"/>
          </p:cNvSpPr>
          <p:nvPr/>
        </p:nvSpPr>
        <p:spPr bwMode="auto">
          <a:xfrm>
            <a:off x="609600" y="2362200"/>
            <a:ext cx="4800600"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buSzPct val="80000"/>
            </a:pPr>
            <a:r>
              <a:rPr lang="en-US" altLang="en-US" sz="2200" b="1" dirty="0">
                <a:latin typeface="Liberation Sans" panose="020B0604020202020204"/>
              </a:rPr>
              <a:t>In practice</a:t>
            </a:r>
            <a:r>
              <a:rPr lang="en-US" altLang="en-US" sz="2200" dirty="0">
                <a:latin typeface="Liberation Sans" panose="020B0604020202020204"/>
              </a:rPr>
              <a:t>, companies ignore interest revenue related to accounts receivable because the discount is                                                    </a:t>
            </a:r>
            <a:r>
              <a:rPr lang="en-US" altLang="en-US" sz="2200" b="1" dirty="0">
                <a:latin typeface="Liberation Sans" panose="020B0604020202020204"/>
              </a:rPr>
              <a:t>not usually material </a:t>
            </a:r>
            <a:r>
              <a:rPr lang="en-US" altLang="en-US" sz="2200" dirty="0">
                <a:latin typeface="Liberation Sans" panose="020B0604020202020204"/>
              </a:rPr>
              <a:t>in relation to the net income for the period.</a:t>
            </a:r>
          </a:p>
        </p:txBody>
      </p:sp>
      <p:sp>
        <p:nvSpPr>
          <p:cNvPr id="22534" name="Rectangle 8"/>
          <p:cNvSpPr>
            <a:spLocks noChangeArrowheads="1"/>
          </p:cNvSpPr>
          <p:nvPr/>
        </p:nvSpPr>
        <p:spPr bwMode="auto">
          <a:xfrm>
            <a:off x="7620000" y="4267200"/>
            <a:ext cx="685800" cy="228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 name="Rectangle 1"/>
          <p:cNvSpPr/>
          <p:nvPr/>
        </p:nvSpPr>
        <p:spPr bwMode="auto">
          <a:xfrm>
            <a:off x="7861300" y="3505200"/>
            <a:ext cx="800100" cy="228600"/>
          </a:xfrm>
          <a:prstGeom prst="rect">
            <a:avLst/>
          </a:prstGeom>
          <a:solidFill>
            <a:schemeClr val="accent3"/>
          </a:solidFill>
          <a:ln w="12700" cap="sq" cmpd="sng" algn="ctr">
            <a:noFill/>
            <a:prstDash val="solid"/>
            <a:round/>
            <a:headEnd type="none" w="sm" len="sm"/>
            <a:tailEnd type="none" w="sm" len="sm"/>
          </a:ln>
          <a:effectLst/>
          <a:extLst/>
        </p:spPr>
        <p:txBody>
          <a:bodyPr/>
          <a:lstStyle/>
          <a:p>
            <a:pPr>
              <a:defRPr/>
            </a:pPr>
            <a:endParaRPr lang="en-US" dirty="0">
              <a:latin typeface="Liberation Sans" panose="020B0604020202020204"/>
            </a:endParaRPr>
          </a:p>
        </p:txBody>
      </p:sp>
      <p:sp>
        <p:nvSpPr>
          <p:cNvPr id="12" name="Rectangle 6"/>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defPPr>
              <a:defRPr lang="en-US"/>
            </a:defPPr>
            <a:lvl1pPr marL="0" indent="0" algn="l">
              <a:defRPr sz="3200" b="1" i="0">
                <a:solidFill>
                  <a:schemeClr val="bg2"/>
                </a:solidFill>
                <a:effectLst/>
                <a:latin typeface="Liberation Sans" panose="020B0604020202020204"/>
              </a:defRPr>
            </a:lvl1pPr>
            <a:lvl2pPr marL="109538" indent="-109538">
              <a:defRPr sz="3000" b="1" i="1">
                <a:solidFill>
                  <a:srgbClr val="FFFF00"/>
                </a:solidFill>
                <a:effectLst>
                  <a:outerShdw blurRad="38100" dist="38100" dir="2700000" algn="tl">
                    <a:srgbClr val="000000"/>
                  </a:outerShdw>
                </a:effectLst>
                <a:latin typeface="Comic Sans MS" pitchFamily="66" charset="0"/>
              </a:defRPr>
            </a:lvl2pPr>
            <a:lvl3pPr marL="109538" indent="-109538">
              <a:defRPr sz="3000" b="1" i="1">
                <a:solidFill>
                  <a:srgbClr val="FFFF00"/>
                </a:solidFill>
                <a:effectLst>
                  <a:outerShdw blurRad="38100" dist="38100" dir="2700000" algn="tl">
                    <a:srgbClr val="000000"/>
                  </a:outerShdw>
                </a:effectLst>
                <a:latin typeface="Comic Sans MS" pitchFamily="66" charset="0"/>
              </a:defRPr>
            </a:lvl3pPr>
            <a:lvl4pPr marL="109538" indent="-109538">
              <a:defRPr sz="3000" b="1" i="1">
                <a:solidFill>
                  <a:srgbClr val="FFFF00"/>
                </a:solidFill>
                <a:effectLst>
                  <a:outerShdw blurRad="38100" dist="38100" dir="2700000" algn="tl">
                    <a:srgbClr val="000000"/>
                  </a:outerShdw>
                </a:effectLst>
                <a:latin typeface="Comic Sans MS" pitchFamily="66" charset="0"/>
              </a:defRPr>
            </a:lvl4pPr>
            <a:lvl5pPr marL="109538" indent="-109538">
              <a:defRPr sz="3000" b="1" i="1">
                <a:solidFill>
                  <a:srgbClr val="FFFF00"/>
                </a:solidFill>
                <a:effectLst>
                  <a:outerShdw blurRad="38100" dist="38100" dir="2700000" algn="tl">
                    <a:srgbClr val="000000"/>
                  </a:outerShdw>
                </a:effectLst>
                <a:latin typeface="Comic Sans MS" pitchFamily="66" charset="0"/>
              </a:defRPr>
            </a:lvl5pPr>
            <a:lvl6pPr marL="5667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r>
              <a:rPr lang="en-US" altLang="en-US" dirty="0"/>
              <a:t>Time Value of Money</a:t>
            </a:r>
          </a:p>
        </p:txBody>
      </p:sp>
      <p:pic>
        <p:nvPicPr>
          <p:cNvPr id="3" name="Picture 2"/>
          <p:cNvPicPr>
            <a:picLocks noChangeAspect="1"/>
          </p:cNvPicPr>
          <p:nvPr/>
        </p:nvPicPr>
        <p:blipFill>
          <a:blip r:embed="rId3"/>
          <a:stretch>
            <a:fillRect/>
          </a:stretch>
        </p:blipFill>
        <p:spPr>
          <a:xfrm>
            <a:off x="5791200" y="2133600"/>
            <a:ext cx="2792259" cy="2901119"/>
          </a:xfrm>
          <a:prstGeom prst="rect">
            <a:avLst/>
          </a:prstGeo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12763" y="1295400"/>
            <a:ext cx="8174037" cy="906463"/>
          </a:xfrm>
          <a:solidFill>
            <a:srgbClr val="FFFFFF"/>
          </a:solidFill>
          <a:extLs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0" indent="0">
              <a:lnSpc>
                <a:spcPct val="115000"/>
              </a:lnSpc>
              <a:buFont typeface="Wingdings" panose="05000000000000000000" pitchFamily="2" charset="2"/>
              <a:buNone/>
            </a:pPr>
            <a:r>
              <a:rPr lang="en-US" altLang="en-US" sz="2300" b="0" dirty="0" smtClean="0">
                <a:effectLst/>
                <a:latin typeface="Liberation Sans" panose="020B0604020202020204"/>
              </a:rPr>
              <a:t>How are these accounts presented on the Balance Sheet?</a:t>
            </a:r>
          </a:p>
        </p:txBody>
      </p:sp>
      <p:sp>
        <p:nvSpPr>
          <p:cNvPr id="23555"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56"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57" name="Line 5"/>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58" name="Line 6"/>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59"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23560"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23561"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62"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63"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64"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565"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23566"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23567" name="Rectangle 15"/>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500</a:t>
            </a:r>
          </a:p>
        </p:txBody>
      </p:sp>
      <p:sp>
        <p:nvSpPr>
          <p:cNvPr id="23568" name="Rectangle 16"/>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End.       </a:t>
            </a:r>
          </a:p>
        </p:txBody>
      </p:sp>
      <p:sp>
        <p:nvSpPr>
          <p:cNvPr id="20" name="Rectangle 10"/>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Accounts Receivables</a:t>
            </a:r>
          </a:p>
        </p:txBody>
      </p:sp>
      <p:sp>
        <p:nvSpPr>
          <p:cNvPr id="2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Indicate </a:t>
            </a:r>
            <a:r>
              <a:rPr lang="en-US" sz="1900" dirty="0">
                <a:solidFill>
                  <a:srgbClr val="CC0000"/>
                </a:solidFill>
                <a:effectLst/>
                <a:latin typeface="Liberation Sans" panose="020B0604020202020204" pitchFamily="34" charset="0"/>
              </a:rPr>
              <a:t>how to report cash and related items</a:t>
            </a:r>
            <a:r>
              <a:rPr lang="en-US" sz="1900" dirty="0" smtClean="0">
                <a:solidFill>
                  <a:srgbClr val="CC0000"/>
                </a:solidFill>
                <a:effectLst/>
                <a:latin typeface="Liberation Sans" panose="020B0604020202020204" pitchFamily="34" charset="0"/>
              </a:rPr>
              <a:t>.</a:t>
            </a:r>
            <a:r>
              <a:rPr lang="en-US" sz="1900" b="0" kern="1200" dirty="0" smtClean="0">
                <a:effectLst/>
                <a:latin typeface="Liberation Sans" panose="020B0604020202020204" pitchFamily="34" charset="0"/>
              </a:rPr>
              <a:t> </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Define receivables and understand accounting issues related to their recognition. </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Explain accounting issues related to valuation of accounts receivable. </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352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t>
            </a:r>
            <a:r>
              <a:rPr lang="en-US" sz="1900" dirty="0">
                <a:latin typeface="Liberation Sans" panose="020B0604020202020204" pitchFamily="34" charset="0"/>
              </a:rPr>
              <a:t>accounting issues related to recognition and valuation of notes receivable</a:t>
            </a:r>
            <a:r>
              <a:rPr lang="en-US" sz="1900" dirty="0" smtClean="0">
                <a:latin typeface="Liberation Sans" panose="020B0604020202020204" pitchFamily="34" charset="0"/>
              </a:rPr>
              <a:t>.</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the fair value option.</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accounting issues related to disposition of accounts and notes receivable.</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Describe how to report and analyze receivables.</a:t>
            </a:r>
          </a:p>
          <a:p>
            <a:pPr marL="341313" indent="-341313" algn="l">
              <a:lnSpc>
                <a:spcPct val="115000"/>
              </a:lnSpc>
              <a:spcBef>
                <a:spcPct val="45000"/>
              </a:spcBef>
              <a:buClr>
                <a:srgbClr val="CC0000"/>
              </a:buClr>
              <a:buAutoNum type="arabicPlain" startAt="4"/>
            </a:pPr>
            <a:endParaRPr lang="en-US" sz="1900" dirty="0">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524000" y="155057"/>
            <a:ext cx="6248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Cash and Receivables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7</a:t>
            </a:r>
          </a:p>
        </p:txBody>
      </p:sp>
      <p:cxnSp>
        <p:nvCxnSpPr>
          <p:cNvPr id="3" name="Straight Connector 2"/>
          <p:cNvCxnSpPr/>
          <p:nvPr/>
        </p:nvCxnSpPr>
        <p:spPr bwMode="auto">
          <a:xfrm>
            <a:off x="332096" y="0"/>
            <a:ext cx="7960" cy="632061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3246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6804210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extLst>
              <p:ext uri="{D42A27DB-BD31-4B8C-83A1-F6EECF244321}">
                <p14:modId xmlns:p14="http://schemas.microsoft.com/office/powerpoint/2010/main" val="3099007384"/>
              </p:ext>
            </p:extLst>
          </p:nvPr>
        </p:nvGraphicFramePr>
        <p:xfrm>
          <a:off x="685800" y="1447800"/>
          <a:ext cx="7632700" cy="3651250"/>
        </p:xfrm>
        <a:graphic>
          <a:graphicData uri="http://schemas.openxmlformats.org/presentationml/2006/ole">
            <mc:AlternateContent xmlns:mc="http://schemas.openxmlformats.org/markup-compatibility/2006">
              <mc:Choice xmlns:v="urn:schemas-microsoft-com:vml" Requires="v">
                <p:oleObj spid="_x0000_s24674" name="Worksheet" r:id="rId4" imgW="4171771" imgH="2000250" progId="Excel.Sheet.8">
                  <p:embed/>
                </p:oleObj>
              </mc:Choice>
              <mc:Fallback>
                <p:oleObj name="Worksheet" r:id="rId4" imgW="4171771" imgH="200025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632700" cy="365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a:t>
            </a:r>
            <a:r>
              <a:rPr lang="en-US" sz="3200" i="0" kern="1200" dirty="0" smtClean="0">
                <a:solidFill>
                  <a:srgbClr val="CC0000"/>
                </a:solidFill>
                <a:effectLst/>
                <a:latin typeface="Liberation Sans" panose="020B0604020202020204"/>
                <a:ea typeface="+mn-ea"/>
                <a:cs typeface="+mn-cs"/>
              </a:rPr>
              <a:t> of Accounts Receivables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2221786990"/>
              </p:ext>
            </p:extLst>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25699" name="Worksheet" r:id="rId4" imgW="4467225" imgH="1704796" progId="Excel.Sheet.8">
                  <p:embed/>
                </p:oleObj>
              </mc:Choice>
              <mc:Fallback>
                <p:oleObj name="Worksheet" r:id="rId4" imgW="4467225" imgH="170479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085" name="Text Box 5"/>
          <p:cNvSpPr txBox="1">
            <a:spLocks noChangeArrowheads="1"/>
          </p:cNvSpPr>
          <p:nvPr/>
        </p:nvSpPr>
        <p:spPr bwMode="auto">
          <a:xfrm>
            <a:off x="6934200" y="1235075"/>
            <a:ext cx="1752600" cy="660400"/>
          </a:xfrm>
          <a:prstGeom prst="rect">
            <a:avLst/>
          </a:prstGeom>
          <a:solidFill>
            <a:schemeClr val="bg1"/>
          </a:solidFill>
          <a:ln w="19050" cap="sq">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a:spAutoFit/>
          </a:bodyPr>
          <a:lstStyle/>
          <a:p>
            <a:pPr>
              <a:spcBef>
                <a:spcPct val="50000"/>
              </a:spcBef>
              <a:defRPr/>
            </a:pPr>
            <a:r>
              <a:rPr lang="en-US" sz="1800" b="1" dirty="0">
                <a:latin typeface="Liberation Sans" panose="020B0604020202020204"/>
              </a:rPr>
              <a:t>Alternate Presentation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2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28"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29"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3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2663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2663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3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3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3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663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2663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26638"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500</a:t>
            </a:r>
          </a:p>
        </p:txBody>
      </p:sp>
      <p:sp>
        <p:nvSpPr>
          <p:cNvPr id="26639"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End.       </a:t>
            </a:r>
          </a:p>
        </p:txBody>
      </p:sp>
      <p:sp>
        <p:nvSpPr>
          <p:cNvPr id="26640" name="Line 18"/>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6641" name="Rectangle 19"/>
          <p:cNvSpPr>
            <a:spLocks noGrp="1" noChangeArrowheads="1"/>
          </p:cNvSpPr>
          <p:nvPr>
            <p:ph type="body" idx="1"/>
          </p:nvPr>
        </p:nvSpPr>
        <p:spPr>
          <a:xfrm>
            <a:off x="590550" y="1219200"/>
            <a:ext cx="8172450" cy="1371600"/>
          </a:xfrm>
          <a:solidFill>
            <a:srgbClr val="FFFFFF"/>
          </a:solidFill>
          <a:extLst>
            <a:ext uri="{91240B29-F687-4F45-9708-019B960494DF}">
              <a14:hiddenLine xmlns:a14="http://schemas.microsoft.com/office/drawing/2010/main" w="57150" cap="flat" cmpd="thickThin" algn="ctr">
                <a:solidFill>
                  <a:schemeClr val="tx1"/>
                </a:solidFill>
                <a:prstDash val="solid"/>
                <a:miter lim="800000"/>
                <a:headEnd/>
                <a:tailEnd/>
              </a14:hiddenLine>
            </a:ext>
          </a:extLst>
        </p:spPr>
        <p:txBody>
          <a:bodyPr lIns="90488" tIns="44450" rIns="90488" bIns="44450"/>
          <a:lstStyle/>
          <a:p>
            <a:pPr>
              <a:lnSpc>
                <a:spcPct val="110000"/>
              </a:lnSpc>
              <a:buFont typeface="Wingdings" panose="05000000000000000000" pitchFamily="2" charset="2"/>
              <a:buNone/>
              <a:tabLst>
                <a:tab pos="914400" algn="l"/>
                <a:tab pos="5486400" algn="r"/>
                <a:tab pos="6400800" algn="r"/>
              </a:tabLst>
            </a:pPr>
            <a:r>
              <a:rPr lang="en-US" altLang="en-US" sz="2200" dirty="0" smtClean="0">
                <a:solidFill>
                  <a:schemeClr val="tx1"/>
                </a:solidFill>
                <a:effectLst/>
                <a:latin typeface="Liberation Sans" panose="020B0604020202020204"/>
              </a:rPr>
              <a:t>Journal entry for credit sale of $100?</a:t>
            </a:r>
          </a:p>
          <a:p>
            <a:pPr>
              <a:lnSpc>
                <a:spcPct val="110000"/>
              </a:lnSpc>
              <a:buFont typeface="Wingdings" panose="05000000000000000000" pitchFamily="2" charset="2"/>
              <a:buNone/>
              <a:tabLst>
                <a:tab pos="914400" algn="l"/>
                <a:tab pos="5486400" algn="r"/>
                <a:tab pos="6400800" algn="r"/>
              </a:tabLst>
            </a:pPr>
            <a:r>
              <a:rPr lang="en-US" altLang="en-US" sz="2200" b="0" dirty="0" smtClean="0">
                <a:solidFill>
                  <a:schemeClr val="tx1"/>
                </a:solidFill>
                <a:effectLst/>
                <a:latin typeface="Liberation Sans" panose="020B0604020202020204"/>
              </a:rPr>
              <a:t>	</a:t>
            </a:r>
            <a:r>
              <a:rPr lang="en-US" altLang="en-US" sz="2100" b="0" dirty="0" smtClean="0">
                <a:solidFill>
                  <a:schemeClr val="tx1"/>
                </a:solidFill>
                <a:effectLst/>
                <a:latin typeface="Liberation Sans" panose="020B0604020202020204"/>
              </a:rPr>
              <a:t>Accounts Receivable	100	</a:t>
            </a:r>
          </a:p>
          <a:p>
            <a:pPr>
              <a:lnSpc>
                <a:spcPct val="110000"/>
              </a:lnSpc>
              <a:buFont typeface="Wingdings" panose="05000000000000000000" pitchFamily="2" charset="2"/>
              <a:buNone/>
              <a:tabLst>
                <a:tab pos="914400" algn="l"/>
                <a:tab pos="5486400" algn="r"/>
                <a:tab pos="6400800" algn="r"/>
              </a:tabLst>
            </a:pPr>
            <a:r>
              <a:rPr lang="en-US" altLang="en-US" sz="2100" b="0" dirty="0" smtClean="0">
                <a:solidFill>
                  <a:schemeClr val="tx1"/>
                </a:solidFill>
                <a:effectLst/>
                <a:latin typeface="Liberation Sans" panose="020B0604020202020204"/>
              </a:rPr>
              <a:t>		Sales		 100</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3"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51"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52"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53"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5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2765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2765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5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5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5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766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2766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27662"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600</a:t>
            </a:r>
          </a:p>
        </p:txBody>
      </p:sp>
      <p:sp>
        <p:nvSpPr>
          <p:cNvPr id="27663"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End.       </a:t>
            </a:r>
          </a:p>
        </p:txBody>
      </p:sp>
      <p:sp>
        <p:nvSpPr>
          <p:cNvPr id="27664" name="Rectangle 18"/>
          <p:cNvSpPr>
            <a:spLocks noGrp="1" noChangeArrowheads="1"/>
          </p:cNvSpPr>
          <p:nvPr>
            <p:ph type="body" idx="1"/>
          </p:nvPr>
        </p:nvSpPr>
        <p:spPr>
          <a:xfrm>
            <a:off x="590550" y="1219200"/>
            <a:ext cx="8172450" cy="1371600"/>
          </a:xfrm>
          <a:solidFill>
            <a:srgbClr val="FFFFFF"/>
          </a:solidFill>
          <a:extLst>
            <a:ext uri="{91240B29-F687-4F45-9708-019B960494DF}">
              <a14:hiddenLine xmlns:a14="http://schemas.microsoft.com/office/drawing/2010/main" w="57150" cap="flat" cmpd="thickThin" algn="ctr">
                <a:solidFill>
                  <a:schemeClr val="tx1"/>
                </a:solidFill>
                <a:prstDash val="solid"/>
                <a:miter lim="800000"/>
                <a:headEnd/>
                <a:tailEnd/>
              </a14:hiddenLine>
            </a:ext>
          </a:extLst>
        </p:spPr>
        <p:txBody>
          <a:bodyPr lIns="90488" tIns="44450" rIns="90488" bIns="44450"/>
          <a:lstStyle/>
          <a:p>
            <a:pPr>
              <a:lnSpc>
                <a:spcPct val="110000"/>
              </a:lnSpc>
              <a:buFont typeface="Wingdings" panose="05000000000000000000" pitchFamily="2" charset="2"/>
              <a:buNone/>
              <a:tabLst>
                <a:tab pos="914400" algn="l"/>
                <a:tab pos="5486400" algn="r"/>
                <a:tab pos="6400800" algn="r"/>
              </a:tabLst>
            </a:pPr>
            <a:r>
              <a:rPr lang="en-US" altLang="en-US" sz="2200" dirty="0" smtClean="0">
                <a:solidFill>
                  <a:schemeClr val="tx1"/>
                </a:solidFill>
                <a:effectLst/>
                <a:latin typeface="Liberation Sans" panose="020B0604020202020204"/>
              </a:rPr>
              <a:t>Journal entry for credit sale of $100?</a:t>
            </a:r>
          </a:p>
          <a:p>
            <a:pPr>
              <a:lnSpc>
                <a:spcPct val="110000"/>
              </a:lnSpc>
              <a:buFont typeface="Wingdings" panose="05000000000000000000" pitchFamily="2" charset="2"/>
              <a:buNone/>
              <a:tabLst>
                <a:tab pos="914400" algn="l"/>
                <a:tab pos="5486400" algn="r"/>
                <a:tab pos="6400800" algn="r"/>
              </a:tabLst>
            </a:pPr>
            <a:r>
              <a:rPr lang="en-US" altLang="en-US" sz="2200" dirty="0" smtClean="0">
                <a:solidFill>
                  <a:schemeClr val="tx1"/>
                </a:solidFill>
                <a:effectLst/>
                <a:latin typeface="Liberation Sans" panose="020B0604020202020204"/>
              </a:rPr>
              <a:t>	</a:t>
            </a:r>
            <a:r>
              <a:rPr lang="en-US" altLang="en-US" sz="2100" b="0" dirty="0" smtClean="0">
                <a:solidFill>
                  <a:schemeClr val="tx1"/>
                </a:solidFill>
                <a:effectLst/>
                <a:latin typeface="Liberation Sans" panose="020B0604020202020204"/>
              </a:rPr>
              <a:t>Accounts Receivable	100	</a:t>
            </a:r>
          </a:p>
          <a:p>
            <a:pPr>
              <a:lnSpc>
                <a:spcPct val="110000"/>
              </a:lnSpc>
              <a:buFont typeface="Wingdings" panose="05000000000000000000" pitchFamily="2" charset="2"/>
              <a:buNone/>
              <a:tabLst>
                <a:tab pos="914400" algn="l"/>
                <a:tab pos="5486400" algn="r"/>
                <a:tab pos="6400800" algn="r"/>
              </a:tabLst>
            </a:pPr>
            <a:r>
              <a:rPr lang="en-US" altLang="en-US" sz="2100" b="0" dirty="0" smtClean="0">
                <a:solidFill>
                  <a:schemeClr val="tx1"/>
                </a:solidFill>
                <a:effectLst/>
                <a:latin typeface="Liberation Sans" panose="020B0604020202020204"/>
              </a:rPr>
              <a:t>		Sales		 100</a:t>
            </a:r>
          </a:p>
        </p:txBody>
      </p:sp>
      <p:sp>
        <p:nvSpPr>
          <p:cNvPr id="27665" name="Line 19"/>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7666" name="Rectangle 20"/>
          <p:cNvSpPr>
            <a:spLocks noChangeArrowheads="1"/>
          </p:cNvSpPr>
          <p:nvPr/>
        </p:nvSpPr>
        <p:spPr bwMode="auto">
          <a:xfrm>
            <a:off x="458788" y="4192588"/>
            <a:ext cx="1978025" cy="439737"/>
          </a:xfrm>
          <a:prstGeom prst="rect">
            <a:avLst/>
          </a:prstGeom>
          <a:solidFill>
            <a:srgbClr val="FF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Sale       100</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4"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7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7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7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7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2867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2868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8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8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8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868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2868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2868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600</a:t>
            </a:r>
          </a:p>
        </p:txBody>
      </p:sp>
      <p:sp>
        <p:nvSpPr>
          <p:cNvPr id="2868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End.       </a:t>
            </a:r>
          </a:p>
        </p:txBody>
      </p:sp>
      <p:sp>
        <p:nvSpPr>
          <p:cNvPr id="2868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Sale       100</a:t>
            </a:r>
          </a:p>
        </p:txBody>
      </p:sp>
      <p:sp>
        <p:nvSpPr>
          <p:cNvPr id="28689"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800">
                <a:solidFill>
                  <a:schemeClr val="tx1"/>
                </a:solidFill>
                <a:latin typeface="Times New Roman" panose="02020603050405020304" pitchFamily="18" charset="0"/>
              </a:defRPr>
            </a:lvl1pPr>
            <a:lvl2pPr marL="742950" indent="-285750">
              <a:tabLst>
                <a:tab pos="914400" algn="l"/>
                <a:tab pos="5486400" algn="r"/>
                <a:tab pos="6400800" algn="r"/>
              </a:tabLst>
              <a:defRPr sz="2800">
                <a:solidFill>
                  <a:schemeClr val="tx1"/>
                </a:solidFill>
                <a:latin typeface="Times New Roman" panose="02020603050405020304" pitchFamily="18" charset="0"/>
              </a:defRPr>
            </a:lvl2pPr>
            <a:lvl3pPr marL="1143000" indent="-228600">
              <a:tabLst>
                <a:tab pos="914400" algn="l"/>
                <a:tab pos="5486400" algn="r"/>
                <a:tab pos="6400800" algn="r"/>
              </a:tabLst>
              <a:defRPr sz="2800">
                <a:solidFill>
                  <a:schemeClr val="tx1"/>
                </a:solidFill>
                <a:latin typeface="Times New Roman" panose="02020603050405020304" pitchFamily="18" charset="0"/>
              </a:defRPr>
            </a:lvl3pPr>
            <a:lvl4pPr marL="1600200" indent="-228600">
              <a:tabLst>
                <a:tab pos="914400" algn="l"/>
                <a:tab pos="5486400" algn="r"/>
                <a:tab pos="6400800" algn="r"/>
              </a:tabLst>
              <a:defRPr sz="2800">
                <a:solidFill>
                  <a:schemeClr val="tx1"/>
                </a:solidFill>
                <a:latin typeface="Times New Roman" panose="02020603050405020304" pitchFamily="18" charset="0"/>
              </a:defRPr>
            </a:lvl4pPr>
            <a:lvl5pPr marL="2057400" indent="-228600">
              <a:tabLst>
                <a:tab pos="914400" algn="l"/>
                <a:tab pos="54864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Collected $333 on account?</a:t>
            </a:r>
          </a:p>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	</a:t>
            </a:r>
            <a:r>
              <a:rPr lang="en-US" altLang="en-US" sz="2100" dirty="0">
                <a:latin typeface="Liberation Sans" panose="020B0604020202020204"/>
              </a:rPr>
              <a:t>Cash	333</a:t>
            </a:r>
          </a:p>
          <a:p>
            <a:pPr algn="l">
              <a:lnSpc>
                <a:spcPct val="110000"/>
              </a:lnSpc>
              <a:spcBef>
                <a:spcPct val="20000"/>
              </a:spcBef>
              <a:buClr>
                <a:schemeClr val="accent2"/>
              </a:buClr>
              <a:buSzPct val="75000"/>
              <a:buFont typeface="Wingdings" panose="05000000000000000000" pitchFamily="2" charset="2"/>
              <a:buNone/>
            </a:pPr>
            <a:r>
              <a:rPr lang="en-US" altLang="en-US" sz="2100" dirty="0">
                <a:latin typeface="Liberation Sans" panose="020B0604020202020204"/>
              </a:rPr>
              <a:t>		Accounts Receivable 		333</a:t>
            </a:r>
          </a:p>
        </p:txBody>
      </p:sp>
      <p:sp>
        <p:nvSpPr>
          <p:cNvPr id="28690"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4"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69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700"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701"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702"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29703"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29704"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705"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706"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707"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9708"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29709"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29710"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267</a:t>
            </a:r>
          </a:p>
        </p:txBody>
      </p:sp>
      <p:sp>
        <p:nvSpPr>
          <p:cNvPr id="29711"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End.       </a:t>
            </a:r>
          </a:p>
        </p:txBody>
      </p:sp>
      <p:sp>
        <p:nvSpPr>
          <p:cNvPr id="29712"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Sale       100</a:t>
            </a:r>
          </a:p>
        </p:txBody>
      </p:sp>
      <p:sp>
        <p:nvSpPr>
          <p:cNvPr id="29713"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800">
                <a:solidFill>
                  <a:schemeClr val="tx1"/>
                </a:solidFill>
                <a:latin typeface="Times New Roman" panose="02020603050405020304" pitchFamily="18" charset="0"/>
              </a:defRPr>
            </a:lvl1pPr>
            <a:lvl2pPr marL="742950" indent="-285750">
              <a:tabLst>
                <a:tab pos="914400" algn="l"/>
                <a:tab pos="5486400" algn="r"/>
                <a:tab pos="6400800" algn="r"/>
              </a:tabLst>
              <a:defRPr sz="2800">
                <a:solidFill>
                  <a:schemeClr val="tx1"/>
                </a:solidFill>
                <a:latin typeface="Times New Roman" panose="02020603050405020304" pitchFamily="18" charset="0"/>
              </a:defRPr>
            </a:lvl2pPr>
            <a:lvl3pPr marL="1143000" indent="-228600">
              <a:tabLst>
                <a:tab pos="914400" algn="l"/>
                <a:tab pos="5486400" algn="r"/>
                <a:tab pos="6400800" algn="r"/>
              </a:tabLst>
              <a:defRPr sz="2800">
                <a:solidFill>
                  <a:schemeClr val="tx1"/>
                </a:solidFill>
                <a:latin typeface="Times New Roman" panose="02020603050405020304" pitchFamily="18" charset="0"/>
              </a:defRPr>
            </a:lvl3pPr>
            <a:lvl4pPr marL="1600200" indent="-228600">
              <a:tabLst>
                <a:tab pos="914400" algn="l"/>
                <a:tab pos="5486400" algn="r"/>
                <a:tab pos="6400800" algn="r"/>
              </a:tabLst>
              <a:defRPr sz="2800">
                <a:solidFill>
                  <a:schemeClr val="tx1"/>
                </a:solidFill>
                <a:latin typeface="Times New Roman" panose="02020603050405020304" pitchFamily="18" charset="0"/>
              </a:defRPr>
            </a:lvl4pPr>
            <a:lvl5pPr marL="2057400" indent="-228600">
              <a:tabLst>
                <a:tab pos="914400" algn="l"/>
                <a:tab pos="54864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Collected $333 on account?</a:t>
            </a:r>
          </a:p>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	</a:t>
            </a:r>
            <a:r>
              <a:rPr lang="en-US" altLang="en-US" sz="2100" dirty="0">
                <a:latin typeface="Liberation Sans" panose="020B0604020202020204"/>
              </a:rPr>
              <a:t>Cash	333</a:t>
            </a:r>
          </a:p>
          <a:p>
            <a:pPr algn="l">
              <a:lnSpc>
                <a:spcPct val="110000"/>
              </a:lnSpc>
              <a:spcBef>
                <a:spcPct val="20000"/>
              </a:spcBef>
              <a:buClr>
                <a:schemeClr val="accent2"/>
              </a:buClr>
              <a:buSzPct val="75000"/>
              <a:buFont typeface="Wingdings" panose="05000000000000000000" pitchFamily="2" charset="2"/>
              <a:buNone/>
            </a:pPr>
            <a:r>
              <a:rPr lang="en-US" altLang="en-US" sz="2100" dirty="0">
                <a:latin typeface="Liberation Sans" panose="020B0604020202020204"/>
              </a:rPr>
              <a:t>		Accounts Receivable 		333</a:t>
            </a:r>
          </a:p>
        </p:txBody>
      </p:sp>
      <p:sp>
        <p:nvSpPr>
          <p:cNvPr id="29714"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9715" name="Rectangle 21"/>
          <p:cNvSpPr>
            <a:spLocks noChangeArrowheads="1"/>
          </p:cNvSpPr>
          <p:nvPr/>
        </p:nvSpPr>
        <p:spPr bwMode="auto">
          <a:xfrm>
            <a:off x="2668588" y="4192588"/>
            <a:ext cx="18256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333     Coll.       </a:t>
            </a:r>
          </a:p>
        </p:txBody>
      </p:sp>
      <p:sp>
        <p:nvSpPr>
          <p:cNvPr id="2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5"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2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24"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25"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2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3072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3072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2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3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3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073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3073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30734"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267</a:t>
            </a:r>
          </a:p>
        </p:txBody>
      </p:sp>
      <p:sp>
        <p:nvSpPr>
          <p:cNvPr id="30735"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End.       </a:t>
            </a:r>
          </a:p>
        </p:txBody>
      </p:sp>
      <p:sp>
        <p:nvSpPr>
          <p:cNvPr id="3073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Sale       100</a:t>
            </a:r>
          </a:p>
        </p:txBody>
      </p:sp>
      <p:sp>
        <p:nvSpPr>
          <p:cNvPr id="30737"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333     Coll.       </a:t>
            </a:r>
          </a:p>
        </p:txBody>
      </p:sp>
      <p:sp>
        <p:nvSpPr>
          <p:cNvPr id="30738"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800">
                <a:solidFill>
                  <a:schemeClr val="tx1"/>
                </a:solidFill>
                <a:latin typeface="Times New Roman" panose="02020603050405020304" pitchFamily="18" charset="0"/>
              </a:defRPr>
            </a:lvl1pPr>
            <a:lvl2pPr marL="742950" indent="-285750">
              <a:tabLst>
                <a:tab pos="914400" algn="l"/>
                <a:tab pos="5486400" algn="r"/>
                <a:tab pos="6400800" algn="r"/>
              </a:tabLst>
              <a:defRPr sz="2800">
                <a:solidFill>
                  <a:schemeClr val="tx1"/>
                </a:solidFill>
                <a:latin typeface="Times New Roman" panose="02020603050405020304" pitchFamily="18" charset="0"/>
              </a:defRPr>
            </a:lvl2pPr>
            <a:lvl3pPr marL="1143000" indent="-228600">
              <a:tabLst>
                <a:tab pos="914400" algn="l"/>
                <a:tab pos="5486400" algn="r"/>
                <a:tab pos="6400800" algn="r"/>
              </a:tabLst>
              <a:defRPr sz="2800">
                <a:solidFill>
                  <a:schemeClr val="tx1"/>
                </a:solidFill>
                <a:latin typeface="Times New Roman" panose="02020603050405020304" pitchFamily="18" charset="0"/>
              </a:defRPr>
            </a:lvl3pPr>
            <a:lvl4pPr marL="1600200" indent="-228600">
              <a:tabLst>
                <a:tab pos="914400" algn="l"/>
                <a:tab pos="5486400" algn="r"/>
                <a:tab pos="6400800" algn="r"/>
              </a:tabLst>
              <a:defRPr sz="2800">
                <a:solidFill>
                  <a:schemeClr val="tx1"/>
                </a:solidFill>
                <a:latin typeface="Times New Roman" panose="02020603050405020304" pitchFamily="18" charset="0"/>
              </a:defRPr>
            </a:lvl4pPr>
            <a:lvl5pPr marL="2057400" indent="-228600">
              <a:tabLst>
                <a:tab pos="914400" algn="l"/>
                <a:tab pos="54864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Adjustment of $15 for estimated bad debts? </a:t>
            </a:r>
          </a:p>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	</a:t>
            </a:r>
            <a:r>
              <a:rPr lang="en-US" altLang="en-US" sz="2100" dirty="0">
                <a:latin typeface="Liberation Sans" panose="020B0604020202020204"/>
              </a:rPr>
              <a:t>Bad Debt Expense	15</a:t>
            </a:r>
          </a:p>
          <a:p>
            <a:pPr algn="l">
              <a:lnSpc>
                <a:spcPct val="110000"/>
              </a:lnSpc>
              <a:spcBef>
                <a:spcPct val="20000"/>
              </a:spcBef>
              <a:buClr>
                <a:schemeClr val="accent2"/>
              </a:buClr>
              <a:buSzPct val="75000"/>
              <a:buFont typeface="Wingdings" panose="05000000000000000000" pitchFamily="2" charset="2"/>
              <a:buNone/>
            </a:pPr>
            <a:r>
              <a:rPr lang="en-US" altLang="en-US" sz="2100" dirty="0">
                <a:latin typeface="Liberation Sans" panose="020B0604020202020204"/>
              </a:rPr>
              <a:t>		Allowance for Doubtful Accounts		15</a:t>
            </a:r>
          </a:p>
        </p:txBody>
      </p:sp>
      <p:sp>
        <p:nvSpPr>
          <p:cNvPr id="30739"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5"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4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48"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49"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5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3175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3175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5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5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5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175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3175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31758"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267</a:t>
            </a:r>
          </a:p>
        </p:txBody>
      </p:sp>
      <p:sp>
        <p:nvSpPr>
          <p:cNvPr id="31759"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40      End.       </a:t>
            </a:r>
          </a:p>
        </p:txBody>
      </p:sp>
      <p:sp>
        <p:nvSpPr>
          <p:cNvPr id="31760"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Sale       100</a:t>
            </a:r>
          </a:p>
        </p:txBody>
      </p:sp>
      <p:sp>
        <p:nvSpPr>
          <p:cNvPr id="31761"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333     Coll.       </a:t>
            </a:r>
          </a:p>
        </p:txBody>
      </p:sp>
      <p:sp>
        <p:nvSpPr>
          <p:cNvPr id="31762"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800">
                <a:solidFill>
                  <a:schemeClr val="tx1"/>
                </a:solidFill>
                <a:latin typeface="Times New Roman" panose="02020603050405020304" pitchFamily="18" charset="0"/>
              </a:defRPr>
            </a:lvl1pPr>
            <a:lvl2pPr marL="742950" indent="-285750">
              <a:tabLst>
                <a:tab pos="914400" algn="l"/>
                <a:tab pos="5486400" algn="r"/>
                <a:tab pos="6400800" algn="r"/>
              </a:tabLst>
              <a:defRPr sz="2800">
                <a:solidFill>
                  <a:schemeClr val="tx1"/>
                </a:solidFill>
                <a:latin typeface="Times New Roman" panose="02020603050405020304" pitchFamily="18" charset="0"/>
              </a:defRPr>
            </a:lvl2pPr>
            <a:lvl3pPr marL="1143000" indent="-228600">
              <a:tabLst>
                <a:tab pos="914400" algn="l"/>
                <a:tab pos="5486400" algn="r"/>
                <a:tab pos="6400800" algn="r"/>
              </a:tabLst>
              <a:defRPr sz="2800">
                <a:solidFill>
                  <a:schemeClr val="tx1"/>
                </a:solidFill>
                <a:latin typeface="Times New Roman" panose="02020603050405020304" pitchFamily="18" charset="0"/>
              </a:defRPr>
            </a:lvl3pPr>
            <a:lvl4pPr marL="1600200" indent="-228600">
              <a:tabLst>
                <a:tab pos="914400" algn="l"/>
                <a:tab pos="5486400" algn="r"/>
                <a:tab pos="6400800" algn="r"/>
              </a:tabLst>
              <a:defRPr sz="2800">
                <a:solidFill>
                  <a:schemeClr val="tx1"/>
                </a:solidFill>
                <a:latin typeface="Times New Roman" panose="02020603050405020304" pitchFamily="18" charset="0"/>
              </a:defRPr>
            </a:lvl4pPr>
            <a:lvl5pPr marL="2057400" indent="-228600">
              <a:tabLst>
                <a:tab pos="914400" algn="l"/>
                <a:tab pos="54864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Adjustment of $15 for estimated bad debts? </a:t>
            </a:r>
          </a:p>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	</a:t>
            </a:r>
            <a:r>
              <a:rPr lang="en-US" altLang="en-US" sz="2100" dirty="0">
                <a:latin typeface="Liberation Sans" panose="020B0604020202020204"/>
              </a:rPr>
              <a:t>Bad Debt Expense	15</a:t>
            </a:r>
          </a:p>
          <a:p>
            <a:pPr algn="l">
              <a:lnSpc>
                <a:spcPct val="110000"/>
              </a:lnSpc>
              <a:spcBef>
                <a:spcPct val="20000"/>
              </a:spcBef>
              <a:buClr>
                <a:schemeClr val="accent2"/>
              </a:buClr>
              <a:buSzPct val="75000"/>
              <a:buFont typeface="Wingdings" panose="05000000000000000000" pitchFamily="2" charset="2"/>
              <a:buNone/>
            </a:pPr>
            <a:r>
              <a:rPr lang="en-US" altLang="en-US" sz="2100" dirty="0">
                <a:latin typeface="Liberation Sans" panose="020B0604020202020204"/>
              </a:rPr>
              <a:t>		Allowance for Doubtful Accounts		15</a:t>
            </a:r>
          </a:p>
        </p:txBody>
      </p:sp>
      <p:sp>
        <p:nvSpPr>
          <p:cNvPr id="31763"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31764" name="Rectangle 22"/>
          <p:cNvSpPr>
            <a:spLocks noChangeArrowheads="1"/>
          </p:cNvSpPr>
          <p:nvPr/>
        </p:nvSpPr>
        <p:spPr bwMode="auto">
          <a:xfrm>
            <a:off x="6630988" y="4192588"/>
            <a:ext cx="19780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15      Est.       </a:t>
            </a: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6"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71"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72"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73"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7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3277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3277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7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7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7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278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3278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32782"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267</a:t>
            </a:r>
          </a:p>
        </p:txBody>
      </p:sp>
      <p:sp>
        <p:nvSpPr>
          <p:cNvPr id="32783"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40      End.       </a:t>
            </a:r>
          </a:p>
        </p:txBody>
      </p:sp>
      <p:sp>
        <p:nvSpPr>
          <p:cNvPr id="32784"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Sale       100</a:t>
            </a:r>
          </a:p>
        </p:txBody>
      </p:sp>
      <p:sp>
        <p:nvSpPr>
          <p:cNvPr id="32785"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333     Coll.       </a:t>
            </a:r>
          </a:p>
        </p:txBody>
      </p:sp>
      <p:sp>
        <p:nvSpPr>
          <p:cNvPr id="32786"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15      Est.       </a:t>
            </a:r>
          </a:p>
        </p:txBody>
      </p:sp>
      <p:sp>
        <p:nvSpPr>
          <p:cNvPr id="32787"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800">
                <a:solidFill>
                  <a:schemeClr val="tx1"/>
                </a:solidFill>
                <a:latin typeface="Times New Roman" panose="02020603050405020304" pitchFamily="18" charset="0"/>
              </a:defRPr>
            </a:lvl1pPr>
            <a:lvl2pPr marL="742950" indent="-285750">
              <a:tabLst>
                <a:tab pos="914400" algn="l"/>
                <a:tab pos="5486400" algn="r"/>
                <a:tab pos="6400800" algn="r"/>
              </a:tabLst>
              <a:defRPr sz="2800">
                <a:solidFill>
                  <a:schemeClr val="tx1"/>
                </a:solidFill>
                <a:latin typeface="Times New Roman" panose="02020603050405020304" pitchFamily="18" charset="0"/>
              </a:defRPr>
            </a:lvl2pPr>
            <a:lvl3pPr marL="1143000" indent="-228600">
              <a:tabLst>
                <a:tab pos="914400" algn="l"/>
                <a:tab pos="5486400" algn="r"/>
                <a:tab pos="6400800" algn="r"/>
              </a:tabLst>
              <a:defRPr sz="2800">
                <a:solidFill>
                  <a:schemeClr val="tx1"/>
                </a:solidFill>
                <a:latin typeface="Times New Roman" panose="02020603050405020304" pitchFamily="18" charset="0"/>
              </a:defRPr>
            </a:lvl3pPr>
            <a:lvl4pPr marL="1600200" indent="-228600">
              <a:tabLst>
                <a:tab pos="914400" algn="l"/>
                <a:tab pos="5486400" algn="r"/>
                <a:tab pos="6400800" algn="r"/>
              </a:tabLst>
              <a:defRPr sz="2800">
                <a:solidFill>
                  <a:schemeClr val="tx1"/>
                </a:solidFill>
                <a:latin typeface="Times New Roman" panose="02020603050405020304" pitchFamily="18" charset="0"/>
              </a:defRPr>
            </a:lvl4pPr>
            <a:lvl5pPr marL="2057400" indent="-228600">
              <a:tabLst>
                <a:tab pos="914400" algn="l"/>
                <a:tab pos="54864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Write-off of uncollectible accounts for $10? </a:t>
            </a:r>
          </a:p>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	</a:t>
            </a:r>
            <a:r>
              <a:rPr lang="en-US" altLang="en-US" sz="2100" dirty="0">
                <a:latin typeface="Liberation Sans" panose="020B0604020202020204"/>
              </a:rPr>
              <a:t>Allowance for Doubtful accounts	10</a:t>
            </a:r>
          </a:p>
          <a:p>
            <a:pPr algn="l">
              <a:lnSpc>
                <a:spcPct val="110000"/>
              </a:lnSpc>
              <a:spcBef>
                <a:spcPct val="20000"/>
              </a:spcBef>
              <a:buClr>
                <a:schemeClr val="accent2"/>
              </a:buClr>
              <a:buSzPct val="75000"/>
              <a:buFont typeface="Wingdings" panose="05000000000000000000" pitchFamily="2" charset="2"/>
              <a:buNone/>
            </a:pPr>
            <a:r>
              <a:rPr lang="en-US" altLang="en-US" sz="2100" dirty="0">
                <a:latin typeface="Liberation Sans" panose="020B0604020202020204"/>
              </a:rPr>
              <a:t>		Accounts Receivable		10</a:t>
            </a:r>
          </a:p>
        </p:txBody>
      </p:sp>
      <p:sp>
        <p:nvSpPr>
          <p:cNvPr id="32788"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6"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79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79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79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79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Accounts Receivable</a:t>
            </a:r>
          </a:p>
        </p:txBody>
      </p:sp>
      <p:sp>
        <p:nvSpPr>
          <p:cNvPr id="3379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300" b="1" dirty="0">
                <a:latin typeface="Liberation Sans" panose="020B0604020202020204"/>
              </a:rPr>
              <a:t>Allowance for       Doubtful Accounts</a:t>
            </a:r>
          </a:p>
        </p:txBody>
      </p:sp>
      <p:sp>
        <p:nvSpPr>
          <p:cNvPr id="3380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80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80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80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3380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Beg.       500</a:t>
            </a:r>
          </a:p>
        </p:txBody>
      </p:sp>
      <p:sp>
        <p:nvSpPr>
          <p:cNvPr id="3380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25      Beg.       </a:t>
            </a:r>
          </a:p>
        </p:txBody>
      </p:sp>
      <p:sp>
        <p:nvSpPr>
          <p:cNvPr id="3380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End.       257</a:t>
            </a:r>
          </a:p>
        </p:txBody>
      </p:sp>
      <p:sp>
        <p:nvSpPr>
          <p:cNvPr id="3380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30      End.       </a:t>
            </a:r>
          </a:p>
        </p:txBody>
      </p:sp>
      <p:sp>
        <p:nvSpPr>
          <p:cNvPr id="3380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Sale       100</a:t>
            </a:r>
          </a:p>
        </p:txBody>
      </p:sp>
      <p:sp>
        <p:nvSpPr>
          <p:cNvPr id="33809"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333     Coll.       </a:t>
            </a:r>
          </a:p>
        </p:txBody>
      </p:sp>
      <p:sp>
        <p:nvSpPr>
          <p:cNvPr id="33810"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15      Est.       </a:t>
            </a:r>
          </a:p>
        </p:txBody>
      </p:sp>
      <p:sp>
        <p:nvSpPr>
          <p:cNvPr id="33811"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800">
                <a:solidFill>
                  <a:schemeClr val="tx1"/>
                </a:solidFill>
                <a:latin typeface="Times New Roman" panose="02020603050405020304" pitchFamily="18" charset="0"/>
              </a:defRPr>
            </a:lvl1pPr>
            <a:lvl2pPr marL="742950" indent="-285750">
              <a:tabLst>
                <a:tab pos="914400" algn="l"/>
                <a:tab pos="5486400" algn="r"/>
                <a:tab pos="6400800" algn="r"/>
              </a:tabLst>
              <a:defRPr sz="2800">
                <a:solidFill>
                  <a:schemeClr val="tx1"/>
                </a:solidFill>
                <a:latin typeface="Times New Roman" panose="02020603050405020304" pitchFamily="18" charset="0"/>
              </a:defRPr>
            </a:lvl2pPr>
            <a:lvl3pPr marL="1143000" indent="-228600">
              <a:tabLst>
                <a:tab pos="914400" algn="l"/>
                <a:tab pos="5486400" algn="r"/>
                <a:tab pos="6400800" algn="r"/>
              </a:tabLst>
              <a:defRPr sz="2800">
                <a:solidFill>
                  <a:schemeClr val="tx1"/>
                </a:solidFill>
                <a:latin typeface="Times New Roman" panose="02020603050405020304" pitchFamily="18" charset="0"/>
              </a:defRPr>
            </a:lvl3pPr>
            <a:lvl4pPr marL="1600200" indent="-228600">
              <a:tabLst>
                <a:tab pos="914400" algn="l"/>
                <a:tab pos="5486400" algn="r"/>
                <a:tab pos="6400800" algn="r"/>
              </a:tabLst>
              <a:defRPr sz="2800">
                <a:solidFill>
                  <a:schemeClr val="tx1"/>
                </a:solidFill>
                <a:latin typeface="Times New Roman" panose="02020603050405020304" pitchFamily="18" charset="0"/>
              </a:defRPr>
            </a:lvl4pPr>
            <a:lvl5pPr marL="2057400" indent="-228600">
              <a:tabLst>
                <a:tab pos="914400" algn="l"/>
                <a:tab pos="5486400" algn="r"/>
                <a:tab pos="64008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914400" algn="l"/>
                <a:tab pos="5486400" algn="r"/>
                <a:tab pos="6400800" algn="r"/>
              </a:tabLst>
              <a:defRPr sz="28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Write-off of uncollectible accounts for $10? </a:t>
            </a:r>
          </a:p>
          <a:p>
            <a:pPr algn="l">
              <a:lnSpc>
                <a:spcPct val="110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	</a:t>
            </a:r>
            <a:r>
              <a:rPr lang="en-US" altLang="en-US" sz="2100" dirty="0">
                <a:latin typeface="Liberation Sans" panose="020B0604020202020204"/>
              </a:rPr>
              <a:t>Allowance for Doubtful accounts	10</a:t>
            </a:r>
          </a:p>
          <a:p>
            <a:pPr algn="l">
              <a:lnSpc>
                <a:spcPct val="110000"/>
              </a:lnSpc>
              <a:spcBef>
                <a:spcPct val="20000"/>
              </a:spcBef>
              <a:buClr>
                <a:schemeClr val="accent2"/>
              </a:buClr>
              <a:buSzPct val="75000"/>
              <a:buFont typeface="Wingdings" panose="05000000000000000000" pitchFamily="2" charset="2"/>
              <a:buNone/>
            </a:pPr>
            <a:r>
              <a:rPr lang="en-US" altLang="en-US" sz="2100" dirty="0">
                <a:latin typeface="Liberation Sans" panose="020B0604020202020204"/>
              </a:rPr>
              <a:t>		Accounts Receivable		10</a:t>
            </a:r>
          </a:p>
        </p:txBody>
      </p:sp>
      <p:sp>
        <p:nvSpPr>
          <p:cNvPr id="33812"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33813" name="Rectangle 23"/>
          <p:cNvSpPr>
            <a:spLocks noChangeArrowheads="1"/>
          </p:cNvSpPr>
          <p:nvPr/>
        </p:nvSpPr>
        <p:spPr bwMode="auto">
          <a:xfrm>
            <a:off x="4725988" y="4725988"/>
            <a:ext cx="16732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W/O      10</a:t>
            </a:r>
          </a:p>
        </p:txBody>
      </p:sp>
      <p:sp>
        <p:nvSpPr>
          <p:cNvPr id="33814" name="Rectangle 24"/>
          <p:cNvSpPr>
            <a:spLocks noChangeArrowheads="1"/>
          </p:cNvSpPr>
          <p:nvPr/>
        </p:nvSpPr>
        <p:spPr bwMode="auto">
          <a:xfrm>
            <a:off x="2668588" y="4725988"/>
            <a:ext cx="17494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2300" b="1" dirty="0">
                <a:latin typeface="Liberation Sans" panose="020B0604020202020204"/>
              </a:rPr>
              <a:t>  10     W/O       </a:t>
            </a:r>
          </a:p>
        </p:txBody>
      </p:sp>
      <p:sp>
        <p:nvSpPr>
          <p:cNvPr id="2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8"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2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2"/>
          <p:cNvSpPr txBox="1">
            <a:spLocks noChangeArrowheads="1"/>
          </p:cNvSpPr>
          <p:nvPr/>
        </p:nvSpPr>
        <p:spPr bwMode="auto">
          <a:xfrm>
            <a:off x="838200" y="1997075"/>
            <a:ext cx="7620000" cy="366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Most liquid asset.</a:t>
            </a:r>
          </a:p>
          <a:p>
            <a:pPr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Standard medium of exchange. </a:t>
            </a:r>
          </a:p>
          <a:p>
            <a:pPr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Basis for measuring and accounting for all items.</a:t>
            </a:r>
          </a:p>
          <a:p>
            <a:pPr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Current asset.</a:t>
            </a:r>
          </a:p>
          <a:p>
            <a:pPr algn="l">
              <a:lnSpc>
                <a:spcPct val="125000"/>
              </a:lnSpc>
              <a:spcBef>
                <a:spcPct val="50000"/>
              </a:spcBef>
              <a:buClr>
                <a:srgbClr val="CC0000"/>
              </a:buClr>
              <a:buSzPct val="80000"/>
              <a:buFont typeface="Wingdings" panose="05000000000000000000" pitchFamily="2" charset="2"/>
              <a:buChar char="u"/>
            </a:pPr>
            <a:r>
              <a:rPr lang="en-US" altLang="en-US" sz="2200" b="1" dirty="0">
                <a:latin typeface="Liberation Sans" panose="020B0604020202020204"/>
              </a:rPr>
              <a:t>Examples:</a:t>
            </a:r>
            <a:r>
              <a:rPr lang="en-US" altLang="en-US" sz="2200" dirty="0">
                <a:latin typeface="Liberation Sans" panose="020B0604020202020204"/>
              </a:rPr>
              <a:t> </a:t>
            </a:r>
            <a:r>
              <a:rPr lang="en-US" altLang="en-US" sz="2100" dirty="0" smtClean="0">
                <a:latin typeface="Liberation Sans" panose="020B0604020202020204"/>
              </a:rPr>
              <a:t>coin</a:t>
            </a:r>
            <a:r>
              <a:rPr lang="en-US" altLang="en-US" sz="2100" dirty="0">
                <a:latin typeface="Liberation Sans" panose="020B0604020202020204"/>
              </a:rPr>
              <a:t>, currency, available funds on deposit at the bank, money orders, certified checks, cashier’s checks, personal checks, bank drafts and savings accounts.</a:t>
            </a:r>
          </a:p>
        </p:txBody>
      </p:sp>
      <p:sp>
        <p:nvSpPr>
          <p:cNvPr id="223236"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CASH</a:t>
            </a:r>
          </a:p>
        </p:txBody>
      </p:sp>
      <p:sp>
        <p:nvSpPr>
          <p:cNvPr id="223245" name="Text Box 13"/>
          <p:cNvSpPr txBox="1">
            <a:spLocks noChangeArrowheads="1"/>
          </p:cNvSpPr>
          <p:nvPr/>
        </p:nvSpPr>
        <p:spPr bwMode="auto">
          <a:xfrm>
            <a:off x="609600" y="13716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800" b="1" dirty="0" smtClean="0">
                <a:latin typeface="Liberation Sans" panose="020B0604020202020204"/>
              </a:rPr>
              <a:t>What is Cash?</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extLst>
              <p:ext uri="{D42A27DB-BD31-4B8C-83A1-F6EECF244321}">
                <p14:modId xmlns:p14="http://schemas.microsoft.com/office/powerpoint/2010/main" val="1524602974"/>
              </p:ext>
            </p:extLst>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34914" name="Worksheet" r:id="rId4" imgW="4467225" imgH="1704796" progId="Excel.Sheet.8">
                  <p:embed/>
                </p:oleObj>
              </mc:Choice>
              <mc:Fallback>
                <p:oleObj name="Worksheet" r:id="rId4" imgW="4467225" imgH="170479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dirty="0">
                <a:solidFill>
                  <a:srgbClr val="CC0000"/>
                </a:solidFill>
                <a:effectLst/>
                <a:latin typeface="Liberation Sans" panose="020B0604020202020204"/>
              </a:rPr>
              <a:t>Recognition </a:t>
            </a:r>
            <a:r>
              <a:rPr lang="en-US" sz="3200" i="0" kern="1200" dirty="0" smtClean="0">
                <a:solidFill>
                  <a:srgbClr val="CC0000"/>
                </a:solidFill>
                <a:effectLst/>
                <a:latin typeface="Liberation Sans" panose="020B0604020202020204"/>
                <a:ea typeface="+mn-ea"/>
                <a:cs typeface="+mn-cs"/>
              </a:rPr>
              <a:t>of Accounts Receivables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Indicate how to report cash and related items.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receivables and understand accounting issues related to their recognition. </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Explain accounting issues related to valuation of accounts receivable. </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352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t>
            </a:r>
            <a:r>
              <a:rPr lang="en-US" sz="1900" dirty="0">
                <a:latin typeface="Liberation Sans" panose="020B0604020202020204" pitchFamily="34" charset="0"/>
              </a:rPr>
              <a:t>accounting issues related to recognition and valuation of notes receivable</a:t>
            </a:r>
            <a:r>
              <a:rPr lang="en-US" sz="1900" dirty="0" smtClean="0">
                <a:latin typeface="Liberation Sans" panose="020B0604020202020204" pitchFamily="34" charset="0"/>
              </a:rPr>
              <a:t>.</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the fair value option.</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accounting issues related to disposition of accounts and notes receivable.</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Describe how to report and analyze receivables.</a:t>
            </a:r>
          </a:p>
          <a:p>
            <a:pPr marL="341313" indent="-341313" algn="l">
              <a:lnSpc>
                <a:spcPct val="115000"/>
              </a:lnSpc>
              <a:spcBef>
                <a:spcPct val="45000"/>
              </a:spcBef>
              <a:buClr>
                <a:srgbClr val="CC0000"/>
              </a:buClr>
              <a:buAutoNum type="arabicPlain" startAt="4"/>
            </a:pPr>
            <a:endParaRPr lang="en-US" sz="1900" dirty="0">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524000" y="155057"/>
            <a:ext cx="6248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Cash and Receivables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7</a:t>
            </a:r>
          </a:p>
        </p:txBody>
      </p:sp>
      <p:cxnSp>
        <p:nvCxnSpPr>
          <p:cNvPr id="3" name="Straight Connector 2"/>
          <p:cNvCxnSpPr/>
          <p:nvPr/>
        </p:nvCxnSpPr>
        <p:spPr bwMode="auto">
          <a:xfrm>
            <a:off x="332096" y="0"/>
            <a:ext cx="7960" cy="632061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3246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789999558"/>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692236" name="Rectangle 12"/>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RECEIVABLES</a:t>
            </a:r>
          </a:p>
        </p:txBody>
      </p:sp>
      <p:sp>
        <p:nvSpPr>
          <p:cNvPr id="35844" name="Rectangle 14"/>
          <p:cNvSpPr>
            <a:spLocks noChangeArrowheads="1"/>
          </p:cNvSpPr>
          <p:nvPr/>
        </p:nvSpPr>
        <p:spPr bwMode="auto">
          <a:xfrm>
            <a:off x="609600" y="1981200"/>
            <a:ext cx="80772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cs typeface="Arial" pitchFamily="34" charset="0"/>
              </a:rPr>
              <a:t>Reporting of receivables involves </a:t>
            </a:r>
          </a:p>
          <a:p>
            <a:pPr marL="1255713" indent="-450850" algn="l">
              <a:lnSpc>
                <a:spcPct val="120000"/>
              </a:lnSpc>
              <a:spcBef>
                <a:spcPts val="1200"/>
              </a:spcBef>
              <a:buFont typeface="+mj-lt"/>
              <a:buAutoNum type="arabicParenR"/>
              <a:defRPr/>
            </a:pPr>
            <a:r>
              <a:rPr lang="en-US" sz="2100" dirty="0">
                <a:latin typeface="Liberation Sans" panose="020B0604020202020204"/>
                <a:cs typeface="Arial" pitchFamily="34" charset="0"/>
              </a:rPr>
              <a:t>classification and </a:t>
            </a:r>
          </a:p>
          <a:p>
            <a:pPr marL="1255713" indent="-450850" algn="l">
              <a:lnSpc>
                <a:spcPct val="120000"/>
              </a:lnSpc>
              <a:spcBef>
                <a:spcPts val="1200"/>
              </a:spcBef>
              <a:buFont typeface="+mj-lt"/>
              <a:buAutoNum type="arabicParenR"/>
              <a:defRPr/>
            </a:pPr>
            <a:r>
              <a:rPr lang="en-US" sz="2100" dirty="0">
                <a:latin typeface="Liberation Sans" panose="020B0604020202020204"/>
                <a:cs typeface="Arial" pitchFamily="34" charset="0"/>
              </a:rPr>
              <a:t>valuation on the balance sheet. </a:t>
            </a:r>
          </a:p>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cs typeface="Arial" pitchFamily="34" charset="0"/>
              </a:rPr>
              <a:t>Classification involves determining the length of time each receivable will be outstanding.</a:t>
            </a:r>
          </a:p>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cs typeface="Arial" pitchFamily="34" charset="0"/>
              </a:rPr>
              <a:t>Value and report short-term receivables at </a:t>
            </a:r>
            <a:r>
              <a:rPr lang="en-US" sz="2200" b="1" dirty="0">
                <a:solidFill>
                  <a:schemeClr val="tx2">
                    <a:lumMod val="50000"/>
                  </a:schemeClr>
                </a:solidFill>
                <a:latin typeface="Liberation Sans" panose="020B0604020202020204"/>
                <a:cs typeface="Arial" pitchFamily="34" charset="0"/>
              </a:rPr>
              <a:t>net realizable value</a:t>
            </a:r>
            <a:r>
              <a:rPr lang="en-US" sz="2200" dirty="0">
                <a:latin typeface="Liberation Sans" panose="020B0604020202020204"/>
                <a:cs typeface="Arial" pitchFamily="34" charset="0"/>
              </a:rPr>
              <a:t>.</a:t>
            </a:r>
          </a:p>
        </p:txBody>
      </p:sp>
      <p:sp>
        <p:nvSpPr>
          <p:cNvPr id="35845" name="Text Box 15"/>
          <p:cNvSpPr txBox="1">
            <a:spLocks noChangeArrowheads="1"/>
          </p:cNvSpPr>
          <p:nvPr/>
        </p:nvSpPr>
        <p:spPr bwMode="auto">
          <a:xfrm>
            <a:off x="609600" y="1371600"/>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defRPr/>
            </a:pPr>
            <a:r>
              <a:rPr lang="en-US" b="1" dirty="0" smtClean="0">
                <a:solidFill>
                  <a:srgbClr val="CC0000"/>
                </a:solidFill>
                <a:latin typeface="Liberation Sans" panose="020B0604020202020204"/>
              </a:rPr>
              <a:t>Valuation of Accounts Receivable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692236" name="Rectangle 12"/>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Valuation of Accounts Receivable</a:t>
            </a:r>
          </a:p>
        </p:txBody>
      </p:sp>
      <p:sp>
        <p:nvSpPr>
          <p:cNvPr id="35844" name="Rectangle 14"/>
          <p:cNvSpPr>
            <a:spLocks noChangeArrowheads="1"/>
          </p:cNvSpPr>
          <p:nvPr/>
        </p:nvSpPr>
        <p:spPr bwMode="auto">
          <a:xfrm>
            <a:off x="609600" y="1981200"/>
            <a:ext cx="8077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cs typeface="Arial" pitchFamily="34" charset="0"/>
              </a:rPr>
              <a:t>Record credit losses as debits to Bad Debt Expense </a:t>
            </a:r>
            <a:r>
              <a:rPr lang="en-US" sz="2000" dirty="0">
                <a:latin typeface="Liberation Sans" panose="020B0604020202020204"/>
                <a:cs typeface="Arial" pitchFamily="34" charset="0"/>
              </a:rPr>
              <a:t>(or Uncollectible Accounts Expense)</a:t>
            </a:r>
            <a:r>
              <a:rPr lang="en-US" sz="2200" dirty="0">
                <a:latin typeface="Liberation Sans" panose="020B0604020202020204"/>
                <a:cs typeface="Arial" pitchFamily="34" charset="0"/>
              </a:rPr>
              <a:t>.</a:t>
            </a:r>
          </a:p>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cs typeface="Arial" pitchFamily="34" charset="0"/>
              </a:rPr>
              <a:t>Normal and necessary risk of doing business on credit.</a:t>
            </a:r>
          </a:p>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cs typeface="Arial" pitchFamily="34" charset="0"/>
              </a:rPr>
              <a:t>Two methods to account for uncollectible accounts: </a:t>
            </a:r>
          </a:p>
          <a:p>
            <a:pPr marL="1255713" indent="-450850" algn="l">
              <a:lnSpc>
                <a:spcPct val="120000"/>
              </a:lnSpc>
              <a:spcBef>
                <a:spcPts val="1200"/>
              </a:spcBef>
              <a:buSzPct val="100000"/>
              <a:buFont typeface="+mj-lt"/>
              <a:buAutoNum type="arabicParenR"/>
              <a:defRPr/>
            </a:pPr>
            <a:r>
              <a:rPr lang="en-US" sz="2100" dirty="0">
                <a:latin typeface="Liberation Sans" panose="020B0604020202020204"/>
                <a:cs typeface="Arial" pitchFamily="34" charset="0"/>
              </a:rPr>
              <a:t>the direct write-off method and </a:t>
            </a:r>
          </a:p>
          <a:p>
            <a:pPr marL="1255713" indent="-450850" algn="l">
              <a:lnSpc>
                <a:spcPct val="120000"/>
              </a:lnSpc>
              <a:spcBef>
                <a:spcPts val="1200"/>
              </a:spcBef>
              <a:buSzPct val="100000"/>
              <a:buFont typeface="+mj-lt"/>
              <a:buAutoNum type="arabicParenR"/>
              <a:defRPr/>
            </a:pPr>
            <a:r>
              <a:rPr lang="en-US" sz="2100" dirty="0">
                <a:latin typeface="Liberation Sans" panose="020B0604020202020204"/>
                <a:cs typeface="Arial" pitchFamily="34" charset="0"/>
              </a:rPr>
              <a:t>the allowance method.</a:t>
            </a:r>
          </a:p>
        </p:txBody>
      </p:sp>
      <p:sp>
        <p:nvSpPr>
          <p:cNvPr id="37893" name="Text Box 15"/>
          <p:cNvSpPr txBox="1">
            <a:spLocks noChangeArrowheads="1"/>
          </p:cNvSpPr>
          <p:nvPr/>
        </p:nvSpPr>
        <p:spPr bwMode="auto">
          <a:xfrm>
            <a:off x="609600" y="1371600"/>
            <a:ext cx="7620000" cy="52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700" b="1" dirty="0">
                <a:latin typeface="Liberation Sans" panose="020B0604020202020204"/>
              </a:rPr>
              <a:t>Uncollectible Accounts Receivable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38915" name="AutoShape 3"/>
          <p:cNvSpPr>
            <a:spLocks noChangeArrowheads="1"/>
          </p:cNvSpPr>
          <p:nvPr/>
        </p:nvSpPr>
        <p:spPr bwMode="auto">
          <a:xfrm rot="16200000" flipH="1">
            <a:off x="2019300" y="1990725"/>
            <a:ext cx="457200" cy="533400"/>
          </a:xfrm>
          <a:prstGeom prst="rightArrow">
            <a:avLst>
              <a:gd name="adj1" fmla="val 50000"/>
              <a:gd name="adj2" fmla="val 50014"/>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38916" name="AutoShape 4"/>
          <p:cNvSpPr>
            <a:spLocks noChangeArrowheads="1"/>
          </p:cNvSpPr>
          <p:nvPr/>
        </p:nvSpPr>
        <p:spPr bwMode="auto">
          <a:xfrm rot="16200000" flipH="1">
            <a:off x="6438900" y="1990725"/>
            <a:ext cx="457200" cy="533400"/>
          </a:xfrm>
          <a:prstGeom prst="rightArrow">
            <a:avLst>
              <a:gd name="adj1" fmla="val 50000"/>
              <a:gd name="adj2" fmla="val 50014"/>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985093" name="Rectangle 5"/>
          <p:cNvSpPr>
            <a:spLocks noGrp="1" noChangeArrowheads="1"/>
          </p:cNvSpPr>
          <p:nvPr>
            <p:ph type="body" idx="1"/>
          </p:nvPr>
        </p:nvSpPr>
        <p:spPr>
          <a:xfrm>
            <a:off x="4752975" y="2590800"/>
            <a:ext cx="4133850" cy="3276600"/>
          </a:xfrm>
          <a:solidFill>
            <a:srgbClr val="FCF6DA"/>
          </a:solidFill>
          <a:ln w="57150" cap="flat" cmpd="thickThin">
            <a:solidFill>
              <a:schemeClr val="tx1"/>
            </a:solidFill>
            <a:miter lim="800000"/>
            <a:headEnd/>
            <a:tailEnd/>
          </a:ln>
        </p:spPr>
        <p:txBody>
          <a:bodyPr lIns="137160" tIns="137160" rIns="90488" bIns="44450"/>
          <a:lstStyle/>
          <a:p>
            <a:pPr marL="0" indent="0" algn="ctr">
              <a:buFont typeface="Wingdings" panose="05000000000000000000" pitchFamily="2" charset="2"/>
              <a:buNone/>
              <a:defRPr/>
            </a:pPr>
            <a:r>
              <a:rPr lang="en-US" sz="2500" dirty="0" smtClean="0">
                <a:solidFill>
                  <a:srgbClr val="006600"/>
                </a:solidFill>
                <a:effectLst/>
                <a:latin typeface="Liberation Sans" panose="020B0604020202020204"/>
              </a:rPr>
              <a:t>Allowance Method</a:t>
            </a:r>
          </a:p>
          <a:p>
            <a:pPr marL="53975" indent="0">
              <a:lnSpc>
                <a:spcPct val="110000"/>
              </a:lnSpc>
              <a:spcBef>
                <a:spcPct val="40000"/>
              </a:spcBef>
              <a:buFont typeface="Wingdings" panose="05000000000000000000" pitchFamily="2" charset="2"/>
              <a:buNone/>
              <a:defRPr/>
            </a:pPr>
            <a:r>
              <a:rPr lang="en-US" sz="2200" b="0" dirty="0" smtClean="0">
                <a:effectLst/>
                <a:latin typeface="Liberation Sans" panose="020B0604020202020204"/>
              </a:rPr>
              <a:t>Losses are estimated:</a:t>
            </a:r>
          </a:p>
          <a:p>
            <a:pPr marL="571500" lvl="1" indent="-342900">
              <a:lnSpc>
                <a:spcPct val="110000"/>
              </a:lnSpc>
              <a:spcBef>
                <a:spcPct val="40000"/>
              </a:spcBef>
              <a:buClr>
                <a:srgbClr val="CC0000"/>
              </a:buClr>
              <a:buSzPct val="80000"/>
              <a:buFont typeface="Wingdings" panose="05000000000000000000" pitchFamily="2" charset="2"/>
              <a:buChar char="u"/>
              <a:defRPr/>
            </a:pPr>
            <a:r>
              <a:rPr lang="en-US" sz="2100" b="0" dirty="0" smtClean="0">
                <a:effectLst/>
                <a:latin typeface="Liberation Sans" panose="020B0604020202020204"/>
              </a:rPr>
              <a:t>Percentage-of-sales.</a:t>
            </a:r>
          </a:p>
          <a:p>
            <a:pPr marL="571500" lvl="1" indent="-342900">
              <a:lnSpc>
                <a:spcPct val="110000"/>
              </a:lnSpc>
              <a:spcBef>
                <a:spcPct val="40000"/>
              </a:spcBef>
              <a:buClr>
                <a:srgbClr val="CC0000"/>
              </a:buClr>
              <a:buSzPct val="80000"/>
              <a:buFont typeface="Wingdings" panose="05000000000000000000" pitchFamily="2" charset="2"/>
              <a:buChar char="u"/>
              <a:defRPr/>
            </a:pPr>
            <a:r>
              <a:rPr lang="en-US" sz="2100" b="0" dirty="0" smtClean="0">
                <a:effectLst/>
                <a:latin typeface="Liberation Sans" panose="020B0604020202020204"/>
              </a:rPr>
              <a:t>Percentage-of-receivables.</a:t>
            </a:r>
          </a:p>
          <a:p>
            <a:pPr marL="571500" lvl="1" indent="-342900">
              <a:lnSpc>
                <a:spcPct val="110000"/>
              </a:lnSpc>
              <a:spcBef>
                <a:spcPct val="40000"/>
              </a:spcBef>
              <a:buClr>
                <a:srgbClr val="CC0000"/>
              </a:buClr>
              <a:buSzPct val="80000"/>
              <a:buFont typeface="Wingdings" panose="05000000000000000000" pitchFamily="2" charset="2"/>
              <a:buChar char="u"/>
              <a:defRPr/>
            </a:pPr>
            <a:r>
              <a:rPr lang="en-US" sz="2100" b="0" dirty="0" smtClean="0">
                <a:effectLst/>
                <a:latin typeface="Liberation Sans" panose="020B0604020202020204"/>
              </a:rPr>
              <a:t>GAAP requires when material in amount.</a:t>
            </a:r>
          </a:p>
        </p:txBody>
      </p:sp>
      <p:sp>
        <p:nvSpPr>
          <p:cNvPr id="38918" name="Rectangle 6"/>
          <p:cNvSpPr>
            <a:spLocks noChangeArrowheads="1"/>
          </p:cNvSpPr>
          <p:nvPr/>
        </p:nvSpPr>
        <p:spPr bwMode="auto">
          <a:xfrm>
            <a:off x="485775" y="1524000"/>
            <a:ext cx="8201025" cy="552450"/>
          </a:xfrm>
          <a:prstGeom prst="rect">
            <a:avLst/>
          </a:prstGeom>
          <a:solidFill>
            <a:srgbClr val="FCF6DA"/>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pPr>
            <a:r>
              <a:rPr lang="en-US" altLang="en-US" sz="2400" b="1" dirty="0">
                <a:solidFill>
                  <a:srgbClr val="000000"/>
                </a:solidFill>
                <a:latin typeface="Liberation Sans" panose="020B0604020202020204"/>
              </a:rPr>
              <a:t>Methods of Accounting for Uncollectible Accounts</a:t>
            </a:r>
          </a:p>
        </p:txBody>
      </p:sp>
      <p:sp>
        <p:nvSpPr>
          <p:cNvPr id="985095" name="Rectangle 7"/>
          <p:cNvSpPr>
            <a:spLocks noChangeArrowheads="1"/>
          </p:cNvSpPr>
          <p:nvPr/>
        </p:nvSpPr>
        <p:spPr bwMode="auto">
          <a:xfrm>
            <a:off x="257175" y="2590800"/>
            <a:ext cx="4133850" cy="3276600"/>
          </a:xfrm>
          <a:prstGeom prst="rect">
            <a:avLst/>
          </a:prstGeom>
          <a:solidFill>
            <a:srgbClr val="FCF6DA"/>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137160" rIns="90488" bIns="44450"/>
          <a:lstStyle/>
          <a:p>
            <a:pPr>
              <a:spcBef>
                <a:spcPct val="20000"/>
              </a:spcBef>
              <a:defRPr/>
            </a:pPr>
            <a:r>
              <a:rPr lang="en-US" sz="2500" b="1" dirty="0">
                <a:solidFill>
                  <a:srgbClr val="006600"/>
                </a:solidFill>
                <a:latin typeface="Liberation Sans" panose="020B0604020202020204"/>
              </a:rPr>
              <a:t>Direct Write-Off</a:t>
            </a:r>
          </a:p>
          <a:p>
            <a:pPr marL="53975" algn="l">
              <a:lnSpc>
                <a:spcPct val="110000"/>
              </a:lnSpc>
              <a:spcBef>
                <a:spcPct val="40000"/>
              </a:spcBef>
              <a:defRPr/>
            </a:pPr>
            <a:r>
              <a:rPr lang="en-US" sz="2200" dirty="0">
                <a:solidFill>
                  <a:schemeClr val="bg2"/>
                </a:solidFill>
                <a:latin typeface="Liberation Sans" panose="020B0604020202020204"/>
              </a:rPr>
              <a:t>Theoretically deficient:</a:t>
            </a:r>
          </a:p>
          <a:p>
            <a:pPr marL="571500" lvl="1" indent="-342900" algn="l">
              <a:lnSpc>
                <a:spcPct val="110000"/>
              </a:lnSpc>
              <a:spcBef>
                <a:spcPct val="40000"/>
              </a:spcBef>
              <a:buClr>
                <a:srgbClr val="CC0000"/>
              </a:buClr>
              <a:buSzPct val="80000"/>
              <a:buFont typeface="Wingdings" pitchFamily="2" charset="2"/>
              <a:buChar char="u"/>
              <a:defRPr/>
            </a:pPr>
            <a:r>
              <a:rPr lang="en-US" sz="2100" dirty="0">
                <a:solidFill>
                  <a:schemeClr val="bg2"/>
                </a:solidFill>
                <a:latin typeface="Liberation Sans" panose="020B0604020202020204"/>
              </a:rPr>
              <a:t>No matching.</a:t>
            </a:r>
          </a:p>
          <a:p>
            <a:pPr marL="571500" lvl="1" indent="-342900" algn="l">
              <a:lnSpc>
                <a:spcPct val="110000"/>
              </a:lnSpc>
              <a:spcBef>
                <a:spcPct val="40000"/>
              </a:spcBef>
              <a:buClr>
                <a:srgbClr val="CC0000"/>
              </a:buClr>
              <a:buSzPct val="80000"/>
              <a:buFont typeface="Wingdings" pitchFamily="2" charset="2"/>
              <a:buChar char="u"/>
              <a:defRPr/>
            </a:pPr>
            <a:r>
              <a:rPr lang="en-US" sz="2100" dirty="0">
                <a:solidFill>
                  <a:schemeClr val="bg2"/>
                </a:solidFill>
                <a:latin typeface="Liberation Sans" panose="020B0604020202020204"/>
              </a:rPr>
              <a:t>Receivable not stated at cash realizable value.</a:t>
            </a:r>
          </a:p>
          <a:p>
            <a:pPr marL="571500" lvl="1" indent="-342900" algn="l">
              <a:lnSpc>
                <a:spcPct val="110000"/>
              </a:lnSpc>
              <a:spcBef>
                <a:spcPct val="40000"/>
              </a:spcBef>
              <a:buClr>
                <a:srgbClr val="CC0000"/>
              </a:buClr>
              <a:buSzPct val="80000"/>
              <a:buFont typeface="Wingdings" pitchFamily="2" charset="2"/>
              <a:buChar char="u"/>
              <a:defRPr/>
            </a:pPr>
            <a:r>
              <a:rPr lang="en-US" sz="2100" dirty="0">
                <a:solidFill>
                  <a:schemeClr val="bg2"/>
                </a:solidFill>
                <a:latin typeface="Liberation Sans" panose="020B0604020202020204"/>
              </a:rPr>
              <a:t>Not GAAP when material in amount.</a:t>
            </a:r>
          </a:p>
        </p:txBody>
      </p:sp>
      <p:sp>
        <p:nvSpPr>
          <p:cNvPr id="985096" name="Rectangle 8"/>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Valuation of Accounts Receivable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40963" name="Rectangle 4"/>
          <p:cNvSpPr>
            <a:spLocks noChangeArrowheads="1"/>
          </p:cNvSpPr>
          <p:nvPr/>
        </p:nvSpPr>
        <p:spPr bwMode="auto">
          <a:xfrm>
            <a:off x="609600" y="1371600"/>
            <a:ext cx="83058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700" b="1" dirty="0" smtClean="0">
                <a:solidFill>
                  <a:srgbClr val="006600"/>
                </a:solidFill>
                <a:latin typeface="Liberation Sans" panose="020B0604020202020204"/>
              </a:rPr>
              <a:t>Direct Write-Off Method for Uncollectible Accounts </a:t>
            </a:r>
          </a:p>
          <a:p>
            <a:pPr algn="l">
              <a:lnSpc>
                <a:spcPct val="120000"/>
              </a:lnSpc>
              <a:spcBef>
                <a:spcPts val="1200"/>
              </a:spcBef>
            </a:pPr>
            <a:r>
              <a:rPr lang="en-US" altLang="en-US" sz="2200" dirty="0" smtClean="0">
                <a:latin typeface="Liberation Sans" panose="020B0604020202020204"/>
              </a:rPr>
              <a:t>When a company determines a particular account to be uncollectible, it charges the loss to Bad Debt Expense. </a:t>
            </a:r>
          </a:p>
          <a:p>
            <a:pPr algn="l">
              <a:lnSpc>
                <a:spcPct val="120000"/>
              </a:lnSpc>
              <a:spcBef>
                <a:spcPts val="1200"/>
              </a:spcBef>
            </a:pPr>
            <a:r>
              <a:rPr lang="en-US" altLang="en-US" sz="2200" dirty="0" smtClean="0">
                <a:latin typeface="Liberation Sans" panose="020B0604020202020204"/>
              </a:rPr>
              <a:t>Assume, for example, that on December 10 Cruz Co. writes off as uncollectible Yusado’s $8,000 balance. The entry is:</a:t>
            </a:r>
          </a:p>
        </p:txBody>
      </p:sp>
      <p:sp>
        <p:nvSpPr>
          <p:cNvPr id="989190"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Valuation of Accounts Receivable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Rectangle 5"/>
          <p:cNvSpPr/>
          <p:nvPr/>
        </p:nvSpPr>
        <p:spPr>
          <a:xfrm>
            <a:off x="990600" y="4191000"/>
            <a:ext cx="7620000" cy="906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0375" indent="-460375" algn="l">
              <a:lnSpc>
                <a:spcPct val="120000"/>
              </a:lnSpc>
              <a:spcBef>
                <a:spcPts val="600"/>
              </a:spcBef>
              <a:buClr>
                <a:srgbClr val="CC0000"/>
              </a:buClr>
              <a:buSzPct val="80000"/>
              <a:buFont typeface="Wingdings" panose="05000000000000000000" pitchFamily="2" charset="2"/>
              <a:buNone/>
              <a:tabLst>
                <a:tab pos="5486400" algn="r"/>
                <a:tab pos="6861175" algn="r"/>
              </a:tabLst>
            </a:pPr>
            <a:r>
              <a:rPr lang="en-US" sz="2200" dirty="0" smtClean="0">
                <a:latin typeface="Liberation Sans" panose="020B0604020202020204"/>
              </a:rPr>
              <a:t>Bad Debt Expense 	8,000 </a:t>
            </a:r>
          </a:p>
          <a:p>
            <a:pPr marL="460375" indent="-460375" algn="l">
              <a:lnSpc>
                <a:spcPct val="120000"/>
              </a:lnSpc>
              <a:spcBef>
                <a:spcPts val="600"/>
              </a:spcBef>
              <a:buClr>
                <a:srgbClr val="CC0000"/>
              </a:buClr>
              <a:buSzPct val="80000"/>
              <a:buFont typeface="Wingdings" panose="05000000000000000000" pitchFamily="2" charset="2"/>
              <a:buNone/>
              <a:tabLst>
                <a:tab pos="5486400" algn="r"/>
                <a:tab pos="6861175" algn="r"/>
              </a:tabLst>
            </a:pPr>
            <a:r>
              <a:rPr lang="en-US" sz="2200" dirty="0">
                <a:latin typeface="Liberation Sans" panose="020B0604020202020204"/>
              </a:rPr>
              <a:t>	</a:t>
            </a:r>
            <a:r>
              <a:rPr lang="en-US" sz="2200" dirty="0" smtClean="0">
                <a:latin typeface="Liberation Sans" panose="020B0604020202020204"/>
              </a:rPr>
              <a:t>Accounts Receivable (Yusado) 		8,000 </a:t>
            </a:r>
            <a:endParaRPr lang="en-US" sz="2200"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40963" name="Rectangle 4"/>
          <p:cNvSpPr>
            <a:spLocks noChangeArrowheads="1"/>
          </p:cNvSpPr>
          <p:nvPr/>
        </p:nvSpPr>
        <p:spPr bwMode="auto">
          <a:xfrm>
            <a:off x="609600" y="1371600"/>
            <a:ext cx="7924800" cy="389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700" b="1" dirty="0" smtClean="0">
                <a:solidFill>
                  <a:srgbClr val="006600"/>
                </a:solidFill>
                <a:latin typeface="Liberation Sans" panose="020B0604020202020204"/>
              </a:rPr>
              <a:t>Allowance Method for Uncollectible Accounts </a:t>
            </a:r>
          </a:p>
          <a:p>
            <a:pPr lvl="1" algn="l">
              <a:lnSpc>
                <a:spcPct val="120000"/>
              </a:lnSpc>
              <a:spcBef>
                <a:spcPts val="1200"/>
              </a:spcBef>
              <a:buClr>
                <a:srgbClr val="CC0000"/>
              </a:buClr>
              <a:buSzPct val="80000"/>
              <a:buFont typeface="Wingdings" panose="05000000000000000000" pitchFamily="2" charset="2"/>
              <a:buChar char="u"/>
            </a:pPr>
            <a:r>
              <a:rPr lang="en-US" altLang="en-US" sz="2200" dirty="0">
                <a:latin typeface="Liberation Sans" panose="020B0604020202020204"/>
              </a:rPr>
              <a:t>I</a:t>
            </a:r>
            <a:r>
              <a:rPr lang="en-US" altLang="en-US" sz="2200" dirty="0" smtClean="0">
                <a:latin typeface="Liberation Sans" panose="020B0604020202020204"/>
              </a:rPr>
              <a:t>nvolves estimating uncollectible accounts at the end of each period. </a:t>
            </a:r>
          </a:p>
          <a:p>
            <a:pPr lvl="1" algn="l">
              <a:lnSpc>
                <a:spcPct val="120000"/>
              </a:lnSpc>
              <a:spcBef>
                <a:spcPts val="1200"/>
              </a:spcBef>
              <a:buClr>
                <a:srgbClr val="CC0000"/>
              </a:buClr>
              <a:buSzPct val="80000"/>
              <a:buFont typeface="Wingdings" panose="05000000000000000000" pitchFamily="2" charset="2"/>
              <a:buChar char="u"/>
            </a:pPr>
            <a:r>
              <a:rPr lang="en-US" altLang="en-US" sz="2200" dirty="0" smtClean="0">
                <a:latin typeface="Liberation Sans" panose="020B0604020202020204"/>
              </a:rPr>
              <a:t>Ensures that companies state receivables on the balance sheet at their net realizable value. </a:t>
            </a:r>
          </a:p>
          <a:p>
            <a:pPr lvl="1" algn="l">
              <a:lnSpc>
                <a:spcPct val="120000"/>
              </a:lnSpc>
              <a:spcBef>
                <a:spcPts val="1200"/>
              </a:spcBef>
              <a:buClr>
                <a:srgbClr val="CC0000"/>
              </a:buClr>
              <a:buSzPct val="80000"/>
              <a:buFont typeface="Wingdings" panose="05000000000000000000" pitchFamily="2" charset="2"/>
              <a:buChar char="u"/>
            </a:pPr>
            <a:r>
              <a:rPr lang="en-US" altLang="en-US" sz="2200" dirty="0" smtClean="0">
                <a:latin typeface="Liberation Sans" panose="020B0604020202020204"/>
              </a:rPr>
              <a:t>Companies estimate uncollectible accounts and net realizable value using information about past and current events as well as forecasts of future collectibility.</a:t>
            </a:r>
            <a:endParaRPr lang="en-US" altLang="en-US" sz="2200" dirty="0">
              <a:latin typeface="Liberation Sans" panose="020B0604020202020204"/>
            </a:endParaRPr>
          </a:p>
        </p:txBody>
      </p:sp>
      <p:sp>
        <p:nvSpPr>
          <p:cNvPr id="989190"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Valuation of Accounts Receivable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extLst>
      <p:ext uri="{BB962C8B-B14F-4D97-AF65-F5344CB8AC3E}">
        <p14:creationId xmlns:p14="http://schemas.microsoft.com/office/powerpoint/2010/main" val="4145693910"/>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40963" name="Rectangle 4"/>
          <p:cNvSpPr>
            <a:spLocks noChangeArrowheads="1"/>
          </p:cNvSpPr>
          <p:nvPr/>
        </p:nvSpPr>
        <p:spPr bwMode="auto">
          <a:xfrm>
            <a:off x="609600" y="1371600"/>
            <a:ext cx="7924800" cy="358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700" b="1" i="1" dirty="0" smtClean="0">
                <a:latin typeface="Liberation Sans" panose="020B0604020202020204"/>
              </a:rPr>
              <a:t>Recording Estimated Uncollectibles</a:t>
            </a:r>
          </a:p>
          <a:p>
            <a:pPr marL="0" lvl="1" indent="0" algn="l">
              <a:lnSpc>
                <a:spcPct val="120000"/>
              </a:lnSpc>
              <a:spcBef>
                <a:spcPts val="1200"/>
              </a:spcBef>
              <a:buClr>
                <a:srgbClr val="CC0000"/>
              </a:buClr>
              <a:buSzPct val="80000"/>
            </a:pPr>
            <a:r>
              <a:rPr lang="en-US" altLang="en-US" sz="2200" dirty="0">
                <a:latin typeface="Liberation Sans" panose="020B0604020202020204"/>
              </a:rPr>
              <a:t>I</a:t>
            </a:r>
            <a:r>
              <a:rPr lang="en-US" altLang="en-US" sz="2200" dirty="0" smtClean="0">
                <a:latin typeface="Liberation Sans" panose="020B0604020202020204"/>
              </a:rPr>
              <a:t>llustration: Assume that Brown Furniture in 2017, its first year of operations, has credit sales of $1,800,000. Of this amount, $150,000 remains uncollected at December 31. The credit manager estimates that $10,000 of these sales will be uncollectible. The adjusting entry to record the estimated uncollectibles (assuming a zero balance in the allowance account) is:</a:t>
            </a:r>
          </a:p>
        </p:txBody>
      </p:sp>
      <p:sp>
        <p:nvSpPr>
          <p:cNvPr id="989190"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Valuation of Accounts Receivable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Rectangle 5"/>
          <p:cNvSpPr/>
          <p:nvPr/>
        </p:nvSpPr>
        <p:spPr>
          <a:xfrm>
            <a:off x="990600" y="5113077"/>
            <a:ext cx="7620000" cy="906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0375" indent="-460375" algn="l">
              <a:lnSpc>
                <a:spcPct val="120000"/>
              </a:lnSpc>
              <a:spcBef>
                <a:spcPts val="600"/>
              </a:spcBef>
              <a:buClr>
                <a:srgbClr val="CC0000"/>
              </a:buClr>
              <a:buSzPct val="80000"/>
              <a:buFont typeface="Wingdings" panose="05000000000000000000" pitchFamily="2" charset="2"/>
              <a:buNone/>
              <a:tabLst>
                <a:tab pos="5486400" algn="r"/>
                <a:tab pos="6861175" algn="r"/>
              </a:tabLst>
            </a:pPr>
            <a:r>
              <a:rPr lang="en-US" sz="2200" dirty="0" smtClean="0">
                <a:latin typeface="Liberation Sans" panose="020B0604020202020204"/>
              </a:rPr>
              <a:t>Bad Debt Expense 	10,000 </a:t>
            </a:r>
          </a:p>
          <a:p>
            <a:pPr marL="460375" indent="-460375" algn="l">
              <a:lnSpc>
                <a:spcPct val="120000"/>
              </a:lnSpc>
              <a:spcBef>
                <a:spcPts val="600"/>
              </a:spcBef>
              <a:buClr>
                <a:srgbClr val="CC0000"/>
              </a:buClr>
              <a:buSzPct val="80000"/>
              <a:buFont typeface="Wingdings" panose="05000000000000000000" pitchFamily="2" charset="2"/>
              <a:buNone/>
              <a:tabLst>
                <a:tab pos="5486400" algn="r"/>
                <a:tab pos="6861175" algn="r"/>
              </a:tabLst>
            </a:pPr>
            <a:r>
              <a:rPr lang="en-US" sz="2200" dirty="0">
                <a:latin typeface="Liberation Sans" panose="020B0604020202020204"/>
              </a:rPr>
              <a:t>	</a:t>
            </a:r>
            <a:r>
              <a:rPr lang="en-US" sz="2200" dirty="0" smtClean="0">
                <a:latin typeface="Liberation Sans" panose="020B0604020202020204"/>
              </a:rPr>
              <a:t>Allowance for Doubtful Accounts 		10,000 </a:t>
            </a:r>
            <a:endParaRPr lang="en-US" sz="2200" dirty="0">
              <a:latin typeface="Liberation Sans" panose="020B0604020202020204"/>
            </a:endParaRPr>
          </a:p>
        </p:txBody>
      </p:sp>
    </p:spTree>
    <p:extLst>
      <p:ext uri="{BB962C8B-B14F-4D97-AF65-F5344CB8AC3E}">
        <p14:creationId xmlns:p14="http://schemas.microsoft.com/office/powerpoint/2010/main" val="3197206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989190"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altLang="en-US" sz="3200" i="0" kern="1200" dirty="0">
                <a:solidFill>
                  <a:schemeClr val="tx1"/>
                </a:solidFill>
                <a:effectLst/>
                <a:latin typeface="Liberation Sans" panose="020B0604020202020204"/>
                <a:ea typeface="+mn-ea"/>
                <a:cs typeface="+mn-cs"/>
              </a:rPr>
              <a:t>Recording Estimated Uncollectibles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pic>
        <p:nvPicPr>
          <p:cNvPr id="2" name="Picture 1"/>
          <p:cNvPicPr>
            <a:picLocks noChangeAspect="1"/>
          </p:cNvPicPr>
          <p:nvPr/>
        </p:nvPicPr>
        <p:blipFill>
          <a:blip r:embed="rId3"/>
          <a:stretch>
            <a:fillRect/>
          </a:stretch>
        </p:blipFill>
        <p:spPr>
          <a:xfrm>
            <a:off x="240092" y="1501805"/>
            <a:ext cx="8663815" cy="2460595"/>
          </a:xfrm>
          <a:prstGeom prst="rect">
            <a:avLst/>
          </a:prstGeom>
        </p:spPr>
      </p:pic>
      <p:sp>
        <p:nvSpPr>
          <p:cNvPr id="3" name="Rectangle 2"/>
          <p:cNvSpPr/>
          <p:nvPr/>
        </p:nvSpPr>
        <p:spPr>
          <a:xfrm>
            <a:off x="198720" y="3992303"/>
            <a:ext cx="4572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200" b="1" dirty="0">
                <a:solidFill>
                  <a:srgbClr val="006600"/>
                </a:solidFill>
                <a:latin typeface="Liberation Sans" panose="020B0604020202020204"/>
              </a:rPr>
              <a:t>ILLUSTRATION 7-5 </a:t>
            </a:r>
            <a:endParaRPr lang="en-US" sz="1200" b="1" dirty="0" smtClean="0">
              <a:solidFill>
                <a:srgbClr val="006600"/>
              </a:solidFill>
              <a:latin typeface="Liberation Sans" panose="020B0604020202020204"/>
            </a:endParaRPr>
          </a:p>
          <a:p>
            <a:pPr algn="l">
              <a:spcBef>
                <a:spcPts val="0"/>
              </a:spcBef>
            </a:pPr>
            <a:r>
              <a:rPr lang="en-US" sz="1200" dirty="0" smtClean="0">
                <a:latin typeface="Liberation Sans" panose="020B0604020202020204"/>
              </a:rPr>
              <a:t>Presentation </a:t>
            </a:r>
            <a:r>
              <a:rPr lang="en-US" sz="1200" dirty="0">
                <a:latin typeface="Liberation Sans" panose="020B0604020202020204"/>
              </a:rPr>
              <a:t>of Allowance for Doubtful Accounts</a:t>
            </a:r>
          </a:p>
        </p:txBody>
      </p:sp>
      <p:sp>
        <p:nvSpPr>
          <p:cNvPr id="4" name="Rectangle 3"/>
          <p:cNvSpPr/>
          <p:nvPr/>
        </p:nvSpPr>
        <p:spPr>
          <a:xfrm>
            <a:off x="609600" y="4694670"/>
            <a:ext cx="80010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spcBef>
                <a:spcPts val="1200"/>
              </a:spcBef>
            </a:pPr>
            <a:r>
              <a:rPr lang="en-US" sz="2100" dirty="0" smtClean="0">
                <a:latin typeface="Liberation Sans" panose="020B0604020202020204"/>
              </a:rPr>
              <a:t>The </a:t>
            </a:r>
            <a:r>
              <a:rPr lang="en-US" sz="2100" dirty="0">
                <a:latin typeface="Liberation Sans" panose="020B0604020202020204"/>
              </a:rPr>
              <a:t>amount of $140,000 </a:t>
            </a:r>
            <a:r>
              <a:rPr lang="en-US" sz="2100" dirty="0" smtClean="0">
                <a:latin typeface="Liberation Sans" panose="020B0604020202020204"/>
              </a:rPr>
              <a:t>represents </a:t>
            </a:r>
            <a:r>
              <a:rPr lang="en-US" sz="2100" dirty="0">
                <a:latin typeface="Liberation Sans" panose="020B0604020202020204"/>
              </a:rPr>
              <a:t>the net realizable value of the accounts receivable at the statement date. </a:t>
            </a:r>
          </a:p>
        </p:txBody>
      </p:sp>
    </p:spTree>
    <p:extLst>
      <p:ext uri="{BB962C8B-B14F-4D97-AF65-F5344CB8AC3E}">
        <p14:creationId xmlns:p14="http://schemas.microsoft.com/office/powerpoint/2010/main" val="3173736286"/>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40963" name="Rectangle 4"/>
          <p:cNvSpPr>
            <a:spLocks noChangeArrowheads="1"/>
          </p:cNvSpPr>
          <p:nvPr/>
        </p:nvSpPr>
        <p:spPr bwMode="auto">
          <a:xfrm>
            <a:off x="609600" y="1371600"/>
            <a:ext cx="7848600" cy="333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700" b="1" dirty="0" smtClean="0">
                <a:latin typeface="Liberation Sans" panose="020B0604020202020204"/>
              </a:rPr>
              <a:t>Write-Off of an Uncollectible Account </a:t>
            </a:r>
          </a:p>
          <a:p>
            <a:pPr lvl="1" algn="l">
              <a:lnSpc>
                <a:spcPct val="120000"/>
              </a:lnSpc>
              <a:spcBef>
                <a:spcPts val="1200"/>
              </a:spcBef>
              <a:buClr>
                <a:srgbClr val="CC0000"/>
              </a:buClr>
              <a:buSzPct val="80000"/>
              <a:buFont typeface="Wingdings" panose="05000000000000000000" pitchFamily="2" charset="2"/>
              <a:buChar char="u"/>
            </a:pPr>
            <a:r>
              <a:rPr lang="en-US" altLang="en-US" sz="2200" dirty="0" smtClean="0">
                <a:latin typeface="Liberation Sans" panose="020B0604020202020204"/>
              </a:rPr>
              <a:t>When companies have exhausted all means of collecting a past-due account and collection appears impossible, the company should write off the account. </a:t>
            </a:r>
          </a:p>
          <a:p>
            <a:pPr lvl="1" algn="l">
              <a:lnSpc>
                <a:spcPct val="120000"/>
              </a:lnSpc>
              <a:spcBef>
                <a:spcPts val="1200"/>
              </a:spcBef>
              <a:buClr>
                <a:srgbClr val="CC0000"/>
              </a:buClr>
              <a:buSzPct val="80000"/>
              <a:buFont typeface="Wingdings" panose="05000000000000000000" pitchFamily="2" charset="2"/>
              <a:buChar char="u"/>
            </a:pPr>
            <a:r>
              <a:rPr lang="en-US" altLang="en-US" sz="2200" dirty="0" smtClean="0">
                <a:latin typeface="Liberation Sans" panose="020B0604020202020204"/>
              </a:rPr>
              <a:t>In the credit card industry, for example, it is standard practice to write off accounts that are 210 days past due. </a:t>
            </a:r>
            <a:endParaRPr lang="en-US" altLang="en-US" sz="2200" dirty="0">
              <a:latin typeface="Liberation Sans" panose="020B0604020202020204"/>
            </a:endParaRPr>
          </a:p>
        </p:txBody>
      </p:sp>
      <p:sp>
        <p:nvSpPr>
          <p:cNvPr id="989190" name="Rectangle 6"/>
          <p:cNvSpPr>
            <a:spLocks noGrp="1" noChangeArrowheads="1"/>
          </p:cNvSpPr>
          <p:nvPr>
            <p:ph type="title" idx="4294967295"/>
          </p:nvPr>
        </p:nvSpPr>
        <p:spPr>
          <a:xfrm>
            <a:off x="457200" y="381000"/>
            <a:ext cx="84582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algn="l">
              <a:lnSpc>
                <a:spcPct val="120000"/>
              </a:lnSpc>
              <a:spcBef>
                <a:spcPts val="1200"/>
              </a:spcBef>
            </a:pPr>
            <a:r>
              <a:rPr lang="en-US" altLang="en-US" sz="3200" i="0" dirty="0">
                <a:solidFill>
                  <a:srgbClr val="006600"/>
                </a:solidFill>
                <a:effectLst/>
                <a:latin typeface="Liberation Sans" panose="020B0604020202020204"/>
              </a:rPr>
              <a:t>Allowance Method for Uncollectible Accounts </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extLst>
      <p:ext uri="{BB962C8B-B14F-4D97-AF65-F5344CB8AC3E}">
        <p14:creationId xmlns:p14="http://schemas.microsoft.com/office/powerpoint/2010/main" val="195706702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2590800"/>
            <a:ext cx="76200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spcBef>
                <a:spcPct val="30000"/>
              </a:spcBef>
              <a:spcAft>
                <a:spcPct val="20000"/>
              </a:spcAft>
              <a:buSzPct val="80000"/>
            </a:pPr>
            <a:r>
              <a:rPr lang="en-US" altLang="en-US" sz="2300" dirty="0">
                <a:latin typeface="Liberation Sans" panose="020B0604020202020204"/>
              </a:rPr>
              <a:t>Short-term, highly liquid investments that are both</a:t>
            </a:r>
          </a:p>
        </p:txBody>
      </p:sp>
      <p:sp>
        <p:nvSpPr>
          <p:cNvPr id="67481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CASH</a:t>
            </a:r>
          </a:p>
        </p:txBody>
      </p:sp>
      <p:sp>
        <p:nvSpPr>
          <p:cNvPr id="7173" name="Text Box 5"/>
          <p:cNvSpPr txBox="1">
            <a:spLocks noChangeArrowheads="1"/>
          </p:cNvSpPr>
          <p:nvPr/>
        </p:nvSpPr>
        <p:spPr bwMode="auto">
          <a:xfrm>
            <a:off x="609600" y="1974850"/>
            <a:ext cx="7620000" cy="488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600" b="1" dirty="0">
                <a:solidFill>
                  <a:srgbClr val="006600"/>
                </a:solidFill>
                <a:latin typeface="Liberation Sans" panose="020B0604020202020204"/>
              </a:rPr>
              <a:t>Cash Equivalents</a:t>
            </a:r>
          </a:p>
        </p:txBody>
      </p:sp>
      <p:sp>
        <p:nvSpPr>
          <p:cNvPr id="7174" name="Text Box 6"/>
          <p:cNvSpPr txBox="1">
            <a:spLocks noChangeArrowheads="1"/>
          </p:cNvSpPr>
          <p:nvPr/>
        </p:nvSpPr>
        <p:spPr bwMode="auto">
          <a:xfrm>
            <a:off x="609600" y="3200400"/>
            <a:ext cx="7620000" cy="1378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spcBef>
                <a:spcPct val="30000"/>
              </a:spcBef>
              <a:spcAft>
                <a:spcPct val="20000"/>
              </a:spcAft>
              <a:buFont typeface="Comic Sans MS" panose="030F0702030302020204" pitchFamily="66" charset="0"/>
              <a:buAutoNum type="alphaLcParenR"/>
            </a:pPr>
            <a:r>
              <a:rPr lang="en-US" altLang="en-US" sz="2200" dirty="0">
                <a:latin typeface="Liberation Sans" panose="020B0604020202020204"/>
              </a:rPr>
              <a:t>readily convertible to cash, and </a:t>
            </a:r>
          </a:p>
          <a:p>
            <a:pPr algn="l">
              <a:lnSpc>
                <a:spcPct val="110000"/>
              </a:lnSpc>
              <a:spcBef>
                <a:spcPct val="30000"/>
              </a:spcBef>
              <a:spcAft>
                <a:spcPct val="20000"/>
              </a:spcAft>
              <a:buFont typeface="Comic Sans MS" panose="030F0702030302020204" pitchFamily="66" charset="0"/>
              <a:buAutoNum type="alphaLcParenR"/>
            </a:pPr>
            <a:r>
              <a:rPr lang="en-US" altLang="en-US" sz="2200" dirty="0">
                <a:latin typeface="Liberation Sans" panose="020B0604020202020204"/>
              </a:rPr>
              <a:t>so near their maturity that they present insignificant risk of changes in value.</a:t>
            </a:r>
          </a:p>
        </p:txBody>
      </p:sp>
      <p:sp>
        <p:nvSpPr>
          <p:cNvPr id="7175" name="Text Box 7"/>
          <p:cNvSpPr txBox="1">
            <a:spLocks noChangeArrowheads="1"/>
          </p:cNvSpPr>
          <p:nvPr/>
        </p:nvSpPr>
        <p:spPr bwMode="auto">
          <a:xfrm>
            <a:off x="609600" y="4724400"/>
            <a:ext cx="7620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spcBef>
                <a:spcPct val="30000"/>
              </a:spcBef>
              <a:spcAft>
                <a:spcPct val="20000"/>
              </a:spcAft>
              <a:buSzPct val="80000"/>
            </a:pPr>
            <a:r>
              <a:rPr lang="en-US" altLang="en-US" sz="2200" b="1" dirty="0">
                <a:latin typeface="Liberation Sans" panose="020B0604020202020204"/>
              </a:rPr>
              <a:t>Examples:</a:t>
            </a:r>
            <a:r>
              <a:rPr lang="en-US" altLang="en-US" sz="2300" dirty="0">
                <a:latin typeface="Liberation Sans" panose="020B0604020202020204"/>
              </a:rPr>
              <a:t> Treasury bills, Commercial paper, and Money market funds.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Text Box 13"/>
          <p:cNvSpPr txBox="1">
            <a:spLocks noChangeArrowheads="1"/>
          </p:cNvSpPr>
          <p:nvPr/>
        </p:nvSpPr>
        <p:spPr bwMode="auto">
          <a:xfrm>
            <a:off x="609600" y="1371600"/>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800" b="1" dirty="0" smtClean="0">
                <a:solidFill>
                  <a:srgbClr val="CC0000"/>
                </a:solidFill>
                <a:latin typeface="Liberation Sans" panose="020B0604020202020204"/>
              </a:rPr>
              <a:t>Reporting Cash</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09600" y="1371600"/>
            <a:ext cx="83058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a:latin typeface="Liberation Sans" panose="020B0604020202020204"/>
              </a:rPr>
              <a:t>Illustration: </a:t>
            </a:r>
            <a:r>
              <a:rPr lang="en-US" altLang="en-US" sz="2100" dirty="0" smtClean="0">
                <a:latin typeface="Liberation Sans" panose="020B0604020202020204"/>
              </a:rPr>
              <a:t>The </a:t>
            </a:r>
            <a:r>
              <a:rPr lang="en-US" altLang="en-US" sz="2100" dirty="0">
                <a:latin typeface="Liberation Sans" panose="020B0604020202020204"/>
              </a:rPr>
              <a:t>financial vice president of Brown Furniture authorizes a write-off of the $1,000 balance owed by Randall Co. on March 1. The entry to record the write-off is:</a:t>
            </a:r>
          </a:p>
        </p:txBody>
      </p:sp>
      <p:sp>
        <p:nvSpPr>
          <p:cNvPr id="47107" name="Rectangle 5"/>
          <p:cNvSpPr>
            <a:spLocks noChangeArrowheads="1"/>
          </p:cNvSpPr>
          <p:nvPr/>
        </p:nvSpPr>
        <p:spPr bwMode="auto">
          <a:xfrm>
            <a:off x="914400" y="2711450"/>
            <a:ext cx="7620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00900" algn="r"/>
              </a:tabLst>
              <a:defRPr sz="2800">
                <a:solidFill>
                  <a:schemeClr val="tx1"/>
                </a:solidFill>
                <a:latin typeface="Times New Roman" panose="02020603050405020304" pitchFamily="18" charset="0"/>
              </a:defRPr>
            </a:lvl1pPr>
            <a:lvl2pPr marL="742950" indent="-285750">
              <a:tabLst>
                <a:tab pos="5943600" algn="r"/>
                <a:tab pos="7200900" algn="r"/>
              </a:tabLst>
              <a:defRPr sz="2800">
                <a:solidFill>
                  <a:schemeClr val="tx1"/>
                </a:solidFill>
                <a:latin typeface="Times New Roman" panose="02020603050405020304" pitchFamily="18" charset="0"/>
              </a:defRPr>
            </a:lvl2pPr>
            <a:lvl3pPr marL="1143000" indent="-228600">
              <a:tabLst>
                <a:tab pos="5943600" algn="r"/>
                <a:tab pos="7200900" algn="r"/>
              </a:tabLst>
              <a:defRPr sz="2800">
                <a:solidFill>
                  <a:schemeClr val="tx1"/>
                </a:solidFill>
                <a:latin typeface="Times New Roman" panose="02020603050405020304" pitchFamily="18" charset="0"/>
              </a:defRPr>
            </a:lvl3pPr>
            <a:lvl4pPr marL="1600200" indent="-228600">
              <a:tabLst>
                <a:tab pos="5943600" algn="r"/>
                <a:tab pos="7200900" algn="r"/>
              </a:tabLst>
              <a:defRPr sz="2800">
                <a:solidFill>
                  <a:schemeClr val="tx1"/>
                </a:solidFill>
                <a:latin typeface="Times New Roman" panose="02020603050405020304" pitchFamily="18" charset="0"/>
              </a:defRPr>
            </a:lvl4pPr>
            <a:lvl5pPr marL="2057400" indent="-228600">
              <a:tabLst>
                <a:tab pos="59436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9pPr>
          </a:lstStyle>
          <a:p>
            <a:pPr algn="l">
              <a:lnSpc>
                <a:spcPct val="115000"/>
              </a:lnSpc>
              <a:spcBef>
                <a:spcPct val="25000"/>
              </a:spcBef>
            </a:pPr>
            <a:r>
              <a:rPr lang="en-US" altLang="en-US" sz="2000" dirty="0">
                <a:latin typeface="Liberation Sans" panose="020B0604020202020204"/>
              </a:rPr>
              <a:t>Allowance for Doubtful Accounts	1,000</a:t>
            </a:r>
          </a:p>
          <a:p>
            <a:pPr algn="l">
              <a:lnSpc>
                <a:spcPct val="115000"/>
              </a:lnSpc>
              <a:spcBef>
                <a:spcPct val="25000"/>
              </a:spcBef>
            </a:pPr>
            <a:r>
              <a:rPr lang="en-US" altLang="en-US" sz="2000" dirty="0">
                <a:latin typeface="Liberation Sans" panose="020B0604020202020204"/>
              </a:rPr>
              <a:t>	Accounts Receivable		1,000</a:t>
            </a:r>
          </a:p>
        </p:txBody>
      </p:sp>
      <p:sp>
        <p:nvSpPr>
          <p:cNvPr id="49156" name="Rectangle 6"/>
          <p:cNvSpPr>
            <a:spLocks noChangeArrowheads="1"/>
          </p:cNvSpPr>
          <p:nvPr/>
        </p:nvSpPr>
        <p:spPr bwMode="auto">
          <a:xfrm>
            <a:off x="609600" y="3819525"/>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dirty="0">
                <a:latin typeface="Liberation Sans" panose="020B0604020202020204"/>
              </a:rPr>
              <a:t>Assume that on July 1, Randall Co. pays the $1,000 amount that Brown had written off on March 1. These are the entries:</a:t>
            </a:r>
          </a:p>
        </p:txBody>
      </p:sp>
      <p:sp>
        <p:nvSpPr>
          <p:cNvPr id="47109" name="Rectangle 7"/>
          <p:cNvSpPr>
            <a:spLocks noChangeArrowheads="1"/>
          </p:cNvSpPr>
          <p:nvPr/>
        </p:nvSpPr>
        <p:spPr bwMode="auto">
          <a:xfrm>
            <a:off x="533400" y="4754563"/>
            <a:ext cx="81534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0" indent="-457200">
              <a:tabLst>
                <a:tab pos="6343650" algn="r"/>
                <a:tab pos="7600950" algn="r"/>
              </a:tabLst>
              <a:defRPr sz="2800">
                <a:solidFill>
                  <a:schemeClr val="tx1"/>
                </a:solidFill>
                <a:latin typeface="Times New Roman" panose="02020603050405020304" pitchFamily="18" charset="0"/>
              </a:defRPr>
            </a:lvl1pPr>
            <a:lvl2pPr marL="742950" indent="-285750">
              <a:tabLst>
                <a:tab pos="6343650" algn="r"/>
                <a:tab pos="7600950" algn="r"/>
              </a:tabLst>
              <a:defRPr sz="2800">
                <a:solidFill>
                  <a:schemeClr val="tx1"/>
                </a:solidFill>
                <a:latin typeface="Times New Roman" panose="02020603050405020304" pitchFamily="18" charset="0"/>
              </a:defRPr>
            </a:lvl2pPr>
            <a:lvl3pPr marL="1143000" indent="-228600">
              <a:tabLst>
                <a:tab pos="6343650" algn="r"/>
                <a:tab pos="7600950" algn="r"/>
              </a:tabLst>
              <a:defRPr sz="2800">
                <a:solidFill>
                  <a:schemeClr val="tx1"/>
                </a:solidFill>
                <a:latin typeface="Times New Roman" panose="02020603050405020304" pitchFamily="18" charset="0"/>
              </a:defRPr>
            </a:lvl3pPr>
            <a:lvl4pPr marL="1600200" indent="-228600">
              <a:tabLst>
                <a:tab pos="6343650" algn="r"/>
                <a:tab pos="7600950" algn="r"/>
              </a:tabLst>
              <a:defRPr sz="2800">
                <a:solidFill>
                  <a:schemeClr val="tx1"/>
                </a:solidFill>
                <a:latin typeface="Times New Roman" panose="02020603050405020304" pitchFamily="18" charset="0"/>
              </a:defRPr>
            </a:lvl4pPr>
            <a:lvl5pPr marL="2057400" indent="-228600">
              <a:tabLst>
                <a:tab pos="6343650" algn="r"/>
                <a:tab pos="76009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343650" algn="r"/>
                <a:tab pos="76009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343650" algn="r"/>
                <a:tab pos="76009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343650" algn="r"/>
                <a:tab pos="76009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343650" algn="r"/>
                <a:tab pos="7600950" algn="r"/>
              </a:tabLst>
              <a:defRPr sz="2800">
                <a:solidFill>
                  <a:schemeClr val="tx1"/>
                </a:solidFill>
                <a:latin typeface="Times New Roman" panose="02020603050405020304" pitchFamily="18" charset="0"/>
              </a:defRPr>
            </a:lvl9pPr>
          </a:lstStyle>
          <a:p>
            <a:pPr algn="l">
              <a:lnSpc>
                <a:spcPct val="115000"/>
              </a:lnSpc>
            </a:pPr>
            <a:r>
              <a:rPr lang="en-US" altLang="en-US" sz="2000" dirty="0">
                <a:latin typeface="Liberation Sans" panose="020B0604020202020204"/>
              </a:rPr>
              <a:t>Accounts Receivable	1,000</a:t>
            </a:r>
          </a:p>
          <a:p>
            <a:pPr algn="l">
              <a:lnSpc>
                <a:spcPct val="115000"/>
              </a:lnSpc>
            </a:pPr>
            <a:r>
              <a:rPr lang="en-US" altLang="en-US" sz="2000" dirty="0">
                <a:latin typeface="Liberation Sans" panose="020B0604020202020204"/>
              </a:rPr>
              <a:t>	Allowance for Doubtful Accounts 		1,000</a:t>
            </a:r>
          </a:p>
          <a:p>
            <a:pPr algn="l">
              <a:lnSpc>
                <a:spcPct val="115000"/>
              </a:lnSpc>
              <a:spcBef>
                <a:spcPct val="25000"/>
              </a:spcBef>
            </a:pPr>
            <a:r>
              <a:rPr lang="en-US" altLang="en-US" sz="2000" dirty="0">
                <a:latin typeface="Liberation Sans" panose="020B0604020202020204"/>
              </a:rPr>
              <a:t>Cash 	1,000</a:t>
            </a:r>
          </a:p>
          <a:p>
            <a:pPr algn="l">
              <a:lnSpc>
                <a:spcPct val="115000"/>
              </a:lnSpc>
            </a:pPr>
            <a:r>
              <a:rPr lang="en-US" altLang="en-US" sz="2000" dirty="0">
                <a:latin typeface="Liberation Sans" panose="020B0604020202020204"/>
              </a:rPr>
              <a:t>	Accounts Receivable		1,000</a:t>
            </a:r>
          </a:p>
        </p:txBody>
      </p:sp>
      <p:sp>
        <p:nvSpPr>
          <p:cNvPr id="999433" name="Rectangle 9"/>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a:ea typeface="+mn-ea"/>
                <a:cs typeface="+mn-cs"/>
              </a:rPr>
              <a:t>Write-Off of an Uncollectible Account</a:t>
            </a:r>
          </a:p>
        </p:txBody>
      </p:sp>
      <p:sp>
        <p:nvSpPr>
          <p:cNvPr id="49159" name="Text Box 10"/>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extLst>
      <p:ext uri="{BB962C8B-B14F-4D97-AF65-F5344CB8AC3E}">
        <p14:creationId xmlns:p14="http://schemas.microsoft.com/office/powerpoint/2010/main" val="406116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9">
                                            <p:txEl>
                                              <p:pRg st="0" end="0"/>
                                            </p:txEl>
                                          </p:spTgt>
                                        </p:tgtEl>
                                        <p:attrNameLst>
                                          <p:attrName>style.visibility</p:attrName>
                                        </p:attrNameLst>
                                      </p:cBhvr>
                                      <p:to>
                                        <p:strVal val="visible"/>
                                      </p:to>
                                    </p:set>
                                    <p:animEffect transition="in" filter="wipe(left)">
                                      <p:cBhvr>
                                        <p:cTn id="17" dur="500"/>
                                        <p:tgtEl>
                                          <p:spTgt spid="4710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9">
                                            <p:txEl>
                                              <p:pRg st="1" end="1"/>
                                            </p:txEl>
                                          </p:spTgt>
                                        </p:tgtEl>
                                        <p:attrNameLst>
                                          <p:attrName>style.visibility</p:attrName>
                                        </p:attrNameLst>
                                      </p:cBhvr>
                                      <p:to>
                                        <p:strVal val="visible"/>
                                      </p:to>
                                    </p:set>
                                    <p:animEffect transition="in" filter="wipe(left)">
                                      <p:cBhvr>
                                        <p:cTn id="22" dur="500"/>
                                        <p:tgtEl>
                                          <p:spTgt spid="4710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9">
                                            <p:txEl>
                                              <p:pRg st="2" end="2"/>
                                            </p:txEl>
                                          </p:spTgt>
                                        </p:tgtEl>
                                        <p:attrNameLst>
                                          <p:attrName>style.visibility</p:attrName>
                                        </p:attrNameLst>
                                      </p:cBhvr>
                                      <p:to>
                                        <p:strVal val="visible"/>
                                      </p:to>
                                    </p:set>
                                    <p:animEffect transition="in" filter="wipe(left)">
                                      <p:cBhvr>
                                        <p:cTn id="27" dur="500"/>
                                        <p:tgtEl>
                                          <p:spTgt spid="4710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9">
                                            <p:txEl>
                                              <p:pRg st="3" end="3"/>
                                            </p:txEl>
                                          </p:spTgt>
                                        </p:tgtEl>
                                        <p:attrNameLst>
                                          <p:attrName>style.visibility</p:attrName>
                                        </p:attrNameLst>
                                      </p:cBhvr>
                                      <p:to>
                                        <p:strVal val="visible"/>
                                      </p:to>
                                    </p:set>
                                    <p:animEffect transition="in" filter="wipe(left)">
                                      <p:cBhvr>
                                        <p:cTn id="32" dur="500"/>
                                        <p:tgtEl>
                                          <p:spTgt spid="47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p:bldP spid="47109"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40963" name="Rectangle 4"/>
          <p:cNvSpPr>
            <a:spLocks noChangeArrowheads="1"/>
          </p:cNvSpPr>
          <p:nvPr/>
        </p:nvSpPr>
        <p:spPr bwMode="auto">
          <a:xfrm>
            <a:off x="609600" y="1371600"/>
            <a:ext cx="8153400" cy="350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b="1" i="1" dirty="0" smtClean="0">
                <a:latin typeface="Liberation Sans" panose="020B0604020202020204"/>
              </a:rPr>
              <a:t>Estimating the Allowance</a:t>
            </a:r>
          </a:p>
          <a:p>
            <a:pPr algn="l">
              <a:lnSpc>
                <a:spcPct val="120000"/>
              </a:lnSpc>
              <a:spcBef>
                <a:spcPts val="1200"/>
              </a:spcBef>
              <a:defRPr/>
            </a:pPr>
            <a:r>
              <a:rPr lang="en-US" sz="2600" b="1" dirty="0" smtClean="0">
                <a:latin typeface="Liberation Sans" panose="020B0604020202020204"/>
              </a:rPr>
              <a:t>Percentage-of-Receivables </a:t>
            </a:r>
            <a:r>
              <a:rPr lang="en-US" sz="2600" b="1" dirty="0">
                <a:latin typeface="Liberation Sans" panose="020B0604020202020204"/>
              </a:rPr>
              <a:t>Approach </a:t>
            </a:r>
          </a:p>
          <a:p>
            <a:pPr marL="685800" lvl="1" indent="-457200" algn="l">
              <a:lnSpc>
                <a:spcPct val="120000"/>
              </a:lnSpc>
              <a:spcBef>
                <a:spcPts val="1200"/>
              </a:spcBef>
              <a:buClr>
                <a:srgbClr val="CC0000"/>
              </a:buClr>
              <a:buSzPct val="80000"/>
              <a:buFont typeface="Wingdings" pitchFamily="2" charset="2"/>
              <a:buChar char="u"/>
              <a:defRPr/>
            </a:pPr>
            <a:r>
              <a:rPr lang="en-US" sz="2200" dirty="0" smtClean="0">
                <a:latin typeface="Liberation Sans" panose="020B0604020202020204"/>
              </a:rPr>
              <a:t>Reports </a:t>
            </a:r>
            <a:r>
              <a:rPr lang="en-US" sz="2200" dirty="0">
                <a:latin typeface="Liberation Sans" panose="020B0604020202020204"/>
              </a:rPr>
              <a:t>estimate of receivables at realizable value.</a:t>
            </a:r>
          </a:p>
          <a:p>
            <a:pPr algn="l">
              <a:lnSpc>
                <a:spcPct val="120000"/>
              </a:lnSpc>
              <a:spcBef>
                <a:spcPts val="1200"/>
              </a:spcBef>
              <a:defRPr/>
            </a:pPr>
            <a:r>
              <a:rPr lang="en-US" sz="2300" dirty="0">
                <a:latin typeface="Liberation Sans" panose="020B0604020202020204"/>
              </a:rPr>
              <a:t>Companies may apply this method using </a:t>
            </a:r>
          </a:p>
          <a:p>
            <a:pPr marL="685800" lvl="1" indent="-45720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rPr>
              <a:t>one </a:t>
            </a:r>
            <a:r>
              <a:rPr lang="en-US" sz="2200" b="1" dirty="0">
                <a:latin typeface="Liberation Sans" panose="020B0604020202020204"/>
              </a:rPr>
              <a:t>composite rate</a:t>
            </a:r>
            <a:r>
              <a:rPr lang="en-US" sz="2200" dirty="0">
                <a:latin typeface="Liberation Sans" panose="020B0604020202020204"/>
              </a:rPr>
              <a:t>, or</a:t>
            </a:r>
          </a:p>
          <a:p>
            <a:pPr marL="685800" lvl="1" indent="-457200" algn="l">
              <a:lnSpc>
                <a:spcPct val="120000"/>
              </a:lnSpc>
              <a:spcBef>
                <a:spcPts val="1200"/>
              </a:spcBef>
              <a:buClr>
                <a:srgbClr val="CC0000"/>
              </a:buClr>
              <a:buSzPct val="80000"/>
              <a:buFont typeface="Wingdings" pitchFamily="2" charset="2"/>
              <a:buChar char="u"/>
              <a:defRPr/>
            </a:pPr>
            <a:r>
              <a:rPr lang="en-US" sz="2200" dirty="0">
                <a:latin typeface="Liberation Sans" panose="020B0604020202020204"/>
              </a:rPr>
              <a:t>an </a:t>
            </a:r>
            <a:r>
              <a:rPr lang="en-US" sz="2200" b="1" dirty="0">
                <a:solidFill>
                  <a:schemeClr val="tx2">
                    <a:lumMod val="50000"/>
                  </a:schemeClr>
                </a:solidFill>
                <a:latin typeface="Liberation Sans" panose="020B0604020202020204"/>
              </a:rPr>
              <a:t>aging schedule </a:t>
            </a:r>
            <a:r>
              <a:rPr lang="en-US" sz="2200" dirty="0">
                <a:latin typeface="Liberation Sans" panose="020B0604020202020204"/>
              </a:rPr>
              <a:t>using different rates.</a:t>
            </a:r>
          </a:p>
        </p:txBody>
      </p:sp>
      <p:sp>
        <p:nvSpPr>
          <p:cNvPr id="993286"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panose="020B0604020202020204"/>
                <a:ea typeface="+mn-ea"/>
                <a:cs typeface="+mn-cs"/>
              </a:rPr>
              <a:t>Valuation of Accounts Receivable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6699" y="1298538"/>
            <a:ext cx="8390601" cy="4873662"/>
          </a:xfrm>
          <a:prstGeom prst="rect">
            <a:avLst/>
          </a:prstGeom>
          <a:ln>
            <a:solidFill>
              <a:schemeClr val="tx1"/>
            </a:solidFill>
          </a:ln>
        </p:spPr>
      </p:pic>
      <p:sp>
        <p:nvSpPr>
          <p:cNvPr id="44034"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995337" name="Rectangle 9"/>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smtClean="0">
                <a:solidFill>
                  <a:schemeClr val="tx1"/>
                </a:solidFill>
                <a:effectLst/>
                <a:latin typeface="Liberation Sans" panose="020B0604020202020204"/>
                <a:ea typeface="+mn-ea"/>
                <a:cs typeface="+mn-cs"/>
              </a:rPr>
              <a:t>Estimating the Allowance</a:t>
            </a:r>
            <a:endParaRPr lang="en-US" sz="3200" i="0" kern="1200" dirty="0">
              <a:solidFill>
                <a:schemeClr val="tx1"/>
              </a:solidFill>
              <a:effectLst/>
              <a:latin typeface="Liberation Sans" panose="020B0604020202020204"/>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44037" name="Text Box 7"/>
          <p:cNvSpPr txBox="1">
            <a:spLocks noChangeArrowheads="1"/>
          </p:cNvSpPr>
          <p:nvPr/>
        </p:nvSpPr>
        <p:spPr bwMode="auto">
          <a:xfrm>
            <a:off x="7239000" y="585696"/>
            <a:ext cx="1828800" cy="646331"/>
          </a:xfrm>
          <a:prstGeom prst="rect">
            <a:avLst/>
          </a:prstGeom>
          <a:solidFill>
            <a:schemeClr val="bg1"/>
          </a:solidFill>
          <a:ln>
            <a:noFill/>
          </a:ln>
          <a:effectLst/>
          <a:extLs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7-6</a:t>
            </a:r>
          </a:p>
          <a:p>
            <a:pPr algn="l"/>
            <a:r>
              <a:rPr lang="en-US" altLang="en-US" sz="1200" dirty="0" smtClean="0">
                <a:latin typeface="Liberation Sans" panose="020B0604020202020204"/>
              </a:rPr>
              <a:t>Accounts </a:t>
            </a:r>
            <a:r>
              <a:rPr lang="en-US" altLang="en-US" sz="1200" dirty="0">
                <a:latin typeface="Liberation Sans" panose="020B0604020202020204"/>
              </a:rPr>
              <a:t>Receivable Aging Schedule</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995333" name="Rectangle 5"/>
          <p:cNvSpPr>
            <a:spLocks noChangeArrowheads="1"/>
          </p:cNvSpPr>
          <p:nvPr/>
        </p:nvSpPr>
        <p:spPr bwMode="auto">
          <a:xfrm>
            <a:off x="838200" y="5334000"/>
            <a:ext cx="7467600" cy="83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00900" algn="r"/>
              </a:tabLst>
              <a:defRPr sz="2800">
                <a:solidFill>
                  <a:schemeClr val="tx1"/>
                </a:solidFill>
                <a:latin typeface="Times New Roman" panose="02020603050405020304" pitchFamily="18" charset="0"/>
              </a:defRPr>
            </a:lvl1pPr>
            <a:lvl2pPr marL="742950" indent="-285750">
              <a:tabLst>
                <a:tab pos="5943600" algn="r"/>
                <a:tab pos="7200900" algn="r"/>
              </a:tabLst>
              <a:defRPr sz="2800">
                <a:solidFill>
                  <a:schemeClr val="tx1"/>
                </a:solidFill>
                <a:latin typeface="Times New Roman" panose="02020603050405020304" pitchFamily="18" charset="0"/>
              </a:defRPr>
            </a:lvl2pPr>
            <a:lvl3pPr marL="1143000" indent="-228600">
              <a:tabLst>
                <a:tab pos="5943600" algn="r"/>
                <a:tab pos="7200900" algn="r"/>
              </a:tabLst>
              <a:defRPr sz="2800">
                <a:solidFill>
                  <a:schemeClr val="tx1"/>
                </a:solidFill>
                <a:latin typeface="Times New Roman" panose="02020603050405020304" pitchFamily="18" charset="0"/>
              </a:defRPr>
            </a:lvl3pPr>
            <a:lvl4pPr marL="1600200" indent="-228600">
              <a:tabLst>
                <a:tab pos="5943600" algn="r"/>
                <a:tab pos="7200900" algn="r"/>
              </a:tabLst>
              <a:defRPr sz="2800">
                <a:solidFill>
                  <a:schemeClr val="tx1"/>
                </a:solidFill>
                <a:latin typeface="Times New Roman" panose="02020603050405020304" pitchFamily="18" charset="0"/>
              </a:defRPr>
            </a:lvl4pPr>
            <a:lvl5pPr marL="2057400" indent="-228600">
              <a:tabLst>
                <a:tab pos="59436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9pPr>
          </a:lstStyle>
          <a:p>
            <a:pPr algn="l">
              <a:lnSpc>
                <a:spcPct val="115000"/>
              </a:lnSpc>
              <a:spcBef>
                <a:spcPct val="25000"/>
              </a:spcBef>
            </a:pPr>
            <a:r>
              <a:rPr lang="en-US" altLang="en-US" sz="1900" b="1" dirty="0">
                <a:latin typeface="Liberation Sans" panose="020B0604020202020204"/>
              </a:rPr>
              <a:t>Bad Debt Expense 	</a:t>
            </a:r>
            <a:r>
              <a:rPr lang="en-US" altLang="en-US" sz="1900" b="1" dirty="0" smtClean="0">
                <a:latin typeface="Liberation Sans" panose="020B0604020202020204"/>
              </a:rPr>
              <a:t>26,610</a:t>
            </a:r>
            <a:endParaRPr lang="en-US" altLang="en-US" sz="1900" b="1" dirty="0">
              <a:latin typeface="Liberation Sans" panose="020B0604020202020204"/>
            </a:endParaRPr>
          </a:p>
          <a:p>
            <a:pPr algn="l">
              <a:lnSpc>
                <a:spcPct val="115000"/>
              </a:lnSpc>
              <a:spcBef>
                <a:spcPct val="25000"/>
              </a:spcBef>
            </a:pPr>
            <a:r>
              <a:rPr lang="en-US" altLang="en-US" sz="1900" b="1" dirty="0">
                <a:latin typeface="Liberation Sans" panose="020B0604020202020204"/>
              </a:rPr>
              <a:t>	Allowance for Doubtful Accounts 		</a:t>
            </a:r>
            <a:r>
              <a:rPr lang="en-US" altLang="en-US" sz="1900" b="1" dirty="0" smtClean="0">
                <a:latin typeface="Liberation Sans" panose="020B0604020202020204"/>
              </a:rPr>
              <a:t>26,610</a:t>
            </a:r>
            <a:endParaRPr lang="en-US" altLang="en-US" sz="1900" b="1" dirty="0">
              <a:latin typeface="Liberation Sans" panose="020B0604020202020204"/>
            </a:endParaRPr>
          </a:p>
        </p:txBody>
      </p:sp>
      <p:sp>
        <p:nvSpPr>
          <p:cNvPr id="44036" name="Rectangle 6"/>
          <p:cNvSpPr>
            <a:spLocks noChangeArrowheads="1"/>
          </p:cNvSpPr>
          <p:nvPr/>
        </p:nvSpPr>
        <p:spPr bwMode="auto">
          <a:xfrm>
            <a:off x="7010400" y="2362200"/>
            <a:ext cx="1828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pPr>
            <a:r>
              <a:rPr lang="en-US" altLang="en-US" sz="1800" dirty="0">
                <a:latin typeface="Liberation Sans" panose="020B0604020202020204"/>
              </a:rPr>
              <a:t>What entry would Wilson make assuming that the allowance account had a </a:t>
            </a:r>
            <a:r>
              <a:rPr lang="en-US" altLang="en-US" sz="1800" b="1" dirty="0">
                <a:solidFill>
                  <a:srgbClr val="CC0000"/>
                </a:solidFill>
                <a:latin typeface="Liberation Sans" panose="020B0604020202020204"/>
              </a:rPr>
              <a:t>zero</a:t>
            </a:r>
            <a:r>
              <a:rPr lang="en-US" altLang="en-US" sz="1800" dirty="0">
                <a:latin typeface="Liberation Sans" panose="020B0604020202020204"/>
              </a:rPr>
              <a:t> balance?</a:t>
            </a:r>
          </a:p>
        </p:txBody>
      </p:sp>
      <p:sp>
        <p:nvSpPr>
          <p:cNvPr id="44037" name="Text Box 7"/>
          <p:cNvSpPr txBox="1">
            <a:spLocks noChangeArrowheads="1"/>
          </p:cNvSpPr>
          <p:nvPr/>
        </p:nvSpPr>
        <p:spPr bwMode="auto">
          <a:xfrm>
            <a:off x="7010400" y="1447800"/>
            <a:ext cx="1828800" cy="646331"/>
          </a:xfrm>
          <a:prstGeom prst="rect">
            <a:avLst/>
          </a:prstGeom>
          <a:solidFill>
            <a:schemeClr val="bg1"/>
          </a:solidFill>
          <a:ln>
            <a:noFill/>
          </a:ln>
          <a:effectLst/>
          <a:extLs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7-6</a:t>
            </a:r>
          </a:p>
          <a:p>
            <a:pPr algn="l"/>
            <a:r>
              <a:rPr lang="en-US" altLang="en-US" sz="1200" dirty="0" smtClean="0">
                <a:latin typeface="Liberation Sans" panose="020B0604020202020204"/>
              </a:rPr>
              <a:t>Accounts </a:t>
            </a:r>
            <a:r>
              <a:rPr lang="en-US" altLang="en-US" sz="1200" dirty="0">
                <a:latin typeface="Liberation Sans" panose="020B0604020202020204"/>
              </a:rPr>
              <a:t>Receivable Aging Schedule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pic>
        <p:nvPicPr>
          <p:cNvPr id="9" name="Picture 8"/>
          <p:cNvPicPr>
            <a:picLocks noChangeAspect="1"/>
          </p:cNvPicPr>
          <p:nvPr/>
        </p:nvPicPr>
        <p:blipFill>
          <a:blip r:embed="rId3"/>
          <a:stretch>
            <a:fillRect/>
          </a:stretch>
        </p:blipFill>
        <p:spPr>
          <a:xfrm>
            <a:off x="457200" y="1407889"/>
            <a:ext cx="6303983" cy="3661655"/>
          </a:xfrm>
          <a:prstGeom prst="rect">
            <a:avLst/>
          </a:prstGeom>
          <a:ln>
            <a:solidFill>
              <a:schemeClr val="tx1"/>
            </a:solidFill>
          </a:ln>
        </p:spPr>
      </p:pic>
      <p:sp>
        <p:nvSpPr>
          <p:cNvPr id="10" name="Rectangle 9"/>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sz="3200" i="0" kern="1200" dirty="0" smtClean="0">
                <a:solidFill>
                  <a:schemeClr val="tx1"/>
                </a:solidFill>
                <a:effectLst/>
                <a:latin typeface="Liberation Sans" panose="020B0604020202020204"/>
                <a:ea typeface="+mn-ea"/>
                <a:cs typeface="+mn-cs"/>
              </a:rPr>
              <a:t>Estimating the Allowance</a:t>
            </a:r>
            <a:endParaRPr lang="en-US" sz="3200" i="0" kern="1200" dirty="0">
              <a:solidFill>
                <a:schemeClr val="tx1"/>
              </a:solidFill>
              <a:effectLst/>
              <a:latin typeface="Liberation Sans" panose="020B0604020202020204"/>
              <a:ea typeface="+mn-ea"/>
              <a:cs typeface="+mn-cs"/>
            </a:endParaRPr>
          </a:p>
        </p:txBody>
      </p:sp>
    </p:spTree>
    <p:extLst>
      <p:ext uri="{BB962C8B-B14F-4D97-AF65-F5344CB8AC3E}">
        <p14:creationId xmlns:p14="http://schemas.microsoft.com/office/powerpoint/2010/main" val="1012995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5333">
                                            <p:txEl>
                                              <p:pRg st="0" end="0"/>
                                            </p:txEl>
                                          </p:spTgt>
                                        </p:tgtEl>
                                        <p:attrNameLst>
                                          <p:attrName>style.visibility</p:attrName>
                                        </p:attrNameLst>
                                      </p:cBhvr>
                                      <p:to>
                                        <p:strVal val="visible"/>
                                      </p:to>
                                    </p:set>
                                    <p:animEffect transition="in" filter="wipe(left)">
                                      <p:cBhvr>
                                        <p:cTn id="7" dur="500"/>
                                        <p:tgtEl>
                                          <p:spTgt spid="9953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5333">
                                            <p:txEl>
                                              <p:pRg st="1" end="1"/>
                                            </p:txEl>
                                          </p:spTgt>
                                        </p:tgtEl>
                                        <p:attrNameLst>
                                          <p:attrName>style.visibility</p:attrName>
                                        </p:attrNameLst>
                                      </p:cBhvr>
                                      <p:to>
                                        <p:strVal val="visible"/>
                                      </p:to>
                                    </p:set>
                                    <p:animEffect transition="in" filter="wipe(left)">
                                      <p:cBhvr>
                                        <p:cTn id="12" dur="500"/>
                                        <p:tgtEl>
                                          <p:spTgt spid="9953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997381" name="Rectangle 5"/>
          <p:cNvSpPr>
            <a:spLocks noChangeArrowheads="1"/>
          </p:cNvSpPr>
          <p:nvPr/>
        </p:nvSpPr>
        <p:spPr bwMode="auto">
          <a:xfrm>
            <a:off x="838200" y="5334000"/>
            <a:ext cx="7467600" cy="83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00900" algn="r"/>
              </a:tabLst>
              <a:defRPr sz="2800">
                <a:solidFill>
                  <a:schemeClr val="tx1"/>
                </a:solidFill>
                <a:latin typeface="Times New Roman" panose="02020603050405020304" pitchFamily="18" charset="0"/>
              </a:defRPr>
            </a:lvl1pPr>
            <a:lvl2pPr marL="742950" indent="-285750">
              <a:tabLst>
                <a:tab pos="5943600" algn="r"/>
                <a:tab pos="7200900" algn="r"/>
              </a:tabLst>
              <a:defRPr sz="2800">
                <a:solidFill>
                  <a:schemeClr val="tx1"/>
                </a:solidFill>
                <a:latin typeface="Times New Roman" panose="02020603050405020304" pitchFamily="18" charset="0"/>
              </a:defRPr>
            </a:lvl2pPr>
            <a:lvl3pPr marL="1143000" indent="-228600">
              <a:tabLst>
                <a:tab pos="5943600" algn="r"/>
                <a:tab pos="7200900" algn="r"/>
              </a:tabLst>
              <a:defRPr sz="2800">
                <a:solidFill>
                  <a:schemeClr val="tx1"/>
                </a:solidFill>
                <a:latin typeface="Times New Roman" panose="02020603050405020304" pitchFamily="18" charset="0"/>
              </a:defRPr>
            </a:lvl3pPr>
            <a:lvl4pPr marL="1600200" indent="-228600">
              <a:tabLst>
                <a:tab pos="5943600" algn="r"/>
                <a:tab pos="7200900" algn="r"/>
              </a:tabLst>
              <a:defRPr sz="2800">
                <a:solidFill>
                  <a:schemeClr val="tx1"/>
                </a:solidFill>
                <a:latin typeface="Times New Roman" panose="02020603050405020304" pitchFamily="18" charset="0"/>
              </a:defRPr>
            </a:lvl4pPr>
            <a:lvl5pPr marL="2057400" indent="-228600">
              <a:tabLst>
                <a:tab pos="59436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9pPr>
          </a:lstStyle>
          <a:p>
            <a:pPr algn="l">
              <a:lnSpc>
                <a:spcPct val="115000"/>
              </a:lnSpc>
              <a:spcBef>
                <a:spcPct val="25000"/>
              </a:spcBef>
            </a:pPr>
            <a:r>
              <a:rPr lang="en-US" altLang="en-US" sz="1900" b="1" dirty="0">
                <a:latin typeface="Liberation Sans" panose="020B0604020202020204"/>
              </a:rPr>
              <a:t>Bad Debt Expense  </a:t>
            </a:r>
            <a:r>
              <a:rPr lang="en-US" altLang="en-US" sz="1900" b="1" dirty="0" smtClean="0">
                <a:latin typeface="Liberation Sans" panose="020B0604020202020204"/>
              </a:rPr>
              <a:t>($26,610 </a:t>
            </a:r>
            <a:r>
              <a:rPr lang="en-US" altLang="en-US" sz="1900" b="1" dirty="0">
                <a:latin typeface="Liberation Sans" panose="020B0604020202020204"/>
              </a:rPr>
              <a:t>– $800)	</a:t>
            </a:r>
            <a:r>
              <a:rPr lang="en-US" altLang="en-US" sz="1900" b="1" dirty="0" smtClean="0">
                <a:latin typeface="Liberation Sans" panose="020B0604020202020204"/>
              </a:rPr>
              <a:t>25,810</a:t>
            </a:r>
            <a:endParaRPr lang="en-US" altLang="en-US" sz="1900" b="1" dirty="0">
              <a:latin typeface="Liberation Sans" panose="020B0604020202020204"/>
            </a:endParaRPr>
          </a:p>
          <a:p>
            <a:pPr algn="l">
              <a:lnSpc>
                <a:spcPct val="115000"/>
              </a:lnSpc>
              <a:spcBef>
                <a:spcPct val="25000"/>
              </a:spcBef>
            </a:pPr>
            <a:r>
              <a:rPr lang="en-US" altLang="en-US" sz="1900" b="1" dirty="0">
                <a:latin typeface="Liberation Sans" panose="020B0604020202020204"/>
              </a:rPr>
              <a:t>	Allowance for Doubtful Accounts 		</a:t>
            </a:r>
            <a:r>
              <a:rPr lang="en-US" altLang="en-US" sz="1900" b="1" dirty="0" smtClean="0">
                <a:latin typeface="Liberation Sans" panose="020B0604020202020204"/>
              </a:rPr>
              <a:t>25,810</a:t>
            </a:r>
            <a:endParaRPr lang="en-US" altLang="en-US" sz="1900" b="1" dirty="0">
              <a:latin typeface="Liberation Sans" panose="020B0604020202020204"/>
            </a:endParaRPr>
          </a:p>
        </p:txBody>
      </p:sp>
      <p:sp>
        <p:nvSpPr>
          <p:cNvPr id="45060" name="Rectangle 6"/>
          <p:cNvSpPr>
            <a:spLocks noChangeArrowheads="1"/>
          </p:cNvSpPr>
          <p:nvPr/>
        </p:nvSpPr>
        <p:spPr bwMode="auto">
          <a:xfrm>
            <a:off x="7010400" y="2362200"/>
            <a:ext cx="182880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pPr>
            <a:r>
              <a:rPr lang="en-US" altLang="en-US" sz="1800" dirty="0">
                <a:latin typeface="Liberation Sans" panose="020B0604020202020204"/>
              </a:rPr>
              <a:t>What entry would Wilson make assuming the allowance account had a </a:t>
            </a:r>
            <a:r>
              <a:rPr lang="en-US" altLang="en-US" sz="1800" b="1" dirty="0">
                <a:solidFill>
                  <a:srgbClr val="CC0000"/>
                </a:solidFill>
                <a:latin typeface="Liberation Sans" panose="020B0604020202020204"/>
              </a:rPr>
              <a:t>credit balance of $800</a:t>
            </a:r>
            <a:r>
              <a:rPr lang="en-US" altLang="en-US" sz="1800" dirty="0">
                <a:solidFill>
                  <a:srgbClr val="CC0000"/>
                </a:solidFill>
                <a:latin typeface="Liberation Sans" panose="020B0604020202020204"/>
              </a:rPr>
              <a:t> </a:t>
            </a:r>
            <a:r>
              <a:rPr lang="en-US" altLang="en-US" sz="1800" dirty="0">
                <a:latin typeface="Liberation Sans" panose="020B0604020202020204"/>
              </a:rPr>
              <a:t>before adjustment?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9"/>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sz="3200" i="0" kern="1200" dirty="0" smtClean="0">
                <a:solidFill>
                  <a:schemeClr val="tx1"/>
                </a:solidFill>
                <a:effectLst/>
                <a:latin typeface="Liberation Sans" panose="020B0604020202020204"/>
                <a:ea typeface="+mn-ea"/>
                <a:cs typeface="+mn-cs"/>
              </a:rPr>
              <a:t>Estimating the Allowance</a:t>
            </a:r>
            <a:endParaRPr lang="en-US" sz="3200" i="0" kern="1200" dirty="0">
              <a:solidFill>
                <a:schemeClr val="tx1"/>
              </a:solidFill>
              <a:effectLst/>
              <a:latin typeface="Liberation Sans" panose="020B0604020202020204"/>
              <a:ea typeface="+mn-ea"/>
              <a:cs typeface="+mn-cs"/>
            </a:endParaRPr>
          </a:p>
        </p:txBody>
      </p:sp>
      <p:pic>
        <p:nvPicPr>
          <p:cNvPr id="10" name="Picture 9"/>
          <p:cNvPicPr>
            <a:picLocks noChangeAspect="1"/>
          </p:cNvPicPr>
          <p:nvPr/>
        </p:nvPicPr>
        <p:blipFill>
          <a:blip r:embed="rId3"/>
          <a:stretch>
            <a:fillRect/>
          </a:stretch>
        </p:blipFill>
        <p:spPr>
          <a:xfrm>
            <a:off x="457200" y="1407889"/>
            <a:ext cx="6303983" cy="3661655"/>
          </a:xfrm>
          <a:prstGeom prst="rect">
            <a:avLst/>
          </a:prstGeom>
          <a:ln>
            <a:solidFill>
              <a:schemeClr val="tx1"/>
            </a:solidFill>
          </a:ln>
        </p:spPr>
      </p:pic>
      <p:sp>
        <p:nvSpPr>
          <p:cNvPr id="11" name="Text Box 7"/>
          <p:cNvSpPr txBox="1">
            <a:spLocks noChangeArrowheads="1"/>
          </p:cNvSpPr>
          <p:nvPr/>
        </p:nvSpPr>
        <p:spPr bwMode="auto">
          <a:xfrm>
            <a:off x="7010400" y="1447800"/>
            <a:ext cx="1828800" cy="646331"/>
          </a:xfrm>
          <a:prstGeom prst="rect">
            <a:avLst/>
          </a:prstGeom>
          <a:solidFill>
            <a:schemeClr val="bg1"/>
          </a:solidFill>
          <a:ln>
            <a:noFill/>
          </a:ln>
          <a:effectLst/>
          <a:extLs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7-6</a:t>
            </a:r>
          </a:p>
          <a:p>
            <a:pPr algn="l"/>
            <a:r>
              <a:rPr lang="en-US" altLang="en-US" sz="1200" dirty="0" smtClean="0">
                <a:latin typeface="Liberation Sans" panose="020B0604020202020204"/>
              </a:rPr>
              <a:t>Accounts </a:t>
            </a:r>
            <a:r>
              <a:rPr lang="en-US" altLang="en-US" sz="1200" dirty="0">
                <a:latin typeface="Liberation Sans" panose="020B0604020202020204"/>
              </a:rPr>
              <a:t>Receivable Aging Schedule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7381">
                                            <p:txEl>
                                              <p:pRg st="0" end="0"/>
                                            </p:txEl>
                                          </p:spTgt>
                                        </p:tgtEl>
                                        <p:attrNameLst>
                                          <p:attrName>style.visibility</p:attrName>
                                        </p:attrNameLst>
                                      </p:cBhvr>
                                      <p:to>
                                        <p:strVal val="visible"/>
                                      </p:to>
                                    </p:set>
                                    <p:animEffect transition="in" filter="wipe(left)">
                                      <p:cBhvr>
                                        <p:cTn id="7" dur="500"/>
                                        <p:tgtEl>
                                          <p:spTgt spid="9973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7381">
                                            <p:txEl>
                                              <p:pRg st="1" end="1"/>
                                            </p:txEl>
                                          </p:spTgt>
                                        </p:tgtEl>
                                        <p:attrNameLst>
                                          <p:attrName>style.visibility</p:attrName>
                                        </p:attrNameLst>
                                      </p:cBhvr>
                                      <p:to>
                                        <p:strVal val="visible"/>
                                      </p:to>
                                    </p:set>
                                    <p:animEffect transition="in" filter="wipe(left)">
                                      <p:cBhvr>
                                        <p:cTn id="12" dur="500"/>
                                        <p:tgtEl>
                                          <p:spTgt spid="9973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8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6"/>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46084" name="Rectangle 9"/>
          <p:cNvSpPr>
            <a:spLocks noChangeArrowheads="1"/>
          </p:cNvSpPr>
          <p:nvPr/>
        </p:nvSpPr>
        <p:spPr bwMode="auto">
          <a:xfrm>
            <a:off x="609600" y="1371600"/>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a:latin typeface="Liberation Sans" panose="020B0604020202020204"/>
              </a:rPr>
              <a:t>Illustration: </a:t>
            </a:r>
            <a:r>
              <a:rPr lang="en-US" altLang="en-US" sz="2100" dirty="0" smtClean="0">
                <a:latin typeface="Liberation Sans" panose="020B0604020202020204"/>
              </a:rPr>
              <a:t>Ducan Company </a:t>
            </a:r>
            <a:r>
              <a:rPr lang="en-US" altLang="en-US" sz="2100" dirty="0">
                <a:latin typeface="Liberation Sans" panose="020B0604020202020204"/>
              </a:rPr>
              <a:t>reports the following financial information before adjustments.</a:t>
            </a:r>
          </a:p>
        </p:txBody>
      </p:sp>
      <p:sp>
        <p:nvSpPr>
          <p:cNvPr id="46085" name="Rectangle 10"/>
          <p:cNvSpPr>
            <a:spLocks noChangeArrowheads="1"/>
          </p:cNvSpPr>
          <p:nvPr/>
        </p:nvSpPr>
        <p:spPr bwMode="auto">
          <a:xfrm>
            <a:off x="609600" y="3886200"/>
            <a:ext cx="7543800" cy="199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a:latin typeface="Liberation Sans" panose="020B0604020202020204"/>
              </a:rPr>
              <a:t>Instructions:</a:t>
            </a:r>
            <a:r>
              <a:rPr lang="en-US" altLang="en-US" sz="2100" dirty="0">
                <a:latin typeface="Liberation Sans" panose="020B0604020202020204"/>
              </a:rPr>
              <a:t> </a:t>
            </a:r>
            <a:r>
              <a:rPr lang="en-US" altLang="en-US" sz="2100" dirty="0" smtClean="0">
                <a:latin typeface="Liberation Sans" panose="020B0604020202020204"/>
              </a:rPr>
              <a:t>Prepare the journal entry to record Bad Debt Expense assuming Duncan Company estimates bad debts at (a) 5% of accounts receivable and (b) 5% of accounts receivable but Allowance for Doubtful Accounts had a $1,500 debit balance.</a:t>
            </a:r>
            <a:endParaRPr lang="en-US" altLang="en-US" sz="2100" dirty="0">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Rectangle 9"/>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sz="3200" i="0" kern="1200" dirty="0" smtClean="0">
                <a:solidFill>
                  <a:schemeClr val="tx1"/>
                </a:solidFill>
                <a:effectLst/>
                <a:latin typeface="Liberation Sans" panose="020B0604020202020204"/>
                <a:ea typeface="+mn-ea"/>
                <a:cs typeface="+mn-cs"/>
              </a:rPr>
              <a:t>Estimating the Allowance</a:t>
            </a:r>
            <a:endParaRPr lang="en-US" sz="3200" i="0" kern="1200" dirty="0">
              <a:solidFill>
                <a:schemeClr val="tx1"/>
              </a:solidFill>
              <a:effectLst/>
              <a:latin typeface="Liberation Sans" panose="020B0604020202020204"/>
              <a:ea typeface="+mn-ea"/>
              <a:cs typeface="+mn-cs"/>
            </a:endParaRPr>
          </a:p>
        </p:txBody>
      </p:sp>
      <p:pic>
        <p:nvPicPr>
          <p:cNvPr id="2" name="Picture 1"/>
          <p:cNvPicPr>
            <a:picLocks noChangeAspect="1"/>
          </p:cNvPicPr>
          <p:nvPr/>
        </p:nvPicPr>
        <p:blipFill>
          <a:blip r:embed="rId3"/>
          <a:stretch>
            <a:fillRect/>
          </a:stretch>
        </p:blipFill>
        <p:spPr>
          <a:xfrm>
            <a:off x="639480" y="2133600"/>
            <a:ext cx="7848600" cy="1611868"/>
          </a:xfrm>
          <a:prstGeom prst="rect">
            <a:avLst/>
          </a:prstGeom>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1600" b="1" i="1" dirty="0" smtClean="0">
                <a:solidFill>
                  <a:schemeClr val="bg2"/>
                </a:solidFill>
                <a:effectLst>
                  <a:outerShdw blurRad="38100" dist="38100" dir="2700000" algn="tl">
                    <a:srgbClr val="C0C0C0"/>
                  </a:outerShdw>
                </a:effectLst>
                <a:latin typeface="Liberation Sans" panose="020B0604020202020204"/>
              </a:rPr>
              <a:t>LO 3</a:t>
            </a:r>
          </a:p>
        </p:txBody>
      </p:sp>
      <p:sp>
        <p:nvSpPr>
          <p:cNvPr id="795655" name="Rectangle 7"/>
          <p:cNvSpPr>
            <a:spLocks noChangeArrowheads="1"/>
          </p:cNvSpPr>
          <p:nvPr/>
        </p:nvSpPr>
        <p:spPr bwMode="auto">
          <a:xfrm>
            <a:off x="990600" y="5181600"/>
            <a:ext cx="8077200" cy="134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00900" algn="r"/>
              </a:tabLst>
              <a:defRPr sz="2800">
                <a:solidFill>
                  <a:schemeClr val="tx1"/>
                </a:solidFill>
                <a:latin typeface="Times New Roman" panose="02020603050405020304" pitchFamily="18" charset="0"/>
              </a:defRPr>
            </a:lvl1pPr>
            <a:lvl2pPr marL="742950" indent="-285750">
              <a:tabLst>
                <a:tab pos="5943600" algn="r"/>
                <a:tab pos="7200900" algn="r"/>
              </a:tabLst>
              <a:defRPr sz="2800">
                <a:solidFill>
                  <a:schemeClr val="tx1"/>
                </a:solidFill>
                <a:latin typeface="Times New Roman" panose="02020603050405020304" pitchFamily="18" charset="0"/>
              </a:defRPr>
            </a:lvl2pPr>
            <a:lvl3pPr marL="1143000" indent="-228600">
              <a:tabLst>
                <a:tab pos="5943600" algn="r"/>
                <a:tab pos="7200900" algn="r"/>
              </a:tabLst>
              <a:defRPr sz="2800">
                <a:solidFill>
                  <a:schemeClr val="tx1"/>
                </a:solidFill>
                <a:latin typeface="Times New Roman" panose="02020603050405020304" pitchFamily="18" charset="0"/>
              </a:defRPr>
            </a:lvl3pPr>
            <a:lvl4pPr marL="1600200" indent="-228600">
              <a:tabLst>
                <a:tab pos="5943600" algn="r"/>
                <a:tab pos="7200900" algn="r"/>
              </a:tabLst>
              <a:defRPr sz="2800">
                <a:solidFill>
                  <a:schemeClr val="tx1"/>
                </a:solidFill>
                <a:latin typeface="Times New Roman" panose="02020603050405020304" pitchFamily="18" charset="0"/>
              </a:defRPr>
            </a:lvl4pPr>
            <a:lvl5pPr marL="2057400" indent="-228600">
              <a:tabLst>
                <a:tab pos="59436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9pPr>
          </a:lstStyle>
          <a:p>
            <a:pPr algn="l">
              <a:lnSpc>
                <a:spcPct val="115000"/>
              </a:lnSpc>
              <a:spcBef>
                <a:spcPct val="25000"/>
              </a:spcBef>
            </a:pPr>
            <a:r>
              <a:rPr lang="en-US" altLang="en-US" sz="2100" dirty="0">
                <a:latin typeface="Liberation Sans" panose="020B0604020202020204"/>
              </a:rPr>
              <a:t>Bad Debt Expense	</a:t>
            </a:r>
            <a:r>
              <a:rPr lang="en-US" altLang="en-US" sz="2100" dirty="0" smtClean="0">
                <a:latin typeface="Liberation Sans" panose="020B0604020202020204"/>
              </a:rPr>
              <a:t>3,000</a:t>
            </a:r>
            <a:endParaRPr lang="en-US" altLang="en-US" sz="2100" dirty="0">
              <a:latin typeface="Liberation Sans" panose="020B0604020202020204"/>
            </a:endParaRPr>
          </a:p>
          <a:p>
            <a:pPr algn="l">
              <a:lnSpc>
                <a:spcPct val="115000"/>
              </a:lnSpc>
              <a:spcBef>
                <a:spcPct val="25000"/>
              </a:spcBef>
            </a:pPr>
            <a:r>
              <a:rPr lang="en-US" altLang="en-US" sz="2100" dirty="0">
                <a:latin typeface="Liberation Sans" panose="020B0604020202020204"/>
              </a:rPr>
              <a:t>	Allowance for Doubtful Accounts		</a:t>
            </a:r>
            <a:r>
              <a:rPr lang="en-US" altLang="en-US" sz="2100" dirty="0" smtClean="0">
                <a:latin typeface="Liberation Sans" panose="020B0604020202020204"/>
              </a:rPr>
              <a:t>3,000</a:t>
            </a:r>
            <a:endParaRPr lang="en-US" altLang="en-US" sz="2100" dirty="0">
              <a:latin typeface="Liberation Sans" panose="020B0604020202020204"/>
            </a:endParaRPr>
          </a:p>
          <a:p>
            <a:pPr algn="l">
              <a:lnSpc>
                <a:spcPct val="115000"/>
              </a:lnSpc>
              <a:spcBef>
                <a:spcPct val="25000"/>
              </a:spcBef>
            </a:pPr>
            <a:r>
              <a:rPr lang="en-US" altLang="en-US" sz="1800" dirty="0" smtClean="0">
                <a:latin typeface="Liberation Sans" panose="020B0604020202020204"/>
              </a:rPr>
              <a:t>$100,000 </a:t>
            </a:r>
            <a:r>
              <a:rPr lang="en-US" altLang="en-US" sz="1800" dirty="0">
                <a:latin typeface="Liberation Sans" panose="020B0604020202020204"/>
              </a:rPr>
              <a:t>x </a:t>
            </a:r>
            <a:r>
              <a:rPr lang="en-US" altLang="en-US" sz="1800" dirty="0" smtClean="0">
                <a:latin typeface="Liberation Sans" panose="020B0604020202020204"/>
              </a:rPr>
              <a:t>5% </a:t>
            </a:r>
            <a:r>
              <a:rPr lang="en-US" altLang="en-US" sz="1800" dirty="0">
                <a:latin typeface="Liberation Sans" panose="020B0604020202020204"/>
              </a:rPr>
              <a:t>= </a:t>
            </a:r>
            <a:r>
              <a:rPr lang="en-US" altLang="en-US" sz="1800" dirty="0" smtClean="0">
                <a:latin typeface="Liberation Sans" panose="020B0604020202020204"/>
              </a:rPr>
              <a:t>$5,000 - $2,000 = $3,000</a:t>
            </a:r>
            <a:endParaRPr lang="en-US" altLang="en-US" sz="1800" dirty="0">
              <a:latin typeface="Liberation Sans" panose="020B0604020202020204"/>
            </a:endParaRPr>
          </a:p>
        </p:txBody>
      </p:sp>
      <p:sp>
        <p:nvSpPr>
          <p:cNvPr id="47110" name="Text Box 8"/>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9"/>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sz="3200" i="0" kern="1200" dirty="0" smtClean="0">
                <a:solidFill>
                  <a:schemeClr val="tx1"/>
                </a:solidFill>
                <a:effectLst/>
                <a:latin typeface="Liberation Sans" panose="020B0604020202020204"/>
                <a:ea typeface="+mn-ea"/>
                <a:cs typeface="+mn-cs"/>
              </a:rPr>
              <a:t>Estimating the Allowance</a:t>
            </a:r>
            <a:endParaRPr lang="en-US" sz="3200" i="0" kern="1200" dirty="0">
              <a:solidFill>
                <a:schemeClr val="tx1"/>
              </a:solidFill>
              <a:effectLst/>
              <a:latin typeface="Liberation Sans" panose="020B0604020202020204"/>
              <a:ea typeface="+mn-ea"/>
              <a:cs typeface="+mn-cs"/>
            </a:endParaRPr>
          </a:p>
        </p:txBody>
      </p:sp>
      <p:sp>
        <p:nvSpPr>
          <p:cNvPr id="11" name="Rectangle 9"/>
          <p:cNvSpPr>
            <a:spLocks noChangeArrowheads="1"/>
          </p:cNvSpPr>
          <p:nvPr/>
        </p:nvSpPr>
        <p:spPr bwMode="auto">
          <a:xfrm>
            <a:off x="609600" y="1371600"/>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a:latin typeface="Liberation Sans" panose="020B0604020202020204"/>
              </a:rPr>
              <a:t>Illustration: </a:t>
            </a:r>
            <a:r>
              <a:rPr lang="en-US" altLang="en-US" sz="2100" dirty="0" smtClean="0">
                <a:latin typeface="Liberation Sans" panose="020B0604020202020204"/>
              </a:rPr>
              <a:t>Ducan Company </a:t>
            </a:r>
            <a:r>
              <a:rPr lang="en-US" altLang="en-US" sz="2100" dirty="0">
                <a:latin typeface="Liberation Sans" panose="020B0604020202020204"/>
              </a:rPr>
              <a:t>reports the following financial information before adjustments.</a:t>
            </a:r>
          </a:p>
        </p:txBody>
      </p:sp>
      <p:pic>
        <p:nvPicPr>
          <p:cNvPr id="12" name="Picture 11"/>
          <p:cNvPicPr>
            <a:picLocks noChangeAspect="1"/>
          </p:cNvPicPr>
          <p:nvPr/>
        </p:nvPicPr>
        <p:blipFill>
          <a:blip r:embed="rId3"/>
          <a:stretch>
            <a:fillRect/>
          </a:stretch>
        </p:blipFill>
        <p:spPr>
          <a:xfrm>
            <a:off x="639480" y="2133600"/>
            <a:ext cx="7848600" cy="1611868"/>
          </a:xfrm>
          <a:prstGeom prst="rect">
            <a:avLst/>
          </a:prstGeom>
        </p:spPr>
      </p:pic>
      <p:sp>
        <p:nvSpPr>
          <p:cNvPr id="13" name="Rectangle 10"/>
          <p:cNvSpPr>
            <a:spLocks noChangeArrowheads="1"/>
          </p:cNvSpPr>
          <p:nvPr/>
        </p:nvSpPr>
        <p:spPr bwMode="auto">
          <a:xfrm>
            <a:off x="609600" y="3886200"/>
            <a:ext cx="75438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a:latin typeface="Liberation Sans" panose="020B0604020202020204"/>
              </a:rPr>
              <a:t>Instructions:</a:t>
            </a:r>
            <a:r>
              <a:rPr lang="en-US" altLang="en-US" sz="2100" dirty="0">
                <a:latin typeface="Liberation Sans" panose="020B0604020202020204"/>
              </a:rPr>
              <a:t> </a:t>
            </a:r>
            <a:r>
              <a:rPr lang="en-US" altLang="en-US" sz="2100" dirty="0" smtClean="0">
                <a:latin typeface="Liberation Sans" panose="020B0604020202020204"/>
              </a:rPr>
              <a:t>Prepare the journal entry to record Bad Debt Expense assuming Duncan Company estimates bad debts at (a) 5% of accounts receivable.</a:t>
            </a:r>
            <a:endParaRPr lang="en-US" altLang="en-US" sz="2100"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5655">
                                            <p:txEl>
                                              <p:pRg st="0" end="0"/>
                                            </p:txEl>
                                          </p:spTgt>
                                        </p:tgtEl>
                                        <p:attrNameLst>
                                          <p:attrName>style.visibility</p:attrName>
                                        </p:attrNameLst>
                                      </p:cBhvr>
                                      <p:to>
                                        <p:strVal val="visible"/>
                                      </p:to>
                                    </p:set>
                                    <p:animEffect transition="in" filter="wipe(left)">
                                      <p:cBhvr>
                                        <p:cTn id="7" dur="500"/>
                                        <p:tgtEl>
                                          <p:spTgt spid="7956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5655">
                                            <p:txEl>
                                              <p:pRg st="1" end="1"/>
                                            </p:txEl>
                                          </p:spTgt>
                                        </p:tgtEl>
                                        <p:attrNameLst>
                                          <p:attrName>style.visibility</p:attrName>
                                        </p:attrNameLst>
                                      </p:cBhvr>
                                      <p:to>
                                        <p:strVal val="visible"/>
                                      </p:to>
                                    </p:set>
                                    <p:animEffect transition="in" filter="wipe(left)">
                                      <p:cBhvr>
                                        <p:cTn id="12" dur="500"/>
                                        <p:tgtEl>
                                          <p:spTgt spid="7956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5655">
                                            <p:txEl>
                                              <p:pRg st="2" end="2"/>
                                            </p:txEl>
                                          </p:spTgt>
                                        </p:tgtEl>
                                        <p:attrNameLst>
                                          <p:attrName>style.visibility</p:attrName>
                                        </p:attrNameLst>
                                      </p:cBhvr>
                                      <p:to>
                                        <p:strVal val="visible"/>
                                      </p:to>
                                    </p:set>
                                    <p:animEffect transition="in" filter="wipe(left)">
                                      <p:cBhvr>
                                        <p:cTn id="17" dur="500"/>
                                        <p:tgtEl>
                                          <p:spTgt spid="7956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1600" b="1" i="1" dirty="0" smtClean="0">
                <a:solidFill>
                  <a:schemeClr val="bg2"/>
                </a:solidFill>
                <a:effectLst>
                  <a:outerShdw blurRad="38100" dist="38100" dir="2700000" algn="tl">
                    <a:srgbClr val="C0C0C0"/>
                  </a:outerShdw>
                </a:effectLst>
                <a:latin typeface="Liberation Sans" panose="020B0604020202020204"/>
              </a:rPr>
              <a:t>LO 3</a:t>
            </a:r>
          </a:p>
        </p:txBody>
      </p:sp>
      <p:sp>
        <p:nvSpPr>
          <p:cNvPr id="795655" name="Rectangle 7"/>
          <p:cNvSpPr>
            <a:spLocks noChangeArrowheads="1"/>
          </p:cNvSpPr>
          <p:nvPr/>
        </p:nvSpPr>
        <p:spPr bwMode="auto">
          <a:xfrm>
            <a:off x="990600" y="5181600"/>
            <a:ext cx="8077200" cy="134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00900" algn="r"/>
              </a:tabLst>
              <a:defRPr sz="2800">
                <a:solidFill>
                  <a:schemeClr val="tx1"/>
                </a:solidFill>
                <a:latin typeface="Times New Roman" panose="02020603050405020304" pitchFamily="18" charset="0"/>
              </a:defRPr>
            </a:lvl1pPr>
            <a:lvl2pPr marL="742950" indent="-285750">
              <a:tabLst>
                <a:tab pos="5943600" algn="r"/>
                <a:tab pos="7200900" algn="r"/>
              </a:tabLst>
              <a:defRPr sz="2800">
                <a:solidFill>
                  <a:schemeClr val="tx1"/>
                </a:solidFill>
                <a:latin typeface="Times New Roman" panose="02020603050405020304" pitchFamily="18" charset="0"/>
              </a:defRPr>
            </a:lvl2pPr>
            <a:lvl3pPr marL="1143000" indent="-228600">
              <a:tabLst>
                <a:tab pos="5943600" algn="r"/>
                <a:tab pos="7200900" algn="r"/>
              </a:tabLst>
              <a:defRPr sz="2800">
                <a:solidFill>
                  <a:schemeClr val="tx1"/>
                </a:solidFill>
                <a:latin typeface="Times New Roman" panose="02020603050405020304" pitchFamily="18" charset="0"/>
              </a:defRPr>
            </a:lvl3pPr>
            <a:lvl4pPr marL="1600200" indent="-228600">
              <a:tabLst>
                <a:tab pos="5943600" algn="r"/>
                <a:tab pos="7200900" algn="r"/>
              </a:tabLst>
              <a:defRPr sz="2800">
                <a:solidFill>
                  <a:schemeClr val="tx1"/>
                </a:solidFill>
                <a:latin typeface="Times New Roman" panose="02020603050405020304" pitchFamily="18" charset="0"/>
              </a:defRPr>
            </a:lvl4pPr>
            <a:lvl5pPr marL="2057400" indent="-228600">
              <a:tabLst>
                <a:tab pos="59436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9pPr>
          </a:lstStyle>
          <a:p>
            <a:pPr algn="l">
              <a:lnSpc>
                <a:spcPct val="115000"/>
              </a:lnSpc>
              <a:spcBef>
                <a:spcPct val="25000"/>
              </a:spcBef>
            </a:pPr>
            <a:r>
              <a:rPr lang="en-US" altLang="en-US" sz="2100" dirty="0">
                <a:latin typeface="Liberation Sans" panose="020B0604020202020204"/>
              </a:rPr>
              <a:t>Bad Debt Expense	</a:t>
            </a:r>
            <a:r>
              <a:rPr lang="en-US" altLang="en-US" sz="2100" dirty="0" smtClean="0">
                <a:latin typeface="Liberation Sans" panose="020B0604020202020204"/>
              </a:rPr>
              <a:t>6,500</a:t>
            </a:r>
            <a:endParaRPr lang="en-US" altLang="en-US" sz="2100" dirty="0">
              <a:latin typeface="Liberation Sans" panose="020B0604020202020204"/>
            </a:endParaRPr>
          </a:p>
          <a:p>
            <a:pPr algn="l">
              <a:lnSpc>
                <a:spcPct val="115000"/>
              </a:lnSpc>
              <a:spcBef>
                <a:spcPct val="25000"/>
              </a:spcBef>
            </a:pPr>
            <a:r>
              <a:rPr lang="en-US" altLang="en-US" sz="2100" dirty="0">
                <a:latin typeface="Liberation Sans" panose="020B0604020202020204"/>
              </a:rPr>
              <a:t>	Allowance for Doubtful Accounts		</a:t>
            </a:r>
            <a:r>
              <a:rPr lang="en-US" altLang="en-US" sz="2100" dirty="0" smtClean="0">
                <a:latin typeface="Liberation Sans" panose="020B0604020202020204"/>
              </a:rPr>
              <a:t>6,500</a:t>
            </a:r>
            <a:endParaRPr lang="en-US" altLang="en-US" sz="2100" dirty="0">
              <a:latin typeface="Liberation Sans" panose="020B0604020202020204"/>
            </a:endParaRPr>
          </a:p>
          <a:p>
            <a:pPr algn="l">
              <a:lnSpc>
                <a:spcPct val="115000"/>
              </a:lnSpc>
              <a:spcBef>
                <a:spcPct val="25000"/>
              </a:spcBef>
            </a:pPr>
            <a:r>
              <a:rPr lang="en-US" altLang="en-US" sz="1800" dirty="0" smtClean="0">
                <a:latin typeface="Liberation Sans" panose="020B0604020202020204"/>
              </a:rPr>
              <a:t>$100,000 </a:t>
            </a:r>
            <a:r>
              <a:rPr lang="en-US" altLang="en-US" sz="1800" dirty="0">
                <a:latin typeface="Liberation Sans" panose="020B0604020202020204"/>
              </a:rPr>
              <a:t>x </a:t>
            </a:r>
            <a:r>
              <a:rPr lang="en-US" altLang="en-US" sz="1800" dirty="0" smtClean="0">
                <a:latin typeface="Liberation Sans" panose="020B0604020202020204"/>
              </a:rPr>
              <a:t>5% </a:t>
            </a:r>
            <a:r>
              <a:rPr lang="en-US" altLang="en-US" sz="1800" dirty="0">
                <a:latin typeface="Liberation Sans" panose="020B0604020202020204"/>
              </a:rPr>
              <a:t>= </a:t>
            </a:r>
            <a:r>
              <a:rPr lang="en-US" altLang="en-US" sz="1800" dirty="0" smtClean="0">
                <a:latin typeface="Liberation Sans" panose="020B0604020202020204"/>
              </a:rPr>
              <a:t>$5,000 + $1,500 = $6,500</a:t>
            </a:r>
            <a:endParaRPr lang="en-US" altLang="en-US" sz="1800" dirty="0">
              <a:latin typeface="Liberation Sans" panose="020B0604020202020204"/>
            </a:endParaRPr>
          </a:p>
        </p:txBody>
      </p:sp>
      <p:sp>
        <p:nvSpPr>
          <p:cNvPr id="47110" name="Text Box 8"/>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9"/>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r>
              <a:rPr lang="en-US" sz="3200" i="0" kern="1200" dirty="0" smtClean="0">
                <a:solidFill>
                  <a:schemeClr val="tx1"/>
                </a:solidFill>
                <a:effectLst/>
                <a:latin typeface="Liberation Sans" panose="020B0604020202020204"/>
                <a:ea typeface="+mn-ea"/>
                <a:cs typeface="+mn-cs"/>
              </a:rPr>
              <a:t>Estimating the Allowance</a:t>
            </a:r>
            <a:endParaRPr lang="en-US" sz="3200" i="0" kern="1200" dirty="0">
              <a:solidFill>
                <a:schemeClr val="tx1"/>
              </a:solidFill>
              <a:effectLst/>
              <a:latin typeface="Liberation Sans" panose="020B0604020202020204"/>
              <a:ea typeface="+mn-ea"/>
              <a:cs typeface="+mn-cs"/>
            </a:endParaRPr>
          </a:p>
        </p:txBody>
      </p:sp>
      <p:sp>
        <p:nvSpPr>
          <p:cNvPr id="11" name="Rectangle 9"/>
          <p:cNvSpPr>
            <a:spLocks noChangeArrowheads="1"/>
          </p:cNvSpPr>
          <p:nvPr/>
        </p:nvSpPr>
        <p:spPr bwMode="auto">
          <a:xfrm>
            <a:off x="609600" y="1371600"/>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a:latin typeface="Liberation Sans" panose="020B0604020202020204"/>
              </a:rPr>
              <a:t>Illustration: </a:t>
            </a:r>
            <a:r>
              <a:rPr lang="en-US" altLang="en-US" sz="2100" dirty="0" smtClean="0">
                <a:latin typeface="Liberation Sans" panose="020B0604020202020204"/>
              </a:rPr>
              <a:t>Ducan Company </a:t>
            </a:r>
            <a:r>
              <a:rPr lang="en-US" altLang="en-US" sz="2100" dirty="0">
                <a:latin typeface="Liberation Sans" panose="020B0604020202020204"/>
              </a:rPr>
              <a:t>reports the following financial information before adjustments.</a:t>
            </a:r>
          </a:p>
        </p:txBody>
      </p:sp>
      <p:pic>
        <p:nvPicPr>
          <p:cNvPr id="12" name="Picture 11"/>
          <p:cNvPicPr>
            <a:picLocks noChangeAspect="1"/>
          </p:cNvPicPr>
          <p:nvPr/>
        </p:nvPicPr>
        <p:blipFill>
          <a:blip r:embed="rId3"/>
          <a:stretch>
            <a:fillRect/>
          </a:stretch>
        </p:blipFill>
        <p:spPr>
          <a:xfrm>
            <a:off x="639480" y="2133600"/>
            <a:ext cx="7848600" cy="1611868"/>
          </a:xfrm>
          <a:prstGeom prst="rect">
            <a:avLst/>
          </a:prstGeom>
        </p:spPr>
      </p:pic>
      <p:sp>
        <p:nvSpPr>
          <p:cNvPr id="13" name="Rectangle 10"/>
          <p:cNvSpPr>
            <a:spLocks noChangeArrowheads="1"/>
          </p:cNvSpPr>
          <p:nvPr/>
        </p:nvSpPr>
        <p:spPr bwMode="auto">
          <a:xfrm>
            <a:off x="609600" y="3886200"/>
            <a:ext cx="81534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smtClean="0">
                <a:latin typeface="Liberation Sans" panose="020B0604020202020204"/>
              </a:rPr>
              <a:t>Instructions:</a:t>
            </a:r>
            <a:r>
              <a:rPr lang="en-US" altLang="en-US" sz="2100" dirty="0" smtClean="0">
                <a:latin typeface="Liberation Sans" panose="020B0604020202020204"/>
              </a:rPr>
              <a:t> Prepare the journal entry to record Bad Debt Expense assuming Duncan Company estimates bad debts at (b) 5% of accounts receivable but the Allowance had a $1,500 debit balance.</a:t>
            </a:r>
            <a:endParaRPr lang="en-US" altLang="en-US" sz="2100" dirty="0">
              <a:latin typeface="Liberation Sans" panose="020B0604020202020204"/>
            </a:endParaRPr>
          </a:p>
        </p:txBody>
      </p:sp>
    </p:spTree>
    <p:extLst>
      <p:ext uri="{BB962C8B-B14F-4D97-AF65-F5344CB8AC3E}">
        <p14:creationId xmlns:p14="http://schemas.microsoft.com/office/powerpoint/2010/main" val="3950531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5655">
                                            <p:txEl>
                                              <p:pRg st="0" end="0"/>
                                            </p:txEl>
                                          </p:spTgt>
                                        </p:tgtEl>
                                        <p:attrNameLst>
                                          <p:attrName>style.visibility</p:attrName>
                                        </p:attrNameLst>
                                      </p:cBhvr>
                                      <p:to>
                                        <p:strVal val="visible"/>
                                      </p:to>
                                    </p:set>
                                    <p:animEffect transition="in" filter="wipe(left)">
                                      <p:cBhvr>
                                        <p:cTn id="7" dur="500"/>
                                        <p:tgtEl>
                                          <p:spTgt spid="7956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5655">
                                            <p:txEl>
                                              <p:pRg st="1" end="1"/>
                                            </p:txEl>
                                          </p:spTgt>
                                        </p:tgtEl>
                                        <p:attrNameLst>
                                          <p:attrName>style.visibility</p:attrName>
                                        </p:attrNameLst>
                                      </p:cBhvr>
                                      <p:to>
                                        <p:strVal val="visible"/>
                                      </p:to>
                                    </p:set>
                                    <p:animEffect transition="in" filter="wipe(left)">
                                      <p:cBhvr>
                                        <p:cTn id="12" dur="500"/>
                                        <p:tgtEl>
                                          <p:spTgt spid="7956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5655">
                                            <p:txEl>
                                              <p:pRg st="2" end="2"/>
                                            </p:txEl>
                                          </p:spTgt>
                                        </p:tgtEl>
                                        <p:attrNameLst>
                                          <p:attrName>style.visibility</p:attrName>
                                        </p:attrNameLst>
                                      </p:cBhvr>
                                      <p:to>
                                        <p:strVal val="visible"/>
                                      </p:to>
                                    </p:set>
                                    <p:animEffect transition="in" filter="wipe(left)">
                                      <p:cBhvr>
                                        <p:cTn id="17" dur="500"/>
                                        <p:tgtEl>
                                          <p:spTgt spid="7956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Indicate how to report cash and related items.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receivables and understand accounting issues related to their recognition.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Explain accounting issues related to valuation of accounts receivable. </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352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b="1" dirty="0">
                <a:solidFill>
                  <a:srgbClr val="CC0000"/>
                </a:solidFill>
                <a:latin typeface="Liberation Sans" panose="020B0604020202020204" pitchFamily="34" charset="0"/>
              </a:rPr>
              <a:t>Explain accounting issues related to recognition and valuation of notes receivable.</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the fair value option.</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accounting issues related to disposition of accounts and notes receivable.</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Describe how to report and analyze receivables.</a:t>
            </a:r>
          </a:p>
          <a:p>
            <a:pPr marL="341313" indent="-341313" algn="l">
              <a:lnSpc>
                <a:spcPct val="115000"/>
              </a:lnSpc>
              <a:spcBef>
                <a:spcPct val="45000"/>
              </a:spcBef>
              <a:buClr>
                <a:srgbClr val="CC0000"/>
              </a:buClr>
              <a:buAutoNum type="arabicPlain" startAt="4"/>
            </a:pPr>
            <a:endParaRPr lang="en-US" sz="1900" dirty="0">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524000" y="155057"/>
            <a:ext cx="6248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Cash and Receivables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7</a:t>
            </a:r>
          </a:p>
        </p:txBody>
      </p:sp>
      <p:cxnSp>
        <p:nvCxnSpPr>
          <p:cNvPr id="3" name="Straight Connector 2"/>
          <p:cNvCxnSpPr/>
          <p:nvPr/>
        </p:nvCxnSpPr>
        <p:spPr bwMode="auto">
          <a:xfrm>
            <a:off x="332096" y="0"/>
            <a:ext cx="7960" cy="632061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3246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553497988"/>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5"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NOTES RECEIVABLE</a:t>
            </a:r>
          </a:p>
        </p:txBody>
      </p:sp>
      <p:sp>
        <p:nvSpPr>
          <p:cNvPr id="48134" name="Text Box 6"/>
          <p:cNvSpPr txBox="1">
            <a:spLocks noChangeArrowheads="1"/>
          </p:cNvSpPr>
          <p:nvPr/>
        </p:nvSpPr>
        <p:spPr bwMode="auto">
          <a:xfrm>
            <a:off x="609600" y="1371600"/>
            <a:ext cx="8001000" cy="372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indent="0" algn="l">
              <a:lnSpc>
                <a:spcPct val="120000"/>
              </a:lnSpc>
              <a:spcBef>
                <a:spcPts val="1200"/>
              </a:spcBef>
              <a:spcAft>
                <a:spcPts val="0"/>
              </a:spcAft>
              <a:buClr>
                <a:srgbClr val="800000"/>
              </a:buClr>
              <a:buSzPct val="80000"/>
              <a:defRPr/>
            </a:pPr>
            <a:r>
              <a:rPr lang="en-US" sz="2300" b="1" dirty="0" smtClean="0">
                <a:latin typeface="Liberation Sans" panose="020B0604020202020204"/>
              </a:rPr>
              <a:t>Supported by a formal </a:t>
            </a:r>
            <a:r>
              <a:rPr lang="en-US" sz="2300" b="1" dirty="0" smtClean="0">
                <a:solidFill>
                  <a:schemeClr val="tx2">
                    <a:lumMod val="50000"/>
                  </a:schemeClr>
                </a:solidFill>
                <a:latin typeface="Liberation Sans" panose="020B0604020202020204"/>
              </a:rPr>
              <a:t>promissory note</a:t>
            </a:r>
            <a:r>
              <a:rPr lang="en-US" sz="2300" b="1" dirty="0" smtClean="0">
                <a:latin typeface="Liberation Sans" panose="020B0604020202020204"/>
              </a:rPr>
              <a:t>.</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Written promise to pay a certain sum of money at a specific future date.</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A negotiable instrument.</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Maker signs in favor of a </a:t>
            </a:r>
            <a:r>
              <a:rPr lang="en-US" sz="2200" dirty="0" smtClean="0">
                <a:latin typeface="Liberation Sans" panose="020B0604020202020204"/>
              </a:rPr>
              <a:t>payee</a:t>
            </a:r>
            <a:r>
              <a:rPr lang="en-US" sz="2200" dirty="0" smtClean="0">
                <a:latin typeface="Liberation Sans" panose="020B0604020202020204"/>
              </a:rPr>
              <a:t>.</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Interest-bearing (has a stated rate of interest) or</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200" b="1" dirty="0" smtClean="0">
                <a:solidFill>
                  <a:schemeClr val="tx2">
                    <a:lumMod val="50000"/>
                  </a:schemeClr>
                </a:solidFill>
                <a:latin typeface="Liberation Sans" panose="020B0604020202020204"/>
              </a:rPr>
              <a:t>Zero-interest-bearing</a:t>
            </a:r>
            <a:r>
              <a:rPr lang="en-US" sz="2200" dirty="0" smtClean="0">
                <a:latin typeface="Liberation Sans" panose="020B0604020202020204"/>
              </a:rPr>
              <a:t> (interest included in face amount).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Text Box 2"/>
          <p:cNvSpPr txBox="1">
            <a:spLocks noChangeArrowheads="1"/>
          </p:cNvSpPr>
          <p:nvPr/>
        </p:nvSpPr>
        <p:spPr bwMode="auto">
          <a:xfrm>
            <a:off x="609600" y="1951320"/>
            <a:ext cx="8153400" cy="209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7200">
              <a:defRPr sz="2400">
                <a:solidFill>
                  <a:schemeClr val="tx1"/>
                </a:solidFill>
                <a:latin typeface="Times New Roman" pitchFamily="18" charset="0"/>
              </a:defRPr>
            </a:lvl1pPr>
            <a:lvl2pPr marL="1143000" indent="-457200" algn="l" defTabSz="457200">
              <a:defRPr sz="2400">
                <a:solidFill>
                  <a:schemeClr val="tx1"/>
                </a:solidFill>
                <a:latin typeface="Times New Roman" pitchFamily="18" charset="0"/>
              </a:defRPr>
            </a:lvl2pPr>
            <a:lvl3pPr marL="1714500" indent="-457200" algn="l" defTabSz="457200">
              <a:defRPr sz="2400">
                <a:solidFill>
                  <a:schemeClr val="tx1"/>
                </a:solidFill>
                <a:latin typeface="Times New Roman" pitchFamily="18" charset="0"/>
              </a:defRPr>
            </a:lvl3pPr>
            <a:lvl4pPr marL="2286000" indent="-457200" algn="l" defTabSz="457200">
              <a:defRPr sz="2400">
                <a:solidFill>
                  <a:schemeClr val="tx1"/>
                </a:solidFill>
                <a:latin typeface="Times New Roman" pitchFamily="18" charset="0"/>
              </a:defRPr>
            </a:lvl4pPr>
            <a:lvl5pPr marL="2857500" indent="-457200" algn="l" defTabSz="457200">
              <a:defRPr sz="2400">
                <a:solidFill>
                  <a:schemeClr val="tx1"/>
                </a:solidFill>
                <a:latin typeface="Times New Roman" pitchFamily="18" charset="0"/>
              </a:defRPr>
            </a:lvl5pPr>
            <a:lvl6pPr marL="3314700" indent="-457200" defTabSz="457200" eaLnBrk="0" fontAlgn="base" hangingPunct="0">
              <a:spcBef>
                <a:spcPct val="0"/>
              </a:spcBef>
              <a:spcAft>
                <a:spcPct val="0"/>
              </a:spcAft>
              <a:defRPr sz="2400">
                <a:solidFill>
                  <a:schemeClr val="tx1"/>
                </a:solidFill>
                <a:latin typeface="Times New Roman" pitchFamily="18" charset="0"/>
              </a:defRPr>
            </a:lvl6pPr>
            <a:lvl7pPr marL="3771900" indent="-457200" defTabSz="457200" eaLnBrk="0" fontAlgn="base" hangingPunct="0">
              <a:spcBef>
                <a:spcPct val="0"/>
              </a:spcBef>
              <a:spcAft>
                <a:spcPct val="0"/>
              </a:spcAft>
              <a:defRPr sz="2400">
                <a:solidFill>
                  <a:schemeClr val="tx1"/>
                </a:solidFill>
                <a:latin typeface="Times New Roman" pitchFamily="18" charset="0"/>
              </a:defRPr>
            </a:lvl7pPr>
            <a:lvl8pPr marL="4229100" indent="-457200" defTabSz="457200" eaLnBrk="0" fontAlgn="base" hangingPunct="0">
              <a:spcBef>
                <a:spcPct val="0"/>
              </a:spcBef>
              <a:spcAft>
                <a:spcPct val="0"/>
              </a:spcAft>
              <a:defRPr sz="2400">
                <a:solidFill>
                  <a:schemeClr val="tx1"/>
                </a:solidFill>
                <a:latin typeface="Times New Roman" pitchFamily="18" charset="0"/>
              </a:defRPr>
            </a:lvl8pPr>
            <a:lvl9pPr marL="4686300" indent="-457200" defTabSz="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buSzPct val="80000"/>
              <a:defRPr/>
            </a:pPr>
            <a:r>
              <a:rPr lang="en-US" sz="2300" dirty="0" smtClean="0">
                <a:latin typeface="Liberation Sans" panose="020B0604020202020204"/>
              </a:rPr>
              <a:t>Companies segregate </a:t>
            </a:r>
            <a:r>
              <a:rPr lang="en-US" sz="2300" b="1" dirty="0" smtClean="0">
                <a:solidFill>
                  <a:schemeClr val="tx2">
                    <a:lumMod val="50000"/>
                  </a:schemeClr>
                </a:solidFill>
                <a:latin typeface="Liberation Sans" panose="020B0604020202020204"/>
              </a:rPr>
              <a:t>restricted cash </a:t>
            </a:r>
            <a:r>
              <a:rPr lang="en-US" sz="2300" dirty="0" smtClean="0">
                <a:latin typeface="Liberation Sans" panose="020B0604020202020204"/>
              </a:rPr>
              <a:t>from “regular” cash.</a:t>
            </a:r>
          </a:p>
          <a:p>
            <a:pPr>
              <a:lnSpc>
                <a:spcPct val="120000"/>
              </a:lnSpc>
              <a:spcBef>
                <a:spcPts val="1200"/>
              </a:spcBef>
              <a:buSzPct val="80000"/>
              <a:defRPr/>
            </a:pPr>
            <a:r>
              <a:rPr lang="en-US" sz="2300" b="1" dirty="0" smtClean="0">
                <a:latin typeface="Liberation Sans" panose="020B0604020202020204"/>
              </a:rPr>
              <a:t>Examples</a:t>
            </a:r>
            <a:r>
              <a:rPr lang="en-US" sz="2300" dirty="0" smtClean="0">
                <a:latin typeface="Liberation Sans" panose="020B0604020202020204"/>
              </a:rPr>
              <a:t>, restricted for:</a:t>
            </a:r>
          </a:p>
          <a:p>
            <a:pPr marL="231775">
              <a:lnSpc>
                <a:spcPct val="120000"/>
              </a:lnSpc>
              <a:spcBef>
                <a:spcPts val="1200"/>
              </a:spcBef>
              <a:buSzPct val="80000"/>
              <a:defRPr/>
            </a:pPr>
            <a:r>
              <a:rPr lang="en-US" sz="2200" dirty="0" smtClean="0">
                <a:latin typeface="Liberation Sans" panose="020B0604020202020204"/>
              </a:rPr>
              <a:t>(1) plant expansion, (2) retirement of long-term debt, and     (3) </a:t>
            </a:r>
            <a:r>
              <a:rPr lang="en-US" sz="2300" b="1" dirty="0" smtClean="0">
                <a:solidFill>
                  <a:schemeClr val="tx2">
                    <a:lumMod val="50000"/>
                  </a:schemeClr>
                </a:solidFill>
                <a:latin typeface="Liberation Sans" panose="020B0604020202020204"/>
              </a:rPr>
              <a:t>compensating balances</a:t>
            </a:r>
            <a:r>
              <a:rPr lang="en-US" sz="2200" dirty="0" smtClean="0">
                <a:latin typeface="Liberation Sans" panose="020B0604020202020204"/>
              </a:rPr>
              <a:t>.</a:t>
            </a:r>
          </a:p>
        </p:txBody>
      </p:sp>
      <p:sp>
        <p:nvSpPr>
          <p:cNvPr id="670723"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Reporting Cash</a:t>
            </a:r>
          </a:p>
        </p:txBody>
      </p:sp>
      <p:sp>
        <p:nvSpPr>
          <p:cNvPr id="8197" name="Text Box 4"/>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8198" name="Text Box 5"/>
          <p:cNvSpPr txBox="1">
            <a:spLocks noChangeArrowheads="1"/>
          </p:cNvSpPr>
          <p:nvPr/>
        </p:nvSpPr>
        <p:spPr bwMode="auto">
          <a:xfrm>
            <a:off x="609600" y="13716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006600"/>
                </a:solidFill>
                <a:latin typeface="Liberation Sans" panose="020B0604020202020204"/>
              </a:rPr>
              <a:t>Restricted Cash</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pic>
        <p:nvPicPr>
          <p:cNvPr id="3" name="Picture 2"/>
          <p:cNvPicPr>
            <a:picLocks noChangeAspect="1"/>
          </p:cNvPicPr>
          <p:nvPr/>
        </p:nvPicPr>
        <p:blipFill>
          <a:blip r:embed="rId3"/>
          <a:stretch>
            <a:fillRect/>
          </a:stretch>
        </p:blipFill>
        <p:spPr>
          <a:xfrm>
            <a:off x="453764" y="4114800"/>
            <a:ext cx="8236473" cy="2249174"/>
          </a:xfrm>
          <a:prstGeom prst="rect">
            <a:avLst/>
          </a:prstGeom>
        </p:spPr>
      </p:pic>
      <p:sp>
        <p:nvSpPr>
          <p:cNvPr id="8199" name="Text Box 7"/>
          <p:cNvSpPr txBox="1">
            <a:spLocks noChangeArrowheads="1"/>
          </p:cNvSpPr>
          <p:nvPr/>
        </p:nvSpPr>
        <p:spPr bwMode="auto">
          <a:xfrm>
            <a:off x="6577853" y="4052063"/>
            <a:ext cx="248994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panose="020B0604020202020204"/>
              </a:rPr>
              <a:t>ILLUSTRATION 7-1 </a:t>
            </a:r>
          </a:p>
          <a:p>
            <a:pPr algn="l">
              <a:spcBef>
                <a:spcPts val="0"/>
              </a:spcBef>
            </a:pPr>
            <a:r>
              <a:rPr lang="en-US" altLang="en-US" sz="1200" dirty="0" smtClean="0">
                <a:latin typeface="Liberation Sans" panose="020B0604020202020204"/>
              </a:rPr>
              <a:t>Disclosure of Restricted Cash</a:t>
            </a:r>
            <a:endParaRPr lang="en-US" altLang="en-US" sz="120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3"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NOTES RECEIVABLE</a:t>
            </a:r>
          </a:p>
        </p:txBody>
      </p:sp>
      <p:sp>
        <p:nvSpPr>
          <p:cNvPr id="49157" name="Text Box 6"/>
          <p:cNvSpPr txBox="1">
            <a:spLocks noChangeArrowheads="1"/>
          </p:cNvSpPr>
          <p:nvPr/>
        </p:nvSpPr>
        <p:spPr bwMode="auto">
          <a:xfrm>
            <a:off x="609600" y="1371600"/>
            <a:ext cx="7620000" cy="372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lvl="1" indent="0" algn="l">
              <a:lnSpc>
                <a:spcPct val="120000"/>
              </a:lnSpc>
              <a:spcBef>
                <a:spcPts val="1200"/>
              </a:spcBef>
              <a:spcAft>
                <a:spcPts val="0"/>
              </a:spcAft>
              <a:buClr>
                <a:srgbClr val="800000"/>
              </a:buClr>
              <a:buSzPct val="80000"/>
              <a:defRPr/>
            </a:pPr>
            <a:r>
              <a:rPr lang="en-US" sz="2300" b="1" dirty="0" smtClean="0">
                <a:latin typeface="Liberation Sans" panose="020B0604020202020204"/>
              </a:rPr>
              <a:t>Generally originate from</a:t>
            </a:r>
            <a:r>
              <a:rPr lang="en-US" sz="2300" dirty="0" smtClean="0">
                <a:latin typeface="Liberation Sans" panose="020B0604020202020204"/>
              </a:rPr>
              <a:t>:</a:t>
            </a:r>
          </a:p>
          <a:p>
            <a:pPr lvl="1"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Customers who need to extend payment period of an outstanding receivable. </a:t>
            </a:r>
          </a:p>
          <a:p>
            <a:pPr lvl="1"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High-risk or new customers.</a:t>
            </a:r>
          </a:p>
          <a:p>
            <a:pPr lvl="1"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Loans to employees and subsidiaries.</a:t>
            </a:r>
          </a:p>
          <a:p>
            <a:pPr lvl="1"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Sales of property, plant, and equipment.</a:t>
            </a:r>
          </a:p>
          <a:p>
            <a:pPr lvl="1" algn="l">
              <a:lnSpc>
                <a:spcPct val="120000"/>
              </a:lnSpc>
              <a:spcBef>
                <a:spcPts val="1200"/>
              </a:spcBef>
              <a:spcAft>
                <a:spcPts val="0"/>
              </a:spcAft>
              <a:buClr>
                <a:srgbClr val="CC0000"/>
              </a:buClr>
              <a:buSzPct val="80000"/>
              <a:buFont typeface="Wingdings" pitchFamily="2" charset="2"/>
              <a:buChar char="u"/>
              <a:defRPr/>
            </a:pPr>
            <a:r>
              <a:rPr lang="en-US" sz="2200" dirty="0" smtClean="0">
                <a:latin typeface="Liberation Sans" panose="020B0604020202020204"/>
              </a:rPr>
              <a:t>Lending transactions (majority of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3"/>
          <p:cNvSpPr>
            <a:spLocks noChangeShapeType="1"/>
          </p:cNvSpPr>
          <p:nvPr/>
        </p:nvSpPr>
        <p:spPr bwMode="auto">
          <a:xfrm>
            <a:off x="4572000" y="1066800"/>
            <a:ext cx="0" cy="3810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732164"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Recognition of Notes Receivable</a:t>
            </a:r>
          </a:p>
        </p:txBody>
      </p:sp>
      <p:sp>
        <p:nvSpPr>
          <p:cNvPr id="53252" name="Text Box 6"/>
          <p:cNvSpPr txBox="1">
            <a:spLocks noChangeArrowheads="1"/>
          </p:cNvSpPr>
          <p:nvPr/>
        </p:nvSpPr>
        <p:spPr bwMode="auto">
          <a:xfrm>
            <a:off x="914400" y="1762125"/>
            <a:ext cx="3124200" cy="461665"/>
          </a:xfrm>
          <a:prstGeom prst="rect">
            <a:avLst/>
          </a:prstGeom>
          <a:solidFill>
            <a:srgbClr val="FDFCCC"/>
          </a:solidFill>
          <a:ln w="38100" cap="sq">
            <a:solidFill>
              <a:schemeClr val="tx1"/>
            </a:solidFill>
            <a:miter lim="800000"/>
            <a:headEnd type="none" w="sm" len="sm"/>
            <a:tailEnd type="none" w="sm" len="sm"/>
          </a:ln>
          <a:effec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b="1" dirty="0">
                <a:latin typeface="Liberation Sans" panose="020B0604020202020204"/>
              </a:rPr>
              <a:t>Short-Term</a:t>
            </a:r>
          </a:p>
        </p:txBody>
      </p:sp>
      <p:sp>
        <p:nvSpPr>
          <p:cNvPr id="53253" name="Text Box 7"/>
          <p:cNvSpPr txBox="1">
            <a:spLocks noChangeArrowheads="1"/>
          </p:cNvSpPr>
          <p:nvPr/>
        </p:nvSpPr>
        <p:spPr bwMode="auto">
          <a:xfrm>
            <a:off x="5029200" y="1762125"/>
            <a:ext cx="3124200" cy="461665"/>
          </a:xfrm>
          <a:prstGeom prst="rect">
            <a:avLst/>
          </a:prstGeom>
          <a:solidFill>
            <a:srgbClr val="FDFCCC"/>
          </a:solidFill>
          <a:ln w="38100" cap="sq">
            <a:solidFill>
              <a:schemeClr val="tx1"/>
            </a:solidFill>
            <a:miter lim="800000"/>
            <a:headEnd type="none" w="sm" len="sm"/>
            <a:tailEnd type="none" w="sm" len="sm"/>
          </a:ln>
          <a:effec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b="1" dirty="0">
                <a:latin typeface="Liberation Sans" panose="020B0604020202020204"/>
              </a:rPr>
              <a:t>Long-Term</a:t>
            </a:r>
          </a:p>
        </p:txBody>
      </p:sp>
      <p:sp>
        <p:nvSpPr>
          <p:cNvPr id="53254" name="Text Box 8"/>
          <p:cNvSpPr txBox="1">
            <a:spLocks noChangeArrowheads="1"/>
          </p:cNvSpPr>
          <p:nvPr/>
        </p:nvSpPr>
        <p:spPr bwMode="auto">
          <a:xfrm>
            <a:off x="914400" y="2233704"/>
            <a:ext cx="3124200" cy="1154113"/>
          </a:xfrm>
          <a:prstGeom prst="rect">
            <a:avLst/>
          </a:prstGeom>
          <a:solidFill>
            <a:schemeClr val="bg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300" b="1" dirty="0">
                <a:latin typeface="Liberation Sans" panose="020B0604020202020204"/>
              </a:rPr>
              <a:t>Record at </a:t>
            </a:r>
          </a:p>
          <a:p>
            <a:r>
              <a:rPr lang="en-US" altLang="en-US" sz="2300" b="1" dirty="0">
                <a:solidFill>
                  <a:srgbClr val="CC0000"/>
                </a:solidFill>
                <a:latin typeface="Liberation Sans" panose="020B0604020202020204"/>
              </a:rPr>
              <a:t>Face Value</a:t>
            </a:r>
            <a:r>
              <a:rPr lang="en-US" altLang="en-US" sz="2300" b="1" dirty="0">
                <a:latin typeface="Liberation Sans" panose="020B0604020202020204"/>
              </a:rPr>
              <a:t>,</a:t>
            </a:r>
          </a:p>
          <a:p>
            <a:r>
              <a:rPr lang="en-US" altLang="en-US" sz="2300" b="1" dirty="0">
                <a:latin typeface="Liberation Sans" panose="020B0604020202020204"/>
              </a:rPr>
              <a:t>less allowance</a:t>
            </a:r>
          </a:p>
        </p:txBody>
      </p:sp>
      <p:sp>
        <p:nvSpPr>
          <p:cNvPr id="53255" name="Text Box 9"/>
          <p:cNvSpPr txBox="1">
            <a:spLocks noChangeArrowheads="1"/>
          </p:cNvSpPr>
          <p:nvPr/>
        </p:nvSpPr>
        <p:spPr bwMode="auto">
          <a:xfrm>
            <a:off x="5029200" y="2243229"/>
            <a:ext cx="3124200" cy="1508125"/>
          </a:xfrm>
          <a:prstGeom prst="rect">
            <a:avLst/>
          </a:prstGeom>
          <a:solidFill>
            <a:schemeClr val="bg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300" b="1" dirty="0">
                <a:latin typeface="Liberation Sans" panose="020B0604020202020204"/>
              </a:rPr>
              <a:t>Record at   </a:t>
            </a:r>
          </a:p>
          <a:p>
            <a:r>
              <a:rPr lang="en-US" altLang="en-US" sz="2300" b="1" dirty="0">
                <a:solidFill>
                  <a:srgbClr val="CC0000"/>
                </a:solidFill>
                <a:latin typeface="Liberation Sans" panose="020B0604020202020204"/>
              </a:rPr>
              <a:t>Present Value</a:t>
            </a:r>
          </a:p>
          <a:p>
            <a:r>
              <a:rPr lang="en-US" altLang="en-US" sz="2300" b="1" dirty="0">
                <a:latin typeface="Liberation Sans" panose="020B0604020202020204"/>
              </a:rPr>
              <a:t>of cash expected to be collected</a:t>
            </a:r>
          </a:p>
        </p:txBody>
      </p:sp>
      <p:sp>
        <p:nvSpPr>
          <p:cNvPr id="53256" name="Line 10"/>
          <p:cNvSpPr>
            <a:spLocks noChangeShapeType="1"/>
          </p:cNvSpPr>
          <p:nvPr/>
        </p:nvSpPr>
        <p:spPr bwMode="auto">
          <a:xfrm>
            <a:off x="2438400" y="1447800"/>
            <a:ext cx="41910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3257" name="Line 11"/>
          <p:cNvSpPr>
            <a:spLocks noChangeShapeType="1"/>
          </p:cNvSpPr>
          <p:nvPr/>
        </p:nvSpPr>
        <p:spPr bwMode="auto">
          <a:xfrm>
            <a:off x="2438400" y="1447800"/>
            <a:ext cx="0" cy="3048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3258" name="Line 12"/>
          <p:cNvSpPr>
            <a:spLocks noChangeShapeType="1"/>
          </p:cNvSpPr>
          <p:nvPr/>
        </p:nvSpPr>
        <p:spPr bwMode="auto">
          <a:xfrm>
            <a:off x="6629400" y="1447800"/>
            <a:ext cx="0" cy="3048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3259" name="Text Box 16"/>
          <p:cNvSpPr txBox="1">
            <a:spLocks noChangeArrowheads="1"/>
          </p:cNvSpPr>
          <p:nvPr/>
        </p:nvSpPr>
        <p:spPr bwMode="auto">
          <a:xfrm>
            <a:off x="838200" y="4113213"/>
            <a:ext cx="3581400" cy="198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spcBef>
                <a:spcPct val="30000"/>
              </a:spcBef>
              <a:spcAft>
                <a:spcPct val="20000"/>
              </a:spcAft>
              <a:buSzPct val="80000"/>
            </a:pPr>
            <a:r>
              <a:rPr lang="en-US" altLang="en-US" sz="2100" u="sng" dirty="0">
                <a:latin typeface="Liberation Sans" panose="020B0604020202020204"/>
              </a:rPr>
              <a:t>Interest Rates</a:t>
            </a:r>
          </a:p>
          <a:p>
            <a:pPr>
              <a:lnSpc>
                <a:spcPct val="110000"/>
              </a:lnSpc>
              <a:spcBef>
                <a:spcPct val="30000"/>
              </a:spcBef>
              <a:spcAft>
                <a:spcPct val="20000"/>
              </a:spcAft>
              <a:buSzPct val="80000"/>
            </a:pPr>
            <a:r>
              <a:rPr lang="en-US" altLang="en-US" sz="2100" dirty="0">
                <a:latin typeface="Liberation Sans" panose="020B0604020202020204"/>
              </a:rPr>
              <a:t>Stated rate = Market rate</a:t>
            </a:r>
          </a:p>
          <a:p>
            <a:pPr>
              <a:lnSpc>
                <a:spcPct val="110000"/>
              </a:lnSpc>
              <a:spcBef>
                <a:spcPct val="30000"/>
              </a:spcBef>
              <a:spcAft>
                <a:spcPct val="20000"/>
              </a:spcAft>
              <a:buSzPct val="80000"/>
            </a:pPr>
            <a:r>
              <a:rPr lang="en-US" altLang="en-US" sz="2100" dirty="0">
                <a:latin typeface="Liberation Sans" panose="020B0604020202020204"/>
              </a:rPr>
              <a:t>Stated rate &gt; Market rate</a:t>
            </a:r>
          </a:p>
          <a:p>
            <a:pPr>
              <a:lnSpc>
                <a:spcPct val="110000"/>
              </a:lnSpc>
              <a:spcBef>
                <a:spcPct val="30000"/>
              </a:spcBef>
              <a:spcAft>
                <a:spcPct val="20000"/>
              </a:spcAft>
              <a:buSzPct val="80000"/>
            </a:pPr>
            <a:r>
              <a:rPr lang="en-US" altLang="en-US" sz="2100" dirty="0">
                <a:latin typeface="Liberation Sans" panose="020B0604020202020204"/>
              </a:rPr>
              <a:t>Stated rate &lt; Market rate  </a:t>
            </a:r>
          </a:p>
        </p:txBody>
      </p:sp>
      <p:sp>
        <p:nvSpPr>
          <p:cNvPr id="53260" name="Text Box 17"/>
          <p:cNvSpPr txBox="1">
            <a:spLocks noChangeArrowheads="1"/>
          </p:cNvSpPr>
          <p:nvPr/>
        </p:nvSpPr>
        <p:spPr bwMode="auto">
          <a:xfrm>
            <a:off x="4876800" y="4113213"/>
            <a:ext cx="35814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spcBef>
                <a:spcPct val="30000"/>
              </a:spcBef>
              <a:spcAft>
                <a:spcPct val="20000"/>
              </a:spcAft>
              <a:buSzPct val="80000"/>
            </a:pPr>
            <a:r>
              <a:rPr lang="en-US" altLang="en-US" sz="2100" u="sng" dirty="0">
                <a:latin typeface="Liberation Sans" panose="020B0604020202020204"/>
              </a:rPr>
              <a:t>Note Issued at</a:t>
            </a:r>
            <a:endParaRPr lang="en-US" altLang="en-US" sz="2100" dirty="0">
              <a:latin typeface="Liberation Sans" panose="020B0604020202020204"/>
            </a:endParaRPr>
          </a:p>
        </p:txBody>
      </p:sp>
      <p:sp>
        <p:nvSpPr>
          <p:cNvPr id="53261" name="Line 18"/>
          <p:cNvSpPr>
            <a:spLocks noChangeShapeType="1"/>
          </p:cNvSpPr>
          <p:nvPr/>
        </p:nvSpPr>
        <p:spPr bwMode="auto">
          <a:xfrm>
            <a:off x="4495800" y="4875213"/>
            <a:ext cx="1219200" cy="0"/>
          </a:xfrm>
          <a:prstGeom prst="line">
            <a:avLst/>
          </a:prstGeom>
          <a:noFill/>
          <a:ln w="3810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3262" name="Line 19"/>
          <p:cNvSpPr>
            <a:spLocks noChangeShapeType="1"/>
          </p:cNvSpPr>
          <p:nvPr/>
        </p:nvSpPr>
        <p:spPr bwMode="auto">
          <a:xfrm>
            <a:off x="4495800" y="5332413"/>
            <a:ext cx="1219200" cy="0"/>
          </a:xfrm>
          <a:prstGeom prst="line">
            <a:avLst/>
          </a:prstGeom>
          <a:noFill/>
          <a:ln w="3810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3263" name="Line 20"/>
          <p:cNvSpPr>
            <a:spLocks noChangeShapeType="1"/>
          </p:cNvSpPr>
          <p:nvPr/>
        </p:nvSpPr>
        <p:spPr bwMode="auto">
          <a:xfrm>
            <a:off x="4495800" y="5865813"/>
            <a:ext cx="1219200" cy="0"/>
          </a:xfrm>
          <a:prstGeom prst="line">
            <a:avLst/>
          </a:prstGeom>
          <a:noFill/>
          <a:ln w="3810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732181" name="Text Box 21"/>
          <p:cNvSpPr txBox="1">
            <a:spLocks noChangeArrowheads="1"/>
          </p:cNvSpPr>
          <p:nvPr/>
        </p:nvSpPr>
        <p:spPr bwMode="auto">
          <a:xfrm>
            <a:off x="4876800" y="4624388"/>
            <a:ext cx="3581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spcBef>
                <a:spcPct val="30000"/>
              </a:spcBef>
              <a:spcAft>
                <a:spcPct val="20000"/>
              </a:spcAft>
              <a:buSzPct val="80000"/>
            </a:pPr>
            <a:r>
              <a:rPr lang="en-US" altLang="en-US" sz="2100" dirty="0">
                <a:latin typeface="Liberation Sans" panose="020B0604020202020204"/>
              </a:rPr>
              <a:t>Face Value</a:t>
            </a:r>
          </a:p>
          <a:p>
            <a:pPr>
              <a:lnSpc>
                <a:spcPct val="110000"/>
              </a:lnSpc>
              <a:spcBef>
                <a:spcPct val="30000"/>
              </a:spcBef>
              <a:spcAft>
                <a:spcPct val="20000"/>
              </a:spcAft>
              <a:buSzPct val="80000"/>
            </a:pPr>
            <a:r>
              <a:rPr lang="en-US" altLang="en-US" sz="2100" dirty="0">
                <a:latin typeface="Liberation Sans" panose="020B0604020202020204"/>
              </a:rPr>
              <a:t>Premium</a:t>
            </a:r>
          </a:p>
          <a:p>
            <a:pPr>
              <a:lnSpc>
                <a:spcPct val="110000"/>
              </a:lnSpc>
              <a:spcBef>
                <a:spcPct val="30000"/>
              </a:spcBef>
              <a:spcAft>
                <a:spcPct val="20000"/>
              </a:spcAft>
              <a:buSzPct val="80000"/>
            </a:pPr>
            <a:r>
              <a:rPr lang="en-US" altLang="en-US" sz="2100" dirty="0">
                <a:latin typeface="Liberation Sans" panose="020B0604020202020204"/>
              </a:rPr>
              <a:t>Discount  </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2181">
                                            <p:txEl>
                                              <p:pRg st="0" end="0"/>
                                            </p:txEl>
                                          </p:spTgt>
                                        </p:tgtEl>
                                        <p:attrNameLst>
                                          <p:attrName>style.visibility</p:attrName>
                                        </p:attrNameLst>
                                      </p:cBhvr>
                                      <p:to>
                                        <p:strVal val="visible"/>
                                      </p:to>
                                    </p:set>
                                    <p:animEffect transition="in" filter="wipe(left)">
                                      <p:cBhvr>
                                        <p:cTn id="7" dur="500"/>
                                        <p:tgtEl>
                                          <p:spTgt spid="732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2181">
                                            <p:txEl>
                                              <p:pRg st="1" end="1"/>
                                            </p:txEl>
                                          </p:spTgt>
                                        </p:tgtEl>
                                        <p:attrNameLst>
                                          <p:attrName>style.visibility</p:attrName>
                                        </p:attrNameLst>
                                      </p:cBhvr>
                                      <p:to>
                                        <p:strVal val="visible"/>
                                      </p:to>
                                    </p:set>
                                    <p:animEffect transition="in" filter="wipe(left)">
                                      <p:cBhvr>
                                        <p:cTn id="12" dur="500"/>
                                        <p:tgtEl>
                                          <p:spTgt spid="7321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2181">
                                            <p:txEl>
                                              <p:pRg st="2" end="2"/>
                                            </p:txEl>
                                          </p:spTgt>
                                        </p:tgtEl>
                                        <p:attrNameLst>
                                          <p:attrName>style.visibility</p:attrName>
                                        </p:attrNameLst>
                                      </p:cBhvr>
                                      <p:to>
                                        <p:strVal val="visible"/>
                                      </p:to>
                                    </p:set>
                                    <p:animEffect transition="in" filter="wipe(left)">
                                      <p:cBhvr>
                                        <p:cTn id="17" dur="500"/>
                                        <p:tgtEl>
                                          <p:spTgt spid="732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8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00075" y="1371600"/>
            <a:ext cx="8162925" cy="20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50000"/>
              </a:spcBef>
            </a:pPr>
            <a:r>
              <a:rPr lang="en-US" altLang="en-US" sz="2200" b="1" dirty="0">
                <a:latin typeface="Liberation Sans" panose="020B0604020202020204"/>
              </a:rPr>
              <a:t>Illustration: </a:t>
            </a:r>
            <a:r>
              <a:rPr lang="en-US" altLang="en-US" sz="2200" dirty="0" smtClean="0">
                <a:latin typeface="Liberation Sans" panose="020B0604020202020204"/>
              </a:rPr>
              <a:t>Bigelow </a:t>
            </a:r>
            <a:r>
              <a:rPr lang="en-US" altLang="en-US" sz="2200" dirty="0">
                <a:latin typeface="Liberation Sans" panose="020B0604020202020204"/>
              </a:rPr>
              <a:t>Corp. lends Scandinavian Imports $10,000 in exchange for a $10,000, three-year note bearing interest at 10 percent annually.  The market rate of interest for a note of similar risk is also 10 percent.  How does Bigelow record the receipt of the note? </a:t>
            </a:r>
          </a:p>
        </p:txBody>
      </p:sp>
      <p:sp>
        <p:nvSpPr>
          <p:cNvPr id="734238" name="Rectangle 30"/>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Liberation Sans" panose="020B0604020202020204"/>
                <a:ea typeface="+mn-ea"/>
                <a:cs typeface="+mn-cs"/>
              </a:rPr>
              <a:t>Note Issued at Face Value</a:t>
            </a:r>
          </a:p>
        </p:txBody>
      </p:sp>
      <p:sp>
        <p:nvSpPr>
          <p:cNvPr id="54276" name="Freeform 32"/>
          <p:cNvSpPr>
            <a:spLocks/>
          </p:cNvSpPr>
          <p:nvPr/>
        </p:nvSpPr>
        <p:spPr bwMode="auto">
          <a:xfrm>
            <a:off x="792163" y="5318125"/>
            <a:ext cx="7696200" cy="7938"/>
          </a:xfrm>
          <a:custGeom>
            <a:avLst/>
            <a:gdLst>
              <a:gd name="T0" fmla="*/ 0 w 4848"/>
              <a:gd name="T1" fmla="*/ 2147483647 h 5"/>
              <a:gd name="T2" fmla="*/ 2147483647 w 4848"/>
              <a:gd name="T3" fmla="*/ 0 h 5"/>
              <a:gd name="T4" fmla="*/ 0 60000 65536"/>
              <a:gd name="T5" fmla="*/ 0 60000 65536"/>
            </a:gdLst>
            <a:ahLst/>
            <a:cxnLst>
              <a:cxn ang="T4">
                <a:pos x="T0" y="T1"/>
              </a:cxn>
              <a:cxn ang="T5">
                <a:pos x="T2" y="T3"/>
              </a:cxn>
            </a:cxnLst>
            <a:rect l="0" t="0" r="r" b="b"/>
            <a:pathLst>
              <a:path w="4848" h="5">
                <a:moveTo>
                  <a:pt x="0" y="5"/>
                </a:moveTo>
                <a:lnTo>
                  <a:pt x="4848" y="0"/>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77" name="Line 33"/>
          <p:cNvSpPr>
            <a:spLocks noChangeShapeType="1"/>
          </p:cNvSpPr>
          <p:nvPr/>
        </p:nvSpPr>
        <p:spPr bwMode="auto">
          <a:xfrm>
            <a:off x="766763"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78" name="Line 34"/>
          <p:cNvSpPr>
            <a:spLocks noChangeShapeType="1"/>
          </p:cNvSpPr>
          <p:nvPr/>
        </p:nvSpPr>
        <p:spPr bwMode="auto">
          <a:xfrm>
            <a:off x="2447925"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79" name="Rectangle 35"/>
          <p:cNvSpPr>
            <a:spLocks noChangeArrowheads="1"/>
          </p:cNvSpPr>
          <p:nvPr/>
        </p:nvSpPr>
        <p:spPr bwMode="auto">
          <a:xfrm>
            <a:off x="304800" y="55499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0</a:t>
            </a:r>
          </a:p>
        </p:txBody>
      </p:sp>
      <p:sp>
        <p:nvSpPr>
          <p:cNvPr id="54280" name="Rectangle 36"/>
          <p:cNvSpPr>
            <a:spLocks noChangeArrowheads="1"/>
          </p:cNvSpPr>
          <p:nvPr/>
        </p:nvSpPr>
        <p:spPr bwMode="auto">
          <a:xfrm>
            <a:off x="2057400"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1</a:t>
            </a:r>
          </a:p>
        </p:txBody>
      </p:sp>
      <p:sp>
        <p:nvSpPr>
          <p:cNvPr id="54281" name="Rectangle 38"/>
          <p:cNvSpPr>
            <a:spLocks noChangeArrowheads="1"/>
          </p:cNvSpPr>
          <p:nvPr/>
        </p:nvSpPr>
        <p:spPr bwMode="auto">
          <a:xfrm>
            <a:off x="3724275"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2</a:t>
            </a:r>
          </a:p>
        </p:txBody>
      </p:sp>
      <p:sp>
        <p:nvSpPr>
          <p:cNvPr id="54282" name="Rectangle 41"/>
          <p:cNvSpPr>
            <a:spLocks noChangeArrowheads="1"/>
          </p:cNvSpPr>
          <p:nvPr/>
        </p:nvSpPr>
        <p:spPr bwMode="auto">
          <a:xfrm>
            <a:off x="5410200"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3</a:t>
            </a:r>
          </a:p>
        </p:txBody>
      </p:sp>
      <p:sp>
        <p:nvSpPr>
          <p:cNvPr id="54283" name="Text Box 44"/>
          <p:cNvSpPr txBox="1">
            <a:spLocks noChangeArrowheads="1"/>
          </p:cNvSpPr>
          <p:nvPr/>
        </p:nvSpPr>
        <p:spPr bwMode="auto">
          <a:xfrm>
            <a:off x="3505200" y="47418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700" b="1" dirty="0" smtClean="0">
                <a:latin typeface="Liberation Sans" panose="020B0604020202020204"/>
              </a:rPr>
              <a:t>$1,000</a:t>
            </a:r>
            <a:endParaRPr lang="en-US" altLang="en-US" sz="1700" b="1" dirty="0">
              <a:latin typeface="Liberation Sans" panose="020B0604020202020204"/>
            </a:endParaRPr>
          </a:p>
        </p:txBody>
      </p:sp>
      <p:sp>
        <p:nvSpPr>
          <p:cNvPr id="54284" name="Text Box 46"/>
          <p:cNvSpPr txBox="1">
            <a:spLocks noChangeArrowheads="1"/>
          </p:cNvSpPr>
          <p:nvPr/>
        </p:nvSpPr>
        <p:spPr bwMode="auto">
          <a:xfrm>
            <a:off x="5334000" y="4741863"/>
            <a:ext cx="24384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700" b="1" dirty="0" smtClean="0">
                <a:latin typeface="Liberation Sans" panose="020B0604020202020204"/>
              </a:rPr>
              <a:t>$1,000   </a:t>
            </a:r>
            <a:r>
              <a:rPr lang="en-US" altLang="en-US" sz="1700" b="1" dirty="0">
                <a:latin typeface="Liberation Sans" panose="020B0604020202020204"/>
              </a:rPr>
              <a:t>Interest</a:t>
            </a:r>
          </a:p>
        </p:txBody>
      </p:sp>
      <p:sp>
        <p:nvSpPr>
          <p:cNvPr id="54285" name="Text Box 47"/>
          <p:cNvSpPr txBox="1">
            <a:spLocks noChangeArrowheads="1"/>
          </p:cNvSpPr>
          <p:nvPr/>
        </p:nvSpPr>
        <p:spPr bwMode="auto">
          <a:xfrm>
            <a:off x="1828800" y="47418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700" b="1" dirty="0">
                <a:latin typeface="Liberation Sans" panose="020B0604020202020204"/>
              </a:rPr>
              <a:t>$1,000</a:t>
            </a:r>
          </a:p>
        </p:txBody>
      </p:sp>
      <p:sp>
        <p:nvSpPr>
          <p:cNvPr id="54286" name="Line 51"/>
          <p:cNvSpPr>
            <a:spLocks noChangeShapeType="1"/>
          </p:cNvSpPr>
          <p:nvPr/>
        </p:nvSpPr>
        <p:spPr bwMode="auto">
          <a:xfrm>
            <a:off x="4114800"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87" name="Line 52"/>
          <p:cNvSpPr>
            <a:spLocks noChangeShapeType="1"/>
          </p:cNvSpPr>
          <p:nvPr/>
        </p:nvSpPr>
        <p:spPr bwMode="auto">
          <a:xfrm>
            <a:off x="5791200"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88" name="Text Box 55"/>
          <p:cNvSpPr txBox="1">
            <a:spLocks noChangeArrowheads="1"/>
          </p:cNvSpPr>
          <p:nvPr/>
        </p:nvSpPr>
        <p:spPr bwMode="auto">
          <a:xfrm>
            <a:off x="5105400" y="3992563"/>
            <a:ext cx="23622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700" b="1" dirty="0">
                <a:latin typeface="Liberation Sans" panose="020B0604020202020204"/>
              </a:rPr>
              <a:t>$10,000   Principal</a:t>
            </a:r>
          </a:p>
        </p:txBody>
      </p:sp>
      <p:sp>
        <p:nvSpPr>
          <p:cNvPr id="54289" name="Line 56"/>
          <p:cNvSpPr>
            <a:spLocks noChangeShapeType="1"/>
          </p:cNvSpPr>
          <p:nvPr/>
        </p:nvSpPr>
        <p:spPr bwMode="auto">
          <a:xfrm>
            <a:off x="2438400" y="44958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90" name="Line 60"/>
          <p:cNvSpPr>
            <a:spLocks noChangeShapeType="1"/>
          </p:cNvSpPr>
          <p:nvPr/>
        </p:nvSpPr>
        <p:spPr bwMode="auto">
          <a:xfrm>
            <a:off x="4114800" y="44958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91" name="Line 61"/>
          <p:cNvSpPr>
            <a:spLocks noChangeShapeType="1"/>
          </p:cNvSpPr>
          <p:nvPr/>
        </p:nvSpPr>
        <p:spPr bwMode="auto">
          <a:xfrm>
            <a:off x="5791200" y="44958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92" name="Line 62"/>
          <p:cNvSpPr>
            <a:spLocks noChangeShapeType="1"/>
          </p:cNvSpPr>
          <p:nvPr/>
        </p:nvSpPr>
        <p:spPr bwMode="auto">
          <a:xfrm flipV="1">
            <a:off x="762000" y="3810000"/>
            <a:ext cx="0" cy="137160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4293" name="Freeform 63"/>
          <p:cNvSpPr>
            <a:spLocks/>
          </p:cNvSpPr>
          <p:nvPr/>
        </p:nvSpPr>
        <p:spPr bwMode="auto">
          <a:xfrm>
            <a:off x="762000" y="4191000"/>
            <a:ext cx="4397375" cy="1588"/>
          </a:xfrm>
          <a:custGeom>
            <a:avLst/>
            <a:gdLst>
              <a:gd name="T0" fmla="*/ 0 w 3456"/>
              <a:gd name="T1" fmla="*/ 0 h 1"/>
              <a:gd name="T2" fmla="*/ 2147483647 w 3456"/>
              <a:gd name="T3" fmla="*/ 0 h 1"/>
              <a:gd name="T4" fmla="*/ 0 60000 65536"/>
              <a:gd name="T5" fmla="*/ 0 60000 65536"/>
            </a:gdLst>
            <a:ahLst/>
            <a:cxnLst>
              <a:cxn ang="T4">
                <a:pos x="T0" y="T1"/>
              </a:cxn>
              <a:cxn ang="T5">
                <a:pos x="T2" y="T3"/>
              </a:cxn>
            </a:cxnLst>
            <a:rect l="0" t="0" r="r" b="b"/>
            <a:pathLst>
              <a:path w="3456" h="1">
                <a:moveTo>
                  <a:pt x="0" y="0"/>
                </a:moveTo>
                <a:lnTo>
                  <a:pt x="3456" y="0"/>
                </a:lnTo>
              </a:path>
            </a:pathLst>
          </a:custGeom>
          <a:noFill/>
          <a:ln w="28575" cmpd="sng">
            <a:solidFill>
              <a:srgbClr val="CC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94" name="Freeform 64"/>
          <p:cNvSpPr>
            <a:spLocks/>
          </p:cNvSpPr>
          <p:nvPr/>
        </p:nvSpPr>
        <p:spPr bwMode="auto">
          <a:xfrm>
            <a:off x="762000" y="4494213"/>
            <a:ext cx="5037138" cy="1587"/>
          </a:xfrm>
          <a:custGeom>
            <a:avLst/>
            <a:gdLst>
              <a:gd name="T0" fmla="*/ 0 w 3894"/>
              <a:gd name="T1" fmla="*/ 0 h 1"/>
              <a:gd name="T2" fmla="*/ 2147483647 w 3894"/>
              <a:gd name="T3" fmla="*/ 2147483647 h 1"/>
              <a:gd name="T4" fmla="*/ 0 60000 65536"/>
              <a:gd name="T5" fmla="*/ 0 60000 65536"/>
            </a:gdLst>
            <a:ahLst/>
            <a:cxnLst>
              <a:cxn ang="T4">
                <a:pos x="T0" y="T1"/>
              </a:cxn>
              <a:cxn ang="T5">
                <a:pos x="T2" y="T3"/>
              </a:cxn>
            </a:cxnLst>
            <a:rect l="0" t="0" r="r" b="b"/>
            <a:pathLst>
              <a:path w="3894" h="1">
                <a:moveTo>
                  <a:pt x="0" y="0"/>
                </a:moveTo>
                <a:lnTo>
                  <a:pt x="3894" y="1"/>
                </a:lnTo>
              </a:path>
            </a:pathLst>
          </a:custGeom>
          <a:noFill/>
          <a:ln w="28575" cmpd="sng">
            <a:solidFill>
              <a:srgbClr val="CC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95" name="Rectangle 65"/>
          <p:cNvSpPr>
            <a:spLocks noChangeArrowheads="1"/>
          </p:cNvSpPr>
          <p:nvPr/>
        </p:nvSpPr>
        <p:spPr bwMode="auto">
          <a:xfrm>
            <a:off x="7086600"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4</a:t>
            </a:r>
          </a:p>
        </p:txBody>
      </p:sp>
      <p:sp>
        <p:nvSpPr>
          <p:cNvPr id="54296" name="Line 67"/>
          <p:cNvSpPr>
            <a:spLocks noChangeShapeType="1"/>
          </p:cNvSpPr>
          <p:nvPr/>
        </p:nvSpPr>
        <p:spPr bwMode="auto">
          <a:xfrm>
            <a:off x="7467600"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4297" name="Text Box 70"/>
          <p:cNvSpPr txBox="1">
            <a:spLocks noChangeArrowheads="1"/>
          </p:cNvSpPr>
          <p:nvPr/>
        </p:nvSpPr>
        <p:spPr bwMode="auto">
          <a:xfrm>
            <a:off x="2667000" y="3657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i="1" dirty="0">
                <a:latin typeface="Liberation Sans" panose="020B0604020202020204"/>
              </a:rPr>
              <a:t>i</a:t>
            </a:r>
            <a:r>
              <a:rPr lang="en-US" altLang="en-US" sz="1800" b="1" dirty="0">
                <a:latin typeface="Liberation Sans" panose="020B0604020202020204"/>
              </a:rPr>
              <a:t> = 10%</a:t>
            </a:r>
          </a:p>
        </p:txBody>
      </p:sp>
      <p:sp>
        <p:nvSpPr>
          <p:cNvPr id="54298" name="Text Box 71"/>
          <p:cNvSpPr txBox="1">
            <a:spLocks noChangeArrowheads="1"/>
          </p:cNvSpPr>
          <p:nvPr/>
        </p:nvSpPr>
        <p:spPr bwMode="auto">
          <a:xfrm>
            <a:off x="2667000" y="5791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i="1" dirty="0">
                <a:latin typeface="Liberation Sans" panose="020B0604020202020204"/>
              </a:rPr>
              <a:t>n</a:t>
            </a:r>
            <a:r>
              <a:rPr lang="en-US" altLang="en-US" sz="1800" b="1" dirty="0">
                <a:latin typeface="Liberation Sans" panose="020B0604020202020204"/>
              </a:rPr>
              <a:t> = 3</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latin typeface="Liberation Sans" panose="020B0604020202020204"/>
              </a:rPr>
              <a:t>$1,000      x       2.48685      =    </a:t>
            </a:r>
            <a:r>
              <a:rPr lang="en-US" altLang="en-US" sz="2400" b="1" dirty="0">
                <a:solidFill>
                  <a:srgbClr val="CC0000"/>
                </a:solidFill>
                <a:latin typeface="Liberation Sans" panose="020B0604020202020204"/>
              </a:rPr>
              <a:t>$2,487</a:t>
            </a:r>
          </a:p>
        </p:txBody>
      </p:sp>
      <p:sp>
        <p:nvSpPr>
          <p:cNvPr id="55299" name="Text Box 3"/>
          <p:cNvSpPr txBox="1">
            <a:spLocks noChangeArrowheads="1"/>
          </p:cNvSpPr>
          <p:nvPr/>
        </p:nvSpPr>
        <p:spPr bwMode="auto">
          <a:xfrm>
            <a:off x="12954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Interest Received</a:t>
            </a:r>
          </a:p>
        </p:txBody>
      </p:sp>
      <p:sp>
        <p:nvSpPr>
          <p:cNvPr id="55300" name="Text Box 4"/>
          <p:cNvSpPr txBox="1">
            <a:spLocks noChangeArrowheads="1"/>
          </p:cNvSpPr>
          <p:nvPr/>
        </p:nvSpPr>
        <p:spPr bwMode="auto">
          <a:xfrm>
            <a:off x="38100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Factor</a:t>
            </a:r>
          </a:p>
        </p:txBody>
      </p:sp>
      <p:sp>
        <p:nvSpPr>
          <p:cNvPr id="55301" name="Text Box 5"/>
          <p:cNvSpPr txBox="1">
            <a:spLocks noChangeArrowheads="1"/>
          </p:cNvSpPr>
          <p:nvPr/>
        </p:nvSpPr>
        <p:spPr bwMode="auto">
          <a:xfrm>
            <a:off x="58674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Present Value</a:t>
            </a:r>
          </a:p>
        </p:txBody>
      </p:sp>
      <p:sp>
        <p:nvSpPr>
          <p:cNvPr id="1001478"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Note Issued at Face Value</a:t>
            </a:r>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776413"/>
            <a:ext cx="8605838"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6312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6" name="Text Box 10"/>
          <p:cNvSpPr txBox="1">
            <a:spLocks noChangeArrowheads="1"/>
          </p:cNvSpPr>
          <p:nvPr/>
        </p:nvSpPr>
        <p:spPr bwMode="auto">
          <a:xfrm>
            <a:off x="533400" y="1479550"/>
            <a:ext cx="2362200" cy="40011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dirty="0">
                <a:latin typeface="Liberation Sans" panose="020B0604020202020204"/>
              </a:rPr>
              <a:t>PV of Interest</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 name="Rectangle 1"/>
          <p:cNvSpPr/>
          <p:nvPr/>
        </p:nvSpPr>
        <p:spPr bwMode="auto">
          <a:xfrm>
            <a:off x="3018120" y="2707344"/>
            <a:ext cx="922020" cy="304800"/>
          </a:xfrm>
          <a:prstGeom prst="rect">
            <a:avLst/>
          </a:prstGeom>
          <a:noFill/>
          <a:ln w="28575" cap="sq" cmpd="sng" algn="ctr">
            <a:solidFill>
              <a:srgbClr val="CC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1474"/>
                                        </p:tgtEl>
                                        <p:attrNameLst>
                                          <p:attrName>style.visibility</p:attrName>
                                        </p:attrNameLst>
                                      </p:cBhvr>
                                      <p:to>
                                        <p:strVal val="visible"/>
                                      </p:to>
                                    </p:set>
                                    <p:animEffect transition="in" filter="wipe(left)">
                                      <p:cBhvr>
                                        <p:cTn id="12" dur="500"/>
                                        <p:tgtEl>
                                          <p:spTgt spid="1001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4" grpId="0" autoUpdateAnimBg="0"/>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868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23" name="Rectangle 3"/>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latin typeface="Liberation Sans" panose="020B0604020202020204"/>
              </a:rPr>
              <a:t>$10,000      x      .75132     =      </a:t>
            </a:r>
            <a:r>
              <a:rPr lang="en-US" altLang="en-US" sz="2400" b="1" dirty="0">
                <a:solidFill>
                  <a:srgbClr val="CC0000"/>
                </a:solidFill>
                <a:latin typeface="Liberation Sans" panose="020B0604020202020204"/>
              </a:rPr>
              <a:t>$7,513</a:t>
            </a:r>
          </a:p>
        </p:txBody>
      </p:sp>
      <p:sp>
        <p:nvSpPr>
          <p:cNvPr id="56324" name="Text Box 4"/>
          <p:cNvSpPr txBox="1">
            <a:spLocks noChangeArrowheads="1"/>
          </p:cNvSpPr>
          <p:nvPr/>
        </p:nvSpPr>
        <p:spPr bwMode="auto">
          <a:xfrm>
            <a:off x="13716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Principal</a:t>
            </a:r>
          </a:p>
        </p:txBody>
      </p:sp>
      <p:sp>
        <p:nvSpPr>
          <p:cNvPr id="56325" name="Text Box 5"/>
          <p:cNvSpPr txBox="1">
            <a:spLocks noChangeArrowheads="1"/>
          </p:cNvSpPr>
          <p:nvPr/>
        </p:nvSpPr>
        <p:spPr bwMode="auto">
          <a:xfrm>
            <a:off x="38862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Factor</a:t>
            </a:r>
          </a:p>
        </p:txBody>
      </p:sp>
      <p:sp>
        <p:nvSpPr>
          <p:cNvPr id="56326" name="Text Box 6"/>
          <p:cNvSpPr txBox="1">
            <a:spLocks noChangeArrowheads="1"/>
          </p:cNvSpPr>
          <p:nvPr/>
        </p:nvSpPr>
        <p:spPr bwMode="auto">
          <a:xfrm>
            <a:off x="59436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Present Value</a:t>
            </a:r>
          </a:p>
        </p:txBody>
      </p:sp>
      <p:sp>
        <p:nvSpPr>
          <p:cNvPr id="1003527" name="Rectangle 7"/>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Note Issued at Face Value</a:t>
            </a:r>
          </a:p>
        </p:txBody>
      </p:sp>
      <p:pic>
        <p:nvPicPr>
          <p:cNvPr id="563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86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9" name="Text Box 9"/>
          <p:cNvSpPr txBox="1">
            <a:spLocks noChangeArrowheads="1"/>
          </p:cNvSpPr>
          <p:nvPr/>
        </p:nvSpPr>
        <p:spPr bwMode="auto">
          <a:xfrm>
            <a:off x="533400" y="1479550"/>
            <a:ext cx="2362200" cy="40011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dirty="0">
                <a:latin typeface="Liberation Sans" panose="020B0604020202020204"/>
              </a:rPr>
              <a:t>PV of Principal</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3" name="Rectangle 12"/>
          <p:cNvSpPr/>
          <p:nvPr/>
        </p:nvSpPr>
        <p:spPr bwMode="auto">
          <a:xfrm>
            <a:off x="2900088" y="2689416"/>
            <a:ext cx="922020" cy="304800"/>
          </a:xfrm>
          <a:prstGeom prst="rect">
            <a:avLst/>
          </a:prstGeom>
          <a:noFill/>
          <a:ln w="28575" cap="sq" cmpd="sng" algn="ctr">
            <a:solidFill>
              <a:srgbClr val="CC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23"/>
                                        </p:tgtEl>
                                        <p:attrNameLst>
                                          <p:attrName>style.visibility</p:attrName>
                                        </p:attrNameLst>
                                      </p:cBhvr>
                                      <p:to>
                                        <p:strVal val="visible"/>
                                      </p:to>
                                    </p:set>
                                    <p:animEffect transition="in" filter="wipe(left)">
                                      <p:cBhvr>
                                        <p:cTn id="12" dur="500"/>
                                        <p:tgtEl>
                                          <p:spTgt spid="1003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3" grpId="0"/>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00075" y="1371600"/>
            <a:ext cx="83153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400" b="1" dirty="0">
                <a:solidFill>
                  <a:srgbClr val="CC0000"/>
                </a:solidFill>
                <a:latin typeface="Liberation Sans" panose="020B0604020202020204"/>
              </a:rPr>
              <a:t>Summary</a:t>
            </a:r>
            <a:endParaRPr lang="en-US" altLang="en-US" sz="2400" dirty="0">
              <a:solidFill>
                <a:srgbClr val="CC0000"/>
              </a:solidFill>
              <a:latin typeface="Liberation Sans" panose="020B0604020202020204"/>
            </a:endParaRPr>
          </a:p>
        </p:txBody>
      </p:sp>
      <p:sp>
        <p:nvSpPr>
          <p:cNvPr id="57347" name="Rectangle 3"/>
          <p:cNvSpPr>
            <a:spLocks noChangeArrowheads="1"/>
          </p:cNvSpPr>
          <p:nvPr/>
        </p:nvSpPr>
        <p:spPr bwMode="auto">
          <a:xfrm>
            <a:off x="2438400" y="1371600"/>
            <a:ext cx="6477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tabLst>
                <a:tab pos="5721350" algn="r"/>
                <a:tab pos="7315200" algn="r"/>
              </a:tabLst>
              <a:defRPr sz="2800">
                <a:solidFill>
                  <a:schemeClr val="tx1"/>
                </a:solidFill>
                <a:latin typeface="Times New Roman" panose="02020603050405020304" pitchFamily="18" charset="0"/>
              </a:defRPr>
            </a:lvl1pPr>
            <a:lvl2pPr marL="742950" indent="-285750">
              <a:tabLst>
                <a:tab pos="5721350" algn="r"/>
                <a:tab pos="7315200" algn="r"/>
              </a:tabLst>
              <a:defRPr sz="2800">
                <a:solidFill>
                  <a:schemeClr val="tx1"/>
                </a:solidFill>
                <a:latin typeface="Times New Roman" panose="02020603050405020304" pitchFamily="18" charset="0"/>
              </a:defRPr>
            </a:lvl2pPr>
            <a:lvl3pPr marL="1143000" indent="-228600">
              <a:tabLst>
                <a:tab pos="5721350" algn="r"/>
                <a:tab pos="7315200" algn="r"/>
              </a:tabLst>
              <a:defRPr sz="2800">
                <a:solidFill>
                  <a:schemeClr val="tx1"/>
                </a:solidFill>
                <a:latin typeface="Times New Roman" panose="02020603050405020304" pitchFamily="18" charset="0"/>
              </a:defRPr>
            </a:lvl3pPr>
            <a:lvl4pPr marL="1600200" indent="-228600">
              <a:tabLst>
                <a:tab pos="5721350" algn="r"/>
                <a:tab pos="7315200" algn="r"/>
              </a:tabLst>
              <a:defRPr sz="2800">
                <a:solidFill>
                  <a:schemeClr val="tx1"/>
                </a:solidFill>
                <a:latin typeface="Times New Roman" panose="02020603050405020304" pitchFamily="18" charset="0"/>
              </a:defRPr>
            </a:lvl4pPr>
            <a:lvl5pPr marL="2057400" indent="-228600">
              <a:tabLst>
                <a:tab pos="5721350" algn="r"/>
                <a:tab pos="73152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721350" algn="r"/>
                <a:tab pos="73152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721350" algn="r"/>
                <a:tab pos="73152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721350" algn="r"/>
                <a:tab pos="73152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721350" algn="r"/>
                <a:tab pos="7315200" algn="r"/>
              </a:tabLs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400" dirty="0">
                <a:latin typeface="Liberation Sans" panose="020B0604020202020204"/>
              </a:rPr>
              <a:t>Present value of interest 	$ 2,487</a:t>
            </a:r>
          </a:p>
          <a:p>
            <a:pPr algn="l">
              <a:lnSpc>
                <a:spcPct val="105000"/>
              </a:lnSpc>
              <a:spcBef>
                <a:spcPct val="30000"/>
              </a:spcBef>
              <a:buSzPct val="80000"/>
            </a:pPr>
            <a:r>
              <a:rPr lang="en-US" altLang="en-US" sz="2400" dirty="0">
                <a:latin typeface="Liberation Sans" panose="020B0604020202020204"/>
              </a:rPr>
              <a:t>Present value of principal 	   7,513	</a:t>
            </a:r>
          </a:p>
          <a:p>
            <a:pPr algn="l">
              <a:lnSpc>
                <a:spcPct val="105000"/>
              </a:lnSpc>
              <a:spcBef>
                <a:spcPct val="30000"/>
              </a:spcBef>
              <a:buSzPct val="80000"/>
            </a:pPr>
            <a:r>
              <a:rPr lang="en-US" altLang="en-US" sz="2400" dirty="0" smtClean="0">
                <a:latin typeface="Liberation Sans" panose="020B0604020202020204"/>
              </a:rPr>
              <a:t>Present value of the note </a:t>
            </a:r>
            <a:r>
              <a:rPr lang="en-US" altLang="en-US" sz="2400" dirty="0">
                <a:latin typeface="Liberation Sans" panose="020B0604020202020204"/>
              </a:rPr>
              <a:t>	</a:t>
            </a:r>
            <a:r>
              <a:rPr lang="en-US" altLang="en-US" sz="2400" b="1" dirty="0">
                <a:solidFill>
                  <a:srgbClr val="CC0000"/>
                </a:solidFill>
                <a:latin typeface="Liberation Sans" panose="020B0604020202020204"/>
              </a:rPr>
              <a:t>$10,000 </a:t>
            </a:r>
          </a:p>
        </p:txBody>
      </p:sp>
      <p:sp>
        <p:nvSpPr>
          <p:cNvPr id="57348" name="Line 4"/>
          <p:cNvSpPr>
            <a:spLocks noChangeShapeType="1"/>
          </p:cNvSpPr>
          <p:nvPr/>
        </p:nvSpPr>
        <p:spPr bwMode="auto">
          <a:xfrm>
            <a:off x="6705600" y="2301875"/>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7349" name="Line 5"/>
          <p:cNvSpPr>
            <a:spLocks noChangeShapeType="1"/>
          </p:cNvSpPr>
          <p:nvPr/>
        </p:nvSpPr>
        <p:spPr bwMode="auto">
          <a:xfrm>
            <a:off x="6705600" y="2835275"/>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7350" name="Line 6"/>
          <p:cNvSpPr>
            <a:spLocks noChangeShapeType="1"/>
          </p:cNvSpPr>
          <p:nvPr/>
        </p:nvSpPr>
        <p:spPr bwMode="auto">
          <a:xfrm>
            <a:off x="6705600" y="2895600"/>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05576" name="Rectangle 8"/>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Note Issued at Face Value</a:t>
            </a:r>
          </a:p>
        </p:txBody>
      </p:sp>
      <p:sp>
        <p:nvSpPr>
          <p:cNvPr id="1005578" name="Text Box 10"/>
          <p:cNvSpPr txBox="1">
            <a:spLocks noChangeArrowheads="1"/>
          </p:cNvSpPr>
          <p:nvPr/>
        </p:nvSpPr>
        <p:spPr bwMode="auto">
          <a:xfrm>
            <a:off x="2438400" y="3765550"/>
            <a:ext cx="5943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85000"/>
              </a:lnSpc>
            </a:pPr>
            <a:r>
              <a:rPr lang="en-US" altLang="en-US" sz="2200" dirty="0">
                <a:latin typeface="Liberation Sans" panose="020B0604020202020204"/>
              </a:rPr>
              <a:t>Notes Receivable 	10,000</a:t>
            </a:r>
          </a:p>
        </p:txBody>
      </p:sp>
      <p:sp>
        <p:nvSpPr>
          <p:cNvPr id="1005579" name="Text Box 11"/>
          <p:cNvSpPr txBox="1">
            <a:spLocks noChangeArrowheads="1"/>
          </p:cNvSpPr>
          <p:nvPr/>
        </p:nvSpPr>
        <p:spPr bwMode="auto">
          <a:xfrm>
            <a:off x="2438400" y="4116388"/>
            <a:ext cx="59436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85000"/>
              </a:lnSpc>
            </a:pPr>
            <a:r>
              <a:rPr lang="en-US" altLang="en-US" sz="2200" dirty="0">
                <a:latin typeface="Liberation Sans" panose="020B0604020202020204"/>
              </a:rPr>
              <a:t>	Cash 		10,000</a:t>
            </a:r>
          </a:p>
        </p:txBody>
      </p:sp>
      <p:sp>
        <p:nvSpPr>
          <p:cNvPr id="1005580" name="Text Box 12"/>
          <p:cNvSpPr txBox="1">
            <a:spLocks noChangeArrowheads="1"/>
          </p:cNvSpPr>
          <p:nvPr/>
        </p:nvSpPr>
        <p:spPr bwMode="auto">
          <a:xfrm>
            <a:off x="2438400" y="4832350"/>
            <a:ext cx="5943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85000"/>
              </a:lnSpc>
            </a:pPr>
            <a:r>
              <a:rPr lang="en-US" altLang="en-US" sz="2200" dirty="0">
                <a:latin typeface="Liberation Sans" panose="020B0604020202020204"/>
              </a:rPr>
              <a:t>Cash 	1,000</a:t>
            </a:r>
          </a:p>
        </p:txBody>
      </p:sp>
      <p:sp>
        <p:nvSpPr>
          <p:cNvPr id="1005581" name="Text Box 13"/>
          <p:cNvSpPr txBox="1">
            <a:spLocks noChangeArrowheads="1"/>
          </p:cNvSpPr>
          <p:nvPr/>
        </p:nvSpPr>
        <p:spPr bwMode="auto">
          <a:xfrm>
            <a:off x="2438400" y="5183188"/>
            <a:ext cx="59436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85000"/>
              </a:lnSpc>
            </a:pPr>
            <a:r>
              <a:rPr lang="en-US" altLang="en-US" sz="2200" dirty="0">
                <a:latin typeface="Liberation Sans" panose="020B0604020202020204"/>
              </a:rPr>
              <a:t>	Interest Revenue		1,000</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57358" name="Text Box 10"/>
          <p:cNvSpPr txBox="1">
            <a:spLocks noChangeArrowheads="1"/>
          </p:cNvSpPr>
          <p:nvPr/>
        </p:nvSpPr>
        <p:spPr bwMode="auto">
          <a:xfrm>
            <a:off x="609600" y="3756025"/>
            <a:ext cx="1371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85000"/>
              </a:lnSpc>
            </a:pPr>
            <a:r>
              <a:rPr lang="en-US" altLang="en-US" sz="2200" dirty="0">
                <a:latin typeface="Liberation Sans" panose="020B0604020202020204"/>
              </a:rPr>
              <a:t>Jan. yr. 1	</a:t>
            </a:r>
          </a:p>
        </p:txBody>
      </p:sp>
      <p:sp>
        <p:nvSpPr>
          <p:cNvPr id="57359" name="Text Box 10"/>
          <p:cNvSpPr txBox="1">
            <a:spLocks noChangeArrowheads="1"/>
          </p:cNvSpPr>
          <p:nvPr/>
        </p:nvSpPr>
        <p:spPr bwMode="auto">
          <a:xfrm>
            <a:off x="609600" y="4822825"/>
            <a:ext cx="1600200" cy="38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85000"/>
              </a:lnSpc>
            </a:pPr>
            <a:r>
              <a:rPr lang="en-US" altLang="en-US" sz="2200" dirty="0">
                <a:latin typeface="Liberation Sans" panose="020B0604020202020204"/>
              </a:rPr>
              <a:t>Dec. yr. 1	</a:t>
            </a:r>
          </a:p>
        </p:txBody>
      </p:sp>
      <p:sp>
        <p:nvSpPr>
          <p:cNvPr id="57360" name="Text Box 10"/>
          <p:cNvSpPr txBox="1">
            <a:spLocks noChangeArrowheads="1"/>
          </p:cNvSpPr>
          <p:nvPr/>
        </p:nvSpPr>
        <p:spPr bwMode="auto">
          <a:xfrm>
            <a:off x="609600" y="3124200"/>
            <a:ext cx="2743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85000"/>
              </a:lnSpc>
            </a:pPr>
            <a:r>
              <a:rPr lang="en-US" altLang="en-US" sz="2300" b="1" dirty="0">
                <a:latin typeface="Liberation Sans" panose="020B0604020202020204"/>
              </a:rPr>
              <a:t>Journal Entries</a:t>
            </a:r>
          </a:p>
        </p:txBody>
      </p:sp>
      <p:sp>
        <p:nvSpPr>
          <p:cNvPr id="1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5578"/>
                                        </p:tgtEl>
                                        <p:attrNameLst>
                                          <p:attrName>style.visibility</p:attrName>
                                        </p:attrNameLst>
                                      </p:cBhvr>
                                      <p:to>
                                        <p:strVal val="visible"/>
                                      </p:to>
                                    </p:set>
                                    <p:animEffect transition="in" filter="wipe(left)">
                                      <p:cBhvr>
                                        <p:cTn id="7" dur="500"/>
                                        <p:tgtEl>
                                          <p:spTgt spid="1005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5579"/>
                                        </p:tgtEl>
                                        <p:attrNameLst>
                                          <p:attrName>style.visibility</p:attrName>
                                        </p:attrNameLst>
                                      </p:cBhvr>
                                      <p:to>
                                        <p:strVal val="visible"/>
                                      </p:to>
                                    </p:set>
                                    <p:animEffect transition="in" filter="wipe(left)">
                                      <p:cBhvr>
                                        <p:cTn id="12" dur="500"/>
                                        <p:tgtEl>
                                          <p:spTgt spid="10055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5580"/>
                                        </p:tgtEl>
                                        <p:attrNameLst>
                                          <p:attrName>style.visibility</p:attrName>
                                        </p:attrNameLst>
                                      </p:cBhvr>
                                      <p:to>
                                        <p:strVal val="visible"/>
                                      </p:to>
                                    </p:set>
                                    <p:animEffect transition="in" filter="wipe(left)">
                                      <p:cBhvr>
                                        <p:cTn id="17" dur="500"/>
                                        <p:tgtEl>
                                          <p:spTgt spid="1005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5581"/>
                                        </p:tgtEl>
                                        <p:attrNameLst>
                                          <p:attrName>style.visibility</p:attrName>
                                        </p:attrNameLst>
                                      </p:cBhvr>
                                      <p:to>
                                        <p:strVal val="visible"/>
                                      </p:to>
                                    </p:set>
                                    <p:animEffect transition="in" filter="wipe(left)">
                                      <p:cBhvr>
                                        <p:cTn id="22" dur="500"/>
                                        <p:tgtEl>
                                          <p:spTgt spid="1005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8" grpId="0"/>
      <p:bldP spid="1005579" grpId="0"/>
      <p:bldP spid="1005580" grpId="0"/>
      <p:bldP spid="100558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09600" y="1371600"/>
            <a:ext cx="8153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2200" b="1" dirty="0">
                <a:latin typeface="Liberation Sans" panose="020B0604020202020204"/>
              </a:rPr>
              <a:t>Illustration:</a:t>
            </a:r>
            <a:r>
              <a:rPr lang="en-US" altLang="en-US" sz="2200" dirty="0">
                <a:latin typeface="Liberation Sans" panose="020B0604020202020204"/>
              </a:rPr>
              <a:t> </a:t>
            </a:r>
            <a:r>
              <a:rPr lang="en-US" altLang="en-US" sz="2200" dirty="0" smtClean="0">
                <a:latin typeface="Liberation Sans" panose="020B0604020202020204"/>
              </a:rPr>
              <a:t>Jeremiah </a:t>
            </a:r>
            <a:r>
              <a:rPr lang="en-US" altLang="en-US" sz="2200" dirty="0">
                <a:latin typeface="Liberation Sans" panose="020B0604020202020204"/>
              </a:rPr>
              <a:t>Company receives a three-year, $10,000 </a:t>
            </a:r>
            <a:r>
              <a:rPr lang="en-US" altLang="en-US" sz="2200" b="1" dirty="0">
                <a:latin typeface="Liberation Sans" panose="020B0604020202020204"/>
              </a:rPr>
              <a:t>zero-interest-bearing</a:t>
            </a:r>
            <a:r>
              <a:rPr lang="en-US" altLang="en-US" sz="2200" dirty="0">
                <a:latin typeface="Liberation Sans" panose="020B0604020202020204"/>
              </a:rPr>
              <a:t> note. The market rate of interest for a note of similar risk is 9 percent.  How does Jeremiah record the receipt of the note? </a:t>
            </a:r>
          </a:p>
        </p:txBody>
      </p:sp>
      <p:sp>
        <p:nvSpPr>
          <p:cNvPr id="100761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Liberation Sans" panose="020B0604020202020204"/>
                <a:ea typeface="+mn-ea"/>
                <a:cs typeface="+mn-cs"/>
              </a:rPr>
              <a:t>Zero-Interest-Bearing Note</a:t>
            </a:r>
          </a:p>
        </p:txBody>
      </p:sp>
      <p:sp>
        <p:nvSpPr>
          <p:cNvPr id="58372" name="Freeform 5"/>
          <p:cNvSpPr>
            <a:spLocks/>
          </p:cNvSpPr>
          <p:nvPr/>
        </p:nvSpPr>
        <p:spPr bwMode="auto">
          <a:xfrm>
            <a:off x="792163" y="4860925"/>
            <a:ext cx="7696200" cy="7938"/>
          </a:xfrm>
          <a:custGeom>
            <a:avLst/>
            <a:gdLst>
              <a:gd name="T0" fmla="*/ 0 w 4848"/>
              <a:gd name="T1" fmla="*/ 2147483647 h 5"/>
              <a:gd name="T2" fmla="*/ 2147483647 w 4848"/>
              <a:gd name="T3" fmla="*/ 0 h 5"/>
              <a:gd name="T4" fmla="*/ 0 60000 65536"/>
              <a:gd name="T5" fmla="*/ 0 60000 65536"/>
            </a:gdLst>
            <a:ahLst/>
            <a:cxnLst>
              <a:cxn ang="T4">
                <a:pos x="T0" y="T1"/>
              </a:cxn>
              <a:cxn ang="T5">
                <a:pos x="T2" y="T3"/>
              </a:cxn>
            </a:cxnLst>
            <a:rect l="0" t="0" r="r" b="b"/>
            <a:pathLst>
              <a:path w="4848" h="5">
                <a:moveTo>
                  <a:pt x="0" y="5"/>
                </a:moveTo>
                <a:lnTo>
                  <a:pt x="4848" y="0"/>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73" name="Line 6"/>
          <p:cNvSpPr>
            <a:spLocks noChangeShapeType="1"/>
          </p:cNvSpPr>
          <p:nvPr/>
        </p:nvSpPr>
        <p:spPr bwMode="auto">
          <a:xfrm>
            <a:off x="766763"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74" name="Line 7"/>
          <p:cNvSpPr>
            <a:spLocks noChangeShapeType="1"/>
          </p:cNvSpPr>
          <p:nvPr/>
        </p:nvSpPr>
        <p:spPr bwMode="auto">
          <a:xfrm>
            <a:off x="2447925"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75" name="Rectangle 8"/>
          <p:cNvSpPr>
            <a:spLocks noChangeArrowheads="1"/>
          </p:cNvSpPr>
          <p:nvPr/>
        </p:nvSpPr>
        <p:spPr bwMode="auto">
          <a:xfrm>
            <a:off x="304800" y="50927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0</a:t>
            </a:r>
          </a:p>
        </p:txBody>
      </p:sp>
      <p:sp>
        <p:nvSpPr>
          <p:cNvPr id="58376" name="Rectangle 9"/>
          <p:cNvSpPr>
            <a:spLocks noChangeArrowheads="1"/>
          </p:cNvSpPr>
          <p:nvPr/>
        </p:nvSpPr>
        <p:spPr bwMode="auto">
          <a:xfrm>
            <a:off x="2057400"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1</a:t>
            </a:r>
          </a:p>
        </p:txBody>
      </p:sp>
      <p:sp>
        <p:nvSpPr>
          <p:cNvPr id="58377" name="Rectangle 10"/>
          <p:cNvSpPr>
            <a:spLocks noChangeArrowheads="1"/>
          </p:cNvSpPr>
          <p:nvPr/>
        </p:nvSpPr>
        <p:spPr bwMode="auto">
          <a:xfrm>
            <a:off x="3724275"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2</a:t>
            </a:r>
          </a:p>
        </p:txBody>
      </p:sp>
      <p:sp>
        <p:nvSpPr>
          <p:cNvPr id="58378" name="Rectangle 11"/>
          <p:cNvSpPr>
            <a:spLocks noChangeArrowheads="1"/>
          </p:cNvSpPr>
          <p:nvPr/>
        </p:nvSpPr>
        <p:spPr bwMode="auto">
          <a:xfrm>
            <a:off x="5410200"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3</a:t>
            </a:r>
          </a:p>
        </p:txBody>
      </p:sp>
      <p:sp>
        <p:nvSpPr>
          <p:cNvPr id="58379" name="Text Box 12"/>
          <p:cNvSpPr txBox="1">
            <a:spLocks noChangeArrowheads="1"/>
          </p:cNvSpPr>
          <p:nvPr/>
        </p:nvSpPr>
        <p:spPr bwMode="auto">
          <a:xfrm>
            <a:off x="3505200" y="42846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700" b="1" dirty="0">
                <a:latin typeface="Liberation Sans" panose="020B0604020202020204"/>
              </a:rPr>
              <a:t> $0</a:t>
            </a:r>
          </a:p>
        </p:txBody>
      </p:sp>
      <p:sp>
        <p:nvSpPr>
          <p:cNvPr id="58380" name="Text Box 13"/>
          <p:cNvSpPr txBox="1">
            <a:spLocks noChangeArrowheads="1"/>
          </p:cNvSpPr>
          <p:nvPr/>
        </p:nvSpPr>
        <p:spPr bwMode="auto">
          <a:xfrm>
            <a:off x="5410200" y="4284663"/>
            <a:ext cx="2514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700" b="1" dirty="0">
                <a:latin typeface="Liberation Sans" panose="020B0604020202020204"/>
              </a:rPr>
              <a:t>  $0   Interest</a:t>
            </a:r>
          </a:p>
        </p:txBody>
      </p:sp>
      <p:sp>
        <p:nvSpPr>
          <p:cNvPr id="58381" name="Text Box 14"/>
          <p:cNvSpPr txBox="1">
            <a:spLocks noChangeArrowheads="1"/>
          </p:cNvSpPr>
          <p:nvPr/>
        </p:nvSpPr>
        <p:spPr bwMode="auto">
          <a:xfrm>
            <a:off x="1828800" y="42846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700" b="1" dirty="0">
                <a:latin typeface="Liberation Sans" panose="020B0604020202020204"/>
              </a:rPr>
              <a:t>$0</a:t>
            </a:r>
          </a:p>
        </p:txBody>
      </p:sp>
      <p:sp>
        <p:nvSpPr>
          <p:cNvPr id="58382" name="Line 15"/>
          <p:cNvSpPr>
            <a:spLocks noChangeShapeType="1"/>
          </p:cNvSpPr>
          <p:nvPr/>
        </p:nvSpPr>
        <p:spPr bwMode="auto">
          <a:xfrm>
            <a:off x="4114800"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83" name="Line 16"/>
          <p:cNvSpPr>
            <a:spLocks noChangeShapeType="1"/>
          </p:cNvSpPr>
          <p:nvPr/>
        </p:nvSpPr>
        <p:spPr bwMode="auto">
          <a:xfrm>
            <a:off x="5791200"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84" name="Text Box 17"/>
          <p:cNvSpPr txBox="1">
            <a:spLocks noChangeArrowheads="1"/>
          </p:cNvSpPr>
          <p:nvPr/>
        </p:nvSpPr>
        <p:spPr bwMode="auto">
          <a:xfrm>
            <a:off x="5257800" y="3535363"/>
            <a:ext cx="28194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700" b="1" dirty="0">
                <a:latin typeface="Liberation Sans" panose="020B0604020202020204"/>
              </a:rPr>
              <a:t>$10,000   Principal</a:t>
            </a:r>
          </a:p>
        </p:txBody>
      </p:sp>
      <p:sp>
        <p:nvSpPr>
          <p:cNvPr id="58385" name="Line 18"/>
          <p:cNvSpPr>
            <a:spLocks noChangeShapeType="1"/>
          </p:cNvSpPr>
          <p:nvPr/>
        </p:nvSpPr>
        <p:spPr bwMode="auto">
          <a:xfrm>
            <a:off x="2438400" y="40386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86" name="Line 19"/>
          <p:cNvSpPr>
            <a:spLocks noChangeShapeType="1"/>
          </p:cNvSpPr>
          <p:nvPr/>
        </p:nvSpPr>
        <p:spPr bwMode="auto">
          <a:xfrm>
            <a:off x="4114800" y="40386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87" name="Line 20"/>
          <p:cNvSpPr>
            <a:spLocks noChangeShapeType="1"/>
          </p:cNvSpPr>
          <p:nvPr/>
        </p:nvSpPr>
        <p:spPr bwMode="auto">
          <a:xfrm>
            <a:off x="5791200" y="40386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88" name="Line 21"/>
          <p:cNvSpPr>
            <a:spLocks noChangeShapeType="1"/>
          </p:cNvSpPr>
          <p:nvPr/>
        </p:nvSpPr>
        <p:spPr bwMode="auto">
          <a:xfrm flipV="1">
            <a:off x="762000" y="3352800"/>
            <a:ext cx="0" cy="137160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58389" name="Freeform 22"/>
          <p:cNvSpPr>
            <a:spLocks/>
          </p:cNvSpPr>
          <p:nvPr/>
        </p:nvSpPr>
        <p:spPr bwMode="auto">
          <a:xfrm>
            <a:off x="762000" y="3733800"/>
            <a:ext cx="4397375" cy="1588"/>
          </a:xfrm>
          <a:custGeom>
            <a:avLst/>
            <a:gdLst>
              <a:gd name="T0" fmla="*/ 0 w 3456"/>
              <a:gd name="T1" fmla="*/ 0 h 1"/>
              <a:gd name="T2" fmla="*/ 2147483647 w 3456"/>
              <a:gd name="T3" fmla="*/ 0 h 1"/>
              <a:gd name="T4" fmla="*/ 0 60000 65536"/>
              <a:gd name="T5" fmla="*/ 0 60000 65536"/>
            </a:gdLst>
            <a:ahLst/>
            <a:cxnLst>
              <a:cxn ang="T4">
                <a:pos x="T0" y="T1"/>
              </a:cxn>
              <a:cxn ang="T5">
                <a:pos x="T2" y="T3"/>
              </a:cxn>
            </a:cxnLst>
            <a:rect l="0" t="0" r="r" b="b"/>
            <a:pathLst>
              <a:path w="3456" h="1">
                <a:moveTo>
                  <a:pt x="0" y="0"/>
                </a:moveTo>
                <a:lnTo>
                  <a:pt x="3456" y="0"/>
                </a:lnTo>
              </a:path>
            </a:pathLst>
          </a:custGeom>
          <a:noFill/>
          <a:ln w="28575" cmpd="sng">
            <a:solidFill>
              <a:srgbClr val="CC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90" name="Freeform 23"/>
          <p:cNvSpPr>
            <a:spLocks/>
          </p:cNvSpPr>
          <p:nvPr/>
        </p:nvSpPr>
        <p:spPr bwMode="auto">
          <a:xfrm>
            <a:off x="762000" y="4037013"/>
            <a:ext cx="5037138" cy="1587"/>
          </a:xfrm>
          <a:custGeom>
            <a:avLst/>
            <a:gdLst>
              <a:gd name="T0" fmla="*/ 0 w 3894"/>
              <a:gd name="T1" fmla="*/ 0 h 1"/>
              <a:gd name="T2" fmla="*/ 2147483647 w 3894"/>
              <a:gd name="T3" fmla="*/ 2147483647 h 1"/>
              <a:gd name="T4" fmla="*/ 0 60000 65536"/>
              <a:gd name="T5" fmla="*/ 0 60000 65536"/>
            </a:gdLst>
            <a:ahLst/>
            <a:cxnLst>
              <a:cxn ang="T4">
                <a:pos x="T0" y="T1"/>
              </a:cxn>
              <a:cxn ang="T5">
                <a:pos x="T2" y="T3"/>
              </a:cxn>
            </a:cxnLst>
            <a:rect l="0" t="0" r="r" b="b"/>
            <a:pathLst>
              <a:path w="3894" h="1">
                <a:moveTo>
                  <a:pt x="0" y="0"/>
                </a:moveTo>
                <a:lnTo>
                  <a:pt x="3894" y="1"/>
                </a:lnTo>
              </a:path>
            </a:pathLst>
          </a:custGeom>
          <a:noFill/>
          <a:ln w="28575" cmpd="sng">
            <a:solidFill>
              <a:srgbClr val="CC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91" name="Rectangle 24"/>
          <p:cNvSpPr>
            <a:spLocks noChangeArrowheads="1"/>
          </p:cNvSpPr>
          <p:nvPr/>
        </p:nvSpPr>
        <p:spPr bwMode="auto">
          <a:xfrm>
            <a:off x="7086600"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4</a:t>
            </a:r>
          </a:p>
        </p:txBody>
      </p:sp>
      <p:sp>
        <p:nvSpPr>
          <p:cNvPr id="58392" name="Line 25"/>
          <p:cNvSpPr>
            <a:spLocks noChangeShapeType="1"/>
          </p:cNvSpPr>
          <p:nvPr/>
        </p:nvSpPr>
        <p:spPr bwMode="auto">
          <a:xfrm>
            <a:off x="7467600"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58393" name="Text Box 26"/>
          <p:cNvSpPr txBox="1">
            <a:spLocks noChangeArrowheads="1"/>
          </p:cNvSpPr>
          <p:nvPr/>
        </p:nvSpPr>
        <p:spPr bwMode="auto">
          <a:xfrm>
            <a:off x="2667000" y="3200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i="1" dirty="0">
                <a:latin typeface="Liberation Sans" panose="020B0604020202020204"/>
              </a:rPr>
              <a:t>i</a:t>
            </a:r>
            <a:r>
              <a:rPr lang="en-US" altLang="en-US" sz="1800" b="1" dirty="0">
                <a:latin typeface="Liberation Sans" panose="020B0604020202020204"/>
              </a:rPr>
              <a:t> = 9%</a:t>
            </a:r>
          </a:p>
        </p:txBody>
      </p:sp>
      <p:sp>
        <p:nvSpPr>
          <p:cNvPr id="58394" name="Text Box 27"/>
          <p:cNvSpPr txBox="1">
            <a:spLocks noChangeArrowheads="1"/>
          </p:cNvSpPr>
          <p:nvPr/>
        </p:nvSpPr>
        <p:spPr bwMode="auto">
          <a:xfrm>
            <a:off x="2667000" y="5334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i="1" dirty="0">
                <a:latin typeface="Liberation Sans" panose="020B0604020202020204"/>
              </a:rPr>
              <a:t>n</a:t>
            </a:r>
            <a:r>
              <a:rPr lang="en-US" altLang="en-US" sz="1800" b="1" dirty="0">
                <a:latin typeface="Liberation Sans" panose="020B0604020202020204"/>
              </a:rPr>
              <a:t> = 3</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868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9667" name="Rectangle 3"/>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latin typeface="Liberation Sans" panose="020B0604020202020204"/>
              </a:rPr>
              <a:t>$10,000      x      .77218      =      </a:t>
            </a:r>
            <a:r>
              <a:rPr lang="en-US" altLang="en-US" sz="2400" b="1" dirty="0">
                <a:solidFill>
                  <a:srgbClr val="CC0000"/>
                </a:solidFill>
                <a:latin typeface="Liberation Sans" panose="020B0604020202020204"/>
              </a:rPr>
              <a:t>$7,721.80</a:t>
            </a:r>
          </a:p>
        </p:txBody>
      </p:sp>
      <p:sp>
        <p:nvSpPr>
          <p:cNvPr id="59396" name="Text Box 4"/>
          <p:cNvSpPr txBox="1">
            <a:spLocks noChangeArrowheads="1"/>
          </p:cNvSpPr>
          <p:nvPr/>
        </p:nvSpPr>
        <p:spPr bwMode="auto">
          <a:xfrm>
            <a:off x="11430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Principal</a:t>
            </a:r>
          </a:p>
        </p:txBody>
      </p:sp>
      <p:sp>
        <p:nvSpPr>
          <p:cNvPr id="59397" name="Text Box 5"/>
          <p:cNvSpPr txBox="1">
            <a:spLocks noChangeArrowheads="1"/>
          </p:cNvSpPr>
          <p:nvPr/>
        </p:nvSpPr>
        <p:spPr bwMode="auto">
          <a:xfrm>
            <a:off x="36576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Factor</a:t>
            </a:r>
          </a:p>
        </p:txBody>
      </p:sp>
      <p:sp>
        <p:nvSpPr>
          <p:cNvPr id="59398" name="Text Box 6"/>
          <p:cNvSpPr txBox="1">
            <a:spLocks noChangeArrowheads="1"/>
          </p:cNvSpPr>
          <p:nvPr/>
        </p:nvSpPr>
        <p:spPr bwMode="auto">
          <a:xfrm>
            <a:off x="57912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Present Value</a:t>
            </a:r>
          </a:p>
        </p:txBody>
      </p:sp>
      <p:sp>
        <p:nvSpPr>
          <p:cNvPr id="1009671" name="Rectangle 7"/>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Zero-Interest-Bearing Note</a:t>
            </a:r>
          </a:p>
        </p:txBody>
      </p:sp>
      <p:pic>
        <p:nvPicPr>
          <p:cNvPr id="594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86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1" name="Text Box 9"/>
          <p:cNvSpPr txBox="1">
            <a:spLocks noChangeArrowheads="1"/>
          </p:cNvSpPr>
          <p:nvPr/>
        </p:nvSpPr>
        <p:spPr bwMode="auto">
          <a:xfrm>
            <a:off x="533400" y="1479550"/>
            <a:ext cx="2362200" cy="40011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dirty="0">
                <a:latin typeface="Liberation Sans" panose="020B0604020202020204"/>
              </a:rPr>
              <a:t>PV of Principal</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3" name="Rectangle 12"/>
          <p:cNvSpPr/>
          <p:nvPr/>
        </p:nvSpPr>
        <p:spPr bwMode="auto">
          <a:xfrm>
            <a:off x="1600200" y="2683440"/>
            <a:ext cx="922020" cy="304800"/>
          </a:xfrm>
          <a:prstGeom prst="rect">
            <a:avLst/>
          </a:prstGeom>
          <a:noFill/>
          <a:ln w="28575" cap="sq" cmpd="sng" algn="ctr">
            <a:solidFill>
              <a:srgbClr val="CC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9667"/>
                                        </p:tgtEl>
                                        <p:attrNameLst>
                                          <p:attrName>style.visibility</p:attrName>
                                        </p:attrNameLst>
                                      </p:cBhvr>
                                      <p:to>
                                        <p:strVal val="visible"/>
                                      </p:to>
                                    </p:set>
                                    <p:animEffect transition="in" filter="wipe(left)">
                                      <p:cBhvr>
                                        <p:cTn id="12" dur="500"/>
                                        <p:tgtEl>
                                          <p:spTgt spid="1009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369368"/>
            <a:ext cx="8382000" cy="4221681"/>
          </a:xfrm>
          <a:prstGeom prst="rect">
            <a:avLst/>
          </a:prstGeom>
          <a:ln>
            <a:solidFill>
              <a:schemeClr val="tx1"/>
            </a:solidFill>
          </a:ln>
        </p:spPr>
      </p:pic>
      <p:sp>
        <p:nvSpPr>
          <p:cNvPr id="1011716"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Zero-Interest-Bearing Note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3" name="Rectangle 2"/>
          <p:cNvSpPr/>
          <p:nvPr/>
        </p:nvSpPr>
        <p:spPr>
          <a:xfrm>
            <a:off x="304800" y="5656728"/>
            <a:ext cx="4572000" cy="461665"/>
          </a:xfrm>
          <a:prstGeom prst="rect">
            <a:avLst/>
          </a:prstGeom>
        </p:spPr>
        <p:txBody>
          <a:bodyPr>
            <a:spAutoFit/>
          </a:bodyPr>
          <a:lstStyle/>
          <a:p>
            <a:pPr algn="l"/>
            <a:r>
              <a:rPr lang="en-US" sz="1200" b="1" dirty="0" smtClean="0">
                <a:solidFill>
                  <a:srgbClr val="006600"/>
                </a:solidFill>
                <a:latin typeface="Liberation Sans" panose="020B0604020202020204"/>
              </a:rPr>
              <a:t>ILLUSTRATION 7-10 </a:t>
            </a:r>
          </a:p>
          <a:p>
            <a:pPr algn="l"/>
            <a:r>
              <a:rPr lang="en-US" sz="1200" dirty="0" smtClean="0">
                <a:latin typeface="Liberation Sans" panose="020B0604020202020204"/>
              </a:rPr>
              <a:t>Discount Amortization Schedule—Effective-Interest Method</a:t>
            </a:r>
            <a:endParaRPr lang="en-US" sz="1200" dirty="0">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6" name="Rectangle 4"/>
          <p:cNvSpPr>
            <a:spLocks noGrp="1" noChangeArrowheads="1"/>
          </p:cNvSpPr>
          <p:nvPr>
            <p:ph type="title" idx="4294967295"/>
          </p:nvPr>
        </p:nvSpPr>
        <p:spPr>
          <a:xfrm>
            <a:off x="609600" y="381000"/>
            <a:ext cx="60960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Zero-Interest-Bearing Note</a:t>
            </a:r>
          </a:p>
        </p:txBody>
      </p:sp>
      <p:pic>
        <p:nvPicPr>
          <p:cNvPr id="614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33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1449" name="Text Box 10"/>
          <p:cNvSpPr txBox="1">
            <a:spLocks noChangeArrowheads="1"/>
          </p:cNvSpPr>
          <p:nvPr/>
        </p:nvSpPr>
        <p:spPr bwMode="auto">
          <a:xfrm>
            <a:off x="304800" y="1371600"/>
            <a:ext cx="1752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120000"/>
              </a:lnSpc>
            </a:pPr>
            <a:r>
              <a:rPr lang="en-US" altLang="en-US" sz="2200" dirty="0">
                <a:latin typeface="Liberation Sans" panose="020B0604020202020204"/>
              </a:rPr>
              <a:t>Prepare the journal entry to record the receipt of the note.</a:t>
            </a:r>
          </a:p>
        </p:txBody>
      </p:sp>
      <p:pic>
        <p:nvPicPr>
          <p:cNvPr id="12" name="Picture 11"/>
          <p:cNvPicPr>
            <a:picLocks noChangeAspect="1"/>
          </p:cNvPicPr>
          <p:nvPr/>
        </p:nvPicPr>
        <p:blipFill>
          <a:blip r:embed="rId4"/>
          <a:stretch>
            <a:fillRect/>
          </a:stretch>
        </p:blipFill>
        <p:spPr>
          <a:xfrm>
            <a:off x="2209800" y="1371600"/>
            <a:ext cx="6602321" cy="3325328"/>
          </a:xfrm>
          <a:prstGeom prst="rect">
            <a:avLst/>
          </a:prstGeom>
          <a:ln>
            <a:solidFill>
              <a:schemeClr val="tx1"/>
            </a:solidFill>
          </a:ln>
        </p:spPr>
      </p:pic>
      <p:sp>
        <p:nvSpPr>
          <p:cNvPr id="13" name="Rectangle 7"/>
          <p:cNvSpPr>
            <a:spLocks noChangeArrowheads="1"/>
          </p:cNvSpPr>
          <p:nvPr/>
        </p:nvSpPr>
        <p:spPr bwMode="auto">
          <a:xfrm>
            <a:off x="762000" y="5031964"/>
            <a:ext cx="8229600" cy="136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943600" algn="r"/>
                <a:tab pos="7200900" algn="r"/>
              </a:tabLst>
              <a:defRPr sz="2800">
                <a:solidFill>
                  <a:schemeClr val="tx1"/>
                </a:solidFill>
                <a:latin typeface="Times New Roman" panose="02020603050405020304" pitchFamily="18" charset="0"/>
              </a:defRPr>
            </a:lvl1pPr>
            <a:lvl2pPr marL="742950" indent="-285750">
              <a:tabLst>
                <a:tab pos="5943600" algn="r"/>
                <a:tab pos="7200900" algn="r"/>
              </a:tabLst>
              <a:defRPr sz="2800">
                <a:solidFill>
                  <a:schemeClr val="tx1"/>
                </a:solidFill>
                <a:latin typeface="Times New Roman" panose="02020603050405020304" pitchFamily="18" charset="0"/>
              </a:defRPr>
            </a:lvl2pPr>
            <a:lvl3pPr marL="1143000" indent="-228600">
              <a:tabLst>
                <a:tab pos="5943600" algn="r"/>
                <a:tab pos="7200900" algn="r"/>
              </a:tabLst>
              <a:defRPr sz="2800">
                <a:solidFill>
                  <a:schemeClr val="tx1"/>
                </a:solidFill>
                <a:latin typeface="Times New Roman" panose="02020603050405020304" pitchFamily="18" charset="0"/>
              </a:defRPr>
            </a:lvl3pPr>
            <a:lvl4pPr marL="1600200" indent="-228600">
              <a:tabLst>
                <a:tab pos="5943600" algn="r"/>
                <a:tab pos="7200900" algn="r"/>
              </a:tabLst>
              <a:defRPr sz="2800">
                <a:solidFill>
                  <a:schemeClr val="tx1"/>
                </a:solidFill>
                <a:latin typeface="Times New Roman" panose="02020603050405020304" pitchFamily="18" charset="0"/>
              </a:defRPr>
            </a:lvl4pPr>
            <a:lvl5pPr marL="2057400" indent="-228600">
              <a:tabLst>
                <a:tab pos="59436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9pPr>
          </a:lstStyle>
          <a:p>
            <a:pPr algn="l">
              <a:lnSpc>
                <a:spcPct val="115000"/>
              </a:lnSpc>
              <a:spcBef>
                <a:spcPct val="25000"/>
              </a:spcBef>
              <a:tabLst>
                <a:tab pos="6173788" algn="r"/>
                <a:tab pos="7656513" algn="r"/>
              </a:tabLst>
            </a:pPr>
            <a:r>
              <a:rPr lang="en-US" altLang="en-US" sz="2100" dirty="0" smtClean="0">
                <a:latin typeface="Liberation Sans" panose="020B0604020202020204"/>
              </a:rPr>
              <a:t>Notes Receivable 	10,000.00 </a:t>
            </a:r>
          </a:p>
          <a:p>
            <a:pPr algn="l">
              <a:lnSpc>
                <a:spcPct val="115000"/>
              </a:lnSpc>
              <a:spcBef>
                <a:spcPct val="25000"/>
              </a:spcBef>
              <a:tabLst>
                <a:tab pos="6173788" algn="r"/>
                <a:tab pos="7656513" algn="r"/>
              </a:tabLst>
            </a:pPr>
            <a:r>
              <a:rPr lang="en-US" altLang="en-US" sz="2100" dirty="0" smtClean="0">
                <a:latin typeface="Liberation Sans" panose="020B0604020202020204"/>
              </a:rPr>
              <a:t>	Discount on Notes Receivable 		2,278.20 </a:t>
            </a:r>
          </a:p>
          <a:p>
            <a:pPr algn="l">
              <a:lnSpc>
                <a:spcPct val="115000"/>
              </a:lnSpc>
              <a:spcBef>
                <a:spcPct val="25000"/>
              </a:spcBef>
              <a:tabLst>
                <a:tab pos="6173788" algn="r"/>
                <a:tab pos="7656513" algn="r"/>
              </a:tabLst>
            </a:pPr>
            <a:r>
              <a:rPr lang="en-US" altLang="en-US" sz="2100" dirty="0" smtClean="0">
                <a:latin typeface="Liberation Sans" panose="020B0604020202020204"/>
              </a:rPr>
              <a:t>	Cash  		7,721.80</a:t>
            </a:r>
            <a:endParaRPr lang="en-US" altLang="en-US" sz="1800" dirty="0">
              <a:latin typeface="Liberation Sans" panose="020B0604020202020204"/>
            </a:endParaRPr>
          </a:p>
        </p:txBody>
      </p:sp>
      <p:sp>
        <p:nvSpPr>
          <p:cNvPr id="14" name="Rectangle 13"/>
          <p:cNvSpPr/>
          <p:nvPr/>
        </p:nvSpPr>
        <p:spPr>
          <a:xfrm>
            <a:off x="7162800" y="475128"/>
            <a:ext cx="1828800" cy="830997"/>
          </a:xfrm>
          <a:prstGeom prst="rect">
            <a:avLst/>
          </a:prstGeom>
          <a:solidFill>
            <a:schemeClr val="accent3"/>
          </a:solidFill>
        </p:spPr>
        <p:txBody>
          <a:bodyPr wrap="square">
            <a:spAutoFit/>
          </a:bodyPr>
          <a:lstStyle/>
          <a:p>
            <a:pPr algn="l"/>
            <a:r>
              <a:rPr lang="en-US" sz="1200" b="1" dirty="0" smtClean="0">
                <a:solidFill>
                  <a:srgbClr val="006600"/>
                </a:solidFill>
                <a:latin typeface="Liberation Sans" panose="020B0604020202020204"/>
              </a:rPr>
              <a:t>ILLUSTRATION 7-10 </a:t>
            </a:r>
          </a:p>
          <a:p>
            <a:pPr algn="l"/>
            <a:r>
              <a:rPr lang="en-US" sz="1200" dirty="0" smtClean="0">
                <a:latin typeface="Liberation Sans" panose="020B0604020202020204"/>
              </a:rPr>
              <a:t>Discount Amortization Schedule—Effective-Interest Method</a:t>
            </a:r>
            <a:endParaRPr lang="en-US" sz="1200" dirty="0">
              <a:latin typeface="Liberation Sans" panose="020B0604020202020204"/>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981200"/>
            <a:ext cx="76200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buSzPct val="80000"/>
            </a:pPr>
            <a:r>
              <a:rPr lang="en-US" altLang="en-US" sz="2300" dirty="0">
                <a:latin typeface="Liberation Sans" panose="020B0604020202020204"/>
              </a:rPr>
              <a:t>Company writes a check for more than the amount in its cash account.</a:t>
            </a:r>
          </a:p>
        </p:txBody>
      </p:sp>
      <p:sp>
        <p:nvSpPr>
          <p:cNvPr id="672771"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panose="020B0604020202020204"/>
                <a:ea typeface="+mn-ea"/>
                <a:cs typeface="+mn-cs"/>
              </a:rPr>
              <a:t>Reporting Cash</a:t>
            </a:r>
          </a:p>
        </p:txBody>
      </p:sp>
      <p:sp>
        <p:nvSpPr>
          <p:cNvPr id="9220"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1</a:t>
            </a:r>
            <a:endParaRPr lang="en-US" altLang="en-US" sz="1600" b="1" i="1" dirty="0">
              <a:solidFill>
                <a:schemeClr val="bg2"/>
              </a:solidFill>
              <a:latin typeface="Liberation Sans" panose="020B0604020202020204"/>
            </a:endParaRPr>
          </a:p>
        </p:txBody>
      </p:sp>
      <p:sp>
        <p:nvSpPr>
          <p:cNvPr id="9221" name="Text Box 5"/>
          <p:cNvSpPr txBox="1">
            <a:spLocks noChangeArrowheads="1"/>
          </p:cNvSpPr>
          <p:nvPr/>
        </p:nvSpPr>
        <p:spPr bwMode="auto">
          <a:xfrm>
            <a:off x="609600" y="13716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Bank Overdrafts</a:t>
            </a:r>
          </a:p>
        </p:txBody>
      </p:sp>
      <p:sp>
        <p:nvSpPr>
          <p:cNvPr id="9222" name="Text Box 8"/>
          <p:cNvSpPr txBox="1">
            <a:spLocks noChangeArrowheads="1"/>
          </p:cNvSpPr>
          <p:nvPr/>
        </p:nvSpPr>
        <p:spPr bwMode="auto">
          <a:xfrm>
            <a:off x="609600" y="3030538"/>
            <a:ext cx="762000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buClr>
                <a:srgbClr val="CC0000"/>
              </a:buClr>
              <a:buSzPct val="80000"/>
              <a:buFont typeface="Wingdings" panose="05000000000000000000" pitchFamily="2" charset="2"/>
              <a:buChar char="u"/>
            </a:pPr>
            <a:r>
              <a:rPr lang="en-US" altLang="en-US" sz="2200" dirty="0">
                <a:latin typeface="Liberation Sans" panose="020B0604020202020204"/>
              </a:rPr>
              <a:t>Generally reported as a </a:t>
            </a:r>
            <a:r>
              <a:rPr lang="en-US" altLang="en-US" sz="2200" b="1" dirty="0">
                <a:latin typeface="Liberation Sans" panose="020B0604020202020204"/>
              </a:rPr>
              <a:t>current liability</a:t>
            </a:r>
            <a:r>
              <a:rPr lang="en-US" altLang="en-US" sz="2200" dirty="0">
                <a:latin typeface="Liberation Sans" panose="020B0604020202020204"/>
              </a:rPr>
              <a:t>.</a:t>
            </a:r>
          </a:p>
          <a:p>
            <a:pPr algn="l">
              <a:lnSpc>
                <a:spcPct val="120000"/>
              </a:lnSpc>
              <a:spcBef>
                <a:spcPts val="1200"/>
              </a:spcBef>
              <a:buClr>
                <a:srgbClr val="CC0000"/>
              </a:buClr>
              <a:buSzPct val="80000"/>
              <a:buFont typeface="Wingdings" panose="05000000000000000000" pitchFamily="2" charset="2"/>
              <a:buChar char="u"/>
            </a:pPr>
            <a:r>
              <a:rPr lang="en-US" altLang="en-US" sz="2200" b="1" dirty="0">
                <a:latin typeface="Liberation Sans" panose="020B0604020202020204"/>
              </a:rPr>
              <a:t>Offset</a:t>
            </a:r>
            <a:r>
              <a:rPr lang="en-US" altLang="en-US" sz="2200" dirty="0">
                <a:latin typeface="Liberation Sans" panose="020B0604020202020204"/>
              </a:rPr>
              <a:t> against other cash accounts </a:t>
            </a:r>
            <a:r>
              <a:rPr lang="en-US" altLang="en-US" sz="2200" b="1" dirty="0">
                <a:latin typeface="Liberation Sans" panose="020B0604020202020204"/>
              </a:rPr>
              <a:t>only</a:t>
            </a:r>
            <a:r>
              <a:rPr lang="en-US" altLang="en-US" sz="2200" dirty="0">
                <a:latin typeface="Liberation Sans" panose="020B0604020202020204"/>
              </a:rPr>
              <a:t> when accounts are with the same bank.</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6"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Zero-Interest-Bearing Note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pic>
        <p:nvPicPr>
          <p:cNvPr id="10" name="Picture 9"/>
          <p:cNvPicPr>
            <a:picLocks noChangeAspect="1"/>
          </p:cNvPicPr>
          <p:nvPr/>
        </p:nvPicPr>
        <p:blipFill>
          <a:blip r:embed="rId3"/>
          <a:stretch>
            <a:fillRect/>
          </a:stretch>
        </p:blipFill>
        <p:spPr>
          <a:xfrm>
            <a:off x="2209800" y="1371600"/>
            <a:ext cx="6602321" cy="3325328"/>
          </a:xfrm>
          <a:prstGeom prst="rect">
            <a:avLst/>
          </a:prstGeom>
          <a:ln>
            <a:solidFill>
              <a:schemeClr val="tx1"/>
            </a:solidFill>
          </a:ln>
        </p:spPr>
      </p:pic>
      <p:sp>
        <p:nvSpPr>
          <p:cNvPr id="11" name="Rectangle 10"/>
          <p:cNvSpPr/>
          <p:nvPr/>
        </p:nvSpPr>
        <p:spPr>
          <a:xfrm>
            <a:off x="7162800" y="475128"/>
            <a:ext cx="1828800" cy="830997"/>
          </a:xfrm>
          <a:prstGeom prst="rect">
            <a:avLst/>
          </a:prstGeom>
          <a:solidFill>
            <a:schemeClr val="accent3"/>
          </a:solidFill>
        </p:spPr>
        <p:txBody>
          <a:bodyPr wrap="square">
            <a:spAutoFit/>
          </a:bodyPr>
          <a:lstStyle/>
          <a:p>
            <a:pPr algn="l"/>
            <a:r>
              <a:rPr lang="en-US" sz="1200" b="1" dirty="0" smtClean="0">
                <a:solidFill>
                  <a:srgbClr val="006600"/>
                </a:solidFill>
                <a:latin typeface="Liberation Sans" panose="020B0604020202020204"/>
              </a:rPr>
              <a:t>ILLUSTRATION 7-10 </a:t>
            </a:r>
          </a:p>
          <a:p>
            <a:pPr algn="l"/>
            <a:r>
              <a:rPr lang="en-US" sz="1200" dirty="0" smtClean="0">
                <a:latin typeface="Liberation Sans" panose="020B0604020202020204"/>
              </a:rPr>
              <a:t>Discount Amortization Schedule—Effective-Interest Method</a:t>
            </a:r>
            <a:endParaRPr lang="en-US" sz="1200" dirty="0">
              <a:latin typeface="Liberation Sans" panose="020B0604020202020204"/>
            </a:endParaRPr>
          </a:p>
        </p:txBody>
      </p:sp>
      <p:sp>
        <p:nvSpPr>
          <p:cNvPr id="12" name="Text Box 10"/>
          <p:cNvSpPr txBox="1">
            <a:spLocks noChangeArrowheads="1"/>
          </p:cNvSpPr>
          <p:nvPr/>
        </p:nvSpPr>
        <p:spPr bwMode="auto">
          <a:xfrm>
            <a:off x="304800" y="1371600"/>
            <a:ext cx="1752600" cy="330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120000"/>
              </a:lnSpc>
            </a:pPr>
            <a:r>
              <a:rPr lang="en-US" altLang="en-US" sz="2200" dirty="0" smtClean="0">
                <a:latin typeface="Liberation Sans" panose="020B0604020202020204"/>
              </a:rPr>
              <a:t>Prepare the journal entry to record interest revenue at the end of the first year.</a:t>
            </a:r>
            <a:endParaRPr lang="en-US" altLang="en-US" sz="2200" dirty="0">
              <a:latin typeface="Liberation Sans" panose="020B0604020202020204"/>
            </a:endParaRPr>
          </a:p>
        </p:txBody>
      </p:sp>
      <p:sp>
        <p:nvSpPr>
          <p:cNvPr id="15" name="Rectangle 7"/>
          <p:cNvSpPr>
            <a:spLocks noChangeArrowheads="1"/>
          </p:cNvSpPr>
          <p:nvPr/>
        </p:nvSpPr>
        <p:spPr bwMode="auto">
          <a:xfrm>
            <a:off x="762000" y="5036839"/>
            <a:ext cx="8077200" cy="8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00900" algn="r"/>
              </a:tabLst>
              <a:defRPr sz="2800">
                <a:solidFill>
                  <a:schemeClr val="tx1"/>
                </a:solidFill>
                <a:latin typeface="Times New Roman" panose="02020603050405020304" pitchFamily="18" charset="0"/>
              </a:defRPr>
            </a:lvl1pPr>
            <a:lvl2pPr marL="742950" indent="-285750">
              <a:tabLst>
                <a:tab pos="5943600" algn="r"/>
                <a:tab pos="7200900" algn="r"/>
              </a:tabLst>
              <a:defRPr sz="2800">
                <a:solidFill>
                  <a:schemeClr val="tx1"/>
                </a:solidFill>
                <a:latin typeface="Times New Roman" panose="02020603050405020304" pitchFamily="18" charset="0"/>
              </a:defRPr>
            </a:lvl2pPr>
            <a:lvl3pPr marL="1143000" indent="-228600">
              <a:tabLst>
                <a:tab pos="5943600" algn="r"/>
                <a:tab pos="7200900" algn="r"/>
              </a:tabLst>
              <a:defRPr sz="2800">
                <a:solidFill>
                  <a:schemeClr val="tx1"/>
                </a:solidFill>
                <a:latin typeface="Times New Roman" panose="02020603050405020304" pitchFamily="18" charset="0"/>
              </a:defRPr>
            </a:lvl3pPr>
            <a:lvl4pPr marL="1600200" indent="-228600">
              <a:tabLst>
                <a:tab pos="5943600" algn="r"/>
                <a:tab pos="7200900" algn="r"/>
              </a:tabLst>
              <a:defRPr sz="2800">
                <a:solidFill>
                  <a:schemeClr val="tx1"/>
                </a:solidFill>
                <a:latin typeface="Times New Roman" panose="02020603050405020304" pitchFamily="18" charset="0"/>
              </a:defRPr>
            </a:lvl4pPr>
            <a:lvl5pPr marL="2057400" indent="-228600">
              <a:tabLst>
                <a:tab pos="59436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00900" algn="r"/>
              </a:tabLst>
              <a:defRPr sz="2800">
                <a:solidFill>
                  <a:schemeClr val="tx1"/>
                </a:solidFill>
                <a:latin typeface="Times New Roman" panose="02020603050405020304" pitchFamily="18" charset="0"/>
              </a:defRPr>
            </a:lvl9pPr>
          </a:lstStyle>
          <a:p>
            <a:pPr algn="l">
              <a:lnSpc>
                <a:spcPct val="115000"/>
              </a:lnSpc>
              <a:spcBef>
                <a:spcPct val="25000"/>
              </a:spcBef>
              <a:tabLst>
                <a:tab pos="6173788" algn="r"/>
                <a:tab pos="7656513" algn="r"/>
              </a:tabLst>
            </a:pPr>
            <a:r>
              <a:rPr lang="en-US" altLang="en-US" sz="2100" dirty="0" smtClean="0">
                <a:latin typeface="Liberation Sans" panose="020B0604020202020204"/>
              </a:rPr>
              <a:t>Discount on Notes Receivable 	694.96 </a:t>
            </a:r>
          </a:p>
          <a:p>
            <a:pPr algn="l">
              <a:lnSpc>
                <a:spcPct val="115000"/>
              </a:lnSpc>
              <a:spcBef>
                <a:spcPct val="25000"/>
              </a:spcBef>
              <a:tabLst>
                <a:tab pos="6173788" algn="r"/>
                <a:tab pos="7656513" algn="r"/>
              </a:tabLst>
            </a:pPr>
            <a:r>
              <a:rPr lang="en-US" altLang="en-US" sz="2100" dirty="0" smtClean="0">
                <a:latin typeface="Liberation Sans" panose="020B0604020202020204"/>
              </a:rPr>
              <a:t>	Interest Revenue </a:t>
            </a:r>
            <a:r>
              <a:rPr lang="en-US" altLang="en-US" sz="1800" dirty="0" smtClean="0">
                <a:latin typeface="Liberation Sans" panose="020B0604020202020204"/>
              </a:rPr>
              <a:t>($7,721.80 × 9%)  </a:t>
            </a:r>
            <a:r>
              <a:rPr lang="en-US" altLang="en-US" sz="2100" dirty="0" smtClean="0">
                <a:latin typeface="Liberation Sans" panose="020B0604020202020204"/>
              </a:rPr>
              <a:t>		694.96</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1295400"/>
            <a:ext cx="83153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2200" b="1" dirty="0">
                <a:latin typeface="Liberation Sans" panose="020B0604020202020204"/>
              </a:rPr>
              <a:t>Illustration: </a:t>
            </a:r>
            <a:r>
              <a:rPr lang="en-US" altLang="en-US" sz="2200" dirty="0" smtClean="0">
                <a:latin typeface="Liberation Sans" panose="020B0604020202020204"/>
              </a:rPr>
              <a:t>Morgan </a:t>
            </a:r>
            <a:r>
              <a:rPr lang="en-US" altLang="en-US" sz="2200" dirty="0">
                <a:latin typeface="Liberation Sans" panose="020B0604020202020204"/>
              </a:rPr>
              <a:t>Corp. makes a loan to Marie Co. and receives in exchange a three-year, $10,000 note bearing interest at 10 percent annually. The market rate of interest for a note of similar risk is 12 percent.  Prepare the journal entry to record the receipt of the note? </a:t>
            </a:r>
          </a:p>
        </p:txBody>
      </p:sp>
      <p:sp>
        <p:nvSpPr>
          <p:cNvPr id="74137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a:ea typeface="+mn-ea"/>
                <a:cs typeface="+mn-cs"/>
              </a:rPr>
              <a:t>Interest-Bearing Note</a:t>
            </a:r>
          </a:p>
        </p:txBody>
      </p:sp>
      <p:sp>
        <p:nvSpPr>
          <p:cNvPr id="63492" name="Freeform 41"/>
          <p:cNvSpPr>
            <a:spLocks/>
          </p:cNvSpPr>
          <p:nvPr/>
        </p:nvSpPr>
        <p:spPr bwMode="auto">
          <a:xfrm>
            <a:off x="792163" y="5165725"/>
            <a:ext cx="7696200" cy="7938"/>
          </a:xfrm>
          <a:custGeom>
            <a:avLst/>
            <a:gdLst>
              <a:gd name="T0" fmla="*/ 0 w 4848"/>
              <a:gd name="T1" fmla="*/ 2147483647 h 5"/>
              <a:gd name="T2" fmla="*/ 2147483647 w 4848"/>
              <a:gd name="T3" fmla="*/ 0 h 5"/>
              <a:gd name="T4" fmla="*/ 0 60000 65536"/>
              <a:gd name="T5" fmla="*/ 0 60000 65536"/>
            </a:gdLst>
            <a:ahLst/>
            <a:cxnLst>
              <a:cxn ang="T4">
                <a:pos x="T0" y="T1"/>
              </a:cxn>
              <a:cxn ang="T5">
                <a:pos x="T2" y="T3"/>
              </a:cxn>
            </a:cxnLst>
            <a:rect l="0" t="0" r="r" b="b"/>
            <a:pathLst>
              <a:path w="4848" h="5">
                <a:moveTo>
                  <a:pt x="0" y="5"/>
                </a:moveTo>
                <a:lnTo>
                  <a:pt x="4848" y="0"/>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493" name="Line 42"/>
          <p:cNvSpPr>
            <a:spLocks noChangeShapeType="1"/>
          </p:cNvSpPr>
          <p:nvPr/>
        </p:nvSpPr>
        <p:spPr bwMode="auto">
          <a:xfrm>
            <a:off x="766763"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494" name="Line 43"/>
          <p:cNvSpPr>
            <a:spLocks noChangeShapeType="1"/>
          </p:cNvSpPr>
          <p:nvPr/>
        </p:nvSpPr>
        <p:spPr bwMode="auto">
          <a:xfrm>
            <a:off x="2447925"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495" name="Rectangle 44"/>
          <p:cNvSpPr>
            <a:spLocks noChangeArrowheads="1"/>
          </p:cNvSpPr>
          <p:nvPr/>
        </p:nvSpPr>
        <p:spPr bwMode="auto">
          <a:xfrm>
            <a:off x="304800" y="53975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0</a:t>
            </a:r>
          </a:p>
        </p:txBody>
      </p:sp>
      <p:sp>
        <p:nvSpPr>
          <p:cNvPr id="63496" name="Rectangle 45"/>
          <p:cNvSpPr>
            <a:spLocks noChangeArrowheads="1"/>
          </p:cNvSpPr>
          <p:nvPr/>
        </p:nvSpPr>
        <p:spPr bwMode="auto">
          <a:xfrm>
            <a:off x="2057400"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1</a:t>
            </a:r>
          </a:p>
        </p:txBody>
      </p:sp>
      <p:sp>
        <p:nvSpPr>
          <p:cNvPr id="63497" name="Rectangle 46"/>
          <p:cNvSpPr>
            <a:spLocks noChangeArrowheads="1"/>
          </p:cNvSpPr>
          <p:nvPr/>
        </p:nvSpPr>
        <p:spPr bwMode="auto">
          <a:xfrm>
            <a:off x="3724275"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2</a:t>
            </a:r>
          </a:p>
        </p:txBody>
      </p:sp>
      <p:sp>
        <p:nvSpPr>
          <p:cNvPr id="63498" name="Rectangle 47"/>
          <p:cNvSpPr>
            <a:spLocks noChangeArrowheads="1"/>
          </p:cNvSpPr>
          <p:nvPr/>
        </p:nvSpPr>
        <p:spPr bwMode="auto">
          <a:xfrm>
            <a:off x="5410200"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3</a:t>
            </a:r>
          </a:p>
        </p:txBody>
      </p:sp>
      <p:sp>
        <p:nvSpPr>
          <p:cNvPr id="63499" name="Text Box 48"/>
          <p:cNvSpPr txBox="1">
            <a:spLocks noChangeArrowheads="1"/>
          </p:cNvSpPr>
          <p:nvPr/>
        </p:nvSpPr>
        <p:spPr bwMode="auto">
          <a:xfrm>
            <a:off x="3505200" y="4589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700" b="1" dirty="0" smtClean="0">
                <a:latin typeface="Liberation Sans" panose="020B0604020202020204"/>
              </a:rPr>
              <a:t>$1,000</a:t>
            </a:r>
            <a:endParaRPr lang="en-US" altLang="en-US" sz="1700" b="1" dirty="0">
              <a:latin typeface="Liberation Sans" panose="020B0604020202020204"/>
            </a:endParaRPr>
          </a:p>
        </p:txBody>
      </p:sp>
      <p:sp>
        <p:nvSpPr>
          <p:cNvPr id="63500" name="Text Box 49"/>
          <p:cNvSpPr txBox="1">
            <a:spLocks noChangeArrowheads="1"/>
          </p:cNvSpPr>
          <p:nvPr/>
        </p:nvSpPr>
        <p:spPr bwMode="auto">
          <a:xfrm>
            <a:off x="5334000" y="4589463"/>
            <a:ext cx="24384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700" b="1" dirty="0" smtClean="0">
                <a:latin typeface="Liberation Sans" panose="020B0604020202020204"/>
              </a:rPr>
              <a:t>$1,000   </a:t>
            </a:r>
            <a:r>
              <a:rPr lang="en-US" altLang="en-US" sz="1700" b="1" dirty="0">
                <a:latin typeface="Liberation Sans" panose="020B0604020202020204"/>
              </a:rPr>
              <a:t>Interest</a:t>
            </a:r>
          </a:p>
        </p:txBody>
      </p:sp>
      <p:sp>
        <p:nvSpPr>
          <p:cNvPr id="63501" name="Text Box 50"/>
          <p:cNvSpPr txBox="1">
            <a:spLocks noChangeArrowheads="1"/>
          </p:cNvSpPr>
          <p:nvPr/>
        </p:nvSpPr>
        <p:spPr bwMode="auto">
          <a:xfrm>
            <a:off x="1828800" y="4589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700" b="1" dirty="0">
                <a:latin typeface="Liberation Sans" panose="020B0604020202020204"/>
              </a:rPr>
              <a:t>$1,000</a:t>
            </a:r>
          </a:p>
        </p:txBody>
      </p:sp>
      <p:sp>
        <p:nvSpPr>
          <p:cNvPr id="63502" name="Line 51"/>
          <p:cNvSpPr>
            <a:spLocks noChangeShapeType="1"/>
          </p:cNvSpPr>
          <p:nvPr/>
        </p:nvSpPr>
        <p:spPr bwMode="auto">
          <a:xfrm>
            <a:off x="4114800"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03" name="Line 52"/>
          <p:cNvSpPr>
            <a:spLocks noChangeShapeType="1"/>
          </p:cNvSpPr>
          <p:nvPr/>
        </p:nvSpPr>
        <p:spPr bwMode="auto">
          <a:xfrm>
            <a:off x="5791200"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04" name="Text Box 53"/>
          <p:cNvSpPr txBox="1">
            <a:spLocks noChangeArrowheads="1"/>
          </p:cNvSpPr>
          <p:nvPr/>
        </p:nvSpPr>
        <p:spPr bwMode="auto">
          <a:xfrm>
            <a:off x="5105400" y="3840163"/>
            <a:ext cx="23622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700" b="1" dirty="0">
                <a:latin typeface="Liberation Sans" panose="020B0604020202020204"/>
              </a:rPr>
              <a:t>$10,000   Principal</a:t>
            </a:r>
          </a:p>
        </p:txBody>
      </p:sp>
      <p:sp>
        <p:nvSpPr>
          <p:cNvPr id="63505" name="Line 54"/>
          <p:cNvSpPr>
            <a:spLocks noChangeShapeType="1"/>
          </p:cNvSpPr>
          <p:nvPr/>
        </p:nvSpPr>
        <p:spPr bwMode="auto">
          <a:xfrm>
            <a:off x="2420471" y="43434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06" name="Line 55"/>
          <p:cNvSpPr>
            <a:spLocks noChangeShapeType="1"/>
          </p:cNvSpPr>
          <p:nvPr/>
        </p:nvSpPr>
        <p:spPr bwMode="auto">
          <a:xfrm>
            <a:off x="4096871" y="43434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07" name="Line 56"/>
          <p:cNvSpPr>
            <a:spLocks noChangeShapeType="1"/>
          </p:cNvSpPr>
          <p:nvPr/>
        </p:nvSpPr>
        <p:spPr bwMode="auto">
          <a:xfrm>
            <a:off x="5785223" y="4343400"/>
            <a:ext cx="0" cy="25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08" name="Line 57"/>
          <p:cNvSpPr>
            <a:spLocks noChangeShapeType="1"/>
          </p:cNvSpPr>
          <p:nvPr/>
        </p:nvSpPr>
        <p:spPr bwMode="auto">
          <a:xfrm flipV="1">
            <a:off x="762000" y="3657600"/>
            <a:ext cx="0" cy="137160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63509" name="Freeform 58"/>
          <p:cNvSpPr>
            <a:spLocks/>
          </p:cNvSpPr>
          <p:nvPr/>
        </p:nvSpPr>
        <p:spPr bwMode="auto">
          <a:xfrm>
            <a:off x="762000" y="4038600"/>
            <a:ext cx="4397375" cy="1588"/>
          </a:xfrm>
          <a:custGeom>
            <a:avLst/>
            <a:gdLst>
              <a:gd name="T0" fmla="*/ 0 w 3456"/>
              <a:gd name="T1" fmla="*/ 0 h 1"/>
              <a:gd name="T2" fmla="*/ 2147483647 w 3456"/>
              <a:gd name="T3" fmla="*/ 0 h 1"/>
              <a:gd name="T4" fmla="*/ 0 60000 65536"/>
              <a:gd name="T5" fmla="*/ 0 60000 65536"/>
            </a:gdLst>
            <a:ahLst/>
            <a:cxnLst>
              <a:cxn ang="T4">
                <a:pos x="T0" y="T1"/>
              </a:cxn>
              <a:cxn ang="T5">
                <a:pos x="T2" y="T3"/>
              </a:cxn>
            </a:cxnLst>
            <a:rect l="0" t="0" r="r" b="b"/>
            <a:pathLst>
              <a:path w="3456" h="1">
                <a:moveTo>
                  <a:pt x="0" y="0"/>
                </a:moveTo>
                <a:lnTo>
                  <a:pt x="3456" y="0"/>
                </a:lnTo>
              </a:path>
            </a:pathLst>
          </a:custGeom>
          <a:noFill/>
          <a:ln w="28575" cmpd="sng">
            <a:solidFill>
              <a:srgbClr val="CC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10" name="Freeform 59"/>
          <p:cNvSpPr>
            <a:spLocks/>
          </p:cNvSpPr>
          <p:nvPr/>
        </p:nvSpPr>
        <p:spPr bwMode="auto">
          <a:xfrm>
            <a:off x="762000" y="4341813"/>
            <a:ext cx="5037138" cy="1587"/>
          </a:xfrm>
          <a:custGeom>
            <a:avLst/>
            <a:gdLst>
              <a:gd name="T0" fmla="*/ 0 w 3894"/>
              <a:gd name="T1" fmla="*/ 0 h 1"/>
              <a:gd name="T2" fmla="*/ 2147483647 w 3894"/>
              <a:gd name="T3" fmla="*/ 2147483647 h 1"/>
              <a:gd name="T4" fmla="*/ 0 60000 65536"/>
              <a:gd name="T5" fmla="*/ 0 60000 65536"/>
            </a:gdLst>
            <a:ahLst/>
            <a:cxnLst>
              <a:cxn ang="T4">
                <a:pos x="T0" y="T1"/>
              </a:cxn>
              <a:cxn ang="T5">
                <a:pos x="T2" y="T3"/>
              </a:cxn>
            </a:cxnLst>
            <a:rect l="0" t="0" r="r" b="b"/>
            <a:pathLst>
              <a:path w="3894" h="1">
                <a:moveTo>
                  <a:pt x="0" y="0"/>
                </a:moveTo>
                <a:lnTo>
                  <a:pt x="3894" y="1"/>
                </a:lnTo>
              </a:path>
            </a:pathLst>
          </a:custGeom>
          <a:noFill/>
          <a:ln w="28575" cmpd="sng">
            <a:solidFill>
              <a:srgbClr val="CC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11" name="Rectangle 60"/>
          <p:cNvSpPr>
            <a:spLocks noChangeArrowheads="1"/>
          </p:cNvSpPr>
          <p:nvPr/>
        </p:nvSpPr>
        <p:spPr bwMode="auto">
          <a:xfrm>
            <a:off x="7086600"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4</a:t>
            </a:r>
          </a:p>
        </p:txBody>
      </p:sp>
      <p:sp>
        <p:nvSpPr>
          <p:cNvPr id="63512" name="Line 61"/>
          <p:cNvSpPr>
            <a:spLocks noChangeShapeType="1"/>
          </p:cNvSpPr>
          <p:nvPr/>
        </p:nvSpPr>
        <p:spPr bwMode="auto">
          <a:xfrm>
            <a:off x="7467600"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63513" name="Text Box 62"/>
          <p:cNvSpPr txBox="1">
            <a:spLocks noChangeArrowheads="1"/>
          </p:cNvSpPr>
          <p:nvPr/>
        </p:nvSpPr>
        <p:spPr bwMode="auto">
          <a:xfrm>
            <a:off x="2667000" y="3505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i="1" dirty="0">
                <a:latin typeface="Liberation Sans" panose="020B0604020202020204"/>
              </a:rPr>
              <a:t>i</a:t>
            </a:r>
            <a:r>
              <a:rPr lang="en-US" altLang="en-US" sz="1800" b="1" dirty="0">
                <a:latin typeface="Liberation Sans" panose="020B0604020202020204"/>
              </a:rPr>
              <a:t> = 12%</a:t>
            </a:r>
          </a:p>
        </p:txBody>
      </p:sp>
      <p:sp>
        <p:nvSpPr>
          <p:cNvPr id="63514" name="Text Box 63"/>
          <p:cNvSpPr txBox="1">
            <a:spLocks noChangeArrowheads="1"/>
          </p:cNvSpPr>
          <p:nvPr/>
        </p:nvSpPr>
        <p:spPr bwMode="auto">
          <a:xfrm>
            <a:off x="2667000" y="5638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i="1" dirty="0">
                <a:latin typeface="Liberation Sans" panose="020B0604020202020204"/>
              </a:rPr>
              <a:t>n</a:t>
            </a:r>
            <a:r>
              <a:rPr lang="en-US" altLang="en-US" sz="1800" b="1" dirty="0">
                <a:latin typeface="Liberation Sans" panose="020B0604020202020204"/>
              </a:rPr>
              <a:t> = 3</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latin typeface="Liberation Sans" panose="020B0604020202020204"/>
              </a:rPr>
              <a:t>$1,000      x      2.40183      =      </a:t>
            </a:r>
            <a:r>
              <a:rPr lang="en-US" altLang="en-US" sz="2400" b="1" dirty="0">
                <a:solidFill>
                  <a:srgbClr val="CC0000"/>
                </a:solidFill>
                <a:latin typeface="Liberation Sans" panose="020B0604020202020204"/>
              </a:rPr>
              <a:t>$2,402</a:t>
            </a:r>
          </a:p>
        </p:txBody>
      </p:sp>
      <p:sp>
        <p:nvSpPr>
          <p:cNvPr id="64515" name="Text Box 3"/>
          <p:cNvSpPr txBox="1">
            <a:spLocks noChangeArrowheads="1"/>
          </p:cNvSpPr>
          <p:nvPr/>
        </p:nvSpPr>
        <p:spPr bwMode="auto">
          <a:xfrm>
            <a:off x="12954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Interest Received</a:t>
            </a:r>
          </a:p>
        </p:txBody>
      </p:sp>
      <p:sp>
        <p:nvSpPr>
          <p:cNvPr id="64516" name="Text Box 4"/>
          <p:cNvSpPr txBox="1">
            <a:spLocks noChangeArrowheads="1"/>
          </p:cNvSpPr>
          <p:nvPr/>
        </p:nvSpPr>
        <p:spPr bwMode="auto">
          <a:xfrm>
            <a:off x="37338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Factor</a:t>
            </a:r>
          </a:p>
        </p:txBody>
      </p:sp>
      <p:sp>
        <p:nvSpPr>
          <p:cNvPr id="64517" name="Text Box 5"/>
          <p:cNvSpPr txBox="1">
            <a:spLocks noChangeArrowheads="1"/>
          </p:cNvSpPr>
          <p:nvPr/>
        </p:nvSpPr>
        <p:spPr bwMode="auto">
          <a:xfrm>
            <a:off x="58674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Present Value</a:t>
            </a:r>
          </a:p>
        </p:txBody>
      </p:sp>
      <p:sp>
        <p:nvSpPr>
          <p:cNvPr id="1013766" name="Rectangle 6"/>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a:ea typeface="+mn-ea"/>
                <a:cs typeface="+mn-cs"/>
              </a:rPr>
              <a:t>Interest-Bearing Note</a:t>
            </a:r>
          </a:p>
        </p:txBody>
      </p:sp>
      <p:pic>
        <p:nvPicPr>
          <p:cNvPr id="645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776413"/>
            <a:ext cx="8605838"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6312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2" name="Text Box 10"/>
          <p:cNvSpPr txBox="1">
            <a:spLocks noChangeArrowheads="1"/>
          </p:cNvSpPr>
          <p:nvPr/>
        </p:nvSpPr>
        <p:spPr bwMode="auto">
          <a:xfrm>
            <a:off x="533400" y="1479550"/>
            <a:ext cx="2362200" cy="40011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dirty="0">
                <a:latin typeface="Liberation Sans" panose="020B0604020202020204"/>
              </a:rPr>
              <a:t>PV of Interest</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3" name="Rectangle 12"/>
          <p:cNvSpPr/>
          <p:nvPr/>
        </p:nvSpPr>
        <p:spPr bwMode="auto">
          <a:xfrm>
            <a:off x="5554980" y="2701368"/>
            <a:ext cx="922020" cy="304800"/>
          </a:xfrm>
          <a:prstGeom prst="rect">
            <a:avLst/>
          </a:prstGeom>
          <a:noFill/>
          <a:ln w="28575" cap="sq" cmpd="sng" algn="ctr">
            <a:solidFill>
              <a:srgbClr val="CC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762"/>
                                        </p:tgtEl>
                                        <p:attrNameLst>
                                          <p:attrName>style.visibility</p:attrName>
                                        </p:attrNameLst>
                                      </p:cBhvr>
                                      <p:to>
                                        <p:strVal val="visible"/>
                                      </p:to>
                                    </p:set>
                                    <p:animEffect transition="in" filter="wipe(left)">
                                      <p:cBhvr>
                                        <p:cTn id="12" dur="500"/>
                                        <p:tgtEl>
                                          <p:spTgt spid="101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2" grpId="0" autoUpdateAnimBg="0"/>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868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5811" name="Rectangle 3"/>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latin typeface="Liberation Sans" panose="020B0604020202020204"/>
              </a:rPr>
              <a:t>$10,000      x      .71178      =      </a:t>
            </a:r>
            <a:r>
              <a:rPr lang="en-US" altLang="en-US" sz="2400" b="1" dirty="0">
                <a:solidFill>
                  <a:srgbClr val="CC0000"/>
                </a:solidFill>
                <a:latin typeface="Liberation Sans" panose="020B0604020202020204"/>
              </a:rPr>
              <a:t>$7,118</a:t>
            </a:r>
          </a:p>
        </p:txBody>
      </p:sp>
      <p:sp>
        <p:nvSpPr>
          <p:cNvPr id="65540" name="Text Box 4"/>
          <p:cNvSpPr txBox="1">
            <a:spLocks noChangeArrowheads="1"/>
          </p:cNvSpPr>
          <p:nvPr/>
        </p:nvSpPr>
        <p:spPr bwMode="auto">
          <a:xfrm>
            <a:off x="12954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Principal</a:t>
            </a:r>
          </a:p>
        </p:txBody>
      </p:sp>
      <p:sp>
        <p:nvSpPr>
          <p:cNvPr id="65541" name="Text Box 5"/>
          <p:cNvSpPr txBox="1">
            <a:spLocks noChangeArrowheads="1"/>
          </p:cNvSpPr>
          <p:nvPr/>
        </p:nvSpPr>
        <p:spPr bwMode="auto">
          <a:xfrm>
            <a:off x="38862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Factor</a:t>
            </a:r>
          </a:p>
        </p:txBody>
      </p:sp>
      <p:sp>
        <p:nvSpPr>
          <p:cNvPr id="65542" name="Text Box 6"/>
          <p:cNvSpPr txBox="1">
            <a:spLocks noChangeArrowheads="1"/>
          </p:cNvSpPr>
          <p:nvPr/>
        </p:nvSpPr>
        <p:spPr bwMode="auto">
          <a:xfrm>
            <a:off x="59436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b="1" dirty="0">
                <a:latin typeface="Liberation Sans" panose="020B0604020202020204"/>
              </a:rPr>
              <a:t>Present Value</a:t>
            </a:r>
          </a:p>
        </p:txBody>
      </p:sp>
      <p:sp>
        <p:nvSpPr>
          <p:cNvPr id="1015815" name="Rectangle 7"/>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a:ea typeface="+mn-ea"/>
                <a:cs typeface="+mn-cs"/>
              </a:rPr>
              <a:t>Interest-Bearing Note</a:t>
            </a:r>
          </a:p>
        </p:txBody>
      </p:sp>
      <p:pic>
        <p:nvPicPr>
          <p:cNvPr id="655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86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5" name="Text Box 9"/>
          <p:cNvSpPr txBox="1">
            <a:spLocks noChangeArrowheads="1"/>
          </p:cNvSpPr>
          <p:nvPr/>
        </p:nvSpPr>
        <p:spPr bwMode="auto">
          <a:xfrm>
            <a:off x="533400" y="1479550"/>
            <a:ext cx="2362200" cy="40011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000" dirty="0">
                <a:latin typeface="Liberation Sans" panose="020B0604020202020204"/>
              </a:rPr>
              <a:t>PV of Principal</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3" name="Rectangle 12"/>
          <p:cNvSpPr/>
          <p:nvPr/>
        </p:nvSpPr>
        <p:spPr bwMode="auto">
          <a:xfrm>
            <a:off x="5496708" y="2683440"/>
            <a:ext cx="922020" cy="304800"/>
          </a:xfrm>
          <a:prstGeom prst="rect">
            <a:avLst/>
          </a:prstGeom>
          <a:noFill/>
          <a:ln w="28575" cap="sq" cmpd="sng" algn="ctr">
            <a:solidFill>
              <a:srgbClr val="CC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5811"/>
                                        </p:tgtEl>
                                        <p:attrNameLst>
                                          <p:attrName>style.visibility</p:attrName>
                                        </p:attrNameLst>
                                      </p:cBhvr>
                                      <p:to>
                                        <p:strVal val="visible"/>
                                      </p:to>
                                    </p:set>
                                    <p:animEffect transition="in" filter="wipe(left)">
                                      <p:cBhvr>
                                        <p:cTn id="12" dur="500"/>
                                        <p:tgtEl>
                                          <p:spTgt spid="1015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1" grpId="0"/>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09600" y="1371600"/>
            <a:ext cx="8315325" cy="46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200" b="1" dirty="0">
                <a:latin typeface="Liberation Sans" panose="020B0604020202020204"/>
              </a:rPr>
              <a:t>Illustration:</a:t>
            </a:r>
            <a:r>
              <a:rPr lang="en-US" altLang="en-US" sz="2200" dirty="0">
                <a:latin typeface="Liberation Sans" panose="020B0604020202020204"/>
              </a:rPr>
              <a:t> </a:t>
            </a:r>
            <a:r>
              <a:rPr lang="en-US" altLang="en-US" sz="2200" dirty="0" smtClean="0">
                <a:latin typeface="Liberation Sans" panose="020B0604020202020204"/>
              </a:rPr>
              <a:t>Record </a:t>
            </a:r>
            <a:r>
              <a:rPr lang="en-US" altLang="en-US" sz="2200" dirty="0">
                <a:latin typeface="Liberation Sans" panose="020B0604020202020204"/>
              </a:rPr>
              <a:t>the receipt of the note? </a:t>
            </a:r>
          </a:p>
        </p:txBody>
      </p:sp>
      <p:sp>
        <p:nvSpPr>
          <p:cNvPr id="81817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a:ea typeface="+mn-ea"/>
                <a:cs typeface="+mn-cs"/>
              </a:rPr>
              <a:t>Interest-Bearing Note</a:t>
            </a:r>
          </a:p>
        </p:txBody>
      </p:sp>
      <p:sp>
        <p:nvSpPr>
          <p:cNvPr id="66564" name="Text Box 6"/>
          <p:cNvSpPr txBox="1">
            <a:spLocks noChangeArrowheads="1"/>
          </p:cNvSpPr>
          <p:nvPr/>
        </p:nvSpPr>
        <p:spPr bwMode="auto">
          <a:xfrm>
            <a:off x="6629400" y="1278699"/>
            <a:ext cx="20574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panose="020B0604020202020204"/>
              </a:rPr>
              <a:t>ILLUSTRATION 7-12 </a:t>
            </a:r>
            <a:r>
              <a:rPr lang="en-US" altLang="en-US" sz="1200" dirty="0" smtClean="0">
                <a:latin typeface="Liberation Sans" panose="020B0604020202020204"/>
              </a:rPr>
              <a:t>Computation of Present Value—Effective Rate Different from Stated Rate</a:t>
            </a:r>
            <a:endParaRPr lang="en-US" altLang="en-US" sz="1200" dirty="0">
              <a:latin typeface="Liberation Sans" panose="020B0604020202020204"/>
            </a:endParaRPr>
          </a:p>
        </p:txBody>
      </p:sp>
      <p:sp>
        <p:nvSpPr>
          <p:cNvPr id="818183" name="Rectangle 7"/>
          <p:cNvSpPr>
            <a:spLocks noChangeArrowheads="1"/>
          </p:cNvSpPr>
          <p:nvPr/>
        </p:nvSpPr>
        <p:spPr bwMode="auto">
          <a:xfrm>
            <a:off x="838200" y="4678363"/>
            <a:ext cx="7620000" cy="130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58050" algn="r"/>
              </a:tabLst>
              <a:defRPr sz="2800">
                <a:solidFill>
                  <a:schemeClr val="tx1"/>
                </a:solidFill>
                <a:latin typeface="Times New Roman" panose="02020603050405020304" pitchFamily="18" charset="0"/>
              </a:defRPr>
            </a:lvl1pPr>
            <a:lvl2pPr marL="742950" indent="-285750">
              <a:tabLst>
                <a:tab pos="5943600" algn="r"/>
                <a:tab pos="7258050" algn="r"/>
              </a:tabLst>
              <a:defRPr sz="2800">
                <a:solidFill>
                  <a:schemeClr val="tx1"/>
                </a:solidFill>
                <a:latin typeface="Times New Roman" panose="02020603050405020304" pitchFamily="18" charset="0"/>
              </a:defRPr>
            </a:lvl2pPr>
            <a:lvl3pPr marL="1143000" indent="-228600">
              <a:tabLst>
                <a:tab pos="5943600" algn="r"/>
                <a:tab pos="7258050" algn="r"/>
              </a:tabLst>
              <a:defRPr sz="2800">
                <a:solidFill>
                  <a:schemeClr val="tx1"/>
                </a:solidFill>
                <a:latin typeface="Times New Roman" panose="02020603050405020304" pitchFamily="18" charset="0"/>
              </a:defRPr>
            </a:lvl3pPr>
            <a:lvl4pPr marL="1600200" indent="-228600">
              <a:tabLst>
                <a:tab pos="5943600" algn="r"/>
                <a:tab pos="7258050" algn="r"/>
              </a:tabLst>
              <a:defRPr sz="2800">
                <a:solidFill>
                  <a:schemeClr val="tx1"/>
                </a:solidFill>
                <a:latin typeface="Times New Roman" panose="02020603050405020304" pitchFamily="18" charset="0"/>
              </a:defRPr>
            </a:lvl4pPr>
            <a:lvl5pPr marL="2057400" indent="-228600">
              <a:tabLst>
                <a:tab pos="5943600" algn="r"/>
                <a:tab pos="72580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9pPr>
          </a:lstStyle>
          <a:p>
            <a:pPr algn="l">
              <a:lnSpc>
                <a:spcPct val="125000"/>
              </a:lnSpc>
            </a:pPr>
            <a:r>
              <a:rPr lang="en-US" altLang="en-US" sz="2100" dirty="0">
                <a:latin typeface="Liberation Sans" panose="020B0604020202020204"/>
              </a:rPr>
              <a:t>Notes Receivable 	10,000</a:t>
            </a:r>
          </a:p>
          <a:p>
            <a:pPr algn="l">
              <a:lnSpc>
                <a:spcPct val="125000"/>
              </a:lnSpc>
            </a:pPr>
            <a:r>
              <a:rPr lang="en-US" altLang="en-US" sz="2100" dirty="0">
                <a:latin typeface="Liberation Sans" panose="020B0604020202020204"/>
              </a:rPr>
              <a:t>	Discount on Notes Receivable 		480</a:t>
            </a:r>
          </a:p>
          <a:p>
            <a:pPr algn="l">
              <a:lnSpc>
                <a:spcPct val="125000"/>
              </a:lnSpc>
            </a:pPr>
            <a:r>
              <a:rPr lang="en-US" altLang="en-US" sz="2100" dirty="0">
                <a:latin typeface="Liberation Sans" panose="020B0604020202020204"/>
              </a:rPr>
              <a:t>	Cash 		9,520</a:t>
            </a:r>
          </a:p>
        </p:txBody>
      </p:sp>
      <p:pic>
        <p:nvPicPr>
          <p:cNvPr id="665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077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3">
                                            <p:txEl>
                                              <p:pRg st="0" end="0"/>
                                            </p:txEl>
                                          </p:spTgt>
                                        </p:tgtEl>
                                        <p:attrNameLst>
                                          <p:attrName>style.visibility</p:attrName>
                                        </p:attrNameLst>
                                      </p:cBhvr>
                                      <p:to>
                                        <p:strVal val="visible"/>
                                      </p:to>
                                    </p:set>
                                    <p:animEffect transition="in" filter="wipe(left)">
                                      <p:cBhvr>
                                        <p:cTn id="7" dur="500"/>
                                        <p:tgtEl>
                                          <p:spTgt spid="818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3">
                                            <p:txEl>
                                              <p:pRg st="1" end="1"/>
                                            </p:txEl>
                                          </p:spTgt>
                                        </p:tgtEl>
                                        <p:attrNameLst>
                                          <p:attrName>style.visibility</p:attrName>
                                        </p:attrNameLst>
                                      </p:cBhvr>
                                      <p:to>
                                        <p:strVal val="visible"/>
                                      </p:to>
                                    </p:set>
                                    <p:animEffect transition="in" filter="wipe(left)">
                                      <p:cBhvr>
                                        <p:cTn id="12" dur="500"/>
                                        <p:tgtEl>
                                          <p:spTgt spid="8181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83">
                                            <p:txEl>
                                              <p:pRg st="2" end="2"/>
                                            </p:txEl>
                                          </p:spTgt>
                                        </p:tgtEl>
                                        <p:attrNameLst>
                                          <p:attrName>style.visibility</p:attrName>
                                        </p:attrNameLst>
                                      </p:cBhvr>
                                      <p:to>
                                        <p:strVal val="visible"/>
                                      </p:to>
                                    </p:set>
                                    <p:animEffect transition="in" filter="wipe(left)">
                                      <p:cBhvr>
                                        <p:cTn id="17" dur="500"/>
                                        <p:tgtEl>
                                          <p:spTgt spid="8181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0953" y="1372573"/>
            <a:ext cx="8442092" cy="4418627"/>
          </a:xfrm>
          <a:prstGeom prst="rect">
            <a:avLst/>
          </a:prstGeom>
          <a:ln>
            <a:solidFill>
              <a:schemeClr val="tx1"/>
            </a:solidFill>
          </a:ln>
        </p:spPr>
      </p:pic>
      <p:sp>
        <p:nvSpPr>
          <p:cNvPr id="816133"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a:ea typeface="+mn-ea"/>
                <a:cs typeface="+mn-cs"/>
              </a:rPr>
              <a:t>Interest-Bearing Note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Text Box 6"/>
          <p:cNvSpPr txBox="1">
            <a:spLocks noChangeArrowheads="1"/>
          </p:cNvSpPr>
          <p:nvPr/>
        </p:nvSpPr>
        <p:spPr bwMode="auto">
          <a:xfrm>
            <a:off x="280896" y="5848597"/>
            <a:ext cx="566270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panose="020B0604020202020204"/>
              </a:rPr>
              <a:t>ILLUSTRATION 7-13</a:t>
            </a:r>
          </a:p>
          <a:p>
            <a:pPr algn="l">
              <a:spcBef>
                <a:spcPts val="0"/>
              </a:spcBef>
            </a:pPr>
            <a:r>
              <a:rPr lang="en-US" altLang="en-US" sz="1200" dirty="0" smtClean="0">
                <a:latin typeface="Liberation Sans" panose="020B0604020202020204"/>
              </a:rPr>
              <a:t>Discount Amortization Schedule—Effective-Interest Method</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438400" y="1371600"/>
            <a:ext cx="6342668" cy="3319780"/>
          </a:xfrm>
          <a:prstGeom prst="rect">
            <a:avLst/>
          </a:prstGeom>
          <a:ln>
            <a:solidFill>
              <a:schemeClr val="tx1"/>
            </a:solidFill>
          </a:ln>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8617" name="Text Box 10"/>
          <p:cNvSpPr txBox="1">
            <a:spLocks noChangeArrowheads="1"/>
          </p:cNvSpPr>
          <p:nvPr/>
        </p:nvSpPr>
        <p:spPr bwMode="auto">
          <a:xfrm>
            <a:off x="252504" y="1407212"/>
            <a:ext cx="1905000"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171950" algn="r"/>
                <a:tab pos="5600700" algn="r"/>
              </a:tabLst>
              <a:defRPr sz="2800">
                <a:solidFill>
                  <a:schemeClr val="tx1"/>
                </a:solidFill>
                <a:latin typeface="Times New Roman" panose="02020603050405020304" pitchFamily="18" charset="0"/>
              </a:defRPr>
            </a:lvl1pPr>
            <a:lvl2pPr marL="742950" indent="-285750">
              <a:tabLst>
                <a:tab pos="4171950" algn="r"/>
                <a:tab pos="5600700" algn="r"/>
              </a:tabLst>
              <a:defRPr sz="2800">
                <a:solidFill>
                  <a:schemeClr val="tx1"/>
                </a:solidFill>
                <a:latin typeface="Times New Roman" panose="02020603050405020304" pitchFamily="18" charset="0"/>
              </a:defRPr>
            </a:lvl2pPr>
            <a:lvl3pPr marL="1143000" indent="-228600">
              <a:tabLst>
                <a:tab pos="4171950" algn="r"/>
                <a:tab pos="5600700" algn="r"/>
              </a:tabLst>
              <a:defRPr sz="2800">
                <a:solidFill>
                  <a:schemeClr val="tx1"/>
                </a:solidFill>
                <a:latin typeface="Times New Roman" panose="02020603050405020304" pitchFamily="18" charset="0"/>
              </a:defRPr>
            </a:lvl3pPr>
            <a:lvl4pPr marL="1600200" indent="-228600">
              <a:tabLst>
                <a:tab pos="4171950" algn="r"/>
                <a:tab pos="5600700" algn="r"/>
              </a:tabLst>
              <a:defRPr sz="2800">
                <a:solidFill>
                  <a:schemeClr val="tx1"/>
                </a:solidFill>
                <a:latin typeface="Times New Roman" panose="02020603050405020304" pitchFamily="18" charset="0"/>
              </a:defRPr>
            </a:lvl4pPr>
            <a:lvl5pPr marL="2057400" indent="-228600">
              <a:tabLst>
                <a:tab pos="4171950" algn="r"/>
                <a:tab pos="56007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anose="02020603050405020304" pitchFamily="18" charset="0"/>
              </a:defRPr>
            </a:lvl9pPr>
          </a:lstStyle>
          <a:p>
            <a:pPr algn="l">
              <a:lnSpc>
                <a:spcPct val="120000"/>
              </a:lnSpc>
            </a:pPr>
            <a:r>
              <a:rPr lang="en-US" altLang="en-US" sz="2200" dirty="0">
                <a:latin typeface="Liberation Sans" panose="020B0604020202020204"/>
              </a:rPr>
              <a:t>Prepare the journal entry to record interest revenue at the end of the first year.</a:t>
            </a:r>
          </a:p>
        </p:txBody>
      </p:sp>
      <p:sp>
        <p:nvSpPr>
          <p:cNvPr id="12"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a:ea typeface="+mn-ea"/>
                <a:cs typeface="+mn-cs"/>
              </a:rPr>
              <a:t>Interest-Bearing Note</a:t>
            </a:r>
          </a:p>
        </p:txBody>
      </p:sp>
      <p:sp>
        <p:nvSpPr>
          <p:cNvPr id="14" name="Text Box 6"/>
          <p:cNvSpPr txBox="1">
            <a:spLocks noChangeArrowheads="1"/>
          </p:cNvSpPr>
          <p:nvPr/>
        </p:nvSpPr>
        <p:spPr bwMode="auto">
          <a:xfrm>
            <a:off x="7197168" y="473463"/>
            <a:ext cx="1928904" cy="830997"/>
          </a:xfrm>
          <a:prstGeom prst="rect">
            <a:avLst/>
          </a:prstGeom>
          <a:solidFill>
            <a:schemeClr val="accent3"/>
          </a:solidFill>
          <a:ln>
            <a:noFill/>
          </a:ln>
          <a:effec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panose="020B0604020202020204"/>
              </a:rPr>
              <a:t>ILLUSTRATION 7-13</a:t>
            </a:r>
          </a:p>
          <a:p>
            <a:pPr algn="l">
              <a:spcBef>
                <a:spcPts val="0"/>
              </a:spcBef>
            </a:pPr>
            <a:r>
              <a:rPr lang="en-US" altLang="en-US" sz="1200" dirty="0" smtClean="0">
                <a:latin typeface="Liberation Sans" panose="020B0604020202020204"/>
              </a:rPr>
              <a:t>Discount Amortization Schedule—Effective-Interest Method</a:t>
            </a:r>
          </a:p>
        </p:txBody>
      </p:sp>
      <p:sp>
        <p:nvSpPr>
          <p:cNvPr id="15" name="Rectangle 7"/>
          <p:cNvSpPr>
            <a:spLocks noChangeArrowheads="1"/>
          </p:cNvSpPr>
          <p:nvPr/>
        </p:nvSpPr>
        <p:spPr bwMode="auto">
          <a:xfrm>
            <a:off x="838200" y="5020397"/>
            <a:ext cx="7620000" cy="12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58050" algn="r"/>
              </a:tabLst>
              <a:defRPr sz="2800">
                <a:solidFill>
                  <a:schemeClr val="tx1"/>
                </a:solidFill>
                <a:latin typeface="Times New Roman" panose="02020603050405020304" pitchFamily="18" charset="0"/>
              </a:defRPr>
            </a:lvl1pPr>
            <a:lvl2pPr marL="742950" indent="-285750">
              <a:tabLst>
                <a:tab pos="5943600" algn="r"/>
                <a:tab pos="7258050" algn="r"/>
              </a:tabLst>
              <a:defRPr sz="2800">
                <a:solidFill>
                  <a:schemeClr val="tx1"/>
                </a:solidFill>
                <a:latin typeface="Times New Roman" panose="02020603050405020304" pitchFamily="18" charset="0"/>
              </a:defRPr>
            </a:lvl2pPr>
            <a:lvl3pPr marL="1143000" indent="-228600">
              <a:tabLst>
                <a:tab pos="5943600" algn="r"/>
                <a:tab pos="7258050" algn="r"/>
              </a:tabLst>
              <a:defRPr sz="2800">
                <a:solidFill>
                  <a:schemeClr val="tx1"/>
                </a:solidFill>
                <a:latin typeface="Times New Roman" panose="02020603050405020304" pitchFamily="18" charset="0"/>
              </a:defRPr>
            </a:lvl3pPr>
            <a:lvl4pPr marL="1600200" indent="-228600">
              <a:tabLst>
                <a:tab pos="5943600" algn="r"/>
                <a:tab pos="7258050" algn="r"/>
              </a:tabLst>
              <a:defRPr sz="2800">
                <a:solidFill>
                  <a:schemeClr val="tx1"/>
                </a:solidFill>
                <a:latin typeface="Times New Roman" panose="02020603050405020304" pitchFamily="18" charset="0"/>
              </a:defRPr>
            </a:lvl4pPr>
            <a:lvl5pPr marL="2057400" indent="-228600">
              <a:tabLst>
                <a:tab pos="5943600" algn="r"/>
                <a:tab pos="72580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9pPr>
          </a:lstStyle>
          <a:p>
            <a:pPr algn="l">
              <a:lnSpc>
                <a:spcPct val="125000"/>
              </a:lnSpc>
            </a:pPr>
            <a:r>
              <a:rPr lang="en-US" altLang="en-US" sz="2100" dirty="0" smtClean="0">
                <a:latin typeface="Liberation Sans" panose="020B0604020202020204"/>
              </a:rPr>
              <a:t>Cash 	1,000 </a:t>
            </a:r>
          </a:p>
          <a:p>
            <a:pPr algn="l">
              <a:lnSpc>
                <a:spcPct val="125000"/>
              </a:lnSpc>
            </a:pPr>
            <a:r>
              <a:rPr lang="en-US" altLang="en-US" sz="2100" dirty="0" smtClean="0">
                <a:latin typeface="Liberation Sans" panose="020B0604020202020204"/>
              </a:rPr>
              <a:t>Discount on Notes Receivable 	142 </a:t>
            </a:r>
          </a:p>
          <a:p>
            <a:pPr algn="l">
              <a:lnSpc>
                <a:spcPct val="125000"/>
              </a:lnSpc>
            </a:pPr>
            <a:r>
              <a:rPr lang="en-US" altLang="en-US" sz="2100" dirty="0" smtClean="0">
                <a:latin typeface="Liberation Sans" panose="020B0604020202020204"/>
              </a:rPr>
              <a:t>	Interest Revenue  		1,142 </a:t>
            </a:r>
            <a:endParaRPr lang="en-US" altLang="en-US" sz="2100" dirty="0">
              <a:latin typeface="Liberation Sans" panose="020B0604020202020204"/>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ChangeArrowheads="1"/>
          </p:cNvSpPr>
          <p:nvPr/>
        </p:nvSpPr>
        <p:spPr bwMode="auto">
          <a:xfrm>
            <a:off x="600075" y="1371600"/>
            <a:ext cx="8315325" cy="48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600" b="1" i="1" dirty="0">
                <a:latin typeface="Liberation Sans" panose="020B0604020202020204"/>
              </a:rPr>
              <a:t>Notes Received for Property, Goods, or Services</a:t>
            </a:r>
            <a:endParaRPr lang="en-US" altLang="en-US" sz="2600" i="1" dirty="0">
              <a:latin typeface="Liberation Sans" panose="020B0604020202020204"/>
            </a:endParaRPr>
          </a:p>
        </p:txBody>
      </p:sp>
      <p:sp>
        <p:nvSpPr>
          <p:cNvPr id="69636" name="Rectangle 8"/>
          <p:cNvSpPr>
            <a:spLocks noChangeArrowheads="1"/>
          </p:cNvSpPr>
          <p:nvPr/>
        </p:nvSpPr>
        <p:spPr bwMode="auto">
          <a:xfrm>
            <a:off x="609600" y="1981200"/>
            <a:ext cx="800100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200" dirty="0">
                <a:latin typeface="Liberation Sans" panose="020B0604020202020204"/>
              </a:rPr>
              <a:t>In a bargained transaction entered into at arm’s length, the stated interest rate is presumed to be fair unless:</a:t>
            </a:r>
          </a:p>
          <a:p>
            <a:pPr lvl="1" algn="l">
              <a:lnSpc>
                <a:spcPct val="120000"/>
              </a:lnSpc>
              <a:spcBef>
                <a:spcPts val="1200"/>
              </a:spcBef>
              <a:buFontTx/>
              <a:buAutoNum type="arabicPeriod"/>
            </a:pPr>
            <a:r>
              <a:rPr lang="en-US" altLang="en-US" sz="2100" dirty="0">
                <a:latin typeface="Liberation Sans" panose="020B0604020202020204"/>
              </a:rPr>
              <a:t>No interest rate is stated, or</a:t>
            </a:r>
          </a:p>
          <a:p>
            <a:pPr lvl="1" algn="l">
              <a:lnSpc>
                <a:spcPct val="120000"/>
              </a:lnSpc>
              <a:spcBef>
                <a:spcPts val="1200"/>
              </a:spcBef>
              <a:buFontTx/>
              <a:buAutoNum type="arabicPeriod"/>
            </a:pPr>
            <a:r>
              <a:rPr lang="en-US" altLang="en-US" sz="2100" dirty="0">
                <a:latin typeface="Liberation Sans" panose="020B0604020202020204"/>
              </a:rPr>
              <a:t>Stated interest rate is unreasonable, or</a:t>
            </a:r>
          </a:p>
          <a:p>
            <a:pPr lvl="1" algn="l">
              <a:lnSpc>
                <a:spcPct val="120000"/>
              </a:lnSpc>
              <a:spcBef>
                <a:spcPts val="1200"/>
              </a:spcBef>
              <a:buFontTx/>
              <a:buAutoNum type="arabicPeriod"/>
            </a:pPr>
            <a:r>
              <a:rPr lang="en-US" altLang="en-US" sz="2100" dirty="0">
                <a:latin typeface="Liberation Sans" panose="020B0604020202020204"/>
              </a:rPr>
              <a:t>Face amount of the note is materially different from the current cash sales price.</a:t>
            </a:r>
            <a:endParaRPr lang="en-US" altLang="en-US" sz="2100" b="1" dirty="0">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rgbClr val="CC0000"/>
                </a:solidFill>
                <a:effectLst/>
                <a:latin typeface="Liberation Sans" panose="020B0604020202020204"/>
                <a:ea typeface="+mn-ea"/>
                <a:cs typeface="+mn-cs"/>
              </a:rPr>
              <a:t>Recognition of Notes Receivable</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lnSpc>
                <a:spcPct val="105000"/>
              </a:lnSpc>
              <a:spcBef>
                <a:spcPct val="30000"/>
              </a:spcBef>
              <a:buSzPct val="80000"/>
            </a:pPr>
            <a:r>
              <a:rPr lang="en-US" altLang="en-US" sz="3200" b="0" i="0" dirty="0">
                <a:solidFill>
                  <a:schemeClr val="tx1"/>
                </a:solidFill>
                <a:effectLst/>
                <a:latin typeface="Liberation Sans" panose="020B0604020202020204"/>
              </a:rPr>
              <a:t>Notes Received for Property, Goods, or Services</a:t>
            </a:r>
          </a:p>
        </p:txBody>
      </p:sp>
      <p:sp>
        <p:nvSpPr>
          <p:cNvPr id="70659" name="Rectangle 6"/>
          <p:cNvSpPr>
            <a:spLocks noChangeArrowheads="1"/>
          </p:cNvSpPr>
          <p:nvPr/>
        </p:nvSpPr>
        <p:spPr bwMode="auto">
          <a:xfrm>
            <a:off x="609600" y="1822824"/>
            <a:ext cx="80772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50000"/>
              </a:spcBef>
            </a:pPr>
            <a:r>
              <a:rPr lang="en-US" altLang="en-US" sz="2000" b="1" dirty="0">
                <a:latin typeface="Liberation Sans" panose="020B0604020202020204"/>
              </a:rPr>
              <a:t>Illustration:</a:t>
            </a:r>
            <a:r>
              <a:rPr lang="en-US" altLang="en-US" sz="2000" dirty="0">
                <a:latin typeface="Liberation Sans" panose="020B0604020202020204"/>
              </a:rPr>
              <a:t> </a:t>
            </a:r>
            <a:r>
              <a:rPr lang="en-US" altLang="en-US" sz="2000" dirty="0" smtClean="0">
                <a:latin typeface="Liberation Sans" panose="020B0604020202020204"/>
              </a:rPr>
              <a:t>Oasis </a:t>
            </a:r>
            <a:r>
              <a:rPr lang="en-US" altLang="en-US" sz="2000" dirty="0">
                <a:latin typeface="Liberation Sans" panose="020B0604020202020204"/>
              </a:rPr>
              <a:t>Development Co. sold a corner lot to Rusty Pelican as a restaurant site.  Oasis accepted in exchange a five-year note having a maturity value of $35,247 and no stated interest rate.  The land originally cost Oasis $14,000.  At the date of sale the land had a fair market value of $20,000.  Oasis uses the fair market value of the land, $20,000, as the present value of the note.  Oasis therefore records the sale as:</a:t>
            </a:r>
          </a:p>
        </p:txBody>
      </p:sp>
      <p:sp>
        <p:nvSpPr>
          <p:cNvPr id="826375" name="Rectangle 7"/>
          <p:cNvSpPr>
            <a:spLocks noChangeArrowheads="1"/>
          </p:cNvSpPr>
          <p:nvPr/>
        </p:nvSpPr>
        <p:spPr bwMode="auto">
          <a:xfrm>
            <a:off x="1066800" y="4800600"/>
            <a:ext cx="76200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0" algn="r"/>
                <a:tab pos="7200900" algn="r"/>
              </a:tabLst>
              <a:defRPr sz="2800">
                <a:solidFill>
                  <a:schemeClr val="tx1"/>
                </a:solidFill>
                <a:latin typeface="Times New Roman" panose="02020603050405020304" pitchFamily="18" charset="0"/>
              </a:defRPr>
            </a:lvl1pPr>
            <a:lvl2pPr marL="742950" indent="-285750">
              <a:tabLst>
                <a:tab pos="5715000" algn="r"/>
                <a:tab pos="7200900" algn="r"/>
              </a:tabLst>
              <a:defRPr sz="2800">
                <a:solidFill>
                  <a:schemeClr val="tx1"/>
                </a:solidFill>
                <a:latin typeface="Times New Roman" panose="02020603050405020304" pitchFamily="18" charset="0"/>
              </a:defRPr>
            </a:lvl2pPr>
            <a:lvl3pPr marL="1143000" indent="-228600">
              <a:tabLst>
                <a:tab pos="5715000" algn="r"/>
                <a:tab pos="7200900" algn="r"/>
              </a:tabLst>
              <a:defRPr sz="2800">
                <a:solidFill>
                  <a:schemeClr val="tx1"/>
                </a:solidFill>
                <a:latin typeface="Times New Roman" panose="02020603050405020304" pitchFamily="18" charset="0"/>
              </a:defRPr>
            </a:lvl3pPr>
            <a:lvl4pPr marL="1600200" indent="-228600">
              <a:tabLst>
                <a:tab pos="5715000" algn="r"/>
                <a:tab pos="7200900" algn="r"/>
              </a:tabLst>
              <a:defRPr sz="2800">
                <a:solidFill>
                  <a:schemeClr val="tx1"/>
                </a:solidFill>
                <a:latin typeface="Times New Roman" panose="02020603050405020304" pitchFamily="18" charset="0"/>
              </a:defRPr>
            </a:lvl4pPr>
            <a:lvl5pPr marL="2057400" indent="-228600">
              <a:tabLst>
                <a:tab pos="571500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71500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71500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71500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715000" algn="r"/>
                <a:tab pos="7200900" algn="r"/>
              </a:tabLst>
              <a:defRPr sz="2800">
                <a:solidFill>
                  <a:schemeClr val="tx1"/>
                </a:solidFill>
                <a:latin typeface="Times New Roman" panose="02020603050405020304" pitchFamily="18" charset="0"/>
              </a:defRPr>
            </a:lvl9pPr>
          </a:lstStyle>
          <a:p>
            <a:pPr algn="l">
              <a:lnSpc>
                <a:spcPct val="120000"/>
              </a:lnSpc>
            </a:pPr>
            <a:r>
              <a:rPr lang="en-US" altLang="en-US" sz="2000" dirty="0">
                <a:latin typeface="Liberation Sans" panose="020B0604020202020204"/>
              </a:rPr>
              <a:t>Notes Receivable 	35,247</a:t>
            </a:r>
          </a:p>
          <a:p>
            <a:pPr algn="l">
              <a:lnSpc>
                <a:spcPct val="120000"/>
              </a:lnSpc>
            </a:pPr>
            <a:r>
              <a:rPr lang="en-US" altLang="en-US" sz="2000" dirty="0">
                <a:latin typeface="Liberation Sans" panose="020B0604020202020204"/>
              </a:rPr>
              <a:t>	Discount on Notes Receivable  		15,247</a:t>
            </a:r>
          </a:p>
          <a:p>
            <a:pPr algn="l">
              <a:lnSpc>
                <a:spcPct val="120000"/>
              </a:lnSpc>
            </a:pPr>
            <a:r>
              <a:rPr lang="en-US" altLang="en-US" sz="2000" dirty="0">
                <a:latin typeface="Liberation Sans" panose="020B0604020202020204"/>
              </a:rPr>
              <a:t>	Land 		14,000</a:t>
            </a:r>
          </a:p>
          <a:p>
            <a:pPr algn="l">
              <a:lnSpc>
                <a:spcPct val="120000"/>
              </a:lnSpc>
            </a:pPr>
            <a:r>
              <a:rPr lang="en-US" altLang="en-US" sz="2000" dirty="0">
                <a:latin typeface="Liberation Sans" panose="020B0604020202020204"/>
              </a:rPr>
              <a:t>	Gain on Disposal of Land 		6,000</a:t>
            </a:r>
          </a:p>
        </p:txBody>
      </p:sp>
      <p:sp>
        <p:nvSpPr>
          <p:cNvPr id="70661" name="Rectangle 8"/>
          <p:cNvSpPr>
            <a:spLocks noChangeArrowheads="1"/>
          </p:cNvSpPr>
          <p:nvPr/>
        </p:nvSpPr>
        <p:spPr bwMode="auto">
          <a:xfrm>
            <a:off x="4038600" y="4267200"/>
            <a:ext cx="3262313" cy="34925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600" b="1" dirty="0">
                <a:latin typeface="Liberation Sans" panose="020B0604020202020204"/>
              </a:rPr>
              <a:t>($35,247 - $20,000) = $15,247</a:t>
            </a:r>
          </a:p>
        </p:txBody>
      </p:sp>
      <p:sp>
        <p:nvSpPr>
          <p:cNvPr id="7"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5">
                                            <p:txEl>
                                              <p:pRg st="0" end="0"/>
                                            </p:txEl>
                                          </p:spTgt>
                                        </p:tgtEl>
                                        <p:attrNameLst>
                                          <p:attrName>style.visibility</p:attrName>
                                        </p:attrNameLst>
                                      </p:cBhvr>
                                      <p:to>
                                        <p:strVal val="visible"/>
                                      </p:to>
                                    </p:set>
                                    <p:animEffect transition="in" filter="wipe(left)">
                                      <p:cBhvr>
                                        <p:cTn id="7" dur="500"/>
                                        <p:tgtEl>
                                          <p:spTgt spid="8263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5">
                                            <p:txEl>
                                              <p:pRg st="1" end="1"/>
                                            </p:txEl>
                                          </p:spTgt>
                                        </p:tgtEl>
                                        <p:attrNameLst>
                                          <p:attrName>style.visibility</p:attrName>
                                        </p:attrNameLst>
                                      </p:cBhvr>
                                      <p:to>
                                        <p:strVal val="visible"/>
                                      </p:to>
                                    </p:set>
                                    <p:animEffect transition="in" filter="wipe(left)">
                                      <p:cBhvr>
                                        <p:cTn id="12" dur="500"/>
                                        <p:tgtEl>
                                          <p:spTgt spid="8263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6375">
                                            <p:txEl>
                                              <p:pRg st="2" end="2"/>
                                            </p:txEl>
                                          </p:spTgt>
                                        </p:tgtEl>
                                        <p:attrNameLst>
                                          <p:attrName>style.visibility</p:attrName>
                                        </p:attrNameLst>
                                      </p:cBhvr>
                                      <p:to>
                                        <p:strVal val="visible"/>
                                      </p:to>
                                    </p:set>
                                    <p:animEffect transition="in" filter="wipe(left)">
                                      <p:cBhvr>
                                        <p:cTn id="17" dur="500"/>
                                        <p:tgtEl>
                                          <p:spTgt spid="8263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6375">
                                            <p:txEl>
                                              <p:pRg st="3" end="3"/>
                                            </p:txEl>
                                          </p:spTgt>
                                        </p:tgtEl>
                                        <p:attrNameLst>
                                          <p:attrName>style.visibility</p:attrName>
                                        </p:attrNameLst>
                                      </p:cBhvr>
                                      <p:to>
                                        <p:strVal val="visible"/>
                                      </p:to>
                                    </p:set>
                                    <p:animEffect transition="in" filter="wipe(left)">
                                      <p:cBhvr>
                                        <p:cTn id="22" dur="500"/>
                                        <p:tgtEl>
                                          <p:spTgt spid="8263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NOTES RECEIVABLE</a:t>
            </a:r>
          </a:p>
        </p:txBody>
      </p:sp>
      <p:sp>
        <p:nvSpPr>
          <p:cNvPr id="67588" name="Text Box 5"/>
          <p:cNvSpPr txBox="1">
            <a:spLocks noChangeArrowheads="1"/>
          </p:cNvSpPr>
          <p:nvPr/>
        </p:nvSpPr>
        <p:spPr bwMode="auto">
          <a:xfrm>
            <a:off x="609600" y="1981200"/>
            <a:ext cx="78486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1084263"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682625" indent="-450850" algn="l">
              <a:lnSpc>
                <a:spcPct val="125000"/>
              </a:lnSpc>
              <a:spcBef>
                <a:spcPts val="1200"/>
              </a:spcBef>
              <a:spcAft>
                <a:spcPts val="0"/>
              </a:spcAft>
              <a:buClr>
                <a:srgbClr val="CC0000"/>
              </a:buClr>
              <a:buSzPct val="80000"/>
              <a:buFont typeface="Wingdings" pitchFamily="2" charset="2"/>
              <a:buChar char="u"/>
              <a:defRPr/>
            </a:pPr>
            <a:r>
              <a:rPr lang="en-US" sz="2200" b="1" dirty="0" smtClean="0">
                <a:latin typeface="Liberation Sans" panose="020B0604020202020204"/>
              </a:rPr>
              <a:t>Short-Term</a:t>
            </a:r>
            <a:r>
              <a:rPr lang="en-US" sz="2200" dirty="0" smtClean="0">
                <a:latin typeface="Liberation Sans" panose="020B0604020202020204"/>
              </a:rPr>
              <a:t> reported at net realizable value (same as accounting for accounts receivable).</a:t>
            </a:r>
          </a:p>
          <a:p>
            <a:pPr marL="682625" indent="-450850" algn="l">
              <a:lnSpc>
                <a:spcPct val="125000"/>
              </a:lnSpc>
              <a:spcBef>
                <a:spcPts val="1200"/>
              </a:spcBef>
              <a:spcAft>
                <a:spcPts val="0"/>
              </a:spcAft>
              <a:buClr>
                <a:srgbClr val="CC0000"/>
              </a:buClr>
              <a:buSzPct val="80000"/>
              <a:buFont typeface="Wingdings" pitchFamily="2" charset="2"/>
              <a:buChar char="u"/>
              <a:defRPr/>
            </a:pPr>
            <a:r>
              <a:rPr lang="en-US" sz="2200" b="1" dirty="0" smtClean="0">
                <a:latin typeface="Liberation Sans" panose="020B0604020202020204"/>
              </a:rPr>
              <a:t>Long-Term</a:t>
            </a:r>
            <a:r>
              <a:rPr lang="en-US" sz="2200" dirty="0" smtClean="0">
                <a:latin typeface="Liberation Sans" panose="020B0604020202020204"/>
              </a:rPr>
              <a:t> - FASB requires companies disclose not only their cost but also their fair value in the notes to the financial statements.</a:t>
            </a:r>
            <a:endParaRPr lang="en-US" sz="2000" dirty="0" smtClean="0">
              <a:latin typeface="Liberation Sans" panose="020B0604020202020204"/>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Rectangle 6"/>
          <p:cNvSpPr>
            <a:spLocks noChangeArrowheads="1"/>
          </p:cNvSpPr>
          <p:nvPr/>
        </p:nvSpPr>
        <p:spPr bwMode="auto">
          <a:xfrm>
            <a:off x="600075" y="1371600"/>
            <a:ext cx="8315325" cy="51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defRPr/>
            </a:pPr>
            <a:r>
              <a:rPr lang="en-US" b="1" dirty="0">
                <a:solidFill>
                  <a:srgbClr val="CC0000"/>
                </a:solidFill>
                <a:latin typeface="Liberation Sans" panose="020B0604020202020204"/>
              </a:rPr>
              <a:t>Valuation of Notes Receivable</a:t>
            </a:r>
            <a:endParaRPr lang="en-US" dirty="0">
              <a:solidFill>
                <a:srgbClr val="CC0000"/>
              </a:solidFill>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458711"/>
            <a:ext cx="8717280" cy="54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0328" y="5939135"/>
            <a:ext cx="3429000" cy="461665"/>
          </a:xfrm>
          <a:prstGeom prst="rect">
            <a:avLst/>
          </a:prstGeom>
          <a:solidFill>
            <a:schemeClr val="accent3"/>
          </a:solidFill>
          <a:ln>
            <a:noFill/>
          </a:ln>
          <a:effectLst/>
        </p:spPr>
        <p:txBody>
          <a:bodyPr wrap="square">
            <a:spAutoFit/>
          </a:bodyPr>
          <a:lstStyle/>
          <a:p>
            <a:pPr algn="l">
              <a:spcBef>
                <a:spcPct val="50000"/>
              </a:spcBef>
            </a:pPr>
            <a:r>
              <a:rPr lang="en-US" sz="1200" b="1" dirty="0">
                <a:solidFill>
                  <a:srgbClr val="006600"/>
                </a:solidFill>
                <a:latin typeface="Liberation Sans" panose="020B0604020202020204"/>
              </a:rPr>
              <a:t>ILLUSTRATION 7-2 </a:t>
            </a:r>
            <a:endParaRPr lang="en-US" sz="1200" b="1" dirty="0" smtClean="0">
              <a:solidFill>
                <a:srgbClr val="006600"/>
              </a:solidFill>
              <a:latin typeface="Liberation Sans" panose="020B0604020202020204"/>
            </a:endParaRPr>
          </a:p>
          <a:p>
            <a:pPr algn="l">
              <a:spcBef>
                <a:spcPts val="0"/>
              </a:spcBef>
            </a:pPr>
            <a:r>
              <a:rPr lang="en-US" sz="1200" dirty="0" smtClean="0">
                <a:latin typeface="Liberation Sans" panose="020B0604020202020204"/>
              </a:rPr>
              <a:t>Classiﬁcation </a:t>
            </a:r>
            <a:r>
              <a:rPr lang="en-US" sz="1200" dirty="0">
                <a:latin typeface="Liberation Sans" panose="020B0604020202020204"/>
              </a:rPr>
              <a:t>of </a:t>
            </a:r>
            <a:r>
              <a:rPr lang="en-US" sz="1200" dirty="0" smtClean="0">
                <a:latin typeface="Liberation Sans" panose="020B0604020202020204"/>
              </a:rPr>
              <a:t>Cash-Related </a:t>
            </a:r>
            <a:r>
              <a:rPr lang="en-US" sz="1200" dirty="0">
                <a:latin typeface="Liberation Sans" panose="020B0604020202020204"/>
              </a:rPr>
              <a:t>Items </a:t>
            </a:r>
          </a:p>
        </p:txBody>
      </p:sp>
      <p:sp>
        <p:nvSpPr>
          <p:cNvPr id="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257800"/>
          </a:xfrm>
          <a:prstGeom prst="rect">
            <a:avLst/>
          </a:prstGeom>
          <a:solidFill>
            <a:srgbClr val="FDFCCC"/>
          </a:solid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2" name="Rectangle 11"/>
          <p:cNvSpPr/>
          <p:nvPr/>
        </p:nvSpPr>
        <p:spPr>
          <a:xfrm>
            <a:off x="381000" y="990600"/>
            <a:ext cx="8382000" cy="54864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700" dirty="0" smtClean="0">
                <a:latin typeface="Liberation Sans" panose="020B0604020202020204"/>
              </a:rPr>
              <a:t>As the economy climbed out of the great recession of 2008, several U.S. banks reported increases in net income compared to the same quarter in the previous year. How did the market greet this news? With a resounding “blah.” For example, </a:t>
            </a:r>
            <a:r>
              <a:rPr lang="en-US" sz="1700" b="1" dirty="0" smtClean="0">
                <a:solidFill>
                  <a:srgbClr val="CC0000"/>
                </a:solidFill>
                <a:latin typeface="Liberation Sans" panose="020B0604020202020204"/>
              </a:rPr>
              <a:t>Wells Fargo</a:t>
            </a:r>
            <a:r>
              <a:rPr lang="en-US" sz="1700" dirty="0">
                <a:latin typeface="Liberation Sans" panose="020B0604020202020204"/>
              </a:rPr>
              <a:t>’s report </a:t>
            </a:r>
            <a:r>
              <a:rPr lang="en-US" sz="1700" dirty="0" smtClean="0">
                <a:latin typeface="Liberation Sans" panose="020B0604020202020204"/>
              </a:rPr>
              <a:t>led to a share price decline of 8.4 percent, and </a:t>
            </a:r>
            <a:r>
              <a:rPr lang="en-US" sz="1700" b="1" dirty="0">
                <a:solidFill>
                  <a:srgbClr val="CC0000"/>
                </a:solidFill>
                <a:latin typeface="Liberation Sans" panose="020B0604020202020204"/>
              </a:rPr>
              <a:t>Citigroup</a:t>
            </a:r>
            <a:r>
              <a:rPr lang="en-US" sz="1700" dirty="0" smtClean="0">
                <a:latin typeface="Liberation Sans" panose="020B0604020202020204"/>
              </a:rPr>
              <a:t> saw a 1.7 percent drop in its share price when it announced earnings. What gives? It seems that the source of earnings increase matters to the market. And in the case of banks, a signiﬁcant portion of these earnings increases were the result of decreases in the banks’ bad debt expense, not increased revenues on loans and investments. These decreases happened when the banks’ reserves that had accumulated in the allowance for loan losses were judged to be too high. How big was the effect? As shown in the chart on the next slide, of the $14.3 billion in earnings reported by the top 10 U.S. banks, $3.5 billion came from releasing loan loss reserves. For Citi, without the reserve release, it would have reported a loss. As shown in the left side of the chart, the 10 largest banks had $127.2 billion in the allowance for loan losses at the end of 2011, and $26.7 billion was drawn down (released) in that same year. So is this a problem? Supposedly, reserves should be released when there is a decline in the likelihood that loans will not be paid. However, some market-watchers doubt that banks can afford to keep up the pace</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PLEASE RELEASE ME?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8867840"/>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257800"/>
          </a:xfrm>
          <a:prstGeom prst="rect">
            <a:avLst/>
          </a:prstGeom>
          <a:solidFill>
            <a:srgbClr val="FDFCCC"/>
          </a:solid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2" name="Rectangle 11"/>
          <p:cNvSpPr/>
          <p:nvPr/>
        </p:nvSpPr>
        <p:spPr>
          <a:xfrm>
            <a:off x="381000" y="990600"/>
            <a:ext cx="8382000" cy="5181600"/>
          </a:xfrm>
          <a:prstGeom prst="rect">
            <a:avLst/>
          </a:prstGeom>
          <a:solidFill>
            <a:srgbClr val="FDFCCC"/>
          </a:solidFill>
        </p:spPr>
        <p:txBody>
          <a:bodyPr wrap="square" lIns="182880" tIns="137160" rIns="182880" bIns="91440">
            <a:noAutofit/>
          </a:bodyPr>
          <a:lstStyle/>
          <a:p>
            <a:pPr algn="just">
              <a:lnSpc>
                <a:spcPct val="112000"/>
              </a:lnSpc>
              <a:spcBef>
                <a:spcPts val="600"/>
              </a:spcBef>
            </a:pPr>
            <a:endParaRPr lang="en-US" sz="19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PLEASE RELEASE ME?</a:t>
            </a:r>
            <a:endParaRPr lang="en-US" sz="18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609599" y="1295400"/>
            <a:ext cx="7924801" cy="4237532"/>
          </a:xfrm>
          <a:prstGeom prst="rect">
            <a:avLst/>
          </a:prstGeom>
        </p:spPr>
      </p:pic>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071070119"/>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257800"/>
          </a:xfrm>
          <a:prstGeom prst="rect">
            <a:avLst/>
          </a:prstGeom>
          <a:solidFill>
            <a:srgbClr val="FDFCCC"/>
          </a:solid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2" name="Rectangle 11"/>
          <p:cNvSpPr/>
          <p:nvPr/>
        </p:nvSpPr>
        <p:spPr>
          <a:xfrm>
            <a:off x="381000" y="990599"/>
            <a:ext cx="8382000" cy="5332719"/>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700" dirty="0" smtClean="0">
                <a:latin typeface="Liberation Sans" panose="020B0604020202020204"/>
              </a:rPr>
              <a:t>of reserve releases. Lowering reserves could increase pressure on proﬁts that are being hit by slow economic growth, low interest rates, and other costs. For example, in a recent quarter, U.S. banks experienced an earnings decline of 7.3 percent compared to the same quarter from a year earlier. The culprit? Big banks experienced increased costs to settle legal cases related to sales of risky mortgage securities before the ﬁnancial crisis. Three of the biggest United States </a:t>
            </a:r>
            <a:r>
              <a:rPr lang="en-US" sz="1700" b="1" dirty="0">
                <a:solidFill>
                  <a:srgbClr val="CC0000"/>
                </a:solidFill>
                <a:latin typeface="Liberation Sans" panose="020B0604020202020204"/>
              </a:rPr>
              <a:t>banks—JPMorgan</a:t>
            </a:r>
            <a:r>
              <a:rPr lang="en-US" sz="1700" dirty="0" smtClean="0">
                <a:latin typeface="Liberation Sans" panose="020B0604020202020204"/>
              </a:rPr>
              <a:t> </a:t>
            </a:r>
            <a:r>
              <a:rPr lang="en-US" sz="1700" b="1" dirty="0">
                <a:solidFill>
                  <a:srgbClr val="CC0000"/>
                </a:solidFill>
                <a:latin typeface="Liberation Sans" panose="020B0604020202020204"/>
              </a:rPr>
              <a:t>Chase</a:t>
            </a:r>
            <a:r>
              <a:rPr lang="en-US" sz="1700" dirty="0" smtClean="0">
                <a:latin typeface="Liberation Sans" panose="020B0604020202020204"/>
              </a:rPr>
              <a:t>, </a:t>
            </a:r>
            <a:r>
              <a:rPr lang="en-US" sz="1700" b="1" dirty="0">
                <a:solidFill>
                  <a:srgbClr val="CC0000"/>
                </a:solidFill>
                <a:latin typeface="Liberation Sans" panose="020B0604020202020204"/>
              </a:rPr>
              <a:t>Bank</a:t>
            </a:r>
            <a:r>
              <a:rPr lang="en-US" sz="1700" dirty="0" smtClean="0">
                <a:latin typeface="Liberation Sans" panose="020B0604020202020204"/>
              </a:rPr>
              <a:t> </a:t>
            </a:r>
            <a:r>
              <a:rPr lang="en-US" sz="1700" b="1" dirty="0">
                <a:solidFill>
                  <a:srgbClr val="CC0000"/>
                </a:solidFill>
                <a:latin typeface="Liberation Sans" panose="020B0604020202020204"/>
              </a:rPr>
              <a:t>of</a:t>
            </a:r>
            <a:r>
              <a:rPr lang="en-US" sz="1700" dirty="0" smtClean="0">
                <a:latin typeface="Liberation Sans" panose="020B0604020202020204"/>
              </a:rPr>
              <a:t> </a:t>
            </a:r>
            <a:r>
              <a:rPr lang="en-US" sz="1700" b="1" dirty="0">
                <a:solidFill>
                  <a:srgbClr val="CC0000"/>
                </a:solidFill>
                <a:latin typeface="Liberation Sans" panose="020B0604020202020204"/>
              </a:rPr>
              <a:t>America</a:t>
            </a:r>
            <a:r>
              <a:rPr lang="en-US" sz="1700" dirty="0" smtClean="0">
                <a:latin typeface="Liberation Sans" panose="020B0604020202020204"/>
              </a:rPr>
              <a:t>, and </a:t>
            </a:r>
            <a:r>
              <a:rPr lang="en-US" sz="1700" b="1" dirty="0">
                <a:solidFill>
                  <a:srgbClr val="CC0000"/>
                </a:solidFill>
                <a:latin typeface="Liberation Sans" panose="020B0604020202020204"/>
              </a:rPr>
              <a:t>Citigroup</a:t>
            </a:r>
            <a:r>
              <a:rPr lang="en-US" sz="1700" dirty="0">
                <a:latin typeface="Liberation Sans" panose="020B0604020202020204"/>
              </a:rPr>
              <a:t>—together</a:t>
            </a:r>
            <a:r>
              <a:rPr lang="en-US" sz="1700" dirty="0" smtClean="0">
                <a:latin typeface="Liberation Sans" panose="020B0604020202020204"/>
              </a:rPr>
              <a:t> posted $4.4 billion in legal costs during the quarter. According to one analyst, “The releases are masking some horrible operating performance. . . . The bottom line is your earnings power is decreasing.” To be fair, analysts often criticize banks when they increase the allowance for loan losses during proﬁtable periods. In some cases, the banks are accused of managing earnings. That is, in good times they increase loan loss reserves, which reduces (or smoothes) earnings. Then in bad times, the reserves can be released, thereby increasing earnings. The SEC has reprimanded some banks for this alleged earnings management— in not only the tough times, but the good times as well.</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PLEASE RELEASE ME?</a:t>
            </a:r>
            <a:endParaRPr lang="en-US" sz="18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Rectangle 2"/>
          <p:cNvSpPr/>
          <p:nvPr/>
        </p:nvSpPr>
        <p:spPr>
          <a:xfrm>
            <a:off x="685800" y="5753777"/>
            <a:ext cx="7696200" cy="943079"/>
          </a:xfrm>
          <a:prstGeom prst="rect">
            <a:avLst/>
          </a:prstGeom>
          <a:solidFill>
            <a:srgbClr val="FDFCCC"/>
          </a:solidFill>
        </p:spPr>
        <p:txBody>
          <a:bodyPr wrap="square" lIns="182880" tIns="91440" rIns="182880" bIns="91440">
            <a:spAutoFit/>
          </a:bodyPr>
          <a:lstStyle/>
          <a:p>
            <a:pPr algn="just">
              <a:lnSpc>
                <a:spcPct val="112000"/>
              </a:lnSpc>
              <a:spcBef>
                <a:spcPts val="600"/>
              </a:spcBef>
            </a:pPr>
            <a:r>
              <a:rPr lang="en-US" sz="1100" dirty="0">
                <a:latin typeface="Liberation Sans" panose="020B0604020202020204"/>
              </a:rPr>
              <a:t>Sources: S. Kapner, “Citi Shines, but Investors Shrug,” Wall Street Journal (October 18, 2011), p. C1; M. Rapoport, “Banks Depleting Earnings Backstop: Days Numbered for Using Reserves to Increase Profit,” Wall Street Journal (February 8, 2012), p. C1; and Associated Press, “Legal Costs Weigh Down U.S. Banks Earnings,” The New York Times (February 24, 2015).</a:t>
            </a:r>
          </a:p>
        </p:txBody>
      </p:sp>
      <p:sp>
        <p:nvSpPr>
          <p:cNvPr id="11" name="Text Box 16"/>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916573309"/>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Indicate how to report cash and related items.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receivables and understand accounting issues related to their recognition.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Explain accounting issues related to valuation of accounts receivable. </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352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dirty="0">
                <a:latin typeface="Liberation Sans" panose="020B0604020202020204" pitchFamily="34" charset="0"/>
              </a:rPr>
              <a:t>Explain accounting issues related to recognition and valuation of notes receivable.</a:t>
            </a:r>
          </a:p>
          <a:p>
            <a:pPr marL="341313" indent="-341313" algn="l">
              <a:lnSpc>
                <a:spcPct val="115000"/>
              </a:lnSpc>
              <a:spcBef>
                <a:spcPct val="45000"/>
              </a:spcBef>
              <a:buClr>
                <a:srgbClr val="CC0000"/>
              </a:buClr>
              <a:buAutoNum type="arabicPlain" startAt="4"/>
            </a:pPr>
            <a:r>
              <a:rPr lang="en-US" sz="1900" b="1" dirty="0">
                <a:solidFill>
                  <a:srgbClr val="CC0000"/>
                </a:solidFill>
                <a:latin typeface="Liberation Sans" panose="020B0604020202020204" pitchFamily="34" charset="0"/>
              </a:rPr>
              <a:t>Explain the fair value option.</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Explain accounting issues related to disposition of accounts and notes receivable.</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Describe how to report and analyze receivables.</a:t>
            </a:r>
          </a:p>
          <a:p>
            <a:pPr marL="341313" indent="-341313" algn="l">
              <a:lnSpc>
                <a:spcPct val="115000"/>
              </a:lnSpc>
              <a:spcBef>
                <a:spcPct val="45000"/>
              </a:spcBef>
              <a:buClr>
                <a:srgbClr val="CC0000"/>
              </a:buClr>
              <a:buAutoNum type="arabicPlain" startAt="4"/>
            </a:pPr>
            <a:endParaRPr lang="en-US" sz="1900" dirty="0">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524000" y="155057"/>
            <a:ext cx="6248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Cash and Receivables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7</a:t>
            </a:r>
          </a:p>
        </p:txBody>
      </p:sp>
      <p:cxnSp>
        <p:nvCxnSpPr>
          <p:cNvPr id="3" name="Straight Connector 2"/>
          <p:cNvCxnSpPr/>
          <p:nvPr/>
        </p:nvCxnSpPr>
        <p:spPr bwMode="auto">
          <a:xfrm>
            <a:off x="332096" y="0"/>
            <a:ext cx="7960" cy="632061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3246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5</a:t>
            </a:r>
          </a:p>
        </p:txBody>
      </p:sp>
    </p:spTree>
    <p:extLst>
      <p:ext uri="{BB962C8B-B14F-4D97-AF65-F5344CB8AC3E}">
        <p14:creationId xmlns:p14="http://schemas.microsoft.com/office/powerpoint/2010/main" val="3203545186"/>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SPECIAL ISSUES</a:t>
            </a:r>
          </a:p>
        </p:txBody>
      </p:sp>
      <p:sp>
        <p:nvSpPr>
          <p:cNvPr id="67588" name="Text Box 5"/>
          <p:cNvSpPr txBox="1">
            <a:spLocks noChangeArrowheads="1"/>
          </p:cNvSpPr>
          <p:nvPr/>
        </p:nvSpPr>
        <p:spPr bwMode="auto">
          <a:xfrm>
            <a:off x="609600" y="1981200"/>
            <a:ext cx="78486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1084263"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682625" indent="-450850" algn="l">
              <a:lnSpc>
                <a:spcPct val="120000"/>
              </a:lnSpc>
              <a:spcBef>
                <a:spcPts val="1200"/>
              </a:spcBef>
              <a:spcAft>
                <a:spcPts val="0"/>
              </a:spcAft>
              <a:buClr>
                <a:srgbClr val="CC0000"/>
              </a:buClr>
              <a:buSzPct val="80000"/>
              <a:buFont typeface="Wingdings" pitchFamily="2" charset="2"/>
              <a:buChar char="u"/>
              <a:defRPr/>
            </a:pPr>
            <a:r>
              <a:rPr lang="en-US" sz="2100" dirty="0" smtClean="0">
                <a:latin typeface="Liberation Sans" panose="020B0604020202020204"/>
              </a:rPr>
              <a:t>Companies have the option to use fair value as the basis of measurement in the financial statements. </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100" dirty="0" smtClean="0">
                <a:latin typeface="Liberation Sans" panose="020B0604020202020204"/>
              </a:rPr>
              <a:t>If companies choose the </a:t>
            </a:r>
            <a:r>
              <a:rPr lang="en-US" sz="2100" b="1" dirty="0" smtClean="0">
                <a:solidFill>
                  <a:schemeClr val="tx2">
                    <a:lumMod val="50000"/>
                  </a:schemeClr>
                </a:solidFill>
                <a:latin typeface="Liberation Sans" panose="020B0604020202020204"/>
              </a:rPr>
              <a:t>fair value option</a:t>
            </a:r>
            <a:r>
              <a:rPr lang="en-US" sz="2100" dirty="0">
                <a:latin typeface="Liberation Sans" panose="020B0604020202020204"/>
              </a:rPr>
              <a:t>,</a:t>
            </a:r>
          </a:p>
          <a:p>
            <a:pPr marL="1255713" lvl="1" indent="-450850" algn="l">
              <a:lnSpc>
                <a:spcPct val="120000"/>
              </a:lnSpc>
              <a:spcBef>
                <a:spcPts val="1200"/>
              </a:spcBef>
              <a:spcAft>
                <a:spcPts val="0"/>
              </a:spcAft>
              <a:buClr>
                <a:srgbClr val="CC0000"/>
              </a:buClr>
              <a:buSzPct val="80000"/>
              <a:buFont typeface="Arial" pitchFamily="34" charset="0"/>
              <a:buChar char="►"/>
              <a:defRPr/>
            </a:pPr>
            <a:r>
              <a:rPr lang="en-US" sz="2000" dirty="0" smtClean="0">
                <a:latin typeface="Liberation Sans" panose="020B0604020202020204"/>
              </a:rPr>
              <a:t>Receivables are recorded at fair value.</a:t>
            </a:r>
          </a:p>
          <a:p>
            <a:pPr marL="1255713" lvl="1" indent="-450850" algn="l">
              <a:lnSpc>
                <a:spcPct val="120000"/>
              </a:lnSpc>
              <a:spcBef>
                <a:spcPts val="1200"/>
              </a:spcBef>
              <a:spcAft>
                <a:spcPts val="0"/>
              </a:spcAft>
              <a:buClr>
                <a:srgbClr val="CC0000"/>
              </a:buClr>
              <a:buSzPct val="80000"/>
              <a:buFont typeface="Arial" pitchFamily="34" charset="0"/>
              <a:buChar char="►"/>
              <a:defRPr/>
            </a:pPr>
            <a:r>
              <a:rPr lang="en-US" sz="2000" dirty="0" smtClean="0">
                <a:latin typeface="Liberation Sans" panose="020B0604020202020204"/>
              </a:rPr>
              <a:t>Unrealized holding gains or losses reported as part of net income.</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100" dirty="0" smtClean="0">
                <a:latin typeface="Liberation Sans" panose="020B0604020202020204"/>
              </a:rPr>
              <a:t>Company reports the receivable at fair value each reporting date. </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Rectangle 6"/>
          <p:cNvSpPr>
            <a:spLocks noChangeArrowheads="1"/>
          </p:cNvSpPr>
          <p:nvPr/>
        </p:nvSpPr>
        <p:spPr bwMode="auto">
          <a:xfrm>
            <a:off x="600075" y="1371600"/>
            <a:ext cx="8315325" cy="51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defRPr/>
            </a:pPr>
            <a:r>
              <a:rPr lang="en-US" b="1" dirty="0">
                <a:solidFill>
                  <a:srgbClr val="CC0000"/>
                </a:solidFill>
                <a:latin typeface="Liberation Sans" panose="020B0604020202020204"/>
              </a:rPr>
              <a:t>Fair Value Option</a:t>
            </a:r>
            <a:endParaRPr lang="en-US" dirty="0">
              <a:solidFill>
                <a:srgbClr val="CC0000"/>
              </a:solidFill>
              <a:latin typeface="Liberation Sans" panose="020B0604020202020204"/>
            </a:endParaRPr>
          </a:p>
        </p:txBody>
      </p:sp>
      <p:sp>
        <p:nvSpPr>
          <p:cNvPr id="73734"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5"/>
          <p:cNvSpPr txBox="1">
            <a:spLocks noChangeArrowheads="1"/>
          </p:cNvSpPr>
          <p:nvPr/>
        </p:nvSpPr>
        <p:spPr bwMode="auto">
          <a:xfrm>
            <a:off x="609600" y="1981200"/>
            <a:ext cx="80010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1084263"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682625" indent="-450850" algn="l">
              <a:lnSpc>
                <a:spcPct val="120000"/>
              </a:lnSpc>
              <a:spcBef>
                <a:spcPts val="1200"/>
              </a:spcBef>
              <a:spcAft>
                <a:spcPts val="0"/>
              </a:spcAft>
              <a:buClr>
                <a:srgbClr val="CC0000"/>
              </a:buClr>
              <a:buSzPct val="80000"/>
              <a:buFont typeface="Wingdings" pitchFamily="2" charset="2"/>
              <a:buChar char="u"/>
              <a:defRPr/>
            </a:pPr>
            <a:r>
              <a:rPr lang="en-US" sz="2100" dirty="0" smtClean="0">
                <a:latin typeface="Liberation Sans" panose="020B0604020202020204"/>
              </a:rPr>
              <a:t>Companies may elect at time the financial instrument is </a:t>
            </a:r>
          </a:p>
          <a:p>
            <a:pPr marL="1365250" lvl="1" indent="-450850" algn="l">
              <a:lnSpc>
                <a:spcPct val="120000"/>
              </a:lnSpc>
              <a:spcBef>
                <a:spcPts val="1200"/>
              </a:spcBef>
              <a:spcAft>
                <a:spcPts val="0"/>
              </a:spcAft>
              <a:buClr>
                <a:srgbClr val="CC0000"/>
              </a:buClr>
              <a:buSzPct val="80000"/>
              <a:buFont typeface="Arial" pitchFamily="34" charset="0"/>
              <a:buChar char="►"/>
              <a:defRPr/>
            </a:pPr>
            <a:r>
              <a:rPr lang="en-US" sz="2100" dirty="0" smtClean="0">
                <a:latin typeface="Liberation Sans" panose="020B0604020202020204"/>
              </a:rPr>
              <a:t>originally recognized or </a:t>
            </a:r>
          </a:p>
          <a:p>
            <a:pPr marL="1365250" lvl="1" indent="-450850" algn="l">
              <a:lnSpc>
                <a:spcPct val="120000"/>
              </a:lnSpc>
              <a:spcBef>
                <a:spcPts val="1200"/>
              </a:spcBef>
              <a:spcAft>
                <a:spcPts val="0"/>
              </a:spcAft>
              <a:buClr>
                <a:srgbClr val="CC0000"/>
              </a:buClr>
              <a:buSzPct val="80000"/>
              <a:buFont typeface="Arial" pitchFamily="34" charset="0"/>
              <a:buChar char="►"/>
              <a:defRPr/>
            </a:pPr>
            <a:r>
              <a:rPr lang="en-US" sz="2100" dirty="0" smtClean="0">
                <a:latin typeface="Liberation Sans" panose="020B0604020202020204"/>
              </a:rPr>
              <a:t>when some event triggers a new basis of accounting. </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100" dirty="0" smtClean="0">
                <a:latin typeface="Liberation Sans" panose="020B0604020202020204"/>
              </a:rPr>
              <a:t>Must continue to use fair value measurement for the specific instrument until the company no longer owns this instrument. </a:t>
            </a:r>
          </a:p>
          <a:p>
            <a:pPr marL="682625" indent="-450850" algn="l">
              <a:lnSpc>
                <a:spcPct val="120000"/>
              </a:lnSpc>
              <a:spcBef>
                <a:spcPts val="1200"/>
              </a:spcBef>
              <a:spcAft>
                <a:spcPts val="0"/>
              </a:spcAft>
              <a:buClr>
                <a:srgbClr val="CC0000"/>
              </a:buClr>
              <a:buSzPct val="80000"/>
              <a:buFont typeface="Wingdings" pitchFamily="2" charset="2"/>
              <a:buChar char="u"/>
              <a:defRPr/>
            </a:pPr>
            <a:r>
              <a:rPr lang="en-US" sz="2100" dirty="0" smtClean="0">
                <a:latin typeface="Liberation Sans" panose="020B0604020202020204"/>
              </a:rPr>
              <a:t>If not elected at date of recognition, company may never use fair value option on that specific instrument.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4758"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5</a:t>
            </a:r>
            <a:endParaRPr lang="en-US" altLang="en-US" sz="1600" b="1" i="1" dirty="0">
              <a:solidFill>
                <a:schemeClr val="bg2"/>
              </a:solidFill>
              <a:latin typeface="Liberation Sans" panose="020B0604020202020204"/>
            </a:endParaRPr>
          </a:p>
        </p:txBody>
      </p:sp>
      <p:sp>
        <p:nvSpPr>
          <p:cNvPr id="8" name="Rectangle 2"/>
          <p:cNvSpPr txBox="1">
            <a:spLocks noChangeArrowheads="1"/>
          </p:cNvSpPr>
          <p:nvPr/>
        </p:nvSpPr>
        <p:spPr bwMode="auto">
          <a:xfrm>
            <a:off x="609600" y="381000"/>
            <a:ext cx="44958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panose="020B0604020202020204"/>
                <a:ea typeface="+mn-ea"/>
                <a:cs typeface="+mn-cs"/>
              </a:rPr>
              <a:t>SPECIAL ISSUES</a:t>
            </a:r>
          </a:p>
        </p:txBody>
      </p:sp>
      <p:sp>
        <p:nvSpPr>
          <p:cNvPr id="9" name="Rectangle 6"/>
          <p:cNvSpPr>
            <a:spLocks noChangeArrowheads="1"/>
          </p:cNvSpPr>
          <p:nvPr/>
        </p:nvSpPr>
        <p:spPr bwMode="auto">
          <a:xfrm>
            <a:off x="600075" y="1371600"/>
            <a:ext cx="4542631" cy="54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lnSpc>
                <a:spcPct val="105000"/>
              </a:lnSpc>
              <a:spcBef>
                <a:spcPct val="30000"/>
              </a:spcBef>
              <a:buSzPct val="80000"/>
              <a:defRPr/>
            </a:pPr>
            <a:r>
              <a:rPr lang="en-US" b="1" dirty="0">
                <a:solidFill>
                  <a:srgbClr val="CC0000"/>
                </a:solidFill>
                <a:latin typeface="Liberation Sans" panose="020B0604020202020204"/>
              </a:rPr>
              <a:t>Fair Value Option</a:t>
            </a:r>
            <a:endParaRPr lang="en-US" dirty="0">
              <a:solidFill>
                <a:srgbClr val="CC0000"/>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5521323" y="267874"/>
            <a:ext cx="2784477" cy="1560926"/>
          </a:xfrm>
          <a:prstGeom prst="rect">
            <a:avLst/>
          </a:prstGeom>
        </p:spPr>
      </p:pic>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Liberation Sans" panose="020B0604020202020204"/>
                <a:ea typeface="+mn-ea"/>
                <a:cs typeface="+mn-cs"/>
              </a:rPr>
              <a:t>Recording Fair Value Option</a:t>
            </a:r>
          </a:p>
        </p:txBody>
      </p:sp>
      <p:sp>
        <p:nvSpPr>
          <p:cNvPr id="75779"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5</a:t>
            </a:r>
            <a:endParaRPr lang="en-US" altLang="en-US" sz="1600" b="1" i="1" dirty="0">
              <a:solidFill>
                <a:schemeClr val="bg2"/>
              </a:solidFill>
              <a:latin typeface="Liberation Sans" panose="020B0604020202020204"/>
            </a:endParaRPr>
          </a:p>
        </p:txBody>
      </p:sp>
      <p:sp>
        <p:nvSpPr>
          <p:cNvPr id="68612" name="Rectangle 5"/>
          <p:cNvSpPr>
            <a:spLocks noChangeArrowheads="1"/>
          </p:cNvSpPr>
          <p:nvPr/>
        </p:nvSpPr>
        <p:spPr bwMode="auto">
          <a:xfrm>
            <a:off x="609600" y="1358900"/>
            <a:ext cx="7848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defRPr/>
            </a:pPr>
            <a:r>
              <a:rPr lang="en-US" sz="2100" b="1" dirty="0">
                <a:latin typeface="Liberation Sans" panose="020B0604020202020204"/>
              </a:rPr>
              <a:t>Illustration: </a:t>
            </a:r>
            <a:r>
              <a:rPr lang="en-US" sz="2100" dirty="0" smtClean="0">
                <a:latin typeface="Liberation Sans" panose="020B0604020202020204"/>
              </a:rPr>
              <a:t>Escobar </a:t>
            </a:r>
            <a:r>
              <a:rPr lang="en-US" sz="2100" dirty="0">
                <a:latin typeface="Liberation Sans" panose="020B0604020202020204"/>
              </a:rPr>
              <a:t>Company has notes receivable that have a fair value of $810,000 and a carrying amount of $620,000. Escobar decides on December 31, of the current year, to use the </a:t>
            </a:r>
            <a:r>
              <a:rPr lang="en-US" sz="2100" b="1" dirty="0">
                <a:latin typeface="Liberation Sans" panose="020B0604020202020204"/>
              </a:rPr>
              <a:t>fair value option</a:t>
            </a:r>
            <a:r>
              <a:rPr lang="en-US" sz="2100" dirty="0">
                <a:latin typeface="Liberation Sans" panose="020B0604020202020204"/>
              </a:rPr>
              <a:t> for these receivables. This is the first valuation of these recently acquired receivables.  At December 31, Escobar makes an adjusting entry to record the increase in value of Notes Receivable and to record the unrealized holding gain, as follows.</a:t>
            </a:r>
          </a:p>
        </p:txBody>
      </p:sp>
      <p:sp>
        <p:nvSpPr>
          <p:cNvPr id="821254" name="Rectangle 6"/>
          <p:cNvSpPr>
            <a:spLocks noChangeArrowheads="1"/>
          </p:cNvSpPr>
          <p:nvPr/>
        </p:nvSpPr>
        <p:spPr bwMode="auto">
          <a:xfrm>
            <a:off x="914400" y="4837112"/>
            <a:ext cx="7772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000750" algn="r"/>
                <a:tab pos="7429500" algn="r"/>
              </a:tabLst>
              <a:defRPr sz="2800">
                <a:solidFill>
                  <a:schemeClr val="tx1"/>
                </a:solidFill>
                <a:latin typeface="Times New Roman" panose="02020603050405020304" pitchFamily="18" charset="0"/>
              </a:defRPr>
            </a:lvl1pPr>
            <a:lvl2pPr marL="742950" indent="-285750">
              <a:tabLst>
                <a:tab pos="6000750" algn="r"/>
                <a:tab pos="7429500" algn="r"/>
              </a:tabLst>
              <a:defRPr sz="2800">
                <a:solidFill>
                  <a:schemeClr val="tx1"/>
                </a:solidFill>
                <a:latin typeface="Times New Roman" panose="02020603050405020304" pitchFamily="18" charset="0"/>
              </a:defRPr>
            </a:lvl2pPr>
            <a:lvl3pPr marL="1143000" indent="-228600">
              <a:tabLst>
                <a:tab pos="6000750" algn="r"/>
                <a:tab pos="7429500" algn="r"/>
              </a:tabLst>
              <a:defRPr sz="2800">
                <a:solidFill>
                  <a:schemeClr val="tx1"/>
                </a:solidFill>
                <a:latin typeface="Times New Roman" panose="02020603050405020304" pitchFamily="18" charset="0"/>
              </a:defRPr>
            </a:lvl3pPr>
            <a:lvl4pPr marL="1600200" indent="-228600">
              <a:tabLst>
                <a:tab pos="6000750" algn="r"/>
                <a:tab pos="7429500" algn="r"/>
              </a:tabLst>
              <a:defRPr sz="2800">
                <a:solidFill>
                  <a:schemeClr val="tx1"/>
                </a:solidFill>
                <a:latin typeface="Times New Roman" panose="02020603050405020304" pitchFamily="18" charset="0"/>
              </a:defRPr>
            </a:lvl4pPr>
            <a:lvl5pPr marL="2057400" indent="-228600">
              <a:tabLst>
                <a:tab pos="6000750" algn="r"/>
                <a:tab pos="74295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000750" algn="r"/>
                <a:tab pos="74295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000750" algn="r"/>
                <a:tab pos="74295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000750" algn="r"/>
                <a:tab pos="74295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000750" algn="r"/>
                <a:tab pos="7429500" algn="r"/>
              </a:tabLst>
              <a:defRPr sz="2800">
                <a:solidFill>
                  <a:schemeClr val="tx1"/>
                </a:solidFill>
                <a:latin typeface="Times New Roman" panose="02020603050405020304" pitchFamily="18" charset="0"/>
              </a:defRPr>
            </a:lvl9pPr>
          </a:lstStyle>
          <a:p>
            <a:pPr algn="l">
              <a:lnSpc>
                <a:spcPct val="115000"/>
              </a:lnSpc>
              <a:spcBef>
                <a:spcPts val="1200"/>
              </a:spcBef>
            </a:pPr>
            <a:r>
              <a:rPr lang="en-US" altLang="en-US" sz="2100" dirty="0">
                <a:latin typeface="Liberation Sans" panose="020B0604020202020204"/>
              </a:rPr>
              <a:t>Notes Receivable 	190,000</a:t>
            </a:r>
          </a:p>
          <a:p>
            <a:pPr algn="l">
              <a:lnSpc>
                <a:spcPct val="115000"/>
              </a:lnSpc>
              <a:spcBef>
                <a:spcPts val="1200"/>
              </a:spcBef>
            </a:pPr>
            <a:r>
              <a:rPr lang="en-US" altLang="en-US" sz="2100" dirty="0">
                <a:latin typeface="Liberation Sans" panose="020B0604020202020204"/>
              </a:rPr>
              <a:t>	Unrealized Holding Gain or Loss—Income 		190,000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1254">
                                            <p:txEl>
                                              <p:pRg st="0" end="0"/>
                                            </p:txEl>
                                          </p:spTgt>
                                        </p:tgtEl>
                                        <p:attrNameLst>
                                          <p:attrName>style.visibility</p:attrName>
                                        </p:attrNameLst>
                                      </p:cBhvr>
                                      <p:to>
                                        <p:strVal val="visible"/>
                                      </p:to>
                                    </p:set>
                                    <p:animEffect transition="in" filter="wipe(left)">
                                      <p:cBhvr>
                                        <p:cTn id="7" dur="500"/>
                                        <p:tgtEl>
                                          <p:spTgt spid="8212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1254">
                                            <p:txEl>
                                              <p:pRg st="1" end="1"/>
                                            </p:txEl>
                                          </p:spTgt>
                                        </p:tgtEl>
                                        <p:attrNameLst>
                                          <p:attrName>style.visibility</p:attrName>
                                        </p:attrNameLst>
                                      </p:cBhvr>
                                      <p:to>
                                        <p:strVal val="visible"/>
                                      </p:to>
                                    </p:set>
                                    <p:animEffect transition="in" filter="wipe(left)">
                                      <p:cBhvr>
                                        <p:cTn id="12" dur="500"/>
                                        <p:tgtEl>
                                          <p:spTgt spid="821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Indicate how to report cash and related items.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receivables and understand accounting issues related to their recognition.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Explain accounting issues related to valuation of accounts receivable. </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352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dirty="0">
                <a:latin typeface="Liberation Sans" panose="020B0604020202020204" pitchFamily="34" charset="0"/>
              </a:rPr>
              <a:t>Explain accounting issues related to recognition and valuation of notes receivable.</a:t>
            </a:r>
          </a:p>
          <a:p>
            <a:pPr marL="341313" indent="-341313" algn="l">
              <a:lnSpc>
                <a:spcPct val="115000"/>
              </a:lnSpc>
              <a:spcBef>
                <a:spcPct val="45000"/>
              </a:spcBef>
              <a:buClr>
                <a:srgbClr val="CC0000"/>
              </a:buClr>
              <a:buAutoNum type="arabicPlain" startAt="4"/>
            </a:pPr>
            <a:r>
              <a:rPr lang="en-US" sz="1900" dirty="0">
                <a:latin typeface="Liberation Sans" panose="020B0604020202020204" pitchFamily="34" charset="0"/>
              </a:rPr>
              <a:t>Explain the fair value option.</a:t>
            </a:r>
          </a:p>
          <a:p>
            <a:pPr marL="341313" indent="-341313" algn="l">
              <a:lnSpc>
                <a:spcPct val="115000"/>
              </a:lnSpc>
              <a:spcBef>
                <a:spcPct val="45000"/>
              </a:spcBef>
              <a:buClr>
                <a:srgbClr val="CC0000"/>
              </a:buClr>
              <a:buAutoNum type="arabicPlain" startAt="4"/>
            </a:pPr>
            <a:r>
              <a:rPr lang="en-US" sz="1900" b="1" dirty="0">
                <a:solidFill>
                  <a:srgbClr val="CC0000"/>
                </a:solidFill>
                <a:latin typeface="Liberation Sans" panose="020B0604020202020204" pitchFamily="34" charset="0"/>
              </a:rPr>
              <a:t>Explain accounting issues related to disposition of accounts and notes receivable.</a:t>
            </a:r>
          </a:p>
          <a:p>
            <a:pPr marL="341313" indent="-341313" algn="l">
              <a:lnSpc>
                <a:spcPct val="115000"/>
              </a:lnSpc>
              <a:spcBef>
                <a:spcPct val="45000"/>
              </a:spcBef>
              <a:buClr>
                <a:srgbClr val="CC0000"/>
              </a:buClr>
              <a:buAutoNum type="arabicPlain" startAt="4"/>
            </a:pPr>
            <a:r>
              <a:rPr lang="en-US" sz="1900" dirty="0" smtClean="0">
                <a:latin typeface="Liberation Sans" panose="020B0604020202020204" pitchFamily="34" charset="0"/>
              </a:rPr>
              <a:t>Describe how to report and analyze receivables.</a:t>
            </a:r>
          </a:p>
          <a:p>
            <a:pPr marL="341313" indent="-341313" algn="l">
              <a:lnSpc>
                <a:spcPct val="115000"/>
              </a:lnSpc>
              <a:spcBef>
                <a:spcPct val="45000"/>
              </a:spcBef>
              <a:buClr>
                <a:srgbClr val="CC0000"/>
              </a:buClr>
              <a:buAutoNum type="arabicPlain" startAt="4"/>
            </a:pPr>
            <a:endParaRPr lang="en-US" sz="1900" dirty="0">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524000" y="155057"/>
            <a:ext cx="6248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Cash and Receivables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7</a:t>
            </a:r>
          </a:p>
        </p:txBody>
      </p:sp>
      <p:cxnSp>
        <p:nvCxnSpPr>
          <p:cNvPr id="3" name="Straight Connector 2"/>
          <p:cNvCxnSpPr/>
          <p:nvPr/>
        </p:nvCxnSpPr>
        <p:spPr bwMode="auto">
          <a:xfrm>
            <a:off x="332096" y="0"/>
            <a:ext cx="7960" cy="632061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3246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726344864"/>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idx="4294967295"/>
          </p:nvPr>
        </p:nvSpPr>
        <p:spPr>
          <a:xfrm>
            <a:off x="609600" y="381000"/>
            <a:ext cx="85344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i="0" kern="1200" dirty="0" smtClean="0">
                <a:solidFill>
                  <a:srgbClr val="CC0000"/>
                </a:solidFill>
                <a:effectLst/>
                <a:latin typeface="Liberation Sans" panose="020B0604020202020204"/>
                <a:ea typeface="+mn-ea"/>
                <a:cs typeface="+mn-cs"/>
              </a:rPr>
              <a:t>Disposition of Accounts and Notes Receivable</a:t>
            </a:r>
          </a:p>
        </p:txBody>
      </p:sp>
      <p:sp>
        <p:nvSpPr>
          <p:cNvPr id="77827" name="Text Box 4"/>
          <p:cNvSpPr txBox="1">
            <a:spLocks noChangeArrowheads="1"/>
          </p:cNvSpPr>
          <p:nvPr/>
        </p:nvSpPr>
        <p:spPr bwMode="auto">
          <a:xfrm>
            <a:off x="609600" y="1371600"/>
            <a:ext cx="76200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buSzPct val="80000"/>
            </a:pPr>
            <a:r>
              <a:rPr lang="en-US" altLang="en-US" sz="2200" dirty="0">
                <a:latin typeface="Liberation Sans" panose="020B0604020202020204"/>
              </a:rPr>
              <a:t>Owner may transfer accounts or notes receivables to another company for cash.  Reasons:</a:t>
            </a:r>
          </a:p>
        </p:txBody>
      </p:sp>
      <p:sp>
        <p:nvSpPr>
          <p:cNvPr id="77828" name="Text Box 5"/>
          <p:cNvSpPr txBox="1">
            <a:spLocks noChangeArrowheads="1"/>
          </p:cNvSpPr>
          <p:nvPr/>
        </p:nvSpPr>
        <p:spPr bwMode="auto">
          <a:xfrm>
            <a:off x="609600" y="2362200"/>
            <a:ext cx="7696200" cy="156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Competition.</a:t>
            </a:r>
          </a:p>
          <a:p>
            <a:pPr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Sell receivables because money is tight.</a:t>
            </a:r>
          </a:p>
          <a:p>
            <a:pPr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Billing and collection are time-consuming and costly.</a:t>
            </a:r>
          </a:p>
        </p:txBody>
      </p:sp>
      <p:sp>
        <p:nvSpPr>
          <p:cNvPr id="77829" name="Text Box 6"/>
          <p:cNvSpPr txBox="1">
            <a:spLocks noChangeArrowheads="1"/>
          </p:cNvSpPr>
          <p:nvPr/>
        </p:nvSpPr>
        <p:spPr bwMode="auto">
          <a:xfrm>
            <a:off x="609600" y="4114800"/>
            <a:ext cx="7620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20000"/>
              </a:spcBef>
              <a:spcAft>
                <a:spcPct val="20000"/>
              </a:spcAft>
              <a:buSzPct val="80000"/>
            </a:pPr>
            <a:r>
              <a:rPr lang="en-US" altLang="en-US" sz="2200" dirty="0">
                <a:latin typeface="Liberation Sans" panose="020B0604020202020204"/>
              </a:rPr>
              <a:t>Transfer accomplished by:</a:t>
            </a:r>
          </a:p>
        </p:txBody>
      </p:sp>
      <p:sp>
        <p:nvSpPr>
          <p:cNvPr id="77830" name="Text Box 7"/>
          <p:cNvSpPr txBox="1">
            <a:spLocks noChangeArrowheads="1"/>
          </p:cNvSpPr>
          <p:nvPr/>
        </p:nvSpPr>
        <p:spPr bwMode="auto">
          <a:xfrm>
            <a:off x="609600" y="4648200"/>
            <a:ext cx="76962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marL="688975" indent="-457200" algn="l">
              <a:lnSpc>
                <a:spcPct val="120000"/>
              </a:lnSpc>
              <a:spcBef>
                <a:spcPts val="1200"/>
              </a:spcBef>
              <a:buSzPct val="100000"/>
              <a:buFont typeface="+mj-lt"/>
              <a:buAutoNum type="arabicPeriod"/>
            </a:pPr>
            <a:r>
              <a:rPr lang="en-US" altLang="en-US" sz="2100" dirty="0">
                <a:latin typeface="Liberation Sans" panose="020B0604020202020204"/>
              </a:rPr>
              <a:t>Secured borrowing.</a:t>
            </a:r>
          </a:p>
          <a:p>
            <a:pPr marL="688975" indent="-457200" algn="l">
              <a:lnSpc>
                <a:spcPct val="120000"/>
              </a:lnSpc>
              <a:spcBef>
                <a:spcPts val="1200"/>
              </a:spcBef>
              <a:buSzPct val="100000"/>
              <a:buFont typeface="+mj-lt"/>
              <a:buAutoNum type="arabicPeriod"/>
            </a:pPr>
            <a:r>
              <a:rPr lang="en-US" altLang="en-US" sz="2100" dirty="0">
                <a:latin typeface="Liberation Sans" panose="020B0604020202020204"/>
              </a:rPr>
              <a:t>Sale of receivables.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371600"/>
            <a:ext cx="8046720" cy="425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ext Box 5"/>
          <p:cNvSpPr txBox="1">
            <a:spLocks noChangeArrowheads="1"/>
          </p:cNvSpPr>
          <p:nvPr/>
        </p:nvSpPr>
        <p:spPr bwMode="auto">
          <a:xfrm>
            <a:off x="609600" y="5715000"/>
            <a:ext cx="8229600" cy="80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buSzPct val="80000"/>
            </a:pPr>
            <a:r>
              <a:rPr lang="en-US" altLang="en-US" sz="2000" b="1" dirty="0">
                <a:latin typeface="Liberation Sans" panose="020B0604020202020204"/>
              </a:rPr>
              <a:t>Factors </a:t>
            </a:r>
            <a:r>
              <a:rPr lang="en-US" altLang="en-US" sz="2000" dirty="0">
                <a:latin typeface="Liberation Sans" panose="020B0604020202020204"/>
              </a:rPr>
              <a:t>are finance companies or banks that buy receivables from businesses for a fee.</a:t>
            </a:r>
          </a:p>
        </p:txBody>
      </p:sp>
      <p:sp>
        <p:nvSpPr>
          <p:cNvPr id="752650" name="Rectangle 10"/>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Liberation Sans" panose="020B0604020202020204"/>
                <a:ea typeface="+mn-ea"/>
                <a:cs typeface="+mn-cs"/>
              </a:rPr>
              <a:t>Sales of Receivables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 name="Rectangle 1"/>
          <p:cNvSpPr/>
          <p:nvPr/>
        </p:nvSpPr>
        <p:spPr>
          <a:xfrm>
            <a:off x="6400800" y="909935"/>
            <a:ext cx="2438400" cy="461665"/>
          </a:xfrm>
          <a:prstGeom prst="rect">
            <a:avLst/>
          </a:prstGeom>
          <a:solidFill>
            <a:schemeClr val="accent3"/>
          </a:solidFill>
        </p:spPr>
        <p:txBody>
          <a:bodyPr wrap="square">
            <a:spAutoFit/>
          </a:bodyPr>
          <a:lstStyle/>
          <a:p>
            <a:pPr algn="l"/>
            <a:r>
              <a:rPr lang="en-US" sz="1200" b="1" dirty="0" smtClean="0">
                <a:solidFill>
                  <a:srgbClr val="006600"/>
                </a:solidFill>
                <a:latin typeface="Liberation Sans" panose="020B0604020202020204"/>
              </a:rPr>
              <a:t>ILLUSTRATION 7-14 </a:t>
            </a:r>
          </a:p>
          <a:p>
            <a:pPr algn="l"/>
            <a:r>
              <a:rPr lang="en-US" sz="1200" dirty="0" smtClean="0">
                <a:latin typeface="Liberation Sans" panose="020B0604020202020204"/>
              </a:rPr>
              <a:t>Basic Procedures in Factoring</a:t>
            </a:r>
            <a:endParaRPr lang="en-US" sz="1200" dirty="0">
              <a:latin typeface="Liberation Sans" panose="020B0604020202020204"/>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424180"/>
          </a:xfrm>
          <a:prstGeom prst="rect">
            <a:avLst/>
          </a:prstGeom>
          <a:solidFill>
            <a:srgbClr val="FDFCCC"/>
          </a:solid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2" name="Rectangle 11"/>
          <p:cNvSpPr/>
          <p:nvPr/>
        </p:nvSpPr>
        <p:spPr>
          <a:xfrm>
            <a:off x="381000" y="990600"/>
            <a:ext cx="5257800" cy="51816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700" dirty="0" smtClean="0">
                <a:latin typeface="Liberation Sans" panose="020B0604020202020204"/>
              </a:rPr>
              <a:t>We have learned that companies report both cash and cash equivalents as cash on their balance sheets. But where do they park cash that is not used to pay for inventory,  employees, or other expenses? As shown in the chart to the right, companies plow the largest portion of their cash holdings into corporate debt. As indicated, corporate debt is the parking place of choice, followed by U.S. Treasury and agency debt. Surveyed corporate treasurers say that high-grade corporate bonds are preferred because they are reasonably safe while providing a greater yield premium relative to Treasurys. Seems like a good strategy as long as the corporate issuers can make their payments. However, if the economy takes a downturn, similar to investments in auction-rate notes, these investments may not be true cash equivalents.</a:t>
            </a:r>
            <a:endParaRPr lang="en-US" sz="17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WHERE DID I PARK MY CASH?</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pic>
        <p:nvPicPr>
          <p:cNvPr id="4" name="Picture 3"/>
          <p:cNvPicPr>
            <a:picLocks noChangeAspect="1"/>
          </p:cNvPicPr>
          <p:nvPr/>
        </p:nvPicPr>
        <p:blipFill>
          <a:blip r:embed="rId3"/>
          <a:stretch>
            <a:fillRect/>
          </a:stretch>
        </p:blipFill>
        <p:spPr>
          <a:xfrm>
            <a:off x="5720976" y="1295400"/>
            <a:ext cx="2832651" cy="4665543"/>
          </a:xfrm>
          <a:prstGeom prst="rect">
            <a:avLst/>
          </a:prstGeom>
        </p:spPr>
      </p:pic>
      <p:sp>
        <p:nvSpPr>
          <p:cNvPr id="5" name="Rectangle 4"/>
          <p:cNvSpPr/>
          <p:nvPr/>
        </p:nvSpPr>
        <p:spPr>
          <a:xfrm>
            <a:off x="3124200" y="6248400"/>
            <a:ext cx="4572000" cy="461665"/>
          </a:xfrm>
          <a:prstGeom prst="rect">
            <a:avLst/>
          </a:prstGeom>
          <a:solidFill>
            <a:srgbClr val="FDFCCC"/>
          </a:solidFill>
        </p:spPr>
        <p:txBody>
          <a:bodyPr>
            <a:spAutoFit/>
          </a:bodyPr>
          <a:lstStyle/>
          <a:p>
            <a:pPr algn="l"/>
            <a:r>
              <a:rPr lang="en-US" sz="1200" dirty="0" smtClean="0">
                <a:latin typeface="Liberation Sans" panose="020B0604020202020204"/>
              </a:rPr>
              <a:t>Source: J. Willhite, “Companies Park Cash in Corporate Debt,” Wall Street Journal (December 4, 2012). </a:t>
            </a:r>
            <a:endParaRPr lang="en-US" sz="1200" dirty="0">
              <a:latin typeface="Liberation Sans" panose="020B0604020202020204"/>
            </a:endParaRPr>
          </a:p>
        </p:txBody>
      </p:sp>
    </p:spTree>
    <p:extLst>
      <p:ext uri="{BB962C8B-B14F-4D97-AF65-F5344CB8AC3E}">
        <p14:creationId xmlns:p14="http://schemas.microsoft.com/office/powerpoint/2010/main" val="500386485"/>
      </p:ext>
    </p:extLst>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609600" y="1371600"/>
            <a:ext cx="7620000" cy="463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300" b="1" dirty="0">
                <a:latin typeface="Liberation Sans" panose="020B0604020202020204"/>
              </a:rPr>
              <a:t>Sale Without Recourse</a:t>
            </a:r>
          </a:p>
        </p:txBody>
      </p:sp>
      <p:sp>
        <p:nvSpPr>
          <p:cNvPr id="82947" name="Text Box 5"/>
          <p:cNvSpPr txBox="1">
            <a:spLocks noChangeArrowheads="1"/>
          </p:cNvSpPr>
          <p:nvPr/>
        </p:nvSpPr>
        <p:spPr bwMode="auto">
          <a:xfrm>
            <a:off x="609600" y="1928813"/>
            <a:ext cx="7620000" cy="156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Purchaser assumes risk of collection. </a:t>
            </a:r>
          </a:p>
          <a:p>
            <a:pPr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Transfer is outright sale of receivable.</a:t>
            </a:r>
          </a:p>
          <a:p>
            <a:pPr algn="l">
              <a:lnSpc>
                <a:spcPct val="120000"/>
              </a:lnSpc>
              <a:spcBef>
                <a:spcPts val="1200"/>
              </a:spcBef>
              <a:buClr>
                <a:srgbClr val="CC0000"/>
              </a:buClr>
              <a:buSzPct val="80000"/>
              <a:buFont typeface="Wingdings" panose="05000000000000000000" pitchFamily="2" charset="2"/>
              <a:buChar char="u"/>
            </a:pPr>
            <a:r>
              <a:rPr lang="en-US" altLang="en-US" sz="2100" dirty="0">
                <a:latin typeface="Liberation Sans" panose="020B0604020202020204"/>
              </a:rPr>
              <a:t>Seller records loss on sale.</a:t>
            </a:r>
          </a:p>
        </p:txBody>
      </p:sp>
      <p:sp>
        <p:nvSpPr>
          <p:cNvPr id="82948" name="Text Box 9"/>
          <p:cNvSpPr txBox="1">
            <a:spLocks noChangeArrowheads="1"/>
          </p:cNvSpPr>
          <p:nvPr/>
        </p:nvSpPr>
        <p:spPr bwMode="auto">
          <a:xfrm>
            <a:off x="609600" y="3733800"/>
            <a:ext cx="7620000" cy="463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300" b="1" dirty="0">
                <a:latin typeface="Liberation Sans" panose="020B0604020202020204"/>
              </a:rPr>
              <a:t>Sale With Recourse</a:t>
            </a:r>
          </a:p>
        </p:txBody>
      </p:sp>
      <p:sp>
        <p:nvSpPr>
          <p:cNvPr id="75782" name="Text Box 10"/>
          <p:cNvSpPr txBox="1">
            <a:spLocks noChangeArrowheads="1"/>
          </p:cNvSpPr>
          <p:nvPr/>
        </p:nvSpPr>
        <p:spPr bwMode="auto">
          <a:xfrm>
            <a:off x="609600" y="4267200"/>
            <a:ext cx="78486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682625" indent="-450850" algn="l">
              <a:lnSpc>
                <a:spcPct val="120000"/>
              </a:lnSpc>
              <a:spcBef>
                <a:spcPts val="1200"/>
              </a:spcBef>
              <a:spcAft>
                <a:spcPts val="0"/>
              </a:spcAft>
              <a:buClr>
                <a:srgbClr val="800000"/>
              </a:buClr>
              <a:buSzPct val="80000"/>
              <a:buFont typeface="Wingdings" pitchFamily="2" charset="2"/>
              <a:buChar char="u"/>
              <a:defRPr sz="2100">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buClr>
                <a:srgbClr val="CC0000"/>
              </a:buClr>
              <a:defRPr/>
            </a:pPr>
            <a:r>
              <a:rPr lang="en-US" dirty="0" smtClean="0">
                <a:latin typeface="Liberation Sans" panose="020B0604020202020204"/>
              </a:rPr>
              <a:t>Seller guarantees payment to purchaser. </a:t>
            </a:r>
          </a:p>
          <a:p>
            <a:pPr>
              <a:buClr>
                <a:srgbClr val="CC0000"/>
              </a:buClr>
              <a:defRPr/>
            </a:pPr>
            <a:r>
              <a:rPr lang="en-US" b="1" dirty="0" smtClean="0">
                <a:solidFill>
                  <a:schemeClr val="tx2">
                    <a:lumMod val="50000"/>
                  </a:schemeClr>
                </a:solidFill>
                <a:latin typeface="Liberation Sans" panose="020B0604020202020204"/>
              </a:rPr>
              <a:t>Financial components approach</a:t>
            </a:r>
            <a:r>
              <a:rPr lang="en-US" dirty="0" smtClean="0">
                <a:solidFill>
                  <a:schemeClr val="tx2">
                    <a:lumMod val="50000"/>
                  </a:schemeClr>
                </a:solidFill>
                <a:latin typeface="Liberation Sans" panose="020B0604020202020204"/>
              </a:rPr>
              <a:t> </a:t>
            </a:r>
            <a:r>
              <a:rPr lang="en-US" dirty="0" smtClean="0">
                <a:latin typeface="Liberation Sans" panose="020B0604020202020204"/>
              </a:rPr>
              <a:t>used to record transfer.</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10"/>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rgbClr val="006600"/>
                </a:solidFill>
                <a:effectLst/>
                <a:latin typeface="Liberation Sans" panose="020B0604020202020204"/>
                <a:ea typeface="+mn-ea"/>
                <a:cs typeface="+mn-cs"/>
              </a:rPr>
              <a:t>Sales of Receivables</a:t>
            </a: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720892847"/>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3778" y="4373675"/>
            <a:ext cx="8436445" cy="1341325"/>
          </a:xfrm>
          <a:prstGeom prst="rect">
            <a:avLst/>
          </a:prstGeom>
          <a:ln>
            <a:solidFill>
              <a:schemeClr val="tx1"/>
            </a:solidFill>
          </a:ln>
        </p:spPr>
      </p:pic>
      <p:sp>
        <p:nvSpPr>
          <p:cNvPr id="832516"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Sales of </a:t>
            </a:r>
            <a:r>
              <a:rPr lang="en-US" sz="3200" i="0" kern="1200" dirty="0" smtClean="0">
                <a:solidFill>
                  <a:srgbClr val="006600"/>
                </a:solidFill>
                <a:effectLst/>
                <a:latin typeface="Liberation Sans" panose="020B0604020202020204"/>
                <a:ea typeface="+mn-ea"/>
                <a:cs typeface="+mn-cs"/>
              </a:rPr>
              <a:t>Receivables – </a:t>
            </a:r>
            <a:r>
              <a:rPr lang="en-US" sz="3200" i="0" kern="1200" dirty="0" smtClean="0">
                <a:solidFill>
                  <a:schemeClr val="tx1"/>
                </a:solidFill>
                <a:effectLst/>
                <a:latin typeface="Liberation Sans" panose="020B0604020202020204"/>
                <a:ea typeface="+mn-ea"/>
                <a:cs typeface="+mn-cs"/>
              </a:rPr>
              <a:t>Without Recourse</a:t>
            </a:r>
            <a:endParaRPr lang="en-US" sz="3200" i="0" kern="1200" dirty="0">
              <a:solidFill>
                <a:schemeClr val="tx1"/>
              </a:solidFill>
              <a:effectLst/>
              <a:latin typeface="Liberation Sans" panose="020B0604020202020204"/>
              <a:ea typeface="+mn-ea"/>
              <a:cs typeface="+mn-cs"/>
            </a:endParaRPr>
          </a:p>
        </p:txBody>
      </p:sp>
      <p:sp>
        <p:nvSpPr>
          <p:cNvPr id="84995" name="Rectangle 9"/>
          <p:cNvSpPr>
            <a:spLocks noChangeArrowheads="1"/>
          </p:cNvSpPr>
          <p:nvPr/>
        </p:nvSpPr>
        <p:spPr bwMode="auto">
          <a:xfrm>
            <a:off x="609600" y="1371600"/>
            <a:ext cx="80772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pPr>
            <a:r>
              <a:rPr lang="en-US" altLang="en-US" sz="2000" b="1" dirty="0">
                <a:latin typeface="Liberation Sans" panose="020B0604020202020204"/>
              </a:rPr>
              <a:t>Illustration:</a:t>
            </a:r>
            <a:r>
              <a:rPr lang="en-US" altLang="en-US" sz="2000" dirty="0">
                <a:latin typeface="Liberation Sans" panose="020B0604020202020204"/>
              </a:rPr>
              <a:t> </a:t>
            </a:r>
            <a:r>
              <a:rPr lang="en-US" altLang="en-US" sz="2000" dirty="0" smtClean="0">
                <a:latin typeface="Liberation Sans" panose="020B0604020202020204"/>
              </a:rPr>
              <a:t>Crest </a:t>
            </a:r>
            <a:r>
              <a:rPr lang="en-US" altLang="en-US" sz="2000" dirty="0">
                <a:latin typeface="Liberation Sans" panose="020B0604020202020204"/>
              </a:rPr>
              <a:t>Textiles, Inc. factors $500,000 of accounts receivable with Commercial Factors, Inc., on a </a:t>
            </a:r>
            <a:r>
              <a:rPr lang="en-US" altLang="en-US" sz="2000" b="1" dirty="0">
                <a:latin typeface="Liberation Sans" panose="020B0604020202020204"/>
              </a:rPr>
              <a:t>without recourse </a:t>
            </a:r>
            <a:r>
              <a:rPr lang="en-US" altLang="en-US" sz="2000" dirty="0">
                <a:latin typeface="Liberation Sans" panose="020B0604020202020204"/>
              </a:rPr>
              <a:t>basis.  Commercial Factors assesses a finance charge of 3 percent of the amount of accounts receivable and retains an amount equal to 5 percent of the accounts receivable (for probable adjustments). Crest Textiles and Commercial Factors make the following journal entries for the receivables transferred without recourse.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8"/>
          <p:cNvSpPr/>
          <p:nvPr/>
        </p:nvSpPr>
        <p:spPr>
          <a:xfrm>
            <a:off x="286872" y="5774783"/>
            <a:ext cx="4970928" cy="461665"/>
          </a:xfrm>
          <a:prstGeom prst="rect">
            <a:avLst/>
          </a:prstGeom>
          <a:solidFill>
            <a:schemeClr val="accent3"/>
          </a:solidFill>
        </p:spPr>
        <p:txBody>
          <a:bodyPr wrap="square">
            <a:spAutoFit/>
          </a:bodyPr>
          <a:lstStyle/>
          <a:p>
            <a:pPr algn="l"/>
            <a:r>
              <a:rPr lang="en-US" sz="1200" b="1" dirty="0" smtClean="0">
                <a:solidFill>
                  <a:srgbClr val="006600"/>
                </a:solidFill>
                <a:latin typeface="Liberation Sans" panose="020B0604020202020204"/>
              </a:rPr>
              <a:t>ILLUSTRATION 7-15</a:t>
            </a:r>
          </a:p>
          <a:p>
            <a:pPr algn="l"/>
            <a:r>
              <a:rPr lang="en-US" sz="1200" dirty="0" smtClean="0">
                <a:latin typeface="Liberation Sans" panose="020B0604020202020204"/>
              </a:rPr>
              <a:t>Entries for Sale of Receivables without Recourse</a:t>
            </a:r>
            <a:endParaRPr lang="en-US" sz="1200" dirty="0">
              <a:latin typeface="Liberation Sans" panose="020B0604020202020204"/>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5670550" cy="14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5181600"/>
            <a:ext cx="56642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Rectangle 4"/>
          <p:cNvSpPr>
            <a:spLocks noChangeArrowheads="1"/>
          </p:cNvSpPr>
          <p:nvPr/>
        </p:nvSpPr>
        <p:spPr bwMode="auto">
          <a:xfrm>
            <a:off x="609600" y="1371600"/>
            <a:ext cx="7848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pPr>
            <a:r>
              <a:rPr lang="en-US" altLang="en-US" sz="2000" b="1" dirty="0">
                <a:latin typeface="Liberation Sans" panose="020B0604020202020204"/>
              </a:rPr>
              <a:t>Illustration:</a:t>
            </a:r>
            <a:r>
              <a:rPr lang="en-US" altLang="en-US" sz="2000" dirty="0">
                <a:latin typeface="Liberation Sans" panose="020B0604020202020204"/>
              </a:rPr>
              <a:t> </a:t>
            </a:r>
            <a:r>
              <a:rPr lang="en-US" altLang="en-US" sz="2000" dirty="0" smtClean="0">
                <a:latin typeface="Liberation Sans" panose="020B0604020202020204"/>
              </a:rPr>
              <a:t>Assume </a:t>
            </a:r>
            <a:r>
              <a:rPr lang="en-US" altLang="en-US" sz="2000" dirty="0">
                <a:latin typeface="Liberation Sans" panose="020B0604020202020204"/>
              </a:rPr>
              <a:t>Crest Textiles sold the receivables on a </a:t>
            </a:r>
            <a:r>
              <a:rPr lang="en-US" altLang="en-US" sz="2000" b="1" dirty="0">
                <a:latin typeface="Liberation Sans" panose="020B0604020202020204"/>
              </a:rPr>
              <a:t>with recourse</a:t>
            </a:r>
            <a:r>
              <a:rPr lang="en-US" altLang="en-US" sz="2000" dirty="0">
                <a:latin typeface="Liberation Sans" panose="020B0604020202020204"/>
              </a:rPr>
              <a:t> basis. Crest Textiles determines that this recourse obligation has a fair value of $6,000. To determine the loss on the sale of the receivables, Crest Textiles computes the net proceeds from the sale as follows.</a:t>
            </a:r>
          </a:p>
        </p:txBody>
      </p:sp>
      <p:sp>
        <p:nvSpPr>
          <p:cNvPr id="834562" name="Rectangle 2"/>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Sales of </a:t>
            </a:r>
            <a:r>
              <a:rPr lang="en-US" sz="3200" i="0" kern="1200" dirty="0" smtClean="0">
                <a:solidFill>
                  <a:srgbClr val="006600"/>
                </a:solidFill>
                <a:effectLst/>
                <a:latin typeface="Liberation Sans" panose="020B0604020202020204"/>
                <a:ea typeface="+mn-ea"/>
                <a:cs typeface="+mn-cs"/>
              </a:rPr>
              <a:t>Receivables – </a:t>
            </a:r>
            <a:r>
              <a:rPr lang="en-US" sz="3200" i="0" kern="1200" dirty="0" smtClean="0">
                <a:solidFill>
                  <a:schemeClr val="tx1"/>
                </a:solidFill>
                <a:effectLst/>
                <a:latin typeface="Liberation Sans" panose="020B0604020202020204"/>
                <a:ea typeface="+mn-ea"/>
                <a:cs typeface="+mn-cs"/>
              </a:rPr>
              <a:t>With Recourse</a:t>
            </a:r>
            <a:endParaRPr lang="en-US" sz="3200" i="0" kern="1200" dirty="0">
              <a:solidFill>
                <a:schemeClr val="tx1"/>
              </a:solidFill>
              <a:effectLst/>
              <a:latin typeface="Liberation Sans" panose="020B0604020202020204"/>
              <a:ea typeface="+mn-ea"/>
              <a:cs typeface="+mn-cs"/>
            </a:endParaRPr>
          </a:p>
        </p:txBody>
      </p:sp>
      <p:sp>
        <p:nvSpPr>
          <p:cNvPr id="86022" name="Rectangle 9"/>
          <p:cNvSpPr>
            <a:spLocks noChangeArrowheads="1"/>
          </p:cNvSpPr>
          <p:nvPr/>
        </p:nvSpPr>
        <p:spPr bwMode="auto">
          <a:xfrm>
            <a:off x="609600" y="5181600"/>
            <a:ext cx="1905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400" b="1" dirty="0" smtClean="0">
                <a:solidFill>
                  <a:srgbClr val="006600"/>
                </a:solidFill>
                <a:latin typeface="Liberation Sans" panose="020B0604020202020204"/>
              </a:rPr>
              <a:t>ILLUSTRATION 7-17</a:t>
            </a:r>
          </a:p>
          <a:p>
            <a:pPr algn="l"/>
            <a:r>
              <a:rPr lang="en-US" altLang="en-US" sz="1400" dirty="0" smtClean="0">
                <a:latin typeface="Liberation Sans" panose="020B0604020202020204"/>
              </a:rPr>
              <a:t>Loss </a:t>
            </a:r>
            <a:r>
              <a:rPr lang="en-US" altLang="en-US" sz="1400" dirty="0">
                <a:latin typeface="Liberation Sans" panose="020B0604020202020204"/>
              </a:rPr>
              <a:t>on Sale Computation</a:t>
            </a:r>
          </a:p>
        </p:txBody>
      </p:sp>
      <p:sp>
        <p:nvSpPr>
          <p:cNvPr id="86023" name="Rectangle 10"/>
          <p:cNvSpPr>
            <a:spLocks noChangeArrowheads="1"/>
          </p:cNvSpPr>
          <p:nvPr/>
        </p:nvSpPr>
        <p:spPr bwMode="auto">
          <a:xfrm>
            <a:off x="609600" y="3581400"/>
            <a:ext cx="1905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400" b="1" dirty="0" smtClean="0">
                <a:solidFill>
                  <a:srgbClr val="006600"/>
                </a:solidFill>
                <a:latin typeface="Liberation Sans" panose="020B0604020202020204"/>
              </a:rPr>
              <a:t>ILLUSTRATION 7-16</a:t>
            </a:r>
          </a:p>
          <a:p>
            <a:pPr algn="l"/>
            <a:r>
              <a:rPr lang="en-US" altLang="en-US" sz="1400" dirty="0" smtClean="0">
                <a:latin typeface="Liberation Sans" panose="020B0604020202020204"/>
              </a:rPr>
              <a:t>Net </a:t>
            </a:r>
            <a:r>
              <a:rPr lang="en-US" altLang="en-US" sz="1400" dirty="0">
                <a:latin typeface="Liberation Sans" panose="020B0604020202020204"/>
              </a:rPr>
              <a:t>Proceeds</a:t>
            </a:r>
          </a:p>
          <a:p>
            <a:pPr algn="l"/>
            <a:r>
              <a:rPr lang="en-US" altLang="en-US" sz="1400" dirty="0">
                <a:latin typeface="Liberation Sans" panose="020B0604020202020204"/>
              </a:rPr>
              <a:t>Computation</a:t>
            </a:r>
          </a:p>
        </p:txBody>
      </p:sp>
      <p:sp>
        <p:nvSpPr>
          <p:cNvPr id="86024" name="Oval 11"/>
          <p:cNvSpPr>
            <a:spLocks noChangeArrowheads="1"/>
          </p:cNvSpPr>
          <p:nvPr/>
        </p:nvSpPr>
        <p:spPr bwMode="auto">
          <a:xfrm>
            <a:off x="7924800" y="44196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86025" name="Oval 12"/>
          <p:cNvSpPr>
            <a:spLocks noChangeArrowheads="1"/>
          </p:cNvSpPr>
          <p:nvPr/>
        </p:nvSpPr>
        <p:spPr bwMode="auto">
          <a:xfrm>
            <a:off x="7620000" y="5486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cxnSp>
        <p:nvCxnSpPr>
          <p:cNvPr id="86026" name="AutoShape 13"/>
          <p:cNvCxnSpPr>
            <a:cxnSpLocks noChangeShapeType="1"/>
          </p:cNvCxnSpPr>
          <p:nvPr/>
        </p:nvCxnSpPr>
        <p:spPr bwMode="auto">
          <a:xfrm rot="5400000">
            <a:off x="7170737" y="5173663"/>
            <a:ext cx="822325" cy="228600"/>
          </a:xfrm>
          <a:prstGeom prst="bentConnector3">
            <a:avLst>
              <a:gd name="adj1" fmla="val 99787"/>
            </a:avLst>
          </a:prstGeom>
          <a:noFill/>
          <a:ln w="28575" cap="sq">
            <a:solidFill>
              <a:srgbClr val="CC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09600" y="1371600"/>
            <a:ext cx="7848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pPr>
            <a:r>
              <a:rPr lang="en-US" altLang="en-US" sz="2000" b="1" dirty="0">
                <a:latin typeface="Liberation Sans" panose="020B0604020202020204"/>
              </a:rPr>
              <a:t>Illustration:</a:t>
            </a:r>
            <a:r>
              <a:rPr lang="en-US" altLang="en-US" sz="2000" dirty="0">
                <a:latin typeface="Liberation Sans" panose="020B0604020202020204"/>
              </a:rPr>
              <a:t> </a:t>
            </a:r>
            <a:r>
              <a:rPr lang="en-US" altLang="en-US" sz="2000" dirty="0" smtClean="0">
                <a:latin typeface="Liberation Sans" panose="020B0604020202020204"/>
              </a:rPr>
              <a:t>Prepare </a:t>
            </a:r>
            <a:r>
              <a:rPr lang="en-US" altLang="en-US" sz="2000" dirty="0">
                <a:latin typeface="Liberation Sans" panose="020B0604020202020204"/>
              </a:rPr>
              <a:t>the journal entries for both Crest Textiles and Commercial Factors for the receivables sold </a:t>
            </a:r>
            <a:r>
              <a:rPr lang="en-US" altLang="en-US" sz="2000" b="1" dirty="0">
                <a:latin typeface="Liberation Sans" panose="020B0604020202020204"/>
              </a:rPr>
              <a:t>with recourse</a:t>
            </a:r>
            <a:r>
              <a:rPr lang="en-US" altLang="en-US" sz="2000" dirty="0">
                <a:latin typeface="Liberation Sans" panose="020B0604020202020204"/>
              </a:rPr>
              <a:t>.</a:t>
            </a:r>
          </a:p>
        </p:txBody>
      </p:sp>
      <p:sp>
        <p:nvSpPr>
          <p:cNvPr id="836613" name="Rectangle 5"/>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Liberation Sans" panose="020B0604020202020204"/>
                <a:ea typeface="+mn-ea"/>
                <a:cs typeface="+mn-cs"/>
              </a:rPr>
              <a:t>Sales of Receivables</a:t>
            </a:r>
          </a:p>
        </p:txBody>
      </p:sp>
      <p:sp>
        <p:nvSpPr>
          <p:cNvPr id="87044" name="Oval 9"/>
          <p:cNvSpPr>
            <a:spLocks noChangeArrowheads="1"/>
          </p:cNvSpPr>
          <p:nvPr/>
        </p:nvSpPr>
        <p:spPr bwMode="auto">
          <a:xfrm>
            <a:off x="7924800" y="44196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87045" name="Oval 10"/>
          <p:cNvSpPr>
            <a:spLocks noChangeArrowheads="1"/>
          </p:cNvSpPr>
          <p:nvPr/>
        </p:nvSpPr>
        <p:spPr bwMode="auto">
          <a:xfrm>
            <a:off x="7620000" y="5486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836623" name="Rectangle 15"/>
          <p:cNvSpPr>
            <a:spLocks noChangeArrowheads="1"/>
          </p:cNvSpPr>
          <p:nvPr/>
        </p:nvSpPr>
        <p:spPr bwMode="auto">
          <a:xfrm>
            <a:off x="2133600" y="2514600"/>
            <a:ext cx="662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029200" algn="r"/>
                <a:tab pos="6286500" algn="r"/>
              </a:tabLst>
              <a:defRPr sz="2800">
                <a:solidFill>
                  <a:schemeClr val="tx1"/>
                </a:solidFill>
                <a:latin typeface="Times New Roman" panose="02020603050405020304" pitchFamily="18" charset="0"/>
              </a:defRPr>
            </a:lvl1pPr>
            <a:lvl2pPr marL="742950" indent="-285750">
              <a:tabLst>
                <a:tab pos="5029200" algn="r"/>
                <a:tab pos="6286500" algn="r"/>
              </a:tabLst>
              <a:defRPr sz="2800">
                <a:solidFill>
                  <a:schemeClr val="tx1"/>
                </a:solidFill>
                <a:latin typeface="Times New Roman" panose="02020603050405020304" pitchFamily="18" charset="0"/>
              </a:defRPr>
            </a:lvl2pPr>
            <a:lvl3pPr marL="1143000" indent="-228600">
              <a:tabLst>
                <a:tab pos="5029200" algn="r"/>
                <a:tab pos="6286500" algn="r"/>
              </a:tabLst>
              <a:defRPr sz="2800">
                <a:solidFill>
                  <a:schemeClr val="tx1"/>
                </a:solidFill>
                <a:latin typeface="Times New Roman" panose="02020603050405020304" pitchFamily="18" charset="0"/>
              </a:defRPr>
            </a:lvl3pPr>
            <a:lvl4pPr marL="1600200" indent="-228600">
              <a:tabLst>
                <a:tab pos="5029200" algn="r"/>
                <a:tab pos="6286500" algn="r"/>
              </a:tabLst>
              <a:defRPr sz="2800">
                <a:solidFill>
                  <a:schemeClr val="tx1"/>
                </a:solidFill>
                <a:latin typeface="Times New Roman" panose="02020603050405020304" pitchFamily="18" charset="0"/>
              </a:defRPr>
            </a:lvl4pPr>
            <a:lvl5pPr marL="2057400" indent="-228600">
              <a:tabLst>
                <a:tab pos="5029200" algn="r"/>
                <a:tab pos="62865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9pPr>
          </a:lstStyle>
          <a:p>
            <a:pPr algn="l">
              <a:lnSpc>
                <a:spcPct val="120000"/>
              </a:lnSpc>
            </a:pPr>
            <a:r>
              <a:rPr lang="en-US" altLang="en-US" sz="2000" dirty="0">
                <a:latin typeface="Liberation Sans" panose="020B0604020202020204"/>
              </a:rPr>
              <a:t>Cash 	460,000 </a:t>
            </a:r>
          </a:p>
          <a:p>
            <a:pPr algn="l">
              <a:lnSpc>
                <a:spcPct val="120000"/>
              </a:lnSpc>
            </a:pPr>
            <a:r>
              <a:rPr lang="en-US" altLang="en-US" sz="2000" dirty="0">
                <a:latin typeface="Liberation Sans" panose="020B0604020202020204"/>
              </a:rPr>
              <a:t>Due from Factor 	25,000 </a:t>
            </a:r>
          </a:p>
          <a:p>
            <a:pPr algn="l">
              <a:lnSpc>
                <a:spcPct val="120000"/>
              </a:lnSpc>
            </a:pPr>
            <a:r>
              <a:rPr lang="en-US" altLang="en-US" sz="2000" dirty="0">
                <a:latin typeface="Liberation Sans" panose="020B0604020202020204"/>
              </a:rPr>
              <a:t>Loss on Sale of Receivables 	21,000 </a:t>
            </a:r>
          </a:p>
          <a:p>
            <a:pPr algn="l">
              <a:lnSpc>
                <a:spcPct val="120000"/>
              </a:lnSpc>
            </a:pPr>
            <a:r>
              <a:rPr lang="en-US" altLang="en-US" sz="2000" dirty="0">
                <a:latin typeface="Liberation Sans" panose="020B0604020202020204"/>
              </a:rPr>
              <a:t>	Accounts (Notes) Receivable 		500,000</a:t>
            </a:r>
          </a:p>
          <a:p>
            <a:pPr algn="l">
              <a:lnSpc>
                <a:spcPct val="120000"/>
              </a:lnSpc>
            </a:pPr>
            <a:r>
              <a:rPr lang="en-US" altLang="en-US" sz="2000" dirty="0">
                <a:latin typeface="Liberation Sans" panose="020B0604020202020204"/>
              </a:rPr>
              <a:t>	Recourse Liability 		6,000</a:t>
            </a:r>
          </a:p>
        </p:txBody>
      </p:sp>
      <p:sp>
        <p:nvSpPr>
          <p:cNvPr id="836625" name="Rectangle 17"/>
          <p:cNvSpPr>
            <a:spLocks noChangeArrowheads="1"/>
          </p:cNvSpPr>
          <p:nvPr/>
        </p:nvSpPr>
        <p:spPr bwMode="auto">
          <a:xfrm>
            <a:off x="2133600" y="4724400"/>
            <a:ext cx="6553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029200" algn="r"/>
                <a:tab pos="6286500" algn="r"/>
              </a:tabLst>
              <a:defRPr sz="2800">
                <a:solidFill>
                  <a:schemeClr val="tx1"/>
                </a:solidFill>
                <a:latin typeface="Times New Roman" panose="02020603050405020304" pitchFamily="18" charset="0"/>
              </a:defRPr>
            </a:lvl1pPr>
            <a:lvl2pPr marL="742950" indent="-285750">
              <a:tabLst>
                <a:tab pos="5029200" algn="r"/>
                <a:tab pos="6286500" algn="r"/>
              </a:tabLst>
              <a:defRPr sz="2800">
                <a:solidFill>
                  <a:schemeClr val="tx1"/>
                </a:solidFill>
                <a:latin typeface="Times New Roman" panose="02020603050405020304" pitchFamily="18" charset="0"/>
              </a:defRPr>
            </a:lvl2pPr>
            <a:lvl3pPr marL="1143000" indent="-228600">
              <a:tabLst>
                <a:tab pos="5029200" algn="r"/>
                <a:tab pos="6286500" algn="r"/>
              </a:tabLst>
              <a:defRPr sz="2800">
                <a:solidFill>
                  <a:schemeClr val="tx1"/>
                </a:solidFill>
                <a:latin typeface="Times New Roman" panose="02020603050405020304" pitchFamily="18" charset="0"/>
              </a:defRPr>
            </a:lvl3pPr>
            <a:lvl4pPr marL="1600200" indent="-228600">
              <a:tabLst>
                <a:tab pos="5029200" algn="r"/>
                <a:tab pos="6286500" algn="r"/>
              </a:tabLst>
              <a:defRPr sz="2800">
                <a:solidFill>
                  <a:schemeClr val="tx1"/>
                </a:solidFill>
                <a:latin typeface="Times New Roman" panose="02020603050405020304" pitchFamily="18" charset="0"/>
              </a:defRPr>
            </a:lvl4pPr>
            <a:lvl5pPr marL="2057400" indent="-228600">
              <a:tabLst>
                <a:tab pos="5029200" algn="r"/>
                <a:tab pos="62865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029200" algn="r"/>
                <a:tab pos="6286500" algn="r"/>
              </a:tabLst>
              <a:defRPr sz="2800">
                <a:solidFill>
                  <a:schemeClr val="tx1"/>
                </a:solidFill>
                <a:latin typeface="Times New Roman" panose="02020603050405020304" pitchFamily="18" charset="0"/>
              </a:defRPr>
            </a:lvl9pPr>
          </a:lstStyle>
          <a:p>
            <a:pPr algn="l">
              <a:lnSpc>
                <a:spcPct val="120000"/>
              </a:lnSpc>
            </a:pPr>
            <a:r>
              <a:rPr lang="en-US" altLang="en-US" sz="2000" dirty="0">
                <a:latin typeface="Liberation Sans" panose="020B0604020202020204"/>
              </a:rPr>
              <a:t>Accounts Receivable 	500,000</a:t>
            </a:r>
          </a:p>
          <a:p>
            <a:pPr algn="l">
              <a:lnSpc>
                <a:spcPct val="120000"/>
              </a:lnSpc>
            </a:pPr>
            <a:r>
              <a:rPr lang="en-US" altLang="en-US" sz="2000" dirty="0">
                <a:latin typeface="Liberation Sans" panose="020B0604020202020204"/>
              </a:rPr>
              <a:t>	Due to Customer (Crest Textiles) 		25,000</a:t>
            </a:r>
          </a:p>
          <a:p>
            <a:pPr algn="l">
              <a:lnSpc>
                <a:spcPct val="120000"/>
              </a:lnSpc>
            </a:pPr>
            <a:r>
              <a:rPr lang="en-US" altLang="en-US" sz="2000" dirty="0">
                <a:latin typeface="Liberation Sans" panose="020B0604020202020204"/>
              </a:rPr>
              <a:t>	Interest Revenue 		15,000</a:t>
            </a:r>
          </a:p>
          <a:p>
            <a:pPr algn="l">
              <a:lnSpc>
                <a:spcPct val="120000"/>
              </a:lnSpc>
            </a:pPr>
            <a:r>
              <a:rPr lang="en-US" altLang="en-US" sz="2000" dirty="0">
                <a:latin typeface="Liberation Sans" panose="020B0604020202020204"/>
              </a:rPr>
              <a:t>	Cash 		460,000</a:t>
            </a:r>
          </a:p>
        </p:txBody>
      </p:sp>
      <p:sp>
        <p:nvSpPr>
          <p:cNvPr id="87048" name="Rectangle 19"/>
          <p:cNvSpPr>
            <a:spLocks noChangeArrowheads="1"/>
          </p:cNvSpPr>
          <p:nvPr/>
        </p:nvSpPr>
        <p:spPr bwMode="auto">
          <a:xfrm>
            <a:off x="304800" y="47244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 pos="7086600" algn="r"/>
              </a:tabLst>
              <a:defRPr sz="2800">
                <a:solidFill>
                  <a:schemeClr val="tx1"/>
                </a:solidFill>
                <a:latin typeface="Times New Roman" panose="02020603050405020304" pitchFamily="18" charset="0"/>
              </a:defRPr>
            </a:lvl1pPr>
            <a:lvl2pPr marL="742950" indent="-285750">
              <a:tabLst>
                <a:tab pos="5600700" algn="r"/>
                <a:tab pos="7086600" algn="r"/>
              </a:tabLst>
              <a:defRPr sz="2800">
                <a:solidFill>
                  <a:schemeClr val="tx1"/>
                </a:solidFill>
                <a:latin typeface="Times New Roman" panose="02020603050405020304" pitchFamily="18" charset="0"/>
              </a:defRPr>
            </a:lvl2pPr>
            <a:lvl3pPr marL="1143000" indent="-228600">
              <a:tabLst>
                <a:tab pos="5600700" algn="r"/>
                <a:tab pos="7086600" algn="r"/>
              </a:tabLst>
              <a:defRPr sz="2800">
                <a:solidFill>
                  <a:schemeClr val="tx1"/>
                </a:solidFill>
                <a:latin typeface="Times New Roman" panose="02020603050405020304" pitchFamily="18" charset="0"/>
              </a:defRPr>
            </a:lvl3pPr>
            <a:lvl4pPr marL="1600200" indent="-228600">
              <a:tabLst>
                <a:tab pos="5600700" algn="r"/>
                <a:tab pos="7086600" algn="r"/>
              </a:tabLst>
              <a:defRPr sz="2800">
                <a:solidFill>
                  <a:schemeClr val="tx1"/>
                </a:solidFill>
                <a:latin typeface="Times New Roman" panose="02020603050405020304" pitchFamily="18" charset="0"/>
              </a:defRPr>
            </a:lvl4pPr>
            <a:lvl5pPr marL="2057400" indent="-228600">
              <a:tabLst>
                <a:tab pos="5600700" algn="r"/>
                <a:tab pos="70866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9pPr>
          </a:lstStyle>
          <a:p>
            <a:pPr algn="l"/>
            <a:r>
              <a:rPr lang="en-US" altLang="en-US" sz="2000" b="1" dirty="0">
                <a:latin typeface="Liberation Sans" panose="020B0604020202020204"/>
              </a:rPr>
              <a:t>Commercial Factors, Inc.</a:t>
            </a:r>
          </a:p>
        </p:txBody>
      </p:sp>
      <p:sp>
        <p:nvSpPr>
          <p:cNvPr id="87049" name="Rectangle 20"/>
          <p:cNvSpPr>
            <a:spLocks noChangeArrowheads="1"/>
          </p:cNvSpPr>
          <p:nvPr/>
        </p:nvSpPr>
        <p:spPr bwMode="auto">
          <a:xfrm>
            <a:off x="304800" y="25146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 pos="7086600" algn="r"/>
              </a:tabLst>
              <a:defRPr sz="2800">
                <a:solidFill>
                  <a:schemeClr val="tx1"/>
                </a:solidFill>
                <a:latin typeface="Times New Roman" panose="02020603050405020304" pitchFamily="18" charset="0"/>
              </a:defRPr>
            </a:lvl1pPr>
            <a:lvl2pPr marL="742950" indent="-285750">
              <a:tabLst>
                <a:tab pos="5600700" algn="r"/>
                <a:tab pos="7086600" algn="r"/>
              </a:tabLst>
              <a:defRPr sz="2800">
                <a:solidFill>
                  <a:schemeClr val="tx1"/>
                </a:solidFill>
                <a:latin typeface="Times New Roman" panose="02020603050405020304" pitchFamily="18" charset="0"/>
              </a:defRPr>
            </a:lvl2pPr>
            <a:lvl3pPr marL="1143000" indent="-228600">
              <a:tabLst>
                <a:tab pos="5600700" algn="r"/>
                <a:tab pos="7086600" algn="r"/>
              </a:tabLst>
              <a:defRPr sz="2800">
                <a:solidFill>
                  <a:schemeClr val="tx1"/>
                </a:solidFill>
                <a:latin typeface="Times New Roman" panose="02020603050405020304" pitchFamily="18" charset="0"/>
              </a:defRPr>
            </a:lvl3pPr>
            <a:lvl4pPr marL="1600200" indent="-228600">
              <a:tabLst>
                <a:tab pos="5600700" algn="r"/>
                <a:tab pos="7086600" algn="r"/>
              </a:tabLst>
              <a:defRPr sz="2800">
                <a:solidFill>
                  <a:schemeClr val="tx1"/>
                </a:solidFill>
                <a:latin typeface="Times New Roman" panose="02020603050405020304" pitchFamily="18" charset="0"/>
              </a:defRPr>
            </a:lvl4pPr>
            <a:lvl5pPr marL="2057400" indent="-228600">
              <a:tabLst>
                <a:tab pos="5600700" algn="r"/>
                <a:tab pos="70866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600700" algn="r"/>
                <a:tab pos="7086600" algn="r"/>
              </a:tabLst>
              <a:defRPr sz="2800">
                <a:solidFill>
                  <a:schemeClr val="tx1"/>
                </a:solidFill>
                <a:latin typeface="Times New Roman" panose="02020603050405020304" pitchFamily="18" charset="0"/>
              </a:defRPr>
            </a:lvl9pPr>
          </a:lstStyle>
          <a:p>
            <a:pPr algn="l"/>
            <a:r>
              <a:rPr lang="en-US" altLang="en-US" sz="2000" b="1" dirty="0">
                <a:latin typeface="Liberation Sans" panose="020B0604020202020204"/>
              </a:rPr>
              <a:t>Crest Textiles, Inc.</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23">
                                            <p:txEl>
                                              <p:pRg st="0" end="0"/>
                                            </p:txEl>
                                          </p:spTgt>
                                        </p:tgtEl>
                                        <p:attrNameLst>
                                          <p:attrName>style.visibility</p:attrName>
                                        </p:attrNameLst>
                                      </p:cBhvr>
                                      <p:to>
                                        <p:strVal val="visible"/>
                                      </p:to>
                                    </p:set>
                                    <p:animEffect transition="in" filter="wipe(left)">
                                      <p:cBhvr>
                                        <p:cTn id="7" dur="500"/>
                                        <p:tgtEl>
                                          <p:spTgt spid="8366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6623">
                                            <p:txEl>
                                              <p:pRg st="1" end="1"/>
                                            </p:txEl>
                                          </p:spTgt>
                                        </p:tgtEl>
                                        <p:attrNameLst>
                                          <p:attrName>style.visibility</p:attrName>
                                        </p:attrNameLst>
                                      </p:cBhvr>
                                      <p:to>
                                        <p:strVal val="visible"/>
                                      </p:to>
                                    </p:set>
                                    <p:animEffect transition="in" filter="wipe(left)">
                                      <p:cBhvr>
                                        <p:cTn id="12" dur="500"/>
                                        <p:tgtEl>
                                          <p:spTgt spid="8366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6623">
                                            <p:txEl>
                                              <p:pRg st="2" end="2"/>
                                            </p:txEl>
                                          </p:spTgt>
                                        </p:tgtEl>
                                        <p:attrNameLst>
                                          <p:attrName>style.visibility</p:attrName>
                                        </p:attrNameLst>
                                      </p:cBhvr>
                                      <p:to>
                                        <p:strVal val="visible"/>
                                      </p:to>
                                    </p:set>
                                    <p:animEffect transition="in" filter="wipe(left)">
                                      <p:cBhvr>
                                        <p:cTn id="17" dur="500"/>
                                        <p:tgtEl>
                                          <p:spTgt spid="8366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6623">
                                            <p:txEl>
                                              <p:pRg st="3" end="3"/>
                                            </p:txEl>
                                          </p:spTgt>
                                        </p:tgtEl>
                                        <p:attrNameLst>
                                          <p:attrName>style.visibility</p:attrName>
                                        </p:attrNameLst>
                                      </p:cBhvr>
                                      <p:to>
                                        <p:strVal val="visible"/>
                                      </p:to>
                                    </p:set>
                                    <p:animEffect transition="in" filter="wipe(left)">
                                      <p:cBhvr>
                                        <p:cTn id="22" dur="500"/>
                                        <p:tgtEl>
                                          <p:spTgt spid="8366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6623">
                                            <p:txEl>
                                              <p:pRg st="4" end="4"/>
                                            </p:txEl>
                                          </p:spTgt>
                                        </p:tgtEl>
                                        <p:attrNameLst>
                                          <p:attrName>style.visibility</p:attrName>
                                        </p:attrNameLst>
                                      </p:cBhvr>
                                      <p:to>
                                        <p:strVal val="visible"/>
                                      </p:to>
                                    </p:set>
                                    <p:animEffect transition="in" filter="wipe(left)">
                                      <p:cBhvr>
                                        <p:cTn id="27" dur="500"/>
                                        <p:tgtEl>
                                          <p:spTgt spid="8366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6625">
                                            <p:txEl>
                                              <p:pRg st="0" end="0"/>
                                            </p:txEl>
                                          </p:spTgt>
                                        </p:tgtEl>
                                        <p:attrNameLst>
                                          <p:attrName>style.visibility</p:attrName>
                                        </p:attrNameLst>
                                      </p:cBhvr>
                                      <p:to>
                                        <p:strVal val="visible"/>
                                      </p:to>
                                    </p:set>
                                    <p:animEffect transition="in" filter="wipe(left)">
                                      <p:cBhvr>
                                        <p:cTn id="32" dur="500"/>
                                        <p:tgtEl>
                                          <p:spTgt spid="83662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6625">
                                            <p:txEl>
                                              <p:pRg st="1" end="1"/>
                                            </p:txEl>
                                          </p:spTgt>
                                        </p:tgtEl>
                                        <p:attrNameLst>
                                          <p:attrName>style.visibility</p:attrName>
                                        </p:attrNameLst>
                                      </p:cBhvr>
                                      <p:to>
                                        <p:strVal val="visible"/>
                                      </p:to>
                                    </p:set>
                                    <p:animEffect transition="in" filter="wipe(left)">
                                      <p:cBhvr>
                                        <p:cTn id="37" dur="500"/>
                                        <p:tgtEl>
                                          <p:spTgt spid="836625">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6625">
                                            <p:txEl>
                                              <p:pRg st="2" end="2"/>
                                            </p:txEl>
                                          </p:spTgt>
                                        </p:tgtEl>
                                        <p:attrNameLst>
                                          <p:attrName>style.visibility</p:attrName>
                                        </p:attrNameLst>
                                      </p:cBhvr>
                                      <p:to>
                                        <p:strVal val="visible"/>
                                      </p:to>
                                    </p:set>
                                    <p:animEffect transition="in" filter="wipe(left)">
                                      <p:cBhvr>
                                        <p:cTn id="42" dur="500"/>
                                        <p:tgtEl>
                                          <p:spTgt spid="836625">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6625">
                                            <p:txEl>
                                              <p:pRg st="3" end="3"/>
                                            </p:txEl>
                                          </p:spTgt>
                                        </p:tgtEl>
                                        <p:attrNameLst>
                                          <p:attrName>style.visibility</p:attrName>
                                        </p:attrNameLst>
                                      </p:cBhvr>
                                      <p:to>
                                        <p:strVal val="visible"/>
                                      </p:to>
                                    </p:set>
                                    <p:animEffect transition="in" filter="wipe(left)">
                                      <p:cBhvr>
                                        <p:cTn id="47" dur="500"/>
                                        <p:tgtEl>
                                          <p:spTgt spid="8366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23" grpId="0" build="p"/>
      <p:bldP spid="83662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ChangeArrowheads="1"/>
          </p:cNvSpPr>
          <p:nvPr/>
        </p:nvSpPr>
        <p:spPr bwMode="auto">
          <a:xfrm>
            <a:off x="600075" y="1371600"/>
            <a:ext cx="4352925" cy="52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700" b="1" dirty="0">
                <a:solidFill>
                  <a:srgbClr val="006600"/>
                </a:solidFill>
                <a:latin typeface="Liberation Sans" panose="020B0604020202020204"/>
              </a:rPr>
              <a:t>Secured Borrowing</a:t>
            </a:r>
          </a:p>
        </p:txBody>
      </p:sp>
      <p:sp>
        <p:nvSpPr>
          <p:cNvPr id="78851" name="Rectangle 9"/>
          <p:cNvSpPr>
            <a:spLocks noChangeArrowheads="1"/>
          </p:cNvSpPr>
          <p:nvPr/>
        </p:nvSpPr>
        <p:spPr bwMode="auto">
          <a:xfrm>
            <a:off x="609600" y="1981200"/>
            <a:ext cx="807720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200"/>
              </a:spcBef>
            </a:pPr>
            <a:r>
              <a:rPr lang="en-US" altLang="en-US" sz="2200" b="1" dirty="0">
                <a:latin typeface="Liberation Sans" panose="020B0604020202020204"/>
              </a:rPr>
              <a:t>Illustration:</a:t>
            </a:r>
            <a:r>
              <a:rPr lang="en-US" altLang="en-US" sz="2200" dirty="0">
                <a:latin typeface="Liberation Sans" panose="020B0604020202020204"/>
              </a:rPr>
              <a:t> </a:t>
            </a:r>
            <a:r>
              <a:rPr lang="en-US" altLang="en-US" sz="2200" dirty="0" smtClean="0">
                <a:latin typeface="Liberation Sans" panose="020B0604020202020204"/>
              </a:rPr>
              <a:t>March </a:t>
            </a:r>
            <a:r>
              <a:rPr lang="en-US" altLang="en-US" sz="2200" dirty="0">
                <a:latin typeface="Liberation Sans" panose="020B0604020202020204"/>
              </a:rPr>
              <a:t>1, </a:t>
            </a:r>
            <a:r>
              <a:rPr lang="en-US" altLang="en-US" sz="2200" dirty="0" smtClean="0">
                <a:latin typeface="Liberation Sans" panose="020B0604020202020204"/>
              </a:rPr>
              <a:t>2017, </a:t>
            </a:r>
            <a:r>
              <a:rPr lang="en-US" altLang="en-US" sz="2200" dirty="0">
                <a:latin typeface="Liberation Sans" panose="020B0604020202020204"/>
              </a:rPr>
              <a:t>Howat Mills, Inc. provides (assigns) $700,000 of its accounts receivable to Citizens Bank as collateral for a $500,000 note. Howat Mills continues to collect the accounts receivable; the account debtors are not notified of the arrangement. Citizens Bank assesses a finance charge of 1 percent of the accounts receivable and interest on the note of 12 percent. Howat Mills makes monthly payments to the bank for all cash it collects on the receivables. </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Rectangle 2"/>
          <p:cNvSpPr txBox="1">
            <a:spLocks noChangeArrowheads="1"/>
          </p:cNvSpPr>
          <p:nvPr/>
        </p:nvSpPr>
        <p:spPr bwMode="auto">
          <a:xfrm>
            <a:off x="609600" y="381000"/>
            <a:ext cx="8534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i="0" kern="1200" dirty="0" smtClean="0">
                <a:solidFill>
                  <a:srgbClr val="CC0000"/>
                </a:solidFill>
                <a:effectLst/>
                <a:latin typeface="Liberation Sans" panose="020B0604020202020204"/>
                <a:ea typeface="+mn-ea"/>
                <a:cs typeface="+mn-cs"/>
              </a:rPr>
              <a:t>Disposition of Accounts and Notes Receivable</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041551280"/>
      </p:ext>
    </p:extLst>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0268" y="152400"/>
            <a:ext cx="8483464" cy="6295586"/>
          </a:xfrm>
          <a:prstGeom prst="rect">
            <a:avLst/>
          </a:prstGeom>
          <a:ln>
            <a:solidFill>
              <a:schemeClr val="tx1"/>
            </a:solidFill>
          </a:ln>
        </p:spPr>
      </p:pic>
      <p:sp>
        <p:nvSpPr>
          <p:cNvPr id="7" name="Rectangle 10"/>
          <p:cNvSpPr>
            <a:spLocks noChangeArrowheads="1"/>
          </p:cNvSpPr>
          <p:nvPr/>
        </p:nvSpPr>
        <p:spPr bwMode="auto">
          <a:xfrm>
            <a:off x="2362200" y="6324600"/>
            <a:ext cx="3810000" cy="430887"/>
          </a:xfrm>
          <a:prstGeom prst="rect">
            <a:avLst/>
          </a:prstGeom>
          <a:solidFill>
            <a:schemeClr val="accent3"/>
          </a:solidFill>
          <a:ln>
            <a:solidFill>
              <a:schemeClr val="tx1"/>
            </a:solidFill>
          </a:ln>
          <a:effec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r>
              <a:rPr lang="en-US" altLang="en-US" sz="1100" b="1" dirty="0" smtClean="0">
                <a:solidFill>
                  <a:srgbClr val="006600"/>
                </a:solidFill>
                <a:latin typeface="Liberation Sans" panose="020B0604020202020204"/>
              </a:rPr>
              <a:t>ILLUSTRATION 7-19</a:t>
            </a:r>
            <a:r>
              <a:rPr lang="en-US" altLang="en-US" sz="1100" dirty="0" smtClean="0">
                <a:latin typeface="Liberation Sans" panose="020B0604020202020204"/>
              </a:rPr>
              <a:t> </a:t>
            </a:r>
          </a:p>
          <a:p>
            <a:pPr algn="l"/>
            <a:r>
              <a:rPr lang="en-US" altLang="en-US" sz="1100" dirty="0" smtClean="0">
                <a:latin typeface="Liberation Sans" panose="020B0604020202020204"/>
              </a:rPr>
              <a:t>Entries for Transfer of Receivables—Secured Borrowing</a:t>
            </a:r>
          </a:p>
        </p:txBody>
      </p:sp>
    </p:spTree>
    <p:extLst>
      <p:ext uri="{BB962C8B-B14F-4D97-AF65-F5344CB8AC3E}">
        <p14:creationId xmlns:p14="http://schemas.microsoft.com/office/powerpoint/2010/main" val="1808512254"/>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09600" y="1295400"/>
            <a:ext cx="831532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1900" b="1" dirty="0">
                <a:latin typeface="Liberation Sans" panose="020B0604020202020204"/>
              </a:rPr>
              <a:t>Illustration:</a:t>
            </a:r>
            <a:r>
              <a:rPr lang="en-US" altLang="en-US" sz="1900" dirty="0">
                <a:latin typeface="Liberation Sans" panose="020B0604020202020204"/>
              </a:rPr>
              <a:t> </a:t>
            </a:r>
            <a:r>
              <a:rPr lang="en-US" altLang="en-US" sz="1900" dirty="0" smtClean="0">
                <a:latin typeface="Liberation Sans" panose="020B0604020202020204"/>
              </a:rPr>
              <a:t>On April 1, 2017, Rasheed Company assigns $400,000 of its accounts receivable to the Third National Bank as collateral for a $200,000 loan due July 1, 2017. The assignment agreement calls for Rasheed to continue to collect the receivables. Third National Bank assesses a finance charge of 2% of the accounts receivable, and interest on the loan is 10% (a realistic rate of interest for a note of this type).</a:t>
            </a:r>
          </a:p>
        </p:txBody>
      </p:sp>
      <p:sp>
        <p:nvSpPr>
          <p:cNvPr id="750595"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Liberation Sans" panose="020B0604020202020204"/>
                <a:ea typeface="+mn-ea"/>
                <a:cs typeface="+mn-cs"/>
              </a:rPr>
              <a:t>Secured Borrowing</a:t>
            </a:r>
          </a:p>
        </p:txBody>
      </p:sp>
      <p:sp>
        <p:nvSpPr>
          <p:cNvPr id="80900" name="Rectangle 11"/>
          <p:cNvSpPr>
            <a:spLocks noChangeArrowheads="1"/>
          </p:cNvSpPr>
          <p:nvPr/>
        </p:nvSpPr>
        <p:spPr bwMode="auto">
          <a:xfrm>
            <a:off x="609600" y="3581400"/>
            <a:ext cx="8077200" cy="279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pPr>
            <a:r>
              <a:rPr lang="en-US" altLang="en-US" sz="1900" b="1" dirty="0">
                <a:latin typeface="Liberation Sans" panose="020B0604020202020204"/>
              </a:rPr>
              <a:t>Instructions:</a:t>
            </a:r>
          </a:p>
          <a:p>
            <a:pPr algn="l">
              <a:lnSpc>
                <a:spcPct val="105000"/>
              </a:lnSpc>
              <a:spcBef>
                <a:spcPct val="30000"/>
              </a:spcBef>
              <a:buFontTx/>
              <a:buAutoNum type="alphaLcParenR"/>
            </a:pPr>
            <a:r>
              <a:rPr lang="en-US" altLang="en-US" sz="1900" dirty="0">
                <a:latin typeface="Liberation Sans" panose="020B0604020202020204"/>
              </a:rPr>
              <a:t>Prepare the April 1, </a:t>
            </a:r>
            <a:r>
              <a:rPr lang="en-US" altLang="en-US" sz="1900" dirty="0" smtClean="0">
                <a:latin typeface="Liberation Sans" panose="020B0604020202020204"/>
              </a:rPr>
              <a:t>2017, </a:t>
            </a:r>
            <a:r>
              <a:rPr lang="en-US" altLang="en-US" sz="1900" dirty="0">
                <a:latin typeface="Liberation Sans" panose="020B0604020202020204"/>
              </a:rPr>
              <a:t>journal entry for </a:t>
            </a:r>
            <a:r>
              <a:rPr lang="en-US" altLang="en-US" sz="1900" dirty="0" smtClean="0">
                <a:latin typeface="Liberation Sans" panose="020B0604020202020204"/>
              </a:rPr>
              <a:t>Rasheed </a:t>
            </a:r>
            <a:r>
              <a:rPr lang="en-US" altLang="en-US" sz="1900" dirty="0">
                <a:latin typeface="Liberation Sans" panose="020B0604020202020204"/>
              </a:rPr>
              <a:t>Company.</a:t>
            </a:r>
          </a:p>
          <a:p>
            <a:pPr algn="l">
              <a:lnSpc>
                <a:spcPct val="105000"/>
              </a:lnSpc>
              <a:spcBef>
                <a:spcPct val="30000"/>
              </a:spcBef>
              <a:buFontTx/>
              <a:buAutoNum type="alphaLcParenR"/>
            </a:pPr>
            <a:r>
              <a:rPr lang="en-US" altLang="en-US" sz="1900" dirty="0">
                <a:latin typeface="Liberation Sans" panose="020B0604020202020204"/>
              </a:rPr>
              <a:t>Prepare the journal entry for </a:t>
            </a:r>
            <a:r>
              <a:rPr lang="en-US" altLang="en-US" sz="1900" dirty="0" smtClean="0">
                <a:latin typeface="Liberation Sans" panose="020B0604020202020204"/>
              </a:rPr>
              <a:t>Rasheed’s </a:t>
            </a:r>
            <a:r>
              <a:rPr lang="en-US" altLang="en-US" sz="1900" dirty="0">
                <a:latin typeface="Liberation Sans" panose="020B0604020202020204"/>
              </a:rPr>
              <a:t>collection of $350,000 of the accounts receivable during the period from April 1, </a:t>
            </a:r>
            <a:r>
              <a:rPr lang="en-US" altLang="en-US" sz="1900" dirty="0" smtClean="0">
                <a:latin typeface="Liberation Sans" panose="020B0604020202020204"/>
              </a:rPr>
              <a:t>2017, </a:t>
            </a:r>
            <a:r>
              <a:rPr lang="en-US" altLang="en-US" sz="1900" dirty="0">
                <a:latin typeface="Liberation Sans" panose="020B0604020202020204"/>
              </a:rPr>
              <a:t>through June 30, </a:t>
            </a:r>
            <a:r>
              <a:rPr lang="en-US" altLang="en-US" sz="1900" dirty="0" smtClean="0">
                <a:latin typeface="Liberation Sans" panose="020B0604020202020204"/>
              </a:rPr>
              <a:t>2017.</a:t>
            </a:r>
            <a:endParaRPr lang="en-US" altLang="en-US" sz="1900" dirty="0">
              <a:latin typeface="Liberation Sans" panose="020B0604020202020204"/>
            </a:endParaRPr>
          </a:p>
          <a:p>
            <a:pPr algn="l">
              <a:lnSpc>
                <a:spcPct val="105000"/>
              </a:lnSpc>
              <a:spcBef>
                <a:spcPct val="30000"/>
              </a:spcBef>
              <a:buFontTx/>
              <a:buAutoNum type="alphaLcParenR"/>
            </a:pPr>
            <a:r>
              <a:rPr lang="en-US" altLang="en-US" sz="1900" dirty="0">
                <a:latin typeface="Liberation Sans" panose="020B0604020202020204"/>
              </a:rPr>
              <a:t>On July 1, </a:t>
            </a:r>
            <a:r>
              <a:rPr lang="en-US" altLang="en-US" sz="1900" dirty="0" smtClean="0">
                <a:latin typeface="Liberation Sans" panose="020B0604020202020204"/>
              </a:rPr>
              <a:t>2017, Rasheed </a:t>
            </a:r>
            <a:r>
              <a:rPr lang="en-US" altLang="en-US" sz="1900" dirty="0">
                <a:latin typeface="Liberation Sans" panose="020B0604020202020204"/>
              </a:rPr>
              <a:t>paid Third National all that was due from the loan it secured on April 1, </a:t>
            </a:r>
            <a:r>
              <a:rPr lang="en-US" altLang="en-US" sz="1900" dirty="0" smtClean="0">
                <a:latin typeface="Liberation Sans" panose="020B0604020202020204"/>
              </a:rPr>
              <a:t>2017. Prepare the journal entry to record this payment.</a:t>
            </a:r>
            <a:endParaRPr lang="en-US" altLang="en-US" sz="1900" dirty="0">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3978276"/>
      </p:ext>
    </p:extLst>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ChangeArrowheads="1"/>
          </p:cNvSpPr>
          <p:nvPr/>
        </p:nvSpPr>
        <p:spPr bwMode="auto">
          <a:xfrm>
            <a:off x="609600" y="1316038"/>
            <a:ext cx="80772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spcAft>
                <a:spcPts val="600"/>
              </a:spcAft>
            </a:pPr>
            <a:r>
              <a:rPr lang="en-US" altLang="en-US" sz="1900" b="1" dirty="0">
                <a:latin typeface="Liberation Sans" panose="020B0604020202020204"/>
              </a:rPr>
              <a:t>Instructions:</a:t>
            </a:r>
          </a:p>
          <a:p>
            <a:pPr algn="l">
              <a:spcAft>
                <a:spcPts val="600"/>
              </a:spcAft>
              <a:buFontTx/>
              <a:buAutoNum type="alphaLcParenR"/>
            </a:pPr>
            <a:r>
              <a:rPr lang="en-US" altLang="en-US" sz="1900" dirty="0">
                <a:latin typeface="Liberation Sans" panose="020B0604020202020204"/>
              </a:rPr>
              <a:t>Prepare the April 1, </a:t>
            </a:r>
            <a:r>
              <a:rPr lang="en-US" altLang="en-US" sz="1900" dirty="0" smtClean="0">
                <a:latin typeface="Liberation Sans" panose="020B0604020202020204"/>
              </a:rPr>
              <a:t>2017, </a:t>
            </a:r>
            <a:r>
              <a:rPr lang="en-US" altLang="en-US" sz="1900" dirty="0">
                <a:latin typeface="Liberation Sans" panose="020B0604020202020204"/>
              </a:rPr>
              <a:t>journal entry for </a:t>
            </a:r>
            <a:r>
              <a:rPr lang="en-US" altLang="en-US" sz="1900" dirty="0" smtClean="0">
                <a:latin typeface="Liberation Sans" panose="020B0604020202020204"/>
              </a:rPr>
              <a:t>Rasheed </a:t>
            </a:r>
            <a:r>
              <a:rPr lang="en-US" altLang="en-US" sz="1900" dirty="0">
                <a:latin typeface="Liberation Sans" panose="020B0604020202020204"/>
              </a:rPr>
              <a:t>Company.</a:t>
            </a:r>
          </a:p>
          <a:p>
            <a:pPr algn="l">
              <a:spcAft>
                <a:spcPts val="600"/>
              </a:spcAft>
              <a:buFontTx/>
              <a:buAutoNum type="alphaLcParenR"/>
            </a:pPr>
            <a:r>
              <a:rPr lang="en-US" altLang="en-US" sz="1900" dirty="0">
                <a:latin typeface="Liberation Sans" panose="020B0604020202020204"/>
              </a:rPr>
              <a:t>Prepare the journal entry for </a:t>
            </a:r>
            <a:r>
              <a:rPr lang="en-US" altLang="en-US" sz="1900" dirty="0" smtClean="0">
                <a:latin typeface="Liberation Sans" panose="020B0604020202020204"/>
              </a:rPr>
              <a:t>Rasheed’s </a:t>
            </a:r>
            <a:r>
              <a:rPr lang="en-US" altLang="en-US" sz="1900" dirty="0">
                <a:latin typeface="Liberation Sans" panose="020B0604020202020204"/>
              </a:rPr>
              <a:t>collection of $350,000.</a:t>
            </a:r>
          </a:p>
          <a:p>
            <a:pPr algn="l">
              <a:spcAft>
                <a:spcPts val="600"/>
              </a:spcAft>
              <a:buFontTx/>
              <a:buAutoNum type="alphaLcParenR"/>
            </a:pPr>
            <a:r>
              <a:rPr lang="en-US" altLang="en-US" sz="1900" dirty="0">
                <a:latin typeface="Liberation Sans" panose="020B0604020202020204"/>
              </a:rPr>
              <a:t>On July 1, </a:t>
            </a:r>
            <a:r>
              <a:rPr lang="en-US" altLang="en-US" sz="1900" dirty="0" smtClean="0">
                <a:latin typeface="Liberation Sans" panose="020B0604020202020204"/>
              </a:rPr>
              <a:t>2017, Rasheed </a:t>
            </a:r>
            <a:r>
              <a:rPr lang="en-US" altLang="en-US" sz="1900" dirty="0">
                <a:latin typeface="Liberation Sans" panose="020B0604020202020204"/>
              </a:rPr>
              <a:t>paid Third National all that was.</a:t>
            </a:r>
          </a:p>
        </p:txBody>
      </p:sp>
      <p:sp>
        <p:nvSpPr>
          <p:cNvPr id="750595"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Liberation Sans" panose="020B0604020202020204"/>
                <a:ea typeface="+mn-ea"/>
                <a:cs typeface="+mn-cs"/>
              </a:rPr>
              <a:t>Secured Borrowing</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Rectangle 7"/>
          <p:cNvSpPr>
            <a:spLocks noChangeArrowheads="1"/>
          </p:cNvSpPr>
          <p:nvPr/>
        </p:nvSpPr>
        <p:spPr bwMode="auto">
          <a:xfrm>
            <a:off x="1066800" y="3048000"/>
            <a:ext cx="7620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defRPr/>
            </a:pPr>
            <a:r>
              <a:rPr lang="en-US" sz="1900" dirty="0">
                <a:latin typeface="Liberation Sans" panose="020B0604020202020204"/>
              </a:rPr>
              <a:t>Cash	</a:t>
            </a:r>
            <a:r>
              <a:rPr lang="en-US" sz="1900" dirty="0" smtClean="0">
                <a:latin typeface="Liberation Sans" panose="020B0604020202020204"/>
              </a:rPr>
              <a:t>192,000</a:t>
            </a:r>
            <a:endParaRPr lang="en-US" sz="1900" dirty="0">
              <a:latin typeface="Liberation Sans" panose="020B0604020202020204"/>
            </a:endParaRPr>
          </a:p>
          <a:p>
            <a:pPr algn="l">
              <a:lnSpc>
                <a:spcPct val="125000"/>
              </a:lnSpc>
              <a:tabLst>
                <a:tab pos="5943600" algn="r"/>
                <a:tab pos="7258050" algn="r"/>
              </a:tabLst>
              <a:defRPr/>
            </a:pPr>
            <a:r>
              <a:rPr lang="en-US" sz="1900" dirty="0">
                <a:latin typeface="Liberation Sans" panose="020B0604020202020204"/>
              </a:rPr>
              <a:t>Finance Charge  </a:t>
            </a:r>
            <a:r>
              <a:rPr lang="en-US" sz="1900" dirty="0" smtClean="0">
                <a:latin typeface="Liberation Sans" panose="020B0604020202020204"/>
              </a:rPr>
              <a:t>($400,000 </a:t>
            </a:r>
            <a:r>
              <a:rPr lang="en-US" sz="1900" dirty="0">
                <a:latin typeface="Liberation Sans" panose="020B0604020202020204"/>
              </a:rPr>
              <a:t>x 2%)	</a:t>
            </a:r>
            <a:r>
              <a:rPr lang="en-US" sz="1900" dirty="0" smtClean="0">
                <a:latin typeface="Liberation Sans" panose="020B0604020202020204"/>
              </a:rPr>
              <a:t>8,000</a:t>
            </a:r>
            <a:endParaRPr lang="en-US" sz="1900" dirty="0">
              <a:latin typeface="Liberation Sans" panose="020B0604020202020204"/>
            </a:endParaRPr>
          </a:p>
          <a:p>
            <a:pPr marL="457200" indent="-457200" algn="l">
              <a:lnSpc>
                <a:spcPct val="125000"/>
              </a:lnSpc>
              <a:tabLst>
                <a:tab pos="5943600" algn="r"/>
                <a:tab pos="7258050" algn="r"/>
              </a:tabLst>
              <a:defRPr/>
            </a:pPr>
            <a:r>
              <a:rPr lang="en-US" sz="1900" dirty="0">
                <a:latin typeface="Liberation Sans" panose="020B0604020202020204"/>
              </a:rPr>
              <a:t>	Notes Payable		</a:t>
            </a:r>
            <a:r>
              <a:rPr lang="en-US" sz="1900" dirty="0" smtClean="0">
                <a:latin typeface="Liberation Sans" panose="020B0604020202020204"/>
              </a:rPr>
              <a:t>200,000</a:t>
            </a:r>
            <a:endParaRPr lang="en-US" sz="1900" dirty="0">
              <a:latin typeface="Liberation Sans" panose="020B0604020202020204"/>
            </a:endParaRPr>
          </a:p>
        </p:txBody>
      </p:sp>
      <p:sp>
        <p:nvSpPr>
          <p:cNvPr id="81926" name="Rectangle 7"/>
          <p:cNvSpPr>
            <a:spLocks noChangeArrowheads="1"/>
          </p:cNvSpPr>
          <p:nvPr/>
        </p:nvSpPr>
        <p:spPr bwMode="auto">
          <a:xfrm>
            <a:off x="609600" y="3048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58050" algn="r"/>
              </a:tabLst>
              <a:defRPr sz="2800">
                <a:solidFill>
                  <a:schemeClr val="tx1"/>
                </a:solidFill>
                <a:latin typeface="Times New Roman" panose="02020603050405020304" pitchFamily="18" charset="0"/>
              </a:defRPr>
            </a:lvl1pPr>
            <a:lvl2pPr marL="742950" indent="-285750">
              <a:tabLst>
                <a:tab pos="5943600" algn="r"/>
                <a:tab pos="7258050" algn="r"/>
              </a:tabLst>
              <a:defRPr sz="2800">
                <a:solidFill>
                  <a:schemeClr val="tx1"/>
                </a:solidFill>
                <a:latin typeface="Times New Roman" panose="02020603050405020304" pitchFamily="18" charset="0"/>
              </a:defRPr>
            </a:lvl2pPr>
            <a:lvl3pPr marL="1143000" indent="-228600">
              <a:tabLst>
                <a:tab pos="5943600" algn="r"/>
                <a:tab pos="7258050" algn="r"/>
              </a:tabLst>
              <a:defRPr sz="2800">
                <a:solidFill>
                  <a:schemeClr val="tx1"/>
                </a:solidFill>
                <a:latin typeface="Times New Roman" panose="02020603050405020304" pitchFamily="18" charset="0"/>
              </a:defRPr>
            </a:lvl3pPr>
            <a:lvl4pPr marL="1600200" indent="-228600">
              <a:tabLst>
                <a:tab pos="5943600" algn="r"/>
                <a:tab pos="7258050" algn="r"/>
              </a:tabLst>
              <a:defRPr sz="2800">
                <a:solidFill>
                  <a:schemeClr val="tx1"/>
                </a:solidFill>
                <a:latin typeface="Times New Roman" panose="02020603050405020304" pitchFamily="18" charset="0"/>
              </a:defRPr>
            </a:lvl4pPr>
            <a:lvl5pPr marL="2057400" indent="-228600">
              <a:tabLst>
                <a:tab pos="5943600" algn="r"/>
                <a:tab pos="72580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9pPr>
          </a:lstStyle>
          <a:p>
            <a:pPr algn="l">
              <a:lnSpc>
                <a:spcPct val="125000"/>
              </a:lnSpc>
            </a:pPr>
            <a:r>
              <a:rPr lang="en-US" altLang="en-US" sz="1900" dirty="0">
                <a:latin typeface="Liberation Sans" panose="020B0604020202020204"/>
              </a:rPr>
              <a:t>a)</a:t>
            </a:r>
          </a:p>
        </p:txBody>
      </p:sp>
      <p:sp>
        <p:nvSpPr>
          <p:cNvPr id="9" name="Rectangle 7"/>
          <p:cNvSpPr>
            <a:spLocks noChangeArrowheads="1"/>
          </p:cNvSpPr>
          <p:nvPr/>
        </p:nvSpPr>
        <p:spPr bwMode="auto">
          <a:xfrm>
            <a:off x="1066800" y="4297363"/>
            <a:ext cx="7620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58050" algn="r"/>
              </a:tabLst>
              <a:defRPr sz="2800">
                <a:solidFill>
                  <a:schemeClr val="tx1"/>
                </a:solidFill>
                <a:latin typeface="Times New Roman" panose="02020603050405020304" pitchFamily="18" charset="0"/>
              </a:defRPr>
            </a:lvl1pPr>
            <a:lvl2pPr marL="742950" indent="-285750">
              <a:tabLst>
                <a:tab pos="5943600" algn="r"/>
                <a:tab pos="7258050" algn="r"/>
              </a:tabLst>
              <a:defRPr sz="2800">
                <a:solidFill>
                  <a:schemeClr val="tx1"/>
                </a:solidFill>
                <a:latin typeface="Times New Roman" panose="02020603050405020304" pitchFamily="18" charset="0"/>
              </a:defRPr>
            </a:lvl2pPr>
            <a:lvl3pPr marL="1143000" indent="-228600">
              <a:tabLst>
                <a:tab pos="5943600" algn="r"/>
                <a:tab pos="7258050" algn="r"/>
              </a:tabLst>
              <a:defRPr sz="2800">
                <a:solidFill>
                  <a:schemeClr val="tx1"/>
                </a:solidFill>
                <a:latin typeface="Times New Roman" panose="02020603050405020304" pitchFamily="18" charset="0"/>
              </a:defRPr>
            </a:lvl3pPr>
            <a:lvl4pPr marL="1600200" indent="-228600">
              <a:tabLst>
                <a:tab pos="5943600" algn="r"/>
                <a:tab pos="7258050" algn="r"/>
              </a:tabLst>
              <a:defRPr sz="2800">
                <a:solidFill>
                  <a:schemeClr val="tx1"/>
                </a:solidFill>
                <a:latin typeface="Times New Roman" panose="02020603050405020304" pitchFamily="18" charset="0"/>
              </a:defRPr>
            </a:lvl4pPr>
            <a:lvl5pPr marL="2057400" indent="-228600">
              <a:tabLst>
                <a:tab pos="5943600" algn="r"/>
                <a:tab pos="72580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9pPr>
          </a:lstStyle>
          <a:p>
            <a:pPr algn="l">
              <a:lnSpc>
                <a:spcPct val="125000"/>
              </a:lnSpc>
            </a:pPr>
            <a:r>
              <a:rPr lang="en-US" altLang="en-US" sz="1900" dirty="0">
                <a:latin typeface="Liberation Sans" panose="020B0604020202020204"/>
              </a:rPr>
              <a:t>Cash	350,000</a:t>
            </a:r>
          </a:p>
          <a:p>
            <a:pPr algn="l">
              <a:lnSpc>
                <a:spcPct val="125000"/>
              </a:lnSpc>
            </a:pPr>
            <a:r>
              <a:rPr lang="en-US" altLang="en-US" sz="1900" dirty="0">
                <a:latin typeface="Liberation Sans" panose="020B0604020202020204"/>
              </a:rPr>
              <a:t>	Accounts Receivable		350,000</a:t>
            </a:r>
          </a:p>
        </p:txBody>
      </p:sp>
      <p:sp>
        <p:nvSpPr>
          <p:cNvPr id="81928" name="Rectangle 9"/>
          <p:cNvSpPr>
            <a:spLocks noChangeArrowheads="1"/>
          </p:cNvSpPr>
          <p:nvPr/>
        </p:nvSpPr>
        <p:spPr bwMode="auto">
          <a:xfrm>
            <a:off x="609600" y="4297363"/>
            <a:ext cx="533400" cy="4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58050" algn="r"/>
              </a:tabLst>
              <a:defRPr sz="2800">
                <a:solidFill>
                  <a:schemeClr val="tx1"/>
                </a:solidFill>
                <a:latin typeface="Times New Roman" panose="02020603050405020304" pitchFamily="18" charset="0"/>
              </a:defRPr>
            </a:lvl1pPr>
            <a:lvl2pPr marL="742950" indent="-285750">
              <a:tabLst>
                <a:tab pos="5943600" algn="r"/>
                <a:tab pos="7258050" algn="r"/>
              </a:tabLst>
              <a:defRPr sz="2800">
                <a:solidFill>
                  <a:schemeClr val="tx1"/>
                </a:solidFill>
                <a:latin typeface="Times New Roman" panose="02020603050405020304" pitchFamily="18" charset="0"/>
              </a:defRPr>
            </a:lvl2pPr>
            <a:lvl3pPr marL="1143000" indent="-228600">
              <a:tabLst>
                <a:tab pos="5943600" algn="r"/>
                <a:tab pos="7258050" algn="r"/>
              </a:tabLst>
              <a:defRPr sz="2800">
                <a:solidFill>
                  <a:schemeClr val="tx1"/>
                </a:solidFill>
                <a:latin typeface="Times New Roman" panose="02020603050405020304" pitchFamily="18" charset="0"/>
              </a:defRPr>
            </a:lvl3pPr>
            <a:lvl4pPr marL="1600200" indent="-228600">
              <a:tabLst>
                <a:tab pos="5943600" algn="r"/>
                <a:tab pos="7258050" algn="r"/>
              </a:tabLst>
              <a:defRPr sz="2800">
                <a:solidFill>
                  <a:schemeClr val="tx1"/>
                </a:solidFill>
                <a:latin typeface="Times New Roman" panose="02020603050405020304" pitchFamily="18" charset="0"/>
              </a:defRPr>
            </a:lvl4pPr>
            <a:lvl5pPr marL="2057400" indent="-228600">
              <a:tabLst>
                <a:tab pos="5943600" algn="r"/>
                <a:tab pos="72580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9pPr>
          </a:lstStyle>
          <a:p>
            <a:pPr algn="l">
              <a:lnSpc>
                <a:spcPct val="125000"/>
              </a:lnSpc>
            </a:pPr>
            <a:r>
              <a:rPr lang="en-US" altLang="en-US" sz="1900" dirty="0">
                <a:latin typeface="Liberation Sans" panose="020B0604020202020204"/>
              </a:rPr>
              <a:t>b)</a:t>
            </a:r>
          </a:p>
        </p:txBody>
      </p:sp>
      <p:sp>
        <p:nvSpPr>
          <p:cNvPr id="12" name="Rectangle 7"/>
          <p:cNvSpPr>
            <a:spLocks noChangeArrowheads="1"/>
          </p:cNvSpPr>
          <p:nvPr/>
        </p:nvSpPr>
        <p:spPr bwMode="auto">
          <a:xfrm>
            <a:off x="1066800" y="5181600"/>
            <a:ext cx="7620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defRPr/>
            </a:pPr>
            <a:r>
              <a:rPr lang="en-US" sz="1900" dirty="0">
                <a:latin typeface="Liberation Sans" panose="020B0604020202020204"/>
              </a:rPr>
              <a:t>Notes Payable	</a:t>
            </a:r>
            <a:r>
              <a:rPr lang="en-US" sz="1900" dirty="0" smtClean="0">
                <a:latin typeface="Liberation Sans" panose="020B0604020202020204"/>
              </a:rPr>
              <a:t>200,000</a:t>
            </a:r>
            <a:endParaRPr lang="en-US" sz="1900" dirty="0">
              <a:latin typeface="Liberation Sans" panose="020B0604020202020204"/>
            </a:endParaRPr>
          </a:p>
          <a:p>
            <a:pPr algn="l">
              <a:lnSpc>
                <a:spcPct val="125000"/>
              </a:lnSpc>
              <a:tabLst>
                <a:tab pos="5943600" algn="r"/>
                <a:tab pos="7258050" algn="r"/>
              </a:tabLst>
              <a:defRPr/>
            </a:pPr>
            <a:r>
              <a:rPr lang="en-US" sz="1900" dirty="0">
                <a:latin typeface="Liberation Sans" panose="020B0604020202020204"/>
              </a:rPr>
              <a:t>Interest Expense (10% x </a:t>
            </a:r>
            <a:r>
              <a:rPr lang="en-US" sz="1900" dirty="0" smtClean="0">
                <a:latin typeface="Liberation Sans" panose="020B0604020202020204"/>
              </a:rPr>
              <a:t>$200,000 </a:t>
            </a:r>
            <a:r>
              <a:rPr lang="en-US" sz="1900" dirty="0">
                <a:latin typeface="Liberation Sans" panose="020B0604020202020204"/>
              </a:rPr>
              <a:t>x 3/12)	</a:t>
            </a:r>
            <a:r>
              <a:rPr lang="en-US" sz="1900" dirty="0" smtClean="0">
                <a:latin typeface="Liberation Sans" panose="020B0604020202020204"/>
              </a:rPr>
              <a:t>5,000</a:t>
            </a:r>
            <a:endParaRPr lang="en-US" sz="1900" dirty="0">
              <a:latin typeface="Liberation Sans" panose="020B0604020202020204"/>
            </a:endParaRPr>
          </a:p>
          <a:p>
            <a:pPr marL="457200" indent="-457200" algn="l">
              <a:lnSpc>
                <a:spcPct val="125000"/>
              </a:lnSpc>
              <a:tabLst>
                <a:tab pos="5943600" algn="r"/>
                <a:tab pos="7258050" algn="r"/>
              </a:tabLst>
              <a:defRPr/>
            </a:pPr>
            <a:r>
              <a:rPr lang="en-US" sz="1900" dirty="0">
                <a:latin typeface="Liberation Sans" panose="020B0604020202020204"/>
              </a:rPr>
              <a:t>	Cash		</a:t>
            </a:r>
            <a:r>
              <a:rPr lang="en-US" sz="1900" dirty="0" smtClean="0">
                <a:latin typeface="Liberation Sans" panose="020B0604020202020204"/>
              </a:rPr>
              <a:t>205,000</a:t>
            </a:r>
            <a:endParaRPr lang="en-US" sz="1900" dirty="0">
              <a:latin typeface="Liberation Sans" panose="020B0604020202020204"/>
            </a:endParaRPr>
          </a:p>
        </p:txBody>
      </p:sp>
      <p:sp>
        <p:nvSpPr>
          <p:cNvPr id="81930" name="Rectangle 12"/>
          <p:cNvSpPr>
            <a:spLocks noChangeArrowheads="1"/>
          </p:cNvSpPr>
          <p:nvPr/>
        </p:nvSpPr>
        <p:spPr bwMode="auto">
          <a:xfrm>
            <a:off x="609600" y="5181600"/>
            <a:ext cx="533400" cy="4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58050" algn="r"/>
              </a:tabLst>
              <a:defRPr sz="2800">
                <a:solidFill>
                  <a:schemeClr val="tx1"/>
                </a:solidFill>
                <a:latin typeface="Times New Roman" panose="02020603050405020304" pitchFamily="18" charset="0"/>
              </a:defRPr>
            </a:lvl1pPr>
            <a:lvl2pPr marL="742950" indent="-285750">
              <a:tabLst>
                <a:tab pos="5943600" algn="r"/>
                <a:tab pos="7258050" algn="r"/>
              </a:tabLst>
              <a:defRPr sz="2800">
                <a:solidFill>
                  <a:schemeClr val="tx1"/>
                </a:solidFill>
                <a:latin typeface="Times New Roman" panose="02020603050405020304" pitchFamily="18" charset="0"/>
              </a:defRPr>
            </a:lvl2pPr>
            <a:lvl3pPr marL="1143000" indent="-228600">
              <a:tabLst>
                <a:tab pos="5943600" algn="r"/>
                <a:tab pos="7258050" algn="r"/>
              </a:tabLst>
              <a:defRPr sz="2800">
                <a:solidFill>
                  <a:schemeClr val="tx1"/>
                </a:solidFill>
                <a:latin typeface="Times New Roman" panose="02020603050405020304" pitchFamily="18" charset="0"/>
              </a:defRPr>
            </a:lvl3pPr>
            <a:lvl4pPr marL="1600200" indent="-228600">
              <a:tabLst>
                <a:tab pos="5943600" algn="r"/>
                <a:tab pos="7258050" algn="r"/>
              </a:tabLst>
              <a:defRPr sz="2800">
                <a:solidFill>
                  <a:schemeClr val="tx1"/>
                </a:solidFill>
                <a:latin typeface="Times New Roman" panose="02020603050405020304" pitchFamily="18" charset="0"/>
              </a:defRPr>
            </a:lvl4pPr>
            <a:lvl5pPr marL="2057400" indent="-228600">
              <a:tabLst>
                <a:tab pos="5943600" algn="r"/>
                <a:tab pos="72580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 pos="7258050" algn="r"/>
              </a:tabLst>
              <a:defRPr sz="2800">
                <a:solidFill>
                  <a:schemeClr val="tx1"/>
                </a:solidFill>
                <a:latin typeface="Times New Roman" panose="02020603050405020304" pitchFamily="18" charset="0"/>
              </a:defRPr>
            </a:lvl9pPr>
          </a:lstStyle>
          <a:p>
            <a:pPr algn="l">
              <a:lnSpc>
                <a:spcPct val="125000"/>
              </a:lnSpc>
            </a:pPr>
            <a:r>
              <a:rPr lang="en-US" altLang="en-US" sz="1900" dirty="0">
                <a:latin typeface="Liberation Sans" panose="020B0604020202020204"/>
              </a:rPr>
              <a:t>c)</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826109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left)">
                                      <p:cBhvr>
                                        <p:cTn id="32" dur="500"/>
                                        <p:tgtEl>
                                          <p:spTgt spid="1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left)">
                                      <p:cBhvr>
                                        <p:cTn id="37" dur="500"/>
                                        <p:tgtEl>
                                          <p:spTgt spid="12">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wipe(left)">
                                      <p:cBhvr>
                                        <p:cTn id="4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5940743" cy="499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6" name="Text Box 2"/>
          <p:cNvSpPr txBox="1">
            <a:spLocks noChangeArrowheads="1"/>
          </p:cNvSpPr>
          <p:nvPr/>
        </p:nvSpPr>
        <p:spPr bwMode="auto">
          <a:xfrm>
            <a:off x="457200" y="1371600"/>
            <a:ext cx="2286000" cy="3677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40000"/>
              </a:spcBef>
              <a:buSzPct val="80000"/>
            </a:pPr>
            <a:r>
              <a:rPr lang="en-US" altLang="en-US" sz="2000" dirty="0">
                <a:latin typeface="Liberation Sans" panose="020B0604020202020204"/>
              </a:rPr>
              <a:t>The </a:t>
            </a:r>
            <a:r>
              <a:rPr lang="en-US" altLang="en-US" sz="2000" b="1" dirty="0">
                <a:latin typeface="Liberation Sans" panose="020B0604020202020204"/>
              </a:rPr>
              <a:t>FASB</a:t>
            </a:r>
            <a:r>
              <a:rPr lang="en-US" altLang="en-US" sz="2000" dirty="0">
                <a:latin typeface="Liberation Sans" panose="020B0604020202020204"/>
              </a:rPr>
              <a:t> concluded that a sale occurs only if the seller surrenders control of the receivables to the buyer. </a:t>
            </a:r>
          </a:p>
          <a:p>
            <a:pPr algn="l">
              <a:lnSpc>
                <a:spcPct val="125000"/>
              </a:lnSpc>
              <a:spcBef>
                <a:spcPct val="40000"/>
              </a:spcBef>
              <a:buSzPct val="80000"/>
            </a:pPr>
            <a:r>
              <a:rPr lang="en-US" altLang="en-US" sz="2000" b="1" dirty="0">
                <a:latin typeface="Liberation Sans" panose="020B0604020202020204"/>
              </a:rPr>
              <a:t>Three conditions </a:t>
            </a:r>
            <a:r>
              <a:rPr lang="en-US" altLang="en-US" sz="2000" dirty="0">
                <a:latin typeface="Liberation Sans" panose="020B0604020202020204"/>
              </a:rPr>
              <a:t>must be met.</a:t>
            </a:r>
          </a:p>
        </p:txBody>
      </p:sp>
      <p:sp>
        <p:nvSpPr>
          <p:cNvPr id="755717" name="Rectangle 5"/>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Liberation Sans" panose="020B0604020202020204"/>
                <a:ea typeface="+mn-ea"/>
                <a:cs typeface="+mn-cs"/>
              </a:rPr>
              <a:t>Secured Borrowing versus Sale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8"/>
          <p:cNvSpPr/>
          <p:nvPr/>
        </p:nvSpPr>
        <p:spPr>
          <a:xfrm>
            <a:off x="6859488" y="685800"/>
            <a:ext cx="2085792" cy="646331"/>
          </a:xfrm>
          <a:prstGeom prst="rect">
            <a:avLst/>
          </a:prstGeom>
          <a:solidFill>
            <a:schemeClr val="accent3"/>
          </a:solidFill>
        </p:spPr>
        <p:txBody>
          <a:bodyPr wrap="square">
            <a:spAutoFit/>
          </a:bodyPr>
          <a:lstStyle/>
          <a:p>
            <a:pPr algn="l"/>
            <a:r>
              <a:rPr lang="en-US" sz="1200" b="1" dirty="0" smtClean="0">
                <a:solidFill>
                  <a:srgbClr val="006600"/>
                </a:solidFill>
                <a:latin typeface="Liberation Sans" panose="020B0604020202020204"/>
              </a:rPr>
              <a:t>ILLUSTRATION 7-20</a:t>
            </a:r>
          </a:p>
          <a:p>
            <a:pPr algn="l"/>
            <a:r>
              <a:rPr lang="en-US" sz="1200" dirty="0" smtClean="0">
                <a:latin typeface="Liberation Sans" panose="020B0604020202020204"/>
              </a:rPr>
              <a:t>Accounting for Transfers of Receivables</a:t>
            </a:r>
            <a:endParaRPr lang="en-US" sz="1200" dirty="0">
              <a:latin typeface="Liberation Sans" panose="020B0604020202020204"/>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257800"/>
          </a:xfrm>
          <a:prstGeom prst="rect">
            <a:avLst/>
          </a:prstGeom>
          <a:solidFill>
            <a:srgbClr val="FDFCCC"/>
          </a:solidFill>
        </p:spPr>
        <p:txBody>
          <a:bodyPr wrap="square" lIns="182880" tIns="137160" rIns="182880" bIns="91440">
            <a:noAutofit/>
          </a:bodyPr>
          <a:lstStyle/>
          <a:p>
            <a:pPr algn="just">
              <a:lnSpc>
                <a:spcPct val="112000"/>
              </a:lnSpc>
              <a:spcBef>
                <a:spcPts val="600"/>
              </a:spcBef>
            </a:pPr>
            <a:endParaRPr lang="en-US" sz="1900" dirty="0">
              <a:latin typeface="Liberation Sans" panose="020B0604020202020204"/>
            </a:endParaRPr>
          </a:p>
        </p:txBody>
      </p:sp>
      <p:sp>
        <p:nvSpPr>
          <p:cNvPr id="12" name="Rectangle 11"/>
          <p:cNvSpPr/>
          <p:nvPr/>
        </p:nvSpPr>
        <p:spPr>
          <a:xfrm>
            <a:off x="381000" y="990600"/>
            <a:ext cx="8382000" cy="54864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smtClean="0">
                <a:latin typeface="Liberation Sans" panose="020B0604020202020204"/>
              </a:rPr>
              <a:t>A popular form of sale (transfer) of receivables is securitization. Securitization takes a pool of assets, such as credit card receivables, mortgage receivables, or car loan receivables, and sells shares in these pools of interest and principal payments. This, in effect, creates securities backed by these pools of assets. Virtually every asset with a payment stream and a long-term payment history is a candidate for securitization. What are the differences between factoring and securitization? Factoring usually involves sale to only one company, fees are high, the quality of the receivables is low, and the seller afterward does not service the receivables. In a securitization, many investors are involved, margins are tight, the receivables are of generally higher quality, and the seller usually continues to service the receivables. Securitizations got a black eye in the booming mortgage market leading up to the ﬁnancial crisis of 2008. In that setting, mortgage loans to high-risk (subprime) borrowers were securitized with lenders selling the loans to investment banks or trusts (special purpose entities) at a gain. Investors in the securities issued by the trusts</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1"/>
            <a:ext cx="8305800" cy="415498"/>
          </a:xfrm>
          <a:prstGeom prst="rect">
            <a:avLst/>
          </a:prstGeom>
        </p:spPr>
        <p:txBody>
          <a:bodyPr wrap="square" anchor="ctr" anchorCtr="0">
            <a:spAutoFit/>
          </a:bodyPr>
          <a:lstStyle/>
          <a:p>
            <a:pPr algn="l">
              <a:tabLst>
                <a:tab pos="81153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600" b="1" dirty="0" smtClean="0">
                <a:solidFill>
                  <a:srgbClr val="660066"/>
                </a:solidFill>
                <a:latin typeface="Liberation Sans" panose="020B0604020202020204" pitchFamily="34" charset="0"/>
              </a:rPr>
              <a:t>SECURITIZATIONS—GOOD OR BAD?</a:t>
            </a: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294716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15376</TotalTime>
  <Pages>43</Pages>
  <Words>8017</Words>
  <Application>Microsoft Office PowerPoint</Application>
  <PresentationFormat>On-screen Show (4:3)</PresentationFormat>
  <Paragraphs>982</Paragraphs>
  <Slides>127</Slides>
  <Notes>126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127</vt:i4>
      </vt:variant>
    </vt:vector>
  </HeadingPairs>
  <TitlesOfParts>
    <vt:vector size="135" baseType="lpstr">
      <vt:lpstr>Arial</vt:lpstr>
      <vt:lpstr>Comic Sans MS</vt:lpstr>
      <vt:lpstr>Liberation Sans</vt:lpstr>
      <vt:lpstr>Times New Roman</vt:lpstr>
      <vt:lpstr>Wingdings</vt:lpstr>
      <vt:lpstr>movnglnc</vt:lpstr>
      <vt:lpstr>Worksheet</vt:lpstr>
      <vt:lpstr>Slide</vt:lpstr>
      <vt:lpstr>PowerPoint Presentation</vt:lpstr>
      <vt:lpstr>PowerPoint Presentation</vt:lpstr>
      <vt:lpstr>LEARNING OBJECTIVES</vt:lpstr>
      <vt:lpstr>CASH</vt:lpstr>
      <vt:lpstr>CASH</vt:lpstr>
      <vt:lpstr>Reporting Cash</vt:lpstr>
      <vt:lpstr>Reporting Cash</vt:lpstr>
      <vt:lpstr>PowerPoint Presentation</vt:lpstr>
      <vt:lpstr>PowerPoint Presentation</vt:lpstr>
      <vt:lpstr>LEARNING OBJECTIVES</vt:lpstr>
      <vt:lpstr>RECEIVABLES</vt:lpstr>
      <vt:lpstr>RECEIVABLES</vt:lpstr>
      <vt:lpstr>PowerPoint Presentation</vt:lpstr>
      <vt:lpstr>Recognition of Accounts Receivables</vt:lpstr>
      <vt:lpstr>Recognition of Accounts Receivables</vt:lpstr>
      <vt:lpstr>Recognition of Accounts Receivables</vt:lpstr>
      <vt:lpstr>Recognition of Accounts Receivables</vt:lpstr>
      <vt:lpstr>Recognition of Accounts Receivables</vt:lpstr>
      <vt:lpstr>Recognition of Accounts Receivables</vt:lpstr>
      <vt:lpstr>Cash Discounts (Sales Discounts)</vt:lpstr>
      <vt:lpstr>PowerPoint Presentation</vt:lpstr>
      <vt:lpstr>PowerPoint Presentation</vt:lpstr>
      <vt:lpstr>PowerPoint Presentation</vt:lpstr>
      <vt:lpstr>Recognition of Accounts Receivables</vt:lpstr>
      <vt:lpstr>Sales Returns and Allowances</vt:lpstr>
      <vt:lpstr>PowerPoint Presentation</vt:lpstr>
      <vt:lpstr>Recognition of Accounts Receivables</vt:lpstr>
      <vt:lpstr>PowerPoint Presentation</vt:lpstr>
      <vt:lpstr>Recognition of Accounts Receivables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RECEIVABLES</vt:lpstr>
      <vt:lpstr>Valuation of Accounts Receivable</vt:lpstr>
      <vt:lpstr>Valuation of Accounts Receivable</vt:lpstr>
      <vt:lpstr>Valuation of Accounts Receivable</vt:lpstr>
      <vt:lpstr>Valuation of Accounts Receivable</vt:lpstr>
      <vt:lpstr>Valuation of Accounts Receivable</vt:lpstr>
      <vt:lpstr>Recording Estimated Uncollectibles</vt:lpstr>
      <vt:lpstr>Allowance Method for Uncollectible Accounts </vt:lpstr>
      <vt:lpstr>Write-Off of an Uncollectible Account</vt:lpstr>
      <vt:lpstr>Valuation of Accounts Receivable</vt:lpstr>
      <vt:lpstr>Estimating the Allowance</vt:lpstr>
      <vt:lpstr>PowerPoint Presentation</vt:lpstr>
      <vt:lpstr>PowerPoint Presentation</vt:lpstr>
      <vt:lpstr>PowerPoint Presentation</vt:lpstr>
      <vt:lpstr>PowerPoint Presentation</vt:lpstr>
      <vt:lpstr>PowerPoint Presentation</vt:lpstr>
      <vt:lpstr>LEARNING OBJECTIVES</vt:lpstr>
      <vt:lpstr>NOTES RECEIVABLE</vt:lpstr>
      <vt:lpstr>NOTES RECEIVABLE</vt:lpstr>
      <vt:lpstr>Recognition of Notes Receivable</vt:lpstr>
      <vt:lpstr>Note Issued at Face Value</vt:lpstr>
      <vt:lpstr>Note Issued at Face Value</vt:lpstr>
      <vt:lpstr>Note Issued at Face Value</vt:lpstr>
      <vt:lpstr>Note Issued at Face Value</vt:lpstr>
      <vt:lpstr>Zero-Interest-Bearing Note</vt:lpstr>
      <vt:lpstr>Zero-Interest-Bearing Note</vt:lpstr>
      <vt:lpstr>Zero-Interest-Bearing Note</vt:lpstr>
      <vt:lpstr>Zero-Interest-Bearing Note</vt:lpstr>
      <vt:lpstr>Zero-Interest-Bearing Note</vt:lpstr>
      <vt:lpstr>Interest-Bearing Note</vt:lpstr>
      <vt:lpstr>Interest-Bearing Note</vt:lpstr>
      <vt:lpstr>Interest-Bearing Note</vt:lpstr>
      <vt:lpstr>Interest-Bearing Note</vt:lpstr>
      <vt:lpstr>Interest-Bearing Note</vt:lpstr>
      <vt:lpstr>Interest-Bearing Note</vt:lpstr>
      <vt:lpstr>PowerPoint Presentation</vt:lpstr>
      <vt:lpstr>Notes Received for Property, Goods, or Services</vt:lpstr>
      <vt:lpstr>NOTES RECEIVABLE</vt:lpstr>
      <vt:lpstr>PowerPoint Presentation</vt:lpstr>
      <vt:lpstr>PowerPoint Presentation</vt:lpstr>
      <vt:lpstr>PowerPoint Presentation</vt:lpstr>
      <vt:lpstr>LEARNING OBJECTIVES</vt:lpstr>
      <vt:lpstr>SPECIAL ISSUES</vt:lpstr>
      <vt:lpstr>PowerPoint Presentation</vt:lpstr>
      <vt:lpstr>Recording Fair Value Option</vt:lpstr>
      <vt:lpstr>LEARNING OBJECTIVES</vt:lpstr>
      <vt:lpstr>Disposition of Accounts and Notes Receivable</vt:lpstr>
      <vt:lpstr>Sales of Receivables</vt:lpstr>
      <vt:lpstr>PowerPoint Presentation</vt:lpstr>
      <vt:lpstr>Sales of Receivables – Without Recourse</vt:lpstr>
      <vt:lpstr>Sales of Receivables – With Recourse</vt:lpstr>
      <vt:lpstr>Sales of Receivables</vt:lpstr>
      <vt:lpstr>PowerPoint Presentation</vt:lpstr>
      <vt:lpstr>PowerPoint Presentation</vt:lpstr>
      <vt:lpstr>Secured Borrowing</vt:lpstr>
      <vt:lpstr>Secured Borrowing</vt:lpstr>
      <vt:lpstr>Secured Borrowing versus Sale</vt:lpstr>
      <vt:lpstr>PowerPoint Presentation</vt:lpstr>
      <vt:lpstr>PowerPoint Presentation</vt:lpstr>
      <vt:lpstr>LEARNING OBJECTIVES</vt:lpstr>
      <vt:lpstr>Presentation and Analysis</vt:lpstr>
      <vt:lpstr>Presentation and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Coby Harmon</cp:lastModifiedBy>
  <cp:revision>1936</cp:revision>
  <cp:lastPrinted>1999-09-16T17:08:20Z</cp:lastPrinted>
  <dcterms:created xsi:type="dcterms:W3CDTF">1997-03-28T18:03:02Z</dcterms:created>
  <dcterms:modified xsi:type="dcterms:W3CDTF">2016-01-19T23:11:54Z</dcterms:modified>
</cp:coreProperties>
</file>