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076" y="1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1083609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3589899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79357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4156661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325984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2676427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757861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3218312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2731968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417109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C06AA1C-42C0-458B-A939-A21CED9189ED}" type="datetimeFigureOut">
              <a:rPr lang="en-US" smtClean="0"/>
              <a:t>4/1/2021</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98E9CF2A-DC93-4FC4-98E8-E8723ED5EEDC}" type="slidenum">
              <a:rPr lang="en-US" smtClean="0"/>
              <a:t>‹#›</a:t>
            </a:fld>
            <a:endParaRPr lang="en-US" dirty="0"/>
          </a:p>
        </p:txBody>
      </p:sp>
    </p:spTree>
    <p:extLst>
      <p:ext uri="{BB962C8B-B14F-4D97-AF65-F5344CB8AC3E}">
        <p14:creationId xmlns:p14="http://schemas.microsoft.com/office/powerpoint/2010/main" val="4252257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C06AA1C-42C0-458B-A939-A21CED9189ED}" type="datetimeFigureOut">
              <a:rPr lang="en-US" smtClean="0"/>
              <a:t>4/1/2021</a:t>
            </a:fld>
            <a:endParaRPr lang="en-US" dirty="0"/>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8E9CF2A-DC93-4FC4-98E8-E8723ED5EEDC}" type="slidenum">
              <a:rPr lang="en-US" smtClean="0"/>
              <a:t>‹#›</a:t>
            </a:fld>
            <a:endParaRPr lang="en-US" dirty="0"/>
          </a:p>
        </p:txBody>
      </p:sp>
    </p:spTree>
    <p:extLst>
      <p:ext uri="{BB962C8B-B14F-4D97-AF65-F5344CB8AC3E}">
        <p14:creationId xmlns:p14="http://schemas.microsoft.com/office/powerpoint/2010/main" val="190396679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Statics literacy and illiteracy</a:t>
            </a:r>
            <a:endParaRPr lang="en-US" dirty="0"/>
          </a:p>
        </p:txBody>
      </p:sp>
      <p:sp>
        <p:nvSpPr>
          <p:cNvPr id="3" name="Subtitle 2"/>
          <p:cNvSpPr>
            <a:spLocks noGrp="1"/>
          </p:cNvSpPr>
          <p:nvPr>
            <p:ph type="subTitle" idx="1"/>
          </p:nvPr>
        </p:nvSpPr>
        <p:spPr/>
        <p:txBody>
          <a:bodyPr>
            <a:normAutofit/>
          </a:bodyPr>
          <a:lstStyle/>
          <a:p>
            <a:r>
              <a:rPr lang="en-US" dirty="0" smtClean="0"/>
              <a:t>Danya Makhlouf</a:t>
            </a:r>
          </a:p>
          <a:p>
            <a:r>
              <a:rPr lang="en-US" dirty="0" smtClean="0"/>
              <a:t>Doctor : Bihan Qaimari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6858000" cy="9144000"/>
          </a:xfrm>
        </p:spPr>
        <p:txBody>
          <a:bodyPr>
            <a:noAutofit/>
          </a:bodyPr>
          <a:lstStyle/>
          <a:p>
            <a:pPr algn="l"/>
            <a:r>
              <a:rPr lang="en-US" sz="2400" dirty="0" smtClean="0"/>
              <a:t>     Static literacy has a huge part in our lives it helps people understand what there facing</a:t>
            </a:r>
            <a:br>
              <a:rPr lang="en-US" sz="2400" dirty="0" smtClean="0"/>
            </a:br>
            <a:r>
              <a:rPr lang="en-US" sz="2400" dirty="0" smtClean="0"/>
              <a:t>and countries to understand controversial problems.  </a:t>
            </a:r>
            <a:br>
              <a:rPr lang="en-US" sz="2400" dirty="0" smtClean="0"/>
            </a:br>
            <a:r>
              <a:rPr lang="en-US" sz="2400" dirty="0" smtClean="0"/>
              <a:t/>
            </a:r>
            <a:br>
              <a:rPr lang="en-US" sz="2400" dirty="0" smtClean="0"/>
            </a:br>
            <a:r>
              <a:rPr lang="en-US" sz="2400" dirty="0" smtClean="0"/>
              <a:t>   *So what is static literacy?</a:t>
            </a:r>
            <a:br>
              <a:rPr lang="en-US" sz="2400" dirty="0" smtClean="0"/>
            </a:br>
            <a:r>
              <a:rPr lang="en-US" sz="2400" dirty="0" smtClean="0"/>
              <a:t>  </a:t>
            </a:r>
            <a:br>
              <a:rPr lang="en-US" sz="2400" dirty="0" smtClean="0"/>
            </a:br>
            <a:r>
              <a:rPr lang="en-US" sz="2400" dirty="0" smtClean="0"/>
              <a:t>Statistical literacy is a necessary precondition for an educated citizenship in a technological democracy. Understanding risks and asking critical questions can also shape the emotional climate in a society so that hopes and anxieties are no longer as easily manipulated from outside and citizens can develop a better-informed and more relaxed attitude toward their health. </a:t>
            </a:r>
            <a:br>
              <a:rPr lang="en-US" sz="2400" dirty="0" smtClean="0"/>
            </a:br>
            <a:r>
              <a:rPr lang="en-US" sz="2400" dirty="0" smtClean="0"/>
              <a:t>In my </a:t>
            </a:r>
            <a:r>
              <a:rPr lang="en-US" sz="2400" dirty="0" err="1" smtClean="0"/>
              <a:t>languange</a:t>
            </a:r>
            <a:r>
              <a:rPr lang="en-US" sz="2400" dirty="0" smtClean="0"/>
              <a:t> I’d say that its </a:t>
            </a:r>
            <a:r>
              <a:rPr lang="en-US" sz="2400" dirty="0" err="1" smtClean="0"/>
              <a:t>uderstanding</a:t>
            </a:r>
            <a:r>
              <a:rPr lang="en-US" sz="2400" dirty="0" smtClean="0"/>
              <a:t> all point of view of health and medical problems in both personal and world wide health issues.</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0"/>
          </a:xfrm>
        </p:spPr>
        <p:txBody>
          <a:bodyPr>
            <a:normAutofit/>
          </a:bodyPr>
          <a:lstStyle/>
          <a:p>
            <a:pPr algn="l"/>
            <a:r>
              <a:rPr lang="en-US" sz="2800" dirty="0" smtClean="0"/>
              <a:t>   However there is a huge amount of people that face static illiteracy every where and here are some of the causes :</a:t>
            </a:r>
            <a:br>
              <a:rPr lang="en-US" sz="2800" dirty="0" smtClean="0"/>
            </a:br>
            <a:r>
              <a:rPr lang="en-US" sz="2800" dirty="0" smtClean="0"/>
              <a:t/>
            </a:r>
            <a:br>
              <a:rPr lang="en-US" sz="2800" dirty="0" smtClean="0"/>
            </a:br>
            <a:r>
              <a:rPr lang="en-US" sz="2800" dirty="0" smtClean="0"/>
              <a:t>1. </a:t>
            </a:r>
            <a:r>
              <a:rPr lang="en-US" sz="2800" dirty="0"/>
              <a:t> T</a:t>
            </a:r>
            <a:r>
              <a:rPr lang="en-US" sz="2800" dirty="0" smtClean="0"/>
              <a:t>he emotional nature of the doctor–patient relationship and conflicts of interest in the healthcare system. The classic doctor–patient relation is based on (the physician’s) paternalism and (the patient’s) trust in authority, which make statistical literacy seem unnecessary.</a:t>
            </a:r>
            <a:br>
              <a:rPr lang="en-US" sz="2800" dirty="0" smtClean="0"/>
            </a:br>
            <a:r>
              <a:rPr lang="en-US" sz="2800" dirty="0"/>
              <a:t/>
            </a:r>
            <a:br>
              <a:rPr lang="en-US" sz="2800" dirty="0"/>
            </a:br>
            <a:r>
              <a:rPr lang="en-US" sz="2800" dirty="0" smtClean="0"/>
              <a:t>2.  The traditional combination of determinism (physicians who seek causes, not chances) and the illusion of certainty (patients who seek certainty when there is none).</a:t>
            </a:r>
            <a:br>
              <a:rPr lang="en-US" sz="2800" dirty="0" smtClean="0"/>
            </a:br>
            <a:r>
              <a:rPr lang="en-US" sz="2800" dirty="0" smtClean="0"/>
              <a:t/>
            </a:r>
            <a:br>
              <a:rPr lang="en-US" sz="2800" dirty="0" smtClean="0"/>
            </a:br>
            <a:r>
              <a:rPr lang="en-US" sz="2800" dirty="0" smtClean="0"/>
              <a:t>3. Medical journals often report evidence in nontransparent forms that suggest big benefits of featured interventions and small harms.</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0"/>
          </a:xfrm>
        </p:spPr>
        <p:txBody>
          <a:bodyPr>
            <a:noAutofit/>
          </a:bodyPr>
          <a:lstStyle/>
          <a:p>
            <a:pPr algn="l"/>
            <a:r>
              <a:rPr lang="en-US" sz="2400" dirty="0" smtClean="0"/>
              <a:t>     *How is static illiteracy a problem?</a:t>
            </a:r>
            <a:br>
              <a:rPr lang="en-US" sz="2400" dirty="0" smtClean="0"/>
            </a:br>
            <a:r>
              <a:rPr lang="en-US" sz="2400" dirty="0" smtClean="0"/>
              <a:t/>
            </a:r>
            <a:br>
              <a:rPr lang="en-US" sz="2400" dirty="0" smtClean="0"/>
            </a:br>
            <a:r>
              <a:rPr lang="en-US" sz="2400" dirty="0"/>
              <a:t> </a:t>
            </a:r>
            <a:r>
              <a:rPr lang="en-US" sz="2400" dirty="0" smtClean="0"/>
              <a:t>   Misunderstanding the numbers involved, the public is susceptible to political and commercial manipulation of their anxieties and hopes, which undermines the goals of informed consent and shared decision making.</a:t>
            </a:r>
            <a:br>
              <a:rPr lang="en-US" sz="2400" dirty="0" smtClean="0"/>
            </a:br>
            <a:r>
              <a:rPr lang="en-US" sz="2400" dirty="0"/>
              <a:t> </a:t>
            </a:r>
            <a:r>
              <a:rPr lang="en-US" sz="2400" dirty="0" smtClean="0"/>
              <a:t/>
            </a:r>
            <a:br>
              <a:rPr lang="en-US" sz="2400" dirty="0" smtClean="0"/>
            </a:br>
            <a:r>
              <a:rPr lang="en-US" sz="2400" dirty="0" smtClean="0"/>
              <a:t>For example : How big is 100%? The studies on which the warning was based had shown that of every 7,000 women who took the earlier, second-generation oral contraceptive pills, about 1 had a thrombosis; this number increased to 2 among women who took third-generation pills. That is, the absolute risk increase was only 1 in 7,000, whereas the relative increase was indeed 100%. Absolute risks are typically small numbers while the corresponding relative changes tend to look </a:t>
            </a:r>
            <a:r>
              <a:rPr lang="en-US" sz="2400" dirty="0" smtClean="0"/>
              <a:t>big particularly </a:t>
            </a:r>
            <a:r>
              <a:rPr lang="en-US" sz="2400" dirty="0" smtClean="0"/>
              <a:t>when the base rate is low. Had the committee and the media reported the absolute risks, few women would have panicked and stopped taking the pill.</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0"/>
          </a:xfrm>
        </p:spPr>
        <p:txBody>
          <a:bodyPr>
            <a:noAutofit/>
          </a:bodyPr>
          <a:lstStyle/>
          <a:p>
            <a:pPr algn="l"/>
            <a:r>
              <a:rPr lang="en-US" sz="2100" dirty="0" smtClean="0"/>
              <a:t>   The pill scare led to an estimated 13,000 additional abortions (!) in the following year in England and Wales. Figure 1 shows that, before the alert, abortion rates had been on the decline since 1990, but afterwards, this trend was reversed (</a:t>
            </a:r>
            <a:r>
              <a:rPr lang="en-US" sz="2100" dirty="0" err="1" smtClean="0"/>
              <a:t>Furedi</a:t>
            </a:r>
            <a:r>
              <a:rPr lang="en-US" sz="2100" dirty="0" smtClean="0"/>
              <a:t> , </a:t>
            </a:r>
            <a:r>
              <a:rPr lang="en-US" sz="2100" dirty="0" smtClean="0"/>
              <a:t>1999). Women’s confidence in oral contraceptives was undermined, and pill sales fell sharply. For every additional abortion, there was also one extra birth, and the increase in both was particularly pronounced in teenagers, with some 800 additional conceptions among girls under 16. The resulting cost increase to the National Health Service for abortion provision has been estimated at about </a:t>
            </a:r>
            <a:r>
              <a:rPr lang="en-US" sz="2100" dirty="0" err="1" smtClean="0"/>
              <a:t>d46</a:t>
            </a:r>
            <a:r>
              <a:rPr lang="en-US" sz="2100" dirty="0" smtClean="0"/>
              <a:t> million ($70 million at that time). Ironically, abortions and pregnancies are associated with an increased risk of thrombosis that exceeds that of </a:t>
            </a:r>
            <a:r>
              <a:rPr lang="en-US" sz="2100" smtClean="0"/>
              <a:t>the </a:t>
            </a:r>
            <a:r>
              <a:rPr lang="en-US" sz="2100" smtClean="0"/>
              <a:t>third generation </a:t>
            </a:r>
            <a:r>
              <a:rPr lang="en-US" sz="2100" dirty="0" smtClean="0"/>
              <a:t>pill. The pill scare hurt women, hurt the National Health Service, and even hurt the pharmaceutical industry. Among the few to profit were the journalists who got the story on the front page. The 1995 pill scare was not the first one. Similar scares had occurred in 1970 and 1977, and after each one, the abortion rate rose (Murphy, 1993). And most likely, the 1995 scare will not be the last. Few citizens know the simple distinction between a relative increase (‘‘100% higher’’) and an absolute increase (‘‘1 in 7,000’’). </a:t>
            </a:r>
            <a:endParaRPr lang="en-US" sz="2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0" cy="9144000"/>
          </a:xfrm>
        </p:spPr>
        <p:txBody>
          <a:bodyPr>
            <a:normAutofit fontScale="90000"/>
          </a:bodyPr>
          <a:lstStyle/>
          <a:p>
            <a:pPr algn="l"/>
            <a:r>
              <a:rPr lang="en-US" sz="2800" dirty="0" smtClean="0"/>
              <a:t>    *Identify </a:t>
            </a:r>
            <a:r>
              <a:rPr lang="en-US" sz="2800" dirty="0"/>
              <a:t>ways in which this problem can </a:t>
            </a:r>
            <a:r>
              <a:rPr lang="en-US" sz="2800" dirty="0" smtClean="0"/>
              <a:t>be addressed?</a:t>
            </a:r>
            <a:br>
              <a:rPr lang="en-US" sz="2800" dirty="0" smtClean="0"/>
            </a:br>
            <a:r>
              <a:rPr lang="en-US" sz="2800" dirty="0" smtClean="0"/>
              <a:t/>
            </a:r>
            <a:br>
              <a:rPr lang="en-US" sz="2800" dirty="0" smtClean="0"/>
            </a:br>
            <a:r>
              <a:rPr lang="en-US" sz="2800" dirty="0" smtClean="0"/>
              <a:t>1.  we can always use social media by making a lot of spreading around this problem .</a:t>
            </a:r>
            <a:br>
              <a:rPr lang="en-US" sz="2800" dirty="0" smtClean="0"/>
            </a:br>
            <a:r>
              <a:rPr lang="en-US" sz="2800" dirty="0" smtClean="0"/>
              <a:t/>
            </a:r>
            <a:br>
              <a:rPr lang="en-US" sz="2800" dirty="0" smtClean="0"/>
            </a:br>
            <a:r>
              <a:rPr lang="en-US" sz="2800" dirty="0" smtClean="0"/>
              <a:t>2.  we also can use brochures pamphlets, leaflets to show case this problem and concentrate more on it .</a:t>
            </a:r>
            <a:br>
              <a:rPr lang="en-US" sz="2800" dirty="0" smtClean="0"/>
            </a:br>
            <a:r>
              <a:rPr lang="en-US" sz="2800" dirty="0" smtClean="0"/>
              <a:t/>
            </a:r>
            <a:br>
              <a:rPr lang="en-US" sz="2800" dirty="0" smtClean="0"/>
            </a:br>
            <a:r>
              <a:rPr lang="en-US" sz="2800" dirty="0" smtClean="0"/>
              <a:t>3.  we can also use seminars to take eyes to this problem and concentrate on how a huge tragedy it is.</a:t>
            </a:r>
            <a:br>
              <a:rPr lang="en-US" sz="2800" dirty="0" smtClean="0"/>
            </a:br>
            <a:r>
              <a:rPr lang="en-US" sz="2800" dirty="0"/>
              <a:t/>
            </a:r>
            <a:br>
              <a:rPr lang="en-US" sz="2800" dirty="0"/>
            </a:br>
            <a:r>
              <a:rPr lang="en-US" sz="2800" dirty="0" smtClean="0"/>
              <a:t>   Finally I'd like to say that all countries concentrate on there problems instead of useless politics problems because this is were human lives are effected not money even the most </a:t>
            </a:r>
            <a:r>
              <a:rPr lang="en-US" sz="2800" dirty="0" err="1" smtClean="0"/>
              <a:t>vip</a:t>
            </a:r>
            <a:r>
              <a:rPr lang="en-US" sz="2800" dirty="0" smtClean="0"/>
              <a:t> people can get effected by that.</a:t>
            </a:r>
            <a:r>
              <a:rPr lang="en-US" sz="2800" dirty="0"/>
              <a:t/>
            </a:r>
            <a:br>
              <a:rPr lang="en-US" sz="2800" dirty="0"/>
            </a:br>
            <a:r>
              <a:rPr lang="en-US" sz="2800" dirty="0"/>
              <a:t/>
            </a:r>
            <a:br>
              <a:rPr lang="en-US" sz="2800" dirty="0"/>
            </a:br>
            <a:r>
              <a:rPr lang="en-US" sz="2800" dirty="0" smtClean="0"/>
              <a:t/>
            </a:r>
            <a:br>
              <a:rPr lang="en-US" sz="2800" dirty="0" smtClean="0"/>
            </a:br>
            <a:endParaRPr lang="en-US" sz="2800" dirty="0"/>
          </a:p>
        </p:txBody>
      </p:sp>
    </p:spTree>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778</TotalTime>
  <Words>324</Words>
  <Application>Microsoft Office PowerPoint</Application>
  <PresentationFormat>عرض على الشاشة (3:4)‏</PresentationFormat>
  <Paragraphs>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Statics literacy and illiteracy</vt:lpstr>
      <vt:lpstr>     Static literacy has a huge part in our lives it helps people understand what there facing and countries to understand controversial problems.       *So what is static literacy?    Statistical literacy is a necessary precondition for an educated citizenship in a technological democracy. Understanding risks and asking critical questions can also shape the emotional climate in a society so that hopes and anxieties are no longer as easily manipulated from outside and citizens can develop a better-informed and more relaxed attitude toward their health.  In my languange I’d say that its uderstanding all point of view of health and medical problems in both personal and world wide health issues.</vt:lpstr>
      <vt:lpstr>   However there is a huge amount of people that face static illiteracy every where and here are some of the causes :  1.  The emotional nature of the doctor–patient relationship and conflicts of interest in the healthcare system. The classic doctor–patient relation is based on (the physician’s) paternalism and (the patient’s) trust in authority, which make statistical literacy seem unnecessary.  2.  The traditional combination of determinism (physicians who seek causes, not chances) and the illusion of certainty (patients who seek certainty when there is none).  3. Medical journals often report evidence in nontransparent forms that suggest big benefits of featured interventions and small harms.</vt:lpstr>
      <vt:lpstr>     *How is static illiteracy a problem?      Misunderstanding the numbers involved, the public is susceptible to political and commercial manipulation of their anxieties and hopes, which undermines the goals of informed consent and shared decision making.   For example : How big is 100%? The studies on which the warning was based had shown that of every 7,000 women who took the earlier, second-generation oral contraceptive pills, about 1 had a thrombosis; this number increased to 2 among women who took third-generation pills. That is, the absolute risk increase was only 1 in 7,000, whereas the relative increase was indeed 100%. Absolute risks are typically small numbers while the corresponding relative changes tend to look big particularly when the base rate is low. Had the committee and the media reported the absolute risks, few women would have panicked and stopped taking the pill.</vt:lpstr>
      <vt:lpstr>   The pill scare led to an estimated 13,000 additional abortions (!) in the following year in England and Wales. Figure 1 shows that, before the alert, abortion rates had been on the decline since 1990, but afterwards, this trend was reversed (Furedi , 1999). Women’s confidence in oral contraceptives was undermined, and pill sales fell sharply. For every additional abortion, there was also one extra birth, and the increase in both was particularly pronounced in teenagers, with some 800 additional conceptions among girls under 16. The resulting cost increase to the National Health Service for abortion provision has been estimated at about d46 million ($70 million at that time). Ironically, abortions and pregnancies are associated with an increased risk of thrombosis that exceeds that of the third generation pill. The pill scare hurt women, hurt the National Health Service, and even hurt the pharmaceutical industry. Among the few to profit were the journalists who got the story on the front page. The 1995 pill scare was not the first one. Similar scares had occurred in 1970 and 1977, and after each one, the abortion rate rose (Murphy, 1993). And most likely, the 1995 scare will not be the last. Few citizens know the simple distinction between a relative increase (‘‘100% higher’’) and an absolute increase (‘‘1 in 7,000’’). </vt:lpstr>
      <vt:lpstr>    *Identify ways in which this problem can be addressed?  1.  we can always use social media by making a lot of spreading around this problem .  2.  we also can use brochures pamphlets, leaflets to show case this problem and concentrate more on it .  3.  we can also use seminars to take eyes to this problem and concentrate on how a huge tragedy it is.     Finally I'd like to say that all countries concentrate on there problems instead of useless politics problems because this is were human lives are effected not money even the most vip people can get effected by that.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Statics literacy and illiteracy</dc:title>
  <dc:creator>iFix</dc:creator>
  <cp:lastModifiedBy>Mi900</cp:lastModifiedBy>
  <cp:revision>4</cp:revision>
  <dcterms:created xsi:type="dcterms:W3CDTF">2021-03-19T21:02:56Z</dcterms:created>
  <dcterms:modified xsi:type="dcterms:W3CDTF">2021-04-01T15:18:16Z</dcterms:modified>
</cp:coreProperties>
</file>