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0"/>
  </p:notesMasterIdLst>
  <p:sldIdLst>
    <p:sldId id="268" r:id="rId2"/>
    <p:sldId id="478" r:id="rId3"/>
    <p:sldId id="479" r:id="rId4"/>
    <p:sldId id="487" r:id="rId5"/>
    <p:sldId id="480" r:id="rId6"/>
    <p:sldId id="481" r:id="rId7"/>
    <p:sldId id="482" r:id="rId8"/>
    <p:sldId id="483" r:id="rId9"/>
    <p:sldId id="484" r:id="rId10"/>
    <p:sldId id="281" r:id="rId11"/>
    <p:sldId id="294" r:id="rId12"/>
    <p:sldId id="459" r:id="rId13"/>
    <p:sldId id="389" r:id="rId14"/>
    <p:sldId id="460" r:id="rId15"/>
    <p:sldId id="345" r:id="rId16"/>
    <p:sldId id="461" r:id="rId17"/>
    <p:sldId id="393" r:id="rId18"/>
    <p:sldId id="394" r:id="rId19"/>
    <p:sldId id="463" r:id="rId20"/>
    <p:sldId id="465" r:id="rId21"/>
    <p:sldId id="464" r:id="rId22"/>
    <p:sldId id="485" r:id="rId23"/>
    <p:sldId id="462" r:id="rId24"/>
    <p:sldId id="467" r:id="rId25"/>
    <p:sldId id="466" r:id="rId26"/>
    <p:sldId id="468" r:id="rId27"/>
    <p:sldId id="486" r:id="rId28"/>
    <p:sldId id="470" r:id="rId29"/>
    <p:sldId id="469" r:id="rId30"/>
    <p:sldId id="471" r:id="rId31"/>
    <p:sldId id="472" r:id="rId32"/>
    <p:sldId id="475" r:id="rId33"/>
    <p:sldId id="446" r:id="rId34"/>
    <p:sldId id="447" r:id="rId35"/>
    <p:sldId id="488" r:id="rId36"/>
    <p:sldId id="489" r:id="rId37"/>
    <p:sldId id="490" r:id="rId38"/>
    <p:sldId id="491" r:id="rId39"/>
  </p:sldIdLst>
  <p:sldSz cx="9144000" cy="6858000" type="screen4x3"/>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864">
          <p15:clr>
            <a:srgbClr val="A4A3A4"/>
          </p15:clr>
        </p15:guide>
        <p15:guide id="2" pos="57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8" autoAdjust="0"/>
    <p:restoredTop sz="94607" autoAdjust="0"/>
  </p:normalViewPr>
  <p:slideViewPr>
    <p:cSldViewPr>
      <p:cViewPr>
        <p:scale>
          <a:sx n="77" d="100"/>
          <a:sy n="77" d="100"/>
        </p:scale>
        <p:origin x="-1356" y="-42"/>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6882"/>
    </p:cViewPr>
  </p:sorterViewPr>
  <p:notesViewPr>
    <p:cSldViewPr>
      <p:cViewPr varScale="1">
        <p:scale>
          <a:sx n="40" d="100"/>
          <a:sy n="40" d="100"/>
        </p:scale>
        <p:origin x="-1488"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833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xmlns="" id="{BF28C7F8-B6DA-7842-A0F4-854411819575}"/>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6" name="Rectangle 3">
            <a:extLst>
              <a:ext uri="{FF2B5EF4-FFF2-40B4-BE49-F238E27FC236}">
                <a16:creationId xmlns:a16="http://schemas.microsoft.com/office/drawing/2014/main" xmlns="" id="{B34DC64D-7293-C342-AACE-78923FCACFE4}"/>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xmlns="" id="{68CC9909-EE8C-8D40-B988-5A08141134BA}"/>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2" name="Rectangle 3">
            <a:extLst>
              <a:ext uri="{FF2B5EF4-FFF2-40B4-BE49-F238E27FC236}">
                <a16:creationId xmlns:a16="http://schemas.microsoft.com/office/drawing/2014/main" xmlns="" id="{B890D182-E2FE-9546-9B75-805416084AE8}"/>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xmlns="" id="{C4EA4BC5-E080-E941-B8F8-83D94BAB2159}"/>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0" name="Rectangle 3">
            <a:extLst>
              <a:ext uri="{FF2B5EF4-FFF2-40B4-BE49-F238E27FC236}">
                <a16:creationId xmlns:a16="http://schemas.microsoft.com/office/drawing/2014/main" xmlns="" id="{0E383E0B-FAD8-2341-B1C0-D82FFD7EB827}"/>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63F5F512-6CB3-A44F-ACA8-FEC63716CC41}"/>
              </a:ext>
            </a:extLst>
          </p:cNvPr>
          <p:cNvGrpSpPr>
            <a:grpSpLocks/>
          </p:cNvGrpSpPr>
          <p:nvPr/>
        </p:nvGrpSpPr>
        <p:grpSpPr bwMode="auto">
          <a:xfrm>
            <a:off x="0" y="114300"/>
            <a:ext cx="9142413" cy="6742113"/>
            <a:chOff x="0" y="72"/>
            <a:chExt cx="5759" cy="4247"/>
          </a:xfrm>
        </p:grpSpPr>
        <p:sp>
          <p:nvSpPr>
            <p:cNvPr id="5" name="Rectangle 3">
              <a:extLst>
                <a:ext uri="{FF2B5EF4-FFF2-40B4-BE49-F238E27FC236}">
                  <a16:creationId xmlns:a16="http://schemas.microsoft.com/office/drawing/2014/main" xmlns="" id="{654320AE-D6D3-9948-944C-FEAA5CB1788A}"/>
                </a:ext>
              </a:extLst>
            </p:cNvPr>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defRPr/>
              </a:pPr>
              <a:endParaRPr lang="en-US" altLang="en-US">
                <a:cs typeface="+mn-cs"/>
              </a:endParaRPr>
            </a:p>
          </p:txBody>
        </p:sp>
        <p:grpSp>
          <p:nvGrpSpPr>
            <p:cNvPr id="6" name="Group 4">
              <a:extLst>
                <a:ext uri="{FF2B5EF4-FFF2-40B4-BE49-F238E27FC236}">
                  <a16:creationId xmlns:a16="http://schemas.microsoft.com/office/drawing/2014/main" xmlns="" id="{0D81BE25-9013-9E4D-BBA0-49D2E52A9C35}"/>
                </a:ext>
              </a:extLst>
            </p:cNvPr>
            <p:cNvGrpSpPr>
              <a:grpSpLocks/>
            </p:cNvGrpSpPr>
            <p:nvPr/>
          </p:nvGrpSpPr>
          <p:grpSpPr bwMode="auto">
            <a:xfrm>
              <a:off x="0" y="72"/>
              <a:ext cx="5759" cy="2040"/>
              <a:chOff x="0" y="72"/>
              <a:chExt cx="5759" cy="2040"/>
            </a:xfrm>
          </p:grpSpPr>
          <p:sp>
            <p:nvSpPr>
              <p:cNvPr id="7" name="Rectangle 5">
                <a:extLst>
                  <a:ext uri="{FF2B5EF4-FFF2-40B4-BE49-F238E27FC236}">
                    <a16:creationId xmlns:a16="http://schemas.microsoft.com/office/drawing/2014/main" xmlns="" id="{1AD5F95A-A4EA-6A42-855B-7397DC846248}"/>
                  </a:ext>
                </a:extLst>
              </p:cNvPr>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defRPr/>
                </a:pPr>
                <a:endParaRPr lang="en-US" altLang="en-US">
                  <a:cs typeface="+mn-cs"/>
                </a:endParaRPr>
              </a:p>
            </p:txBody>
          </p:sp>
          <p:grpSp>
            <p:nvGrpSpPr>
              <p:cNvPr id="8" name="Group 6">
                <a:extLst>
                  <a:ext uri="{FF2B5EF4-FFF2-40B4-BE49-F238E27FC236}">
                    <a16:creationId xmlns:a16="http://schemas.microsoft.com/office/drawing/2014/main" xmlns="" id="{6E57022B-97B6-554D-9051-82F49304807B}"/>
                  </a:ext>
                </a:extLst>
              </p:cNvPr>
              <p:cNvGrpSpPr>
                <a:grpSpLocks/>
              </p:cNvGrpSpPr>
              <p:nvPr/>
            </p:nvGrpSpPr>
            <p:grpSpPr bwMode="auto">
              <a:xfrm>
                <a:off x="2289" y="72"/>
                <a:ext cx="1440" cy="1984"/>
                <a:chOff x="2289" y="72"/>
                <a:chExt cx="1440" cy="1984"/>
              </a:xfrm>
            </p:grpSpPr>
            <p:sp>
              <p:nvSpPr>
                <p:cNvPr id="29" name="Freeform 7">
                  <a:extLst>
                    <a:ext uri="{FF2B5EF4-FFF2-40B4-BE49-F238E27FC236}">
                      <a16:creationId xmlns:a16="http://schemas.microsoft.com/office/drawing/2014/main" xmlns="" id="{418021D3-1574-2C47-B6E4-BA857C7B33D1}"/>
                    </a:ext>
                  </a:extLst>
                </p:cNvPr>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8">
                  <a:extLst>
                    <a:ext uri="{FF2B5EF4-FFF2-40B4-BE49-F238E27FC236}">
                      <a16:creationId xmlns:a16="http://schemas.microsoft.com/office/drawing/2014/main" xmlns="" id="{41B77FBF-1943-044C-A0F5-B819D91D4F3F}"/>
                    </a:ext>
                  </a:extLst>
                </p:cNvPr>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9">
                  <a:extLst>
                    <a:ext uri="{FF2B5EF4-FFF2-40B4-BE49-F238E27FC236}">
                      <a16:creationId xmlns:a16="http://schemas.microsoft.com/office/drawing/2014/main" xmlns="" id="{4378E1FC-BE23-144F-A861-4F760CF4E38D}"/>
                    </a:ext>
                  </a:extLst>
                </p:cNvPr>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0">
                  <a:extLst>
                    <a:ext uri="{FF2B5EF4-FFF2-40B4-BE49-F238E27FC236}">
                      <a16:creationId xmlns:a16="http://schemas.microsoft.com/office/drawing/2014/main" xmlns="" id="{DF2241BF-686D-5D48-81E9-A6A6894519C4}"/>
                    </a:ext>
                  </a:extLst>
                </p:cNvPr>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11">
                  <a:extLst>
                    <a:ext uri="{FF2B5EF4-FFF2-40B4-BE49-F238E27FC236}">
                      <a16:creationId xmlns:a16="http://schemas.microsoft.com/office/drawing/2014/main" xmlns="" id="{13A62964-2A22-9340-9133-64E24512BD8E}"/>
                    </a:ext>
                  </a:extLst>
                </p:cNvPr>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2">
                <a:extLst>
                  <a:ext uri="{FF2B5EF4-FFF2-40B4-BE49-F238E27FC236}">
                    <a16:creationId xmlns:a16="http://schemas.microsoft.com/office/drawing/2014/main" xmlns="" id="{D764760A-0098-7E4B-9BF7-F5A995432D53}"/>
                  </a:ext>
                </a:extLst>
              </p:cNvPr>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defRPr/>
                </a:pPr>
                <a:endParaRPr lang="en-US" altLang="en-US">
                  <a:cs typeface="+mn-cs"/>
                </a:endParaRPr>
              </a:p>
            </p:txBody>
          </p:sp>
          <p:grpSp>
            <p:nvGrpSpPr>
              <p:cNvPr id="10" name="Group 13">
                <a:extLst>
                  <a:ext uri="{FF2B5EF4-FFF2-40B4-BE49-F238E27FC236}">
                    <a16:creationId xmlns:a16="http://schemas.microsoft.com/office/drawing/2014/main" xmlns="" id="{3D72EF98-0FE0-1B43-90DD-3A6B2F0537BB}"/>
                  </a:ext>
                </a:extLst>
              </p:cNvPr>
              <p:cNvGrpSpPr>
                <a:grpSpLocks/>
              </p:cNvGrpSpPr>
              <p:nvPr/>
            </p:nvGrpSpPr>
            <p:grpSpPr bwMode="auto">
              <a:xfrm>
                <a:off x="2071" y="406"/>
                <a:ext cx="1392" cy="1109"/>
                <a:chOff x="2071" y="406"/>
                <a:chExt cx="1392" cy="1109"/>
              </a:xfrm>
            </p:grpSpPr>
            <p:sp>
              <p:nvSpPr>
                <p:cNvPr id="11" name="Freeform 14">
                  <a:extLst>
                    <a:ext uri="{FF2B5EF4-FFF2-40B4-BE49-F238E27FC236}">
                      <a16:creationId xmlns:a16="http://schemas.microsoft.com/office/drawing/2014/main" xmlns="" id="{DA757AA1-13B9-0A4E-9CA5-11341D8B7BE0}"/>
                    </a:ext>
                  </a:extLst>
                </p:cNvPr>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5">
                  <a:extLst>
                    <a:ext uri="{FF2B5EF4-FFF2-40B4-BE49-F238E27FC236}">
                      <a16:creationId xmlns:a16="http://schemas.microsoft.com/office/drawing/2014/main" xmlns="" id="{4D8F90FD-52A8-5241-9A01-D7740A85AA8B}"/>
                    </a:ext>
                  </a:extLst>
                </p:cNvPr>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6">
                  <a:extLst>
                    <a:ext uri="{FF2B5EF4-FFF2-40B4-BE49-F238E27FC236}">
                      <a16:creationId xmlns:a16="http://schemas.microsoft.com/office/drawing/2014/main" xmlns="" id="{2BBDBF25-5000-E642-8990-DC5488D6805C}"/>
                    </a:ext>
                  </a:extLst>
                </p:cNvPr>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7">
                  <a:extLst>
                    <a:ext uri="{FF2B5EF4-FFF2-40B4-BE49-F238E27FC236}">
                      <a16:creationId xmlns:a16="http://schemas.microsoft.com/office/drawing/2014/main" xmlns="" id="{064C972D-DEB5-E94A-84C1-F0F63D91A279}"/>
                    </a:ext>
                  </a:extLst>
                </p:cNvPr>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8">
                  <a:extLst>
                    <a:ext uri="{FF2B5EF4-FFF2-40B4-BE49-F238E27FC236}">
                      <a16:creationId xmlns:a16="http://schemas.microsoft.com/office/drawing/2014/main" xmlns="" id="{D8A759E4-56BF-5449-9D53-0C751C45C309}"/>
                    </a:ext>
                  </a:extLst>
                </p:cNvPr>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9">
                  <a:extLst>
                    <a:ext uri="{FF2B5EF4-FFF2-40B4-BE49-F238E27FC236}">
                      <a16:creationId xmlns:a16="http://schemas.microsoft.com/office/drawing/2014/main" xmlns="" id="{15F67840-AAC7-8549-BE3B-42ABD888A0D7}"/>
                    </a:ext>
                  </a:extLst>
                </p:cNvPr>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20">
                  <a:extLst>
                    <a:ext uri="{FF2B5EF4-FFF2-40B4-BE49-F238E27FC236}">
                      <a16:creationId xmlns:a16="http://schemas.microsoft.com/office/drawing/2014/main" xmlns="" id="{95F8CBD7-5F90-B14C-9351-D789867A68F3}"/>
                    </a:ext>
                  </a:extLst>
                </p:cNvPr>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21">
                  <a:extLst>
                    <a:ext uri="{FF2B5EF4-FFF2-40B4-BE49-F238E27FC236}">
                      <a16:creationId xmlns:a16="http://schemas.microsoft.com/office/drawing/2014/main" xmlns="" id="{159E97F8-67A9-3F44-9643-65E02C274D97}"/>
                    </a:ext>
                  </a:extLst>
                </p:cNvPr>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22">
                  <a:extLst>
                    <a:ext uri="{FF2B5EF4-FFF2-40B4-BE49-F238E27FC236}">
                      <a16:creationId xmlns:a16="http://schemas.microsoft.com/office/drawing/2014/main" xmlns="" id="{8B0C55CA-A3C1-3D4D-94D0-2C20A7848917}"/>
                    </a:ext>
                  </a:extLst>
                </p:cNvPr>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3">
                  <a:extLst>
                    <a:ext uri="{FF2B5EF4-FFF2-40B4-BE49-F238E27FC236}">
                      <a16:creationId xmlns:a16="http://schemas.microsoft.com/office/drawing/2014/main" xmlns="" id="{519A678A-577A-7840-8949-F008E2C23B6F}"/>
                    </a:ext>
                  </a:extLst>
                </p:cNvPr>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4">
                  <a:extLst>
                    <a:ext uri="{FF2B5EF4-FFF2-40B4-BE49-F238E27FC236}">
                      <a16:creationId xmlns:a16="http://schemas.microsoft.com/office/drawing/2014/main" xmlns="" id="{874A7EE8-42E5-3B4B-8952-0364AF8F7B99}"/>
                    </a:ext>
                  </a:extLst>
                </p:cNvPr>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5">
                  <a:extLst>
                    <a:ext uri="{FF2B5EF4-FFF2-40B4-BE49-F238E27FC236}">
                      <a16:creationId xmlns:a16="http://schemas.microsoft.com/office/drawing/2014/main" xmlns="" id="{2BE9E529-A149-314F-B4B6-2A82CA68C17C}"/>
                    </a:ext>
                  </a:extLst>
                </p:cNvPr>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6">
                  <a:extLst>
                    <a:ext uri="{FF2B5EF4-FFF2-40B4-BE49-F238E27FC236}">
                      <a16:creationId xmlns:a16="http://schemas.microsoft.com/office/drawing/2014/main" xmlns="" id="{71ACB05A-D9E6-D94E-A3ED-3E03689B7108}"/>
                    </a:ext>
                  </a:extLst>
                </p:cNvPr>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7">
                  <a:extLst>
                    <a:ext uri="{FF2B5EF4-FFF2-40B4-BE49-F238E27FC236}">
                      <a16:creationId xmlns:a16="http://schemas.microsoft.com/office/drawing/2014/main" xmlns="" id="{88D5D1C3-30BF-9A44-8C2E-F5A879F8B356}"/>
                    </a:ext>
                  </a:extLst>
                </p:cNvPr>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8">
                  <a:extLst>
                    <a:ext uri="{FF2B5EF4-FFF2-40B4-BE49-F238E27FC236}">
                      <a16:creationId xmlns:a16="http://schemas.microsoft.com/office/drawing/2014/main" xmlns="" id="{A0ABBB9A-1DC6-A24B-A9E4-88AC2096087A}"/>
                    </a:ext>
                  </a:extLst>
                </p:cNvPr>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9">
                  <a:extLst>
                    <a:ext uri="{FF2B5EF4-FFF2-40B4-BE49-F238E27FC236}">
                      <a16:creationId xmlns:a16="http://schemas.microsoft.com/office/drawing/2014/main" xmlns="" id="{E4BFA922-E922-034C-8F84-1D8CF24789E9}"/>
                    </a:ext>
                  </a:extLst>
                </p:cNvPr>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30">
                  <a:extLst>
                    <a:ext uri="{FF2B5EF4-FFF2-40B4-BE49-F238E27FC236}">
                      <a16:creationId xmlns:a16="http://schemas.microsoft.com/office/drawing/2014/main" xmlns="" id="{CB139AAF-240A-5D43-8C77-68C209376B36}"/>
                    </a:ext>
                  </a:extLst>
                </p:cNvPr>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31">
                  <a:extLst>
                    <a:ext uri="{FF2B5EF4-FFF2-40B4-BE49-F238E27FC236}">
                      <a16:creationId xmlns:a16="http://schemas.microsoft.com/office/drawing/2014/main" xmlns="" id="{2EA3D366-6862-774F-8435-316057FBEB12}"/>
                    </a:ext>
                  </a:extLst>
                </p:cNvPr>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40672"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240673"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xmlns="" id="{5134E38C-B2AE-4047-8631-CEC99D127010}"/>
              </a:ext>
            </a:extLst>
          </p:cNvPr>
          <p:cNvSpPr>
            <a:spLocks noGrp="1" noChangeArrowheads="1"/>
          </p:cNvSpPr>
          <p:nvPr>
            <p:ph type="dt" sz="quarter" idx="10"/>
          </p:nvPr>
        </p:nvSpPr>
        <p:spPr/>
        <p:txBody>
          <a:bodyPr/>
          <a:lstStyle>
            <a:lvl1pPr>
              <a:defRPr/>
            </a:lvl1pPr>
          </a:lstStyle>
          <a:p>
            <a:pPr>
              <a:defRPr/>
            </a:pPr>
            <a:endParaRPr lang="en-US"/>
          </a:p>
        </p:txBody>
      </p:sp>
      <p:sp>
        <p:nvSpPr>
          <p:cNvPr id="35" name="Rectangle 35">
            <a:extLst>
              <a:ext uri="{FF2B5EF4-FFF2-40B4-BE49-F238E27FC236}">
                <a16:creationId xmlns:a16="http://schemas.microsoft.com/office/drawing/2014/main" xmlns="" id="{8BB08C2B-8B31-6444-9027-3C7A94C7A1A7}"/>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r>
              <a:rPr lang="en-US"/>
              <a:t>Liang, Introduction to Java Programming, Ninth Edition, (c) 2017 Pearson Education, Inc. All rights reserved. </a:t>
            </a:r>
          </a:p>
        </p:txBody>
      </p:sp>
      <p:sp>
        <p:nvSpPr>
          <p:cNvPr id="36" name="Rectangle 36">
            <a:extLst>
              <a:ext uri="{FF2B5EF4-FFF2-40B4-BE49-F238E27FC236}">
                <a16:creationId xmlns:a16="http://schemas.microsoft.com/office/drawing/2014/main" xmlns="" id="{4CBC5078-5C0B-8D4B-A489-610841F6953B}"/>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04861E51-787A-F44E-B1DE-A2BE11E836FC}" type="slidenum">
              <a:rPr lang="en-US" altLang="en-US"/>
              <a:pPr>
                <a:defRPr/>
              </a:pPr>
              <a:t>‹#›</a:t>
            </a:fld>
            <a:endParaRPr lang="en-US" altLang="en-US"/>
          </a:p>
        </p:txBody>
      </p:sp>
    </p:spTree>
    <p:extLst>
      <p:ext uri="{BB962C8B-B14F-4D97-AF65-F5344CB8AC3E}">
        <p14:creationId xmlns:p14="http://schemas.microsoft.com/office/powerpoint/2010/main" val="305582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xmlns="" id="{364CB864-AD00-F840-B462-D9E18132C2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3">
            <a:extLst>
              <a:ext uri="{FF2B5EF4-FFF2-40B4-BE49-F238E27FC236}">
                <a16:creationId xmlns:a16="http://schemas.microsoft.com/office/drawing/2014/main" xmlns="" id="{C0BB3C07-BD35-2B47-A119-0A482CB1055E}"/>
              </a:ext>
            </a:extLst>
          </p:cNvPr>
          <p:cNvSpPr>
            <a:spLocks noGrp="1" noChangeArrowheads="1"/>
          </p:cNvSpPr>
          <p:nvPr>
            <p:ph type="sldNum" sz="quarter" idx="11"/>
          </p:nvPr>
        </p:nvSpPr>
        <p:spPr>
          <a:ln/>
        </p:spPr>
        <p:txBody>
          <a:bodyPr/>
          <a:lstStyle>
            <a:lvl1pPr>
              <a:defRPr/>
            </a:lvl1pPr>
          </a:lstStyle>
          <a:p>
            <a:pPr>
              <a:defRPr/>
            </a:pPr>
            <a:fld id="{B20B45B7-A8E1-8D4D-AA2E-D22150E44952}" type="slidenum">
              <a:rPr lang="en-US" altLang="en-US"/>
              <a:pPr>
                <a:defRPr/>
              </a:pPr>
              <a:t>‹#›</a:t>
            </a:fld>
            <a:endParaRPr lang="en-US" altLang="en-US"/>
          </a:p>
        </p:txBody>
      </p:sp>
    </p:spTree>
    <p:extLst>
      <p:ext uri="{BB962C8B-B14F-4D97-AF65-F5344CB8AC3E}">
        <p14:creationId xmlns:p14="http://schemas.microsoft.com/office/powerpoint/2010/main" val="322262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xmlns="" id="{7AEE2ABD-3D83-C54E-8ED8-23EDAE23F6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3">
            <a:extLst>
              <a:ext uri="{FF2B5EF4-FFF2-40B4-BE49-F238E27FC236}">
                <a16:creationId xmlns:a16="http://schemas.microsoft.com/office/drawing/2014/main" xmlns="" id="{EA43E419-77C1-224B-B967-22CEEA47871D}"/>
              </a:ext>
            </a:extLst>
          </p:cNvPr>
          <p:cNvSpPr>
            <a:spLocks noGrp="1" noChangeArrowheads="1"/>
          </p:cNvSpPr>
          <p:nvPr>
            <p:ph type="sldNum" sz="quarter" idx="11"/>
          </p:nvPr>
        </p:nvSpPr>
        <p:spPr>
          <a:ln/>
        </p:spPr>
        <p:txBody>
          <a:bodyPr/>
          <a:lstStyle>
            <a:lvl1pPr>
              <a:defRPr/>
            </a:lvl1pPr>
          </a:lstStyle>
          <a:p>
            <a:pPr>
              <a:defRPr/>
            </a:pPr>
            <a:fld id="{AED2112D-8DC0-5F41-898B-D0A526BF8156}" type="slidenum">
              <a:rPr lang="en-US" altLang="en-US"/>
              <a:pPr>
                <a:defRPr/>
              </a:pPr>
              <a:t>‹#›</a:t>
            </a:fld>
            <a:endParaRPr lang="en-US" altLang="en-US"/>
          </a:p>
        </p:txBody>
      </p:sp>
    </p:spTree>
    <p:extLst>
      <p:ext uri="{BB962C8B-B14F-4D97-AF65-F5344CB8AC3E}">
        <p14:creationId xmlns:p14="http://schemas.microsoft.com/office/powerpoint/2010/main" val="148963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1CE875-35E6-B546-8F53-1E7F2A250AF4}"/>
              </a:ext>
            </a:extLst>
          </p:cNvPr>
          <p:cNvSpPr>
            <a:spLocks noGrp="1"/>
          </p:cNvSpPr>
          <p:nvPr>
            <p:ph type="dt" sz="half" idx="10"/>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CE8CB46E-ABC2-9947-BA38-87BCD52580D2}"/>
              </a:ext>
            </a:extLst>
          </p:cNvPr>
          <p:cNvSpPr>
            <a:spLocks noGrp="1"/>
          </p:cNvSpPr>
          <p:nvPr>
            <p:ph type="sldNum" sz="quarter" idx="11"/>
          </p:nvPr>
        </p:nvSpPr>
        <p:spPr/>
        <p:txBody>
          <a:bodyPr/>
          <a:lstStyle>
            <a:lvl1pPr>
              <a:defRPr/>
            </a:lvl1pPr>
          </a:lstStyle>
          <a:p>
            <a:pPr>
              <a:defRPr/>
            </a:pPr>
            <a:fld id="{097530A1-199F-E941-A9E2-9F40A30A2829}" type="slidenum">
              <a:rPr lang="en-US" altLang="en-US"/>
              <a:pPr>
                <a:defRPr/>
              </a:pPr>
              <a:t>‹#›</a:t>
            </a:fld>
            <a:endParaRPr lang="en-US" altLang="en-US"/>
          </a:p>
        </p:txBody>
      </p:sp>
      <p:pic>
        <p:nvPicPr>
          <p:cNvPr id="7" name="Picture 6">
            <a:extLst>
              <a:ext uri="{FF2B5EF4-FFF2-40B4-BE49-F238E27FC236}">
                <a16:creationId xmlns:a16="http://schemas.microsoft.com/office/drawing/2014/main" xmlns="" id="{4C615BB0-D267-2C43-A6BB-999F3CAF76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18535"/>
            <a:ext cx="1066800" cy="457200"/>
          </a:xfrm>
          <a:prstGeom prst="rect">
            <a:avLst/>
          </a:prstGeom>
        </p:spPr>
      </p:pic>
    </p:spTree>
    <p:extLst>
      <p:ext uri="{BB962C8B-B14F-4D97-AF65-F5344CB8AC3E}">
        <p14:creationId xmlns:p14="http://schemas.microsoft.com/office/powerpoint/2010/main" val="16630793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xmlns="" id="{6968D391-E82E-F648-942E-B9045B6567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3">
            <a:extLst>
              <a:ext uri="{FF2B5EF4-FFF2-40B4-BE49-F238E27FC236}">
                <a16:creationId xmlns:a16="http://schemas.microsoft.com/office/drawing/2014/main" xmlns="" id="{4325B983-4310-AC46-A1E9-F0C7B5B53517}"/>
              </a:ext>
            </a:extLst>
          </p:cNvPr>
          <p:cNvSpPr>
            <a:spLocks noGrp="1" noChangeArrowheads="1"/>
          </p:cNvSpPr>
          <p:nvPr>
            <p:ph type="sldNum" sz="quarter" idx="11"/>
          </p:nvPr>
        </p:nvSpPr>
        <p:spPr>
          <a:ln/>
        </p:spPr>
        <p:txBody>
          <a:bodyPr/>
          <a:lstStyle>
            <a:lvl1pPr>
              <a:defRPr/>
            </a:lvl1pPr>
          </a:lstStyle>
          <a:p>
            <a:pPr>
              <a:defRPr/>
            </a:pPr>
            <a:fld id="{CBC32FE2-DF1B-1C4C-A982-2B713B2A5788}" type="slidenum">
              <a:rPr lang="en-US" altLang="en-US"/>
              <a:pPr>
                <a:defRPr/>
              </a:pPr>
              <a:t>‹#›</a:t>
            </a:fld>
            <a:endParaRPr lang="en-US" altLang="en-US"/>
          </a:p>
        </p:txBody>
      </p:sp>
    </p:spTree>
    <p:extLst>
      <p:ext uri="{BB962C8B-B14F-4D97-AF65-F5344CB8AC3E}">
        <p14:creationId xmlns:p14="http://schemas.microsoft.com/office/powerpoint/2010/main" val="208379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xmlns="" id="{45DD3F57-0339-CA47-BB6E-DF14F477F2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xmlns="" id="{5012551E-203E-0345-86C6-3EAEB437C1FC}"/>
              </a:ext>
            </a:extLst>
          </p:cNvPr>
          <p:cNvSpPr>
            <a:spLocks noGrp="1" noChangeArrowheads="1"/>
          </p:cNvSpPr>
          <p:nvPr>
            <p:ph type="sldNum" sz="quarter" idx="11"/>
          </p:nvPr>
        </p:nvSpPr>
        <p:spPr>
          <a:ln/>
        </p:spPr>
        <p:txBody>
          <a:bodyPr/>
          <a:lstStyle>
            <a:lvl1pPr>
              <a:defRPr/>
            </a:lvl1pPr>
          </a:lstStyle>
          <a:p>
            <a:pPr>
              <a:defRPr/>
            </a:pPr>
            <a:fld id="{57379500-D45A-D740-8F16-AB58AFC274B0}" type="slidenum">
              <a:rPr lang="en-US" altLang="en-US"/>
              <a:pPr>
                <a:defRPr/>
              </a:pPr>
              <a:t>‹#›</a:t>
            </a:fld>
            <a:endParaRPr lang="en-US" altLang="en-US"/>
          </a:p>
        </p:txBody>
      </p:sp>
    </p:spTree>
    <p:extLst>
      <p:ext uri="{BB962C8B-B14F-4D97-AF65-F5344CB8AC3E}">
        <p14:creationId xmlns:p14="http://schemas.microsoft.com/office/powerpoint/2010/main" val="135746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xmlns="" id="{3B3E1381-B31E-B640-8139-B37582445A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3">
            <a:extLst>
              <a:ext uri="{FF2B5EF4-FFF2-40B4-BE49-F238E27FC236}">
                <a16:creationId xmlns:a16="http://schemas.microsoft.com/office/drawing/2014/main" xmlns="" id="{A1B3E7EC-0FA9-8147-9B3F-12E5B9AECCAA}"/>
              </a:ext>
            </a:extLst>
          </p:cNvPr>
          <p:cNvSpPr>
            <a:spLocks noGrp="1" noChangeArrowheads="1"/>
          </p:cNvSpPr>
          <p:nvPr>
            <p:ph type="sldNum" sz="quarter" idx="11"/>
          </p:nvPr>
        </p:nvSpPr>
        <p:spPr>
          <a:ln/>
        </p:spPr>
        <p:txBody>
          <a:bodyPr/>
          <a:lstStyle>
            <a:lvl1pPr>
              <a:defRPr/>
            </a:lvl1pPr>
          </a:lstStyle>
          <a:p>
            <a:pPr>
              <a:defRPr/>
            </a:pPr>
            <a:fld id="{0A6D33C8-AF3E-7A4C-B19B-A6716F1DF3B3}" type="slidenum">
              <a:rPr lang="en-US" altLang="en-US"/>
              <a:pPr>
                <a:defRPr/>
              </a:pPr>
              <a:t>‹#›</a:t>
            </a:fld>
            <a:endParaRPr lang="en-US" altLang="en-US"/>
          </a:p>
        </p:txBody>
      </p:sp>
    </p:spTree>
    <p:extLst>
      <p:ext uri="{BB962C8B-B14F-4D97-AF65-F5344CB8AC3E}">
        <p14:creationId xmlns:p14="http://schemas.microsoft.com/office/powerpoint/2010/main" val="32565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xmlns="" id="{10262C6B-7855-B14E-B63F-429CDE2F52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3">
            <a:extLst>
              <a:ext uri="{FF2B5EF4-FFF2-40B4-BE49-F238E27FC236}">
                <a16:creationId xmlns:a16="http://schemas.microsoft.com/office/drawing/2014/main" xmlns="" id="{0DBF5764-A771-B048-9ED5-BBAA944D1719}"/>
              </a:ext>
            </a:extLst>
          </p:cNvPr>
          <p:cNvSpPr>
            <a:spLocks noGrp="1" noChangeArrowheads="1"/>
          </p:cNvSpPr>
          <p:nvPr>
            <p:ph type="sldNum" sz="quarter" idx="11"/>
          </p:nvPr>
        </p:nvSpPr>
        <p:spPr>
          <a:ln/>
        </p:spPr>
        <p:txBody>
          <a:bodyPr/>
          <a:lstStyle>
            <a:lvl1pPr>
              <a:defRPr/>
            </a:lvl1pPr>
          </a:lstStyle>
          <a:p>
            <a:pPr>
              <a:defRPr/>
            </a:pPr>
            <a:fld id="{A5E6D01A-4380-C84D-A345-5A0516039AB5}" type="slidenum">
              <a:rPr lang="en-US" altLang="en-US"/>
              <a:pPr>
                <a:defRPr/>
              </a:pPr>
              <a:t>‹#›</a:t>
            </a:fld>
            <a:endParaRPr lang="en-US" altLang="en-US"/>
          </a:p>
        </p:txBody>
      </p:sp>
    </p:spTree>
    <p:extLst>
      <p:ext uri="{BB962C8B-B14F-4D97-AF65-F5344CB8AC3E}">
        <p14:creationId xmlns:p14="http://schemas.microsoft.com/office/powerpoint/2010/main" val="24827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xmlns="" id="{D05438DE-25EE-BC4C-88B6-F9E1BF3891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3">
            <a:extLst>
              <a:ext uri="{FF2B5EF4-FFF2-40B4-BE49-F238E27FC236}">
                <a16:creationId xmlns:a16="http://schemas.microsoft.com/office/drawing/2014/main" xmlns="" id="{0E706804-07B8-7944-A795-3F906D42357F}"/>
              </a:ext>
            </a:extLst>
          </p:cNvPr>
          <p:cNvSpPr>
            <a:spLocks noGrp="1" noChangeArrowheads="1"/>
          </p:cNvSpPr>
          <p:nvPr>
            <p:ph type="sldNum" sz="quarter" idx="11"/>
          </p:nvPr>
        </p:nvSpPr>
        <p:spPr>
          <a:ln/>
        </p:spPr>
        <p:txBody>
          <a:bodyPr/>
          <a:lstStyle>
            <a:lvl1pPr>
              <a:defRPr/>
            </a:lvl1pPr>
          </a:lstStyle>
          <a:p>
            <a:pPr>
              <a:defRPr/>
            </a:pPr>
            <a:fld id="{5034C3AB-6227-5B49-9C11-16597CE03FB0}" type="slidenum">
              <a:rPr lang="en-US" altLang="en-US"/>
              <a:pPr>
                <a:defRPr/>
              </a:pPr>
              <a:t>‹#›</a:t>
            </a:fld>
            <a:endParaRPr lang="en-US" altLang="en-US"/>
          </a:p>
        </p:txBody>
      </p:sp>
    </p:spTree>
    <p:extLst>
      <p:ext uri="{BB962C8B-B14F-4D97-AF65-F5344CB8AC3E}">
        <p14:creationId xmlns:p14="http://schemas.microsoft.com/office/powerpoint/2010/main" val="384916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xmlns="" id="{B83EBDDB-6389-B541-81AD-D1E4FCB701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xmlns="" id="{8047937B-49F8-F547-A3A1-C6276AED891A}"/>
              </a:ext>
            </a:extLst>
          </p:cNvPr>
          <p:cNvSpPr>
            <a:spLocks noGrp="1" noChangeArrowheads="1"/>
          </p:cNvSpPr>
          <p:nvPr>
            <p:ph type="sldNum" sz="quarter" idx="11"/>
          </p:nvPr>
        </p:nvSpPr>
        <p:spPr>
          <a:ln/>
        </p:spPr>
        <p:txBody>
          <a:bodyPr/>
          <a:lstStyle>
            <a:lvl1pPr>
              <a:defRPr/>
            </a:lvl1pPr>
          </a:lstStyle>
          <a:p>
            <a:pPr>
              <a:defRPr/>
            </a:pPr>
            <a:fld id="{3DCC4282-B4D1-B740-927E-A4AE3E19EED3}" type="slidenum">
              <a:rPr lang="en-US" altLang="en-US"/>
              <a:pPr>
                <a:defRPr/>
              </a:pPr>
              <a:t>‹#›</a:t>
            </a:fld>
            <a:endParaRPr lang="en-US" altLang="en-US"/>
          </a:p>
        </p:txBody>
      </p:sp>
    </p:spTree>
    <p:extLst>
      <p:ext uri="{BB962C8B-B14F-4D97-AF65-F5344CB8AC3E}">
        <p14:creationId xmlns:p14="http://schemas.microsoft.com/office/powerpoint/2010/main" val="89982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xmlns="" id="{A520C834-317B-744B-8BF7-221623BBE1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xmlns="" id="{3F57F397-EEF2-744F-89D4-B83A7AC8497D}"/>
              </a:ext>
            </a:extLst>
          </p:cNvPr>
          <p:cNvSpPr>
            <a:spLocks noGrp="1" noChangeArrowheads="1"/>
          </p:cNvSpPr>
          <p:nvPr>
            <p:ph type="sldNum" sz="quarter" idx="11"/>
          </p:nvPr>
        </p:nvSpPr>
        <p:spPr>
          <a:ln/>
        </p:spPr>
        <p:txBody>
          <a:bodyPr/>
          <a:lstStyle>
            <a:lvl1pPr>
              <a:defRPr/>
            </a:lvl1pPr>
          </a:lstStyle>
          <a:p>
            <a:pPr>
              <a:defRPr/>
            </a:pPr>
            <a:fld id="{63839E31-E52B-FA4E-9229-D870A03DECDC}" type="slidenum">
              <a:rPr lang="en-US" altLang="en-US"/>
              <a:pPr>
                <a:defRPr/>
              </a:pPr>
              <a:t>‹#›</a:t>
            </a:fld>
            <a:endParaRPr lang="en-US" altLang="en-US"/>
          </a:p>
        </p:txBody>
      </p:sp>
    </p:spTree>
    <p:extLst>
      <p:ext uri="{BB962C8B-B14F-4D97-AF65-F5344CB8AC3E}">
        <p14:creationId xmlns:p14="http://schemas.microsoft.com/office/powerpoint/2010/main" val="9220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78BA6F6-5D62-9E43-9FFC-EA74F88BC333}"/>
              </a:ext>
            </a:extLst>
          </p:cNvPr>
          <p:cNvPicPr>
            <a:picLocks noChangeAspect="1"/>
          </p:cNvPicPr>
          <p:nvPr userDrawn="1"/>
        </p:nvPicPr>
        <p:blipFill>
          <a:blip r:embed="rId13">
            <a:alphaModFix amt="60000"/>
            <a:extLst>
              <a:ext uri="{28A0092B-C50C-407E-A947-70E740481C1C}">
                <a14:useLocalDpi xmlns:a14="http://schemas.microsoft.com/office/drawing/2010/main" val="0"/>
              </a:ext>
            </a:extLst>
          </a:blip>
          <a:stretch>
            <a:fillRect/>
          </a:stretch>
        </p:blipFill>
        <p:spPr>
          <a:xfrm>
            <a:off x="0" y="2057400"/>
            <a:ext cx="3517900" cy="4749800"/>
          </a:xfrm>
          <a:prstGeom prst="rect">
            <a:avLst/>
          </a:prstGeom>
        </p:spPr>
      </p:pic>
      <p:sp>
        <p:nvSpPr>
          <p:cNvPr id="1027" name="Rectangle 30">
            <a:extLst>
              <a:ext uri="{FF2B5EF4-FFF2-40B4-BE49-F238E27FC236}">
                <a16:creationId xmlns:a16="http://schemas.microsoft.com/office/drawing/2014/main" xmlns="" id="{1EA044B2-651C-534B-99DF-61889DD3A4BF}"/>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xmlns="" id="{EEE9FD8D-2B8C-5748-BFE2-4CE2DA3AB5FA}"/>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9648" name="Rectangle 32">
            <a:extLst>
              <a:ext uri="{FF2B5EF4-FFF2-40B4-BE49-F238E27FC236}">
                <a16:creationId xmlns:a16="http://schemas.microsoft.com/office/drawing/2014/main" xmlns="" id="{5DCC0A05-368A-C840-8AFE-BAFE39E603EA}"/>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239649" name="Rectangle 33">
            <a:extLst>
              <a:ext uri="{FF2B5EF4-FFF2-40B4-BE49-F238E27FC236}">
                <a16:creationId xmlns:a16="http://schemas.microsoft.com/office/drawing/2014/main" xmlns="" id="{B7FEFBFF-2856-4D4C-91CE-B917D314DD49}"/>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3A757C26-3752-0441-8729-935BB5DCA3ED}" type="slidenum">
              <a:rPr lang="en-US" altLang="en-US"/>
              <a:pPr>
                <a:defRPr/>
              </a:pPr>
              <a:t>‹#›</a:t>
            </a:fld>
            <a:endParaRPr lang="en-US" altLang="en-US"/>
          </a:p>
        </p:txBody>
      </p:sp>
      <p:sp>
        <p:nvSpPr>
          <p:cNvPr id="1031" name="Rectangle 34">
            <a:extLst>
              <a:ext uri="{FF2B5EF4-FFF2-40B4-BE49-F238E27FC236}">
                <a16:creationId xmlns:a16="http://schemas.microsoft.com/office/drawing/2014/main" xmlns="" id="{3B2725B8-97E0-BA4A-AB05-267991F0E3B0}"/>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ml/OrderTwoCities.bat" TargetMode="External"/><Relationship Id="rId5" Type="http://schemas.openxmlformats.org/officeDocument/2006/relationships/hyperlink" Target="https://liveexample.pearsoncmg.com/html/OrderTwoCities.html" TargetMode="Externa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jpeg"/><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iveexample.pearsoncmg.com/html/HexDigit2Dec.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ml/HexDigit2Dec.ba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4">
            <a:extLst>
              <a:ext uri="{FF2B5EF4-FFF2-40B4-BE49-F238E27FC236}">
                <a16:creationId xmlns:a16="http://schemas.microsoft.com/office/drawing/2014/main" xmlns="" id="{AF17372B-867E-0D4B-96E4-1AB1A360204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5B2791D-AA77-2D41-9D30-035EAA97457C}" type="slidenum">
              <a:rPr lang="en-US" altLang="en-US" sz="1400" smtClean="0"/>
              <a:pPr>
                <a:spcBef>
                  <a:spcPct val="0"/>
                </a:spcBef>
                <a:buClrTx/>
                <a:buSzTx/>
                <a:buFontTx/>
                <a:buNone/>
              </a:pPr>
              <a:t>1</a:t>
            </a:fld>
            <a:endParaRPr lang="en-US" altLang="en-US" sz="1400"/>
          </a:p>
        </p:txBody>
      </p:sp>
      <p:sp>
        <p:nvSpPr>
          <p:cNvPr id="14338" name="Rectangle 2">
            <a:extLst>
              <a:ext uri="{FF2B5EF4-FFF2-40B4-BE49-F238E27FC236}">
                <a16:creationId xmlns:a16="http://schemas.microsoft.com/office/drawing/2014/main" xmlns="" id="{C8984A66-5C20-9949-B75D-947EFC7D433E}"/>
              </a:ext>
            </a:extLst>
          </p:cNvPr>
          <p:cNvSpPr>
            <a:spLocks noGrp="1" noChangeArrowheads="1"/>
          </p:cNvSpPr>
          <p:nvPr>
            <p:ph type="title"/>
          </p:nvPr>
        </p:nvSpPr>
        <p:spPr>
          <a:xfrm>
            <a:off x="693738" y="893763"/>
            <a:ext cx="7772400" cy="1143000"/>
          </a:xfrm>
        </p:spPr>
        <p:txBody>
          <a:bodyPr/>
          <a:lstStyle/>
          <a:p>
            <a:r>
              <a:rPr lang="en-US" altLang="en-US" sz="3600"/>
              <a:t>Chapter 4 Mathematical Functions, Characters, and Strings  </a:t>
            </a:r>
            <a:r>
              <a:rPr lang="en-US" altLang="en-US" sz="3600" b="1"/>
              <a:t/>
            </a:r>
            <a:br>
              <a:rPr lang="en-US" altLang="en-US" sz="3600" b="1"/>
            </a:br>
            <a:endParaRPr lang="en-US" altLang="en-US" sz="36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a:extLst>
              <a:ext uri="{FF2B5EF4-FFF2-40B4-BE49-F238E27FC236}">
                <a16:creationId xmlns:a16="http://schemas.microsoft.com/office/drawing/2014/main" xmlns="" id="{33C4A839-F40E-6441-A963-5A2FA34B5C5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748BD67-E3A6-A842-9BB9-2D84C1948F38}" type="slidenum">
              <a:rPr lang="en-US" altLang="en-US" sz="1400" smtClean="0"/>
              <a:pPr>
                <a:spcBef>
                  <a:spcPct val="0"/>
                </a:spcBef>
                <a:buClrTx/>
                <a:buSzTx/>
                <a:buFontTx/>
                <a:buNone/>
              </a:pPr>
              <a:t>10</a:t>
            </a:fld>
            <a:endParaRPr lang="en-US" altLang="en-US" sz="1400"/>
          </a:p>
        </p:txBody>
      </p:sp>
      <p:sp>
        <p:nvSpPr>
          <p:cNvPr id="28674" name="Rectangle 2">
            <a:extLst>
              <a:ext uri="{FF2B5EF4-FFF2-40B4-BE49-F238E27FC236}">
                <a16:creationId xmlns:a16="http://schemas.microsoft.com/office/drawing/2014/main" xmlns="" id="{E17D1B65-FA3B-CB4F-8E6E-56F09C9C7022}"/>
              </a:ext>
            </a:extLst>
          </p:cNvPr>
          <p:cNvSpPr>
            <a:spLocks noGrp="1" noChangeArrowheads="1"/>
          </p:cNvSpPr>
          <p:nvPr>
            <p:ph type="title"/>
          </p:nvPr>
        </p:nvSpPr>
        <p:spPr>
          <a:xfrm>
            <a:off x="685800" y="304800"/>
            <a:ext cx="7772400" cy="533400"/>
          </a:xfrm>
        </p:spPr>
        <p:txBody>
          <a:bodyPr/>
          <a:lstStyle/>
          <a:p>
            <a:r>
              <a:rPr lang="en-US" altLang="en-US"/>
              <a:t>Character Data Type</a:t>
            </a:r>
            <a:endParaRPr lang="en-US" altLang="en-US" b="1"/>
          </a:p>
        </p:txBody>
      </p:sp>
      <p:sp>
        <p:nvSpPr>
          <p:cNvPr id="28675" name="Rectangle 3">
            <a:extLst>
              <a:ext uri="{FF2B5EF4-FFF2-40B4-BE49-F238E27FC236}">
                <a16:creationId xmlns:a16="http://schemas.microsoft.com/office/drawing/2014/main" xmlns="" id="{CA0B1675-53FF-BD4B-8A93-45608B105628}"/>
              </a:ext>
            </a:extLst>
          </p:cNvPr>
          <p:cNvSpPr>
            <a:spLocks noGrp="1" noChangeArrowheads="1"/>
          </p:cNvSpPr>
          <p:nvPr>
            <p:ph type="body" idx="1"/>
          </p:nvPr>
        </p:nvSpPr>
        <p:spPr>
          <a:xfrm>
            <a:off x="152400" y="1219200"/>
            <a:ext cx="6477000" cy="2362200"/>
          </a:xfrm>
        </p:spPr>
        <p:txBody>
          <a:bodyPr/>
          <a:lstStyle/>
          <a:p>
            <a:pPr algn="just">
              <a:buFont typeface="Monotype Sorts" pitchFamily="2" charset="2"/>
              <a:buNone/>
            </a:pPr>
            <a:r>
              <a:rPr lang="en-US" altLang="en-US" sz="3000"/>
              <a:t>char letter = 'A'; (ASCII)       </a:t>
            </a:r>
          </a:p>
          <a:p>
            <a:pPr algn="just">
              <a:buFont typeface="Monotype Sorts" pitchFamily="2" charset="2"/>
              <a:buNone/>
            </a:pPr>
            <a:r>
              <a:rPr lang="en-US" altLang="en-US" sz="3000"/>
              <a:t>char numChar = '4'; (ASCII)</a:t>
            </a:r>
          </a:p>
          <a:p>
            <a:pPr>
              <a:lnSpc>
                <a:spcPct val="30000"/>
              </a:lnSpc>
              <a:spcBef>
                <a:spcPct val="100000"/>
              </a:spcBef>
              <a:buFont typeface="Monotype Sorts" pitchFamily="2" charset="2"/>
              <a:buNone/>
            </a:pPr>
            <a:r>
              <a:rPr lang="en-US" altLang="en-US" sz="3000"/>
              <a:t>char letter = '\u0041'; (Unicode)</a:t>
            </a:r>
          </a:p>
          <a:p>
            <a:pPr>
              <a:lnSpc>
                <a:spcPct val="30000"/>
              </a:lnSpc>
              <a:spcBef>
                <a:spcPct val="100000"/>
              </a:spcBef>
              <a:buFont typeface="Monotype Sorts" pitchFamily="2" charset="2"/>
              <a:buNone/>
            </a:pPr>
            <a:r>
              <a:rPr lang="en-US" altLang="en-US" sz="3000"/>
              <a:t>char numChar = '\u0034'; (Unicode)</a:t>
            </a:r>
          </a:p>
        </p:txBody>
      </p:sp>
      <p:sp>
        <p:nvSpPr>
          <p:cNvPr id="28676" name="Rectangle 5">
            <a:extLst>
              <a:ext uri="{FF2B5EF4-FFF2-40B4-BE49-F238E27FC236}">
                <a16:creationId xmlns:a16="http://schemas.microsoft.com/office/drawing/2014/main" xmlns="" id="{47667108-57FA-3D4C-B5E4-341055FC1839}"/>
              </a:ext>
            </a:extLst>
          </p:cNvPr>
          <p:cNvSpPr>
            <a:spLocks noChangeArrowheads="1"/>
          </p:cNvSpPr>
          <p:nvPr/>
        </p:nvSpPr>
        <p:spPr bwMode="auto">
          <a:xfrm>
            <a:off x="5029200" y="1066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dirty="0"/>
              <a:t>Four hexadecimal digits. </a:t>
            </a:r>
          </a:p>
        </p:txBody>
      </p:sp>
      <p:sp>
        <p:nvSpPr>
          <p:cNvPr id="28677" name="Line 6">
            <a:extLst>
              <a:ext uri="{FF2B5EF4-FFF2-40B4-BE49-F238E27FC236}">
                <a16:creationId xmlns:a16="http://schemas.microsoft.com/office/drawing/2014/main" xmlns="" id="{9504F2B9-916C-104A-83F0-DAEBFD29E61E}"/>
              </a:ext>
            </a:extLst>
          </p:cNvPr>
          <p:cNvSpPr>
            <a:spLocks noChangeShapeType="1"/>
          </p:cNvSpPr>
          <p:nvPr/>
        </p:nvSpPr>
        <p:spPr bwMode="auto">
          <a:xfrm flipH="1">
            <a:off x="2971800" y="1447800"/>
            <a:ext cx="2133600" cy="1143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Rectangle 7">
            <a:extLst>
              <a:ext uri="{FF2B5EF4-FFF2-40B4-BE49-F238E27FC236}">
                <a16:creationId xmlns:a16="http://schemas.microsoft.com/office/drawing/2014/main" xmlns="" id="{9EAD7CD3-B57A-ED4A-817B-389552CD47EE}"/>
              </a:ext>
            </a:extLst>
          </p:cNvPr>
          <p:cNvSpPr>
            <a:spLocks noChangeArrowheads="1"/>
          </p:cNvSpPr>
          <p:nvPr/>
        </p:nvSpPr>
        <p:spPr bwMode="auto">
          <a:xfrm>
            <a:off x="228600" y="396240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just">
              <a:buFont typeface="Monotype Sorts" pitchFamily="2" charset="2"/>
              <a:buNone/>
            </a:pPr>
            <a:r>
              <a:rPr lang="en-US" altLang="en-US" sz="2600">
                <a:cs typeface="Times New Roman" panose="02020603050405020304" pitchFamily="18" charset="0"/>
              </a:rPr>
              <a:t>NOTE: The increment and decrement operators can also be used on </a:t>
            </a:r>
            <a:r>
              <a:rPr lang="en-US" altLang="en-US" sz="2600" u="sng">
                <a:cs typeface="Times New Roman" panose="02020603050405020304" pitchFamily="18" charset="0"/>
              </a:rPr>
              <a:t>char</a:t>
            </a:r>
            <a:r>
              <a:rPr lang="en-US" altLang="en-US" sz="2600">
                <a:cs typeface="Times New Roman" panose="02020603050405020304" pitchFamily="18" charset="0"/>
              </a:rPr>
              <a:t> variables to get the next or preceding Unicode character. For example, the following statements display character </a:t>
            </a:r>
            <a:r>
              <a:rPr lang="en-US" altLang="en-US" sz="2600" u="sng">
                <a:cs typeface="Times New Roman" panose="02020603050405020304" pitchFamily="18" charset="0"/>
              </a:rPr>
              <a:t>b</a:t>
            </a:r>
            <a:r>
              <a:rPr lang="en-US" altLang="en-US" sz="2600">
                <a:cs typeface="Times New Roman" panose="02020603050405020304" pitchFamily="18" charset="0"/>
              </a:rPr>
              <a:t>.</a:t>
            </a:r>
          </a:p>
          <a:p>
            <a:pPr lvl="1" algn="just">
              <a:buFontTx/>
              <a:buNone/>
            </a:pPr>
            <a:r>
              <a:rPr lang="en-US" altLang="en-US" sz="2600">
                <a:cs typeface="Times New Roman" panose="02020603050405020304" pitchFamily="18" charset="0"/>
              </a:rPr>
              <a:t>    char ch = 'a';</a:t>
            </a:r>
          </a:p>
          <a:p>
            <a:pPr lvl="1" algn="just">
              <a:buFontTx/>
              <a:buNone/>
            </a:pPr>
            <a:r>
              <a:rPr lang="en-US" altLang="en-US" sz="2600">
                <a:cs typeface="Times New Roman" panose="02020603050405020304" pitchFamily="18" charset="0"/>
              </a:rPr>
              <a:t>    System.out.println(++ch);</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a:extLst>
              <a:ext uri="{FF2B5EF4-FFF2-40B4-BE49-F238E27FC236}">
                <a16:creationId xmlns:a16="http://schemas.microsoft.com/office/drawing/2014/main" xmlns="" id="{F02072B4-18FB-BE46-9020-1C938F8056E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F08100D-CBBB-8A41-A5F1-90D6BBC01088}" type="slidenum">
              <a:rPr lang="en-US" altLang="en-US" sz="1400" smtClean="0"/>
              <a:pPr>
                <a:spcBef>
                  <a:spcPct val="0"/>
                </a:spcBef>
                <a:buClrTx/>
                <a:buSzTx/>
                <a:buFontTx/>
                <a:buNone/>
              </a:pPr>
              <a:t>11</a:t>
            </a:fld>
            <a:endParaRPr lang="en-US" altLang="en-US" sz="1400"/>
          </a:p>
        </p:txBody>
      </p:sp>
      <p:sp>
        <p:nvSpPr>
          <p:cNvPr id="29698" name="Rectangle 2">
            <a:extLst>
              <a:ext uri="{FF2B5EF4-FFF2-40B4-BE49-F238E27FC236}">
                <a16:creationId xmlns:a16="http://schemas.microsoft.com/office/drawing/2014/main" xmlns="" id="{D5BED0ED-F866-FF41-BC0E-3C5C79F8968C}"/>
              </a:ext>
            </a:extLst>
          </p:cNvPr>
          <p:cNvSpPr>
            <a:spLocks noGrp="1" noChangeArrowheads="1"/>
          </p:cNvSpPr>
          <p:nvPr>
            <p:ph type="title"/>
          </p:nvPr>
        </p:nvSpPr>
        <p:spPr>
          <a:xfrm>
            <a:off x="685800" y="228600"/>
            <a:ext cx="7772400" cy="609600"/>
          </a:xfrm>
        </p:spPr>
        <p:txBody>
          <a:bodyPr/>
          <a:lstStyle/>
          <a:p>
            <a:r>
              <a:rPr lang="en-US" altLang="en-US"/>
              <a:t>Unicode Format</a:t>
            </a:r>
            <a:endParaRPr lang="en-US" altLang="en-US">
              <a:latin typeface="Book Antiqua" panose="02040602050305030304" pitchFamily="18" charset="0"/>
            </a:endParaRPr>
          </a:p>
        </p:txBody>
      </p:sp>
      <p:sp>
        <p:nvSpPr>
          <p:cNvPr id="29699" name="Text Box 7">
            <a:extLst>
              <a:ext uri="{FF2B5EF4-FFF2-40B4-BE49-F238E27FC236}">
                <a16:creationId xmlns:a16="http://schemas.microsoft.com/office/drawing/2014/main" xmlns="" id="{9BF45FAA-ECD7-C14E-81B2-33D36638C75F}"/>
              </a:ext>
            </a:extLst>
          </p:cNvPr>
          <p:cNvSpPr txBox="1">
            <a:spLocks noChangeArrowheads="1"/>
          </p:cNvSpPr>
          <p:nvPr/>
        </p:nvSpPr>
        <p:spPr bwMode="auto">
          <a:xfrm>
            <a:off x="304800" y="990600"/>
            <a:ext cx="8534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4229100" algn="l"/>
                <a:tab pos="56007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4229100" algn="l"/>
                <a:tab pos="56007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4229100" algn="l"/>
                <a:tab pos="56007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229100" algn="l"/>
                <a:tab pos="56007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4229100" algn="l"/>
                <a:tab pos="560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cs typeface="Times New Roman" panose="02020603050405020304" pitchFamily="18" charset="0"/>
              </a:rPr>
              <a:t>Java characters use </a:t>
            </a:r>
            <a:r>
              <a:rPr lang="en-US" altLang="en-US" sz="2800" i="1">
                <a:cs typeface="Times New Roman" panose="02020603050405020304" pitchFamily="18" charset="0"/>
              </a:rPr>
              <a:t>Unicode</a:t>
            </a:r>
            <a:r>
              <a:rPr lang="en-US" altLang="en-US" sz="2800">
                <a:cs typeface="Times New Roman" panose="02020603050405020304" pitchFamily="18" charset="0"/>
              </a:rPr>
              <a:t>, a 16-bit encoding scheme established by the Unicode Consortium to support the interchange, processing, and display of written texts in the world’s diverse languages. Unicode takes two bytes, preceded by \u, expressed in four hexadecimal numbers that run from </a:t>
            </a:r>
            <a:r>
              <a:rPr lang="en-US" altLang="en-US" sz="2800" u="sng">
                <a:cs typeface="Times New Roman" panose="02020603050405020304" pitchFamily="18" charset="0"/>
              </a:rPr>
              <a:t>'\u0000'</a:t>
            </a:r>
            <a:r>
              <a:rPr lang="en-US" altLang="en-US" sz="2800">
                <a:cs typeface="Times New Roman" panose="02020603050405020304" pitchFamily="18" charset="0"/>
              </a:rPr>
              <a:t> to </a:t>
            </a:r>
            <a:r>
              <a:rPr lang="en-US" altLang="en-US" sz="2800" u="sng">
                <a:cs typeface="Times New Roman" panose="02020603050405020304" pitchFamily="18" charset="0"/>
              </a:rPr>
              <a:t>'\uFFFF'</a:t>
            </a:r>
            <a:r>
              <a:rPr lang="en-US" altLang="en-US" sz="2800">
                <a:cs typeface="Times New Roman" panose="02020603050405020304" pitchFamily="18" charset="0"/>
              </a:rPr>
              <a:t>.</a:t>
            </a:r>
            <a:r>
              <a:rPr lang="en-US" altLang="en-US" sz="2800"/>
              <a:t> So, Unicode can represent </a:t>
            </a:r>
            <a:r>
              <a:rPr lang="en-US" altLang="en-US" sz="2800">
                <a:latin typeface="Courier New" panose="02070309020205020404" pitchFamily="49" charset="0"/>
                <a:cs typeface="Times New Roman" panose="02020603050405020304" pitchFamily="18" charset="0"/>
              </a:rPr>
              <a:t>65535 + 1 characters</a:t>
            </a:r>
            <a:r>
              <a:rPr lang="en-US" altLang="en-US" sz="2800"/>
              <a:t>.</a:t>
            </a:r>
          </a:p>
        </p:txBody>
      </p:sp>
      <p:pic>
        <p:nvPicPr>
          <p:cNvPr id="29700" name="Picture 8">
            <a:extLst>
              <a:ext uri="{FF2B5EF4-FFF2-40B4-BE49-F238E27FC236}">
                <a16:creationId xmlns:a16="http://schemas.microsoft.com/office/drawing/2014/main" xmlns="" id="{F4831CAE-0C0A-3041-A74F-7D2041A02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181600"/>
            <a:ext cx="25527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ext Box 9">
            <a:extLst>
              <a:ext uri="{FF2B5EF4-FFF2-40B4-BE49-F238E27FC236}">
                <a16:creationId xmlns:a16="http://schemas.microsoft.com/office/drawing/2014/main" xmlns="" id="{EFCAADE4-12CB-794C-AC32-C8ECBBBDD146}"/>
              </a:ext>
            </a:extLst>
          </p:cNvPr>
          <p:cNvSpPr txBox="1">
            <a:spLocks noChangeArrowheads="1"/>
          </p:cNvSpPr>
          <p:nvPr/>
        </p:nvSpPr>
        <p:spPr bwMode="auto">
          <a:xfrm>
            <a:off x="1752600" y="4267200"/>
            <a:ext cx="525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4229100" algn="l"/>
                <a:tab pos="56007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4229100" algn="l"/>
                <a:tab pos="56007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4229100" algn="l"/>
                <a:tab pos="56007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229100" algn="l"/>
                <a:tab pos="56007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4229100" algn="l"/>
                <a:tab pos="560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cs typeface="Times New Roman" panose="02020603050405020304" pitchFamily="18" charset="0"/>
              </a:rPr>
              <a:t>Unicode \u03b1 \u03b2 \u03b3 for three Greek letters</a:t>
            </a:r>
          </a:p>
        </p:txBody>
      </p:sp>
      <p:sp>
        <p:nvSpPr>
          <p:cNvPr id="29702" name="Line 10">
            <a:extLst>
              <a:ext uri="{FF2B5EF4-FFF2-40B4-BE49-F238E27FC236}">
                <a16:creationId xmlns:a16="http://schemas.microsoft.com/office/drawing/2014/main" xmlns="" id="{3462FCB6-4453-6D49-9C94-953F49CB09F4}"/>
              </a:ext>
            </a:extLst>
          </p:cNvPr>
          <p:cNvSpPr>
            <a:spLocks noChangeShapeType="1"/>
          </p:cNvSpPr>
          <p:nvPr/>
        </p:nvSpPr>
        <p:spPr bwMode="auto">
          <a:xfrm>
            <a:off x="3124200" y="4572000"/>
            <a:ext cx="2286000" cy="990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Line 11">
            <a:extLst>
              <a:ext uri="{FF2B5EF4-FFF2-40B4-BE49-F238E27FC236}">
                <a16:creationId xmlns:a16="http://schemas.microsoft.com/office/drawing/2014/main" xmlns="" id="{D213A16A-27E2-E049-A6DC-F299D5F2E38F}"/>
              </a:ext>
            </a:extLst>
          </p:cNvPr>
          <p:cNvSpPr>
            <a:spLocks noChangeShapeType="1"/>
          </p:cNvSpPr>
          <p:nvPr/>
        </p:nvSpPr>
        <p:spPr bwMode="auto">
          <a:xfrm>
            <a:off x="4038600" y="4572000"/>
            <a:ext cx="1524000" cy="990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Line 12">
            <a:extLst>
              <a:ext uri="{FF2B5EF4-FFF2-40B4-BE49-F238E27FC236}">
                <a16:creationId xmlns:a16="http://schemas.microsoft.com/office/drawing/2014/main" xmlns="" id="{C3FFCE40-1BF9-D845-B84B-84191618ED10}"/>
              </a:ext>
            </a:extLst>
          </p:cNvPr>
          <p:cNvSpPr>
            <a:spLocks noChangeShapeType="1"/>
          </p:cNvSpPr>
          <p:nvPr/>
        </p:nvSpPr>
        <p:spPr bwMode="auto">
          <a:xfrm>
            <a:off x="4800600" y="4572000"/>
            <a:ext cx="838200" cy="990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a:extLst>
              <a:ext uri="{FF2B5EF4-FFF2-40B4-BE49-F238E27FC236}">
                <a16:creationId xmlns:a16="http://schemas.microsoft.com/office/drawing/2014/main" xmlns="" id="{8CB92309-FF0B-5344-ACDA-B49B57284F9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6A7A268-96AA-8142-B1EA-7109EE9EA9A0}" type="slidenum">
              <a:rPr lang="en-US" altLang="en-US" sz="1400" smtClean="0"/>
              <a:pPr>
                <a:spcBef>
                  <a:spcPct val="0"/>
                </a:spcBef>
                <a:buClrTx/>
                <a:buSzTx/>
                <a:buFontTx/>
                <a:buNone/>
              </a:pPr>
              <a:t>12</a:t>
            </a:fld>
            <a:endParaRPr lang="en-US" altLang="en-US" sz="1400"/>
          </a:p>
        </p:txBody>
      </p:sp>
      <p:sp>
        <p:nvSpPr>
          <p:cNvPr id="30722" name="Rectangle 2">
            <a:extLst>
              <a:ext uri="{FF2B5EF4-FFF2-40B4-BE49-F238E27FC236}">
                <a16:creationId xmlns:a16="http://schemas.microsoft.com/office/drawing/2014/main" xmlns="" id="{6726FD5E-F380-2647-A733-15A2AD66AF48}"/>
              </a:ext>
            </a:extLst>
          </p:cNvPr>
          <p:cNvSpPr>
            <a:spLocks noGrp="1" noChangeArrowheads="1"/>
          </p:cNvSpPr>
          <p:nvPr>
            <p:ph type="title"/>
          </p:nvPr>
        </p:nvSpPr>
        <p:spPr>
          <a:xfrm>
            <a:off x="152400" y="228600"/>
            <a:ext cx="8763000" cy="1158875"/>
          </a:xfrm>
        </p:spPr>
        <p:txBody>
          <a:bodyPr/>
          <a:lstStyle/>
          <a:p>
            <a:r>
              <a:rPr lang="en-US" altLang="en-US"/>
              <a:t>ASCII Code for Commonly Used Characters</a:t>
            </a:r>
          </a:p>
        </p:txBody>
      </p:sp>
      <p:sp>
        <p:nvSpPr>
          <p:cNvPr id="30723" name="Text Box 3">
            <a:extLst>
              <a:ext uri="{FF2B5EF4-FFF2-40B4-BE49-F238E27FC236}">
                <a16:creationId xmlns:a16="http://schemas.microsoft.com/office/drawing/2014/main" xmlns="" id="{52313F03-6533-744D-A659-BAEA773A65C8}"/>
              </a:ext>
            </a:extLst>
          </p:cNvPr>
          <p:cNvSpPr txBox="1">
            <a:spLocks noChangeArrowheads="1"/>
          </p:cNvSpPr>
          <p:nvPr/>
        </p:nvSpPr>
        <p:spPr bwMode="auto">
          <a:xfrm>
            <a:off x="228600" y="1143000"/>
            <a:ext cx="868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4229100" algn="l"/>
                <a:tab pos="56007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4229100" algn="l"/>
                <a:tab pos="56007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4229100" algn="l"/>
                <a:tab pos="56007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229100" algn="l"/>
                <a:tab pos="56007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4229100" algn="l"/>
                <a:tab pos="560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600">
              <a:latin typeface="Courier New" panose="02070309020205020404" pitchFamily="49" charset="0"/>
            </a:endParaRPr>
          </a:p>
        </p:txBody>
      </p:sp>
      <p:sp>
        <p:nvSpPr>
          <p:cNvPr id="2" name="Rectangle 2">
            <a:extLst>
              <a:ext uri="{FF2B5EF4-FFF2-40B4-BE49-F238E27FC236}">
                <a16:creationId xmlns:a16="http://schemas.microsoft.com/office/drawing/2014/main" xmlns="" id="{B97EF4C9-47BE-B74F-870A-2BF1C079F90A}"/>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30725" name="Object 2">
            <a:extLst>
              <a:ext uri="{FF2B5EF4-FFF2-40B4-BE49-F238E27FC236}">
                <a16:creationId xmlns:a16="http://schemas.microsoft.com/office/drawing/2014/main" xmlns="" id="{23DD59A1-BDC6-514F-BCF7-7481DEF092B6}"/>
              </a:ext>
            </a:extLst>
          </p:cNvPr>
          <p:cNvGraphicFramePr>
            <a:graphicFrameLocks noChangeAspect="1"/>
          </p:cNvGraphicFramePr>
          <p:nvPr/>
        </p:nvGraphicFramePr>
        <p:xfrm>
          <a:off x="228600" y="1854200"/>
          <a:ext cx="8693150" cy="1997075"/>
        </p:xfrm>
        <a:graphic>
          <a:graphicData uri="http://schemas.openxmlformats.org/presentationml/2006/ole">
            <mc:AlternateContent xmlns:mc="http://schemas.openxmlformats.org/markup-compatibility/2006">
              <mc:Choice xmlns:v="urn:schemas-microsoft-com:vml" Requires="v">
                <p:oleObj spid="_x0000_s30736" name="Picture" r:id="rId3" imgW="3733800" imgH="850900" progId="Word.Picture.8">
                  <p:embed/>
                </p:oleObj>
              </mc:Choice>
              <mc:Fallback>
                <p:oleObj name="Picture" r:id="rId3" imgW="3733800" imgH="8509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54200"/>
                        <a:ext cx="86931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a:extLst>
              <a:ext uri="{FF2B5EF4-FFF2-40B4-BE49-F238E27FC236}">
                <a16:creationId xmlns:a16="http://schemas.microsoft.com/office/drawing/2014/main" xmlns="" id="{08E040FB-CFF2-0541-BCD5-6DE40C685BB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6D2C157-A98A-064C-BD23-E58E700FA30D}" type="slidenum">
              <a:rPr lang="en-US" altLang="en-US" sz="1400" smtClean="0"/>
              <a:pPr>
                <a:spcBef>
                  <a:spcPct val="0"/>
                </a:spcBef>
                <a:buClrTx/>
                <a:buSzTx/>
                <a:buFontTx/>
                <a:buNone/>
              </a:pPr>
              <a:t>13</a:t>
            </a:fld>
            <a:endParaRPr lang="en-US" altLang="en-US" sz="1400"/>
          </a:p>
        </p:txBody>
      </p:sp>
      <p:sp>
        <p:nvSpPr>
          <p:cNvPr id="31746" name="Rectangle 2">
            <a:extLst>
              <a:ext uri="{FF2B5EF4-FFF2-40B4-BE49-F238E27FC236}">
                <a16:creationId xmlns:a16="http://schemas.microsoft.com/office/drawing/2014/main" xmlns="" id="{1075B9A2-1D45-D541-A199-5F795506EC9B}"/>
              </a:ext>
            </a:extLst>
          </p:cNvPr>
          <p:cNvSpPr>
            <a:spLocks noGrp="1" noChangeArrowheads="1"/>
          </p:cNvSpPr>
          <p:nvPr>
            <p:ph type="title"/>
          </p:nvPr>
        </p:nvSpPr>
        <p:spPr>
          <a:xfrm>
            <a:off x="152400" y="228600"/>
            <a:ext cx="8763000" cy="742950"/>
          </a:xfrm>
        </p:spPr>
        <p:txBody>
          <a:bodyPr/>
          <a:lstStyle/>
          <a:p>
            <a:r>
              <a:rPr lang="en-US" altLang="en-US" sz="4000"/>
              <a:t>Escape Sequences for Special Characters</a:t>
            </a:r>
          </a:p>
        </p:txBody>
      </p:sp>
      <p:pic>
        <p:nvPicPr>
          <p:cNvPr id="31747" name="Picture 5">
            <a:extLst>
              <a:ext uri="{FF2B5EF4-FFF2-40B4-BE49-F238E27FC236}">
                <a16:creationId xmlns:a16="http://schemas.microsoft.com/office/drawing/2014/main" xmlns="" id="{FECBFDB9-C8D8-E944-989F-E46C558D9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316038"/>
            <a:ext cx="8745537"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a:extLst>
              <a:ext uri="{FF2B5EF4-FFF2-40B4-BE49-F238E27FC236}">
                <a16:creationId xmlns:a16="http://schemas.microsoft.com/office/drawing/2014/main" xmlns="" id="{68066C06-8343-4441-9B62-0B6D93049D0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B1D1753-635F-3145-98B8-5D291A7E0C22}" type="slidenum">
              <a:rPr lang="en-US" altLang="en-US" sz="1400" smtClean="0"/>
              <a:pPr>
                <a:spcBef>
                  <a:spcPct val="0"/>
                </a:spcBef>
                <a:buClrTx/>
                <a:buSzTx/>
                <a:buFontTx/>
                <a:buNone/>
              </a:pPr>
              <a:t>14</a:t>
            </a:fld>
            <a:endParaRPr lang="en-US" altLang="en-US" sz="1400"/>
          </a:p>
        </p:txBody>
      </p:sp>
      <p:sp>
        <p:nvSpPr>
          <p:cNvPr id="34818" name="Rectangle 2">
            <a:extLst>
              <a:ext uri="{FF2B5EF4-FFF2-40B4-BE49-F238E27FC236}">
                <a16:creationId xmlns:a16="http://schemas.microsoft.com/office/drawing/2014/main" xmlns="" id="{3A0C2AB3-E3B6-2041-8529-2EA0999C4ADC}"/>
              </a:ext>
            </a:extLst>
          </p:cNvPr>
          <p:cNvSpPr>
            <a:spLocks noGrp="1" noChangeArrowheads="1"/>
          </p:cNvSpPr>
          <p:nvPr>
            <p:ph type="title"/>
          </p:nvPr>
        </p:nvSpPr>
        <p:spPr>
          <a:xfrm>
            <a:off x="685800" y="0"/>
            <a:ext cx="7772400" cy="1428750"/>
          </a:xfrm>
        </p:spPr>
        <p:txBody>
          <a:bodyPr/>
          <a:lstStyle/>
          <a:p>
            <a:r>
              <a:rPr lang="en-US" altLang="en-US"/>
              <a:t>Casting between char and Numeric Types</a:t>
            </a:r>
            <a:endParaRPr lang="en-US" altLang="en-US">
              <a:latin typeface="Book Antiqua" panose="02040602050305030304" pitchFamily="18" charset="0"/>
            </a:endParaRPr>
          </a:p>
        </p:txBody>
      </p:sp>
      <p:sp>
        <p:nvSpPr>
          <p:cNvPr id="34819" name="Text Box 3">
            <a:extLst>
              <a:ext uri="{FF2B5EF4-FFF2-40B4-BE49-F238E27FC236}">
                <a16:creationId xmlns:a16="http://schemas.microsoft.com/office/drawing/2014/main" xmlns="" id="{EFDAC97F-AB97-6C4B-BB09-A674828570AD}"/>
              </a:ext>
            </a:extLst>
          </p:cNvPr>
          <p:cNvSpPr txBox="1">
            <a:spLocks noChangeArrowheads="1"/>
          </p:cNvSpPr>
          <p:nvPr/>
        </p:nvSpPr>
        <p:spPr bwMode="auto">
          <a:xfrm>
            <a:off x="304800" y="1752600"/>
            <a:ext cx="8686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4229100" algn="l"/>
                <a:tab pos="56007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4229100" algn="l"/>
                <a:tab pos="56007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4229100" algn="l"/>
                <a:tab pos="56007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229100" algn="l"/>
                <a:tab pos="56007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4229100" algn="l"/>
                <a:tab pos="560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9pPr>
          </a:lstStyle>
          <a:p>
            <a:pPr>
              <a:spcBef>
                <a:spcPct val="50000"/>
              </a:spcBef>
              <a:buClrTx/>
              <a:buSzTx/>
              <a:buFontTx/>
              <a:buNone/>
            </a:pPr>
            <a:r>
              <a:rPr lang="en-US" altLang="en-US" sz="2600" b="1">
                <a:latin typeface="Courier New" panose="02070309020205020404" pitchFamily="49" charset="0"/>
              </a:rPr>
              <a:t>int i = </a:t>
            </a:r>
            <a:r>
              <a:rPr lang="en-US" altLang="en-US" sz="3000" b="1">
                <a:latin typeface="Courier New" panose="02070309020205020404" pitchFamily="49" charset="0"/>
              </a:rPr>
              <a:t>'</a:t>
            </a:r>
            <a:r>
              <a:rPr lang="en-US" altLang="en-US" sz="2600" b="1">
                <a:latin typeface="Courier New" panose="02070309020205020404" pitchFamily="49" charset="0"/>
              </a:rPr>
              <a:t>a</a:t>
            </a:r>
            <a:r>
              <a:rPr lang="en-US" altLang="en-US" sz="3000" b="1">
                <a:latin typeface="Courier New" panose="02070309020205020404" pitchFamily="49" charset="0"/>
              </a:rPr>
              <a:t>'</a:t>
            </a:r>
            <a:r>
              <a:rPr lang="en-US" altLang="en-US" sz="2600" b="1">
                <a:latin typeface="Courier New" panose="02070309020205020404" pitchFamily="49" charset="0"/>
              </a:rPr>
              <a:t>; // Same as int i = (int)</a:t>
            </a:r>
            <a:r>
              <a:rPr lang="en-US" altLang="en-US" sz="3000" b="1">
                <a:latin typeface="Courier New" panose="02070309020205020404" pitchFamily="49" charset="0"/>
              </a:rPr>
              <a:t>'</a:t>
            </a:r>
            <a:r>
              <a:rPr lang="en-US" altLang="en-US" sz="2600" b="1">
                <a:latin typeface="Courier New" panose="02070309020205020404" pitchFamily="49" charset="0"/>
              </a:rPr>
              <a:t>a</a:t>
            </a:r>
            <a:r>
              <a:rPr lang="en-US" altLang="en-US" sz="3000" b="1">
                <a:latin typeface="Courier New" panose="02070309020205020404" pitchFamily="49" charset="0"/>
              </a:rPr>
              <a:t>'</a:t>
            </a:r>
            <a:r>
              <a:rPr lang="en-US" altLang="en-US" sz="2600" b="1">
                <a:latin typeface="Courier New" panose="02070309020205020404" pitchFamily="49" charset="0"/>
              </a:rPr>
              <a:t>;</a:t>
            </a:r>
          </a:p>
          <a:p>
            <a:pPr>
              <a:spcBef>
                <a:spcPct val="50000"/>
              </a:spcBef>
              <a:buClrTx/>
              <a:buSzTx/>
              <a:buFontTx/>
              <a:buNone/>
            </a:pPr>
            <a:endParaRPr lang="en-US" altLang="en-US" sz="2600" b="1">
              <a:latin typeface="Courier New" panose="02070309020205020404" pitchFamily="49" charset="0"/>
            </a:endParaRPr>
          </a:p>
          <a:p>
            <a:pPr>
              <a:spcBef>
                <a:spcPct val="50000"/>
              </a:spcBef>
              <a:buClrTx/>
              <a:buSzTx/>
              <a:buFontTx/>
              <a:buNone/>
            </a:pPr>
            <a:r>
              <a:rPr lang="en-US" altLang="en-US" sz="2600" b="1">
                <a:latin typeface="Courier New" panose="02070309020205020404" pitchFamily="49" charset="0"/>
              </a:rPr>
              <a:t>char c = 97; // Same as char c = (char)97;</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a:extLst>
              <a:ext uri="{FF2B5EF4-FFF2-40B4-BE49-F238E27FC236}">
                <a16:creationId xmlns:a16="http://schemas.microsoft.com/office/drawing/2014/main" xmlns="" id="{0AD60FB3-2FB4-9F45-9143-2B5F63E78B3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7C43E0C-BBBA-0748-A730-B9E8E2561E35}" type="slidenum">
              <a:rPr lang="en-US" altLang="en-US" sz="1400" smtClean="0"/>
              <a:pPr>
                <a:spcBef>
                  <a:spcPct val="0"/>
                </a:spcBef>
                <a:buClrTx/>
                <a:buSzTx/>
                <a:buFontTx/>
                <a:buNone/>
              </a:pPr>
              <a:t>15</a:t>
            </a:fld>
            <a:endParaRPr lang="en-US" altLang="en-US" sz="1400"/>
          </a:p>
        </p:txBody>
      </p:sp>
      <p:sp>
        <p:nvSpPr>
          <p:cNvPr id="35842" name="Rectangle 2">
            <a:extLst>
              <a:ext uri="{FF2B5EF4-FFF2-40B4-BE49-F238E27FC236}">
                <a16:creationId xmlns:a16="http://schemas.microsoft.com/office/drawing/2014/main" xmlns="" id="{082A5553-51A1-C144-8AE1-D049A9BE0BE1}"/>
              </a:ext>
            </a:extLst>
          </p:cNvPr>
          <p:cNvSpPr>
            <a:spLocks noGrp="1" noChangeArrowheads="1"/>
          </p:cNvSpPr>
          <p:nvPr>
            <p:ph type="title"/>
          </p:nvPr>
        </p:nvSpPr>
        <p:spPr>
          <a:xfrm>
            <a:off x="685800" y="0"/>
            <a:ext cx="7772400" cy="1428750"/>
          </a:xfrm>
        </p:spPr>
        <p:txBody>
          <a:bodyPr/>
          <a:lstStyle/>
          <a:p>
            <a:r>
              <a:rPr lang="en-US" altLang="en-US"/>
              <a:t>Comparing and Testing Characters</a:t>
            </a:r>
            <a:endParaRPr lang="en-US" altLang="en-US">
              <a:latin typeface="Book Antiqua" panose="02040602050305030304" pitchFamily="18" charset="0"/>
            </a:endParaRPr>
          </a:p>
        </p:txBody>
      </p:sp>
      <p:sp>
        <p:nvSpPr>
          <p:cNvPr id="35843" name="Text Box 3">
            <a:extLst>
              <a:ext uri="{FF2B5EF4-FFF2-40B4-BE49-F238E27FC236}">
                <a16:creationId xmlns:a16="http://schemas.microsoft.com/office/drawing/2014/main" xmlns="" id="{78A28012-B927-0046-AD98-DDE77C809208}"/>
              </a:ext>
            </a:extLst>
          </p:cNvPr>
          <p:cNvSpPr txBox="1">
            <a:spLocks noChangeArrowheads="1"/>
          </p:cNvSpPr>
          <p:nvPr/>
        </p:nvSpPr>
        <p:spPr bwMode="auto">
          <a:xfrm>
            <a:off x="304800" y="1752600"/>
            <a:ext cx="86868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4229100" algn="l"/>
                <a:tab pos="56007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4229100" algn="l"/>
                <a:tab pos="56007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4229100" algn="l"/>
                <a:tab pos="56007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4229100" algn="l"/>
                <a:tab pos="56007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4229100" algn="l"/>
                <a:tab pos="560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4229100" algn="l"/>
                <a:tab pos="56007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2800" b="1"/>
              <a:t>if</a:t>
            </a:r>
            <a:r>
              <a:rPr lang="en-US" altLang="en-US" sz="2800"/>
              <a:t> (ch &gt;= </a:t>
            </a:r>
            <a:r>
              <a:rPr lang="en-US" altLang="en-US" sz="2800" b="1"/>
              <a:t>'A' </a:t>
            </a:r>
            <a:r>
              <a:rPr lang="en-US" altLang="en-US" sz="2800"/>
              <a:t>&amp;&amp; ch &lt;= </a:t>
            </a:r>
            <a:r>
              <a:rPr lang="en-US" altLang="en-US" sz="2800" b="1"/>
              <a:t>'Z'</a:t>
            </a:r>
            <a:r>
              <a:rPr lang="en-US" altLang="en-US" sz="2800"/>
              <a:t>) </a:t>
            </a:r>
            <a:endParaRPr lang="en-US" altLang="en-US" sz="2800" u="sng"/>
          </a:p>
          <a:p>
            <a:pPr>
              <a:spcBef>
                <a:spcPct val="0"/>
              </a:spcBef>
              <a:buClrTx/>
              <a:buSzTx/>
              <a:buFontTx/>
              <a:buNone/>
            </a:pPr>
            <a:r>
              <a:rPr lang="en-US" altLang="en-US" sz="2800"/>
              <a:t>  System.out.println(ch + </a:t>
            </a:r>
            <a:r>
              <a:rPr lang="en-US" altLang="en-US" sz="2800" b="1"/>
              <a:t>" is an uppercase letter"</a:t>
            </a:r>
            <a:r>
              <a:rPr lang="en-US" altLang="en-US" sz="2800"/>
              <a:t>); </a:t>
            </a:r>
            <a:endParaRPr lang="en-US" altLang="en-US" sz="2800" u="sng"/>
          </a:p>
          <a:p>
            <a:pPr>
              <a:spcBef>
                <a:spcPct val="0"/>
              </a:spcBef>
              <a:buClrTx/>
              <a:buSzTx/>
              <a:buFontTx/>
              <a:buNone/>
            </a:pPr>
            <a:r>
              <a:rPr lang="en-US" altLang="en-US" sz="2800" b="1"/>
              <a:t>else if</a:t>
            </a:r>
            <a:r>
              <a:rPr lang="en-US" altLang="en-US" sz="2800"/>
              <a:t> (ch &gt;= </a:t>
            </a:r>
            <a:r>
              <a:rPr lang="en-US" altLang="en-US" sz="2800" b="1"/>
              <a:t>'a' </a:t>
            </a:r>
            <a:r>
              <a:rPr lang="en-US" altLang="en-US" sz="2800"/>
              <a:t>&amp;&amp; ch &lt;= </a:t>
            </a:r>
            <a:r>
              <a:rPr lang="en-US" altLang="en-US" sz="2800" b="1"/>
              <a:t>'z'</a:t>
            </a:r>
            <a:r>
              <a:rPr lang="en-US" altLang="en-US" sz="2800"/>
              <a:t>) </a:t>
            </a:r>
            <a:endParaRPr lang="en-US" altLang="en-US" sz="2800" u="sng"/>
          </a:p>
          <a:p>
            <a:pPr>
              <a:spcBef>
                <a:spcPct val="0"/>
              </a:spcBef>
              <a:buClrTx/>
              <a:buSzTx/>
              <a:buFontTx/>
              <a:buNone/>
            </a:pPr>
            <a:r>
              <a:rPr lang="en-US" altLang="en-US" sz="2800"/>
              <a:t>  System.out.println(ch + </a:t>
            </a:r>
            <a:r>
              <a:rPr lang="en-US" altLang="en-US" sz="2800" b="1"/>
              <a:t>" is a lowercase letter"</a:t>
            </a:r>
            <a:r>
              <a:rPr lang="en-US" altLang="en-US" sz="2800"/>
              <a:t>); </a:t>
            </a:r>
            <a:endParaRPr lang="en-US" altLang="en-US" sz="2800" u="sng"/>
          </a:p>
          <a:p>
            <a:pPr>
              <a:spcBef>
                <a:spcPct val="0"/>
              </a:spcBef>
              <a:buClrTx/>
              <a:buSzTx/>
              <a:buFontTx/>
              <a:buNone/>
            </a:pPr>
            <a:r>
              <a:rPr lang="en-US" altLang="en-US" sz="2800" b="1"/>
              <a:t>else if</a:t>
            </a:r>
            <a:r>
              <a:rPr lang="en-US" altLang="en-US" sz="2800"/>
              <a:t> (ch &gt;= </a:t>
            </a:r>
            <a:r>
              <a:rPr lang="en-US" altLang="en-US" sz="2800" b="1"/>
              <a:t>'0' </a:t>
            </a:r>
            <a:r>
              <a:rPr lang="en-US" altLang="en-US" sz="2800"/>
              <a:t>&amp;&amp; ch &lt;= </a:t>
            </a:r>
            <a:r>
              <a:rPr lang="en-US" altLang="en-US" sz="2800" b="1"/>
              <a:t>'9'</a:t>
            </a:r>
            <a:r>
              <a:rPr lang="en-US" altLang="en-US" sz="2800"/>
              <a:t>) </a:t>
            </a:r>
            <a:endParaRPr lang="en-US" altLang="en-US" sz="2800" u="sng"/>
          </a:p>
          <a:p>
            <a:pPr>
              <a:spcBef>
                <a:spcPct val="0"/>
              </a:spcBef>
              <a:buClrTx/>
              <a:buSzTx/>
              <a:buFontTx/>
              <a:buNone/>
            </a:pPr>
            <a:r>
              <a:rPr lang="en-US" altLang="en-US" sz="2800"/>
              <a:t>  System.out.println(ch + </a:t>
            </a:r>
            <a:r>
              <a:rPr lang="en-US" altLang="en-US" sz="2800" b="1"/>
              <a:t>" is a numeric character"</a:t>
            </a:r>
            <a:r>
              <a:rPr lang="en-US" altLang="en-US" sz="2800"/>
              <a:t>); </a:t>
            </a:r>
            <a:endParaRPr lang="en-US" altLang="en-US" sz="2800" u="sng"/>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4">
            <a:extLst>
              <a:ext uri="{FF2B5EF4-FFF2-40B4-BE49-F238E27FC236}">
                <a16:creationId xmlns:a16="http://schemas.microsoft.com/office/drawing/2014/main" xmlns="" id="{B3CD2207-78C3-9643-9B1E-9919BAAAB67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F71D3B2-3216-F544-ABFA-874A55D8392B}" type="slidenum">
              <a:rPr lang="en-US" altLang="en-US" sz="1400" smtClean="0"/>
              <a:pPr>
                <a:spcBef>
                  <a:spcPct val="0"/>
                </a:spcBef>
                <a:buClrTx/>
                <a:buSzTx/>
                <a:buFontTx/>
                <a:buNone/>
              </a:pPr>
              <a:t>16</a:t>
            </a:fld>
            <a:endParaRPr lang="en-US" altLang="en-US" sz="1400"/>
          </a:p>
        </p:txBody>
      </p:sp>
      <p:sp>
        <p:nvSpPr>
          <p:cNvPr id="36866" name="Rectangle 2">
            <a:extLst>
              <a:ext uri="{FF2B5EF4-FFF2-40B4-BE49-F238E27FC236}">
                <a16:creationId xmlns:a16="http://schemas.microsoft.com/office/drawing/2014/main" xmlns="" id="{1D3DCEE5-C404-4749-B1CC-59A9F0B850F3}"/>
              </a:ext>
            </a:extLst>
          </p:cNvPr>
          <p:cNvSpPr>
            <a:spLocks noGrp="1" noChangeArrowheads="1"/>
          </p:cNvSpPr>
          <p:nvPr>
            <p:ph type="title"/>
          </p:nvPr>
        </p:nvSpPr>
        <p:spPr>
          <a:xfrm>
            <a:off x="228600" y="228600"/>
            <a:ext cx="8686800" cy="685800"/>
          </a:xfrm>
        </p:spPr>
        <p:txBody>
          <a:bodyPr/>
          <a:lstStyle/>
          <a:p>
            <a:r>
              <a:rPr lang="en-US" altLang="en-US" sz="4800"/>
              <a:t>Methods in the Character Class</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07B6EF2F-EBBB-2949-9B17-ECD3F7C29693}"/>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36868" name="Object 3">
            <a:extLst>
              <a:ext uri="{FF2B5EF4-FFF2-40B4-BE49-F238E27FC236}">
                <a16:creationId xmlns:a16="http://schemas.microsoft.com/office/drawing/2014/main" xmlns="" id="{4BBB80F4-50C0-F542-AD8F-8B5B9D8003AA}"/>
              </a:ext>
            </a:extLst>
          </p:cNvPr>
          <p:cNvGraphicFramePr>
            <a:graphicFrameLocks noChangeAspect="1"/>
          </p:cNvGraphicFramePr>
          <p:nvPr/>
        </p:nvGraphicFramePr>
        <p:xfrm>
          <a:off x="247650" y="1431925"/>
          <a:ext cx="8648700" cy="3225800"/>
        </p:xfrm>
        <a:graphic>
          <a:graphicData uri="http://schemas.openxmlformats.org/presentationml/2006/ole">
            <mc:AlternateContent xmlns:mc="http://schemas.openxmlformats.org/markup-compatibility/2006">
              <mc:Choice xmlns:v="urn:schemas-microsoft-com:vml" Requires="v">
                <p:oleObj spid="_x0000_s36879" name="Picture" r:id="rId3" imgW="4025900" imgH="1638300" progId="Word.Picture.8">
                  <p:embed/>
                </p:oleObj>
              </mc:Choice>
              <mc:Fallback>
                <p:oleObj name="Picture" r:id="rId3" imgW="4025900" imgH="16383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431925"/>
                        <a:ext cx="86487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a:extLst>
              <a:ext uri="{FF2B5EF4-FFF2-40B4-BE49-F238E27FC236}">
                <a16:creationId xmlns:a16="http://schemas.microsoft.com/office/drawing/2014/main" xmlns="" id="{1ED70960-1811-6645-89D0-3150B1AF0E8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BB17A01-E57C-AC46-B615-40E81EE46D90}" type="slidenum">
              <a:rPr lang="en-US" altLang="en-US" sz="1400" smtClean="0"/>
              <a:pPr>
                <a:spcBef>
                  <a:spcPct val="0"/>
                </a:spcBef>
                <a:buClrTx/>
                <a:buSzTx/>
                <a:buFontTx/>
                <a:buNone/>
              </a:pPr>
              <a:t>17</a:t>
            </a:fld>
            <a:endParaRPr lang="en-US" altLang="en-US" sz="1400"/>
          </a:p>
        </p:txBody>
      </p:sp>
      <p:sp>
        <p:nvSpPr>
          <p:cNvPr id="37890" name="Rectangle 2">
            <a:extLst>
              <a:ext uri="{FF2B5EF4-FFF2-40B4-BE49-F238E27FC236}">
                <a16:creationId xmlns:a16="http://schemas.microsoft.com/office/drawing/2014/main" xmlns="" id="{0484FC2F-7775-304E-8D5E-665F04290787}"/>
              </a:ext>
            </a:extLst>
          </p:cNvPr>
          <p:cNvSpPr>
            <a:spLocks noGrp="1" noChangeArrowheads="1"/>
          </p:cNvSpPr>
          <p:nvPr>
            <p:ph type="title"/>
          </p:nvPr>
        </p:nvSpPr>
        <p:spPr>
          <a:xfrm>
            <a:off x="228600" y="228600"/>
            <a:ext cx="8686800" cy="685800"/>
          </a:xfrm>
        </p:spPr>
        <p:txBody>
          <a:bodyPr/>
          <a:lstStyle/>
          <a:p>
            <a:r>
              <a:rPr lang="en-US" altLang="en-US" sz="4500">
                <a:cs typeface="Times New Roman" panose="02020603050405020304" pitchFamily="18" charset="0"/>
              </a:rPr>
              <a:t>The String Type </a:t>
            </a:r>
          </a:p>
        </p:txBody>
      </p:sp>
      <p:sp>
        <p:nvSpPr>
          <p:cNvPr id="37891" name="Rectangle 3">
            <a:extLst>
              <a:ext uri="{FF2B5EF4-FFF2-40B4-BE49-F238E27FC236}">
                <a16:creationId xmlns:a16="http://schemas.microsoft.com/office/drawing/2014/main" xmlns="" id="{00920DF4-CCE0-C640-8301-6E94C5C1AAD1}"/>
              </a:ext>
            </a:extLst>
          </p:cNvPr>
          <p:cNvSpPr>
            <a:spLocks noGrp="1" noChangeArrowheads="1"/>
          </p:cNvSpPr>
          <p:nvPr>
            <p:ph type="body" idx="1"/>
          </p:nvPr>
        </p:nvSpPr>
        <p:spPr>
          <a:xfrm>
            <a:off x="228600" y="1066800"/>
            <a:ext cx="8686800" cy="5257800"/>
          </a:xfrm>
        </p:spPr>
        <p:txBody>
          <a:bodyPr/>
          <a:lstStyle/>
          <a:p>
            <a:pPr marL="0" indent="0">
              <a:spcBef>
                <a:spcPct val="0"/>
              </a:spcBef>
              <a:buClrTx/>
              <a:buSzTx/>
              <a:buFontTx/>
              <a:buNone/>
            </a:pPr>
            <a:r>
              <a:rPr lang="en-US" altLang="en-US" sz="2500">
                <a:cs typeface="Courier New" panose="02070309020205020404" pitchFamily="49" charset="0"/>
              </a:rPr>
              <a:t>The char type only represents one character. To represent a string of characters, use the data type called String. For example, </a:t>
            </a:r>
          </a:p>
          <a:p>
            <a:pPr marL="0" indent="0">
              <a:spcBef>
                <a:spcPct val="0"/>
              </a:spcBef>
              <a:buClrTx/>
              <a:buSzTx/>
              <a:buFontTx/>
              <a:buNone/>
            </a:pPr>
            <a:r>
              <a:rPr lang="en-US" altLang="en-US" sz="2500">
                <a:cs typeface="Courier New" panose="02070309020205020404" pitchFamily="49" charset="0"/>
              </a:rPr>
              <a:t> </a:t>
            </a:r>
          </a:p>
          <a:p>
            <a:pPr marL="0" indent="0">
              <a:spcBef>
                <a:spcPct val="0"/>
              </a:spcBef>
              <a:buClrTx/>
              <a:buSzTx/>
              <a:buFontTx/>
              <a:buNone/>
            </a:pPr>
            <a:r>
              <a:rPr lang="en-US" altLang="en-US" sz="2500">
                <a:cs typeface="Courier New" panose="02070309020205020404" pitchFamily="49" charset="0"/>
              </a:rPr>
              <a:t>String message = "Welcome to Java";</a:t>
            </a:r>
            <a:endParaRPr lang="en-US" altLang="en-US" sz="2500">
              <a:cs typeface="Times New Roman" panose="02020603050405020304" pitchFamily="18" charset="0"/>
            </a:endParaRPr>
          </a:p>
          <a:p>
            <a:pPr marL="0" indent="0">
              <a:spcBef>
                <a:spcPct val="0"/>
              </a:spcBef>
              <a:buClrTx/>
              <a:buSzTx/>
              <a:buFontTx/>
              <a:buNone/>
            </a:pPr>
            <a:r>
              <a:rPr lang="en-US" altLang="en-US" sz="2500">
                <a:cs typeface="Courier New" panose="02070309020205020404" pitchFamily="49" charset="0"/>
              </a:rPr>
              <a:t> </a:t>
            </a:r>
            <a:endParaRPr lang="en-US" altLang="en-US" sz="2500">
              <a:cs typeface="Times New Roman" panose="02020603050405020304" pitchFamily="18" charset="0"/>
            </a:endParaRPr>
          </a:p>
          <a:p>
            <a:pPr marL="0" indent="0">
              <a:spcBef>
                <a:spcPct val="0"/>
              </a:spcBef>
              <a:buClrTx/>
              <a:buSzTx/>
              <a:buFontTx/>
              <a:buNone/>
            </a:pPr>
            <a:r>
              <a:rPr lang="en-US" altLang="en-US" sz="2500">
                <a:cs typeface="Courier New" panose="02070309020205020404" pitchFamily="49" charset="0"/>
              </a:rPr>
              <a:t>String is actually a predefined class in the Java library just like the System class and Scanner class. The String type is not a primitive type. It is known as a </a:t>
            </a:r>
            <a:r>
              <a:rPr lang="en-US" altLang="en-US" sz="2500" i="1">
                <a:cs typeface="Courier New" panose="02070309020205020404" pitchFamily="49" charset="0"/>
              </a:rPr>
              <a:t>reference type</a:t>
            </a:r>
            <a:r>
              <a:rPr lang="en-US" altLang="en-US" sz="2500">
                <a:cs typeface="Courier New" panose="02070309020205020404" pitchFamily="49" charset="0"/>
              </a:rPr>
              <a:t>. Any Java class can be used as a reference type for a variable. Reference data types will be thoroughly discussed in Chapter 9, “Objects and Classes.” For the time being, you just need to know how to declare a String variable, how to assign a string to the variable, how to concatenate strings, and to perform simple operations for strings.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4">
            <a:extLst>
              <a:ext uri="{FF2B5EF4-FFF2-40B4-BE49-F238E27FC236}">
                <a16:creationId xmlns:a16="http://schemas.microsoft.com/office/drawing/2014/main" xmlns="" id="{8A01FBF6-11DF-A24D-BE17-BB5F3A30B97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24857C6-FF9E-3C44-A1E8-CD4DE8E2BE63}" type="slidenum">
              <a:rPr lang="en-US" altLang="en-US" sz="1400" smtClean="0"/>
              <a:pPr>
                <a:spcBef>
                  <a:spcPct val="0"/>
                </a:spcBef>
                <a:buClrTx/>
                <a:buSzTx/>
                <a:buFontTx/>
                <a:buNone/>
              </a:pPr>
              <a:t>18</a:t>
            </a:fld>
            <a:endParaRPr lang="en-US" altLang="en-US" sz="1400"/>
          </a:p>
        </p:txBody>
      </p:sp>
      <p:sp>
        <p:nvSpPr>
          <p:cNvPr id="38914" name="Rectangle 2">
            <a:extLst>
              <a:ext uri="{FF2B5EF4-FFF2-40B4-BE49-F238E27FC236}">
                <a16:creationId xmlns:a16="http://schemas.microsoft.com/office/drawing/2014/main" xmlns="" id="{6FBE8B9C-533D-3541-8881-010BF1DCA0C1}"/>
              </a:ext>
            </a:extLst>
          </p:cNvPr>
          <p:cNvSpPr>
            <a:spLocks noGrp="1" noChangeArrowheads="1"/>
          </p:cNvSpPr>
          <p:nvPr>
            <p:ph type="title"/>
          </p:nvPr>
        </p:nvSpPr>
        <p:spPr>
          <a:xfrm>
            <a:off x="79375" y="228600"/>
            <a:ext cx="8909050" cy="857250"/>
          </a:xfrm>
        </p:spPr>
        <p:txBody>
          <a:bodyPr/>
          <a:lstStyle/>
          <a:p>
            <a:r>
              <a:rPr lang="en-US" altLang="en-US" sz="4800"/>
              <a:t>Simple Methods for </a:t>
            </a:r>
            <a:r>
              <a:rPr lang="en-US" altLang="en-US" sz="4800" b="1"/>
              <a:t>String</a:t>
            </a:r>
            <a:r>
              <a:rPr lang="en-US" altLang="en-US" sz="4800"/>
              <a:t> Objects</a:t>
            </a:r>
          </a:p>
        </p:txBody>
      </p:sp>
      <p:sp>
        <p:nvSpPr>
          <p:cNvPr id="3" name="Rectangle 6">
            <a:extLst>
              <a:ext uri="{FF2B5EF4-FFF2-40B4-BE49-F238E27FC236}">
                <a16:creationId xmlns:a16="http://schemas.microsoft.com/office/drawing/2014/main" xmlns="" id="{B0B49D40-CD5A-7F45-9860-52006AD99229}"/>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7">
            <a:extLst>
              <a:ext uri="{FF2B5EF4-FFF2-40B4-BE49-F238E27FC236}">
                <a16:creationId xmlns:a16="http://schemas.microsoft.com/office/drawing/2014/main" xmlns="" id="{651375DF-B13D-304C-8C97-2E8CB2CCC72C}"/>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 name="Rectangle 8">
            <a:extLst>
              <a:ext uri="{FF2B5EF4-FFF2-40B4-BE49-F238E27FC236}">
                <a16:creationId xmlns:a16="http://schemas.microsoft.com/office/drawing/2014/main" xmlns="" id="{8B6139D8-DED9-9A49-B6E5-44DA73D9E9CA}"/>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6" name="Rectangle 10">
            <a:extLst>
              <a:ext uri="{FF2B5EF4-FFF2-40B4-BE49-F238E27FC236}">
                <a16:creationId xmlns:a16="http://schemas.microsoft.com/office/drawing/2014/main" xmlns="" id="{CA85E3E8-3988-4548-BC67-161FD3728F6E}"/>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38919" name="Object 6">
            <a:extLst>
              <a:ext uri="{FF2B5EF4-FFF2-40B4-BE49-F238E27FC236}">
                <a16:creationId xmlns:a16="http://schemas.microsoft.com/office/drawing/2014/main" xmlns="" id="{4F2B801C-046C-8A4F-B17F-22204742367E}"/>
              </a:ext>
            </a:extLst>
          </p:cNvPr>
          <p:cNvGraphicFramePr>
            <a:graphicFrameLocks noChangeAspect="1"/>
          </p:cNvGraphicFramePr>
          <p:nvPr/>
        </p:nvGraphicFramePr>
        <p:xfrm>
          <a:off x="0" y="1355725"/>
          <a:ext cx="9126538" cy="2879725"/>
        </p:xfrm>
        <a:graphic>
          <a:graphicData uri="http://schemas.openxmlformats.org/presentationml/2006/ole">
            <mc:AlternateContent xmlns:mc="http://schemas.openxmlformats.org/markup-compatibility/2006">
              <mc:Choice xmlns:v="urn:schemas-microsoft-com:vml" Requires="v">
                <p:oleObj spid="_x0000_s38930" name="Picture" r:id="rId3" imgW="4191000" imgH="1320800" progId="Word.Picture.8">
                  <p:embed/>
                </p:oleObj>
              </mc:Choice>
              <mc:Fallback>
                <p:oleObj name="Picture" r:id="rId3" imgW="4191000" imgH="13208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5725"/>
                        <a:ext cx="91265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a:extLst>
              <a:ext uri="{FF2B5EF4-FFF2-40B4-BE49-F238E27FC236}">
                <a16:creationId xmlns:a16="http://schemas.microsoft.com/office/drawing/2014/main" xmlns="" id="{40332DC5-7072-6142-A1F3-92228324F8B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59D72E-88E1-6942-A7FD-84B1E79C92B8}" type="slidenum">
              <a:rPr lang="en-US" altLang="en-US" sz="1400" smtClean="0"/>
              <a:pPr>
                <a:spcBef>
                  <a:spcPct val="0"/>
                </a:spcBef>
                <a:buClrTx/>
                <a:buSzTx/>
                <a:buFontTx/>
                <a:buNone/>
              </a:pPr>
              <a:t>19</a:t>
            </a:fld>
            <a:endParaRPr lang="en-US" altLang="en-US" sz="1400"/>
          </a:p>
        </p:txBody>
      </p:sp>
      <p:sp>
        <p:nvSpPr>
          <p:cNvPr id="39938" name="Rectangle 2">
            <a:extLst>
              <a:ext uri="{FF2B5EF4-FFF2-40B4-BE49-F238E27FC236}">
                <a16:creationId xmlns:a16="http://schemas.microsoft.com/office/drawing/2014/main" xmlns="" id="{B1BA6B23-EDD3-1D42-B976-2B7387D19680}"/>
              </a:ext>
            </a:extLst>
          </p:cNvPr>
          <p:cNvSpPr>
            <a:spLocks noGrp="1" noChangeArrowheads="1"/>
          </p:cNvSpPr>
          <p:nvPr>
            <p:ph type="title"/>
          </p:nvPr>
        </p:nvSpPr>
        <p:spPr>
          <a:xfrm>
            <a:off x="79375" y="228600"/>
            <a:ext cx="8909050" cy="857250"/>
          </a:xfrm>
        </p:spPr>
        <p:txBody>
          <a:bodyPr/>
          <a:lstStyle/>
          <a:p>
            <a:r>
              <a:rPr lang="en-US" altLang="en-US" sz="4800"/>
              <a:t>Simple Methods for </a:t>
            </a:r>
            <a:r>
              <a:rPr lang="en-US" altLang="en-US" sz="4800" b="1"/>
              <a:t>String</a:t>
            </a:r>
            <a:r>
              <a:rPr lang="en-US" altLang="en-US" sz="4800"/>
              <a:t> Objects</a:t>
            </a:r>
          </a:p>
        </p:txBody>
      </p:sp>
      <p:sp>
        <p:nvSpPr>
          <p:cNvPr id="3" name="Rectangle 6">
            <a:extLst>
              <a:ext uri="{FF2B5EF4-FFF2-40B4-BE49-F238E27FC236}">
                <a16:creationId xmlns:a16="http://schemas.microsoft.com/office/drawing/2014/main" xmlns="" id="{2D293CE2-6A4A-1F41-9D76-B33CE5E22EC6}"/>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39940" name="Rectangle 3">
            <a:extLst>
              <a:ext uri="{FF2B5EF4-FFF2-40B4-BE49-F238E27FC236}">
                <a16:creationId xmlns:a16="http://schemas.microsoft.com/office/drawing/2014/main" xmlns="" id="{FCFBB0EB-DC38-2E46-AB80-FB47F1169E5F}"/>
              </a:ext>
            </a:extLst>
          </p:cNvPr>
          <p:cNvSpPr txBox="1">
            <a:spLocks noChangeArrowheads="1"/>
          </p:cNvSpPr>
          <p:nvPr/>
        </p:nvSpPr>
        <p:spPr bwMode="auto">
          <a:xfrm>
            <a:off x="155575" y="1431925"/>
            <a:ext cx="875665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800"/>
              <a:t>Strings are objects in Java. The methods in the preceding table can only be invoked from a specific string instance. For this reason, these methods are called </a:t>
            </a:r>
            <a:r>
              <a:rPr lang="en-US" altLang="en-US" sz="2800" i="1"/>
              <a:t>instance methods</a:t>
            </a:r>
            <a:r>
              <a:rPr lang="en-US" altLang="en-US" sz="2800"/>
              <a:t>. A non-instance method is called a </a:t>
            </a:r>
            <a:r>
              <a:rPr lang="en-US" altLang="en-US" sz="2800" i="1"/>
              <a:t>static method</a:t>
            </a:r>
            <a:r>
              <a:rPr lang="en-US" altLang="en-US" sz="2800"/>
              <a:t>. A static method can be invoked without using an object. All the methods defined in the </a:t>
            </a:r>
            <a:r>
              <a:rPr lang="en-US" altLang="en-US" sz="2800" b="1"/>
              <a:t>Math</a:t>
            </a:r>
            <a:r>
              <a:rPr lang="en-US" altLang="en-US" sz="2800"/>
              <a:t> class are static methods. They are not tied to a specific object instance. The syntax to invoke an instance method is </a:t>
            </a:r>
          </a:p>
          <a:p>
            <a:pPr>
              <a:spcBef>
                <a:spcPct val="0"/>
              </a:spcBef>
              <a:buClrTx/>
              <a:buSzTx/>
              <a:buFontTx/>
              <a:buNone/>
            </a:pPr>
            <a:endParaRPr lang="en-US" altLang="en-US" sz="2800" b="1"/>
          </a:p>
          <a:p>
            <a:pPr>
              <a:spcBef>
                <a:spcPct val="0"/>
              </a:spcBef>
              <a:buClrTx/>
              <a:buSzTx/>
              <a:buFontTx/>
              <a:buNone/>
            </a:pPr>
            <a:r>
              <a:rPr lang="en-US" altLang="en-US" sz="2800" b="1"/>
              <a:t>referenceVariable.methodName(arguments)</a:t>
            </a:r>
            <a:r>
              <a:rPr lang="en-US" altLang="en-US" sz="2800"/>
              <a:t>. </a:t>
            </a:r>
            <a:endParaRPr lang="en-US" altLang="en-US" sz="2900">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xmlns="" id="{A568AFCC-1CA2-7B42-9157-D626D51F2F7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29D378B-E875-7A42-BCF0-FC2C297CAC2F}" type="slidenum">
              <a:rPr lang="en-US" altLang="en-US" sz="1400" smtClean="0"/>
              <a:pPr>
                <a:spcBef>
                  <a:spcPct val="0"/>
                </a:spcBef>
                <a:buClrTx/>
                <a:buSzTx/>
                <a:buFontTx/>
                <a:buNone/>
              </a:pPr>
              <a:t>2</a:t>
            </a:fld>
            <a:endParaRPr lang="en-US" altLang="en-US" sz="1400"/>
          </a:p>
        </p:txBody>
      </p:sp>
      <p:sp>
        <p:nvSpPr>
          <p:cNvPr id="19458" name="Rectangle 2">
            <a:extLst>
              <a:ext uri="{FF2B5EF4-FFF2-40B4-BE49-F238E27FC236}">
                <a16:creationId xmlns:a16="http://schemas.microsoft.com/office/drawing/2014/main" xmlns="" id="{C13D6107-FA40-8F4E-816F-5954E58745E4}"/>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Math</a:t>
            </a:r>
            <a:r>
              <a:rPr lang="en-US" altLang="en-US"/>
              <a:t> Class</a:t>
            </a:r>
          </a:p>
        </p:txBody>
      </p:sp>
      <p:sp>
        <p:nvSpPr>
          <p:cNvPr id="19459" name="Rectangle 3">
            <a:extLst>
              <a:ext uri="{FF2B5EF4-FFF2-40B4-BE49-F238E27FC236}">
                <a16:creationId xmlns:a16="http://schemas.microsoft.com/office/drawing/2014/main" xmlns="" id="{2B1A0EDC-610B-8F4F-9D8D-94C409F777E8}"/>
              </a:ext>
            </a:extLst>
          </p:cNvPr>
          <p:cNvSpPr>
            <a:spLocks noGrp="1" noChangeArrowheads="1"/>
          </p:cNvSpPr>
          <p:nvPr>
            <p:ph type="body" idx="1"/>
          </p:nvPr>
        </p:nvSpPr>
        <p:spPr>
          <a:xfrm>
            <a:off x="685800" y="1295400"/>
            <a:ext cx="7848600" cy="5105400"/>
          </a:xfrm>
        </p:spPr>
        <p:txBody>
          <a:bodyPr/>
          <a:lstStyle/>
          <a:p>
            <a:r>
              <a:rPr lang="en-US" altLang="en-US"/>
              <a:t>Class constants:</a:t>
            </a:r>
          </a:p>
          <a:p>
            <a:pPr marL="736600" lvl="1" indent="-279400"/>
            <a:r>
              <a:rPr lang="en-US" altLang="en-US">
                <a:latin typeface="Courier New" panose="02070309020205020404" pitchFamily="49" charset="0"/>
              </a:rPr>
              <a:t>PI</a:t>
            </a:r>
            <a:endParaRPr lang="en-US" altLang="en-US"/>
          </a:p>
          <a:p>
            <a:pPr marL="736600" lvl="1" indent="-279400"/>
            <a:r>
              <a:rPr lang="en-US" altLang="en-US">
                <a:latin typeface="Courier New" panose="02070309020205020404" pitchFamily="49" charset="0"/>
              </a:rPr>
              <a:t>E</a:t>
            </a:r>
            <a:endParaRPr lang="en-US" altLang="en-US"/>
          </a:p>
          <a:p>
            <a:r>
              <a:rPr lang="en-US" altLang="en-US"/>
              <a:t>Class methods: </a:t>
            </a:r>
          </a:p>
          <a:p>
            <a:pPr marL="736600" lvl="1" indent="-279400"/>
            <a:r>
              <a:rPr lang="en-US" altLang="en-US"/>
              <a:t>Trigonometric Methods </a:t>
            </a:r>
          </a:p>
          <a:p>
            <a:pPr marL="736600" lvl="1" indent="-279400"/>
            <a:r>
              <a:rPr lang="en-US" altLang="en-US"/>
              <a:t>Exponent Methods</a:t>
            </a:r>
          </a:p>
          <a:p>
            <a:pPr marL="736600" lvl="1" indent="-279400"/>
            <a:r>
              <a:rPr lang="en-US" altLang="en-US"/>
              <a:t>Rounding Methods</a:t>
            </a:r>
          </a:p>
          <a:p>
            <a:pPr marL="736600" lvl="1" indent="-279400"/>
            <a:r>
              <a:rPr lang="en-US" altLang="en-US"/>
              <a:t>min, max, abs, and random Methods</a:t>
            </a:r>
          </a:p>
          <a:p>
            <a:pPr>
              <a:buFont typeface="Monotype Sorts" pitchFamily="2" charset="2"/>
              <a:buNone/>
            </a:pP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a:extLst>
              <a:ext uri="{FF2B5EF4-FFF2-40B4-BE49-F238E27FC236}">
                <a16:creationId xmlns:a16="http://schemas.microsoft.com/office/drawing/2014/main" xmlns="" id="{2CE02FE8-D665-694B-A9F9-545C74352B8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5BC56DE-6D03-CA47-A927-7082943884B1}" type="slidenum">
              <a:rPr lang="en-US" altLang="en-US" sz="1400" smtClean="0"/>
              <a:pPr>
                <a:spcBef>
                  <a:spcPct val="0"/>
                </a:spcBef>
                <a:buClrTx/>
                <a:buSzTx/>
                <a:buFontTx/>
                <a:buNone/>
              </a:pPr>
              <a:t>20</a:t>
            </a:fld>
            <a:endParaRPr lang="en-US" altLang="en-US" sz="1400"/>
          </a:p>
        </p:txBody>
      </p:sp>
      <p:sp>
        <p:nvSpPr>
          <p:cNvPr id="40962" name="Rectangle 2">
            <a:extLst>
              <a:ext uri="{FF2B5EF4-FFF2-40B4-BE49-F238E27FC236}">
                <a16:creationId xmlns:a16="http://schemas.microsoft.com/office/drawing/2014/main" xmlns="" id="{184D3466-1CDC-014F-9986-10DEF735CC1C}"/>
              </a:ext>
            </a:extLst>
          </p:cNvPr>
          <p:cNvSpPr>
            <a:spLocks noGrp="1" noChangeArrowheads="1"/>
          </p:cNvSpPr>
          <p:nvPr>
            <p:ph type="title"/>
          </p:nvPr>
        </p:nvSpPr>
        <p:spPr>
          <a:xfrm>
            <a:off x="79375" y="228600"/>
            <a:ext cx="8909050" cy="857250"/>
          </a:xfrm>
        </p:spPr>
        <p:txBody>
          <a:bodyPr/>
          <a:lstStyle/>
          <a:p>
            <a:r>
              <a:rPr lang="en-US" altLang="en-US" sz="4800"/>
              <a:t>Getting String Length</a:t>
            </a:r>
          </a:p>
        </p:txBody>
      </p:sp>
      <p:sp>
        <p:nvSpPr>
          <p:cNvPr id="3" name="Rectangle 6">
            <a:extLst>
              <a:ext uri="{FF2B5EF4-FFF2-40B4-BE49-F238E27FC236}">
                <a16:creationId xmlns:a16="http://schemas.microsoft.com/office/drawing/2014/main" xmlns="" id="{CF8BB671-61E2-2D4D-985A-43D437424425}"/>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0964" name="Rectangle 3">
            <a:extLst>
              <a:ext uri="{FF2B5EF4-FFF2-40B4-BE49-F238E27FC236}">
                <a16:creationId xmlns:a16="http://schemas.microsoft.com/office/drawing/2014/main" xmlns="" id="{54293FD2-32BB-4349-87E0-22D092C484D5}"/>
              </a:ext>
            </a:extLst>
          </p:cNvPr>
          <p:cNvSpPr txBox="1">
            <a:spLocks noChangeArrowheads="1"/>
          </p:cNvSpPr>
          <p:nvPr/>
        </p:nvSpPr>
        <p:spPr bwMode="auto">
          <a:xfrm>
            <a:off x="155575" y="1431925"/>
            <a:ext cx="875665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t>String message = </a:t>
            </a:r>
            <a:r>
              <a:rPr lang="en-US" altLang="en-US" sz="2800" b="1"/>
              <a:t>"Welcome to Java"</a:t>
            </a:r>
            <a:r>
              <a:rPr lang="en-US" altLang="en-US" sz="2800"/>
              <a:t>;</a:t>
            </a:r>
            <a:endParaRPr lang="en-US" altLang="en-US" sz="2800" u="sng"/>
          </a:p>
          <a:p>
            <a:pPr>
              <a:buFont typeface="Monotype Sorts" pitchFamily="2" charset="2"/>
              <a:buNone/>
            </a:pPr>
            <a:r>
              <a:rPr lang="en-US" altLang="en-US" sz="2800"/>
              <a:t>System.out.println(</a:t>
            </a:r>
            <a:r>
              <a:rPr lang="en-US" altLang="en-US" sz="2800" b="1"/>
              <a:t>"The length of "</a:t>
            </a:r>
            <a:r>
              <a:rPr lang="en-US" altLang="en-US" sz="2800"/>
              <a:t> + message + </a:t>
            </a:r>
            <a:r>
              <a:rPr lang="en-US" altLang="en-US" sz="2800" b="1"/>
              <a:t>" is " </a:t>
            </a:r>
            <a:endParaRPr lang="en-US" altLang="en-US" sz="2800" u="sng"/>
          </a:p>
          <a:p>
            <a:pPr>
              <a:buFont typeface="Monotype Sorts" pitchFamily="2" charset="2"/>
              <a:buNone/>
            </a:pPr>
            <a:r>
              <a:rPr lang="en-US" altLang="en-US" sz="2800" b="1"/>
              <a:t>  </a:t>
            </a:r>
            <a:r>
              <a:rPr lang="en-US" altLang="en-US" sz="2800"/>
              <a:t>+ message.length());</a:t>
            </a:r>
            <a:endParaRPr lang="en-US" altLang="en-US" sz="2800" u="sng"/>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a:extLst>
              <a:ext uri="{FF2B5EF4-FFF2-40B4-BE49-F238E27FC236}">
                <a16:creationId xmlns:a16="http://schemas.microsoft.com/office/drawing/2014/main" xmlns="" id="{15A74915-D45D-AC4C-912F-CF6128F2972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E4DF0D0-6E0F-FF4D-BB4D-E9466FBE1F02}" type="slidenum">
              <a:rPr lang="en-US" altLang="en-US" sz="1400" smtClean="0"/>
              <a:pPr>
                <a:spcBef>
                  <a:spcPct val="0"/>
                </a:spcBef>
                <a:buClrTx/>
                <a:buSzTx/>
                <a:buFontTx/>
                <a:buNone/>
              </a:pPr>
              <a:t>21</a:t>
            </a:fld>
            <a:endParaRPr lang="en-US" altLang="en-US" sz="1400"/>
          </a:p>
        </p:txBody>
      </p:sp>
      <p:sp>
        <p:nvSpPr>
          <p:cNvPr id="41986" name="Rectangle 2">
            <a:extLst>
              <a:ext uri="{FF2B5EF4-FFF2-40B4-BE49-F238E27FC236}">
                <a16:creationId xmlns:a16="http://schemas.microsoft.com/office/drawing/2014/main" xmlns="" id="{F7799049-9E17-C348-808E-9E84672A0404}"/>
              </a:ext>
            </a:extLst>
          </p:cNvPr>
          <p:cNvSpPr>
            <a:spLocks noGrp="1" noChangeArrowheads="1"/>
          </p:cNvSpPr>
          <p:nvPr>
            <p:ph type="title"/>
          </p:nvPr>
        </p:nvSpPr>
        <p:spPr>
          <a:xfrm>
            <a:off x="79375" y="228600"/>
            <a:ext cx="8909050" cy="857250"/>
          </a:xfrm>
        </p:spPr>
        <p:txBody>
          <a:bodyPr/>
          <a:lstStyle/>
          <a:p>
            <a:r>
              <a:rPr lang="en-US" altLang="en-US" sz="4800"/>
              <a:t>Getting Characters from a String </a:t>
            </a:r>
          </a:p>
        </p:txBody>
      </p:sp>
      <p:sp>
        <p:nvSpPr>
          <p:cNvPr id="3" name="Rectangle 6">
            <a:extLst>
              <a:ext uri="{FF2B5EF4-FFF2-40B4-BE49-F238E27FC236}">
                <a16:creationId xmlns:a16="http://schemas.microsoft.com/office/drawing/2014/main" xmlns="" id="{6146F677-9CEF-EE47-8F8E-18943FFCEC5D}"/>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1988" name="Rectangle 3">
            <a:extLst>
              <a:ext uri="{FF2B5EF4-FFF2-40B4-BE49-F238E27FC236}">
                <a16:creationId xmlns:a16="http://schemas.microsoft.com/office/drawing/2014/main" xmlns="" id="{0268D4E5-456B-E846-B42D-40EE2E7D35DB}"/>
              </a:ext>
            </a:extLst>
          </p:cNvPr>
          <p:cNvSpPr txBox="1">
            <a:spLocks noChangeArrowheads="1"/>
          </p:cNvSpPr>
          <p:nvPr/>
        </p:nvSpPr>
        <p:spPr bwMode="auto">
          <a:xfrm>
            <a:off x="155575" y="4235450"/>
            <a:ext cx="875665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t>String message = </a:t>
            </a:r>
            <a:r>
              <a:rPr lang="en-US" altLang="en-US" sz="2800" b="1"/>
              <a:t>"Welcome to Java"</a:t>
            </a:r>
            <a:r>
              <a:rPr lang="en-US" altLang="en-US" sz="2800"/>
              <a:t>;</a:t>
            </a:r>
            <a:endParaRPr lang="en-US" altLang="en-US" sz="2800" u="sng"/>
          </a:p>
          <a:p>
            <a:pPr>
              <a:buFont typeface="Monotype Sorts" pitchFamily="2" charset="2"/>
              <a:buNone/>
            </a:pPr>
            <a:r>
              <a:rPr lang="en-US" altLang="en-US" sz="2800"/>
              <a:t>System.out.println(</a:t>
            </a:r>
            <a:r>
              <a:rPr lang="en-US" altLang="en-US" sz="2800" b="1"/>
              <a:t>"The first character in message is "</a:t>
            </a:r>
            <a:r>
              <a:rPr lang="en-US" altLang="en-US" sz="2800"/>
              <a:t> </a:t>
            </a:r>
          </a:p>
          <a:p>
            <a:pPr>
              <a:buFont typeface="Monotype Sorts" pitchFamily="2" charset="2"/>
              <a:buNone/>
            </a:pPr>
            <a:r>
              <a:rPr lang="en-US" altLang="en-US" sz="2800"/>
              <a:t>   + message.charAt(0));</a:t>
            </a:r>
            <a:endParaRPr lang="en-US" altLang="en-US" sz="2800" u="sng"/>
          </a:p>
        </p:txBody>
      </p:sp>
      <p:pic>
        <p:nvPicPr>
          <p:cNvPr id="41989" name="Picture 7">
            <a:extLst>
              <a:ext uri="{FF2B5EF4-FFF2-40B4-BE49-F238E27FC236}">
                <a16:creationId xmlns:a16="http://schemas.microsoft.com/office/drawing/2014/main" xmlns="" id="{B2BAA613-4DA1-9247-9874-AB6C6007C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358900"/>
            <a:ext cx="9004300" cy="199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a:extLst>
              <a:ext uri="{FF2B5EF4-FFF2-40B4-BE49-F238E27FC236}">
                <a16:creationId xmlns:a16="http://schemas.microsoft.com/office/drawing/2014/main" xmlns="" id="{B4E44D8B-28A2-B240-9E53-A4141B57537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1BCDF30-8665-184F-83F7-794AF8E35EC6}" type="slidenum">
              <a:rPr lang="en-US" altLang="en-US" sz="1400" smtClean="0"/>
              <a:pPr>
                <a:spcBef>
                  <a:spcPct val="0"/>
                </a:spcBef>
                <a:buClrTx/>
                <a:buSzTx/>
                <a:buFontTx/>
                <a:buNone/>
              </a:pPr>
              <a:t>22</a:t>
            </a:fld>
            <a:endParaRPr lang="en-US" altLang="en-US" sz="1400"/>
          </a:p>
        </p:txBody>
      </p:sp>
      <p:sp>
        <p:nvSpPr>
          <p:cNvPr id="43010" name="Rectangle 2">
            <a:extLst>
              <a:ext uri="{FF2B5EF4-FFF2-40B4-BE49-F238E27FC236}">
                <a16:creationId xmlns:a16="http://schemas.microsoft.com/office/drawing/2014/main" xmlns="" id="{C3FD9BE2-AFAB-6446-A2DD-10513074D455}"/>
              </a:ext>
            </a:extLst>
          </p:cNvPr>
          <p:cNvSpPr>
            <a:spLocks noGrp="1" noChangeArrowheads="1"/>
          </p:cNvSpPr>
          <p:nvPr>
            <p:ph type="title"/>
          </p:nvPr>
        </p:nvSpPr>
        <p:spPr>
          <a:xfrm>
            <a:off x="685800" y="228600"/>
            <a:ext cx="7772400" cy="685800"/>
          </a:xfrm>
        </p:spPr>
        <p:txBody>
          <a:bodyPr/>
          <a:lstStyle/>
          <a:p>
            <a:r>
              <a:rPr lang="en-US" altLang="en-US" sz="4000"/>
              <a:t>Converting Strings</a:t>
            </a:r>
          </a:p>
        </p:txBody>
      </p:sp>
      <p:sp>
        <p:nvSpPr>
          <p:cNvPr id="43011" name="Rectangle 3">
            <a:extLst>
              <a:ext uri="{FF2B5EF4-FFF2-40B4-BE49-F238E27FC236}">
                <a16:creationId xmlns:a16="http://schemas.microsoft.com/office/drawing/2014/main" xmlns="" id="{F09E5403-C63E-F94C-8E06-2D439EF33C03}"/>
              </a:ext>
            </a:extLst>
          </p:cNvPr>
          <p:cNvSpPr>
            <a:spLocks noGrp="1" noChangeArrowheads="1"/>
          </p:cNvSpPr>
          <p:nvPr>
            <p:ph type="body" idx="1"/>
          </p:nvPr>
        </p:nvSpPr>
        <p:spPr>
          <a:xfrm>
            <a:off x="228600" y="990600"/>
            <a:ext cx="8763000" cy="5486400"/>
          </a:xfrm>
        </p:spPr>
        <p:txBody>
          <a:bodyPr/>
          <a:lstStyle/>
          <a:p>
            <a:pPr marL="0" indent="0">
              <a:buFont typeface="Monotype Sorts" pitchFamily="2" charset="2"/>
              <a:buNone/>
            </a:pPr>
            <a:r>
              <a:rPr lang="en-US" altLang="en-US" sz="2800"/>
              <a:t>"Welcome".toLowerCase() returns a new string, welcome.</a:t>
            </a:r>
            <a:endParaRPr lang="en-US" altLang="en-US" sz="2800" b="1" i="1"/>
          </a:p>
          <a:p>
            <a:pPr marL="0" indent="0">
              <a:buFont typeface="Monotype Sorts" pitchFamily="2" charset="2"/>
              <a:buNone/>
            </a:pPr>
            <a:r>
              <a:rPr lang="en-US" altLang="en-US" sz="2800"/>
              <a:t>"Welcome".toUpperCase() returns a new string, WELCOME.</a:t>
            </a:r>
            <a:endParaRPr lang="en-US" altLang="en-US" sz="2800" b="1" i="1"/>
          </a:p>
          <a:p>
            <a:pPr marL="0" indent="0">
              <a:buFont typeface="Monotype Sorts" pitchFamily="2" charset="2"/>
              <a:buNone/>
            </a:pPr>
            <a:r>
              <a:rPr lang="en-US" altLang="en-US" sz="2800"/>
              <a:t>"  Welcome  ".trim() returns a new string, Welcome.</a:t>
            </a:r>
            <a:endParaRPr lang="en-US" altLang="en-US" sz="2800" b="1"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a:extLst>
              <a:ext uri="{FF2B5EF4-FFF2-40B4-BE49-F238E27FC236}">
                <a16:creationId xmlns:a16="http://schemas.microsoft.com/office/drawing/2014/main" xmlns="" id="{3B010950-3B54-0D4D-8653-55AA57FE980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75F37C0-251B-254F-BEE0-53103319DB1E}" type="slidenum">
              <a:rPr lang="en-US" altLang="en-US" sz="1400" smtClean="0"/>
              <a:pPr>
                <a:spcBef>
                  <a:spcPct val="0"/>
                </a:spcBef>
                <a:buClrTx/>
                <a:buSzTx/>
                <a:buFontTx/>
                <a:buNone/>
              </a:pPr>
              <a:t>23</a:t>
            </a:fld>
            <a:endParaRPr lang="en-US" altLang="en-US" sz="1400"/>
          </a:p>
        </p:txBody>
      </p:sp>
      <p:sp>
        <p:nvSpPr>
          <p:cNvPr id="44034" name="Rectangle 2">
            <a:extLst>
              <a:ext uri="{FF2B5EF4-FFF2-40B4-BE49-F238E27FC236}">
                <a16:creationId xmlns:a16="http://schemas.microsoft.com/office/drawing/2014/main" xmlns="" id="{297E06C3-9F5E-974E-8D86-49B35F7950F0}"/>
              </a:ext>
            </a:extLst>
          </p:cNvPr>
          <p:cNvSpPr>
            <a:spLocks noGrp="1" noChangeArrowheads="1"/>
          </p:cNvSpPr>
          <p:nvPr>
            <p:ph type="title"/>
          </p:nvPr>
        </p:nvSpPr>
        <p:spPr>
          <a:xfrm>
            <a:off x="228600" y="228600"/>
            <a:ext cx="8686800" cy="685800"/>
          </a:xfrm>
        </p:spPr>
        <p:txBody>
          <a:bodyPr/>
          <a:lstStyle/>
          <a:p>
            <a:r>
              <a:rPr lang="en-US" altLang="en-US" sz="4500">
                <a:cs typeface="Times New Roman" panose="02020603050405020304" pitchFamily="18" charset="0"/>
              </a:rPr>
              <a:t>String Concatenation </a:t>
            </a:r>
          </a:p>
        </p:txBody>
      </p:sp>
      <p:sp>
        <p:nvSpPr>
          <p:cNvPr id="44035" name="Rectangle 3">
            <a:extLst>
              <a:ext uri="{FF2B5EF4-FFF2-40B4-BE49-F238E27FC236}">
                <a16:creationId xmlns:a16="http://schemas.microsoft.com/office/drawing/2014/main" xmlns="" id="{3C145B2A-0A59-8B4C-BC1F-D88CC11101FB}"/>
              </a:ext>
            </a:extLst>
          </p:cNvPr>
          <p:cNvSpPr>
            <a:spLocks noGrp="1" noChangeArrowheads="1"/>
          </p:cNvSpPr>
          <p:nvPr>
            <p:ph type="body" idx="1"/>
          </p:nvPr>
        </p:nvSpPr>
        <p:spPr>
          <a:xfrm>
            <a:off x="0" y="1066800"/>
            <a:ext cx="9144000" cy="5257800"/>
          </a:xfrm>
        </p:spPr>
        <p:txBody>
          <a:bodyPr/>
          <a:lstStyle/>
          <a:p>
            <a:pPr marL="0" indent="0">
              <a:spcBef>
                <a:spcPct val="0"/>
              </a:spcBef>
              <a:buClrTx/>
              <a:buSzTx/>
              <a:buFont typeface="Monotype Sorts" pitchFamily="2" charset="2"/>
              <a:buNone/>
            </a:pPr>
            <a:r>
              <a:rPr lang="en-US" altLang="en-US" sz="2800"/>
              <a:t>String s3 = s1.concat(s2); or String s3 = s1 + s2;</a:t>
            </a:r>
            <a:endParaRPr lang="en-US" altLang="en-US" sz="2800" u="sng"/>
          </a:p>
          <a:p>
            <a:pPr marL="0" indent="0">
              <a:spcBef>
                <a:spcPct val="0"/>
              </a:spcBef>
              <a:buClrTx/>
              <a:buSzTx/>
              <a:buFont typeface="Monotype Sorts" pitchFamily="2" charset="2"/>
              <a:buNone/>
            </a:pPr>
            <a:endParaRPr lang="en-US" altLang="en-US" sz="2800" u="sng"/>
          </a:p>
          <a:p>
            <a:pPr marL="0" indent="0">
              <a:spcBef>
                <a:spcPct val="0"/>
              </a:spcBef>
              <a:buClrTx/>
              <a:buSzTx/>
              <a:buFontTx/>
              <a:buNone/>
            </a:pPr>
            <a:r>
              <a:rPr lang="en-US" altLang="en-US" sz="2900">
                <a:cs typeface="Times New Roman" panose="02020603050405020304" pitchFamily="18" charset="0"/>
              </a:rPr>
              <a:t>// Three strings are concatenated</a:t>
            </a:r>
          </a:p>
          <a:p>
            <a:pPr marL="0" indent="0">
              <a:spcBef>
                <a:spcPct val="0"/>
              </a:spcBef>
              <a:buClrTx/>
              <a:buSzTx/>
              <a:buFontTx/>
              <a:buNone/>
            </a:pPr>
            <a:r>
              <a:rPr lang="en-US" altLang="en-US" sz="2900">
                <a:cs typeface="Times New Roman" panose="02020603050405020304" pitchFamily="18" charset="0"/>
              </a:rPr>
              <a:t>String message = "Welcome " + "to " + "Java";</a:t>
            </a:r>
          </a:p>
          <a:p>
            <a:pPr marL="0" indent="0">
              <a:spcBef>
                <a:spcPct val="0"/>
              </a:spcBef>
              <a:buClrTx/>
              <a:buSzTx/>
              <a:buFontTx/>
              <a:buNone/>
            </a:pPr>
            <a:r>
              <a:rPr lang="en-US" altLang="en-US" sz="2900">
                <a:cs typeface="Times New Roman" panose="02020603050405020304" pitchFamily="18" charset="0"/>
              </a:rPr>
              <a:t> </a:t>
            </a:r>
          </a:p>
          <a:p>
            <a:pPr marL="0" indent="0">
              <a:spcBef>
                <a:spcPct val="0"/>
              </a:spcBef>
              <a:buClrTx/>
              <a:buSzTx/>
              <a:buFontTx/>
              <a:buNone/>
            </a:pPr>
            <a:r>
              <a:rPr lang="en-US" altLang="en-US" sz="2900">
                <a:cs typeface="Times New Roman" panose="02020603050405020304" pitchFamily="18" charset="0"/>
              </a:rPr>
              <a:t>// String Chapter is concatenated with number 2</a:t>
            </a:r>
          </a:p>
          <a:p>
            <a:pPr marL="0" indent="0">
              <a:spcBef>
                <a:spcPct val="0"/>
              </a:spcBef>
              <a:buClrTx/>
              <a:buSzTx/>
              <a:buFontTx/>
              <a:buNone/>
            </a:pPr>
            <a:r>
              <a:rPr lang="en-US" altLang="en-US" sz="2900">
                <a:cs typeface="Times New Roman" panose="02020603050405020304" pitchFamily="18" charset="0"/>
              </a:rPr>
              <a:t>String s = "Chapter" + 2; // s becomes Chapter2</a:t>
            </a:r>
          </a:p>
          <a:p>
            <a:pPr marL="0" indent="0">
              <a:spcBef>
                <a:spcPct val="0"/>
              </a:spcBef>
              <a:buClrTx/>
              <a:buSzTx/>
              <a:buFontTx/>
              <a:buNone/>
            </a:pPr>
            <a:r>
              <a:rPr lang="en-US" altLang="en-US" sz="2900">
                <a:cs typeface="Times New Roman" panose="02020603050405020304" pitchFamily="18" charset="0"/>
              </a:rPr>
              <a:t> </a:t>
            </a:r>
          </a:p>
          <a:p>
            <a:pPr marL="0" indent="0">
              <a:spcBef>
                <a:spcPct val="0"/>
              </a:spcBef>
              <a:buClrTx/>
              <a:buSzTx/>
              <a:buFontTx/>
              <a:buNone/>
            </a:pPr>
            <a:r>
              <a:rPr lang="en-US" altLang="en-US" sz="2900">
                <a:cs typeface="Times New Roman" panose="02020603050405020304" pitchFamily="18" charset="0"/>
              </a:rPr>
              <a:t>// String Supplement is concatenated with character B</a:t>
            </a:r>
          </a:p>
          <a:p>
            <a:pPr marL="0" indent="0">
              <a:spcBef>
                <a:spcPct val="0"/>
              </a:spcBef>
              <a:buClrTx/>
              <a:buSzTx/>
              <a:buFontTx/>
              <a:buNone/>
            </a:pPr>
            <a:r>
              <a:rPr lang="en-US" altLang="en-US" sz="2900">
                <a:cs typeface="Times New Roman" panose="02020603050405020304" pitchFamily="18" charset="0"/>
              </a:rPr>
              <a:t>String s1 = "Supplement" + 'B'; // s1 becomes SupplementB</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a:extLst>
              <a:ext uri="{FF2B5EF4-FFF2-40B4-BE49-F238E27FC236}">
                <a16:creationId xmlns:a16="http://schemas.microsoft.com/office/drawing/2014/main" xmlns="" id="{89C1AAD0-F4D7-8147-BED1-F3E3F4B6432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97BDB6B-314E-F742-9E11-92A225E68A13}" type="slidenum">
              <a:rPr lang="en-US" altLang="en-US" sz="1400" smtClean="0"/>
              <a:pPr>
                <a:spcBef>
                  <a:spcPct val="0"/>
                </a:spcBef>
                <a:buClrTx/>
                <a:buSzTx/>
                <a:buFontTx/>
                <a:buNone/>
              </a:pPr>
              <a:t>24</a:t>
            </a:fld>
            <a:endParaRPr lang="en-US" altLang="en-US" sz="1400"/>
          </a:p>
        </p:txBody>
      </p:sp>
      <p:sp>
        <p:nvSpPr>
          <p:cNvPr id="45058" name="Rectangle 2">
            <a:extLst>
              <a:ext uri="{FF2B5EF4-FFF2-40B4-BE49-F238E27FC236}">
                <a16:creationId xmlns:a16="http://schemas.microsoft.com/office/drawing/2014/main" xmlns="" id="{968DE6E1-A545-1944-BE3C-222A7B4FE50A}"/>
              </a:ext>
            </a:extLst>
          </p:cNvPr>
          <p:cNvSpPr>
            <a:spLocks noGrp="1" noChangeArrowheads="1"/>
          </p:cNvSpPr>
          <p:nvPr>
            <p:ph type="title"/>
          </p:nvPr>
        </p:nvSpPr>
        <p:spPr>
          <a:xfrm>
            <a:off x="228600" y="228600"/>
            <a:ext cx="8686800" cy="685800"/>
          </a:xfrm>
        </p:spPr>
        <p:txBody>
          <a:bodyPr/>
          <a:lstStyle/>
          <a:p>
            <a:r>
              <a:rPr lang="en-US" altLang="en-US" sz="4800"/>
              <a:t>Reading a String from the Console </a:t>
            </a:r>
            <a:endParaRPr lang="en-US" altLang="en-US" sz="4500">
              <a:cs typeface="Times New Roman" panose="02020603050405020304" pitchFamily="18" charset="0"/>
            </a:endParaRPr>
          </a:p>
        </p:txBody>
      </p:sp>
      <p:sp>
        <p:nvSpPr>
          <p:cNvPr id="45059" name="Rectangle 3">
            <a:extLst>
              <a:ext uri="{FF2B5EF4-FFF2-40B4-BE49-F238E27FC236}">
                <a16:creationId xmlns:a16="http://schemas.microsoft.com/office/drawing/2014/main" xmlns="" id="{C41862BB-99EE-3A41-B831-33B0BD8991BC}"/>
              </a:ext>
            </a:extLst>
          </p:cNvPr>
          <p:cNvSpPr>
            <a:spLocks noGrp="1" noChangeArrowheads="1"/>
          </p:cNvSpPr>
          <p:nvPr>
            <p:ph type="body" idx="1"/>
          </p:nvPr>
        </p:nvSpPr>
        <p:spPr>
          <a:xfrm>
            <a:off x="0" y="1066800"/>
            <a:ext cx="9144000" cy="5257800"/>
          </a:xfrm>
        </p:spPr>
        <p:txBody>
          <a:bodyPr/>
          <a:lstStyle/>
          <a:p>
            <a:pPr marL="0" indent="0">
              <a:buFont typeface="Monotype Sorts" pitchFamily="2" charset="2"/>
              <a:buNone/>
            </a:pPr>
            <a:r>
              <a:rPr lang="en-US" altLang="en-US" sz="2700"/>
              <a:t>Scanner input = </a:t>
            </a:r>
            <a:r>
              <a:rPr lang="en-US" altLang="en-US" sz="2700" b="1"/>
              <a:t>new</a:t>
            </a:r>
            <a:r>
              <a:rPr lang="en-US" altLang="en-US" sz="2700"/>
              <a:t> Scanner(System.in);</a:t>
            </a:r>
            <a:endParaRPr lang="en-US" altLang="en-US" sz="2700" u="sng"/>
          </a:p>
          <a:p>
            <a:pPr marL="0" indent="0">
              <a:buFont typeface="Monotype Sorts" pitchFamily="2" charset="2"/>
              <a:buNone/>
            </a:pPr>
            <a:r>
              <a:rPr lang="en-US" altLang="en-US" sz="2700"/>
              <a:t>System.out.print(</a:t>
            </a:r>
            <a:r>
              <a:rPr lang="en-US" altLang="en-US" sz="2700" b="1"/>
              <a:t>"Enter three words separated by spaces: "</a:t>
            </a:r>
            <a:r>
              <a:rPr lang="en-US" altLang="en-US" sz="2700"/>
              <a:t>);</a:t>
            </a:r>
            <a:endParaRPr lang="en-US" altLang="en-US" sz="2700" u="sng"/>
          </a:p>
          <a:p>
            <a:pPr marL="0" indent="0">
              <a:buFont typeface="Monotype Sorts" pitchFamily="2" charset="2"/>
              <a:buNone/>
            </a:pPr>
            <a:r>
              <a:rPr lang="en-US" altLang="en-US" sz="2700"/>
              <a:t>String s1 = input.next();</a:t>
            </a:r>
            <a:endParaRPr lang="en-US" altLang="en-US" sz="2700" u="sng"/>
          </a:p>
          <a:p>
            <a:pPr marL="0" indent="0">
              <a:buFont typeface="Monotype Sorts" pitchFamily="2" charset="2"/>
              <a:buNone/>
            </a:pPr>
            <a:r>
              <a:rPr lang="en-US" altLang="en-US" sz="2700"/>
              <a:t>String s2 = input.next();</a:t>
            </a:r>
            <a:endParaRPr lang="en-US" altLang="en-US" sz="2700" u="sng"/>
          </a:p>
          <a:p>
            <a:pPr marL="0" indent="0">
              <a:buFont typeface="Monotype Sorts" pitchFamily="2" charset="2"/>
              <a:buNone/>
            </a:pPr>
            <a:r>
              <a:rPr lang="en-US" altLang="en-US" sz="2700"/>
              <a:t>String s3 = input.next();</a:t>
            </a:r>
            <a:endParaRPr lang="en-US" altLang="en-US" sz="2700" u="sng"/>
          </a:p>
          <a:p>
            <a:pPr marL="0" indent="0">
              <a:buFont typeface="Monotype Sorts" pitchFamily="2" charset="2"/>
              <a:buNone/>
            </a:pPr>
            <a:r>
              <a:rPr lang="en-US" altLang="en-US" sz="2700"/>
              <a:t>System.out.println(</a:t>
            </a:r>
            <a:r>
              <a:rPr lang="en-US" altLang="en-US" sz="2700" b="1"/>
              <a:t>"s1 is " </a:t>
            </a:r>
            <a:r>
              <a:rPr lang="en-US" altLang="en-US" sz="2700"/>
              <a:t>+ s1);</a:t>
            </a:r>
            <a:endParaRPr lang="en-US" altLang="en-US" sz="2700" u="sng"/>
          </a:p>
          <a:p>
            <a:pPr marL="0" indent="0">
              <a:buFont typeface="Monotype Sorts" pitchFamily="2" charset="2"/>
              <a:buNone/>
            </a:pPr>
            <a:r>
              <a:rPr lang="en-US" altLang="en-US" sz="2700"/>
              <a:t>System.out.println(</a:t>
            </a:r>
            <a:r>
              <a:rPr lang="en-US" altLang="en-US" sz="2700" b="1"/>
              <a:t>"s2 is " </a:t>
            </a:r>
            <a:r>
              <a:rPr lang="en-US" altLang="en-US" sz="2700"/>
              <a:t>+ s2);</a:t>
            </a:r>
            <a:endParaRPr lang="en-US" altLang="en-US" sz="2700" u="sng"/>
          </a:p>
          <a:p>
            <a:pPr marL="0" indent="0">
              <a:buFont typeface="Monotype Sorts" pitchFamily="2" charset="2"/>
              <a:buNone/>
            </a:pPr>
            <a:r>
              <a:rPr lang="en-US" altLang="en-US" sz="2700"/>
              <a:t>System.out.println(</a:t>
            </a:r>
            <a:r>
              <a:rPr lang="en-US" altLang="en-US" sz="2700" b="1"/>
              <a:t>"s3 is " </a:t>
            </a:r>
            <a:r>
              <a:rPr lang="en-US" altLang="en-US" sz="2700"/>
              <a:t>+ s3);</a:t>
            </a:r>
            <a:endParaRPr lang="en-US" altLang="en-US" sz="2700" u="sng"/>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a:extLst>
              <a:ext uri="{FF2B5EF4-FFF2-40B4-BE49-F238E27FC236}">
                <a16:creationId xmlns:a16="http://schemas.microsoft.com/office/drawing/2014/main" xmlns="" id="{3A27C910-4362-C24C-BA9C-7DCCA1E92EF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7FB1C00-09DE-C645-AF4F-301D4A9D38C4}" type="slidenum">
              <a:rPr lang="en-US" altLang="en-US" sz="1400" smtClean="0"/>
              <a:pPr>
                <a:spcBef>
                  <a:spcPct val="0"/>
                </a:spcBef>
                <a:buClrTx/>
                <a:buSzTx/>
                <a:buFontTx/>
                <a:buNone/>
              </a:pPr>
              <a:t>25</a:t>
            </a:fld>
            <a:endParaRPr lang="en-US" altLang="en-US" sz="1400"/>
          </a:p>
        </p:txBody>
      </p:sp>
      <p:sp>
        <p:nvSpPr>
          <p:cNvPr id="46082" name="Rectangle 2">
            <a:extLst>
              <a:ext uri="{FF2B5EF4-FFF2-40B4-BE49-F238E27FC236}">
                <a16:creationId xmlns:a16="http://schemas.microsoft.com/office/drawing/2014/main" xmlns="" id="{18B36E06-4CFB-154F-9D1A-D9092E122761}"/>
              </a:ext>
            </a:extLst>
          </p:cNvPr>
          <p:cNvSpPr>
            <a:spLocks noGrp="1" noChangeArrowheads="1"/>
          </p:cNvSpPr>
          <p:nvPr>
            <p:ph type="title"/>
          </p:nvPr>
        </p:nvSpPr>
        <p:spPr>
          <a:xfrm>
            <a:off x="228600" y="228600"/>
            <a:ext cx="8686800" cy="1511300"/>
          </a:xfrm>
        </p:spPr>
        <p:txBody>
          <a:bodyPr/>
          <a:lstStyle/>
          <a:p>
            <a:r>
              <a:rPr lang="en-US" altLang="en-US" sz="4800"/>
              <a:t>Reading a Character from the Console </a:t>
            </a:r>
            <a:endParaRPr lang="en-US" altLang="en-US" sz="4500">
              <a:cs typeface="Times New Roman" panose="02020603050405020304" pitchFamily="18" charset="0"/>
            </a:endParaRPr>
          </a:p>
        </p:txBody>
      </p:sp>
      <p:sp>
        <p:nvSpPr>
          <p:cNvPr id="46083" name="Rectangle 3">
            <a:extLst>
              <a:ext uri="{FF2B5EF4-FFF2-40B4-BE49-F238E27FC236}">
                <a16:creationId xmlns:a16="http://schemas.microsoft.com/office/drawing/2014/main" xmlns="" id="{57BF311B-D249-B84C-B547-BA9D294CA3BE}"/>
              </a:ext>
            </a:extLst>
          </p:cNvPr>
          <p:cNvSpPr>
            <a:spLocks noGrp="1" noChangeArrowheads="1"/>
          </p:cNvSpPr>
          <p:nvPr>
            <p:ph type="body" idx="1"/>
          </p:nvPr>
        </p:nvSpPr>
        <p:spPr>
          <a:xfrm>
            <a:off x="117475" y="2084388"/>
            <a:ext cx="8909050" cy="3802062"/>
          </a:xfrm>
        </p:spPr>
        <p:txBody>
          <a:bodyPr/>
          <a:lstStyle/>
          <a:p>
            <a:pPr marL="0" indent="0">
              <a:buFont typeface="Monotype Sorts" pitchFamily="2" charset="2"/>
              <a:buNone/>
            </a:pPr>
            <a:r>
              <a:rPr lang="en-US" altLang="en-US" sz="3000"/>
              <a:t>Scanner input = </a:t>
            </a:r>
            <a:r>
              <a:rPr lang="en-US" altLang="en-US" sz="3000" b="1"/>
              <a:t>new</a:t>
            </a:r>
            <a:r>
              <a:rPr lang="en-US" altLang="en-US" sz="3000"/>
              <a:t> Scanner(System.in);</a:t>
            </a:r>
            <a:endParaRPr lang="en-US" altLang="en-US" sz="3000" u="sng"/>
          </a:p>
          <a:p>
            <a:pPr marL="0" indent="0">
              <a:buFont typeface="Monotype Sorts" pitchFamily="2" charset="2"/>
              <a:buNone/>
            </a:pPr>
            <a:r>
              <a:rPr lang="en-US" altLang="en-US" sz="3000"/>
              <a:t>System.out.print(</a:t>
            </a:r>
            <a:r>
              <a:rPr lang="en-US" altLang="en-US" sz="3000" b="1"/>
              <a:t>"Enter a character: "</a:t>
            </a:r>
            <a:r>
              <a:rPr lang="en-US" altLang="en-US" sz="3000"/>
              <a:t>);</a:t>
            </a:r>
            <a:endParaRPr lang="en-US" altLang="en-US" sz="3000" u="sng"/>
          </a:p>
          <a:p>
            <a:pPr marL="0" indent="0">
              <a:buFont typeface="Monotype Sorts" pitchFamily="2" charset="2"/>
              <a:buNone/>
            </a:pPr>
            <a:r>
              <a:rPr lang="en-US" altLang="en-US" sz="3000"/>
              <a:t>String s = input.nextLine();</a:t>
            </a:r>
            <a:endParaRPr lang="en-US" altLang="en-US" sz="3000" u="sng"/>
          </a:p>
          <a:p>
            <a:pPr marL="0" indent="0">
              <a:buFont typeface="Monotype Sorts" pitchFamily="2" charset="2"/>
              <a:buNone/>
            </a:pPr>
            <a:r>
              <a:rPr lang="en-US" altLang="en-US" sz="3000" b="1"/>
              <a:t>char</a:t>
            </a:r>
            <a:r>
              <a:rPr lang="en-US" altLang="en-US" sz="3000"/>
              <a:t> ch = s.charAt(</a:t>
            </a:r>
            <a:r>
              <a:rPr lang="en-US" altLang="en-US" sz="3000" b="1"/>
              <a:t>0</a:t>
            </a:r>
            <a:r>
              <a:rPr lang="en-US" altLang="en-US" sz="3000"/>
              <a:t>);</a:t>
            </a:r>
            <a:endParaRPr lang="en-US" altLang="en-US" sz="3000" u="sng"/>
          </a:p>
          <a:p>
            <a:pPr marL="0" indent="0">
              <a:buFont typeface="Monotype Sorts" pitchFamily="2" charset="2"/>
              <a:buNone/>
            </a:pPr>
            <a:r>
              <a:rPr lang="en-US" altLang="en-US" sz="3000"/>
              <a:t>System.out.println(</a:t>
            </a:r>
            <a:r>
              <a:rPr lang="en-US" altLang="en-US" sz="3000" b="1"/>
              <a:t>"The character entered is " </a:t>
            </a:r>
            <a:r>
              <a:rPr lang="en-US" altLang="en-US" sz="3000"/>
              <a:t>+ ch);</a:t>
            </a:r>
            <a:endParaRPr lang="en-US" altLang="en-US" sz="3000" u="sng"/>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4">
            <a:extLst>
              <a:ext uri="{FF2B5EF4-FFF2-40B4-BE49-F238E27FC236}">
                <a16:creationId xmlns:a16="http://schemas.microsoft.com/office/drawing/2014/main" xmlns="" id="{16811DB4-A5E3-E24B-A7E2-C86884D9EE8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80F4766-22AE-8443-B17E-DD4E33A97F5E}" type="slidenum">
              <a:rPr lang="en-US" altLang="en-US" sz="1400" smtClean="0"/>
              <a:pPr>
                <a:spcBef>
                  <a:spcPct val="0"/>
                </a:spcBef>
                <a:buClrTx/>
                <a:buSzTx/>
                <a:buFontTx/>
                <a:buNone/>
              </a:pPr>
              <a:t>26</a:t>
            </a:fld>
            <a:endParaRPr lang="en-US" altLang="en-US" sz="1400"/>
          </a:p>
        </p:txBody>
      </p:sp>
      <p:sp>
        <p:nvSpPr>
          <p:cNvPr id="47106" name="Rectangle 2">
            <a:extLst>
              <a:ext uri="{FF2B5EF4-FFF2-40B4-BE49-F238E27FC236}">
                <a16:creationId xmlns:a16="http://schemas.microsoft.com/office/drawing/2014/main" xmlns="" id="{B27518D5-EC05-3447-9156-E96E9882A3E8}"/>
              </a:ext>
            </a:extLst>
          </p:cNvPr>
          <p:cNvSpPr>
            <a:spLocks noGrp="1" noChangeArrowheads="1"/>
          </p:cNvSpPr>
          <p:nvPr>
            <p:ph type="title"/>
          </p:nvPr>
        </p:nvSpPr>
        <p:spPr>
          <a:xfrm>
            <a:off x="228600" y="228600"/>
            <a:ext cx="8686800" cy="1511300"/>
          </a:xfrm>
        </p:spPr>
        <p:txBody>
          <a:bodyPr/>
          <a:lstStyle/>
          <a:p>
            <a:r>
              <a:rPr lang="en-US" altLang="en-US" sz="4800"/>
              <a:t>Comparing Strings</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CCF8CF49-A89B-3A43-A866-043A2CA49B3D}"/>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47108" name="Object 3">
            <a:extLst>
              <a:ext uri="{FF2B5EF4-FFF2-40B4-BE49-F238E27FC236}">
                <a16:creationId xmlns:a16="http://schemas.microsoft.com/office/drawing/2014/main" xmlns="" id="{39C69A40-B7DA-9644-BBFF-263FCF11780B}"/>
              </a:ext>
            </a:extLst>
          </p:cNvPr>
          <p:cNvGraphicFramePr>
            <a:graphicFrameLocks noChangeAspect="1"/>
          </p:cNvGraphicFramePr>
          <p:nvPr/>
        </p:nvGraphicFramePr>
        <p:xfrm>
          <a:off x="231775" y="2008188"/>
          <a:ext cx="8667750" cy="2457450"/>
        </p:xfrm>
        <a:graphic>
          <a:graphicData uri="http://schemas.openxmlformats.org/presentationml/2006/ole">
            <mc:AlternateContent xmlns:mc="http://schemas.openxmlformats.org/markup-compatibility/2006">
              <mc:Choice xmlns:v="urn:schemas-microsoft-com:vml" Requires="v">
                <p:oleObj spid="_x0000_s47121" name="Picture" r:id="rId3" imgW="4914900" imgH="1397000" progId="Word.Picture.8">
                  <p:embed/>
                </p:oleObj>
              </mc:Choice>
              <mc:Fallback>
                <p:oleObj name="Picture" r:id="rId3" imgW="4914900" imgH="1397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008188"/>
                        <a:ext cx="86677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9" name="Rectangle 8">
            <a:hlinkClick r:id="rId5"/>
            <a:extLst>
              <a:ext uri="{FF2B5EF4-FFF2-40B4-BE49-F238E27FC236}">
                <a16:creationId xmlns:a16="http://schemas.microsoft.com/office/drawing/2014/main" xmlns="" id="{E64CC308-71E6-8749-BE1A-7A87BE8D4DD8}"/>
              </a:ext>
            </a:extLst>
          </p:cNvPr>
          <p:cNvSpPr>
            <a:spLocks noChangeArrowheads="1"/>
          </p:cNvSpPr>
          <p:nvPr/>
        </p:nvSpPr>
        <p:spPr bwMode="auto">
          <a:xfrm>
            <a:off x="4765675" y="5426075"/>
            <a:ext cx="26193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OrderTwoCities</a:t>
            </a:r>
            <a:endParaRPr lang="en-US" altLang="en-US" sz="2000" dirty="0"/>
          </a:p>
        </p:txBody>
      </p:sp>
      <p:sp>
        <p:nvSpPr>
          <p:cNvPr id="47110" name="AutoShape 10">
            <a:hlinkClick r:id="rId6" action="ppaction://program" highlightClick="1"/>
            <a:extLst>
              <a:ext uri="{FF2B5EF4-FFF2-40B4-BE49-F238E27FC236}">
                <a16:creationId xmlns:a16="http://schemas.microsoft.com/office/drawing/2014/main" xmlns="" id="{7EF23946-AD6F-0149-A898-56C23754EB39}"/>
              </a:ext>
            </a:extLst>
          </p:cNvPr>
          <p:cNvSpPr>
            <a:spLocks noChangeArrowheads="1"/>
          </p:cNvSpPr>
          <p:nvPr/>
        </p:nvSpPr>
        <p:spPr bwMode="auto">
          <a:xfrm>
            <a:off x="7529513" y="5426075"/>
            <a:ext cx="76835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B531B25-7F9F-F743-A65E-FEAB61255053}"/>
              </a:ext>
            </a:extLst>
          </p:cNvPr>
          <p:cNvSpPr>
            <a:spLocks noGrp="1"/>
          </p:cNvSpPr>
          <p:nvPr>
            <p:ph type="sldNum" sz="quarter" idx="11"/>
          </p:nvPr>
        </p:nvSpPr>
        <p:spPr/>
        <p:txBody>
          <a:bodyPr/>
          <a:lstStyle/>
          <a:p>
            <a:pPr>
              <a:defRPr/>
            </a:pPr>
            <a:fld id="{097530A1-199F-E941-A9E2-9F40A30A2829}" type="slidenum">
              <a:rPr lang="en-US" altLang="en-US" smtClean="0"/>
              <a:pPr>
                <a:defRPr/>
              </a:pPr>
              <a:t>27</a:t>
            </a:fld>
            <a:endParaRPr lang="en-US" altLang="en-US"/>
          </a:p>
        </p:txBody>
      </p:sp>
      <p:sp>
        <p:nvSpPr>
          <p:cNvPr id="5" name="Rectangle 4">
            <a:extLst>
              <a:ext uri="{FF2B5EF4-FFF2-40B4-BE49-F238E27FC236}">
                <a16:creationId xmlns:a16="http://schemas.microsoft.com/office/drawing/2014/main" xmlns="" id="{6F74DF54-1F88-2B41-8362-51EAEF4F9491}"/>
              </a:ext>
            </a:extLst>
          </p:cNvPr>
          <p:cNvSpPr/>
          <p:nvPr/>
        </p:nvSpPr>
        <p:spPr>
          <a:xfrm>
            <a:off x="385855" y="674400"/>
            <a:ext cx="6472145" cy="5016758"/>
          </a:xfrm>
          <a:prstGeom prst="rect">
            <a:avLst/>
          </a:prstGeom>
        </p:spPr>
        <p:txBody>
          <a:bodyPr wrap="square">
            <a:spAutoFit/>
          </a:bodyPr>
          <a:lstStyle/>
          <a:p>
            <a:r>
              <a:rPr lang="en-US" dirty="0"/>
              <a:t>import </a:t>
            </a:r>
            <a:r>
              <a:rPr lang="en-US" dirty="0" err="1"/>
              <a:t>java.util.Scanner</a:t>
            </a:r>
            <a:r>
              <a:rPr lang="en-US" dirty="0"/>
              <a:t>;</a:t>
            </a:r>
          </a:p>
          <a:p>
            <a:endParaRPr lang="en-US" dirty="0"/>
          </a:p>
          <a:p>
            <a:r>
              <a:rPr lang="en-US" dirty="0"/>
              <a:t>public class </a:t>
            </a:r>
            <a:r>
              <a:rPr lang="en-US" dirty="0" err="1"/>
              <a:t>OrderTwoCities</a:t>
            </a:r>
            <a:r>
              <a:rPr lang="en-US" dirty="0"/>
              <a:t> {</a:t>
            </a:r>
          </a:p>
          <a:p>
            <a:r>
              <a:rPr lang="en-US" dirty="0"/>
              <a:t>  public static void main(String[] </a:t>
            </a:r>
            <a:r>
              <a:rPr lang="en-US" dirty="0" err="1"/>
              <a:t>args</a:t>
            </a:r>
            <a:r>
              <a:rPr lang="en-US" dirty="0"/>
              <a:t>) {</a:t>
            </a:r>
          </a:p>
          <a:p>
            <a:r>
              <a:rPr lang="en-US" dirty="0"/>
              <a:t>    Scanner input = new Scanner(</a:t>
            </a:r>
            <a:r>
              <a:rPr lang="en-US" dirty="0" err="1"/>
              <a:t>System.in</a:t>
            </a:r>
            <a:r>
              <a:rPr lang="en-US" dirty="0"/>
              <a:t>);</a:t>
            </a:r>
          </a:p>
          <a:p>
            <a:r>
              <a:rPr lang="en-US" dirty="0"/>
              <a:t>    </a:t>
            </a:r>
          </a:p>
          <a:p>
            <a:r>
              <a:rPr lang="en-US" dirty="0"/>
              <a:t>    // Prompt the user to enter two cities</a:t>
            </a:r>
          </a:p>
          <a:p>
            <a:r>
              <a:rPr lang="en-US" dirty="0"/>
              <a:t>    </a:t>
            </a:r>
            <a:r>
              <a:rPr lang="en-US" dirty="0" err="1"/>
              <a:t>System.out.print</a:t>
            </a:r>
            <a:r>
              <a:rPr lang="en-US" dirty="0"/>
              <a:t>("Enter the first city: ");</a:t>
            </a:r>
          </a:p>
          <a:p>
            <a:r>
              <a:rPr lang="en-US" dirty="0"/>
              <a:t>    String city1 = </a:t>
            </a:r>
            <a:r>
              <a:rPr lang="en-US" dirty="0" err="1"/>
              <a:t>input.nextLine</a:t>
            </a:r>
            <a:r>
              <a:rPr lang="en-US" dirty="0"/>
              <a:t>();</a:t>
            </a:r>
          </a:p>
          <a:p>
            <a:r>
              <a:rPr lang="en-US" dirty="0"/>
              <a:t>    </a:t>
            </a:r>
            <a:r>
              <a:rPr lang="en-US" dirty="0" err="1"/>
              <a:t>System.out.print</a:t>
            </a:r>
            <a:r>
              <a:rPr lang="en-US" dirty="0"/>
              <a:t>("Enter the second city: ");</a:t>
            </a:r>
          </a:p>
          <a:p>
            <a:r>
              <a:rPr lang="en-US" dirty="0"/>
              <a:t>    String city2 = </a:t>
            </a:r>
            <a:r>
              <a:rPr lang="en-US" dirty="0" err="1"/>
              <a:t>input.nextLine</a:t>
            </a:r>
            <a:r>
              <a:rPr lang="en-US" dirty="0"/>
              <a:t>();</a:t>
            </a:r>
          </a:p>
          <a:p>
            <a:r>
              <a:rPr lang="en-US" dirty="0"/>
              <a:t>    </a:t>
            </a:r>
          </a:p>
          <a:p>
            <a:r>
              <a:rPr lang="en-US" dirty="0"/>
              <a:t>    if (city1.compareTo(city2) &lt; 0)</a:t>
            </a:r>
          </a:p>
          <a:p>
            <a:r>
              <a:rPr lang="en-US" dirty="0"/>
              <a:t>      </a:t>
            </a:r>
            <a:r>
              <a:rPr lang="en-US" dirty="0" err="1"/>
              <a:t>System.out.println</a:t>
            </a:r>
            <a:r>
              <a:rPr lang="en-US" dirty="0"/>
              <a:t>("The cities in alphabetical order are " +</a:t>
            </a:r>
          </a:p>
          <a:p>
            <a:r>
              <a:rPr lang="en-US" dirty="0"/>
              <a:t>         city1 + " " + city2);</a:t>
            </a:r>
          </a:p>
          <a:p>
            <a:r>
              <a:rPr lang="en-US" dirty="0"/>
              <a:t>    else</a:t>
            </a:r>
          </a:p>
          <a:p>
            <a:r>
              <a:rPr lang="en-US" dirty="0"/>
              <a:t>      </a:t>
            </a:r>
            <a:r>
              <a:rPr lang="en-US" dirty="0" err="1"/>
              <a:t>System.out.println</a:t>
            </a:r>
            <a:r>
              <a:rPr lang="en-US" dirty="0"/>
              <a:t>("The cities in alphabetical order are " +</a:t>
            </a:r>
          </a:p>
          <a:p>
            <a:r>
              <a:rPr lang="en-US" dirty="0"/>
              <a:t>          city2 + " " + city1);</a:t>
            </a:r>
          </a:p>
          <a:p>
            <a:r>
              <a:rPr lang="en-US" dirty="0"/>
              <a:t>  }</a:t>
            </a:r>
          </a:p>
          <a:p>
            <a:r>
              <a:rPr lang="en-US" dirty="0"/>
              <a:t>}</a:t>
            </a:r>
          </a:p>
        </p:txBody>
      </p:sp>
    </p:spTree>
    <p:extLst>
      <p:ext uri="{BB962C8B-B14F-4D97-AF65-F5344CB8AC3E}">
        <p14:creationId xmlns:p14="http://schemas.microsoft.com/office/powerpoint/2010/main" val="426577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a:extLst>
              <a:ext uri="{FF2B5EF4-FFF2-40B4-BE49-F238E27FC236}">
                <a16:creationId xmlns:a16="http://schemas.microsoft.com/office/drawing/2014/main" xmlns="" id="{CD3E13E8-1873-D14F-937C-626E4B2FEBF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D0D428C-B3BB-D246-9DB7-576E50D72B50}" type="slidenum">
              <a:rPr lang="en-US" altLang="en-US" sz="1400" smtClean="0"/>
              <a:pPr>
                <a:spcBef>
                  <a:spcPct val="0"/>
                </a:spcBef>
                <a:buClrTx/>
                <a:buSzTx/>
                <a:buFontTx/>
                <a:buNone/>
              </a:pPr>
              <a:t>28</a:t>
            </a:fld>
            <a:endParaRPr lang="en-US" altLang="en-US" sz="1400"/>
          </a:p>
        </p:txBody>
      </p:sp>
      <p:sp>
        <p:nvSpPr>
          <p:cNvPr id="48130" name="Rectangle 2">
            <a:extLst>
              <a:ext uri="{FF2B5EF4-FFF2-40B4-BE49-F238E27FC236}">
                <a16:creationId xmlns:a16="http://schemas.microsoft.com/office/drawing/2014/main" xmlns="" id="{8913F8D9-7DB0-6844-98D2-EE9F4BE3CF83}"/>
              </a:ext>
            </a:extLst>
          </p:cNvPr>
          <p:cNvSpPr>
            <a:spLocks noGrp="1" noChangeArrowheads="1"/>
          </p:cNvSpPr>
          <p:nvPr>
            <p:ph type="title"/>
          </p:nvPr>
        </p:nvSpPr>
        <p:spPr>
          <a:xfrm>
            <a:off x="228600" y="228600"/>
            <a:ext cx="8686800" cy="895350"/>
          </a:xfrm>
        </p:spPr>
        <p:txBody>
          <a:bodyPr/>
          <a:lstStyle/>
          <a:p>
            <a:r>
              <a:rPr lang="en-US" altLang="en-US" sz="4800"/>
              <a:t>Obtaining Substrings</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45883024-A08C-554B-9991-5499CA316692}"/>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48132" name="Object 3">
            <a:extLst>
              <a:ext uri="{FF2B5EF4-FFF2-40B4-BE49-F238E27FC236}">
                <a16:creationId xmlns:a16="http://schemas.microsoft.com/office/drawing/2014/main" xmlns="" id="{F3CD0C93-994B-024C-BB4E-0807B178514C}"/>
              </a:ext>
            </a:extLst>
          </p:cNvPr>
          <p:cNvGraphicFramePr>
            <a:graphicFrameLocks noChangeAspect="1"/>
          </p:cNvGraphicFramePr>
          <p:nvPr/>
        </p:nvGraphicFramePr>
        <p:xfrm>
          <a:off x="193675" y="1277938"/>
          <a:ext cx="8751888" cy="2035175"/>
        </p:xfrm>
        <a:graphic>
          <a:graphicData uri="http://schemas.openxmlformats.org/presentationml/2006/ole">
            <mc:AlternateContent xmlns:mc="http://schemas.openxmlformats.org/markup-compatibility/2006">
              <mc:Choice xmlns:v="urn:schemas-microsoft-com:vml" Requires="v">
                <p:oleObj spid="_x0000_s48144" name="Picture" r:id="rId3" imgW="4927600" imgH="1143000" progId="Word.Picture.8">
                  <p:embed/>
                </p:oleObj>
              </mc:Choice>
              <mc:Fallback>
                <p:oleObj name="Picture" r:id="rId3" imgW="4927600" imgH="1143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277938"/>
                        <a:ext cx="875188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8133" name="Picture 3" descr="aakmnuh0">
            <a:extLst>
              <a:ext uri="{FF2B5EF4-FFF2-40B4-BE49-F238E27FC236}">
                <a16:creationId xmlns:a16="http://schemas.microsoft.com/office/drawing/2014/main" xmlns="" id="{271A213C-6020-AD4C-BFA8-38A2690E2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3621088"/>
            <a:ext cx="83296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a:extLst>
              <a:ext uri="{FF2B5EF4-FFF2-40B4-BE49-F238E27FC236}">
                <a16:creationId xmlns:a16="http://schemas.microsoft.com/office/drawing/2014/main" xmlns="" id="{65E976DD-889D-E34A-B8A8-EC12C118970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941EC7F-306F-4E45-9E12-77608504EEF0}" type="slidenum">
              <a:rPr lang="en-US" altLang="en-US" sz="1400" smtClean="0"/>
              <a:pPr>
                <a:spcBef>
                  <a:spcPct val="0"/>
                </a:spcBef>
                <a:buClrTx/>
                <a:buSzTx/>
                <a:buFontTx/>
                <a:buNone/>
              </a:pPr>
              <a:t>29</a:t>
            </a:fld>
            <a:endParaRPr lang="en-US" altLang="en-US" sz="1400"/>
          </a:p>
        </p:txBody>
      </p:sp>
      <p:sp>
        <p:nvSpPr>
          <p:cNvPr id="49154" name="Rectangle 2">
            <a:extLst>
              <a:ext uri="{FF2B5EF4-FFF2-40B4-BE49-F238E27FC236}">
                <a16:creationId xmlns:a16="http://schemas.microsoft.com/office/drawing/2014/main" xmlns="" id="{117C379A-F922-6047-8137-F3F6133D4B7E}"/>
              </a:ext>
            </a:extLst>
          </p:cNvPr>
          <p:cNvSpPr>
            <a:spLocks noGrp="1" noChangeArrowheads="1"/>
          </p:cNvSpPr>
          <p:nvPr>
            <p:ph type="title"/>
          </p:nvPr>
        </p:nvSpPr>
        <p:spPr>
          <a:xfrm>
            <a:off x="228600" y="228600"/>
            <a:ext cx="8686800" cy="1241425"/>
          </a:xfrm>
        </p:spPr>
        <p:txBody>
          <a:bodyPr/>
          <a:lstStyle/>
          <a:p>
            <a:r>
              <a:rPr lang="en-US" altLang="en-US" sz="4800"/>
              <a:t>Finding a Character or a Substring in a String</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F93CF942-4B69-A94A-9DD6-B8B09D92D569}"/>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 name="Rectangle 5">
            <a:extLst>
              <a:ext uri="{FF2B5EF4-FFF2-40B4-BE49-F238E27FC236}">
                <a16:creationId xmlns:a16="http://schemas.microsoft.com/office/drawing/2014/main" xmlns="" id="{591BFDF1-2D3E-CF41-909B-9CD7896974CF}"/>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49157" name="Object 5">
            <a:extLst>
              <a:ext uri="{FF2B5EF4-FFF2-40B4-BE49-F238E27FC236}">
                <a16:creationId xmlns:a16="http://schemas.microsoft.com/office/drawing/2014/main" xmlns="" id="{8D2B26C2-C7CA-1C4A-9B85-FDB7B8C8F515}"/>
              </a:ext>
            </a:extLst>
          </p:cNvPr>
          <p:cNvGraphicFramePr>
            <a:graphicFrameLocks noChangeAspect="1"/>
          </p:cNvGraphicFramePr>
          <p:nvPr/>
        </p:nvGraphicFramePr>
        <p:xfrm>
          <a:off x="228600" y="1781175"/>
          <a:ext cx="8543925" cy="4256088"/>
        </p:xfrm>
        <a:graphic>
          <a:graphicData uri="http://schemas.openxmlformats.org/presentationml/2006/ole">
            <mc:AlternateContent xmlns:mc="http://schemas.openxmlformats.org/markup-compatibility/2006">
              <mc:Choice xmlns:v="urn:schemas-microsoft-com:vml" Requires="v">
                <p:oleObj spid="_x0000_s49168" name="Picture" r:id="rId3" imgW="29464000" imgH="14693900" progId="Word.Picture.8">
                  <p:embed/>
                </p:oleObj>
              </mc:Choice>
              <mc:Fallback>
                <p:oleObj name="Picture" r:id="rId3" imgW="29464000" imgH="146939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81175"/>
                        <a:ext cx="854392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a:extLst>
              <a:ext uri="{FF2B5EF4-FFF2-40B4-BE49-F238E27FC236}">
                <a16:creationId xmlns:a16="http://schemas.microsoft.com/office/drawing/2014/main" xmlns="" id="{41687997-20F8-BD40-BDA8-4A9D647DA18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43AABF8-75F8-DF48-A82B-6245E320B954}" type="slidenum">
              <a:rPr lang="en-US" altLang="en-US" sz="1400" smtClean="0"/>
              <a:pPr>
                <a:spcBef>
                  <a:spcPct val="0"/>
                </a:spcBef>
                <a:buClrTx/>
                <a:buSzTx/>
                <a:buFontTx/>
                <a:buNone/>
              </a:pPr>
              <a:t>3</a:t>
            </a:fld>
            <a:endParaRPr lang="en-US" altLang="en-US" sz="1400"/>
          </a:p>
        </p:txBody>
      </p:sp>
      <p:sp>
        <p:nvSpPr>
          <p:cNvPr id="20482" name="Rectangle 2">
            <a:extLst>
              <a:ext uri="{FF2B5EF4-FFF2-40B4-BE49-F238E27FC236}">
                <a16:creationId xmlns:a16="http://schemas.microsoft.com/office/drawing/2014/main" xmlns="" id="{761B2176-5D61-1C48-8E80-4CD40B1EA5A4}"/>
              </a:ext>
            </a:extLst>
          </p:cNvPr>
          <p:cNvSpPr>
            <a:spLocks noGrp="1" noChangeArrowheads="1"/>
          </p:cNvSpPr>
          <p:nvPr>
            <p:ph type="title"/>
          </p:nvPr>
        </p:nvSpPr>
        <p:spPr>
          <a:xfrm>
            <a:off x="685800" y="0"/>
            <a:ext cx="7772400" cy="1428750"/>
          </a:xfrm>
        </p:spPr>
        <p:txBody>
          <a:bodyPr/>
          <a:lstStyle/>
          <a:p>
            <a:r>
              <a:rPr lang="en-US" altLang="en-US"/>
              <a:t>Trigonometric Methods</a:t>
            </a:r>
          </a:p>
        </p:txBody>
      </p:sp>
      <p:sp>
        <p:nvSpPr>
          <p:cNvPr id="114692" name="Rectangle 3">
            <a:extLst>
              <a:ext uri="{FF2B5EF4-FFF2-40B4-BE49-F238E27FC236}">
                <a16:creationId xmlns:a16="http://schemas.microsoft.com/office/drawing/2014/main" xmlns="" id="{1E7101D4-C060-8E43-BFD9-83EBAE478C7F}"/>
              </a:ext>
            </a:extLst>
          </p:cNvPr>
          <p:cNvSpPr>
            <a:spLocks noGrp="1" noChangeArrowheads="1"/>
          </p:cNvSpPr>
          <p:nvPr>
            <p:ph type="body" idx="1"/>
          </p:nvPr>
        </p:nvSpPr>
        <p:spPr>
          <a:xfrm>
            <a:off x="304800" y="1371600"/>
            <a:ext cx="3505200" cy="4114800"/>
          </a:xfrm>
        </p:spPr>
        <p:txBody>
          <a:bodyPr/>
          <a:lstStyle/>
          <a:p>
            <a:pPr>
              <a:defRPr/>
            </a:pPr>
            <a:r>
              <a:rPr lang="en-US" sz="2600" b="1" dirty="0">
                <a:solidFill>
                  <a:schemeClr val="accent4"/>
                </a:solidFill>
                <a:latin typeface="Courier New" pitchFamily="49" charset="0"/>
              </a:rPr>
              <a:t>sin(double a)</a:t>
            </a:r>
          </a:p>
          <a:p>
            <a:pPr>
              <a:spcBef>
                <a:spcPct val="50000"/>
              </a:spcBef>
              <a:defRPr/>
            </a:pPr>
            <a:r>
              <a:rPr lang="en-US" sz="2600" b="1" dirty="0" err="1">
                <a:solidFill>
                  <a:schemeClr val="accent4"/>
                </a:solidFill>
                <a:latin typeface="Courier New" pitchFamily="49" charset="0"/>
              </a:rPr>
              <a:t>cos</a:t>
            </a:r>
            <a:r>
              <a:rPr lang="en-US" sz="2600" b="1" dirty="0">
                <a:solidFill>
                  <a:schemeClr val="accent4"/>
                </a:solidFill>
                <a:latin typeface="Courier New" pitchFamily="49" charset="0"/>
              </a:rPr>
              <a:t>(double a)</a:t>
            </a:r>
          </a:p>
          <a:p>
            <a:pPr>
              <a:spcBef>
                <a:spcPct val="50000"/>
              </a:spcBef>
              <a:defRPr/>
            </a:pPr>
            <a:r>
              <a:rPr lang="en-US" sz="2600" b="1" dirty="0">
                <a:solidFill>
                  <a:schemeClr val="accent4"/>
                </a:solidFill>
                <a:latin typeface="Courier New" pitchFamily="49" charset="0"/>
              </a:rPr>
              <a:t>tan(double a)</a:t>
            </a:r>
          </a:p>
          <a:p>
            <a:pPr>
              <a:spcBef>
                <a:spcPct val="50000"/>
              </a:spcBef>
              <a:defRPr/>
            </a:pPr>
            <a:r>
              <a:rPr lang="en-US" sz="2600" b="1" dirty="0" err="1">
                <a:solidFill>
                  <a:schemeClr val="accent4"/>
                </a:solidFill>
                <a:latin typeface="Courier New" pitchFamily="49" charset="0"/>
              </a:rPr>
              <a:t>acos</a:t>
            </a:r>
            <a:r>
              <a:rPr lang="en-US" sz="2600" b="1" dirty="0">
                <a:solidFill>
                  <a:schemeClr val="accent4"/>
                </a:solidFill>
                <a:latin typeface="Courier New" pitchFamily="49" charset="0"/>
              </a:rPr>
              <a:t>(double a)</a:t>
            </a:r>
          </a:p>
          <a:p>
            <a:pPr>
              <a:spcBef>
                <a:spcPct val="50000"/>
              </a:spcBef>
              <a:defRPr/>
            </a:pPr>
            <a:r>
              <a:rPr lang="en-US" sz="2600" b="1" dirty="0" err="1">
                <a:solidFill>
                  <a:schemeClr val="accent4"/>
                </a:solidFill>
                <a:latin typeface="Courier New" pitchFamily="49" charset="0"/>
              </a:rPr>
              <a:t>asin</a:t>
            </a:r>
            <a:r>
              <a:rPr lang="en-US" sz="2600" b="1" dirty="0">
                <a:solidFill>
                  <a:schemeClr val="accent4"/>
                </a:solidFill>
                <a:latin typeface="Courier New" pitchFamily="49" charset="0"/>
              </a:rPr>
              <a:t>(double a)</a:t>
            </a:r>
          </a:p>
          <a:p>
            <a:pPr>
              <a:spcBef>
                <a:spcPct val="50000"/>
              </a:spcBef>
              <a:defRPr/>
            </a:pPr>
            <a:r>
              <a:rPr lang="en-US" sz="2600" b="1" dirty="0" err="1">
                <a:solidFill>
                  <a:schemeClr val="accent4"/>
                </a:solidFill>
                <a:latin typeface="Courier New" pitchFamily="49" charset="0"/>
              </a:rPr>
              <a:t>atan</a:t>
            </a:r>
            <a:r>
              <a:rPr lang="en-US" sz="2600" b="1" dirty="0">
                <a:solidFill>
                  <a:schemeClr val="accent4"/>
                </a:solidFill>
                <a:latin typeface="Courier New" pitchFamily="49" charset="0"/>
              </a:rPr>
              <a:t>(double a)</a:t>
            </a:r>
            <a:endParaRPr lang="en-US" sz="2800" b="1" dirty="0">
              <a:solidFill>
                <a:schemeClr val="accent4"/>
              </a:solidFill>
            </a:endParaRPr>
          </a:p>
        </p:txBody>
      </p:sp>
      <p:sp>
        <p:nvSpPr>
          <p:cNvPr id="20484" name="Text Box 4">
            <a:extLst>
              <a:ext uri="{FF2B5EF4-FFF2-40B4-BE49-F238E27FC236}">
                <a16:creationId xmlns:a16="http://schemas.microsoft.com/office/drawing/2014/main" xmlns="" id="{1742A48F-7C25-E34F-8335-E11D2B5A7534}"/>
              </a:ext>
            </a:extLst>
          </p:cNvPr>
          <p:cNvSpPr txBox="1">
            <a:spLocks noChangeArrowheads="1"/>
          </p:cNvSpPr>
          <p:nvPr/>
        </p:nvSpPr>
        <p:spPr bwMode="auto">
          <a:xfrm>
            <a:off x="1600200" y="54864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Radians</a:t>
            </a:r>
          </a:p>
          <a:p>
            <a:pPr>
              <a:spcBef>
                <a:spcPct val="50000"/>
              </a:spcBef>
              <a:buClrTx/>
              <a:buSzTx/>
              <a:buFontTx/>
              <a:buNone/>
            </a:pPr>
            <a:r>
              <a:rPr lang="en-US" altLang="en-US" sz="2400"/>
              <a:t>toRadians(90)</a:t>
            </a:r>
          </a:p>
        </p:txBody>
      </p:sp>
      <p:sp>
        <p:nvSpPr>
          <p:cNvPr id="20485" name="Rectangle 6">
            <a:extLst>
              <a:ext uri="{FF2B5EF4-FFF2-40B4-BE49-F238E27FC236}">
                <a16:creationId xmlns:a16="http://schemas.microsoft.com/office/drawing/2014/main" xmlns="" id="{265F9E9F-ABAA-A14D-B2AE-783E8231D6F7}"/>
              </a:ext>
            </a:extLst>
          </p:cNvPr>
          <p:cNvSpPr>
            <a:spLocks noChangeArrowheads="1"/>
          </p:cNvSpPr>
          <p:nvPr/>
        </p:nvSpPr>
        <p:spPr bwMode="auto">
          <a:xfrm>
            <a:off x="4419600" y="1371600"/>
            <a:ext cx="4419600" cy="4648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200" b="1">
                <a:latin typeface="Courier New" panose="02070309020205020404" pitchFamily="49" charset="0"/>
                <a:cs typeface="Courier New" panose="02070309020205020404" pitchFamily="49" charset="0"/>
              </a:rPr>
              <a:t>Examples:</a:t>
            </a:r>
          </a:p>
          <a:p>
            <a:pPr>
              <a:buFont typeface="Monotype Sorts" pitchFamily="2" charset="2"/>
              <a:buNone/>
            </a:pPr>
            <a:endParaRPr lang="en-US" altLang="en-US" sz="2200" b="1">
              <a:latin typeface="Courier New" panose="02070309020205020404" pitchFamily="49" charset="0"/>
              <a:cs typeface="Courier New" panose="02070309020205020404" pitchFamily="49"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Math.sin(0) returns 0.0 </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Math.sin(Math.PI / 6) returns 0.5 </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Math.sin(Math.PI / 2) returns 1.0</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Math.cos(0) returns 1.0</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Math.cos(Math.PI / 6) returns 0.866 </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Math.cos(Math.PI / 2) returns 0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a:extLst>
              <a:ext uri="{FF2B5EF4-FFF2-40B4-BE49-F238E27FC236}">
                <a16:creationId xmlns:a16="http://schemas.microsoft.com/office/drawing/2014/main" xmlns="" id="{ABCCA511-3946-6B49-AF2D-D6749DA7FF5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F567045-C872-F743-9CD9-5E14729481EE}" type="slidenum">
              <a:rPr lang="en-US" altLang="en-US" sz="1400" smtClean="0"/>
              <a:pPr>
                <a:spcBef>
                  <a:spcPct val="0"/>
                </a:spcBef>
                <a:buClrTx/>
                <a:buSzTx/>
                <a:buFontTx/>
                <a:buNone/>
              </a:pPr>
              <a:t>30</a:t>
            </a:fld>
            <a:endParaRPr lang="en-US" altLang="en-US" sz="1400"/>
          </a:p>
        </p:txBody>
      </p:sp>
      <p:sp>
        <p:nvSpPr>
          <p:cNvPr id="50178" name="Rectangle 2">
            <a:extLst>
              <a:ext uri="{FF2B5EF4-FFF2-40B4-BE49-F238E27FC236}">
                <a16:creationId xmlns:a16="http://schemas.microsoft.com/office/drawing/2014/main" xmlns="" id="{E09638BA-0252-AD4C-AE2D-9C0FAC735DCE}"/>
              </a:ext>
            </a:extLst>
          </p:cNvPr>
          <p:cNvSpPr>
            <a:spLocks noGrp="1" noChangeArrowheads="1"/>
          </p:cNvSpPr>
          <p:nvPr>
            <p:ph type="title"/>
          </p:nvPr>
        </p:nvSpPr>
        <p:spPr>
          <a:xfrm>
            <a:off x="228600" y="228600"/>
            <a:ext cx="8686800" cy="1241425"/>
          </a:xfrm>
        </p:spPr>
        <p:txBody>
          <a:bodyPr/>
          <a:lstStyle/>
          <a:p>
            <a:r>
              <a:rPr lang="en-US" altLang="en-US" sz="4800"/>
              <a:t>Finding a Character or a Substring in a String</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C60E44AB-F037-8847-9C03-C0DD51845C2D}"/>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 name="Rectangle 5">
            <a:extLst>
              <a:ext uri="{FF2B5EF4-FFF2-40B4-BE49-F238E27FC236}">
                <a16:creationId xmlns:a16="http://schemas.microsoft.com/office/drawing/2014/main" xmlns="" id="{38046725-8509-E14C-B5B5-8AAB63CD93E8}"/>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2">
            <a:extLst>
              <a:ext uri="{FF2B5EF4-FFF2-40B4-BE49-F238E27FC236}">
                <a16:creationId xmlns:a16="http://schemas.microsoft.com/office/drawing/2014/main" xmlns="" id="{58007955-32FC-5341-9D84-8EA92C84F4BB}"/>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0182" name="Rectangle 2">
            <a:extLst>
              <a:ext uri="{FF2B5EF4-FFF2-40B4-BE49-F238E27FC236}">
                <a16:creationId xmlns:a16="http://schemas.microsoft.com/office/drawing/2014/main" xmlns="" id="{D293CBDA-B555-0147-8495-611DE5B888A6}"/>
              </a:ext>
            </a:extLst>
          </p:cNvPr>
          <p:cNvSpPr txBox="1">
            <a:spLocks noChangeArrowheads="1"/>
          </p:cNvSpPr>
          <p:nvPr/>
        </p:nvSpPr>
        <p:spPr bwMode="auto">
          <a:xfrm>
            <a:off x="155575" y="1778000"/>
            <a:ext cx="868680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a:solidFill>
                  <a:schemeClr val="tx2"/>
                </a:solidFill>
              </a:rPr>
              <a:t>int</a:t>
            </a:r>
            <a:r>
              <a:rPr lang="en-US" altLang="en-US">
                <a:solidFill>
                  <a:schemeClr val="tx2"/>
                </a:solidFill>
              </a:rPr>
              <a:t> k = s.indexOf(' ');</a:t>
            </a:r>
          </a:p>
          <a:p>
            <a:pPr>
              <a:spcBef>
                <a:spcPct val="0"/>
              </a:spcBef>
              <a:buClrTx/>
              <a:buSzTx/>
              <a:buFontTx/>
              <a:buNone/>
            </a:pPr>
            <a:r>
              <a:rPr lang="en-US" altLang="en-US">
                <a:solidFill>
                  <a:schemeClr val="tx2"/>
                </a:solidFill>
              </a:rPr>
              <a:t>String firstName = s.substring(0, k);</a:t>
            </a:r>
          </a:p>
          <a:p>
            <a:pPr>
              <a:spcBef>
                <a:spcPct val="0"/>
              </a:spcBef>
              <a:buClrTx/>
              <a:buSzTx/>
              <a:buFontTx/>
              <a:buNone/>
            </a:pPr>
            <a:r>
              <a:rPr lang="en-US" altLang="en-US">
                <a:solidFill>
                  <a:schemeClr val="tx2"/>
                </a:solidFill>
              </a:rPr>
              <a:t>String lastName = s.substring(k + 1);</a:t>
            </a:r>
          </a:p>
        </p:txBody>
      </p:sp>
      <p:pic>
        <p:nvPicPr>
          <p:cNvPr id="50183" name="Picture 9">
            <a:extLst>
              <a:ext uri="{FF2B5EF4-FFF2-40B4-BE49-F238E27FC236}">
                <a16:creationId xmlns:a16="http://schemas.microsoft.com/office/drawing/2014/main" xmlns="" id="{1F83544A-5014-334B-8A2F-1BA81E1C6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3352800"/>
            <a:ext cx="6765925" cy="291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a:extLst>
              <a:ext uri="{FF2B5EF4-FFF2-40B4-BE49-F238E27FC236}">
                <a16:creationId xmlns:a16="http://schemas.microsoft.com/office/drawing/2014/main" xmlns="" id="{5A2A0982-4B8E-3749-A86E-33FFA50AFFC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AD76984-27FF-DB49-A508-8E637666FA57}" type="slidenum">
              <a:rPr lang="en-US" altLang="en-US" sz="1400" smtClean="0"/>
              <a:pPr>
                <a:spcBef>
                  <a:spcPct val="0"/>
                </a:spcBef>
                <a:buClrTx/>
                <a:buSzTx/>
                <a:buFontTx/>
                <a:buNone/>
              </a:pPr>
              <a:t>31</a:t>
            </a:fld>
            <a:endParaRPr lang="en-US" altLang="en-US" sz="1400"/>
          </a:p>
        </p:txBody>
      </p:sp>
      <p:sp>
        <p:nvSpPr>
          <p:cNvPr id="51202" name="Rectangle 2">
            <a:extLst>
              <a:ext uri="{FF2B5EF4-FFF2-40B4-BE49-F238E27FC236}">
                <a16:creationId xmlns:a16="http://schemas.microsoft.com/office/drawing/2014/main" xmlns="" id="{10A33613-73CA-3C41-896C-C465F925FFCB}"/>
              </a:ext>
            </a:extLst>
          </p:cNvPr>
          <p:cNvSpPr>
            <a:spLocks noGrp="1" noChangeArrowheads="1"/>
          </p:cNvSpPr>
          <p:nvPr>
            <p:ph type="title"/>
          </p:nvPr>
        </p:nvSpPr>
        <p:spPr>
          <a:xfrm>
            <a:off x="228600" y="228600"/>
            <a:ext cx="8686800" cy="1241425"/>
          </a:xfrm>
        </p:spPr>
        <p:txBody>
          <a:bodyPr/>
          <a:lstStyle/>
          <a:p>
            <a:r>
              <a:rPr lang="en-US" altLang="en-US" sz="4800"/>
              <a:t>Conversion between Strings and Numbers</a:t>
            </a:r>
            <a:endParaRPr lang="en-US" altLang="en-US" sz="4500">
              <a:cs typeface="Times New Roman" panose="02020603050405020304" pitchFamily="18" charset="0"/>
            </a:endParaRPr>
          </a:p>
        </p:txBody>
      </p:sp>
      <p:sp>
        <p:nvSpPr>
          <p:cNvPr id="3" name="Rectangle 2">
            <a:extLst>
              <a:ext uri="{FF2B5EF4-FFF2-40B4-BE49-F238E27FC236}">
                <a16:creationId xmlns:a16="http://schemas.microsoft.com/office/drawing/2014/main" xmlns="" id="{2BF62C1A-8F3E-0840-B099-3881B97F5519}"/>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 name="Rectangle 5">
            <a:extLst>
              <a:ext uri="{FF2B5EF4-FFF2-40B4-BE49-F238E27FC236}">
                <a16:creationId xmlns:a16="http://schemas.microsoft.com/office/drawing/2014/main" xmlns="" id="{FDD63CCA-E0B1-F74A-8B53-0B175810D931}"/>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2">
            <a:extLst>
              <a:ext uri="{FF2B5EF4-FFF2-40B4-BE49-F238E27FC236}">
                <a16:creationId xmlns:a16="http://schemas.microsoft.com/office/drawing/2014/main" xmlns="" id="{7D6921F2-FB35-E749-A56F-63169F86D22E}"/>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1206" name="Rectangle 2">
            <a:extLst>
              <a:ext uri="{FF2B5EF4-FFF2-40B4-BE49-F238E27FC236}">
                <a16:creationId xmlns:a16="http://schemas.microsoft.com/office/drawing/2014/main" xmlns="" id="{322ED785-5E0D-E64B-B2C4-3D5D526BDA15}"/>
              </a:ext>
            </a:extLst>
          </p:cNvPr>
          <p:cNvSpPr txBox="1">
            <a:spLocks noChangeArrowheads="1"/>
          </p:cNvSpPr>
          <p:nvPr/>
        </p:nvSpPr>
        <p:spPr bwMode="auto">
          <a:xfrm>
            <a:off x="241300" y="1970088"/>
            <a:ext cx="8686800"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800" b="1" dirty="0" err="1">
                <a:solidFill>
                  <a:schemeClr val="tx2"/>
                </a:solidFill>
              </a:rPr>
              <a:t>int</a:t>
            </a:r>
            <a:r>
              <a:rPr lang="en-US" altLang="en-US" sz="2800" dirty="0">
                <a:solidFill>
                  <a:schemeClr val="tx2"/>
                </a:solidFill>
              </a:rPr>
              <a:t> </a:t>
            </a:r>
            <a:r>
              <a:rPr lang="en-US" altLang="en-US" sz="2800" dirty="0" err="1">
                <a:solidFill>
                  <a:schemeClr val="tx2"/>
                </a:solidFill>
              </a:rPr>
              <a:t>intValue</a:t>
            </a:r>
            <a:r>
              <a:rPr lang="en-US" altLang="en-US" sz="2800" dirty="0">
                <a:solidFill>
                  <a:schemeClr val="tx2"/>
                </a:solidFill>
              </a:rPr>
              <a:t> = </a:t>
            </a:r>
            <a:r>
              <a:rPr lang="en-US" altLang="en-US" sz="2800" dirty="0" err="1">
                <a:solidFill>
                  <a:schemeClr val="tx2"/>
                </a:solidFill>
              </a:rPr>
              <a:t>Integer.parseInt</a:t>
            </a:r>
            <a:r>
              <a:rPr lang="en-US" altLang="en-US" sz="2800" dirty="0">
                <a:solidFill>
                  <a:schemeClr val="tx2"/>
                </a:solidFill>
              </a:rPr>
              <a:t>(</a:t>
            </a:r>
            <a:r>
              <a:rPr lang="en-US" altLang="en-US" sz="2800" dirty="0" err="1">
                <a:solidFill>
                  <a:schemeClr val="tx2"/>
                </a:solidFill>
              </a:rPr>
              <a:t>intString</a:t>
            </a:r>
            <a:r>
              <a:rPr lang="en-US" altLang="en-US" sz="2800" dirty="0">
                <a:solidFill>
                  <a:schemeClr val="tx2"/>
                </a:solidFill>
              </a:rPr>
              <a:t>);</a:t>
            </a:r>
          </a:p>
          <a:p>
            <a:pPr>
              <a:spcBef>
                <a:spcPct val="0"/>
              </a:spcBef>
              <a:buClrTx/>
              <a:buSzTx/>
              <a:buFontTx/>
              <a:buNone/>
            </a:pPr>
            <a:r>
              <a:rPr lang="en-US" altLang="en-US" sz="2800" b="1" dirty="0">
                <a:solidFill>
                  <a:schemeClr val="tx2"/>
                </a:solidFill>
              </a:rPr>
              <a:t>double</a:t>
            </a:r>
            <a:r>
              <a:rPr lang="en-US" altLang="en-US" sz="2800" dirty="0">
                <a:solidFill>
                  <a:schemeClr val="tx2"/>
                </a:solidFill>
              </a:rPr>
              <a:t> </a:t>
            </a:r>
            <a:r>
              <a:rPr lang="en-US" altLang="en-US" sz="2800" dirty="0" err="1">
                <a:solidFill>
                  <a:schemeClr val="tx2"/>
                </a:solidFill>
              </a:rPr>
              <a:t>doubleValue</a:t>
            </a:r>
            <a:r>
              <a:rPr lang="en-US" altLang="en-US" sz="2800" dirty="0">
                <a:solidFill>
                  <a:schemeClr val="tx2"/>
                </a:solidFill>
              </a:rPr>
              <a:t> = </a:t>
            </a:r>
            <a:r>
              <a:rPr lang="en-US" altLang="en-US" sz="2800" dirty="0" err="1">
                <a:solidFill>
                  <a:schemeClr val="tx2"/>
                </a:solidFill>
              </a:rPr>
              <a:t>Double.parseDouble</a:t>
            </a:r>
            <a:r>
              <a:rPr lang="en-US" altLang="en-US" sz="2800" dirty="0">
                <a:solidFill>
                  <a:schemeClr val="tx2"/>
                </a:solidFill>
              </a:rPr>
              <a:t>(</a:t>
            </a:r>
            <a:r>
              <a:rPr lang="en-US" altLang="en-US" sz="2800" dirty="0" err="1">
                <a:solidFill>
                  <a:schemeClr val="tx2"/>
                </a:solidFill>
              </a:rPr>
              <a:t>doubleString</a:t>
            </a:r>
            <a:r>
              <a:rPr lang="en-US" altLang="en-US" sz="2800" dirty="0">
                <a:solidFill>
                  <a:schemeClr val="tx2"/>
                </a:solidFill>
              </a:rPr>
              <a:t>);</a:t>
            </a:r>
            <a:endParaRPr lang="en-US" altLang="en-US" sz="2800" u="sng" dirty="0">
              <a:solidFill>
                <a:schemeClr val="tx2"/>
              </a:solidFill>
            </a:endParaRPr>
          </a:p>
          <a:p>
            <a:pPr>
              <a:spcBef>
                <a:spcPct val="0"/>
              </a:spcBef>
              <a:buClrTx/>
              <a:buSzTx/>
              <a:buFontTx/>
              <a:buNone/>
            </a:pPr>
            <a:endParaRPr lang="en-US" altLang="en-US" sz="2800" u="sng" dirty="0">
              <a:solidFill>
                <a:schemeClr val="tx2"/>
              </a:solidFill>
            </a:endParaRPr>
          </a:p>
          <a:p>
            <a:pPr>
              <a:spcBef>
                <a:spcPct val="0"/>
              </a:spcBef>
              <a:buClrTx/>
              <a:buSzTx/>
              <a:buFontTx/>
              <a:buNone/>
            </a:pPr>
            <a:r>
              <a:rPr lang="en-US" altLang="en-US" sz="2800" dirty="0">
                <a:solidFill>
                  <a:schemeClr val="tx2"/>
                </a:solidFill>
              </a:rPr>
              <a:t>String s = number + </a:t>
            </a:r>
            <a:r>
              <a:rPr lang="en-US" altLang="en-US" sz="2800" b="1" dirty="0">
                <a:solidFill>
                  <a:schemeClr val="tx2"/>
                </a:solidFill>
              </a:rPr>
              <a:t>""</a:t>
            </a:r>
            <a:r>
              <a:rPr lang="en-US" altLang="en-US" sz="2800" dirty="0">
                <a:solidFill>
                  <a:schemeClr val="tx2"/>
                </a:solidFill>
              </a:rPr>
              <a:t>;</a:t>
            </a:r>
            <a:endParaRPr lang="en-US" altLang="en-US" sz="2800" u="sng" dirty="0">
              <a:solidFill>
                <a:schemeClr val="tx2"/>
              </a:solidFill>
            </a:endParaRPr>
          </a:p>
          <a:p>
            <a:pPr>
              <a:spcBef>
                <a:spcPct val="0"/>
              </a:spcBef>
              <a:buClrTx/>
              <a:buSzTx/>
              <a:buFontTx/>
              <a:buNone/>
            </a:pPr>
            <a:endParaRPr lang="en-US" altLang="en-US" sz="2800" u="sng" dirty="0">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a:extLst>
              <a:ext uri="{FF2B5EF4-FFF2-40B4-BE49-F238E27FC236}">
                <a16:creationId xmlns:a16="http://schemas.microsoft.com/office/drawing/2014/main" xmlns="" id="{C05FC671-BC58-024C-8EE3-1388AAFF950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926C2FE-203D-8448-B485-B0FEB3582813}" type="slidenum">
              <a:rPr lang="en-US" altLang="en-US" sz="1400" smtClean="0"/>
              <a:pPr>
                <a:spcBef>
                  <a:spcPct val="0"/>
                </a:spcBef>
                <a:buClrTx/>
                <a:buSzTx/>
                <a:buFontTx/>
                <a:buNone/>
              </a:pPr>
              <a:t>32</a:t>
            </a:fld>
            <a:endParaRPr lang="en-US" altLang="en-US" sz="1400"/>
          </a:p>
        </p:txBody>
      </p:sp>
      <p:sp>
        <p:nvSpPr>
          <p:cNvPr id="56322" name="Rectangle 2">
            <a:extLst>
              <a:ext uri="{FF2B5EF4-FFF2-40B4-BE49-F238E27FC236}">
                <a16:creationId xmlns:a16="http://schemas.microsoft.com/office/drawing/2014/main" xmlns="" id="{B97F0BFE-00E1-3945-97AF-D81A02FE6F48}"/>
              </a:ext>
            </a:extLst>
          </p:cNvPr>
          <p:cNvSpPr>
            <a:spLocks noGrp="1" noChangeArrowheads="1"/>
          </p:cNvSpPr>
          <p:nvPr>
            <p:ph type="title"/>
          </p:nvPr>
        </p:nvSpPr>
        <p:spPr>
          <a:xfrm>
            <a:off x="347663" y="381000"/>
            <a:ext cx="8486775" cy="1511300"/>
          </a:xfrm>
        </p:spPr>
        <p:txBody>
          <a:bodyPr/>
          <a:lstStyle/>
          <a:p>
            <a:r>
              <a:rPr lang="en-US" altLang="en-US" sz="4000" b="1"/>
              <a:t>Case Study: Converting a Hexadecimal Digit to a Decimal Value</a:t>
            </a:r>
          </a:p>
        </p:txBody>
      </p:sp>
      <p:sp>
        <p:nvSpPr>
          <p:cNvPr id="56323" name="Rectangle 3">
            <a:extLst>
              <a:ext uri="{FF2B5EF4-FFF2-40B4-BE49-F238E27FC236}">
                <a16:creationId xmlns:a16="http://schemas.microsoft.com/office/drawing/2014/main" xmlns="" id="{1C97F7BB-9DD9-D848-952B-23A8A984FBEF}"/>
              </a:ext>
            </a:extLst>
          </p:cNvPr>
          <p:cNvSpPr>
            <a:spLocks noGrp="1" noChangeArrowheads="1"/>
          </p:cNvSpPr>
          <p:nvPr>
            <p:ph type="body" idx="1"/>
          </p:nvPr>
        </p:nvSpPr>
        <p:spPr>
          <a:xfrm>
            <a:off x="309563" y="2200275"/>
            <a:ext cx="8610600" cy="1612900"/>
          </a:xfrm>
        </p:spPr>
        <p:txBody>
          <a:bodyPr/>
          <a:lstStyle/>
          <a:p>
            <a:pPr>
              <a:buFont typeface="Monotype Sorts" pitchFamily="2" charset="2"/>
              <a:buNone/>
            </a:pPr>
            <a:r>
              <a:rPr lang="en-US" altLang="en-US" dirty="0"/>
              <a:t>Write a program that converts a hexadecimal digit into a decimal value.</a:t>
            </a:r>
          </a:p>
        </p:txBody>
      </p:sp>
      <p:sp>
        <p:nvSpPr>
          <p:cNvPr id="56324" name="Rectangle 7">
            <a:hlinkClick r:id="rId3"/>
            <a:extLst>
              <a:ext uri="{FF2B5EF4-FFF2-40B4-BE49-F238E27FC236}">
                <a16:creationId xmlns:a16="http://schemas.microsoft.com/office/drawing/2014/main" xmlns="" id="{772CA6B2-0E11-CF4B-AE58-136E26640E07}"/>
              </a:ext>
            </a:extLst>
          </p:cNvPr>
          <p:cNvSpPr>
            <a:spLocks noChangeArrowheads="1"/>
          </p:cNvSpPr>
          <p:nvPr/>
        </p:nvSpPr>
        <p:spPr bwMode="auto">
          <a:xfrm>
            <a:off x="6553200" y="5618085"/>
            <a:ext cx="1854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HexDigit2Dec</a:t>
            </a:r>
          </a:p>
        </p:txBody>
      </p:sp>
      <p:sp>
        <p:nvSpPr>
          <p:cNvPr id="56325" name="AutoShape 10">
            <a:hlinkClick r:id="rId4" action="ppaction://program" highlightClick="1"/>
            <a:extLst>
              <a:ext uri="{FF2B5EF4-FFF2-40B4-BE49-F238E27FC236}">
                <a16:creationId xmlns:a16="http://schemas.microsoft.com/office/drawing/2014/main" xmlns="" id="{E311EC52-EA87-2648-B3A0-F1A0EADC44B4}"/>
              </a:ext>
            </a:extLst>
          </p:cNvPr>
          <p:cNvSpPr>
            <a:spLocks noChangeArrowheads="1"/>
          </p:cNvSpPr>
          <p:nvPr/>
        </p:nvSpPr>
        <p:spPr bwMode="auto">
          <a:xfrm>
            <a:off x="7643813" y="5041900"/>
            <a:ext cx="76835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2" name="Rectangle 1">
            <a:extLst>
              <a:ext uri="{FF2B5EF4-FFF2-40B4-BE49-F238E27FC236}">
                <a16:creationId xmlns:a16="http://schemas.microsoft.com/office/drawing/2014/main" xmlns="" id="{E7F636F7-8FA5-B74A-ABFB-15B08E2CF171}"/>
              </a:ext>
            </a:extLst>
          </p:cNvPr>
          <p:cNvSpPr/>
          <p:nvPr/>
        </p:nvSpPr>
        <p:spPr>
          <a:xfrm>
            <a:off x="347663" y="3416518"/>
            <a:ext cx="5875752" cy="2554545"/>
          </a:xfrm>
          <a:prstGeom prst="rect">
            <a:avLst/>
          </a:prstGeom>
        </p:spPr>
        <p:txBody>
          <a:bodyPr wrap="square">
            <a:spAutoFit/>
          </a:bodyPr>
          <a:lstStyle/>
          <a:p>
            <a:r>
              <a:rPr lang="en-US" b="1" dirty="0">
                <a:solidFill>
                  <a:srgbClr val="000FD6"/>
                </a:solidFill>
                <a:effectLst/>
              </a:rPr>
              <a:t>char</a:t>
            </a:r>
            <a:r>
              <a:rPr lang="en-US" dirty="0"/>
              <a:t> </a:t>
            </a:r>
            <a:r>
              <a:rPr lang="en-US" dirty="0" err="1"/>
              <a:t>ch</a:t>
            </a:r>
            <a:r>
              <a:rPr lang="en-US" dirty="0"/>
              <a:t> = </a:t>
            </a:r>
            <a:r>
              <a:rPr lang="en-US" dirty="0" err="1"/>
              <a:t>Character.toUpperCase</a:t>
            </a:r>
            <a:r>
              <a:rPr lang="en-US" dirty="0"/>
              <a:t>(</a:t>
            </a:r>
            <a:r>
              <a:rPr lang="en-US" dirty="0" err="1"/>
              <a:t>hexString.charAt</a:t>
            </a:r>
            <a:r>
              <a:rPr lang="en-US" dirty="0"/>
              <a:t>(</a:t>
            </a:r>
            <a:r>
              <a:rPr lang="en-US" dirty="0">
                <a:solidFill>
                  <a:srgbClr val="007D9F"/>
                </a:solidFill>
                <a:effectLst/>
              </a:rPr>
              <a:t>0</a:t>
            </a:r>
            <a:r>
              <a:rPr lang="en-US" dirty="0"/>
              <a:t>)); </a:t>
            </a:r>
          </a:p>
          <a:p>
            <a:r>
              <a:rPr lang="en-US" b="1" dirty="0">
                <a:solidFill>
                  <a:srgbClr val="000FD6"/>
                </a:solidFill>
                <a:effectLst/>
              </a:rPr>
              <a:t>if</a:t>
            </a:r>
            <a:r>
              <a:rPr lang="en-US" dirty="0"/>
              <a:t> (</a:t>
            </a:r>
            <a:r>
              <a:rPr lang="en-US" dirty="0">
                <a:solidFill>
                  <a:srgbClr val="007D9F"/>
                </a:solidFill>
                <a:effectLst/>
              </a:rPr>
              <a:t>'A'</a:t>
            </a:r>
            <a:r>
              <a:rPr lang="en-US" dirty="0"/>
              <a:t> &lt;= </a:t>
            </a:r>
            <a:r>
              <a:rPr lang="en-US" dirty="0" err="1"/>
              <a:t>ch</a:t>
            </a:r>
            <a:r>
              <a:rPr lang="en-US" dirty="0"/>
              <a:t> &amp;&amp; </a:t>
            </a:r>
            <a:r>
              <a:rPr lang="en-US" dirty="0" err="1"/>
              <a:t>ch</a:t>
            </a:r>
            <a:r>
              <a:rPr lang="en-US" dirty="0"/>
              <a:t> &lt;= </a:t>
            </a:r>
            <a:r>
              <a:rPr lang="en-US" dirty="0">
                <a:solidFill>
                  <a:srgbClr val="007D9F"/>
                </a:solidFill>
                <a:effectLst/>
              </a:rPr>
              <a:t>'F'</a:t>
            </a:r>
            <a:r>
              <a:rPr lang="en-US" dirty="0"/>
              <a:t>) { </a:t>
            </a:r>
          </a:p>
          <a:p>
            <a:r>
              <a:rPr lang="en-US" b="1" dirty="0">
                <a:solidFill>
                  <a:srgbClr val="000FD6"/>
                </a:solidFill>
                <a:effectLst/>
              </a:rPr>
              <a:t>	</a:t>
            </a:r>
            <a:r>
              <a:rPr lang="en-US" b="1" dirty="0" err="1">
                <a:solidFill>
                  <a:srgbClr val="000FD6"/>
                </a:solidFill>
                <a:effectLst/>
              </a:rPr>
              <a:t>int</a:t>
            </a:r>
            <a:r>
              <a:rPr lang="en-US" dirty="0"/>
              <a:t> value = </a:t>
            </a:r>
            <a:r>
              <a:rPr lang="en-US" dirty="0" err="1"/>
              <a:t>ch</a:t>
            </a:r>
            <a:r>
              <a:rPr lang="en-US" dirty="0"/>
              <a:t> - </a:t>
            </a:r>
            <a:r>
              <a:rPr lang="en-US" dirty="0">
                <a:solidFill>
                  <a:srgbClr val="007D9F"/>
                </a:solidFill>
                <a:effectLst/>
              </a:rPr>
              <a:t>'A'</a:t>
            </a:r>
            <a:r>
              <a:rPr lang="en-US" dirty="0"/>
              <a:t> + </a:t>
            </a:r>
            <a:r>
              <a:rPr lang="en-US" dirty="0">
                <a:solidFill>
                  <a:srgbClr val="007D9F"/>
                </a:solidFill>
                <a:effectLst/>
              </a:rPr>
              <a:t>10</a:t>
            </a:r>
            <a:r>
              <a:rPr lang="en-US" dirty="0"/>
              <a:t>; </a:t>
            </a:r>
          </a:p>
          <a:p>
            <a:r>
              <a:rPr lang="en-US" dirty="0"/>
              <a:t>	</a:t>
            </a:r>
            <a:r>
              <a:rPr lang="en-US" dirty="0" err="1"/>
              <a:t>System.out.println</a:t>
            </a:r>
            <a:r>
              <a:rPr lang="en-US" dirty="0"/>
              <a:t>(</a:t>
            </a:r>
            <a:r>
              <a:rPr lang="en-US" dirty="0">
                <a:solidFill>
                  <a:srgbClr val="007D9F"/>
                </a:solidFill>
                <a:effectLst/>
              </a:rPr>
              <a:t>"The decimal value for hex digit "</a:t>
            </a:r>
            <a:r>
              <a:rPr lang="en-US" dirty="0"/>
              <a:t> + </a:t>
            </a:r>
          </a:p>
          <a:p>
            <a:r>
              <a:rPr lang="en-US" dirty="0"/>
              <a:t>		</a:t>
            </a:r>
            <a:r>
              <a:rPr lang="en-US" dirty="0" err="1"/>
              <a:t>ch</a:t>
            </a:r>
            <a:r>
              <a:rPr lang="en-US" dirty="0"/>
              <a:t> + </a:t>
            </a:r>
            <a:r>
              <a:rPr lang="en-US" dirty="0">
                <a:solidFill>
                  <a:srgbClr val="007D9F"/>
                </a:solidFill>
                <a:effectLst/>
              </a:rPr>
              <a:t>" is "</a:t>
            </a:r>
            <a:r>
              <a:rPr lang="en-US" dirty="0"/>
              <a:t> + value); </a:t>
            </a:r>
          </a:p>
          <a:p>
            <a:r>
              <a:rPr lang="en-US" dirty="0"/>
              <a:t>} </a:t>
            </a:r>
          </a:p>
          <a:p>
            <a:r>
              <a:rPr lang="en-US" b="1" dirty="0">
                <a:solidFill>
                  <a:srgbClr val="000FD6"/>
                </a:solidFill>
                <a:effectLst/>
              </a:rPr>
              <a:t>else</a:t>
            </a:r>
            <a:r>
              <a:rPr lang="en-US" dirty="0"/>
              <a:t> </a:t>
            </a:r>
            <a:r>
              <a:rPr lang="en-US" b="1" dirty="0">
                <a:solidFill>
                  <a:srgbClr val="000FD6"/>
                </a:solidFill>
                <a:effectLst/>
              </a:rPr>
              <a:t>if</a:t>
            </a:r>
            <a:r>
              <a:rPr lang="en-US" dirty="0"/>
              <a:t> (</a:t>
            </a:r>
            <a:r>
              <a:rPr lang="en-US" dirty="0" err="1"/>
              <a:t>Character.isDigit</a:t>
            </a:r>
            <a:r>
              <a:rPr lang="en-US" dirty="0"/>
              <a:t>(</a:t>
            </a:r>
            <a:r>
              <a:rPr lang="en-US" dirty="0" err="1"/>
              <a:t>ch</a:t>
            </a:r>
            <a:r>
              <a:rPr lang="en-US" dirty="0"/>
              <a:t>)) { </a:t>
            </a:r>
          </a:p>
          <a:p>
            <a:r>
              <a:rPr lang="en-US" dirty="0"/>
              <a:t>	</a:t>
            </a:r>
            <a:r>
              <a:rPr lang="en-US" dirty="0" err="1"/>
              <a:t>System.out.println</a:t>
            </a:r>
            <a:r>
              <a:rPr lang="en-US" dirty="0"/>
              <a:t>(</a:t>
            </a:r>
            <a:r>
              <a:rPr lang="en-US" dirty="0">
                <a:solidFill>
                  <a:srgbClr val="007D9F"/>
                </a:solidFill>
                <a:effectLst/>
              </a:rPr>
              <a:t>"The decimal value for hex digit "</a:t>
            </a:r>
            <a:r>
              <a:rPr lang="en-US" dirty="0"/>
              <a:t> + </a:t>
            </a:r>
          </a:p>
          <a:p>
            <a:r>
              <a:rPr lang="en-US" dirty="0"/>
              <a:t>		</a:t>
            </a:r>
            <a:r>
              <a:rPr lang="en-US" dirty="0" err="1"/>
              <a:t>ch</a:t>
            </a:r>
            <a:r>
              <a:rPr lang="en-US" dirty="0"/>
              <a:t> + </a:t>
            </a:r>
            <a:r>
              <a:rPr lang="en-US" dirty="0">
                <a:solidFill>
                  <a:srgbClr val="007D9F"/>
                </a:solidFill>
                <a:effectLst/>
              </a:rPr>
              <a:t>" is "</a:t>
            </a:r>
            <a:r>
              <a:rPr lang="en-US" dirty="0"/>
              <a:t> + </a:t>
            </a:r>
            <a:r>
              <a:rPr lang="en-US" dirty="0" err="1"/>
              <a:t>ch</a:t>
            </a:r>
            <a:r>
              <a:rPr lang="en-US" dirty="0"/>
              <a:t>); </a:t>
            </a:r>
          </a:p>
          <a:p>
            <a:r>
              <a:rPr lang="en-US"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a:extLst>
              <a:ext uri="{FF2B5EF4-FFF2-40B4-BE49-F238E27FC236}">
                <a16:creationId xmlns:a16="http://schemas.microsoft.com/office/drawing/2014/main" xmlns="" id="{3C2CEDE0-CE68-734E-AF4D-6590E62AB06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CD12505-F574-3248-8893-19C24FAEB8DD}" type="slidenum">
              <a:rPr lang="en-US" altLang="en-US" sz="1400" smtClean="0"/>
              <a:pPr>
                <a:spcBef>
                  <a:spcPct val="0"/>
                </a:spcBef>
                <a:buClrTx/>
                <a:buSzTx/>
                <a:buFontTx/>
                <a:buNone/>
              </a:pPr>
              <a:t>33</a:t>
            </a:fld>
            <a:endParaRPr lang="en-US" altLang="en-US" sz="1400"/>
          </a:p>
        </p:txBody>
      </p:sp>
      <p:sp>
        <p:nvSpPr>
          <p:cNvPr id="60418" name="Rectangle 2">
            <a:extLst>
              <a:ext uri="{FF2B5EF4-FFF2-40B4-BE49-F238E27FC236}">
                <a16:creationId xmlns:a16="http://schemas.microsoft.com/office/drawing/2014/main" xmlns="" id="{E7F05EA5-4E1E-1847-A8AC-1EB111F01518}"/>
              </a:ext>
            </a:extLst>
          </p:cNvPr>
          <p:cNvSpPr>
            <a:spLocks noGrp="1" noChangeArrowheads="1"/>
          </p:cNvSpPr>
          <p:nvPr>
            <p:ph type="title"/>
          </p:nvPr>
        </p:nvSpPr>
        <p:spPr>
          <a:xfrm>
            <a:off x="754063" y="296863"/>
            <a:ext cx="7219950" cy="417512"/>
          </a:xfrm>
        </p:spPr>
        <p:txBody>
          <a:bodyPr/>
          <a:lstStyle/>
          <a:p>
            <a:r>
              <a:rPr lang="en-US" altLang="en-US">
                <a:cs typeface="Courier New" panose="02070309020205020404" pitchFamily="49" charset="0"/>
              </a:rPr>
              <a:t>Formatting Output</a:t>
            </a:r>
            <a:r>
              <a:rPr lang="en-US" altLang="en-US"/>
              <a:t> </a:t>
            </a:r>
          </a:p>
        </p:txBody>
      </p:sp>
      <p:sp>
        <p:nvSpPr>
          <p:cNvPr id="60419" name="Text Box 3">
            <a:extLst>
              <a:ext uri="{FF2B5EF4-FFF2-40B4-BE49-F238E27FC236}">
                <a16:creationId xmlns:a16="http://schemas.microsoft.com/office/drawing/2014/main" xmlns="" id="{4EA490CE-330A-5248-8664-7BC0B2BB7A2F}"/>
              </a:ext>
            </a:extLst>
          </p:cNvPr>
          <p:cNvSpPr txBox="1">
            <a:spLocks noChangeArrowheads="1"/>
          </p:cNvSpPr>
          <p:nvPr/>
        </p:nvSpPr>
        <p:spPr bwMode="auto">
          <a:xfrm>
            <a:off x="914400" y="1524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sp>
        <p:nvSpPr>
          <p:cNvPr id="60420" name="Text Box 4">
            <a:extLst>
              <a:ext uri="{FF2B5EF4-FFF2-40B4-BE49-F238E27FC236}">
                <a16:creationId xmlns:a16="http://schemas.microsoft.com/office/drawing/2014/main" xmlns="" id="{475CC66B-9887-6747-8849-7F66EEB8C3EA}"/>
              </a:ext>
            </a:extLst>
          </p:cNvPr>
          <p:cNvSpPr txBox="1">
            <a:spLocks noChangeArrowheads="1"/>
          </p:cNvSpPr>
          <p:nvPr/>
        </p:nvSpPr>
        <p:spPr bwMode="auto">
          <a:xfrm>
            <a:off x="228600" y="990600"/>
            <a:ext cx="87630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cs typeface="Courier New" panose="02070309020205020404" pitchFamily="49" charset="0"/>
              </a:rPr>
              <a:t>Use the printf statement.</a:t>
            </a:r>
          </a:p>
          <a:p>
            <a:pPr lvl="1">
              <a:spcBef>
                <a:spcPct val="50000"/>
              </a:spcBef>
              <a:buClrTx/>
              <a:buFontTx/>
              <a:buNone/>
            </a:pPr>
            <a:r>
              <a:rPr lang="en-US" altLang="en-US">
                <a:cs typeface="Courier New" panose="02070309020205020404" pitchFamily="49" charset="0"/>
              </a:rPr>
              <a:t>System.out.printf(format, items);</a:t>
            </a:r>
          </a:p>
          <a:p>
            <a:pPr>
              <a:spcBef>
                <a:spcPct val="50000"/>
              </a:spcBef>
              <a:buClrTx/>
              <a:buSzTx/>
              <a:buFontTx/>
              <a:buNone/>
            </a:pPr>
            <a:r>
              <a:rPr lang="en-US" altLang="en-US" sz="2800">
                <a:cs typeface="Courier New" panose="02070309020205020404" pitchFamily="49" charset="0"/>
              </a:rPr>
              <a:t>Where format is a string that may consist of substrings and format specifiers. A format specifier specifies how an item should be displayed. An item may be a numeric value, character, boolean value, or a string. Each specifier begins with a percent sign.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a:extLst>
              <a:ext uri="{FF2B5EF4-FFF2-40B4-BE49-F238E27FC236}">
                <a16:creationId xmlns:a16="http://schemas.microsoft.com/office/drawing/2014/main" xmlns="" id="{3FA38F88-CA59-E745-A3DA-C33D0F27447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74F9172-2683-F743-B4C2-894A6355CB98}" type="slidenum">
              <a:rPr lang="en-US" altLang="en-US" sz="1400" smtClean="0"/>
              <a:pPr>
                <a:spcBef>
                  <a:spcPct val="0"/>
                </a:spcBef>
                <a:buClrTx/>
                <a:buSzTx/>
                <a:buFontTx/>
                <a:buNone/>
              </a:pPr>
              <a:t>34</a:t>
            </a:fld>
            <a:endParaRPr lang="en-US" altLang="en-US" sz="1400"/>
          </a:p>
        </p:txBody>
      </p:sp>
      <p:sp>
        <p:nvSpPr>
          <p:cNvPr id="62466" name="Rectangle 2">
            <a:extLst>
              <a:ext uri="{FF2B5EF4-FFF2-40B4-BE49-F238E27FC236}">
                <a16:creationId xmlns:a16="http://schemas.microsoft.com/office/drawing/2014/main" xmlns="" id="{211D9125-0D3E-C048-8DFD-3F4510C63E74}"/>
              </a:ext>
            </a:extLst>
          </p:cNvPr>
          <p:cNvSpPr>
            <a:spLocks noGrp="1" noChangeArrowheads="1"/>
          </p:cNvSpPr>
          <p:nvPr>
            <p:ph type="title"/>
          </p:nvPr>
        </p:nvSpPr>
        <p:spPr>
          <a:xfrm>
            <a:off x="754063" y="296863"/>
            <a:ext cx="7219950" cy="417512"/>
          </a:xfrm>
        </p:spPr>
        <p:txBody>
          <a:bodyPr/>
          <a:lstStyle/>
          <a:p>
            <a:r>
              <a:rPr lang="en-US" altLang="en-US">
                <a:cs typeface="Courier New" panose="02070309020205020404" pitchFamily="49" charset="0"/>
              </a:rPr>
              <a:t>Frequently-Used Specifiers</a:t>
            </a:r>
            <a:r>
              <a:rPr lang="en-US" altLang="en-US"/>
              <a:t> </a:t>
            </a:r>
          </a:p>
        </p:txBody>
      </p:sp>
      <p:sp>
        <p:nvSpPr>
          <p:cNvPr id="62467" name="Text Box 3">
            <a:extLst>
              <a:ext uri="{FF2B5EF4-FFF2-40B4-BE49-F238E27FC236}">
                <a16:creationId xmlns:a16="http://schemas.microsoft.com/office/drawing/2014/main" xmlns="" id="{B1B082C5-E715-FD42-82DB-B8F9F3FE6918}"/>
              </a:ext>
            </a:extLst>
          </p:cNvPr>
          <p:cNvSpPr txBox="1">
            <a:spLocks noChangeArrowheads="1"/>
          </p:cNvSpPr>
          <p:nvPr/>
        </p:nvSpPr>
        <p:spPr bwMode="auto">
          <a:xfrm>
            <a:off x="914400" y="1524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sp>
        <p:nvSpPr>
          <p:cNvPr id="125957" name="Text Box 5">
            <a:extLst>
              <a:ext uri="{FF2B5EF4-FFF2-40B4-BE49-F238E27FC236}">
                <a16:creationId xmlns:a16="http://schemas.microsoft.com/office/drawing/2014/main" xmlns="" id="{DC330C7A-148B-E343-8D3A-1A1A64F9523E}"/>
              </a:ext>
            </a:extLst>
          </p:cNvPr>
          <p:cNvSpPr txBox="1">
            <a:spLocks noChangeArrowheads="1"/>
          </p:cNvSpPr>
          <p:nvPr/>
        </p:nvSpPr>
        <p:spPr bwMode="auto">
          <a:xfrm>
            <a:off x="228600" y="1066800"/>
            <a:ext cx="8763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2000" b="1" dirty="0" err="1">
                <a:cs typeface="Courier New" pitchFamily="49" charset="0"/>
              </a:rPr>
              <a:t>Specifier</a:t>
            </a:r>
            <a:r>
              <a:rPr lang="en-US" sz="2000" b="1" dirty="0">
                <a:cs typeface="Courier New" pitchFamily="49" charset="0"/>
              </a:rPr>
              <a:t>  Output					Example </a:t>
            </a:r>
          </a:p>
          <a:p>
            <a:pPr>
              <a:spcBef>
                <a:spcPct val="50000"/>
              </a:spcBef>
              <a:defRPr/>
            </a:pPr>
            <a:r>
              <a:rPr lang="en-US" sz="2000" b="1" dirty="0">
                <a:solidFill>
                  <a:schemeClr val="accent4"/>
                </a:solidFill>
                <a:latin typeface="Courier New" pitchFamily="49" charset="0"/>
                <a:cs typeface="Courier New" pitchFamily="49" charset="0"/>
              </a:rPr>
              <a:t>%b</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 </a:t>
            </a:r>
            <a:r>
              <a:rPr lang="en-US" sz="2000" b="1" dirty="0" err="1">
                <a:solidFill>
                  <a:schemeClr val="accent4"/>
                </a:solidFill>
                <a:latin typeface="Courier New" pitchFamily="49" charset="0"/>
                <a:cs typeface="Courier New" pitchFamily="49" charset="0"/>
              </a:rPr>
              <a:t>boolean</a:t>
            </a:r>
            <a:r>
              <a:rPr lang="en-US" sz="2000" b="1" dirty="0">
                <a:solidFill>
                  <a:schemeClr val="accent4"/>
                </a:solidFill>
                <a:latin typeface="Courier New" pitchFamily="49" charset="0"/>
                <a:cs typeface="Courier New" pitchFamily="49" charset="0"/>
              </a:rPr>
              <a:t> value</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true or false</a:t>
            </a:r>
            <a:r>
              <a:rPr lang="en-US" sz="2000" b="1" dirty="0">
                <a:solidFill>
                  <a:schemeClr val="accent4"/>
                </a:solidFill>
                <a:cs typeface="Courier New" pitchFamily="49" charset="0"/>
              </a:rPr>
              <a:t> </a:t>
            </a:r>
          </a:p>
          <a:p>
            <a:pPr>
              <a:spcBef>
                <a:spcPct val="50000"/>
              </a:spcBef>
              <a:defRPr/>
            </a:pPr>
            <a:r>
              <a:rPr lang="en-US" sz="2000" b="1" dirty="0">
                <a:solidFill>
                  <a:schemeClr val="accent4"/>
                </a:solidFill>
                <a:latin typeface="Courier New" pitchFamily="49" charset="0"/>
                <a:cs typeface="Courier New" pitchFamily="49" charset="0"/>
              </a:rPr>
              <a:t>%c</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 character</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a:t>
            </a:r>
            <a:r>
              <a:rPr lang="en-US" sz="2000" b="1" dirty="0">
                <a:solidFill>
                  <a:schemeClr val="accent4"/>
                </a:solidFill>
                <a:cs typeface="Courier New" pitchFamily="49" charset="0"/>
              </a:rPr>
              <a:t> </a:t>
            </a:r>
          </a:p>
          <a:p>
            <a:pPr>
              <a:spcBef>
                <a:spcPct val="50000"/>
              </a:spcBef>
              <a:defRPr/>
            </a:pPr>
            <a:r>
              <a:rPr lang="en-US" sz="2000" b="1" dirty="0">
                <a:solidFill>
                  <a:schemeClr val="accent4"/>
                </a:solidFill>
                <a:latin typeface="Courier New" pitchFamily="49" charset="0"/>
                <a:cs typeface="Courier New" pitchFamily="49" charset="0"/>
              </a:rPr>
              <a:t>%d</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 decimal integer 			</a:t>
            </a:r>
            <a:r>
              <a:rPr lang="en-US" sz="2000" b="1" dirty="0">
                <a:solidFill>
                  <a:schemeClr val="accent4"/>
                </a:solidFill>
                <a:latin typeface="Courier New" pitchFamily="49" charset="0"/>
                <a:cs typeface="Times New Roman" pitchFamily="18" charset="0"/>
              </a:rPr>
              <a:t>200</a:t>
            </a:r>
            <a:r>
              <a:rPr lang="en-US" sz="2000" b="1" dirty="0">
                <a:solidFill>
                  <a:schemeClr val="accent4"/>
                </a:solidFill>
                <a:latin typeface="Courier New" pitchFamily="49" charset="0"/>
                <a:cs typeface="Courier New" pitchFamily="49" charset="0"/>
              </a:rPr>
              <a:t> </a:t>
            </a:r>
            <a:endParaRPr lang="en-US" sz="2000" b="1" dirty="0">
              <a:solidFill>
                <a:schemeClr val="accent4"/>
              </a:solidFill>
              <a:cs typeface="Courier New" pitchFamily="49" charset="0"/>
            </a:endParaRPr>
          </a:p>
          <a:p>
            <a:pPr>
              <a:spcBef>
                <a:spcPct val="50000"/>
              </a:spcBef>
              <a:defRPr/>
            </a:pPr>
            <a:r>
              <a:rPr lang="en-US" sz="2000" b="1" dirty="0">
                <a:solidFill>
                  <a:schemeClr val="accent4"/>
                </a:solidFill>
                <a:latin typeface="Courier New" pitchFamily="49" charset="0"/>
                <a:cs typeface="Courier New" pitchFamily="49" charset="0"/>
              </a:rPr>
              <a:t>%f</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 floating-point number</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45.460000</a:t>
            </a:r>
            <a:r>
              <a:rPr lang="en-US" sz="2000" b="1" dirty="0">
                <a:solidFill>
                  <a:schemeClr val="accent4"/>
                </a:solidFill>
                <a:cs typeface="Courier New" pitchFamily="49" charset="0"/>
              </a:rPr>
              <a:t> </a:t>
            </a:r>
          </a:p>
          <a:p>
            <a:pPr>
              <a:spcBef>
                <a:spcPct val="50000"/>
              </a:spcBef>
              <a:defRPr/>
            </a:pPr>
            <a:r>
              <a:rPr lang="en-US" sz="2000" b="1" dirty="0">
                <a:solidFill>
                  <a:schemeClr val="accent4"/>
                </a:solidFill>
                <a:latin typeface="Courier New" pitchFamily="49" charset="0"/>
                <a:cs typeface="Courier New" pitchFamily="49" charset="0"/>
              </a:rPr>
              <a:t>%e</a:t>
            </a:r>
            <a:r>
              <a:rPr lang="en-US" sz="2000" b="1" dirty="0">
                <a:solidFill>
                  <a:schemeClr val="accent4"/>
                </a:solidFill>
                <a:cs typeface="Courier New" pitchFamily="49" charset="0"/>
              </a:rPr>
              <a:t>           </a:t>
            </a:r>
            <a:r>
              <a:rPr lang="en-US" sz="1600" b="1" dirty="0">
                <a:solidFill>
                  <a:schemeClr val="accent4"/>
                </a:solidFill>
                <a:latin typeface="Courier New" pitchFamily="49" charset="0"/>
                <a:cs typeface="Courier New" pitchFamily="49" charset="0"/>
              </a:rPr>
              <a:t>a number in standard scientific notation</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4.556000e+01</a:t>
            </a:r>
          </a:p>
          <a:p>
            <a:pPr>
              <a:spcBef>
                <a:spcPct val="50000"/>
              </a:spcBef>
              <a:defRPr/>
            </a:pPr>
            <a:r>
              <a:rPr lang="en-US" sz="2000" b="1" dirty="0">
                <a:solidFill>
                  <a:schemeClr val="accent4"/>
                </a:solidFill>
                <a:latin typeface="Courier New" pitchFamily="49" charset="0"/>
                <a:cs typeface="Times New Roman" pitchFamily="18" charset="0"/>
              </a:rPr>
              <a:t>%s</a:t>
            </a:r>
            <a:r>
              <a:rPr lang="en-US" sz="2000" b="1" dirty="0">
                <a:solidFill>
                  <a:schemeClr val="accent4"/>
                </a:solidFill>
                <a:latin typeface="Courier New" pitchFamily="49" charset="0"/>
                <a:cs typeface="Courier New" pitchFamily="49" charset="0"/>
              </a:rPr>
              <a:t> </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a string</a:t>
            </a:r>
            <a:r>
              <a:rPr lang="en-US" sz="2000" b="1" dirty="0">
                <a:solidFill>
                  <a:schemeClr val="accent4"/>
                </a:solidFill>
                <a:cs typeface="Courier New" pitchFamily="49" charset="0"/>
              </a:rPr>
              <a:t>  					</a:t>
            </a:r>
            <a:r>
              <a:rPr lang="en-US" sz="2000" b="1" dirty="0">
                <a:solidFill>
                  <a:schemeClr val="accent4"/>
                </a:solidFill>
                <a:latin typeface="Courier New" pitchFamily="49" charset="0"/>
                <a:cs typeface="Courier New" pitchFamily="49" charset="0"/>
              </a:rPr>
              <a:t>"Java is cool"</a:t>
            </a:r>
            <a:r>
              <a:rPr lang="en-US" sz="2000" b="1" dirty="0">
                <a:solidFill>
                  <a:schemeClr val="accent4"/>
                </a:solidFill>
                <a:cs typeface="Courier New" pitchFamily="49" charset="0"/>
              </a:rPr>
              <a:t> </a:t>
            </a:r>
          </a:p>
        </p:txBody>
      </p:sp>
      <p:sp>
        <p:nvSpPr>
          <p:cNvPr id="62469" name="Rectangle 6">
            <a:extLst>
              <a:ext uri="{FF2B5EF4-FFF2-40B4-BE49-F238E27FC236}">
                <a16:creationId xmlns:a16="http://schemas.microsoft.com/office/drawing/2014/main" xmlns="" id="{2F63AD75-27EC-CD41-AB20-13F0790D18A1}"/>
              </a:ext>
            </a:extLst>
          </p:cNvPr>
          <p:cNvSpPr>
            <a:spLocks noChangeArrowheads="1"/>
          </p:cNvSpPr>
          <p:nvPr/>
        </p:nvSpPr>
        <p:spPr bwMode="auto">
          <a:xfrm>
            <a:off x="2452688" y="297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62470" name="Rectangle 7">
            <a:extLst>
              <a:ext uri="{FF2B5EF4-FFF2-40B4-BE49-F238E27FC236}">
                <a16:creationId xmlns:a16="http://schemas.microsoft.com/office/drawing/2014/main" xmlns="" id="{5DF62DDA-9D7C-A842-A6D4-816A7F8B41E8}"/>
              </a:ext>
            </a:extLst>
          </p:cNvPr>
          <p:cNvSpPr>
            <a:spLocks noChangeArrowheads="1"/>
          </p:cNvSpPr>
          <p:nvPr/>
        </p:nvSpPr>
        <p:spPr bwMode="auto">
          <a:xfrm>
            <a:off x="2452688"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62471" name="Object 8">
            <a:extLst>
              <a:ext uri="{FF2B5EF4-FFF2-40B4-BE49-F238E27FC236}">
                <a16:creationId xmlns:a16="http://schemas.microsoft.com/office/drawing/2014/main" xmlns="" id="{D8737E8B-638E-3941-BCC4-67E64C9FEDEC}"/>
              </a:ext>
            </a:extLst>
          </p:cNvPr>
          <p:cNvGraphicFramePr>
            <a:graphicFrameLocks noChangeAspect="1"/>
          </p:cNvGraphicFramePr>
          <p:nvPr/>
        </p:nvGraphicFramePr>
        <p:xfrm>
          <a:off x="609600" y="4267200"/>
          <a:ext cx="8001000" cy="2228850"/>
        </p:xfrm>
        <a:graphic>
          <a:graphicData uri="http://schemas.openxmlformats.org/presentationml/2006/ole">
            <mc:AlternateContent xmlns:mc="http://schemas.openxmlformats.org/markup-compatibility/2006">
              <mc:Choice xmlns:v="urn:schemas-microsoft-com:vml" Requires="v">
                <p:oleObj spid="_x0000_s62482" r:id="rId4" imgW="25450800" imgH="7086600" progId="Word.Picture.8">
                  <p:embed/>
                </p:oleObj>
              </mc:Choice>
              <mc:Fallback>
                <p:oleObj r:id="rId4" imgW="25450800" imgH="708660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267200"/>
                        <a:ext cx="8001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30952-CD3C-0941-AD17-FC81AB407C05}"/>
              </a:ext>
            </a:extLst>
          </p:cNvPr>
          <p:cNvSpPr>
            <a:spLocks noGrp="1"/>
          </p:cNvSpPr>
          <p:nvPr>
            <p:ph type="title"/>
          </p:nvPr>
        </p:nvSpPr>
        <p:spPr/>
        <p:txBody>
          <a:bodyPr/>
          <a:lstStyle/>
          <a:p>
            <a:r>
              <a:rPr lang="en-US" dirty="0"/>
              <a:t>Formatting Data types</a:t>
            </a:r>
          </a:p>
        </p:txBody>
      </p:sp>
      <p:sp>
        <p:nvSpPr>
          <p:cNvPr id="4" name="Slide Number Placeholder 3">
            <a:extLst>
              <a:ext uri="{FF2B5EF4-FFF2-40B4-BE49-F238E27FC236}">
                <a16:creationId xmlns:a16="http://schemas.microsoft.com/office/drawing/2014/main" xmlns="" id="{34FA36BB-9D97-7444-87C2-A091E78A1A6F}"/>
              </a:ext>
            </a:extLst>
          </p:cNvPr>
          <p:cNvSpPr>
            <a:spLocks noGrp="1"/>
          </p:cNvSpPr>
          <p:nvPr>
            <p:ph type="sldNum" sz="quarter" idx="11"/>
          </p:nvPr>
        </p:nvSpPr>
        <p:spPr/>
        <p:txBody>
          <a:bodyPr/>
          <a:lstStyle/>
          <a:p>
            <a:pPr>
              <a:defRPr/>
            </a:pPr>
            <a:fld id="{097530A1-199F-E941-A9E2-9F40A30A2829}" type="slidenum">
              <a:rPr lang="en-US" altLang="en-US" smtClean="0"/>
              <a:pPr>
                <a:defRPr/>
              </a:pPr>
              <a:t>35</a:t>
            </a:fld>
            <a:endParaRPr lang="en-US" altLang="en-US"/>
          </a:p>
        </p:txBody>
      </p:sp>
      <p:pic>
        <p:nvPicPr>
          <p:cNvPr id="5" name="Picture 4">
            <a:extLst>
              <a:ext uri="{FF2B5EF4-FFF2-40B4-BE49-F238E27FC236}">
                <a16:creationId xmlns:a16="http://schemas.microsoft.com/office/drawing/2014/main" xmlns="" id="{6254E9CC-1E76-AA4B-A61B-116B6AD0BF01}"/>
              </a:ext>
            </a:extLst>
          </p:cNvPr>
          <p:cNvPicPr>
            <a:picLocks noChangeAspect="1"/>
          </p:cNvPicPr>
          <p:nvPr/>
        </p:nvPicPr>
        <p:blipFill>
          <a:blip r:embed="rId2"/>
          <a:stretch>
            <a:fillRect/>
          </a:stretch>
        </p:blipFill>
        <p:spPr>
          <a:xfrm>
            <a:off x="-1" y="1700775"/>
            <a:ext cx="9045107" cy="1613010"/>
          </a:xfrm>
          <a:prstGeom prst="rect">
            <a:avLst/>
          </a:prstGeom>
        </p:spPr>
      </p:pic>
      <p:pic>
        <p:nvPicPr>
          <p:cNvPr id="6" name="Picture 5">
            <a:extLst>
              <a:ext uri="{FF2B5EF4-FFF2-40B4-BE49-F238E27FC236}">
                <a16:creationId xmlns:a16="http://schemas.microsoft.com/office/drawing/2014/main" xmlns="" id="{DBFE0E66-73D0-DA4E-B971-306505C54CBD}"/>
              </a:ext>
            </a:extLst>
          </p:cNvPr>
          <p:cNvPicPr>
            <a:picLocks noChangeAspect="1"/>
          </p:cNvPicPr>
          <p:nvPr/>
        </p:nvPicPr>
        <p:blipFill>
          <a:blip r:embed="rId3"/>
          <a:stretch>
            <a:fillRect/>
          </a:stretch>
        </p:blipFill>
        <p:spPr>
          <a:xfrm>
            <a:off x="-10019" y="3591878"/>
            <a:ext cx="9069382" cy="2679091"/>
          </a:xfrm>
          <a:prstGeom prst="rect">
            <a:avLst/>
          </a:prstGeom>
        </p:spPr>
      </p:pic>
    </p:spTree>
    <p:extLst>
      <p:ext uri="{BB962C8B-B14F-4D97-AF65-F5344CB8AC3E}">
        <p14:creationId xmlns:p14="http://schemas.microsoft.com/office/powerpoint/2010/main" val="270463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53D01-6482-1747-ACB9-7BB349856719}"/>
              </a:ext>
            </a:extLst>
          </p:cNvPr>
          <p:cNvSpPr>
            <a:spLocks noGrp="1"/>
          </p:cNvSpPr>
          <p:nvPr>
            <p:ph type="title"/>
          </p:nvPr>
        </p:nvSpPr>
        <p:spPr/>
        <p:txBody>
          <a:bodyPr/>
          <a:lstStyle/>
          <a:p>
            <a:r>
              <a:rPr lang="en-US" dirty="0"/>
              <a:t>Formatting: widths</a:t>
            </a:r>
          </a:p>
        </p:txBody>
      </p:sp>
      <p:sp>
        <p:nvSpPr>
          <p:cNvPr id="4" name="Slide Number Placeholder 3">
            <a:extLst>
              <a:ext uri="{FF2B5EF4-FFF2-40B4-BE49-F238E27FC236}">
                <a16:creationId xmlns:a16="http://schemas.microsoft.com/office/drawing/2014/main" xmlns="" id="{75C8C336-C837-A24F-9D2A-01BBBD42D765}"/>
              </a:ext>
            </a:extLst>
          </p:cNvPr>
          <p:cNvSpPr>
            <a:spLocks noGrp="1"/>
          </p:cNvSpPr>
          <p:nvPr>
            <p:ph type="sldNum" sz="quarter" idx="11"/>
          </p:nvPr>
        </p:nvSpPr>
        <p:spPr/>
        <p:txBody>
          <a:bodyPr/>
          <a:lstStyle/>
          <a:p>
            <a:pPr>
              <a:defRPr/>
            </a:pPr>
            <a:fld id="{097530A1-199F-E941-A9E2-9F40A30A2829}" type="slidenum">
              <a:rPr lang="en-US" altLang="en-US" smtClean="0"/>
              <a:pPr>
                <a:defRPr/>
              </a:pPr>
              <a:t>36</a:t>
            </a:fld>
            <a:endParaRPr lang="en-US" altLang="en-US"/>
          </a:p>
        </p:txBody>
      </p:sp>
      <p:pic>
        <p:nvPicPr>
          <p:cNvPr id="5" name="Picture 4">
            <a:extLst>
              <a:ext uri="{FF2B5EF4-FFF2-40B4-BE49-F238E27FC236}">
                <a16:creationId xmlns:a16="http://schemas.microsoft.com/office/drawing/2014/main" xmlns="" id="{17C3AF53-DA5C-6348-BDED-B0E0B0B7C6D7}"/>
              </a:ext>
            </a:extLst>
          </p:cNvPr>
          <p:cNvPicPr>
            <a:picLocks noChangeAspect="1"/>
          </p:cNvPicPr>
          <p:nvPr/>
        </p:nvPicPr>
        <p:blipFill>
          <a:blip r:embed="rId2"/>
          <a:stretch>
            <a:fillRect/>
          </a:stretch>
        </p:blipFill>
        <p:spPr>
          <a:xfrm>
            <a:off x="-2713" y="1428750"/>
            <a:ext cx="8912650" cy="5387202"/>
          </a:xfrm>
          <a:prstGeom prst="rect">
            <a:avLst/>
          </a:prstGeom>
        </p:spPr>
      </p:pic>
    </p:spTree>
    <p:extLst>
      <p:ext uri="{BB962C8B-B14F-4D97-AF65-F5344CB8AC3E}">
        <p14:creationId xmlns:p14="http://schemas.microsoft.com/office/powerpoint/2010/main" val="1712590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5684D-5F3B-7647-A99A-F9FCCAC55649}"/>
              </a:ext>
            </a:extLst>
          </p:cNvPr>
          <p:cNvSpPr>
            <a:spLocks noGrp="1"/>
          </p:cNvSpPr>
          <p:nvPr>
            <p:ph type="title"/>
          </p:nvPr>
        </p:nvSpPr>
        <p:spPr/>
        <p:txBody>
          <a:bodyPr/>
          <a:lstStyle/>
          <a:p>
            <a:r>
              <a:rPr lang="en-US" dirty="0"/>
              <a:t>Formatting: comma, zeros</a:t>
            </a:r>
          </a:p>
        </p:txBody>
      </p:sp>
      <p:sp>
        <p:nvSpPr>
          <p:cNvPr id="4" name="Slide Number Placeholder 3">
            <a:extLst>
              <a:ext uri="{FF2B5EF4-FFF2-40B4-BE49-F238E27FC236}">
                <a16:creationId xmlns:a16="http://schemas.microsoft.com/office/drawing/2014/main" xmlns="" id="{9F1CCB87-3400-6A46-8D8E-1FBB5A24356E}"/>
              </a:ext>
            </a:extLst>
          </p:cNvPr>
          <p:cNvSpPr>
            <a:spLocks noGrp="1"/>
          </p:cNvSpPr>
          <p:nvPr>
            <p:ph type="sldNum" sz="quarter" idx="11"/>
          </p:nvPr>
        </p:nvSpPr>
        <p:spPr/>
        <p:txBody>
          <a:bodyPr/>
          <a:lstStyle/>
          <a:p>
            <a:pPr>
              <a:defRPr/>
            </a:pPr>
            <a:fld id="{097530A1-199F-E941-A9E2-9F40A30A2829}" type="slidenum">
              <a:rPr lang="en-US" altLang="en-US" smtClean="0"/>
              <a:pPr>
                <a:defRPr/>
              </a:pPr>
              <a:t>37</a:t>
            </a:fld>
            <a:endParaRPr lang="en-US" altLang="en-US"/>
          </a:p>
        </p:txBody>
      </p:sp>
      <p:pic>
        <p:nvPicPr>
          <p:cNvPr id="5" name="Picture 4">
            <a:extLst>
              <a:ext uri="{FF2B5EF4-FFF2-40B4-BE49-F238E27FC236}">
                <a16:creationId xmlns:a16="http://schemas.microsoft.com/office/drawing/2014/main" xmlns="" id="{7579DB73-5B12-7545-9FA7-44386BDCDE95}"/>
              </a:ext>
            </a:extLst>
          </p:cNvPr>
          <p:cNvPicPr>
            <a:picLocks noChangeAspect="1"/>
          </p:cNvPicPr>
          <p:nvPr/>
        </p:nvPicPr>
        <p:blipFill>
          <a:blip r:embed="rId2"/>
          <a:stretch>
            <a:fillRect/>
          </a:stretch>
        </p:blipFill>
        <p:spPr>
          <a:xfrm>
            <a:off x="-1" y="1662369"/>
            <a:ext cx="9092841" cy="2112275"/>
          </a:xfrm>
          <a:prstGeom prst="rect">
            <a:avLst/>
          </a:prstGeom>
        </p:spPr>
      </p:pic>
      <p:pic>
        <p:nvPicPr>
          <p:cNvPr id="6" name="Picture 5">
            <a:extLst>
              <a:ext uri="{FF2B5EF4-FFF2-40B4-BE49-F238E27FC236}">
                <a16:creationId xmlns:a16="http://schemas.microsoft.com/office/drawing/2014/main" xmlns="" id="{9D2076CC-49AB-A748-ABA8-5C8A8B0C5566}"/>
              </a:ext>
            </a:extLst>
          </p:cNvPr>
          <p:cNvPicPr>
            <a:picLocks noChangeAspect="1"/>
          </p:cNvPicPr>
          <p:nvPr/>
        </p:nvPicPr>
        <p:blipFill>
          <a:blip r:embed="rId3"/>
          <a:stretch>
            <a:fillRect/>
          </a:stretch>
        </p:blipFill>
        <p:spPr>
          <a:xfrm>
            <a:off x="0" y="4005854"/>
            <a:ext cx="8810442" cy="1957876"/>
          </a:xfrm>
          <a:prstGeom prst="rect">
            <a:avLst/>
          </a:prstGeom>
        </p:spPr>
      </p:pic>
    </p:spTree>
    <p:extLst>
      <p:ext uri="{BB962C8B-B14F-4D97-AF65-F5344CB8AC3E}">
        <p14:creationId xmlns:p14="http://schemas.microsoft.com/office/powerpoint/2010/main" val="1742548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751E3-1612-DA41-A64C-C130EF07C1D1}"/>
              </a:ext>
            </a:extLst>
          </p:cNvPr>
          <p:cNvSpPr>
            <a:spLocks noGrp="1"/>
          </p:cNvSpPr>
          <p:nvPr>
            <p:ph type="title"/>
          </p:nvPr>
        </p:nvSpPr>
        <p:spPr/>
        <p:txBody>
          <a:bodyPr/>
          <a:lstStyle/>
          <a:p>
            <a:r>
              <a:rPr lang="en-US" dirty="0"/>
              <a:t>Formatting: Justification</a:t>
            </a:r>
          </a:p>
        </p:txBody>
      </p:sp>
      <p:sp>
        <p:nvSpPr>
          <p:cNvPr id="4" name="Slide Number Placeholder 3">
            <a:extLst>
              <a:ext uri="{FF2B5EF4-FFF2-40B4-BE49-F238E27FC236}">
                <a16:creationId xmlns:a16="http://schemas.microsoft.com/office/drawing/2014/main" xmlns="" id="{48AB8F27-8145-EC4A-8E33-87C95E4BC720}"/>
              </a:ext>
            </a:extLst>
          </p:cNvPr>
          <p:cNvSpPr>
            <a:spLocks noGrp="1"/>
          </p:cNvSpPr>
          <p:nvPr>
            <p:ph type="sldNum" sz="quarter" idx="11"/>
          </p:nvPr>
        </p:nvSpPr>
        <p:spPr/>
        <p:txBody>
          <a:bodyPr/>
          <a:lstStyle/>
          <a:p>
            <a:pPr>
              <a:defRPr/>
            </a:pPr>
            <a:fld id="{097530A1-199F-E941-A9E2-9F40A30A2829}" type="slidenum">
              <a:rPr lang="en-US" altLang="en-US" smtClean="0"/>
              <a:pPr>
                <a:defRPr/>
              </a:pPr>
              <a:t>38</a:t>
            </a:fld>
            <a:endParaRPr lang="en-US" altLang="en-US"/>
          </a:p>
        </p:txBody>
      </p:sp>
      <p:pic>
        <p:nvPicPr>
          <p:cNvPr id="5" name="Picture 4">
            <a:extLst>
              <a:ext uri="{FF2B5EF4-FFF2-40B4-BE49-F238E27FC236}">
                <a16:creationId xmlns:a16="http://schemas.microsoft.com/office/drawing/2014/main" xmlns="" id="{E9A8C4BE-E1E2-7941-BE9D-3A984818D189}"/>
              </a:ext>
            </a:extLst>
          </p:cNvPr>
          <p:cNvPicPr>
            <a:picLocks noChangeAspect="1"/>
          </p:cNvPicPr>
          <p:nvPr/>
        </p:nvPicPr>
        <p:blipFill>
          <a:blip r:embed="rId2"/>
          <a:stretch>
            <a:fillRect/>
          </a:stretch>
        </p:blipFill>
        <p:spPr>
          <a:xfrm>
            <a:off x="18111" y="1767680"/>
            <a:ext cx="8931750" cy="3274329"/>
          </a:xfrm>
          <a:prstGeom prst="rect">
            <a:avLst/>
          </a:prstGeom>
        </p:spPr>
      </p:pic>
    </p:spTree>
    <p:extLst>
      <p:ext uri="{BB962C8B-B14F-4D97-AF65-F5344CB8AC3E}">
        <p14:creationId xmlns:p14="http://schemas.microsoft.com/office/powerpoint/2010/main" val="266335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C9EBA-4B45-A54C-A02F-A0857AE826DE}"/>
              </a:ext>
            </a:extLst>
          </p:cNvPr>
          <p:cNvSpPr>
            <a:spLocks noGrp="1"/>
          </p:cNvSpPr>
          <p:nvPr>
            <p:ph type="title"/>
          </p:nvPr>
        </p:nvSpPr>
        <p:spPr/>
        <p:txBody>
          <a:bodyPr/>
          <a:lstStyle/>
          <a:p>
            <a:r>
              <a:rPr lang="en-US" dirty="0"/>
              <a:t>Radians and Degrees</a:t>
            </a:r>
          </a:p>
        </p:txBody>
      </p:sp>
      <p:sp>
        <p:nvSpPr>
          <p:cNvPr id="4" name="Slide Number Placeholder 3">
            <a:extLst>
              <a:ext uri="{FF2B5EF4-FFF2-40B4-BE49-F238E27FC236}">
                <a16:creationId xmlns:a16="http://schemas.microsoft.com/office/drawing/2014/main" xmlns="" id="{C194950C-682A-6D41-BE03-0064A75771D9}"/>
              </a:ext>
            </a:extLst>
          </p:cNvPr>
          <p:cNvSpPr>
            <a:spLocks noGrp="1"/>
          </p:cNvSpPr>
          <p:nvPr>
            <p:ph type="sldNum" sz="quarter" idx="11"/>
          </p:nvPr>
        </p:nvSpPr>
        <p:spPr/>
        <p:txBody>
          <a:bodyPr/>
          <a:lstStyle/>
          <a:p>
            <a:pPr>
              <a:defRPr/>
            </a:pPr>
            <a:fld id="{097530A1-199F-E941-A9E2-9F40A30A2829}"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xmlns="" id="{762837B8-230F-0C41-88E1-FC25725B8FDA}"/>
              </a:ext>
            </a:extLst>
          </p:cNvPr>
          <p:cNvPicPr>
            <a:picLocks noChangeAspect="1"/>
          </p:cNvPicPr>
          <p:nvPr/>
        </p:nvPicPr>
        <p:blipFill>
          <a:blip r:embed="rId2"/>
          <a:stretch>
            <a:fillRect/>
          </a:stretch>
        </p:blipFill>
        <p:spPr>
          <a:xfrm>
            <a:off x="256831" y="2298700"/>
            <a:ext cx="8887169" cy="3954790"/>
          </a:xfrm>
          <a:prstGeom prst="rect">
            <a:avLst/>
          </a:prstGeom>
        </p:spPr>
      </p:pic>
    </p:spTree>
    <p:extLst>
      <p:ext uri="{BB962C8B-B14F-4D97-AF65-F5344CB8AC3E}">
        <p14:creationId xmlns:p14="http://schemas.microsoft.com/office/powerpoint/2010/main" val="98698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a:extLst>
              <a:ext uri="{FF2B5EF4-FFF2-40B4-BE49-F238E27FC236}">
                <a16:creationId xmlns:a16="http://schemas.microsoft.com/office/drawing/2014/main" xmlns="" id="{8D1D560C-CCC7-6E4D-80DA-81D17084583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0AFAF9E-351F-BC4F-AD41-26C705CF5B0C}" type="slidenum">
              <a:rPr lang="en-US" altLang="en-US" sz="1400" smtClean="0"/>
              <a:pPr>
                <a:spcBef>
                  <a:spcPct val="0"/>
                </a:spcBef>
                <a:buClrTx/>
                <a:buSzTx/>
                <a:buFontTx/>
                <a:buNone/>
              </a:pPr>
              <a:t>5</a:t>
            </a:fld>
            <a:endParaRPr lang="en-US" altLang="en-US" sz="1400"/>
          </a:p>
        </p:txBody>
      </p:sp>
      <p:sp>
        <p:nvSpPr>
          <p:cNvPr id="21506" name="Rectangle 2">
            <a:extLst>
              <a:ext uri="{FF2B5EF4-FFF2-40B4-BE49-F238E27FC236}">
                <a16:creationId xmlns:a16="http://schemas.microsoft.com/office/drawing/2014/main" xmlns="" id="{5C0EBA9F-AD45-EE45-9E55-1DE4F34F8A55}"/>
              </a:ext>
            </a:extLst>
          </p:cNvPr>
          <p:cNvSpPr>
            <a:spLocks noGrp="1" noChangeArrowheads="1"/>
          </p:cNvSpPr>
          <p:nvPr>
            <p:ph type="title"/>
          </p:nvPr>
        </p:nvSpPr>
        <p:spPr>
          <a:xfrm>
            <a:off x="685800" y="0"/>
            <a:ext cx="7772400" cy="1428750"/>
          </a:xfrm>
        </p:spPr>
        <p:txBody>
          <a:bodyPr/>
          <a:lstStyle/>
          <a:p>
            <a:r>
              <a:rPr lang="en-US" altLang="en-US"/>
              <a:t>Exponent Methods</a:t>
            </a:r>
          </a:p>
        </p:txBody>
      </p:sp>
      <p:sp>
        <p:nvSpPr>
          <p:cNvPr id="21507" name="Rectangle 3">
            <a:extLst>
              <a:ext uri="{FF2B5EF4-FFF2-40B4-BE49-F238E27FC236}">
                <a16:creationId xmlns:a16="http://schemas.microsoft.com/office/drawing/2014/main" xmlns="" id="{72D06AE4-12B2-F244-8359-91072954A798}"/>
              </a:ext>
            </a:extLst>
          </p:cNvPr>
          <p:cNvSpPr>
            <a:spLocks noGrp="1" noChangeArrowheads="1"/>
          </p:cNvSpPr>
          <p:nvPr>
            <p:ph type="body" idx="1"/>
          </p:nvPr>
        </p:nvSpPr>
        <p:spPr>
          <a:xfrm>
            <a:off x="381000" y="1371600"/>
            <a:ext cx="4191000" cy="4572000"/>
          </a:xfrm>
        </p:spPr>
        <p:txBody>
          <a:bodyPr/>
          <a:lstStyle/>
          <a:p>
            <a:pPr marL="341313" indent="-341313"/>
            <a:r>
              <a:rPr lang="en-US" altLang="en-US" sz="2000" b="1">
                <a:latin typeface="Courier New" panose="02070309020205020404" pitchFamily="49" charset="0"/>
              </a:rPr>
              <a:t>exp(double a)</a:t>
            </a:r>
            <a:endParaRPr lang="en-US" altLang="en-US" sz="2400" b="1"/>
          </a:p>
          <a:p>
            <a:pPr marL="520700" lvl="1" indent="-142875">
              <a:buFontTx/>
              <a:buNone/>
            </a:pPr>
            <a:r>
              <a:rPr lang="en-US" altLang="en-US" sz="2000"/>
              <a:t>Returns </a:t>
            </a:r>
            <a:r>
              <a:rPr lang="en-US" altLang="en-US" sz="2000">
                <a:latin typeface="Courier New" panose="02070309020205020404" pitchFamily="49" charset="0"/>
              </a:rPr>
              <a:t>e</a:t>
            </a:r>
            <a:r>
              <a:rPr lang="en-US" altLang="en-US" sz="2000"/>
              <a:t> raised to the power of </a:t>
            </a:r>
            <a:r>
              <a:rPr lang="en-US" altLang="en-US" sz="2000">
                <a:latin typeface="Courier New" panose="02070309020205020404" pitchFamily="49" charset="0"/>
              </a:rPr>
              <a:t>a</a:t>
            </a:r>
            <a:r>
              <a:rPr lang="en-US" altLang="en-US" sz="2000"/>
              <a:t>.</a:t>
            </a:r>
          </a:p>
          <a:p>
            <a:pPr marL="341313" indent="-341313">
              <a:spcBef>
                <a:spcPct val="50000"/>
              </a:spcBef>
            </a:pPr>
            <a:r>
              <a:rPr lang="en-US" altLang="en-US" sz="2000" b="1">
                <a:latin typeface="Courier New" panose="02070309020205020404" pitchFamily="49" charset="0"/>
              </a:rPr>
              <a:t>log(double a)</a:t>
            </a:r>
            <a:endParaRPr lang="en-US" altLang="en-US" sz="2400" b="1"/>
          </a:p>
          <a:p>
            <a:pPr marL="520700" lvl="1" indent="-142875">
              <a:buFontTx/>
              <a:buNone/>
            </a:pPr>
            <a:r>
              <a:rPr lang="en-US" altLang="en-US" sz="2000"/>
              <a:t>Returns the natural logarithm of </a:t>
            </a:r>
            <a:r>
              <a:rPr lang="en-US" altLang="en-US" sz="2000">
                <a:latin typeface="Courier New" panose="02070309020205020404" pitchFamily="49" charset="0"/>
              </a:rPr>
              <a:t>a</a:t>
            </a:r>
            <a:r>
              <a:rPr lang="en-US" altLang="en-US" sz="2000"/>
              <a:t>.</a:t>
            </a:r>
          </a:p>
          <a:p>
            <a:pPr marL="341313" indent="-341313">
              <a:spcBef>
                <a:spcPct val="50000"/>
              </a:spcBef>
            </a:pPr>
            <a:r>
              <a:rPr lang="en-US" altLang="en-US" sz="2000" b="1">
                <a:latin typeface="Courier New" panose="02070309020205020404" pitchFamily="49" charset="0"/>
              </a:rPr>
              <a:t>log10(double a)</a:t>
            </a:r>
            <a:endParaRPr lang="en-US" altLang="en-US" sz="2400" b="1"/>
          </a:p>
          <a:p>
            <a:pPr marL="520700" lvl="1" indent="-142875">
              <a:buFontTx/>
              <a:buNone/>
            </a:pPr>
            <a:r>
              <a:rPr lang="en-US" altLang="en-US" sz="2000"/>
              <a:t>Returns the 10-based logarithm of </a:t>
            </a:r>
            <a:r>
              <a:rPr lang="en-US" altLang="en-US" sz="2000">
                <a:latin typeface="Courier New" panose="02070309020205020404" pitchFamily="49" charset="0"/>
              </a:rPr>
              <a:t>a</a:t>
            </a:r>
            <a:r>
              <a:rPr lang="en-US" altLang="en-US" sz="2000"/>
              <a:t>.</a:t>
            </a:r>
          </a:p>
          <a:p>
            <a:pPr marL="341313" indent="-341313">
              <a:spcBef>
                <a:spcPct val="50000"/>
              </a:spcBef>
            </a:pPr>
            <a:r>
              <a:rPr lang="en-US" altLang="en-US" sz="2000" b="1">
                <a:latin typeface="Courier New" panose="02070309020205020404" pitchFamily="49" charset="0"/>
              </a:rPr>
              <a:t>pow(double a, double b)</a:t>
            </a:r>
            <a:endParaRPr lang="en-US" altLang="en-US" sz="2400" b="1"/>
          </a:p>
          <a:p>
            <a:pPr marL="520700" lvl="1" indent="-142875">
              <a:buFontTx/>
              <a:buNone/>
            </a:pPr>
            <a:r>
              <a:rPr lang="en-US" altLang="en-US" sz="2000"/>
              <a:t>Returns </a:t>
            </a:r>
            <a:r>
              <a:rPr lang="en-US" altLang="en-US" sz="2000">
                <a:latin typeface="Courier New" panose="02070309020205020404" pitchFamily="49" charset="0"/>
              </a:rPr>
              <a:t>a</a:t>
            </a:r>
            <a:r>
              <a:rPr lang="en-US" altLang="en-US" sz="2000"/>
              <a:t> raised to the power of </a:t>
            </a:r>
            <a:r>
              <a:rPr lang="en-US" altLang="en-US" sz="2000">
                <a:latin typeface="Courier New" panose="02070309020205020404" pitchFamily="49" charset="0"/>
              </a:rPr>
              <a:t>b</a:t>
            </a:r>
            <a:r>
              <a:rPr lang="en-US" altLang="en-US" sz="2000"/>
              <a:t>.</a:t>
            </a:r>
          </a:p>
          <a:p>
            <a:pPr marL="341313" indent="-341313" algn="just">
              <a:spcBef>
                <a:spcPct val="50000"/>
              </a:spcBef>
            </a:pPr>
            <a:r>
              <a:rPr lang="en-US" altLang="en-US" sz="2000" b="1">
                <a:latin typeface="Courier New" panose="02070309020205020404" pitchFamily="49" charset="0"/>
              </a:rPr>
              <a:t>sqrt(double a)</a:t>
            </a:r>
            <a:endParaRPr lang="en-US" altLang="en-US" sz="2400" b="1"/>
          </a:p>
          <a:p>
            <a:pPr marL="520700" lvl="1" indent="-142875">
              <a:buFontTx/>
              <a:buNone/>
            </a:pPr>
            <a:r>
              <a:rPr lang="en-US" altLang="en-US" sz="2000"/>
              <a:t>Returns the square root of </a:t>
            </a:r>
            <a:r>
              <a:rPr lang="en-US" altLang="en-US" sz="2000">
                <a:latin typeface="Courier New" panose="02070309020205020404" pitchFamily="49" charset="0"/>
              </a:rPr>
              <a:t>a</a:t>
            </a:r>
            <a:r>
              <a:rPr lang="en-US" altLang="en-US" sz="2000"/>
              <a:t>.</a:t>
            </a:r>
          </a:p>
        </p:txBody>
      </p:sp>
      <p:sp>
        <p:nvSpPr>
          <p:cNvPr id="21508" name="Rectangle 5">
            <a:extLst>
              <a:ext uri="{FF2B5EF4-FFF2-40B4-BE49-F238E27FC236}">
                <a16:creationId xmlns:a16="http://schemas.microsoft.com/office/drawing/2014/main" xmlns="" id="{2CA4BE8E-0518-3841-BA2D-20713CC675E2}"/>
              </a:ext>
            </a:extLst>
          </p:cNvPr>
          <p:cNvSpPr>
            <a:spLocks noChangeArrowheads="1"/>
          </p:cNvSpPr>
          <p:nvPr/>
        </p:nvSpPr>
        <p:spPr bwMode="auto">
          <a:xfrm>
            <a:off x="4724400" y="1295400"/>
            <a:ext cx="4038600" cy="4648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200" b="1">
                <a:latin typeface="Courier New" panose="02070309020205020404" pitchFamily="49" charset="0"/>
                <a:cs typeface="Courier New" panose="02070309020205020404" pitchFamily="49" charset="0"/>
              </a:rPr>
              <a:t>Examples:</a:t>
            </a:r>
          </a:p>
          <a:p>
            <a:pPr>
              <a:buFont typeface="Monotype Sorts" pitchFamily="2" charset="2"/>
              <a:buNone/>
            </a:pPr>
            <a:endParaRPr lang="en-US" altLang="en-US" sz="2200" b="1" u="sng">
              <a:latin typeface="Courier New" panose="02070309020205020404" pitchFamily="49" charset="0"/>
              <a:cs typeface="Courier New" panose="02070309020205020404" pitchFamily="49"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Math.exp(1) returns 2.71 </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Math.log(2.71) returns 1.0 </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Math.pow(2, 3) returns 8.0 </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Math.pow(3, 2) returns 9.0 </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Math.pow(3.5, 2.5) returns 22.91765 </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Math.sqrt(4) returns 2.0</a:t>
            </a:r>
            <a:endParaRPr lang="en-US" altLang="en-US" sz="1800" b="1">
              <a:latin typeface="Courier" pitchFamily="2" charset="0"/>
              <a:cs typeface="Times New Roman" panose="02020603050405020304" pitchFamily="18" charset="0"/>
            </a:endParaRPr>
          </a:p>
          <a:p>
            <a:pPr>
              <a:buFont typeface="Monotype Sorts" pitchFamily="2" charset="2"/>
              <a:buNone/>
            </a:pPr>
            <a:r>
              <a:rPr lang="en-US" altLang="en-US" sz="1800" b="1">
                <a:latin typeface="Courier New" panose="02070309020205020404" pitchFamily="49" charset="0"/>
                <a:cs typeface="Courier New" panose="02070309020205020404" pitchFamily="49" charset="0"/>
              </a:rPr>
              <a:t>Math.sqrt(10.5) returns 3.24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a:extLst>
              <a:ext uri="{FF2B5EF4-FFF2-40B4-BE49-F238E27FC236}">
                <a16:creationId xmlns:a16="http://schemas.microsoft.com/office/drawing/2014/main" xmlns="" id="{7A4D8458-BFE6-5C4A-87FB-E34608204CF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4F131D0-52C5-264C-8F90-F5A1F1F32CE9}" type="slidenum">
              <a:rPr lang="en-US" altLang="en-US" sz="1400" smtClean="0"/>
              <a:pPr>
                <a:spcBef>
                  <a:spcPct val="0"/>
                </a:spcBef>
                <a:buClrTx/>
                <a:buSzTx/>
                <a:buFontTx/>
                <a:buNone/>
              </a:pPr>
              <a:t>6</a:t>
            </a:fld>
            <a:endParaRPr lang="en-US" altLang="en-US" sz="1400"/>
          </a:p>
        </p:txBody>
      </p:sp>
      <p:sp>
        <p:nvSpPr>
          <p:cNvPr id="22530" name="Rectangle 2">
            <a:extLst>
              <a:ext uri="{FF2B5EF4-FFF2-40B4-BE49-F238E27FC236}">
                <a16:creationId xmlns:a16="http://schemas.microsoft.com/office/drawing/2014/main" xmlns="" id="{8ECE7E15-2328-8A41-939F-F8E9FCB7E001}"/>
              </a:ext>
            </a:extLst>
          </p:cNvPr>
          <p:cNvSpPr>
            <a:spLocks noGrp="1" noChangeArrowheads="1"/>
          </p:cNvSpPr>
          <p:nvPr>
            <p:ph type="title"/>
          </p:nvPr>
        </p:nvSpPr>
        <p:spPr>
          <a:xfrm>
            <a:off x="685800" y="0"/>
            <a:ext cx="7772400" cy="1428750"/>
          </a:xfrm>
        </p:spPr>
        <p:txBody>
          <a:bodyPr/>
          <a:lstStyle/>
          <a:p>
            <a:r>
              <a:rPr lang="en-US" altLang="en-US"/>
              <a:t>Rounding Methods</a:t>
            </a:r>
          </a:p>
        </p:txBody>
      </p:sp>
      <p:sp>
        <p:nvSpPr>
          <p:cNvPr id="22531" name="Rectangle 3">
            <a:extLst>
              <a:ext uri="{FF2B5EF4-FFF2-40B4-BE49-F238E27FC236}">
                <a16:creationId xmlns:a16="http://schemas.microsoft.com/office/drawing/2014/main" xmlns="" id="{2A94F818-ADD5-714F-B2B1-AC176022F5A6}"/>
              </a:ext>
            </a:extLst>
          </p:cNvPr>
          <p:cNvSpPr>
            <a:spLocks noGrp="1" noChangeArrowheads="1"/>
          </p:cNvSpPr>
          <p:nvPr>
            <p:ph type="body" idx="1"/>
          </p:nvPr>
        </p:nvSpPr>
        <p:spPr>
          <a:xfrm>
            <a:off x="685800" y="1371600"/>
            <a:ext cx="7772400" cy="4876800"/>
          </a:xfrm>
        </p:spPr>
        <p:txBody>
          <a:bodyPr/>
          <a:lstStyle/>
          <a:p>
            <a:pPr marL="341313" indent="-341313">
              <a:lnSpc>
                <a:spcPct val="90000"/>
              </a:lnSpc>
            </a:pPr>
            <a:r>
              <a:rPr lang="en-US" altLang="en-US" sz="2000" b="1">
                <a:latin typeface="Courier New" panose="02070309020205020404" pitchFamily="49" charset="0"/>
              </a:rPr>
              <a:t>double ceil(double x)</a:t>
            </a:r>
            <a:endParaRPr lang="en-US" altLang="en-US" sz="2400" b="1"/>
          </a:p>
          <a:p>
            <a:pPr marL="520700" lvl="1" indent="-142875">
              <a:lnSpc>
                <a:spcPct val="90000"/>
              </a:lnSpc>
              <a:buFontTx/>
              <a:buNone/>
            </a:pPr>
            <a:r>
              <a:rPr lang="en-US" altLang="en-US" sz="2000">
                <a:cs typeface="Times New Roman" panose="02020603050405020304" pitchFamily="18" charset="0"/>
              </a:rPr>
              <a:t>x rounded up to its nearest integer. This integer is  returned as a double value.</a:t>
            </a:r>
          </a:p>
          <a:p>
            <a:pPr marL="341313" indent="-341313">
              <a:lnSpc>
                <a:spcPct val="90000"/>
              </a:lnSpc>
              <a:spcBef>
                <a:spcPct val="50000"/>
              </a:spcBef>
            </a:pPr>
            <a:r>
              <a:rPr lang="en-US" altLang="en-US" sz="2000" b="1">
                <a:latin typeface="Courier New" panose="02070309020205020404" pitchFamily="49" charset="0"/>
              </a:rPr>
              <a:t>double floor(double x)</a:t>
            </a:r>
            <a:endParaRPr lang="en-US" altLang="en-US" sz="2400" b="1"/>
          </a:p>
          <a:p>
            <a:pPr marL="520700" lvl="1" indent="-142875">
              <a:lnSpc>
                <a:spcPct val="90000"/>
              </a:lnSpc>
              <a:buFontTx/>
              <a:buNone/>
            </a:pPr>
            <a:r>
              <a:rPr lang="en-US" altLang="en-US" sz="2000">
                <a:cs typeface="Times New Roman" panose="02020603050405020304" pitchFamily="18" charset="0"/>
              </a:rPr>
              <a:t>x is rounded down to its nearest integer. This integer is  returned as a double value.</a:t>
            </a:r>
            <a:endParaRPr lang="en-US" altLang="en-US" sz="2000"/>
          </a:p>
          <a:p>
            <a:pPr marL="341313" indent="-341313">
              <a:lnSpc>
                <a:spcPct val="90000"/>
              </a:lnSpc>
              <a:spcBef>
                <a:spcPct val="50000"/>
              </a:spcBef>
            </a:pPr>
            <a:r>
              <a:rPr lang="en-US" altLang="en-US" sz="2000" b="1">
                <a:latin typeface="Courier New" panose="02070309020205020404" pitchFamily="49" charset="0"/>
              </a:rPr>
              <a:t>double rint(double x)</a:t>
            </a:r>
            <a:endParaRPr lang="en-US" altLang="en-US" sz="2400" b="1"/>
          </a:p>
          <a:p>
            <a:pPr marL="520700" lvl="1" indent="-142875">
              <a:lnSpc>
                <a:spcPct val="90000"/>
              </a:lnSpc>
              <a:buFontTx/>
              <a:buNone/>
            </a:pPr>
            <a:r>
              <a:rPr lang="en-US" altLang="en-US" sz="2000">
                <a:cs typeface="Times New Roman" panose="02020603050405020304" pitchFamily="18" charset="0"/>
              </a:rPr>
              <a:t>x is rounded to its nearest integer. If x is equally close to two integers, the even one is returned as a double.</a:t>
            </a:r>
            <a:endParaRPr lang="en-US" altLang="en-US" sz="2000"/>
          </a:p>
          <a:p>
            <a:pPr marL="341313" indent="-341313" algn="just">
              <a:lnSpc>
                <a:spcPct val="90000"/>
              </a:lnSpc>
              <a:spcBef>
                <a:spcPct val="50000"/>
              </a:spcBef>
            </a:pPr>
            <a:r>
              <a:rPr lang="en-US" altLang="en-US" sz="2000" b="1">
                <a:latin typeface="Courier New" panose="02070309020205020404" pitchFamily="49" charset="0"/>
              </a:rPr>
              <a:t>int round(float x)</a:t>
            </a:r>
            <a:endParaRPr lang="en-US" altLang="en-US" sz="2400" b="1"/>
          </a:p>
          <a:p>
            <a:pPr marL="520700" lvl="1" indent="-142875">
              <a:lnSpc>
                <a:spcPct val="90000"/>
              </a:lnSpc>
              <a:buFontTx/>
              <a:buNone/>
            </a:pPr>
            <a:r>
              <a:rPr lang="en-US" altLang="en-US" sz="2000">
                <a:cs typeface="Times New Roman" panose="02020603050405020304" pitchFamily="18" charset="0"/>
              </a:rPr>
              <a:t>Return (int)Math.floor(x+0.5).</a:t>
            </a:r>
          </a:p>
          <a:p>
            <a:pPr marL="341313" indent="-341313" algn="just">
              <a:lnSpc>
                <a:spcPct val="90000"/>
              </a:lnSpc>
              <a:spcBef>
                <a:spcPct val="50000"/>
              </a:spcBef>
            </a:pPr>
            <a:r>
              <a:rPr lang="en-US" altLang="en-US" sz="2000" b="1">
                <a:latin typeface="Courier New" panose="02070309020205020404" pitchFamily="49" charset="0"/>
              </a:rPr>
              <a:t>long round(double x)</a:t>
            </a:r>
            <a:endParaRPr lang="en-US" altLang="en-US" sz="2400" b="1"/>
          </a:p>
          <a:p>
            <a:pPr marL="520700" lvl="1" indent="-142875">
              <a:lnSpc>
                <a:spcPct val="90000"/>
              </a:lnSpc>
              <a:buFontTx/>
              <a:buNone/>
            </a:pPr>
            <a:r>
              <a:rPr lang="en-US" altLang="en-US" sz="2000">
                <a:cs typeface="Times New Roman" panose="02020603050405020304" pitchFamily="18" charset="0"/>
              </a:rPr>
              <a:t>Return (long)Math.floor(x+0.5).</a:t>
            </a:r>
            <a:r>
              <a:rPr lang="en-US" altLang="en-US" sz="2000">
                <a:latin typeface="Courier" pitchFamily="2" charset="0"/>
                <a:cs typeface="Times New Roman" panose="02020603050405020304" pitchFamily="18" charset="0"/>
              </a:rPr>
              <a:t> </a:t>
            </a:r>
          </a:p>
          <a:p>
            <a:pPr marL="520700" lvl="1" indent="-142875">
              <a:lnSpc>
                <a:spcPct val="90000"/>
              </a:lnSpc>
              <a:buFontTx/>
              <a:buNone/>
            </a:pPr>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a:extLst>
              <a:ext uri="{FF2B5EF4-FFF2-40B4-BE49-F238E27FC236}">
                <a16:creationId xmlns:a16="http://schemas.microsoft.com/office/drawing/2014/main" xmlns="" id="{3542E116-5D9B-C547-B573-EDF4E0EC3BC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52B89B8-BCFA-8845-ABD0-06AA6A9906FC}" type="slidenum">
              <a:rPr lang="en-US" altLang="en-US" sz="1400" smtClean="0"/>
              <a:pPr>
                <a:spcBef>
                  <a:spcPct val="0"/>
                </a:spcBef>
                <a:buClrTx/>
                <a:buSzTx/>
                <a:buFontTx/>
                <a:buNone/>
              </a:pPr>
              <a:t>7</a:t>
            </a:fld>
            <a:endParaRPr lang="en-US" altLang="en-US" sz="1400"/>
          </a:p>
        </p:txBody>
      </p:sp>
      <p:sp>
        <p:nvSpPr>
          <p:cNvPr id="23554" name="Rectangle 2">
            <a:extLst>
              <a:ext uri="{FF2B5EF4-FFF2-40B4-BE49-F238E27FC236}">
                <a16:creationId xmlns:a16="http://schemas.microsoft.com/office/drawing/2014/main" xmlns="" id="{44C47EE4-2F1B-6F4C-BA52-CC6CE41DF45A}"/>
              </a:ext>
            </a:extLst>
          </p:cNvPr>
          <p:cNvSpPr>
            <a:spLocks noGrp="1" noChangeArrowheads="1"/>
          </p:cNvSpPr>
          <p:nvPr>
            <p:ph type="title"/>
          </p:nvPr>
        </p:nvSpPr>
        <p:spPr>
          <a:xfrm>
            <a:off x="685800" y="228600"/>
            <a:ext cx="7772400" cy="742950"/>
          </a:xfrm>
        </p:spPr>
        <p:txBody>
          <a:bodyPr/>
          <a:lstStyle/>
          <a:p>
            <a:r>
              <a:rPr lang="en-US" altLang="en-US"/>
              <a:t>Rounding Methods Examples</a:t>
            </a:r>
          </a:p>
        </p:txBody>
      </p:sp>
      <p:sp>
        <p:nvSpPr>
          <p:cNvPr id="23555" name="Rectangle 3">
            <a:extLst>
              <a:ext uri="{FF2B5EF4-FFF2-40B4-BE49-F238E27FC236}">
                <a16:creationId xmlns:a16="http://schemas.microsoft.com/office/drawing/2014/main" xmlns="" id="{0C627C86-47AF-5241-A9AC-28059A24B061}"/>
              </a:ext>
            </a:extLst>
          </p:cNvPr>
          <p:cNvSpPr>
            <a:spLocks noGrp="1" noChangeArrowheads="1"/>
          </p:cNvSpPr>
          <p:nvPr>
            <p:ph type="body" idx="1"/>
          </p:nvPr>
        </p:nvSpPr>
        <p:spPr>
          <a:xfrm>
            <a:off x="539750" y="971550"/>
            <a:ext cx="8001000" cy="5486400"/>
          </a:xfrm>
        </p:spPr>
        <p:txBody>
          <a:bodyPr/>
          <a:lstStyle/>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Math.ceil(2.1) returns 3.0 </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Math.ceil(2.0)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Math.ceil(-2.0)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Math.ceil(-2.1)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Math.floor(2.1)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Math.floor(2.0)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Math.floor(-2.0)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Math.floor(-2.1) returns -3.0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Math.rint(2.1)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Math.rint(-2.0)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Math.rint(-2.1)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Math.rint(2.5)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Math.rint(-2.5) returns -2.0</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Math.round(2.6f) returns 3 </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Math.round(2.0) returns 2   </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Math.round(-2.0f) returns -2   </a:t>
            </a:r>
            <a:endParaRPr lang="en-US" altLang="en-US" sz="1800">
              <a:latin typeface="Courier" pitchFamily="2" charset="0"/>
              <a:cs typeface="Times New Roman" panose="02020603050405020304" pitchFamily="18" charset="0"/>
            </a:endParaRPr>
          </a:p>
          <a:p>
            <a:pPr marL="341313" indent="-341313">
              <a:lnSpc>
                <a:spcPct val="90000"/>
              </a:lnSpc>
              <a:buFont typeface="Monotype Sorts" pitchFamily="2" charset="2"/>
              <a:buNone/>
            </a:pPr>
            <a:r>
              <a:rPr lang="en-US" altLang="en-US" sz="1800">
                <a:latin typeface="Courier New" panose="02070309020205020404" pitchFamily="49" charset="0"/>
                <a:cs typeface="Courier New" panose="02070309020205020404" pitchFamily="49" charset="0"/>
              </a:rPr>
              <a:t>Math.round(-2.6) returns -3</a:t>
            </a:r>
            <a:r>
              <a:rPr lang="en-US" altLang="en-US" sz="2400" u="sng">
                <a:latin typeface="Courier New" panose="02070309020205020404" pitchFamily="49" charset="0"/>
                <a:cs typeface="Courier New" panose="02070309020205020404" pitchFamily="49"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a:extLst>
              <a:ext uri="{FF2B5EF4-FFF2-40B4-BE49-F238E27FC236}">
                <a16:creationId xmlns:a16="http://schemas.microsoft.com/office/drawing/2014/main" xmlns="" id="{CA547436-0049-314C-BD6E-6325073F771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1FE360A-91A9-7E4C-B28C-A5EE24B85FB4}" type="slidenum">
              <a:rPr lang="en-US" altLang="en-US" sz="1400" smtClean="0"/>
              <a:pPr>
                <a:spcBef>
                  <a:spcPct val="0"/>
                </a:spcBef>
                <a:buClrTx/>
                <a:buSzTx/>
                <a:buFontTx/>
                <a:buNone/>
              </a:pPr>
              <a:t>8</a:t>
            </a:fld>
            <a:endParaRPr lang="en-US" altLang="en-US" sz="1400"/>
          </a:p>
        </p:txBody>
      </p:sp>
      <p:sp>
        <p:nvSpPr>
          <p:cNvPr id="24578" name="Rectangle 2">
            <a:extLst>
              <a:ext uri="{FF2B5EF4-FFF2-40B4-BE49-F238E27FC236}">
                <a16:creationId xmlns:a16="http://schemas.microsoft.com/office/drawing/2014/main" xmlns="" id="{8A937AE9-4C91-9240-9226-1B1769752EF6}"/>
              </a:ext>
            </a:extLst>
          </p:cNvPr>
          <p:cNvSpPr>
            <a:spLocks noGrp="1" noChangeArrowheads="1"/>
          </p:cNvSpPr>
          <p:nvPr>
            <p:ph type="title"/>
          </p:nvPr>
        </p:nvSpPr>
        <p:spPr>
          <a:xfrm>
            <a:off x="685800" y="0"/>
            <a:ext cx="7772400" cy="1428750"/>
          </a:xfrm>
        </p:spPr>
        <p:txBody>
          <a:bodyPr/>
          <a:lstStyle/>
          <a:p>
            <a:r>
              <a:rPr lang="en-US" altLang="en-US"/>
              <a:t>min, max, and abs</a:t>
            </a:r>
          </a:p>
        </p:txBody>
      </p:sp>
      <p:sp>
        <p:nvSpPr>
          <p:cNvPr id="24579" name="Rectangle 3">
            <a:extLst>
              <a:ext uri="{FF2B5EF4-FFF2-40B4-BE49-F238E27FC236}">
                <a16:creationId xmlns:a16="http://schemas.microsoft.com/office/drawing/2014/main" xmlns="" id="{D443FB93-8368-DD4A-989C-D43674CE1897}"/>
              </a:ext>
            </a:extLst>
          </p:cNvPr>
          <p:cNvSpPr>
            <a:spLocks noGrp="1" noChangeArrowheads="1"/>
          </p:cNvSpPr>
          <p:nvPr>
            <p:ph type="body" idx="1"/>
          </p:nvPr>
        </p:nvSpPr>
        <p:spPr>
          <a:xfrm>
            <a:off x="152400" y="1371600"/>
            <a:ext cx="4038600" cy="4495800"/>
          </a:xfrm>
        </p:spPr>
        <p:txBody>
          <a:bodyPr/>
          <a:lstStyle/>
          <a:p>
            <a:pPr>
              <a:spcBef>
                <a:spcPct val="50000"/>
              </a:spcBef>
            </a:pPr>
            <a:r>
              <a:rPr lang="en-US" altLang="en-US" sz="2200">
                <a:latin typeface="Courier New" panose="02070309020205020404" pitchFamily="49" charset="0"/>
              </a:rPr>
              <a:t>max(a, b)</a:t>
            </a:r>
            <a:r>
              <a:rPr lang="en-US" altLang="en-US" sz="2200"/>
              <a:t>and </a:t>
            </a:r>
            <a:r>
              <a:rPr lang="en-US" altLang="en-US" sz="2200">
                <a:latin typeface="Courier New" panose="02070309020205020404" pitchFamily="49" charset="0"/>
              </a:rPr>
              <a:t>min(a, b)</a:t>
            </a:r>
            <a:endParaRPr lang="en-US" altLang="en-US" sz="2400"/>
          </a:p>
          <a:p>
            <a:pPr marL="377825" lvl="1" indent="0">
              <a:buFontTx/>
              <a:buNone/>
            </a:pPr>
            <a:r>
              <a:rPr lang="en-US" altLang="en-US" sz="2000"/>
              <a:t>Returns the maximum or minimum of two parameters.</a:t>
            </a:r>
          </a:p>
          <a:p>
            <a:pPr algn="just">
              <a:spcBef>
                <a:spcPct val="50000"/>
              </a:spcBef>
            </a:pPr>
            <a:r>
              <a:rPr lang="en-US" altLang="en-US" sz="2200">
                <a:latin typeface="Courier New" panose="02070309020205020404" pitchFamily="49" charset="0"/>
              </a:rPr>
              <a:t>abs(a)</a:t>
            </a:r>
            <a:endParaRPr lang="en-US" altLang="en-US" sz="2400"/>
          </a:p>
          <a:p>
            <a:pPr marL="377825" lvl="1" indent="0">
              <a:buFontTx/>
              <a:buNone/>
            </a:pPr>
            <a:r>
              <a:rPr lang="en-US" altLang="en-US" sz="2000"/>
              <a:t>Returns the absolute value of the parameter.</a:t>
            </a:r>
          </a:p>
          <a:p>
            <a:pPr>
              <a:spcBef>
                <a:spcPct val="50000"/>
              </a:spcBef>
            </a:pPr>
            <a:r>
              <a:rPr lang="en-US" altLang="en-US" sz="2200">
                <a:latin typeface="Courier New" panose="02070309020205020404" pitchFamily="49" charset="0"/>
              </a:rPr>
              <a:t>random()</a:t>
            </a:r>
            <a:endParaRPr lang="en-US" altLang="en-US" sz="2400"/>
          </a:p>
          <a:p>
            <a:pPr marL="377825" lvl="1" indent="0">
              <a:buFontTx/>
              <a:buNone/>
            </a:pPr>
            <a:r>
              <a:rPr lang="en-US" altLang="en-US" sz="2000"/>
              <a:t>Returns a random </a:t>
            </a:r>
            <a:r>
              <a:rPr lang="en-US" altLang="en-US" sz="2000">
                <a:latin typeface="Courier New" panose="02070309020205020404" pitchFamily="49" charset="0"/>
              </a:rPr>
              <a:t>double</a:t>
            </a:r>
            <a:r>
              <a:rPr lang="en-US" altLang="en-US" sz="2000"/>
              <a:t> value</a:t>
            </a:r>
            <a:br>
              <a:rPr lang="en-US" altLang="en-US" sz="2000"/>
            </a:br>
            <a:r>
              <a:rPr lang="en-US" altLang="en-US" sz="2000"/>
              <a:t>in the range [0.0, 1.0).</a:t>
            </a:r>
          </a:p>
        </p:txBody>
      </p:sp>
      <p:sp>
        <p:nvSpPr>
          <p:cNvPr id="24580" name="Rectangle 5">
            <a:extLst>
              <a:ext uri="{FF2B5EF4-FFF2-40B4-BE49-F238E27FC236}">
                <a16:creationId xmlns:a16="http://schemas.microsoft.com/office/drawing/2014/main" xmlns="" id="{91B660E3-61A4-7C4A-BCA3-2B736530A2A6}"/>
              </a:ext>
            </a:extLst>
          </p:cNvPr>
          <p:cNvSpPr>
            <a:spLocks noChangeArrowheads="1"/>
          </p:cNvSpPr>
          <p:nvPr/>
        </p:nvSpPr>
        <p:spPr bwMode="auto">
          <a:xfrm>
            <a:off x="4419600" y="1371600"/>
            <a:ext cx="4419600" cy="4648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200" b="1">
                <a:latin typeface="Courier New" panose="02070309020205020404" pitchFamily="49" charset="0"/>
                <a:cs typeface="Courier New" panose="02070309020205020404" pitchFamily="49" charset="0"/>
              </a:rPr>
              <a:t>Examples:</a:t>
            </a:r>
          </a:p>
          <a:p>
            <a:pPr>
              <a:buFont typeface="Monotype Sorts" pitchFamily="2" charset="2"/>
              <a:buNone/>
            </a:pPr>
            <a:endParaRPr lang="en-US" altLang="en-US" sz="2200" b="1">
              <a:latin typeface="Courier New" panose="02070309020205020404" pitchFamily="49" charset="0"/>
              <a:cs typeface="Courier New" panose="02070309020205020404" pitchFamily="49"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Math.max(2, 3) returns 3 </a:t>
            </a:r>
            <a:endParaRPr lang="en-US" altLang="en-US" sz="2200" b="1">
              <a:latin typeface="Courier" pitchFamily="2"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Math.max(2.5, 3) returns 3.0 </a:t>
            </a:r>
            <a:endParaRPr lang="en-US" altLang="en-US" sz="2200" b="1">
              <a:latin typeface="Courier New" panose="02070309020205020404" pitchFamily="49"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Math.min(2.5, 3.6) returns 2.5 </a:t>
            </a:r>
            <a:endParaRPr lang="en-US" altLang="en-US" sz="2200" b="1">
              <a:latin typeface="Courier New" panose="02070309020205020404" pitchFamily="49"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Courier New" panose="02070309020205020404" pitchFamily="49" charset="0"/>
              </a:rPr>
              <a:t>Math.abs(-2) returns 2</a:t>
            </a:r>
            <a:endParaRPr lang="en-US" altLang="en-US" sz="2200" b="1">
              <a:latin typeface="Courier New" panose="02070309020205020404" pitchFamily="49" charset="0"/>
              <a:cs typeface="Times New Roman" panose="02020603050405020304" pitchFamily="18" charset="0"/>
            </a:endParaRPr>
          </a:p>
          <a:p>
            <a:pPr>
              <a:buFont typeface="Monotype Sorts" pitchFamily="2" charset="2"/>
              <a:buNone/>
            </a:pPr>
            <a:r>
              <a:rPr lang="en-US" altLang="en-US" sz="2200" b="1">
                <a:latin typeface="Courier New" panose="02070309020205020404" pitchFamily="49" charset="0"/>
                <a:cs typeface="Times New Roman" panose="02020603050405020304" pitchFamily="18" charset="0"/>
              </a:rPr>
              <a:t>Math.abs(-2.1) returns 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a:extLst>
              <a:ext uri="{FF2B5EF4-FFF2-40B4-BE49-F238E27FC236}">
                <a16:creationId xmlns:a16="http://schemas.microsoft.com/office/drawing/2014/main" xmlns="" id="{99469E7B-034E-CA4F-ABF0-3DE0E33DC43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BE7D08A-70CD-AC45-A217-235D558B296C}" type="slidenum">
              <a:rPr lang="en-US" altLang="en-US" sz="1400" smtClean="0"/>
              <a:pPr>
                <a:spcBef>
                  <a:spcPct val="0"/>
                </a:spcBef>
                <a:buClrTx/>
                <a:buSzTx/>
                <a:buFontTx/>
                <a:buNone/>
              </a:pPr>
              <a:t>9</a:t>
            </a:fld>
            <a:endParaRPr lang="en-US" altLang="en-US" sz="1400"/>
          </a:p>
        </p:txBody>
      </p:sp>
      <p:sp>
        <p:nvSpPr>
          <p:cNvPr id="25602" name="Rectangle 2">
            <a:extLst>
              <a:ext uri="{FF2B5EF4-FFF2-40B4-BE49-F238E27FC236}">
                <a16:creationId xmlns:a16="http://schemas.microsoft.com/office/drawing/2014/main" xmlns="" id="{77C8FFA6-2A85-964B-B4B0-360BC28B8145}"/>
              </a:ext>
            </a:extLst>
          </p:cNvPr>
          <p:cNvSpPr>
            <a:spLocks noGrp="1" noChangeArrowheads="1"/>
          </p:cNvSpPr>
          <p:nvPr>
            <p:ph type="title"/>
          </p:nvPr>
        </p:nvSpPr>
        <p:spPr>
          <a:xfrm>
            <a:off x="685800" y="228600"/>
            <a:ext cx="7772400" cy="685800"/>
          </a:xfrm>
        </p:spPr>
        <p:txBody>
          <a:bodyPr/>
          <a:lstStyle/>
          <a:p>
            <a:r>
              <a:rPr lang="en-US" altLang="en-US">
                <a:cs typeface="Courier New" panose="02070309020205020404" pitchFamily="49" charset="0"/>
              </a:rPr>
              <a:t>The </a:t>
            </a:r>
            <a:r>
              <a:rPr lang="en-US" altLang="en-US" u="sng">
                <a:cs typeface="Courier New" panose="02070309020205020404" pitchFamily="49" charset="0"/>
              </a:rPr>
              <a:t>random</a:t>
            </a:r>
            <a:r>
              <a:rPr lang="en-US" altLang="en-US">
                <a:cs typeface="Courier New" panose="02070309020205020404" pitchFamily="49" charset="0"/>
              </a:rPr>
              <a:t> Method</a:t>
            </a:r>
            <a:endParaRPr lang="en-US" altLang="en-US"/>
          </a:p>
        </p:txBody>
      </p:sp>
      <p:sp>
        <p:nvSpPr>
          <p:cNvPr id="25603" name="Rectangle 3">
            <a:extLst>
              <a:ext uri="{FF2B5EF4-FFF2-40B4-BE49-F238E27FC236}">
                <a16:creationId xmlns:a16="http://schemas.microsoft.com/office/drawing/2014/main" xmlns="" id="{25F14D2A-3CD3-B44C-B11C-12671F49B190}"/>
              </a:ext>
            </a:extLst>
          </p:cNvPr>
          <p:cNvSpPr>
            <a:spLocks noGrp="1" noChangeArrowheads="1"/>
          </p:cNvSpPr>
          <p:nvPr>
            <p:ph type="body" idx="1"/>
          </p:nvPr>
        </p:nvSpPr>
        <p:spPr>
          <a:xfrm>
            <a:off x="228600" y="1143000"/>
            <a:ext cx="8686800" cy="838200"/>
          </a:xfrm>
        </p:spPr>
        <p:txBody>
          <a:bodyPr/>
          <a:lstStyle/>
          <a:p>
            <a:pPr marL="0" indent="0">
              <a:spcBef>
                <a:spcPct val="50000"/>
              </a:spcBef>
              <a:buFont typeface="Monotype Sorts" pitchFamily="2" charset="2"/>
              <a:buNone/>
            </a:pPr>
            <a:r>
              <a:rPr lang="en-US" altLang="en-US" sz="2400">
                <a:cs typeface="Courier New" panose="02070309020205020404" pitchFamily="49" charset="0"/>
              </a:rPr>
              <a:t>Generates a random </a:t>
            </a:r>
            <a:r>
              <a:rPr lang="en-US" altLang="en-US" sz="2400" u="sng">
                <a:cs typeface="Courier New" panose="02070309020205020404" pitchFamily="49" charset="0"/>
              </a:rPr>
              <a:t>double</a:t>
            </a:r>
            <a:r>
              <a:rPr lang="en-US" altLang="en-US" sz="2400">
                <a:cs typeface="Courier New" panose="02070309020205020404" pitchFamily="49" charset="0"/>
              </a:rPr>
              <a:t> value greater than or equal to 0.0 and less than 1.0 (</a:t>
            </a:r>
            <a:r>
              <a:rPr lang="en-US" altLang="en-US" sz="2400" u="sng">
                <a:cs typeface="Courier New" panose="02070309020205020404" pitchFamily="49" charset="0"/>
              </a:rPr>
              <a:t>0 &lt;= Math.random() &lt; 1.0</a:t>
            </a:r>
            <a:r>
              <a:rPr lang="en-US" altLang="en-US" sz="2400">
                <a:cs typeface="Courier New" panose="02070309020205020404" pitchFamily="49" charset="0"/>
              </a:rPr>
              <a:t>).</a:t>
            </a:r>
            <a:r>
              <a:rPr lang="en-US" altLang="en-US" sz="2400"/>
              <a:t> </a:t>
            </a:r>
          </a:p>
        </p:txBody>
      </p:sp>
      <p:sp>
        <p:nvSpPr>
          <p:cNvPr id="25604" name="Rectangle 5">
            <a:extLst>
              <a:ext uri="{FF2B5EF4-FFF2-40B4-BE49-F238E27FC236}">
                <a16:creationId xmlns:a16="http://schemas.microsoft.com/office/drawing/2014/main" xmlns="" id="{D3A00333-BF4E-1244-9976-E9056B85F1C9}"/>
              </a:ext>
            </a:extLst>
          </p:cNvPr>
          <p:cNvSpPr>
            <a:spLocks noChangeArrowheads="1"/>
          </p:cNvSpPr>
          <p:nvPr/>
        </p:nvSpPr>
        <p:spPr bwMode="auto">
          <a:xfrm>
            <a:off x="228600" y="2286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600">
                <a:cs typeface="Courier New" panose="02070309020205020404" pitchFamily="49" charset="0"/>
              </a:rPr>
              <a:t>Examples:</a:t>
            </a:r>
            <a:endParaRPr lang="en-US" altLang="en-US" sz="1600"/>
          </a:p>
        </p:txBody>
      </p:sp>
      <p:sp>
        <p:nvSpPr>
          <p:cNvPr id="25605" name="Rectangle 7">
            <a:extLst>
              <a:ext uri="{FF2B5EF4-FFF2-40B4-BE49-F238E27FC236}">
                <a16:creationId xmlns:a16="http://schemas.microsoft.com/office/drawing/2014/main" xmlns="" id="{847C24ED-48C5-6C4A-A7F1-FF188CCEC22D}"/>
              </a:ext>
            </a:extLst>
          </p:cNvPr>
          <p:cNvSpPr>
            <a:spLocks noChangeArrowheads="1"/>
          </p:cNvSpPr>
          <p:nvPr/>
        </p:nvSpPr>
        <p:spPr bwMode="auto">
          <a:xfrm>
            <a:off x="1895475"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25606" name="Object 6">
            <a:extLst>
              <a:ext uri="{FF2B5EF4-FFF2-40B4-BE49-F238E27FC236}">
                <a16:creationId xmlns:a16="http://schemas.microsoft.com/office/drawing/2014/main" xmlns="" id="{02CCBE1A-C631-CA4A-A79E-2EFAC8F5B827}"/>
              </a:ext>
            </a:extLst>
          </p:cNvPr>
          <p:cNvGraphicFramePr>
            <a:graphicFrameLocks noChangeAspect="1"/>
          </p:cNvGraphicFramePr>
          <p:nvPr/>
        </p:nvGraphicFramePr>
        <p:xfrm>
          <a:off x="533400" y="2895600"/>
          <a:ext cx="8001000" cy="1438275"/>
        </p:xfrm>
        <a:graphic>
          <a:graphicData uri="http://schemas.openxmlformats.org/presentationml/2006/ole">
            <mc:AlternateContent xmlns:mc="http://schemas.openxmlformats.org/markup-compatibility/2006">
              <mc:Choice xmlns:v="urn:schemas-microsoft-com:vml" Requires="v">
                <p:oleObj spid="_x0000_s25630" r:id="rId3" imgW="32118300" imgH="5753100" progId="Word.Picture.8">
                  <p:embed/>
                </p:oleObj>
              </mc:Choice>
              <mc:Fallback>
                <p:oleObj r:id="rId3" imgW="32118300" imgH="57531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8001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8">
            <a:extLst>
              <a:ext uri="{FF2B5EF4-FFF2-40B4-BE49-F238E27FC236}">
                <a16:creationId xmlns:a16="http://schemas.microsoft.com/office/drawing/2014/main" xmlns="" id="{CFF9433D-13C3-A74C-8B95-182A188FEBA5}"/>
              </a:ext>
            </a:extLst>
          </p:cNvPr>
          <p:cNvSpPr>
            <a:spLocks noChangeArrowheads="1"/>
          </p:cNvSpPr>
          <p:nvPr/>
        </p:nvSpPr>
        <p:spPr bwMode="auto">
          <a:xfrm>
            <a:off x="228600" y="4572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Font typeface="Monotype Sorts" pitchFamily="2" charset="2"/>
              <a:buNone/>
            </a:pPr>
            <a:r>
              <a:rPr lang="en-US" altLang="en-US" sz="1600">
                <a:cs typeface="Courier New" panose="02070309020205020404" pitchFamily="49" charset="0"/>
              </a:rPr>
              <a:t>In general,</a:t>
            </a:r>
            <a:endParaRPr lang="en-US" altLang="en-US" sz="1600"/>
          </a:p>
        </p:txBody>
      </p:sp>
      <p:sp>
        <p:nvSpPr>
          <p:cNvPr id="25608" name="Rectangle 10">
            <a:extLst>
              <a:ext uri="{FF2B5EF4-FFF2-40B4-BE49-F238E27FC236}">
                <a16:creationId xmlns:a16="http://schemas.microsoft.com/office/drawing/2014/main" xmlns="" id="{2629B22A-D074-8045-A764-85C39F9B3D12}"/>
              </a:ext>
            </a:extLst>
          </p:cNvPr>
          <p:cNvSpPr>
            <a:spLocks noChangeArrowheads="1"/>
          </p:cNvSpPr>
          <p:nvPr/>
        </p:nvSpPr>
        <p:spPr bwMode="auto">
          <a:xfrm>
            <a:off x="1895475"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25609" name="Object 9">
            <a:extLst>
              <a:ext uri="{FF2B5EF4-FFF2-40B4-BE49-F238E27FC236}">
                <a16:creationId xmlns:a16="http://schemas.microsoft.com/office/drawing/2014/main" xmlns="" id="{F5AD8178-C043-BA41-9745-03C653B70E6A}"/>
              </a:ext>
            </a:extLst>
          </p:cNvPr>
          <p:cNvGraphicFramePr>
            <a:graphicFrameLocks noChangeAspect="1"/>
          </p:cNvGraphicFramePr>
          <p:nvPr/>
        </p:nvGraphicFramePr>
        <p:xfrm>
          <a:off x="457200" y="5181600"/>
          <a:ext cx="8534400" cy="638175"/>
        </p:xfrm>
        <a:graphic>
          <a:graphicData uri="http://schemas.openxmlformats.org/presentationml/2006/ole">
            <mc:AlternateContent xmlns:mc="http://schemas.openxmlformats.org/markup-compatibility/2006">
              <mc:Choice xmlns:v="urn:schemas-microsoft-com:vml" Requires="v">
                <p:oleObj spid="_x0000_s25631" r:id="rId5" imgW="32118300" imgH="2400300" progId="Word.Picture.8">
                  <p:embed/>
                </p:oleObj>
              </mc:Choice>
              <mc:Fallback>
                <p:oleObj r:id="rId5" imgW="32118300" imgH="2400300" progId="Word.Picture.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181600"/>
                        <a:ext cx="853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21985</TotalTime>
  <Words>1456</Words>
  <Application>Microsoft Office PowerPoint</Application>
  <PresentationFormat>عرض على الشاشة (3:4)‏</PresentationFormat>
  <Paragraphs>273</Paragraphs>
  <Slides>38</Slides>
  <Notes>3</Notes>
  <HiddenSlides>0</HiddenSlides>
  <MMClips>0</MMClips>
  <ScaleCrop>false</ScaleCrop>
  <HeadingPairs>
    <vt:vector size="8" baseType="variant">
      <vt:variant>
        <vt:lpstr>نسق</vt:lpstr>
      </vt:variant>
      <vt:variant>
        <vt:i4>1</vt:i4>
      </vt:variant>
      <vt:variant>
        <vt:lpstr>خوادم OLE مضمنة</vt:lpstr>
      </vt:variant>
      <vt:variant>
        <vt:i4>2</vt:i4>
      </vt:variant>
      <vt:variant>
        <vt:lpstr>عناوين الشرائح</vt:lpstr>
      </vt:variant>
      <vt:variant>
        <vt:i4>38</vt:i4>
      </vt:variant>
      <vt:variant>
        <vt:lpstr>عروض مخصصة</vt:lpstr>
      </vt:variant>
      <vt:variant>
        <vt:i4>1</vt:i4>
      </vt:variant>
    </vt:vector>
  </HeadingPairs>
  <TitlesOfParts>
    <vt:vector size="42" baseType="lpstr">
      <vt:lpstr>International</vt:lpstr>
      <vt:lpstr>Microsoft Word Picture</vt:lpstr>
      <vt:lpstr>Picture</vt:lpstr>
      <vt:lpstr>Chapter 4 Mathematical Functions, Characters, and Strings   </vt:lpstr>
      <vt:lpstr>The Math Class</vt:lpstr>
      <vt:lpstr>Trigonometric Methods</vt:lpstr>
      <vt:lpstr>Radians and Degrees</vt:lpstr>
      <vt:lpstr>Exponent Methods</vt:lpstr>
      <vt:lpstr>Rounding Methods</vt:lpstr>
      <vt:lpstr>Rounding Methods Examples</vt:lpstr>
      <vt:lpstr>min, max, and abs</vt:lpstr>
      <vt:lpstr>The random Method</vt:lpstr>
      <vt:lpstr>Character Data Type</vt:lpstr>
      <vt:lpstr>Unicode Format</vt:lpstr>
      <vt:lpstr>ASCII Code for Commonly Used Characters</vt:lpstr>
      <vt:lpstr>Escape Sequences for Special Characters</vt:lpstr>
      <vt:lpstr>Casting between char and Numeric Types</vt:lpstr>
      <vt:lpstr>Comparing and Testing Characters</vt:lpstr>
      <vt:lpstr>Methods in the Character Class</vt:lpstr>
      <vt:lpstr>The String Type </vt:lpstr>
      <vt:lpstr>Simple Methods for String Objects</vt:lpstr>
      <vt:lpstr>Simple Methods for String Objects</vt:lpstr>
      <vt:lpstr>Getting String Length</vt:lpstr>
      <vt:lpstr>Getting Characters from a String </vt:lpstr>
      <vt:lpstr>Converting Strings</vt:lpstr>
      <vt:lpstr>String Concatenation </vt:lpstr>
      <vt:lpstr>Reading a String from the Console </vt:lpstr>
      <vt:lpstr>Reading a Character from the Console </vt:lpstr>
      <vt:lpstr>Comparing Strings</vt:lpstr>
      <vt:lpstr>عرض تقديمي في PowerPoint</vt:lpstr>
      <vt:lpstr>Obtaining Substrings</vt:lpstr>
      <vt:lpstr>Finding a Character or a Substring in a String</vt:lpstr>
      <vt:lpstr>Finding a Character or a Substring in a String</vt:lpstr>
      <vt:lpstr>Conversion between Strings and Numbers</vt:lpstr>
      <vt:lpstr>Case Study: Converting a Hexadecimal Digit to a Decimal Value</vt:lpstr>
      <vt:lpstr>Formatting Output </vt:lpstr>
      <vt:lpstr>Frequently-Used Specifiers </vt:lpstr>
      <vt:lpstr>Formatting Data types</vt:lpstr>
      <vt:lpstr>Formatting: widths</vt:lpstr>
      <vt:lpstr>Formatting: comma, zeros</vt:lpstr>
      <vt:lpstr>Formatting: Justification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Primitive Data Type and Operations</dc:title>
  <dc:creator>Y. Daniel Liang</dc:creator>
  <cp:lastModifiedBy>Home</cp:lastModifiedBy>
  <cp:revision>305</cp:revision>
  <dcterms:created xsi:type="dcterms:W3CDTF">1995-06-10T17:31:50Z</dcterms:created>
  <dcterms:modified xsi:type="dcterms:W3CDTF">2020-11-24T22:30:12Z</dcterms:modified>
</cp:coreProperties>
</file>